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94"/>
  </p:notesMasterIdLst>
  <p:sldIdLst>
    <p:sldId id="264" r:id="rId3"/>
    <p:sldId id="269" r:id="rId4"/>
    <p:sldId id="288" r:id="rId5"/>
    <p:sldId id="261" r:id="rId6"/>
    <p:sldId id="260" r:id="rId7"/>
    <p:sldId id="262" r:id="rId8"/>
    <p:sldId id="669" r:id="rId9"/>
    <p:sldId id="620" r:id="rId10"/>
    <p:sldId id="621" r:id="rId11"/>
    <p:sldId id="622" r:id="rId12"/>
    <p:sldId id="625" r:id="rId13"/>
    <p:sldId id="476" r:id="rId14"/>
    <p:sldId id="479" r:id="rId15"/>
    <p:sldId id="480" r:id="rId16"/>
    <p:sldId id="670" r:id="rId17"/>
    <p:sldId id="628" r:id="rId18"/>
    <p:sldId id="631" r:id="rId19"/>
    <p:sldId id="633" r:id="rId20"/>
    <p:sldId id="784" r:id="rId21"/>
    <p:sldId id="637" r:id="rId22"/>
    <p:sldId id="657" r:id="rId23"/>
    <p:sldId id="638" r:id="rId24"/>
    <p:sldId id="662" r:id="rId25"/>
    <p:sldId id="663" r:id="rId26"/>
    <p:sldId id="664" r:id="rId27"/>
    <p:sldId id="665" r:id="rId28"/>
    <p:sldId id="785" r:id="rId29"/>
    <p:sldId id="668" r:id="rId30"/>
    <p:sldId id="671" r:id="rId31"/>
    <p:sldId id="673" r:id="rId32"/>
    <p:sldId id="674" r:id="rId33"/>
    <p:sldId id="675" r:id="rId34"/>
    <p:sldId id="676" r:id="rId35"/>
    <p:sldId id="678" r:id="rId36"/>
    <p:sldId id="1055" r:id="rId37"/>
    <p:sldId id="680" r:id="rId38"/>
    <p:sldId id="682" r:id="rId39"/>
    <p:sldId id="1056" r:id="rId40"/>
    <p:sldId id="684" r:id="rId41"/>
    <p:sldId id="685" r:id="rId42"/>
    <p:sldId id="686" r:id="rId43"/>
    <p:sldId id="687" r:id="rId44"/>
    <p:sldId id="1057" r:id="rId45"/>
    <p:sldId id="786" r:id="rId46"/>
    <p:sldId id="700" r:id="rId47"/>
    <p:sldId id="701" r:id="rId48"/>
    <p:sldId id="692" r:id="rId49"/>
    <p:sldId id="708" r:id="rId50"/>
    <p:sldId id="722" r:id="rId51"/>
    <p:sldId id="725" r:id="rId52"/>
    <p:sldId id="726" r:id="rId53"/>
    <p:sldId id="727" r:id="rId54"/>
    <p:sldId id="728" r:id="rId55"/>
    <p:sldId id="732" r:id="rId56"/>
    <p:sldId id="735" r:id="rId57"/>
    <p:sldId id="736" r:id="rId58"/>
    <p:sldId id="733" r:id="rId59"/>
    <p:sldId id="738" r:id="rId60"/>
    <p:sldId id="740" r:id="rId61"/>
    <p:sldId id="745" r:id="rId62"/>
    <p:sldId id="746" r:id="rId63"/>
    <p:sldId id="747" r:id="rId64"/>
    <p:sldId id="748" r:id="rId65"/>
    <p:sldId id="752" r:id="rId66"/>
    <p:sldId id="1059" r:id="rId67"/>
    <p:sldId id="755" r:id="rId68"/>
    <p:sldId id="787" r:id="rId69"/>
    <p:sldId id="1019" r:id="rId70"/>
    <p:sldId id="1048" r:id="rId71"/>
    <p:sldId id="1020" r:id="rId72"/>
    <p:sldId id="1049" r:id="rId73"/>
    <p:sldId id="943" r:id="rId74"/>
    <p:sldId id="944" r:id="rId75"/>
    <p:sldId id="1060" r:id="rId76"/>
    <p:sldId id="942" r:id="rId77"/>
    <p:sldId id="1050" r:id="rId78"/>
    <p:sldId id="940" r:id="rId79"/>
    <p:sldId id="941" r:id="rId80"/>
    <p:sldId id="1061" r:id="rId81"/>
    <p:sldId id="1012" r:id="rId82"/>
    <p:sldId id="1013" r:id="rId83"/>
    <p:sldId id="1016" r:id="rId84"/>
    <p:sldId id="1017" r:id="rId85"/>
    <p:sldId id="1051" r:id="rId86"/>
    <p:sldId id="962" r:id="rId87"/>
    <p:sldId id="1052" r:id="rId88"/>
    <p:sldId id="1014" r:id="rId89"/>
    <p:sldId id="1053" r:id="rId90"/>
    <p:sldId id="946" r:id="rId91"/>
    <p:sldId id="1054" r:id="rId92"/>
    <p:sldId id="271"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sic bits" id="{C6A166B6-1AF3-436B-ADEE-EB83467BA661}">
          <p14:sldIdLst>
            <p14:sldId id="264"/>
            <p14:sldId id="269"/>
            <p14:sldId id="288"/>
          </p14:sldIdLst>
        </p14:section>
        <p14:section name="Retrieve" id="{C03196B5-FD15-4DBC-8737-7F4AA5632A66}">
          <p14:sldIdLst>
            <p14:sldId id="261"/>
            <p14:sldId id="260"/>
          </p14:sldIdLst>
        </p14:section>
        <p14:section name="Instruct" id="{A989B0C6-FEE7-46F6-A651-D7ED39E502F9}">
          <p14:sldIdLst>
            <p14:sldId id="262"/>
          </p14:sldIdLst>
        </p14:section>
        <p14:section name="Transformation Introduction" id="{A9BA30F4-E925-4E24-93BF-1CCA4C1D4BE8}">
          <p14:sldIdLst>
            <p14:sldId id="669"/>
            <p14:sldId id="620"/>
            <p14:sldId id="621"/>
            <p14:sldId id="622"/>
          </p14:sldIdLst>
        </p14:section>
        <p14:section name="Translation" id="{9A3DF96F-AF81-441C-A0B1-43C57EB7EFB1}">
          <p14:sldIdLst>
            <p14:sldId id="625"/>
            <p14:sldId id="476"/>
            <p14:sldId id="479"/>
            <p14:sldId id="480"/>
            <p14:sldId id="670"/>
            <p14:sldId id="628"/>
            <p14:sldId id="631"/>
            <p14:sldId id="633"/>
            <p14:sldId id="784"/>
          </p14:sldIdLst>
        </p14:section>
        <p14:section name="Reflection" id="{9CB58274-1A3B-4882-9259-0A2A8572F895}">
          <p14:sldIdLst>
            <p14:sldId id="637"/>
            <p14:sldId id="657"/>
            <p14:sldId id="638"/>
            <p14:sldId id="662"/>
            <p14:sldId id="663"/>
            <p14:sldId id="664"/>
            <p14:sldId id="665"/>
            <p14:sldId id="785"/>
            <p14:sldId id="668"/>
            <p14:sldId id="671"/>
            <p14:sldId id="673"/>
          </p14:sldIdLst>
        </p14:section>
        <p14:section name="Rotation" id="{77FECE2D-CC04-4E70-ABA7-88536CC0A617}">
          <p14:sldIdLst>
            <p14:sldId id="674"/>
            <p14:sldId id="675"/>
            <p14:sldId id="676"/>
            <p14:sldId id="678"/>
            <p14:sldId id="1055"/>
            <p14:sldId id="680"/>
            <p14:sldId id="682"/>
            <p14:sldId id="1056"/>
            <p14:sldId id="684"/>
            <p14:sldId id="685"/>
            <p14:sldId id="686"/>
            <p14:sldId id="687"/>
            <p14:sldId id="1057"/>
          </p14:sldIdLst>
        </p14:section>
        <p14:section name="Mixed Congruent Transformations" id="{AFA044D5-4284-424B-AEB7-169A9E33168F}">
          <p14:sldIdLst>
            <p14:sldId id="786"/>
            <p14:sldId id="700"/>
            <p14:sldId id="701"/>
            <p14:sldId id="692"/>
          </p14:sldIdLst>
        </p14:section>
        <p14:section name="Enlargement" id="{C7FCEFA2-F130-4984-94A6-B268DFE43DDB}">
          <p14:sldIdLst>
            <p14:sldId id="708"/>
            <p14:sldId id="722"/>
            <p14:sldId id="725"/>
            <p14:sldId id="726"/>
            <p14:sldId id="727"/>
            <p14:sldId id="728"/>
            <p14:sldId id="732"/>
            <p14:sldId id="735"/>
            <p14:sldId id="736"/>
            <p14:sldId id="733"/>
            <p14:sldId id="738"/>
            <p14:sldId id="740"/>
            <p14:sldId id="745"/>
            <p14:sldId id="746"/>
            <p14:sldId id="747"/>
            <p14:sldId id="748"/>
            <p14:sldId id="752"/>
            <p14:sldId id="1059"/>
          </p14:sldIdLst>
        </p14:section>
        <p14:section name="Combining Transformations" id="{30FF2B50-2598-440E-A354-8D3188BF4682}">
          <p14:sldIdLst>
            <p14:sldId id="755"/>
            <p14:sldId id="787"/>
            <p14:sldId id="1019"/>
            <p14:sldId id="1048"/>
            <p14:sldId id="1020"/>
            <p14:sldId id="1049"/>
            <p14:sldId id="943"/>
            <p14:sldId id="944"/>
            <p14:sldId id="1060"/>
            <p14:sldId id="942"/>
            <p14:sldId id="1050"/>
            <p14:sldId id="940"/>
            <p14:sldId id="941"/>
            <p14:sldId id="1061"/>
          </p14:sldIdLst>
        </p14:section>
        <p14:section name="Invariant Points" id="{2721BF07-C4EB-4CD5-B71A-8C957C47259A}">
          <p14:sldIdLst>
            <p14:sldId id="1012"/>
            <p14:sldId id="1013"/>
            <p14:sldId id="1016"/>
            <p14:sldId id="1017"/>
            <p14:sldId id="1051"/>
            <p14:sldId id="962"/>
            <p14:sldId id="1052"/>
            <p14:sldId id="1014"/>
            <p14:sldId id="1053"/>
            <p14:sldId id="946"/>
            <p14:sldId id="1054"/>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7"/>
    <a:srgbClr val="E6D5F3"/>
    <a:srgbClr val="FD9803"/>
    <a:srgbClr val="196800"/>
    <a:srgbClr val="30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707" autoAdjust="0"/>
  </p:normalViewPr>
  <p:slideViewPr>
    <p:cSldViewPr snapToGrid="0">
      <p:cViewPr varScale="1">
        <p:scale>
          <a:sx n="100" d="100"/>
          <a:sy n="100" d="100"/>
        </p:scale>
        <p:origin x="990"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0639C-D221-4B8F-8BA1-400C55B06DE6}" type="datetimeFigureOut">
              <a:rPr lang="en-GB" smtClean="0"/>
              <a:t>23/09/2025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001D2-7AE2-4737-A9D1-4609F1979884}" type="slidenum">
              <a:rPr lang="en-GB" smtClean="0"/>
              <a:t>‹#›</a:t>
            </a:fld>
            <a:endParaRPr lang="en-GB"/>
          </a:p>
        </p:txBody>
      </p:sp>
    </p:spTree>
    <p:extLst>
      <p:ext uri="{BB962C8B-B14F-4D97-AF65-F5344CB8AC3E}">
        <p14:creationId xmlns:p14="http://schemas.microsoft.com/office/powerpoint/2010/main" val="409362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any computer-generated movement happens because the programmers use the mathematics they’re about to learn about. It underpins all the software that game designers or animators use.</a:t>
            </a:r>
          </a:p>
          <a:p>
            <a:r>
              <a:rPr lang="en-GB" dirty="0"/>
              <a:t>From OAT resources </a:t>
            </a:r>
          </a:p>
          <a:p>
            <a:endParaRPr lang="en-GB" dirty="0"/>
          </a:p>
          <a:p>
            <a:r>
              <a:rPr lang="en-GB" dirty="0"/>
              <a:t>Pacman GIF from @samomo on giphy.com: https://giphy.com/gifs/qr-code-art-CODteyJZwSNEZI0pYO</a:t>
            </a:r>
          </a:p>
          <a:p>
            <a:r>
              <a:rPr lang="en-GB" dirty="0"/>
              <a:t>Angry Birds GIF from </a:t>
            </a:r>
            <a:r>
              <a:rPr lang="en-GB" dirty="0" err="1"/>
              <a:t>Alinotka</a:t>
            </a:r>
            <a:r>
              <a:rPr lang="en-GB" dirty="0"/>
              <a:t> on giphy.com: https://giphy.com/gifs/angry-birds-12OUZridgOdMOI</a:t>
            </a:r>
          </a:p>
          <a:p>
            <a:r>
              <a:rPr lang="en-GB" dirty="0"/>
              <a:t>Groot GIF from Guardians of the Galaxy Trailer on </a:t>
            </a:r>
            <a:r>
              <a:rPr lang="en-GB" dirty="0" err="1"/>
              <a:t>Youtube</a:t>
            </a:r>
            <a:r>
              <a:rPr lang="en-GB" dirty="0"/>
              <a:t>, found on giphy.com: https://giphy.com/gifs/marvel-guardians-of-the-galaxy-2-3o7budMRwZvNGJ3pyE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50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use tracing paper wherever you can!</a:t>
            </a:r>
          </a:p>
          <a:p>
            <a:endParaRPr lang="en-GB" dirty="0"/>
          </a:p>
          <a:p>
            <a:r>
              <a:rPr lang="en-GB" dirty="0"/>
              <a:t>Talk through your thought process so pupils can emulate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839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Q9 Amanda Austin draustinmaths.com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2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Ensure pupils are happy with equations of vertical and horizontal lines,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before you start reflection.</a:t>
                </a:r>
              </a:p>
              <a:p>
                <a:endParaRPr lang="en-GB" dirty="0"/>
              </a:p>
              <a:p>
                <a:r>
                  <a:rPr lang="en-GB" dirty="0"/>
                  <a:t>The best way to model this is under a visualiser with tracing paper. Trace the shape and the line. Fold the paper along the line. Fold the shape up and over until it touches the page and you see the reflection.</a:t>
                </a:r>
              </a:p>
              <a:p>
                <a:endParaRPr lang="en-GB" dirty="0"/>
              </a:p>
              <a:p>
                <a:r>
                  <a:rPr lang="en-GB" dirty="0"/>
                  <a:t>The next few slides use automatic transition to mimic a reflection.</a:t>
                </a:r>
              </a:p>
            </p:txBody>
          </p:sp>
        </mc:Choice>
        <mc:Fallback xmlns="">
          <p:sp>
            <p:nvSpPr>
              <p:cNvPr id="3" name="Notes Placeholder 2"/>
              <p:cNvSpPr>
                <a:spLocks noGrp="1"/>
              </p:cNvSpPr>
              <p:nvPr>
                <p:ph type="body" idx="1"/>
              </p:nvPr>
            </p:nvSpPr>
            <p:spPr/>
            <p:txBody>
              <a:bodyPr/>
              <a:lstStyle/>
              <a:p>
                <a:r>
                  <a:rPr lang="en-GB" dirty="0"/>
                  <a:t>Ensure pupils are happy with equations of vertical and horizontal lines, </a:t>
                </a:r>
                <a:r>
                  <a:rPr lang="en-GB" b="0" i="0">
                    <a:latin typeface="Cambria Math" panose="02040503050406030204" pitchFamily="18" charset="0"/>
                  </a:rPr>
                  <a:t>𝑦=𝑥</a:t>
                </a:r>
                <a:r>
                  <a:rPr lang="en-GB" dirty="0"/>
                  <a:t> and </a:t>
                </a:r>
                <a:r>
                  <a:rPr lang="en-GB" b="0" i="0">
                    <a:latin typeface="Cambria Math" panose="02040503050406030204" pitchFamily="18" charset="0"/>
                  </a:rPr>
                  <a:t>𝑦=−𝑥</a:t>
                </a:r>
                <a:r>
                  <a:rPr lang="en-GB" dirty="0"/>
                  <a:t> before you start reflection.</a:t>
                </a:r>
              </a:p>
              <a:p>
                <a:endParaRPr lang="en-GB" dirty="0"/>
              </a:p>
              <a:p>
                <a:r>
                  <a:rPr lang="en-GB" dirty="0"/>
                  <a:t>The best way to model this is under a visualiser with tracing paper. Trace the shape and the line. Fold the paper along the line. Fold the shape up and over until it touches the page and you see the reflection.</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249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best way to model this is under a visualiser with tracing paper. Trace the shape and the line. Fold the paper along the line. Fold the shape up and over until it touches the page and you see the reflection.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756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it clear how the perpendicular distance from a point to the mirror line is the same for the corresponding point on the other side.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30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it clear how the perpendicular distance from a point to the mirror line is the same for the corresponding point on the other side.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197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it clear how the perpendicular distance from a point to the mirror line is the same for the corresponding point on the other side.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31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 the perpendicular lines to the mirror and talk about going the same distance the other side by counting squares. With the diagonal line, make it clear how to use a ruler and the measurement lines on it to make a perpendicular, but count ‘diagonal squares’ as the distance – it’s much simpler than measuring actual distance in centimetres.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467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explain that we can just reflect all the vertices and join them.</a:t>
            </a:r>
          </a:p>
          <a:p>
            <a:endParaRPr lang="en-GB" dirty="0"/>
          </a:p>
          <a:p>
            <a:r>
              <a:rPr lang="en-GB" dirty="0"/>
              <a:t>If pupils struggle, use tracing paper and fold it over the mirror 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622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‘Joining corresponding vertices’ is a standard technique to explain all transformations. We’ll keep using it in every section.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21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opportunity to explore the three transformations and how to recognise them. At this point, we’re not interested in the details (vectors/centre of rotation, equation of mirror line), just what the image looks like after each transformation and how to spot them.</a:t>
            </a:r>
          </a:p>
          <a:p>
            <a:endParaRPr lang="en-GB" dirty="0"/>
          </a:p>
          <a:p>
            <a:r>
              <a:rPr lang="en-GB" dirty="0"/>
              <a:t>A great way to explain the three is to get pupils moving a shape on desk: translate means no twisting/turning, only shifting L/R and U/D.</a:t>
            </a:r>
          </a:p>
          <a:p>
            <a:r>
              <a:rPr lang="en-GB" dirty="0"/>
              <a:t>Use a set of mini mirrors to see reflections. If you don’t have them, talk about flipping the shape over to face the other way.</a:t>
            </a:r>
          </a:p>
          <a:p>
            <a:r>
              <a:rPr lang="en-GB" dirty="0"/>
              <a:t>For rotations, we just turn the shape as it stays on the </a:t>
            </a:r>
            <a:r>
              <a:rPr lang="en-GB" dirty="0" err="1"/>
              <a:t>the</a:t>
            </a:r>
            <a:r>
              <a:rPr lang="en-GB" dirty="0"/>
              <a:t> desk.</a:t>
            </a:r>
          </a:p>
          <a:p>
            <a:endParaRPr lang="en-GB" dirty="0"/>
          </a:p>
          <a:p>
            <a:r>
              <a:rPr lang="en-GB" dirty="0"/>
              <a:t>Don’t rush this – we want pupils to be able to see all three.</a:t>
            </a:r>
          </a:p>
          <a:p>
            <a:endParaRPr lang="en-GB" dirty="0"/>
          </a:p>
          <a:p>
            <a:r>
              <a:rPr lang="en-GB" dirty="0"/>
              <a:t>You could then check for understanding by asking them to perform each transformation on their shape and watch what they do.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50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the same way as the previous slide: join corresponding vertices and mark their midpoints, then join the midpoints.</a:t>
            </a:r>
          </a:p>
          <a:p>
            <a:r>
              <a:rPr lang="en-GB" dirty="0"/>
              <a:t>Some pupils may not immediately know which vertices correspond – make it clear how to see this (e.g. the one at the right angle must join to the other one at the right angle, or, ‘If you folded this shape up and over, which vertices would touch on A and 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4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Q7 Amanda Austin (draustinmaths.com)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486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Ensure pupils are happy with equations of vertical and horizontal lines,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before you start reflection.</a:t>
                </a:r>
              </a:p>
              <a:p>
                <a:endParaRPr lang="en-GB" dirty="0"/>
              </a:p>
              <a:p>
                <a:r>
                  <a:rPr lang="en-GB" dirty="0"/>
                  <a:t>The best way to model this is under a visualiser with tracing paper. Trace the shape and the line. Fold the paper along the line. Fold the shape up and over until it touches the page and you see the reflection.</a:t>
                </a:r>
              </a:p>
            </p:txBody>
          </p:sp>
        </mc:Choice>
        <mc:Fallback xmlns="">
          <p:sp>
            <p:nvSpPr>
              <p:cNvPr id="3" name="Notes Placeholder 2"/>
              <p:cNvSpPr>
                <a:spLocks noGrp="1"/>
              </p:cNvSpPr>
              <p:nvPr>
                <p:ph type="body" idx="1"/>
              </p:nvPr>
            </p:nvSpPr>
            <p:spPr/>
            <p:txBody>
              <a:bodyPr/>
              <a:lstStyle/>
              <a:p>
                <a:r>
                  <a:rPr lang="en-GB" dirty="0"/>
                  <a:t>Ensure pupils are happy with equations of vertical and horizontal lines, </a:t>
                </a:r>
                <a:r>
                  <a:rPr lang="en-GB" b="0" i="0">
                    <a:latin typeface="Cambria Math" panose="02040503050406030204" pitchFamily="18" charset="0"/>
                  </a:rPr>
                  <a:t>𝑦=𝑥</a:t>
                </a:r>
                <a:r>
                  <a:rPr lang="en-GB" dirty="0"/>
                  <a:t> and </a:t>
                </a:r>
                <a:r>
                  <a:rPr lang="en-GB" b="0" i="0">
                    <a:latin typeface="Cambria Math" panose="02040503050406030204" pitchFamily="18" charset="0"/>
                  </a:rPr>
                  <a:t>𝑦=−𝑥</a:t>
                </a:r>
                <a:r>
                  <a:rPr lang="en-GB" dirty="0"/>
                  <a:t> before you start reflection.</a:t>
                </a:r>
              </a:p>
              <a:p>
                <a:endParaRPr lang="en-GB" dirty="0"/>
              </a:p>
              <a:p>
                <a:r>
                  <a:rPr lang="en-GB" dirty="0"/>
                  <a:t>The best way to model this is under a visualiser with tracing paper. Trace the shape and the line. Fold the paper along the line. Fold the shape up and over until it touches the page and you see the reflection.</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296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Ensure pupils are happy with equations of vertical and horizontal lines,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before you start reflection.</a:t>
                </a:r>
              </a:p>
              <a:p>
                <a:endParaRPr lang="en-GB" dirty="0"/>
              </a:p>
              <a:p>
                <a:r>
                  <a:rPr lang="en-GB" dirty="0"/>
                  <a:t>The best way to model this is under a visualiser with tracing paper. Trace the shape and the line. Fold the paper along the line. Fold the shape up and over until it touches the page and you see the reflection.</a:t>
                </a:r>
              </a:p>
            </p:txBody>
          </p:sp>
        </mc:Choice>
        <mc:Fallback xmlns="">
          <p:sp>
            <p:nvSpPr>
              <p:cNvPr id="3" name="Notes Placeholder 2"/>
              <p:cNvSpPr>
                <a:spLocks noGrp="1"/>
              </p:cNvSpPr>
              <p:nvPr>
                <p:ph type="body" idx="1"/>
              </p:nvPr>
            </p:nvSpPr>
            <p:spPr/>
            <p:txBody>
              <a:bodyPr/>
              <a:lstStyle/>
              <a:p>
                <a:r>
                  <a:rPr lang="en-GB" dirty="0"/>
                  <a:t>Ensure pupils are happy with equations of vertical and horizontal lines, </a:t>
                </a:r>
                <a:r>
                  <a:rPr lang="en-GB" b="0" i="0">
                    <a:latin typeface="Cambria Math" panose="02040503050406030204" pitchFamily="18" charset="0"/>
                  </a:rPr>
                  <a:t>𝑦=𝑥</a:t>
                </a:r>
                <a:r>
                  <a:rPr lang="en-GB" dirty="0"/>
                  <a:t> and </a:t>
                </a:r>
                <a:r>
                  <a:rPr lang="en-GB" b="0" i="0">
                    <a:latin typeface="Cambria Math" panose="02040503050406030204" pitchFamily="18" charset="0"/>
                  </a:rPr>
                  <a:t>𝑦=−𝑥</a:t>
                </a:r>
                <a:r>
                  <a:rPr lang="en-GB" dirty="0"/>
                  <a:t> before you start reflection.</a:t>
                </a:r>
              </a:p>
              <a:p>
                <a:endParaRPr lang="en-GB" dirty="0"/>
              </a:p>
              <a:p>
                <a:r>
                  <a:rPr lang="en-GB" dirty="0"/>
                  <a:t>The best way to model this is under a visualiser with tracing paper. Trace the shape and the line. Fold the paper along the line. Fold the shape up and over until it touches the page and you see the reflection.</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924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Ensure pupils are happy with equations of vertical and horizontal lines,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before you start reflection.</a:t>
                </a:r>
              </a:p>
              <a:p>
                <a:endParaRPr lang="en-GB" dirty="0"/>
              </a:p>
              <a:p>
                <a:r>
                  <a:rPr lang="en-GB" dirty="0"/>
                  <a:t>The best way to model this is under a visualiser with tracing paper. Trace the shape and the line. Fold the paper along the line. Fold the shape up and over until it touches the page and you see the reflection.</a:t>
                </a:r>
              </a:p>
            </p:txBody>
          </p:sp>
        </mc:Choice>
        <mc:Fallback xmlns="">
          <p:sp>
            <p:nvSpPr>
              <p:cNvPr id="3" name="Notes Placeholder 2"/>
              <p:cNvSpPr>
                <a:spLocks noGrp="1"/>
              </p:cNvSpPr>
              <p:nvPr>
                <p:ph type="body" idx="1"/>
              </p:nvPr>
            </p:nvSpPr>
            <p:spPr/>
            <p:txBody>
              <a:bodyPr/>
              <a:lstStyle/>
              <a:p>
                <a:r>
                  <a:rPr lang="en-GB" dirty="0"/>
                  <a:t>Ensure pupils are happy with equations of vertical and horizontal lines, </a:t>
                </a:r>
                <a:r>
                  <a:rPr lang="en-GB" b="0" i="0">
                    <a:latin typeface="Cambria Math" panose="02040503050406030204" pitchFamily="18" charset="0"/>
                  </a:rPr>
                  <a:t>𝑦=𝑥</a:t>
                </a:r>
                <a:r>
                  <a:rPr lang="en-GB" dirty="0"/>
                  <a:t> and </a:t>
                </a:r>
                <a:r>
                  <a:rPr lang="en-GB" b="0" i="0">
                    <a:latin typeface="Cambria Math" panose="02040503050406030204" pitchFamily="18" charset="0"/>
                  </a:rPr>
                  <a:t>𝑦=−𝑥</a:t>
                </a:r>
                <a:r>
                  <a:rPr lang="en-GB" dirty="0"/>
                  <a:t> before you start reflection.</a:t>
                </a:r>
              </a:p>
              <a:p>
                <a:endParaRPr lang="en-GB" dirty="0"/>
              </a:p>
              <a:p>
                <a:r>
                  <a:rPr lang="en-GB" dirty="0"/>
                  <a:t>The best way to model this is under a visualiser with tracing paper. Trace the shape and the line. Fold the paper along the line. Fold the shape up and over until it touches the page and you see the reflection.</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874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Ensure pupils are happy with equations of vertical and horizontal lines,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 before you start reflection.</a:t>
                </a:r>
              </a:p>
              <a:p>
                <a:endParaRPr lang="en-GB" dirty="0"/>
              </a:p>
              <a:p>
                <a:r>
                  <a:rPr lang="en-GB" dirty="0"/>
                  <a:t>The best way to model this is under a visualiser with tracing paper. Trace the shape and the line. Fold the paper along the line. Fold the shape up and over until it touches the page and you see the reflection.</a:t>
                </a:r>
              </a:p>
            </p:txBody>
          </p:sp>
        </mc:Choice>
        <mc:Fallback xmlns="">
          <p:sp>
            <p:nvSpPr>
              <p:cNvPr id="3" name="Notes Placeholder 2"/>
              <p:cNvSpPr>
                <a:spLocks noGrp="1"/>
              </p:cNvSpPr>
              <p:nvPr>
                <p:ph type="body" idx="1"/>
              </p:nvPr>
            </p:nvSpPr>
            <p:spPr/>
            <p:txBody>
              <a:bodyPr/>
              <a:lstStyle/>
              <a:p>
                <a:r>
                  <a:rPr lang="en-GB" dirty="0"/>
                  <a:t>Ensure pupils are happy with equations of vertical and horizontal lines, </a:t>
                </a:r>
                <a:r>
                  <a:rPr lang="en-GB" b="0" i="0">
                    <a:latin typeface="Cambria Math" panose="02040503050406030204" pitchFamily="18" charset="0"/>
                  </a:rPr>
                  <a:t>𝑦=𝑥</a:t>
                </a:r>
                <a:r>
                  <a:rPr lang="en-GB" dirty="0"/>
                  <a:t> and </a:t>
                </a:r>
                <a:r>
                  <a:rPr lang="en-GB" b="0" i="0">
                    <a:latin typeface="Cambria Math" panose="02040503050406030204" pitchFamily="18" charset="0"/>
                  </a:rPr>
                  <a:t>𝑦=−𝑥</a:t>
                </a:r>
                <a:r>
                  <a:rPr lang="en-GB" dirty="0"/>
                  <a:t> before you start reflection.</a:t>
                </a:r>
              </a:p>
              <a:p>
                <a:endParaRPr lang="en-GB" dirty="0"/>
              </a:p>
              <a:p>
                <a:r>
                  <a:rPr lang="en-GB" dirty="0"/>
                  <a:t>The best way to model this is under a visualiser with tracing paper. Trace the shape and the line. Fold the paper along the line. Fold the shape up and over until it touches the page and you see the reflection.</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284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lines to the centre point – draw them on the original and on the tracing paper. That way, when you rotate, you can see the angle you’re trying to make.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310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lines to the centre point – draw them on the original and on the tracing paper. That way, when you rotate, you can see the angle you’re trying to make.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352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pupils 30s to decide what they know. They will probably come up with ‘rotation 90° anticlockwise’ but struggle to find the centre of enlargement, which leads us onto how to do that.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844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 pupils to see the ‘proper’ way to do it, but tracing paper is fine!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74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opportunity to explore the three transformations and how to recognise them. At this point, we’re not interested in the details (vectors/centre of rotation, equation of mirror line), just what the image looks like after each transformation and how to spot them.</a:t>
            </a:r>
          </a:p>
          <a:p>
            <a:endParaRPr lang="en-GB" dirty="0"/>
          </a:p>
          <a:p>
            <a:r>
              <a:rPr lang="en-GB" dirty="0"/>
              <a:t>A great way to explain the three is to get pupils moving a shape on desk: translate means no twisting/turning, only shifting L/R and U/D.</a:t>
            </a:r>
          </a:p>
          <a:p>
            <a:r>
              <a:rPr lang="en-GB" dirty="0"/>
              <a:t>Use a set of mini mirrors to see reflections. If you don’t have them, talk about flipping the shape over to face the other way.</a:t>
            </a:r>
          </a:p>
          <a:p>
            <a:r>
              <a:rPr lang="en-GB" dirty="0"/>
              <a:t>For rotations, we just turn the shape as it stays on the </a:t>
            </a:r>
            <a:r>
              <a:rPr lang="en-GB" dirty="0" err="1"/>
              <a:t>the</a:t>
            </a:r>
            <a:r>
              <a:rPr lang="en-GB" dirty="0"/>
              <a:t> desk.</a:t>
            </a:r>
          </a:p>
          <a:p>
            <a:endParaRPr lang="en-GB" dirty="0"/>
          </a:p>
          <a:p>
            <a:r>
              <a:rPr lang="en-GB" dirty="0"/>
              <a:t>Don’t rush this – we want pupils to be able to see all three.</a:t>
            </a:r>
          </a:p>
          <a:p>
            <a:endParaRPr lang="en-GB" dirty="0"/>
          </a:p>
          <a:p>
            <a:r>
              <a:rPr lang="en-GB" dirty="0"/>
              <a:t>You could then check for understanding by asking them to perform each transformation on their shape and watch what they do.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074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Obviously, this could be quite cumbersome compared to tracing paper, so it’s absolutely fine to just pursue the tracing paper route! This is here for interest – pick carefully which classes to show it to!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132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lines to the centre point – draw them on the original and on the tracing paper. That way, when you rotate, you can see the angle you’re trying to make.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141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1EDE2-2A95-350C-ACEE-A80A4BF47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07DE7-E048-4EDF-A108-6506BB124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C9DAA5-73B8-62C7-EED1-A0EB7E7BFE6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074382-42EC-57FD-4C86-7D72A644C0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975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Reflection in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endParaRPr lang="en-GB" dirty="0"/>
              </a:p>
            </p:txBody>
          </p:sp>
        </mc:Choice>
        <mc:Fallback xmlns="">
          <p:sp>
            <p:nvSpPr>
              <p:cNvPr id="3" name="Notes Placeholder 2"/>
              <p:cNvSpPr>
                <a:spLocks noGrp="1"/>
              </p:cNvSpPr>
              <p:nvPr>
                <p:ph type="body" idx="1"/>
              </p:nvPr>
            </p:nvSpPr>
            <p:spPr/>
            <p:txBody>
              <a:bodyPr/>
              <a:lstStyle/>
              <a:p>
                <a:r>
                  <a:rPr lang="en-GB" dirty="0"/>
                  <a:t>Reflection in line </a:t>
                </a:r>
                <a:r>
                  <a:rPr lang="en-GB" b="0" i="0">
                    <a:latin typeface="Cambria Math" panose="02040503050406030204" pitchFamily="18" charset="0"/>
                  </a:rPr>
                  <a:t>𝑦=−𝑥</a:t>
                </a:r>
                <a:endParaRPr lang="en-GB"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918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Rotation 180° about (0,0)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0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Q2 Amanda Austin {draustinmaths.com}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317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529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A fractional approach is consistently successful here:</a:t>
                </a:r>
              </a:p>
              <a:p>
                <a:endParaRPr lang="en-GB" dirty="0"/>
              </a:p>
              <a:p>
                <a:r>
                  <a:rPr lang="en-GB" dirty="0"/>
                  <a:t>A—B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2</m:t>
                        </m:r>
                      </m:den>
                    </m:f>
                    <m:r>
                      <a:rPr lang="en-GB" b="0" i="1" smtClean="0">
                        <a:latin typeface="Cambria Math" panose="02040503050406030204" pitchFamily="18" charset="0"/>
                      </a:rPr>
                      <m:t>=2</m:t>
                    </m:r>
                  </m:oMath>
                </a14:m>
                <a:endParaRPr lang="en-GB" dirty="0"/>
              </a:p>
              <a:p>
                <a:r>
                  <a:rPr lang="en-GB" dirty="0"/>
                  <a:t>B—A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endParaRPr lang="en-GB" dirty="0"/>
              </a:p>
              <a:p>
                <a:r>
                  <a:rPr lang="en-GB" dirty="0"/>
                  <a:t>A—C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a14:m>
                <a:r>
                  <a:rPr lang="en-GB" dirty="0"/>
                  <a:t> (</a:t>
                </a:r>
                <a14:m>
                  <m:oMath xmlns:m="http://schemas.openxmlformats.org/officeDocument/2006/math">
                    <m:r>
                      <a:rPr lang="en-GB" b="0" i="1" dirty="0" smtClean="0">
                        <a:latin typeface="Cambria Math" panose="02040503050406030204" pitchFamily="18" charset="0"/>
                      </a:rPr>
                      <m:t>=</m:t>
                    </m:r>
                    <m:r>
                      <a:rPr lang="en-GB" b="0" i="1" dirty="0" smtClean="0">
                        <a:latin typeface="Cambria Math" panose="02040503050406030204" pitchFamily="18" charset="0"/>
                      </a:rPr>
                      <m:t>1.5</m:t>
                    </m:r>
                  </m:oMath>
                </a14:m>
                <a:r>
                  <a:rPr lang="en-GB" dirty="0"/>
                  <a:t>, but emphasise</a:t>
                </a:r>
                <a:r>
                  <a:rPr lang="en-GB" baseline="0" dirty="0"/>
                  <a:t> that fractions are good!)</a:t>
                </a:r>
                <a:endParaRPr lang="en-GB" dirty="0"/>
              </a:p>
              <a:p>
                <a:r>
                  <a:rPr lang="en-GB" dirty="0"/>
                  <a:t>C—A is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dirty="0"/>
                  <a:t> (</a:t>
                </a:r>
                <a14:m>
                  <m:oMath xmlns:m="http://schemas.openxmlformats.org/officeDocument/2006/math">
                    <m:r>
                      <a:rPr lang="en-GB" b="0" i="1" dirty="0" smtClean="0">
                        <a:latin typeface="Cambria Math" panose="02040503050406030204" pitchFamily="18" charset="0"/>
                      </a:rPr>
                      <m:t>=0.</m:t>
                    </m:r>
                    <m:acc>
                      <m:accPr>
                        <m:chr m:val="̇"/>
                        <m:ctrlPr>
                          <a:rPr lang="en-GB" b="0" i="1" dirty="0" smtClean="0">
                            <a:latin typeface="Cambria Math" panose="02040503050406030204" pitchFamily="18" charset="0"/>
                          </a:rPr>
                        </m:ctrlPr>
                      </m:accPr>
                      <m:e>
                        <m:r>
                          <a:rPr lang="en-GB" b="0" i="1" dirty="0" smtClean="0">
                            <a:latin typeface="Cambria Math" panose="02040503050406030204" pitchFamily="18" charset="0"/>
                          </a:rPr>
                          <m:t>6</m:t>
                        </m:r>
                      </m:e>
                    </m:acc>
                  </m:oMath>
                </a14:m>
                <a:r>
                  <a:rPr lang="en-GB" dirty="0"/>
                  <a:t>, and a good example of</a:t>
                </a:r>
                <a:r>
                  <a:rPr lang="en-GB" baseline="0" dirty="0"/>
                  <a:t> why fractions are good!)</a:t>
                </a:r>
              </a:p>
              <a:p>
                <a:endParaRPr lang="en-GB" baseline="0" dirty="0"/>
              </a:p>
              <a:p>
                <a:r>
                  <a:rPr lang="en-GB" baseline="0" dirty="0"/>
                  <a:t>For the Your Turn we have 3, </a:t>
                </a:r>
                <a14:m>
                  <m:oMath xmlns:m="http://schemas.openxmlformats.org/officeDocument/2006/math">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1</m:t>
                        </m:r>
                      </m:num>
                      <m:den>
                        <m:r>
                          <a:rPr lang="en-GB" b="0" i="1" baseline="0" smtClean="0">
                            <a:latin typeface="Cambria Math" panose="02040503050406030204" pitchFamily="18" charset="0"/>
                          </a:rPr>
                          <m:t>3</m:t>
                        </m:r>
                      </m:den>
                    </m:f>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oMath>
                </a14:m>
                <a:r>
                  <a:rPr lang="en-GB" dirty="0"/>
                  <a:t> and</a:t>
                </a:r>
                <a:r>
                  <a:rPr lang="en-GB" baseline="0" dirty="0"/>
                  <a:t> </a:t>
                </a:r>
                <a14:m>
                  <m:oMath xmlns:m="http://schemas.openxmlformats.org/officeDocument/2006/math">
                    <m:f>
                      <m:fPr>
                        <m:ctrlPr>
                          <a:rPr lang="en-GB" b="0" i="1" baseline="0" smtClean="0">
                            <a:latin typeface="Cambria Math" panose="02040503050406030204" pitchFamily="18" charset="0"/>
                          </a:rPr>
                        </m:ctrlPr>
                      </m:fPr>
                      <m:num>
                        <m:r>
                          <a:rPr lang="en-GB" b="0" i="1" baseline="0" smtClean="0">
                            <a:latin typeface="Cambria Math" panose="02040503050406030204" pitchFamily="18" charset="0"/>
                          </a:rPr>
                          <m:t>2</m:t>
                        </m:r>
                      </m:num>
                      <m:den>
                        <m:r>
                          <a:rPr lang="en-GB" b="0" i="1" baseline="0" smtClean="0">
                            <a:latin typeface="Cambria Math" panose="02040503050406030204" pitchFamily="18" charset="0"/>
                          </a:rPr>
                          <m:t>5</m:t>
                        </m:r>
                      </m:den>
                    </m:f>
                  </m:oMath>
                </a14:m>
                <a:r>
                  <a:rPr lang="en-GB" dirty="0"/>
                  <a:t>.</a:t>
                </a:r>
              </a:p>
            </p:txBody>
          </p:sp>
        </mc:Choice>
        <mc:Fallback xmlns="">
          <p:sp>
            <p:nvSpPr>
              <p:cNvPr id="3" name="Notes Placeholder 2"/>
              <p:cNvSpPr>
                <a:spLocks noGrp="1"/>
              </p:cNvSpPr>
              <p:nvPr>
                <p:ph type="body" idx="1"/>
              </p:nvPr>
            </p:nvSpPr>
            <p:spPr/>
            <p:txBody>
              <a:bodyPr/>
              <a:lstStyle/>
              <a:p>
                <a:r>
                  <a:rPr lang="en-GB" dirty="0"/>
                  <a:t>A fractional approach is consistently successful here:</a:t>
                </a:r>
              </a:p>
              <a:p>
                <a:endParaRPr lang="en-GB" dirty="0"/>
              </a:p>
              <a:p>
                <a:r>
                  <a:rPr lang="en-GB" dirty="0"/>
                  <a:t>A—B is </a:t>
                </a:r>
                <a:r>
                  <a:rPr lang="en-GB" b="0" i="0">
                    <a:latin typeface="Cambria Math" panose="02040503050406030204" pitchFamily="18" charset="0"/>
                  </a:rPr>
                  <a:t>4/2=2</a:t>
                </a:r>
                <a:endParaRPr lang="en-GB" dirty="0"/>
              </a:p>
              <a:p>
                <a:r>
                  <a:rPr lang="en-GB" dirty="0"/>
                  <a:t>B—A is </a:t>
                </a:r>
                <a:r>
                  <a:rPr lang="en-GB" b="0" i="0">
                    <a:latin typeface="Cambria Math" panose="02040503050406030204" pitchFamily="18" charset="0"/>
                  </a:rPr>
                  <a:t>2/4=1/2</a:t>
                </a:r>
                <a:endParaRPr lang="en-GB" dirty="0"/>
              </a:p>
              <a:p>
                <a:r>
                  <a:rPr lang="en-GB" dirty="0"/>
                  <a:t>A—C is </a:t>
                </a:r>
                <a:r>
                  <a:rPr lang="en-GB" b="0" i="0">
                    <a:latin typeface="Cambria Math" panose="02040503050406030204" pitchFamily="18" charset="0"/>
                  </a:rPr>
                  <a:t>3/2</a:t>
                </a:r>
                <a:r>
                  <a:rPr lang="en-GB" dirty="0"/>
                  <a:t> (</a:t>
                </a:r>
                <a:r>
                  <a:rPr lang="en-GB" b="0" i="0" dirty="0">
                    <a:latin typeface="Cambria Math" panose="02040503050406030204" pitchFamily="18" charset="0"/>
                  </a:rPr>
                  <a:t>=1.5</a:t>
                </a:r>
                <a:r>
                  <a:rPr lang="en-GB" dirty="0"/>
                  <a:t>, but emphasise</a:t>
                </a:r>
                <a:r>
                  <a:rPr lang="en-GB" baseline="0" dirty="0"/>
                  <a:t> that fractions are good!)</a:t>
                </a:r>
                <a:endParaRPr lang="en-GB" dirty="0"/>
              </a:p>
              <a:p>
                <a:r>
                  <a:rPr lang="en-GB" dirty="0"/>
                  <a:t>C—A is </a:t>
                </a:r>
                <a:r>
                  <a:rPr lang="en-GB" b="0" i="0">
                    <a:latin typeface="Cambria Math" panose="02040503050406030204" pitchFamily="18" charset="0"/>
                  </a:rPr>
                  <a:t>2/3</a:t>
                </a:r>
                <a:r>
                  <a:rPr lang="en-GB" dirty="0"/>
                  <a:t> (</a:t>
                </a:r>
                <a:r>
                  <a:rPr lang="en-GB" b="0" i="0" dirty="0">
                    <a:latin typeface="Cambria Math" panose="02040503050406030204" pitchFamily="18" charset="0"/>
                  </a:rPr>
                  <a:t>=0.6 ̇</a:t>
                </a:r>
                <a:r>
                  <a:rPr lang="en-GB" dirty="0"/>
                  <a:t>, and a good example of</a:t>
                </a:r>
                <a:r>
                  <a:rPr lang="en-GB" baseline="0" dirty="0"/>
                  <a:t> why fractions are good!)</a:t>
                </a:r>
              </a:p>
              <a:p>
                <a:endParaRPr lang="en-GB" baseline="0" dirty="0"/>
              </a:p>
              <a:p>
                <a:r>
                  <a:rPr lang="en-GB" baseline="0" dirty="0"/>
                  <a:t>For the Your Turn we have 3, </a:t>
                </a:r>
                <a:r>
                  <a:rPr lang="en-GB" b="0" i="0" baseline="0">
                    <a:latin typeface="Cambria Math" panose="02040503050406030204" pitchFamily="18" charset="0"/>
                  </a:rPr>
                  <a:t>1/3</a:t>
                </a:r>
                <a:r>
                  <a:rPr lang="en-GB" dirty="0"/>
                  <a:t>, </a:t>
                </a:r>
                <a:r>
                  <a:rPr lang="en-GB" b="0" i="0">
                    <a:latin typeface="Cambria Math" panose="02040503050406030204" pitchFamily="18" charset="0"/>
                  </a:rPr>
                  <a:t>5/2</a:t>
                </a:r>
                <a:r>
                  <a:rPr lang="en-GB" dirty="0"/>
                  <a:t> and</a:t>
                </a:r>
                <a:r>
                  <a:rPr lang="en-GB" baseline="0" dirty="0"/>
                  <a:t> </a:t>
                </a:r>
                <a:r>
                  <a:rPr lang="en-GB" b="0" i="0" baseline="0">
                    <a:latin typeface="Cambria Math" panose="02040503050406030204" pitchFamily="18" charset="0"/>
                  </a:rPr>
                  <a:t>2/5</a:t>
                </a:r>
                <a:r>
                  <a:rPr lang="en-GB" dirty="0"/>
                  <a:t>.</a:t>
                </a:r>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7063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Bear in mind here that this demo tries to show the process clearly, but lots of pupils can do many of these steps in their head, so we don’t always need them to write everything 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742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Q7 Amanda Austin (draustinmaths.com)</a:t>
            </a:r>
          </a:p>
          <a:p>
            <a:r>
              <a:rPr lang="en-GB" i="1" dirty="0"/>
              <a:t>Q8/9/10 CIMT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88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use tracing paper wherever you can!</a:t>
            </a:r>
          </a:p>
          <a:p>
            <a:endParaRPr lang="en-GB" dirty="0"/>
          </a:p>
          <a:p>
            <a:r>
              <a:rPr lang="en-GB" dirty="0"/>
              <a:t>Talk through your thought process so pupils can emulate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013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revisit a central theme again – to describe any transformation, we can start by joining corresponding vertices.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62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for parts (a) and (b), the centre doesn’t change, only the scale factor.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33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(draustinmaths.com)</a:t>
            </a:r>
          </a:p>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748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692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that for parts (a) and (b), the centre doesn’t change, only the scale factor.</a:t>
            </a:r>
          </a:p>
          <a:p>
            <a:endParaRPr lang="en-GB" dirty="0"/>
          </a:p>
          <a:p>
            <a:r>
              <a:rPr lang="en-GB" dirty="0"/>
              <a:t>We’re still joining corresponding vertices, just be very clear </a:t>
            </a:r>
            <a:r>
              <a:rPr lang="en-GB" i="1" dirty="0"/>
              <a:t>which</a:t>
            </a:r>
            <a:r>
              <a:rPr lang="en-GB" i="0" dirty="0"/>
              <a:t> are corresponding.</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5244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now we practise differentiating between all four.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4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A001D2-7AE2-4737-A9D1-4609F1979884}" type="slidenum">
              <a:rPr lang="en-GB" smtClean="0"/>
              <a:t>68</a:t>
            </a:fld>
            <a:endParaRPr lang="en-GB"/>
          </a:p>
        </p:txBody>
      </p:sp>
    </p:spTree>
    <p:extLst>
      <p:ext uri="{BB962C8B-B14F-4D97-AF65-F5344CB8AC3E}">
        <p14:creationId xmlns:p14="http://schemas.microsoft.com/office/powerpoint/2010/main" val="353115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the notation – no fraction bar, in a column, brackets.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29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could answer these on mini whiteboards to allow you to check they are using column vectors correctly.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03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Here we are addressing common mistakes with vectors:</a:t>
                </a:r>
              </a:p>
              <a:p>
                <a:r>
                  <a:rPr lang="en-GB" dirty="0"/>
                  <a:t>Writing as coordinates – these describe a position rather than a movement</a:t>
                </a:r>
              </a:p>
              <a:p>
                <a:r>
                  <a:rPr lang="en-GB" dirty="0"/>
                  <a:t>Writing </a:t>
                </a:r>
                <a14:m>
                  <m:oMath xmlns:m="http://schemas.openxmlformats.org/officeDocument/2006/math">
                    <m:r>
                      <a:rPr lang="en-GB" b="0" i="1" smtClean="0">
                        <a:latin typeface="Cambria Math" panose="02040503050406030204" pitchFamily="18" charset="0"/>
                      </a:rPr>
                      <m:t>𝑦</m:t>
                    </m:r>
                  </m:oMath>
                </a14:m>
                <a:r>
                  <a:rPr lang="en-GB" dirty="0"/>
                  <a:t> before </a:t>
                </a:r>
                <a14:m>
                  <m:oMath xmlns:m="http://schemas.openxmlformats.org/officeDocument/2006/math">
                    <m:r>
                      <a:rPr lang="en-GB" b="0" i="1" smtClean="0">
                        <a:latin typeface="Cambria Math" panose="02040503050406030204" pitchFamily="18" charset="0"/>
                      </a:rPr>
                      <m:t>𝑥</m:t>
                    </m:r>
                  </m:oMath>
                </a14:m>
                <a:endParaRPr lang="en-GB" dirty="0"/>
              </a:p>
              <a:p>
                <a:r>
                  <a:rPr lang="en-GB" dirty="0"/>
                  <a:t>Errors over whether it is a positive or negative movement – this tends to be more common with the </a:t>
                </a:r>
                <a14:m>
                  <m:oMath xmlns:m="http://schemas.openxmlformats.org/officeDocument/2006/math">
                    <m:r>
                      <a:rPr lang="en-GB" b="0" i="1" smtClean="0">
                        <a:latin typeface="Cambria Math" panose="02040503050406030204" pitchFamily="18" charset="0"/>
                      </a:rPr>
                      <m:t>𝑥</m:t>
                    </m:r>
                  </m:oMath>
                </a14:m>
                <a:r>
                  <a:rPr lang="en-GB" dirty="0"/>
                  <a:t> axis, remind pupils about movement</a:t>
                </a:r>
                <a:r>
                  <a:rPr lang="en-GB" baseline="0" dirty="0"/>
                  <a:t> along </a:t>
                </a:r>
                <a:r>
                  <a:rPr lang="en-GB" baseline="0" dirty="0" err="1"/>
                  <a:t>numberlines</a:t>
                </a:r>
                <a:r>
                  <a:rPr lang="en-GB" baseline="0" dirty="0"/>
                  <a:t> and which direction would be positive/negative</a:t>
                </a:r>
              </a:p>
              <a:p>
                <a:r>
                  <a:rPr lang="en-GB" baseline="0" dirty="0"/>
                  <a:t>Including a vinculum – this can be more of a habit than a misconception, but needs attention drawn to it nonetheless</a:t>
                </a:r>
                <a:endParaRPr lang="en-GB" dirty="0"/>
              </a:p>
            </p:txBody>
          </p:sp>
        </mc:Choice>
        <mc:Fallback xmlns="">
          <p:sp>
            <p:nvSpPr>
              <p:cNvPr id="3" name="Notes Placeholder 2"/>
              <p:cNvSpPr>
                <a:spLocks noGrp="1"/>
              </p:cNvSpPr>
              <p:nvPr>
                <p:ph type="body" idx="1"/>
              </p:nvPr>
            </p:nvSpPr>
            <p:spPr/>
            <p:txBody>
              <a:bodyPr/>
              <a:lstStyle/>
              <a:p>
                <a:r>
                  <a:rPr lang="en-GB" dirty="0"/>
                  <a:t>Here we are addressing common mistakes with vectors:</a:t>
                </a:r>
              </a:p>
              <a:p>
                <a:r>
                  <a:rPr lang="en-GB" dirty="0"/>
                  <a:t>Writing as coordinates – these describe a position rather than a movement</a:t>
                </a:r>
              </a:p>
              <a:p>
                <a:r>
                  <a:rPr lang="en-GB" dirty="0"/>
                  <a:t>Writing </a:t>
                </a:r>
                <a:r>
                  <a:rPr lang="en-GB" b="0" i="0">
                    <a:latin typeface="Cambria Math" panose="02040503050406030204" pitchFamily="18" charset="0"/>
                  </a:rPr>
                  <a:t>𝑦</a:t>
                </a:r>
                <a:r>
                  <a:rPr lang="en-GB" dirty="0"/>
                  <a:t> before </a:t>
                </a:r>
                <a:r>
                  <a:rPr lang="en-GB" b="0" i="0">
                    <a:latin typeface="Cambria Math" panose="02040503050406030204" pitchFamily="18" charset="0"/>
                  </a:rPr>
                  <a:t>𝑥</a:t>
                </a:r>
                <a:endParaRPr lang="en-GB" dirty="0"/>
              </a:p>
              <a:p>
                <a:r>
                  <a:rPr lang="en-GB" dirty="0"/>
                  <a:t>Errors over whether it is a positive or negative movement – this tends to be more common with the </a:t>
                </a:r>
                <a:r>
                  <a:rPr lang="en-GB" b="0" i="0">
                    <a:latin typeface="Cambria Math" panose="02040503050406030204" pitchFamily="18" charset="0"/>
                  </a:rPr>
                  <a:t>𝑥</a:t>
                </a:r>
                <a:r>
                  <a:rPr lang="en-GB" dirty="0"/>
                  <a:t> axis, remind pupils about movement</a:t>
                </a:r>
                <a:r>
                  <a:rPr lang="en-GB" baseline="0" dirty="0"/>
                  <a:t> along </a:t>
                </a:r>
                <a:r>
                  <a:rPr lang="en-GB" baseline="0" dirty="0" err="1"/>
                  <a:t>numberlines</a:t>
                </a:r>
                <a:r>
                  <a:rPr lang="en-GB" baseline="0" dirty="0"/>
                  <a:t> and which direction would be positive/negative</a:t>
                </a:r>
              </a:p>
              <a:p>
                <a:r>
                  <a:rPr lang="en-GB" baseline="0" dirty="0"/>
                  <a:t>Including a vinculum – this can be more of a habit than a misconception, but needs attention drawn to it nonetheless</a:t>
                </a:r>
                <a:endParaRPr lang="en-GB" dirty="0"/>
              </a:p>
            </p:txBody>
          </p:sp>
        </mc:Fallback>
      </mc:AlternateContent>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14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embedded video doesn’t work, go to    https://youtu.be/A05n32Bl0aY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89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this point, use tracing paper wherever you can!</a:t>
            </a:r>
          </a:p>
          <a:p>
            <a:endParaRPr lang="en-GB" dirty="0"/>
          </a:p>
          <a:p>
            <a:r>
              <a:rPr lang="en-GB" dirty="0"/>
              <a:t>Talk through your thought process so pupils can emulate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C65057-8E63-4A56-9237-21BC510E2AB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347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52018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08207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13796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389658"/>
          </a:xfrm>
          <a:prstGeom prst="rect">
            <a:avLst/>
          </a:prstGeom>
          <a:solidFill>
            <a:srgbClr val="002060"/>
          </a:solidFill>
        </p:spPr>
        <p:txBody>
          <a:bodyPr wrap="square" rtlCol="0">
            <a:spAutoFit/>
          </a:bodyPr>
          <a:lstStyle/>
          <a:p>
            <a:pPr algn="ctr">
              <a:lnSpc>
                <a:spcPts val="2500"/>
              </a:lnSpc>
            </a:pPr>
            <a:r>
              <a:rPr lang="en-GB" sz="2000" baseline="0" dirty="0">
                <a:solidFill>
                  <a:schemeClr val="bg1"/>
                </a:solidFill>
              </a:rPr>
              <a:t>Current Learning from KO</a:t>
            </a:r>
            <a:endParaRPr lang="en-GB" sz="2000" dirty="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12136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LT Instruct ">
    <p:spTree>
      <p:nvGrpSpPr>
        <p:cNvPr id="1" name=""/>
        <p:cNvGrpSpPr/>
        <p:nvPr/>
      </p:nvGrpSpPr>
      <p:grpSpPr>
        <a:xfrm>
          <a:off x="0" y="0"/>
          <a:ext cx="0" cy="0"/>
          <a:chOff x="0" y="0"/>
          <a:chExt cx="0" cy="0"/>
        </a:xfrm>
      </p:grpSpPr>
      <p:sp>
        <p:nvSpPr>
          <p:cNvPr id="24" name="Text Placeholder 4"/>
          <p:cNvSpPr>
            <a:spLocks noGrp="1"/>
          </p:cNvSpPr>
          <p:nvPr>
            <p:ph type="body" sz="quarter" idx="10"/>
          </p:nvPr>
        </p:nvSpPr>
        <p:spPr>
          <a:xfrm>
            <a:off x="272048" y="304515"/>
            <a:ext cx="10945813" cy="750661"/>
          </a:xfrm>
          <a:prstGeom prst="rect">
            <a:avLst/>
          </a:prstGeom>
        </p:spPr>
        <p:txBody>
          <a:bodyPr/>
          <a:lstStyle>
            <a:lvl1pPr marL="0" indent="0">
              <a:buNone/>
              <a:defRPr sz="3600"/>
            </a:lvl1pPr>
          </a:lstStyle>
          <a:p>
            <a:pPr lvl="0"/>
            <a:r>
              <a:rPr lang="en-US"/>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032893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LT Secure">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272048" y="304515"/>
            <a:ext cx="11626757" cy="750661"/>
          </a:xfrm>
          <a:prstGeom prst="rect">
            <a:avLst/>
          </a:prstGeom>
        </p:spPr>
        <p:txBody>
          <a:bodyPr/>
          <a:lstStyle>
            <a:lvl1pPr marL="0" indent="0">
              <a:buNone/>
              <a:defRPr sz="3600"/>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81217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265921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1133861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573800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40686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6245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232146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948756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60921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38786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05002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38390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66144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951008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77663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91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23/09/2025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7281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9A5D5B-C859-4D31-8FB3-7969B894133E}"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862629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23/09/2025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267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09E4A0-F215-4E10-A8BF-1E2E730ED264}" type="slidenum">
              <a:rPr lang="en-GB" smtClean="0"/>
              <a:t>‹#›</a:t>
            </a:fld>
            <a:endParaRPr lang="en-GB"/>
          </a:p>
        </p:txBody>
      </p:sp>
      <p:sp>
        <p:nvSpPr>
          <p:cNvPr id="8" name="Pentagon 7"/>
          <p:cNvSpPr/>
          <p:nvPr userDrawn="1"/>
        </p:nvSpPr>
        <p:spPr>
          <a:xfrm>
            <a:off x="0" y="44312"/>
            <a:ext cx="3755136" cy="191908"/>
          </a:xfrm>
          <a:prstGeom prst="homePlate">
            <a:avLst/>
          </a:prstGeom>
          <a:solidFill>
            <a:srgbClr val="E88126"/>
          </a:solidFill>
          <a:ln>
            <a:solidFill>
              <a:srgbClr val="BE65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85" b="1">
                <a:latin typeface="Century Gothic" panose="020B0502020202020204" pitchFamily="34" charset="0"/>
              </a:rPr>
              <a:t>      PRACTISE</a:t>
            </a:r>
          </a:p>
        </p:txBody>
      </p:sp>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backgroundRemoval t="2658" b="95349" l="3270" r="94823">
                        <a14:foregroundMark x1="35150" y1="44186" x2="41962" y2="43522"/>
                        <a14:foregroundMark x1="26431" y1="48173" x2="37602" y2="49169"/>
                        <a14:foregroundMark x1="68665" y1="15947" x2="77657" y2="8306"/>
                        <a14:foregroundMark x1="83924" y1="44850" x2="84196" y2="63787"/>
                      </a14:backgroundRemoval>
                    </a14:imgEffect>
                  </a14:imgLayer>
                </a14:imgProps>
              </a:ext>
            </a:extLst>
          </a:blip>
          <a:stretch>
            <a:fillRect/>
          </a:stretch>
        </p:blipFill>
        <p:spPr>
          <a:xfrm>
            <a:off x="390971" y="44312"/>
            <a:ext cx="704096" cy="224882"/>
          </a:xfrm>
          <a:prstGeom prst="rect">
            <a:avLst/>
          </a:prstGeom>
        </p:spPr>
      </p:pic>
      <p:sp>
        <p:nvSpPr>
          <p:cNvPr id="10" name="Rectangle 9"/>
          <p:cNvSpPr/>
          <p:nvPr userDrawn="1"/>
        </p:nvSpPr>
        <p:spPr>
          <a:xfrm>
            <a:off x="485486" y="127466"/>
            <a:ext cx="195484" cy="3165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246"/>
          </a:p>
        </p:txBody>
      </p:sp>
    </p:spTree>
    <p:extLst>
      <p:ext uri="{BB962C8B-B14F-4D97-AF65-F5344CB8AC3E}">
        <p14:creationId xmlns:p14="http://schemas.microsoft.com/office/powerpoint/2010/main" val="20932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9A5D5B-C859-4D31-8FB3-7969B894133E}"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51137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9A5D5B-C859-4D31-8FB3-7969B894133E}" type="datetimeFigureOut">
              <a:rPr lang="en-GB" smtClean="0"/>
              <a:t>23/09/2025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00913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9A5D5B-C859-4D31-8FB3-7969B894133E}" type="datetimeFigureOut">
              <a:rPr lang="en-GB" smtClean="0"/>
              <a:t>23/09/2025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1876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A5D5B-C859-4D31-8FB3-7969B894133E}" type="datetimeFigureOut">
              <a:rPr lang="en-GB" smtClean="0"/>
              <a:t>23/09/2025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32038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A5D5B-C859-4D31-8FB3-7969B894133E}"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85127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A5D5B-C859-4D31-8FB3-7969B894133E}"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08198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A5D5B-C859-4D31-8FB3-7969B894133E}" type="datetimeFigureOut">
              <a:rPr lang="en-GB" smtClean="0"/>
              <a:t>23/09/2025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624C8-0723-4135-8E32-9967CABAE11E}" type="slidenum">
              <a:rPr lang="en-GB" smtClean="0"/>
              <a:t>‹#›</a:t>
            </a:fld>
            <a:endParaRPr lang="en-GB"/>
          </a:p>
        </p:txBody>
      </p:sp>
    </p:spTree>
    <p:extLst>
      <p:ext uri="{BB962C8B-B14F-4D97-AF65-F5344CB8AC3E}">
        <p14:creationId xmlns:p14="http://schemas.microsoft.com/office/powerpoint/2010/main" val="327369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7805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microsoft.com/office/2007/relationships/hdphoto" Target="../media/hdphoto11.wdp"/><Relationship Id="rId2" Type="http://schemas.openxmlformats.org/officeDocument/2006/relationships/image" Target="../media/image15.png"/><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microsoft.com/office/2007/relationships/hdphoto" Target="../media/hdphoto10.wdp"/></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210.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59.png"/><Relationship Id="rId5" Type="http://schemas.openxmlformats.org/officeDocument/2006/relationships/image" Target="../media/image190.pn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9.png"/><Relationship Id="rId1" Type="http://schemas.openxmlformats.org/officeDocument/2006/relationships/slideLayout" Target="../slideLayouts/slideLayout20.xml"/><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360.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video" Target="https://www.youtube.com/embed/A05n32Bl0aY?feature=oembed" TargetMode="External"/><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380.png"/></Relationships>
</file>

<file path=ppt/slides/_rels/slide17.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69.png"/><Relationship Id="rId5" Type="http://schemas.openxmlformats.org/officeDocument/2006/relationships/image" Target="../media/image510.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10.png"/><Relationship Id="rId7"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640.png"/><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78.png"/><Relationship Id="rId5" Type="http://schemas.openxmlformats.org/officeDocument/2006/relationships/image" Target="../media/image690.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780.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770.png"/><Relationship Id="rId5" Type="http://schemas.openxmlformats.org/officeDocument/2006/relationships/image" Target="../media/image760.png"/><Relationship Id="rId4" Type="http://schemas.openxmlformats.org/officeDocument/2006/relationships/image" Target="../media/image750.png"/></Relationships>
</file>

<file path=ppt/slides/_rels/slide2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95.png"/></Relationships>
</file>

<file path=ppt/slides/_rels/slide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102.png"/></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98.png"/><Relationship Id="rId5" Type="http://schemas.openxmlformats.org/officeDocument/2006/relationships/image" Target="../media/image105.png"/><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3.xml"/><Relationship Id="rId1" Type="http://schemas.openxmlformats.org/officeDocument/2006/relationships/slideLayout" Target="../slideLayouts/slideLayout22.xml"/><Relationship Id="rId4" Type="http://schemas.openxmlformats.org/officeDocument/2006/relationships/image" Target="../media/image100.png"/></Relationships>
</file>

<file path=ppt/slides/_rels/slide4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101.png"/></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2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248.png"/><Relationship Id="rId3" Type="http://schemas.openxmlformats.org/officeDocument/2006/relationships/image" Target="../media/image108.png"/><Relationship Id="rId7" Type="http://schemas.openxmlformats.org/officeDocument/2006/relationships/image" Target="../media/image247.png"/><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image" Target="../media/image246.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249.png"/></Relationships>
</file>

<file path=ppt/slides/_rels/slide51.xml.rels><?xml version="1.0" encoding="UTF-8" standalone="yes"?>
<Relationships xmlns="http://schemas.openxmlformats.org/package/2006/relationships"><Relationship Id="rId8" Type="http://schemas.openxmlformats.org/officeDocument/2006/relationships/image" Target="../media/image252.png"/><Relationship Id="rId3" Type="http://schemas.openxmlformats.org/officeDocument/2006/relationships/image" Target="../media/image111.png"/><Relationship Id="rId7" Type="http://schemas.openxmlformats.org/officeDocument/2006/relationships/image" Target="../media/image251.png"/><Relationship Id="rId2" Type="http://schemas.openxmlformats.org/officeDocument/2006/relationships/image" Target="../media/image108.png"/><Relationship Id="rId1" Type="http://schemas.openxmlformats.org/officeDocument/2006/relationships/slideLayout" Target="../slideLayouts/slideLayout22.xml"/><Relationship Id="rId6" Type="http://schemas.openxmlformats.org/officeDocument/2006/relationships/image" Target="../media/image250.png"/><Relationship Id="rId5" Type="http://schemas.openxmlformats.org/officeDocument/2006/relationships/image" Target="../media/image246.png"/><Relationship Id="rId4" Type="http://schemas.openxmlformats.org/officeDocument/2006/relationships/image" Target="../media/image112.png"/></Relationships>
</file>

<file path=ppt/slides/_rels/slide52.xml.rels><?xml version="1.0" encoding="UTF-8" standalone="yes"?>
<Relationships xmlns="http://schemas.openxmlformats.org/package/2006/relationships"><Relationship Id="rId8" Type="http://schemas.openxmlformats.org/officeDocument/2006/relationships/image" Target="../media/image255.png"/><Relationship Id="rId3" Type="http://schemas.openxmlformats.org/officeDocument/2006/relationships/image" Target="../media/image113.png"/><Relationship Id="rId7" Type="http://schemas.openxmlformats.org/officeDocument/2006/relationships/image" Target="../media/image254.png"/><Relationship Id="rId2" Type="http://schemas.openxmlformats.org/officeDocument/2006/relationships/image" Target="../media/image108.png"/><Relationship Id="rId1" Type="http://schemas.openxmlformats.org/officeDocument/2006/relationships/slideLayout" Target="../slideLayouts/slideLayout22.xml"/><Relationship Id="rId6" Type="http://schemas.openxmlformats.org/officeDocument/2006/relationships/image" Target="../media/image253.png"/><Relationship Id="rId5" Type="http://schemas.openxmlformats.org/officeDocument/2006/relationships/image" Target="../media/image246.png"/><Relationship Id="rId4" Type="http://schemas.openxmlformats.org/officeDocument/2006/relationships/image" Target="../media/image114.png"/><Relationship Id="rId9" Type="http://schemas.openxmlformats.org/officeDocument/2006/relationships/image" Target="../media/image115.png"/></Relationships>
</file>

<file path=ppt/slides/_rels/slide53.xml.rels><?xml version="1.0" encoding="UTF-8" standalone="yes"?>
<Relationships xmlns="http://schemas.openxmlformats.org/package/2006/relationships"><Relationship Id="rId8" Type="http://schemas.openxmlformats.org/officeDocument/2006/relationships/image" Target="../media/image262.png"/><Relationship Id="rId3" Type="http://schemas.openxmlformats.org/officeDocument/2006/relationships/image" Target="../media/image257.png"/><Relationship Id="rId7" Type="http://schemas.openxmlformats.org/officeDocument/2006/relationships/image" Target="../media/image261.png"/><Relationship Id="rId2" Type="http://schemas.openxmlformats.org/officeDocument/2006/relationships/image" Target="../media/image108.png"/><Relationship Id="rId1" Type="http://schemas.openxmlformats.org/officeDocument/2006/relationships/slideLayout" Target="../slideLayouts/slideLayout22.xml"/><Relationship Id="rId6" Type="http://schemas.openxmlformats.org/officeDocument/2006/relationships/image" Target="../media/image260.png"/><Relationship Id="rId5" Type="http://schemas.openxmlformats.org/officeDocument/2006/relationships/image" Target="../media/image259.png"/><Relationship Id="rId4" Type="http://schemas.openxmlformats.org/officeDocument/2006/relationships/image" Target="../media/image258.png"/></Relationships>
</file>

<file path=ppt/slides/_rels/slide5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274.png"/></Relationships>
</file>

<file path=ppt/slides/_rels/slide56.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image" Target="../media/image119.png"/><Relationship Id="rId5" Type="http://schemas.openxmlformats.org/officeDocument/2006/relationships/image" Target="../media/image277.png"/><Relationship Id="rId4" Type="http://schemas.openxmlformats.org/officeDocument/2006/relationships/image" Target="../media/image118.png"/></Relationships>
</file>

<file path=ppt/slides/_rels/slide5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8" Type="http://schemas.openxmlformats.org/officeDocument/2006/relationships/image" Target="../media/image288.png"/><Relationship Id="rId3" Type="http://schemas.openxmlformats.org/officeDocument/2006/relationships/image" Target="../media/image123.png"/><Relationship Id="rId7" Type="http://schemas.openxmlformats.org/officeDocument/2006/relationships/image" Target="../media/image287.png"/><Relationship Id="rId2" Type="http://schemas.openxmlformats.org/officeDocument/2006/relationships/image" Target="../media/image108.png"/><Relationship Id="rId1" Type="http://schemas.openxmlformats.org/officeDocument/2006/relationships/slideLayout" Target="../slideLayouts/slideLayout22.xml"/><Relationship Id="rId6" Type="http://schemas.openxmlformats.org/officeDocument/2006/relationships/image" Target="../media/image286.png"/><Relationship Id="rId5" Type="http://schemas.openxmlformats.org/officeDocument/2006/relationships/image" Target="../media/image285.png"/><Relationship Id="rId4" Type="http://schemas.openxmlformats.org/officeDocument/2006/relationships/image" Target="../media/image124.png"/><Relationship Id="rId9" Type="http://schemas.openxmlformats.org/officeDocument/2006/relationships/image" Target="../media/image289.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125.png"/><Relationship Id="rId7" Type="http://schemas.openxmlformats.org/officeDocument/2006/relationships/image" Target="../media/image287.png"/><Relationship Id="rId2" Type="http://schemas.openxmlformats.org/officeDocument/2006/relationships/image" Target="../media/image108.png"/><Relationship Id="rId1" Type="http://schemas.openxmlformats.org/officeDocument/2006/relationships/slideLayout" Target="../slideLayouts/slideLayout22.xml"/><Relationship Id="rId6" Type="http://schemas.openxmlformats.org/officeDocument/2006/relationships/image" Target="../media/image290.png"/><Relationship Id="rId5" Type="http://schemas.openxmlformats.org/officeDocument/2006/relationships/image" Target="../media/image285.png"/><Relationship Id="rId4" Type="http://schemas.openxmlformats.org/officeDocument/2006/relationships/image" Target="../media/image126.png"/><Relationship Id="rId9" Type="http://schemas.openxmlformats.org/officeDocument/2006/relationships/image" Target="../media/image292.png"/></Relationships>
</file>

<file path=ppt/slides/_rels/slide61.xml.rels><?xml version="1.0" encoding="UTF-8" standalone="yes"?>
<Relationships xmlns="http://schemas.openxmlformats.org/package/2006/relationships"><Relationship Id="rId8" Type="http://schemas.openxmlformats.org/officeDocument/2006/relationships/image" Target="../media/image296.png"/><Relationship Id="rId3" Type="http://schemas.openxmlformats.org/officeDocument/2006/relationships/image" Target="../media/image127.png"/><Relationship Id="rId7" Type="http://schemas.openxmlformats.org/officeDocument/2006/relationships/image" Target="../media/image287.png"/><Relationship Id="rId2" Type="http://schemas.openxmlformats.org/officeDocument/2006/relationships/image" Target="../media/image108.png"/><Relationship Id="rId1" Type="http://schemas.openxmlformats.org/officeDocument/2006/relationships/slideLayout" Target="../slideLayouts/slideLayout22.xml"/><Relationship Id="rId6" Type="http://schemas.openxmlformats.org/officeDocument/2006/relationships/image" Target="../media/image295.png"/><Relationship Id="rId5" Type="http://schemas.openxmlformats.org/officeDocument/2006/relationships/image" Target="../media/image285.png"/><Relationship Id="rId10" Type="http://schemas.openxmlformats.org/officeDocument/2006/relationships/image" Target="../media/image129.png"/><Relationship Id="rId4" Type="http://schemas.openxmlformats.org/officeDocument/2006/relationships/image" Target="../media/image128.png"/><Relationship Id="rId9" Type="http://schemas.openxmlformats.org/officeDocument/2006/relationships/image" Target="../media/image297.png"/></Relationships>
</file>

<file path=ppt/slides/_rels/slide62.xml.rels><?xml version="1.0" encoding="UTF-8" standalone="yes"?>
<Relationships xmlns="http://schemas.openxmlformats.org/package/2006/relationships"><Relationship Id="rId8" Type="http://schemas.openxmlformats.org/officeDocument/2006/relationships/image" Target="../media/image304.png"/><Relationship Id="rId3" Type="http://schemas.openxmlformats.org/officeDocument/2006/relationships/image" Target="../media/image299.png"/><Relationship Id="rId7" Type="http://schemas.openxmlformats.org/officeDocument/2006/relationships/image" Target="../media/image303.png"/><Relationship Id="rId2" Type="http://schemas.openxmlformats.org/officeDocument/2006/relationships/image" Target="../media/image108.png"/><Relationship Id="rId1" Type="http://schemas.openxmlformats.org/officeDocument/2006/relationships/slideLayout" Target="../slideLayouts/slideLayout22.xml"/><Relationship Id="rId6" Type="http://schemas.openxmlformats.org/officeDocument/2006/relationships/image" Target="../media/image302.png"/><Relationship Id="rId5" Type="http://schemas.openxmlformats.org/officeDocument/2006/relationships/image" Target="../media/image301.png"/><Relationship Id="rId4" Type="http://schemas.openxmlformats.org/officeDocument/2006/relationships/image" Target="../media/image300.png"/></Relationships>
</file>

<file path=ppt/slides/_rels/slide6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305.png"/><Relationship Id="rId1" Type="http://schemas.openxmlformats.org/officeDocument/2006/relationships/slideLayout" Target="../slideLayouts/slideLayout22.xml"/><Relationship Id="rId5" Type="http://schemas.openxmlformats.org/officeDocument/2006/relationships/image" Target="../media/image131.png"/><Relationship Id="rId4" Type="http://schemas.openxmlformats.org/officeDocument/2006/relationships/image" Target="../media/image306.png"/></Relationships>
</file>

<file path=ppt/slides/_rels/slide64.xml.rels><?xml version="1.0" encoding="UTF-8" standalone="yes"?>
<Relationships xmlns="http://schemas.openxmlformats.org/package/2006/relationships"><Relationship Id="rId3" Type="http://schemas.openxmlformats.org/officeDocument/2006/relationships/image" Target="../media/image275.png"/><Relationship Id="rId2" Type="http://schemas.openxmlformats.org/officeDocument/2006/relationships/notesSlide" Target="../notesSlides/notesSlide44.xml"/><Relationship Id="rId1" Type="http://schemas.openxmlformats.org/officeDocument/2006/relationships/slideLayout" Target="../slideLayouts/slideLayout22.xml"/><Relationship Id="rId6" Type="http://schemas.openxmlformats.org/officeDocument/2006/relationships/image" Target="../media/image133.png"/><Relationship Id="rId5" Type="http://schemas.openxmlformats.org/officeDocument/2006/relationships/image" Target="../media/image313.png"/><Relationship Id="rId4" Type="http://schemas.openxmlformats.org/officeDocument/2006/relationships/image" Target="../media/image132.png"/></Relationships>
</file>

<file path=ppt/slides/_rels/slide6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49.png"/><Relationship Id="rId7" Type="http://schemas.openxmlformats.org/officeDocument/2006/relationships/image" Target="../media/image135.png"/><Relationship Id="rId2" Type="http://schemas.openxmlformats.org/officeDocument/2006/relationships/notesSlide" Target="../notesSlides/notesSlide45.xml"/><Relationship Id="rId1" Type="http://schemas.openxmlformats.org/officeDocument/2006/relationships/slideLayout" Target="../slideLayouts/slideLayout22.xml"/><Relationship Id="rId6" Type="http://schemas.openxmlformats.org/officeDocument/2006/relationships/image" Target="../media/image1160.png"/><Relationship Id="rId5" Type="http://schemas.openxmlformats.org/officeDocument/2006/relationships/image" Target="../media/image1150.png"/><Relationship Id="rId10" Type="http://schemas.openxmlformats.org/officeDocument/2006/relationships/image" Target="../media/image138.png"/><Relationship Id="rId4" Type="http://schemas.openxmlformats.org/officeDocument/2006/relationships/image" Target="../media/image1140.png"/><Relationship Id="rId9" Type="http://schemas.openxmlformats.org/officeDocument/2006/relationships/image" Target="../media/image137.png"/></Relationships>
</file>

<file path=ppt/slides/_rels/slide67.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6.xml"/><Relationship Id="rId1" Type="http://schemas.openxmlformats.org/officeDocument/2006/relationships/slideLayout" Target="../slideLayouts/slideLayout22.xml"/><Relationship Id="rId5" Type="http://schemas.openxmlformats.org/officeDocument/2006/relationships/image" Target="../media/image1000.png"/><Relationship Id="rId4" Type="http://schemas.openxmlformats.org/officeDocument/2006/relationships/image" Target="../media/image970.png"/></Relationships>
</file>

<file path=ppt/slides/_rels/slide69.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40.png"/><Relationship Id="rId1" Type="http://schemas.openxmlformats.org/officeDocument/2006/relationships/slideLayout" Target="../slideLayouts/slideLayout22.xml"/><Relationship Id="rId5" Type="http://schemas.openxmlformats.org/officeDocument/2006/relationships/image" Target="../media/image1000.png"/><Relationship Id="rId4" Type="http://schemas.openxmlformats.org/officeDocument/2006/relationships/image" Target="../media/image970.png"/></Relationships>
</file>

<file path=ppt/slides/_rels/slide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48.gif"/><Relationship Id="rId4" Type="http://schemas.openxmlformats.org/officeDocument/2006/relationships/image" Target="../media/image47.gif"/></Relationships>
</file>

<file path=ppt/slides/_rels/slide70.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140.png"/><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140.png"/><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8" Type="http://schemas.openxmlformats.org/officeDocument/2006/relationships/image" Target="../media/image1180.png"/><Relationship Id="rId3" Type="http://schemas.openxmlformats.org/officeDocument/2006/relationships/image" Target="../media/image1090.png"/><Relationship Id="rId7" Type="http://schemas.openxmlformats.org/officeDocument/2006/relationships/image" Target="../media/image1170.png"/><Relationship Id="rId12" Type="http://schemas.openxmlformats.org/officeDocument/2006/relationships/image" Target="../media/image1240.png"/><Relationship Id="rId2" Type="http://schemas.openxmlformats.org/officeDocument/2006/relationships/image" Target="../media/image1080.png"/><Relationship Id="rId1" Type="http://schemas.openxmlformats.org/officeDocument/2006/relationships/slideLayout" Target="../slideLayouts/slideLayout29.xml"/><Relationship Id="rId6" Type="http://schemas.openxmlformats.org/officeDocument/2006/relationships/image" Target="../media/image1130.png"/><Relationship Id="rId11" Type="http://schemas.openxmlformats.org/officeDocument/2006/relationships/image" Target="../media/image1230.png"/><Relationship Id="rId5" Type="http://schemas.openxmlformats.org/officeDocument/2006/relationships/image" Target="../media/image1120.png"/><Relationship Id="rId10" Type="http://schemas.openxmlformats.org/officeDocument/2006/relationships/image" Target="../media/image1210.png"/><Relationship Id="rId4" Type="http://schemas.openxmlformats.org/officeDocument/2006/relationships/image" Target="../media/image1110.png"/><Relationship Id="rId9" Type="http://schemas.openxmlformats.org/officeDocument/2006/relationships/image" Target="../media/image1190.png"/></Relationships>
</file>

<file path=ppt/slides/_rels/slide73.xml.rels><?xml version="1.0" encoding="UTF-8" standalone="yes"?>
<Relationships xmlns="http://schemas.openxmlformats.org/package/2006/relationships"><Relationship Id="rId8" Type="http://schemas.openxmlformats.org/officeDocument/2006/relationships/image" Target="../media/image1260.png"/><Relationship Id="rId13" Type="http://schemas.openxmlformats.org/officeDocument/2006/relationships/image" Target="../media/image1240.png"/><Relationship Id="rId3" Type="http://schemas.openxmlformats.org/officeDocument/2006/relationships/image" Target="../media/image1090.png"/><Relationship Id="rId7" Type="http://schemas.openxmlformats.org/officeDocument/2006/relationships/image" Target="../media/image1130.png"/><Relationship Id="rId12" Type="http://schemas.openxmlformats.org/officeDocument/2006/relationships/image" Target="../media/image1230.png"/><Relationship Id="rId2" Type="http://schemas.openxmlformats.org/officeDocument/2006/relationships/image" Target="../media/image1080.png"/><Relationship Id="rId1" Type="http://schemas.openxmlformats.org/officeDocument/2006/relationships/slideLayout" Target="../slideLayouts/slideLayout29.xml"/><Relationship Id="rId6" Type="http://schemas.openxmlformats.org/officeDocument/2006/relationships/image" Target="../media/image1120.png"/><Relationship Id="rId11" Type="http://schemas.openxmlformats.org/officeDocument/2006/relationships/image" Target="../media/image1270.png"/><Relationship Id="rId5" Type="http://schemas.openxmlformats.org/officeDocument/2006/relationships/image" Target="../media/image1250.png"/><Relationship Id="rId10" Type="http://schemas.openxmlformats.org/officeDocument/2006/relationships/image" Target="../media/image1190.png"/><Relationship Id="rId4" Type="http://schemas.openxmlformats.org/officeDocument/2006/relationships/image" Target="../media/image1110.png"/><Relationship Id="rId9" Type="http://schemas.openxmlformats.org/officeDocument/2006/relationships/image" Target="../media/image1180.png"/></Relationships>
</file>

<file path=ppt/slides/_rels/slide7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90.png"/><Relationship Id="rId2" Type="http://schemas.openxmlformats.org/officeDocument/2006/relationships/image" Target="../media/image142.png"/><Relationship Id="rId1" Type="http://schemas.openxmlformats.org/officeDocument/2006/relationships/slideLayout" Target="../slideLayouts/slideLayout29.xml"/><Relationship Id="rId6" Type="http://schemas.openxmlformats.org/officeDocument/2006/relationships/image" Target="../media/image1320.png"/><Relationship Id="rId5" Type="http://schemas.openxmlformats.org/officeDocument/2006/relationships/image" Target="../media/image1310.png"/><Relationship Id="rId4" Type="http://schemas.openxmlformats.org/officeDocument/2006/relationships/image" Target="../media/image1300.png"/></Relationships>
</file>

<file path=ppt/slides/_rels/slide76.xml.rels><?xml version="1.0" encoding="UTF-8" standalone="yes"?>
<Relationships xmlns="http://schemas.openxmlformats.org/package/2006/relationships"><Relationship Id="rId3" Type="http://schemas.openxmlformats.org/officeDocument/2006/relationships/image" Target="../media/image1330.png"/><Relationship Id="rId2" Type="http://schemas.openxmlformats.org/officeDocument/2006/relationships/image" Target="../media/image142.png"/><Relationship Id="rId1" Type="http://schemas.openxmlformats.org/officeDocument/2006/relationships/slideLayout" Target="../slideLayouts/slideLayout29.xml"/><Relationship Id="rId6" Type="http://schemas.openxmlformats.org/officeDocument/2006/relationships/image" Target="../media/image1360.png"/><Relationship Id="rId5" Type="http://schemas.openxmlformats.org/officeDocument/2006/relationships/image" Target="../media/image1350.png"/><Relationship Id="rId4" Type="http://schemas.openxmlformats.org/officeDocument/2006/relationships/image" Target="../media/image1340.png"/></Relationships>
</file>

<file path=ppt/slides/_rels/slide77.xml.rels><?xml version="1.0" encoding="UTF-8" standalone="yes"?>
<Relationships xmlns="http://schemas.openxmlformats.org/package/2006/relationships"><Relationship Id="rId8" Type="http://schemas.openxmlformats.org/officeDocument/2006/relationships/image" Target="../media/image1380.png"/><Relationship Id="rId3" Type="http://schemas.openxmlformats.org/officeDocument/2006/relationships/image" Target="../media/image1290.png"/><Relationship Id="rId7" Type="http://schemas.openxmlformats.org/officeDocument/2006/relationships/image" Target="../media/image1370.png"/><Relationship Id="rId2" Type="http://schemas.openxmlformats.org/officeDocument/2006/relationships/image" Target="../media/image142.png"/><Relationship Id="rId1" Type="http://schemas.openxmlformats.org/officeDocument/2006/relationships/slideLayout" Target="../slideLayouts/slideLayout29.xml"/><Relationship Id="rId6" Type="http://schemas.openxmlformats.org/officeDocument/2006/relationships/image" Target="../media/image1320.png"/><Relationship Id="rId5" Type="http://schemas.openxmlformats.org/officeDocument/2006/relationships/image" Target="../media/image1310.png"/><Relationship Id="rId4" Type="http://schemas.openxmlformats.org/officeDocument/2006/relationships/image" Target="../media/image1300.png"/></Relationships>
</file>

<file path=ppt/slides/_rels/slide78.xml.rels><?xml version="1.0" encoding="UTF-8" standalone="yes"?>
<Relationships xmlns="http://schemas.openxmlformats.org/package/2006/relationships"><Relationship Id="rId3" Type="http://schemas.openxmlformats.org/officeDocument/2006/relationships/image" Target="../media/image1330.png"/><Relationship Id="rId7" Type="http://schemas.openxmlformats.org/officeDocument/2006/relationships/image" Target="../media/image1390.png"/><Relationship Id="rId2" Type="http://schemas.openxmlformats.org/officeDocument/2006/relationships/image" Target="../media/image142.png"/><Relationship Id="rId1" Type="http://schemas.openxmlformats.org/officeDocument/2006/relationships/slideLayout" Target="../slideLayouts/slideLayout29.xml"/><Relationship Id="rId6" Type="http://schemas.openxmlformats.org/officeDocument/2006/relationships/image" Target="../media/image1360.png"/><Relationship Id="rId5" Type="http://schemas.openxmlformats.org/officeDocument/2006/relationships/image" Target="../media/image1350.png"/><Relationship Id="rId4" Type="http://schemas.openxmlformats.org/officeDocument/2006/relationships/image" Target="../media/image1340.png"/></Relationships>
</file>

<file path=ppt/slides/_rels/slide7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00.png"/><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3" Type="http://schemas.openxmlformats.org/officeDocument/2006/relationships/image" Target="../media/image1410.png"/><Relationship Id="rId2" Type="http://schemas.openxmlformats.org/officeDocument/2006/relationships/image" Target="../media/image142.png"/><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3" Type="http://schemas.openxmlformats.org/officeDocument/2006/relationships/image" Target="../media/image1420.png"/><Relationship Id="rId2" Type="http://schemas.openxmlformats.org/officeDocument/2006/relationships/image" Target="../media/image142.png"/><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40.png"/><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3" Type="http://schemas.openxmlformats.org/officeDocument/2006/relationships/image" Target="../media/image1450.png"/><Relationship Id="rId2" Type="http://schemas.openxmlformats.org/officeDocument/2006/relationships/image" Target="../media/image142.png"/><Relationship Id="rId1" Type="http://schemas.openxmlformats.org/officeDocument/2006/relationships/slideLayout" Target="../slideLayouts/slideLayout24.xml"/><Relationship Id="rId5" Type="http://schemas.openxmlformats.org/officeDocument/2006/relationships/image" Target="../media/image147.png"/><Relationship Id="rId4" Type="http://schemas.openxmlformats.org/officeDocument/2006/relationships/image" Target="../media/image146.png"/></Relationships>
</file>

<file path=ppt/slides/_rels/slide8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4.xml"/><Relationship Id="rId5" Type="http://schemas.openxmlformats.org/officeDocument/2006/relationships/image" Target="../media/image151.png"/><Relationship Id="rId4" Type="http://schemas.openxmlformats.org/officeDocument/2006/relationships/image" Target="../media/image150.png"/></Relationships>
</file>

<file path=ppt/slides/_rels/slide89.xml.rels><?xml version="1.0" encoding="UTF-8" standalone="yes"?>
<Relationships xmlns="http://schemas.openxmlformats.org/package/2006/relationships"><Relationship Id="rId3" Type="http://schemas.openxmlformats.org/officeDocument/2006/relationships/image" Target="../media/image1520.png"/><Relationship Id="rId7" Type="http://schemas.openxmlformats.org/officeDocument/2006/relationships/image" Target="../media/image156.png"/><Relationship Id="rId2" Type="http://schemas.openxmlformats.org/officeDocument/2006/relationships/image" Target="../media/image152.png"/><Relationship Id="rId1" Type="http://schemas.openxmlformats.org/officeDocument/2006/relationships/slideLayout" Target="../slideLayouts/slideLayout29.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49.png"/><Relationship Id="rId9" Type="http://schemas.openxmlformats.org/officeDocument/2006/relationships/image" Target="../media/image55.png"/></Relationships>
</file>

<file path=ppt/slides/_rels/slide90.xml.rels><?xml version="1.0" encoding="UTF-8" standalone="yes"?>
<Relationships xmlns="http://schemas.openxmlformats.org/package/2006/relationships"><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image" Target="../media/image152.png"/><Relationship Id="rId1" Type="http://schemas.openxmlformats.org/officeDocument/2006/relationships/slideLayout" Target="../slideLayouts/slideLayout29.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91.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7884" y="0"/>
            <a:ext cx="9144000" cy="571501"/>
          </a:xfrm>
        </p:spPr>
        <p:txBody>
          <a:bodyPr>
            <a:normAutofit fontScale="90000"/>
          </a:bodyPr>
          <a:lstStyle/>
          <a:p>
            <a:r>
              <a:rPr lang="en-GB" sz="4000" b="1" dirty="0"/>
              <a:t>Dual coding symbols:</a:t>
            </a:r>
          </a:p>
        </p:txBody>
      </p:sp>
      <p:sp>
        <p:nvSpPr>
          <p:cNvPr id="3" name="Subtitle 2"/>
          <p:cNvSpPr>
            <a:spLocks noGrp="1"/>
          </p:cNvSpPr>
          <p:nvPr>
            <p:ph type="subTitle" idx="1"/>
          </p:nvPr>
        </p:nvSpPr>
        <p:spPr>
          <a:xfrm>
            <a:off x="956103" y="1232443"/>
            <a:ext cx="1651000" cy="449262"/>
          </a:xfrm>
        </p:spPr>
        <p:txBody>
          <a:bodyPr/>
          <a:lstStyle/>
          <a:p>
            <a:r>
              <a:rPr lang="en-GB"/>
              <a:t>Practise</a:t>
            </a:r>
          </a:p>
        </p:txBody>
      </p:sp>
      <p:pic>
        <p:nvPicPr>
          <p:cNvPr id="4" name="Picture 3" descr="pen and paper Icon 24733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ink bubble Icon 29974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Reflect</a:t>
            </a:r>
          </a:p>
        </p:txBody>
      </p:sp>
      <p:pic>
        <p:nvPicPr>
          <p:cNvPr id="7" name="Picture 2" descr="lightbulb Icon 12629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Activate</a:t>
            </a:r>
          </a:p>
        </p:txBody>
      </p:sp>
      <p:pic>
        <p:nvPicPr>
          <p:cNvPr id="9" name="Picture 2" descr="Pen Icon 34061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Summarise</a:t>
            </a:r>
          </a:p>
        </p:txBody>
      </p:sp>
      <p:pic>
        <p:nvPicPr>
          <p:cNvPr id="12" name="Picture 4" descr="Speech Bubble Icon 8008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Explain</a:t>
            </a:r>
          </a:p>
        </p:txBody>
      </p:sp>
      <p:pic>
        <p:nvPicPr>
          <p:cNvPr id="14" name="Picture 2" descr="speech Icon 50934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Present</a:t>
            </a:r>
          </a:p>
        </p:txBody>
      </p:sp>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Discuss</a:t>
            </a:r>
          </a:p>
        </p:txBody>
      </p:sp>
      <p:pic>
        <p:nvPicPr>
          <p:cNvPr id="18" name="Picture 17"/>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Recall</a:t>
            </a:r>
          </a:p>
        </p:txBody>
      </p:sp>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Organise</a:t>
            </a:r>
          </a:p>
        </p:txBody>
      </p:sp>
      <p:pic>
        <p:nvPicPr>
          <p:cNvPr id="22" name="Picture 21"/>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Compare</a:t>
            </a:r>
          </a:p>
        </p:txBody>
      </p:sp>
      <p:pic>
        <p:nvPicPr>
          <p:cNvPr id="10" name="Picture 9"/>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4" name="Subtitle 2"/>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5" name="Picture 2" descr="Vocabulary Icon Vector Isolated On White Background, Vocabulary Transparent  Sign Royalty Free Cliparts, Vectors, And Stock Illustration. Image  111598016."/>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6" name="Subtitle 2"/>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Vocabulary</a:t>
            </a:r>
          </a:p>
        </p:txBody>
      </p:sp>
      <p:pic>
        <p:nvPicPr>
          <p:cNvPr id="27" name="Picture 26"/>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8" name="Subtitle 2"/>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Big Question</a:t>
            </a:r>
          </a:p>
        </p:txBody>
      </p:sp>
      <p:pic>
        <p:nvPicPr>
          <p:cNvPr id="2050" name="Picture 2" descr="Evaluation icon vector sign and symbol isolated on white background,  Evaluation logo concept Stock Vector | Adobe Stock"/>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0" name="Subtitle 2"/>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a:ea typeface="+mn-ea"/>
                <a:cs typeface="+mn-cs"/>
              </a:rPr>
              <a:t>Evaluate</a:t>
            </a:r>
          </a:p>
        </p:txBody>
      </p:sp>
      <p:pic>
        <p:nvPicPr>
          <p:cNvPr id="31" name="Picture 30"/>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2" name="Subtitle 2"/>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420836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AF-F6DB-1702-47F7-A40A2C2C7A93}"/>
              </a:ext>
            </a:extLst>
          </p:cNvPr>
          <p:cNvSpPr>
            <a:spLocks noGrp="1"/>
          </p:cNvSpPr>
          <p:nvPr>
            <p:ph type="title" idx="4294967295"/>
          </p:nvPr>
        </p:nvSpPr>
        <p:spPr>
          <a:xfrm>
            <a:off x="0" y="-3533"/>
            <a:ext cx="12192000" cy="681038"/>
          </a:xfrm>
          <a:prstGeom prst="rect">
            <a:avLst/>
          </a:prstGeom>
        </p:spPr>
        <p:txBody>
          <a:bodyPr/>
          <a:lstStyle/>
          <a:p>
            <a:r>
              <a:rPr lang="en-GB" dirty="0"/>
              <a:t>Congruent transformations</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FE3C4318-EFD9-16AF-1506-F7F8DDC6668A}"/>
                  </a:ext>
                </a:extLst>
              </p:cNvPr>
              <p:cNvSpPr txBox="1">
                <a:spLocks/>
              </p:cNvSpPr>
              <p:nvPr/>
            </p:nvSpPr>
            <p:spPr>
              <a:xfrm>
                <a:off x="215645" y="677505"/>
                <a:ext cx="5546691" cy="579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My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Shapes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B</m:t>
                    </m:r>
                    <m: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 </m:t>
                    </m:r>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C</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and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D</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are images of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after a transformation. Say whether each is a translation, reflection or rotation.</a:t>
                </a:r>
              </a:p>
            </p:txBody>
          </p:sp>
        </mc:Choice>
        <mc:Fallback>
          <p:sp>
            <p:nvSpPr>
              <p:cNvPr id="4" name="Content Placeholder 2">
                <a:extLst>
                  <a:ext uri="{FF2B5EF4-FFF2-40B4-BE49-F238E27FC236}">
                    <a16:creationId xmlns:a16="http://schemas.microsoft.com/office/drawing/2014/main" id="{FE3C4318-EFD9-16AF-1506-F7F8DDC6668A}"/>
                  </a:ext>
                </a:extLst>
              </p:cNvPr>
              <p:cNvSpPr txBox="1">
                <a:spLocks noRot="1" noChangeAspect="1" noMove="1" noResize="1" noEditPoints="1" noAdjustHandles="1" noChangeArrowheads="1" noChangeShapeType="1" noTextEdit="1"/>
              </p:cNvSpPr>
              <p:nvPr/>
            </p:nvSpPr>
            <p:spPr>
              <a:xfrm>
                <a:off x="215645" y="677505"/>
                <a:ext cx="5546691" cy="5797900"/>
              </a:xfrm>
              <a:prstGeom prst="rect">
                <a:avLst/>
              </a:prstGeom>
              <a:blipFill>
                <a:blip r:embed="rId3"/>
                <a:stretch>
                  <a:fillRect l="-2198" t="-1788" r="-1648"/>
                </a:stretch>
              </a:blipFill>
            </p:spPr>
            <p:txBody>
              <a:bodyPr/>
              <a:lstStyle/>
              <a:p>
                <a:r>
                  <a:rPr lang="en-GB">
                    <a:noFill/>
                  </a:rPr>
                  <a:t> </a:t>
                </a:r>
              </a:p>
            </p:txBody>
          </p:sp>
        </mc:Fallback>
      </mc:AlternateContent>
      <p:cxnSp>
        <p:nvCxnSpPr>
          <p:cNvPr id="6" name="Straight Connector 5">
            <a:extLst>
              <a:ext uri="{FF2B5EF4-FFF2-40B4-BE49-F238E27FC236}">
                <a16:creationId xmlns:a16="http://schemas.microsoft.com/office/drawing/2014/main" id="{DE5C2DFD-4950-70B5-C1A0-BC58B6F1934B}"/>
              </a:ext>
            </a:extLst>
          </p:cNvPr>
          <p:cNvCxnSpPr/>
          <p:nvPr/>
        </p:nvCxnSpPr>
        <p:spPr>
          <a:xfrm>
            <a:off x="6096000" y="681037"/>
            <a:ext cx="0" cy="6176963"/>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EE2E0AF-BC0A-2BFC-9D5F-37547ABFA90F}"/>
              </a:ext>
            </a:extLst>
          </p:cNvPr>
          <p:cNvPicPr>
            <a:picLocks noChangeAspect="1"/>
          </p:cNvPicPr>
          <p:nvPr/>
        </p:nvPicPr>
        <p:blipFill>
          <a:blip r:embed="rId4"/>
          <a:stretch>
            <a:fillRect/>
          </a:stretch>
        </p:blipFill>
        <p:spPr>
          <a:xfrm>
            <a:off x="1988337" y="2856787"/>
            <a:ext cx="3297011" cy="3399550"/>
          </a:xfrm>
          <a:prstGeom prst="rect">
            <a:avLst/>
          </a:prstGeom>
        </p:spPr>
      </p:pic>
      <p:grpSp>
        <p:nvGrpSpPr>
          <p:cNvPr id="7" name="Group 6">
            <a:extLst>
              <a:ext uri="{FF2B5EF4-FFF2-40B4-BE49-F238E27FC236}">
                <a16:creationId xmlns:a16="http://schemas.microsoft.com/office/drawing/2014/main" id="{CBE0CC14-BE64-34FB-B6AE-9F7E02DCBA3C}"/>
              </a:ext>
            </a:extLst>
          </p:cNvPr>
          <p:cNvGrpSpPr/>
          <p:nvPr/>
        </p:nvGrpSpPr>
        <p:grpSpPr>
          <a:xfrm>
            <a:off x="6248402" y="550069"/>
            <a:ext cx="5943598" cy="5797899"/>
            <a:chOff x="6172199" y="904352"/>
            <a:chExt cx="5943598" cy="5797899"/>
          </a:xfrm>
        </p:grpSpPr>
        <p:grpSp>
          <p:nvGrpSpPr>
            <p:cNvPr id="11" name="Group 10">
              <a:extLst>
                <a:ext uri="{FF2B5EF4-FFF2-40B4-BE49-F238E27FC236}">
                  <a16:creationId xmlns:a16="http://schemas.microsoft.com/office/drawing/2014/main" id="{3B3C9D5B-318F-5C0C-14F3-D439FC229435}"/>
                </a:ext>
              </a:extLst>
            </p:cNvPr>
            <p:cNvGrpSpPr/>
            <p:nvPr/>
          </p:nvGrpSpPr>
          <p:grpSpPr>
            <a:xfrm>
              <a:off x="6172199" y="904352"/>
              <a:ext cx="5943598" cy="5797899"/>
              <a:chOff x="6172199" y="904352"/>
              <a:chExt cx="5943598" cy="5797899"/>
            </a:xfrm>
          </p:grpSpPr>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608FDFC0-8CB6-868E-0DEF-38A666E0886A}"/>
                      </a:ext>
                    </a:extLst>
                  </p:cNvPr>
                  <p:cNvSpPr txBox="1">
                    <a:spLocks/>
                  </p:cNvSpPr>
                  <p:nvPr/>
                </p:nvSpPr>
                <p:spPr>
                  <a:xfrm>
                    <a:off x="6172199" y="904352"/>
                    <a:ext cx="5943598" cy="5797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Your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Shapes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B</m:t>
                        </m:r>
                        <m: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 </m:t>
                        </m:r>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C</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and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D</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are images of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after a transformation. Say whether each is a translation, reflection or rotation.</a:t>
                    </a:r>
                  </a:p>
                </p:txBody>
              </p:sp>
            </mc:Choice>
            <mc:Fallback xmlns="">
              <p:sp>
                <p:nvSpPr>
                  <p:cNvPr id="5" name="Content Placeholder 3">
                    <a:extLst>
                      <a:ext uri="{FF2B5EF4-FFF2-40B4-BE49-F238E27FC236}">
                        <a16:creationId xmlns:a16="http://schemas.microsoft.com/office/drawing/2014/main" id="{608FDFC0-8CB6-868E-0DEF-38A666E0886A}"/>
                      </a:ext>
                    </a:extLst>
                  </p:cNvPr>
                  <p:cNvSpPr txBox="1">
                    <a:spLocks noRot="1" noChangeAspect="1" noMove="1" noResize="1" noEditPoints="1" noAdjustHandles="1" noChangeArrowheads="1" noChangeShapeType="1" noTextEdit="1"/>
                  </p:cNvSpPr>
                  <p:nvPr/>
                </p:nvSpPr>
                <p:spPr>
                  <a:xfrm>
                    <a:off x="6172199" y="904352"/>
                    <a:ext cx="5943598" cy="5797899"/>
                  </a:xfrm>
                  <a:prstGeom prst="rect">
                    <a:avLst/>
                  </a:prstGeom>
                  <a:blipFill>
                    <a:blip r:embed="rId5"/>
                    <a:stretch>
                      <a:fillRect l="-2051" t="-1788"/>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3A914F7B-5511-0E3D-57B9-098EC10C6F79}"/>
                  </a:ext>
                </a:extLst>
              </p:cNvPr>
              <p:cNvPicPr>
                <a:picLocks noChangeAspect="1"/>
              </p:cNvPicPr>
              <p:nvPr/>
            </p:nvPicPr>
            <p:blipFill>
              <a:blip r:embed="rId6"/>
              <a:stretch>
                <a:fillRect/>
              </a:stretch>
            </p:blipFill>
            <p:spPr>
              <a:xfrm>
                <a:off x="7793502" y="2823029"/>
                <a:ext cx="2969748" cy="3598636"/>
              </a:xfrm>
              <a:prstGeom prst="rect">
                <a:avLst/>
              </a:prstGeom>
            </p:spPr>
          </p:pic>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F34C39-141D-248D-2D23-5752C2015C1A}"/>
                    </a:ext>
                  </a:extLst>
                </p:cNvPr>
                <p:cNvSpPr txBox="1"/>
                <p:nvPr/>
              </p:nvSpPr>
              <p:spPr>
                <a:xfrm>
                  <a:off x="10015370" y="4878090"/>
                  <a:ext cx="414216"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D</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3" name="TextBox 2">
                  <a:extLst>
                    <a:ext uri="{FF2B5EF4-FFF2-40B4-BE49-F238E27FC236}">
                      <a16:creationId xmlns:a16="http://schemas.microsoft.com/office/drawing/2014/main" id="{3AF34C39-141D-248D-2D23-5752C2015C1A}"/>
                    </a:ext>
                  </a:extLst>
                </p:cNvPr>
                <p:cNvSpPr txBox="1">
                  <a:spLocks noRot="1" noChangeAspect="1" noMove="1" noResize="1" noEditPoints="1" noAdjustHandles="1" noChangeArrowheads="1" noChangeShapeType="1" noTextEdit="1"/>
                </p:cNvSpPr>
                <p:nvPr/>
              </p:nvSpPr>
              <p:spPr>
                <a:xfrm>
                  <a:off x="10015370" y="4878090"/>
                  <a:ext cx="414216" cy="369332"/>
                </a:xfrm>
                <a:prstGeom prst="rect">
                  <a:avLst/>
                </a:prstGeom>
                <a:blipFill>
                  <a:blip r:embed="rId7"/>
                  <a:stretch>
                    <a:fillRect/>
                  </a:stretch>
                </a:blipFill>
              </p:spPr>
              <p:txBody>
                <a:bodyPr/>
                <a:lstStyle/>
                <a:p>
                  <a:r>
                    <a:rPr lang="en-GB">
                      <a:noFill/>
                    </a:rPr>
                    <a:t> </a:t>
                  </a:r>
                </a:p>
              </p:txBody>
            </p:sp>
          </mc:Fallback>
        </mc:AlternateContent>
      </p:grpSp>
      <p:sp>
        <p:nvSpPr>
          <p:cNvPr id="13" name="TextBox 12">
            <a:extLst>
              <a:ext uri="{FF2B5EF4-FFF2-40B4-BE49-F238E27FC236}">
                <a16:creationId xmlns:a16="http://schemas.microsoft.com/office/drawing/2014/main" id="{BDF6FB67-8FAD-0DE5-A367-473D5D68C6DF}"/>
              </a:ext>
            </a:extLst>
          </p:cNvPr>
          <p:cNvSpPr txBox="1"/>
          <p:nvPr/>
        </p:nvSpPr>
        <p:spPr>
          <a:xfrm>
            <a:off x="10163175" y="169069"/>
            <a:ext cx="2028825" cy="369332"/>
          </a:xfrm>
          <a:prstGeom prst="rect">
            <a:avLst/>
          </a:prstGeom>
          <a:noFill/>
        </p:spPr>
        <p:txBody>
          <a:bodyPr wrap="square" rtlCol="0">
            <a:spAutoFit/>
          </a:bodyPr>
          <a:lstStyle/>
          <a:p>
            <a:r>
              <a:rPr lang="en-GB" dirty="0"/>
              <a:t>Page 2 </a:t>
            </a:r>
          </a:p>
        </p:txBody>
      </p:sp>
    </p:spTree>
    <p:extLst>
      <p:ext uri="{BB962C8B-B14F-4D97-AF65-F5344CB8AC3E}">
        <p14:creationId xmlns:p14="http://schemas.microsoft.com/office/powerpoint/2010/main" val="62376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04181-1E37-ADE3-98DD-21D17C51068B}"/>
              </a:ext>
            </a:extLst>
          </p:cNvPr>
          <p:cNvSpPr>
            <a:spLocks noGrp="1"/>
          </p:cNvSpPr>
          <p:nvPr>
            <p:ph type="body" sz="quarter" idx="10"/>
          </p:nvPr>
        </p:nvSpPr>
        <p:spPr>
          <a:xfrm>
            <a:off x="301195" y="1503788"/>
            <a:ext cx="9099550" cy="488983"/>
          </a:xfrm>
        </p:spPr>
        <p:txBody>
          <a:bodyPr/>
          <a:lstStyle/>
          <a:p>
            <a:pPr marL="0" indent="0">
              <a:buNone/>
            </a:pPr>
            <a:r>
              <a:rPr lang="en-GB" dirty="0"/>
              <a:t>We can describe a transformation by giving clear instructions for it.</a:t>
            </a:r>
          </a:p>
          <a:p>
            <a:pPr marL="0" indent="0">
              <a:buNone/>
            </a:pPr>
            <a:r>
              <a:rPr lang="en-GB" u="sng" dirty="0"/>
              <a:t>Translation</a:t>
            </a:r>
            <a:r>
              <a:rPr lang="en-GB" dirty="0"/>
              <a:t> involves shifting a shape left/right and up/down, with no turning or flipping.</a:t>
            </a:r>
          </a:p>
          <a:p>
            <a:pPr marL="0" indent="0">
              <a:buNone/>
            </a:pPr>
            <a:endParaRPr lang="en-GB" u="sng" dirty="0"/>
          </a:p>
          <a:p>
            <a:pPr marL="0" indent="0">
              <a:buNone/>
            </a:pPr>
            <a:endParaRPr lang="en-GB" u="sng" dirty="0"/>
          </a:p>
          <a:p>
            <a:pPr marL="0" indent="0">
              <a:buNone/>
            </a:pPr>
            <a:endParaRPr lang="en-GB" u="sng" dirty="0"/>
          </a:p>
          <a:p>
            <a:pPr marL="0" indent="0">
              <a:buNone/>
            </a:pPr>
            <a:endParaRPr lang="en-GB" u="sng" dirty="0"/>
          </a:p>
          <a:p>
            <a:pPr marL="0" indent="0">
              <a:buNone/>
            </a:pPr>
            <a:endParaRPr lang="en-GB" u="sng" dirty="0"/>
          </a:p>
          <a:p>
            <a:pPr marL="0" indent="0">
              <a:buNone/>
            </a:pPr>
            <a:endParaRPr lang="en-GB" dirty="0"/>
          </a:p>
          <a:p>
            <a:pPr marL="0" indent="0">
              <a:buNone/>
            </a:pPr>
            <a:r>
              <a:rPr lang="en-GB" dirty="0"/>
              <a:t>Translation involves moving a shape</a:t>
            </a:r>
          </a:p>
        </p:txBody>
      </p:sp>
      <p:sp>
        <p:nvSpPr>
          <p:cNvPr id="2" name="Title 1">
            <a:extLst>
              <a:ext uri="{FF2B5EF4-FFF2-40B4-BE49-F238E27FC236}">
                <a16:creationId xmlns:a16="http://schemas.microsoft.com/office/drawing/2014/main" id="{9FFEB45D-12D2-B2EA-D5E2-DBB02091B807}"/>
              </a:ext>
            </a:extLst>
          </p:cNvPr>
          <p:cNvSpPr>
            <a:spLocks noGrp="1"/>
          </p:cNvSpPr>
          <p:nvPr>
            <p:ph type="title" idx="4294967295"/>
          </p:nvPr>
        </p:nvSpPr>
        <p:spPr>
          <a:xfrm>
            <a:off x="438150" y="278515"/>
            <a:ext cx="12192000" cy="681038"/>
          </a:xfrm>
          <a:prstGeom prst="rect">
            <a:avLst/>
          </a:prstGeom>
        </p:spPr>
        <p:txBody>
          <a:bodyPr/>
          <a:lstStyle/>
          <a:p>
            <a:r>
              <a:rPr lang="en-GB" dirty="0"/>
              <a:t>Translation (Page 3) </a:t>
            </a:r>
          </a:p>
        </p:txBody>
      </p:sp>
      <p:pic>
        <p:nvPicPr>
          <p:cNvPr id="4" name="Picture 3">
            <a:extLst>
              <a:ext uri="{FF2B5EF4-FFF2-40B4-BE49-F238E27FC236}">
                <a16:creationId xmlns:a16="http://schemas.microsoft.com/office/drawing/2014/main" id="{A8E7B46E-D1C0-3E3C-C2CD-CD9970850DBD}"/>
              </a:ext>
            </a:extLst>
          </p:cNvPr>
          <p:cNvPicPr>
            <a:picLocks noChangeAspect="1"/>
          </p:cNvPicPr>
          <p:nvPr/>
        </p:nvPicPr>
        <p:blipFill>
          <a:blip r:embed="rId2"/>
          <a:stretch>
            <a:fillRect/>
          </a:stretch>
        </p:blipFill>
        <p:spPr>
          <a:xfrm>
            <a:off x="7960484" y="2979235"/>
            <a:ext cx="2232626" cy="2209450"/>
          </a:xfrm>
          <a:prstGeom prst="rect">
            <a:avLst/>
          </a:prstGeom>
        </p:spPr>
      </p:pic>
      <p:sp>
        <p:nvSpPr>
          <p:cNvPr id="5" name="Rectangle: Single Corner Snipped 4">
            <a:extLst>
              <a:ext uri="{FF2B5EF4-FFF2-40B4-BE49-F238E27FC236}">
                <a16:creationId xmlns:a16="http://schemas.microsoft.com/office/drawing/2014/main" id="{370343DF-7C49-DF72-9473-80CFF4454DD5}"/>
              </a:ext>
            </a:extLst>
          </p:cNvPr>
          <p:cNvSpPr/>
          <p:nvPr/>
        </p:nvSpPr>
        <p:spPr>
          <a:xfrm>
            <a:off x="8220978" y="3233524"/>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6" name="Rectangle: Single Corner Snipped 5">
            <a:extLst>
              <a:ext uri="{FF2B5EF4-FFF2-40B4-BE49-F238E27FC236}">
                <a16:creationId xmlns:a16="http://schemas.microsoft.com/office/drawing/2014/main" id="{9FE0CEB5-064F-850E-104A-0EAC45849B21}"/>
              </a:ext>
            </a:extLst>
          </p:cNvPr>
          <p:cNvSpPr/>
          <p:nvPr/>
        </p:nvSpPr>
        <p:spPr>
          <a:xfrm>
            <a:off x="8220978" y="3233524"/>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7BF8CFF-4C8D-4693-DCC6-43C7EE0B078D}"/>
                  </a:ext>
                </a:extLst>
              </p:cNvPr>
              <p:cNvSpPr txBox="1"/>
              <p:nvPr/>
            </p:nvSpPr>
            <p:spPr>
              <a:xfrm>
                <a:off x="8271258" y="3365756"/>
                <a:ext cx="395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7" name="TextBox 6">
                <a:extLst>
                  <a:ext uri="{FF2B5EF4-FFF2-40B4-BE49-F238E27FC236}">
                    <a16:creationId xmlns:a16="http://schemas.microsoft.com/office/drawing/2014/main" id="{07BF8CFF-4C8D-4693-DCC6-43C7EE0B078D}"/>
                  </a:ext>
                </a:extLst>
              </p:cNvPr>
              <p:cNvSpPr txBox="1">
                <a:spLocks noRot="1" noChangeAspect="1" noMove="1" noResize="1" noEditPoints="1" noAdjustHandles="1" noChangeArrowheads="1" noChangeShapeType="1" noTextEdit="1"/>
              </p:cNvSpPr>
              <p:nvPr/>
            </p:nvSpPr>
            <p:spPr>
              <a:xfrm>
                <a:off x="8271258" y="3365756"/>
                <a:ext cx="39530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473F173-FC20-B30A-76D4-E990573AEB3E}"/>
                  </a:ext>
                </a:extLst>
              </p:cNvPr>
              <p:cNvSpPr txBox="1"/>
              <p:nvPr/>
            </p:nvSpPr>
            <p:spPr>
              <a:xfrm>
                <a:off x="9303351" y="4086147"/>
                <a:ext cx="395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8" name="TextBox 7">
                <a:extLst>
                  <a:ext uri="{FF2B5EF4-FFF2-40B4-BE49-F238E27FC236}">
                    <a16:creationId xmlns:a16="http://schemas.microsoft.com/office/drawing/2014/main" id="{8473F173-FC20-B30A-76D4-E990573AEB3E}"/>
                  </a:ext>
                </a:extLst>
              </p:cNvPr>
              <p:cNvSpPr txBox="1">
                <a:spLocks noRot="1" noChangeAspect="1" noMove="1" noResize="1" noEditPoints="1" noAdjustHandles="1" noChangeArrowheads="1" noChangeShapeType="1" noTextEdit="1"/>
              </p:cNvSpPr>
              <p:nvPr/>
            </p:nvSpPr>
            <p:spPr>
              <a:xfrm>
                <a:off x="9303351" y="4086147"/>
                <a:ext cx="395300" cy="369332"/>
              </a:xfrm>
              <a:prstGeom prst="rect">
                <a:avLst/>
              </a:prstGeom>
              <a:blipFill>
                <a:blip r:embed="rId4"/>
                <a:stretch>
                  <a:fillRect/>
                </a:stretch>
              </a:blipFill>
            </p:spPr>
            <p:txBody>
              <a:bodyPr/>
              <a:lstStyle/>
              <a:p>
                <a:r>
                  <a:rPr lang="en-GB">
                    <a:noFill/>
                  </a:rPr>
                  <a:t> </a:t>
                </a:r>
              </a:p>
            </p:txBody>
          </p:sp>
        </mc:Fallback>
      </mc:AlternateContent>
      <p:cxnSp>
        <p:nvCxnSpPr>
          <p:cNvPr id="10" name="Straight Connector 9">
            <a:extLst>
              <a:ext uri="{FF2B5EF4-FFF2-40B4-BE49-F238E27FC236}">
                <a16:creationId xmlns:a16="http://schemas.microsoft.com/office/drawing/2014/main" id="{3104998E-BF5C-9804-5A88-E8B0AFAF45E4}"/>
              </a:ext>
            </a:extLst>
          </p:cNvPr>
          <p:cNvCxnSpPr>
            <a:cxnSpLocks/>
          </p:cNvCxnSpPr>
          <p:nvPr/>
        </p:nvCxnSpPr>
        <p:spPr>
          <a:xfrm>
            <a:off x="8854578" y="3868524"/>
            <a:ext cx="108725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EAF2120-F3A4-9909-AAAE-0E3C2E6D8786}"/>
              </a:ext>
            </a:extLst>
          </p:cNvPr>
          <p:cNvCxnSpPr>
            <a:cxnSpLocks/>
          </p:cNvCxnSpPr>
          <p:nvPr/>
        </p:nvCxnSpPr>
        <p:spPr>
          <a:xfrm>
            <a:off x="9927319" y="3868524"/>
            <a:ext cx="0" cy="65585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8C054D3-1225-A9D9-CE5B-C71CB8017937}"/>
              </a:ext>
            </a:extLst>
          </p:cNvPr>
          <p:cNvSpPr txBox="1"/>
          <p:nvPr/>
        </p:nvSpPr>
        <p:spPr>
          <a:xfrm>
            <a:off x="8999942" y="3499192"/>
            <a:ext cx="8130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Segoe UI Light"/>
                <a:ea typeface="+mn-ea"/>
                <a:cs typeface="+mn-cs"/>
              </a:rPr>
              <a:t>5 right</a:t>
            </a:r>
          </a:p>
        </p:txBody>
      </p:sp>
      <p:sp>
        <p:nvSpPr>
          <p:cNvPr id="18" name="TextBox 17">
            <a:extLst>
              <a:ext uri="{FF2B5EF4-FFF2-40B4-BE49-F238E27FC236}">
                <a16:creationId xmlns:a16="http://schemas.microsoft.com/office/drawing/2014/main" id="{44A745D7-6E91-3170-8B97-0C21EA032EAD}"/>
              </a:ext>
            </a:extLst>
          </p:cNvPr>
          <p:cNvSpPr txBox="1"/>
          <p:nvPr/>
        </p:nvSpPr>
        <p:spPr>
          <a:xfrm>
            <a:off x="9912806" y="4011784"/>
            <a:ext cx="9044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Segoe UI Light"/>
                <a:ea typeface="+mn-ea"/>
                <a:cs typeface="+mn-cs"/>
              </a:rPr>
              <a:t>3 down</a:t>
            </a:r>
          </a:p>
        </p:txBody>
      </p:sp>
    </p:spTree>
    <p:extLst>
      <p:ext uri="{BB962C8B-B14F-4D97-AF65-F5344CB8AC3E}">
        <p14:creationId xmlns:p14="http://schemas.microsoft.com/office/powerpoint/2010/main" val="254874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0"/>
                            </p:stCondLst>
                            <p:childTnLst>
                              <p:par>
                                <p:cTn id="23" presetID="42" presetClass="path" presetSubtype="0" accel="50000" decel="50000" fill="hold" grpId="1" nodeType="afterEffect">
                                  <p:stCondLst>
                                    <p:cond delay="0"/>
                                  </p:stCondLst>
                                  <p:childTnLst>
                                    <p:animMotion origin="layout" path="M -4.16667E-7 -4.07407E-6 L 0.08789 0.0926 " pathEditMode="relative" rAng="0" ptsTypes="AA">
                                      <p:cBhvr>
                                        <p:cTn id="24" dur="2000" fill="hold"/>
                                        <p:tgtEl>
                                          <p:spTgt spid="5"/>
                                        </p:tgtEl>
                                        <p:attrNameLst>
                                          <p:attrName>ppt_x</p:attrName>
                                          <p:attrName>ppt_y</p:attrName>
                                        </p:attrNameLst>
                                      </p:cBhvr>
                                      <p:rCtr x="4388" y="4630"/>
                                    </p:animMotion>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8"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ECB85E5-23D9-EE23-9D31-3275EE37BDC3}"/>
                  </a:ext>
                </a:extLst>
              </p:cNvPr>
              <p:cNvSpPr>
                <a:spLocks noGrp="1"/>
              </p:cNvSpPr>
              <p:nvPr>
                <p:ph type="body" sz="quarter" idx="10"/>
              </p:nvPr>
            </p:nvSpPr>
            <p:spPr>
              <a:xfrm>
                <a:off x="4073095" y="1946819"/>
                <a:ext cx="9099550" cy="488983"/>
              </a:xfrm>
            </p:spPr>
            <p:txBody>
              <a:bodyPr/>
              <a:lstStyle/>
              <a:p>
                <a:pPr marL="0" indent="0">
                  <a:buNone/>
                </a:pPr>
                <a:endParaRPr lang="en-GB" dirty="0"/>
              </a:p>
              <a:p>
                <a:pPr marL="0" indent="0" algn="ctr">
                  <a:buNone/>
                </a:pPr>
                <a14:m>
                  <m:oMathPara xmlns:m="http://schemas.openxmlformats.org/officeDocument/2006/math">
                    <m:oMathParaPr>
                      <m:jc m:val="center"/>
                    </m:oMathParaPr>
                    <m:oMath xmlns:m="http://schemas.openxmlformats.org/officeDocument/2006/math">
                      <m:d>
                        <m:dPr>
                          <m:ctrlPr>
                            <a:rPr lang="en-GB" sz="4000" i="1" smtClean="0">
                              <a:latin typeface="Cambria Math" panose="02040503050406030204" pitchFamily="18" charset="0"/>
                            </a:rPr>
                          </m:ctrlPr>
                        </m:dPr>
                        <m:e>
                          <m:m>
                            <m:mPr>
                              <m:mcs>
                                <m:mc>
                                  <m:mcPr>
                                    <m:count m:val="1"/>
                                    <m:mcJc m:val="center"/>
                                  </m:mcPr>
                                </m:mc>
                              </m:mcs>
                              <m:ctrlPr>
                                <a:rPr lang="en-GB" sz="4000" i="1" smtClean="0">
                                  <a:latin typeface="Cambria Math" panose="02040503050406030204" pitchFamily="18" charset="0"/>
                                </a:rPr>
                              </m:ctrlPr>
                            </m:mPr>
                            <m:mr>
                              <m:e>
                                <m:r>
                                  <m:rPr>
                                    <m:brk m:alnAt="7"/>
                                  </m:rPr>
                                  <a:rPr lang="en-GB" sz="4000" b="0" i="1" smtClean="0">
                                    <a:solidFill>
                                      <a:srgbClr val="7030A0"/>
                                    </a:solidFill>
                                    <a:latin typeface="Cambria Math" panose="02040503050406030204" pitchFamily="18" charset="0"/>
                                  </a:rPr>
                                  <m:t>2</m:t>
                                </m:r>
                              </m:e>
                            </m:mr>
                            <m:mr>
                              <m:e>
                                <m:r>
                                  <a:rPr lang="en-GB" sz="4000" b="0" i="1" smtClean="0">
                                    <a:solidFill>
                                      <a:srgbClr val="FF00FF"/>
                                    </a:solidFill>
                                    <a:latin typeface="Cambria Math" panose="02040503050406030204" pitchFamily="18" charset="0"/>
                                  </a:rPr>
                                  <m:t>4</m:t>
                                </m:r>
                              </m:e>
                            </m:mr>
                          </m:m>
                        </m:e>
                      </m:d>
                    </m:oMath>
                  </m:oMathPara>
                </a14:m>
                <a:endParaRPr lang="en-GB" dirty="0"/>
              </a:p>
            </p:txBody>
          </p:sp>
        </mc:Choice>
        <mc:Fallback>
          <p:sp>
            <p:nvSpPr>
              <p:cNvPr id="3" name="Content Placeholder 2">
                <a:extLst>
                  <a:ext uri="{FF2B5EF4-FFF2-40B4-BE49-F238E27FC236}">
                    <a16:creationId xmlns:a16="http://schemas.microsoft.com/office/drawing/2014/main" id="{AECB85E5-23D9-EE23-9D31-3275EE37BDC3}"/>
                  </a:ext>
                </a:extLst>
              </p:cNvPr>
              <p:cNvSpPr>
                <a:spLocks noGrp="1" noRot="1" noChangeAspect="1" noMove="1" noResize="1" noEditPoints="1" noAdjustHandles="1" noChangeArrowheads="1" noChangeShapeType="1" noTextEdit="1"/>
              </p:cNvSpPr>
              <p:nvPr>
                <p:ph type="body" sz="quarter" idx="10"/>
              </p:nvPr>
            </p:nvSpPr>
            <p:spPr>
              <a:xfrm>
                <a:off x="4073095" y="1946819"/>
                <a:ext cx="9099550" cy="488983"/>
              </a:xfrm>
              <a:blipFill>
                <a:blip r:embed="rId3"/>
                <a:stretch>
                  <a:fillRect b="-165432"/>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7509D121-869F-73E1-0744-7A0388843812}"/>
              </a:ext>
            </a:extLst>
          </p:cNvPr>
          <p:cNvSpPr>
            <a:spLocks noGrp="1"/>
          </p:cNvSpPr>
          <p:nvPr>
            <p:ph type="title" idx="4294967295"/>
          </p:nvPr>
        </p:nvSpPr>
        <p:spPr>
          <a:xfrm>
            <a:off x="533400" y="187316"/>
            <a:ext cx="12192000" cy="681038"/>
          </a:xfrm>
          <a:prstGeom prst="rect">
            <a:avLst/>
          </a:prstGeom>
        </p:spPr>
        <p:txBody>
          <a:bodyPr/>
          <a:lstStyle/>
          <a:p>
            <a:r>
              <a:rPr lang="en-GB" dirty="0"/>
              <a:t>Vector notation</a:t>
            </a:r>
          </a:p>
        </p:txBody>
      </p:sp>
      <p:pic>
        <p:nvPicPr>
          <p:cNvPr id="5" name="Picture 4">
            <a:extLst>
              <a:ext uri="{FF2B5EF4-FFF2-40B4-BE49-F238E27FC236}">
                <a16:creationId xmlns:a16="http://schemas.microsoft.com/office/drawing/2014/main" id="{44E50A90-B05C-EBD6-8A79-5A15B81A386C}"/>
              </a:ext>
            </a:extLst>
          </p:cNvPr>
          <p:cNvPicPr>
            <a:picLocks noChangeAspect="1"/>
          </p:cNvPicPr>
          <p:nvPr/>
        </p:nvPicPr>
        <p:blipFill>
          <a:blip r:embed="rId4"/>
          <a:stretch>
            <a:fillRect/>
          </a:stretch>
        </p:blipFill>
        <p:spPr>
          <a:xfrm>
            <a:off x="334376" y="1547812"/>
            <a:ext cx="4524848" cy="4528686"/>
          </a:xfrm>
          <a:prstGeom prst="rect">
            <a:avLst/>
          </a:prstGeom>
        </p:spPr>
      </p:pic>
      <p:sp>
        <p:nvSpPr>
          <p:cNvPr id="6" name="Rectangle 5">
            <a:extLst>
              <a:ext uri="{FF2B5EF4-FFF2-40B4-BE49-F238E27FC236}">
                <a16:creationId xmlns:a16="http://schemas.microsoft.com/office/drawing/2014/main" id="{EC5CB63D-18B2-7111-AF38-723B3EFB1F08}"/>
              </a:ext>
            </a:extLst>
          </p:cNvPr>
          <p:cNvSpPr/>
          <p:nvPr/>
        </p:nvSpPr>
        <p:spPr>
          <a:xfrm>
            <a:off x="5238792" y="2895633"/>
            <a:ext cx="2105271" cy="1433618"/>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egoe UI Light"/>
                <a:ea typeface="+mn-ea"/>
                <a:cs typeface="+mn-cs"/>
              </a:rPr>
              <a:t>Movement horizontally: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egoe UI Light"/>
                <a:ea typeface="+mn-ea"/>
                <a:cs typeface="+mn-cs"/>
              </a:rPr>
              <a:t>2 right</a:t>
            </a:r>
          </a:p>
        </p:txBody>
      </p:sp>
      <p:cxnSp>
        <p:nvCxnSpPr>
          <p:cNvPr id="9" name="Straight Arrow Connector 8">
            <a:extLst>
              <a:ext uri="{FF2B5EF4-FFF2-40B4-BE49-F238E27FC236}">
                <a16:creationId xmlns:a16="http://schemas.microsoft.com/office/drawing/2014/main" id="{0D7E82EE-0B6D-B582-D5AC-10AC4098950F}"/>
              </a:ext>
            </a:extLst>
          </p:cNvPr>
          <p:cNvCxnSpPr>
            <a:cxnSpLocks/>
          </p:cNvCxnSpPr>
          <p:nvPr/>
        </p:nvCxnSpPr>
        <p:spPr>
          <a:xfrm flipV="1">
            <a:off x="7086250" y="3113680"/>
            <a:ext cx="1187673" cy="307553"/>
          </a:xfrm>
          <a:prstGeom prst="straightConnector1">
            <a:avLst/>
          </a:prstGeom>
          <a:ln>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F87D59C7-8D60-E098-A432-96D9455DDFBD}"/>
              </a:ext>
            </a:extLst>
          </p:cNvPr>
          <p:cNvSpPr/>
          <p:nvPr/>
        </p:nvSpPr>
        <p:spPr>
          <a:xfrm>
            <a:off x="9906256" y="3062880"/>
            <a:ext cx="1993617" cy="1381666"/>
          </a:xfrm>
          <a:prstGeom prst="rect">
            <a:avLst/>
          </a:prstGeom>
          <a:solidFill>
            <a:srgbClr val="FF00FF"/>
          </a:solid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egoe UI Light"/>
                <a:ea typeface="+mn-ea"/>
                <a:cs typeface="+mn-cs"/>
              </a:rPr>
              <a:t>Movement vertically: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Segoe UI Light"/>
                <a:ea typeface="+mn-ea"/>
                <a:cs typeface="+mn-cs"/>
              </a:rPr>
              <a:t>4 up</a:t>
            </a:r>
          </a:p>
        </p:txBody>
      </p:sp>
      <p:cxnSp>
        <p:nvCxnSpPr>
          <p:cNvPr id="13" name="Straight Arrow Connector 12">
            <a:extLst>
              <a:ext uri="{FF2B5EF4-FFF2-40B4-BE49-F238E27FC236}">
                <a16:creationId xmlns:a16="http://schemas.microsoft.com/office/drawing/2014/main" id="{2342DA3D-F264-C950-99DA-096AB0E336DC}"/>
              </a:ext>
            </a:extLst>
          </p:cNvPr>
          <p:cNvCxnSpPr>
            <a:cxnSpLocks/>
          </p:cNvCxnSpPr>
          <p:nvPr/>
        </p:nvCxnSpPr>
        <p:spPr>
          <a:xfrm flipH="1" flipV="1">
            <a:off x="9034485" y="3612442"/>
            <a:ext cx="1048408" cy="128986"/>
          </a:xfrm>
          <a:prstGeom prst="straightConnector1">
            <a:avLst/>
          </a:prstGeom>
          <a:ln>
            <a:solidFill>
              <a:srgbClr val="FF00FF"/>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277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EB595-CDA2-D1B0-54C7-8CAF20B391BE}"/>
              </a:ext>
            </a:extLst>
          </p:cNvPr>
          <p:cNvSpPr>
            <a:spLocks noGrp="1"/>
          </p:cNvSpPr>
          <p:nvPr>
            <p:ph type="title" idx="4294967295"/>
          </p:nvPr>
        </p:nvSpPr>
        <p:spPr>
          <a:xfrm>
            <a:off x="323850" y="1420474"/>
            <a:ext cx="12192000" cy="681038"/>
          </a:xfrm>
          <a:prstGeom prst="rect">
            <a:avLst/>
          </a:prstGeom>
        </p:spPr>
        <p:txBody>
          <a:bodyPr/>
          <a:lstStyle/>
          <a:p>
            <a:r>
              <a:rPr lang="en-GB" dirty="0"/>
              <a:t>Quick fire!</a:t>
            </a:r>
          </a:p>
        </p:txBody>
      </p:sp>
      <p:pic>
        <p:nvPicPr>
          <p:cNvPr id="7" name="Picture 6">
            <a:extLst>
              <a:ext uri="{FF2B5EF4-FFF2-40B4-BE49-F238E27FC236}">
                <a16:creationId xmlns:a16="http://schemas.microsoft.com/office/drawing/2014/main" id="{74940F1A-574A-1145-CBD5-82EA018CC6F3}"/>
              </a:ext>
            </a:extLst>
          </p:cNvPr>
          <p:cNvPicPr>
            <a:picLocks noChangeAspect="1"/>
          </p:cNvPicPr>
          <p:nvPr/>
        </p:nvPicPr>
        <p:blipFill>
          <a:blip r:embed="rId3"/>
          <a:stretch>
            <a:fillRect/>
          </a:stretch>
        </p:blipFill>
        <p:spPr>
          <a:xfrm>
            <a:off x="229201" y="657624"/>
            <a:ext cx="2526632" cy="2485626"/>
          </a:xfrm>
          <a:prstGeom prst="rect">
            <a:avLst/>
          </a:prstGeom>
        </p:spPr>
      </p:pic>
      <p:pic>
        <p:nvPicPr>
          <p:cNvPr id="10" name="Picture 9">
            <a:extLst>
              <a:ext uri="{FF2B5EF4-FFF2-40B4-BE49-F238E27FC236}">
                <a16:creationId xmlns:a16="http://schemas.microsoft.com/office/drawing/2014/main" id="{FC556F02-C82E-FF81-0AE4-FEF88EEDA647}"/>
              </a:ext>
            </a:extLst>
          </p:cNvPr>
          <p:cNvPicPr>
            <a:picLocks noChangeAspect="1"/>
          </p:cNvPicPr>
          <p:nvPr/>
        </p:nvPicPr>
        <p:blipFill>
          <a:blip r:embed="rId3"/>
          <a:stretch>
            <a:fillRect/>
          </a:stretch>
        </p:blipFill>
        <p:spPr>
          <a:xfrm>
            <a:off x="2879357" y="713771"/>
            <a:ext cx="2526632" cy="2485626"/>
          </a:xfrm>
          <a:prstGeom prst="rect">
            <a:avLst/>
          </a:prstGeom>
        </p:spPr>
      </p:pic>
      <p:pic>
        <p:nvPicPr>
          <p:cNvPr id="11" name="Picture 10">
            <a:extLst>
              <a:ext uri="{FF2B5EF4-FFF2-40B4-BE49-F238E27FC236}">
                <a16:creationId xmlns:a16="http://schemas.microsoft.com/office/drawing/2014/main" id="{29BC9E96-187D-13F9-6BCD-5A781AAE94DC}"/>
              </a:ext>
            </a:extLst>
          </p:cNvPr>
          <p:cNvPicPr>
            <a:picLocks noChangeAspect="1"/>
          </p:cNvPicPr>
          <p:nvPr/>
        </p:nvPicPr>
        <p:blipFill>
          <a:blip r:embed="rId3"/>
          <a:stretch>
            <a:fillRect/>
          </a:stretch>
        </p:blipFill>
        <p:spPr>
          <a:xfrm>
            <a:off x="5529513" y="713771"/>
            <a:ext cx="2526632" cy="2485626"/>
          </a:xfrm>
          <a:prstGeom prst="rect">
            <a:avLst/>
          </a:prstGeom>
        </p:spPr>
      </p:pic>
      <p:cxnSp>
        <p:nvCxnSpPr>
          <p:cNvPr id="12" name="Straight Arrow Connector 11">
            <a:extLst>
              <a:ext uri="{FF2B5EF4-FFF2-40B4-BE49-F238E27FC236}">
                <a16:creationId xmlns:a16="http://schemas.microsoft.com/office/drawing/2014/main" id="{F21A6D61-D05D-87AD-8F6F-71AC8D28D5C2}"/>
              </a:ext>
            </a:extLst>
          </p:cNvPr>
          <p:cNvCxnSpPr>
            <a:cxnSpLocks/>
          </p:cNvCxnSpPr>
          <p:nvPr/>
        </p:nvCxnSpPr>
        <p:spPr>
          <a:xfrm>
            <a:off x="955910" y="1238700"/>
            <a:ext cx="380197" cy="1262064"/>
          </a:xfrm>
          <a:prstGeom prst="straightConnector1">
            <a:avLst/>
          </a:prstGeom>
          <a:ln w="66675">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E8CABBD-6CC5-9405-44EE-14FEFB8D3A89}"/>
              </a:ext>
            </a:extLst>
          </p:cNvPr>
          <p:cNvCxnSpPr>
            <a:cxnSpLocks/>
          </p:cNvCxnSpPr>
          <p:nvPr/>
        </p:nvCxnSpPr>
        <p:spPr>
          <a:xfrm>
            <a:off x="4452435" y="1703921"/>
            <a:ext cx="380197" cy="1262064"/>
          </a:xfrm>
          <a:prstGeom prst="straightConnector1">
            <a:avLst/>
          </a:prstGeom>
          <a:ln w="66675">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5705A10-BC2F-AFE1-8AAE-70BD7D5DD85C}"/>
              </a:ext>
            </a:extLst>
          </p:cNvPr>
          <p:cNvCxnSpPr>
            <a:cxnSpLocks/>
          </p:cNvCxnSpPr>
          <p:nvPr/>
        </p:nvCxnSpPr>
        <p:spPr>
          <a:xfrm flipV="1">
            <a:off x="6663275" y="1201353"/>
            <a:ext cx="395764" cy="1299411"/>
          </a:xfrm>
          <a:prstGeom prst="straightConnector1">
            <a:avLst/>
          </a:prstGeom>
          <a:ln w="66675">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ACF9096B-C218-8502-815A-F7C4BDE9CE4E}"/>
              </a:ext>
            </a:extLst>
          </p:cNvPr>
          <p:cNvPicPr>
            <a:picLocks noChangeAspect="1"/>
          </p:cNvPicPr>
          <p:nvPr/>
        </p:nvPicPr>
        <p:blipFill>
          <a:blip r:embed="rId3"/>
          <a:stretch>
            <a:fillRect/>
          </a:stretch>
        </p:blipFill>
        <p:spPr>
          <a:xfrm>
            <a:off x="229201" y="3804987"/>
            <a:ext cx="2526632" cy="2485626"/>
          </a:xfrm>
          <a:prstGeom prst="rect">
            <a:avLst/>
          </a:prstGeom>
        </p:spPr>
      </p:pic>
      <p:cxnSp>
        <p:nvCxnSpPr>
          <p:cNvPr id="20" name="Straight Arrow Connector 19">
            <a:extLst>
              <a:ext uri="{FF2B5EF4-FFF2-40B4-BE49-F238E27FC236}">
                <a16:creationId xmlns:a16="http://schemas.microsoft.com/office/drawing/2014/main" id="{5D08D489-8641-6C68-BDB7-A252CB86A201}"/>
              </a:ext>
            </a:extLst>
          </p:cNvPr>
          <p:cNvCxnSpPr>
            <a:cxnSpLocks/>
          </p:cNvCxnSpPr>
          <p:nvPr/>
        </p:nvCxnSpPr>
        <p:spPr>
          <a:xfrm>
            <a:off x="1362963" y="5591980"/>
            <a:ext cx="844230" cy="0"/>
          </a:xfrm>
          <a:prstGeom prst="straightConnector1">
            <a:avLst/>
          </a:prstGeom>
          <a:ln w="66675">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B7D4A195-68F8-E5B9-16AC-ABD7C0B5B26E}"/>
              </a:ext>
            </a:extLst>
          </p:cNvPr>
          <p:cNvPicPr>
            <a:picLocks noChangeAspect="1"/>
          </p:cNvPicPr>
          <p:nvPr/>
        </p:nvPicPr>
        <p:blipFill>
          <a:blip r:embed="rId3"/>
          <a:stretch>
            <a:fillRect/>
          </a:stretch>
        </p:blipFill>
        <p:spPr>
          <a:xfrm>
            <a:off x="2879357" y="3804987"/>
            <a:ext cx="2526632" cy="2485626"/>
          </a:xfrm>
          <a:prstGeom prst="rect">
            <a:avLst/>
          </a:prstGeom>
        </p:spPr>
      </p:pic>
      <p:cxnSp>
        <p:nvCxnSpPr>
          <p:cNvPr id="24" name="Straight Arrow Connector 23">
            <a:extLst>
              <a:ext uri="{FF2B5EF4-FFF2-40B4-BE49-F238E27FC236}">
                <a16:creationId xmlns:a16="http://schemas.microsoft.com/office/drawing/2014/main" id="{E6B05D75-6EA7-F72F-D1A1-BEC94C022B59}"/>
              </a:ext>
            </a:extLst>
          </p:cNvPr>
          <p:cNvCxnSpPr>
            <a:cxnSpLocks/>
          </p:cNvCxnSpPr>
          <p:nvPr/>
        </p:nvCxnSpPr>
        <p:spPr>
          <a:xfrm flipV="1">
            <a:off x="4013119" y="4329564"/>
            <a:ext cx="0" cy="1713297"/>
          </a:xfrm>
          <a:prstGeom prst="straightConnector1">
            <a:avLst/>
          </a:prstGeom>
          <a:ln w="66675">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A305C627-A6CE-2AC8-3369-DF5D7D9EA648}"/>
              </a:ext>
            </a:extLst>
          </p:cNvPr>
          <p:cNvPicPr>
            <a:picLocks noChangeAspect="1"/>
          </p:cNvPicPr>
          <p:nvPr/>
        </p:nvPicPr>
        <p:blipFill>
          <a:blip r:embed="rId3"/>
          <a:stretch>
            <a:fillRect/>
          </a:stretch>
        </p:blipFill>
        <p:spPr>
          <a:xfrm>
            <a:off x="5529513" y="3804987"/>
            <a:ext cx="2526632" cy="2485626"/>
          </a:xfrm>
          <a:prstGeom prst="rect">
            <a:avLst/>
          </a:prstGeom>
        </p:spPr>
      </p:pic>
      <p:cxnSp>
        <p:nvCxnSpPr>
          <p:cNvPr id="29" name="Straight Arrow Connector 28">
            <a:extLst>
              <a:ext uri="{FF2B5EF4-FFF2-40B4-BE49-F238E27FC236}">
                <a16:creationId xmlns:a16="http://schemas.microsoft.com/office/drawing/2014/main" id="{8ABE746E-7D48-5D46-7999-275E5F05581D}"/>
              </a:ext>
            </a:extLst>
          </p:cNvPr>
          <p:cNvCxnSpPr>
            <a:cxnSpLocks/>
          </p:cNvCxnSpPr>
          <p:nvPr/>
        </p:nvCxnSpPr>
        <p:spPr>
          <a:xfrm flipV="1">
            <a:off x="5782564" y="4777138"/>
            <a:ext cx="1713711" cy="1265723"/>
          </a:xfrm>
          <a:prstGeom prst="straightConnector1">
            <a:avLst/>
          </a:prstGeom>
          <a:ln w="66675">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92D17ED-B314-3683-98F1-8F7A4963DDB2}"/>
              </a:ext>
            </a:extLst>
          </p:cNvPr>
          <p:cNvSpPr>
            <a:spLocks noGrp="1"/>
          </p:cNvSpPr>
          <p:nvPr>
            <p:ph type="body" sz="quarter" idx="10"/>
          </p:nvPr>
        </p:nvSpPr>
        <p:spPr>
          <a:xfrm>
            <a:off x="425020" y="214688"/>
            <a:ext cx="9099550" cy="488983"/>
          </a:xfrm>
        </p:spPr>
        <p:txBody>
          <a:bodyPr/>
          <a:lstStyle/>
          <a:p>
            <a:r>
              <a:rPr lang="en-GB" dirty="0"/>
              <a:t>Write as a column vector (Page 3)  </a:t>
            </a:r>
          </a:p>
        </p:txBody>
      </p:sp>
    </p:spTree>
    <p:extLst>
      <p:ext uri="{BB962C8B-B14F-4D97-AF65-F5344CB8AC3E}">
        <p14:creationId xmlns:p14="http://schemas.microsoft.com/office/powerpoint/2010/main" val="19787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6073EB-836C-2331-BEA4-88CB47AD254E}"/>
              </a:ext>
            </a:extLst>
          </p:cNvPr>
          <p:cNvSpPr>
            <a:spLocks noGrp="1"/>
          </p:cNvSpPr>
          <p:nvPr>
            <p:ph type="body" sz="quarter" idx="10"/>
          </p:nvPr>
        </p:nvSpPr>
        <p:spPr/>
        <p:txBody>
          <a:bodyPr>
            <a:normAutofit/>
          </a:bodyPr>
          <a:lstStyle/>
          <a:p>
            <a:pPr marL="0" indent="0">
              <a:buNone/>
            </a:pPr>
            <a:r>
              <a:rPr lang="en-GB" dirty="0"/>
              <a:t>Each of these statements is </a:t>
            </a:r>
            <a:r>
              <a:rPr lang="en-GB" u="sng" dirty="0"/>
              <a:t>incorrect</a:t>
            </a:r>
            <a:r>
              <a:rPr lang="en-GB" dirty="0"/>
              <a:t>. Can you explain why?</a:t>
            </a:r>
          </a:p>
        </p:txBody>
      </p:sp>
      <p:grpSp>
        <p:nvGrpSpPr>
          <p:cNvPr id="6" name="Group 5">
            <a:extLst>
              <a:ext uri="{FF2B5EF4-FFF2-40B4-BE49-F238E27FC236}">
                <a16:creationId xmlns:a16="http://schemas.microsoft.com/office/drawing/2014/main" id="{E3E659D5-945F-0377-E964-F5E651BD3A67}"/>
              </a:ext>
            </a:extLst>
          </p:cNvPr>
          <p:cNvGrpSpPr/>
          <p:nvPr/>
        </p:nvGrpSpPr>
        <p:grpSpPr>
          <a:xfrm>
            <a:off x="235669" y="1625009"/>
            <a:ext cx="11515023" cy="4455695"/>
            <a:chOff x="235669" y="1625009"/>
            <a:chExt cx="11515023" cy="4455695"/>
          </a:xfrm>
        </p:grpSpPr>
        <p:pic>
          <p:nvPicPr>
            <p:cNvPr id="4" name="Picture 3">
              <a:extLst>
                <a:ext uri="{FF2B5EF4-FFF2-40B4-BE49-F238E27FC236}">
                  <a16:creationId xmlns:a16="http://schemas.microsoft.com/office/drawing/2014/main" id="{94BD0422-A846-0461-1758-515781C77B79}"/>
                </a:ext>
              </a:extLst>
            </p:cNvPr>
            <p:cNvPicPr>
              <a:picLocks noChangeAspect="1"/>
            </p:cNvPicPr>
            <p:nvPr/>
          </p:nvPicPr>
          <p:blipFill>
            <a:blip r:embed="rId3"/>
            <a:stretch>
              <a:fillRect/>
            </a:stretch>
          </p:blipFill>
          <p:spPr>
            <a:xfrm>
              <a:off x="4227095" y="1771048"/>
              <a:ext cx="3747436" cy="3686617"/>
            </a:xfrm>
            <a:prstGeom prst="rect">
              <a:avLst/>
            </a:prstGeom>
          </p:spPr>
        </p:pic>
        <p:cxnSp>
          <p:nvCxnSpPr>
            <p:cNvPr id="5" name="Straight Arrow Connector 4">
              <a:extLst>
                <a:ext uri="{FF2B5EF4-FFF2-40B4-BE49-F238E27FC236}">
                  <a16:creationId xmlns:a16="http://schemas.microsoft.com/office/drawing/2014/main" id="{18514E13-7C15-1654-CFA8-0A673D6D0406}"/>
                </a:ext>
              </a:extLst>
            </p:cNvPr>
            <p:cNvCxnSpPr>
              <a:cxnSpLocks/>
            </p:cNvCxnSpPr>
            <p:nvPr/>
          </p:nvCxnSpPr>
          <p:spPr>
            <a:xfrm flipV="1">
              <a:off x="4634564" y="2589196"/>
              <a:ext cx="1236847" cy="2473692"/>
            </a:xfrm>
            <a:prstGeom prst="straightConnector1">
              <a:avLst/>
            </a:prstGeom>
            <a:ln w="66675">
              <a:solidFill>
                <a:schemeClr val="accent1"/>
              </a:solidFill>
              <a:headEnd type="ova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6CBC0B1E-032C-FD3F-626D-8D79B802EF43}"/>
                    </a:ext>
                  </a:extLst>
                </p:cNvPr>
                <p:cNvSpPr/>
                <p:nvPr/>
              </p:nvSpPr>
              <p:spPr>
                <a:xfrm>
                  <a:off x="235669" y="1625009"/>
                  <a:ext cx="3315903" cy="1561699"/>
                </a:xfrm>
                <a:prstGeom prst="wedgeRoundRectCallout">
                  <a:avLst>
                    <a:gd name="adj1" fmla="val -60020"/>
                    <a:gd name="adj2" fmla="val 7451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The diagram shows the vector </a:t>
                  </a:r>
                  <a14:m>
                    <m:oMath xmlns:m="http://schemas.openxmlformats.org/officeDocument/2006/math">
                      <m: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(2, 4)</m:t>
                      </m:r>
                    </m:oMath>
                  </a14:m>
                  <a:endParaRPr kumimoji="0" lang="en-GB" sz="2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xmlns="">
            <p:sp>
              <p:nvSpPr>
                <p:cNvPr id="9" name="Speech Bubble: Rectangle with Corners Rounded 8">
                  <a:extLst>
                    <a:ext uri="{FF2B5EF4-FFF2-40B4-BE49-F238E27FC236}">
                      <a16:creationId xmlns:a16="http://schemas.microsoft.com/office/drawing/2014/main" id="{6CBC0B1E-032C-FD3F-626D-8D79B802EF43}"/>
                    </a:ext>
                  </a:extLst>
                </p:cNvPr>
                <p:cNvSpPr>
                  <a:spLocks noRot="1" noChangeAspect="1" noMove="1" noResize="1" noEditPoints="1" noAdjustHandles="1" noChangeArrowheads="1" noChangeShapeType="1" noTextEdit="1"/>
                </p:cNvSpPr>
                <p:nvPr/>
              </p:nvSpPr>
              <p:spPr>
                <a:xfrm>
                  <a:off x="235669" y="1625009"/>
                  <a:ext cx="3315903" cy="1561699"/>
                </a:xfrm>
                <a:prstGeom prst="wedgeRoundRectCallout">
                  <a:avLst>
                    <a:gd name="adj1" fmla="val -60020"/>
                    <a:gd name="adj2" fmla="val 74518"/>
                    <a:gd name="adj3" fmla="val 16667"/>
                  </a:avLst>
                </a:prstGeom>
                <a:blipFill>
                  <a:blip r:embed="rId4"/>
                  <a:stretch>
                    <a:fillRect r="-24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B0C9E796-1BD6-F650-0EAD-BDE8E8542575}"/>
                    </a:ext>
                  </a:extLst>
                </p:cNvPr>
                <p:cNvSpPr/>
                <p:nvPr/>
              </p:nvSpPr>
              <p:spPr>
                <a:xfrm>
                  <a:off x="8434789" y="1695594"/>
                  <a:ext cx="3315903" cy="1561699"/>
                </a:xfrm>
                <a:prstGeom prst="wedgeRoundRectCallout">
                  <a:avLst>
                    <a:gd name="adj1" fmla="val 63492"/>
                    <a:gd name="adj2" fmla="val 88077"/>
                    <a:gd name="adj3" fmla="val 16667"/>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The diagram shows the vector </a:t>
                  </a:r>
                  <a14:m>
                    <m:oMath xmlns:m="http://schemas.openxmlformats.org/officeDocument/2006/math">
                      <m:d>
                        <m:dPr>
                          <m:ctrlP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m>
                            <m:mPr>
                              <m:mcs>
                                <m:mc>
                                  <m:mcPr>
                                    <m:count m:val="1"/>
                                    <m:mcJc m:val="center"/>
                                  </m:mcPr>
                                </m:mc>
                              </m:mcs>
                              <m:ctrlP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mPr>
                            <m:mr>
                              <m:e>
                                <m:r>
                                  <m:rPr>
                                    <m:brk m:alnAt="7"/>
                                  </m:rP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e>
                            </m:mr>
                            <m:mr>
                              <m:e>
                                <m: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e>
                            </m:mr>
                          </m:m>
                        </m:e>
                      </m:d>
                    </m:oMath>
                  </a14:m>
                  <a:endParaRPr kumimoji="0" lang="en-GB" sz="2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xmlns="">
            <p:sp>
              <p:nvSpPr>
                <p:cNvPr id="10" name="Speech Bubble: Rectangle with Corners Rounded 9">
                  <a:extLst>
                    <a:ext uri="{FF2B5EF4-FFF2-40B4-BE49-F238E27FC236}">
                      <a16:creationId xmlns:a16="http://schemas.microsoft.com/office/drawing/2014/main" id="{B0C9E796-1BD6-F650-0EAD-BDE8E8542575}"/>
                    </a:ext>
                  </a:extLst>
                </p:cNvPr>
                <p:cNvSpPr>
                  <a:spLocks noRot="1" noChangeAspect="1" noMove="1" noResize="1" noEditPoints="1" noAdjustHandles="1" noChangeArrowheads="1" noChangeShapeType="1" noTextEdit="1"/>
                </p:cNvSpPr>
                <p:nvPr/>
              </p:nvSpPr>
              <p:spPr>
                <a:xfrm>
                  <a:off x="8434789" y="1695594"/>
                  <a:ext cx="3315903" cy="1561699"/>
                </a:xfrm>
                <a:prstGeom prst="wedgeRoundRectCallout">
                  <a:avLst>
                    <a:gd name="adj1" fmla="val 63492"/>
                    <a:gd name="adj2" fmla="val 88077"/>
                    <a:gd name="adj3" fmla="val 16667"/>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B55F55D7-5691-7ECE-5EA3-BD6396FFFA3F}"/>
                    </a:ext>
                  </a:extLst>
                </p:cNvPr>
                <p:cNvSpPr/>
                <p:nvPr/>
              </p:nvSpPr>
              <p:spPr>
                <a:xfrm>
                  <a:off x="347964" y="4519005"/>
                  <a:ext cx="3315903" cy="1561699"/>
                </a:xfrm>
                <a:prstGeom prst="wedgeRoundRectCallout">
                  <a:avLst>
                    <a:gd name="adj1" fmla="val -38540"/>
                    <a:gd name="adj2" fmla="val 99171"/>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The diagram shows the vector </a:t>
                  </a:r>
                  <a14:m>
                    <m:oMath xmlns:m="http://schemas.openxmlformats.org/officeDocument/2006/math">
                      <m:d>
                        <m:dPr>
                          <m:ctrlP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m>
                            <m:mPr>
                              <m:mcs>
                                <m:mc>
                                  <m:mcPr>
                                    <m:count m:val="1"/>
                                    <m:mcJc m:val="center"/>
                                  </m:mcPr>
                                </m:mc>
                              </m:mcs>
                              <m:ctrlP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mPr>
                            <m:mr>
                              <m:e>
                                <m:r>
                                  <m:rPr>
                                    <m:brk m:alnAt="7"/>
                                  </m:rP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e>
                            </m:mr>
                            <m:mr>
                              <m:e>
                                <m: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e>
                            </m:mr>
                          </m:m>
                        </m:e>
                      </m:d>
                    </m:oMath>
                  </a14:m>
                  <a:endParaRPr kumimoji="0" lang="en-GB" sz="2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xmlns="">
            <p:sp>
              <p:nvSpPr>
                <p:cNvPr id="11" name="Speech Bubble: Rectangle with Corners Rounded 10">
                  <a:extLst>
                    <a:ext uri="{FF2B5EF4-FFF2-40B4-BE49-F238E27FC236}">
                      <a16:creationId xmlns:a16="http://schemas.microsoft.com/office/drawing/2014/main" id="{B55F55D7-5691-7ECE-5EA3-BD6396FFFA3F}"/>
                    </a:ext>
                  </a:extLst>
                </p:cNvPr>
                <p:cNvSpPr>
                  <a:spLocks noRot="1" noChangeAspect="1" noMove="1" noResize="1" noEditPoints="1" noAdjustHandles="1" noChangeArrowheads="1" noChangeShapeType="1" noTextEdit="1"/>
                </p:cNvSpPr>
                <p:nvPr/>
              </p:nvSpPr>
              <p:spPr>
                <a:xfrm>
                  <a:off x="347964" y="4519005"/>
                  <a:ext cx="3315903" cy="1561699"/>
                </a:xfrm>
                <a:prstGeom prst="wedgeRoundRectCallout">
                  <a:avLst>
                    <a:gd name="adj1" fmla="val -38540"/>
                    <a:gd name="adj2" fmla="val 99171"/>
                    <a:gd name="adj3" fmla="val 16667"/>
                  </a:avLst>
                </a:prstGeom>
                <a:blipFill>
                  <a:blip r:embed="rId6"/>
                  <a:stretch>
                    <a:fillRect r="-27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Speech Bubble: Rectangle with Corners Rounded 11">
                  <a:extLst>
                    <a:ext uri="{FF2B5EF4-FFF2-40B4-BE49-F238E27FC236}">
                      <a16:creationId xmlns:a16="http://schemas.microsoft.com/office/drawing/2014/main" id="{ADC64750-8353-329C-0D4A-7D818FA0DAA8}"/>
                    </a:ext>
                  </a:extLst>
                </p:cNvPr>
                <p:cNvSpPr/>
                <p:nvPr/>
              </p:nvSpPr>
              <p:spPr>
                <a:xfrm>
                  <a:off x="8434789" y="4516944"/>
                  <a:ext cx="3315903" cy="1563760"/>
                </a:xfrm>
                <a:prstGeom prst="wedgeRoundRectCallout">
                  <a:avLst>
                    <a:gd name="adj1" fmla="val 34319"/>
                    <a:gd name="adj2" fmla="val 99486"/>
                    <a:gd name="adj3" fmla="val 16667"/>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The diagram shows the vector </a:t>
                  </a:r>
                  <a14:m>
                    <m:oMath xmlns:m="http://schemas.openxmlformats.org/officeDocument/2006/math">
                      <m:d>
                        <m:dPr>
                          <m:ctrlP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f>
                            <m:fPr>
                              <m:ctrlP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num>
                            <m:den>
                              <m:r>
                                <a:rPr kumimoji="0" lang="en-GB"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den>
                          </m:f>
                        </m:e>
                      </m:d>
                    </m:oMath>
                  </a14:m>
                  <a:endParaRPr kumimoji="0" lang="en-GB" sz="2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xmlns="">
            <p:sp>
              <p:nvSpPr>
                <p:cNvPr id="12" name="Speech Bubble: Rectangle with Corners Rounded 11">
                  <a:extLst>
                    <a:ext uri="{FF2B5EF4-FFF2-40B4-BE49-F238E27FC236}">
                      <a16:creationId xmlns:a16="http://schemas.microsoft.com/office/drawing/2014/main" id="{ADC64750-8353-329C-0D4A-7D818FA0DAA8}"/>
                    </a:ext>
                  </a:extLst>
                </p:cNvPr>
                <p:cNvSpPr>
                  <a:spLocks noRot="1" noChangeAspect="1" noMove="1" noResize="1" noEditPoints="1" noAdjustHandles="1" noChangeArrowheads="1" noChangeShapeType="1" noTextEdit="1"/>
                </p:cNvSpPr>
                <p:nvPr/>
              </p:nvSpPr>
              <p:spPr>
                <a:xfrm>
                  <a:off x="8434789" y="4516944"/>
                  <a:ext cx="3315903" cy="1563760"/>
                </a:xfrm>
                <a:prstGeom prst="wedgeRoundRectCallout">
                  <a:avLst>
                    <a:gd name="adj1" fmla="val 34319"/>
                    <a:gd name="adj2" fmla="val 99486"/>
                    <a:gd name="adj3" fmla="val 16667"/>
                  </a:avLst>
                </a:prstGeom>
                <a:blipFill>
                  <a:blip r:embed="rId7"/>
                  <a:stretch>
                    <a:fillRect r="-2747"/>
                  </a:stretch>
                </a:blipFill>
              </p:spPr>
              <p:txBody>
                <a:bodyPr/>
                <a:lstStyle/>
                <a:p>
                  <a:r>
                    <a:rPr lang="en-GB">
                      <a:noFill/>
                    </a:rPr>
                    <a:t> </a:t>
                  </a:r>
                </a:p>
              </p:txBody>
            </p:sp>
          </mc:Fallback>
        </mc:AlternateContent>
      </p:grpSp>
    </p:spTree>
    <p:extLst>
      <p:ext uri="{BB962C8B-B14F-4D97-AF65-F5344CB8AC3E}">
        <p14:creationId xmlns:p14="http://schemas.microsoft.com/office/powerpoint/2010/main" val="303019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880946-99B3-F347-C65E-43DACBEFA3FA}"/>
              </a:ext>
            </a:extLst>
          </p:cNvPr>
          <p:cNvSpPr>
            <a:spLocks noGrp="1"/>
          </p:cNvSpPr>
          <p:nvPr>
            <p:ph type="body" sz="quarter" idx="10"/>
          </p:nvPr>
        </p:nvSpPr>
        <p:spPr>
          <a:xfrm>
            <a:off x="6501970" y="2179413"/>
            <a:ext cx="3945536" cy="488983"/>
          </a:xfrm>
        </p:spPr>
        <p:txBody>
          <a:bodyPr/>
          <a:lstStyle/>
          <a:p>
            <a:pPr marL="0" indent="0">
              <a:buNone/>
            </a:pPr>
            <a:r>
              <a:rPr lang="en-GB" dirty="0"/>
              <a:t>Now we know that a vector is a mathematical object that has both</a:t>
            </a:r>
            <a:br>
              <a:rPr lang="en-GB" dirty="0"/>
            </a:br>
            <a:r>
              <a:rPr lang="en-GB" u="sng" dirty="0"/>
              <a:t>direction</a:t>
            </a:r>
            <a:r>
              <a:rPr lang="en-GB" dirty="0"/>
              <a:t> and </a:t>
            </a:r>
            <a:r>
              <a:rPr lang="en-GB" u="sng" dirty="0"/>
              <a:t>magnitude</a:t>
            </a:r>
            <a:r>
              <a:rPr lang="en-GB" dirty="0"/>
              <a:t>.</a:t>
            </a:r>
          </a:p>
        </p:txBody>
      </p:sp>
      <p:sp>
        <p:nvSpPr>
          <p:cNvPr id="2" name="Title 1">
            <a:extLst>
              <a:ext uri="{FF2B5EF4-FFF2-40B4-BE49-F238E27FC236}">
                <a16:creationId xmlns:a16="http://schemas.microsoft.com/office/drawing/2014/main" id="{A95E645A-6F76-CB06-BF89-4E93C985B88B}"/>
              </a:ext>
            </a:extLst>
          </p:cNvPr>
          <p:cNvSpPr>
            <a:spLocks noGrp="1"/>
          </p:cNvSpPr>
          <p:nvPr>
            <p:ph type="title" idx="4294967295"/>
          </p:nvPr>
        </p:nvSpPr>
        <p:spPr>
          <a:xfrm>
            <a:off x="405970" y="153323"/>
            <a:ext cx="12192000" cy="681038"/>
          </a:xfrm>
          <a:prstGeom prst="rect">
            <a:avLst/>
          </a:prstGeom>
        </p:spPr>
        <p:txBody>
          <a:bodyPr/>
          <a:lstStyle/>
          <a:p>
            <a:r>
              <a:rPr lang="en-GB" dirty="0"/>
              <a:t>Vector</a:t>
            </a:r>
          </a:p>
        </p:txBody>
      </p:sp>
      <p:pic>
        <p:nvPicPr>
          <p:cNvPr id="6" name="Online Media 5" title="Despicable Me | Clip: &quot;Vector's Introduction&quot; | Illumination">
            <a:hlinkClick r:id="" action="ppaction://media"/>
            <a:extLst>
              <a:ext uri="{FF2B5EF4-FFF2-40B4-BE49-F238E27FC236}">
                <a16:creationId xmlns:a16="http://schemas.microsoft.com/office/drawing/2014/main" id="{6859DF7C-6101-8B01-5D2D-53944422F402}"/>
              </a:ext>
            </a:extLst>
          </p:cNvPr>
          <p:cNvPicPr>
            <a:picLocks noRot="1" noChangeAspect="1"/>
          </p:cNvPicPr>
          <p:nvPr>
            <a:videoFile r:link="rId1"/>
          </p:nvPr>
        </p:nvPicPr>
        <p:blipFill>
          <a:blip r:embed="rId4"/>
          <a:stretch>
            <a:fillRect/>
          </a:stretch>
        </p:blipFill>
        <p:spPr>
          <a:xfrm>
            <a:off x="580940" y="1536554"/>
            <a:ext cx="5601779" cy="4201335"/>
          </a:xfrm>
          <a:prstGeom prst="rect">
            <a:avLst/>
          </a:prstGeom>
        </p:spPr>
      </p:pic>
      <p:sp>
        <p:nvSpPr>
          <p:cNvPr id="9" name="TextBox 8">
            <a:extLst>
              <a:ext uri="{FF2B5EF4-FFF2-40B4-BE49-F238E27FC236}">
                <a16:creationId xmlns:a16="http://schemas.microsoft.com/office/drawing/2014/main" id="{BDDE2FE6-BF84-B50F-6BA2-CF59316C5CA5}"/>
              </a:ext>
            </a:extLst>
          </p:cNvPr>
          <p:cNvSpPr txBox="1"/>
          <p:nvPr/>
        </p:nvSpPr>
        <p:spPr>
          <a:xfrm>
            <a:off x="8655896" y="3776870"/>
            <a:ext cx="3280228"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(And the software used to make this movie uses vectors to make the characters move).</a:t>
            </a:r>
          </a:p>
        </p:txBody>
      </p:sp>
    </p:spTree>
    <p:extLst>
      <p:ext uri="{BB962C8B-B14F-4D97-AF65-F5344CB8AC3E}">
        <p14:creationId xmlns:p14="http://schemas.microsoft.com/office/powerpoint/2010/main" val="297864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6"/>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AF-F6DB-1702-47F7-A40A2C2C7A93}"/>
              </a:ext>
            </a:extLst>
          </p:cNvPr>
          <p:cNvSpPr>
            <a:spLocks noGrp="1"/>
          </p:cNvSpPr>
          <p:nvPr>
            <p:ph type="title" idx="4294967295"/>
          </p:nvPr>
        </p:nvSpPr>
        <p:spPr>
          <a:xfrm>
            <a:off x="0" y="217488"/>
            <a:ext cx="12192000" cy="681037"/>
          </a:xfrm>
          <a:prstGeom prst="rect">
            <a:avLst/>
          </a:prstGeom>
        </p:spPr>
        <p:txBody>
          <a:bodyPr/>
          <a:lstStyle/>
          <a:p>
            <a:r>
              <a:rPr lang="en-GB" dirty="0"/>
              <a:t>Translation (Page 4)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E3C4318-EFD9-16AF-1506-F7F8DDC6668A}"/>
                  </a:ext>
                </a:extLst>
              </p:cNvPr>
              <p:cNvSpPr txBox="1">
                <a:spLocks/>
              </p:cNvSpPr>
              <p:nvPr/>
            </p:nvSpPr>
            <p:spPr>
              <a:xfrm>
                <a:off x="200966" y="904351"/>
                <a:ext cx="5818836" cy="579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My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Translate point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𝑃</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by the vector </a:t>
                </a:r>
                <a14:m>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mPr>
                          <m:mr>
                            <m:e>
                              <m:r>
                                <m:rPr>
                                  <m:brk m:alnAt="7"/>
                                </m:r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e>
                          </m:mr>
                          <m:m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5</m:t>
                              </m:r>
                            </m:e>
                          </m:mr>
                        </m:m>
                      </m:e>
                    </m:d>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Label its image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𝑃</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4" name="Content Placeholder 2">
                <a:extLst>
                  <a:ext uri="{FF2B5EF4-FFF2-40B4-BE49-F238E27FC236}">
                    <a16:creationId xmlns:a16="http://schemas.microsoft.com/office/drawing/2014/main" id="{FE3C4318-EFD9-16AF-1506-F7F8DDC6668A}"/>
                  </a:ext>
                </a:extLst>
              </p:cNvPr>
              <p:cNvSpPr txBox="1">
                <a:spLocks noRot="1" noChangeAspect="1" noMove="1" noResize="1" noEditPoints="1" noAdjustHandles="1" noChangeArrowheads="1" noChangeShapeType="1" noTextEdit="1"/>
              </p:cNvSpPr>
              <p:nvPr/>
            </p:nvSpPr>
            <p:spPr>
              <a:xfrm>
                <a:off x="200966" y="904351"/>
                <a:ext cx="5818836" cy="5797900"/>
              </a:xfrm>
              <a:prstGeom prst="rect">
                <a:avLst/>
              </a:prstGeom>
              <a:blipFill>
                <a:blip r:embed="rId3"/>
                <a:stretch>
                  <a:fillRect l="-2199" t="-1788" r="-1780"/>
                </a:stretch>
              </a:blipFill>
            </p:spPr>
            <p:txBody>
              <a:bodyPr/>
              <a:lstStyle/>
              <a:p>
                <a:r>
                  <a:rPr lang="en-GB">
                    <a:noFill/>
                  </a:rPr>
                  <a:t> </a:t>
                </a:r>
              </a:p>
            </p:txBody>
          </p:sp>
        </mc:Fallback>
      </mc:AlternateContent>
      <p:cxnSp>
        <p:nvCxnSpPr>
          <p:cNvPr id="6" name="Straight Connector 5">
            <a:extLst>
              <a:ext uri="{FF2B5EF4-FFF2-40B4-BE49-F238E27FC236}">
                <a16:creationId xmlns:a16="http://schemas.microsoft.com/office/drawing/2014/main" id="{DE5C2DFD-4950-70B5-C1A0-BC58B6F1934B}"/>
              </a:ext>
            </a:extLst>
          </p:cNvPr>
          <p:cNvCxnSpPr/>
          <p:nvPr/>
        </p:nvCxnSpPr>
        <p:spPr>
          <a:xfrm>
            <a:off x="6096000" y="681037"/>
            <a:ext cx="0" cy="6176963"/>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F97DA6F-62C0-05D7-FBD8-0951C63777ED}"/>
              </a:ext>
            </a:extLst>
          </p:cNvPr>
          <p:cNvGrpSpPr/>
          <p:nvPr/>
        </p:nvGrpSpPr>
        <p:grpSpPr>
          <a:xfrm>
            <a:off x="6172199" y="904352"/>
            <a:ext cx="5943598" cy="5797899"/>
            <a:chOff x="6172199" y="904352"/>
            <a:chExt cx="5943598" cy="5797899"/>
          </a:xfrm>
        </p:grpSpPr>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608FDFC0-8CB6-868E-0DEF-38A666E0886A}"/>
                    </a:ext>
                  </a:extLst>
                </p:cNvPr>
                <p:cNvSpPr txBox="1">
                  <a:spLocks/>
                </p:cNvSpPr>
                <p:nvPr/>
              </p:nvSpPr>
              <p:spPr>
                <a:xfrm>
                  <a:off x="6172199" y="904352"/>
                  <a:ext cx="5943598" cy="5797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Your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Translate point </a:t>
                  </a:r>
                  <a14:m>
                    <m:oMath xmlns:m="http://schemas.openxmlformats.org/officeDocument/2006/math">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𝑃</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by the vector </a:t>
                  </a:r>
                  <a14:m>
                    <m:oMath xmlns:m="http://schemas.openxmlformats.org/officeDocument/2006/math">
                      <m:d>
                        <m:d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m>
                            <m:mPr>
                              <m:mcs>
                                <m:mc>
                                  <m:mcPr>
                                    <m:count m:val="1"/>
                                    <m:mcJc m:val="center"/>
                                  </m:mcPr>
                                </m:mc>
                              </m:mcs>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ctrlPr>
                            </m:mPr>
                            <m:mr>
                              <m:e>
                                <m:r>
                                  <m:rPr>
                                    <m:brk m:alnAt="7"/>
                                  </m:r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3</m:t>
                                </m:r>
                              </m:e>
                            </m:mr>
                            <m:m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−1</m:t>
                                </m:r>
                              </m:e>
                            </m:mr>
                          </m:m>
                        </m:e>
                      </m:d>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Label its image </a:t>
                  </a:r>
                  <a14:m>
                    <m:oMath xmlns:m="http://schemas.openxmlformats.org/officeDocument/2006/math">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𝑃</m:t>
                      </m:r>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5" name="Content Placeholder 3">
                  <a:extLst>
                    <a:ext uri="{FF2B5EF4-FFF2-40B4-BE49-F238E27FC236}">
                      <a16:creationId xmlns:a16="http://schemas.microsoft.com/office/drawing/2014/main" id="{608FDFC0-8CB6-868E-0DEF-38A666E0886A}"/>
                    </a:ext>
                  </a:extLst>
                </p:cNvPr>
                <p:cNvSpPr txBox="1">
                  <a:spLocks noRot="1" noChangeAspect="1" noMove="1" noResize="1" noEditPoints="1" noAdjustHandles="1" noChangeArrowheads="1" noChangeShapeType="1" noTextEdit="1"/>
                </p:cNvSpPr>
                <p:nvPr/>
              </p:nvSpPr>
              <p:spPr>
                <a:xfrm>
                  <a:off x="6172199" y="904352"/>
                  <a:ext cx="5943598" cy="5797899"/>
                </a:xfrm>
                <a:prstGeom prst="rect">
                  <a:avLst/>
                </a:prstGeom>
                <a:blipFill>
                  <a:blip r:embed="rId4"/>
                  <a:stretch>
                    <a:fillRect l="-2051" t="-1788"/>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C43ABD4D-755C-BF1E-9EC0-679210B30AA5}"/>
                </a:ext>
              </a:extLst>
            </p:cNvPr>
            <p:cNvPicPr>
              <a:picLocks noChangeAspect="1"/>
            </p:cNvPicPr>
            <p:nvPr/>
          </p:nvPicPr>
          <p:blipFill>
            <a:blip r:embed="rId5"/>
            <a:stretch>
              <a:fillRect/>
            </a:stretch>
          </p:blipFill>
          <p:spPr>
            <a:xfrm>
              <a:off x="7479393" y="3010423"/>
              <a:ext cx="3009900" cy="2943225"/>
            </a:xfrm>
            <a:prstGeom prst="rect">
              <a:avLst/>
            </a:prstGeom>
          </p:spPr>
        </p:pic>
      </p:grpSp>
      <p:pic>
        <p:nvPicPr>
          <p:cNvPr id="15" name="Picture 14">
            <a:extLst>
              <a:ext uri="{FF2B5EF4-FFF2-40B4-BE49-F238E27FC236}">
                <a16:creationId xmlns:a16="http://schemas.microsoft.com/office/drawing/2014/main" id="{FABECF6C-790D-9AB8-576C-742473B8FBE5}"/>
              </a:ext>
            </a:extLst>
          </p:cNvPr>
          <p:cNvPicPr>
            <a:picLocks noChangeAspect="1"/>
          </p:cNvPicPr>
          <p:nvPr/>
        </p:nvPicPr>
        <p:blipFill>
          <a:blip r:embed="rId6"/>
          <a:stretch>
            <a:fillRect/>
          </a:stretch>
        </p:blipFill>
        <p:spPr>
          <a:xfrm>
            <a:off x="1266371" y="3010423"/>
            <a:ext cx="2895600" cy="2876550"/>
          </a:xfrm>
          <a:prstGeom prst="rect">
            <a:avLst/>
          </a:prstGeom>
        </p:spPr>
      </p:pic>
    </p:spTree>
    <p:extLst>
      <p:ext uri="{BB962C8B-B14F-4D97-AF65-F5344CB8AC3E}">
        <p14:creationId xmlns:p14="http://schemas.microsoft.com/office/powerpoint/2010/main" val="32233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AF-F6DB-1702-47F7-A40A2C2C7A93}"/>
              </a:ext>
            </a:extLst>
          </p:cNvPr>
          <p:cNvSpPr>
            <a:spLocks noGrp="1"/>
          </p:cNvSpPr>
          <p:nvPr>
            <p:ph type="title" idx="4294967295"/>
          </p:nvPr>
        </p:nvSpPr>
        <p:spPr>
          <a:xfrm>
            <a:off x="0" y="211138"/>
            <a:ext cx="12192000" cy="681037"/>
          </a:xfrm>
          <a:prstGeom prst="rect">
            <a:avLst/>
          </a:prstGeom>
        </p:spPr>
        <p:txBody>
          <a:bodyPr/>
          <a:lstStyle/>
          <a:p>
            <a:r>
              <a:rPr lang="en-GB" dirty="0"/>
              <a:t>Translation (Page 4)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E3C4318-EFD9-16AF-1506-F7F8DDC6668A}"/>
                  </a:ext>
                </a:extLst>
              </p:cNvPr>
              <p:cNvSpPr txBox="1">
                <a:spLocks/>
              </p:cNvSpPr>
              <p:nvPr/>
            </p:nvSpPr>
            <p:spPr>
              <a:xfrm>
                <a:off x="200966" y="904351"/>
                <a:ext cx="5818836" cy="579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My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Write the vector that describes the translation from </a:t>
                </a:r>
                <a14:m>
                  <m:oMath xmlns:m="http://schemas.openxmlformats.org/officeDocument/2006/math">
                    <m:r>
                      <m:rPr>
                        <m:sty m:val="p"/>
                      </m:rPr>
                      <a:rPr kumimoji="0" lang="en-GB" sz="2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to its image,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B</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4" name="Content Placeholder 2">
                <a:extLst>
                  <a:ext uri="{FF2B5EF4-FFF2-40B4-BE49-F238E27FC236}">
                    <a16:creationId xmlns:a16="http://schemas.microsoft.com/office/drawing/2014/main" id="{FE3C4318-EFD9-16AF-1506-F7F8DDC6668A}"/>
                  </a:ext>
                </a:extLst>
              </p:cNvPr>
              <p:cNvSpPr txBox="1">
                <a:spLocks noRot="1" noChangeAspect="1" noMove="1" noResize="1" noEditPoints="1" noAdjustHandles="1" noChangeArrowheads="1" noChangeShapeType="1" noTextEdit="1"/>
              </p:cNvSpPr>
              <p:nvPr/>
            </p:nvSpPr>
            <p:spPr>
              <a:xfrm>
                <a:off x="200966" y="904351"/>
                <a:ext cx="5818836" cy="5797900"/>
              </a:xfrm>
              <a:prstGeom prst="rect">
                <a:avLst/>
              </a:prstGeom>
              <a:blipFill>
                <a:blip r:embed="rId3"/>
                <a:stretch>
                  <a:fillRect l="-2199" t="-1788"/>
                </a:stretch>
              </a:blipFill>
            </p:spPr>
            <p:txBody>
              <a:bodyPr/>
              <a:lstStyle/>
              <a:p>
                <a:r>
                  <a:rPr lang="en-GB">
                    <a:noFill/>
                  </a:rPr>
                  <a:t> </a:t>
                </a:r>
              </a:p>
            </p:txBody>
          </p:sp>
        </mc:Fallback>
      </mc:AlternateContent>
      <p:cxnSp>
        <p:nvCxnSpPr>
          <p:cNvPr id="6" name="Straight Connector 5">
            <a:extLst>
              <a:ext uri="{FF2B5EF4-FFF2-40B4-BE49-F238E27FC236}">
                <a16:creationId xmlns:a16="http://schemas.microsoft.com/office/drawing/2014/main" id="{DE5C2DFD-4950-70B5-C1A0-BC58B6F1934B}"/>
              </a:ext>
            </a:extLst>
          </p:cNvPr>
          <p:cNvCxnSpPr/>
          <p:nvPr/>
        </p:nvCxnSpPr>
        <p:spPr>
          <a:xfrm>
            <a:off x="6096000" y="681037"/>
            <a:ext cx="0" cy="6176963"/>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D7EE288-D402-7239-87A0-C5A81F572CA3}"/>
              </a:ext>
            </a:extLst>
          </p:cNvPr>
          <p:cNvPicPr>
            <a:picLocks noChangeAspect="1"/>
          </p:cNvPicPr>
          <p:nvPr/>
        </p:nvPicPr>
        <p:blipFill>
          <a:blip r:embed="rId4"/>
          <a:stretch>
            <a:fillRect/>
          </a:stretch>
        </p:blipFill>
        <p:spPr>
          <a:xfrm>
            <a:off x="945720" y="2186668"/>
            <a:ext cx="4029075" cy="4076700"/>
          </a:xfrm>
          <a:prstGeom prst="rect">
            <a:avLst/>
          </a:prstGeom>
        </p:spPr>
      </p:pic>
      <p:grpSp>
        <p:nvGrpSpPr>
          <p:cNvPr id="11" name="Group 10">
            <a:extLst>
              <a:ext uri="{FF2B5EF4-FFF2-40B4-BE49-F238E27FC236}">
                <a16:creationId xmlns:a16="http://schemas.microsoft.com/office/drawing/2014/main" id="{D1CB14C5-D60C-58DB-0ECE-27120B7F1988}"/>
              </a:ext>
            </a:extLst>
          </p:cNvPr>
          <p:cNvGrpSpPr/>
          <p:nvPr/>
        </p:nvGrpSpPr>
        <p:grpSpPr>
          <a:xfrm>
            <a:off x="6172199" y="904352"/>
            <a:ext cx="5943598" cy="5797899"/>
            <a:chOff x="6172199" y="904352"/>
            <a:chExt cx="5943598" cy="5797899"/>
          </a:xfrm>
        </p:grpSpPr>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608FDFC0-8CB6-868E-0DEF-38A666E0886A}"/>
                    </a:ext>
                  </a:extLst>
                </p:cNvPr>
                <p:cNvSpPr txBox="1">
                  <a:spLocks/>
                </p:cNvSpPr>
                <p:nvPr/>
              </p:nvSpPr>
              <p:spPr>
                <a:xfrm>
                  <a:off x="6172199" y="904352"/>
                  <a:ext cx="5943598" cy="5797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Your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Write the vector that describes the translation from </a:t>
                  </a:r>
                  <a14:m>
                    <m:oMath xmlns:m="http://schemas.openxmlformats.org/officeDocument/2006/math">
                      <m:r>
                        <m:rPr>
                          <m:sty m:val="p"/>
                        </m:rP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to its image,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rPr>
                        <m:t>B</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5" name="Content Placeholder 3">
                  <a:extLst>
                    <a:ext uri="{FF2B5EF4-FFF2-40B4-BE49-F238E27FC236}">
                      <a16:creationId xmlns:a16="http://schemas.microsoft.com/office/drawing/2014/main" id="{608FDFC0-8CB6-868E-0DEF-38A666E0886A}"/>
                    </a:ext>
                  </a:extLst>
                </p:cNvPr>
                <p:cNvSpPr txBox="1">
                  <a:spLocks noRot="1" noChangeAspect="1" noMove="1" noResize="1" noEditPoints="1" noAdjustHandles="1" noChangeArrowheads="1" noChangeShapeType="1" noTextEdit="1"/>
                </p:cNvSpPr>
                <p:nvPr/>
              </p:nvSpPr>
              <p:spPr>
                <a:xfrm>
                  <a:off x="6172199" y="904352"/>
                  <a:ext cx="5943598" cy="5797899"/>
                </a:xfrm>
                <a:prstGeom prst="rect">
                  <a:avLst/>
                </a:prstGeom>
                <a:blipFill>
                  <a:blip r:embed="rId5"/>
                  <a:stretch>
                    <a:fillRect l="-2051" t="-1788"/>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02837402-FD28-DDAE-BE0F-DA83321AF5ED}"/>
                </a:ext>
              </a:extLst>
            </p:cNvPr>
            <p:cNvPicPr>
              <a:picLocks noChangeAspect="1"/>
            </p:cNvPicPr>
            <p:nvPr/>
          </p:nvPicPr>
          <p:blipFill>
            <a:blip r:embed="rId6"/>
            <a:stretch>
              <a:fillRect/>
            </a:stretch>
          </p:blipFill>
          <p:spPr>
            <a:xfrm>
              <a:off x="6777039" y="2801937"/>
              <a:ext cx="4581525" cy="3286125"/>
            </a:xfrm>
            <a:prstGeom prst="rect">
              <a:avLst/>
            </a:prstGeom>
          </p:spPr>
        </p:pic>
      </p:grpSp>
    </p:spTree>
    <p:extLst>
      <p:ext uri="{BB962C8B-B14F-4D97-AF65-F5344CB8AC3E}">
        <p14:creationId xmlns:p14="http://schemas.microsoft.com/office/powerpoint/2010/main" val="34165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70FF-E4AE-F584-9229-41E0787626B9}"/>
              </a:ext>
            </a:extLst>
          </p:cNvPr>
          <p:cNvSpPr>
            <a:spLocks noGrp="1"/>
          </p:cNvSpPr>
          <p:nvPr>
            <p:ph type="title" idx="4294967295"/>
          </p:nvPr>
        </p:nvSpPr>
        <p:spPr>
          <a:xfrm>
            <a:off x="0" y="288925"/>
            <a:ext cx="12192000" cy="681038"/>
          </a:xfrm>
          <a:prstGeom prst="rect">
            <a:avLst/>
          </a:prstGeom>
        </p:spPr>
        <p:txBody>
          <a:bodyPr>
            <a:normAutofit fontScale="90000"/>
          </a:bodyPr>
          <a:lstStyle/>
          <a:p>
            <a:r>
              <a:rPr lang="en-GB" dirty="0"/>
              <a:t>Translating Shapes (Page 5) 						</a:t>
            </a:r>
          </a:p>
        </p:txBody>
      </p:sp>
      <p:pic>
        <p:nvPicPr>
          <p:cNvPr id="7" name="Picture 6">
            <a:extLst>
              <a:ext uri="{FF2B5EF4-FFF2-40B4-BE49-F238E27FC236}">
                <a16:creationId xmlns:a16="http://schemas.microsoft.com/office/drawing/2014/main" id="{7D2C8291-A99F-690C-7364-930F051ADB42}"/>
              </a:ext>
            </a:extLst>
          </p:cNvPr>
          <p:cNvPicPr>
            <a:picLocks noChangeAspect="1"/>
          </p:cNvPicPr>
          <p:nvPr/>
        </p:nvPicPr>
        <p:blipFill>
          <a:blip r:embed="rId3"/>
          <a:stretch>
            <a:fillRect/>
          </a:stretch>
        </p:blipFill>
        <p:spPr>
          <a:xfrm>
            <a:off x="7657162" y="419929"/>
            <a:ext cx="3782364" cy="5557898"/>
          </a:xfrm>
          <a:prstGeom prst="rect">
            <a:avLst/>
          </a:prstGeom>
        </p:spPr>
      </p:pic>
    </p:spTree>
    <p:extLst>
      <p:ext uri="{BB962C8B-B14F-4D97-AF65-F5344CB8AC3E}">
        <p14:creationId xmlns:p14="http://schemas.microsoft.com/office/powerpoint/2010/main" val="1257058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BF7B-EC96-936F-21A7-71BE68D75642}"/>
              </a:ext>
            </a:extLst>
          </p:cNvPr>
          <p:cNvSpPr>
            <a:spLocks noGrp="1"/>
          </p:cNvSpPr>
          <p:nvPr>
            <p:ph type="title" idx="4294967295"/>
          </p:nvPr>
        </p:nvSpPr>
        <p:spPr>
          <a:xfrm>
            <a:off x="6734175" y="9525"/>
            <a:ext cx="12192000" cy="681038"/>
          </a:xfrm>
          <a:prstGeom prst="rect">
            <a:avLst/>
          </a:prstGeom>
        </p:spPr>
        <p:txBody>
          <a:bodyPr/>
          <a:lstStyle/>
          <a:p>
            <a:r>
              <a:rPr lang="en-GB" dirty="0"/>
              <a:t>Describing Translations</a:t>
            </a:r>
            <a:br>
              <a:rPr lang="en-GB" dirty="0"/>
            </a:br>
            <a:r>
              <a:rPr lang="en-GB" dirty="0"/>
              <a:t>(Page 6) </a:t>
            </a:r>
          </a:p>
        </p:txBody>
      </p:sp>
      <p:pic>
        <p:nvPicPr>
          <p:cNvPr id="7" name="Content Placeholder 6">
            <a:extLst>
              <a:ext uri="{FF2B5EF4-FFF2-40B4-BE49-F238E27FC236}">
                <a16:creationId xmlns:a16="http://schemas.microsoft.com/office/drawing/2014/main" id="{8C58459C-8801-D5B2-0F5E-87A32ABAA8EF}"/>
              </a:ext>
            </a:extLst>
          </p:cNvPr>
          <p:cNvPicPr>
            <a:picLocks noGrp="1" noChangeAspect="1"/>
          </p:cNvPicPr>
          <p:nvPr>
            <p:ph idx="4294967295"/>
          </p:nvPr>
        </p:nvPicPr>
        <p:blipFill>
          <a:blip r:embed="rId2"/>
          <a:srcRect t="66670"/>
          <a:stretch>
            <a:fillRect/>
          </a:stretch>
        </p:blipFill>
        <p:spPr>
          <a:xfrm>
            <a:off x="6448291" y="1954683"/>
            <a:ext cx="5621337" cy="2747963"/>
          </a:xfrm>
          <a:prstGeom prst="rect">
            <a:avLst/>
          </a:prstGeom>
        </p:spPr>
      </p:pic>
      <p:pic>
        <p:nvPicPr>
          <p:cNvPr id="5" name="Picture 4">
            <a:extLst>
              <a:ext uri="{FF2B5EF4-FFF2-40B4-BE49-F238E27FC236}">
                <a16:creationId xmlns:a16="http://schemas.microsoft.com/office/drawing/2014/main" id="{BB2CD5F9-E4C1-43E1-F5D5-50D463DC6A33}"/>
              </a:ext>
            </a:extLst>
          </p:cNvPr>
          <p:cNvPicPr>
            <a:picLocks noChangeAspect="1"/>
          </p:cNvPicPr>
          <p:nvPr/>
        </p:nvPicPr>
        <p:blipFill>
          <a:blip r:embed="rId2"/>
          <a:srcRect b="33135"/>
          <a:stretch>
            <a:fillRect/>
          </a:stretch>
        </p:blipFill>
        <p:spPr>
          <a:xfrm>
            <a:off x="122372" y="340519"/>
            <a:ext cx="6092942" cy="5976292"/>
          </a:xfrm>
          <a:prstGeom prst="rect">
            <a:avLst/>
          </a:prstGeom>
        </p:spPr>
      </p:pic>
    </p:spTree>
    <p:extLst>
      <p:ext uri="{BB962C8B-B14F-4D97-AF65-F5344CB8AC3E}">
        <p14:creationId xmlns:p14="http://schemas.microsoft.com/office/powerpoint/2010/main" val="371316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91641" y="2841568"/>
            <a:ext cx="11694573" cy="2130585"/>
          </a:xfrm>
          <a:prstGeom prst="rect">
            <a:avLst/>
          </a:prstGeom>
          <a:gradFill flip="none" rotWithShape="1">
            <a:gsLst>
              <a:gs pos="29000">
                <a:srgbClr val="E77F20"/>
              </a:gs>
              <a:gs pos="0">
                <a:srgbClr val="E77F20"/>
              </a:gs>
              <a:gs pos="55000">
                <a:srgbClr val="EFC30C"/>
              </a:gs>
              <a:gs pos="100000">
                <a:srgbClr val="9259A3"/>
              </a:gs>
              <a:gs pos="30000">
                <a:srgbClr val="EFC30C"/>
              </a:gs>
              <a:gs pos="81000">
                <a:srgbClr val="9259A3"/>
              </a:gs>
              <a:gs pos="78000">
                <a:srgbClr val="3986C6"/>
              </a:gs>
              <a:gs pos="58000">
                <a:srgbClr val="3986C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362617018"/>
              </p:ext>
            </p:extLst>
          </p:nvPr>
        </p:nvGraphicFramePr>
        <p:xfrm>
          <a:off x="279245" y="2912239"/>
          <a:ext cx="11530768" cy="1986728"/>
        </p:xfrm>
        <a:graphic>
          <a:graphicData uri="http://schemas.openxmlformats.org/drawingml/2006/table">
            <a:tbl>
              <a:tblPr firstRow="1" bandRow="1">
                <a:tableStyleId>{5C22544A-7EE6-4342-B048-85BDC9FD1C3A}</a:tableStyleId>
              </a:tblPr>
              <a:tblGrid>
                <a:gridCol w="1427512">
                  <a:extLst>
                    <a:ext uri="{9D8B030D-6E8A-4147-A177-3AD203B41FA5}">
                      <a16:colId xmlns:a16="http://schemas.microsoft.com/office/drawing/2014/main" val="2082856851"/>
                    </a:ext>
                  </a:extLst>
                </a:gridCol>
                <a:gridCol w="1262907">
                  <a:extLst>
                    <a:ext uri="{9D8B030D-6E8A-4147-A177-3AD203B41FA5}">
                      <a16:colId xmlns:a16="http://schemas.microsoft.com/office/drawing/2014/main" val="3240211120"/>
                    </a:ext>
                  </a:extLst>
                </a:gridCol>
                <a:gridCol w="1262907">
                  <a:extLst>
                    <a:ext uri="{9D8B030D-6E8A-4147-A177-3AD203B41FA5}">
                      <a16:colId xmlns:a16="http://schemas.microsoft.com/office/drawing/2014/main" val="2795377577"/>
                    </a:ext>
                  </a:extLst>
                </a:gridCol>
                <a:gridCol w="1262907">
                  <a:extLst>
                    <a:ext uri="{9D8B030D-6E8A-4147-A177-3AD203B41FA5}">
                      <a16:colId xmlns:a16="http://schemas.microsoft.com/office/drawing/2014/main" val="256412971"/>
                    </a:ext>
                  </a:extLst>
                </a:gridCol>
                <a:gridCol w="1262907">
                  <a:extLst>
                    <a:ext uri="{9D8B030D-6E8A-4147-A177-3AD203B41FA5}">
                      <a16:colId xmlns:a16="http://schemas.microsoft.com/office/drawing/2014/main" val="220264121"/>
                    </a:ext>
                  </a:extLst>
                </a:gridCol>
                <a:gridCol w="1262907">
                  <a:extLst>
                    <a:ext uri="{9D8B030D-6E8A-4147-A177-3AD203B41FA5}">
                      <a16:colId xmlns:a16="http://schemas.microsoft.com/office/drawing/2014/main" val="2074247620"/>
                    </a:ext>
                  </a:extLst>
                </a:gridCol>
                <a:gridCol w="1262907">
                  <a:extLst>
                    <a:ext uri="{9D8B030D-6E8A-4147-A177-3AD203B41FA5}">
                      <a16:colId xmlns:a16="http://schemas.microsoft.com/office/drawing/2014/main" val="3049753918"/>
                    </a:ext>
                  </a:extLst>
                </a:gridCol>
                <a:gridCol w="1262907">
                  <a:extLst>
                    <a:ext uri="{9D8B030D-6E8A-4147-A177-3AD203B41FA5}">
                      <a16:colId xmlns:a16="http://schemas.microsoft.com/office/drawing/2014/main" val="2131953832"/>
                    </a:ext>
                  </a:extLst>
                </a:gridCol>
                <a:gridCol w="1262907">
                  <a:extLst>
                    <a:ext uri="{9D8B030D-6E8A-4147-A177-3AD203B41FA5}">
                      <a16:colId xmlns:a16="http://schemas.microsoft.com/office/drawing/2014/main" val="2274147253"/>
                    </a:ext>
                  </a:extLst>
                </a:gridCol>
              </a:tblGrid>
              <a:tr h="767528">
                <a:tc rowSpan="3">
                  <a:txBody>
                    <a:bodyPr/>
                    <a:lstStyle/>
                    <a:p>
                      <a:pPr algn="ctr"/>
                      <a:r>
                        <a:rPr lang="en-GB" sz="1100" b="0" i="0" dirty="0">
                          <a:solidFill>
                            <a:schemeClr val="bg1"/>
                          </a:solidFill>
                          <a:latin typeface="Lato" panose="020F0502020204030203" pitchFamily="34" charset="0"/>
                        </a:rPr>
                        <a:t>Every child in an Archway school </a:t>
                      </a:r>
                    </a:p>
                    <a:p>
                      <a:pPr algn="ctr"/>
                      <a:r>
                        <a:rPr lang="en-GB" sz="1100" b="0" i="0" dirty="0">
                          <a:solidFill>
                            <a:schemeClr val="bg1"/>
                          </a:solidFill>
                          <a:latin typeface="Lato" panose="020F0502020204030203" pitchFamily="34" charset="0"/>
                        </a:rPr>
                        <a:t>will become a </a:t>
                      </a:r>
                    </a:p>
                    <a:p>
                      <a:pPr algn="ctr"/>
                      <a:r>
                        <a:rPr lang="en-GB" sz="1100" b="0" i="0" dirty="0">
                          <a:solidFill>
                            <a:schemeClr val="bg1"/>
                          </a:solidFill>
                          <a:latin typeface="Lato" panose="020F0502020204030203" pitchFamily="34" charset="0"/>
                        </a:rPr>
                        <a:t>fluent reader</a:t>
                      </a:r>
                    </a:p>
                    <a:p>
                      <a:pPr algn="ctr"/>
                      <a:endParaRPr lang="en-GB" sz="300" b="0" i="1" dirty="0">
                        <a:solidFill>
                          <a:schemeClr val="bg1"/>
                        </a:solidFill>
                        <a:latin typeface="Lato" panose="020F0502020204030203" pitchFamily="34" charset="0"/>
                      </a:endParaRPr>
                    </a:p>
                  </a:txBody>
                  <a:tcPr anchor="b">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extLst>
                  <a:ext uri="{0D108BD9-81ED-4DB2-BD59-A6C34878D82A}">
                    <a16:rowId xmlns:a16="http://schemas.microsoft.com/office/drawing/2014/main" val="1058704719"/>
                  </a:ext>
                </a:extLst>
              </a:tr>
              <a:tr h="761267">
                <a:tc vMerge="1">
                  <a:txBody>
                    <a:bodyPr/>
                    <a:lstStyle/>
                    <a:p>
                      <a:endParaRPr lang="en-GB"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rgbClr val="FF0000"/>
                          </a:solidFill>
                          <a:latin typeface="Lato" panose="020F0502020204030203" pitchFamily="34" charset="0"/>
                        </a:rPr>
                        <a:t>RETRIEVE</a:t>
                      </a:r>
                      <a:r>
                        <a:rPr lang="en-GB" sz="1050" b="1" dirty="0">
                          <a:solidFill>
                            <a:srgbClr val="002060"/>
                          </a:solidFill>
                          <a:latin typeface="Lato" panose="020F0502020204030203" pitchFamily="34" charset="0"/>
                        </a:rPr>
                        <a:t> </a:t>
                      </a:r>
                    </a:p>
                    <a:p>
                      <a:pPr algn="ctr"/>
                      <a:r>
                        <a:rPr lang="en-GB" sz="1050" dirty="0">
                          <a:solidFill>
                            <a:srgbClr val="002060"/>
                          </a:solidFill>
                          <a:latin typeface="Lato" panose="020F0502020204030203" pitchFamily="34" charset="0"/>
                        </a:rPr>
                        <a:t>the words</a:t>
                      </a:r>
                      <a:r>
                        <a:rPr lang="en-GB" sz="1050" baseline="0" dirty="0">
                          <a:solidFill>
                            <a:srgbClr val="002060"/>
                          </a:solidFill>
                          <a:latin typeface="Lato" panose="020F0502020204030203" pitchFamily="34" charset="0"/>
                        </a:rPr>
                        <a:t> or</a:t>
                      </a:r>
                      <a:r>
                        <a:rPr lang="en-GB" sz="1050" dirty="0">
                          <a:solidFill>
                            <a:srgbClr val="002060"/>
                          </a:solidFill>
                          <a:latin typeface="Lato" panose="020F0502020204030203" pitchFamily="34" charset="0"/>
                        </a:rPr>
                        <a:t> phrases you</a:t>
                      </a:r>
                      <a:r>
                        <a:rPr lang="en-GB" sz="1050" baseline="0" dirty="0">
                          <a:solidFill>
                            <a:srgbClr val="002060"/>
                          </a:solidFill>
                          <a:latin typeface="Lato" panose="020F0502020204030203" pitchFamily="34" charset="0"/>
                        </a:rPr>
                        <a:t> need</a:t>
                      </a:r>
                      <a:r>
                        <a:rPr lang="en-GB" sz="1050" dirty="0">
                          <a:solidFill>
                            <a:srgbClr val="002060"/>
                          </a:solidFill>
                          <a:latin typeface="Lato" panose="020F0502020204030203" pitchFamily="34" charset="0"/>
                        </a:rPr>
                        <a:t> from the text</a:t>
                      </a:r>
                      <a:endParaRPr lang="en-GB" sz="1050" b="1" dirty="0">
                        <a:solidFill>
                          <a:srgbClr val="002060"/>
                        </a:solidFill>
                        <a:latin typeface="Lato" panose="020F0502020204030203" pitchFamily="34" charset="0"/>
                      </a:endParaRPr>
                    </a:p>
                  </a:txBody>
                  <a:tcP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latin typeface="Lato" panose="020F0502020204030203" pitchFamily="34" charset="0"/>
                        </a:rPr>
                        <a:t>DECODE</a:t>
                      </a:r>
                      <a:r>
                        <a:rPr lang="en-GB" sz="1050" b="1" dirty="0">
                          <a:solidFill>
                            <a:srgbClr val="002060"/>
                          </a:solidFill>
                          <a:latin typeface="Lato" panose="020F0502020204030203" pitchFamily="34" charset="0"/>
                        </a:rPr>
                        <a:t> </a:t>
                      </a:r>
                    </a:p>
                    <a:p>
                      <a:pPr algn="ctr"/>
                      <a:r>
                        <a:rPr lang="en-GB" sz="1050" dirty="0">
                          <a:solidFill>
                            <a:srgbClr val="002060"/>
                          </a:solidFill>
                          <a:latin typeface="Lato" panose="020F0502020204030203" pitchFamily="34" charset="0"/>
                        </a:rPr>
                        <a:t>the words or phrase to address a breakdown</a:t>
                      </a:r>
                      <a:endParaRPr lang="en-GB" sz="1050" b="1"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effectLst/>
                          <a:latin typeface="Lato" panose="020F0502020204030203" pitchFamily="34" charset="0"/>
                        </a:rPr>
                        <a:t>CONNECT</a:t>
                      </a:r>
                      <a:r>
                        <a:rPr lang="en-GB" sz="1050" b="0" dirty="0">
                          <a:solidFill>
                            <a:srgbClr val="002060"/>
                          </a:solidFill>
                          <a:latin typeface="Lato" panose="020F0502020204030203" pitchFamily="34" charset="0"/>
                        </a:rPr>
                        <a:t> </a:t>
                      </a:r>
                    </a:p>
                    <a:p>
                      <a:pPr algn="ctr"/>
                      <a:r>
                        <a:rPr lang="en-GB" sz="1050" b="0" dirty="0">
                          <a:solidFill>
                            <a:srgbClr val="002060"/>
                          </a:solidFill>
                          <a:latin typeface="Lato" panose="020F0502020204030203" pitchFamily="34" charset="0"/>
                        </a:rPr>
                        <a:t>with words or phrases you know from the text</a:t>
                      </a:r>
                      <a:r>
                        <a:rPr lang="en-GB" sz="1050" b="0" baseline="0" dirty="0">
                          <a:solidFill>
                            <a:srgbClr val="002060"/>
                          </a:solidFill>
                          <a:latin typeface="Lato" panose="020F0502020204030203" pitchFamily="34" charset="0"/>
                        </a:rPr>
                        <a:t> </a:t>
                      </a:r>
                      <a:r>
                        <a:rPr lang="en-GB" sz="1050" b="0" dirty="0">
                          <a:solidFill>
                            <a:srgbClr val="002060"/>
                          </a:solidFill>
                          <a:latin typeface="Lato" panose="020F0502020204030203" pitchFamily="34" charset="0"/>
                        </a:rPr>
                        <a:t>or your memory</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latin typeface="Lato" panose="020F0502020204030203" pitchFamily="34" charset="0"/>
                        </a:rPr>
                        <a:t>VISUALISE</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the images</a:t>
                      </a:r>
                      <a:r>
                        <a:rPr lang="en-GB" sz="1050" b="0" baseline="0" dirty="0">
                          <a:solidFill>
                            <a:srgbClr val="002060"/>
                          </a:solidFill>
                          <a:latin typeface="Lato" panose="020F0502020204030203" pitchFamily="34" charset="0"/>
                        </a:rPr>
                        <a:t> in as much detail as possible</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SUMMARISE</a:t>
                      </a:r>
                      <a:r>
                        <a:rPr lang="en-GB" sz="1050" b="0" dirty="0">
                          <a:solidFill>
                            <a:srgbClr val="002060"/>
                          </a:solidFill>
                          <a:latin typeface="Lato" panose="020F0502020204030203" pitchFamily="34" charset="0"/>
                        </a:rPr>
                        <a:t> </a:t>
                      </a:r>
                    </a:p>
                    <a:p>
                      <a:pPr algn="ctr"/>
                      <a:r>
                        <a:rPr lang="en-GB" sz="1050" b="0" dirty="0">
                          <a:solidFill>
                            <a:srgbClr val="002060"/>
                          </a:solidFill>
                          <a:latin typeface="Lato" panose="020F0502020204030203" pitchFamily="34" charset="0"/>
                        </a:rPr>
                        <a:t>the main ideas of the text in a few words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INFER</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meanings that might be within the text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PREDICT</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what might happen next</a:t>
                      </a:r>
                      <a:r>
                        <a:rPr lang="en-GB" sz="1050" b="0" baseline="0" dirty="0">
                          <a:solidFill>
                            <a:srgbClr val="002060"/>
                          </a:solidFill>
                          <a:latin typeface="Lato" panose="020F0502020204030203" pitchFamily="34" charset="0"/>
                        </a:rPr>
                        <a:t> using details from the text</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EXAMINE</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how the writer uses words to construct</a:t>
                      </a:r>
                      <a:r>
                        <a:rPr lang="en-GB" sz="1050" b="0" baseline="0" dirty="0">
                          <a:solidFill>
                            <a:srgbClr val="002060"/>
                          </a:solidFill>
                          <a:latin typeface="Lato" panose="020F0502020204030203" pitchFamily="34" charset="0"/>
                        </a:rPr>
                        <a:t> meaning</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extLst>
                  <a:ext uri="{0D108BD9-81ED-4DB2-BD59-A6C34878D82A}">
                    <a16:rowId xmlns:a16="http://schemas.microsoft.com/office/drawing/2014/main" val="4210128860"/>
                  </a:ext>
                </a:extLst>
              </a:tr>
              <a:tr h="270934">
                <a:tc vMerge="1">
                  <a:txBody>
                    <a:bodyPr/>
                    <a:lstStyle/>
                    <a:p>
                      <a:pPr algn="ctr"/>
                      <a:endParaRPr lang="en-GB" sz="1000" b="0" i="1" dirty="0">
                        <a:solidFill>
                          <a:schemeClr val="bg1"/>
                        </a:solidFill>
                        <a:latin typeface="Century Gothic" panose="020B0502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8">
                  <a:txBody>
                    <a:bodyPr/>
                    <a:lstStyle/>
                    <a:p>
                      <a:pPr algn="ctr"/>
                      <a:r>
                        <a:rPr lang="en-GB" sz="1400" b="1" i="0" kern="1200" dirty="0">
                          <a:solidFill>
                            <a:schemeClr val="bg1"/>
                          </a:solidFill>
                          <a:effectLst/>
                          <a:latin typeface="Lato" panose="020F0502020204030203" pitchFamily="34" charset="0"/>
                          <a:ea typeface="+mn-ea"/>
                          <a:cs typeface="+mn-cs"/>
                        </a:rPr>
                        <a:t>ASK THOUGHTFUL QUESTIONS TO HELP YOU UNDERSTAND THE TEXT</a:t>
                      </a:r>
                      <a:endParaRPr lang="en-GB" sz="1050" b="1" dirty="0">
                        <a:solidFill>
                          <a:schemeClr val="bg1"/>
                        </a:solidFill>
                        <a:latin typeface="Lato" panose="020F050202020403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GB" sz="1050" b="1"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GB" sz="1200" b="1" dirty="0">
                        <a:solidFill>
                          <a:srgbClr val="FF000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1879006716"/>
                  </a:ext>
                </a:extLst>
              </a:tr>
            </a:tbl>
          </a:graphicData>
        </a:graphic>
      </p:graphicFrame>
      <p:grpSp>
        <p:nvGrpSpPr>
          <p:cNvPr id="6" name="Group 5"/>
          <p:cNvGrpSpPr/>
          <p:nvPr/>
        </p:nvGrpSpPr>
        <p:grpSpPr>
          <a:xfrm>
            <a:off x="5709719" y="2971518"/>
            <a:ext cx="738462" cy="712334"/>
            <a:chOff x="3206569" y="2423806"/>
            <a:chExt cx="752955" cy="707366"/>
          </a:xfrm>
        </p:grpSpPr>
        <p:pic>
          <p:nvPicPr>
            <p:cNvPr id="7" name="Picture 2" descr="Image result for imagine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picture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70525" y="2902469"/>
            <a:ext cx="701206" cy="823818"/>
          </a:xfrm>
          <a:prstGeom prst="rect">
            <a:avLst/>
          </a:prstGeom>
        </p:spPr>
      </p:pic>
      <p:pic>
        <p:nvPicPr>
          <p:cNvPr id="10" name="Picture 4" descr="Image result for writing list icon"/>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5392" y="2966733"/>
            <a:ext cx="469483" cy="6601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31204" y="2936448"/>
            <a:ext cx="744252" cy="712334"/>
          </a:xfrm>
          <a:prstGeom prst="rect">
            <a:avLst/>
          </a:prstGeom>
        </p:spPr>
      </p:pic>
      <p:pic>
        <p:nvPicPr>
          <p:cNvPr id="12" name="Picture 11"/>
          <p:cNvPicPr>
            <a:picLocks noChangeAspect="1"/>
          </p:cNvPicPr>
          <p:nvPr/>
        </p:nvPicPr>
        <p:blipFill rotWithShape="1">
          <a:blip r:embed="rId7">
            <a:duotone>
              <a:schemeClr val="accent5">
                <a:shade val="45000"/>
                <a:satMod val="135000"/>
              </a:schemeClr>
              <a:prstClr val="white"/>
            </a:duotone>
          </a:blip>
          <a:srcRect r="5491" b="17816"/>
          <a:stretch/>
        </p:blipFill>
        <p:spPr>
          <a:xfrm>
            <a:off x="3148801" y="2972480"/>
            <a:ext cx="844990" cy="734798"/>
          </a:xfrm>
          <a:prstGeom prst="rect">
            <a:avLst/>
          </a:prstGeom>
        </p:spPr>
      </p:pic>
      <p:pic>
        <p:nvPicPr>
          <p:cNvPr id="13" name="Picture 12"/>
          <p:cNvPicPr>
            <a:picLocks noChangeAspect="1"/>
          </p:cNvPicPr>
          <p:nvPr/>
        </p:nvPicPr>
        <p:blipFill rotWithShape="1">
          <a:blip r:embed="rId8">
            <a:duotone>
              <a:schemeClr val="accent5">
                <a:shade val="45000"/>
                <a:satMod val="135000"/>
              </a:schemeClr>
              <a:prstClr val="white"/>
            </a:duotone>
          </a:blip>
          <a:srcRect b="19186"/>
          <a:stretch/>
        </p:blipFill>
        <p:spPr>
          <a:xfrm>
            <a:off x="1854234" y="2972475"/>
            <a:ext cx="846149" cy="683807"/>
          </a:xfrm>
          <a:prstGeom prst="rect">
            <a:avLst/>
          </a:prstGeom>
        </p:spPr>
      </p:pic>
      <p:pic>
        <p:nvPicPr>
          <p:cNvPr id="14" name="Picture 13"/>
          <p:cNvPicPr>
            <a:picLocks noChangeAspect="1"/>
          </p:cNvPicPr>
          <p:nvPr/>
        </p:nvPicPr>
        <p:blipFill rotWithShape="1">
          <a:blip r:embed="rId9">
            <a:duotone>
              <a:schemeClr val="accent5">
                <a:shade val="45000"/>
                <a:satMod val="135000"/>
              </a:schemeClr>
              <a:prstClr val="white"/>
            </a:duotone>
          </a:blip>
          <a:srcRect l="9752" t="14781" r="9444" b="31513"/>
          <a:stretch/>
        </p:blipFill>
        <p:spPr>
          <a:xfrm>
            <a:off x="9426380" y="3041194"/>
            <a:ext cx="964491" cy="641034"/>
          </a:xfrm>
          <a:prstGeom prst="rect">
            <a:avLst/>
          </a:prstGeom>
        </p:spPr>
      </p:pic>
      <p:pic>
        <p:nvPicPr>
          <p:cNvPr id="15" name="Picture 14"/>
          <p:cNvPicPr>
            <a:picLocks noChangeAspect="1"/>
          </p:cNvPicPr>
          <p:nvPr/>
        </p:nvPicPr>
        <p:blipFill rotWithShape="1">
          <a:blip r:embed="rId10">
            <a:duotone>
              <a:schemeClr val="accent5">
                <a:shade val="45000"/>
                <a:satMod val="135000"/>
              </a:schemeClr>
              <a:prstClr val="white"/>
            </a:duotone>
          </a:blip>
          <a:srcRect l="19250" r="21985" b="21255"/>
          <a:stretch/>
        </p:blipFill>
        <p:spPr>
          <a:xfrm>
            <a:off x="10845520" y="2936448"/>
            <a:ext cx="524787" cy="703205"/>
          </a:xfrm>
          <a:prstGeom prst="rect">
            <a:avLst/>
          </a:prstGeom>
        </p:spPr>
      </p:pic>
      <p:pic>
        <p:nvPicPr>
          <p:cNvPr id="16" name="Picture 15"/>
          <p:cNvPicPr>
            <a:picLocks noChangeAspect="1"/>
          </p:cNvPicPr>
          <p:nvPr/>
        </p:nvPicPr>
        <p:blipFill rotWithShape="1">
          <a:blip r:embed="rId11"/>
          <a:srcRect t="1" b="-7382"/>
          <a:stretch/>
        </p:blipFill>
        <p:spPr>
          <a:xfrm>
            <a:off x="578631" y="2936448"/>
            <a:ext cx="820954" cy="738145"/>
          </a:xfrm>
          <a:prstGeom prst="rect">
            <a:avLst/>
          </a:prstGeom>
        </p:spPr>
      </p:pic>
      <p:pic>
        <p:nvPicPr>
          <p:cNvPr id="17" name="Picture 16"/>
          <p:cNvPicPr>
            <a:picLocks noChangeAspect="1"/>
          </p:cNvPicPr>
          <p:nvPr/>
        </p:nvPicPr>
        <p:blipFill>
          <a:blip r:embed="rId12"/>
          <a:stretch>
            <a:fillRect/>
          </a:stretch>
        </p:blipFill>
        <p:spPr>
          <a:xfrm>
            <a:off x="464008" y="3530488"/>
            <a:ext cx="1063453" cy="583398"/>
          </a:xfrm>
          <a:prstGeom prst="rect">
            <a:avLst/>
          </a:prstGeom>
        </p:spPr>
      </p:pic>
      <p:sp>
        <p:nvSpPr>
          <p:cNvPr id="18" name="TextBox 17"/>
          <p:cNvSpPr txBox="1"/>
          <p:nvPr/>
        </p:nvSpPr>
        <p:spPr>
          <a:xfrm>
            <a:off x="1626781" y="510363"/>
            <a:ext cx="7953154" cy="369332"/>
          </a:xfrm>
          <a:prstGeom prst="rect">
            <a:avLst/>
          </a:prstGeom>
          <a:noFill/>
        </p:spPr>
        <p:txBody>
          <a:bodyPr wrap="square" rtlCol="0">
            <a:spAutoFit/>
          </a:bodyPr>
          <a:lstStyle/>
          <a:p>
            <a:r>
              <a:rPr lang="en-GB" dirty="0"/>
              <a:t>Editable reading ruler</a:t>
            </a:r>
          </a:p>
        </p:txBody>
      </p:sp>
    </p:spTree>
    <p:extLst>
      <p:ext uri="{BB962C8B-B14F-4D97-AF65-F5344CB8AC3E}">
        <p14:creationId xmlns:p14="http://schemas.microsoft.com/office/powerpoint/2010/main" val="387112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One Rounded and One Snipped 17">
            <a:extLst>
              <a:ext uri="{FF2B5EF4-FFF2-40B4-BE49-F238E27FC236}">
                <a16:creationId xmlns:a16="http://schemas.microsoft.com/office/drawing/2014/main" id="{D6CE7064-4609-233F-22C8-23ABE050E40B}"/>
              </a:ext>
            </a:extLst>
          </p:cNvPr>
          <p:cNvSpPr/>
          <p:nvPr/>
        </p:nvSpPr>
        <p:spPr>
          <a:xfrm>
            <a:off x="2677887" y="3300183"/>
            <a:ext cx="2387600" cy="2115457"/>
          </a:xfrm>
          <a:prstGeom prst="snipRoundRect">
            <a:avLst>
              <a:gd name="adj1" fmla="val 44086"/>
              <a:gd name="adj2" fmla="val 43482"/>
            </a:avLst>
          </a:prstGeom>
          <a:solidFill>
            <a:srgbClr val="92D050">
              <a:alpha val="50196"/>
            </a:srgb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 name="Content Placeholder 2">
            <a:extLst>
              <a:ext uri="{FF2B5EF4-FFF2-40B4-BE49-F238E27FC236}">
                <a16:creationId xmlns:a16="http://schemas.microsoft.com/office/drawing/2014/main" id="{546DC2E7-B2BF-1B35-4F66-A74FB93CE758}"/>
              </a:ext>
            </a:extLst>
          </p:cNvPr>
          <p:cNvSpPr>
            <a:spLocks noGrp="1"/>
          </p:cNvSpPr>
          <p:nvPr>
            <p:ph type="body" sz="quarter" idx="10"/>
          </p:nvPr>
        </p:nvSpPr>
        <p:spPr>
          <a:xfrm>
            <a:off x="434545" y="1442358"/>
            <a:ext cx="9099550" cy="488983"/>
          </a:xfrm>
        </p:spPr>
        <p:txBody>
          <a:bodyPr/>
          <a:lstStyle/>
          <a:p>
            <a:pPr marL="0" indent="0">
              <a:buNone/>
            </a:pPr>
            <a:r>
              <a:rPr lang="en-GB" dirty="0"/>
              <a:t>We can describe a transformation by giving clear instructions for it.</a:t>
            </a:r>
          </a:p>
          <a:p>
            <a:pPr marL="0" indent="0">
              <a:buNone/>
            </a:pPr>
            <a:r>
              <a:rPr lang="en-GB" u="sng" dirty="0"/>
              <a:t>Reflection</a:t>
            </a:r>
            <a:r>
              <a:rPr lang="en-GB" dirty="0"/>
              <a:t> can be pictured as ‘flipping’ a shape over a mirror line.</a:t>
            </a:r>
          </a:p>
        </p:txBody>
      </p:sp>
      <p:sp>
        <p:nvSpPr>
          <p:cNvPr id="2" name="Title 1">
            <a:extLst>
              <a:ext uri="{FF2B5EF4-FFF2-40B4-BE49-F238E27FC236}">
                <a16:creationId xmlns:a16="http://schemas.microsoft.com/office/drawing/2014/main" id="{E9586EC9-4E29-10A2-DDB3-5DBFC65C10AE}"/>
              </a:ext>
            </a:extLst>
          </p:cNvPr>
          <p:cNvSpPr>
            <a:spLocks noGrp="1"/>
          </p:cNvSpPr>
          <p:nvPr>
            <p:ph type="title" idx="4294967295"/>
          </p:nvPr>
        </p:nvSpPr>
        <p:spPr>
          <a:xfrm>
            <a:off x="434545" y="276225"/>
            <a:ext cx="12192000" cy="681038"/>
          </a:xfrm>
          <a:prstGeom prst="rect">
            <a:avLst/>
          </a:prstGeom>
        </p:spPr>
        <p:txBody>
          <a:bodyPr/>
          <a:lstStyle/>
          <a:p>
            <a:r>
              <a:rPr lang="en-GB" dirty="0"/>
              <a:t>Reflection</a:t>
            </a:r>
          </a:p>
        </p:txBody>
      </p:sp>
      <p:cxnSp>
        <p:nvCxnSpPr>
          <p:cNvPr id="6" name="Straight Connector 5">
            <a:extLst>
              <a:ext uri="{FF2B5EF4-FFF2-40B4-BE49-F238E27FC236}">
                <a16:creationId xmlns:a16="http://schemas.microsoft.com/office/drawing/2014/main" id="{7EECECB7-7C9F-096E-5DCE-FFD5E346E31E}"/>
              </a:ext>
            </a:extLst>
          </p:cNvPr>
          <p:cNvCxnSpPr/>
          <p:nvPr/>
        </p:nvCxnSpPr>
        <p:spPr>
          <a:xfrm>
            <a:off x="6103256" y="2670627"/>
            <a:ext cx="0" cy="337457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 name="Rectangle: Top Corners One Rounded and One Snipped 3">
            <a:extLst>
              <a:ext uri="{FF2B5EF4-FFF2-40B4-BE49-F238E27FC236}">
                <a16:creationId xmlns:a16="http://schemas.microsoft.com/office/drawing/2014/main" id="{A6FD547F-3E91-4BE2-01EC-09B03BBCB97B}"/>
              </a:ext>
            </a:extLst>
          </p:cNvPr>
          <p:cNvSpPr/>
          <p:nvPr/>
        </p:nvSpPr>
        <p:spPr>
          <a:xfrm>
            <a:off x="2677887" y="3300185"/>
            <a:ext cx="2387600" cy="2115457"/>
          </a:xfrm>
          <a:prstGeom prst="snipRoundRect">
            <a:avLst>
              <a:gd name="adj1" fmla="val 44086"/>
              <a:gd name="adj2" fmla="val 43482"/>
            </a:avLst>
          </a:prstGeom>
          <a:solidFill>
            <a:srgbClr val="92D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392330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Top Corners One Rounded and One Snipped 17">
            <a:extLst>
              <a:ext uri="{FF2B5EF4-FFF2-40B4-BE49-F238E27FC236}">
                <a16:creationId xmlns:a16="http://schemas.microsoft.com/office/drawing/2014/main" id="{D6CE7064-4609-233F-22C8-23ABE050E40B}"/>
              </a:ext>
            </a:extLst>
          </p:cNvPr>
          <p:cNvSpPr/>
          <p:nvPr/>
        </p:nvSpPr>
        <p:spPr>
          <a:xfrm>
            <a:off x="2677887" y="3300183"/>
            <a:ext cx="2387600" cy="2115457"/>
          </a:xfrm>
          <a:prstGeom prst="snipRoundRect">
            <a:avLst>
              <a:gd name="adj1" fmla="val 44086"/>
              <a:gd name="adj2" fmla="val 43482"/>
            </a:avLst>
          </a:prstGeom>
          <a:solidFill>
            <a:srgbClr val="92D050">
              <a:alpha val="50196"/>
            </a:srgb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 name="Content Placeholder 2">
            <a:extLst>
              <a:ext uri="{FF2B5EF4-FFF2-40B4-BE49-F238E27FC236}">
                <a16:creationId xmlns:a16="http://schemas.microsoft.com/office/drawing/2014/main" id="{546DC2E7-B2BF-1B35-4F66-A74FB93CE758}"/>
              </a:ext>
            </a:extLst>
          </p:cNvPr>
          <p:cNvSpPr>
            <a:spLocks noGrp="1"/>
          </p:cNvSpPr>
          <p:nvPr>
            <p:ph type="body" sz="quarter" idx="10"/>
          </p:nvPr>
        </p:nvSpPr>
        <p:spPr>
          <a:xfrm>
            <a:off x="240658" y="1426336"/>
            <a:ext cx="9099550" cy="488983"/>
          </a:xfrm>
        </p:spPr>
        <p:txBody>
          <a:bodyPr/>
          <a:lstStyle/>
          <a:p>
            <a:pPr marL="0" indent="0">
              <a:buNone/>
            </a:pPr>
            <a:r>
              <a:rPr lang="en-GB" dirty="0"/>
              <a:t>We can describe a transformation by giving clear instructions for it.</a:t>
            </a:r>
          </a:p>
          <a:p>
            <a:pPr marL="0" indent="0">
              <a:buNone/>
            </a:pPr>
            <a:r>
              <a:rPr lang="en-GB" u="sng" dirty="0"/>
              <a:t>Reflection</a:t>
            </a:r>
            <a:r>
              <a:rPr lang="en-GB" dirty="0"/>
              <a:t> can be pictured as ‘flipping’ a shape over a mirror line.</a:t>
            </a:r>
          </a:p>
        </p:txBody>
      </p:sp>
      <p:sp>
        <p:nvSpPr>
          <p:cNvPr id="2" name="Title 1">
            <a:extLst>
              <a:ext uri="{FF2B5EF4-FFF2-40B4-BE49-F238E27FC236}">
                <a16:creationId xmlns:a16="http://schemas.microsoft.com/office/drawing/2014/main" id="{E9586EC9-4E29-10A2-DDB3-5DBFC65C10AE}"/>
              </a:ext>
            </a:extLst>
          </p:cNvPr>
          <p:cNvSpPr>
            <a:spLocks noGrp="1"/>
          </p:cNvSpPr>
          <p:nvPr>
            <p:ph type="title" idx="4294967295"/>
          </p:nvPr>
        </p:nvSpPr>
        <p:spPr>
          <a:xfrm>
            <a:off x="419100" y="183553"/>
            <a:ext cx="12192000" cy="681038"/>
          </a:xfrm>
          <a:prstGeom prst="rect">
            <a:avLst/>
          </a:prstGeom>
        </p:spPr>
        <p:txBody>
          <a:bodyPr/>
          <a:lstStyle/>
          <a:p>
            <a:r>
              <a:rPr lang="en-GB" dirty="0"/>
              <a:t>Reflection</a:t>
            </a:r>
          </a:p>
        </p:txBody>
      </p:sp>
      <p:cxnSp>
        <p:nvCxnSpPr>
          <p:cNvPr id="6" name="Straight Connector 5">
            <a:extLst>
              <a:ext uri="{FF2B5EF4-FFF2-40B4-BE49-F238E27FC236}">
                <a16:creationId xmlns:a16="http://schemas.microsoft.com/office/drawing/2014/main" id="{7EECECB7-7C9F-096E-5DCE-FFD5E346E31E}"/>
              </a:ext>
            </a:extLst>
          </p:cNvPr>
          <p:cNvCxnSpPr/>
          <p:nvPr/>
        </p:nvCxnSpPr>
        <p:spPr>
          <a:xfrm>
            <a:off x="6103256" y="2670627"/>
            <a:ext cx="0" cy="337457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 name="Rectangle: Top Corners One Rounded and One Snipped 3">
            <a:extLst>
              <a:ext uri="{FF2B5EF4-FFF2-40B4-BE49-F238E27FC236}">
                <a16:creationId xmlns:a16="http://schemas.microsoft.com/office/drawing/2014/main" id="{A6FD547F-3E91-4BE2-01EC-09B03BBCB97B}"/>
              </a:ext>
            </a:extLst>
          </p:cNvPr>
          <p:cNvSpPr/>
          <p:nvPr/>
        </p:nvSpPr>
        <p:spPr>
          <a:xfrm flipH="1">
            <a:off x="7126512" y="3300183"/>
            <a:ext cx="2387595" cy="2115457"/>
          </a:xfrm>
          <a:prstGeom prst="snipRoundRect">
            <a:avLst>
              <a:gd name="adj1" fmla="val 44086"/>
              <a:gd name="adj2" fmla="val 43482"/>
            </a:avLst>
          </a:prstGeom>
          <a:solidFill>
            <a:srgbClr val="92D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nvGrpSpPr>
          <p:cNvPr id="10" name="Group 9">
            <a:extLst>
              <a:ext uri="{FF2B5EF4-FFF2-40B4-BE49-F238E27FC236}">
                <a16:creationId xmlns:a16="http://schemas.microsoft.com/office/drawing/2014/main" id="{4D3E3AFF-A36B-24C6-28D5-A2E7D019CD5E}"/>
              </a:ext>
            </a:extLst>
          </p:cNvPr>
          <p:cNvGrpSpPr/>
          <p:nvPr/>
        </p:nvGrpSpPr>
        <p:grpSpPr>
          <a:xfrm>
            <a:off x="235669" y="3490686"/>
            <a:ext cx="2812331" cy="682171"/>
            <a:chOff x="235669" y="3490686"/>
            <a:chExt cx="2812331" cy="682171"/>
          </a:xfrm>
        </p:grpSpPr>
        <p:cxnSp>
          <p:nvCxnSpPr>
            <p:cNvPr id="7" name="Straight Arrow Connector 6">
              <a:extLst>
                <a:ext uri="{FF2B5EF4-FFF2-40B4-BE49-F238E27FC236}">
                  <a16:creationId xmlns:a16="http://schemas.microsoft.com/office/drawing/2014/main" id="{90E89C26-41C0-39B4-E272-51C3DC3AA756}"/>
                </a:ext>
              </a:extLst>
            </p:cNvPr>
            <p:cNvCxnSpPr>
              <a:cxnSpLocks/>
              <a:stCxn id="8" idx="3"/>
            </p:cNvCxnSpPr>
            <p:nvPr/>
          </p:nvCxnSpPr>
          <p:spPr>
            <a:xfrm>
              <a:off x="1538514" y="3831772"/>
              <a:ext cx="1509486" cy="341085"/>
            </a:xfrm>
            <a:prstGeom prst="straightConnector1">
              <a:avLst/>
            </a:prstGeom>
            <a:ln w="28575">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D931DC5-66D1-0E9B-C4EA-AC96C0445574}"/>
                </a:ext>
              </a:extLst>
            </p:cNvPr>
            <p:cNvSpPr/>
            <p:nvPr/>
          </p:nvSpPr>
          <p:spPr>
            <a:xfrm>
              <a:off x="235669" y="3490686"/>
              <a:ext cx="1302845" cy="6821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Light"/>
                  <a:ea typeface="+mn-ea"/>
                  <a:cs typeface="+mn-cs"/>
                </a:rPr>
                <a:t>original shape</a:t>
              </a:r>
            </a:p>
          </p:txBody>
        </p:sp>
      </p:grpSp>
      <p:grpSp>
        <p:nvGrpSpPr>
          <p:cNvPr id="11" name="Group 10">
            <a:extLst>
              <a:ext uri="{FF2B5EF4-FFF2-40B4-BE49-F238E27FC236}">
                <a16:creationId xmlns:a16="http://schemas.microsoft.com/office/drawing/2014/main" id="{E7DBF2D8-8B51-7484-B300-C64F7FF0F776}"/>
              </a:ext>
            </a:extLst>
          </p:cNvPr>
          <p:cNvGrpSpPr/>
          <p:nvPr/>
        </p:nvGrpSpPr>
        <p:grpSpPr>
          <a:xfrm>
            <a:off x="8926286" y="3429000"/>
            <a:ext cx="2532742" cy="682171"/>
            <a:chOff x="-994228" y="3490686"/>
            <a:chExt cx="2532742" cy="682171"/>
          </a:xfrm>
        </p:grpSpPr>
        <p:cxnSp>
          <p:nvCxnSpPr>
            <p:cNvPr id="12" name="Straight Arrow Connector 11">
              <a:extLst>
                <a:ext uri="{FF2B5EF4-FFF2-40B4-BE49-F238E27FC236}">
                  <a16:creationId xmlns:a16="http://schemas.microsoft.com/office/drawing/2014/main" id="{30DE82A2-241C-98CB-E47F-3CBB30EF6441}"/>
                </a:ext>
              </a:extLst>
            </p:cNvPr>
            <p:cNvCxnSpPr>
              <a:cxnSpLocks/>
              <a:stCxn id="13" idx="1"/>
            </p:cNvCxnSpPr>
            <p:nvPr/>
          </p:nvCxnSpPr>
          <p:spPr>
            <a:xfrm flipH="1">
              <a:off x="-994228" y="3831772"/>
              <a:ext cx="1229897" cy="341085"/>
            </a:xfrm>
            <a:prstGeom prst="straightConnector1">
              <a:avLst/>
            </a:prstGeom>
            <a:ln w="28575">
              <a:solidFill>
                <a:srgbClr val="FF33CC"/>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70D6904-4FB0-11AB-0853-84880C99A219}"/>
                </a:ext>
              </a:extLst>
            </p:cNvPr>
            <p:cNvSpPr/>
            <p:nvPr/>
          </p:nvSpPr>
          <p:spPr>
            <a:xfrm>
              <a:off x="235669" y="3490686"/>
              <a:ext cx="1302845" cy="6821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Light"/>
                  <a:ea typeface="+mn-ea"/>
                  <a:cs typeface="+mn-cs"/>
                </a:rPr>
                <a:t>image after reflection</a:t>
              </a:r>
            </a:p>
          </p:txBody>
        </p:sp>
      </p:grpSp>
    </p:spTree>
    <p:extLst>
      <p:ext uri="{BB962C8B-B14F-4D97-AF65-F5344CB8AC3E}">
        <p14:creationId xmlns:p14="http://schemas.microsoft.com/office/powerpoint/2010/main" val="2005764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DC2E7-B2BF-1B35-4F66-A74FB93CE758}"/>
              </a:ext>
            </a:extLst>
          </p:cNvPr>
          <p:cNvSpPr>
            <a:spLocks noGrp="1"/>
          </p:cNvSpPr>
          <p:nvPr>
            <p:ph type="body" sz="quarter" idx="10"/>
          </p:nvPr>
        </p:nvSpPr>
        <p:spPr>
          <a:xfrm>
            <a:off x="414557" y="1386939"/>
            <a:ext cx="9099550" cy="488983"/>
          </a:xfrm>
        </p:spPr>
        <p:txBody>
          <a:bodyPr/>
          <a:lstStyle/>
          <a:p>
            <a:pPr marL="0" indent="0">
              <a:buNone/>
            </a:pPr>
            <a:r>
              <a:rPr lang="en-GB" dirty="0"/>
              <a:t>We can draw a reflection using </a:t>
            </a:r>
            <a:r>
              <a:rPr lang="en-GB" u="sng" dirty="0"/>
              <a:t>perpendicular distances to the mirror line</a:t>
            </a:r>
            <a:r>
              <a:rPr lang="en-GB" dirty="0"/>
              <a:t>.</a:t>
            </a:r>
          </a:p>
        </p:txBody>
      </p:sp>
      <p:sp>
        <p:nvSpPr>
          <p:cNvPr id="2" name="Title 1">
            <a:extLst>
              <a:ext uri="{FF2B5EF4-FFF2-40B4-BE49-F238E27FC236}">
                <a16:creationId xmlns:a16="http://schemas.microsoft.com/office/drawing/2014/main" id="{E9586EC9-4E29-10A2-DDB3-5DBFC65C10AE}"/>
              </a:ext>
            </a:extLst>
          </p:cNvPr>
          <p:cNvSpPr>
            <a:spLocks noGrp="1"/>
          </p:cNvSpPr>
          <p:nvPr>
            <p:ph type="title" idx="4294967295"/>
          </p:nvPr>
        </p:nvSpPr>
        <p:spPr>
          <a:xfrm>
            <a:off x="526140" y="248702"/>
            <a:ext cx="12192000" cy="681038"/>
          </a:xfrm>
          <a:prstGeom prst="rect">
            <a:avLst/>
          </a:prstGeom>
        </p:spPr>
        <p:txBody>
          <a:bodyPr/>
          <a:lstStyle/>
          <a:p>
            <a:r>
              <a:rPr lang="en-GB" dirty="0"/>
              <a:t>Reflection</a:t>
            </a:r>
          </a:p>
        </p:txBody>
      </p:sp>
      <p:sp>
        <p:nvSpPr>
          <p:cNvPr id="4" name="Rectangle: Top Corners One Rounded and One Snipped 3">
            <a:extLst>
              <a:ext uri="{FF2B5EF4-FFF2-40B4-BE49-F238E27FC236}">
                <a16:creationId xmlns:a16="http://schemas.microsoft.com/office/drawing/2014/main" id="{4E93289B-714C-3066-46CE-AA805D022B66}"/>
              </a:ext>
            </a:extLst>
          </p:cNvPr>
          <p:cNvSpPr/>
          <p:nvPr/>
        </p:nvSpPr>
        <p:spPr>
          <a:xfrm>
            <a:off x="2677887" y="3300183"/>
            <a:ext cx="2387600" cy="2115457"/>
          </a:xfrm>
          <a:prstGeom prst="snipRoundRect">
            <a:avLst>
              <a:gd name="adj1" fmla="val 44086"/>
              <a:gd name="adj2" fmla="val 43482"/>
            </a:avLst>
          </a:prstGeom>
          <a:solidFill>
            <a:srgbClr val="92D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6" name="Rectangle: Top Corners One Rounded and One Snipped 5">
            <a:extLst>
              <a:ext uri="{FF2B5EF4-FFF2-40B4-BE49-F238E27FC236}">
                <a16:creationId xmlns:a16="http://schemas.microsoft.com/office/drawing/2014/main" id="{BCC2F48E-DFE3-E13B-0230-8EAB19969D64}"/>
              </a:ext>
            </a:extLst>
          </p:cNvPr>
          <p:cNvSpPr/>
          <p:nvPr/>
        </p:nvSpPr>
        <p:spPr>
          <a:xfrm flipH="1">
            <a:off x="7126512" y="3300183"/>
            <a:ext cx="2387595" cy="2115457"/>
          </a:xfrm>
          <a:prstGeom prst="snipRoundRect">
            <a:avLst>
              <a:gd name="adj1" fmla="val 44086"/>
              <a:gd name="adj2" fmla="val 43482"/>
            </a:avLst>
          </a:prstGeom>
          <a:solidFill>
            <a:srgbClr val="92D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8" name="Straight Arrow Connector 7">
            <a:extLst>
              <a:ext uri="{FF2B5EF4-FFF2-40B4-BE49-F238E27FC236}">
                <a16:creationId xmlns:a16="http://schemas.microsoft.com/office/drawing/2014/main" id="{246A0C80-2C26-D5E1-F5BA-6144206B79EA}"/>
              </a:ext>
            </a:extLst>
          </p:cNvPr>
          <p:cNvCxnSpPr/>
          <p:nvPr/>
        </p:nvCxnSpPr>
        <p:spPr>
          <a:xfrm>
            <a:off x="4143829" y="3300183"/>
            <a:ext cx="1952171" cy="0"/>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200CCFD-8732-2DD3-4776-C70DA3A1E254}"/>
              </a:ext>
            </a:extLst>
          </p:cNvPr>
          <p:cNvCxnSpPr/>
          <p:nvPr/>
        </p:nvCxnSpPr>
        <p:spPr>
          <a:xfrm>
            <a:off x="6096000" y="3300183"/>
            <a:ext cx="1952171" cy="0"/>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65E50F-4017-098A-2C53-9C7D5C9A3022}"/>
              </a:ext>
            </a:extLst>
          </p:cNvPr>
          <p:cNvCxnSpPr>
            <a:cxnSpLocks/>
          </p:cNvCxnSpPr>
          <p:nvPr/>
        </p:nvCxnSpPr>
        <p:spPr>
          <a:xfrm>
            <a:off x="5065487" y="4214583"/>
            <a:ext cx="1037769" cy="0"/>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6207A0-48DA-32B3-52E6-A0F07F599996}"/>
              </a:ext>
            </a:extLst>
          </p:cNvPr>
          <p:cNvCxnSpPr>
            <a:cxnSpLocks/>
          </p:cNvCxnSpPr>
          <p:nvPr/>
        </p:nvCxnSpPr>
        <p:spPr>
          <a:xfrm>
            <a:off x="6103256" y="4214583"/>
            <a:ext cx="1037769" cy="0"/>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17533DC-BE55-9C2E-18B2-3918792DA375}"/>
              </a:ext>
            </a:extLst>
          </p:cNvPr>
          <p:cNvCxnSpPr>
            <a:cxnSpLocks/>
          </p:cNvCxnSpPr>
          <p:nvPr/>
        </p:nvCxnSpPr>
        <p:spPr>
          <a:xfrm>
            <a:off x="5065487" y="5406566"/>
            <a:ext cx="1037769" cy="0"/>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4F591E4-F9AA-98AD-9165-5B668218FF8D}"/>
              </a:ext>
            </a:extLst>
          </p:cNvPr>
          <p:cNvCxnSpPr>
            <a:cxnSpLocks/>
          </p:cNvCxnSpPr>
          <p:nvPr/>
        </p:nvCxnSpPr>
        <p:spPr>
          <a:xfrm>
            <a:off x="6103256" y="5406566"/>
            <a:ext cx="1037769" cy="0"/>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45DC55F-CF38-0877-7E23-3690B8D9CFF5}"/>
              </a:ext>
            </a:extLst>
          </p:cNvPr>
          <p:cNvGrpSpPr/>
          <p:nvPr/>
        </p:nvGrpSpPr>
        <p:grpSpPr>
          <a:xfrm>
            <a:off x="5929085" y="3120570"/>
            <a:ext cx="180000" cy="180000"/>
            <a:chOff x="5929085" y="3120570"/>
            <a:chExt cx="180000" cy="180000"/>
          </a:xfrm>
        </p:grpSpPr>
        <p:cxnSp>
          <p:nvCxnSpPr>
            <p:cNvPr id="18" name="Straight Connector 17">
              <a:extLst>
                <a:ext uri="{FF2B5EF4-FFF2-40B4-BE49-F238E27FC236}">
                  <a16:creationId xmlns:a16="http://schemas.microsoft.com/office/drawing/2014/main" id="{E3E42DB1-0483-CB94-F4A9-E4A3DF779A91}"/>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C47999C-8513-4729-EADD-29CE34938C96}"/>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22" name="Group 21">
            <a:extLst>
              <a:ext uri="{FF2B5EF4-FFF2-40B4-BE49-F238E27FC236}">
                <a16:creationId xmlns:a16="http://schemas.microsoft.com/office/drawing/2014/main" id="{0D75B14C-235D-6E52-5039-63179185DCB0}"/>
              </a:ext>
            </a:extLst>
          </p:cNvPr>
          <p:cNvGrpSpPr/>
          <p:nvPr/>
        </p:nvGrpSpPr>
        <p:grpSpPr>
          <a:xfrm>
            <a:off x="5908742" y="4025510"/>
            <a:ext cx="180000" cy="180000"/>
            <a:chOff x="5929085" y="3120570"/>
            <a:chExt cx="180000" cy="180000"/>
          </a:xfrm>
        </p:grpSpPr>
        <p:cxnSp>
          <p:nvCxnSpPr>
            <p:cNvPr id="23" name="Straight Connector 22">
              <a:extLst>
                <a:ext uri="{FF2B5EF4-FFF2-40B4-BE49-F238E27FC236}">
                  <a16:creationId xmlns:a16="http://schemas.microsoft.com/office/drawing/2014/main" id="{15B40B24-79EE-153E-DCAC-2ED44568528A}"/>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EB390FD8-7EEC-30F2-4672-786DAF163115}"/>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25" name="Group 24">
            <a:extLst>
              <a:ext uri="{FF2B5EF4-FFF2-40B4-BE49-F238E27FC236}">
                <a16:creationId xmlns:a16="http://schemas.microsoft.com/office/drawing/2014/main" id="{C165CB9C-9780-AA74-05DB-B2E44CE4BAE5}"/>
              </a:ext>
            </a:extLst>
          </p:cNvPr>
          <p:cNvGrpSpPr/>
          <p:nvPr/>
        </p:nvGrpSpPr>
        <p:grpSpPr>
          <a:xfrm>
            <a:off x="5908742" y="5226566"/>
            <a:ext cx="180000" cy="180000"/>
            <a:chOff x="5929085" y="3120570"/>
            <a:chExt cx="180000" cy="180000"/>
          </a:xfrm>
        </p:grpSpPr>
        <p:cxnSp>
          <p:nvCxnSpPr>
            <p:cNvPr id="26" name="Straight Connector 25">
              <a:extLst>
                <a:ext uri="{FF2B5EF4-FFF2-40B4-BE49-F238E27FC236}">
                  <a16:creationId xmlns:a16="http://schemas.microsoft.com/office/drawing/2014/main" id="{5CC4DE02-07FA-B259-CCA5-4A030A4B8771}"/>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15BC5C21-09CD-00DD-BB2E-9994F8934541}"/>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28" name="Group 27">
            <a:extLst>
              <a:ext uri="{FF2B5EF4-FFF2-40B4-BE49-F238E27FC236}">
                <a16:creationId xmlns:a16="http://schemas.microsoft.com/office/drawing/2014/main" id="{45D62FF1-317D-6B28-DA0C-47465B215AE7}"/>
              </a:ext>
            </a:extLst>
          </p:cNvPr>
          <p:cNvGrpSpPr/>
          <p:nvPr/>
        </p:nvGrpSpPr>
        <p:grpSpPr>
          <a:xfrm flipH="1">
            <a:off x="6117771" y="3120570"/>
            <a:ext cx="180000" cy="180000"/>
            <a:chOff x="5929085" y="3120570"/>
            <a:chExt cx="180000" cy="180000"/>
          </a:xfrm>
        </p:grpSpPr>
        <p:cxnSp>
          <p:nvCxnSpPr>
            <p:cNvPr id="29" name="Straight Connector 28">
              <a:extLst>
                <a:ext uri="{FF2B5EF4-FFF2-40B4-BE49-F238E27FC236}">
                  <a16:creationId xmlns:a16="http://schemas.microsoft.com/office/drawing/2014/main" id="{62B6EC58-DB79-BCB4-F06D-BCE9B2D08E28}"/>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4749331-4E34-5141-D266-A9F410F7CF4A}"/>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31" name="Group 30">
            <a:extLst>
              <a:ext uri="{FF2B5EF4-FFF2-40B4-BE49-F238E27FC236}">
                <a16:creationId xmlns:a16="http://schemas.microsoft.com/office/drawing/2014/main" id="{1C0331CC-46F4-DAA1-E3A7-7123B84BBC0C}"/>
              </a:ext>
            </a:extLst>
          </p:cNvPr>
          <p:cNvGrpSpPr/>
          <p:nvPr/>
        </p:nvGrpSpPr>
        <p:grpSpPr>
          <a:xfrm flipH="1">
            <a:off x="6096000" y="4025510"/>
            <a:ext cx="180000" cy="180000"/>
            <a:chOff x="5929085" y="3120570"/>
            <a:chExt cx="180000" cy="180000"/>
          </a:xfrm>
        </p:grpSpPr>
        <p:cxnSp>
          <p:nvCxnSpPr>
            <p:cNvPr id="32" name="Straight Connector 31">
              <a:extLst>
                <a:ext uri="{FF2B5EF4-FFF2-40B4-BE49-F238E27FC236}">
                  <a16:creationId xmlns:a16="http://schemas.microsoft.com/office/drawing/2014/main" id="{C270DB25-8443-A44D-84B0-D2A463297517}"/>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C4447743-6F98-904C-424D-57238C460520}"/>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34" name="Group 33">
            <a:extLst>
              <a:ext uri="{FF2B5EF4-FFF2-40B4-BE49-F238E27FC236}">
                <a16:creationId xmlns:a16="http://schemas.microsoft.com/office/drawing/2014/main" id="{A72FFAD3-25C5-D231-2ADE-564EA3412AC4}"/>
              </a:ext>
            </a:extLst>
          </p:cNvPr>
          <p:cNvGrpSpPr/>
          <p:nvPr/>
        </p:nvGrpSpPr>
        <p:grpSpPr>
          <a:xfrm flipH="1">
            <a:off x="6103256" y="5226566"/>
            <a:ext cx="180000" cy="180000"/>
            <a:chOff x="5929085" y="3120570"/>
            <a:chExt cx="180000" cy="180000"/>
          </a:xfrm>
        </p:grpSpPr>
        <p:cxnSp>
          <p:nvCxnSpPr>
            <p:cNvPr id="35" name="Straight Connector 34">
              <a:extLst>
                <a:ext uri="{FF2B5EF4-FFF2-40B4-BE49-F238E27FC236}">
                  <a16:creationId xmlns:a16="http://schemas.microsoft.com/office/drawing/2014/main" id="{F2A8D46F-49C6-CE71-E299-57F97CD812C7}"/>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1DF932A-6EC2-3604-9564-95E323A48099}"/>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cxnSp>
        <p:nvCxnSpPr>
          <p:cNvPr id="5" name="Straight Connector 4">
            <a:extLst>
              <a:ext uri="{FF2B5EF4-FFF2-40B4-BE49-F238E27FC236}">
                <a16:creationId xmlns:a16="http://schemas.microsoft.com/office/drawing/2014/main" id="{942692EA-79D7-E485-46B4-6C721AE0EEC6}"/>
              </a:ext>
            </a:extLst>
          </p:cNvPr>
          <p:cNvCxnSpPr/>
          <p:nvPr/>
        </p:nvCxnSpPr>
        <p:spPr>
          <a:xfrm>
            <a:off x="6103256" y="2670627"/>
            <a:ext cx="0" cy="337457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7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DC2E7-B2BF-1B35-4F66-A74FB93CE758}"/>
              </a:ext>
            </a:extLst>
          </p:cNvPr>
          <p:cNvSpPr>
            <a:spLocks noGrp="1"/>
          </p:cNvSpPr>
          <p:nvPr>
            <p:ph type="body" sz="quarter" idx="10"/>
          </p:nvPr>
        </p:nvSpPr>
        <p:spPr>
          <a:xfrm>
            <a:off x="280564" y="1287171"/>
            <a:ext cx="9099550" cy="488983"/>
          </a:xfrm>
        </p:spPr>
        <p:txBody>
          <a:bodyPr/>
          <a:lstStyle/>
          <a:p>
            <a:pPr marL="0" indent="0">
              <a:buNone/>
            </a:pPr>
            <a:r>
              <a:rPr lang="en-GB" dirty="0"/>
              <a:t>We can draw a reflection using </a:t>
            </a:r>
            <a:r>
              <a:rPr lang="en-GB" u="sng" dirty="0"/>
              <a:t>perpendicular distances to the mirror line</a:t>
            </a:r>
            <a:r>
              <a:rPr lang="en-GB" dirty="0"/>
              <a:t>.</a:t>
            </a:r>
          </a:p>
          <a:p>
            <a:pPr marL="0" indent="0">
              <a:buNone/>
            </a:pPr>
            <a:r>
              <a:rPr lang="en-GB" dirty="0"/>
              <a:t>The mirror line can be drawn anywhere.</a:t>
            </a:r>
          </a:p>
        </p:txBody>
      </p:sp>
      <p:sp>
        <p:nvSpPr>
          <p:cNvPr id="2" name="Title 1">
            <a:extLst>
              <a:ext uri="{FF2B5EF4-FFF2-40B4-BE49-F238E27FC236}">
                <a16:creationId xmlns:a16="http://schemas.microsoft.com/office/drawing/2014/main" id="{E9586EC9-4E29-10A2-DDB3-5DBFC65C10AE}"/>
              </a:ext>
            </a:extLst>
          </p:cNvPr>
          <p:cNvSpPr>
            <a:spLocks noGrp="1"/>
          </p:cNvSpPr>
          <p:nvPr>
            <p:ph type="title" idx="4294967295"/>
          </p:nvPr>
        </p:nvSpPr>
        <p:spPr>
          <a:xfrm>
            <a:off x="400050" y="250012"/>
            <a:ext cx="12192000" cy="681038"/>
          </a:xfrm>
          <a:prstGeom prst="rect">
            <a:avLst/>
          </a:prstGeom>
        </p:spPr>
        <p:txBody>
          <a:bodyPr/>
          <a:lstStyle/>
          <a:p>
            <a:r>
              <a:rPr lang="en-GB" dirty="0"/>
              <a:t>Reflection</a:t>
            </a:r>
          </a:p>
        </p:txBody>
      </p:sp>
      <p:cxnSp>
        <p:nvCxnSpPr>
          <p:cNvPr id="8" name="Straight Arrow Connector 7">
            <a:extLst>
              <a:ext uri="{FF2B5EF4-FFF2-40B4-BE49-F238E27FC236}">
                <a16:creationId xmlns:a16="http://schemas.microsoft.com/office/drawing/2014/main" id="{246A0C80-2C26-D5E1-F5BA-6144206B79EA}"/>
              </a:ext>
            </a:extLst>
          </p:cNvPr>
          <p:cNvCxnSpPr>
            <a:cxnSpLocks/>
          </p:cNvCxnSpPr>
          <p:nvPr/>
        </p:nvCxnSpPr>
        <p:spPr>
          <a:xfrm flipV="1">
            <a:off x="4920341" y="3599542"/>
            <a:ext cx="1" cy="597612"/>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65E50F-4017-098A-2C53-9C7D5C9A3022}"/>
              </a:ext>
            </a:extLst>
          </p:cNvPr>
          <p:cNvCxnSpPr>
            <a:cxnSpLocks/>
          </p:cNvCxnSpPr>
          <p:nvPr/>
        </p:nvCxnSpPr>
        <p:spPr>
          <a:xfrm flipV="1">
            <a:off x="7327901" y="3599542"/>
            <a:ext cx="0" cy="606133"/>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45DC55F-CF38-0877-7E23-3690B8D9CFF5}"/>
              </a:ext>
            </a:extLst>
          </p:cNvPr>
          <p:cNvGrpSpPr/>
          <p:nvPr/>
        </p:nvGrpSpPr>
        <p:grpSpPr>
          <a:xfrm>
            <a:off x="4740340" y="3994670"/>
            <a:ext cx="180000" cy="180000"/>
            <a:chOff x="5929085" y="3120570"/>
            <a:chExt cx="180000" cy="180000"/>
          </a:xfrm>
        </p:grpSpPr>
        <p:cxnSp>
          <p:nvCxnSpPr>
            <p:cNvPr id="18" name="Straight Connector 17">
              <a:extLst>
                <a:ext uri="{FF2B5EF4-FFF2-40B4-BE49-F238E27FC236}">
                  <a16:creationId xmlns:a16="http://schemas.microsoft.com/office/drawing/2014/main" id="{E3E42DB1-0483-CB94-F4A9-E4A3DF779A91}"/>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C47999C-8513-4729-EADD-29CE34938C96}"/>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22" name="Group 21">
            <a:extLst>
              <a:ext uri="{FF2B5EF4-FFF2-40B4-BE49-F238E27FC236}">
                <a16:creationId xmlns:a16="http://schemas.microsoft.com/office/drawing/2014/main" id="{0D75B14C-235D-6E52-5039-63179185DCB0}"/>
              </a:ext>
            </a:extLst>
          </p:cNvPr>
          <p:cNvGrpSpPr/>
          <p:nvPr/>
        </p:nvGrpSpPr>
        <p:grpSpPr>
          <a:xfrm>
            <a:off x="7147900" y="4011335"/>
            <a:ext cx="180000" cy="180000"/>
            <a:chOff x="5929085" y="3120570"/>
            <a:chExt cx="180000" cy="180000"/>
          </a:xfrm>
        </p:grpSpPr>
        <p:cxnSp>
          <p:nvCxnSpPr>
            <p:cNvPr id="23" name="Straight Connector 22">
              <a:extLst>
                <a:ext uri="{FF2B5EF4-FFF2-40B4-BE49-F238E27FC236}">
                  <a16:creationId xmlns:a16="http://schemas.microsoft.com/office/drawing/2014/main" id="{15B40B24-79EE-153E-DCAC-2ED44568528A}"/>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EB390FD8-7EEC-30F2-4672-786DAF163115}"/>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25" name="Group 24">
            <a:extLst>
              <a:ext uri="{FF2B5EF4-FFF2-40B4-BE49-F238E27FC236}">
                <a16:creationId xmlns:a16="http://schemas.microsoft.com/office/drawing/2014/main" id="{C165CB9C-9780-AA74-05DB-B2E44CE4BAE5}"/>
              </a:ext>
            </a:extLst>
          </p:cNvPr>
          <p:cNvGrpSpPr/>
          <p:nvPr/>
        </p:nvGrpSpPr>
        <p:grpSpPr>
          <a:xfrm>
            <a:off x="5123714" y="3994295"/>
            <a:ext cx="180000" cy="180000"/>
            <a:chOff x="5929085" y="3120570"/>
            <a:chExt cx="180000" cy="180000"/>
          </a:xfrm>
        </p:grpSpPr>
        <p:cxnSp>
          <p:nvCxnSpPr>
            <p:cNvPr id="26" name="Straight Connector 25">
              <a:extLst>
                <a:ext uri="{FF2B5EF4-FFF2-40B4-BE49-F238E27FC236}">
                  <a16:creationId xmlns:a16="http://schemas.microsoft.com/office/drawing/2014/main" id="{5CC4DE02-07FA-B259-CCA5-4A030A4B8771}"/>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15BC5C21-09CD-00DD-BB2E-9994F8934541}"/>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28" name="Group 27">
            <a:extLst>
              <a:ext uri="{FF2B5EF4-FFF2-40B4-BE49-F238E27FC236}">
                <a16:creationId xmlns:a16="http://schemas.microsoft.com/office/drawing/2014/main" id="{45D62FF1-317D-6B28-DA0C-47465B215AE7}"/>
              </a:ext>
            </a:extLst>
          </p:cNvPr>
          <p:cNvGrpSpPr/>
          <p:nvPr/>
        </p:nvGrpSpPr>
        <p:grpSpPr>
          <a:xfrm rot="10800000" flipH="1">
            <a:off x="4740340" y="4205675"/>
            <a:ext cx="180000" cy="180000"/>
            <a:chOff x="5929085" y="3120570"/>
            <a:chExt cx="180000" cy="180000"/>
          </a:xfrm>
        </p:grpSpPr>
        <p:cxnSp>
          <p:nvCxnSpPr>
            <p:cNvPr id="29" name="Straight Connector 28">
              <a:extLst>
                <a:ext uri="{FF2B5EF4-FFF2-40B4-BE49-F238E27FC236}">
                  <a16:creationId xmlns:a16="http://schemas.microsoft.com/office/drawing/2014/main" id="{62B6EC58-DB79-BCB4-F06D-BCE9B2D08E28}"/>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4749331-4E34-5141-D266-A9F410F7CF4A}"/>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31" name="Group 30">
            <a:extLst>
              <a:ext uri="{FF2B5EF4-FFF2-40B4-BE49-F238E27FC236}">
                <a16:creationId xmlns:a16="http://schemas.microsoft.com/office/drawing/2014/main" id="{1C0331CC-46F4-DAA1-E3A7-7123B84BBC0C}"/>
              </a:ext>
            </a:extLst>
          </p:cNvPr>
          <p:cNvGrpSpPr/>
          <p:nvPr/>
        </p:nvGrpSpPr>
        <p:grpSpPr>
          <a:xfrm rot="10800000" flipH="1">
            <a:off x="7147900" y="4213816"/>
            <a:ext cx="180000" cy="180000"/>
            <a:chOff x="5929085" y="3120570"/>
            <a:chExt cx="180000" cy="180000"/>
          </a:xfrm>
        </p:grpSpPr>
        <p:cxnSp>
          <p:nvCxnSpPr>
            <p:cNvPr id="32" name="Straight Connector 31">
              <a:extLst>
                <a:ext uri="{FF2B5EF4-FFF2-40B4-BE49-F238E27FC236}">
                  <a16:creationId xmlns:a16="http://schemas.microsoft.com/office/drawing/2014/main" id="{C270DB25-8443-A44D-84B0-D2A463297517}"/>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C4447743-6F98-904C-424D-57238C460520}"/>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34" name="Group 33">
            <a:extLst>
              <a:ext uri="{FF2B5EF4-FFF2-40B4-BE49-F238E27FC236}">
                <a16:creationId xmlns:a16="http://schemas.microsoft.com/office/drawing/2014/main" id="{A72FFAD3-25C5-D231-2ADE-564EA3412AC4}"/>
              </a:ext>
            </a:extLst>
          </p:cNvPr>
          <p:cNvGrpSpPr/>
          <p:nvPr/>
        </p:nvGrpSpPr>
        <p:grpSpPr>
          <a:xfrm rot="10800000" flipH="1">
            <a:off x="5117173" y="4202974"/>
            <a:ext cx="180000" cy="180000"/>
            <a:chOff x="5929085" y="3120570"/>
            <a:chExt cx="180000" cy="180000"/>
          </a:xfrm>
        </p:grpSpPr>
        <p:cxnSp>
          <p:nvCxnSpPr>
            <p:cNvPr id="35" name="Straight Connector 34">
              <a:extLst>
                <a:ext uri="{FF2B5EF4-FFF2-40B4-BE49-F238E27FC236}">
                  <a16:creationId xmlns:a16="http://schemas.microsoft.com/office/drawing/2014/main" id="{F2A8D46F-49C6-CE71-E299-57F97CD812C7}"/>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1DF932A-6EC2-3604-9564-95E323A48099}"/>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cxnSp>
        <p:nvCxnSpPr>
          <p:cNvPr id="5" name="Straight Connector 4">
            <a:extLst>
              <a:ext uri="{FF2B5EF4-FFF2-40B4-BE49-F238E27FC236}">
                <a16:creationId xmlns:a16="http://schemas.microsoft.com/office/drawing/2014/main" id="{942692EA-79D7-E485-46B4-6C721AE0EEC6}"/>
              </a:ext>
            </a:extLst>
          </p:cNvPr>
          <p:cNvCxnSpPr>
            <a:cxnSpLocks/>
          </p:cNvCxnSpPr>
          <p:nvPr/>
        </p:nvCxnSpPr>
        <p:spPr>
          <a:xfrm rot="16200000">
            <a:off x="6095999" y="2509869"/>
            <a:ext cx="0" cy="337457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118AAA1B-8864-1627-DBEE-3B14625B8639}"/>
              </a:ext>
            </a:extLst>
          </p:cNvPr>
          <p:cNvSpPr/>
          <p:nvPr/>
        </p:nvSpPr>
        <p:spPr>
          <a:xfrm>
            <a:off x="4920343" y="2803069"/>
            <a:ext cx="2351314" cy="796473"/>
          </a:xfrm>
          <a:prstGeom prst="triangle">
            <a:avLst>
              <a:gd name="adj" fmla="val 16358"/>
            </a:avLst>
          </a:prstGeom>
          <a:solidFill>
            <a:srgbClr val="92D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7" name="Oval 16">
            <a:extLst>
              <a:ext uri="{FF2B5EF4-FFF2-40B4-BE49-F238E27FC236}">
                <a16:creationId xmlns:a16="http://schemas.microsoft.com/office/drawing/2014/main" id="{A26E153B-7755-8A33-05EF-8E32CACF6AC6}"/>
              </a:ext>
            </a:extLst>
          </p:cNvPr>
          <p:cNvSpPr/>
          <p:nvPr/>
        </p:nvSpPr>
        <p:spPr>
          <a:xfrm>
            <a:off x="4897480" y="4772084"/>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20" name="Oval 19">
            <a:extLst>
              <a:ext uri="{FF2B5EF4-FFF2-40B4-BE49-F238E27FC236}">
                <a16:creationId xmlns:a16="http://schemas.microsoft.com/office/drawing/2014/main" id="{FE098A86-BE3F-83D7-A57B-D2C5DBC5D6CC}"/>
              </a:ext>
            </a:extLst>
          </p:cNvPr>
          <p:cNvSpPr/>
          <p:nvPr/>
        </p:nvSpPr>
        <p:spPr>
          <a:xfrm>
            <a:off x="7305041" y="4781691"/>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4" name="Straight Arrow Connector 13">
            <a:extLst>
              <a:ext uri="{FF2B5EF4-FFF2-40B4-BE49-F238E27FC236}">
                <a16:creationId xmlns:a16="http://schemas.microsoft.com/office/drawing/2014/main" id="{317533DC-BE55-9C2E-18B2-3918792DA375}"/>
              </a:ext>
            </a:extLst>
          </p:cNvPr>
          <p:cNvCxnSpPr>
            <a:cxnSpLocks/>
          </p:cNvCxnSpPr>
          <p:nvPr/>
        </p:nvCxnSpPr>
        <p:spPr>
          <a:xfrm flipV="1">
            <a:off x="5308603" y="2803070"/>
            <a:ext cx="0" cy="1394084"/>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C472F7B2-F9A5-D578-55F6-41C280AD5107}"/>
              </a:ext>
            </a:extLst>
          </p:cNvPr>
          <p:cNvSpPr/>
          <p:nvPr/>
        </p:nvSpPr>
        <p:spPr>
          <a:xfrm>
            <a:off x="5285743" y="5572639"/>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42" name="Isosceles Triangle 41">
            <a:extLst>
              <a:ext uri="{FF2B5EF4-FFF2-40B4-BE49-F238E27FC236}">
                <a16:creationId xmlns:a16="http://schemas.microsoft.com/office/drawing/2014/main" id="{4DC74748-0886-580D-D244-03A898E43AB6}"/>
              </a:ext>
            </a:extLst>
          </p:cNvPr>
          <p:cNvSpPr/>
          <p:nvPr/>
        </p:nvSpPr>
        <p:spPr>
          <a:xfrm flipV="1">
            <a:off x="4920339" y="4803288"/>
            <a:ext cx="2351314" cy="796473"/>
          </a:xfrm>
          <a:prstGeom prst="triangle">
            <a:avLst>
              <a:gd name="adj" fmla="val 16358"/>
            </a:avLst>
          </a:prstGeom>
          <a:solidFill>
            <a:srgbClr val="92D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3" name="Straight Arrow Connector 12">
            <a:extLst>
              <a:ext uri="{FF2B5EF4-FFF2-40B4-BE49-F238E27FC236}">
                <a16:creationId xmlns:a16="http://schemas.microsoft.com/office/drawing/2014/main" id="{EA6207A0-48DA-32B3-52E6-A0F07F599996}"/>
              </a:ext>
            </a:extLst>
          </p:cNvPr>
          <p:cNvCxnSpPr>
            <a:cxnSpLocks/>
          </p:cNvCxnSpPr>
          <p:nvPr/>
        </p:nvCxnSpPr>
        <p:spPr>
          <a:xfrm flipV="1">
            <a:off x="7327901" y="4201415"/>
            <a:ext cx="0" cy="606133"/>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6D63632-5FFE-93C2-F4A2-81E9EBAE6FC6}"/>
              </a:ext>
            </a:extLst>
          </p:cNvPr>
          <p:cNvCxnSpPr>
            <a:cxnSpLocks/>
          </p:cNvCxnSpPr>
          <p:nvPr/>
        </p:nvCxnSpPr>
        <p:spPr>
          <a:xfrm flipV="1">
            <a:off x="4922867" y="4205676"/>
            <a:ext cx="1" cy="597612"/>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E69E6BF-9CC2-D5B1-FB31-1CA96008E30B}"/>
              </a:ext>
            </a:extLst>
          </p:cNvPr>
          <p:cNvCxnSpPr>
            <a:cxnSpLocks/>
          </p:cNvCxnSpPr>
          <p:nvPr/>
        </p:nvCxnSpPr>
        <p:spPr>
          <a:xfrm flipV="1">
            <a:off x="5308603" y="4201415"/>
            <a:ext cx="0" cy="1394084"/>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37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up)">
                                      <p:cBhvr>
                                        <p:cTn id="56" dur="500"/>
                                        <p:tgtEl>
                                          <p:spTgt spid="14"/>
                                        </p:tgtEl>
                                      </p:cBhvr>
                                    </p:animEffect>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500"/>
                                        <p:tgtEl>
                                          <p:spTgt spid="41"/>
                                        </p:tgtEl>
                                      </p:cBhvr>
                                    </p:animEffect>
                                  </p:childTnLst>
                                </p:cTn>
                              </p:par>
                            </p:childTnLst>
                          </p:cTn>
                        </p:par>
                        <p:par>
                          <p:cTn id="65" fill="hold">
                            <p:stCondLst>
                              <p:cond delay="500"/>
                            </p:stCondLst>
                            <p:childTnLst>
                              <p:par>
                                <p:cTn id="66" presetID="1" presetClass="entr" presetSubtype="0"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left)">
                                      <p:cBhvr>
                                        <p:cTn id="75" dur="1000"/>
                                        <p:tgtEl>
                                          <p:spTgt spid="4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7"/>
                                        </p:tgtEl>
                                      </p:cBhvr>
                                    </p:animEffect>
                                    <p:set>
                                      <p:cBhvr>
                                        <p:cTn id="92" dur="1" fill="hold">
                                          <p:stCondLst>
                                            <p:cond delay="499"/>
                                          </p:stCondLst>
                                        </p:cTn>
                                        <p:tgtEl>
                                          <p:spTgt spid="17"/>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2"/>
                                        </p:tgtEl>
                                      </p:cBhvr>
                                    </p:animEffect>
                                    <p:set>
                                      <p:cBhvr>
                                        <p:cTn id="98" dur="1" fill="hold">
                                          <p:stCondLst>
                                            <p:cond delay="499"/>
                                          </p:stCondLst>
                                        </p:cTn>
                                        <p:tgtEl>
                                          <p:spTgt spid="22"/>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31"/>
                                        </p:tgtEl>
                                      </p:cBhvr>
                                    </p:animEffect>
                                    <p:set>
                                      <p:cBhvr>
                                        <p:cTn id="104" dur="1" fill="hold">
                                          <p:stCondLst>
                                            <p:cond delay="499"/>
                                          </p:stCondLst>
                                        </p:cTn>
                                        <p:tgtEl>
                                          <p:spTgt spid="31"/>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0"/>
                                        </p:tgtEl>
                                      </p:cBhvr>
                                    </p:animEffect>
                                    <p:set>
                                      <p:cBhvr>
                                        <p:cTn id="107" dur="1" fill="hold">
                                          <p:stCondLst>
                                            <p:cond delay="499"/>
                                          </p:stCondLst>
                                        </p:cTn>
                                        <p:tgtEl>
                                          <p:spTgt spid="20"/>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4"/>
                                        </p:tgtEl>
                                      </p:cBhvr>
                                    </p:animEffect>
                                    <p:set>
                                      <p:cBhvr>
                                        <p:cTn id="110" dur="1" fill="hold">
                                          <p:stCondLst>
                                            <p:cond delay="499"/>
                                          </p:stCondLst>
                                        </p:cTn>
                                        <p:tgtEl>
                                          <p:spTgt spid="1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25"/>
                                        </p:tgtEl>
                                      </p:cBhvr>
                                    </p:animEffect>
                                    <p:set>
                                      <p:cBhvr>
                                        <p:cTn id="113" dur="1" fill="hold">
                                          <p:stCondLst>
                                            <p:cond delay="499"/>
                                          </p:stCondLst>
                                        </p:cTn>
                                        <p:tgtEl>
                                          <p:spTgt spid="25"/>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41"/>
                                        </p:tgtEl>
                                      </p:cBhvr>
                                    </p:animEffect>
                                    <p:set>
                                      <p:cBhvr>
                                        <p:cTn id="116" dur="1" fill="hold">
                                          <p:stCondLst>
                                            <p:cond delay="499"/>
                                          </p:stCondLst>
                                        </p:cTn>
                                        <p:tgtEl>
                                          <p:spTgt spid="41"/>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34"/>
                                        </p:tgtEl>
                                      </p:cBhvr>
                                    </p:animEffect>
                                    <p:set>
                                      <p:cBhvr>
                                        <p:cTn id="119" dur="1" fill="hold">
                                          <p:stCondLst>
                                            <p:cond delay="499"/>
                                          </p:stCondLst>
                                        </p:cTn>
                                        <p:tgtEl>
                                          <p:spTgt spid="34"/>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37"/>
                                        </p:tgtEl>
                                      </p:cBhvr>
                                    </p:animEffect>
                                    <p:set>
                                      <p:cBhvr>
                                        <p:cTn id="122"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7" grpId="1" animBg="1"/>
      <p:bldP spid="20" grpId="0" animBg="1"/>
      <p:bldP spid="20" grpId="1" animBg="1"/>
      <p:bldP spid="37" grpId="0" animBg="1"/>
      <p:bldP spid="37" grpId="1"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Isosceles Triangle 41">
            <a:extLst>
              <a:ext uri="{FF2B5EF4-FFF2-40B4-BE49-F238E27FC236}">
                <a16:creationId xmlns:a16="http://schemas.microsoft.com/office/drawing/2014/main" id="{4DC74748-0886-580D-D244-03A898E43AB6}"/>
              </a:ext>
            </a:extLst>
          </p:cNvPr>
          <p:cNvSpPr/>
          <p:nvPr/>
        </p:nvSpPr>
        <p:spPr>
          <a:xfrm flipV="1">
            <a:off x="5970436" y="5419963"/>
            <a:ext cx="2351314" cy="796473"/>
          </a:xfrm>
          <a:prstGeom prst="triangle">
            <a:avLst>
              <a:gd name="adj" fmla="val 0"/>
            </a:avLst>
          </a:prstGeom>
          <a:solidFill>
            <a:srgbClr val="92D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 name="Content Placeholder 2">
            <a:extLst>
              <a:ext uri="{FF2B5EF4-FFF2-40B4-BE49-F238E27FC236}">
                <a16:creationId xmlns:a16="http://schemas.microsoft.com/office/drawing/2014/main" id="{546DC2E7-B2BF-1B35-4F66-A74FB93CE758}"/>
              </a:ext>
            </a:extLst>
          </p:cNvPr>
          <p:cNvSpPr>
            <a:spLocks noGrp="1"/>
          </p:cNvSpPr>
          <p:nvPr>
            <p:ph type="body" sz="quarter" idx="10"/>
          </p:nvPr>
        </p:nvSpPr>
        <p:spPr>
          <a:xfrm>
            <a:off x="0" y="1232589"/>
            <a:ext cx="9099550" cy="488983"/>
          </a:xfrm>
        </p:spPr>
        <p:txBody>
          <a:bodyPr/>
          <a:lstStyle/>
          <a:p>
            <a:pPr marL="0" indent="0">
              <a:buNone/>
            </a:pPr>
            <a:r>
              <a:rPr lang="en-GB" dirty="0"/>
              <a:t>We can draw a reflection using </a:t>
            </a:r>
            <a:r>
              <a:rPr lang="en-GB" u="sng" dirty="0"/>
              <a:t>perpendicular distances to the mirror line</a:t>
            </a:r>
            <a:r>
              <a:rPr lang="en-GB" dirty="0"/>
              <a:t>.</a:t>
            </a:r>
          </a:p>
          <a:p>
            <a:pPr marL="0" indent="0">
              <a:buNone/>
            </a:pPr>
            <a:r>
              <a:rPr lang="en-GB" dirty="0"/>
              <a:t>The mirror line can be drawn anywhere.</a:t>
            </a:r>
          </a:p>
        </p:txBody>
      </p:sp>
      <p:sp>
        <p:nvSpPr>
          <p:cNvPr id="2" name="Title 1">
            <a:extLst>
              <a:ext uri="{FF2B5EF4-FFF2-40B4-BE49-F238E27FC236}">
                <a16:creationId xmlns:a16="http://schemas.microsoft.com/office/drawing/2014/main" id="{E9586EC9-4E29-10A2-DDB3-5DBFC65C10AE}"/>
              </a:ext>
            </a:extLst>
          </p:cNvPr>
          <p:cNvSpPr>
            <a:spLocks noGrp="1"/>
          </p:cNvSpPr>
          <p:nvPr>
            <p:ph type="title" idx="4294967295"/>
          </p:nvPr>
        </p:nvSpPr>
        <p:spPr>
          <a:xfrm>
            <a:off x="400050" y="242381"/>
            <a:ext cx="12192000" cy="681038"/>
          </a:xfrm>
          <a:prstGeom prst="rect">
            <a:avLst/>
          </a:prstGeom>
        </p:spPr>
        <p:txBody>
          <a:bodyPr/>
          <a:lstStyle/>
          <a:p>
            <a:r>
              <a:rPr lang="en-GB" dirty="0"/>
              <a:t>Reflection</a:t>
            </a:r>
          </a:p>
        </p:txBody>
      </p:sp>
      <p:cxnSp>
        <p:nvCxnSpPr>
          <p:cNvPr id="8" name="Straight Arrow Connector 7">
            <a:extLst>
              <a:ext uri="{FF2B5EF4-FFF2-40B4-BE49-F238E27FC236}">
                <a16:creationId xmlns:a16="http://schemas.microsoft.com/office/drawing/2014/main" id="{246A0C80-2C26-D5E1-F5BA-6144206B79EA}"/>
              </a:ext>
            </a:extLst>
          </p:cNvPr>
          <p:cNvCxnSpPr>
            <a:cxnSpLocks/>
          </p:cNvCxnSpPr>
          <p:nvPr/>
        </p:nvCxnSpPr>
        <p:spPr>
          <a:xfrm rot="8100000" flipV="1">
            <a:off x="5340035" y="4483079"/>
            <a:ext cx="1" cy="597612"/>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65E50F-4017-098A-2C53-9C7D5C9A3022}"/>
              </a:ext>
            </a:extLst>
          </p:cNvPr>
          <p:cNvCxnSpPr>
            <a:cxnSpLocks/>
          </p:cNvCxnSpPr>
          <p:nvPr/>
        </p:nvCxnSpPr>
        <p:spPr>
          <a:xfrm>
            <a:off x="4332272" y="4583106"/>
            <a:ext cx="807531" cy="807531"/>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A45DC55F-CF38-0877-7E23-3690B8D9CFF5}"/>
              </a:ext>
            </a:extLst>
          </p:cNvPr>
          <p:cNvGrpSpPr/>
          <p:nvPr/>
        </p:nvGrpSpPr>
        <p:grpSpPr>
          <a:xfrm rot="8100000">
            <a:off x="5593256" y="4900380"/>
            <a:ext cx="180000" cy="180000"/>
            <a:chOff x="5929085" y="3120570"/>
            <a:chExt cx="180000" cy="180000"/>
          </a:xfrm>
        </p:grpSpPr>
        <p:cxnSp>
          <p:nvCxnSpPr>
            <p:cNvPr id="18" name="Straight Connector 17">
              <a:extLst>
                <a:ext uri="{FF2B5EF4-FFF2-40B4-BE49-F238E27FC236}">
                  <a16:creationId xmlns:a16="http://schemas.microsoft.com/office/drawing/2014/main" id="{E3E42DB1-0483-CB94-F4A9-E4A3DF779A91}"/>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FC47999C-8513-4729-EADD-29CE34938C96}"/>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22" name="Group 21">
            <a:extLst>
              <a:ext uri="{FF2B5EF4-FFF2-40B4-BE49-F238E27FC236}">
                <a16:creationId xmlns:a16="http://schemas.microsoft.com/office/drawing/2014/main" id="{0D75B14C-235D-6E52-5039-63179185DCB0}"/>
              </a:ext>
            </a:extLst>
          </p:cNvPr>
          <p:cNvGrpSpPr/>
          <p:nvPr/>
        </p:nvGrpSpPr>
        <p:grpSpPr>
          <a:xfrm rot="8100000">
            <a:off x="5182656" y="5313794"/>
            <a:ext cx="180000" cy="180000"/>
            <a:chOff x="5929085" y="3120570"/>
            <a:chExt cx="180000" cy="180000"/>
          </a:xfrm>
        </p:grpSpPr>
        <p:cxnSp>
          <p:nvCxnSpPr>
            <p:cNvPr id="23" name="Straight Connector 22">
              <a:extLst>
                <a:ext uri="{FF2B5EF4-FFF2-40B4-BE49-F238E27FC236}">
                  <a16:creationId xmlns:a16="http://schemas.microsoft.com/office/drawing/2014/main" id="{15B40B24-79EE-153E-DCAC-2ED44568528A}"/>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EB390FD8-7EEC-30F2-4672-786DAF163115}"/>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25" name="Group 24">
            <a:extLst>
              <a:ext uri="{FF2B5EF4-FFF2-40B4-BE49-F238E27FC236}">
                <a16:creationId xmlns:a16="http://schemas.microsoft.com/office/drawing/2014/main" id="{C165CB9C-9780-AA74-05DB-B2E44CE4BAE5}"/>
              </a:ext>
            </a:extLst>
          </p:cNvPr>
          <p:cNvGrpSpPr/>
          <p:nvPr/>
        </p:nvGrpSpPr>
        <p:grpSpPr>
          <a:xfrm rot="8100000">
            <a:off x="6811080" y="3705765"/>
            <a:ext cx="180000" cy="180000"/>
            <a:chOff x="5929085" y="3120570"/>
            <a:chExt cx="180000" cy="180000"/>
          </a:xfrm>
        </p:grpSpPr>
        <p:cxnSp>
          <p:nvCxnSpPr>
            <p:cNvPr id="26" name="Straight Connector 25">
              <a:extLst>
                <a:ext uri="{FF2B5EF4-FFF2-40B4-BE49-F238E27FC236}">
                  <a16:creationId xmlns:a16="http://schemas.microsoft.com/office/drawing/2014/main" id="{5CC4DE02-07FA-B259-CCA5-4A030A4B8771}"/>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15BC5C21-09CD-00DD-BB2E-9994F8934541}"/>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28" name="Group 27">
            <a:extLst>
              <a:ext uri="{FF2B5EF4-FFF2-40B4-BE49-F238E27FC236}">
                <a16:creationId xmlns:a16="http://schemas.microsoft.com/office/drawing/2014/main" id="{45D62FF1-317D-6B28-DA0C-47465B215AE7}"/>
              </a:ext>
            </a:extLst>
          </p:cNvPr>
          <p:cNvGrpSpPr/>
          <p:nvPr/>
        </p:nvGrpSpPr>
        <p:grpSpPr>
          <a:xfrm rot="18900000" flipH="1">
            <a:off x="5461323" y="4765204"/>
            <a:ext cx="180000" cy="180000"/>
            <a:chOff x="5929085" y="3120570"/>
            <a:chExt cx="180000" cy="180000"/>
          </a:xfrm>
        </p:grpSpPr>
        <p:cxnSp>
          <p:nvCxnSpPr>
            <p:cNvPr id="29" name="Straight Connector 28">
              <a:extLst>
                <a:ext uri="{FF2B5EF4-FFF2-40B4-BE49-F238E27FC236}">
                  <a16:creationId xmlns:a16="http://schemas.microsoft.com/office/drawing/2014/main" id="{62B6EC58-DB79-BCB4-F06D-BCE9B2D08E28}"/>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14749331-4E34-5141-D266-A9F410F7CF4A}"/>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31" name="Group 30">
            <a:extLst>
              <a:ext uri="{FF2B5EF4-FFF2-40B4-BE49-F238E27FC236}">
                <a16:creationId xmlns:a16="http://schemas.microsoft.com/office/drawing/2014/main" id="{1C0331CC-46F4-DAA1-E3A7-7123B84BBC0C}"/>
              </a:ext>
            </a:extLst>
          </p:cNvPr>
          <p:cNvGrpSpPr/>
          <p:nvPr/>
        </p:nvGrpSpPr>
        <p:grpSpPr>
          <a:xfrm rot="18900000" flipH="1">
            <a:off x="5036486" y="5167101"/>
            <a:ext cx="180000" cy="180000"/>
            <a:chOff x="5929085" y="3120570"/>
            <a:chExt cx="180000" cy="180000"/>
          </a:xfrm>
        </p:grpSpPr>
        <p:cxnSp>
          <p:nvCxnSpPr>
            <p:cNvPr id="32" name="Straight Connector 31">
              <a:extLst>
                <a:ext uri="{FF2B5EF4-FFF2-40B4-BE49-F238E27FC236}">
                  <a16:creationId xmlns:a16="http://schemas.microsoft.com/office/drawing/2014/main" id="{C270DB25-8443-A44D-84B0-D2A463297517}"/>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C4447743-6F98-904C-424D-57238C460520}"/>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grpSp>
        <p:nvGrpSpPr>
          <p:cNvPr id="34" name="Group 33">
            <a:extLst>
              <a:ext uri="{FF2B5EF4-FFF2-40B4-BE49-F238E27FC236}">
                <a16:creationId xmlns:a16="http://schemas.microsoft.com/office/drawing/2014/main" id="{A72FFAD3-25C5-D231-2ADE-564EA3412AC4}"/>
              </a:ext>
            </a:extLst>
          </p:cNvPr>
          <p:cNvGrpSpPr/>
          <p:nvPr/>
        </p:nvGrpSpPr>
        <p:grpSpPr>
          <a:xfrm rot="18900000" flipH="1">
            <a:off x="6663741" y="3554930"/>
            <a:ext cx="180000" cy="180000"/>
            <a:chOff x="5929085" y="3120570"/>
            <a:chExt cx="180000" cy="180000"/>
          </a:xfrm>
        </p:grpSpPr>
        <p:cxnSp>
          <p:nvCxnSpPr>
            <p:cNvPr id="35" name="Straight Connector 34">
              <a:extLst>
                <a:ext uri="{FF2B5EF4-FFF2-40B4-BE49-F238E27FC236}">
                  <a16:creationId xmlns:a16="http://schemas.microsoft.com/office/drawing/2014/main" id="{F2A8D46F-49C6-CE71-E299-57F97CD812C7}"/>
                </a:ext>
              </a:extLst>
            </p:cNvPr>
            <p:cNvCxnSpPr/>
            <p:nvPr/>
          </p:nvCxnSpPr>
          <p:spPr>
            <a:xfrm flipH="1">
              <a:off x="5929085" y="3120572"/>
              <a:ext cx="180000" cy="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1DF932A-6EC2-3604-9564-95E323A48099}"/>
                </a:ext>
              </a:extLst>
            </p:cNvPr>
            <p:cNvCxnSpPr>
              <a:cxnSpLocks/>
            </p:cNvCxnSpPr>
            <p:nvPr/>
          </p:nvCxnSpPr>
          <p:spPr>
            <a:xfrm>
              <a:off x="5934912" y="3120570"/>
              <a:ext cx="0" cy="180000"/>
            </a:xfrm>
            <a:prstGeom prst="line">
              <a:avLst/>
            </a:prstGeom>
          </p:spPr>
          <p:style>
            <a:lnRef idx="3">
              <a:schemeClr val="dk1"/>
            </a:lnRef>
            <a:fillRef idx="0">
              <a:schemeClr val="dk1"/>
            </a:fillRef>
            <a:effectRef idx="2">
              <a:schemeClr val="dk1"/>
            </a:effectRef>
            <a:fontRef idx="minor">
              <a:schemeClr val="tx1"/>
            </a:fontRef>
          </p:style>
        </p:cxnSp>
      </p:grpSp>
      <p:cxnSp>
        <p:nvCxnSpPr>
          <p:cNvPr id="5" name="Straight Connector 4">
            <a:extLst>
              <a:ext uri="{FF2B5EF4-FFF2-40B4-BE49-F238E27FC236}">
                <a16:creationId xmlns:a16="http://schemas.microsoft.com/office/drawing/2014/main" id="{942692EA-79D7-E485-46B4-6C721AE0EEC6}"/>
              </a:ext>
            </a:extLst>
          </p:cNvPr>
          <p:cNvCxnSpPr>
            <a:cxnSpLocks/>
          </p:cNvCxnSpPr>
          <p:nvPr/>
        </p:nvCxnSpPr>
        <p:spPr>
          <a:xfrm rot="13500000">
            <a:off x="6096001" y="2749355"/>
            <a:ext cx="0" cy="337457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118AAA1B-8864-1627-DBEE-3B14625B8639}"/>
              </a:ext>
            </a:extLst>
          </p:cNvPr>
          <p:cNvSpPr/>
          <p:nvPr/>
        </p:nvSpPr>
        <p:spPr>
          <a:xfrm rot="16200000">
            <a:off x="3554853" y="2996703"/>
            <a:ext cx="2351314" cy="796473"/>
          </a:xfrm>
          <a:prstGeom prst="triangle">
            <a:avLst>
              <a:gd name="adj" fmla="val 0"/>
            </a:avLst>
          </a:prstGeom>
          <a:solidFill>
            <a:srgbClr val="92D05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7" name="Oval 16">
            <a:extLst>
              <a:ext uri="{FF2B5EF4-FFF2-40B4-BE49-F238E27FC236}">
                <a16:creationId xmlns:a16="http://schemas.microsoft.com/office/drawing/2014/main" id="{A26E153B-7755-8A33-05EF-8E32CACF6AC6}"/>
              </a:ext>
            </a:extLst>
          </p:cNvPr>
          <p:cNvSpPr/>
          <p:nvPr/>
        </p:nvSpPr>
        <p:spPr>
          <a:xfrm rot="8100000">
            <a:off x="5954280" y="5401458"/>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20" name="Oval 19">
            <a:extLst>
              <a:ext uri="{FF2B5EF4-FFF2-40B4-BE49-F238E27FC236}">
                <a16:creationId xmlns:a16="http://schemas.microsoft.com/office/drawing/2014/main" id="{FE098A86-BE3F-83D7-A57B-D2C5DBC5D6CC}"/>
              </a:ext>
            </a:extLst>
          </p:cNvPr>
          <p:cNvSpPr/>
          <p:nvPr/>
        </p:nvSpPr>
        <p:spPr>
          <a:xfrm rot="8100000">
            <a:off x="5940544" y="6181889"/>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4" name="Straight Arrow Connector 13">
            <a:extLst>
              <a:ext uri="{FF2B5EF4-FFF2-40B4-BE49-F238E27FC236}">
                <a16:creationId xmlns:a16="http://schemas.microsoft.com/office/drawing/2014/main" id="{317533DC-BE55-9C2E-18B2-3918792DA375}"/>
              </a:ext>
            </a:extLst>
          </p:cNvPr>
          <p:cNvCxnSpPr>
            <a:cxnSpLocks/>
          </p:cNvCxnSpPr>
          <p:nvPr/>
        </p:nvCxnSpPr>
        <p:spPr>
          <a:xfrm>
            <a:off x="5145377" y="2159607"/>
            <a:ext cx="1606305" cy="1606305"/>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C472F7B2-F9A5-D578-55F6-41C280AD5107}"/>
              </a:ext>
            </a:extLst>
          </p:cNvPr>
          <p:cNvSpPr/>
          <p:nvPr/>
        </p:nvSpPr>
        <p:spPr>
          <a:xfrm rot="8100000">
            <a:off x="8368506" y="5397730"/>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3" name="Straight Arrow Connector 12">
            <a:extLst>
              <a:ext uri="{FF2B5EF4-FFF2-40B4-BE49-F238E27FC236}">
                <a16:creationId xmlns:a16="http://schemas.microsoft.com/office/drawing/2014/main" id="{EA6207A0-48DA-32B3-52E6-A0F07F599996}"/>
              </a:ext>
            </a:extLst>
          </p:cNvPr>
          <p:cNvCxnSpPr>
            <a:cxnSpLocks/>
            <a:endCxn id="42" idx="0"/>
          </p:cNvCxnSpPr>
          <p:nvPr/>
        </p:nvCxnSpPr>
        <p:spPr>
          <a:xfrm>
            <a:off x="5136338" y="5386280"/>
            <a:ext cx="834098" cy="830156"/>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6D63632-5FFE-93C2-F4A2-81E9EBAE6FC6}"/>
              </a:ext>
            </a:extLst>
          </p:cNvPr>
          <p:cNvCxnSpPr>
            <a:cxnSpLocks/>
          </p:cNvCxnSpPr>
          <p:nvPr/>
        </p:nvCxnSpPr>
        <p:spPr>
          <a:xfrm rot="8100000" flipV="1">
            <a:off x="5762611" y="4914583"/>
            <a:ext cx="1" cy="597612"/>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E69E6BF-9CC2-D5B1-FB31-1CA96008E30B}"/>
              </a:ext>
            </a:extLst>
          </p:cNvPr>
          <p:cNvCxnSpPr>
            <a:cxnSpLocks/>
          </p:cNvCxnSpPr>
          <p:nvPr/>
        </p:nvCxnSpPr>
        <p:spPr>
          <a:xfrm>
            <a:off x="6751682" y="3772208"/>
            <a:ext cx="1653402" cy="1653402"/>
          </a:xfrm>
          <a:prstGeom prst="straightConnector1">
            <a:avLst/>
          </a:prstGeom>
          <a:ln w="127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22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par>
                          <p:cTn id="61" fill="hold">
                            <p:stCondLst>
                              <p:cond delay="500"/>
                            </p:stCondLst>
                            <p:childTnLst>
                              <p:par>
                                <p:cTn id="62" presetID="1" presetClass="entr" presetSubtype="0"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10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6"/>
                                        </p:tgtEl>
                                      </p:cBhvr>
                                    </p:animEffect>
                                    <p:set>
                                      <p:cBhvr>
                                        <p:cTn id="82" dur="1" fill="hold">
                                          <p:stCondLst>
                                            <p:cond delay="499"/>
                                          </p:stCondLst>
                                        </p:cTn>
                                        <p:tgtEl>
                                          <p:spTgt spid="16"/>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8"/>
                                        </p:tgtEl>
                                      </p:cBhvr>
                                    </p:animEffect>
                                    <p:set>
                                      <p:cBhvr>
                                        <p:cTn id="85" dur="1" fill="hold">
                                          <p:stCondLst>
                                            <p:cond delay="499"/>
                                          </p:stCondLst>
                                        </p:cTn>
                                        <p:tgtEl>
                                          <p:spTgt spid="28"/>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7"/>
                                        </p:tgtEl>
                                      </p:cBhvr>
                                    </p:animEffect>
                                    <p:set>
                                      <p:cBhvr>
                                        <p:cTn id="88" dur="1" fill="hold">
                                          <p:stCondLst>
                                            <p:cond delay="499"/>
                                          </p:stCondLst>
                                        </p:cTn>
                                        <p:tgtEl>
                                          <p:spTgt spid="1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10"/>
                                        </p:tgtEl>
                                      </p:cBhvr>
                                    </p:animEffect>
                                    <p:set>
                                      <p:cBhvr>
                                        <p:cTn id="91" dur="1" fill="hold">
                                          <p:stCondLst>
                                            <p:cond delay="499"/>
                                          </p:stCondLst>
                                        </p:cTn>
                                        <p:tgtEl>
                                          <p:spTgt spid="1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2"/>
                                        </p:tgtEl>
                                      </p:cBhvr>
                                    </p:animEffect>
                                    <p:set>
                                      <p:cBhvr>
                                        <p:cTn id="94" dur="1" fill="hold">
                                          <p:stCondLst>
                                            <p:cond delay="499"/>
                                          </p:stCondLst>
                                        </p:cTn>
                                        <p:tgtEl>
                                          <p:spTgt spid="2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1"/>
                                        </p:tgtEl>
                                      </p:cBhvr>
                                    </p:animEffect>
                                    <p:set>
                                      <p:cBhvr>
                                        <p:cTn id="100" dur="1" fill="hold">
                                          <p:stCondLst>
                                            <p:cond delay="499"/>
                                          </p:stCondLst>
                                        </p:cTn>
                                        <p:tgtEl>
                                          <p:spTgt spid="31"/>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0"/>
                                        </p:tgtEl>
                                      </p:cBhvr>
                                    </p:animEffect>
                                    <p:set>
                                      <p:cBhvr>
                                        <p:cTn id="103" dur="1" fill="hold">
                                          <p:stCondLst>
                                            <p:cond delay="499"/>
                                          </p:stCondLst>
                                        </p:cTn>
                                        <p:tgtEl>
                                          <p:spTgt spid="20"/>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5"/>
                                        </p:tgtEl>
                                      </p:cBhvr>
                                    </p:animEffect>
                                    <p:set>
                                      <p:cBhvr>
                                        <p:cTn id="109" dur="1" fill="hold">
                                          <p:stCondLst>
                                            <p:cond delay="499"/>
                                          </p:stCondLst>
                                        </p:cTn>
                                        <p:tgtEl>
                                          <p:spTgt spid="25"/>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41"/>
                                        </p:tgtEl>
                                      </p:cBhvr>
                                    </p:animEffect>
                                    <p:set>
                                      <p:cBhvr>
                                        <p:cTn id="112" dur="1" fill="hold">
                                          <p:stCondLst>
                                            <p:cond delay="499"/>
                                          </p:stCondLst>
                                        </p:cTn>
                                        <p:tgtEl>
                                          <p:spTgt spid="41"/>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34"/>
                                        </p:tgtEl>
                                      </p:cBhvr>
                                    </p:animEffect>
                                    <p:set>
                                      <p:cBhvr>
                                        <p:cTn id="115" dur="1" fill="hold">
                                          <p:stCondLst>
                                            <p:cond delay="499"/>
                                          </p:stCondLst>
                                        </p:cTn>
                                        <p:tgtEl>
                                          <p:spTgt spid="34"/>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37"/>
                                        </p:tgtEl>
                                      </p:cBhvr>
                                    </p:animEffect>
                                    <p:set>
                                      <p:cBhvr>
                                        <p:cTn id="118"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7" grpId="0" animBg="1"/>
      <p:bldP spid="17" grpId="0" animBg="1"/>
      <p:bldP spid="17" grpId="1" animBg="1"/>
      <p:bldP spid="20" grpId="0" animBg="1"/>
      <p:bldP spid="20" grpId="1" animBg="1"/>
      <p:bldP spid="37" grpId="0" animBg="1"/>
      <p:bldP spid="3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F3AF-F6DB-1702-47F7-A40A2C2C7A93}"/>
              </a:ext>
            </a:extLst>
          </p:cNvPr>
          <p:cNvSpPr>
            <a:spLocks noGrp="1"/>
          </p:cNvSpPr>
          <p:nvPr>
            <p:ph type="title" idx="4294967295"/>
          </p:nvPr>
        </p:nvSpPr>
        <p:spPr>
          <a:xfrm>
            <a:off x="0" y="0"/>
            <a:ext cx="12192000" cy="681038"/>
          </a:xfrm>
          <a:prstGeom prst="rect">
            <a:avLst/>
          </a:prstGeom>
        </p:spPr>
        <p:txBody>
          <a:bodyPr/>
          <a:lstStyle/>
          <a:p>
            <a:r>
              <a:rPr lang="en-GB" dirty="0"/>
              <a:t>Reflection (Page 7)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FE3C4318-EFD9-16AF-1506-F7F8DDC6668A}"/>
                  </a:ext>
                </a:extLst>
              </p:cNvPr>
              <p:cNvSpPr txBox="1">
                <a:spLocks/>
              </p:cNvSpPr>
              <p:nvPr/>
            </p:nvSpPr>
            <p:spPr>
              <a:xfrm>
                <a:off x="200966" y="810010"/>
                <a:ext cx="5818836" cy="579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My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Reflect points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𝑃</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and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𝑄</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in the mirror lines. Label their images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𝑃</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and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𝑄</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4" name="Content Placeholder 2">
                <a:extLst>
                  <a:ext uri="{FF2B5EF4-FFF2-40B4-BE49-F238E27FC236}">
                    <a16:creationId xmlns:a16="http://schemas.microsoft.com/office/drawing/2014/main" id="{FE3C4318-EFD9-16AF-1506-F7F8DDC6668A}"/>
                  </a:ext>
                </a:extLst>
              </p:cNvPr>
              <p:cNvSpPr txBox="1">
                <a:spLocks noRot="1" noChangeAspect="1" noMove="1" noResize="1" noEditPoints="1" noAdjustHandles="1" noChangeArrowheads="1" noChangeShapeType="1" noTextEdit="1"/>
              </p:cNvSpPr>
              <p:nvPr/>
            </p:nvSpPr>
            <p:spPr>
              <a:xfrm>
                <a:off x="200966" y="810010"/>
                <a:ext cx="5818836" cy="5797900"/>
              </a:xfrm>
              <a:prstGeom prst="rect">
                <a:avLst/>
              </a:prstGeom>
              <a:blipFill>
                <a:blip r:embed="rId3"/>
                <a:stretch>
                  <a:fillRect l="-2199" t="-1893"/>
                </a:stretch>
              </a:blipFill>
            </p:spPr>
            <p:txBody>
              <a:bodyPr/>
              <a:lstStyle/>
              <a:p>
                <a:r>
                  <a:rPr lang="en-GB">
                    <a:noFill/>
                  </a:rPr>
                  <a:t> </a:t>
                </a:r>
              </a:p>
            </p:txBody>
          </p:sp>
        </mc:Fallback>
      </mc:AlternateContent>
      <p:cxnSp>
        <p:nvCxnSpPr>
          <p:cNvPr id="6" name="Straight Connector 5">
            <a:extLst>
              <a:ext uri="{FF2B5EF4-FFF2-40B4-BE49-F238E27FC236}">
                <a16:creationId xmlns:a16="http://schemas.microsoft.com/office/drawing/2014/main" id="{DE5C2DFD-4950-70B5-C1A0-BC58B6F1934B}"/>
              </a:ext>
            </a:extLst>
          </p:cNvPr>
          <p:cNvCxnSpPr/>
          <p:nvPr/>
        </p:nvCxnSpPr>
        <p:spPr>
          <a:xfrm>
            <a:off x="6096000" y="681037"/>
            <a:ext cx="0" cy="6176963"/>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30DFC01-4992-F8B8-2EED-FC90CF72F30C}"/>
              </a:ext>
            </a:extLst>
          </p:cNvPr>
          <p:cNvPicPr>
            <a:picLocks noChangeAspect="1"/>
          </p:cNvPicPr>
          <p:nvPr/>
        </p:nvPicPr>
        <p:blipFill>
          <a:blip r:embed="rId4"/>
          <a:stretch>
            <a:fillRect/>
          </a:stretch>
        </p:blipFill>
        <p:spPr>
          <a:xfrm>
            <a:off x="367881" y="2773138"/>
            <a:ext cx="2291761" cy="2256064"/>
          </a:xfrm>
          <a:prstGeom prst="rect">
            <a:avLst/>
          </a:prstGeom>
        </p:spPr>
      </p:pic>
      <p:pic>
        <p:nvPicPr>
          <p:cNvPr id="16" name="Picture 15">
            <a:extLst>
              <a:ext uri="{FF2B5EF4-FFF2-40B4-BE49-F238E27FC236}">
                <a16:creationId xmlns:a16="http://schemas.microsoft.com/office/drawing/2014/main" id="{B99A40D7-D31E-BE20-CF32-FCFFACA069B1}"/>
              </a:ext>
            </a:extLst>
          </p:cNvPr>
          <p:cNvPicPr>
            <a:picLocks noChangeAspect="1"/>
          </p:cNvPicPr>
          <p:nvPr/>
        </p:nvPicPr>
        <p:blipFill>
          <a:blip r:embed="rId5"/>
          <a:stretch>
            <a:fillRect/>
          </a:stretch>
        </p:blipFill>
        <p:spPr>
          <a:xfrm>
            <a:off x="3121557" y="2773138"/>
            <a:ext cx="2291762" cy="2233187"/>
          </a:xfrm>
          <a:prstGeom prst="rect">
            <a:avLst/>
          </a:prstGeom>
        </p:spPr>
      </p:pic>
      <p:grpSp>
        <p:nvGrpSpPr>
          <p:cNvPr id="19" name="Group 18">
            <a:extLst>
              <a:ext uri="{FF2B5EF4-FFF2-40B4-BE49-F238E27FC236}">
                <a16:creationId xmlns:a16="http://schemas.microsoft.com/office/drawing/2014/main" id="{3E042435-9225-AF3F-71CF-7E1B91FC15EE}"/>
              </a:ext>
            </a:extLst>
          </p:cNvPr>
          <p:cNvGrpSpPr/>
          <p:nvPr/>
        </p:nvGrpSpPr>
        <p:grpSpPr>
          <a:xfrm>
            <a:off x="6172199" y="788240"/>
            <a:ext cx="5943598" cy="5797899"/>
            <a:chOff x="6172199" y="882581"/>
            <a:chExt cx="5943598" cy="5797899"/>
          </a:xfrm>
        </p:grpSpPr>
        <mc:AlternateContent xmlns:mc="http://schemas.openxmlformats.org/markup-compatibility/2006" xmlns:a14="http://schemas.microsoft.com/office/drawing/2010/main">
          <mc:Choice Requires="a14">
            <p:sp>
              <p:nvSpPr>
                <p:cNvPr id="5" name="Content Placeholder 3">
                  <a:extLst>
                    <a:ext uri="{FF2B5EF4-FFF2-40B4-BE49-F238E27FC236}">
                      <a16:creationId xmlns:a16="http://schemas.microsoft.com/office/drawing/2014/main" id="{608FDFC0-8CB6-868E-0DEF-38A666E0886A}"/>
                    </a:ext>
                  </a:extLst>
                </p:cNvPr>
                <p:cNvSpPr txBox="1">
                  <a:spLocks/>
                </p:cNvSpPr>
                <p:nvPr/>
              </p:nvSpPr>
              <p:spPr>
                <a:xfrm>
                  <a:off x="6172199" y="882581"/>
                  <a:ext cx="5943598" cy="5797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Your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Reflect points </a:t>
                  </a:r>
                  <a14:m>
                    <m:oMath xmlns:m="http://schemas.openxmlformats.org/officeDocument/2006/math">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𝑃</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and </a:t>
                  </a:r>
                  <a14:m>
                    <m:oMath xmlns:m="http://schemas.openxmlformats.org/officeDocument/2006/math">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𝑄</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in the mirror lines. Label their images </a:t>
                  </a:r>
                  <a14:m>
                    <m:oMath xmlns:m="http://schemas.openxmlformats.org/officeDocument/2006/math">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𝑃</m:t>
                      </m:r>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and </a:t>
                  </a:r>
                  <a14:m>
                    <m:oMath xmlns:m="http://schemas.openxmlformats.org/officeDocument/2006/math">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𝑄</m:t>
                      </m:r>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5" name="Content Placeholder 3">
                  <a:extLst>
                    <a:ext uri="{FF2B5EF4-FFF2-40B4-BE49-F238E27FC236}">
                      <a16:creationId xmlns:a16="http://schemas.microsoft.com/office/drawing/2014/main" id="{608FDFC0-8CB6-868E-0DEF-38A666E0886A}"/>
                    </a:ext>
                  </a:extLst>
                </p:cNvPr>
                <p:cNvSpPr txBox="1">
                  <a:spLocks noRot="1" noChangeAspect="1" noMove="1" noResize="1" noEditPoints="1" noAdjustHandles="1" noChangeArrowheads="1" noChangeShapeType="1" noTextEdit="1"/>
                </p:cNvSpPr>
                <p:nvPr/>
              </p:nvSpPr>
              <p:spPr>
                <a:xfrm>
                  <a:off x="6172199" y="882581"/>
                  <a:ext cx="5943598" cy="5797899"/>
                </a:xfrm>
                <a:prstGeom prst="rect">
                  <a:avLst/>
                </a:prstGeom>
                <a:blipFill>
                  <a:blip r:embed="rId6"/>
                  <a:stretch>
                    <a:fillRect l="-2051" t="-1788"/>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09DA707A-517F-9325-1EBC-C65D53CDE023}"/>
                </a:ext>
              </a:extLst>
            </p:cNvPr>
            <p:cNvPicPr>
              <a:picLocks noChangeAspect="1"/>
            </p:cNvPicPr>
            <p:nvPr/>
          </p:nvPicPr>
          <p:blipFill>
            <a:blip r:embed="rId7"/>
            <a:stretch>
              <a:fillRect/>
            </a:stretch>
          </p:blipFill>
          <p:spPr>
            <a:xfrm>
              <a:off x="6572023" y="2867479"/>
              <a:ext cx="2291762" cy="2233187"/>
            </a:xfrm>
            <a:prstGeom prst="rect">
              <a:avLst/>
            </a:prstGeom>
          </p:spPr>
        </p:pic>
        <p:pic>
          <p:nvPicPr>
            <p:cNvPr id="18" name="Picture 17">
              <a:extLst>
                <a:ext uri="{FF2B5EF4-FFF2-40B4-BE49-F238E27FC236}">
                  <a16:creationId xmlns:a16="http://schemas.microsoft.com/office/drawing/2014/main" id="{610625DE-AA15-B50F-07EB-EEE349C7EBF6}"/>
                </a:ext>
              </a:extLst>
            </p:cNvPr>
            <p:cNvPicPr>
              <a:picLocks noChangeAspect="1"/>
            </p:cNvPicPr>
            <p:nvPr/>
          </p:nvPicPr>
          <p:blipFill>
            <a:blip r:embed="rId8"/>
            <a:stretch>
              <a:fillRect/>
            </a:stretch>
          </p:blipFill>
          <p:spPr>
            <a:xfrm>
              <a:off x="9263609" y="2867479"/>
              <a:ext cx="2291763" cy="2262475"/>
            </a:xfrm>
            <a:prstGeom prst="rect">
              <a:avLst/>
            </a:prstGeom>
          </p:spPr>
        </p:pic>
      </p:grpSp>
    </p:spTree>
    <p:extLst>
      <p:ext uri="{BB962C8B-B14F-4D97-AF65-F5344CB8AC3E}">
        <p14:creationId xmlns:p14="http://schemas.microsoft.com/office/powerpoint/2010/main" val="91177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B3DE-B466-131E-1053-501DBEC41621}"/>
              </a:ext>
            </a:extLst>
          </p:cNvPr>
          <p:cNvSpPr>
            <a:spLocks noGrp="1"/>
          </p:cNvSpPr>
          <p:nvPr>
            <p:ph type="title" idx="4294967295"/>
          </p:nvPr>
        </p:nvSpPr>
        <p:spPr>
          <a:xfrm>
            <a:off x="0" y="0"/>
            <a:ext cx="12192000" cy="681038"/>
          </a:xfrm>
          <a:prstGeom prst="rect">
            <a:avLst/>
          </a:prstGeom>
        </p:spPr>
        <p:txBody>
          <a:bodyPr/>
          <a:lstStyle/>
          <a:p>
            <a:r>
              <a:rPr lang="en-GB" dirty="0"/>
              <a:t>Reflection (Page 7) </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601E6EEF-4653-7738-8603-EB65DEB5721B}"/>
                  </a:ext>
                </a:extLst>
              </p:cNvPr>
              <p:cNvSpPr txBox="1">
                <a:spLocks/>
              </p:cNvSpPr>
              <p:nvPr/>
            </p:nvSpPr>
            <p:spPr>
              <a:xfrm>
                <a:off x="200966" y="530050"/>
                <a:ext cx="5818836" cy="579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My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Reflect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in the line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𝑥</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=1</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Label its image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B</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p:sp>
            <p:nvSpPr>
              <p:cNvPr id="4" name="Content Placeholder 2">
                <a:extLst>
                  <a:ext uri="{FF2B5EF4-FFF2-40B4-BE49-F238E27FC236}">
                    <a16:creationId xmlns:a16="http://schemas.microsoft.com/office/drawing/2014/main" id="{601E6EEF-4653-7738-8603-EB65DEB5721B}"/>
                  </a:ext>
                </a:extLst>
              </p:cNvPr>
              <p:cNvSpPr txBox="1">
                <a:spLocks noRot="1" noChangeAspect="1" noMove="1" noResize="1" noEditPoints="1" noAdjustHandles="1" noChangeArrowheads="1" noChangeShapeType="1" noTextEdit="1"/>
              </p:cNvSpPr>
              <p:nvPr/>
            </p:nvSpPr>
            <p:spPr>
              <a:xfrm>
                <a:off x="200966" y="530050"/>
                <a:ext cx="5818836" cy="5797900"/>
              </a:xfrm>
              <a:prstGeom prst="rect">
                <a:avLst/>
              </a:prstGeom>
              <a:blipFill>
                <a:blip r:embed="rId3"/>
                <a:stretch>
                  <a:fillRect l="-2199" t="-1893"/>
                </a:stretch>
              </a:blipFill>
            </p:spPr>
            <p:txBody>
              <a:bodyPr/>
              <a:lstStyle/>
              <a:p>
                <a:r>
                  <a:rPr lang="en-GB">
                    <a:noFill/>
                  </a:rPr>
                  <a:t> </a:t>
                </a:r>
              </a:p>
            </p:txBody>
          </p:sp>
        </mc:Fallback>
      </mc:AlternateContent>
      <p:pic>
        <p:nvPicPr>
          <p:cNvPr id="11" name="Picture 10">
            <a:extLst>
              <a:ext uri="{FF2B5EF4-FFF2-40B4-BE49-F238E27FC236}">
                <a16:creationId xmlns:a16="http://schemas.microsoft.com/office/drawing/2014/main" id="{B23F87AE-92A5-4E5A-5FD5-FC12F412CA8C}"/>
              </a:ext>
            </a:extLst>
          </p:cNvPr>
          <p:cNvPicPr>
            <a:picLocks noChangeAspect="1"/>
          </p:cNvPicPr>
          <p:nvPr/>
        </p:nvPicPr>
        <p:blipFill>
          <a:blip r:embed="rId4"/>
          <a:stretch>
            <a:fillRect/>
          </a:stretch>
        </p:blipFill>
        <p:spPr>
          <a:xfrm>
            <a:off x="676421" y="1901093"/>
            <a:ext cx="4440851" cy="4426857"/>
          </a:xfrm>
          <a:prstGeom prst="rect">
            <a:avLst/>
          </a:prstGeom>
        </p:spPr>
      </p:pic>
      <p:grpSp>
        <p:nvGrpSpPr>
          <p:cNvPr id="14" name="Group 13">
            <a:extLst>
              <a:ext uri="{FF2B5EF4-FFF2-40B4-BE49-F238E27FC236}">
                <a16:creationId xmlns:a16="http://schemas.microsoft.com/office/drawing/2014/main" id="{BB82E137-6C60-2B9E-BCE0-ED37AADE968B}"/>
              </a:ext>
            </a:extLst>
          </p:cNvPr>
          <p:cNvGrpSpPr/>
          <p:nvPr/>
        </p:nvGrpSpPr>
        <p:grpSpPr>
          <a:xfrm>
            <a:off x="6096000" y="340519"/>
            <a:ext cx="5943598" cy="5819671"/>
            <a:chOff x="6172199" y="882581"/>
            <a:chExt cx="5943598" cy="5819671"/>
          </a:xfrm>
        </p:grpSpPr>
        <mc:AlternateContent xmlns:mc="http://schemas.openxmlformats.org/markup-compatibility/2006" xmlns:a14="http://schemas.microsoft.com/office/drawing/2010/main">
          <mc:Choice Requires="a14">
            <p:sp>
              <p:nvSpPr>
                <p:cNvPr id="6" name="Content Placeholder 3">
                  <a:extLst>
                    <a:ext uri="{FF2B5EF4-FFF2-40B4-BE49-F238E27FC236}">
                      <a16:creationId xmlns:a16="http://schemas.microsoft.com/office/drawing/2014/main" id="{A982EB20-DCF4-669A-0F5E-FC2F41D25592}"/>
                    </a:ext>
                  </a:extLst>
                </p:cNvPr>
                <p:cNvSpPr txBox="1">
                  <a:spLocks/>
                </p:cNvSpPr>
                <p:nvPr/>
              </p:nvSpPr>
              <p:spPr>
                <a:xfrm>
                  <a:off x="6172199" y="882581"/>
                  <a:ext cx="5943598" cy="5797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Your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Reflect shape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in the line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𝑦</m:t>
                      </m:r>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1</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Label its image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rPr>
                        <m:t>B</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6" name="Content Placeholder 3">
                  <a:extLst>
                    <a:ext uri="{FF2B5EF4-FFF2-40B4-BE49-F238E27FC236}">
                      <a16:creationId xmlns:a16="http://schemas.microsoft.com/office/drawing/2014/main" id="{A982EB20-DCF4-669A-0F5E-FC2F41D25592}"/>
                    </a:ext>
                  </a:extLst>
                </p:cNvPr>
                <p:cNvSpPr txBox="1">
                  <a:spLocks noRot="1" noChangeAspect="1" noMove="1" noResize="1" noEditPoints="1" noAdjustHandles="1" noChangeArrowheads="1" noChangeShapeType="1" noTextEdit="1"/>
                </p:cNvSpPr>
                <p:nvPr/>
              </p:nvSpPr>
              <p:spPr>
                <a:xfrm>
                  <a:off x="6172199" y="882581"/>
                  <a:ext cx="5943598" cy="5797899"/>
                </a:xfrm>
                <a:prstGeom prst="rect">
                  <a:avLst/>
                </a:prstGeom>
                <a:blipFill>
                  <a:blip r:embed="rId5"/>
                  <a:stretch>
                    <a:fillRect l="-2051" t="-1788"/>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EA952560-98CA-936E-7424-5C9BBF073DEA}"/>
                </a:ext>
              </a:extLst>
            </p:cNvPr>
            <p:cNvPicPr>
              <a:picLocks noChangeAspect="1"/>
            </p:cNvPicPr>
            <p:nvPr/>
          </p:nvPicPr>
          <p:blipFill>
            <a:blip r:embed="rId6"/>
            <a:stretch>
              <a:fillRect/>
            </a:stretch>
          </p:blipFill>
          <p:spPr>
            <a:xfrm>
              <a:off x="7355402" y="2275394"/>
              <a:ext cx="3781667" cy="4426858"/>
            </a:xfrm>
            <a:prstGeom prst="rect">
              <a:avLst/>
            </a:prstGeom>
          </p:spPr>
        </p:pic>
      </p:grpSp>
    </p:spTree>
    <p:extLst>
      <p:ext uri="{BB962C8B-B14F-4D97-AF65-F5344CB8AC3E}">
        <p14:creationId xmlns:p14="http://schemas.microsoft.com/office/powerpoint/2010/main" val="203657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B49F3-F98E-57F6-A2ED-F2FCB11A98BB}"/>
              </a:ext>
            </a:extLst>
          </p:cNvPr>
          <p:cNvSpPr>
            <a:spLocks noGrp="1"/>
          </p:cNvSpPr>
          <p:nvPr>
            <p:ph type="title" idx="4294967295"/>
          </p:nvPr>
        </p:nvSpPr>
        <p:spPr>
          <a:xfrm>
            <a:off x="0" y="0"/>
            <a:ext cx="12192000" cy="681038"/>
          </a:xfrm>
          <a:prstGeom prst="rect">
            <a:avLst/>
          </a:prstGeom>
        </p:spPr>
        <p:txBody>
          <a:bodyPr/>
          <a:lstStyle/>
          <a:p>
            <a:r>
              <a:rPr lang="en-GB" dirty="0"/>
              <a:t>Reflecting Shapes (Page 8)   </a:t>
            </a:r>
          </a:p>
        </p:txBody>
      </p:sp>
      <p:pic>
        <p:nvPicPr>
          <p:cNvPr id="5" name="Content Placeholder 4">
            <a:extLst>
              <a:ext uri="{FF2B5EF4-FFF2-40B4-BE49-F238E27FC236}">
                <a16:creationId xmlns:a16="http://schemas.microsoft.com/office/drawing/2014/main" id="{22A41690-5EB3-9369-3B7F-734AF861E27F}"/>
              </a:ext>
            </a:extLst>
          </p:cNvPr>
          <p:cNvPicPr>
            <a:picLocks noGrp="1" noChangeAspect="1"/>
          </p:cNvPicPr>
          <p:nvPr>
            <p:ph idx="4294967295"/>
          </p:nvPr>
        </p:nvPicPr>
        <p:blipFill>
          <a:blip r:embed="rId2"/>
          <a:srcRect b="48203"/>
          <a:stretch>
            <a:fillRect/>
          </a:stretch>
        </p:blipFill>
        <p:spPr>
          <a:xfrm>
            <a:off x="295275" y="835819"/>
            <a:ext cx="5478296" cy="4130216"/>
          </a:xfrm>
          <a:prstGeom prst="rect">
            <a:avLst/>
          </a:prstGeom>
        </p:spPr>
      </p:pic>
      <p:pic>
        <p:nvPicPr>
          <p:cNvPr id="7" name="Picture 6">
            <a:extLst>
              <a:ext uri="{FF2B5EF4-FFF2-40B4-BE49-F238E27FC236}">
                <a16:creationId xmlns:a16="http://schemas.microsoft.com/office/drawing/2014/main" id="{AF6DF5AB-EACF-613E-F9CE-9F0C17462F8B}"/>
              </a:ext>
            </a:extLst>
          </p:cNvPr>
          <p:cNvPicPr>
            <a:picLocks noChangeAspect="1"/>
          </p:cNvPicPr>
          <p:nvPr/>
        </p:nvPicPr>
        <p:blipFill>
          <a:blip r:embed="rId2"/>
          <a:srcRect t="52505"/>
          <a:stretch>
            <a:fillRect/>
          </a:stretch>
        </p:blipFill>
        <p:spPr>
          <a:xfrm>
            <a:off x="6096000" y="2032459"/>
            <a:ext cx="5976010" cy="4130216"/>
          </a:xfrm>
          <a:prstGeom prst="rect">
            <a:avLst/>
          </a:prstGeom>
        </p:spPr>
      </p:pic>
    </p:spTree>
    <p:extLst>
      <p:ext uri="{BB962C8B-B14F-4D97-AF65-F5344CB8AC3E}">
        <p14:creationId xmlns:p14="http://schemas.microsoft.com/office/powerpoint/2010/main" val="2682382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0559AA-D78E-ECA5-16CF-F48A4857A227}"/>
              </a:ext>
            </a:extLst>
          </p:cNvPr>
          <p:cNvPicPr>
            <a:picLocks noChangeAspect="1"/>
          </p:cNvPicPr>
          <p:nvPr/>
        </p:nvPicPr>
        <p:blipFill>
          <a:blip r:embed="rId3"/>
          <a:stretch>
            <a:fillRect/>
          </a:stretch>
        </p:blipFill>
        <p:spPr>
          <a:xfrm>
            <a:off x="2628332" y="2104572"/>
            <a:ext cx="6828495" cy="4401910"/>
          </a:xfrm>
          <a:prstGeom prst="rect">
            <a:avLst/>
          </a:prstGeom>
        </p:spPr>
      </p:pic>
      <p:sp>
        <p:nvSpPr>
          <p:cNvPr id="2" name="Title 1">
            <a:extLst>
              <a:ext uri="{FF2B5EF4-FFF2-40B4-BE49-F238E27FC236}">
                <a16:creationId xmlns:a16="http://schemas.microsoft.com/office/drawing/2014/main" id="{62EE70E6-3537-51F2-A518-7F0395712DBC}"/>
              </a:ext>
            </a:extLst>
          </p:cNvPr>
          <p:cNvSpPr>
            <a:spLocks noGrp="1"/>
          </p:cNvSpPr>
          <p:nvPr>
            <p:ph type="title" idx="4294967295"/>
          </p:nvPr>
        </p:nvSpPr>
        <p:spPr>
          <a:xfrm>
            <a:off x="0" y="184150"/>
            <a:ext cx="12192000" cy="681038"/>
          </a:xfrm>
          <a:prstGeom prst="rect">
            <a:avLst/>
          </a:prstGeom>
        </p:spPr>
        <p:txBody>
          <a:bodyPr/>
          <a:lstStyle/>
          <a:p>
            <a:r>
              <a:rPr lang="en-GB" dirty="0"/>
              <a:t>Finding the mirror line (Page 9) </a:t>
            </a:r>
          </a:p>
        </p:txBody>
      </p:sp>
      <p:sp>
        <p:nvSpPr>
          <p:cNvPr id="3" name="Content Placeholder 2">
            <a:extLst>
              <a:ext uri="{FF2B5EF4-FFF2-40B4-BE49-F238E27FC236}">
                <a16:creationId xmlns:a16="http://schemas.microsoft.com/office/drawing/2014/main" id="{B3172361-E5F9-D66C-1266-A66E61898194}"/>
              </a:ext>
            </a:extLst>
          </p:cNvPr>
          <p:cNvSpPr>
            <a:spLocks noGrp="1"/>
          </p:cNvSpPr>
          <p:nvPr>
            <p:ph type="body" sz="quarter" idx="4294967295"/>
          </p:nvPr>
        </p:nvSpPr>
        <p:spPr>
          <a:xfrm>
            <a:off x="520700" y="1088435"/>
            <a:ext cx="9099550" cy="488950"/>
          </a:xfrm>
          <a:prstGeom prst="rect">
            <a:avLst/>
          </a:prstGeom>
        </p:spPr>
        <p:txBody>
          <a:bodyPr/>
          <a:lstStyle/>
          <a:p>
            <a:pPr marL="0" indent="0">
              <a:buNone/>
            </a:pPr>
            <a:r>
              <a:rPr lang="en-GB" dirty="0"/>
              <a:t>If you see a reflection, you can find the mirror line by </a:t>
            </a:r>
            <a:r>
              <a:rPr lang="en-GB" u="sng" dirty="0"/>
              <a:t>joining corresponding vertices</a:t>
            </a:r>
            <a:r>
              <a:rPr lang="en-GB" dirty="0"/>
              <a:t> and joining their midpoints.</a:t>
            </a:r>
          </a:p>
        </p:txBody>
      </p:sp>
      <p:cxnSp>
        <p:nvCxnSpPr>
          <p:cNvPr id="7" name="Straight Connector 6">
            <a:extLst>
              <a:ext uri="{FF2B5EF4-FFF2-40B4-BE49-F238E27FC236}">
                <a16:creationId xmlns:a16="http://schemas.microsoft.com/office/drawing/2014/main" id="{94A663C4-71D9-5AFF-4CBF-52437AF1589F}"/>
              </a:ext>
            </a:extLst>
          </p:cNvPr>
          <p:cNvCxnSpPr>
            <a:cxnSpLocks/>
          </p:cNvCxnSpPr>
          <p:nvPr/>
        </p:nvCxnSpPr>
        <p:spPr>
          <a:xfrm>
            <a:off x="4816122" y="5428343"/>
            <a:ext cx="2549878" cy="0"/>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9D4616-B2A5-B49C-51E7-34596AD9EAC7}"/>
              </a:ext>
            </a:extLst>
          </p:cNvPr>
          <p:cNvCxnSpPr>
            <a:cxnSpLocks/>
          </p:cNvCxnSpPr>
          <p:nvPr/>
        </p:nvCxnSpPr>
        <p:spPr>
          <a:xfrm>
            <a:off x="3535474" y="4804229"/>
            <a:ext cx="5093269" cy="0"/>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81F5052-E309-4152-505C-FC31A95BCEA0}"/>
                  </a:ext>
                </a:extLst>
              </p:cNvPr>
              <p:cNvSpPr txBox="1"/>
              <p:nvPr/>
            </p:nvSpPr>
            <p:spPr>
              <a:xfrm>
                <a:off x="5877658" y="522916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FF33CC"/>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srgbClr val="FF33CC"/>
                  </a:solidFill>
                  <a:effectLst/>
                  <a:uLnTx/>
                  <a:uFillTx/>
                  <a:latin typeface="Segoe UI Light"/>
                  <a:ea typeface="+mn-ea"/>
                  <a:cs typeface="+mn-cs"/>
                </a:endParaRPr>
              </a:p>
            </p:txBody>
          </p:sp>
        </mc:Choice>
        <mc:Fallback xmlns="">
          <p:sp>
            <p:nvSpPr>
              <p:cNvPr id="12" name="TextBox 11">
                <a:extLst>
                  <a:ext uri="{FF2B5EF4-FFF2-40B4-BE49-F238E27FC236}">
                    <a16:creationId xmlns:a16="http://schemas.microsoft.com/office/drawing/2014/main" id="{381F5052-E309-4152-505C-FC31A95BCEA0}"/>
                  </a:ext>
                </a:extLst>
              </p:cNvPr>
              <p:cNvSpPr txBox="1">
                <a:spLocks noRot="1" noChangeAspect="1" noMove="1" noResize="1" noEditPoints="1" noAdjustHandles="1" noChangeArrowheads="1" noChangeShapeType="1" noTextEdit="1"/>
              </p:cNvSpPr>
              <p:nvPr/>
            </p:nvSpPr>
            <p:spPr>
              <a:xfrm>
                <a:off x="5877658" y="5229163"/>
                <a:ext cx="41229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E5FFC4B-279D-66B4-639F-9DED3D9DC745}"/>
                  </a:ext>
                </a:extLst>
              </p:cNvPr>
              <p:cNvSpPr txBox="1"/>
              <p:nvPr/>
            </p:nvSpPr>
            <p:spPr>
              <a:xfrm>
                <a:off x="5877658" y="460152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FF33CC"/>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srgbClr val="FF33CC"/>
                  </a:solidFill>
                  <a:effectLst/>
                  <a:uLnTx/>
                  <a:uFillTx/>
                  <a:latin typeface="Segoe UI Light"/>
                  <a:ea typeface="+mn-ea"/>
                  <a:cs typeface="+mn-cs"/>
                </a:endParaRPr>
              </a:p>
            </p:txBody>
          </p:sp>
        </mc:Choice>
        <mc:Fallback xmlns="">
          <p:sp>
            <p:nvSpPr>
              <p:cNvPr id="14" name="TextBox 13">
                <a:extLst>
                  <a:ext uri="{FF2B5EF4-FFF2-40B4-BE49-F238E27FC236}">
                    <a16:creationId xmlns:a16="http://schemas.microsoft.com/office/drawing/2014/main" id="{5E5FFC4B-279D-66B4-639F-9DED3D9DC745}"/>
                  </a:ext>
                </a:extLst>
              </p:cNvPr>
              <p:cNvSpPr txBox="1">
                <a:spLocks noRot="1" noChangeAspect="1" noMove="1" noResize="1" noEditPoints="1" noAdjustHandles="1" noChangeArrowheads="1" noChangeShapeType="1" noTextEdit="1"/>
              </p:cNvSpPr>
              <p:nvPr/>
            </p:nvSpPr>
            <p:spPr>
              <a:xfrm>
                <a:off x="5877658" y="4601527"/>
                <a:ext cx="412292" cy="369332"/>
              </a:xfrm>
              <a:prstGeom prst="rect">
                <a:avLst/>
              </a:prstGeom>
              <a:blipFill>
                <a:blip r:embed="rId5"/>
                <a:stretch>
                  <a:fillRect/>
                </a:stretch>
              </a:blipFill>
            </p:spPr>
            <p:txBody>
              <a:bodyPr/>
              <a:lstStyle/>
              <a:p>
                <a:r>
                  <a:rPr lang="en-GB">
                    <a:noFill/>
                  </a:rPr>
                  <a:t> </a:t>
                </a:r>
              </a:p>
            </p:txBody>
          </p:sp>
        </mc:Fallback>
      </mc:AlternateContent>
      <p:cxnSp>
        <p:nvCxnSpPr>
          <p:cNvPr id="15" name="Straight Connector 14">
            <a:extLst>
              <a:ext uri="{FF2B5EF4-FFF2-40B4-BE49-F238E27FC236}">
                <a16:creationId xmlns:a16="http://schemas.microsoft.com/office/drawing/2014/main" id="{FE85AC94-8E84-DA21-F7C5-1F57D051EACA}"/>
              </a:ext>
            </a:extLst>
          </p:cNvPr>
          <p:cNvCxnSpPr>
            <a:cxnSpLocks/>
          </p:cNvCxnSpPr>
          <p:nvPr/>
        </p:nvCxnSpPr>
        <p:spPr>
          <a:xfrm>
            <a:off x="4816122" y="3269735"/>
            <a:ext cx="2549878" cy="0"/>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EC7410-157F-8871-6F84-59469317F602}"/>
                  </a:ext>
                </a:extLst>
              </p:cNvPr>
              <p:cNvSpPr txBox="1"/>
              <p:nvPr/>
            </p:nvSpPr>
            <p:spPr>
              <a:xfrm>
                <a:off x="5877658" y="3066925"/>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FF33CC"/>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srgbClr val="FF33CC"/>
                  </a:solidFill>
                  <a:effectLst/>
                  <a:uLnTx/>
                  <a:uFillTx/>
                  <a:latin typeface="Segoe UI Light"/>
                  <a:ea typeface="+mn-ea"/>
                  <a:cs typeface="+mn-cs"/>
                </a:endParaRPr>
              </a:p>
            </p:txBody>
          </p:sp>
        </mc:Choice>
        <mc:Fallback xmlns="">
          <p:sp>
            <p:nvSpPr>
              <p:cNvPr id="16" name="TextBox 15">
                <a:extLst>
                  <a:ext uri="{FF2B5EF4-FFF2-40B4-BE49-F238E27FC236}">
                    <a16:creationId xmlns:a16="http://schemas.microsoft.com/office/drawing/2014/main" id="{2CEC7410-157F-8871-6F84-59469317F602}"/>
                  </a:ext>
                </a:extLst>
              </p:cNvPr>
              <p:cNvSpPr txBox="1">
                <a:spLocks noRot="1" noChangeAspect="1" noMove="1" noResize="1" noEditPoints="1" noAdjustHandles="1" noChangeArrowheads="1" noChangeShapeType="1" noTextEdit="1"/>
              </p:cNvSpPr>
              <p:nvPr/>
            </p:nvSpPr>
            <p:spPr>
              <a:xfrm>
                <a:off x="5877658" y="3066925"/>
                <a:ext cx="412292" cy="369332"/>
              </a:xfrm>
              <a:prstGeom prst="rect">
                <a:avLst/>
              </a:prstGeom>
              <a:blipFill>
                <a:blip r:embed="rId6"/>
                <a:stretch>
                  <a:fillRect/>
                </a:stretch>
              </a:blipFill>
            </p:spPr>
            <p:txBody>
              <a:bodyPr/>
              <a:lstStyle/>
              <a:p>
                <a:r>
                  <a:rPr lang="en-GB">
                    <a:noFill/>
                  </a:rPr>
                  <a:t> </a:t>
                </a:r>
              </a:p>
            </p:txBody>
          </p:sp>
        </mc:Fallback>
      </mc:AlternateContent>
      <p:cxnSp>
        <p:nvCxnSpPr>
          <p:cNvPr id="20" name="Straight Connector 19">
            <a:extLst>
              <a:ext uri="{FF2B5EF4-FFF2-40B4-BE49-F238E27FC236}">
                <a16:creationId xmlns:a16="http://schemas.microsoft.com/office/drawing/2014/main" id="{00F35ABB-46BF-1E33-8862-48C8FCBCC9F9}"/>
              </a:ext>
            </a:extLst>
          </p:cNvPr>
          <p:cNvCxnSpPr>
            <a:cxnSpLocks/>
          </p:cNvCxnSpPr>
          <p:nvPr/>
        </p:nvCxnSpPr>
        <p:spPr>
          <a:xfrm>
            <a:off x="6082108" y="2721426"/>
            <a:ext cx="0" cy="3548745"/>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8BAC6F4-7B6F-CD24-8AD2-D4F4F7CDA104}"/>
                  </a:ext>
                </a:extLst>
              </p:cNvPr>
              <p:cNvSpPr txBox="1"/>
              <p:nvPr/>
            </p:nvSpPr>
            <p:spPr>
              <a:xfrm>
                <a:off x="5382149" y="2130078"/>
                <a:ext cx="1417824"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r>
                        <a:rPr kumimoji="0" lang="en-GB" sz="2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m:t>
                      </m:r>
                    </m:oMath>
                  </m:oMathPara>
                </a14:m>
                <a:endParaRPr kumimoji="0" lang="en-GB" sz="2800" b="0" i="0" u="none" strike="noStrike" kern="1200" cap="none" spc="0" normalizeH="0" baseline="0" noProof="0" dirty="0">
                  <a:ln>
                    <a:noFill/>
                  </a:ln>
                  <a:solidFill>
                    <a:srgbClr val="FF0000"/>
                  </a:solidFill>
                  <a:effectLst/>
                  <a:uLnTx/>
                  <a:uFillTx/>
                  <a:latin typeface="Segoe UI Light"/>
                  <a:ea typeface="+mn-ea"/>
                  <a:cs typeface="+mn-cs"/>
                </a:endParaRPr>
              </a:p>
            </p:txBody>
          </p:sp>
        </mc:Choice>
        <mc:Fallback xmlns="">
          <p:sp>
            <p:nvSpPr>
              <p:cNvPr id="22" name="TextBox 21">
                <a:extLst>
                  <a:ext uri="{FF2B5EF4-FFF2-40B4-BE49-F238E27FC236}">
                    <a16:creationId xmlns:a16="http://schemas.microsoft.com/office/drawing/2014/main" id="{F8BAC6F4-7B6F-CD24-8AD2-D4F4F7CDA104}"/>
                  </a:ext>
                </a:extLst>
              </p:cNvPr>
              <p:cNvSpPr txBox="1">
                <a:spLocks noRot="1" noChangeAspect="1" noMove="1" noResize="1" noEditPoints="1" noAdjustHandles="1" noChangeArrowheads="1" noChangeShapeType="1" noTextEdit="1"/>
              </p:cNvSpPr>
              <p:nvPr/>
            </p:nvSpPr>
            <p:spPr>
              <a:xfrm>
                <a:off x="5382149" y="2130078"/>
                <a:ext cx="1417824" cy="523220"/>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3823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B3DE-B466-131E-1053-501DBEC41621}"/>
              </a:ext>
            </a:extLst>
          </p:cNvPr>
          <p:cNvSpPr>
            <a:spLocks noGrp="1"/>
          </p:cNvSpPr>
          <p:nvPr>
            <p:ph type="title" idx="4294967295"/>
          </p:nvPr>
        </p:nvSpPr>
        <p:spPr>
          <a:xfrm>
            <a:off x="0" y="0"/>
            <a:ext cx="12192000" cy="681038"/>
          </a:xfrm>
          <a:prstGeom prst="rect">
            <a:avLst/>
          </a:prstGeom>
        </p:spPr>
        <p:txBody>
          <a:bodyPr/>
          <a:lstStyle/>
          <a:p>
            <a:r>
              <a:rPr lang="en-GB" dirty="0"/>
              <a:t>Reflection (Page 9) </a:t>
            </a:r>
          </a:p>
        </p:txBody>
      </p:sp>
      <p:sp>
        <p:nvSpPr>
          <p:cNvPr id="4" name="Content Placeholder 2">
            <a:extLst>
              <a:ext uri="{FF2B5EF4-FFF2-40B4-BE49-F238E27FC236}">
                <a16:creationId xmlns:a16="http://schemas.microsoft.com/office/drawing/2014/main" id="{601E6EEF-4653-7738-8603-EB65DEB5721B}"/>
              </a:ext>
            </a:extLst>
          </p:cNvPr>
          <p:cNvSpPr txBox="1">
            <a:spLocks/>
          </p:cNvSpPr>
          <p:nvPr/>
        </p:nvSpPr>
        <p:spPr>
          <a:xfrm>
            <a:off x="0" y="510778"/>
            <a:ext cx="5818836" cy="579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My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Here is a reflection. Draw the mirror line and write its equation.</a:t>
            </a:r>
          </a:p>
        </p:txBody>
      </p:sp>
      <p:pic>
        <p:nvPicPr>
          <p:cNvPr id="5" name="Picture 4">
            <a:extLst>
              <a:ext uri="{FF2B5EF4-FFF2-40B4-BE49-F238E27FC236}">
                <a16:creationId xmlns:a16="http://schemas.microsoft.com/office/drawing/2014/main" id="{71098F2B-7CB6-65D9-03F9-5DED17D15C15}"/>
              </a:ext>
            </a:extLst>
          </p:cNvPr>
          <p:cNvPicPr>
            <a:picLocks noChangeAspect="1"/>
          </p:cNvPicPr>
          <p:nvPr/>
        </p:nvPicPr>
        <p:blipFill>
          <a:blip r:embed="rId3"/>
          <a:stretch>
            <a:fillRect/>
          </a:stretch>
        </p:blipFill>
        <p:spPr>
          <a:xfrm>
            <a:off x="688405" y="2000032"/>
            <a:ext cx="4166740" cy="4160157"/>
          </a:xfrm>
          <a:prstGeom prst="rect">
            <a:avLst/>
          </a:prstGeom>
        </p:spPr>
      </p:pic>
      <p:grpSp>
        <p:nvGrpSpPr>
          <p:cNvPr id="10" name="Group 9">
            <a:extLst>
              <a:ext uri="{FF2B5EF4-FFF2-40B4-BE49-F238E27FC236}">
                <a16:creationId xmlns:a16="http://schemas.microsoft.com/office/drawing/2014/main" id="{80716DBC-E989-B8CB-DC23-AE68026F8CDB}"/>
              </a:ext>
            </a:extLst>
          </p:cNvPr>
          <p:cNvGrpSpPr/>
          <p:nvPr/>
        </p:nvGrpSpPr>
        <p:grpSpPr>
          <a:xfrm>
            <a:off x="5818836" y="340519"/>
            <a:ext cx="5943598" cy="5819670"/>
            <a:chOff x="6172199" y="882581"/>
            <a:chExt cx="5943598" cy="5819670"/>
          </a:xfrm>
        </p:grpSpPr>
        <p:sp>
          <p:nvSpPr>
            <p:cNvPr id="6" name="Content Placeholder 3">
              <a:extLst>
                <a:ext uri="{FF2B5EF4-FFF2-40B4-BE49-F238E27FC236}">
                  <a16:creationId xmlns:a16="http://schemas.microsoft.com/office/drawing/2014/main" id="{A982EB20-DCF4-669A-0F5E-FC2F41D25592}"/>
                </a:ext>
              </a:extLst>
            </p:cNvPr>
            <p:cNvSpPr txBox="1">
              <a:spLocks/>
            </p:cNvSpPr>
            <p:nvPr/>
          </p:nvSpPr>
          <p:spPr>
            <a:xfrm>
              <a:off x="6172199" y="882581"/>
              <a:ext cx="5943598" cy="5797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Your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Here is a reflection. Draw the mirror line and write its equation.</a:t>
              </a:r>
            </a:p>
          </p:txBody>
        </p:sp>
        <p:pic>
          <p:nvPicPr>
            <p:cNvPr id="8" name="Picture 7">
              <a:extLst>
                <a:ext uri="{FF2B5EF4-FFF2-40B4-BE49-F238E27FC236}">
                  <a16:creationId xmlns:a16="http://schemas.microsoft.com/office/drawing/2014/main" id="{658C17B4-D63D-76D5-7C73-FCF056B369A0}"/>
                </a:ext>
              </a:extLst>
            </p:cNvPr>
            <p:cNvPicPr>
              <a:picLocks noChangeAspect="1"/>
            </p:cNvPicPr>
            <p:nvPr/>
          </p:nvPicPr>
          <p:blipFill>
            <a:blip r:embed="rId4"/>
            <a:stretch>
              <a:fillRect/>
            </a:stretch>
          </p:blipFill>
          <p:spPr>
            <a:xfrm>
              <a:off x="6984432" y="2542094"/>
              <a:ext cx="4160157" cy="4160157"/>
            </a:xfrm>
            <a:prstGeom prst="rect">
              <a:avLst/>
            </a:prstGeom>
          </p:spPr>
        </p:pic>
      </p:grpSp>
    </p:spTree>
    <p:extLst>
      <p:ext uri="{BB962C8B-B14F-4D97-AF65-F5344CB8AC3E}">
        <p14:creationId xmlns:p14="http://schemas.microsoft.com/office/powerpoint/2010/main" val="188347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7" name="TextBox 6"/>
          <p:cNvSpPr txBox="1"/>
          <p:nvPr/>
        </p:nvSpPr>
        <p:spPr>
          <a:xfrm>
            <a:off x="9859617" y="3069203"/>
            <a:ext cx="1208599" cy="584775"/>
          </a:xfrm>
          <a:prstGeom prst="rect">
            <a:avLst/>
          </a:prstGeom>
          <a:noFill/>
        </p:spPr>
        <p:txBody>
          <a:bodyPr wrap="square" rtlCol="0">
            <a:spAutoFit/>
          </a:bodyPr>
          <a:lstStyle/>
          <a:p>
            <a:r>
              <a:rPr lang="en-GB" sz="3200" b="1" dirty="0">
                <a:latin typeface="Century Gothic" panose="020B0502020202020204" pitchFamily="34" charset="0"/>
              </a:rPr>
              <a:t>A</a:t>
            </a:r>
            <a:endParaRPr lang="en-GB" sz="1400" dirty="0">
              <a:latin typeface="Century Gothic" panose="020B0502020202020204" pitchFamily="34" charset="0"/>
            </a:endParaRPr>
          </a:p>
        </p:txBody>
      </p:sp>
      <p:sp>
        <p:nvSpPr>
          <p:cNvPr id="8" name="TextBox 7"/>
          <p:cNvSpPr txBox="1"/>
          <p:nvPr/>
        </p:nvSpPr>
        <p:spPr>
          <a:xfrm>
            <a:off x="10973855" y="4847252"/>
            <a:ext cx="1208599" cy="584775"/>
          </a:xfrm>
          <a:prstGeom prst="rect">
            <a:avLst/>
          </a:prstGeom>
          <a:noFill/>
        </p:spPr>
        <p:txBody>
          <a:bodyPr wrap="square" rtlCol="0">
            <a:spAutoFit/>
          </a:bodyPr>
          <a:lstStyle/>
          <a:p>
            <a:r>
              <a:rPr lang="en-GB" sz="3200" b="1" dirty="0">
                <a:latin typeface="Century Gothic" panose="020B0502020202020204" pitchFamily="34" charset="0"/>
              </a:rPr>
              <a:t>B</a:t>
            </a:r>
            <a:endParaRPr lang="en-GB" sz="1400" dirty="0">
              <a:latin typeface="Century Gothic" panose="020B0502020202020204" pitchFamily="34" charset="0"/>
            </a:endParaRPr>
          </a:p>
        </p:txBody>
      </p:sp>
      <p:pic>
        <p:nvPicPr>
          <p:cNvPr id="12" name="Picture 11">
            <a:extLst>
              <a:ext uri="{FF2B5EF4-FFF2-40B4-BE49-F238E27FC236}">
                <a16:creationId xmlns:a16="http://schemas.microsoft.com/office/drawing/2014/main" id="{44B2F1F9-05D4-A571-DEEF-A0F906E9E1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14" name="Picture 13">
            <a:extLst>
              <a:ext uri="{FF2B5EF4-FFF2-40B4-BE49-F238E27FC236}">
                <a16:creationId xmlns:a16="http://schemas.microsoft.com/office/drawing/2014/main" id="{23BAE0BC-3903-2A88-5546-19B47C94796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16" name="Picture 15">
            <a:extLst>
              <a:ext uri="{FF2B5EF4-FFF2-40B4-BE49-F238E27FC236}">
                <a16:creationId xmlns:a16="http://schemas.microsoft.com/office/drawing/2014/main" id="{15BA02B6-351F-ECFE-F860-DF6FB2BFE15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8" name="Picture 17">
            <a:extLst>
              <a:ext uri="{FF2B5EF4-FFF2-40B4-BE49-F238E27FC236}">
                <a16:creationId xmlns:a16="http://schemas.microsoft.com/office/drawing/2014/main" id="{F2A80E8E-64AD-4573-BAA8-84B730A0104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3060850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8629-0BDE-222E-9075-9F43826BFDDB}"/>
              </a:ext>
            </a:extLst>
          </p:cNvPr>
          <p:cNvSpPr>
            <a:spLocks noGrp="1"/>
          </p:cNvSpPr>
          <p:nvPr>
            <p:ph type="title" idx="4294967295"/>
          </p:nvPr>
        </p:nvSpPr>
        <p:spPr>
          <a:xfrm>
            <a:off x="0" y="0"/>
            <a:ext cx="12192000" cy="681038"/>
          </a:xfrm>
          <a:prstGeom prst="rect">
            <a:avLst/>
          </a:prstGeom>
        </p:spPr>
        <p:txBody>
          <a:bodyPr>
            <a:normAutofit fontScale="90000"/>
          </a:bodyPr>
          <a:lstStyle/>
          <a:p>
            <a:r>
              <a:rPr lang="en-GB" dirty="0"/>
              <a:t>Reflection (Page 10) 							</a:t>
            </a:r>
          </a:p>
        </p:txBody>
      </p:sp>
      <p:pic>
        <p:nvPicPr>
          <p:cNvPr id="5" name="Picture 4">
            <a:extLst>
              <a:ext uri="{FF2B5EF4-FFF2-40B4-BE49-F238E27FC236}">
                <a16:creationId xmlns:a16="http://schemas.microsoft.com/office/drawing/2014/main" id="{926146DE-0F6E-2CEB-FC01-38CDC0D687D1}"/>
              </a:ext>
            </a:extLst>
          </p:cNvPr>
          <p:cNvPicPr>
            <a:picLocks noChangeAspect="1"/>
          </p:cNvPicPr>
          <p:nvPr/>
        </p:nvPicPr>
        <p:blipFill>
          <a:blip r:embed="rId3"/>
          <a:stretch>
            <a:fillRect/>
          </a:stretch>
        </p:blipFill>
        <p:spPr>
          <a:xfrm>
            <a:off x="5105400" y="214312"/>
            <a:ext cx="5904382" cy="2330677"/>
          </a:xfrm>
          <a:prstGeom prst="rect">
            <a:avLst/>
          </a:prstGeom>
        </p:spPr>
      </p:pic>
      <p:pic>
        <p:nvPicPr>
          <p:cNvPr id="7" name="Picture 6">
            <a:extLst>
              <a:ext uri="{FF2B5EF4-FFF2-40B4-BE49-F238E27FC236}">
                <a16:creationId xmlns:a16="http://schemas.microsoft.com/office/drawing/2014/main" id="{7D11B3AD-13D5-4ACF-6255-E6DE8118FEE6}"/>
              </a:ext>
            </a:extLst>
          </p:cNvPr>
          <p:cNvPicPr>
            <a:picLocks noChangeAspect="1"/>
          </p:cNvPicPr>
          <p:nvPr/>
        </p:nvPicPr>
        <p:blipFill>
          <a:blip r:embed="rId4"/>
          <a:stretch>
            <a:fillRect/>
          </a:stretch>
        </p:blipFill>
        <p:spPr>
          <a:xfrm>
            <a:off x="5105400" y="2544989"/>
            <a:ext cx="5904382" cy="3788872"/>
          </a:xfrm>
          <a:prstGeom prst="rect">
            <a:avLst/>
          </a:prstGeom>
        </p:spPr>
      </p:pic>
    </p:spTree>
    <p:extLst>
      <p:ext uri="{BB962C8B-B14F-4D97-AF65-F5344CB8AC3E}">
        <p14:creationId xmlns:p14="http://schemas.microsoft.com/office/powerpoint/2010/main" val="931956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775BB78F-A01B-809E-B33D-D0E00F5572A7}"/>
              </a:ext>
            </a:extLst>
          </p:cNvPr>
          <p:cNvSpPr/>
          <p:nvPr/>
        </p:nvSpPr>
        <p:spPr>
          <a:xfrm>
            <a:off x="4550228" y="2844799"/>
            <a:ext cx="2569030" cy="2569030"/>
          </a:xfrm>
          <a:prstGeom prst="ellipse">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 name="Content Placeholder 2">
            <a:extLst>
              <a:ext uri="{FF2B5EF4-FFF2-40B4-BE49-F238E27FC236}">
                <a16:creationId xmlns:a16="http://schemas.microsoft.com/office/drawing/2014/main" id="{546DC2E7-B2BF-1B35-4F66-A74FB93CE758}"/>
              </a:ext>
            </a:extLst>
          </p:cNvPr>
          <p:cNvSpPr>
            <a:spLocks noGrp="1"/>
          </p:cNvSpPr>
          <p:nvPr>
            <p:ph type="body" sz="quarter" idx="10"/>
          </p:nvPr>
        </p:nvSpPr>
        <p:spPr>
          <a:xfrm>
            <a:off x="1415620" y="1379583"/>
            <a:ext cx="9099550" cy="488983"/>
          </a:xfrm>
        </p:spPr>
        <p:txBody>
          <a:bodyPr/>
          <a:lstStyle/>
          <a:p>
            <a:pPr marL="0" indent="0">
              <a:buNone/>
            </a:pPr>
            <a:r>
              <a:rPr lang="en-GB" dirty="0"/>
              <a:t>We can describe a transformation by giving clear instructions for it.</a:t>
            </a:r>
          </a:p>
          <a:p>
            <a:pPr marL="0" indent="0">
              <a:buNone/>
            </a:pPr>
            <a:r>
              <a:rPr lang="en-GB" u="sng" dirty="0"/>
              <a:t>Rotation</a:t>
            </a:r>
            <a:r>
              <a:rPr lang="en-GB" dirty="0"/>
              <a:t> can be pictured as </a:t>
            </a:r>
            <a:r>
              <a:rPr lang="en-GB" u="sng" dirty="0"/>
              <a:t>moving in a circle around a fixed centre point</a:t>
            </a:r>
            <a:r>
              <a:rPr lang="en-GB" dirty="0"/>
              <a:t>.</a:t>
            </a:r>
          </a:p>
        </p:txBody>
      </p:sp>
      <p:sp>
        <p:nvSpPr>
          <p:cNvPr id="2" name="Title 1">
            <a:extLst>
              <a:ext uri="{FF2B5EF4-FFF2-40B4-BE49-F238E27FC236}">
                <a16:creationId xmlns:a16="http://schemas.microsoft.com/office/drawing/2014/main" id="{E9586EC9-4E29-10A2-DDB3-5DBFC65C10AE}"/>
              </a:ext>
            </a:extLst>
          </p:cNvPr>
          <p:cNvSpPr>
            <a:spLocks noGrp="1"/>
          </p:cNvSpPr>
          <p:nvPr>
            <p:ph type="title" idx="4294967295"/>
          </p:nvPr>
        </p:nvSpPr>
        <p:spPr>
          <a:xfrm>
            <a:off x="504825" y="210429"/>
            <a:ext cx="12192000" cy="681038"/>
          </a:xfrm>
          <a:prstGeom prst="rect">
            <a:avLst/>
          </a:prstGeom>
        </p:spPr>
        <p:txBody>
          <a:bodyPr/>
          <a:lstStyle/>
          <a:p>
            <a:r>
              <a:rPr lang="en-GB" dirty="0"/>
              <a:t>Rotation (Page 11)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14C63B4-1AE4-D28A-1CD8-F423A6DAAF95}"/>
                  </a:ext>
                </a:extLst>
              </p:cNvPr>
              <p:cNvSpPr txBox="1"/>
              <p:nvPr/>
            </p:nvSpPr>
            <p:spPr>
              <a:xfrm>
                <a:off x="5621340" y="3930134"/>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7" name="TextBox 6">
                <a:extLst>
                  <a:ext uri="{FF2B5EF4-FFF2-40B4-BE49-F238E27FC236}">
                    <a16:creationId xmlns:a16="http://schemas.microsoft.com/office/drawing/2014/main" id="{314C63B4-1AE4-D28A-1CD8-F423A6DAAF95}"/>
                  </a:ext>
                </a:extLst>
              </p:cNvPr>
              <p:cNvSpPr txBox="1">
                <a:spLocks noRot="1" noChangeAspect="1" noMove="1" noResize="1" noEditPoints="1" noAdjustHandles="1" noChangeArrowheads="1" noChangeShapeType="1" noTextEdit="1"/>
              </p:cNvSpPr>
              <p:nvPr/>
            </p:nvSpPr>
            <p:spPr>
              <a:xfrm>
                <a:off x="5621340" y="3930134"/>
                <a:ext cx="412292" cy="369332"/>
              </a:xfrm>
              <a:prstGeom prst="rect">
                <a:avLst/>
              </a:prstGeom>
              <a:blipFill>
                <a:blip r:embed="rId3"/>
                <a:stretch>
                  <a:fillRect/>
                </a:stretch>
              </a:blipFill>
            </p:spPr>
            <p:txBody>
              <a:bodyPr/>
              <a:lstStyle/>
              <a:p>
                <a:r>
                  <a:rPr lang="en-GB">
                    <a:noFill/>
                  </a:rPr>
                  <a:t> </a:t>
                </a:r>
              </a:p>
            </p:txBody>
          </p:sp>
        </mc:Fallback>
      </mc:AlternateContent>
      <p:grpSp>
        <p:nvGrpSpPr>
          <p:cNvPr id="14" name="Group 13">
            <a:extLst>
              <a:ext uri="{FF2B5EF4-FFF2-40B4-BE49-F238E27FC236}">
                <a16:creationId xmlns:a16="http://schemas.microsoft.com/office/drawing/2014/main" id="{0DABA012-E7CF-CF25-B502-A144544DF1D5}"/>
              </a:ext>
            </a:extLst>
          </p:cNvPr>
          <p:cNvGrpSpPr/>
          <p:nvPr/>
        </p:nvGrpSpPr>
        <p:grpSpPr>
          <a:xfrm>
            <a:off x="4669971" y="3418897"/>
            <a:ext cx="2329544" cy="1414361"/>
            <a:chOff x="4669971" y="3418897"/>
            <a:chExt cx="2329544" cy="1414361"/>
          </a:xfrm>
        </p:grpSpPr>
        <p:sp>
          <p:nvSpPr>
            <p:cNvPr id="13" name="Oval 12">
              <a:extLst>
                <a:ext uri="{FF2B5EF4-FFF2-40B4-BE49-F238E27FC236}">
                  <a16:creationId xmlns:a16="http://schemas.microsoft.com/office/drawing/2014/main" id="{F3B5DC7A-B4E9-6F08-5401-4FA6B21044EE}"/>
                </a:ext>
              </a:extLst>
            </p:cNvPr>
            <p:cNvSpPr/>
            <p:nvPr/>
          </p:nvSpPr>
          <p:spPr>
            <a:xfrm>
              <a:off x="4669971" y="4724400"/>
              <a:ext cx="108858" cy="10885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0" name="Straight Connector 9">
              <a:extLst>
                <a:ext uri="{FF2B5EF4-FFF2-40B4-BE49-F238E27FC236}">
                  <a16:creationId xmlns:a16="http://schemas.microsoft.com/office/drawing/2014/main" id="{A2BD033A-72DB-B67D-E515-28287B2EBE88}"/>
                </a:ext>
              </a:extLst>
            </p:cNvPr>
            <p:cNvCxnSpPr/>
            <p:nvPr/>
          </p:nvCxnSpPr>
          <p:spPr>
            <a:xfrm flipV="1">
              <a:off x="5834743" y="3483429"/>
              <a:ext cx="1110343" cy="645885"/>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1F7EED-4910-64FF-8116-3D1B3AD3B526}"/>
                </a:ext>
              </a:extLst>
            </p:cNvPr>
            <p:cNvCxnSpPr/>
            <p:nvPr/>
          </p:nvCxnSpPr>
          <p:spPr>
            <a:xfrm flipV="1">
              <a:off x="4724400" y="4129314"/>
              <a:ext cx="1110343" cy="645885"/>
            </a:xfrm>
            <a:prstGeom prst="line">
              <a:avLst/>
            </a:prstGeom>
            <a:noFill/>
            <a:ln w="12700">
              <a:no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47F7FFF-DB42-7DBF-64BD-C2717602B718}"/>
                </a:ext>
              </a:extLst>
            </p:cNvPr>
            <p:cNvSpPr/>
            <p:nvPr/>
          </p:nvSpPr>
          <p:spPr>
            <a:xfrm>
              <a:off x="6890657" y="3418897"/>
              <a:ext cx="108858" cy="108858"/>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spTree>
    <p:extLst>
      <p:ext uri="{BB962C8B-B14F-4D97-AF65-F5344CB8AC3E}">
        <p14:creationId xmlns:p14="http://schemas.microsoft.com/office/powerpoint/2010/main" val="199525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DC2E7-B2BF-1B35-4F66-A74FB93CE758}"/>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u="sng" dirty="0"/>
              <a:t>Rotation</a:t>
            </a:r>
            <a:r>
              <a:rPr lang="en-GB" dirty="0"/>
              <a:t> can be pictured as </a:t>
            </a:r>
            <a:r>
              <a:rPr lang="en-GB" u="sng" dirty="0"/>
              <a:t>moving in a circle around a fixed centre point</a:t>
            </a:r>
            <a:r>
              <a:rPr lang="en-GB"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14C63B4-1AE4-D28A-1CD8-F423A6DAAF95}"/>
                  </a:ext>
                </a:extLst>
              </p:cNvPr>
              <p:cNvSpPr txBox="1"/>
              <p:nvPr/>
            </p:nvSpPr>
            <p:spPr>
              <a:xfrm>
                <a:off x="5621340" y="3930134"/>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7" name="TextBox 6">
                <a:extLst>
                  <a:ext uri="{FF2B5EF4-FFF2-40B4-BE49-F238E27FC236}">
                    <a16:creationId xmlns:a16="http://schemas.microsoft.com/office/drawing/2014/main" id="{314C63B4-1AE4-D28A-1CD8-F423A6DAAF95}"/>
                  </a:ext>
                </a:extLst>
              </p:cNvPr>
              <p:cNvSpPr txBox="1">
                <a:spLocks noRot="1" noChangeAspect="1" noMove="1" noResize="1" noEditPoints="1" noAdjustHandles="1" noChangeArrowheads="1" noChangeShapeType="1" noTextEdit="1"/>
              </p:cNvSpPr>
              <p:nvPr/>
            </p:nvSpPr>
            <p:spPr>
              <a:xfrm>
                <a:off x="5621340" y="3930134"/>
                <a:ext cx="412292" cy="369332"/>
              </a:xfrm>
              <a:prstGeom prst="rect">
                <a:avLst/>
              </a:prstGeom>
              <a:blipFill>
                <a:blip r:embed="rId3"/>
                <a:stretch>
                  <a:fillRect/>
                </a:stretch>
              </a:blipFill>
            </p:spPr>
            <p:txBody>
              <a:bodyPr/>
              <a:lstStyle/>
              <a:p>
                <a:r>
                  <a:rPr lang="en-GB">
                    <a:noFill/>
                  </a:rPr>
                  <a:t> </a:t>
                </a:r>
              </a:p>
            </p:txBody>
          </p:sp>
        </mc:Fallback>
      </mc:AlternateContent>
      <p:grpSp>
        <p:nvGrpSpPr>
          <p:cNvPr id="14" name="Group 13">
            <a:extLst>
              <a:ext uri="{FF2B5EF4-FFF2-40B4-BE49-F238E27FC236}">
                <a16:creationId xmlns:a16="http://schemas.microsoft.com/office/drawing/2014/main" id="{0DABA012-E7CF-CF25-B502-A144544DF1D5}"/>
              </a:ext>
            </a:extLst>
          </p:cNvPr>
          <p:cNvGrpSpPr/>
          <p:nvPr/>
        </p:nvGrpSpPr>
        <p:grpSpPr>
          <a:xfrm>
            <a:off x="4669971" y="3418897"/>
            <a:ext cx="2329544" cy="1414361"/>
            <a:chOff x="4669971" y="3418897"/>
            <a:chExt cx="2329544" cy="1414361"/>
          </a:xfrm>
        </p:grpSpPr>
        <p:sp>
          <p:nvSpPr>
            <p:cNvPr id="13" name="Oval 12">
              <a:extLst>
                <a:ext uri="{FF2B5EF4-FFF2-40B4-BE49-F238E27FC236}">
                  <a16:creationId xmlns:a16="http://schemas.microsoft.com/office/drawing/2014/main" id="{F3B5DC7A-B4E9-6F08-5401-4FA6B21044EE}"/>
                </a:ext>
              </a:extLst>
            </p:cNvPr>
            <p:cNvSpPr/>
            <p:nvPr/>
          </p:nvSpPr>
          <p:spPr>
            <a:xfrm>
              <a:off x="4669971" y="4724400"/>
              <a:ext cx="108858" cy="10885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0" name="Straight Connector 9">
              <a:extLst>
                <a:ext uri="{FF2B5EF4-FFF2-40B4-BE49-F238E27FC236}">
                  <a16:creationId xmlns:a16="http://schemas.microsoft.com/office/drawing/2014/main" id="{A2BD033A-72DB-B67D-E515-28287B2EBE88}"/>
                </a:ext>
              </a:extLst>
            </p:cNvPr>
            <p:cNvCxnSpPr/>
            <p:nvPr/>
          </p:nvCxnSpPr>
          <p:spPr>
            <a:xfrm flipV="1">
              <a:off x="5834743" y="3483429"/>
              <a:ext cx="1110343" cy="645885"/>
            </a:xfrm>
            <a:prstGeom prst="line">
              <a:avLst/>
            </a:prstGeom>
            <a:ln w="12700">
              <a:no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1F7EED-4910-64FF-8116-3D1B3AD3B526}"/>
                </a:ext>
              </a:extLst>
            </p:cNvPr>
            <p:cNvCxnSpPr/>
            <p:nvPr/>
          </p:nvCxnSpPr>
          <p:spPr>
            <a:xfrm flipV="1">
              <a:off x="4724400" y="4129314"/>
              <a:ext cx="1110343" cy="645885"/>
            </a:xfrm>
            <a:prstGeom prst="line">
              <a:avLst/>
            </a:prstGeom>
            <a:noFill/>
            <a:ln w="12700">
              <a:no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47F7FFF-DB42-7DBF-64BD-C2717602B718}"/>
                </a:ext>
              </a:extLst>
            </p:cNvPr>
            <p:cNvSpPr/>
            <p:nvPr/>
          </p:nvSpPr>
          <p:spPr>
            <a:xfrm>
              <a:off x="6890657" y="3418897"/>
              <a:ext cx="108858" cy="108858"/>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spTree>
    <p:extLst>
      <p:ext uri="{BB962C8B-B14F-4D97-AF65-F5344CB8AC3E}">
        <p14:creationId xmlns:p14="http://schemas.microsoft.com/office/powerpoint/2010/main" val="205679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DC2E7-B2BF-1B35-4F66-A74FB93CE758}"/>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u="sng" dirty="0"/>
              <a:t>Rotation</a:t>
            </a:r>
            <a:r>
              <a:rPr lang="en-GB" dirty="0"/>
              <a:t> can be pictured as </a:t>
            </a:r>
            <a:r>
              <a:rPr lang="en-GB" u="sng" dirty="0"/>
              <a:t>moving in a circle around a fixed centre point</a:t>
            </a:r>
            <a:r>
              <a:rPr lang="en-GB"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14C63B4-1AE4-D28A-1CD8-F423A6DAAF95}"/>
                  </a:ext>
                </a:extLst>
              </p:cNvPr>
              <p:cNvSpPr txBox="1"/>
              <p:nvPr/>
            </p:nvSpPr>
            <p:spPr>
              <a:xfrm>
                <a:off x="5621340" y="3930134"/>
                <a:ext cx="412292"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7" name="TextBox 6">
                <a:extLst>
                  <a:ext uri="{FF2B5EF4-FFF2-40B4-BE49-F238E27FC236}">
                    <a16:creationId xmlns:a16="http://schemas.microsoft.com/office/drawing/2014/main" id="{314C63B4-1AE4-D28A-1CD8-F423A6DAAF95}"/>
                  </a:ext>
                </a:extLst>
              </p:cNvPr>
              <p:cNvSpPr txBox="1">
                <a:spLocks noRot="1" noChangeAspect="1" noMove="1" noResize="1" noEditPoints="1" noAdjustHandles="1" noChangeArrowheads="1" noChangeShapeType="1" noTextEdit="1"/>
              </p:cNvSpPr>
              <p:nvPr/>
            </p:nvSpPr>
            <p:spPr>
              <a:xfrm>
                <a:off x="5621340" y="3930134"/>
                <a:ext cx="412292" cy="369332"/>
              </a:xfrm>
              <a:prstGeom prst="rect">
                <a:avLst/>
              </a:prstGeom>
              <a:blipFill>
                <a:blip r:embed="rId3"/>
                <a:stretch>
                  <a:fillRect/>
                </a:stretch>
              </a:blipFill>
              <a:ln>
                <a:noFill/>
              </a:ln>
            </p:spPr>
            <p:txBody>
              <a:bodyPr/>
              <a:lstStyle/>
              <a:p>
                <a:r>
                  <a:rPr lang="en-GB">
                    <a:noFill/>
                  </a:rPr>
                  <a:t> </a:t>
                </a:r>
              </a:p>
            </p:txBody>
          </p:sp>
        </mc:Fallback>
      </mc:AlternateContent>
      <p:grpSp>
        <p:nvGrpSpPr>
          <p:cNvPr id="14" name="Group 13">
            <a:extLst>
              <a:ext uri="{FF2B5EF4-FFF2-40B4-BE49-F238E27FC236}">
                <a16:creationId xmlns:a16="http://schemas.microsoft.com/office/drawing/2014/main" id="{0DABA012-E7CF-CF25-B502-A144544DF1D5}"/>
              </a:ext>
            </a:extLst>
          </p:cNvPr>
          <p:cNvGrpSpPr/>
          <p:nvPr/>
        </p:nvGrpSpPr>
        <p:grpSpPr>
          <a:xfrm>
            <a:off x="4669971" y="3418897"/>
            <a:ext cx="2329544" cy="1414361"/>
            <a:chOff x="4669971" y="3418897"/>
            <a:chExt cx="2329544" cy="1414361"/>
          </a:xfrm>
        </p:grpSpPr>
        <p:sp>
          <p:nvSpPr>
            <p:cNvPr id="13" name="Oval 12">
              <a:extLst>
                <a:ext uri="{FF2B5EF4-FFF2-40B4-BE49-F238E27FC236}">
                  <a16:creationId xmlns:a16="http://schemas.microsoft.com/office/drawing/2014/main" id="{F3B5DC7A-B4E9-6F08-5401-4FA6B21044EE}"/>
                </a:ext>
              </a:extLst>
            </p:cNvPr>
            <p:cNvSpPr/>
            <p:nvPr/>
          </p:nvSpPr>
          <p:spPr>
            <a:xfrm>
              <a:off x="4669971" y="4724400"/>
              <a:ext cx="108858" cy="10885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0" name="Straight Connector 9">
              <a:extLst>
                <a:ext uri="{FF2B5EF4-FFF2-40B4-BE49-F238E27FC236}">
                  <a16:creationId xmlns:a16="http://schemas.microsoft.com/office/drawing/2014/main" id="{A2BD033A-72DB-B67D-E515-28287B2EBE88}"/>
                </a:ext>
              </a:extLst>
            </p:cNvPr>
            <p:cNvCxnSpPr/>
            <p:nvPr/>
          </p:nvCxnSpPr>
          <p:spPr>
            <a:xfrm flipV="1">
              <a:off x="5834743" y="3483429"/>
              <a:ext cx="1110343" cy="645885"/>
            </a:xfrm>
            <a:prstGeom prst="line">
              <a:avLst/>
            </a:prstGeom>
            <a:ln w="12700">
              <a:no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1F7EED-4910-64FF-8116-3D1B3AD3B526}"/>
                </a:ext>
              </a:extLst>
            </p:cNvPr>
            <p:cNvCxnSpPr/>
            <p:nvPr/>
          </p:nvCxnSpPr>
          <p:spPr>
            <a:xfrm flipV="1">
              <a:off x="4724400" y="4129314"/>
              <a:ext cx="1110343" cy="645885"/>
            </a:xfrm>
            <a:prstGeom prst="line">
              <a:avLst/>
            </a:prstGeom>
            <a:noFill/>
            <a:ln w="12700">
              <a:no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47F7FFF-DB42-7DBF-64BD-C2717602B718}"/>
                </a:ext>
              </a:extLst>
            </p:cNvPr>
            <p:cNvSpPr/>
            <p:nvPr/>
          </p:nvSpPr>
          <p:spPr>
            <a:xfrm>
              <a:off x="6890657" y="3418897"/>
              <a:ext cx="108858" cy="108858"/>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grpSp>
        <p:nvGrpSpPr>
          <p:cNvPr id="4" name="Group 3">
            <a:extLst>
              <a:ext uri="{FF2B5EF4-FFF2-40B4-BE49-F238E27FC236}">
                <a16:creationId xmlns:a16="http://schemas.microsoft.com/office/drawing/2014/main" id="{88704DAC-BA79-866E-704C-3573DC7651EA}"/>
              </a:ext>
            </a:extLst>
          </p:cNvPr>
          <p:cNvGrpSpPr/>
          <p:nvPr/>
        </p:nvGrpSpPr>
        <p:grpSpPr>
          <a:xfrm rot="18809603">
            <a:off x="4659085" y="3043143"/>
            <a:ext cx="2336801" cy="2143313"/>
            <a:chOff x="4662714" y="3418897"/>
            <a:chExt cx="2336801" cy="2143313"/>
          </a:xfrm>
        </p:grpSpPr>
        <p:sp>
          <p:nvSpPr>
            <p:cNvPr id="5" name="Oval 4">
              <a:extLst>
                <a:ext uri="{FF2B5EF4-FFF2-40B4-BE49-F238E27FC236}">
                  <a16:creationId xmlns:a16="http://schemas.microsoft.com/office/drawing/2014/main" id="{1BB18D7F-BB5F-03D9-98D1-D103424840A7}"/>
                </a:ext>
              </a:extLst>
            </p:cNvPr>
            <p:cNvSpPr/>
            <p:nvPr/>
          </p:nvSpPr>
          <p:spPr>
            <a:xfrm>
              <a:off x="4662714" y="5453352"/>
              <a:ext cx="108858" cy="10885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6" name="Straight Connector 5">
              <a:extLst>
                <a:ext uri="{FF2B5EF4-FFF2-40B4-BE49-F238E27FC236}">
                  <a16:creationId xmlns:a16="http://schemas.microsoft.com/office/drawing/2014/main" id="{035373A0-0BD1-CD4E-863E-E02BF5B82F7A}"/>
                </a:ext>
              </a:extLst>
            </p:cNvPr>
            <p:cNvCxnSpPr/>
            <p:nvPr/>
          </p:nvCxnSpPr>
          <p:spPr>
            <a:xfrm flipV="1">
              <a:off x="5834743" y="3483428"/>
              <a:ext cx="1110343" cy="1008000"/>
            </a:xfrm>
            <a:prstGeom prst="line">
              <a:avLst/>
            </a:prstGeom>
            <a:ln w="12700">
              <a:no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DBCF1F-DA6F-D81D-A394-8C8407E1A876}"/>
                </a:ext>
              </a:extLst>
            </p:cNvPr>
            <p:cNvCxnSpPr/>
            <p:nvPr/>
          </p:nvCxnSpPr>
          <p:spPr>
            <a:xfrm flipV="1">
              <a:off x="4724400" y="4495448"/>
              <a:ext cx="1110343" cy="1008000"/>
            </a:xfrm>
            <a:prstGeom prst="line">
              <a:avLst/>
            </a:prstGeom>
            <a:noFill/>
            <a:ln w="12700">
              <a:noFill/>
              <a:prstDash val="sysDot"/>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F82B54-E8CD-9EDF-62AD-692B1F751D8B}"/>
                </a:ext>
              </a:extLst>
            </p:cNvPr>
            <p:cNvSpPr/>
            <p:nvPr/>
          </p:nvSpPr>
          <p:spPr>
            <a:xfrm>
              <a:off x="6890657" y="3418897"/>
              <a:ext cx="108858" cy="108858"/>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grpSp>
        <p:nvGrpSpPr>
          <p:cNvPr id="27" name="Group 26">
            <a:extLst>
              <a:ext uri="{FF2B5EF4-FFF2-40B4-BE49-F238E27FC236}">
                <a16:creationId xmlns:a16="http://schemas.microsoft.com/office/drawing/2014/main" id="{265858B3-7BE5-A38A-1CCF-A2620603C99E}"/>
              </a:ext>
            </a:extLst>
          </p:cNvPr>
          <p:cNvGrpSpPr/>
          <p:nvPr/>
        </p:nvGrpSpPr>
        <p:grpSpPr>
          <a:xfrm>
            <a:off x="4345858" y="2643403"/>
            <a:ext cx="2937300" cy="3154101"/>
            <a:chOff x="4345858" y="2643403"/>
            <a:chExt cx="2937300" cy="3154101"/>
          </a:xfrm>
        </p:grpSpPr>
        <p:grpSp>
          <p:nvGrpSpPr>
            <p:cNvPr id="15" name="Group 14">
              <a:extLst>
                <a:ext uri="{FF2B5EF4-FFF2-40B4-BE49-F238E27FC236}">
                  <a16:creationId xmlns:a16="http://schemas.microsoft.com/office/drawing/2014/main" id="{2AB85EFB-E734-F871-6304-4B9759FA84F2}"/>
                </a:ext>
              </a:extLst>
            </p:cNvPr>
            <p:cNvGrpSpPr/>
            <p:nvPr/>
          </p:nvGrpSpPr>
          <p:grpSpPr>
            <a:xfrm rot="20738491">
              <a:off x="4345858" y="2643403"/>
              <a:ext cx="2937300" cy="2899605"/>
              <a:chOff x="4062215" y="3330068"/>
              <a:chExt cx="2937300" cy="2899605"/>
            </a:xfrm>
          </p:grpSpPr>
          <p:sp>
            <p:nvSpPr>
              <p:cNvPr id="16" name="Oval 15">
                <a:extLst>
                  <a:ext uri="{FF2B5EF4-FFF2-40B4-BE49-F238E27FC236}">
                    <a16:creationId xmlns:a16="http://schemas.microsoft.com/office/drawing/2014/main" id="{470350B5-C4B7-9592-CA6E-E090A666ACAA}"/>
                  </a:ext>
                </a:extLst>
              </p:cNvPr>
              <p:cNvSpPr/>
              <p:nvPr/>
            </p:nvSpPr>
            <p:spPr>
              <a:xfrm>
                <a:off x="4062215" y="6120815"/>
                <a:ext cx="108858" cy="10885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7" name="Straight Connector 16">
                <a:extLst>
                  <a:ext uri="{FF2B5EF4-FFF2-40B4-BE49-F238E27FC236}">
                    <a16:creationId xmlns:a16="http://schemas.microsoft.com/office/drawing/2014/main" id="{3CA2C2E3-E058-B51C-2C13-A4404F729907}"/>
                  </a:ext>
                </a:extLst>
              </p:cNvPr>
              <p:cNvCxnSpPr>
                <a:cxnSpLocks/>
              </p:cNvCxnSpPr>
              <p:nvPr/>
            </p:nvCxnSpPr>
            <p:spPr>
              <a:xfrm rot="861509" flipV="1">
                <a:off x="5727568" y="3330068"/>
                <a:ext cx="1028309" cy="1655477"/>
              </a:xfrm>
              <a:prstGeom prst="line">
                <a:avLst/>
              </a:prstGeom>
              <a:ln w="12700">
                <a:no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E6C01F0-D167-1B95-DB95-549CD55157E4}"/>
                  </a:ext>
                </a:extLst>
              </p:cNvPr>
              <p:cNvSpPr/>
              <p:nvPr/>
            </p:nvSpPr>
            <p:spPr>
              <a:xfrm>
                <a:off x="6890657" y="3418897"/>
                <a:ext cx="108858" cy="108858"/>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cxnSp>
          <p:nvCxnSpPr>
            <p:cNvPr id="25" name="Straight Connector 24">
              <a:extLst>
                <a:ext uri="{FF2B5EF4-FFF2-40B4-BE49-F238E27FC236}">
                  <a16:creationId xmlns:a16="http://schemas.microsoft.com/office/drawing/2014/main" id="{5ECD902F-20FC-40E7-23EB-51E2B50995C6}"/>
                </a:ext>
              </a:extLst>
            </p:cNvPr>
            <p:cNvCxnSpPr>
              <a:cxnSpLocks/>
            </p:cNvCxnSpPr>
            <p:nvPr/>
          </p:nvCxnSpPr>
          <p:spPr>
            <a:xfrm flipV="1">
              <a:off x="4798467" y="4142027"/>
              <a:ext cx="1028309" cy="1655477"/>
            </a:xfrm>
            <a:prstGeom prst="line">
              <a:avLst/>
            </a:prstGeom>
            <a:ln w="12700">
              <a:noFill/>
              <a:prstDash val="sysDot"/>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6D1D63C4-622D-20A8-CCF2-F99CF59A2A6C}"/>
              </a:ext>
            </a:extLst>
          </p:cNvPr>
          <p:cNvSpPr/>
          <p:nvPr/>
        </p:nvSpPr>
        <p:spPr>
          <a:xfrm>
            <a:off x="4550228" y="2844799"/>
            <a:ext cx="2569030" cy="2569030"/>
          </a:xfrm>
          <a:prstGeom prst="ellipse">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1" name="Oval 30">
            <a:extLst>
              <a:ext uri="{FF2B5EF4-FFF2-40B4-BE49-F238E27FC236}">
                <a16:creationId xmlns:a16="http://schemas.microsoft.com/office/drawing/2014/main" id="{F608BDD6-31DF-9238-D0C1-7928F757CF66}"/>
              </a:ext>
            </a:extLst>
          </p:cNvPr>
          <p:cNvSpPr/>
          <p:nvPr/>
        </p:nvSpPr>
        <p:spPr>
          <a:xfrm>
            <a:off x="4305765" y="2601480"/>
            <a:ext cx="3022578" cy="3022578"/>
          </a:xfrm>
          <a:prstGeom prst="ellipse">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32" name="Oval 31">
            <a:extLst>
              <a:ext uri="{FF2B5EF4-FFF2-40B4-BE49-F238E27FC236}">
                <a16:creationId xmlns:a16="http://schemas.microsoft.com/office/drawing/2014/main" id="{455B9F32-E3A5-D903-F6A8-38FB1176C6A8}"/>
              </a:ext>
            </a:extLst>
          </p:cNvPr>
          <p:cNvSpPr/>
          <p:nvPr/>
        </p:nvSpPr>
        <p:spPr>
          <a:xfrm>
            <a:off x="3867347" y="2169885"/>
            <a:ext cx="3918858" cy="3918858"/>
          </a:xfrm>
          <a:prstGeom prst="ellipse">
            <a:avLst/>
          </a:prstGeom>
          <a:noFill/>
          <a:ln>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20406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7"/>
                                        </p:tgtEl>
                                        <p:attrNameLst>
                                          <p:attrName>r</p:attrName>
                                        </p:attrNameLst>
                                      </p:cBhvr>
                                    </p:animRo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6DC2E7-B2BF-1B35-4F66-A74FB93CE758}"/>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u="sng" dirty="0"/>
              <a:t>Rotation</a:t>
            </a:r>
            <a:r>
              <a:rPr lang="en-GB" dirty="0"/>
              <a:t> can be pictured as </a:t>
            </a:r>
            <a:r>
              <a:rPr lang="en-GB" u="sng" dirty="0"/>
              <a:t>moving in a circle around a fixed centre point</a:t>
            </a:r>
            <a:r>
              <a:rPr lang="en-GB"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14C63B4-1AE4-D28A-1CD8-F423A6DAAF95}"/>
                  </a:ext>
                </a:extLst>
              </p:cNvPr>
              <p:cNvSpPr txBox="1"/>
              <p:nvPr/>
            </p:nvSpPr>
            <p:spPr>
              <a:xfrm>
                <a:off x="5621340" y="3930134"/>
                <a:ext cx="412292"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7" name="TextBox 6">
                <a:extLst>
                  <a:ext uri="{FF2B5EF4-FFF2-40B4-BE49-F238E27FC236}">
                    <a16:creationId xmlns:a16="http://schemas.microsoft.com/office/drawing/2014/main" id="{314C63B4-1AE4-D28A-1CD8-F423A6DAAF95}"/>
                  </a:ext>
                </a:extLst>
              </p:cNvPr>
              <p:cNvSpPr txBox="1">
                <a:spLocks noRot="1" noChangeAspect="1" noMove="1" noResize="1" noEditPoints="1" noAdjustHandles="1" noChangeArrowheads="1" noChangeShapeType="1" noTextEdit="1"/>
              </p:cNvSpPr>
              <p:nvPr/>
            </p:nvSpPr>
            <p:spPr>
              <a:xfrm>
                <a:off x="5621340" y="3930134"/>
                <a:ext cx="412292" cy="369332"/>
              </a:xfrm>
              <a:prstGeom prst="rect">
                <a:avLst/>
              </a:prstGeom>
              <a:blipFill>
                <a:blip r:embed="rId3"/>
                <a:stretch>
                  <a:fillRect/>
                </a:stretch>
              </a:blipFill>
              <a:ln>
                <a:noFill/>
              </a:ln>
            </p:spPr>
            <p:txBody>
              <a:bodyPr/>
              <a:lstStyle/>
              <a:p>
                <a:r>
                  <a:rPr lang="en-GB">
                    <a:noFill/>
                  </a:rPr>
                  <a:t> </a:t>
                </a:r>
              </a:p>
            </p:txBody>
          </p:sp>
        </mc:Fallback>
      </mc:AlternateContent>
      <p:grpSp>
        <p:nvGrpSpPr>
          <p:cNvPr id="14" name="Group 13">
            <a:extLst>
              <a:ext uri="{FF2B5EF4-FFF2-40B4-BE49-F238E27FC236}">
                <a16:creationId xmlns:a16="http://schemas.microsoft.com/office/drawing/2014/main" id="{0DABA012-E7CF-CF25-B502-A144544DF1D5}"/>
              </a:ext>
            </a:extLst>
          </p:cNvPr>
          <p:cNvGrpSpPr/>
          <p:nvPr/>
        </p:nvGrpSpPr>
        <p:grpSpPr>
          <a:xfrm>
            <a:off x="4669971" y="3418897"/>
            <a:ext cx="2329544" cy="1414361"/>
            <a:chOff x="4669971" y="3418897"/>
            <a:chExt cx="2329544" cy="1414361"/>
          </a:xfrm>
        </p:grpSpPr>
        <p:sp>
          <p:nvSpPr>
            <p:cNvPr id="13" name="Oval 12">
              <a:extLst>
                <a:ext uri="{FF2B5EF4-FFF2-40B4-BE49-F238E27FC236}">
                  <a16:creationId xmlns:a16="http://schemas.microsoft.com/office/drawing/2014/main" id="{F3B5DC7A-B4E9-6F08-5401-4FA6B21044EE}"/>
                </a:ext>
              </a:extLst>
            </p:cNvPr>
            <p:cNvSpPr/>
            <p:nvPr/>
          </p:nvSpPr>
          <p:spPr>
            <a:xfrm>
              <a:off x="4669971" y="4724400"/>
              <a:ext cx="108858" cy="10885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0" name="Straight Connector 9">
              <a:extLst>
                <a:ext uri="{FF2B5EF4-FFF2-40B4-BE49-F238E27FC236}">
                  <a16:creationId xmlns:a16="http://schemas.microsoft.com/office/drawing/2014/main" id="{A2BD033A-72DB-B67D-E515-28287B2EBE88}"/>
                </a:ext>
              </a:extLst>
            </p:cNvPr>
            <p:cNvCxnSpPr/>
            <p:nvPr/>
          </p:nvCxnSpPr>
          <p:spPr>
            <a:xfrm flipV="1">
              <a:off x="5834743" y="3483429"/>
              <a:ext cx="1110343" cy="645885"/>
            </a:xfrm>
            <a:prstGeom prst="line">
              <a:avLst/>
            </a:prstGeom>
            <a:ln w="12700">
              <a:no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1F7EED-4910-64FF-8116-3D1B3AD3B526}"/>
                </a:ext>
              </a:extLst>
            </p:cNvPr>
            <p:cNvCxnSpPr/>
            <p:nvPr/>
          </p:nvCxnSpPr>
          <p:spPr>
            <a:xfrm flipV="1">
              <a:off x="4724400" y="4129314"/>
              <a:ext cx="1110343" cy="645885"/>
            </a:xfrm>
            <a:prstGeom prst="line">
              <a:avLst/>
            </a:prstGeom>
            <a:noFill/>
            <a:ln w="12700">
              <a:noFill/>
              <a:prstDash val="sysDot"/>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47F7FFF-DB42-7DBF-64BD-C2717602B718}"/>
                </a:ext>
              </a:extLst>
            </p:cNvPr>
            <p:cNvSpPr/>
            <p:nvPr/>
          </p:nvSpPr>
          <p:spPr>
            <a:xfrm>
              <a:off x="6890657" y="3418897"/>
              <a:ext cx="108858" cy="108858"/>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grpSp>
        <p:nvGrpSpPr>
          <p:cNvPr id="4" name="Group 3">
            <a:extLst>
              <a:ext uri="{FF2B5EF4-FFF2-40B4-BE49-F238E27FC236}">
                <a16:creationId xmlns:a16="http://schemas.microsoft.com/office/drawing/2014/main" id="{88704DAC-BA79-866E-704C-3573DC7651EA}"/>
              </a:ext>
            </a:extLst>
          </p:cNvPr>
          <p:cNvGrpSpPr/>
          <p:nvPr/>
        </p:nvGrpSpPr>
        <p:grpSpPr>
          <a:xfrm rot="18809603">
            <a:off x="4659085" y="3043143"/>
            <a:ext cx="2336801" cy="2143313"/>
            <a:chOff x="4662714" y="3418897"/>
            <a:chExt cx="2336801" cy="2143313"/>
          </a:xfrm>
        </p:grpSpPr>
        <p:sp>
          <p:nvSpPr>
            <p:cNvPr id="5" name="Oval 4">
              <a:extLst>
                <a:ext uri="{FF2B5EF4-FFF2-40B4-BE49-F238E27FC236}">
                  <a16:creationId xmlns:a16="http://schemas.microsoft.com/office/drawing/2014/main" id="{1BB18D7F-BB5F-03D9-98D1-D103424840A7}"/>
                </a:ext>
              </a:extLst>
            </p:cNvPr>
            <p:cNvSpPr/>
            <p:nvPr/>
          </p:nvSpPr>
          <p:spPr>
            <a:xfrm>
              <a:off x="4662714" y="5453352"/>
              <a:ext cx="108858" cy="10885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6" name="Straight Connector 5">
              <a:extLst>
                <a:ext uri="{FF2B5EF4-FFF2-40B4-BE49-F238E27FC236}">
                  <a16:creationId xmlns:a16="http://schemas.microsoft.com/office/drawing/2014/main" id="{035373A0-0BD1-CD4E-863E-E02BF5B82F7A}"/>
                </a:ext>
              </a:extLst>
            </p:cNvPr>
            <p:cNvCxnSpPr/>
            <p:nvPr/>
          </p:nvCxnSpPr>
          <p:spPr>
            <a:xfrm flipV="1">
              <a:off x="5834743" y="3483428"/>
              <a:ext cx="1110343" cy="1008000"/>
            </a:xfrm>
            <a:prstGeom prst="line">
              <a:avLst/>
            </a:prstGeom>
            <a:ln w="12700">
              <a:no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DBCF1F-DA6F-D81D-A394-8C8407E1A876}"/>
                </a:ext>
              </a:extLst>
            </p:cNvPr>
            <p:cNvCxnSpPr/>
            <p:nvPr/>
          </p:nvCxnSpPr>
          <p:spPr>
            <a:xfrm flipV="1">
              <a:off x="4724400" y="4495448"/>
              <a:ext cx="1110343" cy="1008000"/>
            </a:xfrm>
            <a:prstGeom prst="line">
              <a:avLst/>
            </a:prstGeom>
            <a:noFill/>
            <a:ln w="12700">
              <a:noFill/>
              <a:prstDash val="sysDot"/>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F82B54-E8CD-9EDF-62AD-692B1F751D8B}"/>
                </a:ext>
              </a:extLst>
            </p:cNvPr>
            <p:cNvSpPr/>
            <p:nvPr/>
          </p:nvSpPr>
          <p:spPr>
            <a:xfrm>
              <a:off x="6890657" y="3418897"/>
              <a:ext cx="108858" cy="108858"/>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grpSp>
        <p:nvGrpSpPr>
          <p:cNvPr id="27" name="Group 26">
            <a:extLst>
              <a:ext uri="{FF2B5EF4-FFF2-40B4-BE49-F238E27FC236}">
                <a16:creationId xmlns:a16="http://schemas.microsoft.com/office/drawing/2014/main" id="{265858B3-7BE5-A38A-1CCF-A2620603C99E}"/>
              </a:ext>
            </a:extLst>
          </p:cNvPr>
          <p:cNvGrpSpPr/>
          <p:nvPr/>
        </p:nvGrpSpPr>
        <p:grpSpPr>
          <a:xfrm>
            <a:off x="4345858" y="2643403"/>
            <a:ext cx="2937300" cy="3154101"/>
            <a:chOff x="4345858" y="2643403"/>
            <a:chExt cx="2937300" cy="3154101"/>
          </a:xfrm>
        </p:grpSpPr>
        <p:grpSp>
          <p:nvGrpSpPr>
            <p:cNvPr id="15" name="Group 14">
              <a:extLst>
                <a:ext uri="{FF2B5EF4-FFF2-40B4-BE49-F238E27FC236}">
                  <a16:creationId xmlns:a16="http://schemas.microsoft.com/office/drawing/2014/main" id="{2AB85EFB-E734-F871-6304-4B9759FA84F2}"/>
                </a:ext>
              </a:extLst>
            </p:cNvPr>
            <p:cNvGrpSpPr/>
            <p:nvPr/>
          </p:nvGrpSpPr>
          <p:grpSpPr>
            <a:xfrm rot="20738491">
              <a:off x="4345858" y="2643403"/>
              <a:ext cx="2937300" cy="2899605"/>
              <a:chOff x="4062215" y="3330068"/>
              <a:chExt cx="2937300" cy="2899605"/>
            </a:xfrm>
          </p:grpSpPr>
          <p:sp>
            <p:nvSpPr>
              <p:cNvPr id="16" name="Oval 15">
                <a:extLst>
                  <a:ext uri="{FF2B5EF4-FFF2-40B4-BE49-F238E27FC236}">
                    <a16:creationId xmlns:a16="http://schemas.microsoft.com/office/drawing/2014/main" id="{470350B5-C4B7-9592-CA6E-E090A666ACAA}"/>
                  </a:ext>
                </a:extLst>
              </p:cNvPr>
              <p:cNvSpPr/>
              <p:nvPr/>
            </p:nvSpPr>
            <p:spPr>
              <a:xfrm>
                <a:off x="4062215" y="6120815"/>
                <a:ext cx="108858" cy="108858"/>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7" name="Straight Connector 16">
                <a:extLst>
                  <a:ext uri="{FF2B5EF4-FFF2-40B4-BE49-F238E27FC236}">
                    <a16:creationId xmlns:a16="http://schemas.microsoft.com/office/drawing/2014/main" id="{3CA2C2E3-E058-B51C-2C13-A4404F729907}"/>
                  </a:ext>
                </a:extLst>
              </p:cNvPr>
              <p:cNvCxnSpPr>
                <a:cxnSpLocks/>
              </p:cNvCxnSpPr>
              <p:nvPr/>
            </p:nvCxnSpPr>
            <p:spPr>
              <a:xfrm rot="861509" flipV="1">
                <a:off x="5727568" y="3330068"/>
                <a:ext cx="1028309" cy="1655477"/>
              </a:xfrm>
              <a:prstGeom prst="line">
                <a:avLst/>
              </a:prstGeom>
              <a:ln w="12700">
                <a:noFill/>
                <a:prstDash val="sysDot"/>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E6C01F0-D167-1B95-DB95-549CD55157E4}"/>
                  </a:ext>
                </a:extLst>
              </p:cNvPr>
              <p:cNvSpPr/>
              <p:nvPr/>
            </p:nvSpPr>
            <p:spPr>
              <a:xfrm>
                <a:off x="6890657" y="3418897"/>
                <a:ext cx="108858" cy="108858"/>
              </a:xfrm>
              <a:prstGeom prst="ellipse">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cxnSp>
          <p:nvCxnSpPr>
            <p:cNvPr id="25" name="Straight Connector 24">
              <a:extLst>
                <a:ext uri="{FF2B5EF4-FFF2-40B4-BE49-F238E27FC236}">
                  <a16:creationId xmlns:a16="http://schemas.microsoft.com/office/drawing/2014/main" id="{5ECD902F-20FC-40E7-23EB-51E2B50995C6}"/>
                </a:ext>
              </a:extLst>
            </p:cNvPr>
            <p:cNvCxnSpPr>
              <a:cxnSpLocks/>
            </p:cNvCxnSpPr>
            <p:nvPr/>
          </p:nvCxnSpPr>
          <p:spPr>
            <a:xfrm flipV="1">
              <a:off x="4798467" y="4142027"/>
              <a:ext cx="1028309" cy="1655477"/>
            </a:xfrm>
            <a:prstGeom prst="line">
              <a:avLst/>
            </a:prstGeom>
            <a:ln w="12700">
              <a:no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348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5AF6930-8054-4BFF-CE5F-01CE7B1A23CC}"/>
              </a:ext>
            </a:extLst>
          </p:cNvPr>
          <p:cNvSpPr txBox="1">
            <a:spLocks/>
          </p:cNvSpPr>
          <p:nvPr/>
        </p:nvSpPr>
        <p:spPr>
          <a:xfrm>
            <a:off x="796495" y="579483"/>
            <a:ext cx="9099550" cy="488983"/>
          </a:xfrm>
          <a:prstGeom prst="rect">
            <a:avLst/>
          </a:prstGeom>
        </p:spPr>
        <p:txBody>
          <a:bodyPr/>
          <a:lst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dirty="0"/>
              <a:t>To describe a rotation we require the following: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Angle of rotation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Direction of rotation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Centre of rotation </a:t>
            </a:r>
          </a:p>
        </p:txBody>
      </p:sp>
    </p:spTree>
    <p:extLst>
      <p:ext uri="{BB962C8B-B14F-4D97-AF65-F5344CB8AC3E}">
        <p14:creationId xmlns:p14="http://schemas.microsoft.com/office/powerpoint/2010/main" val="387296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B3DE-B466-131E-1053-501DBEC41621}"/>
              </a:ext>
            </a:extLst>
          </p:cNvPr>
          <p:cNvSpPr>
            <a:spLocks noGrp="1"/>
          </p:cNvSpPr>
          <p:nvPr>
            <p:ph type="title" idx="4294967295"/>
          </p:nvPr>
        </p:nvSpPr>
        <p:spPr>
          <a:xfrm>
            <a:off x="0" y="0"/>
            <a:ext cx="12192000" cy="681038"/>
          </a:xfrm>
          <a:prstGeom prst="rect">
            <a:avLst/>
          </a:prstGeom>
        </p:spPr>
        <p:txBody>
          <a:bodyPr/>
          <a:lstStyle/>
          <a:p>
            <a:r>
              <a:rPr lang="en-GB" dirty="0"/>
              <a:t>Rotation (Page 11)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601E6EEF-4653-7738-8603-EB65DEB5721B}"/>
                  </a:ext>
                </a:extLst>
              </p:cNvPr>
              <p:cNvSpPr txBox="1">
                <a:spLocks/>
              </p:cNvSpPr>
              <p:nvPr/>
            </p:nvSpPr>
            <p:spPr>
              <a:xfrm>
                <a:off x="200966" y="737438"/>
                <a:ext cx="5818836" cy="579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My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Rotate the point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𝑃</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around the centre marked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by</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90° clockwise,</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180°.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Label its image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𝑃</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4" name="Content Placeholder 2">
                <a:extLst>
                  <a:ext uri="{FF2B5EF4-FFF2-40B4-BE49-F238E27FC236}">
                    <a16:creationId xmlns:a16="http://schemas.microsoft.com/office/drawing/2014/main" id="{601E6EEF-4653-7738-8603-EB65DEB5721B}"/>
                  </a:ext>
                </a:extLst>
              </p:cNvPr>
              <p:cNvSpPr txBox="1">
                <a:spLocks noRot="1" noChangeAspect="1" noMove="1" noResize="1" noEditPoints="1" noAdjustHandles="1" noChangeArrowheads="1" noChangeShapeType="1" noTextEdit="1"/>
              </p:cNvSpPr>
              <p:nvPr/>
            </p:nvSpPr>
            <p:spPr>
              <a:xfrm>
                <a:off x="200966" y="737438"/>
                <a:ext cx="5818836" cy="5797900"/>
              </a:xfrm>
              <a:prstGeom prst="rect">
                <a:avLst/>
              </a:prstGeom>
              <a:blipFill>
                <a:blip r:embed="rId3"/>
                <a:stretch>
                  <a:fillRect l="-2618" t="-1893" r="-1152"/>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6BA232B3-B335-4CF6-C304-AC0890169BF9}"/>
              </a:ext>
            </a:extLst>
          </p:cNvPr>
          <p:cNvCxnSpPr/>
          <p:nvPr/>
        </p:nvCxnSpPr>
        <p:spPr>
          <a:xfrm>
            <a:off x="6096000" y="681037"/>
            <a:ext cx="0" cy="6176963"/>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7564597-9CF0-16A2-8EF7-9D840653D547}"/>
              </a:ext>
            </a:extLst>
          </p:cNvPr>
          <p:cNvGrpSpPr/>
          <p:nvPr/>
        </p:nvGrpSpPr>
        <p:grpSpPr>
          <a:xfrm>
            <a:off x="6172199" y="250237"/>
            <a:ext cx="5943598" cy="5949450"/>
            <a:chOff x="6172199" y="715668"/>
            <a:chExt cx="5943598" cy="5949450"/>
          </a:xfrm>
        </p:grpSpPr>
        <mc:AlternateContent xmlns:mc="http://schemas.openxmlformats.org/markup-compatibility/2006" xmlns:a14="http://schemas.microsoft.com/office/drawing/2010/main">
          <mc:Choice Requires="a14">
            <p:sp>
              <p:nvSpPr>
                <p:cNvPr id="6" name="Content Placeholder 3">
                  <a:extLst>
                    <a:ext uri="{FF2B5EF4-FFF2-40B4-BE49-F238E27FC236}">
                      <a16:creationId xmlns:a16="http://schemas.microsoft.com/office/drawing/2014/main" id="{A982EB20-DCF4-669A-0F5E-FC2F41D25592}"/>
                    </a:ext>
                  </a:extLst>
                </p:cNvPr>
                <p:cNvSpPr txBox="1">
                  <a:spLocks/>
                </p:cNvSpPr>
                <p:nvPr/>
              </p:nvSpPr>
              <p:spPr>
                <a:xfrm>
                  <a:off x="6172199" y="715668"/>
                  <a:ext cx="5943598" cy="5797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Your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Rotate the point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𝑄</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around the centre marked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by</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90° anticlockwise,</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180°.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Label its image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𝑄</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endPar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p:txBody>
            </p:sp>
          </mc:Choice>
          <mc:Fallback xmlns="">
            <p:sp>
              <p:nvSpPr>
                <p:cNvPr id="6" name="Content Placeholder 3">
                  <a:extLst>
                    <a:ext uri="{FF2B5EF4-FFF2-40B4-BE49-F238E27FC236}">
                      <a16:creationId xmlns:a16="http://schemas.microsoft.com/office/drawing/2014/main" id="{A982EB20-DCF4-669A-0F5E-FC2F41D25592}"/>
                    </a:ext>
                  </a:extLst>
                </p:cNvPr>
                <p:cNvSpPr txBox="1">
                  <a:spLocks noRot="1" noChangeAspect="1" noMove="1" noResize="1" noEditPoints="1" noAdjustHandles="1" noChangeArrowheads="1" noChangeShapeType="1" noTextEdit="1"/>
                </p:cNvSpPr>
                <p:nvPr/>
              </p:nvSpPr>
              <p:spPr>
                <a:xfrm>
                  <a:off x="6172199" y="715668"/>
                  <a:ext cx="5943598" cy="5797899"/>
                </a:xfrm>
                <a:prstGeom prst="rect">
                  <a:avLst/>
                </a:prstGeom>
                <a:blipFill>
                  <a:blip r:embed="rId4"/>
                  <a:stretch>
                    <a:fillRect l="-2462" t="-1788"/>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037707F0-8582-761E-5A06-64D7D72C729A}"/>
                </a:ext>
              </a:extLst>
            </p:cNvPr>
            <p:cNvPicPr>
              <a:picLocks noChangeAspect="1"/>
            </p:cNvPicPr>
            <p:nvPr/>
          </p:nvPicPr>
          <p:blipFill>
            <a:blip r:embed="rId5"/>
            <a:stretch>
              <a:fillRect/>
            </a:stretch>
          </p:blipFill>
          <p:spPr>
            <a:xfrm>
              <a:off x="7696200" y="3769518"/>
              <a:ext cx="2895600" cy="2895600"/>
            </a:xfrm>
            <a:prstGeom prst="rect">
              <a:avLst/>
            </a:prstGeom>
          </p:spPr>
        </p:pic>
      </p:grpSp>
      <p:pic>
        <p:nvPicPr>
          <p:cNvPr id="13" name="Picture 12">
            <a:extLst>
              <a:ext uri="{FF2B5EF4-FFF2-40B4-BE49-F238E27FC236}">
                <a16:creationId xmlns:a16="http://schemas.microsoft.com/office/drawing/2014/main" id="{0FD9AFAC-B5FF-27FC-CAE1-8B3EC0E7BA09}"/>
              </a:ext>
            </a:extLst>
          </p:cNvPr>
          <p:cNvPicPr>
            <a:picLocks noChangeAspect="1"/>
          </p:cNvPicPr>
          <p:nvPr/>
        </p:nvPicPr>
        <p:blipFill>
          <a:blip r:embed="rId6"/>
          <a:stretch>
            <a:fillRect/>
          </a:stretch>
        </p:blipFill>
        <p:spPr>
          <a:xfrm>
            <a:off x="2959103" y="3224962"/>
            <a:ext cx="2914650" cy="2895600"/>
          </a:xfrm>
          <a:prstGeom prst="rect">
            <a:avLst/>
          </a:prstGeom>
        </p:spPr>
      </p:pic>
    </p:spTree>
    <p:extLst>
      <p:ext uri="{BB962C8B-B14F-4D97-AF65-F5344CB8AC3E}">
        <p14:creationId xmlns:p14="http://schemas.microsoft.com/office/powerpoint/2010/main" val="230684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B3DE-B466-131E-1053-501DBEC41621}"/>
              </a:ext>
            </a:extLst>
          </p:cNvPr>
          <p:cNvSpPr>
            <a:spLocks noGrp="1"/>
          </p:cNvSpPr>
          <p:nvPr>
            <p:ph type="title" idx="4294967295"/>
          </p:nvPr>
        </p:nvSpPr>
        <p:spPr>
          <a:xfrm>
            <a:off x="0" y="0"/>
            <a:ext cx="12192000" cy="681038"/>
          </a:xfrm>
          <a:prstGeom prst="rect">
            <a:avLst/>
          </a:prstGeom>
        </p:spPr>
        <p:txBody>
          <a:bodyPr/>
          <a:lstStyle/>
          <a:p>
            <a:r>
              <a:rPr lang="en-GB" dirty="0"/>
              <a:t>Rotation (Page 11) </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601E6EEF-4653-7738-8603-EB65DEB5721B}"/>
                  </a:ext>
                </a:extLst>
              </p:cNvPr>
              <p:cNvSpPr txBox="1">
                <a:spLocks/>
              </p:cNvSpPr>
              <p:nvPr/>
            </p:nvSpPr>
            <p:spPr>
              <a:xfrm>
                <a:off x="138582" y="530050"/>
                <a:ext cx="5818836" cy="579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My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Rotate triangle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by 90° anticlockwise about </a:t>
                </a:r>
                <a14:m>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0, 2</m:t>
                        </m:r>
                      </m:e>
                    </m:d>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to obtain triangle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B</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p:sp>
            <p:nvSpPr>
              <p:cNvPr id="4" name="Content Placeholder 2">
                <a:extLst>
                  <a:ext uri="{FF2B5EF4-FFF2-40B4-BE49-F238E27FC236}">
                    <a16:creationId xmlns:a16="http://schemas.microsoft.com/office/drawing/2014/main" id="{601E6EEF-4653-7738-8603-EB65DEB5721B}"/>
                  </a:ext>
                </a:extLst>
              </p:cNvPr>
              <p:cNvSpPr txBox="1">
                <a:spLocks noRot="1" noChangeAspect="1" noMove="1" noResize="1" noEditPoints="1" noAdjustHandles="1" noChangeArrowheads="1" noChangeShapeType="1" noTextEdit="1"/>
              </p:cNvSpPr>
              <p:nvPr/>
            </p:nvSpPr>
            <p:spPr>
              <a:xfrm>
                <a:off x="138582" y="530050"/>
                <a:ext cx="5818836" cy="5797900"/>
              </a:xfrm>
              <a:prstGeom prst="rect">
                <a:avLst/>
              </a:prstGeom>
              <a:blipFill>
                <a:blip r:embed="rId3"/>
                <a:stretch>
                  <a:fillRect l="-2201" t="-1893" r="-262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Content Placeholder 3">
                <a:extLst>
                  <a:ext uri="{FF2B5EF4-FFF2-40B4-BE49-F238E27FC236}">
                    <a16:creationId xmlns:a16="http://schemas.microsoft.com/office/drawing/2014/main" id="{A982EB20-DCF4-669A-0F5E-FC2F41D25592}"/>
                  </a:ext>
                </a:extLst>
              </p:cNvPr>
              <p:cNvSpPr txBox="1">
                <a:spLocks/>
              </p:cNvSpPr>
              <p:nvPr/>
            </p:nvSpPr>
            <p:spPr>
              <a:xfrm>
                <a:off x="6172201" y="515762"/>
                <a:ext cx="5943598" cy="5797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Your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Rotate triangle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by 180° about </a:t>
                </a:r>
                <a14:m>
                  <m:oMath xmlns:m="http://schemas.openxmlformats.org/officeDocument/2006/math">
                    <m:d>
                      <m:d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1, </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1</m:t>
                        </m:r>
                      </m:e>
                    </m:d>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to obtain triangle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rPr>
                      <m:t>B</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p:sp>
            <p:nvSpPr>
              <p:cNvPr id="6" name="Content Placeholder 3">
                <a:extLst>
                  <a:ext uri="{FF2B5EF4-FFF2-40B4-BE49-F238E27FC236}">
                    <a16:creationId xmlns:a16="http://schemas.microsoft.com/office/drawing/2014/main" id="{A982EB20-DCF4-669A-0F5E-FC2F41D25592}"/>
                  </a:ext>
                </a:extLst>
              </p:cNvPr>
              <p:cNvSpPr txBox="1">
                <a:spLocks noRot="1" noChangeAspect="1" noMove="1" noResize="1" noEditPoints="1" noAdjustHandles="1" noChangeArrowheads="1" noChangeShapeType="1" noTextEdit="1"/>
              </p:cNvSpPr>
              <p:nvPr/>
            </p:nvSpPr>
            <p:spPr>
              <a:xfrm>
                <a:off x="6172201" y="515762"/>
                <a:ext cx="5943598" cy="5797899"/>
              </a:xfrm>
              <a:prstGeom prst="rect">
                <a:avLst/>
              </a:prstGeom>
              <a:blipFill>
                <a:blip r:embed="rId4"/>
                <a:stretch>
                  <a:fillRect l="-2156" t="-1893"/>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2285326D-77B5-6C44-8DAE-9C13F08BC694}"/>
              </a:ext>
            </a:extLst>
          </p:cNvPr>
          <p:cNvPicPr>
            <a:picLocks noChangeAspect="1"/>
          </p:cNvPicPr>
          <p:nvPr/>
        </p:nvPicPr>
        <p:blipFill>
          <a:blip r:embed="rId5"/>
          <a:stretch>
            <a:fillRect/>
          </a:stretch>
        </p:blipFill>
        <p:spPr>
          <a:xfrm>
            <a:off x="465740" y="2009774"/>
            <a:ext cx="4693072" cy="4217987"/>
          </a:xfrm>
          <a:prstGeom prst="rect">
            <a:avLst/>
          </a:prstGeom>
        </p:spPr>
      </p:pic>
      <p:pic>
        <p:nvPicPr>
          <p:cNvPr id="10" name="Picture 9">
            <a:extLst>
              <a:ext uri="{FF2B5EF4-FFF2-40B4-BE49-F238E27FC236}">
                <a16:creationId xmlns:a16="http://schemas.microsoft.com/office/drawing/2014/main" id="{F83DB5AB-6E43-18BB-2225-D3E2FFA1BA55}"/>
              </a:ext>
            </a:extLst>
          </p:cNvPr>
          <p:cNvPicPr>
            <a:picLocks noChangeAspect="1"/>
          </p:cNvPicPr>
          <p:nvPr/>
        </p:nvPicPr>
        <p:blipFill>
          <a:blip r:embed="rId6"/>
          <a:stretch>
            <a:fillRect/>
          </a:stretch>
        </p:blipFill>
        <p:spPr>
          <a:xfrm>
            <a:off x="6096000" y="1901191"/>
            <a:ext cx="5316917" cy="4435151"/>
          </a:xfrm>
          <a:prstGeom prst="rect">
            <a:avLst/>
          </a:prstGeom>
        </p:spPr>
      </p:pic>
    </p:spTree>
    <p:extLst>
      <p:ext uri="{BB962C8B-B14F-4D97-AF65-F5344CB8AC3E}">
        <p14:creationId xmlns:p14="http://schemas.microsoft.com/office/powerpoint/2010/main" val="4118103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8DB31B-69F9-DCF5-7FAD-FFFCE536EE90}"/>
              </a:ext>
            </a:extLst>
          </p:cNvPr>
          <p:cNvPicPr>
            <a:picLocks noChangeAspect="1"/>
          </p:cNvPicPr>
          <p:nvPr/>
        </p:nvPicPr>
        <p:blipFill>
          <a:blip r:embed="rId2"/>
          <a:stretch>
            <a:fillRect/>
          </a:stretch>
        </p:blipFill>
        <p:spPr>
          <a:xfrm>
            <a:off x="7874387" y="114300"/>
            <a:ext cx="4056340" cy="5895975"/>
          </a:xfrm>
          <a:prstGeom prst="rect">
            <a:avLst/>
          </a:prstGeom>
        </p:spPr>
      </p:pic>
      <p:sp>
        <p:nvSpPr>
          <p:cNvPr id="3" name="TextBox 2">
            <a:extLst>
              <a:ext uri="{FF2B5EF4-FFF2-40B4-BE49-F238E27FC236}">
                <a16:creationId xmlns:a16="http://schemas.microsoft.com/office/drawing/2014/main" id="{16430E53-8FE1-3D86-38C4-239D35CDDCD0}"/>
              </a:ext>
            </a:extLst>
          </p:cNvPr>
          <p:cNvSpPr txBox="1"/>
          <p:nvPr/>
        </p:nvSpPr>
        <p:spPr>
          <a:xfrm>
            <a:off x="390525" y="238125"/>
            <a:ext cx="6410325" cy="830997"/>
          </a:xfrm>
          <a:prstGeom prst="rect">
            <a:avLst/>
          </a:prstGeom>
          <a:noFill/>
        </p:spPr>
        <p:txBody>
          <a:bodyPr wrap="square" rtlCol="0">
            <a:spAutoFit/>
          </a:bodyPr>
          <a:lstStyle/>
          <a:p>
            <a:r>
              <a:rPr lang="en-GB" sz="4800" dirty="0"/>
              <a:t>Rotation (Page 12) </a:t>
            </a:r>
          </a:p>
        </p:txBody>
      </p:sp>
    </p:spTree>
    <p:extLst>
      <p:ext uri="{BB962C8B-B14F-4D97-AF65-F5344CB8AC3E}">
        <p14:creationId xmlns:p14="http://schemas.microsoft.com/office/powerpoint/2010/main" val="2315455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B01D-5DC1-7E31-EF1A-77CC69C0F505}"/>
              </a:ext>
            </a:extLst>
          </p:cNvPr>
          <p:cNvSpPr>
            <a:spLocks noGrp="1"/>
          </p:cNvSpPr>
          <p:nvPr>
            <p:ph type="title" idx="4294967295"/>
          </p:nvPr>
        </p:nvSpPr>
        <p:spPr>
          <a:xfrm>
            <a:off x="455194" y="246743"/>
            <a:ext cx="12192000" cy="681038"/>
          </a:xfrm>
          <a:prstGeom prst="rect">
            <a:avLst/>
          </a:prstGeom>
        </p:spPr>
        <p:txBody>
          <a:bodyPr/>
          <a:lstStyle/>
          <a:p>
            <a:r>
              <a:rPr lang="en-GB" dirty="0"/>
              <a:t>Discussion</a:t>
            </a:r>
          </a:p>
        </p:txBody>
      </p:sp>
      <p:pic>
        <p:nvPicPr>
          <p:cNvPr id="5" name="Picture 4">
            <a:extLst>
              <a:ext uri="{FF2B5EF4-FFF2-40B4-BE49-F238E27FC236}">
                <a16:creationId xmlns:a16="http://schemas.microsoft.com/office/drawing/2014/main" id="{74FE4100-4FF5-9BEA-6723-B1A6D75A8168}"/>
              </a:ext>
            </a:extLst>
          </p:cNvPr>
          <p:cNvPicPr>
            <a:picLocks noChangeAspect="1"/>
          </p:cNvPicPr>
          <p:nvPr/>
        </p:nvPicPr>
        <p:blipFill>
          <a:blip r:embed="rId3"/>
          <a:stretch>
            <a:fillRect/>
          </a:stretch>
        </p:blipFill>
        <p:spPr>
          <a:xfrm>
            <a:off x="6003778" y="859971"/>
            <a:ext cx="5733028" cy="5751286"/>
          </a:xfrm>
          <a:prstGeom prst="rect">
            <a:avLst/>
          </a:prstGeom>
        </p:spPr>
      </p:pic>
      <p:sp>
        <p:nvSpPr>
          <p:cNvPr id="8" name="Rectangle 7">
            <a:extLst>
              <a:ext uri="{FF2B5EF4-FFF2-40B4-BE49-F238E27FC236}">
                <a16:creationId xmlns:a16="http://schemas.microsoft.com/office/drawing/2014/main" id="{1570B113-8F05-2999-39D7-8F8A8C093911}"/>
              </a:ext>
            </a:extLst>
          </p:cNvPr>
          <p:cNvSpPr/>
          <p:nvPr/>
        </p:nvSpPr>
        <p:spPr>
          <a:xfrm>
            <a:off x="1226457" y="2287814"/>
            <a:ext cx="3526972" cy="28956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What do you know about this rotation?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Segoe U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How do you know what you know?</a:t>
            </a:r>
          </a:p>
        </p:txBody>
      </p:sp>
    </p:spTree>
    <p:extLst>
      <p:ext uri="{BB962C8B-B14F-4D97-AF65-F5344CB8AC3E}">
        <p14:creationId xmlns:p14="http://schemas.microsoft.com/office/powerpoint/2010/main" val="196448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18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B01D-5DC1-7E31-EF1A-77CC69C0F505}"/>
              </a:ext>
            </a:extLst>
          </p:cNvPr>
          <p:cNvSpPr>
            <a:spLocks noGrp="1"/>
          </p:cNvSpPr>
          <p:nvPr>
            <p:ph type="title" idx="4294967295"/>
          </p:nvPr>
        </p:nvSpPr>
        <p:spPr>
          <a:xfrm>
            <a:off x="0" y="0"/>
            <a:ext cx="12192000" cy="681038"/>
          </a:xfrm>
          <a:prstGeom prst="rect">
            <a:avLst/>
          </a:prstGeom>
        </p:spPr>
        <p:txBody>
          <a:bodyPr/>
          <a:lstStyle/>
          <a:p>
            <a:r>
              <a:rPr lang="en-GB" dirty="0"/>
              <a:t>Finding the centre of rotation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2F4E62E-6DB3-1D4E-70C0-9A835969828A}"/>
                  </a:ext>
                </a:extLst>
              </p:cNvPr>
              <p:cNvSpPr>
                <a:spLocks noGrp="1"/>
              </p:cNvSpPr>
              <p:nvPr>
                <p:ph type="body" sz="quarter" idx="4294967295"/>
              </p:nvPr>
            </p:nvSpPr>
            <p:spPr>
              <a:xfrm>
                <a:off x="0" y="818129"/>
                <a:ext cx="9099550" cy="488950"/>
              </a:xfrm>
              <a:prstGeom prst="rect">
                <a:avLst/>
              </a:prstGeom>
            </p:spPr>
            <p:txBody>
              <a:bodyPr/>
              <a:lstStyle/>
              <a:p>
                <a:pPr marL="0" indent="0">
                  <a:buNone/>
                </a:pPr>
                <a:r>
                  <a:rPr lang="en-GB" dirty="0"/>
                  <a:t>If we use tracing paper, or imagine rotating </a:t>
                </a:r>
                <a14:m>
                  <m:oMath xmlns:m="http://schemas.openxmlformats.org/officeDocument/2006/math">
                    <m:r>
                      <m:rPr>
                        <m:sty m:val="p"/>
                      </m:rPr>
                      <a:rPr lang="en-GB" b="0" i="0" smtClean="0">
                        <a:latin typeface="Cambria Math" panose="02040503050406030204" pitchFamily="18" charset="0"/>
                      </a:rPr>
                      <m:t>A</m:t>
                    </m:r>
                  </m:oMath>
                </a14:m>
                <a:r>
                  <a:rPr lang="en-GB" dirty="0"/>
                  <a:t>, we see it’s a</a:t>
                </a:r>
                <a:br>
                  <a:rPr lang="en-GB" dirty="0"/>
                </a:br>
                <a:r>
                  <a:rPr lang="en-GB" dirty="0"/>
                  <a:t>rotation of 90° anticlockwise.</a:t>
                </a:r>
              </a:p>
              <a:p>
                <a:pPr marL="0" indent="0">
                  <a:buNone/>
                </a:pPr>
                <a:endParaRPr lang="en-GB" dirty="0"/>
              </a:p>
              <a:p>
                <a:pPr marL="0" indent="0">
                  <a:buNone/>
                </a:pPr>
                <a:r>
                  <a:rPr lang="en-GB" dirty="0"/>
                  <a:t>To find the centre of rotation, we have</a:t>
                </a:r>
                <a:br>
                  <a:rPr lang="en-GB" dirty="0"/>
                </a:br>
                <a:r>
                  <a:rPr lang="en-GB" dirty="0"/>
                  <a:t>two options.</a:t>
                </a:r>
              </a:p>
              <a:p>
                <a:pPr marL="0" indent="0">
                  <a:buNone/>
                </a:pPr>
                <a:endParaRPr lang="en-GB" dirty="0"/>
              </a:p>
              <a:p>
                <a:pPr marL="514350" indent="-514350">
                  <a:buAutoNum type="arabicPeriod"/>
                </a:pPr>
                <a:r>
                  <a:rPr lang="en-GB" dirty="0"/>
                  <a:t>Trial and error with tracing paper.</a:t>
                </a:r>
              </a:p>
              <a:p>
                <a:pPr marL="914400" lvl="2" indent="0">
                  <a:buNone/>
                </a:pPr>
                <a:r>
                  <a:rPr lang="en-GB" dirty="0">
                    <a:solidFill>
                      <a:srgbClr val="00B050"/>
                    </a:solidFill>
                    <a:sym typeface="Wingdings 2" panose="05020102010507070707" pitchFamily="18" charset="2"/>
                  </a:rPr>
                  <a:t></a:t>
                </a:r>
                <a:r>
                  <a:rPr lang="en-GB" dirty="0">
                    <a:sym typeface="Wingdings 2" panose="05020102010507070707" pitchFamily="18" charset="2"/>
                  </a:rPr>
                  <a:t> easy</a:t>
                </a:r>
              </a:p>
              <a:p>
                <a:pPr marL="914400" lvl="2" indent="0">
                  <a:buNone/>
                </a:pPr>
                <a:r>
                  <a:rPr lang="en-GB" dirty="0">
                    <a:solidFill>
                      <a:srgbClr val="FF0000"/>
                    </a:solidFill>
                    <a:sym typeface="Wingdings" panose="05000000000000000000" pitchFamily="2" charset="2"/>
                  </a:rPr>
                  <a:t></a:t>
                </a:r>
                <a:r>
                  <a:rPr lang="en-GB" dirty="0">
                    <a:sym typeface="Wingdings" panose="05000000000000000000" pitchFamily="2" charset="2"/>
                  </a:rPr>
                  <a:t> can take a while or be inaccurate</a:t>
                </a:r>
                <a:endParaRPr lang="en-GB" dirty="0"/>
              </a:p>
              <a:p>
                <a:pPr marL="514350" indent="-514350">
                  <a:buAutoNum type="arabicPeriod"/>
                </a:pPr>
                <a:r>
                  <a:rPr lang="en-GB" dirty="0"/>
                  <a:t>Using perpendicular bisectors</a:t>
                </a:r>
              </a:p>
              <a:p>
                <a:pPr marL="914400" lvl="2" indent="0">
                  <a:buNone/>
                </a:pPr>
                <a:r>
                  <a:rPr lang="en-GB" dirty="0">
                    <a:solidFill>
                      <a:srgbClr val="00B050"/>
                    </a:solidFill>
                    <a:sym typeface="Wingdings 2" panose="05020102010507070707" pitchFamily="18" charset="2"/>
                  </a:rPr>
                  <a:t></a:t>
                </a:r>
                <a:r>
                  <a:rPr lang="en-GB" dirty="0">
                    <a:sym typeface="Wingdings 2" panose="05020102010507070707" pitchFamily="18" charset="2"/>
                  </a:rPr>
                  <a:t> accurate</a:t>
                </a:r>
              </a:p>
              <a:p>
                <a:pPr marL="914400" lvl="2" indent="0">
                  <a:buNone/>
                </a:pPr>
                <a:r>
                  <a:rPr lang="en-GB" dirty="0">
                    <a:solidFill>
                      <a:srgbClr val="FF0000"/>
                    </a:solidFill>
                    <a:sym typeface="Wingdings" panose="05000000000000000000" pitchFamily="2" charset="2"/>
                  </a:rPr>
                  <a:t></a:t>
                </a:r>
                <a:r>
                  <a:rPr lang="en-GB" dirty="0">
                    <a:sym typeface="Wingdings" panose="05000000000000000000" pitchFamily="2" charset="2"/>
                  </a:rPr>
                  <a:t> can take a while, harder to do</a:t>
                </a:r>
                <a:endParaRPr lang="en-GB" dirty="0"/>
              </a:p>
            </p:txBody>
          </p:sp>
        </mc:Choice>
        <mc:Fallback>
          <p:sp>
            <p:nvSpPr>
              <p:cNvPr id="3" name="Content Placeholder 2">
                <a:extLst>
                  <a:ext uri="{FF2B5EF4-FFF2-40B4-BE49-F238E27FC236}">
                    <a16:creationId xmlns:a16="http://schemas.microsoft.com/office/drawing/2014/main" id="{E2F4E62E-6DB3-1D4E-70C0-9A835969828A}"/>
                  </a:ext>
                </a:extLst>
              </p:cNvPr>
              <p:cNvSpPr>
                <a:spLocks noGrp="1" noRot="1" noChangeAspect="1" noMove="1" noResize="1" noEditPoints="1" noAdjustHandles="1" noChangeArrowheads="1" noChangeShapeType="1" noTextEdit="1"/>
              </p:cNvSpPr>
              <p:nvPr>
                <p:ph type="body" sz="quarter" idx="4294967295"/>
              </p:nvPr>
            </p:nvSpPr>
            <p:spPr>
              <a:xfrm>
                <a:off x="0" y="818129"/>
                <a:ext cx="9099550" cy="488950"/>
              </a:xfrm>
              <a:prstGeom prst="rect">
                <a:avLst/>
              </a:prstGeom>
              <a:blipFill>
                <a:blip r:embed="rId3"/>
                <a:stretch>
                  <a:fillRect l="-1407" t="-20000" b="-978750"/>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74FE4100-4FF5-9BEA-6723-B1A6D75A8168}"/>
              </a:ext>
            </a:extLst>
          </p:cNvPr>
          <p:cNvPicPr>
            <a:picLocks noChangeAspect="1"/>
          </p:cNvPicPr>
          <p:nvPr/>
        </p:nvPicPr>
        <p:blipFill>
          <a:blip r:embed="rId4"/>
          <a:stretch>
            <a:fillRect/>
          </a:stretch>
        </p:blipFill>
        <p:spPr>
          <a:xfrm>
            <a:off x="6716639" y="1444170"/>
            <a:ext cx="4488308" cy="4502602"/>
          </a:xfrm>
          <a:prstGeom prst="rect">
            <a:avLst/>
          </a:prstGeom>
        </p:spPr>
      </p:pic>
    </p:spTree>
    <p:extLst>
      <p:ext uri="{BB962C8B-B14F-4D97-AF65-F5344CB8AC3E}">
        <p14:creationId xmlns:p14="http://schemas.microsoft.com/office/powerpoint/2010/main" val="48514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B01D-5DC1-7E31-EF1A-77CC69C0F505}"/>
              </a:ext>
            </a:extLst>
          </p:cNvPr>
          <p:cNvSpPr>
            <a:spLocks noGrp="1"/>
          </p:cNvSpPr>
          <p:nvPr>
            <p:ph type="title" idx="4294967295"/>
          </p:nvPr>
        </p:nvSpPr>
        <p:spPr>
          <a:xfrm>
            <a:off x="0" y="0"/>
            <a:ext cx="12192000" cy="681038"/>
          </a:xfrm>
          <a:prstGeom prst="rect">
            <a:avLst/>
          </a:prstGeom>
        </p:spPr>
        <p:txBody>
          <a:bodyPr/>
          <a:lstStyle/>
          <a:p>
            <a:r>
              <a:rPr lang="en-GB" dirty="0"/>
              <a:t>Finding the centre of rotation</a:t>
            </a:r>
          </a:p>
        </p:txBody>
      </p:sp>
      <p:sp>
        <p:nvSpPr>
          <p:cNvPr id="3" name="Content Placeholder 2">
            <a:extLst>
              <a:ext uri="{FF2B5EF4-FFF2-40B4-BE49-F238E27FC236}">
                <a16:creationId xmlns:a16="http://schemas.microsoft.com/office/drawing/2014/main" id="{E2F4E62E-6DB3-1D4E-70C0-9A835969828A}"/>
              </a:ext>
            </a:extLst>
          </p:cNvPr>
          <p:cNvSpPr>
            <a:spLocks noGrp="1"/>
          </p:cNvSpPr>
          <p:nvPr>
            <p:ph type="body" sz="quarter" idx="4294967295"/>
          </p:nvPr>
        </p:nvSpPr>
        <p:spPr>
          <a:xfrm>
            <a:off x="15421" y="842736"/>
            <a:ext cx="9099550" cy="488950"/>
          </a:xfrm>
          <a:prstGeom prst="rect">
            <a:avLst/>
          </a:prstGeom>
        </p:spPr>
        <p:txBody>
          <a:bodyPr/>
          <a:lstStyle/>
          <a:p>
            <a:pPr marL="0" indent="0">
              <a:buNone/>
            </a:pPr>
            <a:r>
              <a:rPr lang="en-GB" dirty="0"/>
              <a:t>To find a centre of rotation using perpendicular bisectors:</a:t>
            </a:r>
          </a:p>
          <a:p>
            <a:pPr marL="0" indent="0">
              <a:buNone/>
            </a:pPr>
            <a:endParaRPr lang="en-GB" dirty="0"/>
          </a:p>
          <a:p>
            <a:pPr marL="514350" indent="-514350">
              <a:buAutoNum type="arabicPeriod"/>
            </a:pPr>
            <a:r>
              <a:rPr lang="en-GB" dirty="0"/>
              <a:t>Join corresponding points</a:t>
            </a:r>
            <a:br>
              <a:rPr lang="en-GB" dirty="0"/>
            </a:br>
            <a:r>
              <a:rPr lang="en-GB" dirty="0"/>
              <a:t>and draw the perpendicular</a:t>
            </a:r>
            <a:br>
              <a:rPr lang="en-GB" dirty="0"/>
            </a:br>
            <a:r>
              <a:rPr lang="en-GB" dirty="0"/>
              <a:t>bisector of these lines.</a:t>
            </a:r>
          </a:p>
          <a:p>
            <a:pPr marL="514350" indent="-514350">
              <a:buAutoNum type="arabicPeriod"/>
            </a:pPr>
            <a:r>
              <a:rPr lang="en-GB" dirty="0"/>
              <a:t>Mark where the bisectors meet.</a:t>
            </a:r>
            <a:br>
              <a:rPr lang="en-GB" dirty="0"/>
            </a:br>
            <a:r>
              <a:rPr lang="en-GB" dirty="0"/>
              <a:t>This is the centre of rotation.</a:t>
            </a:r>
          </a:p>
        </p:txBody>
      </p:sp>
      <p:pic>
        <p:nvPicPr>
          <p:cNvPr id="5" name="Picture 4">
            <a:extLst>
              <a:ext uri="{FF2B5EF4-FFF2-40B4-BE49-F238E27FC236}">
                <a16:creationId xmlns:a16="http://schemas.microsoft.com/office/drawing/2014/main" id="{74FE4100-4FF5-9BEA-6723-B1A6D75A8168}"/>
              </a:ext>
            </a:extLst>
          </p:cNvPr>
          <p:cNvPicPr>
            <a:picLocks noChangeAspect="1"/>
          </p:cNvPicPr>
          <p:nvPr/>
        </p:nvPicPr>
        <p:blipFill>
          <a:blip r:embed="rId3"/>
          <a:stretch>
            <a:fillRect/>
          </a:stretch>
        </p:blipFill>
        <p:spPr>
          <a:xfrm>
            <a:off x="6301320" y="1444170"/>
            <a:ext cx="5223023" cy="5239657"/>
          </a:xfrm>
          <a:prstGeom prst="rect">
            <a:avLst/>
          </a:prstGeom>
        </p:spPr>
      </p:pic>
      <p:cxnSp>
        <p:nvCxnSpPr>
          <p:cNvPr id="6" name="Straight Connector 5">
            <a:extLst>
              <a:ext uri="{FF2B5EF4-FFF2-40B4-BE49-F238E27FC236}">
                <a16:creationId xmlns:a16="http://schemas.microsoft.com/office/drawing/2014/main" id="{334AEEF8-5D94-6DCE-28DE-DA376CA94EA1}"/>
              </a:ext>
            </a:extLst>
          </p:cNvPr>
          <p:cNvCxnSpPr/>
          <p:nvPr/>
        </p:nvCxnSpPr>
        <p:spPr>
          <a:xfrm flipV="1">
            <a:off x="8077200" y="3643086"/>
            <a:ext cx="2075543" cy="1226457"/>
          </a:xfrm>
          <a:prstGeom prst="line">
            <a:avLst/>
          </a:prstGeom>
          <a:ln w="19050">
            <a:solidFill>
              <a:srgbClr val="CC99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F3E693-01B1-BB4A-F5D8-33F9A05B857C}"/>
              </a:ext>
            </a:extLst>
          </p:cNvPr>
          <p:cNvCxnSpPr>
            <a:cxnSpLocks/>
          </p:cNvCxnSpPr>
          <p:nvPr/>
        </p:nvCxnSpPr>
        <p:spPr>
          <a:xfrm>
            <a:off x="7549572" y="1596571"/>
            <a:ext cx="2886035" cy="4884058"/>
          </a:xfrm>
          <a:prstGeom prst="line">
            <a:avLst/>
          </a:prstGeom>
          <a:ln w="19050">
            <a:solidFill>
              <a:srgbClr val="CC99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C74734-00B8-A551-0682-0B6769E11792}"/>
              </a:ext>
            </a:extLst>
          </p:cNvPr>
          <p:cNvCxnSpPr>
            <a:cxnSpLocks/>
          </p:cNvCxnSpPr>
          <p:nvPr/>
        </p:nvCxnSpPr>
        <p:spPr>
          <a:xfrm flipV="1">
            <a:off x="6828948" y="2387600"/>
            <a:ext cx="3323795" cy="2481943"/>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C40716-0702-C21B-60A5-1E09C7951B63}"/>
              </a:ext>
            </a:extLst>
          </p:cNvPr>
          <p:cNvCxnSpPr>
            <a:cxnSpLocks/>
          </p:cNvCxnSpPr>
          <p:nvPr/>
        </p:nvCxnSpPr>
        <p:spPr>
          <a:xfrm>
            <a:off x="7040275" y="1683657"/>
            <a:ext cx="3581992" cy="4796972"/>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25A4B8-A774-C227-9ECC-551DBA7E1D85}"/>
              </a:ext>
            </a:extLst>
          </p:cNvPr>
          <p:cNvCxnSpPr>
            <a:cxnSpLocks/>
          </p:cNvCxnSpPr>
          <p:nvPr/>
        </p:nvCxnSpPr>
        <p:spPr>
          <a:xfrm flipV="1">
            <a:off x="6828948" y="2387600"/>
            <a:ext cx="2489130" cy="33086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EF56B88-0A6A-6AC8-BE66-1F251F9F5EA0}"/>
              </a:ext>
            </a:extLst>
          </p:cNvPr>
          <p:cNvCxnSpPr>
            <a:cxnSpLocks/>
          </p:cNvCxnSpPr>
          <p:nvPr/>
        </p:nvCxnSpPr>
        <p:spPr>
          <a:xfrm>
            <a:off x="6460838" y="2845057"/>
            <a:ext cx="4713724" cy="354614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AEFF59-81D9-4AB3-8B92-46E2FDDC4629}"/>
                  </a:ext>
                </a:extLst>
              </p:cNvPr>
              <p:cNvSpPr txBox="1"/>
              <p:nvPr/>
            </p:nvSpPr>
            <p:spPr>
              <a:xfrm>
                <a:off x="9465945" y="5021305"/>
                <a:ext cx="5389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2800" b="1"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27" name="TextBox 26">
                <a:extLst>
                  <a:ext uri="{FF2B5EF4-FFF2-40B4-BE49-F238E27FC236}">
                    <a16:creationId xmlns:a16="http://schemas.microsoft.com/office/drawing/2014/main" id="{C4AEFF59-81D9-4AB3-8B92-46E2FDDC4629}"/>
                  </a:ext>
                </a:extLst>
              </p:cNvPr>
              <p:cNvSpPr txBox="1">
                <a:spLocks noRot="1" noChangeAspect="1" noMove="1" noResize="1" noEditPoints="1" noAdjustHandles="1" noChangeArrowheads="1" noChangeShapeType="1" noTextEdit="1"/>
              </p:cNvSpPr>
              <p:nvPr/>
            </p:nvSpPr>
            <p:spPr>
              <a:xfrm>
                <a:off x="9465945" y="5021305"/>
                <a:ext cx="538930" cy="52322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9351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B3DE-B466-131E-1053-501DBEC41621}"/>
              </a:ext>
            </a:extLst>
          </p:cNvPr>
          <p:cNvSpPr>
            <a:spLocks noGrp="1"/>
          </p:cNvSpPr>
          <p:nvPr>
            <p:ph type="title" idx="4294967295"/>
          </p:nvPr>
        </p:nvSpPr>
        <p:spPr>
          <a:xfrm>
            <a:off x="0" y="0"/>
            <a:ext cx="12192000" cy="681038"/>
          </a:xfrm>
          <a:prstGeom prst="rect">
            <a:avLst/>
          </a:prstGeom>
        </p:spPr>
        <p:txBody>
          <a:bodyPr/>
          <a:lstStyle/>
          <a:p>
            <a:r>
              <a:rPr lang="en-GB" dirty="0"/>
              <a:t>Rotation (Page 13)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601E6EEF-4653-7738-8603-EB65DEB5721B}"/>
                  </a:ext>
                </a:extLst>
              </p:cNvPr>
              <p:cNvSpPr txBox="1">
                <a:spLocks/>
              </p:cNvSpPr>
              <p:nvPr/>
            </p:nvSpPr>
            <p:spPr>
              <a:xfrm>
                <a:off x="200966" y="737438"/>
                <a:ext cx="5818836" cy="579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My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Describe the rotation from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to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A</m:t>
                    </m:r>
                    <m: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4" name="Content Placeholder 2">
                <a:extLst>
                  <a:ext uri="{FF2B5EF4-FFF2-40B4-BE49-F238E27FC236}">
                    <a16:creationId xmlns:a16="http://schemas.microsoft.com/office/drawing/2014/main" id="{601E6EEF-4653-7738-8603-EB65DEB5721B}"/>
                  </a:ext>
                </a:extLst>
              </p:cNvPr>
              <p:cNvSpPr txBox="1">
                <a:spLocks noRot="1" noChangeAspect="1" noMove="1" noResize="1" noEditPoints="1" noAdjustHandles="1" noChangeArrowheads="1" noChangeShapeType="1" noTextEdit="1"/>
              </p:cNvSpPr>
              <p:nvPr/>
            </p:nvSpPr>
            <p:spPr>
              <a:xfrm>
                <a:off x="200966" y="737438"/>
                <a:ext cx="5818836" cy="5797900"/>
              </a:xfrm>
              <a:prstGeom prst="rect">
                <a:avLst/>
              </a:prstGeom>
              <a:blipFill>
                <a:blip r:embed="rId3"/>
                <a:stretch>
                  <a:fillRect l="-2199" t="-1893" r="-3351"/>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6BA232B3-B335-4CF6-C304-AC0890169BF9}"/>
              </a:ext>
            </a:extLst>
          </p:cNvPr>
          <p:cNvCxnSpPr/>
          <p:nvPr/>
        </p:nvCxnSpPr>
        <p:spPr>
          <a:xfrm>
            <a:off x="6096000" y="681037"/>
            <a:ext cx="0" cy="617696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DBCEA08-0C08-C2AA-9A74-C9793B2348BB}"/>
              </a:ext>
            </a:extLst>
          </p:cNvPr>
          <p:cNvPicPr>
            <a:picLocks noChangeAspect="1"/>
          </p:cNvPicPr>
          <p:nvPr/>
        </p:nvPicPr>
        <p:blipFill>
          <a:blip r:embed="rId4"/>
          <a:stretch>
            <a:fillRect/>
          </a:stretch>
        </p:blipFill>
        <p:spPr>
          <a:xfrm>
            <a:off x="200966" y="2235521"/>
            <a:ext cx="3908446" cy="3935841"/>
          </a:xfrm>
          <a:prstGeom prst="rect">
            <a:avLst/>
          </a:prstGeom>
        </p:spPr>
      </p:pic>
      <p:grpSp>
        <p:nvGrpSpPr>
          <p:cNvPr id="12" name="Group 11">
            <a:extLst>
              <a:ext uri="{FF2B5EF4-FFF2-40B4-BE49-F238E27FC236}">
                <a16:creationId xmlns:a16="http://schemas.microsoft.com/office/drawing/2014/main" id="{81FD5DF2-E936-F532-0086-2D9F565F0766}"/>
              </a:ext>
            </a:extLst>
          </p:cNvPr>
          <p:cNvGrpSpPr/>
          <p:nvPr/>
        </p:nvGrpSpPr>
        <p:grpSpPr>
          <a:xfrm>
            <a:off x="6172199" y="715668"/>
            <a:ext cx="5943598" cy="5797899"/>
            <a:chOff x="6172199" y="715668"/>
            <a:chExt cx="5943598" cy="5797899"/>
          </a:xfrm>
        </p:grpSpPr>
        <mc:AlternateContent xmlns:mc="http://schemas.openxmlformats.org/markup-compatibility/2006" xmlns:a14="http://schemas.microsoft.com/office/drawing/2010/main">
          <mc:Choice Requires="a14">
            <p:sp>
              <p:nvSpPr>
                <p:cNvPr id="6" name="Content Placeholder 3">
                  <a:extLst>
                    <a:ext uri="{FF2B5EF4-FFF2-40B4-BE49-F238E27FC236}">
                      <a16:creationId xmlns:a16="http://schemas.microsoft.com/office/drawing/2014/main" id="{A982EB20-DCF4-669A-0F5E-FC2F41D25592}"/>
                    </a:ext>
                  </a:extLst>
                </p:cNvPr>
                <p:cNvSpPr txBox="1">
                  <a:spLocks/>
                </p:cNvSpPr>
                <p:nvPr/>
              </p:nvSpPr>
              <p:spPr>
                <a:xfrm>
                  <a:off x="6172199" y="715668"/>
                  <a:ext cx="5943598" cy="57978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Your turn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Describe the rotation from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B</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to shape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rPr>
                        <m:t>B</m:t>
                      </m:r>
                      <m: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6" name="Content Placeholder 3">
                  <a:extLst>
                    <a:ext uri="{FF2B5EF4-FFF2-40B4-BE49-F238E27FC236}">
                      <a16:creationId xmlns:a16="http://schemas.microsoft.com/office/drawing/2014/main" id="{A982EB20-DCF4-669A-0F5E-FC2F41D25592}"/>
                    </a:ext>
                  </a:extLst>
                </p:cNvPr>
                <p:cNvSpPr txBox="1">
                  <a:spLocks noRot="1" noChangeAspect="1" noMove="1" noResize="1" noEditPoints="1" noAdjustHandles="1" noChangeArrowheads="1" noChangeShapeType="1" noTextEdit="1"/>
                </p:cNvSpPr>
                <p:nvPr/>
              </p:nvSpPr>
              <p:spPr>
                <a:xfrm>
                  <a:off x="6172199" y="715668"/>
                  <a:ext cx="5943598" cy="5797899"/>
                </a:xfrm>
                <a:prstGeom prst="rect">
                  <a:avLst/>
                </a:prstGeom>
                <a:blipFill>
                  <a:blip r:embed="rId5"/>
                  <a:stretch>
                    <a:fillRect l="-2051" t="-1788" r="-1333"/>
                  </a:stretch>
                </a:blipFill>
              </p:spPr>
              <p:txBody>
                <a:bodyPr/>
                <a:lstStyle/>
                <a:p>
                  <a:r>
                    <a:rPr lang="en-GB">
                      <a:noFill/>
                    </a:rPr>
                    <a:t> </a:t>
                  </a:r>
                </a:p>
              </p:txBody>
            </p:sp>
          </mc:Fallback>
        </mc:AlternateContent>
        <p:pic>
          <p:nvPicPr>
            <p:cNvPr id="11" name="Picture 10">
              <a:extLst>
                <a:ext uri="{FF2B5EF4-FFF2-40B4-BE49-F238E27FC236}">
                  <a16:creationId xmlns:a16="http://schemas.microsoft.com/office/drawing/2014/main" id="{3BDA9F44-85C1-8B41-6111-2FEC13E8D0A6}"/>
                </a:ext>
              </a:extLst>
            </p:cNvPr>
            <p:cNvPicPr>
              <a:picLocks noChangeAspect="1"/>
            </p:cNvPicPr>
            <p:nvPr/>
          </p:nvPicPr>
          <p:blipFill>
            <a:blip r:embed="rId6"/>
            <a:stretch>
              <a:fillRect/>
            </a:stretch>
          </p:blipFill>
          <p:spPr>
            <a:xfrm>
              <a:off x="6429830" y="2235521"/>
              <a:ext cx="3923213" cy="3935841"/>
            </a:xfrm>
            <a:prstGeom prst="rect">
              <a:avLst/>
            </a:prstGeom>
          </p:spPr>
        </p:pic>
      </p:grpSp>
    </p:spTree>
    <p:extLst>
      <p:ext uri="{BB962C8B-B14F-4D97-AF65-F5344CB8AC3E}">
        <p14:creationId xmlns:p14="http://schemas.microsoft.com/office/powerpoint/2010/main" val="249333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1F3F7D-BE2B-4B52-ADCA-3424793CF6DD}"/>
              </a:ext>
            </a:extLst>
          </p:cNvPr>
          <p:cNvPicPr>
            <a:picLocks noChangeAspect="1"/>
          </p:cNvPicPr>
          <p:nvPr/>
        </p:nvPicPr>
        <p:blipFill>
          <a:blip r:embed="rId2"/>
          <a:stretch>
            <a:fillRect/>
          </a:stretch>
        </p:blipFill>
        <p:spPr>
          <a:xfrm>
            <a:off x="7572375" y="76199"/>
            <a:ext cx="4240379" cy="6161234"/>
          </a:xfrm>
          <a:prstGeom prst="rect">
            <a:avLst/>
          </a:prstGeom>
        </p:spPr>
      </p:pic>
      <p:sp>
        <p:nvSpPr>
          <p:cNvPr id="3" name="Title 1">
            <a:extLst>
              <a:ext uri="{FF2B5EF4-FFF2-40B4-BE49-F238E27FC236}">
                <a16:creationId xmlns:a16="http://schemas.microsoft.com/office/drawing/2014/main" id="{CB3B1AB4-02BB-2B99-06A6-AFED5836285C}"/>
              </a:ext>
            </a:extLst>
          </p:cNvPr>
          <p:cNvSpPr txBox="1">
            <a:spLocks/>
          </p:cNvSpPr>
          <p:nvPr/>
        </p:nvSpPr>
        <p:spPr>
          <a:xfrm>
            <a:off x="0" y="0"/>
            <a:ext cx="12192000" cy="681038"/>
          </a:xfrm>
          <a:prstGeom prst="rect">
            <a:avLst/>
          </a:prstGeom>
        </p:spPr>
        <p:txBody>
          <a:bodyPr/>
          <a:lstStyle>
            <a:lvl1pPr algn="l" defTabSz="914373"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Rotation (Page 14) </a:t>
            </a:r>
          </a:p>
        </p:txBody>
      </p:sp>
    </p:spTree>
    <p:extLst>
      <p:ext uri="{BB962C8B-B14F-4D97-AF65-F5344CB8AC3E}">
        <p14:creationId xmlns:p14="http://schemas.microsoft.com/office/powerpoint/2010/main" val="616715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5B489-AAE3-F451-3611-51544DB48F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E4E44-DDD9-C3B2-C9C2-66ACB310F9B8}"/>
              </a:ext>
            </a:extLst>
          </p:cNvPr>
          <p:cNvSpPr>
            <a:spLocks noGrp="1"/>
          </p:cNvSpPr>
          <p:nvPr>
            <p:ph type="title" idx="4294967295"/>
          </p:nvPr>
        </p:nvSpPr>
        <p:spPr>
          <a:xfrm>
            <a:off x="0" y="0"/>
            <a:ext cx="12192000" cy="681038"/>
          </a:xfrm>
          <a:prstGeom prst="rect">
            <a:avLst/>
          </a:prstGeom>
        </p:spPr>
        <p:txBody>
          <a:bodyPr/>
          <a:lstStyle/>
          <a:p>
            <a:r>
              <a:rPr lang="en-GB" dirty="0"/>
              <a:t>Congruent transformations (Page 15)</a:t>
            </a:r>
          </a:p>
        </p:txBody>
      </p:sp>
      <p:sp>
        <p:nvSpPr>
          <p:cNvPr id="3" name="Content Placeholder 2">
            <a:extLst>
              <a:ext uri="{FF2B5EF4-FFF2-40B4-BE49-F238E27FC236}">
                <a16:creationId xmlns:a16="http://schemas.microsoft.com/office/drawing/2014/main" id="{71615FE7-B7AF-6B4C-0A89-69EAF9A610AF}"/>
              </a:ext>
            </a:extLst>
          </p:cNvPr>
          <p:cNvSpPr>
            <a:spLocks noGrp="1"/>
          </p:cNvSpPr>
          <p:nvPr>
            <p:ph type="body" sz="quarter" idx="4294967295"/>
          </p:nvPr>
        </p:nvSpPr>
        <p:spPr>
          <a:xfrm>
            <a:off x="0" y="891218"/>
            <a:ext cx="9099550" cy="488950"/>
          </a:xfrm>
          <a:prstGeom prst="rect">
            <a:avLst/>
          </a:prstGeom>
        </p:spPr>
        <p:txBody>
          <a:bodyPr/>
          <a:lstStyle/>
          <a:p>
            <a:pPr marL="0" indent="0">
              <a:buNone/>
            </a:pPr>
            <a:r>
              <a:rPr lang="en-GB" dirty="0"/>
              <a:t>When we </a:t>
            </a:r>
            <a:r>
              <a:rPr lang="en-GB" u="sng" dirty="0"/>
              <a:t>transform</a:t>
            </a:r>
            <a:r>
              <a:rPr lang="en-GB" dirty="0"/>
              <a:t> a shape, we change something about it.</a:t>
            </a:r>
          </a:p>
          <a:p>
            <a:pPr marL="0" indent="0">
              <a:buNone/>
            </a:pPr>
            <a:r>
              <a:rPr lang="en-GB" dirty="0"/>
              <a:t>There are three </a:t>
            </a:r>
            <a:r>
              <a:rPr lang="en-GB" u="sng" dirty="0"/>
              <a:t>congruent transformations</a:t>
            </a:r>
            <a:br>
              <a:rPr lang="en-GB" dirty="0"/>
            </a:br>
            <a:r>
              <a:rPr lang="en-GB" dirty="0"/>
              <a:t>we can do to shapes.</a:t>
            </a:r>
          </a:p>
          <a:p>
            <a:pPr marL="0" indent="0">
              <a:buNone/>
            </a:pPr>
            <a:endParaRPr lang="en-GB" dirty="0"/>
          </a:p>
        </p:txBody>
      </p:sp>
      <p:sp>
        <p:nvSpPr>
          <p:cNvPr id="4" name="Rectangle 3">
            <a:extLst>
              <a:ext uri="{FF2B5EF4-FFF2-40B4-BE49-F238E27FC236}">
                <a16:creationId xmlns:a16="http://schemas.microsoft.com/office/drawing/2014/main" id="{A29FBD66-63E7-40CB-1468-756BC89DB632}"/>
              </a:ext>
            </a:extLst>
          </p:cNvPr>
          <p:cNvSpPr/>
          <p:nvPr/>
        </p:nvSpPr>
        <p:spPr>
          <a:xfrm>
            <a:off x="8893831" y="196612"/>
            <a:ext cx="2434959" cy="154214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egoe UI Light"/>
                <a:ea typeface="+mn-ea"/>
                <a:cs typeface="+mn-cs"/>
              </a:rPr>
              <a:t>A </a:t>
            </a:r>
            <a:r>
              <a:rPr kumimoji="0" lang="en-GB" sz="2400" b="0" i="0" u="sng" strike="noStrike" kern="1200" cap="none" spc="0" normalizeH="0" baseline="0" noProof="0" dirty="0">
                <a:ln>
                  <a:noFill/>
                </a:ln>
                <a:solidFill>
                  <a:prstClr val="white"/>
                </a:solidFill>
                <a:effectLst/>
                <a:uLnTx/>
                <a:uFillTx/>
                <a:latin typeface="Segoe UI Light"/>
                <a:ea typeface="+mn-ea"/>
                <a:cs typeface="+mn-cs"/>
              </a:rPr>
              <a:t>transformation</a:t>
            </a:r>
            <a:r>
              <a:rPr kumimoji="0" lang="en-GB" sz="2400" b="0" i="0" u="none" strike="noStrike" kern="1200" cap="none" spc="0" normalizeH="0" baseline="0" noProof="0" dirty="0">
                <a:ln>
                  <a:noFill/>
                </a:ln>
                <a:solidFill>
                  <a:prstClr val="white"/>
                </a:solidFill>
                <a:effectLst/>
                <a:uLnTx/>
                <a:uFillTx/>
                <a:latin typeface="Segoe UI Light"/>
                <a:ea typeface="+mn-ea"/>
                <a:cs typeface="+mn-cs"/>
              </a:rPr>
              <a:t> is a mathematical change.</a:t>
            </a:r>
          </a:p>
        </p:txBody>
      </p:sp>
      <p:sp>
        <p:nvSpPr>
          <p:cNvPr id="6" name="Rectangle 5">
            <a:extLst>
              <a:ext uri="{FF2B5EF4-FFF2-40B4-BE49-F238E27FC236}">
                <a16:creationId xmlns:a16="http://schemas.microsoft.com/office/drawing/2014/main" id="{E6A3DE70-2B44-2DDF-5996-FBC449A1D274}"/>
              </a:ext>
            </a:extLst>
          </p:cNvPr>
          <p:cNvSpPr/>
          <p:nvPr/>
        </p:nvSpPr>
        <p:spPr>
          <a:xfrm>
            <a:off x="1415137" y="2666722"/>
            <a:ext cx="2493017" cy="533400"/>
          </a:xfrm>
          <a:prstGeom prst="rect">
            <a:avLst/>
          </a:prstGeom>
          <a:solidFill>
            <a:srgbClr val="FFB3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Translation</a:t>
            </a:r>
          </a:p>
        </p:txBody>
      </p:sp>
      <p:sp>
        <p:nvSpPr>
          <p:cNvPr id="7" name="Rectangle 6">
            <a:extLst>
              <a:ext uri="{FF2B5EF4-FFF2-40B4-BE49-F238E27FC236}">
                <a16:creationId xmlns:a16="http://schemas.microsoft.com/office/drawing/2014/main" id="{95A1BAE2-6052-68AD-A921-08FA1BE0A8CD}"/>
              </a:ext>
            </a:extLst>
          </p:cNvPr>
          <p:cNvSpPr/>
          <p:nvPr/>
        </p:nvSpPr>
        <p:spPr>
          <a:xfrm>
            <a:off x="4796966" y="2666722"/>
            <a:ext cx="2493017" cy="533400"/>
          </a:xfrm>
          <a:prstGeom prst="rect">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Reflection</a:t>
            </a:r>
          </a:p>
        </p:txBody>
      </p:sp>
      <p:sp>
        <p:nvSpPr>
          <p:cNvPr id="8" name="Rectangle 7">
            <a:extLst>
              <a:ext uri="{FF2B5EF4-FFF2-40B4-BE49-F238E27FC236}">
                <a16:creationId xmlns:a16="http://schemas.microsoft.com/office/drawing/2014/main" id="{3AF6EDF4-3D9E-605E-BA18-8F5C3231C36E}"/>
              </a:ext>
            </a:extLst>
          </p:cNvPr>
          <p:cNvSpPr/>
          <p:nvPr/>
        </p:nvSpPr>
        <p:spPr>
          <a:xfrm>
            <a:off x="8178795" y="2666722"/>
            <a:ext cx="2493017" cy="533400"/>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Rotation</a:t>
            </a:r>
          </a:p>
        </p:txBody>
      </p:sp>
      <p:pic>
        <p:nvPicPr>
          <p:cNvPr id="9" name="Picture 8">
            <a:extLst>
              <a:ext uri="{FF2B5EF4-FFF2-40B4-BE49-F238E27FC236}">
                <a16:creationId xmlns:a16="http://schemas.microsoft.com/office/drawing/2014/main" id="{08BF26C9-9532-2EB4-5526-3A45D0A42A17}"/>
              </a:ext>
            </a:extLst>
          </p:cNvPr>
          <p:cNvPicPr>
            <a:picLocks noChangeAspect="1"/>
          </p:cNvPicPr>
          <p:nvPr/>
        </p:nvPicPr>
        <p:blipFill>
          <a:blip r:embed="rId3"/>
          <a:stretch>
            <a:fillRect/>
          </a:stretch>
        </p:blipFill>
        <p:spPr>
          <a:xfrm>
            <a:off x="1589166" y="3505826"/>
            <a:ext cx="2232626" cy="2209450"/>
          </a:xfrm>
          <a:prstGeom prst="rect">
            <a:avLst/>
          </a:prstGeom>
        </p:spPr>
      </p:pic>
      <p:sp>
        <p:nvSpPr>
          <p:cNvPr id="10" name="Rectangle: Single Corner Snipped 9">
            <a:extLst>
              <a:ext uri="{FF2B5EF4-FFF2-40B4-BE49-F238E27FC236}">
                <a16:creationId xmlns:a16="http://schemas.microsoft.com/office/drawing/2014/main" id="{087216C1-46D2-95CA-3ECF-4AB3E10901CE}"/>
              </a:ext>
            </a:extLst>
          </p:cNvPr>
          <p:cNvSpPr/>
          <p:nvPr/>
        </p:nvSpPr>
        <p:spPr>
          <a:xfrm>
            <a:off x="1849660" y="37601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1" name="Rectangle: Single Corner Snipped 10">
            <a:extLst>
              <a:ext uri="{FF2B5EF4-FFF2-40B4-BE49-F238E27FC236}">
                <a16:creationId xmlns:a16="http://schemas.microsoft.com/office/drawing/2014/main" id="{83E891FA-7F07-F081-BCD2-0328C7AB17CE}"/>
              </a:ext>
            </a:extLst>
          </p:cNvPr>
          <p:cNvSpPr/>
          <p:nvPr/>
        </p:nvSpPr>
        <p:spPr>
          <a:xfrm>
            <a:off x="1849660" y="37601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2" name="Rectangle: Single Corner Snipped 11">
            <a:extLst>
              <a:ext uri="{FF2B5EF4-FFF2-40B4-BE49-F238E27FC236}">
                <a16:creationId xmlns:a16="http://schemas.microsoft.com/office/drawing/2014/main" id="{013BA374-2F05-21AA-87FA-C915BFE8199E}"/>
              </a:ext>
            </a:extLst>
          </p:cNvPr>
          <p:cNvSpPr/>
          <p:nvPr/>
        </p:nvSpPr>
        <p:spPr>
          <a:xfrm>
            <a:off x="1849660" y="48269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13" name="Picture 12">
            <a:extLst>
              <a:ext uri="{FF2B5EF4-FFF2-40B4-BE49-F238E27FC236}">
                <a16:creationId xmlns:a16="http://schemas.microsoft.com/office/drawing/2014/main" id="{EBC51FF5-D4BA-E7C8-3231-7EBD868BAE7D}"/>
              </a:ext>
            </a:extLst>
          </p:cNvPr>
          <p:cNvPicPr>
            <a:picLocks noChangeAspect="1"/>
          </p:cNvPicPr>
          <p:nvPr/>
        </p:nvPicPr>
        <p:blipFill>
          <a:blip r:embed="rId3"/>
          <a:stretch>
            <a:fillRect/>
          </a:stretch>
        </p:blipFill>
        <p:spPr>
          <a:xfrm>
            <a:off x="4949223" y="3505826"/>
            <a:ext cx="2232626" cy="2209450"/>
          </a:xfrm>
          <a:prstGeom prst="rect">
            <a:avLst/>
          </a:prstGeom>
        </p:spPr>
      </p:pic>
      <p:sp>
        <p:nvSpPr>
          <p:cNvPr id="14" name="Rectangle: Single Corner Snipped 13">
            <a:extLst>
              <a:ext uri="{FF2B5EF4-FFF2-40B4-BE49-F238E27FC236}">
                <a16:creationId xmlns:a16="http://schemas.microsoft.com/office/drawing/2014/main" id="{2F75B098-595B-EF65-3DE5-097D11744030}"/>
              </a:ext>
            </a:extLst>
          </p:cNvPr>
          <p:cNvSpPr/>
          <p:nvPr/>
        </p:nvSpPr>
        <p:spPr>
          <a:xfrm>
            <a:off x="5209717" y="37601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6" name="Straight Connector 15">
            <a:extLst>
              <a:ext uri="{FF2B5EF4-FFF2-40B4-BE49-F238E27FC236}">
                <a16:creationId xmlns:a16="http://schemas.microsoft.com/office/drawing/2014/main" id="{788DCAD3-2042-6A34-C07D-E27525C6DB6E}"/>
              </a:ext>
            </a:extLst>
          </p:cNvPr>
          <p:cNvCxnSpPr>
            <a:cxnSpLocks/>
          </p:cNvCxnSpPr>
          <p:nvPr/>
        </p:nvCxnSpPr>
        <p:spPr>
          <a:xfrm>
            <a:off x="6057397" y="3570515"/>
            <a:ext cx="0" cy="118291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Rectangle: Single Corner Snipped 20">
            <a:extLst>
              <a:ext uri="{FF2B5EF4-FFF2-40B4-BE49-F238E27FC236}">
                <a16:creationId xmlns:a16="http://schemas.microsoft.com/office/drawing/2014/main" id="{65D348C7-A674-531E-28C2-AA0CFAD43C05}"/>
              </a:ext>
            </a:extLst>
          </p:cNvPr>
          <p:cNvSpPr/>
          <p:nvPr/>
        </p:nvSpPr>
        <p:spPr>
          <a:xfrm flipH="1">
            <a:off x="6271478" y="37601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22" name="Straight Connector 21">
            <a:extLst>
              <a:ext uri="{FF2B5EF4-FFF2-40B4-BE49-F238E27FC236}">
                <a16:creationId xmlns:a16="http://schemas.microsoft.com/office/drawing/2014/main" id="{C470DC31-90DF-865C-B785-3FBE83794068}"/>
              </a:ext>
            </a:extLst>
          </p:cNvPr>
          <p:cNvCxnSpPr>
            <a:cxnSpLocks/>
          </p:cNvCxnSpPr>
          <p:nvPr/>
        </p:nvCxnSpPr>
        <p:spPr>
          <a:xfrm>
            <a:off x="4994221" y="4514859"/>
            <a:ext cx="11888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Rectangle: Single Corner Snipped 22">
            <a:extLst>
              <a:ext uri="{FF2B5EF4-FFF2-40B4-BE49-F238E27FC236}">
                <a16:creationId xmlns:a16="http://schemas.microsoft.com/office/drawing/2014/main" id="{B867492D-5759-39B9-FAA8-0B0FF8A47B4B}"/>
              </a:ext>
            </a:extLst>
          </p:cNvPr>
          <p:cNvSpPr/>
          <p:nvPr/>
        </p:nvSpPr>
        <p:spPr>
          <a:xfrm flipV="1">
            <a:off x="5209717" y="4610551"/>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27" name="Picture 26">
            <a:extLst>
              <a:ext uri="{FF2B5EF4-FFF2-40B4-BE49-F238E27FC236}">
                <a16:creationId xmlns:a16="http://schemas.microsoft.com/office/drawing/2014/main" id="{4A010B6E-A670-8FD5-3ADE-8834081DEB50}"/>
              </a:ext>
            </a:extLst>
          </p:cNvPr>
          <p:cNvPicPr>
            <a:picLocks noChangeAspect="1"/>
          </p:cNvPicPr>
          <p:nvPr/>
        </p:nvPicPr>
        <p:blipFill>
          <a:blip r:embed="rId3"/>
          <a:stretch>
            <a:fillRect/>
          </a:stretch>
        </p:blipFill>
        <p:spPr>
          <a:xfrm>
            <a:off x="8309280" y="3505826"/>
            <a:ext cx="2232626" cy="2209450"/>
          </a:xfrm>
          <a:prstGeom prst="rect">
            <a:avLst/>
          </a:prstGeom>
        </p:spPr>
      </p:pic>
      <p:sp>
        <p:nvSpPr>
          <p:cNvPr id="28" name="Rectangle: Single Corner Snipped 27">
            <a:extLst>
              <a:ext uri="{FF2B5EF4-FFF2-40B4-BE49-F238E27FC236}">
                <a16:creationId xmlns:a16="http://schemas.microsoft.com/office/drawing/2014/main" id="{295EC8E3-8FDE-E1BB-8160-57342C0F154D}"/>
              </a:ext>
            </a:extLst>
          </p:cNvPr>
          <p:cNvSpPr/>
          <p:nvPr/>
        </p:nvSpPr>
        <p:spPr>
          <a:xfrm>
            <a:off x="8569774" y="37601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nvGrpSpPr>
          <p:cNvPr id="37" name="Group 36">
            <a:extLst>
              <a:ext uri="{FF2B5EF4-FFF2-40B4-BE49-F238E27FC236}">
                <a16:creationId xmlns:a16="http://schemas.microsoft.com/office/drawing/2014/main" id="{8D9E25CD-9B2A-603F-A5A6-009325211771}"/>
              </a:ext>
            </a:extLst>
          </p:cNvPr>
          <p:cNvGrpSpPr/>
          <p:nvPr/>
        </p:nvGrpSpPr>
        <p:grpSpPr>
          <a:xfrm>
            <a:off x="8577031" y="3759513"/>
            <a:ext cx="1700401" cy="1702076"/>
            <a:chOff x="8569774" y="4610551"/>
            <a:chExt cx="1700401" cy="1702076"/>
          </a:xfrm>
        </p:grpSpPr>
        <p:sp>
          <p:nvSpPr>
            <p:cNvPr id="29" name="Rectangle: Single Corner Snipped 28">
              <a:extLst>
                <a:ext uri="{FF2B5EF4-FFF2-40B4-BE49-F238E27FC236}">
                  <a16:creationId xmlns:a16="http://schemas.microsoft.com/office/drawing/2014/main" id="{9DBAF6D8-EEB9-C235-99D3-96FFBD76E4DC}"/>
                </a:ext>
              </a:extLst>
            </p:cNvPr>
            <p:cNvSpPr/>
            <p:nvPr/>
          </p:nvSpPr>
          <p:spPr>
            <a:xfrm>
              <a:off x="8569774" y="4610551"/>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31" name="Straight Connector 30">
              <a:extLst>
                <a:ext uri="{FF2B5EF4-FFF2-40B4-BE49-F238E27FC236}">
                  <a16:creationId xmlns:a16="http://schemas.microsoft.com/office/drawing/2014/main" id="{09599853-8D71-539C-9C1A-1E790F72570D}"/>
                </a:ext>
              </a:extLst>
            </p:cNvPr>
            <p:cNvCxnSpPr>
              <a:cxnSpLocks/>
            </p:cNvCxnSpPr>
            <p:nvPr/>
          </p:nvCxnSpPr>
          <p:spPr>
            <a:xfrm>
              <a:off x="9203374" y="5245551"/>
              <a:ext cx="433201" cy="432076"/>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3" name="Rectangle: Single Corner Snipped 32">
              <a:extLst>
                <a:ext uri="{FF2B5EF4-FFF2-40B4-BE49-F238E27FC236}">
                  <a16:creationId xmlns:a16="http://schemas.microsoft.com/office/drawing/2014/main" id="{446B86C1-B020-C291-D0F5-EB2F85EADD15}"/>
                </a:ext>
              </a:extLst>
            </p:cNvPr>
            <p:cNvSpPr/>
            <p:nvPr/>
          </p:nvSpPr>
          <p:spPr>
            <a:xfrm rot="10800000">
              <a:off x="9636575" y="5677627"/>
              <a:ext cx="633600" cy="635000"/>
            </a:xfrm>
            <a:prstGeom prst="snip1Rect">
              <a:avLst>
                <a:gd name="adj" fmla="val 50000"/>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6" name="Oval 35">
              <a:extLst>
                <a:ext uri="{FF2B5EF4-FFF2-40B4-BE49-F238E27FC236}">
                  <a16:creationId xmlns:a16="http://schemas.microsoft.com/office/drawing/2014/main" id="{B58CBE62-4A3A-6F6B-4602-F983CA380C29}"/>
                </a:ext>
              </a:extLst>
            </p:cNvPr>
            <p:cNvSpPr/>
            <p:nvPr/>
          </p:nvSpPr>
          <p:spPr>
            <a:xfrm>
              <a:off x="9397114" y="544598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sp>
        <p:nvSpPr>
          <p:cNvPr id="38" name="Rectangle: Single Corner Snipped 37">
            <a:extLst>
              <a:ext uri="{FF2B5EF4-FFF2-40B4-BE49-F238E27FC236}">
                <a16:creationId xmlns:a16="http://schemas.microsoft.com/office/drawing/2014/main" id="{786ADD56-FF20-BEC7-3AD2-9701C3303767}"/>
              </a:ext>
            </a:extLst>
          </p:cNvPr>
          <p:cNvSpPr/>
          <p:nvPr/>
        </p:nvSpPr>
        <p:spPr>
          <a:xfrm rot="5400000">
            <a:off x="9643132" y="3760213"/>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9" name="Rectangle 38">
            <a:extLst>
              <a:ext uri="{FF2B5EF4-FFF2-40B4-BE49-F238E27FC236}">
                <a16:creationId xmlns:a16="http://schemas.microsoft.com/office/drawing/2014/main" id="{53C868A9-AE20-632F-F669-BBFBEDFCE03B}"/>
              </a:ext>
            </a:extLst>
          </p:cNvPr>
          <p:cNvSpPr/>
          <p:nvPr/>
        </p:nvSpPr>
        <p:spPr>
          <a:xfrm>
            <a:off x="1615951" y="6013696"/>
            <a:ext cx="8882891" cy="53340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egoe UI Light"/>
                <a:ea typeface="+mn-ea"/>
                <a:cs typeface="+mn-cs"/>
              </a:rPr>
              <a:t>What do you notice about each transformation? </a:t>
            </a:r>
          </a:p>
        </p:txBody>
      </p:sp>
    </p:spTree>
    <p:extLst>
      <p:ext uri="{BB962C8B-B14F-4D97-AF65-F5344CB8AC3E}">
        <p14:creationId xmlns:p14="http://schemas.microsoft.com/office/powerpoint/2010/main" val="8575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4.16667E-6 4.07407E-6 L -4.16667E-6 0.15463 " pathEditMode="relative" rAng="0" ptsTypes="AA">
                                      <p:cBhvr>
                                        <p:cTn id="24" dur="2000" fill="hold"/>
                                        <p:tgtEl>
                                          <p:spTgt spid="10"/>
                                        </p:tgtEl>
                                        <p:attrNameLst>
                                          <p:attrName>ppt_x</p:attrName>
                                          <p:attrName>ppt_y</p:attrName>
                                        </p:attrNameLst>
                                      </p:cBhvr>
                                      <p:rCtr x="0" y="7731"/>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2" nodeType="clickEffect">
                                  <p:stCondLst>
                                    <p:cond delay="0"/>
                                  </p:stCondLst>
                                  <p:childTnLst>
                                    <p:animMotion origin="layout" path="M -4.16667E-6 0.15463 L 0.08724 0.0625 " pathEditMode="relative" rAng="0" ptsTypes="AA">
                                      <p:cBhvr>
                                        <p:cTn id="28" dur="2000" fill="hold"/>
                                        <p:tgtEl>
                                          <p:spTgt spid="10"/>
                                        </p:tgtEl>
                                        <p:attrNameLst>
                                          <p:attrName>ppt_x</p:attrName>
                                          <p:attrName>ppt_y</p:attrName>
                                        </p:attrNameLst>
                                      </p:cBhvr>
                                      <p:rCtr x="4362" y="-4606"/>
                                    </p:animMotion>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8" presetClass="emph" presetSubtype="0" fill="hold" nodeType="withEffect">
                                  <p:stCondLst>
                                    <p:cond delay="0"/>
                                  </p:stCondLst>
                                  <p:childTnLst>
                                    <p:animRot by="5400000">
                                      <p:cBhvr>
                                        <p:cTn id="70" dur="2000" fill="hold"/>
                                        <p:tgtEl>
                                          <p:spTgt spid="37"/>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8" presetClass="emph" presetSubtype="0" fill="hold" nodeType="clickEffect">
                                  <p:stCondLst>
                                    <p:cond delay="0"/>
                                  </p:stCondLst>
                                  <p:childTnLst>
                                    <p:animRot by="10800000">
                                      <p:cBhvr>
                                        <p:cTn id="74" dur="2000" fill="hold"/>
                                        <p:tgtEl>
                                          <p:spTgt spid="37"/>
                                        </p:tgtEl>
                                        <p:attrNameLst>
                                          <p:attrName>r</p:attrName>
                                        </p:attrNameLst>
                                      </p:cBhvr>
                                    </p:animRo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0" grpId="1" animBg="1"/>
      <p:bldP spid="10" grpId="2" animBg="1"/>
      <p:bldP spid="11" grpId="0" animBg="1"/>
      <p:bldP spid="12" grpId="0" animBg="1"/>
      <p:bldP spid="14" grpId="0" animBg="1"/>
      <p:bldP spid="21" grpId="0" animBg="1"/>
      <p:bldP spid="23" grpId="0" animBg="1"/>
      <p:bldP spid="28" grpId="0" animBg="1"/>
      <p:bldP spid="38" grpId="0" animBg="1"/>
      <p:bldP spid="3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2C20-6551-7B43-2646-33091837F595}"/>
              </a:ext>
            </a:extLst>
          </p:cNvPr>
          <p:cNvSpPr>
            <a:spLocks noGrp="1"/>
          </p:cNvSpPr>
          <p:nvPr>
            <p:ph type="title" idx="4294967295"/>
          </p:nvPr>
        </p:nvSpPr>
        <p:spPr>
          <a:xfrm>
            <a:off x="0" y="0"/>
            <a:ext cx="12192000" cy="681038"/>
          </a:xfrm>
          <a:prstGeom prst="rect">
            <a:avLst/>
          </a:prstGeom>
        </p:spPr>
        <p:txBody>
          <a:bodyPr/>
          <a:lstStyle/>
          <a:p>
            <a:r>
              <a:rPr lang="en-GB" dirty="0"/>
              <a:t>Congruent transformations (Page 15)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109B25D-A6FD-2158-9613-484E9582F3FC}"/>
                  </a:ext>
                </a:extLst>
              </p:cNvPr>
              <p:cNvSpPr txBox="1">
                <a:spLocks/>
              </p:cNvSpPr>
              <p:nvPr/>
            </p:nvSpPr>
            <p:spPr>
              <a:xfrm>
                <a:off x="200965" y="737438"/>
                <a:ext cx="4937091" cy="59028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My turn</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Rotate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90° clockwise about </a:t>
                </a:r>
                <a14:m>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0, 1</m:t>
                        </m:r>
                      </m:e>
                    </m:d>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to get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B</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endParaRPr kumimoji="0" lang="en-GB" sz="1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Reflect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B</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in the line</a:t>
                </a:r>
                <a:b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Segoe UI Light" panose="020B0502040204020203" pitchFamily="34" charset="0"/>
                  </a:rPr>
                </a:b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𝑥</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=1</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to get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C</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endParaRPr kumimoji="0" lang="en-GB"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Translate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C</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by </a:t>
                </a:r>
                <a14:m>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ctrlPr>
                          </m:mPr>
                          <m:mr>
                            <m:e>
                              <m:r>
                                <m:rPr>
                                  <m:brk m:alnAt="7"/>
                                </m:r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3</m:t>
                              </m:r>
                            </m:e>
                          </m:mr>
                          <m:m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−1</m:t>
                              </m:r>
                            </m:e>
                          </m:mr>
                        </m:m>
                      </m:e>
                    </m:d>
                  </m:oMath>
                </a14:m>
                <a:b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to get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D</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endParaRPr kumimoji="0" lang="en-GB"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What single transformation gets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D</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back to</a:t>
                </a:r>
                <a:b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4" name="Content Placeholder 2">
                <a:extLst>
                  <a:ext uri="{FF2B5EF4-FFF2-40B4-BE49-F238E27FC236}">
                    <a16:creationId xmlns:a16="http://schemas.microsoft.com/office/drawing/2014/main" id="{5109B25D-A6FD-2158-9613-484E9582F3FC}"/>
                  </a:ext>
                </a:extLst>
              </p:cNvPr>
              <p:cNvSpPr txBox="1">
                <a:spLocks noRot="1" noChangeAspect="1" noMove="1" noResize="1" noEditPoints="1" noAdjustHandles="1" noChangeArrowheads="1" noChangeShapeType="1" noTextEdit="1"/>
              </p:cNvSpPr>
              <p:nvPr/>
            </p:nvSpPr>
            <p:spPr>
              <a:xfrm>
                <a:off x="200965" y="737438"/>
                <a:ext cx="4937091" cy="5902848"/>
              </a:xfrm>
              <a:prstGeom prst="rect">
                <a:avLst/>
              </a:prstGeom>
              <a:blipFill>
                <a:blip r:embed="rId3"/>
                <a:stretch>
                  <a:fillRect l="-3086" t="-2583"/>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8E0EB466-8E73-6FC4-D984-C014992BC027}"/>
              </a:ext>
            </a:extLst>
          </p:cNvPr>
          <p:cNvPicPr>
            <a:picLocks noChangeAspect="1"/>
          </p:cNvPicPr>
          <p:nvPr/>
        </p:nvPicPr>
        <p:blipFill>
          <a:blip r:embed="rId4"/>
          <a:stretch>
            <a:fillRect/>
          </a:stretch>
        </p:blipFill>
        <p:spPr>
          <a:xfrm>
            <a:off x="5872564" y="874767"/>
            <a:ext cx="5665881" cy="5660571"/>
          </a:xfrm>
          <a:prstGeom prst="rect">
            <a:avLst/>
          </a:prstGeom>
        </p:spPr>
      </p:pic>
    </p:spTree>
    <p:extLst>
      <p:ext uri="{BB962C8B-B14F-4D97-AF65-F5344CB8AC3E}">
        <p14:creationId xmlns:p14="http://schemas.microsoft.com/office/powerpoint/2010/main" val="817824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2C20-6551-7B43-2646-33091837F595}"/>
              </a:ext>
            </a:extLst>
          </p:cNvPr>
          <p:cNvSpPr>
            <a:spLocks noGrp="1"/>
          </p:cNvSpPr>
          <p:nvPr>
            <p:ph type="title" idx="4294967295"/>
          </p:nvPr>
        </p:nvSpPr>
        <p:spPr>
          <a:xfrm>
            <a:off x="0" y="0"/>
            <a:ext cx="12192000" cy="681038"/>
          </a:xfrm>
          <a:prstGeom prst="rect">
            <a:avLst/>
          </a:prstGeom>
        </p:spPr>
        <p:txBody>
          <a:bodyPr/>
          <a:lstStyle/>
          <a:p>
            <a:r>
              <a:rPr lang="en-GB" dirty="0"/>
              <a:t>Congruent transformations (Page 15)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109B25D-A6FD-2158-9613-484E9582F3FC}"/>
                  </a:ext>
                </a:extLst>
              </p:cNvPr>
              <p:cNvSpPr txBox="1">
                <a:spLocks/>
              </p:cNvSpPr>
              <p:nvPr/>
            </p:nvSpPr>
            <p:spPr>
              <a:xfrm>
                <a:off x="200965" y="737438"/>
                <a:ext cx="4937091" cy="59028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sng"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Your turn</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Translate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by </a:t>
                </a:r>
                <a14:m>
                  <m:oMath xmlns:m="http://schemas.openxmlformats.org/officeDocument/2006/math">
                    <m:d>
                      <m:dPr>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ctrlPr>
                      </m:dPr>
                      <m:e>
                        <m:m>
                          <m:mPr>
                            <m:mcs>
                              <m:mc>
                                <m:mcPr>
                                  <m:count m:val="1"/>
                                  <m:mcJc m:val="center"/>
                                </m:mcPr>
                              </m:mc>
                            </m:mcs>
                            <m:ctrlP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ctrlPr>
                          </m:mPr>
                          <m:m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0</m:t>
                              </m:r>
                            </m:e>
                          </m:mr>
                          <m:m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rPr>
                                <m:t>−</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4</m:t>
                              </m:r>
                            </m:e>
                          </m:mr>
                        </m:m>
                      </m:e>
                    </m:d>
                  </m:oMath>
                </a14:m>
                <a:b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to get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B</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endParaRPr kumimoji="0" lang="en-GB"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Reflect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B</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in the line</a:t>
                </a:r>
                <a:b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Segoe UI Light" panose="020B0502040204020203" pitchFamily="34" charset="0"/>
                  </a:rPr>
                </a:b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𝑦</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=−2</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to get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C</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endParaRPr kumimoji="0" lang="en-GB"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Reflect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C</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in the line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𝑥</m:t>
                    </m:r>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=0</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to get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D</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endParaRPr kumimoji="0" lang="en-GB" sz="16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lphaLcParenR"/>
                  <a:tabLst/>
                  <a:defRPr/>
                </a:pP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What single transformation gets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A</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 straight onto</a:t>
                </a:r>
                <a:b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rPr>
                      <m:t>D</m:t>
                    </m:r>
                  </m:oMath>
                </a14:m>
                <a:r>
                  <a:rPr kumimoji="0" lang="en-GB" sz="2800" b="0" i="0" u="none" strike="noStrike" kern="120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a:t>
                </a:r>
              </a:p>
            </p:txBody>
          </p:sp>
        </mc:Choice>
        <mc:Fallback xmlns="">
          <p:sp>
            <p:nvSpPr>
              <p:cNvPr id="4" name="Content Placeholder 2">
                <a:extLst>
                  <a:ext uri="{FF2B5EF4-FFF2-40B4-BE49-F238E27FC236}">
                    <a16:creationId xmlns:a16="http://schemas.microsoft.com/office/drawing/2014/main" id="{5109B25D-A6FD-2158-9613-484E9582F3FC}"/>
                  </a:ext>
                </a:extLst>
              </p:cNvPr>
              <p:cNvSpPr txBox="1">
                <a:spLocks noRot="1" noChangeAspect="1" noMove="1" noResize="1" noEditPoints="1" noAdjustHandles="1" noChangeArrowheads="1" noChangeShapeType="1" noTextEdit="1"/>
              </p:cNvSpPr>
              <p:nvPr/>
            </p:nvSpPr>
            <p:spPr>
              <a:xfrm>
                <a:off x="200965" y="737438"/>
                <a:ext cx="4937091" cy="5902848"/>
              </a:xfrm>
              <a:prstGeom prst="rect">
                <a:avLst/>
              </a:prstGeom>
              <a:blipFill>
                <a:blip r:embed="rId3"/>
                <a:stretch>
                  <a:fillRect l="-3086" t="-1860"/>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5A4C934F-8B9A-5B7F-31F8-7C9A770E2CE9}"/>
              </a:ext>
            </a:extLst>
          </p:cNvPr>
          <p:cNvPicPr>
            <a:picLocks noChangeAspect="1"/>
          </p:cNvPicPr>
          <p:nvPr/>
        </p:nvPicPr>
        <p:blipFill>
          <a:blip r:embed="rId4"/>
          <a:stretch>
            <a:fillRect/>
          </a:stretch>
        </p:blipFill>
        <p:spPr>
          <a:xfrm>
            <a:off x="6201227" y="907142"/>
            <a:ext cx="5682343" cy="5682343"/>
          </a:xfrm>
          <a:prstGeom prst="rect">
            <a:avLst/>
          </a:prstGeom>
        </p:spPr>
      </p:pic>
    </p:spTree>
    <p:extLst>
      <p:ext uri="{BB962C8B-B14F-4D97-AF65-F5344CB8AC3E}">
        <p14:creationId xmlns:p14="http://schemas.microsoft.com/office/powerpoint/2010/main" val="3399361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5BD99A-A3B2-EF6B-D46C-B70305CEEBE4}"/>
              </a:ext>
            </a:extLst>
          </p:cNvPr>
          <p:cNvPicPr>
            <a:picLocks noChangeAspect="1"/>
          </p:cNvPicPr>
          <p:nvPr/>
        </p:nvPicPr>
        <p:blipFill>
          <a:blip r:embed="rId3"/>
          <a:stretch>
            <a:fillRect/>
          </a:stretch>
        </p:blipFill>
        <p:spPr>
          <a:xfrm>
            <a:off x="2973705" y="377372"/>
            <a:ext cx="8054340" cy="5753100"/>
          </a:xfrm>
          <a:prstGeom prst="rect">
            <a:avLst/>
          </a:prstGeom>
        </p:spPr>
      </p:pic>
      <p:sp>
        <p:nvSpPr>
          <p:cNvPr id="7" name="Title 1">
            <a:extLst>
              <a:ext uri="{FF2B5EF4-FFF2-40B4-BE49-F238E27FC236}">
                <a16:creationId xmlns:a16="http://schemas.microsoft.com/office/drawing/2014/main" id="{2A34EE47-9649-A469-21A7-9A24F066EED3}"/>
              </a:ext>
            </a:extLst>
          </p:cNvPr>
          <p:cNvSpPr txBox="1">
            <a:spLocks/>
          </p:cNvSpPr>
          <p:nvPr/>
        </p:nvSpPr>
        <p:spPr>
          <a:xfrm>
            <a:off x="0" y="0"/>
            <a:ext cx="12192000" cy="681038"/>
          </a:xfrm>
          <a:prstGeom prst="rect">
            <a:avLst/>
          </a:prstGeom>
        </p:spPr>
        <p:txBody>
          <a:bodyPr/>
          <a:lstStyle>
            <a:lvl1pPr algn="l" defTabSz="914373"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Congruent transformations (Page 16) </a:t>
            </a:r>
          </a:p>
        </p:txBody>
      </p:sp>
    </p:spTree>
    <p:extLst>
      <p:ext uri="{BB962C8B-B14F-4D97-AF65-F5344CB8AC3E}">
        <p14:creationId xmlns:p14="http://schemas.microsoft.com/office/powerpoint/2010/main" val="582247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2230EA-8CF6-032A-6A81-EFB8715F7128}"/>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u="sng" dirty="0"/>
              <a:t>Enlargement</a:t>
            </a:r>
            <a:r>
              <a:rPr lang="en-GB" dirty="0"/>
              <a:t> is a type of </a:t>
            </a:r>
            <a:r>
              <a:rPr lang="en-GB" u="sng" dirty="0"/>
              <a:t>transformation</a:t>
            </a:r>
            <a:r>
              <a:rPr lang="en-GB" dirty="0"/>
              <a:t>.</a:t>
            </a:r>
          </a:p>
          <a:p>
            <a:pPr marL="0" indent="0">
              <a:buNone/>
            </a:pPr>
            <a:endParaRPr lang="en-GB" sz="1200" dirty="0"/>
          </a:p>
          <a:p>
            <a:pPr marL="0" indent="0">
              <a:buNone/>
            </a:pPr>
            <a:r>
              <a:rPr lang="en-GB" dirty="0"/>
              <a:t>It is not a congruent transformation like translation, reflection and rotation.</a:t>
            </a:r>
          </a:p>
          <a:p>
            <a:pPr marL="0" indent="0">
              <a:buNone/>
            </a:pPr>
            <a:endParaRPr lang="en-GB" sz="1200" dirty="0"/>
          </a:p>
          <a:p>
            <a:pPr marL="0" indent="0">
              <a:buNone/>
            </a:pPr>
            <a:r>
              <a:rPr lang="en-GB" dirty="0"/>
              <a:t>It is a </a:t>
            </a:r>
            <a:r>
              <a:rPr lang="en-GB" u="sng" dirty="0"/>
              <a:t>similar</a:t>
            </a:r>
            <a:r>
              <a:rPr lang="en-GB" dirty="0"/>
              <a:t> transformation, since object and image are similar.</a:t>
            </a:r>
          </a:p>
          <a:p>
            <a:pPr marL="0" indent="0">
              <a:buNone/>
            </a:pPr>
            <a:endParaRPr lang="en-GB" dirty="0"/>
          </a:p>
          <a:p>
            <a:pPr marL="0" indent="0">
              <a:buNone/>
            </a:pPr>
            <a:r>
              <a:rPr lang="en-GB" dirty="0"/>
              <a:t>To enlarge a shape we need a SCALE FACTOR and a CENTRE of ENLARGEMENT. </a:t>
            </a:r>
          </a:p>
        </p:txBody>
      </p:sp>
      <p:sp>
        <p:nvSpPr>
          <p:cNvPr id="4" name="TextBox 3">
            <a:extLst>
              <a:ext uri="{FF2B5EF4-FFF2-40B4-BE49-F238E27FC236}">
                <a16:creationId xmlns:a16="http://schemas.microsoft.com/office/drawing/2014/main" id="{F5C2AC43-D3E2-EC8E-DB9B-DE75A1C2FC78}"/>
              </a:ext>
            </a:extLst>
          </p:cNvPr>
          <p:cNvSpPr txBox="1"/>
          <p:nvPr/>
        </p:nvSpPr>
        <p:spPr>
          <a:xfrm>
            <a:off x="8591550" y="5753100"/>
            <a:ext cx="2743200" cy="369332"/>
          </a:xfrm>
          <a:prstGeom prst="rect">
            <a:avLst/>
          </a:prstGeom>
          <a:noFill/>
        </p:spPr>
        <p:txBody>
          <a:bodyPr wrap="square" rtlCol="0">
            <a:spAutoFit/>
          </a:bodyPr>
          <a:lstStyle/>
          <a:p>
            <a:pPr algn="r"/>
            <a:r>
              <a:rPr lang="en-GB" dirty="0"/>
              <a:t>Page 17</a:t>
            </a:r>
          </a:p>
        </p:txBody>
      </p:sp>
    </p:spTree>
    <p:extLst>
      <p:ext uri="{BB962C8B-B14F-4D97-AF65-F5344CB8AC3E}">
        <p14:creationId xmlns:p14="http://schemas.microsoft.com/office/powerpoint/2010/main" val="602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DD0F3-C999-C5FC-39F9-F6ED1220F472}"/>
              </a:ext>
            </a:extLst>
          </p:cNvPr>
          <p:cNvSpPr>
            <a:spLocks noGrp="1"/>
          </p:cNvSpPr>
          <p:nvPr>
            <p:ph type="title" idx="4294967295"/>
          </p:nvPr>
        </p:nvSpPr>
        <p:spPr>
          <a:xfrm>
            <a:off x="0" y="0"/>
            <a:ext cx="12192000" cy="681038"/>
          </a:xfrm>
          <a:prstGeom prst="rect">
            <a:avLst/>
          </a:prstGeom>
        </p:spPr>
        <p:txBody>
          <a:bodyPr/>
          <a:lstStyle/>
          <a:p>
            <a:r>
              <a:rPr lang="en-GB" dirty="0"/>
              <a:t>Identifying the scale factor (Page 17) </a:t>
            </a:r>
          </a:p>
        </p:txBody>
      </p:sp>
      <p:cxnSp>
        <p:nvCxnSpPr>
          <p:cNvPr id="4" name="Straight Connector 3">
            <a:extLst>
              <a:ext uri="{FF2B5EF4-FFF2-40B4-BE49-F238E27FC236}">
                <a16:creationId xmlns:a16="http://schemas.microsoft.com/office/drawing/2014/main" id="{319FF70C-4D98-A551-255B-977814C8DB84}"/>
              </a:ext>
            </a:extLst>
          </p:cNvPr>
          <p:cNvCxnSpPr/>
          <p:nvPr/>
        </p:nvCxnSpPr>
        <p:spPr>
          <a:xfrm>
            <a:off x="6096000" y="681037"/>
            <a:ext cx="0" cy="617696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ED48D83-1FE3-9366-A27A-85EA5D73A5D3}"/>
                  </a:ext>
                </a:extLst>
              </p:cNvPr>
              <p:cNvSpPr txBox="1"/>
              <p:nvPr/>
            </p:nvSpPr>
            <p:spPr>
              <a:xfrm>
                <a:off x="127228" y="774660"/>
                <a:ext cx="5786320"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Segoe UI Light"/>
                    <a:ea typeface="+mn-ea"/>
                    <a:cs typeface="+mn-cs"/>
                  </a:rPr>
                  <a:t>My 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What is the scale factor of the enlargement from</a:t>
                </a:r>
                <a:endPar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lphaLcPeriod"/>
                  <a:tabLst/>
                  <a:defRPr/>
                </a:pP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lphaLcPeriod"/>
                  <a:tabLst/>
                  <a:defRPr/>
                </a:pP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lphaLcPeriod"/>
                  <a:tabLst/>
                  <a:defRPr/>
                </a:pP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lphaLcPeriod"/>
                  <a:tabLst/>
                  <a:defRPr/>
                </a:pP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lphaLcPeriod"/>
                  <a:tabLst/>
                  <a:defRPr/>
                </a:pPr>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5" name="TextBox 4">
                <a:extLst>
                  <a:ext uri="{FF2B5EF4-FFF2-40B4-BE49-F238E27FC236}">
                    <a16:creationId xmlns:a16="http://schemas.microsoft.com/office/drawing/2014/main" id="{CED48D83-1FE3-9366-A27A-85EA5D73A5D3}"/>
                  </a:ext>
                </a:extLst>
              </p:cNvPr>
              <p:cNvSpPr txBox="1">
                <a:spLocks noRot="1" noChangeAspect="1" noMove="1" noResize="1" noEditPoints="1" noAdjustHandles="1" noChangeArrowheads="1" noChangeShapeType="1" noTextEdit="1"/>
              </p:cNvSpPr>
              <p:nvPr/>
            </p:nvSpPr>
            <p:spPr>
              <a:xfrm>
                <a:off x="127228" y="774660"/>
                <a:ext cx="5786320" cy="3539430"/>
              </a:xfrm>
              <a:prstGeom prst="rect">
                <a:avLst/>
              </a:prstGeom>
              <a:blipFill>
                <a:blip r:embed="rId3"/>
                <a:stretch>
                  <a:fillRect l="-2213" t="-17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53876A9-5BE8-A48F-2FF1-2ED7CA4447EE}"/>
                  </a:ext>
                </a:extLst>
              </p:cNvPr>
              <p:cNvSpPr txBox="1"/>
              <p:nvPr/>
            </p:nvSpPr>
            <p:spPr>
              <a:xfrm>
                <a:off x="6278452" y="787240"/>
                <a:ext cx="5731096"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Segoe UI Light"/>
                    <a:ea typeface="+mn-ea"/>
                    <a:cs typeface="+mn-cs"/>
                  </a:rPr>
                  <a:t>Your 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What is the scale factor of the enlargement from</a:t>
                </a:r>
                <a:endPar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lphaLcPeriod"/>
                  <a:tabLst/>
                  <a:defRPr/>
                </a:pP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lphaLcPeriod"/>
                  <a:tabLst/>
                  <a:defRPr/>
                </a:pP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lphaLcPeriod"/>
                  <a:tabLst/>
                  <a:defRPr/>
                </a:pP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a:p>
                <a:pPr marL="514350" marR="0" lvl="0" indent="-514350" algn="l" defTabSz="914400" rtl="0" eaLnBrk="1" fontAlgn="auto" latinLnBrk="0" hangingPunct="1">
                  <a:lnSpc>
                    <a:spcPct val="100000"/>
                  </a:lnSpc>
                  <a:spcBef>
                    <a:spcPts val="0"/>
                  </a:spcBef>
                  <a:spcAft>
                    <a:spcPts val="0"/>
                  </a:spcAft>
                  <a:buClrTx/>
                  <a:buSzTx/>
                  <a:buFontTx/>
                  <a:buAutoNum type="alphaLcPeriod"/>
                  <a:tabLst/>
                  <a:defRPr/>
                </a:pP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C</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8" name="TextBox 7">
                <a:extLst>
                  <a:ext uri="{FF2B5EF4-FFF2-40B4-BE49-F238E27FC236}">
                    <a16:creationId xmlns:a16="http://schemas.microsoft.com/office/drawing/2014/main" id="{853876A9-5BE8-A48F-2FF1-2ED7CA4447EE}"/>
                  </a:ext>
                </a:extLst>
              </p:cNvPr>
              <p:cNvSpPr txBox="1">
                <a:spLocks noRot="1" noChangeAspect="1" noMove="1" noResize="1" noEditPoints="1" noAdjustHandles="1" noChangeArrowheads="1" noChangeShapeType="1" noTextEdit="1"/>
              </p:cNvSpPr>
              <p:nvPr/>
            </p:nvSpPr>
            <p:spPr>
              <a:xfrm>
                <a:off x="6278452" y="787240"/>
                <a:ext cx="5731096" cy="3108543"/>
              </a:xfrm>
              <a:prstGeom prst="rect">
                <a:avLst/>
              </a:prstGeom>
              <a:blipFill>
                <a:blip r:embed="rId4"/>
                <a:stretch>
                  <a:fillRect l="-2234" t="-1961" b="-4510"/>
                </a:stretch>
              </a:blipFill>
            </p:spPr>
            <p:txBody>
              <a:bodyPr/>
              <a:lstStyle/>
              <a:p>
                <a:r>
                  <a:rPr lang="en-GB">
                    <a:noFill/>
                  </a:rPr>
                  <a:t> </a:t>
                </a:r>
              </a:p>
            </p:txBody>
          </p:sp>
        </mc:Fallback>
      </mc:AlternateContent>
      <p:pic>
        <p:nvPicPr>
          <p:cNvPr id="27" name="Picture 26">
            <a:extLst>
              <a:ext uri="{FF2B5EF4-FFF2-40B4-BE49-F238E27FC236}">
                <a16:creationId xmlns:a16="http://schemas.microsoft.com/office/drawing/2014/main" id="{9072AE4F-D746-B24D-BCA2-98842F0613E1}"/>
              </a:ext>
            </a:extLst>
          </p:cNvPr>
          <p:cNvPicPr>
            <a:picLocks noChangeAspect="1"/>
          </p:cNvPicPr>
          <p:nvPr/>
        </p:nvPicPr>
        <p:blipFill>
          <a:blip r:embed="rId5"/>
          <a:stretch>
            <a:fillRect/>
          </a:stretch>
        </p:blipFill>
        <p:spPr>
          <a:xfrm>
            <a:off x="538163" y="4115949"/>
            <a:ext cx="5019675" cy="2409825"/>
          </a:xfrm>
          <a:prstGeom prst="rect">
            <a:avLst/>
          </a:prstGeom>
        </p:spPr>
      </p:pic>
      <p:pic>
        <p:nvPicPr>
          <p:cNvPr id="29" name="Picture 28">
            <a:extLst>
              <a:ext uri="{FF2B5EF4-FFF2-40B4-BE49-F238E27FC236}">
                <a16:creationId xmlns:a16="http://schemas.microsoft.com/office/drawing/2014/main" id="{90919877-7178-ADA7-7A07-32AE25702921}"/>
              </a:ext>
            </a:extLst>
          </p:cNvPr>
          <p:cNvPicPr>
            <a:picLocks noChangeAspect="1"/>
          </p:cNvPicPr>
          <p:nvPr/>
        </p:nvPicPr>
        <p:blipFill>
          <a:blip r:embed="rId6"/>
          <a:stretch>
            <a:fillRect/>
          </a:stretch>
        </p:blipFill>
        <p:spPr>
          <a:xfrm>
            <a:off x="6191250" y="3887348"/>
            <a:ext cx="5905500" cy="2867025"/>
          </a:xfrm>
          <a:prstGeom prst="rect">
            <a:avLst/>
          </a:prstGeom>
        </p:spPr>
      </p:pic>
    </p:spTree>
    <p:extLst>
      <p:ext uri="{BB962C8B-B14F-4D97-AF65-F5344CB8AC3E}">
        <p14:creationId xmlns:p14="http://schemas.microsoft.com/office/powerpoint/2010/main" val="97208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7500" y="1689100"/>
            <a:ext cx="3582147" cy="4128999"/>
          </a:xfrm>
        </p:spPr>
        <p:txBody>
          <a:bodyPr/>
          <a:lstStyle/>
          <a:p>
            <a:endParaRPr lang="en-GB" dirty="0"/>
          </a:p>
        </p:txBody>
      </p:sp>
      <p:sp>
        <p:nvSpPr>
          <p:cNvPr id="3" name="Text Placeholder 2"/>
          <p:cNvSpPr>
            <a:spLocks noGrp="1"/>
          </p:cNvSpPr>
          <p:nvPr>
            <p:ph type="body" sz="quarter" idx="12"/>
          </p:nvPr>
        </p:nvSpPr>
        <p:spPr>
          <a:xfrm>
            <a:off x="4254500" y="1689100"/>
            <a:ext cx="3595045" cy="4148511"/>
          </a:xfrm>
        </p:spPr>
        <p:txBody>
          <a:bodyPr/>
          <a:lstStyle/>
          <a:p>
            <a:endParaRPr lang="en-GB" dirty="0"/>
          </a:p>
        </p:txBody>
      </p:sp>
      <p:sp>
        <p:nvSpPr>
          <p:cNvPr id="4" name="Text Placeholder 3"/>
          <p:cNvSpPr>
            <a:spLocks noGrp="1"/>
          </p:cNvSpPr>
          <p:nvPr>
            <p:ph type="body" sz="quarter" idx="13"/>
          </p:nvPr>
        </p:nvSpPr>
        <p:spPr>
          <a:xfrm>
            <a:off x="8204398" y="1689100"/>
            <a:ext cx="3606761" cy="4156495"/>
          </a:xfrm>
        </p:spPr>
        <p:txBody>
          <a:bodyPr/>
          <a:lstStyle/>
          <a:p>
            <a:endParaRPr lang="en-GB" b="1" dirty="0"/>
          </a:p>
          <a:p>
            <a:endParaRPr lang="en-GB" b="1" dirty="0"/>
          </a:p>
          <a:p>
            <a:endParaRPr lang="en-GB" b="1" dirty="0"/>
          </a:p>
          <a:p>
            <a:endParaRPr lang="en-GB" b="1" dirty="0"/>
          </a:p>
          <a:p>
            <a:endParaRPr lang="en-GB" b="1" dirty="0"/>
          </a:p>
          <a:p>
            <a:endParaRPr lang="en-GB" b="1" dirty="0"/>
          </a:p>
        </p:txBody>
      </p:sp>
      <p:sp>
        <p:nvSpPr>
          <p:cNvPr id="5" name="Text Placeholder 4"/>
          <p:cNvSpPr>
            <a:spLocks noGrp="1"/>
          </p:cNvSpPr>
          <p:nvPr>
            <p:ph type="body" sz="quarter" idx="4294967295"/>
          </p:nvPr>
        </p:nvSpPr>
        <p:spPr>
          <a:xfrm>
            <a:off x="236948" y="80574"/>
            <a:ext cx="11750565" cy="967652"/>
          </a:xfrm>
          <a:solidFill>
            <a:srgbClr val="FF99CC"/>
          </a:solidFill>
        </p:spPr>
        <p:txBody>
          <a:bodyPr>
            <a:normAutofit lnSpcReduction="10000"/>
          </a:bodyPr>
          <a:lstStyle/>
          <a:p>
            <a:endParaRPr lang="en-GB" sz="2800" b="1" dirty="0">
              <a:solidFill>
                <a:schemeClr val="tx1"/>
              </a:solidFill>
              <a:latin typeface="Century Gothic" panose="020B0502020202020204" pitchFamily="34" charset="0"/>
            </a:endParaRPr>
          </a:p>
          <a:p>
            <a:pPr marL="0" indent="0" algn="ctr">
              <a:buNone/>
            </a:pPr>
            <a:r>
              <a:rPr lang="en-GB" sz="2800" b="1" dirty="0">
                <a:solidFill>
                  <a:schemeClr val="tx1"/>
                </a:solidFill>
                <a:latin typeface="Century Gothic" panose="020B0502020202020204" pitchFamily="34" charset="0"/>
              </a:rPr>
              <a:t>LESSON TITLE:</a:t>
            </a:r>
            <a:endParaRPr lang="en-GB" sz="28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76152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7D4CD-DA5D-5012-6685-E8540FFA23E7}"/>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dirty="0"/>
              <a:t>A </a:t>
            </a:r>
            <a:r>
              <a:rPr lang="en-GB" u="sng" dirty="0"/>
              <a:t>scale factor</a:t>
            </a:r>
            <a:r>
              <a:rPr lang="en-GB" dirty="0"/>
              <a:t> controls the size of an enlarged image.</a:t>
            </a:r>
          </a:p>
          <a:p>
            <a:pPr marL="0" indent="0">
              <a:buNone/>
            </a:pPr>
            <a:r>
              <a:rPr lang="en-GB" dirty="0"/>
              <a:t>A </a:t>
            </a:r>
            <a:r>
              <a:rPr lang="en-GB" u="sng" dirty="0"/>
              <a:t>centre of enlargement</a:t>
            </a:r>
            <a:r>
              <a:rPr lang="en-GB" dirty="0"/>
              <a:t> controls the position of an enlarged image.</a:t>
            </a:r>
          </a:p>
        </p:txBody>
      </p:sp>
      <p:pic>
        <p:nvPicPr>
          <p:cNvPr id="4" name="Picture 3">
            <a:extLst>
              <a:ext uri="{FF2B5EF4-FFF2-40B4-BE49-F238E27FC236}">
                <a16:creationId xmlns:a16="http://schemas.microsoft.com/office/drawing/2014/main" id="{ADF7A921-32A0-372D-9842-575E80A01A7E}"/>
              </a:ext>
            </a:extLst>
          </p:cNvPr>
          <p:cNvPicPr>
            <a:picLocks noChangeAspect="1"/>
          </p:cNvPicPr>
          <p:nvPr/>
        </p:nvPicPr>
        <p:blipFill>
          <a:blip r:embed="rId3"/>
          <a:stretch>
            <a:fillRect/>
          </a:stretch>
        </p:blipFill>
        <p:spPr>
          <a:xfrm>
            <a:off x="3597774" y="1393248"/>
            <a:ext cx="4869598" cy="4884792"/>
          </a:xfrm>
          <a:prstGeom prst="rect">
            <a:avLst/>
          </a:prstGeom>
        </p:spPr>
      </p:pic>
      <mc:AlternateContent xmlns:mc="http://schemas.openxmlformats.org/markup-compatibility/2006">
        <mc:Choice xmlns:a14="http://schemas.microsoft.com/office/drawing/2010/main" Requires="a14">
          <p:sp>
            <p:nvSpPr>
              <p:cNvPr id="5" name="Isosceles Triangle 4">
                <a:extLst>
                  <a:ext uri="{FF2B5EF4-FFF2-40B4-BE49-F238E27FC236}">
                    <a16:creationId xmlns:a16="http://schemas.microsoft.com/office/drawing/2014/main" id="{A514BC44-6303-25AE-97B2-1281E3067980}"/>
                  </a:ext>
                </a:extLst>
              </p:cNvPr>
              <p:cNvSpPr/>
              <p:nvPr/>
            </p:nvSpPr>
            <p:spPr>
              <a:xfrm>
                <a:off x="5308673" y="2889539"/>
                <a:ext cx="720000" cy="468000"/>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p:sp>
            <p:nvSpPr>
              <p:cNvPr id="5" name="Isosceles Triangle 4">
                <a:extLst>
                  <a:ext uri="{FF2B5EF4-FFF2-40B4-BE49-F238E27FC236}">
                    <a16:creationId xmlns:a16="http://schemas.microsoft.com/office/drawing/2014/main" id="{A514BC44-6303-25AE-97B2-1281E3067980}"/>
                  </a:ext>
                </a:extLst>
              </p:cNvPr>
              <p:cNvSpPr>
                <a:spLocks noRot="1" noChangeAspect="1" noMove="1" noResize="1" noEditPoints="1" noAdjustHandles="1" noChangeArrowheads="1" noChangeShapeType="1" noTextEdit="1"/>
              </p:cNvSpPr>
              <p:nvPr/>
            </p:nvSpPr>
            <p:spPr>
              <a:xfrm>
                <a:off x="5308673" y="2889539"/>
                <a:ext cx="720000" cy="468000"/>
              </a:xfrm>
              <a:prstGeom prst="triangle">
                <a:avLst>
                  <a:gd name="adj" fmla="val 0"/>
                </a:avLst>
              </a:prstGeom>
              <a:blipFill>
                <a:blip r:embed="rId4"/>
                <a:stretch>
                  <a:fillRect b="-8537"/>
                </a:stretch>
              </a:blipFill>
              <a:ln w="19050"/>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C9094E5-F29A-219A-368D-1F61C625F4A7}"/>
                  </a:ext>
                </a:extLst>
              </p:cNvPr>
              <p:cNvSpPr txBox="1"/>
              <p:nvPr/>
            </p:nvSpPr>
            <p:spPr>
              <a:xfrm>
                <a:off x="4404664" y="2225031"/>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6" name="TextBox 5">
                <a:extLst>
                  <a:ext uri="{FF2B5EF4-FFF2-40B4-BE49-F238E27FC236}">
                    <a16:creationId xmlns:a16="http://schemas.microsoft.com/office/drawing/2014/main" id="{2C9094E5-F29A-219A-368D-1F61C625F4A7}"/>
                  </a:ext>
                </a:extLst>
              </p:cNvPr>
              <p:cNvSpPr txBox="1">
                <a:spLocks noRot="1" noChangeAspect="1" noMove="1" noResize="1" noEditPoints="1" noAdjustHandles="1" noChangeArrowheads="1" noChangeShapeType="1" noTextEdit="1"/>
              </p:cNvSpPr>
              <p:nvPr/>
            </p:nvSpPr>
            <p:spPr>
              <a:xfrm>
                <a:off x="4404664" y="2225031"/>
                <a:ext cx="41229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AD0DAE1-5F57-6105-66A8-72945E8866EF}"/>
                  </a:ext>
                </a:extLst>
              </p:cNvPr>
              <p:cNvSpPr/>
              <p:nvPr/>
            </p:nvSpPr>
            <p:spPr>
              <a:xfrm>
                <a:off x="557714" y="2553306"/>
                <a:ext cx="2639291" cy="27705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Let’s enlarge triangle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by scale factor 2, from the centre marked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7" name="Rectangle 6">
                <a:extLst>
                  <a:ext uri="{FF2B5EF4-FFF2-40B4-BE49-F238E27FC236}">
                    <a16:creationId xmlns:a16="http://schemas.microsoft.com/office/drawing/2014/main" id="{5AD0DAE1-5F57-6105-66A8-72945E8866EF}"/>
                  </a:ext>
                </a:extLst>
              </p:cNvPr>
              <p:cNvSpPr>
                <a:spLocks noRot="1" noChangeAspect="1" noMove="1" noResize="1" noEditPoints="1" noAdjustHandles="1" noChangeArrowheads="1" noChangeShapeType="1" noTextEdit="1"/>
              </p:cNvSpPr>
              <p:nvPr/>
            </p:nvSpPr>
            <p:spPr>
              <a:xfrm>
                <a:off x="557714" y="2553306"/>
                <a:ext cx="2639291" cy="2770515"/>
              </a:xfrm>
              <a:prstGeom prst="rect">
                <a:avLst/>
              </a:prstGeom>
              <a:blipFill>
                <a:blip r:embed="rId6"/>
                <a:stretch>
                  <a:fillRect l="-1149" r="-5287"/>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DC5BAA3F-4C59-3A0C-BB78-2C33EE42DA94}"/>
              </a:ext>
            </a:extLst>
          </p:cNvPr>
          <p:cNvCxnSpPr/>
          <p:nvPr/>
        </p:nvCxnSpPr>
        <p:spPr>
          <a:xfrm>
            <a:off x="4610810" y="2409697"/>
            <a:ext cx="697863"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2C6C2E-BC66-EBC8-A9A5-EDF703EC08FA}"/>
              </a:ext>
            </a:extLst>
          </p:cNvPr>
          <p:cNvCxnSpPr>
            <a:cxnSpLocks/>
            <a:endCxn id="5" idx="0"/>
          </p:cNvCxnSpPr>
          <p:nvPr/>
        </p:nvCxnSpPr>
        <p:spPr>
          <a:xfrm>
            <a:off x="5308673" y="2409697"/>
            <a:ext cx="0" cy="479842"/>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A68DA86-71B4-00B3-3A0E-0BF9AE8954E2}"/>
              </a:ext>
            </a:extLst>
          </p:cNvPr>
          <p:cNvGrpSpPr/>
          <p:nvPr/>
        </p:nvGrpSpPr>
        <p:grpSpPr>
          <a:xfrm>
            <a:off x="4831067" y="2104388"/>
            <a:ext cx="900170" cy="610182"/>
            <a:chOff x="4917169" y="2702520"/>
            <a:chExt cx="900170" cy="610182"/>
          </a:xfrm>
        </p:grpSpPr>
        <p:sp>
          <p:nvSpPr>
            <p:cNvPr id="13" name="TextBox 12">
              <a:extLst>
                <a:ext uri="{FF2B5EF4-FFF2-40B4-BE49-F238E27FC236}">
                  <a16:creationId xmlns:a16="http://schemas.microsoft.com/office/drawing/2014/main" id="{C9F8D6F0-43AA-248B-7FAF-251BE0A2C08B}"/>
                </a:ext>
              </a:extLst>
            </p:cNvPr>
            <p:cNvSpPr txBox="1"/>
            <p:nvPr/>
          </p:nvSpPr>
          <p:spPr>
            <a:xfrm>
              <a:off x="4917169" y="2702520"/>
              <a:ext cx="3032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66CC"/>
                  </a:solidFill>
                  <a:effectLst/>
                  <a:uLnTx/>
                  <a:uFillTx/>
                  <a:latin typeface="Segoe UI Light"/>
                  <a:ea typeface="+mn-ea"/>
                  <a:cs typeface="+mn-cs"/>
                </a:rPr>
                <a:t>3</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12E7633-6352-9E93-767E-381129D63C38}"/>
                    </a:ext>
                  </a:extLst>
                </p:cNvPr>
                <p:cNvSpPr txBox="1"/>
                <p:nvPr/>
              </p:nvSpPr>
              <p:spPr>
                <a:xfrm>
                  <a:off x="5340927" y="2943370"/>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dirty="0" smtClean="0">
                          <a:ln>
                            <a:noFill/>
                          </a:ln>
                          <a:solidFill>
                            <a:srgbClr val="7030A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7030A0"/>
                      </a:solidFill>
                      <a:effectLst/>
                      <a:uLnTx/>
                      <a:uFillTx/>
                      <a:latin typeface="Segoe UI Light"/>
                      <a:ea typeface="+mn-ea"/>
                      <a:cs typeface="+mn-cs"/>
                    </a:rPr>
                    <a:t>2</a:t>
                  </a:r>
                </a:p>
              </p:txBody>
            </p:sp>
          </mc:Choice>
          <mc:Fallback xmlns="">
            <p:sp>
              <p:nvSpPr>
                <p:cNvPr id="14" name="TextBox 13">
                  <a:extLst>
                    <a:ext uri="{FF2B5EF4-FFF2-40B4-BE49-F238E27FC236}">
                      <a16:creationId xmlns:a16="http://schemas.microsoft.com/office/drawing/2014/main" id="{912E7633-6352-9E93-767E-381129D63C38}"/>
                    </a:ext>
                  </a:extLst>
                </p:cNvPr>
                <p:cNvSpPr txBox="1">
                  <a:spLocks noRot="1" noChangeAspect="1" noMove="1" noResize="1" noEditPoints="1" noAdjustHandles="1" noChangeArrowheads="1" noChangeShapeType="1" noTextEdit="1"/>
                </p:cNvSpPr>
                <p:nvPr/>
              </p:nvSpPr>
              <p:spPr>
                <a:xfrm>
                  <a:off x="5340927" y="2943370"/>
                  <a:ext cx="476412" cy="369332"/>
                </a:xfrm>
                <a:prstGeom prst="rect">
                  <a:avLst/>
                </a:prstGeom>
                <a:blipFill>
                  <a:blip r:embed="rId7"/>
                  <a:stretch>
                    <a:fillRect t="-6557" r="-10127" b="-26230"/>
                  </a:stretch>
                </a:blipFill>
              </p:spPr>
              <p:txBody>
                <a:bodyPr/>
                <a:lstStyle/>
                <a:p>
                  <a:r>
                    <a:rPr lang="en-GB">
                      <a:noFill/>
                    </a:rPr>
                    <a:t> </a:t>
                  </a:r>
                </a:p>
              </p:txBody>
            </p:sp>
          </mc:Fallback>
        </mc:AlternateContent>
      </p:grpSp>
      <p:cxnSp>
        <p:nvCxnSpPr>
          <p:cNvPr id="16" name="Straight Connector 15">
            <a:extLst>
              <a:ext uri="{FF2B5EF4-FFF2-40B4-BE49-F238E27FC236}">
                <a16:creationId xmlns:a16="http://schemas.microsoft.com/office/drawing/2014/main" id="{59C8A096-233C-132D-5754-534E1381E763}"/>
              </a:ext>
            </a:extLst>
          </p:cNvPr>
          <p:cNvCxnSpPr>
            <a:cxnSpLocks/>
            <a:endCxn id="5" idx="0"/>
          </p:cNvCxnSpPr>
          <p:nvPr/>
        </p:nvCxnSpPr>
        <p:spPr>
          <a:xfrm>
            <a:off x="4610810" y="2409697"/>
            <a:ext cx="697863" cy="479842"/>
          </a:xfrm>
          <a:prstGeom prst="line">
            <a:avLst/>
          </a:prstGeom>
          <a:ln w="19050">
            <a:solidFill>
              <a:srgbClr val="FF66CC"/>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8FC7804-C6B2-35F1-39DD-764CD05BA2EC}"/>
              </a:ext>
            </a:extLst>
          </p:cNvPr>
          <p:cNvSpPr/>
          <p:nvPr/>
        </p:nvSpPr>
        <p:spPr>
          <a:xfrm>
            <a:off x="8892503" y="2085307"/>
            <a:ext cx="3063828" cy="18532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Scale factor is 2, so we multiply all distances by 2.</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710E647-BEE0-ABCC-6795-91D6655EE447}"/>
                  </a:ext>
                </a:extLst>
              </p:cNvPr>
              <p:cNvSpPr txBox="1"/>
              <p:nvPr/>
            </p:nvSpPr>
            <p:spPr>
              <a:xfrm>
                <a:off x="8916866" y="4416669"/>
                <a:ext cx="3001463" cy="8079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m:rPr>
                                    <m:brk m:alnAt="7"/>
                                  </m:rP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mn-ea"/>
                                    <a:cs typeface="+mn-cs"/>
                                  </a:rPr>
                                  <m:t>3</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−2</m:t>
                                </m:r>
                              </m:e>
                            </m:mr>
                          </m:m>
                        </m:e>
                      </m:d>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mPr>
                            <m:mr>
                              <m:e>
                                <m:r>
                                  <m:rPr>
                                    <m:brk m:alnAt="7"/>
                                  </m:rP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Cambria Math" panose="02040503050406030204" pitchFamily="18" charset="0"/>
                                    <a:cs typeface="+mn-cs"/>
                                  </a:rPr>
                                  <m:t>6</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−4</m:t>
                                </m:r>
                              </m:e>
                            </m:mr>
                          </m:m>
                        </m:e>
                      </m:d>
                    </m:oMath>
                  </m:oMathPara>
                </a14:m>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22" name="TextBox 21">
                <a:extLst>
                  <a:ext uri="{FF2B5EF4-FFF2-40B4-BE49-F238E27FC236}">
                    <a16:creationId xmlns:a16="http://schemas.microsoft.com/office/drawing/2014/main" id="{B710E647-BEE0-ABCC-6795-91D6655EE447}"/>
                  </a:ext>
                </a:extLst>
              </p:cNvPr>
              <p:cNvSpPr txBox="1">
                <a:spLocks noRot="1" noChangeAspect="1" noMove="1" noResize="1" noEditPoints="1" noAdjustHandles="1" noChangeArrowheads="1" noChangeShapeType="1" noTextEdit="1"/>
              </p:cNvSpPr>
              <p:nvPr/>
            </p:nvSpPr>
            <p:spPr>
              <a:xfrm>
                <a:off x="8916866" y="4416669"/>
                <a:ext cx="3001463" cy="807978"/>
              </a:xfrm>
              <a:prstGeom prst="rect">
                <a:avLst/>
              </a:prstGeom>
              <a:blipFill>
                <a:blip r:embed="rId8"/>
                <a:stretch>
                  <a:fillRect/>
                </a:stretch>
              </a:blipFill>
            </p:spPr>
            <p:txBody>
              <a:bodyPr/>
              <a:lstStyle/>
              <a:p>
                <a:r>
                  <a:rPr lang="en-GB">
                    <a:noFill/>
                  </a:rPr>
                  <a:t> </a:t>
                </a:r>
              </a:p>
            </p:txBody>
          </p:sp>
        </mc:Fallback>
      </mc:AlternateContent>
      <p:cxnSp>
        <p:nvCxnSpPr>
          <p:cNvPr id="23" name="Straight Connector 22">
            <a:extLst>
              <a:ext uri="{FF2B5EF4-FFF2-40B4-BE49-F238E27FC236}">
                <a16:creationId xmlns:a16="http://schemas.microsoft.com/office/drawing/2014/main" id="{FF862C07-BF70-31AB-B372-537F8CD79D4F}"/>
              </a:ext>
            </a:extLst>
          </p:cNvPr>
          <p:cNvCxnSpPr>
            <a:cxnSpLocks/>
          </p:cNvCxnSpPr>
          <p:nvPr/>
        </p:nvCxnSpPr>
        <p:spPr>
          <a:xfrm>
            <a:off x="4610810" y="2409479"/>
            <a:ext cx="1417863"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818C1B-733B-8E62-AB71-E29C11EE7EEC}"/>
              </a:ext>
            </a:extLst>
          </p:cNvPr>
          <p:cNvCxnSpPr>
            <a:cxnSpLocks/>
          </p:cNvCxnSpPr>
          <p:nvPr/>
        </p:nvCxnSpPr>
        <p:spPr>
          <a:xfrm>
            <a:off x="6028673" y="2430911"/>
            <a:ext cx="0" cy="938470"/>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E9EA956-8D38-8278-3FDA-B5F4321E986C}"/>
              </a:ext>
            </a:extLst>
          </p:cNvPr>
          <p:cNvGrpSpPr/>
          <p:nvPr/>
        </p:nvGrpSpPr>
        <p:grpSpPr>
          <a:xfrm>
            <a:off x="5206566" y="2046864"/>
            <a:ext cx="1321456" cy="972086"/>
            <a:chOff x="6368779" y="2162429"/>
            <a:chExt cx="1321456" cy="972086"/>
          </a:xfrm>
        </p:grpSpPr>
        <p:sp>
          <p:nvSpPr>
            <p:cNvPr id="28" name="TextBox 27">
              <a:extLst>
                <a:ext uri="{FF2B5EF4-FFF2-40B4-BE49-F238E27FC236}">
                  <a16:creationId xmlns:a16="http://schemas.microsoft.com/office/drawing/2014/main" id="{AA93533D-C58D-CB76-A68C-299F8DDFDE6C}"/>
                </a:ext>
              </a:extLst>
            </p:cNvPr>
            <p:cNvSpPr txBox="1"/>
            <p:nvPr/>
          </p:nvSpPr>
          <p:spPr>
            <a:xfrm>
              <a:off x="6368779" y="2162429"/>
              <a:ext cx="3032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66CC"/>
                  </a:solidFill>
                  <a:effectLst/>
                  <a:uLnTx/>
                  <a:uFillTx/>
                  <a:latin typeface="Segoe UI Light"/>
                  <a:ea typeface="+mn-ea"/>
                  <a:cs typeface="+mn-cs"/>
                </a:rPr>
                <a:t>6</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7F9EDCF-6588-DA86-DEB3-C230D004310C}"/>
                    </a:ext>
                  </a:extLst>
                </p:cNvPr>
                <p:cNvSpPr txBox="1"/>
                <p:nvPr/>
              </p:nvSpPr>
              <p:spPr>
                <a:xfrm>
                  <a:off x="7213823" y="2765183"/>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dirty="0" smtClean="0">
                          <a:ln>
                            <a:noFill/>
                          </a:ln>
                          <a:solidFill>
                            <a:srgbClr val="7030A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7030A0"/>
                      </a:solidFill>
                      <a:effectLst/>
                      <a:uLnTx/>
                      <a:uFillTx/>
                      <a:latin typeface="Segoe UI Light"/>
                      <a:ea typeface="+mn-ea"/>
                      <a:cs typeface="+mn-cs"/>
                    </a:rPr>
                    <a:t>4</a:t>
                  </a:r>
                </a:p>
              </p:txBody>
            </p:sp>
          </mc:Choice>
          <mc:Fallback xmlns="">
            <p:sp>
              <p:nvSpPr>
                <p:cNvPr id="29" name="TextBox 28">
                  <a:extLst>
                    <a:ext uri="{FF2B5EF4-FFF2-40B4-BE49-F238E27FC236}">
                      <a16:creationId xmlns:a16="http://schemas.microsoft.com/office/drawing/2014/main" id="{97F9EDCF-6588-DA86-DEB3-C230D004310C}"/>
                    </a:ext>
                  </a:extLst>
                </p:cNvPr>
                <p:cNvSpPr txBox="1">
                  <a:spLocks noRot="1" noChangeAspect="1" noMove="1" noResize="1" noEditPoints="1" noAdjustHandles="1" noChangeArrowheads="1" noChangeShapeType="1" noTextEdit="1"/>
                </p:cNvSpPr>
                <p:nvPr/>
              </p:nvSpPr>
              <p:spPr>
                <a:xfrm>
                  <a:off x="7213823" y="2765183"/>
                  <a:ext cx="476412" cy="369332"/>
                </a:xfrm>
                <a:prstGeom prst="rect">
                  <a:avLst/>
                </a:prstGeom>
                <a:blipFill>
                  <a:blip r:embed="rId9"/>
                  <a:stretch>
                    <a:fillRect t="-8197" r="-11538" b="-26230"/>
                  </a:stretch>
                </a:blipFill>
              </p:spPr>
              <p:txBody>
                <a:bodyPr/>
                <a:lstStyle/>
                <a:p>
                  <a:r>
                    <a:rPr lang="en-GB">
                      <a:noFill/>
                    </a:rPr>
                    <a:t> </a:t>
                  </a:r>
                </a:p>
              </p:txBody>
            </p:sp>
          </mc:Fallback>
        </mc:AlternateContent>
      </p:grpSp>
      <p:sp>
        <p:nvSpPr>
          <p:cNvPr id="30" name="Oval 29">
            <a:extLst>
              <a:ext uri="{FF2B5EF4-FFF2-40B4-BE49-F238E27FC236}">
                <a16:creationId xmlns:a16="http://schemas.microsoft.com/office/drawing/2014/main" id="{0FDCAB16-761E-B5C2-C92F-D0661B2312DE}"/>
              </a:ext>
            </a:extLst>
          </p:cNvPr>
          <p:cNvSpPr/>
          <p:nvPr/>
        </p:nvSpPr>
        <p:spPr>
          <a:xfrm>
            <a:off x="6002013" y="3323248"/>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16807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10" presetClass="exit" presetSubtype="0" fill="hold"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21" grpId="0" animBg="1"/>
      <p:bldP spid="22" grpId="0"/>
      <p:bldP spid="3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7D4CD-DA5D-5012-6685-E8540FFA23E7}"/>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dirty="0"/>
              <a:t>A </a:t>
            </a:r>
            <a:r>
              <a:rPr lang="en-GB" u="sng" dirty="0"/>
              <a:t>scale factor</a:t>
            </a:r>
            <a:r>
              <a:rPr lang="en-GB" dirty="0"/>
              <a:t> controls the size of an enlarged image.</a:t>
            </a:r>
          </a:p>
          <a:p>
            <a:pPr marL="0" indent="0">
              <a:buNone/>
            </a:pPr>
            <a:r>
              <a:rPr lang="en-GB" dirty="0"/>
              <a:t>A </a:t>
            </a:r>
            <a:r>
              <a:rPr lang="en-GB" u="sng" dirty="0"/>
              <a:t>centre of enlargement</a:t>
            </a:r>
            <a:r>
              <a:rPr lang="en-GB" dirty="0"/>
              <a:t> controls the position of an enlarged image.</a:t>
            </a:r>
          </a:p>
        </p:txBody>
      </p:sp>
      <p:pic>
        <p:nvPicPr>
          <p:cNvPr id="4" name="Picture 3">
            <a:extLst>
              <a:ext uri="{FF2B5EF4-FFF2-40B4-BE49-F238E27FC236}">
                <a16:creationId xmlns:a16="http://schemas.microsoft.com/office/drawing/2014/main" id="{ADF7A921-32A0-372D-9842-575E80A01A7E}"/>
              </a:ext>
            </a:extLst>
          </p:cNvPr>
          <p:cNvPicPr>
            <a:picLocks noChangeAspect="1"/>
          </p:cNvPicPr>
          <p:nvPr/>
        </p:nvPicPr>
        <p:blipFill>
          <a:blip r:embed="rId2"/>
          <a:stretch>
            <a:fillRect/>
          </a:stretch>
        </p:blipFill>
        <p:spPr>
          <a:xfrm>
            <a:off x="3597774" y="1412298"/>
            <a:ext cx="4869598" cy="4884792"/>
          </a:xfrm>
          <a:prstGeom prst="rect">
            <a:avLst/>
          </a:prstGeom>
        </p:spPr>
      </p:pic>
      <mc:AlternateContent xmlns:mc="http://schemas.openxmlformats.org/markup-compatibility/2006">
        <mc:Choice xmlns:a14="http://schemas.microsoft.com/office/drawing/2010/main" Requires="a14">
          <p:sp>
            <p:nvSpPr>
              <p:cNvPr id="5" name="Isosceles Triangle 4">
                <a:extLst>
                  <a:ext uri="{FF2B5EF4-FFF2-40B4-BE49-F238E27FC236}">
                    <a16:creationId xmlns:a16="http://schemas.microsoft.com/office/drawing/2014/main" id="{A514BC44-6303-25AE-97B2-1281E3067980}"/>
                  </a:ext>
                </a:extLst>
              </p:cNvPr>
              <p:cNvSpPr/>
              <p:nvPr/>
            </p:nvSpPr>
            <p:spPr>
              <a:xfrm>
                <a:off x="5308673" y="2908589"/>
                <a:ext cx="720000" cy="468000"/>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p:sp>
            <p:nvSpPr>
              <p:cNvPr id="5" name="Isosceles Triangle 4">
                <a:extLst>
                  <a:ext uri="{FF2B5EF4-FFF2-40B4-BE49-F238E27FC236}">
                    <a16:creationId xmlns:a16="http://schemas.microsoft.com/office/drawing/2014/main" id="{A514BC44-6303-25AE-97B2-1281E3067980}"/>
                  </a:ext>
                </a:extLst>
              </p:cNvPr>
              <p:cNvSpPr>
                <a:spLocks noRot="1" noChangeAspect="1" noMove="1" noResize="1" noEditPoints="1" noAdjustHandles="1" noChangeArrowheads="1" noChangeShapeType="1" noTextEdit="1"/>
              </p:cNvSpPr>
              <p:nvPr/>
            </p:nvSpPr>
            <p:spPr>
              <a:xfrm>
                <a:off x="5308673" y="2908589"/>
                <a:ext cx="720000" cy="468000"/>
              </a:xfrm>
              <a:prstGeom prst="triangle">
                <a:avLst>
                  <a:gd name="adj" fmla="val 0"/>
                </a:avLst>
              </a:prstGeom>
              <a:blipFill>
                <a:blip r:embed="rId3"/>
                <a:stretch>
                  <a:fillRect b="-8537"/>
                </a:stretch>
              </a:blipFill>
              <a:ln w="19050"/>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C9094E5-F29A-219A-368D-1F61C625F4A7}"/>
                  </a:ext>
                </a:extLst>
              </p:cNvPr>
              <p:cNvSpPr txBox="1"/>
              <p:nvPr/>
            </p:nvSpPr>
            <p:spPr>
              <a:xfrm>
                <a:off x="4404664" y="2244081"/>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6" name="TextBox 5">
                <a:extLst>
                  <a:ext uri="{FF2B5EF4-FFF2-40B4-BE49-F238E27FC236}">
                    <a16:creationId xmlns:a16="http://schemas.microsoft.com/office/drawing/2014/main" id="{2C9094E5-F29A-219A-368D-1F61C625F4A7}"/>
                  </a:ext>
                </a:extLst>
              </p:cNvPr>
              <p:cNvSpPr txBox="1">
                <a:spLocks noRot="1" noChangeAspect="1" noMove="1" noResize="1" noEditPoints="1" noAdjustHandles="1" noChangeArrowheads="1" noChangeShapeType="1" noTextEdit="1"/>
              </p:cNvSpPr>
              <p:nvPr/>
            </p:nvSpPr>
            <p:spPr>
              <a:xfrm>
                <a:off x="4404664" y="2244081"/>
                <a:ext cx="41229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AD0DAE1-5F57-6105-66A8-72945E8866EF}"/>
                  </a:ext>
                </a:extLst>
              </p:cNvPr>
              <p:cNvSpPr/>
              <p:nvPr/>
            </p:nvSpPr>
            <p:spPr>
              <a:xfrm>
                <a:off x="557714" y="2553306"/>
                <a:ext cx="2639291" cy="27705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Let’s enlarge triangle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by scale factor 2, from the centre marked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7" name="Rectangle 6">
                <a:extLst>
                  <a:ext uri="{FF2B5EF4-FFF2-40B4-BE49-F238E27FC236}">
                    <a16:creationId xmlns:a16="http://schemas.microsoft.com/office/drawing/2014/main" id="{5AD0DAE1-5F57-6105-66A8-72945E8866EF}"/>
                  </a:ext>
                </a:extLst>
              </p:cNvPr>
              <p:cNvSpPr>
                <a:spLocks noRot="1" noChangeAspect="1" noMove="1" noResize="1" noEditPoints="1" noAdjustHandles="1" noChangeArrowheads="1" noChangeShapeType="1" noTextEdit="1"/>
              </p:cNvSpPr>
              <p:nvPr/>
            </p:nvSpPr>
            <p:spPr>
              <a:xfrm>
                <a:off x="557714" y="2553306"/>
                <a:ext cx="2639291" cy="2770515"/>
              </a:xfrm>
              <a:prstGeom prst="rect">
                <a:avLst/>
              </a:prstGeom>
              <a:blipFill>
                <a:blip r:embed="rId5"/>
                <a:stretch>
                  <a:fillRect l="-1149" r="-5287"/>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DC5BAA3F-4C59-3A0C-BB78-2C33EE42DA94}"/>
              </a:ext>
            </a:extLst>
          </p:cNvPr>
          <p:cNvCxnSpPr/>
          <p:nvPr/>
        </p:nvCxnSpPr>
        <p:spPr>
          <a:xfrm>
            <a:off x="4610810" y="2428747"/>
            <a:ext cx="697863"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2C6C2E-BC66-EBC8-A9A5-EDF703EC08FA}"/>
              </a:ext>
            </a:extLst>
          </p:cNvPr>
          <p:cNvCxnSpPr>
            <a:cxnSpLocks/>
            <a:endCxn id="5" idx="2"/>
          </p:cNvCxnSpPr>
          <p:nvPr/>
        </p:nvCxnSpPr>
        <p:spPr>
          <a:xfrm>
            <a:off x="5308673" y="2428747"/>
            <a:ext cx="0" cy="947842"/>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A68DA86-71B4-00B3-3A0E-0BF9AE8954E2}"/>
              </a:ext>
            </a:extLst>
          </p:cNvPr>
          <p:cNvGrpSpPr/>
          <p:nvPr/>
        </p:nvGrpSpPr>
        <p:grpSpPr>
          <a:xfrm>
            <a:off x="4831067" y="2123438"/>
            <a:ext cx="527143" cy="804338"/>
            <a:chOff x="4917169" y="2702520"/>
            <a:chExt cx="527143" cy="804338"/>
          </a:xfrm>
        </p:grpSpPr>
        <p:sp>
          <p:nvSpPr>
            <p:cNvPr id="13" name="TextBox 12">
              <a:extLst>
                <a:ext uri="{FF2B5EF4-FFF2-40B4-BE49-F238E27FC236}">
                  <a16:creationId xmlns:a16="http://schemas.microsoft.com/office/drawing/2014/main" id="{C9F8D6F0-43AA-248B-7FAF-251BE0A2C08B}"/>
                </a:ext>
              </a:extLst>
            </p:cNvPr>
            <p:cNvSpPr txBox="1"/>
            <p:nvPr/>
          </p:nvSpPr>
          <p:spPr>
            <a:xfrm>
              <a:off x="4917169" y="2702520"/>
              <a:ext cx="3032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66CC"/>
                  </a:solidFill>
                  <a:effectLst/>
                  <a:uLnTx/>
                  <a:uFillTx/>
                  <a:latin typeface="Segoe UI Light"/>
                  <a:ea typeface="+mn-ea"/>
                  <a:cs typeface="+mn-cs"/>
                </a:rPr>
                <a:t>3</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12E7633-6352-9E93-767E-381129D63C38}"/>
                    </a:ext>
                  </a:extLst>
                </p:cNvPr>
                <p:cNvSpPr txBox="1"/>
                <p:nvPr/>
              </p:nvSpPr>
              <p:spPr>
                <a:xfrm>
                  <a:off x="4967900" y="3137526"/>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dirty="0" smtClean="0">
                          <a:ln>
                            <a:noFill/>
                          </a:ln>
                          <a:solidFill>
                            <a:srgbClr val="7030A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7030A0"/>
                      </a:solidFill>
                      <a:effectLst/>
                      <a:uLnTx/>
                      <a:uFillTx/>
                      <a:latin typeface="Segoe UI Light"/>
                      <a:ea typeface="+mn-ea"/>
                      <a:cs typeface="+mn-cs"/>
                    </a:rPr>
                    <a:t>4</a:t>
                  </a:r>
                </a:p>
              </p:txBody>
            </p:sp>
          </mc:Choice>
          <mc:Fallback xmlns="">
            <p:sp>
              <p:nvSpPr>
                <p:cNvPr id="14" name="TextBox 13">
                  <a:extLst>
                    <a:ext uri="{FF2B5EF4-FFF2-40B4-BE49-F238E27FC236}">
                      <a16:creationId xmlns:a16="http://schemas.microsoft.com/office/drawing/2014/main" id="{912E7633-6352-9E93-767E-381129D63C38}"/>
                    </a:ext>
                  </a:extLst>
                </p:cNvPr>
                <p:cNvSpPr txBox="1">
                  <a:spLocks noRot="1" noChangeAspect="1" noMove="1" noResize="1" noEditPoints="1" noAdjustHandles="1" noChangeArrowheads="1" noChangeShapeType="1" noTextEdit="1"/>
                </p:cNvSpPr>
                <p:nvPr/>
              </p:nvSpPr>
              <p:spPr>
                <a:xfrm>
                  <a:off x="4967900" y="3137526"/>
                  <a:ext cx="476412" cy="369332"/>
                </a:xfrm>
                <a:prstGeom prst="rect">
                  <a:avLst/>
                </a:prstGeom>
                <a:blipFill>
                  <a:blip r:embed="rId6"/>
                  <a:stretch>
                    <a:fillRect t="-8333" r="-11538" b="-28333"/>
                  </a:stretch>
                </a:blipFill>
              </p:spPr>
              <p:txBody>
                <a:bodyPr/>
                <a:lstStyle/>
                <a:p>
                  <a:r>
                    <a:rPr lang="en-GB">
                      <a:noFill/>
                    </a:rPr>
                    <a:t> </a:t>
                  </a:r>
                </a:p>
              </p:txBody>
            </p:sp>
          </mc:Fallback>
        </mc:AlternateContent>
      </p:grpSp>
      <p:cxnSp>
        <p:nvCxnSpPr>
          <p:cNvPr id="16" name="Straight Connector 15">
            <a:extLst>
              <a:ext uri="{FF2B5EF4-FFF2-40B4-BE49-F238E27FC236}">
                <a16:creationId xmlns:a16="http://schemas.microsoft.com/office/drawing/2014/main" id="{59C8A096-233C-132D-5754-534E1381E763}"/>
              </a:ext>
            </a:extLst>
          </p:cNvPr>
          <p:cNvCxnSpPr>
            <a:cxnSpLocks/>
            <a:endCxn id="5" idx="2"/>
          </p:cNvCxnSpPr>
          <p:nvPr/>
        </p:nvCxnSpPr>
        <p:spPr>
          <a:xfrm>
            <a:off x="4610810" y="2428747"/>
            <a:ext cx="697863" cy="947842"/>
          </a:xfrm>
          <a:prstGeom prst="line">
            <a:avLst/>
          </a:prstGeom>
          <a:ln w="19050">
            <a:solidFill>
              <a:srgbClr val="FF66CC"/>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8FC7804-C6B2-35F1-39DD-764CD05BA2EC}"/>
              </a:ext>
            </a:extLst>
          </p:cNvPr>
          <p:cNvSpPr/>
          <p:nvPr/>
        </p:nvSpPr>
        <p:spPr>
          <a:xfrm>
            <a:off x="8892503" y="2085307"/>
            <a:ext cx="3063828" cy="18532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Scale factor is 2, so we multiply all distances by 2.</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710E647-BEE0-ABCC-6795-91D6655EE447}"/>
                  </a:ext>
                </a:extLst>
              </p:cNvPr>
              <p:cNvSpPr txBox="1"/>
              <p:nvPr/>
            </p:nvSpPr>
            <p:spPr>
              <a:xfrm>
                <a:off x="8916866" y="4416669"/>
                <a:ext cx="3001463" cy="8079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m:rPr>
                                    <m:brk m:alnAt="7"/>
                                  </m:rP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mn-ea"/>
                                    <a:cs typeface="+mn-cs"/>
                                  </a:rPr>
                                  <m:t>3</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−4</m:t>
                                </m:r>
                              </m:e>
                            </m:mr>
                          </m:m>
                        </m:e>
                      </m:d>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mPr>
                            <m:mr>
                              <m:e>
                                <m:r>
                                  <m:rPr>
                                    <m:brk m:alnAt="7"/>
                                  </m:rP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Cambria Math" panose="02040503050406030204" pitchFamily="18" charset="0"/>
                                    <a:cs typeface="+mn-cs"/>
                                  </a:rPr>
                                  <m:t>6</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−8</m:t>
                                </m:r>
                              </m:e>
                            </m:mr>
                          </m:m>
                        </m:e>
                      </m:d>
                    </m:oMath>
                  </m:oMathPara>
                </a14:m>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22" name="TextBox 21">
                <a:extLst>
                  <a:ext uri="{FF2B5EF4-FFF2-40B4-BE49-F238E27FC236}">
                    <a16:creationId xmlns:a16="http://schemas.microsoft.com/office/drawing/2014/main" id="{B710E647-BEE0-ABCC-6795-91D6655EE447}"/>
                  </a:ext>
                </a:extLst>
              </p:cNvPr>
              <p:cNvSpPr txBox="1">
                <a:spLocks noRot="1" noChangeAspect="1" noMove="1" noResize="1" noEditPoints="1" noAdjustHandles="1" noChangeArrowheads="1" noChangeShapeType="1" noTextEdit="1"/>
              </p:cNvSpPr>
              <p:nvPr/>
            </p:nvSpPr>
            <p:spPr>
              <a:xfrm>
                <a:off x="8916866" y="4416669"/>
                <a:ext cx="3001463" cy="807978"/>
              </a:xfrm>
              <a:prstGeom prst="rect">
                <a:avLst/>
              </a:prstGeom>
              <a:blipFill>
                <a:blip r:embed="rId7"/>
                <a:stretch>
                  <a:fillRect/>
                </a:stretch>
              </a:blipFill>
            </p:spPr>
            <p:txBody>
              <a:bodyPr/>
              <a:lstStyle/>
              <a:p>
                <a:r>
                  <a:rPr lang="en-GB">
                    <a:noFill/>
                  </a:rPr>
                  <a:t> </a:t>
                </a:r>
              </a:p>
            </p:txBody>
          </p:sp>
        </mc:Fallback>
      </mc:AlternateContent>
      <p:cxnSp>
        <p:nvCxnSpPr>
          <p:cNvPr id="23" name="Straight Connector 22">
            <a:extLst>
              <a:ext uri="{FF2B5EF4-FFF2-40B4-BE49-F238E27FC236}">
                <a16:creationId xmlns:a16="http://schemas.microsoft.com/office/drawing/2014/main" id="{FF862C07-BF70-31AB-B372-537F8CD79D4F}"/>
              </a:ext>
            </a:extLst>
          </p:cNvPr>
          <p:cNvCxnSpPr>
            <a:cxnSpLocks/>
          </p:cNvCxnSpPr>
          <p:nvPr/>
        </p:nvCxnSpPr>
        <p:spPr>
          <a:xfrm>
            <a:off x="4610810" y="2428529"/>
            <a:ext cx="1417863"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818C1B-733B-8E62-AB71-E29C11EE7EEC}"/>
              </a:ext>
            </a:extLst>
          </p:cNvPr>
          <p:cNvCxnSpPr>
            <a:cxnSpLocks/>
          </p:cNvCxnSpPr>
          <p:nvPr/>
        </p:nvCxnSpPr>
        <p:spPr>
          <a:xfrm>
            <a:off x="6028673" y="2449961"/>
            <a:ext cx="0" cy="1891534"/>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E9EA956-8D38-8278-3FDA-B5F4321E986C}"/>
              </a:ext>
            </a:extLst>
          </p:cNvPr>
          <p:cNvGrpSpPr/>
          <p:nvPr/>
        </p:nvGrpSpPr>
        <p:grpSpPr>
          <a:xfrm>
            <a:off x="5206566" y="2065914"/>
            <a:ext cx="1321456" cy="972086"/>
            <a:chOff x="6368779" y="2162429"/>
            <a:chExt cx="1321456" cy="972086"/>
          </a:xfrm>
        </p:grpSpPr>
        <p:sp>
          <p:nvSpPr>
            <p:cNvPr id="28" name="TextBox 27">
              <a:extLst>
                <a:ext uri="{FF2B5EF4-FFF2-40B4-BE49-F238E27FC236}">
                  <a16:creationId xmlns:a16="http://schemas.microsoft.com/office/drawing/2014/main" id="{AA93533D-C58D-CB76-A68C-299F8DDFDE6C}"/>
                </a:ext>
              </a:extLst>
            </p:cNvPr>
            <p:cNvSpPr txBox="1"/>
            <p:nvPr/>
          </p:nvSpPr>
          <p:spPr>
            <a:xfrm>
              <a:off x="6368779" y="2162429"/>
              <a:ext cx="3032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66CC"/>
                  </a:solidFill>
                  <a:effectLst/>
                  <a:uLnTx/>
                  <a:uFillTx/>
                  <a:latin typeface="Segoe UI Light"/>
                  <a:ea typeface="+mn-ea"/>
                  <a:cs typeface="+mn-cs"/>
                </a:rPr>
                <a:t>6</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7F9EDCF-6588-DA86-DEB3-C230D004310C}"/>
                    </a:ext>
                  </a:extLst>
                </p:cNvPr>
                <p:cNvSpPr txBox="1"/>
                <p:nvPr/>
              </p:nvSpPr>
              <p:spPr>
                <a:xfrm>
                  <a:off x="7213823" y="2765183"/>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dirty="0" smtClean="0">
                          <a:ln>
                            <a:noFill/>
                          </a:ln>
                          <a:solidFill>
                            <a:srgbClr val="7030A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7030A0"/>
                      </a:solidFill>
                      <a:effectLst/>
                      <a:uLnTx/>
                      <a:uFillTx/>
                      <a:latin typeface="Segoe UI Light"/>
                      <a:ea typeface="+mn-ea"/>
                      <a:cs typeface="+mn-cs"/>
                    </a:rPr>
                    <a:t>8</a:t>
                  </a:r>
                </a:p>
              </p:txBody>
            </p:sp>
          </mc:Choice>
          <mc:Fallback xmlns="">
            <p:sp>
              <p:nvSpPr>
                <p:cNvPr id="29" name="TextBox 28">
                  <a:extLst>
                    <a:ext uri="{FF2B5EF4-FFF2-40B4-BE49-F238E27FC236}">
                      <a16:creationId xmlns:a16="http://schemas.microsoft.com/office/drawing/2014/main" id="{97F9EDCF-6588-DA86-DEB3-C230D004310C}"/>
                    </a:ext>
                  </a:extLst>
                </p:cNvPr>
                <p:cNvSpPr txBox="1">
                  <a:spLocks noRot="1" noChangeAspect="1" noMove="1" noResize="1" noEditPoints="1" noAdjustHandles="1" noChangeArrowheads="1" noChangeShapeType="1" noTextEdit="1"/>
                </p:cNvSpPr>
                <p:nvPr/>
              </p:nvSpPr>
              <p:spPr>
                <a:xfrm>
                  <a:off x="7213823" y="2765183"/>
                  <a:ext cx="476412" cy="369332"/>
                </a:xfrm>
                <a:prstGeom prst="rect">
                  <a:avLst/>
                </a:prstGeom>
                <a:blipFill>
                  <a:blip r:embed="rId8"/>
                  <a:stretch>
                    <a:fillRect t="-8197" r="-11538" b="-26230"/>
                  </a:stretch>
                </a:blipFill>
              </p:spPr>
              <p:txBody>
                <a:bodyPr/>
                <a:lstStyle/>
                <a:p>
                  <a:r>
                    <a:rPr lang="en-GB">
                      <a:noFill/>
                    </a:rPr>
                    <a:t> </a:t>
                  </a:r>
                </a:p>
              </p:txBody>
            </p:sp>
          </mc:Fallback>
        </mc:AlternateContent>
      </p:grpSp>
      <p:sp>
        <p:nvSpPr>
          <p:cNvPr id="30" name="Oval 29">
            <a:extLst>
              <a:ext uri="{FF2B5EF4-FFF2-40B4-BE49-F238E27FC236}">
                <a16:creationId xmlns:a16="http://schemas.microsoft.com/office/drawing/2014/main" id="{0FDCAB16-761E-B5C2-C92F-D0661B2312DE}"/>
              </a:ext>
            </a:extLst>
          </p:cNvPr>
          <p:cNvSpPr/>
          <p:nvPr/>
        </p:nvSpPr>
        <p:spPr>
          <a:xfrm>
            <a:off x="6002013" y="3342298"/>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8" name="Oval 17">
            <a:extLst>
              <a:ext uri="{FF2B5EF4-FFF2-40B4-BE49-F238E27FC236}">
                <a16:creationId xmlns:a16="http://schemas.microsoft.com/office/drawing/2014/main" id="{D96A5D4D-F7E8-C19D-A5F5-273971B445BA}"/>
              </a:ext>
            </a:extLst>
          </p:cNvPr>
          <p:cNvSpPr/>
          <p:nvPr/>
        </p:nvSpPr>
        <p:spPr>
          <a:xfrm>
            <a:off x="5996167" y="429178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42696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7D4CD-DA5D-5012-6685-E8540FFA23E7}"/>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dirty="0"/>
              <a:t>A </a:t>
            </a:r>
            <a:r>
              <a:rPr lang="en-GB" u="sng" dirty="0"/>
              <a:t>scale factor</a:t>
            </a:r>
            <a:r>
              <a:rPr lang="en-GB" dirty="0"/>
              <a:t> controls the size of an enlarged image.</a:t>
            </a:r>
          </a:p>
          <a:p>
            <a:pPr marL="0" indent="0">
              <a:buNone/>
            </a:pPr>
            <a:r>
              <a:rPr lang="en-GB" dirty="0"/>
              <a:t>A </a:t>
            </a:r>
            <a:r>
              <a:rPr lang="en-GB" u="sng" dirty="0"/>
              <a:t>centre of enlargement</a:t>
            </a:r>
            <a:r>
              <a:rPr lang="en-GB" dirty="0"/>
              <a:t> controls the position of an enlarged image.</a:t>
            </a:r>
          </a:p>
        </p:txBody>
      </p:sp>
      <p:pic>
        <p:nvPicPr>
          <p:cNvPr id="4" name="Picture 3">
            <a:extLst>
              <a:ext uri="{FF2B5EF4-FFF2-40B4-BE49-F238E27FC236}">
                <a16:creationId xmlns:a16="http://schemas.microsoft.com/office/drawing/2014/main" id="{ADF7A921-32A0-372D-9842-575E80A01A7E}"/>
              </a:ext>
            </a:extLst>
          </p:cNvPr>
          <p:cNvPicPr>
            <a:picLocks noChangeAspect="1"/>
          </p:cNvPicPr>
          <p:nvPr/>
        </p:nvPicPr>
        <p:blipFill>
          <a:blip r:embed="rId2"/>
          <a:stretch>
            <a:fillRect/>
          </a:stretch>
        </p:blipFill>
        <p:spPr>
          <a:xfrm>
            <a:off x="3597774" y="1496169"/>
            <a:ext cx="4869598" cy="4884792"/>
          </a:xfrm>
          <a:prstGeom prst="rect">
            <a:avLst/>
          </a:prstGeom>
        </p:spPr>
      </p:pic>
      <mc:AlternateContent xmlns:mc="http://schemas.openxmlformats.org/markup-compatibility/2006">
        <mc:Choice xmlns:a14="http://schemas.microsoft.com/office/drawing/2010/main" Requires="a14">
          <p:sp>
            <p:nvSpPr>
              <p:cNvPr id="5" name="Isosceles Triangle 4">
                <a:extLst>
                  <a:ext uri="{FF2B5EF4-FFF2-40B4-BE49-F238E27FC236}">
                    <a16:creationId xmlns:a16="http://schemas.microsoft.com/office/drawing/2014/main" id="{A514BC44-6303-25AE-97B2-1281E3067980}"/>
                  </a:ext>
                </a:extLst>
              </p:cNvPr>
              <p:cNvSpPr/>
              <p:nvPr/>
            </p:nvSpPr>
            <p:spPr>
              <a:xfrm>
                <a:off x="5308673" y="2992460"/>
                <a:ext cx="720000" cy="468000"/>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p:sp>
            <p:nvSpPr>
              <p:cNvPr id="5" name="Isosceles Triangle 4">
                <a:extLst>
                  <a:ext uri="{FF2B5EF4-FFF2-40B4-BE49-F238E27FC236}">
                    <a16:creationId xmlns:a16="http://schemas.microsoft.com/office/drawing/2014/main" id="{A514BC44-6303-25AE-97B2-1281E3067980}"/>
                  </a:ext>
                </a:extLst>
              </p:cNvPr>
              <p:cNvSpPr>
                <a:spLocks noRot="1" noChangeAspect="1" noMove="1" noResize="1" noEditPoints="1" noAdjustHandles="1" noChangeArrowheads="1" noChangeShapeType="1" noTextEdit="1"/>
              </p:cNvSpPr>
              <p:nvPr/>
            </p:nvSpPr>
            <p:spPr>
              <a:xfrm>
                <a:off x="5308673" y="2992460"/>
                <a:ext cx="720000" cy="468000"/>
              </a:xfrm>
              <a:prstGeom prst="triangle">
                <a:avLst>
                  <a:gd name="adj" fmla="val 0"/>
                </a:avLst>
              </a:prstGeom>
              <a:blipFill>
                <a:blip r:embed="rId3"/>
                <a:stretch>
                  <a:fillRect b="-7317"/>
                </a:stretch>
              </a:blipFill>
              <a:ln w="19050"/>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C9094E5-F29A-219A-368D-1F61C625F4A7}"/>
                  </a:ext>
                </a:extLst>
              </p:cNvPr>
              <p:cNvSpPr txBox="1"/>
              <p:nvPr/>
            </p:nvSpPr>
            <p:spPr>
              <a:xfrm>
                <a:off x="4404664" y="2327952"/>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6" name="TextBox 5">
                <a:extLst>
                  <a:ext uri="{FF2B5EF4-FFF2-40B4-BE49-F238E27FC236}">
                    <a16:creationId xmlns:a16="http://schemas.microsoft.com/office/drawing/2014/main" id="{2C9094E5-F29A-219A-368D-1F61C625F4A7}"/>
                  </a:ext>
                </a:extLst>
              </p:cNvPr>
              <p:cNvSpPr txBox="1">
                <a:spLocks noRot="1" noChangeAspect="1" noMove="1" noResize="1" noEditPoints="1" noAdjustHandles="1" noChangeArrowheads="1" noChangeShapeType="1" noTextEdit="1"/>
              </p:cNvSpPr>
              <p:nvPr/>
            </p:nvSpPr>
            <p:spPr>
              <a:xfrm>
                <a:off x="4404664" y="2327952"/>
                <a:ext cx="41229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AD0DAE1-5F57-6105-66A8-72945E8866EF}"/>
                  </a:ext>
                </a:extLst>
              </p:cNvPr>
              <p:cNvSpPr/>
              <p:nvPr/>
            </p:nvSpPr>
            <p:spPr>
              <a:xfrm>
                <a:off x="557714" y="2553306"/>
                <a:ext cx="2639291" cy="27705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Let’s enlarge triangle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by scale factor 2, from the centre marked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7" name="Rectangle 6">
                <a:extLst>
                  <a:ext uri="{FF2B5EF4-FFF2-40B4-BE49-F238E27FC236}">
                    <a16:creationId xmlns:a16="http://schemas.microsoft.com/office/drawing/2014/main" id="{5AD0DAE1-5F57-6105-66A8-72945E8866EF}"/>
                  </a:ext>
                </a:extLst>
              </p:cNvPr>
              <p:cNvSpPr>
                <a:spLocks noRot="1" noChangeAspect="1" noMove="1" noResize="1" noEditPoints="1" noAdjustHandles="1" noChangeArrowheads="1" noChangeShapeType="1" noTextEdit="1"/>
              </p:cNvSpPr>
              <p:nvPr/>
            </p:nvSpPr>
            <p:spPr>
              <a:xfrm>
                <a:off x="557714" y="2553306"/>
                <a:ext cx="2639291" cy="2770515"/>
              </a:xfrm>
              <a:prstGeom prst="rect">
                <a:avLst/>
              </a:prstGeom>
              <a:blipFill>
                <a:blip r:embed="rId5"/>
                <a:stretch>
                  <a:fillRect l="-1149" r="-5287"/>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DC5BAA3F-4C59-3A0C-BB78-2C33EE42DA94}"/>
              </a:ext>
            </a:extLst>
          </p:cNvPr>
          <p:cNvCxnSpPr>
            <a:cxnSpLocks/>
          </p:cNvCxnSpPr>
          <p:nvPr/>
        </p:nvCxnSpPr>
        <p:spPr>
          <a:xfrm>
            <a:off x="4610810" y="2512618"/>
            <a:ext cx="1408216"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2C6C2E-BC66-EBC8-A9A5-EDF703EC08FA}"/>
              </a:ext>
            </a:extLst>
          </p:cNvPr>
          <p:cNvCxnSpPr>
            <a:cxnSpLocks/>
          </p:cNvCxnSpPr>
          <p:nvPr/>
        </p:nvCxnSpPr>
        <p:spPr>
          <a:xfrm>
            <a:off x="6030457" y="2512618"/>
            <a:ext cx="0" cy="947842"/>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A68DA86-71B4-00B3-3A0E-0BF9AE8954E2}"/>
              </a:ext>
            </a:extLst>
          </p:cNvPr>
          <p:cNvGrpSpPr/>
          <p:nvPr/>
        </p:nvGrpSpPr>
        <p:grpSpPr>
          <a:xfrm>
            <a:off x="5271216" y="2167446"/>
            <a:ext cx="816179" cy="913156"/>
            <a:chOff x="4917169" y="2702520"/>
            <a:chExt cx="816179" cy="913156"/>
          </a:xfrm>
        </p:grpSpPr>
        <p:sp>
          <p:nvSpPr>
            <p:cNvPr id="13" name="TextBox 12">
              <a:extLst>
                <a:ext uri="{FF2B5EF4-FFF2-40B4-BE49-F238E27FC236}">
                  <a16:creationId xmlns:a16="http://schemas.microsoft.com/office/drawing/2014/main" id="{C9F8D6F0-43AA-248B-7FAF-251BE0A2C08B}"/>
                </a:ext>
              </a:extLst>
            </p:cNvPr>
            <p:cNvSpPr txBox="1"/>
            <p:nvPr/>
          </p:nvSpPr>
          <p:spPr>
            <a:xfrm>
              <a:off x="4917169" y="2702520"/>
              <a:ext cx="3032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66CC"/>
                  </a:solidFill>
                  <a:effectLst/>
                  <a:uLnTx/>
                  <a:uFillTx/>
                  <a:latin typeface="Segoe UI Light"/>
                  <a:ea typeface="+mn-ea"/>
                  <a:cs typeface="+mn-cs"/>
                </a:rPr>
                <a:t>6</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12E7633-6352-9E93-767E-381129D63C38}"/>
                    </a:ext>
                  </a:extLst>
                </p:cNvPr>
                <p:cNvSpPr txBox="1"/>
                <p:nvPr/>
              </p:nvSpPr>
              <p:spPr>
                <a:xfrm>
                  <a:off x="5256936" y="3246344"/>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dirty="0" smtClean="0">
                          <a:ln>
                            <a:noFill/>
                          </a:ln>
                          <a:solidFill>
                            <a:srgbClr val="7030A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7030A0"/>
                      </a:solidFill>
                      <a:effectLst/>
                      <a:uLnTx/>
                      <a:uFillTx/>
                      <a:latin typeface="Segoe UI Light"/>
                      <a:ea typeface="+mn-ea"/>
                      <a:cs typeface="+mn-cs"/>
                    </a:rPr>
                    <a:t>4</a:t>
                  </a:r>
                </a:p>
              </p:txBody>
            </p:sp>
          </mc:Choice>
          <mc:Fallback xmlns="">
            <p:sp>
              <p:nvSpPr>
                <p:cNvPr id="14" name="TextBox 13">
                  <a:extLst>
                    <a:ext uri="{FF2B5EF4-FFF2-40B4-BE49-F238E27FC236}">
                      <a16:creationId xmlns:a16="http://schemas.microsoft.com/office/drawing/2014/main" id="{912E7633-6352-9E93-767E-381129D63C38}"/>
                    </a:ext>
                  </a:extLst>
                </p:cNvPr>
                <p:cNvSpPr txBox="1">
                  <a:spLocks noRot="1" noChangeAspect="1" noMove="1" noResize="1" noEditPoints="1" noAdjustHandles="1" noChangeArrowheads="1" noChangeShapeType="1" noTextEdit="1"/>
                </p:cNvSpPr>
                <p:nvPr/>
              </p:nvSpPr>
              <p:spPr>
                <a:xfrm>
                  <a:off x="5256936" y="3246344"/>
                  <a:ext cx="476412" cy="369332"/>
                </a:xfrm>
                <a:prstGeom prst="rect">
                  <a:avLst/>
                </a:prstGeom>
                <a:blipFill>
                  <a:blip r:embed="rId6"/>
                  <a:stretch>
                    <a:fillRect t="-6557" r="-10256" b="-26230"/>
                  </a:stretch>
                </a:blipFill>
              </p:spPr>
              <p:txBody>
                <a:bodyPr/>
                <a:lstStyle/>
                <a:p>
                  <a:r>
                    <a:rPr lang="en-GB">
                      <a:noFill/>
                    </a:rPr>
                    <a:t> </a:t>
                  </a:r>
                </a:p>
              </p:txBody>
            </p:sp>
          </mc:Fallback>
        </mc:AlternateContent>
      </p:grpSp>
      <p:cxnSp>
        <p:nvCxnSpPr>
          <p:cNvPr id="16" name="Straight Connector 15">
            <a:extLst>
              <a:ext uri="{FF2B5EF4-FFF2-40B4-BE49-F238E27FC236}">
                <a16:creationId xmlns:a16="http://schemas.microsoft.com/office/drawing/2014/main" id="{59C8A096-233C-132D-5754-534E1381E763}"/>
              </a:ext>
            </a:extLst>
          </p:cNvPr>
          <p:cNvCxnSpPr>
            <a:cxnSpLocks/>
            <a:endCxn id="5" idx="4"/>
          </p:cNvCxnSpPr>
          <p:nvPr/>
        </p:nvCxnSpPr>
        <p:spPr>
          <a:xfrm>
            <a:off x="4610810" y="2512618"/>
            <a:ext cx="1417863" cy="947842"/>
          </a:xfrm>
          <a:prstGeom prst="line">
            <a:avLst/>
          </a:prstGeom>
          <a:ln w="19050">
            <a:solidFill>
              <a:srgbClr val="FF66CC"/>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8FC7804-C6B2-35F1-39DD-764CD05BA2EC}"/>
              </a:ext>
            </a:extLst>
          </p:cNvPr>
          <p:cNvSpPr/>
          <p:nvPr/>
        </p:nvSpPr>
        <p:spPr>
          <a:xfrm>
            <a:off x="8892503" y="2085307"/>
            <a:ext cx="3063828" cy="18532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Scale factor is 2, so we multiply all distances by 2.</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710E647-BEE0-ABCC-6795-91D6655EE447}"/>
                  </a:ext>
                </a:extLst>
              </p:cNvPr>
              <p:cNvSpPr txBox="1"/>
              <p:nvPr/>
            </p:nvSpPr>
            <p:spPr>
              <a:xfrm>
                <a:off x="8916866" y="4416669"/>
                <a:ext cx="3001463" cy="8079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mn-ea"/>
                                    <a:cs typeface="+mn-cs"/>
                                  </a:rPr>
                                  <m:t>6</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−4</m:t>
                                </m:r>
                              </m:e>
                            </m:mr>
                          </m:m>
                        </m:e>
                      </m:d>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mPr>
                            <m:mr>
                              <m:e>
                                <m: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Cambria Math" panose="02040503050406030204" pitchFamily="18" charset="0"/>
                                    <a:cs typeface="+mn-cs"/>
                                  </a:rPr>
                                  <m:t>12</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−8</m:t>
                                </m:r>
                              </m:e>
                            </m:mr>
                          </m:m>
                        </m:e>
                      </m:d>
                    </m:oMath>
                  </m:oMathPara>
                </a14:m>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22" name="TextBox 21">
                <a:extLst>
                  <a:ext uri="{FF2B5EF4-FFF2-40B4-BE49-F238E27FC236}">
                    <a16:creationId xmlns:a16="http://schemas.microsoft.com/office/drawing/2014/main" id="{B710E647-BEE0-ABCC-6795-91D6655EE447}"/>
                  </a:ext>
                </a:extLst>
              </p:cNvPr>
              <p:cNvSpPr txBox="1">
                <a:spLocks noRot="1" noChangeAspect="1" noMove="1" noResize="1" noEditPoints="1" noAdjustHandles="1" noChangeArrowheads="1" noChangeShapeType="1" noTextEdit="1"/>
              </p:cNvSpPr>
              <p:nvPr/>
            </p:nvSpPr>
            <p:spPr>
              <a:xfrm>
                <a:off x="8916866" y="4416669"/>
                <a:ext cx="3001463" cy="807978"/>
              </a:xfrm>
              <a:prstGeom prst="rect">
                <a:avLst/>
              </a:prstGeom>
              <a:blipFill>
                <a:blip r:embed="rId7"/>
                <a:stretch>
                  <a:fillRect/>
                </a:stretch>
              </a:blipFill>
            </p:spPr>
            <p:txBody>
              <a:bodyPr/>
              <a:lstStyle/>
              <a:p>
                <a:r>
                  <a:rPr lang="en-GB">
                    <a:noFill/>
                  </a:rPr>
                  <a:t> </a:t>
                </a:r>
              </a:p>
            </p:txBody>
          </p:sp>
        </mc:Fallback>
      </mc:AlternateContent>
      <p:cxnSp>
        <p:nvCxnSpPr>
          <p:cNvPr id="23" name="Straight Connector 22">
            <a:extLst>
              <a:ext uri="{FF2B5EF4-FFF2-40B4-BE49-F238E27FC236}">
                <a16:creationId xmlns:a16="http://schemas.microsoft.com/office/drawing/2014/main" id="{FF862C07-BF70-31AB-B372-537F8CD79D4F}"/>
              </a:ext>
            </a:extLst>
          </p:cNvPr>
          <p:cNvCxnSpPr>
            <a:cxnSpLocks/>
          </p:cNvCxnSpPr>
          <p:nvPr/>
        </p:nvCxnSpPr>
        <p:spPr>
          <a:xfrm>
            <a:off x="4585789" y="2512618"/>
            <a:ext cx="2860042"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818C1B-733B-8E62-AB71-E29C11EE7EEC}"/>
              </a:ext>
            </a:extLst>
          </p:cNvPr>
          <p:cNvCxnSpPr>
            <a:cxnSpLocks/>
          </p:cNvCxnSpPr>
          <p:nvPr/>
        </p:nvCxnSpPr>
        <p:spPr>
          <a:xfrm>
            <a:off x="7445831" y="2506982"/>
            <a:ext cx="0" cy="1891534"/>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E9EA956-8D38-8278-3FDA-B5F4321E986C}"/>
              </a:ext>
            </a:extLst>
          </p:cNvPr>
          <p:cNvGrpSpPr/>
          <p:nvPr/>
        </p:nvGrpSpPr>
        <p:grpSpPr>
          <a:xfrm>
            <a:off x="6152844" y="2135993"/>
            <a:ext cx="1321456" cy="972086"/>
            <a:chOff x="6368779" y="2162429"/>
            <a:chExt cx="1321456" cy="972086"/>
          </a:xfrm>
        </p:grpSpPr>
        <p:sp>
          <p:nvSpPr>
            <p:cNvPr id="28" name="TextBox 27">
              <a:extLst>
                <a:ext uri="{FF2B5EF4-FFF2-40B4-BE49-F238E27FC236}">
                  <a16:creationId xmlns:a16="http://schemas.microsoft.com/office/drawing/2014/main" id="{AA93533D-C58D-CB76-A68C-299F8DDFDE6C}"/>
                </a:ext>
              </a:extLst>
            </p:cNvPr>
            <p:cNvSpPr txBox="1"/>
            <p:nvPr/>
          </p:nvSpPr>
          <p:spPr>
            <a:xfrm>
              <a:off x="6368779" y="2162429"/>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66CC"/>
                  </a:solidFill>
                  <a:effectLst/>
                  <a:uLnTx/>
                  <a:uFillTx/>
                  <a:latin typeface="Segoe UI Light"/>
                  <a:ea typeface="+mn-ea"/>
                  <a:cs typeface="+mn-cs"/>
                </a:rPr>
                <a:t>12</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7F9EDCF-6588-DA86-DEB3-C230D004310C}"/>
                    </a:ext>
                  </a:extLst>
                </p:cNvPr>
                <p:cNvSpPr txBox="1"/>
                <p:nvPr/>
              </p:nvSpPr>
              <p:spPr>
                <a:xfrm>
                  <a:off x="7213823" y="2765183"/>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dirty="0" smtClean="0">
                          <a:ln>
                            <a:noFill/>
                          </a:ln>
                          <a:solidFill>
                            <a:srgbClr val="7030A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7030A0"/>
                      </a:solidFill>
                      <a:effectLst/>
                      <a:uLnTx/>
                      <a:uFillTx/>
                      <a:latin typeface="Segoe UI Light"/>
                      <a:ea typeface="+mn-ea"/>
                      <a:cs typeface="+mn-cs"/>
                    </a:rPr>
                    <a:t>8</a:t>
                  </a:r>
                </a:p>
              </p:txBody>
            </p:sp>
          </mc:Choice>
          <mc:Fallback xmlns="">
            <p:sp>
              <p:nvSpPr>
                <p:cNvPr id="29" name="TextBox 28">
                  <a:extLst>
                    <a:ext uri="{FF2B5EF4-FFF2-40B4-BE49-F238E27FC236}">
                      <a16:creationId xmlns:a16="http://schemas.microsoft.com/office/drawing/2014/main" id="{97F9EDCF-6588-DA86-DEB3-C230D004310C}"/>
                    </a:ext>
                  </a:extLst>
                </p:cNvPr>
                <p:cNvSpPr txBox="1">
                  <a:spLocks noRot="1" noChangeAspect="1" noMove="1" noResize="1" noEditPoints="1" noAdjustHandles="1" noChangeArrowheads="1" noChangeShapeType="1" noTextEdit="1"/>
                </p:cNvSpPr>
                <p:nvPr/>
              </p:nvSpPr>
              <p:spPr>
                <a:xfrm>
                  <a:off x="7213823" y="2765183"/>
                  <a:ext cx="476412" cy="369332"/>
                </a:xfrm>
                <a:prstGeom prst="rect">
                  <a:avLst/>
                </a:prstGeom>
                <a:blipFill>
                  <a:blip r:embed="rId8"/>
                  <a:stretch>
                    <a:fillRect t="-8333" r="-10127" b="-28333"/>
                  </a:stretch>
                </a:blipFill>
              </p:spPr>
              <p:txBody>
                <a:bodyPr/>
                <a:lstStyle/>
                <a:p>
                  <a:r>
                    <a:rPr lang="en-GB">
                      <a:noFill/>
                    </a:rPr>
                    <a:t> </a:t>
                  </a:r>
                </a:p>
              </p:txBody>
            </p:sp>
          </mc:Fallback>
        </mc:AlternateContent>
      </p:grpSp>
      <p:sp>
        <p:nvSpPr>
          <p:cNvPr id="30" name="Oval 29">
            <a:extLst>
              <a:ext uri="{FF2B5EF4-FFF2-40B4-BE49-F238E27FC236}">
                <a16:creationId xmlns:a16="http://schemas.microsoft.com/office/drawing/2014/main" id="{0FDCAB16-761E-B5C2-C92F-D0661B2312DE}"/>
              </a:ext>
            </a:extLst>
          </p:cNvPr>
          <p:cNvSpPr/>
          <p:nvPr/>
        </p:nvSpPr>
        <p:spPr>
          <a:xfrm>
            <a:off x="6002013" y="3426169"/>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8" name="Oval 17">
            <a:extLst>
              <a:ext uri="{FF2B5EF4-FFF2-40B4-BE49-F238E27FC236}">
                <a16:creationId xmlns:a16="http://schemas.microsoft.com/office/drawing/2014/main" id="{D96A5D4D-F7E8-C19D-A5F5-273971B445BA}"/>
              </a:ext>
            </a:extLst>
          </p:cNvPr>
          <p:cNvSpPr/>
          <p:nvPr/>
        </p:nvSpPr>
        <p:spPr>
          <a:xfrm>
            <a:off x="5996167" y="437565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20" name="Oval 19">
            <a:extLst>
              <a:ext uri="{FF2B5EF4-FFF2-40B4-BE49-F238E27FC236}">
                <a16:creationId xmlns:a16="http://schemas.microsoft.com/office/drawing/2014/main" id="{00F3D929-2A5A-AAA8-B3D3-4918B09333F0}"/>
              </a:ext>
            </a:extLst>
          </p:cNvPr>
          <p:cNvSpPr/>
          <p:nvPr/>
        </p:nvSpPr>
        <p:spPr>
          <a:xfrm>
            <a:off x="7422971" y="437630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mc:AlternateContent xmlns:mc="http://schemas.openxmlformats.org/markup-compatibility/2006">
        <mc:Choice xmlns:a14="http://schemas.microsoft.com/office/drawing/2010/main" Requires="a14">
          <p:sp>
            <p:nvSpPr>
              <p:cNvPr id="25" name="Isosceles Triangle 24">
                <a:extLst>
                  <a:ext uri="{FF2B5EF4-FFF2-40B4-BE49-F238E27FC236}">
                    <a16:creationId xmlns:a16="http://schemas.microsoft.com/office/drawing/2014/main" id="{63E396C2-A98E-EF32-313E-2E059FC15224}"/>
                  </a:ext>
                </a:extLst>
              </p:cNvPr>
              <p:cNvSpPr/>
              <p:nvPr/>
            </p:nvSpPr>
            <p:spPr>
              <a:xfrm>
                <a:off x="6021072" y="3467201"/>
                <a:ext cx="1432786" cy="931311"/>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p:sp>
            <p:nvSpPr>
              <p:cNvPr id="25" name="Isosceles Triangle 24">
                <a:extLst>
                  <a:ext uri="{FF2B5EF4-FFF2-40B4-BE49-F238E27FC236}">
                    <a16:creationId xmlns:a16="http://schemas.microsoft.com/office/drawing/2014/main" id="{63E396C2-A98E-EF32-313E-2E059FC15224}"/>
                  </a:ext>
                </a:extLst>
              </p:cNvPr>
              <p:cNvSpPr>
                <a:spLocks noRot="1" noChangeAspect="1" noMove="1" noResize="1" noEditPoints="1" noAdjustHandles="1" noChangeArrowheads="1" noChangeShapeType="1" noTextEdit="1"/>
              </p:cNvSpPr>
              <p:nvPr/>
            </p:nvSpPr>
            <p:spPr>
              <a:xfrm>
                <a:off x="6021072" y="3467201"/>
                <a:ext cx="1432786" cy="931311"/>
              </a:xfrm>
              <a:prstGeom prst="triangle">
                <a:avLst>
                  <a:gd name="adj" fmla="val 0"/>
                </a:avLst>
              </a:prstGeom>
              <a:blipFill>
                <a:blip r:embed="rId9"/>
                <a:stretch>
                  <a:fillRect/>
                </a:stretch>
              </a:blipFill>
              <a:ln w="19050"/>
            </p:spPr>
            <p:txBody>
              <a:bodyPr/>
              <a:lstStyle/>
              <a:p>
                <a:r>
                  <a:rPr lang="en-GB">
                    <a:noFill/>
                  </a:rPr>
                  <a:t> </a:t>
                </a:r>
              </a:p>
            </p:txBody>
          </p:sp>
        </mc:Fallback>
      </mc:AlternateContent>
    </p:spTree>
    <p:extLst>
      <p:ext uri="{BB962C8B-B14F-4D97-AF65-F5344CB8AC3E}">
        <p14:creationId xmlns:p14="http://schemas.microsoft.com/office/powerpoint/2010/main" val="152129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E6BE35-9C84-8D51-5363-DDE50330397E}"/>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dirty="0"/>
              <a:t>Page 18</a:t>
            </a:r>
          </a:p>
        </p:txBody>
      </p:sp>
      <p:grpSp>
        <p:nvGrpSpPr>
          <p:cNvPr id="13" name="Group 12">
            <a:extLst>
              <a:ext uri="{FF2B5EF4-FFF2-40B4-BE49-F238E27FC236}">
                <a16:creationId xmlns:a16="http://schemas.microsoft.com/office/drawing/2014/main" id="{12B80258-7541-FE61-3A25-522D1CB60871}"/>
              </a:ext>
            </a:extLst>
          </p:cNvPr>
          <p:cNvGrpSpPr/>
          <p:nvPr/>
        </p:nvGrpSpPr>
        <p:grpSpPr>
          <a:xfrm>
            <a:off x="552241" y="923925"/>
            <a:ext cx="4869598" cy="5257595"/>
            <a:chOff x="552241" y="1430020"/>
            <a:chExt cx="4869598" cy="5257595"/>
          </a:xfrm>
        </p:grpSpPr>
        <p:pic>
          <p:nvPicPr>
            <p:cNvPr id="4" name="Picture 3">
              <a:extLst>
                <a:ext uri="{FF2B5EF4-FFF2-40B4-BE49-F238E27FC236}">
                  <a16:creationId xmlns:a16="http://schemas.microsoft.com/office/drawing/2014/main" id="{56CFDE01-5143-10A1-49AE-8AF5E87EF62A}"/>
                </a:ext>
              </a:extLst>
            </p:cNvPr>
            <p:cNvPicPr>
              <a:picLocks noChangeAspect="1"/>
            </p:cNvPicPr>
            <p:nvPr/>
          </p:nvPicPr>
          <p:blipFill>
            <a:blip r:embed="rId2"/>
            <a:stretch>
              <a:fillRect/>
            </a:stretch>
          </p:blipFill>
          <p:spPr>
            <a:xfrm>
              <a:off x="552241" y="1802823"/>
              <a:ext cx="4869598" cy="4884792"/>
            </a:xfrm>
            <a:prstGeom prst="rect">
              <a:avLst/>
            </a:prstGeom>
          </p:spPr>
        </p:pic>
        <mc:AlternateContent xmlns:mc="http://schemas.openxmlformats.org/markup-compatibility/2006" xmlns:a14="http://schemas.microsoft.com/office/drawing/2010/main">
          <mc:Choice Requires="a14">
            <p:sp>
              <p:nvSpPr>
                <p:cNvPr id="6" name="Isosceles Triangle 5">
                  <a:extLst>
                    <a:ext uri="{FF2B5EF4-FFF2-40B4-BE49-F238E27FC236}">
                      <a16:creationId xmlns:a16="http://schemas.microsoft.com/office/drawing/2014/main" id="{F6832390-4A03-75D0-C459-039BF8E6F8CB}"/>
                    </a:ext>
                  </a:extLst>
                </p:cNvPr>
                <p:cNvSpPr/>
                <p:nvPr/>
              </p:nvSpPr>
              <p:spPr>
                <a:xfrm>
                  <a:off x="1325880" y="3992480"/>
                  <a:ext cx="720000" cy="468000"/>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xmlns="">
            <p:sp>
              <p:nvSpPr>
                <p:cNvPr id="6" name="Isosceles Triangle 5">
                  <a:extLst>
                    <a:ext uri="{FF2B5EF4-FFF2-40B4-BE49-F238E27FC236}">
                      <a16:creationId xmlns:a16="http://schemas.microsoft.com/office/drawing/2014/main" id="{F6832390-4A03-75D0-C459-039BF8E6F8CB}"/>
                    </a:ext>
                  </a:extLst>
                </p:cNvPr>
                <p:cNvSpPr>
                  <a:spLocks noRot="1" noChangeAspect="1" noMove="1" noResize="1" noEditPoints="1" noAdjustHandles="1" noChangeArrowheads="1" noChangeShapeType="1" noTextEdit="1"/>
                </p:cNvSpPr>
                <p:nvPr/>
              </p:nvSpPr>
              <p:spPr>
                <a:xfrm>
                  <a:off x="1325880" y="3992480"/>
                  <a:ext cx="720000" cy="468000"/>
                </a:xfrm>
                <a:prstGeom prst="triangle">
                  <a:avLst>
                    <a:gd name="adj" fmla="val 0"/>
                  </a:avLst>
                </a:prstGeom>
                <a:blipFill>
                  <a:blip r:embed="rId3"/>
                  <a:stretch>
                    <a:fillRect b="-8537"/>
                  </a:stretch>
                </a:blipFill>
                <a:ln w="19050"/>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2FBBB1-5B21-5826-9433-870C8D3244BC}"/>
                    </a:ext>
                  </a:extLst>
                </p:cNvPr>
                <p:cNvSpPr txBox="1"/>
                <p:nvPr/>
              </p:nvSpPr>
              <p:spPr>
                <a:xfrm>
                  <a:off x="640596" y="404542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7" name="TextBox 6">
                  <a:extLst>
                    <a:ext uri="{FF2B5EF4-FFF2-40B4-BE49-F238E27FC236}">
                      <a16:creationId xmlns:a16="http://schemas.microsoft.com/office/drawing/2014/main" id="{AE2FBBB1-5B21-5826-9433-870C8D3244BC}"/>
                    </a:ext>
                  </a:extLst>
                </p:cNvPr>
                <p:cNvSpPr txBox="1">
                  <a:spLocks noRot="1" noChangeAspect="1" noMove="1" noResize="1" noEditPoints="1" noAdjustHandles="1" noChangeArrowheads="1" noChangeShapeType="1" noTextEdit="1"/>
                </p:cNvSpPr>
                <p:nvPr/>
              </p:nvSpPr>
              <p:spPr>
                <a:xfrm>
                  <a:off x="640596" y="4045428"/>
                  <a:ext cx="41229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1FE544F-8E19-8F12-9B0A-EB160C168851}"/>
                    </a:ext>
                  </a:extLst>
                </p:cNvPr>
                <p:cNvSpPr/>
                <p:nvPr/>
              </p:nvSpPr>
              <p:spPr>
                <a:xfrm>
                  <a:off x="912495" y="1430020"/>
                  <a:ext cx="4149090" cy="984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Enlarge by scale factor</a:t>
                  </a:r>
                  <a:br>
                    <a:rPr kumimoji="0" lang="en-GB" sz="2800" b="0" i="0" u="none" strike="noStrike" kern="1200" cap="none" spc="0" normalizeH="0" baseline="0" noProof="0" dirty="0">
                      <a:ln>
                        <a:noFill/>
                      </a:ln>
                      <a:solidFill>
                        <a:prstClr val="black"/>
                      </a:solidFill>
                      <a:effectLst/>
                      <a:uLnTx/>
                      <a:uFillTx/>
                      <a:latin typeface="Segoe UI Light"/>
                      <a:ea typeface="+mn-ea"/>
                      <a:cs typeface="+mn-cs"/>
                    </a:rPr>
                  </a:br>
                  <a:r>
                    <a:rPr kumimoji="0" lang="en-GB" sz="2800" b="0" i="0" u="none" strike="noStrike" kern="1200" cap="none" spc="0" normalizeH="0" baseline="0" noProof="0" dirty="0">
                      <a:ln>
                        <a:noFill/>
                      </a:ln>
                      <a:solidFill>
                        <a:prstClr val="black"/>
                      </a:solidFill>
                      <a:effectLst/>
                      <a:uLnTx/>
                      <a:uFillTx/>
                      <a:latin typeface="Segoe UI Light"/>
                      <a:ea typeface="+mn-ea"/>
                      <a:cs typeface="+mn-cs"/>
                    </a:rPr>
                    <a:t> 3 from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8" name="Rectangle 7">
                  <a:extLst>
                    <a:ext uri="{FF2B5EF4-FFF2-40B4-BE49-F238E27FC236}">
                      <a16:creationId xmlns:a16="http://schemas.microsoft.com/office/drawing/2014/main" id="{81FE544F-8E19-8F12-9B0A-EB160C168851}"/>
                    </a:ext>
                  </a:extLst>
                </p:cNvPr>
                <p:cNvSpPr>
                  <a:spLocks noRot="1" noChangeAspect="1" noMove="1" noResize="1" noEditPoints="1" noAdjustHandles="1" noChangeArrowheads="1" noChangeShapeType="1" noTextEdit="1"/>
                </p:cNvSpPr>
                <p:nvPr/>
              </p:nvSpPr>
              <p:spPr>
                <a:xfrm>
                  <a:off x="912495" y="1430020"/>
                  <a:ext cx="4149090" cy="984250"/>
                </a:xfrm>
                <a:prstGeom prst="rect">
                  <a:avLst/>
                </a:prstGeom>
                <a:blipFill>
                  <a:blip r:embed="rId5"/>
                  <a:stretch>
                    <a:fillRect t="-4294" b="-14724"/>
                  </a:stretch>
                </a:blipFill>
              </p:spPr>
              <p:txBody>
                <a:bodyPr/>
                <a:lstStyle/>
                <a:p>
                  <a:r>
                    <a:rPr lang="en-GB">
                      <a:noFill/>
                    </a:rPr>
                    <a:t> </a:t>
                  </a:r>
                </a:p>
              </p:txBody>
            </p:sp>
          </mc:Fallback>
        </mc:AlternateContent>
      </p:grpSp>
      <p:grpSp>
        <p:nvGrpSpPr>
          <p:cNvPr id="12" name="Group 11">
            <a:extLst>
              <a:ext uri="{FF2B5EF4-FFF2-40B4-BE49-F238E27FC236}">
                <a16:creationId xmlns:a16="http://schemas.microsoft.com/office/drawing/2014/main" id="{4B89A325-4912-08D8-8CDF-A3C367283E5D}"/>
              </a:ext>
            </a:extLst>
          </p:cNvPr>
          <p:cNvGrpSpPr/>
          <p:nvPr/>
        </p:nvGrpSpPr>
        <p:grpSpPr>
          <a:xfrm>
            <a:off x="6770163" y="923925"/>
            <a:ext cx="4869598" cy="5257595"/>
            <a:chOff x="6770163" y="1430020"/>
            <a:chExt cx="4869598" cy="5257595"/>
          </a:xfrm>
        </p:grpSpPr>
        <p:pic>
          <p:nvPicPr>
            <p:cNvPr id="5" name="Picture 4">
              <a:extLst>
                <a:ext uri="{FF2B5EF4-FFF2-40B4-BE49-F238E27FC236}">
                  <a16:creationId xmlns:a16="http://schemas.microsoft.com/office/drawing/2014/main" id="{34B8507B-2096-511C-BAA6-973990F2697C}"/>
                </a:ext>
              </a:extLst>
            </p:cNvPr>
            <p:cNvPicPr>
              <a:picLocks noChangeAspect="1"/>
            </p:cNvPicPr>
            <p:nvPr/>
          </p:nvPicPr>
          <p:blipFill>
            <a:blip r:embed="rId2"/>
            <a:stretch>
              <a:fillRect/>
            </a:stretch>
          </p:blipFill>
          <p:spPr>
            <a:xfrm>
              <a:off x="6770163" y="1802823"/>
              <a:ext cx="4869598" cy="4884792"/>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E19683D-43FF-82E7-EE43-60DA52012292}"/>
                    </a:ext>
                  </a:extLst>
                </p:cNvPr>
                <p:cNvSpPr/>
                <p:nvPr/>
              </p:nvSpPr>
              <p:spPr>
                <a:xfrm>
                  <a:off x="7130417" y="1430020"/>
                  <a:ext cx="4149090" cy="11772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Enlarge by scale factor</a:t>
                  </a:r>
                  <a:br>
                    <a:rPr kumimoji="0" lang="en-GB" sz="2800" b="0" i="0" u="none" strike="noStrike" kern="1200" cap="none" spc="0" normalizeH="0" baseline="0" noProof="0" dirty="0">
                      <a:ln>
                        <a:noFill/>
                      </a:ln>
                      <a:solidFill>
                        <a:prstClr val="black"/>
                      </a:solidFill>
                      <a:effectLst/>
                      <a:uLnTx/>
                      <a:uFillTx/>
                      <a:latin typeface="Segoe UI Light"/>
                      <a:ea typeface="+mn-ea"/>
                      <a:cs typeface="+mn-cs"/>
                    </a:rPr>
                  </a:br>
                  <a14:m>
                    <m:oMath xmlns:m="http://schemas.openxmlformats.org/officeDocument/2006/math">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den>
                      </m:f>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from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9" name="Rectangle 8">
                  <a:extLst>
                    <a:ext uri="{FF2B5EF4-FFF2-40B4-BE49-F238E27FC236}">
                      <a16:creationId xmlns:a16="http://schemas.microsoft.com/office/drawing/2014/main" id="{AE19683D-43FF-82E7-EE43-60DA52012292}"/>
                    </a:ext>
                  </a:extLst>
                </p:cNvPr>
                <p:cNvSpPr>
                  <a:spLocks noRot="1" noChangeAspect="1" noMove="1" noResize="1" noEditPoints="1" noAdjustHandles="1" noChangeArrowheads="1" noChangeShapeType="1" noTextEdit="1"/>
                </p:cNvSpPr>
                <p:nvPr/>
              </p:nvSpPr>
              <p:spPr>
                <a:xfrm>
                  <a:off x="7130417" y="1430020"/>
                  <a:ext cx="4149090" cy="1177290"/>
                </a:xfrm>
                <a:prstGeom prst="rect">
                  <a:avLst/>
                </a:prstGeom>
                <a:blipFill>
                  <a:blip r:embed="rId6"/>
                  <a:stretch>
                    <a:fillRect t="-2564" b="-30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1FCFB28-9BCA-C497-EBD5-BD6D7B6AEE26}"/>
                    </a:ext>
                  </a:extLst>
                </p:cNvPr>
                <p:cNvSpPr txBox="1"/>
                <p:nvPr/>
              </p:nvSpPr>
              <p:spPr>
                <a:xfrm>
                  <a:off x="10177026" y="2630170"/>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10" name="TextBox 9">
                  <a:extLst>
                    <a:ext uri="{FF2B5EF4-FFF2-40B4-BE49-F238E27FC236}">
                      <a16:creationId xmlns:a16="http://schemas.microsoft.com/office/drawing/2014/main" id="{51FCFB28-9BCA-C497-EBD5-BD6D7B6AEE26}"/>
                    </a:ext>
                  </a:extLst>
                </p:cNvPr>
                <p:cNvSpPr txBox="1">
                  <a:spLocks noRot="1" noChangeAspect="1" noMove="1" noResize="1" noEditPoints="1" noAdjustHandles="1" noChangeArrowheads="1" noChangeShapeType="1" noTextEdit="1"/>
                </p:cNvSpPr>
                <p:nvPr/>
              </p:nvSpPr>
              <p:spPr>
                <a:xfrm>
                  <a:off x="10177026" y="2630170"/>
                  <a:ext cx="41229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Isosceles Triangle 10">
                  <a:extLst>
                    <a:ext uri="{FF2B5EF4-FFF2-40B4-BE49-F238E27FC236}">
                      <a16:creationId xmlns:a16="http://schemas.microsoft.com/office/drawing/2014/main" id="{CFBEEB3C-B73D-09F3-CB4A-4FCE3FDCCB48}"/>
                    </a:ext>
                  </a:extLst>
                </p:cNvPr>
                <p:cNvSpPr/>
                <p:nvPr/>
              </p:nvSpPr>
              <p:spPr>
                <a:xfrm>
                  <a:off x="8027599" y="3779563"/>
                  <a:ext cx="1432786" cy="931311"/>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m:oMathPara>
                  </a14:m>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xmlns="">
            <p:sp>
              <p:nvSpPr>
                <p:cNvPr id="11" name="Isosceles Triangle 10">
                  <a:extLst>
                    <a:ext uri="{FF2B5EF4-FFF2-40B4-BE49-F238E27FC236}">
                      <a16:creationId xmlns:a16="http://schemas.microsoft.com/office/drawing/2014/main" id="{CFBEEB3C-B73D-09F3-CB4A-4FCE3FDCCB48}"/>
                    </a:ext>
                  </a:extLst>
                </p:cNvPr>
                <p:cNvSpPr>
                  <a:spLocks noRot="1" noChangeAspect="1" noMove="1" noResize="1" noEditPoints="1" noAdjustHandles="1" noChangeArrowheads="1" noChangeShapeType="1" noTextEdit="1"/>
                </p:cNvSpPr>
                <p:nvPr/>
              </p:nvSpPr>
              <p:spPr>
                <a:xfrm>
                  <a:off x="8027599" y="3779563"/>
                  <a:ext cx="1432786" cy="931311"/>
                </a:xfrm>
                <a:prstGeom prst="triangle">
                  <a:avLst>
                    <a:gd name="adj" fmla="val 0"/>
                  </a:avLst>
                </a:prstGeom>
                <a:blipFill>
                  <a:blip r:embed="rId8"/>
                  <a:stretch>
                    <a:fillRect/>
                  </a:stretch>
                </a:blipFill>
                <a:ln w="19050"/>
              </p:spPr>
              <p:txBody>
                <a:bodyPr/>
                <a:lstStyle/>
                <a:p>
                  <a:r>
                    <a:rPr lang="en-GB">
                      <a:noFill/>
                    </a:rPr>
                    <a:t> </a:t>
                  </a:r>
                </a:p>
              </p:txBody>
            </p:sp>
          </mc:Fallback>
        </mc:AlternateContent>
      </p:grpSp>
    </p:spTree>
    <p:extLst>
      <p:ext uri="{BB962C8B-B14F-4D97-AF65-F5344CB8AC3E}">
        <p14:creationId xmlns:p14="http://schemas.microsoft.com/office/powerpoint/2010/main" val="388060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F775-B3D8-1D44-2FEB-6D42E3D7F475}"/>
              </a:ext>
            </a:extLst>
          </p:cNvPr>
          <p:cNvSpPr>
            <a:spLocks noGrp="1"/>
          </p:cNvSpPr>
          <p:nvPr>
            <p:ph type="title" idx="4294967295"/>
          </p:nvPr>
        </p:nvSpPr>
        <p:spPr>
          <a:xfrm>
            <a:off x="0" y="0"/>
            <a:ext cx="12192000" cy="681038"/>
          </a:xfrm>
          <a:prstGeom prst="rect">
            <a:avLst/>
          </a:prstGeom>
        </p:spPr>
        <p:txBody>
          <a:bodyPr>
            <a:normAutofit fontScale="90000"/>
          </a:bodyPr>
          <a:lstStyle/>
          <a:p>
            <a:pPr algn="r"/>
            <a:r>
              <a:rPr lang="en-GB" dirty="0"/>
              <a:t>Enlargement 							Page 19</a:t>
            </a:r>
          </a:p>
        </p:txBody>
      </p:sp>
      <p:pic>
        <p:nvPicPr>
          <p:cNvPr id="3" name="Picture 2">
            <a:extLst>
              <a:ext uri="{FF2B5EF4-FFF2-40B4-BE49-F238E27FC236}">
                <a16:creationId xmlns:a16="http://schemas.microsoft.com/office/drawing/2014/main" id="{7F3AA38E-3FC8-FA02-34F3-9583F809CE7E}"/>
              </a:ext>
            </a:extLst>
          </p:cNvPr>
          <p:cNvPicPr>
            <a:picLocks noChangeAspect="1"/>
          </p:cNvPicPr>
          <p:nvPr/>
        </p:nvPicPr>
        <p:blipFill>
          <a:blip r:embed="rId3"/>
          <a:srcRect b="47811"/>
          <a:stretch>
            <a:fillRect/>
          </a:stretch>
        </p:blipFill>
        <p:spPr>
          <a:xfrm>
            <a:off x="179294" y="924749"/>
            <a:ext cx="5718412" cy="4436145"/>
          </a:xfrm>
          <a:prstGeom prst="rect">
            <a:avLst/>
          </a:prstGeom>
        </p:spPr>
      </p:pic>
      <p:pic>
        <p:nvPicPr>
          <p:cNvPr id="5" name="Picture 4">
            <a:extLst>
              <a:ext uri="{FF2B5EF4-FFF2-40B4-BE49-F238E27FC236}">
                <a16:creationId xmlns:a16="http://schemas.microsoft.com/office/drawing/2014/main" id="{A23DAAF8-1707-56FC-6E17-6B546A964D3F}"/>
              </a:ext>
            </a:extLst>
          </p:cNvPr>
          <p:cNvPicPr>
            <a:picLocks noChangeAspect="1"/>
          </p:cNvPicPr>
          <p:nvPr/>
        </p:nvPicPr>
        <p:blipFill>
          <a:blip r:embed="rId3"/>
          <a:srcRect t="52190"/>
          <a:stretch>
            <a:fillRect/>
          </a:stretch>
        </p:blipFill>
        <p:spPr>
          <a:xfrm>
            <a:off x="6294294" y="1296977"/>
            <a:ext cx="5718412" cy="4063917"/>
          </a:xfrm>
          <a:prstGeom prst="rect">
            <a:avLst/>
          </a:prstGeom>
        </p:spPr>
      </p:pic>
    </p:spTree>
    <p:extLst>
      <p:ext uri="{BB962C8B-B14F-4D97-AF65-F5344CB8AC3E}">
        <p14:creationId xmlns:p14="http://schemas.microsoft.com/office/powerpoint/2010/main" val="2059135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20F7-D8FD-A0B8-E6F8-4FC241BD937D}"/>
              </a:ext>
            </a:extLst>
          </p:cNvPr>
          <p:cNvSpPr>
            <a:spLocks noGrp="1"/>
          </p:cNvSpPr>
          <p:nvPr>
            <p:ph type="title" idx="4294967295"/>
          </p:nvPr>
        </p:nvSpPr>
        <p:spPr>
          <a:xfrm>
            <a:off x="0" y="0"/>
            <a:ext cx="12192000" cy="681038"/>
          </a:xfrm>
          <a:prstGeom prst="rect">
            <a:avLst/>
          </a:prstGeom>
        </p:spPr>
        <p:txBody>
          <a:bodyPr/>
          <a:lstStyle/>
          <a:p>
            <a:r>
              <a:rPr lang="en-GB" dirty="0"/>
              <a:t>Finding the centre of enlargement</a:t>
            </a:r>
          </a:p>
        </p:txBody>
      </p:sp>
      <p:sp>
        <p:nvSpPr>
          <p:cNvPr id="3" name="Content Placeholder 2">
            <a:extLst>
              <a:ext uri="{FF2B5EF4-FFF2-40B4-BE49-F238E27FC236}">
                <a16:creationId xmlns:a16="http://schemas.microsoft.com/office/drawing/2014/main" id="{E79EF168-5B0C-2ADA-903D-71E7BCFC612D}"/>
              </a:ext>
            </a:extLst>
          </p:cNvPr>
          <p:cNvSpPr>
            <a:spLocks noGrp="1"/>
          </p:cNvSpPr>
          <p:nvPr>
            <p:ph type="body" sz="quarter" idx="4294967295"/>
          </p:nvPr>
        </p:nvSpPr>
        <p:spPr>
          <a:xfrm>
            <a:off x="0" y="657657"/>
            <a:ext cx="9099550" cy="488950"/>
          </a:xfrm>
          <a:prstGeom prst="rect">
            <a:avLst/>
          </a:prstGeom>
        </p:spPr>
        <p:txBody>
          <a:bodyPr/>
          <a:lstStyle/>
          <a:p>
            <a:pPr marL="0" indent="0">
              <a:buNone/>
            </a:pPr>
            <a:r>
              <a:rPr lang="en-GB" dirty="0"/>
              <a:t>To find the centre of an enlargement, draw </a:t>
            </a:r>
            <a:r>
              <a:rPr lang="en-GB" u="sng" dirty="0"/>
              <a:t>rays</a:t>
            </a:r>
            <a:r>
              <a:rPr lang="en-GB" dirty="0"/>
              <a:t> that join </a:t>
            </a:r>
            <a:r>
              <a:rPr lang="en-GB" u="sng" dirty="0"/>
              <a:t>corresponding vertices</a:t>
            </a:r>
            <a:r>
              <a:rPr lang="en-GB" dirty="0"/>
              <a:t> on a shape and its image. The rays meet at the centre.</a:t>
            </a:r>
          </a:p>
        </p:txBody>
      </p:sp>
      <p:pic>
        <p:nvPicPr>
          <p:cNvPr id="5" name="Picture 4">
            <a:extLst>
              <a:ext uri="{FF2B5EF4-FFF2-40B4-BE49-F238E27FC236}">
                <a16:creationId xmlns:a16="http://schemas.microsoft.com/office/drawing/2014/main" id="{6E08421C-8597-EC69-5D2C-D77CE600AA7F}"/>
              </a:ext>
            </a:extLst>
          </p:cNvPr>
          <p:cNvPicPr>
            <a:picLocks noChangeAspect="1"/>
          </p:cNvPicPr>
          <p:nvPr/>
        </p:nvPicPr>
        <p:blipFill rotWithShape="1">
          <a:blip r:embed="rId3"/>
          <a:srcRect t="15539"/>
          <a:stretch/>
        </p:blipFill>
        <p:spPr>
          <a:xfrm>
            <a:off x="3395746" y="1899802"/>
            <a:ext cx="5400508" cy="4604681"/>
          </a:xfrm>
          <a:prstGeom prst="rect">
            <a:avLst/>
          </a:prstGeom>
        </p:spPr>
      </p:pic>
      <p:cxnSp>
        <p:nvCxnSpPr>
          <p:cNvPr id="7" name="Straight Connector 6">
            <a:extLst>
              <a:ext uri="{FF2B5EF4-FFF2-40B4-BE49-F238E27FC236}">
                <a16:creationId xmlns:a16="http://schemas.microsoft.com/office/drawing/2014/main" id="{1E021DED-688B-B518-8D6F-6C43247A8304}"/>
              </a:ext>
            </a:extLst>
          </p:cNvPr>
          <p:cNvCxnSpPr/>
          <p:nvPr/>
        </p:nvCxnSpPr>
        <p:spPr>
          <a:xfrm>
            <a:off x="4808669" y="2452744"/>
            <a:ext cx="2786230" cy="3724220"/>
          </a:xfrm>
          <a:prstGeom prst="line">
            <a:avLst/>
          </a:prstGeom>
          <a:ln w="28575">
            <a:solidFill>
              <a:srgbClr val="FF33C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7AB1831-86DE-44FF-912E-4CA575D42D50}"/>
              </a:ext>
            </a:extLst>
          </p:cNvPr>
          <p:cNvCxnSpPr>
            <a:cxnSpLocks/>
          </p:cNvCxnSpPr>
          <p:nvPr/>
        </p:nvCxnSpPr>
        <p:spPr>
          <a:xfrm rot="-60000">
            <a:off x="6528927" y="2452744"/>
            <a:ext cx="978946" cy="4051739"/>
          </a:xfrm>
          <a:prstGeom prst="line">
            <a:avLst/>
          </a:prstGeom>
          <a:ln w="28575">
            <a:solidFill>
              <a:srgbClr val="FF33C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5BD8C8-036A-033E-626D-012B9B504450}"/>
              </a:ext>
            </a:extLst>
          </p:cNvPr>
          <p:cNvCxnSpPr>
            <a:cxnSpLocks/>
          </p:cNvCxnSpPr>
          <p:nvPr/>
        </p:nvCxnSpPr>
        <p:spPr>
          <a:xfrm rot="-60000">
            <a:off x="6529892" y="3743661"/>
            <a:ext cx="1062360" cy="2760822"/>
          </a:xfrm>
          <a:prstGeom prst="line">
            <a:avLst/>
          </a:prstGeom>
          <a:ln w="28575">
            <a:solidFill>
              <a:srgbClr val="FF33CC"/>
            </a:solidFill>
            <a:prstDash val="sys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2A81B23-5AF9-CFD0-F76E-D3113F438CBD}"/>
              </a:ext>
            </a:extLst>
          </p:cNvPr>
          <p:cNvSpPr/>
          <p:nvPr/>
        </p:nvSpPr>
        <p:spPr>
          <a:xfrm>
            <a:off x="7327925" y="5841456"/>
            <a:ext cx="107576" cy="10757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nvGrpSpPr>
          <p:cNvPr id="19" name="Group 18">
            <a:extLst>
              <a:ext uri="{FF2B5EF4-FFF2-40B4-BE49-F238E27FC236}">
                <a16:creationId xmlns:a16="http://schemas.microsoft.com/office/drawing/2014/main" id="{63C0DA81-ABA1-47A4-47C4-1976243D75BF}"/>
              </a:ext>
            </a:extLst>
          </p:cNvPr>
          <p:cNvGrpSpPr/>
          <p:nvPr/>
        </p:nvGrpSpPr>
        <p:grpSpPr>
          <a:xfrm>
            <a:off x="7543155" y="4314854"/>
            <a:ext cx="3977308" cy="1526602"/>
            <a:chOff x="7543155" y="4314854"/>
            <a:chExt cx="3977308" cy="1526602"/>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5C8A926F-8D12-E96C-B0AD-359AE1600AD1}"/>
                    </a:ext>
                  </a:extLst>
                </p:cNvPr>
                <p:cNvSpPr/>
                <p:nvPr/>
              </p:nvSpPr>
              <p:spPr>
                <a:xfrm>
                  <a:off x="9761644" y="4314854"/>
                  <a:ext cx="1758819" cy="1413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Centre </a:t>
                  </a:r>
                  <a14:m>
                    <m:oMath xmlns:m="http://schemas.openxmlformats.org/officeDocument/2006/math">
                      <m:d>
                        <m:d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dPr>
                        <m:e>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 −5</m:t>
                          </m:r>
                        </m:e>
                      </m:d>
                    </m:oMath>
                  </a14:m>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16" name="Rectangle 15">
                  <a:extLst>
                    <a:ext uri="{FF2B5EF4-FFF2-40B4-BE49-F238E27FC236}">
                      <a16:creationId xmlns:a16="http://schemas.microsoft.com/office/drawing/2014/main" id="{5C8A926F-8D12-E96C-B0AD-359AE1600AD1}"/>
                    </a:ext>
                  </a:extLst>
                </p:cNvPr>
                <p:cNvSpPr>
                  <a:spLocks noRot="1" noChangeAspect="1" noMove="1" noResize="1" noEditPoints="1" noAdjustHandles="1" noChangeArrowheads="1" noChangeShapeType="1" noTextEdit="1"/>
                </p:cNvSpPr>
                <p:nvPr/>
              </p:nvSpPr>
              <p:spPr>
                <a:xfrm>
                  <a:off x="9761644" y="4314854"/>
                  <a:ext cx="1758819" cy="1413346"/>
                </a:xfrm>
                <a:prstGeom prst="rect">
                  <a:avLst/>
                </a:prstGeom>
                <a:blipFill>
                  <a:blip r:embed="rId4"/>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B4F856A0-2AA2-7772-9014-3F868F8F3797}"/>
                </a:ext>
              </a:extLst>
            </p:cNvPr>
            <p:cNvCxnSpPr>
              <a:stCxn id="16" idx="1"/>
            </p:cNvCxnSpPr>
            <p:nvPr/>
          </p:nvCxnSpPr>
          <p:spPr>
            <a:xfrm flipH="1">
              <a:off x="7543155" y="5021527"/>
              <a:ext cx="2218489" cy="8199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29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9077-461D-6247-4C81-9AAA3FF96D4A}"/>
              </a:ext>
            </a:extLst>
          </p:cNvPr>
          <p:cNvSpPr>
            <a:spLocks noGrp="1"/>
          </p:cNvSpPr>
          <p:nvPr>
            <p:ph type="title" idx="4294967295"/>
          </p:nvPr>
        </p:nvSpPr>
        <p:spPr>
          <a:xfrm>
            <a:off x="0" y="0"/>
            <a:ext cx="12192000" cy="681038"/>
          </a:xfrm>
          <a:prstGeom prst="rect">
            <a:avLst/>
          </a:prstGeom>
        </p:spPr>
        <p:txBody>
          <a:bodyPr/>
          <a:lstStyle/>
          <a:p>
            <a:r>
              <a:rPr lang="en-GB" sz="2800" b="1" dirty="0"/>
              <a:t>Describing an enlargement (Page 20)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5EBEC2-0749-8DFC-6A14-BFE9FD3EA2A5}"/>
                  </a:ext>
                </a:extLst>
              </p:cNvPr>
              <p:cNvSpPr txBox="1"/>
              <p:nvPr/>
            </p:nvSpPr>
            <p:spPr>
              <a:xfrm>
                <a:off x="127228" y="774660"/>
                <a:ext cx="596877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Segoe UI Light"/>
                    <a:ea typeface="+mn-ea"/>
                    <a:cs typeface="+mn-cs"/>
                  </a:rPr>
                  <a:t>My 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Describe the enlargement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a.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b.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4" name="TextBox 3">
                <a:extLst>
                  <a:ext uri="{FF2B5EF4-FFF2-40B4-BE49-F238E27FC236}">
                    <a16:creationId xmlns:a16="http://schemas.microsoft.com/office/drawing/2014/main" id="{EF5EBEC2-0749-8DFC-6A14-BFE9FD3EA2A5}"/>
                  </a:ext>
                </a:extLst>
              </p:cNvPr>
              <p:cNvSpPr txBox="1">
                <a:spLocks noRot="1" noChangeAspect="1" noMove="1" noResize="1" noEditPoints="1" noAdjustHandles="1" noChangeArrowheads="1" noChangeShapeType="1" noTextEdit="1"/>
              </p:cNvSpPr>
              <p:nvPr/>
            </p:nvSpPr>
            <p:spPr>
              <a:xfrm>
                <a:off x="127228" y="774660"/>
                <a:ext cx="5968772" cy="1815882"/>
              </a:xfrm>
              <a:prstGeom prst="rect">
                <a:avLst/>
              </a:prstGeom>
              <a:blipFill>
                <a:blip r:embed="rId3"/>
                <a:stretch>
                  <a:fillRect l="-2145" t="-3356" b="-8389"/>
                </a:stretch>
              </a:blipFill>
            </p:spPr>
            <p:txBody>
              <a:bodyPr/>
              <a:lstStyle/>
              <a:p>
                <a:r>
                  <a:rPr lang="en-GB">
                    <a:noFill/>
                  </a:rPr>
                  <a:t> </a:t>
                </a:r>
              </a:p>
            </p:txBody>
          </p:sp>
        </mc:Fallback>
      </mc:AlternateContent>
      <p:cxnSp>
        <p:nvCxnSpPr>
          <p:cNvPr id="6" name="Straight Connector 5">
            <a:extLst>
              <a:ext uri="{FF2B5EF4-FFF2-40B4-BE49-F238E27FC236}">
                <a16:creationId xmlns:a16="http://schemas.microsoft.com/office/drawing/2014/main" id="{DAE61BB9-0574-4FC7-63E2-3C83DC8C9889}"/>
              </a:ext>
            </a:extLst>
          </p:cNvPr>
          <p:cNvCxnSpPr/>
          <p:nvPr/>
        </p:nvCxnSpPr>
        <p:spPr>
          <a:xfrm>
            <a:off x="6096000" y="681037"/>
            <a:ext cx="0" cy="6176963"/>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E551455-F830-30E4-055C-9545F3B8D578}"/>
              </a:ext>
            </a:extLst>
          </p:cNvPr>
          <p:cNvPicPr>
            <a:picLocks noChangeAspect="1"/>
          </p:cNvPicPr>
          <p:nvPr/>
        </p:nvPicPr>
        <p:blipFill>
          <a:blip r:embed="rId4"/>
          <a:stretch>
            <a:fillRect/>
          </a:stretch>
        </p:blipFill>
        <p:spPr>
          <a:xfrm>
            <a:off x="1651175" y="1971417"/>
            <a:ext cx="4291417" cy="4228860"/>
          </a:xfrm>
          <a:prstGeom prst="rect">
            <a:avLst/>
          </a:prstGeom>
        </p:spPr>
      </p:pic>
      <p:grpSp>
        <p:nvGrpSpPr>
          <p:cNvPr id="14" name="Group 13">
            <a:extLst>
              <a:ext uri="{FF2B5EF4-FFF2-40B4-BE49-F238E27FC236}">
                <a16:creationId xmlns:a16="http://schemas.microsoft.com/office/drawing/2014/main" id="{3D9EFB40-9A0D-6637-B60C-68E742E37F2D}"/>
              </a:ext>
            </a:extLst>
          </p:cNvPr>
          <p:cNvGrpSpPr/>
          <p:nvPr/>
        </p:nvGrpSpPr>
        <p:grpSpPr>
          <a:xfrm>
            <a:off x="6174897" y="168115"/>
            <a:ext cx="6017104" cy="6032162"/>
            <a:chOff x="6174893" y="787240"/>
            <a:chExt cx="6017104" cy="6032162"/>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0965C7-85E4-9B24-D777-4B9D5ECD4F36}"/>
                    </a:ext>
                  </a:extLst>
                </p:cNvPr>
                <p:cNvSpPr txBox="1"/>
                <p:nvPr/>
              </p:nvSpPr>
              <p:spPr>
                <a:xfrm>
                  <a:off x="6174893" y="787240"/>
                  <a:ext cx="601710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Segoe UI Light"/>
                      <a:ea typeface="+mn-ea"/>
                      <a:cs typeface="+mn-cs"/>
                    </a:rPr>
                    <a:t>Your 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Describe the enlargement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a.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b.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5" name="TextBox 4">
                  <a:extLst>
                    <a:ext uri="{FF2B5EF4-FFF2-40B4-BE49-F238E27FC236}">
                      <a16:creationId xmlns:a16="http://schemas.microsoft.com/office/drawing/2014/main" id="{B60965C7-85E4-9B24-D777-4B9D5ECD4F36}"/>
                    </a:ext>
                  </a:extLst>
                </p:cNvPr>
                <p:cNvSpPr txBox="1">
                  <a:spLocks noRot="1" noChangeAspect="1" noMove="1" noResize="1" noEditPoints="1" noAdjustHandles="1" noChangeArrowheads="1" noChangeShapeType="1" noTextEdit="1"/>
                </p:cNvSpPr>
                <p:nvPr/>
              </p:nvSpPr>
              <p:spPr>
                <a:xfrm>
                  <a:off x="6174893" y="787240"/>
                  <a:ext cx="6017104" cy="1815882"/>
                </a:xfrm>
                <a:prstGeom prst="rect">
                  <a:avLst/>
                </a:prstGeom>
                <a:blipFill>
                  <a:blip r:embed="rId5"/>
                  <a:stretch>
                    <a:fillRect l="-2128" t="-3356" b="-8389"/>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3D2FF9B1-E46B-1DF2-47B6-CE9A239F4265}"/>
                </a:ext>
              </a:extLst>
            </p:cNvPr>
            <p:cNvPicPr>
              <a:picLocks noChangeAspect="1"/>
            </p:cNvPicPr>
            <p:nvPr/>
          </p:nvPicPr>
          <p:blipFill>
            <a:blip r:embed="rId6"/>
            <a:stretch>
              <a:fillRect/>
            </a:stretch>
          </p:blipFill>
          <p:spPr>
            <a:xfrm>
              <a:off x="7119782" y="2508923"/>
              <a:ext cx="4323721" cy="4310479"/>
            </a:xfrm>
            <a:prstGeom prst="rect">
              <a:avLst/>
            </a:prstGeom>
          </p:spPr>
        </p:pic>
      </p:grpSp>
    </p:spTree>
    <p:extLst>
      <p:ext uri="{BB962C8B-B14F-4D97-AF65-F5344CB8AC3E}">
        <p14:creationId xmlns:p14="http://schemas.microsoft.com/office/powerpoint/2010/main" val="2237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F775-B3D8-1D44-2FEB-6D42E3D7F475}"/>
              </a:ext>
            </a:extLst>
          </p:cNvPr>
          <p:cNvSpPr>
            <a:spLocks noGrp="1"/>
          </p:cNvSpPr>
          <p:nvPr>
            <p:ph type="title" idx="4294967295"/>
          </p:nvPr>
        </p:nvSpPr>
        <p:spPr>
          <a:xfrm>
            <a:off x="0" y="0"/>
            <a:ext cx="12192000" cy="681038"/>
          </a:xfrm>
          <a:prstGeom prst="rect">
            <a:avLst/>
          </a:prstGeom>
        </p:spPr>
        <p:txBody>
          <a:bodyPr>
            <a:normAutofit fontScale="90000"/>
          </a:bodyPr>
          <a:lstStyle/>
          <a:p>
            <a:r>
              <a:rPr lang="en-GB" dirty="0"/>
              <a:t>Enlargement (Page 21) 							</a:t>
            </a:r>
          </a:p>
        </p:txBody>
      </p:sp>
      <p:pic>
        <p:nvPicPr>
          <p:cNvPr id="6" name="Picture 5">
            <a:extLst>
              <a:ext uri="{FF2B5EF4-FFF2-40B4-BE49-F238E27FC236}">
                <a16:creationId xmlns:a16="http://schemas.microsoft.com/office/drawing/2014/main" id="{85CA6A11-7A67-C187-0625-01CE5B6B0693}"/>
              </a:ext>
            </a:extLst>
          </p:cNvPr>
          <p:cNvPicPr>
            <a:picLocks noChangeAspect="1"/>
          </p:cNvPicPr>
          <p:nvPr/>
        </p:nvPicPr>
        <p:blipFill>
          <a:blip r:embed="rId3"/>
          <a:stretch>
            <a:fillRect/>
          </a:stretch>
        </p:blipFill>
        <p:spPr>
          <a:xfrm>
            <a:off x="4859626" y="204787"/>
            <a:ext cx="5921662" cy="6020977"/>
          </a:xfrm>
          <a:prstGeom prst="rect">
            <a:avLst/>
          </a:prstGeom>
        </p:spPr>
      </p:pic>
    </p:spTree>
    <p:extLst>
      <p:ext uri="{BB962C8B-B14F-4D97-AF65-F5344CB8AC3E}">
        <p14:creationId xmlns:p14="http://schemas.microsoft.com/office/powerpoint/2010/main" val="1598994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B0DC49-6A11-F893-BBF1-F56CD838FCC1}"/>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sz="3600" dirty="0"/>
              <a:t>We have seen that</a:t>
            </a:r>
          </a:p>
          <a:p>
            <a:r>
              <a:rPr lang="en-GB" sz="3600" dirty="0"/>
              <a:t>scale factors </a:t>
            </a:r>
            <a:r>
              <a:rPr lang="en-GB" sz="3600" u="sng" dirty="0"/>
              <a:t>above 1</a:t>
            </a:r>
            <a:r>
              <a:rPr lang="en-GB" sz="3600" dirty="0"/>
              <a:t> make image </a:t>
            </a:r>
            <a:r>
              <a:rPr lang="en-GB" sz="3600" u="sng" dirty="0"/>
              <a:t>bigger</a:t>
            </a:r>
            <a:r>
              <a:rPr lang="en-GB" sz="3600" dirty="0"/>
              <a:t> than object</a:t>
            </a:r>
          </a:p>
          <a:p>
            <a:r>
              <a:rPr lang="en-GB" sz="3600" dirty="0"/>
              <a:t>scale factors between </a:t>
            </a:r>
            <a:r>
              <a:rPr lang="en-GB" sz="3600" u="sng" dirty="0"/>
              <a:t>0 and 1</a:t>
            </a:r>
            <a:r>
              <a:rPr lang="en-GB" sz="3600" dirty="0"/>
              <a:t> make image </a:t>
            </a:r>
            <a:r>
              <a:rPr lang="en-GB" sz="3600" u="sng" dirty="0"/>
              <a:t>smaller</a:t>
            </a:r>
            <a:r>
              <a:rPr lang="en-GB" sz="3600" dirty="0"/>
              <a:t> than object.</a:t>
            </a:r>
          </a:p>
          <a:p>
            <a:endParaRPr lang="en-GB" sz="3600" dirty="0"/>
          </a:p>
          <a:p>
            <a:pPr marL="0" indent="0">
              <a:buNone/>
            </a:pPr>
            <a:r>
              <a:rPr lang="en-GB" sz="3600" dirty="0"/>
              <a:t>What about </a:t>
            </a:r>
            <a:r>
              <a:rPr lang="en-GB" sz="3600" u="sng" dirty="0"/>
              <a:t>negative scale factors</a:t>
            </a:r>
            <a:r>
              <a:rPr lang="en-GB" sz="3600" dirty="0"/>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28885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7A921-32A0-372D-9842-575E80A01A7E}"/>
              </a:ext>
            </a:extLst>
          </p:cNvPr>
          <p:cNvPicPr>
            <a:picLocks noChangeAspect="1"/>
          </p:cNvPicPr>
          <p:nvPr/>
        </p:nvPicPr>
        <p:blipFill>
          <a:blip r:embed="rId2"/>
          <a:stretch>
            <a:fillRect/>
          </a:stretch>
        </p:blipFill>
        <p:spPr>
          <a:xfrm>
            <a:off x="3573916" y="1193223"/>
            <a:ext cx="4869598" cy="4884792"/>
          </a:xfrm>
          <a:prstGeom prst="rect">
            <a:avLst/>
          </a:prstGeom>
        </p:spPr>
      </p:pic>
      <p:sp>
        <p:nvSpPr>
          <p:cNvPr id="3" name="Content Placeholder 2">
            <a:extLst>
              <a:ext uri="{FF2B5EF4-FFF2-40B4-BE49-F238E27FC236}">
                <a16:creationId xmlns:a16="http://schemas.microsoft.com/office/drawing/2014/main" id="{4F17D4CD-DA5D-5012-6685-E8540FFA23E7}"/>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dirty="0"/>
              <a:t>A negative scale factor makes you enlarge in the opposite direction.</a:t>
            </a:r>
          </a:p>
        </p:txBody>
      </p:sp>
      <mc:AlternateContent xmlns:mc="http://schemas.openxmlformats.org/markup-compatibility/2006">
        <mc:Choice xmlns:a14="http://schemas.microsoft.com/office/drawing/2010/main" Requires="a14">
          <p:sp>
            <p:nvSpPr>
              <p:cNvPr id="5" name="Isosceles Triangle 4">
                <a:extLst>
                  <a:ext uri="{FF2B5EF4-FFF2-40B4-BE49-F238E27FC236}">
                    <a16:creationId xmlns:a16="http://schemas.microsoft.com/office/drawing/2014/main" id="{A514BC44-6303-25AE-97B2-1281E3067980}"/>
                  </a:ext>
                </a:extLst>
              </p:cNvPr>
              <p:cNvSpPr/>
              <p:nvPr/>
            </p:nvSpPr>
            <p:spPr>
              <a:xfrm>
                <a:off x="7169022" y="4111715"/>
                <a:ext cx="720000" cy="468000"/>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p:sp>
            <p:nvSpPr>
              <p:cNvPr id="5" name="Isosceles Triangle 4">
                <a:extLst>
                  <a:ext uri="{FF2B5EF4-FFF2-40B4-BE49-F238E27FC236}">
                    <a16:creationId xmlns:a16="http://schemas.microsoft.com/office/drawing/2014/main" id="{A514BC44-6303-25AE-97B2-1281E3067980}"/>
                  </a:ext>
                </a:extLst>
              </p:cNvPr>
              <p:cNvSpPr>
                <a:spLocks noRot="1" noChangeAspect="1" noMove="1" noResize="1" noEditPoints="1" noAdjustHandles="1" noChangeArrowheads="1" noChangeShapeType="1" noTextEdit="1"/>
              </p:cNvSpPr>
              <p:nvPr/>
            </p:nvSpPr>
            <p:spPr>
              <a:xfrm>
                <a:off x="7169022" y="4111715"/>
                <a:ext cx="720000" cy="468000"/>
              </a:xfrm>
              <a:prstGeom prst="triangle">
                <a:avLst>
                  <a:gd name="adj" fmla="val 0"/>
                </a:avLst>
              </a:prstGeom>
              <a:blipFill>
                <a:blip r:embed="rId3"/>
                <a:stretch>
                  <a:fillRect b="-8537"/>
                </a:stretch>
              </a:blipFill>
              <a:ln w="19050"/>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C9094E5-F29A-219A-368D-1F61C625F4A7}"/>
                  </a:ext>
                </a:extLst>
              </p:cNvPr>
              <p:cNvSpPr txBox="1"/>
              <p:nvPr/>
            </p:nvSpPr>
            <p:spPr>
              <a:xfrm>
                <a:off x="6265013" y="344720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6" name="TextBox 5">
                <a:extLst>
                  <a:ext uri="{FF2B5EF4-FFF2-40B4-BE49-F238E27FC236}">
                    <a16:creationId xmlns:a16="http://schemas.microsoft.com/office/drawing/2014/main" id="{2C9094E5-F29A-219A-368D-1F61C625F4A7}"/>
                  </a:ext>
                </a:extLst>
              </p:cNvPr>
              <p:cNvSpPr txBox="1">
                <a:spLocks noRot="1" noChangeAspect="1" noMove="1" noResize="1" noEditPoints="1" noAdjustHandles="1" noChangeArrowheads="1" noChangeShapeType="1" noTextEdit="1"/>
              </p:cNvSpPr>
              <p:nvPr/>
            </p:nvSpPr>
            <p:spPr>
              <a:xfrm>
                <a:off x="6265013" y="3447207"/>
                <a:ext cx="41229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AD0DAE1-5F57-6105-66A8-72945E8866EF}"/>
                  </a:ext>
                </a:extLst>
              </p:cNvPr>
              <p:cNvSpPr/>
              <p:nvPr/>
            </p:nvSpPr>
            <p:spPr>
              <a:xfrm>
                <a:off x="557714" y="2553306"/>
                <a:ext cx="2639291" cy="27705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Let’s enlarge triangle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by scale factor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2, from the centre marked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7" name="Rectangle 6">
                <a:extLst>
                  <a:ext uri="{FF2B5EF4-FFF2-40B4-BE49-F238E27FC236}">
                    <a16:creationId xmlns:a16="http://schemas.microsoft.com/office/drawing/2014/main" id="{5AD0DAE1-5F57-6105-66A8-72945E8866EF}"/>
                  </a:ext>
                </a:extLst>
              </p:cNvPr>
              <p:cNvSpPr>
                <a:spLocks noRot="1" noChangeAspect="1" noMove="1" noResize="1" noEditPoints="1" noAdjustHandles="1" noChangeArrowheads="1" noChangeShapeType="1" noTextEdit="1"/>
              </p:cNvSpPr>
              <p:nvPr/>
            </p:nvSpPr>
            <p:spPr>
              <a:xfrm>
                <a:off x="557714" y="2553306"/>
                <a:ext cx="2639291" cy="2770515"/>
              </a:xfrm>
              <a:prstGeom prst="rect">
                <a:avLst/>
              </a:prstGeom>
              <a:blipFill>
                <a:blip r:embed="rId5"/>
                <a:stretch>
                  <a:fillRect l="-1379" r="-5287"/>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DC5BAA3F-4C59-3A0C-BB78-2C33EE42DA94}"/>
              </a:ext>
            </a:extLst>
          </p:cNvPr>
          <p:cNvCxnSpPr/>
          <p:nvPr/>
        </p:nvCxnSpPr>
        <p:spPr>
          <a:xfrm>
            <a:off x="6471159" y="3631873"/>
            <a:ext cx="697863"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2C6C2E-BC66-EBC8-A9A5-EDF703EC08FA}"/>
              </a:ext>
            </a:extLst>
          </p:cNvPr>
          <p:cNvCxnSpPr>
            <a:cxnSpLocks/>
            <a:endCxn id="5" idx="0"/>
          </p:cNvCxnSpPr>
          <p:nvPr/>
        </p:nvCxnSpPr>
        <p:spPr>
          <a:xfrm>
            <a:off x="7169022" y="3631873"/>
            <a:ext cx="0" cy="479842"/>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A68DA86-71B4-00B3-3A0E-0BF9AE8954E2}"/>
              </a:ext>
            </a:extLst>
          </p:cNvPr>
          <p:cNvGrpSpPr/>
          <p:nvPr/>
        </p:nvGrpSpPr>
        <p:grpSpPr>
          <a:xfrm>
            <a:off x="6691416" y="3326564"/>
            <a:ext cx="900170" cy="610182"/>
            <a:chOff x="4917169" y="2702520"/>
            <a:chExt cx="900170" cy="610182"/>
          </a:xfrm>
        </p:grpSpPr>
        <p:sp>
          <p:nvSpPr>
            <p:cNvPr id="13" name="TextBox 12">
              <a:extLst>
                <a:ext uri="{FF2B5EF4-FFF2-40B4-BE49-F238E27FC236}">
                  <a16:creationId xmlns:a16="http://schemas.microsoft.com/office/drawing/2014/main" id="{C9F8D6F0-43AA-248B-7FAF-251BE0A2C08B}"/>
                </a:ext>
              </a:extLst>
            </p:cNvPr>
            <p:cNvSpPr txBox="1"/>
            <p:nvPr/>
          </p:nvSpPr>
          <p:spPr>
            <a:xfrm>
              <a:off x="4917169" y="2702520"/>
              <a:ext cx="3032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66CC"/>
                  </a:solidFill>
                  <a:effectLst/>
                  <a:uLnTx/>
                  <a:uFillTx/>
                  <a:latin typeface="Segoe UI Light"/>
                  <a:ea typeface="+mn-ea"/>
                  <a:cs typeface="+mn-cs"/>
                </a:rPr>
                <a:t>3</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12E7633-6352-9E93-767E-381129D63C38}"/>
                    </a:ext>
                  </a:extLst>
                </p:cNvPr>
                <p:cNvSpPr txBox="1"/>
                <p:nvPr/>
              </p:nvSpPr>
              <p:spPr>
                <a:xfrm>
                  <a:off x="5340927" y="2943370"/>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dirty="0" smtClean="0">
                          <a:ln>
                            <a:noFill/>
                          </a:ln>
                          <a:solidFill>
                            <a:srgbClr val="7030A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7030A0"/>
                      </a:solidFill>
                      <a:effectLst/>
                      <a:uLnTx/>
                      <a:uFillTx/>
                      <a:latin typeface="Segoe UI Light"/>
                      <a:ea typeface="+mn-ea"/>
                      <a:cs typeface="+mn-cs"/>
                    </a:rPr>
                    <a:t>2</a:t>
                  </a:r>
                </a:p>
              </p:txBody>
            </p:sp>
          </mc:Choice>
          <mc:Fallback xmlns="">
            <p:sp>
              <p:nvSpPr>
                <p:cNvPr id="14" name="TextBox 13">
                  <a:extLst>
                    <a:ext uri="{FF2B5EF4-FFF2-40B4-BE49-F238E27FC236}">
                      <a16:creationId xmlns:a16="http://schemas.microsoft.com/office/drawing/2014/main" id="{912E7633-6352-9E93-767E-381129D63C38}"/>
                    </a:ext>
                  </a:extLst>
                </p:cNvPr>
                <p:cNvSpPr txBox="1">
                  <a:spLocks noRot="1" noChangeAspect="1" noMove="1" noResize="1" noEditPoints="1" noAdjustHandles="1" noChangeArrowheads="1" noChangeShapeType="1" noTextEdit="1"/>
                </p:cNvSpPr>
                <p:nvPr/>
              </p:nvSpPr>
              <p:spPr>
                <a:xfrm>
                  <a:off x="5340927" y="2943370"/>
                  <a:ext cx="476412" cy="369332"/>
                </a:xfrm>
                <a:prstGeom prst="rect">
                  <a:avLst/>
                </a:prstGeom>
                <a:blipFill>
                  <a:blip r:embed="rId6"/>
                  <a:stretch>
                    <a:fillRect t="-6557" r="-10256" b="-26230"/>
                  </a:stretch>
                </a:blipFill>
              </p:spPr>
              <p:txBody>
                <a:bodyPr/>
                <a:lstStyle/>
                <a:p>
                  <a:r>
                    <a:rPr lang="en-GB">
                      <a:noFill/>
                    </a:rPr>
                    <a:t> </a:t>
                  </a:r>
                </a:p>
              </p:txBody>
            </p:sp>
          </mc:Fallback>
        </mc:AlternateContent>
      </p:grpSp>
      <p:cxnSp>
        <p:nvCxnSpPr>
          <p:cNvPr id="16" name="Straight Connector 15">
            <a:extLst>
              <a:ext uri="{FF2B5EF4-FFF2-40B4-BE49-F238E27FC236}">
                <a16:creationId xmlns:a16="http://schemas.microsoft.com/office/drawing/2014/main" id="{59C8A096-233C-132D-5754-534E1381E763}"/>
              </a:ext>
            </a:extLst>
          </p:cNvPr>
          <p:cNvCxnSpPr>
            <a:cxnSpLocks/>
            <a:endCxn id="5" idx="0"/>
          </p:cNvCxnSpPr>
          <p:nvPr/>
        </p:nvCxnSpPr>
        <p:spPr>
          <a:xfrm>
            <a:off x="6471159" y="3631873"/>
            <a:ext cx="697863" cy="479842"/>
          </a:xfrm>
          <a:prstGeom prst="line">
            <a:avLst/>
          </a:prstGeom>
          <a:ln w="19050">
            <a:solidFill>
              <a:srgbClr val="FF66CC"/>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48FC7804-C6B2-35F1-39DD-764CD05BA2EC}"/>
                  </a:ext>
                </a:extLst>
              </p:cNvPr>
              <p:cNvSpPr/>
              <p:nvPr/>
            </p:nvSpPr>
            <p:spPr>
              <a:xfrm>
                <a:off x="8892503" y="2085307"/>
                <a:ext cx="3063828" cy="18532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Scale factor is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2, so we multiply all distances by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2.</a:t>
                </a:r>
              </a:p>
            </p:txBody>
          </p:sp>
        </mc:Choice>
        <mc:Fallback xmlns="">
          <p:sp>
            <p:nvSpPr>
              <p:cNvPr id="21" name="Rectangle 20">
                <a:extLst>
                  <a:ext uri="{FF2B5EF4-FFF2-40B4-BE49-F238E27FC236}">
                    <a16:creationId xmlns:a16="http://schemas.microsoft.com/office/drawing/2014/main" id="{48FC7804-C6B2-35F1-39DD-764CD05BA2EC}"/>
                  </a:ext>
                </a:extLst>
              </p:cNvPr>
              <p:cNvSpPr>
                <a:spLocks noRot="1" noChangeAspect="1" noMove="1" noResize="1" noEditPoints="1" noAdjustHandles="1" noChangeArrowheads="1" noChangeShapeType="1" noTextEdit="1"/>
              </p:cNvSpPr>
              <p:nvPr/>
            </p:nvSpPr>
            <p:spPr>
              <a:xfrm>
                <a:off x="8892503" y="2085307"/>
                <a:ext cx="3063828" cy="1853258"/>
              </a:xfrm>
              <a:prstGeom prst="rect">
                <a:avLst/>
              </a:prstGeom>
              <a:blipFill>
                <a:blip r:embed="rId7"/>
                <a:stretch>
                  <a:fillRect l="-198" r="-31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710E647-BEE0-ABCC-6795-91D6655EE447}"/>
                  </a:ext>
                </a:extLst>
              </p:cNvPr>
              <p:cNvSpPr txBox="1"/>
              <p:nvPr/>
            </p:nvSpPr>
            <p:spPr>
              <a:xfrm>
                <a:off x="8820426" y="4410428"/>
                <a:ext cx="3269165" cy="8079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m:rPr>
                                    <m:brk m:alnAt="7"/>
                                  </m:rP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mn-ea"/>
                                    <a:cs typeface="+mn-cs"/>
                                  </a:rPr>
                                  <m:t>3</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−2</m:t>
                                </m:r>
                              </m:e>
                            </m:mr>
                          </m:m>
                        </m:e>
                      </m:d>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mPr>
                            <m:mr>
                              <m:e>
                                <m:r>
                                  <m:rPr>
                                    <m:brk m:alnAt="7"/>
                                  </m:rP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Cambria Math" panose="02040503050406030204" pitchFamily="18" charset="0"/>
                                    <a:cs typeface="+mn-cs"/>
                                  </a:rPr>
                                  <m:t>−</m:t>
                                </m:r>
                                <m: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Cambria Math" panose="02040503050406030204" pitchFamily="18" charset="0"/>
                                    <a:cs typeface="+mn-cs"/>
                                  </a:rPr>
                                  <m:t>6</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4</m:t>
                                </m:r>
                              </m:e>
                            </m:mr>
                          </m:m>
                        </m:e>
                      </m:d>
                    </m:oMath>
                  </m:oMathPara>
                </a14:m>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22" name="TextBox 21">
                <a:extLst>
                  <a:ext uri="{FF2B5EF4-FFF2-40B4-BE49-F238E27FC236}">
                    <a16:creationId xmlns:a16="http://schemas.microsoft.com/office/drawing/2014/main" id="{B710E647-BEE0-ABCC-6795-91D6655EE447}"/>
                  </a:ext>
                </a:extLst>
              </p:cNvPr>
              <p:cNvSpPr txBox="1">
                <a:spLocks noRot="1" noChangeAspect="1" noMove="1" noResize="1" noEditPoints="1" noAdjustHandles="1" noChangeArrowheads="1" noChangeShapeType="1" noTextEdit="1"/>
              </p:cNvSpPr>
              <p:nvPr/>
            </p:nvSpPr>
            <p:spPr>
              <a:xfrm>
                <a:off x="8820426" y="4410428"/>
                <a:ext cx="3269165" cy="807978"/>
              </a:xfrm>
              <a:prstGeom prst="rect">
                <a:avLst/>
              </a:prstGeom>
              <a:blipFill>
                <a:blip r:embed="rId8"/>
                <a:stretch>
                  <a:fillRect/>
                </a:stretch>
              </a:blipFill>
            </p:spPr>
            <p:txBody>
              <a:bodyPr/>
              <a:lstStyle/>
              <a:p>
                <a:r>
                  <a:rPr lang="en-GB">
                    <a:noFill/>
                  </a:rPr>
                  <a:t> </a:t>
                </a:r>
              </a:p>
            </p:txBody>
          </p:sp>
        </mc:Fallback>
      </mc:AlternateContent>
      <p:cxnSp>
        <p:nvCxnSpPr>
          <p:cNvPr id="23" name="Straight Connector 22">
            <a:extLst>
              <a:ext uri="{FF2B5EF4-FFF2-40B4-BE49-F238E27FC236}">
                <a16:creationId xmlns:a16="http://schemas.microsoft.com/office/drawing/2014/main" id="{FF862C07-BF70-31AB-B372-537F8CD79D4F}"/>
              </a:ext>
            </a:extLst>
          </p:cNvPr>
          <p:cNvCxnSpPr>
            <a:cxnSpLocks/>
          </p:cNvCxnSpPr>
          <p:nvPr/>
        </p:nvCxnSpPr>
        <p:spPr>
          <a:xfrm>
            <a:off x="5061895" y="3638372"/>
            <a:ext cx="1417863"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818C1B-733B-8E62-AB71-E29C11EE7EEC}"/>
              </a:ext>
            </a:extLst>
          </p:cNvPr>
          <p:cNvCxnSpPr>
            <a:cxnSpLocks/>
          </p:cNvCxnSpPr>
          <p:nvPr/>
        </p:nvCxnSpPr>
        <p:spPr>
          <a:xfrm>
            <a:off x="5057995" y="2699902"/>
            <a:ext cx="0" cy="938470"/>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E9EA956-8D38-8278-3FDA-B5F4321E986C}"/>
              </a:ext>
            </a:extLst>
          </p:cNvPr>
          <p:cNvGrpSpPr/>
          <p:nvPr/>
        </p:nvGrpSpPr>
        <p:grpSpPr>
          <a:xfrm>
            <a:off x="4758932" y="2984471"/>
            <a:ext cx="1215009" cy="711425"/>
            <a:chOff x="4060796" y="1877860"/>
            <a:chExt cx="1215009" cy="711425"/>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A93533D-C58D-CB76-A68C-299F8DDFDE6C}"/>
                    </a:ext>
                  </a:extLst>
                </p:cNvPr>
                <p:cNvSpPr txBox="1"/>
                <p:nvPr/>
              </p:nvSpPr>
              <p:spPr>
                <a:xfrm>
                  <a:off x="4799393" y="2219953"/>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smtClean="0">
                          <a:ln>
                            <a:noFill/>
                          </a:ln>
                          <a:solidFill>
                            <a:srgbClr val="FF66CC"/>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FF66CC"/>
                      </a:solidFill>
                      <a:effectLst/>
                      <a:uLnTx/>
                      <a:uFillTx/>
                      <a:latin typeface="Segoe UI Light"/>
                      <a:ea typeface="+mn-ea"/>
                      <a:cs typeface="+mn-cs"/>
                    </a:rPr>
                    <a:t>6</a:t>
                  </a:r>
                </a:p>
              </p:txBody>
            </p:sp>
          </mc:Choice>
          <mc:Fallback xmlns="">
            <p:sp>
              <p:nvSpPr>
                <p:cNvPr id="28" name="TextBox 27">
                  <a:extLst>
                    <a:ext uri="{FF2B5EF4-FFF2-40B4-BE49-F238E27FC236}">
                      <a16:creationId xmlns:a16="http://schemas.microsoft.com/office/drawing/2014/main" id="{AA93533D-C58D-CB76-A68C-299F8DDFDE6C}"/>
                    </a:ext>
                  </a:extLst>
                </p:cNvPr>
                <p:cNvSpPr txBox="1">
                  <a:spLocks noRot="1" noChangeAspect="1" noMove="1" noResize="1" noEditPoints="1" noAdjustHandles="1" noChangeArrowheads="1" noChangeShapeType="1" noTextEdit="1"/>
                </p:cNvSpPr>
                <p:nvPr/>
              </p:nvSpPr>
              <p:spPr>
                <a:xfrm>
                  <a:off x="4799393" y="2219953"/>
                  <a:ext cx="476412" cy="369332"/>
                </a:xfrm>
                <a:prstGeom prst="rect">
                  <a:avLst/>
                </a:prstGeom>
                <a:blipFill>
                  <a:blip r:embed="rId9"/>
                  <a:stretch>
                    <a:fillRect t="-8333" r="-11538" b="-28333"/>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97F9EDCF-6588-DA86-DEB3-C230D004310C}"/>
                </a:ext>
              </a:extLst>
            </p:cNvPr>
            <p:cNvSpPr txBox="1"/>
            <p:nvPr/>
          </p:nvSpPr>
          <p:spPr>
            <a:xfrm>
              <a:off x="4060796" y="1877860"/>
              <a:ext cx="306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Segoe UI Light"/>
                  <a:ea typeface="+mn-ea"/>
                  <a:cs typeface="+mn-cs"/>
                </a:rPr>
                <a:t>4</a:t>
              </a:r>
            </a:p>
          </p:txBody>
        </p:sp>
      </p:grpSp>
      <p:sp>
        <p:nvSpPr>
          <p:cNvPr id="30" name="Oval 29">
            <a:extLst>
              <a:ext uri="{FF2B5EF4-FFF2-40B4-BE49-F238E27FC236}">
                <a16:creationId xmlns:a16="http://schemas.microsoft.com/office/drawing/2014/main" id="{0FDCAB16-761E-B5C2-C92F-D0661B2312DE}"/>
              </a:ext>
            </a:extLst>
          </p:cNvPr>
          <p:cNvSpPr/>
          <p:nvPr/>
        </p:nvSpPr>
        <p:spPr>
          <a:xfrm>
            <a:off x="5028414" y="2660634"/>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276605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right)">
                                      <p:cBhvr>
                                        <p:cTn id="48" dur="500"/>
                                        <p:tgtEl>
                                          <p:spTgt spid="23"/>
                                        </p:tgtEl>
                                      </p:cBhvr>
                                    </p:animEffect>
                                  </p:childTnLst>
                                </p:cTn>
                              </p:par>
                              <p:par>
                                <p:cTn id="49" presetID="10" presetClass="exit" presetSubtype="0" fill="hold"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21" grpId="0" animBg="1"/>
      <p:bldP spid="22"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413042" y="4668885"/>
            <a:ext cx="1029442" cy="985293"/>
          </a:xfrm>
          <a:prstGeom prst="rect">
            <a:avLst/>
          </a:prstGeom>
        </p:spPr>
      </p:pic>
    </p:spTree>
    <p:extLst>
      <p:ext uri="{BB962C8B-B14F-4D97-AF65-F5344CB8AC3E}">
        <p14:creationId xmlns:p14="http://schemas.microsoft.com/office/powerpoint/2010/main" val="1164502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7A921-32A0-372D-9842-575E80A01A7E}"/>
              </a:ext>
            </a:extLst>
          </p:cNvPr>
          <p:cNvPicPr>
            <a:picLocks noChangeAspect="1"/>
          </p:cNvPicPr>
          <p:nvPr/>
        </p:nvPicPr>
        <p:blipFill>
          <a:blip r:embed="rId2"/>
          <a:stretch>
            <a:fillRect/>
          </a:stretch>
        </p:blipFill>
        <p:spPr>
          <a:xfrm>
            <a:off x="3661201" y="1136073"/>
            <a:ext cx="4869598" cy="4884792"/>
          </a:xfrm>
          <a:prstGeom prst="rect">
            <a:avLst/>
          </a:prstGeom>
        </p:spPr>
      </p:pic>
      <p:sp>
        <p:nvSpPr>
          <p:cNvPr id="3" name="Content Placeholder 2">
            <a:extLst>
              <a:ext uri="{FF2B5EF4-FFF2-40B4-BE49-F238E27FC236}">
                <a16:creationId xmlns:a16="http://schemas.microsoft.com/office/drawing/2014/main" id="{4F17D4CD-DA5D-5012-6685-E8540FFA23E7}"/>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dirty="0"/>
              <a:t>A negative scale factor makes you enlarge in the opposite direction.</a:t>
            </a:r>
          </a:p>
        </p:txBody>
      </p:sp>
      <mc:AlternateContent xmlns:mc="http://schemas.openxmlformats.org/markup-compatibility/2006">
        <mc:Choice xmlns:a14="http://schemas.microsoft.com/office/drawing/2010/main" Requires="a14">
          <p:sp>
            <p:nvSpPr>
              <p:cNvPr id="5" name="Isosceles Triangle 4">
                <a:extLst>
                  <a:ext uri="{FF2B5EF4-FFF2-40B4-BE49-F238E27FC236}">
                    <a16:creationId xmlns:a16="http://schemas.microsoft.com/office/drawing/2014/main" id="{A514BC44-6303-25AE-97B2-1281E3067980}"/>
                  </a:ext>
                </a:extLst>
              </p:cNvPr>
              <p:cNvSpPr/>
              <p:nvPr/>
            </p:nvSpPr>
            <p:spPr>
              <a:xfrm>
                <a:off x="7256317" y="4054565"/>
                <a:ext cx="720000" cy="468000"/>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p:sp>
            <p:nvSpPr>
              <p:cNvPr id="5" name="Isosceles Triangle 4">
                <a:extLst>
                  <a:ext uri="{FF2B5EF4-FFF2-40B4-BE49-F238E27FC236}">
                    <a16:creationId xmlns:a16="http://schemas.microsoft.com/office/drawing/2014/main" id="{A514BC44-6303-25AE-97B2-1281E3067980}"/>
                  </a:ext>
                </a:extLst>
              </p:cNvPr>
              <p:cNvSpPr>
                <a:spLocks noRot="1" noChangeAspect="1" noMove="1" noResize="1" noEditPoints="1" noAdjustHandles="1" noChangeArrowheads="1" noChangeShapeType="1" noTextEdit="1"/>
              </p:cNvSpPr>
              <p:nvPr/>
            </p:nvSpPr>
            <p:spPr>
              <a:xfrm>
                <a:off x="7256317" y="4054565"/>
                <a:ext cx="720000" cy="468000"/>
              </a:xfrm>
              <a:prstGeom prst="triangle">
                <a:avLst>
                  <a:gd name="adj" fmla="val 0"/>
                </a:avLst>
              </a:prstGeom>
              <a:blipFill>
                <a:blip r:embed="rId3"/>
                <a:stretch>
                  <a:fillRect b="-8537"/>
                </a:stretch>
              </a:blipFill>
              <a:ln w="19050"/>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C9094E5-F29A-219A-368D-1F61C625F4A7}"/>
                  </a:ext>
                </a:extLst>
              </p:cNvPr>
              <p:cNvSpPr txBox="1"/>
              <p:nvPr/>
            </p:nvSpPr>
            <p:spPr>
              <a:xfrm>
                <a:off x="6352308" y="33900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6" name="TextBox 5">
                <a:extLst>
                  <a:ext uri="{FF2B5EF4-FFF2-40B4-BE49-F238E27FC236}">
                    <a16:creationId xmlns:a16="http://schemas.microsoft.com/office/drawing/2014/main" id="{2C9094E5-F29A-219A-368D-1F61C625F4A7}"/>
                  </a:ext>
                </a:extLst>
              </p:cNvPr>
              <p:cNvSpPr txBox="1">
                <a:spLocks noRot="1" noChangeAspect="1" noMove="1" noResize="1" noEditPoints="1" noAdjustHandles="1" noChangeArrowheads="1" noChangeShapeType="1" noTextEdit="1"/>
              </p:cNvSpPr>
              <p:nvPr/>
            </p:nvSpPr>
            <p:spPr>
              <a:xfrm>
                <a:off x="6352308" y="3390057"/>
                <a:ext cx="41229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AD0DAE1-5F57-6105-66A8-72945E8866EF}"/>
                  </a:ext>
                </a:extLst>
              </p:cNvPr>
              <p:cNvSpPr/>
              <p:nvPr/>
            </p:nvSpPr>
            <p:spPr>
              <a:xfrm>
                <a:off x="557714" y="2553306"/>
                <a:ext cx="2639291" cy="27705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Let’s enlarge triangle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by scale factor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2, from the centre marked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7" name="Rectangle 6">
                <a:extLst>
                  <a:ext uri="{FF2B5EF4-FFF2-40B4-BE49-F238E27FC236}">
                    <a16:creationId xmlns:a16="http://schemas.microsoft.com/office/drawing/2014/main" id="{5AD0DAE1-5F57-6105-66A8-72945E8866EF}"/>
                  </a:ext>
                </a:extLst>
              </p:cNvPr>
              <p:cNvSpPr>
                <a:spLocks noRot="1" noChangeAspect="1" noMove="1" noResize="1" noEditPoints="1" noAdjustHandles="1" noChangeArrowheads="1" noChangeShapeType="1" noTextEdit="1"/>
              </p:cNvSpPr>
              <p:nvPr/>
            </p:nvSpPr>
            <p:spPr>
              <a:xfrm>
                <a:off x="557714" y="2553306"/>
                <a:ext cx="2639291" cy="2770515"/>
              </a:xfrm>
              <a:prstGeom prst="rect">
                <a:avLst/>
              </a:prstGeom>
              <a:blipFill>
                <a:blip r:embed="rId5"/>
                <a:stretch>
                  <a:fillRect l="-1379" r="-5287"/>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DC5BAA3F-4C59-3A0C-BB78-2C33EE42DA94}"/>
              </a:ext>
            </a:extLst>
          </p:cNvPr>
          <p:cNvCxnSpPr/>
          <p:nvPr/>
        </p:nvCxnSpPr>
        <p:spPr>
          <a:xfrm>
            <a:off x="6558454" y="3574723"/>
            <a:ext cx="697863"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2C6C2E-BC66-EBC8-A9A5-EDF703EC08FA}"/>
              </a:ext>
            </a:extLst>
          </p:cNvPr>
          <p:cNvCxnSpPr>
            <a:cxnSpLocks/>
            <a:endCxn id="5" idx="2"/>
          </p:cNvCxnSpPr>
          <p:nvPr/>
        </p:nvCxnSpPr>
        <p:spPr>
          <a:xfrm>
            <a:off x="7256317" y="3574723"/>
            <a:ext cx="0" cy="947842"/>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A68DA86-71B4-00B3-3A0E-0BF9AE8954E2}"/>
              </a:ext>
            </a:extLst>
          </p:cNvPr>
          <p:cNvGrpSpPr/>
          <p:nvPr/>
        </p:nvGrpSpPr>
        <p:grpSpPr>
          <a:xfrm>
            <a:off x="6778711" y="3269414"/>
            <a:ext cx="900170" cy="610182"/>
            <a:chOff x="4917169" y="2702520"/>
            <a:chExt cx="900170" cy="610182"/>
          </a:xfrm>
        </p:grpSpPr>
        <p:sp>
          <p:nvSpPr>
            <p:cNvPr id="13" name="TextBox 12">
              <a:extLst>
                <a:ext uri="{FF2B5EF4-FFF2-40B4-BE49-F238E27FC236}">
                  <a16:creationId xmlns:a16="http://schemas.microsoft.com/office/drawing/2014/main" id="{C9F8D6F0-43AA-248B-7FAF-251BE0A2C08B}"/>
                </a:ext>
              </a:extLst>
            </p:cNvPr>
            <p:cNvSpPr txBox="1"/>
            <p:nvPr/>
          </p:nvSpPr>
          <p:spPr>
            <a:xfrm>
              <a:off x="4917169" y="2702520"/>
              <a:ext cx="3032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66CC"/>
                  </a:solidFill>
                  <a:effectLst/>
                  <a:uLnTx/>
                  <a:uFillTx/>
                  <a:latin typeface="Segoe UI Light"/>
                  <a:ea typeface="+mn-ea"/>
                  <a:cs typeface="+mn-cs"/>
                </a:rPr>
                <a:t>3</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12E7633-6352-9E93-767E-381129D63C38}"/>
                    </a:ext>
                  </a:extLst>
                </p:cNvPr>
                <p:cNvSpPr txBox="1"/>
                <p:nvPr/>
              </p:nvSpPr>
              <p:spPr>
                <a:xfrm>
                  <a:off x="5340927" y="2943370"/>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dirty="0" smtClean="0">
                          <a:ln>
                            <a:noFill/>
                          </a:ln>
                          <a:solidFill>
                            <a:srgbClr val="7030A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7030A0"/>
                      </a:solidFill>
                      <a:effectLst/>
                      <a:uLnTx/>
                      <a:uFillTx/>
                      <a:latin typeface="Segoe UI Light"/>
                      <a:ea typeface="+mn-ea"/>
                      <a:cs typeface="+mn-cs"/>
                    </a:rPr>
                    <a:t>4</a:t>
                  </a:r>
                </a:p>
              </p:txBody>
            </p:sp>
          </mc:Choice>
          <mc:Fallback xmlns="">
            <p:sp>
              <p:nvSpPr>
                <p:cNvPr id="14" name="TextBox 13">
                  <a:extLst>
                    <a:ext uri="{FF2B5EF4-FFF2-40B4-BE49-F238E27FC236}">
                      <a16:creationId xmlns:a16="http://schemas.microsoft.com/office/drawing/2014/main" id="{912E7633-6352-9E93-767E-381129D63C38}"/>
                    </a:ext>
                  </a:extLst>
                </p:cNvPr>
                <p:cNvSpPr txBox="1">
                  <a:spLocks noRot="1" noChangeAspect="1" noMove="1" noResize="1" noEditPoints="1" noAdjustHandles="1" noChangeArrowheads="1" noChangeShapeType="1" noTextEdit="1"/>
                </p:cNvSpPr>
                <p:nvPr/>
              </p:nvSpPr>
              <p:spPr>
                <a:xfrm>
                  <a:off x="5340927" y="2943370"/>
                  <a:ext cx="476412" cy="369332"/>
                </a:xfrm>
                <a:prstGeom prst="rect">
                  <a:avLst/>
                </a:prstGeom>
                <a:blipFill>
                  <a:blip r:embed="rId6"/>
                  <a:stretch>
                    <a:fillRect t="-6557" r="-10256" b="-26230"/>
                  </a:stretch>
                </a:blipFill>
              </p:spPr>
              <p:txBody>
                <a:bodyPr/>
                <a:lstStyle/>
                <a:p>
                  <a:r>
                    <a:rPr lang="en-GB">
                      <a:noFill/>
                    </a:rPr>
                    <a:t> </a:t>
                  </a:r>
                </a:p>
              </p:txBody>
            </p:sp>
          </mc:Fallback>
        </mc:AlternateContent>
      </p:grpSp>
      <p:cxnSp>
        <p:nvCxnSpPr>
          <p:cNvPr id="16" name="Straight Connector 15">
            <a:extLst>
              <a:ext uri="{FF2B5EF4-FFF2-40B4-BE49-F238E27FC236}">
                <a16:creationId xmlns:a16="http://schemas.microsoft.com/office/drawing/2014/main" id="{59C8A096-233C-132D-5754-534E1381E763}"/>
              </a:ext>
            </a:extLst>
          </p:cNvPr>
          <p:cNvCxnSpPr>
            <a:cxnSpLocks/>
          </p:cNvCxnSpPr>
          <p:nvPr/>
        </p:nvCxnSpPr>
        <p:spPr>
          <a:xfrm>
            <a:off x="6558454" y="3574723"/>
            <a:ext cx="697863" cy="947842"/>
          </a:xfrm>
          <a:prstGeom prst="line">
            <a:avLst/>
          </a:prstGeom>
          <a:ln w="19050">
            <a:solidFill>
              <a:srgbClr val="FF66CC"/>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48FC7804-C6B2-35F1-39DD-764CD05BA2EC}"/>
                  </a:ext>
                </a:extLst>
              </p:cNvPr>
              <p:cNvSpPr/>
              <p:nvPr/>
            </p:nvSpPr>
            <p:spPr>
              <a:xfrm>
                <a:off x="8892503" y="2085307"/>
                <a:ext cx="3063828" cy="18532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Scale factor is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2, so we multiply all distances by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2.</a:t>
                </a:r>
              </a:p>
            </p:txBody>
          </p:sp>
        </mc:Choice>
        <mc:Fallback xmlns="">
          <p:sp>
            <p:nvSpPr>
              <p:cNvPr id="21" name="Rectangle 20">
                <a:extLst>
                  <a:ext uri="{FF2B5EF4-FFF2-40B4-BE49-F238E27FC236}">
                    <a16:creationId xmlns:a16="http://schemas.microsoft.com/office/drawing/2014/main" id="{48FC7804-C6B2-35F1-39DD-764CD05BA2EC}"/>
                  </a:ext>
                </a:extLst>
              </p:cNvPr>
              <p:cNvSpPr>
                <a:spLocks noRot="1" noChangeAspect="1" noMove="1" noResize="1" noEditPoints="1" noAdjustHandles="1" noChangeArrowheads="1" noChangeShapeType="1" noTextEdit="1"/>
              </p:cNvSpPr>
              <p:nvPr/>
            </p:nvSpPr>
            <p:spPr>
              <a:xfrm>
                <a:off x="8892503" y="2085307"/>
                <a:ext cx="3063828" cy="1853258"/>
              </a:xfrm>
              <a:prstGeom prst="rect">
                <a:avLst/>
              </a:prstGeom>
              <a:blipFill>
                <a:blip r:embed="rId7"/>
                <a:stretch>
                  <a:fillRect l="-198" r="-31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710E647-BEE0-ABCC-6795-91D6655EE447}"/>
                  </a:ext>
                </a:extLst>
              </p:cNvPr>
              <p:cNvSpPr txBox="1"/>
              <p:nvPr/>
            </p:nvSpPr>
            <p:spPr>
              <a:xfrm>
                <a:off x="8820426" y="4410428"/>
                <a:ext cx="3269165" cy="8079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m:rPr>
                                    <m:brk m:alnAt="7"/>
                                  </m:rP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mn-ea"/>
                                    <a:cs typeface="+mn-cs"/>
                                  </a:rPr>
                                  <m:t>3</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−4</m:t>
                                </m:r>
                              </m:e>
                            </m:mr>
                          </m:m>
                        </m:e>
                      </m:d>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mPr>
                            <m:mr>
                              <m:e>
                                <m:r>
                                  <m:rPr>
                                    <m:brk m:alnAt="7"/>
                                  </m:rP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Cambria Math" panose="02040503050406030204" pitchFamily="18" charset="0"/>
                                    <a:cs typeface="+mn-cs"/>
                                  </a:rPr>
                                  <m:t>−</m:t>
                                </m:r>
                                <m: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Cambria Math" panose="02040503050406030204" pitchFamily="18" charset="0"/>
                                    <a:cs typeface="+mn-cs"/>
                                  </a:rPr>
                                  <m:t>6</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8</m:t>
                                </m:r>
                              </m:e>
                            </m:mr>
                          </m:m>
                        </m:e>
                      </m:d>
                    </m:oMath>
                  </m:oMathPara>
                </a14:m>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22" name="TextBox 21">
                <a:extLst>
                  <a:ext uri="{FF2B5EF4-FFF2-40B4-BE49-F238E27FC236}">
                    <a16:creationId xmlns:a16="http://schemas.microsoft.com/office/drawing/2014/main" id="{B710E647-BEE0-ABCC-6795-91D6655EE447}"/>
                  </a:ext>
                </a:extLst>
              </p:cNvPr>
              <p:cNvSpPr txBox="1">
                <a:spLocks noRot="1" noChangeAspect="1" noMove="1" noResize="1" noEditPoints="1" noAdjustHandles="1" noChangeArrowheads="1" noChangeShapeType="1" noTextEdit="1"/>
              </p:cNvSpPr>
              <p:nvPr/>
            </p:nvSpPr>
            <p:spPr>
              <a:xfrm>
                <a:off x="8820426" y="4410428"/>
                <a:ext cx="3269165" cy="807978"/>
              </a:xfrm>
              <a:prstGeom prst="rect">
                <a:avLst/>
              </a:prstGeom>
              <a:blipFill>
                <a:blip r:embed="rId8"/>
                <a:stretch>
                  <a:fillRect/>
                </a:stretch>
              </a:blipFill>
            </p:spPr>
            <p:txBody>
              <a:bodyPr/>
              <a:lstStyle/>
              <a:p>
                <a:r>
                  <a:rPr lang="en-GB">
                    <a:noFill/>
                  </a:rPr>
                  <a:t> </a:t>
                </a:r>
              </a:p>
            </p:txBody>
          </p:sp>
        </mc:Fallback>
      </mc:AlternateContent>
      <p:cxnSp>
        <p:nvCxnSpPr>
          <p:cNvPr id="23" name="Straight Connector 22">
            <a:extLst>
              <a:ext uri="{FF2B5EF4-FFF2-40B4-BE49-F238E27FC236}">
                <a16:creationId xmlns:a16="http://schemas.microsoft.com/office/drawing/2014/main" id="{FF862C07-BF70-31AB-B372-537F8CD79D4F}"/>
              </a:ext>
            </a:extLst>
          </p:cNvPr>
          <p:cNvCxnSpPr>
            <a:cxnSpLocks/>
          </p:cNvCxnSpPr>
          <p:nvPr/>
        </p:nvCxnSpPr>
        <p:spPr>
          <a:xfrm>
            <a:off x="5149190" y="3581222"/>
            <a:ext cx="1417863"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818C1B-733B-8E62-AB71-E29C11EE7EEC}"/>
              </a:ext>
            </a:extLst>
          </p:cNvPr>
          <p:cNvCxnSpPr>
            <a:cxnSpLocks/>
          </p:cNvCxnSpPr>
          <p:nvPr/>
        </p:nvCxnSpPr>
        <p:spPr>
          <a:xfrm>
            <a:off x="5145290" y="1715106"/>
            <a:ext cx="0" cy="1866116"/>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E9EA956-8D38-8278-3FDA-B5F4321E986C}"/>
              </a:ext>
            </a:extLst>
          </p:cNvPr>
          <p:cNvGrpSpPr/>
          <p:nvPr/>
        </p:nvGrpSpPr>
        <p:grpSpPr>
          <a:xfrm>
            <a:off x="4846227" y="2927321"/>
            <a:ext cx="1215009" cy="711425"/>
            <a:chOff x="4060796" y="1877860"/>
            <a:chExt cx="1215009" cy="711425"/>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A93533D-C58D-CB76-A68C-299F8DDFDE6C}"/>
                    </a:ext>
                  </a:extLst>
                </p:cNvPr>
                <p:cNvSpPr txBox="1"/>
                <p:nvPr/>
              </p:nvSpPr>
              <p:spPr>
                <a:xfrm>
                  <a:off x="4799393" y="2219953"/>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smtClean="0">
                          <a:ln>
                            <a:noFill/>
                          </a:ln>
                          <a:solidFill>
                            <a:srgbClr val="FF66CC"/>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FF66CC"/>
                      </a:solidFill>
                      <a:effectLst/>
                      <a:uLnTx/>
                      <a:uFillTx/>
                      <a:latin typeface="Segoe UI Light"/>
                      <a:ea typeface="+mn-ea"/>
                      <a:cs typeface="+mn-cs"/>
                    </a:rPr>
                    <a:t>6</a:t>
                  </a:r>
                </a:p>
              </p:txBody>
            </p:sp>
          </mc:Choice>
          <mc:Fallback xmlns="">
            <p:sp>
              <p:nvSpPr>
                <p:cNvPr id="28" name="TextBox 27">
                  <a:extLst>
                    <a:ext uri="{FF2B5EF4-FFF2-40B4-BE49-F238E27FC236}">
                      <a16:creationId xmlns:a16="http://schemas.microsoft.com/office/drawing/2014/main" id="{AA93533D-C58D-CB76-A68C-299F8DDFDE6C}"/>
                    </a:ext>
                  </a:extLst>
                </p:cNvPr>
                <p:cNvSpPr txBox="1">
                  <a:spLocks noRot="1" noChangeAspect="1" noMove="1" noResize="1" noEditPoints="1" noAdjustHandles="1" noChangeArrowheads="1" noChangeShapeType="1" noTextEdit="1"/>
                </p:cNvSpPr>
                <p:nvPr/>
              </p:nvSpPr>
              <p:spPr>
                <a:xfrm>
                  <a:off x="4799393" y="2219953"/>
                  <a:ext cx="476412" cy="369332"/>
                </a:xfrm>
                <a:prstGeom prst="rect">
                  <a:avLst/>
                </a:prstGeom>
                <a:blipFill>
                  <a:blip r:embed="rId9"/>
                  <a:stretch>
                    <a:fillRect t="-8333" r="-11538" b="-28333"/>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97F9EDCF-6588-DA86-DEB3-C230D004310C}"/>
                </a:ext>
              </a:extLst>
            </p:cNvPr>
            <p:cNvSpPr txBox="1"/>
            <p:nvPr/>
          </p:nvSpPr>
          <p:spPr>
            <a:xfrm>
              <a:off x="4060796" y="1877860"/>
              <a:ext cx="306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Segoe UI Light"/>
                  <a:ea typeface="+mn-ea"/>
                  <a:cs typeface="+mn-cs"/>
                </a:rPr>
                <a:t>8</a:t>
              </a:r>
            </a:p>
          </p:txBody>
        </p:sp>
      </p:grpSp>
      <p:sp>
        <p:nvSpPr>
          <p:cNvPr id="30" name="Oval 29">
            <a:extLst>
              <a:ext uri="{FF2B5EF4-FFF2-40B4-BE49-F238E27FC236}">
                <a16:creationId xmlns:a16="http://schemas.microsoft.com/office/drawing/2014/main" id="{0FDCAB16-761E-B5C2-C92F-D0661B2312DE}"/>
              </a:ext>
            </a:extLst>
          </p:cNvPr>
          <p:cNvSpPr/>
          <p:nvPr/>
        </p:nvSpPr>
        <p:spPr>
          <a:xfrm>
            <a:off x="5115709" y="2603484"/>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7" name="Oval 16">
            <a:extLst>
              <a:ext uri="{FF2B5EF4-FFF2-40B4-BE49-F238E27FC236}">
                <a16:creationId xmlns:a16="http://schemas.microsoft.com/office/drawing/2014/main" id="{66CAC0C4-E5D3-DA42-0DEB-E4928720B930}"/>
              </a:ext>
            </a:extLst>
          </p:cNvPr>
          <p:cNvSpPr/>
          <p:nvPr/>
        </p:nvSpPr>
        <p:spPr>
          <a:xfrm>
            <a:off x="5115709" y="1670730"/>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82525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7A921-32A0-372D-9842-575E80A01A7E}"/>
              </a:ext>
            </a:extLst>
          </p:cNvPr>
          <p:cNvPicPr>
            <a:picLocks noChangeAspect="1"/>
          </p:cNvPicPr>
          <p:nvPr/>
        </p:nvPicPr>
        <p:blipFill>
          <a:blip r:embed="rId2"/>
          <a:stretch>
            <a:fillRect/>
          </a:stretch>
        </p:blipFill>
        <p:spPr>
          <a:xfrm>
            <a:off x="3609955" y="1221798"/>
            <a:ext cx="4869598" cy="4884792"/>
          </a:xfrm>
          <a:prstGeom prst="rect">
            <a:avLst/>
          </a:prstGeom>
        </p:spPr>
      </p:pic>
      <p:sp>
        <p:nvSpPr>
          <p:cNvPr id="3" name="Content Placeholder 2">
            <a:extLst>
              <a:ext uri="{FF2B5EF4-FFF2-40B4-BE49-F238E27FC236}">
                <a16:creationId xmlns:a16="http://schemas.microsoft.com/office/drawing/2014/main" id="{4F17D4CD-DA5D-5012-6685-E8540FFA23E7}"/>
              </a:ext>
            </a:extLst>
          </p:cNvPr>
          <p:cNvSpPr>
            <a:spLocks noGrp="1"/>
          </p:cNvSpPr>
          <p:nvPr>
            <p:ph type="body" sz="quarter" idx="4294967295"/>
          </p:nvPr>
        </p:nvSpPr>
        <p:spPr>
          <a:xfrm>
            <a:off x="0" y="434975"/>
            <a:ext cx="9099550" cy="488950"/>
          </a:xfrm>
          <a:prstGeom prst="rect">
            <a:avLst/>
          </a:prstGeom>
        </p:spPr>
        <p:txBody>
          <a:bodyPr/>
          <a:lstStyle/>
          <a:p>
            <a:pPr marL="0" indent="0">
              <a:buNone/>
            </a:pPr>
            <a:r>
              <a:rPr lang="en-GB" dirty="0"/>
              <a:t>A negative scale factor makes you enlarge in the opposite direction.</a:t>
            </a:r>
          </a:p>
        </p:txBody>
      </p:sp>
      <mc:AlternateContent xmlns:mc="http://schemas.openxmlformats.org/markup-compatibility/2006">
        <mc:Choice xmlns:a14="http://schemas.microsoft.com/office/drawing/2010/main" Requires="a14">
          <p:sp>
            <p:nvSpPr>
              <p:cNvPr id="5" name="Isosceles Triangle 4">
                <a:extLst>
                  <a:ext uri="{FF2B5EF4-FFF2-40B4-BE49-F238E27FC236}">
                    <a16:creationId xmlns:a16="http://schemas.microsoft.com/office/drawing/2014/main" id="{A514BC44-6303-25AE-97B2-1281E3067980}"/>
                  </a:ext>
                </a:extLst>
              </p:cNvPr>
              <p:cNvSpPr/>
              <p:nvPr/>
            </p:nvSpPr>
            <p:spPr>
              <a:xfrm>
                <a:off x="7205799" y="4146410"/>
                <a:ext cx="720000" cy="468000"/>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p:sp>
            <p:nvSpPr>
              <p:cNvPr id="5" name="Isosceles Triangle 4">
                <a:extLst>
                  <a:ext uri="{FF2B5EF4-FFF2-40B4-BE49-F238E27FC236}">
                    <a16:creationId xmlns:a16="http://schemas.microsoft.com/office/drawing/2014/main" id="{A514BC44-6303-25AE-97B2-1281E3067980}"/>
                  </a:ext>
                </a:extLst>
              </p:cNvPr>
              <p:cNvSpPr>
                <a:spLocks noRot="1" noChangeAspect="1" noMove="1" noResize="1" noEditPoints="1" noAdjustHandles="1" noChangeArrowheads="1" noChangeShapeType="1" noTextEdit="1"/>
              </p:cNvSpPr>
              <p:nvPr/>
            </p:nvSpPr>
            <p:spPr>
              <a:xfrm>
                <a:off x="7205799" y="4146410"/>
                <a:ext cx="720000" cy="468000"/>
              </a:xfrm>
              <a:prstGeom prst="triangle">
                <a:avLst>
                  <a:gd name="adj" fmla="val 0"/>
                </a:avLst>
              </a:prstGeom>
              <a:blipFill>
                <a:blip r:embed="rId3"/>
                <a:stretch>
                  <a:fillRect b="-8537"/>
                </a:stretch>
              </a:blipFill>
              <a:ln w="19050"/>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C9094E5-F29A-219A-368D-1F61C625F4A7}"/>
                  </a:ext>
                </a:extLst>
              </p:cNvPr>
              <p:cNvSpPr txBox="1"/>
              <p:nvPr/>
            </p:nvSpPr>
            <p:spPr>
              <a:xfrm>
                <a:off x="6301790" y="3481902"/>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6" name="TextBox 5">
                <a:extLst>
                  <a:ext uri="{FF2B5EF4-FFF2-40B4-BE49-F238E27FC236}">
                    <a16:creationId xmlns:a16="http://schemas.microsoft.com/office/drawing/2014/main" id="{2C9094E5-F29A-219A-368D-1F61C625F4A7}"/>
                  </a:ext>
                </a:extLst>
              </p:cNvPr>
              <p:cNvSpPr txBox="1">
                <a:spLocks noRot="1" noChangeAspect="1" noMove="1" noResize="1" noEditPoints="1" noAdjustHandles="1" noChangeArrowheads="1" noChangeShapeType="1" noTextEdit="1"/>
              </p:cNvSpPr>
              <p:nvPr/>
            </p:nvSpPr>
            <p:spPr>
              <a:xfrm>
                <a:off x="6301790" y="3481902"/>
                <a:ext cx="41229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AD0DAE1-5F57-6105-66A8-72945E8866EF}"/>
                  </a:ext>
                </a:extLst>
              </p:cNvPr>
              <p:cNvSpPr/>
              <p:nvPr/>
            </p:nvSpPr>
            <p:spPr>
              <a:xfrm>
                <a:off x="557714" y="2553306"/>
                <a:ext cx="2639291" cy="27705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Let’s enlarge triangle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by scale factor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2, from the centre marked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7" name="Rectangle 6">
                <a:extLst>
                  <a:ext uri="{FF2B5EF4-FFF2-40B4-BE49-F238E27FC236}">
                    <a16:creationId xmlns:a16="http://schemas.microsoft.com/office/drawing/2014/main" id="{5AD0DAE1-5F57-6105-66A8-72945E8866EF}"/>
                  </a:ext>
                </a:extLst>
              </p:cNvPr>
              <p:cNvSpPr>
                <a:spLocks noRot="1" noChangeAspect="1" noMove="1" noResize="1" noEditPoints="1" noAdjustHandles="1" noChangeArrowheads="1" noChangeShapeType="1" noTextEdit="1"/>
              </p:cNvSpPr>
              <p:nvPr/>
            </p:nvSpPr>
            <p:spPr>
              <a:xfrm>
                <a:off x="557714" y="2553306"/>
                <a:ext cx="2639291" cy="2770515"/>
              </a:xfrm>
              <a:prstGeom prst="rect">
                <a:avLst/>
              </a:prstGeom>
              <a:blipFill>
                <a:blip r:embed="rId5"/>
                <a:stretch>
                  <a:fillRect l="-1379" r="-5287"/>
                </a:stretch>
              </a:blipFill>
            </p:spPr>
            <p:txBody>
              <a:bodyPr/>
              <a:lstStyle/>
              <a:p>
                <a:r>
                  <a:rPr lang="en-GB">
                    <a:noFill/>
                  </a:rPr>
                  <a:t> </a:t>
                </a:r>
              </a:p>
            </p:txBody>
          </p:sp>
        </mc:Fallback>
      </mc:AlternateContent>
      <p:cxnSp>
        <p:nvCxnSpPr>
          <p:cNvPr id="9" name="Straight Connector 8">
            <a:extLst>
              <a:ext uri="{FF2B5EF4-FFF2-40B4-BE49-F238E27FC236}">
                <a16:creationId xmlns:a16="http://schemas.microsoft.com/office/drawing/2014/main" id="{DC5BAA3F-4C59-3A0C-BB78-2C33EE42DA94}"/>
              </a:ext>
            </a:extLst>
          </p:cNvPr>
          <p:cNvCxnSpPr>
            <a:cxnSpLocks/>
          </p:cNvCxnSpPr>
          <p:nvPr/>
        </p:nvCxnSpPr>
        <p:spPr>
          <a:xfrm>
            <a:off x="6507936" y="3666568"/>
            <a:ext cx="1417863"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2C6C2E-BC66-EBC8-A9A5-EDF703EC08FA}"/>
              </a:ext>
            </a:extLst>
          </p:cNvPr>
          <p:cNvCxnSpPr>
            <a:cxnSpLocks/>
          </p:cNvCxnSpPr>
          <p:nvPr/>
        </p:nvCxnSpPr>
        <p:spPr>
          <a:xfrm>
            <a:off x="7925799" y="3666568"/>
            <a:ext cx="0" cy="947842"/>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A68DA86-71B4-00B3-3A0E-0BF9AE8954E2}"/>
              </a:ext>
            </a:extLst>
          </p:cNvPr>
          <p:cNvGrpSpPr/>
          <p:nvPr/>
        </p:nvGrpSpPr>
        <p:grpSpPr>
          <a:xfrm>
            <a:off x="7115714" y="3358982"/>
            <a:ext cx="1254437" cy="872071"/>
            <a:chOff x="4917169" y="2702520"/>
            <a:chExt cx="1254437" cy="872071"/>
          </a:xfrm>
        </p:grpSpPr>
        <p:sp>
          <p:nvSpPr>
            <p:cNvPr id="13" name="TextBox 12">
              <a:extLst>
                <a:ext uri="{FF2B5EF4-FFF2-40B4-BE49-F238E27FC236}">
                  <a16:creationId xmlns:a16="http://schemas.microsoft.com/office/drawing/2014/main" id="{C9F8D6F0-43AA-248B-7FAF-251BE0A2C08B}"/>
                </a:ext>
              </a:extLst>
            </p:cNvPr>
            <p:cNvSpPr txBox="1"/>
            <p:nvPr/>
          </p:nvSpPr>
          <p:spPr>
            <a:xfrm>
              <a:off x="4917169" y="2702520"/>
              <a:ext cx="3032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66CC"/>
                  </a:solidFill>
                  <a:effectLst/>
                  <a:uLnTx/>
                  <a:uFillTx/>
                  <a:latin typeface="Segoe UI Light"/>
                  <a:ea typeface="+mn-ea"/>
                  <a:cs typeface="+mn-cs"/>
                </a:rPr>
                <a:t>6</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12E7633-6352-9E93-767E-381129D63C38}"/>
                    </a:ext>
                  </a:extLst>
                </p:cNvPr>
                <p:cNvSpPr txBox="1"/>
                <p:nvPr/>
              </p:nvSpPr>
              <p:spPr>
                <a:xfrm>
                  <a:off x="5695194" y="3205259"/>
                  <a:ext cx="4764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dirty="0" smtClean="0">
                          <a:ln>
                            <a:noFill/>
                          </a:ln>
                          <a:solidFill>
                            <a:srgbClr val="7030A0"/>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7030A0"/>
                      </a:solidFill>
                      <a:effectLst/>
                      <a:uLnTx/>
                      <a:uFillTx/>
                      <a:latin typeface="Segoe UI Light"/>
                      <a:ea typeface="+mn-ea"/>
                      <a:cs typeface="+mn-cs"/>
                    </a:rPr>
                    <a:t>4</a:t>
                  </a:r>
                </a:p>
              </p:txBody>
            </p:sp>
          </mc:Choice>
          <mc:Fallback xmlns="">
            <p:sp>
              <p:nvSpPr>
                <p:cNvPr id="14" name="TextBox 13">
                  <a:extLst>
                    <a:ext uri="{FF2B5EF4-FFF2-40B4-BE49-F238E27FC236}">
                      <a16:creationId xmlns:a16="http://schemas.microsoft.com/office/drawing/2014/main" id="{912E7633-6352-9E93-767E-381129D63C38}"/>
                    </a:ext>
                  </a:extLst>
                </p:cNvPr>
                <p:cNvSpPr txBox="1">
                  <a:spLocks noRot="1" noChangeAspect="1" noMove="1" noResize="1" noEditPoints="1" noAdjustHandles="1" noChangeArrowheads="1" noChangeShapeType="1" noTextEdit="1"/>
                </p:cNvSpPr>
                <p:nvPr/>
              </p:nvSpPr>
              <p:spPr>
                <a:xfrm>
                  <a:off x="5695194" y="3205259"/>
                  <a:ext cx="476412" cy="369332"/>
                </a:xfrm>
                <a:prstGeom prst="rect">
                  <a:avLst/>
                </a:prstGeom>
                <a:blipFill>
                  <a:blip r:embed="rId6"/>
                  <a:stretch>
                    <a:fillRect t="-8197" r="-11538" b="-26230"/>
                  </a:stretch>
                </a:blipFill>
              </p:spPr>
              <p:txBody>
                <a:bodyPr/>
                <a:lstStyle/>
                <a:p>
                  <a:r>
                    <a:rPr lang="en-GB">
                      <a:noFill/>
                    </a:rPr>
                    <a:t> </a:t>
                  </a:r>
                </a:p>
              </p:txBody>
            </p:sp>
          </mc:Fallback>
        </mc:AlternateContent>
      </p:grpSp>
      <p:cxnSp>
        <p:nvCxnSpPr>
          <p:cNvPr id="16" name="Straight Connector 15">
            <a:extLst>
              <a:ext uri="{FF2B5EF4-FFF2-40B4-BE49-F238E27FC236}">
                <a16:creationId xmlns:a16="http://schemas.microsoft.com/office/drawing/2014/main" id="{59C8A096-233C-132D-5754-534E1381E763}"/>
              </a:ext>
            </a:extLst>
          </p:cNvPr>
          <p:cNvCxnSpPr>
            <a:cxnSpLocks/>
            <a:endCxn id="5" idx="4"/>
          </p:cNvCxnSpPr>
          <p:nvPr/>
        </p:nvCxnSpPr>
        <p:spPr>
          <a:xfrm>
            <a:off x="6507936" y="3666568"/>
            <a:ext cx="1417863" cy="947842"/>
          </a:xfrm>
          <a:prstGeom prst="line">
            <a:avLst/>
          </a:prstGeom>
          <a:ln w="19050">
            <a:solidFill>
              <a:srgbClr val="FF66CC"/>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48FC7804-C6B2-35F1-39DD-764CD05BA2EC}"/>
                  </a:ext>
                </a:extLst>
              </p:cNvPr>
              <p:cNvSpPr/>
              <p:nvPr/>
            </p:nvSpPr>
            <p:spPr>
              <a:xfrm>
                <a:off x="8892503" y="2085307"/>
                <a:ext cx="3063828" cy="18532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Scale factor is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2, so we multiply all distances by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2.</a:t>
                </a:r>
              </a:p>
            </p:txBody>
          </p:sp>
        </mc:Choice>
        <mc:Fallback xmlns="">
          <p:sp>
            <p:nvSpPr>
              <p:cNvPr id="21" name="Rectangle 20">
                <a:extLst>
                  <a:ext uri="{FF2B5EF4-FFF2-40B4-BE49-F238E27FC236}">
                    <a16:creationId xmlns:a16="http://schemas.microsoft.com/office/drawing/2014/main" id="{48FC7804-C6B2-35F1-39DD-764CD05BA2EC}"/>
                  </a:ext>
                </a:extLst>
              </p:cNvPr>
              <p:cNvSpPr>
                <a:spLocks noRot="1" noChangeAspect="1" noMove="1" noResize="1" noEditPoints="1" noAdjustHandles="1" noChangeArrowheads="1" noChangeShapeType="1" noTextEdit="1"/>
              </p:cNvSpPr>
              <p:nvPr/>
            </p:nvSpPr>
            <p:spPr>
              <a:xfrm>
                <a:off x="8892503" y="2085307"/>
                <a:ext cx="3063828" cy="1853258"/>
              </a:xfrm>
              <a:prstGeom prst="rect">
                <a:avLst/>
              </a:prstGeom>
              <a:blipFill>
                <a:blip r:embed="rId7"/>
                <a:stretch>
                  <a:fillRect l="-198" r="-31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710E647-BEE0-ABCC-6795-91D6655EE447}"/>
                  </a:ext>
                </a:extLst>
              </p:cNvPr>
              <p:cNvSpPr txBox="1"/>
              <p:nvPr/>
            </p:nvSpPr>
            <p:spPr>
              <a:xfrm>
                <a:off x="8669616" y="4410864"/>
                <a:ext cx="3467937" cy="8107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mPr>
                            <m:mr>
                              <m:e>
                                <m: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mn-ea"/>
                                    <a:cs typeface="+mn-cs"/>
                                  </a:rPr>
                                  <m:t>6</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−4</m:t>
                                </m:r>
                              </m:e>
                            </m:mr>
                          </m:m>
                        </m:e>
                      </m:d>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m>
                            <m:mPr>
                              <m:mcs>
                                <m:mc>
                                  <m:mcPr>
                                    <m:count m:val="1"/>
                                    <m:mcJc m:val="center"/>
                                  </m:mcPr>
                                </m:mc>
                              </m:mcs>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mPr>
                            <m:mr>
                              <m:e>
                                <m:r>
                                  <m:rPr>
                                    <m:brk m:alnAt="7"/>
                                  </m:rP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Cambria Math" panose="02040503050406030204" pitchFamily="18" charset="0"/>
                                    <a:cs typeface="+mn-cs"/>
                                  </a:rPr>
                                  <m:t>−</m:t>
                                </m:r>
                                <m:r>
                                  <a:rPr kumimoji="0" lang="en-GB" sz="2800" b="0" i="1" u="none" strike="noStrike" kern="1200" cap="none" spc="0" normalizeH="0" baseline="0" noProof="0" smtClean="0">
                                    <a:ln>
                                      <a:noFill/>
                                    </a:ln>
                                    <a:solidFill>
                                      <a:srgbClr val="FF66CC"/>
                                    </a:solidFill>
                                    <a:effectLst/>
                                    <a:uLnTx/>
                                    <a:uFillTx/>
                                    <a:latin typeface="Cambria Math" panose="02040503050406030204" pitchFamily="18" charset="0"/>
                                    <a:ea typeface="Cambria Math" panose="02040503050406030204" pitchFamily="18" charset="0"/>
                                    <a:cs typeface="+mn-cs"/>
                                  </a:rPr>
                                  <m:t>12</m:t>
                                </m:r>
                              </m:e>
                            </m:mr>
                            <m:mr>
                              <m:e>
                                <m:r>
                                  <a:rPr kumimoji="0" lang="en-GB" sz="2800" b="0" i="1" u="none" strike="noStrike" kern="1200" cap="none" spc="0" normalizeH="0" baseline="0" noProof="0" smtClean="0">
                                    <a:ln>
                                      <a:noFill/>
                                    </a:ln>
                                    <a:solidFill>
                                      <a:srgbClr val="7030A0"/>
                                    </a:solidFill>
                                    <a:effectLst/>
                                    <a:uLnTx/>
                                    <a:uFillTx/>
                                    <a:latin typeface="Cambria Math" panose="02040503050406030204" pitchFamily="18" charset="0"/>
                                    <a:ea typeface="Cambria Math" panose="02040503050406030204" pitchFamily="18" charset="0"/>
                                    <a:cs typeface="+mn-cs"/>
                                  </a:rPr>
                                  <m:t>8</m:t>
                                </m:r>
                              </m:e>
                            </m:mr>
                          </m:m>
                        </m:e>
                      </m:d>
                    </m:oMath>
                  </m:oMathPara>
                </a14:m>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22" name="TextBox 21">
                <a:extLst>
                  <a:ext uri="{FF2B5EF4-FFF2-40B4-BE49-F238E27FC236}">
                    <a16:creationId xmlns:a16="http://schemas.microsoft.com/office/drawing/2014/main" id="{B710E647-BEE0-ABCC-6795-91D6655EE447}"/>
                  </a:ext>
                </a:extLst>
              </p:cNvPr>
              <p:cNvSpPr txBox="1">
                <a:spLocks noRot="1" noChangeAspect="1" noMove="1" noResize="1" noEditPoints="1" noAdjustHandles="1" noChangeArrowheads="1" noChangeShapeType="1" noTextEdit="1"/>
              </p:cNvSpPr>
              <p:nvPr/>
            </p:nvSpPr>
            <p:spPr>
              <a:xfrm>
                <a:off x="8669616" y="4410864"/>
                <a:ext cx="3467937" cy="810799"/>
              </a:xfrm>
              <a:prstGeom prst="rect">
                <a:avLst/>
              </a:prstGeom>
              <a:blipFill>
                <a:blip r:embed="rId8"/>
                <a:stretch>
                  <a:fillRect/>
                </a:stretch>
              </a:blipFill>
            </p:spPr>
            <p:txBody>
              <a:bodyPr/>
              <a:lstStyle/>
              <a:p>
                <a:r>
                  <a:rPr lang="en-GB">
                    <a:noFill/>
                  </a:rPr>
                  <a:t> </a:t>
                </a:r>
              </a:p>
            </p:txBody>
          </p:sp>
        </mc:Fallback>
      </mc:AlternateContent>
      <p:cxnSp>
        <p:nvCxnSpPr>
          <p:cNvPr id="23" name="Straight Connector 22">
            <a:extLst>
              <a:ext uri="{FF2B5EF4-FFF2-40B4-BE49-F238E27FC236}">
                <a16:creationId xmlns:a16="http://schemas.microsoft.com/office/drawing/2014/main" id="{FF862C07-BF70-31AB-B372-537F8CD79D4F}"/>
              </a:ext>
            </a:extLst>
          </p:cNvPr>
          <p:cNvCxnSpPr>
            <a:cxnSpLocks/>
          </p:cNvCxnSpPr>
          <p:nvPr/>
        </p:nvCxnSpPr>
        <p:spPr>
          <a:xfrm>
            <a:off x="3683844" y="3664194"/>
            <a:ext cx="2858325" cy="0"/>
          </a:xfrm>
          <a:prstGeom prst="line">
            <a:avLst/>
          </a:prstGeom>
          <a:ln w="19050">
            <a:solidFill>
              <a:srgbClr val="FF66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818C1B-733B-8E62-AB71-E29C11EE7EEC}"/>
              </a:ext>
            </a:extLst>
          </p:cNvPr>
          <p:cNvCxnSpPr>
            <a:cxnSpLocks/>
          </p:cNvCxnSpPr>
          <p:nvPr/>
        </p:nvCxnSpPr>
        <p:spPr>
          <a:xfrm>
            <a:off x="3672374" y="1800452"/>
            <a:ext cx="0" cy="1866116"/>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FE9EA956-8D38-8278-3FDA-B5F4321E986C}"/>
              </a:ext>
            </a:extLst>
          </p:cNvPr>
          <p:cNvGrpSpPr/>
          <p:nvPr/>
        </p:nvGrpSpPr>
        <p:grpSpPr>
          <a:xfrm>
            <a:off x="3649753" y="2648623"/>
            <a:ext cx="1339159" cy="1079691"/>
            <a:chOff x="2914840" y="1507317"/>
            <a:chExt cx="1339159" cy="1079691"/>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A93533D-C58D-CB76-A68C-299F8DDFDE6C}"/>
                    </a:ext>
                  </a:extLst>
                </p:cNvPr>
                <p:cNvSpPr txBox="1"/>
                <p:nvPr/>
              </p:nvSpPr>
              <p:spPr>
                <a:xfrm>
                  <a:off x="3695833" y="2217676"/>
                  <a:ext cx="5581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GB" sz="1800" b="0" i="1" u="none" strike="noStrike" kern="1200" cap="none" spc="0" normalizeH="0" baseline="0" noProof="0" smtClean="0">
                          <a:ln>
                            <a:noFill/>
                          </a:ln>
                          <a:solidFill>
                            <a:srgbClr val="FF66CC"/>
                          </a:solidFill>
                          <a:effectLst/>
                          <a:uLnTx/>
                          <a:uFillTx/>
                          <a:latin typeface="Cambria Math" panose="02040503050406030204" pitchFamily="18" charset="0"/>
                          <a:ea typeface="+mn-ea"/>
                          <a:cs typeface="+mn-cs"/>
                        </a:rPr>
                        <m:t>−</m:t>
                      </m:r>
                    </m:oMath>
                  </a14:m>
                  <a:r>
                    <a:rPr kumimoji="0" lang="en-GB" sz="1800" b="0" i="0" u="none" strike="noStrike" kern="1200" cap="none" spc="0" normalizeH="0" baseline="0" noProof="0" dirty="0">
                      <a:ln>
                        <a:noFill/>
                      </a:ln>
                      <a:solidFill>
                        <a:srgbClr val="FF66CC"/>
                      </a:solidFill>
                      <a:effectLst/>
                      <a:uLnTx/>
                      <a:uFillTx/>
                      <a:latin typeface="Segoe UI Light"/>
                      <a:ea typeface="+mn-ea"/>
                      <a:cs typeface="+mn-cs"/>
                    </a:rPr>
                    <a:t>12</a:t>
                  </a:r>
                </a:p>
              </p:txBody>
            </p:sp>
          </mc:Choice>
          <mc:Fallback xmlns="">
            <p:sp>
              <p:nvSpPr>
                <p:cNvPr id="28" name="TextBox 27">
                  <a:extLst>
                    <a:ext uri="{FF2B5EF4-FFF2-40B4-BE49-F238E27FC236}">
                      <a16:creationId xmlns:a16="http://schemas.microsoft.com/office/drawing/2014/main" id="{AA93533D-C58D-CB76-A68C-299F8DDFDE6C}"/>
                    </a:ext>
                  </a:extLst>
                </p:cNvPr>
                <p:cNvSpPr txBox="1">
                  <a:spLocks noRot="1" noChangeAspect="1" noMove="1" noResize="1" noEditPoints="1" noAdjustHandles="1" noChangeArrowheads="1" noChangeShapeType="1" noTextEdit="1"/>
                </p:cNvSpPr>
                <p:nvPr/>
              </p:nvSpPr>
              <p:spPr>
                <a:xfrm>
                  <a:off x="3695833" y="2217676"/>
                  <a:ext cx="558166" cy="369332"/>
                </a:xfrm>
                <a:prstGeom prst="rect">
                  <a:avLst/>
                </a:prstGeom>
                <a:blipFill>
                  <a:blip r:embed="rId9"/>
                  <a:stretch>
                    <a:fillRect t="-6557" r="-9783" b="-26230"/>
                  </a:stretch>
                </a:blipFill>
              </p:spPr>
              <p:txBody>
                <a:bodyPr/>
                <a:lstStyle/>
                <a:p>
                  <a:r>
                    <a:rPr lang="en-GB">
                      <a:noFill/>
                    </a:rPr>
                    <a:t> </a:t>
                  </a:r>
                </a:p>
              </p:txBody>
            </p:sp>
          </mc:Fallback>
        </mc:AlternateContent>
        <p:sp>
          <p:nvSpPr>
            <p:cNvPr id="29" name="TextBox 28">
              <a:extLst>
                <a:ext uri="{FF2B5EF4-FFF2-40B4-BE49-F238E27FC236}">
                  <a16:creationId xmlns:a16="http://schemas.microsoft.com/office/drawing/2014/main" id="{97F9EDCF-6588-DA86-DEB3-C230D004310C}"/>
                </a:ext>
              </a:extLst>
            </p:cNvPr>
            <p:cNvSpPr txBox="1"/>
            <p:nvPr/>
          </p:nvSpPr>
          <p:spPr>
            <a:xfrm flipH="1">
              <a:off x="2914840" y="1507317"/>
              <a:ext cx="3719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Segoe UI Light"/>
                  <a:ea typeface="+mn-ea"/>
                  <a:cs typeface="+mn-cs"/>
                </a:rPr>
                <a:t>8</a:t>
              </a:r>
            </a:p>
          </p:txBody>
        </p:sp>
      </p:grpSp>
      <p:sp>
        <p:nvSpPr>
          <p:cNvPr id="30" name="Oval 29">
            <a:extLst>
              <a:ext uri="{FF2B5EF4-FFF2-40B4-BE49-F238E27FC236}">
                <a16:creationId xmlns:a16="http://schemas.microsoft.com/office/drawing/2014/main" id="{0FDCAB16-761E-B5C2-C92F-D0661B2312DE}"/>
              </a:ext>
            </a:extLst>
          </p:cNvPr>
          <p:cNvSpPr/>
          <p:nvPr/>
        </p:nvSpPr>
        <p:spPr>
          <a:xfrm>
            <a:off x="5065191" y="2695329"/>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7" name="Oval 16">
            <a:extLst>
              <a:ext uri="{FF2B5EF4-FFF2-40B4-BE49-F238E27FC236}">
                <a16:creationId xmlns:a16="http://schemas.microsoft.com/office/drawing/2014/main" id="{66CAC0C4-E5D3-DA42-0DEB-E4928720B930}"/>
              </a:ext>
            </a:extLst>
          </p:cNvPr>
          <p:cNvSpPr/>
          <p:nvPr/>
        </p:nvSpPr>
        <p:spPr>
          <a:xfrm>
            <a:off x="5065191" y="1762575"/>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8" name="Oval 17">
            <a:extLst>
              <a:ext uri="{FF2B5EF4-FFF2-40B4-BE49-F238E27FC236}">
                <a16:creationId xmlns:a16="http://schemas.microsoft.com/office/drawing/2014/main" id="{0CA39596-2035-0120-A06B-2584D94AB641}"/>
              </a:ext>
            </a:extLst>
          </p:cNvPr>
          <p:cNvSpPr/>
          <p:nvPr/>
        </p:nvSpPr>
        <p:spPr>
          <a:xfrm>
            <a:off x="3649753" y="1749859"/>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9" name="Isosceles Triangle 18">
            <a:extLst>
              <a:ext uri="{FF2B5EF4-FFF2-40B4-BE49-F238E27FC236}">
                <a16:creationId xmlns:a16="http://schemas.microsoft.com/office/drawing/2014/main" id="{ED69E08B-0B17-2287-9B84-57CA522D6A1B}"/>
              </a:ext>
            </a:extLst>
          </p:cNvPr>
          <p:cNvSpPr/>
          <p:nvPr/>
        </p:nvSpPr>
        <p:spPr>
          <a:xfrm rot="10800000">
            <a:off x="3667832" y="1782224"/>
            <a:ext cx="1426558" cy="927263"/>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A38BF89F-6685-2A5A-E78E-5F212529F73C}"/>
                  </a:ext>
                </a:extLst>
              </p:cNvPr>
              <p:cNvSpPr txBox="1"/>
              <p:nvPr/>
            </p:nvSpPr>
            <p:spPr>
              <a:xfrm>
                <a:off x="4650018" y="1805920"/>
                <a:ext cx="46026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1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p:sp>
            <p:nvSpPr>
              <p:cNvPr id="25" name="TextBox 24">
                <a:extLst>
                  <a:ext uri="{FF2B5EF4-FFF2-40B4-BE49-F238E27FC236}">
                    <a16:creationId xmlns:a16="http://schemas.microsoft.com/office/drawing/2014/main" id="{A38BF89F-6685-2A5A-E78E-5F212529F73C}"/>
                  </a:ext>
                </a:extLst>
              </p:cNvPr>
              <p:cNvSpPr txBox="1">
                <a:spLocks noRot="1" noChangeAspect="1" noMove="1" noResize="1" noEditPoints="1" noAdjustHandles="1" noChangeArrowheads="1" noChangeShapeType="1" noTextEdit="1"/>
              </p:cNvSpPr>
              <p:nvPr/>
            </p:nvSpPr>
            <p:spPr>
              <a:xfrm>
                <a:off x="4650018" y="1805920"/>
                <a:ext cx="460266" cy="369332"/>
              </a:xfrm>
              <a:prstGeom prst="rect">
                <a:avLst/>
              </a:prstGeom>
              <a:blipFill>
                <a:blip r:embed="rId10"/>
                <a:stretch>
                  <a:fillRect t="-6557" r="-1333" b="-26230"/>
                </a:stretch>
              </a:blipFill>
            </p:spPr>
            <p:txBody>
              <a:bodyPr/>
              <a:lstStyle/>
              <a:p>
                <a:r>
                  <a:rPr lang="en-GB">
                    <a:noFill/>
                  </a:rPr>
                  <a:t> </a:t>
                </a:r>
              </a:p>
            </p:txBody>
          </p:sp>
        </mc:Fallback>
      </mc:AlternateContent>
    </p:spTree>
    <p:extLst>
      <p:ext uri="{BB962C8B-B14F-4D97-AF65-F5344CB8AC3E}">
        <p14:creationId xmlns:p14="http://schemas.microsoft.com/office/powerpoint/2010/main" val="395150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animBg="1"/>
      <p:bldP spid="19" grpId="0" animBg="1"/>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E6BE35-9C84-8D51-5363-DDE50330397E}"/>
              </a:ext>
            </a:extLst>
          </p:cNvPr>
          <p:cNvSpPr>
            <a:spLocks noGrp="1"/>
          </p:cNvSpPr>
          <p:nvPr>
            <p:ph type="body" sz="quarter" idx="4294967295"/>
          </p:nvPr>
        </p:nvSpPr>
        <p:spPr>
          <a:xfrm>
            <a:off x="186014" y="236093"/>
            <a:ext cx="9099550" cy="488950"/>
          </a:xfrm>
          <a:prstGeom prst="rect">
            <a:avLst/>
          </a:prstGeom>
        </p:spPr>
        <p:txBody>
          <a:bodyPr/>
          <a:lstStyle/>
          <a:p>
            <a:pPr marL="0" indent="0">
              <a:buNone/>
            </a:pPr>
            <a:r>
              <a:rPr lang="en-GB" dirty="0"/>
              <a:t>Page 22</a:t>
            </a:r>
          </a:p>
        </p:txBody>
      </p:sp>
      <p:grpSp>
        <p:nvGrpSpPr>
          <p:cNvPr id="13" name="Group 12">
            <a:extLst>
              <a:ext uri="{FF2B5EF4-FFF2-40B4-BE49-F238E27FC236}">
                <a16:creationId xmlns:a16="http://schemas.microsoft.com/office/drawing/2014/main" id="{12B80258-7541-FE61-3A25-522D1CB60871}"/>
              </a:ext>
            </a:extLst>
          </p:cNvPr>
          <p:cNvGrpSpPr/>
          <p:nvPr/>
        </p:nvGrpSpPr>
        <p:grpSpPr>
          <a:xfrm>
            <a:off x="761791" y="875362"/>
            <a:ext cx="4869598" cy="5257595"/>
            <a:chOff x="552241" y="1430020"/>
            <a:chExt cx="4869598" cy="5257595"/>
          </a:xfrm>
        </p:grpSpPr>
        <p:pic>
          <p:nvPicPr>
            <p:cNvPr id="4" name="Picture 3">
              <a:extLst>
                <a:ext uri="{FF2B5EF4-FFF2-40B4-BE49-F238E27FC236}">
                  <a16:creationId xmlns:a16="http://schemas.microsoft.com/office/drawing/2014/main" id="{56CFDE01-5143-10A1-49AE-8AF5E87EF62A}"/>
                </a:ext>
              </a:extLst>
            </p:cNvPr>
            <p:cNvPicPr>
              <a:picLocks noChangeAspect="1"/>
            </p:cNvPicPr>
            <p:nvPr/>
          </p:nvPicPr>
          <p:blipFill>
            <a:blip r:embed="rId2"/>
            <a:stretch>
              <a:fillRect/>
            </a:stretch>
          </p:blipFill>
          <p:spPr>
            <a:xfrm>
              <a:off x="552241" y="1802823"/>
              <a:ext cx="4869598" cy="4884792"/>
            </a:xfrm>
            <a:prstGeom prst="rect">
              <a:avLst/>
            </a:prstGeom>
          </p:spPr>
        </p:pic>
        <mc:AlternateContent xmlns:mc="http://schemas.openxmlformats.org/markup-compatibility/2006" xmlns:a14="http://schemas.microsoft.com/office/drawing/2010/main">
          <mc:Choice Requires="a14">
            <p:sp>
              <p:nvSpPr>
                <p:cNvPr id="6" name="Isosceles Triangle 5">
                  <a:extLst>
                    <a:ext uri="{FF2B5EF4-FFF2-40B4-BE49-F238E27FC236}">
                      <a16:creationId xmlns:a16="http://schemas.microsoft.com/office/drawing/2014/main" id="{F6832390-4A03-75D0-C459-039BF8E6F8CB}"/>
                    </a:ext>
                  </a:extLst>
                </p:cNvPr>
                <p:cNvSpPr/>
                <p:nvPr/>
              </p:nvSpPr>
              <p:spPr>
                <a:xfrm>
                  <a:off x="4166239" y="4476874"/>
                  <a:ext cx="720000" cy="468000"/>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xmlns="">
            <p:sp>
              <p:nvSpPr>
                <p:cNvPr id="6" name="Isosceles Triangle 5">
                  <a:extLst>
                    <a:ext uri="{FF2B5EF4-FFF2-40B4-BE49-F238E27FC236}">
                      <a16:creationId xmlns:a16="http://schemas.microsoft.com/office/drawing/2014/main" id="{F6832390-4A03-75D0-C459-039BF8E6F8CB}"/>
                    </a:ext>
                  </a:extLst>
                </p:cNvPr>
                <p:cNvSpPr>
                  <a:spLocks noRot="1" noChangeAspect="1" noMove="1" noResize="1" noEditPoints="1" noAdjustHandles="1" noChangeArrowheads="1" noChangeShapeType="1" noTextEdit="1"/>
                </p:cNvSpPr>
                <p:nvPr/>
              </p:nvSpPr>
              <p:spPr>
                <a:xfrm>
                  <a:off x="4166239" y="4476874"/>
                  <a:ext cx="720000" cy="468000"/>
                </a:xfrm>
                <a:prstGeom prst="triangle">
                  <a:avLst>
                    <a:gd name="adj" fmla="val 0"/>
                  </a:avLst>
                </a:prstGeom>
                <a:blipFill>
                  <a:blip r:embed="rId3"/>
                  <a:stretch>
                    <a:fillRect b="-8537"/>
                  </a:stretch>
                </a:blipFill>
                <a:ln w="19050"/>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E2FBBB1-5B21-5826-9433-870C8D3244BC}"/>
                    </a:ext>
                  </a:extLst>
                </p:cNvPr>
                <p:cNvSpPr txBox="1"/>
                <p:nvPr/>
              </p:nvSpPr>
              <p:spPr>
                <a:xfrm>
                  <a:off x="3484430" y="4515450"/>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7" name="TextBox 6">
                  <a:extLst>
                    <a:ext uri="{FF2B5EF4-FFF2-40B4-BE49-F238E27FC236}">
                      <a16:creationId xmlns:a16="http://schemas.microsoft.com/office/drawing/2014/main" id="{AE2FBBB1-5B21-5826-9433-870C8D3244BC}"/>
                    </a:ext>
                  </a:extLst>
                </p:cNvPr>
                <p:cNvSpPr txBox="1">
                  <a:spLocks noRot="1" noChangeAspect="1" noMove="1" noResize="1" noEditPoints="1" noAdjustHandles="1" noChangeArrowheads="1" noChangeShapeType="1" noTextEdit="1"/>
                </p:cNvSpPr>
                <p:nvPr/>
              </p:nvSpPr>
              <p:spPr>
                <a:xfrm>
                  <a:off x="3484430" y="4515450"/>
                  <a:ext cx="41229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1FE544F-8E19-8F12-9B0A-EB160C168851}"/>
                    </a:ext>
                  </a:extLst>
                </p:cNvPr>
                <p:cNvSpPr/>
                <p:nvPr/>
              </p:nvSpPr>
              <p:spPr>
                <a:xfrm>
                  <a:off x="912495" y="1430020"/>
                  <a:ext cx="4149090" cy="984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Enlarge by scale factor</a:t>
                  </a:r>
                  <a:br>
                    <a:rPr kumimoji="0" lang="en-GB" sz="2800" b="0" i="0" u="none" strike="noStrike" kern="1200" cap="none" spc="0" normalizeH="0" baseline="0" noProof="0" dirty="0">
                      <a:ln>
                        <a:noFill/>
                      </a:ln>
                      <a:solidFill>
                        <a:prstClr val="black"/>
                      </a:solidFill>
                      <a:effectLst/>
                      <a:uLnTx/>
                      <a:uFillTx/>
                      <a:latin typeface="Segoe UI Light"/>
                      <a:ea typeface="+mn-ea"/>
                      <a:cs typeface="+mn-cs"/>
                    </a:rPr>
                  </a:br>
                  <a:r>
                    <a:rPr kumimoji="0" lang="en-GB" sz="2800" b="0" i="0" u="none" strike="noStrike" kern="1200" cap="none" spc="0" normalizeH="0" baseline="0" noProof="0" dirty="0">
                      <a:ln>
                        <a:noFill/>
                      </a:ln>
                      <a:solidFill>
                        <a:prstClr val="black"/>
                      </a:solidFill>
                      <a:effectLst/>
                      <a:uLnTx/>
                      <a:uFillTx/>
                      <a:latin typeface="Segoe UI Light"/>
                      <a:ea typeface="+mn-ea"/>
                      <a:cs typeface="+mn-cs"/>
                    </a:rPr>
                    <a:t> </a:t>
                  </a:r>
                  <a14:m>
                    <m:oMath xmlns:m="http://schemas.openxmlformats.org/officeDocument/2006/math">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3 from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8" name="Rectangle 7">
                  <a:extLst>
                    <a:ext uri="{FF2B5EF4-FFF2-40B4-BE49-F238E27FC236}">
                      <a16:creationId xmlns:a16="http://schemas.microsoft.com/office/drawing/2014/main" id="{81FE544F-8E19-8F12-9B0A-EB160C168851}"/>
                    </a:ext>
                  </a:extLst>
                </p:cNvPr>
                <p:cNvSpPr>
                  <a:spLocks noRot="1" noChangeAspect="1" noMove="1" noResize="1" noEditPoints="1" noAdjustHandles="1" noChangeArrowheads="1" noChangeShapeType="1" noTextEdit="1"/>
                </p:cNvSpPr>
                <p:nvPr/>
              </p:nvSpPr>
              <p:spPr>
                <a:xfrm>
                  <a:off x="912495" y="1430020"/>
                  <a:ext cx="4149090" cy="984250"/>
                </a:xfrm>
                <a:prstGeom prst="rect">
                  <a:avLst/>
                </a:prstGeom>
                <a:blipFill>
                  <a:blip r:embed="rId5"/>
                  <a:stretch>
                    <a:fillRect t="-4294" b="-14724"/>
                  </a:stretch>
                </a:blipFill>
              </p:spPr>
              <p:txBody>
                <a:bodyPr/>
                <a:lstStyle/>
                <a:p>
                  <a:r>
                    <a:rPr lang="en-GB">
                      <a:noFill/>
                    </a:rPr>
                    <a:t> </a:t>
                  </a:r>
                </a:p>
              </p:txBody>
            </p:sp>
          </mc:Fallback>
        </mc:AlternateContent>
      </p:grpSp>
      <p:grpSp>
        <p:nvGrpSpPr>
          <p:cNvPr id="12" name="Group 11">
            <a:extLst>
              <a:ext uri="{FF2B5EF4-FFF2-40B4-BE49-F238E27FC236}">
                <a16:creationId xmlns:a16="http://schemas.microsoft.com/office/drawing/2014/main" id="{4B89A325-4912-08D8-8CDF-A3C367283E5D}"/>
              </a:ext>
            </a:extLst>
          </p:cNvPr>
          <p:cNvGrpSpPr/>
          <p:nvPr/>
        </p:nvGrpSpPr>
        <p:grpSpPr>
          <a:xfrm>
            <a:off x="6450334" y="875362"/>
            <a:ext cx="4869598" cy="5257595"/>
            <a:chOff x="6770163" y="1430020"/>
            <a:chExt cx="4869598" cy="5257595"/>
          </a:xfrm>
        </p:grpSpPr>
        <p:pic>
          <p:nvPicPr>
            <p:cNvPr id="5" name="Picture 4">
              <a:extLst>
                <a:ext uri="{FF2B5EF4-FFF2-40B4-BE49-F238E27FC236}">
                  <a16:creationId xmlns:a16="http://schemas.microsoft.com/office/drawing/2014/main" id="{34B8507B-2096-511C-BAA6-973990F2697C}"/>
                </a:ext>
              </a:extLst>
            </p:cNvPr>
            <p:cNvPicPr>
              <a:picLocks noChangeAspect="1"/>
            </p:cNvPicPr>
            <p:nvPr/>
          </p:nvPicPr>
          <p:blipFill>
            <a:blip r:embed="rId2"/>
            <a:stretch>
              <a:fillRect/>
            </a:stretch>
          </p:blipFill>
          <p:spPr>
            <a:xfrm>
              <a:off x="6770163" y="1802823"/>
              <a:ext cx="4869598" cy="4884792"/>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E19683D-43FF-82E7-EE43-60DA52012292}"/>
                    </a:ext>
                  </a:extLst>
                </p:cNvPr>
                <p:cNvSpPr/>
                <p:nvPr/>
              </p:nvSpPr>
              <p:spPr>
                <a:xfrm>
                  <a:off x="7130417" y="1430020"/>
                  <a:ext cx="4149090" cy="117729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Enlarge by scale factor</a:t>
                  </a:r>
                  <a:br>
                    <a:rPr kumimoji="0" lang="en-GB" sz="2800" b="0" i="0" u="none" strike="noStrike" kern="1200" cap="none" spc="0" normalizeH="0" baseline="0" noProof="0" dirty="0">
                      <a:ln>
                        <a:noFill/>
                      </a:ln>
                      <a:solidFill>
                        <a:prstClr val="black"/>
                      </a:solidFill>
                      <a:effectLst/>
                      <a:uLnTx/>
                      <a:uFillTx/>
                      <a:latin typeface="Segoe UI Light"/>
                      <a:ea typeface="+mn-ea"/>
                      <a:cs typeface="+mn-cs"/>
                    </a:rPr>
                  </a:br>
                  <a14:m>
                    <m:oMath xmlns:m="http://schemas.openxmlformats.org/officeDocument/2006/math">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f>
                        <m:fPr>
                          <m:ctrlP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num>
                        <m:den>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den>
                      </m:f>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from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endParaRPr kumimoji="0" lang="en-GB" sz="2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9" name="Rectangle 8">
                  <a:extLst>
                    <a:ext uri="{FF2B5EF4-FFF2-40B4-BE49-F238E27FC236}">
                      <a16:creationId xmlns:a16="http://schemas.microsoft.com/office/drawing/2014/main" id="{AE19683D-43FF-82E7-EE43-60DA52012292}"/>
                    </a:ext>
                  </a:extLst>
                </p:cNvPr>
                <p:cNvSpPr>
                  <a:spLocks noRot="1" noChangeAspect="1" noMove="1" noResize="1" noEditPoints="1" noAdjustHandles="1" noChangeArrowheads="1" noChangeShapeType="1" noTextEdit="1"/>
                </p:cNvSpPr>
                <p:nvPr/>
              </p:nvSpPr>
              <p:spPr>
                <a:xfrm>
                  <a:off x="7130417" y="1430020"/>
                  <a:ext cx="4149090" cy="1177290"/>
                </a:xfrm>
                <a:prstGeom prst="rect">
                  <a:avLst/>
                </a:prstGeom>
                <a:blipFill>
                  <a:blip r:embed="rId6"/>
                  <a:stretch>
                    <a:fillRect t="-2564" b="-30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1FCFB28-9BCA-C497-EBD5-BD6D7B6AEE26}"/>
                    </a:ext>
                  </a:extLst>
                </p:cNvPr>
                <p:cNvSpPr txBox="1"/>
                <p:nvPr/>
              </p:nvSpPr>
              <p:spPr>
                <a:xfrm>
                  <a:off x="8522722" y="4515450"/>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10" name="TextBox 9">
                  <a:extLst>
                    <a:ext uri="{FF2B5EF4-FFF2-40B4-BE49-F238E27FC236}">
                      <a16:creationId xmlns:a16="http://schemas.microsoft.com/office/drawing/2014/main" id="{51FCFB28-9BCA-C497-EBD5-BD6D7B6AEE26}"/>
                    </a:ext>
                  </a:extLst>
                </p:cNvPr>
                <p:cNvSpPr txBox="1">
                  <a:spLocks noRot="1" noChangeAspect="1" noMove="1" noResize="1" noEditPoints="1" noAdjustHandles="1" noChangeArrowheads="1" noChangeShapeType="1" noTextEdit="1"/>
                </p:cNvSpPr>
                <p:nvPr/>
              </p:nvSpPr>
              <p:spPr>
                <a:xfrm>
                  <a:off x="8522722" y="4515450"/>
                  <a:ext cx="41229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Isosceles Triangle 10">
                  <a:extLst>
                    <a:ext uri="{FF2B5EF4-FFF2-40B4-BE49-F238E27FC236}">
                      <a16:creationId xmlns:a16="http://schemas.microsoft.com/office/drawing/2014/main" id="{CFBEEB3C-B73D-09F3-CB4A-4FCE3FDCCB48}"/>
                    </a:ext>
                  </a:extLst>
                </p:cNvPr>
                <p:cNvSpPr/>
                <p:nvPr/>
              </p:nvSpPr>
              <p:spPr>
                <a:xfrm>
                  <a:off x="7306840" y="5201646"/>
                  <a:ext cx="1432786" cy="931311"/>
                </a:xfrm>
                <a:prstGeom prst="triangle">
                  <a:avLst>
                    <a:gd name="adj" fmla="val 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m:oMathPara>
                  </a14:m>
                  <a:endParaRPr kumimoji="0" lang="en-GB" sz="18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xmlns="">
            <p:sp>
              <p:nvSpPr>
                <p:cNvPr id="11" name="Isosceles Triangle 10">
                  <a:extLst>
                    <a:ext uri="{FF2B5EF4-FFF2-40B4-BE49-F238E27FC236}">
                      <a16:creationId xmlns:a16="http://schemas.microsoft.com/office/drawing/2014/main" id="{CFBEEB3C-B73D-09F3-CB4A-4FCE3FDCCB48}"/>
                    </a:ext>
                  </a:extLst>
                </p:cNvPr>
                <p:cNvSpPr>
                  <a:spLocks noRot="1" noChangeAspect="1" noMove="1" noResize="1" noEditPoints="1" noAdjustHandles="1" noChangeArrowheads="1" noChangeShapeType="1" noTextEdit="1"/>
                </p:cNvSpPr>
                <p:nvPr/>
              </p:nvSpPr>
              <p:spPr>
                <a:xfrm>
                  <a:off x="7306840" y="5201646"/>
                  <a:ext cx="1432786" cy="931311"/>
                </a:xfrm>
                <a:prstGeom prst="triangle">
                  <a:avLst>
                    <a:gd name="adj" fmla="val 0"/>
                  </a:avLst>
                </a:prstGeom>
                <a:blipFill>
                  <a:blip r:embed="rId8"/>
                  <a:stretch>
                    <a:fillRect/>
                  </a:stretch>
                </a:blipFill>
                <a:ln w="19050"/>
              </p:spPr>
              <p:txBody>
                <a:bodyPr/>
                <a:lstStyle/>
                <a:p>
                  <a:r>
                    <a:rPr lang="en-GB">
                      <a:noFill/>
                    </a:rPr>
                    <a:t> </a:t>
                  </a:r>
                </a:p>
              </p:txBody>
            </p:sp>
          </mc:Fallback>
        </mc:AlternateContent>
      </p:grpSp>
    </p:spTree>
    <p:extLst>
      <p:ext uri="{BB962C8B-B14F-4D97-AF65-F5344CB8AC3E}">
        <p14:creationId xmlns:p14="http://schemas.microsoft.com/office/powerpoint/2010/main" val="73654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407B-CD2B-9D5A-A944-EB4B8E6F5BFA}"/>
              </a:ext>
            </a:extLst>
          </p:cNvPr>
          <p:cNvSpPr>
            <a:spLocks noGrp="1"/>
          </p:cNvSpPr>
          <p:nvPr>
            <p:ph type="title" idx="4294967295"/>
          </p:nvPr>
        </p:nvSpPr>
        <p:spPr>
          <a:xfrm>
            <a:off x="0" y="0"/>
            <a:ext cx="12192000" cy="681038"/>
          </a:xfrm>
          <a:prstGeom prst="rect">
            <a:avLst/>
          </a:prstGeom>
        </p:spPr>
        <p:txBody>
          <a:bodyPr/>
          <a:lstStyle/>
          <a:p>
            <a:r>
              <a:rPr lang="en-GB" dirty="0"/>
              <a:t>Negative scale factors (Page 22)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ADB61A9-00D5-EB48-6DE0-39DC545CB1A1}"/>
                  </a:ext>
                </a:extLst>
              </p:cNvPr>
              <p:cNvSpPr txBox="1"/>
              <p:nvPr/>
            </p:nvSpPr>
            <p:spPr>
              <a:xfrm>
                <a:off x="127228" y="774660"/>
                <a:ext cx="578632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Segoe UI Light"/>
                    <a:ea typeface="+mn-ea"/>
                    <a:cs typeface="+mn-cs"/>
                  </a:rPr>
                  <a:t>My 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Enlarge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by scale factor </a:t>
                </a:r>
                <a14:m>
                  <m:oMath xmlns:m="http://schemas.openxmlformats.org/officeDocument/2006/math">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2, centre </a:t>
                </a:r>
                <a14:m>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1, 1</m:t>
                        </m:r>
                      </m:e>
                    </m:d>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4" name="TextBox 3">
                <a:extLst>
                  <a:ext uri="{FF2B5EF4-FFF2-40B4-BE49-F238E27FC236}">
                    <a16:creationId xmlns:a16="http://schemas.microsoft.com/office/drawing/2014/main" id="{6ADB61A9-00D5-EB48-6DE0-39DC545CB1A1}"/>
                  </a:ext>
                </a:extLst>
              </p:cNvPr>
              <p:cNvSpPr txBox="1">
                <a:spLocks noRot="1" noChangeAspect="1" noMove="1" noResize="1" noEditPoints="1" noAdjustHandles="1" noChangeArrowheads="1" noChangeShapeType="1" noTextEdit="1"/>
              </p:cNvSpPr>
              <p:nvPr/>
            </p:nvSpPr>
            <p:spPr>
              <a:xfrm>
                <a:off x="127228" y="774660"/>
                <a:ext cx="5786320" cy="1384995"/>
              </a:xfrm>
              <a:prstGeom prst="rect">
                <a:avLst/>
              </a:prstGeom>
              <a:blipFill>
                <a:blip r:embed="rId2"/>
                <a:stretch>
                  <a:fillRect l="-2213" t="-4405" b="-11454"/>
                </a:stretch>
              </a:blipFill>
            </p:spPr>
            <p:txBody>
              <a:bodyPr/>
              <a:lstStyle/>
              <a:p>
                <a:r>
                  <a:rPr lang="en-GB">
                    <a:noFill/>
                  </a:rPr>
                  <a:t> </a:t>
                </a:r>
              </a:p>
            </p:txBody>
          </p:sp>
        </mc:Fallback>
      </mc:AlternateContent>
      <p:cxnSp>
        <p:nvCxnSpPr>
          <p:cNvPr id="5" name="Straight Connector 4">
            <a:extLst>
              <a:ext uri="{FF2B5EF4-FFF2-40B4-BE49-F238E27FC236}">
                <a16:creationId xmlns:a16="http://schemas.microsoft.com/office/drawing/2014/main" id="{05E16025-F4D8-720D-DACA-D970756178D2}"/>
              </a:ext>
            </a:extLst>
          </p:cNvPr>
          <p:cNvCxnSpPr/>
          <p:nvPr/>
        </p:nvCxnSpPr>
        <p:spPr>
          <a:xfrm>
            <a:off x="6096000" y="681037"/>
            <a:ext cx="0" cy="6176963"/>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F7BDA14-9C68-61F1-E414-FF89735CF999}"/>
              </a:ext>
            </a:extLst>
          </p:cNvPr>
          <p:cNvPicPr>
            <a:picLocks noChangeAspect="1"/>
          </p:cNvPicPr>
          <p:nvPr/>
        </p:nvPicPr>
        <p:blipFill>
          <a:blip r:embed="rId3"/>
          <a:stretch>
            <a:fillRect/>
          </a:stretch>
        </p:blipFill>
        <p:spPr>
          <a:xfrm>
            <a:off x="841963" y="2276139"/>
            <a:ext cx="4450128" cy="4425542"/>
          </a:xfrm>
          <a:prstGeom prst="rect">
            <a:avLst/>
          </a:prstGeom>
        </p:spPr>
      </p:pic>
      <p:grpSp>
        <p:nvGrpSpPr>
          <p:cNvPr id="7" name="Group 6">
            <a:extLst>
              <a:ext uri="{FF2B5EF4-FFF2-40B4-BE49-F238E27FC236}">
                <a16:creationId xmlns:a16="http://schemas.microsoft.com/office/drawing/2014/main" id="{DFC927B2-9886-B851-58C6-A513E1F25BA8}"/>
              </a:ext>
            </a:extLst>
          </p:cNvPr>
          <p:cNvGrpSpPr/>
          <p:nvPr/>
        </p:nvGrpSpPr>
        <p:grpSpPr>
          <a:xfrm>
            <a:off x="6278452" y="787240"/>
            <a:ext cx="5731096" cy="6004031"/>
            <a:chOff x="6278452" y="787240"/>
            <a:chExt cx="5731096" cy="6004031"/>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3EA602-E492-8415-788E-A48BDC2086E6}"/>
                    </a:ext>
                  </a:extLst>
                </p:cNvPr>
                <p:cNvSpPr txBox="1"/>
                <p:nvPr/>
              </p:nvSpPr>
              <p:spPr>
                <a:xfrm>
                  <a:off x="6278452" y="787240"/>
                  <a:ext cx="57310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Segoe UI Light"/>
                      <a:ea typeface="+mn-ea"/>
                      <a:cs typeface="+mn-cs"/>
                    </a:rPr>
                    <a:t>Your 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Enlarge shape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by scale factor </a:t>
                  </a:r>
                  <a14:m>
                    <m:oMath xmlns:m="http://schemas.openxmlformats.org/officeDocument/2006/math">
                      <m:r>
                        <a:rPr kumimoji="0" lang="en-GB"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2, centre </a:t>
                  </a:r>
                  <a14:m>
                    <m:oMath xmlns:m="http://schemas.openxmlformats.org/officeDocument/2006/math">
                      <m:d>
                        <m:dPr>
                          <m:ctrlP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GB"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0, 2</m:t>
                          </m:r>
                        </m:e>
                      </m:d>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8" name="TextBox 7">
                  <a:extLst>
                    <a:ext uri="{FF2B5EF4-FFF2-40B4-BE49-F238E27FC236}">
                      <a16:creationId xmlns:a16="http://schemas.microsoft.com/office/drawing/2014/main" id="{C13EA602-E492-8415-788E-A48BDC2086E6}"/>
                    </a:ext>
                  </a:extLst>
                </p:cNvPr>
                <p:cNvSpPr txBox="1">
                  <a:spLocks noRot="1" noChangeAspect="1" noMove="1" noResize="1" noEditPoints="1" noAdjustHandles="1" noChangeArrowheads="1" noChangeShapeType="1" noTextEdit="1"/>
                </p:cNvSpPr>
                <p:nvPr/>
              </p:nvSpPr>
              <p:spPr>
                <a:xfrm>
                  <a:off x="6278452" y="787240"/>
                  <a:ext cx="5731096" cy="1384995"/>
                </a:xfrm>
                <a:prstGeom prst="rect">
                  <a:avLst/>
                </a:prstGeom>
                <a:blipFill>
                  <a:blip r:embed="rId4"/>
                  <a:stretch>
                    <a:fillRect l="-2234" t="-4405" b="-11454"/>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97A87CBE-D226-B53B-E5AC-7C164A2500CB}"/>
                </a:ext>
              </a:extLst>
            </p:cNvPr>
            <p:cNvPicPr>
              <a:picLocks noChangeAspect="1"/>
            </p:cNvPicPr>
            <p:nvPr/>
          </p:nvPicPr>
          <p:blipFill>
            <a:blip r:embed="rId5"/>
            <a:stretch>
              <a:fillRect/>
            </a:stretch>
          </p:blipFill>
          <p:spPr>
            <a:xfrm>
              <a:off x="6642941" y="2186549"/>
              <a:ext cx="4617513" cy="4604722"/>
            </a:xfrm>
            <a:prstGeom prst="rect">
              <a:avLst/>
            </a:prstGeom>
          </p:spPr>
        </p:pic>
      </p:grpSp>
    </p:spTree>
    <p:extLst>
      <p:ext uri="{BB962C8B-B14F-4D97-AF65-F5344CB8AC3E}">
        <p14:creationId xmlns:p14="http://schemas.microsoft.com/office/powerpoint/2010/main" val="322645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9077-461D-6247-4C81-9AAA3FF96D4A}"/>
              </a:ext>
            </a:extLst>
          </p:cNvPr>
          <p:cNvSpPr>
            <a:spLocks noGrp="1"/>
          </p:cNvSpPr>
          <p:nvPr>
            <p:ph type="title" idx="4294967295"/>
          </p:nvPr>
        </p:nvSpPr>
        <p:spPr>
          <a:xfrm>
            <a:off x="0" y="0"/>
            <a:ext cx="12192000" cy="681038"/>
          </a:xfrm>
          <a:prstGeom prst="rect">
            <a:avLst/>
          </a:prstGeom>
        </p:spPr>
        <p:txBody>
          <a:bodyPr/>
          <a:lstStyle/>
          <a:p>
            <a:r>
              <a:rPr lang="en-GB" dirty="0"/>
              <a:t>Describing an enlargement (Page 23)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5EBEC2-0749-8DFC-6A14-BFE9FD3EA2A5}"/>
                  </a:ext>
                </a:extLst>
              </p:cNvPr>
              <p:cNvSpPr txBox="1"/>
              <p:nvPr/>
            </p:nvSpPr>
            <p:spPr>
              <a:xfrm>
                <a:off x="127228" y="774660"/>
                <a:ext cx="596877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Segoe UI Light"/>
                    <a:ea typeface="+mn-ea"/>
                    <a:cs typeface="+mn-cs"/>
                  </a:rPr>
                  <a:t>My 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Describe the enlargement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a.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b.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4" name="TextBox 3">
                <a:extLst>
                  <a:ext uri="{FF2B5EF4-FFF2-40B4-BE49-F238E27FC236}">
                    <a16:creationId xmlns:a16="http://schemas.microsoft.com/office/drawing/2014/main" id="{EF5EBEC2-0749-8DFC-6A14-BFE9FD3EA2A5}"/>
                  </a:ext>
                </a:extLst>
              </p:cNvPr>
              <p:cNvSpPr txBox="1">
                <a:spLocks noRot="1" noChangeAspect="1" noMove="1" noResize="1" noEditPoints="1" noAdjustHandles="1" noChangeArrowheads="1" noChangeShapeType="1" noTextEdit="1"/>
              </p:cNvSpPr>
              <p:nvPr/>
            </p:nvSpPr>
            <p:spPr>
              <a:xfrm>
                <a:off x="127228" y="774660"/>
                <a:ext cx="5968772" cy="1815882"/>
              </a:xfrm>
              <a:prstGeom prst="rect">
                <a:avLst/>
              </a:prstGeom>
              <a:blipFill>
                <a:blip r:embed="rId3"/>
                <a:stretch>
                  <a:fillRect l="-2145" t="-3356" b="-8389"/>
                </a:stretch>
              </a:blipFill>
            </p:spPr>
            <p:txBody>
              <a:bodyPr/>
              <a:lstStyle/>
              <a:p>
                <a:r>
                  <a:rPr lang="en-GB">
                    <a:noFill/>
                  </a:rPr>
                  <a:t> </a:t>
                </a:r>
              </a:p>
            </p:txBody>
          </p:sp>
        </mc:Fallback>
      </mc:AlternateContent>
      <p:cxnSp>
        <p:nvCxnSpPr>
          <p:cNvPr id="6" name="Straight Connector 5">
            <a:extLst>
              <a:ext uri="{FF2B5EF4-FFF2-40B4-BE49-F238E27FC236}">
                <a16:creationId xmlns:a16="http://schemas.microsoft.com/office/drawing/2014/main" id="{DAE61BB9-0574-4FC7-63E2-3C83DC8C9889}"/>
              </a:ext>
            </a:extLst>
          </p:cNvPr>
          <p:cNvCxnSpPr/>
          <p:nvPr/>
        </p:nvCxnSpPr>
        <p:spPr>
          <a:xfrm>
            <a:off x="6096000" y="681037"/>
            <a:ext cx="0" cy="6176963"/>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F92D73-6B5E-D8F5-5D8E-6FE1039A5385}"/>
              </a:ext>
            </a:extLst>
          </p:cNvPr>
          <p:cNvPicPr>
            <a:picLocks noChangeAspect="1"/>
          </p:cNvPicPr>
          <p:nvPr/>
        </p:nvPicPr>
        <p:blipFill rotWithShape="1">
          <a:blip r:embed="rId4"/>
          <a:srcRect t="16132" r="15556"/>
          <a:stretch/>
        </p:blipFill>
        <p:spPr>
          <a:xfrm>
            <a:off x="1710472" y="2062980"/>
            <a:ext cx="4195480" cy="4229884"/>
          </a:xfrm>
          <a:prstGeom prst="rect">
            <a:avLst/>
          </a:prstGeom>
        </p:spPr>
      </p:pic>
      <p:grpSp>
        <p:nvGrpSpPr>
          <p:cNvPr id="3" name="Group 2">
            <a:extLst>
              <a:ext uri="{FF2B5EF4-FFF2-40B4-BE49-F238E27FC236}">
                <a16:creationId xmlns:a16="http://schemas.microsoft.com/office/drawing/2014/main" id="{D9F8B8D6-F771-B395-0332-EE2FD5923921}"/>
              </a:ext>
            </a:extLst>
          </p:cNvPr>
          <p:cNvGrpSpPr/>
          <p:nvPr/>
        </p:nvGrpSpPr>
        <p:grpSpPr>
          <a:xfrm>
            <a:off x="6174893" y="787240"/>
            <a:ext cx="6017104" cy="5933271"/>
            <a:chOff x="6174893" y="787240"/>
            <a:chExt cx="6017104" cy="5933271"/>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60965C7-85E4-9B24-D777-4B9D5ECD4F36}"/>
                    </a:ext>
                  </a:extLst>
                </p:cNvPr>
                <p:cNvSpPr txBox="1"/>
                <p:nvPr/>
              </p:nvSpPr>
              <p:spPr>
                <a:xfrm>
                  <a:off x="6174893" y="787240"/>
                  <a:ext cx="6017104"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Segoe UI Light"/>
                      <a:ea typeface="+mn-ea"/>
                      <a:cs typeface="+mn-cs"/>
                    </a:rPr>
                    <a:t>Your Turn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Describe the enlargement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a.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Segoe UI Light"/>
                      <a:ea typeface="+mn-ea"/>
                      <a:cs typeface="+mn-cs"/>
                    </a:rPr>
                    <a:t>b.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A</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 to </a:t>
                  </a:r>
                  <a14:m>
                    <m:oMath xmlns:m="http://schemas.openxmlformats.org/officeDocument/2006/math">
                      <m:r>
                        <m:rPr>
                          <m:sty m:val="p"/>
                        </m:rP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B</m:t>
                      </m:r>
                    </m:oMath>
                  </a14:m>
                  <a:r>
                    <a:rPr kumimoji="0" lang="en-GB" sz="2800" b="0" i="0" u="none" strike="noStrike" kern="1200" cap="none" spc="0" normalizeH="0" baseline="0" noProof="0" dirty="0">
                      <a:ln>
                        <a:noFill/>
                      </a:ln>
                      <a:solidFill>
                        <a:prstClr val="black"/>
                      </a:solidFill>
                      <a:effectLst/>
                      <a:uLnTx/>
                      <a:uFillTx/>
                      <a:latin typeface="Segoe UI Light"/>
                      <a:ea typeface="+mn-ea"/>
                      <a:cs typeface="+mn-cs"/>
                    </a:rPr>
                    <a:t>.</a:t>
                  </a:r>
                </a:p>
              </p:txBody>
            </p:sp>
          </mc:Choice>
          <mc:Fallback xmlns="">
            <p:sp>
              <p:nvSpPr>
                <p:cNvPr id="5" name="TextBox 4">
                  <a:extLst>
                    <a:ext uri="{FF2B5EF4-FFF2-40B4-BE49-F238E27FC236}">
                      <a16:creationId xmlns:a16="http://schemas.microsoft.com/office/drawing/2014/main" id="{B60965C7-85E4-9B24-D777-4B9D5ECD4F36}"/>
                    </a:ext>
                  </a:extLst>
                </p:cNvPr>
                <p:cNvSpPr txBox="1">
                  <a:spLocks noRot="1" noChangeAspect="1" noMove="1" noResize="1" noEditPoints="1" noAdjustHandles="1" noChangeArrowheads="1" noChangeShapeType="1" noTextEdit="1"/>
                </p:cNvSpPr>
                <p:nvPr/>
              </p:nvSpPr>
              <p:spPr>
                <a:xfrm>
                  <a:off x="6174893" y="787240"/>
                  <a:ext cx="6017104" cy="1815882"/>
                </a:xfrm>
                <a:prstGeom prst="rect">
                  <a:avLst/>
                </a:prstGeom>
                <a:blipFill>
                  <a:blip r:embed="rId5"/>
                  <a:stretch>
                    <a:fillRect l="-2128" t="-3356" b="-8389"/>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0BB2AC3B-C179-692A-7D16-5032FA14918D}"/>
                </a:ext>
              </a:extLst>
            </p:cNvPr>
            <p:cNvPicPr>
              <a:picLocks noChangeAspect="1"/>
            </p:cNvPicPr>
            <p:nvPr/>
          </p:nvPicPr>
          <p:blipFill>
            <a:blip r:embed="rId6"/>
            <a:stretch>
              <a:fillRect/>
            </a:stretch>
          </p:blipFill>
          <p:spPr>
            <a:xfrm>
              <a:off x="7883519" y="2557385"/>
              <a:ext cx="4118430" cy="4163126"/>
            </a:xfrm>
            <a:prstGeom prst="rect">
              <a:avLst/>
            </a:prstGeom>
          </p:spPr>
        </p:pic>
      </p:grpSp>
    </p:spTree>
    <p:extLst>
      <p:ext uri="{BB962C8B-B14F-4D97-AF65-F5344CB8AC3E}">
        <p14:creationId xmlns:p14="http://schemas.microsoft.com/office/powerpoint/2010/main" val="72479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F581C-421A-DED8-C2CB-C81DF741A05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CFB6C2B-411D-D16B-3232-2AD88C93F244}"/>
              </a:ext>
            </a:extLst>
          </p:cNvPr>
          <p:cNvPicPr>
            <a:picLocks noChangeAspect="1"/>
          </p:cNvPicPr>
          <p:nvPr/>
        </p:nvPicPr>
        <p:blipFill>
          <a:blip r:embed="rId2"/>
          <a:stretch>
            <a:fillRect/>
          </a:stretch>
        </p:blipFill>
        <p:spPr>
          <a:xfrm>
            <a:off x="6324062" y="0"/>
            <a:ext cx="4416760" cy="6304569"/>
          </a:xfrm>
          <a:prstGeom prst="rect">
            <a:avLst/>
          </a:prstGeom>
        </p:spPr>
      </p:pic>
      <p:sp>
        <p:nvSpPr>
          <p:cNvPr id="3" name="TextBox 2">
            <a:extLst>
              <a:ext uri="{FF2B5EF4-FFF2-40B4-BE49-F238E27FC236}">
                <a16:creationId xmlns:a16="http://schemas.microsoft.com/office/drawing/2014/main" id="{1BC33D5E-7958-F165-E5FC-9DC8EC539275}"/>
              </a:ext>
            </a:extLst>
          </p:cNvPr>
          <p:cNvSpPr txBox="1"/>
          <p:nvPr/>
        </p:nvSpPr>
        <p:spPr>
          <a:xfrm>
            <a:off x="190500" y="238125"/>
            <a:ext cx="3009900" cy="769441"/>
          </a:xfrm>
          <a:prstGeom prst="rect">
            <a:avLst/>
          </a:prstGeom>
          <a:noFill/>
        </p:spPr>
        <p:txBody>
          <a:bodyPr wrap="square" rtlCol="0">
            <a:spAutoFit/>
          </a:bodyPr>
          <a:lstStyle/>
          <a:p>
            <a:r>
              <a:rPr lang="en-GB" sz="4400" dirty="0"/>
              <a:t>Page 24</a:t>
            </a:r>
          </a:p>
        </p:txBody>
      </p:sp>
    </p:spTree>
    <p:extLst>
      <p:ext uri="{BB962C8B-B14F-4D97-AF65-F5344CB8AC3E}">
        <p14:creationId xmlns:p14="http://schemas.microsoft.com/office/powerpoint/2010/main" val="32612038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FCCBD026-3BED-718C-E5B6-2E8C0BAB05CF}"/>
              </a:ext>
            </a:extLst>
          </p:cNvPr>
          <p:cNvGrpSpPr/>
          <p:nvPr/>
        </p:nvGrpSpPr>
        <p:grpSpPr>
          <a:xfrm>
            <a:off x="9140105" y="1453788"/>
            <a:ext cx="2446484" cy="2436334"/>
            <a:chOff x="9187394" y="2198202"/>
            <a:chExt cx="2446484" cy="2436334"/>
          </a:xfrm>
        </p:grpSpPr>
        <p:pic>
          <p:nvPicPr>
            <p:cNvPr id="52" name="Picture 51">
              <a:extLst>
                <a:ext uri="{FF2B5EF4-FFF2-40B4-BE49-F238E27FC236}">
                  <a16:creationId xmlns:a16="http://schemas.microsoft.com/office/drawing/2014/main" id="{430EC22F-0968-0B23-C5FC-0442141B8B71}"/>
                </a:ext>
              </a:extLst>
            </p:cNvPr>
            <p:cNvPicPr>
              <a:picLocks noChangeAspect="1"/>
            </p:cNvPicPr>
            <p:nvPr/>
          </p:nvPicPr>
          <p:blipFill>
            <a:blip r:embed="rId3"/>
            <a:stretch>
              <a:fillRect/>
            </a:stretch>
          </p:blipFill>
          <p:spPr>
            <a:xfrm>
              <a:off x="9187394" y="2425086"/>
              <a:ext cx="2232626" cy="2209450"/>
            </a:xfrm>
            <a:prstGeom prst="rect">
              <a:avLst/>
            </a:prstGeom>
          </p:spPr>
        </p:pic>
        <p:grpSp>
          <p:nvGrpSpPr>
            <p:cNvPr id="53" name="Group 52">
              <a:extLst>
                <a:ext uri="{FF2B5EF4-FFF2-40B4-BE49-F238E27FC236}">
                  <a16:creationId xmlns:a16="http://schemas.microsoft.com/office/drawing/2014/main" id="{8E452FEB-B53C-6474-5246-19DBBF80D6D7}"/>
                </a:ext>
              </a:extLst>
            </p:cNvPr>
            <p:cNvGrpSpPr/>
            <p:nvPr/>
          </p:nvGrpSpPr>
          <p:grpSpPr>
            <a:xfrm>
              <a:off x="9222801" y="2198202"/>
              <a:ext cx="2411077" cy="2431264"/>
              <a:chOff x="2503565" y="2203272"/>
              <a:chExt cx="2411077" cy="2431264"/>
            </a:xfrm>
          </p:grpSpPr>
          <p:grpSp>
            <p:nvGrpSpPr>
              <p:cNvPr id="54" name="Group 53">
                <a:extLst>
                  <a:ext uri="{FF2B5EF4-FFF2-40B4-BE49-F238E27FC236}">
                    <a16:creationId xmlns:a16="http://schemas.microsoft.com/office/drawing/2014/main" id="{C19363CB-17CF-74E1-9E94-B9FEBC0BA7AA}"/>
                  </a:ext>
                </a:extLst>
              </p:cNvPr>
              <p:cNvGrpSpPr/>
              <p:nvPr/>
            </p:nvGrpSpPr>
            <p:grpSpPr>
              <a:xfrm>
                <a:off x="2503565" y="2425086"/>
                <a:ext cx="2174570" cy="2209450"/>
                <a:chOff x="2503565" y="2425086"/>
                <a:chExt cx="2174570" cy="2209450"/>
              </a:xfrm>
            </p:grpSpPr>
            <p:cxnSp>
              <p:nvCxnSpPr>
                <p:cNvPr id="57" name="Straight Arrow Connector 56">
                  <a:extLst>
                    <a:ext uri="{FF2B5EF4-FFF2-40B4-BE49-F238E27FC236}">
                      <a16:creationId xmlns:a16="http://schemas.microsoft.com/office/drawing/2014/main" id="{30CB7AF8-CDF1-927B-278D-88815ACB06A0}"/>
                    </a:ext>
                  </a:extLst>
                </p:cNvPr>
                <p:cNvCxnSpPr>
                  <a:cxnSpLocks/>
                </p:cNvCxnSpPr>
                <p:nvPr/>
              </p:nvCxnSpPr>
              <p:spPr>
                <a:xfrm flipV="1">
                  <a:off x="3576336" y="2425086"/>
                  <a:ext cx="0" cy="2209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7E995CD7-7D41-CF1A-858D-5D84B619B8A0}"/>
                    </a:ext>
                  </a:extLst>
                </p:cNvPr>
                <p:cNvCxnSpPr>
                  <a:cxnSpLocks/>
                </p:cNvCxnSpPr>
                <p:nvPr/>
              </p:nvCxnSpPr>
              <p:spPr>
                <a:xfrm>
                  <a:off x="2503565" y="3529811"/>
                  <a:ext cx="21745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32C6656-8DC3-BC33-46D6-869AB86863CF}"/>
                      </a:ext>
                    </a:extLst>
                  </p:cNvPr>
                  <p:cNvSpPr txBox="1"/>
                  <p:nvPr/>
                </p:nvSpPr>
                <p:spPr>
                  <a:xfrm>
                    <a:off x="4601864" y="3375708"/>
                    <a:ext cx="312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50" name="TextBox 49">
                    <a:extLst>
                      <a:ext uri="{FF2B5EF4-FFF2-40B4-BE49-F238E27FC236}">
                        <a16:creationId xmlns:a16="http://schemas.microsoft.com/office/drawing/2014/main" id="{603FFCA9-8358-8DC4-F52D-14BA1DAF9276}"/>
                      </a:ext>
                    </a:extLst>
                  </p:cNvPr>
                  <p:cNvSpPr txBox="1">
                    <a:spLocks noRot="1" noChangeAspect="1" noMove="1" noResize="1" noEditPoints="1" noAdjustHandles="1" noChangeArrowheads="1" noChangeShapeType="1" noTextEdit="1"/>
                  </p:cNvSpPr>
                  <p:nvPr/>
                </p:nvSpPr>
                <p:spPr>
                  <a:xfrm>
                    <a:off x="4601864" y="3375708"/>
                    <a:ext cx="312778"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08BE867-D018-54CC-7EA0-0E479819C42C}"/>
                      </a:ext>
                    </a:extLst>
                  </p:cNvPr>
                  <p:cNvSpPr txBox="1"/>
                  <p:nvPr/>
                </p:nvSpPr>
                <p:spPr>
                  <a:xfrm>
                    <a:off x="3427204" y="2203272"/>
                    <a:ext cx="312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51" name="TextBox 50">
                    <a:extLst>
                      <a:ext uri="{FF2B5EF4-FFF2-40B4-BE49-F238E27FC236}">
                        <a16:creationId xmlns:a16="http://schemas.microsoft.com/office/drawing/2014/main" id="{B1075A5B-ADCC-2E25-0C5A-AACD9FF3D9A5}"/>
                      </a:ext>
                    </a:extLst>
                  </p:cNvPr>
                  <p:cNvSpPr txBox="1">
                    <a:spLocks noRot="1" noChangeAspect="1" noMove="1" noResize="1" noEditPoints="1" noAdjustHandles="1" noChangeArrowheads="1" noChangeShapeType="1" noTextEdit="1"/>
                  </p:cNvSpPr>
                  <p:nvPr/>
                </p:nvSpPr>
                <p:spPr>
                  <a:xfrm>
                    <a:off x="3427204" y="2203272"/>
                    <a:ext cx="312778" cy="276999"/>
                  </a:xfrm>
                  <a:prstGeom prst="rect">
                    <a:avLst/>
                  </a:prstGeom>
                  <a:blipFill>
                    <a:blip r:embed="rId5"/>
                    <a:stretch>
                      <a:fillRect/>
                    </a:stretch>
                  </a:blipFill>
                </p:spPr>
                <p:txBody>
                  <a:bodyPr/>
                  <a:lstStyle/>
                  <a:p>
                    <a:r>
                      <a:rPr lang="en-GB">
                        <a:noFill/>
                      </a:rPr>
                      <a:t> </a:t>
                    </a:r>
                  </a:p>
                </p:txBody>
              </p:sp>
            </mc:Fallback>
          </mc:AlternateContent>
        </p:grpSp>
      </p:grpSp>
      <p:cxnSp>
        <p:nvCxnSpPr>
          <p:cNvPr id="63" name="Straight Connector 62">
            <a:extLst>
              <a:ext uri="{FF2B5EF4-FFF2-40B4-BE49-F238E27FC236}">
                <a16:creationId xmlns:a16="http://schemas.microsoft.com/office/drawing/2014/main" id="{210F922C-5B68-7EFC-B315-6370C098DCCB}"/>
              </a:ext>
            </a:extLst>
          </p:cNvPr>
          <p:cNvCxnSpPr>
            <a:cxnSpLocks/>
          </p:cNvCxnSpPr>
          <p:nvPr/>
        </p:nvCxnSpPr>
        <p:spPr>
          <a:xfrm flipH="1" flipV="1">
            <a:off x="9200620" y="2528899"/>
            <a:ext cx="2172111" cy="127129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8F9BAB-514B-BF52-8BDF-5617555A3F90}"/>
              </a:ext>
            </a:extLst>
          </p:cNvPr>
          <p:cNvCxnSpPr>
            <a:cxnSpLocks/>
          </p:cNvCxnSpPr>
          <p:nvPr/>
        </p:nvCxnSpPr>
        <p:spPr>
          <a:xfrm flipH="1" flipV="1">
            <a:off x="9200620" y="1735857"/>
            <a:ext cx="2149462" cy="213619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7B910AB-1315-D5BB-A584-89E080EA680F}"/>
              </a:ext>
            </a:extLst>
          </p:cNvPr>
          <p:cNvCxnSpPr>
            <a:cxnSpLocks/>
          </p:cNvCxnSpPr>
          <p:nvPr/>
        </p:nvCxnSpPr>
        <p:spPr>
          <a:xfrm flipH="1" flipV="1">
            <a:off x="9618439" y="1735857"/>
            <a:ext cx="1602011" cy="206433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DD448AD-09F2-339B-1246-AF140C7EF95F}"/>
              </a:ext>
            </a:extLst>
          </p:cNvPr>
          <p:cNvCxnSpPr>
            <a:cxnSpLocks/>
          </p:cNvCxnSpPr>
          <p:nvPr/>
        </p:nvCxnSpPr>
        <p:spPr>
          <a:xfrm flipH="1" flipV="1">
            <a:off x="9811571" y="1858744"/>
            <a:ext cx="1408879" cy="197347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DE9BDC4-0986-0F2F-22B4-08CD70DC3AF4}"/>
              </a:ext>
            </a:extLst>
          </p:cNvPr>
          <p:cNvGrpSpPr/>
          <p:nvPr/>
        </p:nvGrpSpPr>
        <p:grpSpPr>
          <a:xfrm>
            <a:off x="6339560" y="1440792"/>
            <a:ext cx="2446484" cy="2436334"/>
            <a:chOff x="9187394" y="2198202"/>
            <a:chExt cx="2446484" cy="2436334"/>
          </a:xfrm>
        </p:grpSpPr>
        <p:pic>
          <p:nvPicPr>
            <p:cNvPr id="5" name="Picture 4">
              <a:extLst>
                <a:ext uri="{FF2B5EF4-FFF2-40B4-BE49-F238E27FC236}">
                  <a16:creationId xmlns:a16="http://schemas.microsoft.com/office/drawing/2014/main" id="{F8BA271B-3B99-F959-8D30-75DF2F3658B7}"/>
                </a:ext>
              </a:extLst>
            </p:cNvPr>
            <p:cNvPicPr>
              <a:picLocks noChangeAspect="1"/>
            </p:cNvPicPr>
            <p:nvPr/>
          </p:nvPicPr>
          <p:blipFill>
            <a:blip r:embed="rId3"/>
            <a:stretch>
              <a:fillRect/>
            </a:stretch>
          </p:blipFill>
          <p:spPr>
            <a:xfrm>
              <a:off x="9187394" y="2425086"/>
              <a:ext cx="2232626" cy="2209450"/>
            </a:xfrm>
            <a:prstGeom prst="rect">
              <a:avLst/>
            </a:prstGeom>
          </p:spPr>
        </p:pic>
        <p:grpSp>
          <p:nvGrpSpPr>
            <p:cNvPr id="6" name="Group 5">
              <a:extLst>
                <a:ext uri="{FF2B5EF4-FFF2-40B4-BE49-F238E27FC236}">
                  <a16:creationId xmlns:a16="http://schemas.microsoft.com/office/drawing/2014/main" id="{4FDF7E6A-3640-36CD-DB10-CF6E34B27B5D}"/>
                </a:ext>
              </a:extLst>
            </p:cNvPr>
            <p:cNvGrpSpPr/>
            <p:nvPr/>
          </p:nvGrpSpPr>
          <p:grpSpPr>
            <a:xfrm>
              <a:off x="9222801" y="2198202"/>
              <a:ext cx="2411077" cy="2431264"/>
              <a:chOff x="2503565" y="2203272"/>
              <a:chExt cx="2411077" cy="2431264"/>
            </a:xfrm>
          </p:grpSpPr>
          <p:grpSp>
            <p:nvGrpSpPr>
              <p:cNvPr id="7" name="Group 6">
                <a:extLst>
                  <a:ext uri="{FF2B5EF4-FFF2-40B4-BE49-F238E27FC236}">
                    <a16:creationId xmlns:a16="http://schemas.microsoft.com/office/drawing/2014/main" id="{E24D62E2-1EAE-80F2-9612-176A8D1752E5}"/>
                  </a:ext>
                </a:extLst>
              </p:cNvPr>
              <p:cNvGrpSpPr/>
              <p:nvPr/>
            </p:nvGrpSpPr>
            <p:grpSpPr>
              <a:xfrm>
                <a:off x="2503565" y="2425086"/>
                <a:ext cx="2174570" cy="2209450"/>
                <a:chOff x="2503565" y="2425086"/>
                <a:chExt cx="2174570" cy="2209450"/>
              </a:xfrm>
            </p:grpSpPr>
            <p:cxnSp>
              <p:nvCxnSpPr>
                <p:cNvPr id="10" name="Straight Arrow Connector 9">
                  <a:extLst>
                    <a:ext uri="{FF2B5EF4-FFF2-40B4-BE49-F238E27FC236}">
                      <a16:creationId xmlns:a16="http://schemas.microsoft.com/office/drawing/2014/main" id="{403A9D10-AB9F-A1A6-C25E-77E362D80B1E}"/>
                    </a:ext>
                  </a:extLst>
                </p:cNvPr>
                <p:cNvCxnSpPr>
                  <a:cxnSpLocks/>
                </p:cNvCxnSpPr>
                <p:nvPr/>
              </p:nvCxnSpPr>
              <p:spPr>
                <a:xfrm flipV="1">
                  <a:off x="3576336" y="2425086"/>
                  <a:ext cx="0" cy="2209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42DED24-C591-A00E-ECE2-C9C2DB8EC2F2}"/>
                    </a:ext>
                  </a:extLst>
                </p:cNvPr>
                <p:cNvCxnSpPr>
                  <a:cxnSpLocks/>
                </p:cNvCxnSpPr>
                <p:nvPr/>
              </p:nvCxnSpPr>
              <p:spPr>
                <a:xfrm>
                  <a:off x="2503565" y="3529811"/>
                  <a:ext cx="21745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4DB898F-2BC8-0FFA-2E4A-E794B8DA8D7B}"/>
                      </a:ext>
                    </a:extLst>
                  </p:cNvPr>
                  <p:cNvSpPr txBox="1"/>
                  <p:nvPr/>
                </p:nvSpPr>
                <p:spPr>
                  <a:xfrm>
                    <a:off x="4601864" y="3375708"/>
                    <a:ext cx="312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50" name="TextBox 49">
                    <a:extLst>
                      <a:ext uri="{FF2B5EF4-FFF2-40B4-BE49-F238E27FC236}">
                        <a16:creationId xmlns:a16="http://schemas.microsoft.com/office/drawing/2014/main" id="{603FFCA9-8358-8DC4-F52D-14BA1DAF9276}"/>
                      </a:ext>
                    </a:extLst>
                  </p:cNvPr>
                  <p:cNvSpPr txBox="1">
                    <a:spLocks noRot="1" noChangeAspect="1" noMove="1" noResize="1" noEditPoints="1" noAdjustHandles="1" noChangeArrowheads="1" noChangeShapeType="1" noTextEdit="1"/>
                  </p:cNvSpPr>
                  <p:nvPr/>
                </p:nvSpPr>
                <p:spPr>
                  <a:xfrm>
                    <a:off x="4601864" y="3375708"/>
                    <a:ext cx="312778"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FDD3B6-3227-0E27-FEC6-2D537BB4028E}"/>
                      </a:ext>
                    </a:extLst>
                  </p:cNvPr>
                  <p:cNvSpPr txBox="1"/>
                  <p:nvPr/>
                </p:nvSpPr>
                <p:spPr>
                  <a:xfrm>
                    <a:off x="3427204" y="2203272"/>
                    <a:ext cx="312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51" name="TextBox 50">
                    <a:extLst>
                      <a:ext uri="{FF2B5EF4-FFF2-40B4-BE49-F238E27FC236}">
                        <a16:creationId xmlns:a16="http://schemas.microsoft.com/office/drawing/2014/main" id="{B1075A5B-ADCC-2E25-0C5A-AACD9FF3D9A5}"/>
                      </a:ext>
                    </a:extLst>
                  </p:cNvPr>
                  <p:cNvSpPr txBox="1">
                    <a:spLocks noRot="1" noChangeAspect="1" noMove="1" noResize="1" noEditPoints="1" noAdjustHandles="1" noChangeArrowheads="1" noChangeShapeType="1" noTextEdit="1"/>
                  </p:cNvSpPr>
                  <p:nvPr/>
                </p:nvSpPr>
                <p:spPr>
                  <a:xfrm>
                    <a:off x="3427204" y="2203272"/>
                    <a:ext cx="312778" cy="276999"/>
                  </a:xfrm>
                  <a:prstGeom prst="rect">
                    <a:avLst/>
                  </a:prstGeom>
                  <a:blipFill>
                    <a:blip r:embed="rId5"/>
                    <a:stretch>
                      <a:fillRect/>
                    </a:stretch>
                  </a:blipFill>
                </p:spPr>
                <p:txBody>
                  <a:bodyPr/>
                  <a:lstStyle/>
                  <a:p>
                    <a:r>
                      <a:rPr lang="en-GB">
                        <a:noFill/>
                      </a:rPr>
                      <a:t> </a:t>
                    </a:r>
                  </a:p>
                </p:txBody>
              </p:sp>
            </mc:Fallback>
          </mc:AlternateContent>
        </p:grpSp>
      </p:grpSp>
      <p:grpSp>
        <p:nvGrpSpPr>
          <p:cNvPr id="12" name="Group 11">
            <a:extLst>
              <a:ext uri="{FF2B5EF4-FFF2-40B4-BE49-F238E27FC236}">
                <a16:creationId xmlns:a16="http://schemas.microsoft.com/office/drawing/2014/main" id="{B1841DD3-48CE-96A4-A40D-2504ECFD4F73}"/>
              </a:ext>
            </a:extLst>
          </p:cNvPr>
          <p:cNvGrpSpPr/>
          <p:nvPr/>
        </p:nvGrpSpPr>
        <p:grpSpPr>
          <a:xfrm>
            <a:off x="1084106" y="1451473"/>
            <a:ext cx="2447362" cy="2431264"/>
            <a:chOff x="2467280" y="2203272"/>
            <a:chExt cx="2447362" cy="2431264"/>
          </a:xfrm>
        </p:grpSpPr>
        <p:pic>
          <p:nvPicPr>
            <p:cNvPr id="13" name="Picture 12">
              <a:extLst>
                <a:ext uri="{FF2B5EF4-FFF2-40B4-BE49-F238E27FC236}">
                  <a16:creationId xmlns:a16="http://schemas.microsoft.com/office/drawing/2014/main" id="{061F7205-0B5A-D446-5FFC-376284DCEE59}"/>
                </a:ext>
              </a:extLst>
            </p:cNvPr>
            <p:cNvPicPr>
              <a:picLocks noChangeAspect="1"/>
            </p:cNvPicPr>
            <p:nvPr/>
          </p:nvPicPr>
          <p:blipFill>
            <a:blip r:embed="rId3"/>
            <a:stretch>
              <a:fillRect/>
            </a:stretch>
          </p:blipFill>
          <p:spPr>
            <a:xfrm>
              <a:off x="2467280" y="2425086"/>
              <a:ext cx="2232626" cy="2209450"/>
            </a:xfrm>
            <a:prstGeom prst="rect">
              <a:avLst/>
            </a:prstGeom>
          </p:spPr>
        </p:pic>
        <p:grpSp>
          <p:nvGrpSpPr>
            <p:cNvPr id="14" name="Group 13">
              <a:extLst>
                <a:ext uri="{FF2B5EF4-FFF2-40B4-BE49-F238E27FC236}">
                  <a16:creationId xmlns:a16="http://schemas.microsoft.com/office/drawing/2014/main" id="{CC1A7354-F12E-E690-B01B-051A1B64A015}"/>
                </a:ext>
              </a:extLst>
            </p:cNvPr>
            <p:cNvGrpSpPr/>
            <p:nvPr/>
          </p:nvGrpSpPr>
          <p:grpSpPr>
            <a:xfrm>
              <a:off x="2503565" y="2203272"/>
              <a:ext cx="2411077" cy="2431264"/>
              <a:chOff x="2503565" y="2203272"/>
              <a:chExt cx="2411077" cy="2431264"/>
            </a:xfrm>
          </p:grpSpPr>
          <p:grpSp>
            <p:nvGrpSpPr>
              <p:cNvPr id="15" name="Group 14">
                <a:extLst>
                  <a:ext uri="{FF2B5EF4-FFF2-40B4-BE49-F238E27FC236}">
                    <a16:creationId xmlns:a16="http://schemas.microsoft.com/office/drawing/2014/main" id="{07B3E0A3-9ECE-B451-BED5-31BDE0050279}"/>
                  </a:ext>
                </a:extLst>
              </p:cNvPr>
              <p:cNvGrpSpPr/>
              <p:nvPr/>
            </p:nvGrpSpPr>
            <p:grpSpPr>
              <a:xfrm>
                <a:off x="2503565" y="2425086"/>
                <a:ext cx="2174570" cy="2209450"/>
                <a:chOff x="2503565" y="2425086"/>
                <a:chExt cx="2174570" cy="2209450"/>
              </a:xfrm>
            </p:grpSpPr>
            <p:cxnSp>
              <p:nvCxnSpPr>
                <p:cNvPr id="18" name="Straight Arrow Connector 17">
                  <a:extLst>
                    <a:ext uri="{FF2B5EF4-FFF2-40B4-BE49-F238E27FC236}">
                      <a16:creationId xmlns:a16="http://schemas.microsoft.com/office/drawing/2014/main" id="{781D7209-ECCB-A35C-1126-71D340055D0E}"/>
                    </a:ext>
                  </a:extLst>
                </p:cNvPr>
                <p:cNvCxnSpPr>
                  <a:cxnSpLocks/>
                </p:cNvCxnSpPr>
                <p:nvPr/>
              </p:nvCxnSpPr>
              <p:spPr>
                <a:xfrm flipV="1">
                  <a:off x="3576336" y="2425086"/>
                  <a:ext cx="0" cy="2209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432C869-C878-03CB-3ADC-DFBD59D50E8F}"/>
                    </a:ext>
                  </a:extLst>
                </p:cNvPr>
                <p:cNvCxnSpPr>
                  <a:cxnSpLocks/>
                </p:cNvCxnSpPr>
                <p:nvPr/>
              </p:nvCxnSpPr>
              <p:spPr>
                <a:xfrm>
                  <a:off x="2503565" y="3529811"/>
                  <a:ext cx="21745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146DB62-6FA8-0643-79C8-C8A8E1D635CB}"/>
                      </a:ext>
                    </a:extLst>
                  </p:cNvPr>
                  <p:cNvSpPr txBox="1"/>
                  <p:nvPr/>
                </p:nvSpPr>
                <p:spPr>
                  <a:xfrm>
                    <a:off x="4601864" y="3375708"/>
                    <a:ext cx="312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39" name="TextBox 38">
                    <a:extLst>
                      <a:ext uri="{FF2B5EF4-FFF2-40B4-BE49-F238E27FC236}">
                        <a16:creationId xmlns:a16="http://schemas.microsoft.com/office/drawing/2014/main" id="{93FAD47F-BA5D-E26D-064A-80BA7DC68E0A}"/>
                      </a:ext>
                    </a:extLst>
                  </p:cNvPr>
                  <p:cNvSpPr txBox="1">
                    <a:spLocks noRot="1" noChangeAspect="1" noMove="1" noResize="1" noEditPoints="1" noAdjustHandles="1" noChangeArrowheads="1" noChangeShapeType="1" noTextEdit="1"/>
                  </p:cNvSpPr>
                  <p:nvPr/>
                </p:nvSpPr>
                <p:spPr>
                  <a:xfrm>
                    <a:off x="4601864" y="3375708"/>
                    <a:ext cx="312778"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E76532D-F95C-D189-37D8-A2CCAF317812}"/>
                      </a:ext>
                    </a:extLst>
                  </p:cNvPr>
                  <p:cNvSpPr txBox="1"/>
                  <p:nvPr/>
                </p:nvSpPr>
                <p:spPr>
                  <a:xfrm>
                    <a:off x="3427204" y="2203272"/>
                    <a:ext cx="312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40" name="TextBox 39">
                    <a:extLst>
                      <a:ext uri="{FF2B5EF4-FFF2-40B4-BE49-F238E27FC236}">
                        <a16:creationId xmlns:a16="http://schemas.microsoft.com/office/drawing/2014/main" id="{4A803ABB-489D-5C40-B61C-882943FC4EE4}"/>
                      </a:ext>
                    </a:extLst>
                  </p:cNvPr>
                  <p:cNvSpPr txBox="1">
                    <a:spLocks noRot="1" noChangeAspect="1" noMove="1" noResize="1" noEditPoints="1" noAdjustHandles="1" noChangeArrowheads="1" noChangeShapeType="1" noTextEdit="1"/>
                  </p:cNvSpPr>
                  <p:nvPr/>
                </p:nvSpPr>
                <p:spPr>
                  <a:xfrm>
                    <a:off x="3427204" y="2203272"/>
                    <a:ext cx="312778" cy="276999"/>
                  </a:xfrm>
                  <a:prstGeom prst="rect">
                    <a:avLst/>
                  </a:prstGeom>
                  <a:blipFill>
                    <a:blip r:embed="rId6"/>
                    <a:stretch>
                      <a:fillRect/>
                    </a:stretch>
                  </a:blipFill>
                </p:spPr>
                <p:txBody>
                  <a:bodyPr/>
                  <a:lstStyle/>
                  <a:p>
                    <a:r>
                      <a:rPr lang="en-GB">
                        <a:noFill/>
                      </a:rPr>
                      <a:t> </a:t>
                    </a:r>
                  </a:p>
                </p:txBody>
              </p:sp>
            </mc:Fallback>
          </mc:AlternateContent>
        </p:grpSp>
      </p:grpSp>
      <p:grpSp>
        <p:nvGrpSpPr>
          <p:cNvPr id="20" name="Group 19">
            <a:extLst>
              <a:ext uri="{FF2B5EF4-FFF2-40B4-BE49-F238E27FC236}">
                <a16:creationId xmlns:a16="http://schemas.microsoft.com/office/drawing/2014/main" id="{69A76735-030B-80E4-BA3D-EDDB776A1A9F}"/>
              </a:ext>
            </a:extLst>
          </p:cNvPr>
          <p:cNvGrpSpPr/>
          <p:nvPr/>
        </p:nvGrpSpPr>
        <p:grpSpPr>
          <a:xfrm>
            <a:off x="3714453" y="1456786"/>
            <a:ext cx="2447362" cy="2431264"/>
            <a:chOff x="5827337" y="2208585"/>
            <a:chExt cx="2447362" cy="2431264"/>
          </a:xfrm>
        </p:grpSpPr>
        <p:pic>
          <p:nvPicPr>
            <p:cNvPr id="21" name="Picture 20">
              <a:extLst>
                <a:ext uri="{FF2B5EF4-FFF2-40B4-BE49-F238E27FC236}">
                  <a16:creationId xmlns:a16="http://schemas.microsoft.com/office/drawing/2014/main" id="{C5D1CD56-0415-551A-39AA-652FB522126F}"/>
                </a:ext>
              </a:extLst>
            </p:cNvPr>
            <p:cNvPicPr>
              <a:picLocks noChangeAspect="1"/>
            </p:cNvPicPr>
            <p:nvPr/>
          </p:nvPicPr>
          <p:blipFill>
            <a:blip r:embed="rId3"/>
            <a:stretch>
              <a:fillRect/>
            </a:stretch>
          </p:blipFill>
          <p:spPr>
            <a:xfrm>
              <a:off x="5827337" y="2425086"/>
              <a:ext cx="2232626" cy="2209450"/>
            </a:xfrm>
            <a:prstGeom prst="rect">
              <a:avLst/>
            </a:prstGeom>
          </p:spPr>
        </p:pic>
        <p:grpSp>
          <p:nvGrpSpPr>
            <p:cNvPr id="22" name="Group 21">
              <a:extLst>
                <a:ext uri="{FF2B5EF4-FFF2-40B4-BE49-F238E27FC236}">
                  <a16:creationId xmlns:a16="http://schemas.microsoft.com/office/drawing/2014/main" id="{A2C1FA87-2E2D-ADF6-C717-4E6FC64539CE}"/>
                </a:ext>
              </a:extLst>
            </p:cNvPr>
            <p:cNvGrpSpPr/>
            <p:nvPr/>
          </p:nvGrpSpPr>
          <p:grpSpPr>
            <a:xfrm>
              <a:off x="5863622" y="2208585"/>
              <a:ext cx="2411077" cy="2431264"/>
              <a:chOff x="2503565" y="2203272"/>
              <a:chExt cx="2411077" cy="2431264"/>
            </a:xfrm>
          </p:grpSpPr>
          <p:grpSp>
            <p:nvGrpSpPr>
              <p:cNvPr id="23" name="Group 22">
                <a:extLst>
                  <a:ext uri="{FF2B5EF4-FFF2-40B4-BE49-F238E27FC236}">
                    <a16:creationId xmlns:a16="http://schemas.microsoft.com/office/drawing/2014/main" id="{540E71B7-B183-EDD2-3064-4E930520727C}"/>
                  </a:ext>
                </a:extLst>
              </p:cNvPr>
              <p:cNvGrpSpPr/>
              <p:nvPr/>
            </p:nvGrpSpPr>
            <p:grpSpPr>
              <a:xfrm>
                <a:off x="2503565" y="2425086"/>
                <a:ext cx="2174570" cy="2209450"/>
                <a:chOff x="2503565" y="2425086"/>
                <a:chExt cx="2174570" cy="2209450"/>
              </a:xfrm>
            </p:grpSpPr>
            <p:cxnSp>
              <p:nvCxnSpPr>
                <p:cNvPr id="26" name="Straight Arrow Connector 25">
                  <a:extLst>
                    <a:ext uri="{FF2B5EF4-FFF2-40B4-BE49-F238E27FC236}">
                      <a16:creationId xmlns:a16="http://schemas.microsoft.com/office/drawing/2014/main" id="{A238DE8D-21F0-EB30-9B71-86F224C9ADC4}"/>
                    </a:ext>
                  </a:extLst>
                </p:cNvPr>
                <p:cNvCxnSpPr>
                  <a:cxnSpLocks/>
                </p:cNvCxnSpPr>
                <p:nvPr/>
              </p:nvCxnSpPr>
              <p:spPr>
                <a:xfrm flipV="1">
                  <a:off x="3576336" y="2425086"/>
                  <a:ext cx="0" cy="22094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FF775BC6-CB36-21DC-2A39-AFE6D84CB44E}"/>
                    </a:ext>
                  </a:extLst>
                </p:cNvPr>
                <p:cNvCxnSpPr>
                  <a:cxnSpLocks/>
                </p:cNvCxnSpPr>
                <p:nvPr/>
              </p:nvCxnSpPr>
              <p:spPr>
                <a:xfrm>
                  <a:off x="2503565" y="3522554"/>
                  <a:ext cx="21745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C432EBB-CAF4-C434-37D9-F06349AF4F38}"/>
                      </a:ext>
                    </a:extLst>
                  </p:cNvPr>
                  <p:cNvSpPr txBox="1"/>
                  <p:nvPr/>
                </p:nvSpPr>
                <p:spPr>
                  <a:xfrm>
                    <a:off x="4601864" y="3375708"/>
                    <a:ext cx="312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44" name="TextBox 43">
                    <a:extLst>
                      <a:ext uri="{FF2B5EF4-FFF2-40B4-BE49-F238E27FC236}">
                        <a16:creationId xmlns:a16="http://schemas.microsoft.com/office/drawing/2014/main" id="{83DBE195-DD83-9A77-E82C-3F789DE8C6C5}"/>
                      </a:ext>
                    </a:extLst>
                  </p:cNvPr>
                  <p:cNvSpPr txBox="1">
                    <a:spLocks noRot="1" noChangeAspect="1" noMove="1" noResize="1" noEditPoints="1" noAdjustHandles="1" noChangeArrowheads="1" noChangeShapeType="1" noTextEdit="1"/>
                  </p:cNvSpPr>
                  <p:nvPr/>
                </p:nvSpPr>
                <p:spPr>
                  <a:xfrm>
                    <a:off x="4601864" y="3375708"/>
                    <a:ext cx="312778"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E1DB27D-F1B2-66B7-18D7-B85219A384BF}"/>
                      </a:ext>
                    </a:extLst>
                  </p:cNvPr>
                  <p:cNvSpPr txBox="1"/>
                  <p:nvPr/>
                </p:nvSpPr>
                <p:spPr>
                  <a:xfrm>
                    <a:off x="3427204" y="2203272"/>
                    <a:ext cx="312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xmlns="">
              <p:sp>
                <p:nvSpPr>
                  <p:cNvPr id="45" name="TextBox 44">
                    <a:extLst>
                      <a:ext uri="{FF2B5EF4-FFF2-40B4-BE49-F238E27FC236}">
                        <a16:creationId xmlns:a16="http://schemas.microsoft.com/office/drawing/2014/main" id="{8A2EC24B-AB42-5C5C-5793-D7BDF1BB8142}"/>
                      </a:ext>
                    </a:extLst>
                  </p:cNvPr>
                  <p:cNvSpPr txBox="1">
                    <a:spLocks noRot="1" noChangeAspect="1" noMove="1" noResize="1" noEditPoints="1" noAdjustHandles="1" noChangeArrowheads="1" noChangeShapeType="1" noTextEdit="1"/>
                  </p:cNvSpPr>
                  <p:nvPr/>
                </p:nvSpPr>
                <p:spPr>
                  <a:xfrm>
                    <a:off x="3427204" y="2203272"/>
                    <a:ext cx="312778" cy="276999"/>
                  </a:xfrm>
                  <a:prstGeom prst="rect">
                    <a:avLst/>
                  </a:prstGeom>
                  <a:blipFill>
                    <a:blip r:embed="rId6"/>
                    <a:stretch>
                      <a:fillRect/>
                    </a:stretch>
                  </a:blipFill>
                </p:spPr>
                <p:txBody>
                  <a:bodyPr/>
                  <a:lstStyle/>
                  <a:p>
                    <a:r>
                      <a:rPr lang="en-GB">
                        <a:noFill/>
                      </a:rPr>
                      <a:t> </a:t>
                    </a:r>
                  </a:p>
                </p:txBody>
              </p:sp>
            </mc:Fallback>
          </mc:AlternateContent>
        </p:grpSp>
      </p:grpSp>
      <p:sp>
        <p:nvSpPr>
          <p:cNvPr id="28" name="Rectangle 27">
            <a:extLst>
              <a:ext uri="{FF2B5EF4-FFF2-40B4-BE49-F238E27FC236}">
                <a16:creationId xmlns:a16="http://schemas.microsoft.com/office/drawing/2014/main" id="{2DB8A7A0-479A-1E3F-B21A-B7D4EED83197}"/>
              </a:ext>
            </a:extLst>
          </p:cNvPr>
          <p:cNvSpPr/>
          <p:nvPr/>
        </p:nvSpPr>
        <p:spPr>
          <a:xfrm>
            <a:off x="910077" y="834183"/>
            <a:ext cx="2493017" cy="533400"/>
          </a:xfrm>
          <a:prstGeom prst="rect">
            <a:avLst/>
          </a:prstGeom>
          <a:solidFill>
            <a:srgbClr val="FFB3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Translation</a:t>
            </a:r>
          </a:p>
        </p:txBody>
      </p:sp>
      <p:sp>
        <p:nvSpPr>
          <p:cNvPr id="29" name="Rectangle 28">
            <a:extLst>
              <a:ext uri="{FF2B5EF4-FFF2-40B4-BE49-F238E27FC236}">
                <a16:creationId xmlns:a16="http://schemas.microsoft.com/office/drawing/2014/main" id="{EAE06569-10AB-A3FC-CDBF-66BFEC0D726D}"/>
              </a:ext>
            </a:extLst>
          </p:cNvPr>
          <p:cNvSpPr/>
          <p:nvPr/>
        </p:nvSpPr>
        <p:spPr>
          <a:xfrm>
            <a:off x="3562196" y="834183"/>
            <a:ext cx="2493017" cy="533400"/>
          </a:xfrm>
          <a:prstGeom prst="rect">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Reflection</a:t>
            </a:r>
          </a:p>
        </p:txBody>
      </p:sp>
      <p:sp>
        <p:nvSpPr>
          <p:cNvPr id="30" name="Rectangle 29">
            <a:extLst>
              <a:ext uri="{FF2B5EF4-FFF2-40B4-BE49-F238E27FC236}">
                <a16:creationId xmlns:a16="http://schemas.microsoft.com/office/drawing/2014/main" id="{9C95F514-1975-3DE0-89CF-1FD55A6AAD4E}"/>
              </a:ext>
            </a:extLst>
          </p:cNvPr>
          <p:cNvSpPr/>
          <p:nvPr/>
        </p:nvSpPr>
        <p:spPr>
          <a:xfrm>
            <a:off x="6209075" y="828572"/>
            <a:ext cx="2493017" cy="533400"/>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Rotation</a:t>
            </a:r>
          </a:p>
        </p:txBody>
      </p:sp>
      <p:sp>
        <p:nvSpPr>
          <p:cNvPr id="31" name="Rectangle: Single Corner Snipped 30">
            <a:extLst>
              <a:ext uri="{FF2B5EF4-FFF2-40B4-BE49-F238E27FC236}">
                <a16:creationId xmlns:a16="http://schemas.microsoft.com/office/drawing/2014/main" id="{3323EAA2-AD84-5F2E-72FB-4E29AEA5CB09}"/>
              </a:ext>
            </a:extLst>
          </p:cNvPr>
          <p:cNvSpPr/>
          <p:nvPr/>
        </p:nvSpPr>
        <p:spPr>
          <a:xfrm>
            <a:off x="1344600" y="1927576"/>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2" name="Rectangle: Single Corner Snipped 31">
            <a:extLst>
              <a:ext uri="{FF2B5EF4-FFF2-40B4-BE49-F238E27FC236}">
                <a16:creationId xmlns:a16="http://schemas.microsoft.com/office/drawing/2014/main" id="{A9BA39C9-547D-1D79-A7AD-4C61B1A9A213}"/>
              </a:ext>
            </a:extLst>
          </p:cNvPr>
          <p:cNvSpPr/>
          <p:nvPr/>
        </p:nvSpPr>
        <p:spPr>
          <a:xfrm>
            <a:off x="1344600" y="1927576"/>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3" name="Rectangle: Single Corner Snipped 32">
            <a:extLst>
              <a:ext uri="{FF2B5EF4-FFF2-40B4-BE49-F238E27FC236}">
                <a16:creationId xmlns:a16="http://schemas.microsoft.com/office/drawing/2014/main" id="{1DAD6221-88EC-6BA8-9E8D-2D5D9F853227}"/>
              </a:ext>
            </a:extLst>
          </p:cNvPr>
          <p:cNvSpPr/>
          <p:nvPr/>
        </p:nvSpPr>
        <p:spPr>
          <a:xfrm>
            <a:off x="3853075" y="2359049"/>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34" name="Straight Connector 33">
            <a:extLst>
              <a:ext uri="{FF2B5EF4-FFF2-40B4-BE49-F238E27FC236}">
                <a16:creationId xmlns:a16="http://schemas.microsoft.com/office/drawing/2014/main" id="{13C7CE3C-4296-90D8-972E-72C40E71B01D}"/>
              </a:ext>
            </a:extLst>
          </p:cNvPr>
          <p:cNvCxnSpPr>
            <a:cxnSpLocks/>
          </p:cNvCxnSpPr>
          <p:nvPr/>
        </p:nvCxnSpPr>
        <p:spPr>
          <a:xfrm>
            <a:off x="4613669" y="2165881"/>
            <a:ext cx="0" cy="118291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5" name="Rectangle: Single Corner Snipped 34">
            <a:extLst>
              <a:ext uri="{FF2B5EF4-FFF2-40B4-BE49-F238E27FC236}">
                <a16:creationId xmlns:a16="http://schemas.microsoft.com/office/drawing/2014/main" id="{DB9C8754-AD64-D1D2-87CA-2B2560E8878D}"/>
              </a:ext>
            </a:extLst>
          </p:cNvPr>
          <p:cNvSpPr/>
          <p:nvPr/>
        </p:nvSpPr>
        <p:spPr>
          <a:xfrm flipH="1">
            <a:off x="4733083" y="2359049"/>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6" name="Rectangle: Single Corner Snipped 35">
            <a:extLst>
              <a:ext uri="{FF2B5EF4-FFF2-40B4-BE49-F238E27FC236}">
                <a16:creationId xmlns:a16="http://schemas.microsoft.com/office/drawing/2014/main" id="{CF158C95-7C10-C718-8A0C-7CBF976D7B98}"/>
              </a:ext>
            </a:extLst>
          </p:cNvPr>
          <p:cNvSpPr/>
          <p:nvPr/>
        </p:nvSpPr>
        <p:spPr>
          <a:xfrm>
            <a:off x="6594621" y="213074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nvGrpSpPr>
          <p:cNvPr id="37" name="Group 36">
            <a:extLst>
              <a:ext uri="{FF2B5EF4-FFF2-40B4-BE49-F238E27FC236}">
                <a16:creationId xmlns:a16="http://schemas.microsoft.com/office/drawing/2014/main" id="{4CC46BDA-D709-253B-6F3D-3A0488D3094A}"/>
              </a:ext>
            </a:extLst>
          </p:cNvPr>
          <p:cNvGrpSpPr/>
          <p:nvPr/>
        </p:nvGrpSpPr>
        <p:grpSpPr>
          <a:xfrm>
            <a:off x="6601878" y="2130143"/>
            <a:ext cx="1700401" cy="1702076"/>
            <a:chOff x="8569774" y="4610551"/>
            <a:chExt cx="1700401" cy="1702076"/>
          </a:xfrm>
        </p:grpSpPr>
        <p:sp>
          <p:nvSpPr>
            <p:cNvPr id="38" name="Rectangle: Single Corner Snipped 37">
              <a:extLst>
                <a:ext uri="{FF2B5EF4-FFF2-40B4-BE49-F238E27FC236}">
                  <a16:creationId xmlns:a16="http://schemas.microsoft.com/office/drawing/2014/main" id="{C36871FD-A51B-0CC9-C8B2-87101A33F57C}"/>
                </a:ext>
              </a:extLst>
            </p:cNvPr>
            <p:cNvSpPr/>
            <p:nvPr/>
          </p:nvSpPr>
          <p:spPr>
            <a:xfrm>
              <a:off x="8569774" y="4610551"/>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39" name="Straight Connector 38">
              <a:extLst>
                <a:ext uri="{FF2B5EF4-FFF2-40B4-BE49-F238E27FC236}">
                  <a16:creationId xmlns:a16="http://schemas.microsoft.com/office/drawing/2014/main" id="{20D7397D-69BE-61C8-237A-B830BF48D260}"/>
                </a:ext>
              </a:extLst>
            </p:cNvPr>
            <p:cNvCxnSpPr>
              <a:cxnSpLocks/>
            </p:cNvCxnSpPr>
            <p:nvPr/>
          </p:nvCxnSpPr>
          <p:spPr>
            <a:xfrm>
              <a:off x="9203374" y="5245551"/>
              <a:ext cx="433201" cy="432076"/>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40" name="Rectangle: Single Corner Snipped 39">
              <a:extLst>
                <a:ext uri="{FF2B5EF4-FFF2-40B4-BE49-F238E27FC236}">
                  <a16:creationId xmlns:a16="http://schemas.microsoft.com/office/drawing/2014/main" id="{AAEA0A05-B3A0-0AD2-EE5B-921A43F7D3B2}"/>
                </a:ext>
              </a:extLst>
            </p:cNvPr>
            <p:cNvSpPr/>
            <p:nvPr/>
          </p:nvSpPr>
          <p:spPr>
            <a:xfrm rot="10800000">
              <a:off x="9636575" y="5677627"/>
              <a:ext cx="633600" cy="635000"/>
            </a:xfrm>
            <a:prstGeom prst="snip1Rect">
              <a:avLst>
                <a:gd name="adj" fmla="val 50000"/>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41" name="Oval 40">
              <a:extLst>
                <a:ext uri="{FF2B5EF4-FFF2-40B4-BE49-F238E27FC236}">
                  <a16:creationId xmlns:a16="http://schemas.microsoft.com/office/drawing/2014/main" id="{1D1859A8-61FC-2530-CD6A-FC7DA776F4A2}"/>
                </a:ext>
              </a:extLst>
            </p:cNvPr>
            <p:cNvSpPr/>
            <p:nvPr/>
          </p:nvSpPr>
          <p:spPr>
            <a:xfrm>
              <a:off x="9397114" y="544598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mc:AlternateContent xmlns:mc="http://schemas.openxmlformats.org/markup-compatibility/2006">
        <mc:Choice xmlns:a14="http://schemas.microsoft.com/office/drawing/2010/main" Requires="a14">
          <p:sp>
            <p:nvSpPr>
              <p:cNvPr id="42" name="Rectangle 41">
                <a:extLst>
                  <a:ext uri="{FF2B5EF4-FFF2-40B4-BE49-F238E27FC236}">
                    <a16:creationId xmlns:a16="http://schemas.microsoft.com/office/drawing/2014/main" id="{7873AF4D-BDD9-8F90-CEA9-734DB7C86371}"/>
                  </a:ext>
                </a:extLst>
              </p:cNvPr>
              <p:cNvSpPr/>
              <p:nvPr/>
            </p:nvSpPr>
            <p:spPr>
              <a:xfrm>
                <a:off x="910077" y="4039086"/>
                <a:ext cx="2493017" cy="1951167"/>
              </a:xfrm>
              <a:prstGeom prst="rect">
                <a:avLst/>
              </a:prstGeom>
              <a:solidFill>
                <a:srgbClr val="FFB3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egoe UI Light"/>
                    <a:ea typeface="+mn-ea"/>
                    <a:cs typeface="+mn-cs"/>
                  </a:rPr>
                  <a:t>Vector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Segoe U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2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m>
                            <m:mPr>
                              <m:mcs>
                                <m:mc>
                                  <m:mcPr>
                                    <m:count m:val="1"/>
                                    <m:mcJc m:val="center"/>
                                  </m:mcPr>
                                </m:mc>
                              </m:mcs>
                              <m:ctrlPr>
                                <a:rPr kumimoji="0" lang="en-GB" sz="2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mPr>
                            <m:mr>
                              <m:e>
                                <m:r>
                                  <m:rPr>
                                    <m:brk m:alnAt="7"/>
                                  </m:rPr>
                                  <a:rPr kumimoji="0" lang="en-GB" sz="2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m:t>
                                </m:r>
                              </m:e>
                            </m:mr>
                            <m:mr>
                              <m:e>
                                <m:r>
                                  <a:rPr kumimoji="0" lang="en-GB" sz="2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e>
                            </m:mr>
                          </m:m>
                        </m:e>
                      </m:d>
                    </m:oMath>
                  </m:oMathPara>
                </a14:m>
                <a:endParaRPr kumimoji="0" lang="en-GB" sz="24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p:sp>
            <p:nvSpPr>
              <p:cNvPr id="42" name="Rectangle 41">
                <a:extLst>
                  <a:ext uri="{FF2B5EF4-FFF2-40B4-BE49-F238E27FC236}">
                    <a16:creationId xmlns:a16="http://schemas.microsoft.com/office/drawing/2014/main" id="{7873AF4D-BDD9-8F90-CEA9-734DB7C86371}"/>
                  </a:ext>
                </a:extLst>
              </p:cNvPr>
              <p:cNvSpPr>
                <a:spLocks noRot="1" noChangeAspect="1" noMove="1" noResize="1" noEditPoints="1" noAdjustHandles="1" noChangeArrowheads="1" noChangeShapeType="1" noTextEdit="1"/>
              </p:cNvSpPr>
              <p:nvPr/>
            </p:nvSpPr>
            <p:spPr>
              <a:xfrm>
                <a:off x="910077" y="4039086"/>
                <a:ext cx="2493017" cy="1951167"/>
              </a:xfrm>
              <a:prstGeom prst="rect">
                <a:avLst/>
              </a:prstGeom>
              <a:blipFill>
                <a:blip r:embed="rId7"/>
                <a:stretch>
                  <a:fillRect/>
                </a:stretch>
              </a:blipFill>
            </p:spPr>
            <p:txBody>
              <a:bodyPr/>
              <a:lstStyle/>
              <a:p>
                <a:r>
                  <a:rPr lang="en-GB">
                    <a:noFill/>
                  </a:rPr>
                  <a:t> </a:t>
                </a:r>
              </a:p>
            </p:txBody>
          </p:sp>
        </mc:Fallback>
      </mc:AlternateContent>
      <p:sp>
        <p:nvSpPr>
          <p:cNvPr id="43" name="Rectangle 42">
            <a:extLst>
              <a:ext uri="{FF2B5EF4-FFF2-40B4-BE49-F238E27FC236}">
                <a16:creationId xmlns:a16="http://schemas.microsoft.com/office/drawing/2014/main" id="{C4D58F73-2412-00BF-C0C2-4520996C4BAB}"/>
              </a:ext>
            </a:extLst>
          </p:cNvPr>
          <p:cNvSpPr/>
          <p:nvPr/>
        </p:nvSpPr>
        <p:spPr>
          <a:xfrm>
            <a:off x="-26838" y="4066589"/>
            <a:ext cx="936915" cy="19572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Segoe UI Light"/>
                <a:ea typeface="+mn-ea"/>
                <a:cs typeface="+mn-cs"/>
              </a:rPr>
              <a:t>Described by:</a:t>
            </a:r>
          </a:p>
        </p:txBody>
      </p:sp>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0D5C5EC6-E992-02A6-FC85-312E7C588390}"/>
                  </a:ext>
                </a:extLst>
              </p:cNvPr>
              <p:cNvSpPr/>
              <p:nvPr/>
            </p:nvSpPr>
            <p:spPr>
              <a:xfrm>
                <a:off x="3559576" y="4039085"/>
                <a:ext cx="2493017" cy="1951168"/>
              </a:xfrm>
              <a:prstGeom prst="rect">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egoe UI Light"/>
                    <a:ea typeface="+mn-ea"/>
                    <a:cs typeface="+mn-cs"/>
                  </a:rPr>
                  <a:t>Equation of mirror line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Segoe U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𝑥</m:t>
                      </m:r>
                      <m:r>
                        <a:rPr kumimoji="0" lang="en-GB" sz="2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oMath>
                  </m:oMathPara>
                </a14:m>
                <a:endParaRPr kumimoji="0" lang="en-GB" sz="2400" b="0" i="0" u="none" strike="noStrike" kern="1200" cap="none" spc="0" normalizeH="0" baseline="0" noProof="0" dirty="0">
                  <a:ln>
                    <a:noFill/>
                  </a:ln>
                  <a:solidFill>
                    <a:prstClr val="white"/>
                  </a:solidFill>
                  <a:effectLst/>
                  <a:uLnTx/>
                  <a:uFillTx/>
                  <a:latin typeface="Segoe UI Light"/>
                  <a:ea typeface="+mn-ea"/>
                  <a:cs typeface="+mn-cs"/>
                </a:endParaRPr>
              </a:p>
            </p:txBody>
          </p:sp>
        </mc:Choice>
        <mc:Fallback>
          <p:sp>
            <p:nvSpPr>
              <p:cNvPr id="44" name="Rectangle 43">
                <a:extLst>
                  <a:ext uri="{FF2B5EF4-FFF2-40B4-BE49-F238E27FC236}">
                    <a16:creationId xmlns:a16="http://schemas.microsoft.com/office/drawing/2014/main" id="{0D5C5EC6-E992-02A6-FC85-312E7C588390}"/>
                  </a:ext>
                </a:extLst>
              </p:cNvPr>
              <p:cNvSpPr>
                <a:spLocks noRot="1" noChangeAspect="1" noMove="1" noResize="1" noEditPoints="1" noAdjustHandles="1" noChangeArrowheads="1" noChangeShapeType="1" noTextEdit="1"/>
              </p:cNvSpPr>
              <p:nvPr/>
            </p:nvSpPr>
            <p:spPr>
              <a:xfrm>
                <a:off x="3559576" y="4039085"/>
                <a:ext cx="2493017" cy="195116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5" name="Rectangle 44">
                <a:extLst>
                  <a:ext uri="{FF2B5EF4-FFF2-40B4-BE49-F238E27FC236}">
                    <a16:creationId xmlns:a16="http://schemas.microsoft.com/office/drawing/2014/main" id="{F1FA2312-CFB1-745A-F75E-69FCDB17678B}"/>
                  </a:ext>
                </a:extLst>
              </p:cNvPr>
              <p:cNvSpPr/>
              <p:nvPr/>
            </p:nvSpPr>
            <p:spPr>
              <a:xfrm>
                <a:off x="6209075" y="4033997"/>
                <a:ext cx="2493017" cy="1957227"/>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egoe UI Light"/>
                    <a:ea typeface="+mn-ea"/>
                    <a:cs typeface="+mn-cs"/>
                  </a:rPr>
                  <a:t>Angle and centre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Segoe U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white"/>
                    </a:solidFill>
                    <a:effectLst/>
                    <a:uLnTx/>
                    <a:uFillTx/>
                    <a:latin typeface="Segoe UI Light"/>
                    <a:ea typeface="+mn-ea"/>
                    <a:cs typeface="+mn-cs"/>
                  </a:rPr>
                  <a:t>90° clockwise about </a:t>
                </a:r>
                <a14:m>
                  <m:oMath xmlns:m="http://schemas.openxmlformats.org/officeDocument/2006/math">
                    <m:d>
                      <m:dPr>
                        <m:ctrlPr>
                          <a:rPr kumimoji="0" lang="en-GB" sz="2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en-GB" sz="2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0, −1</m:t>
                        </m:r>
                      </m:e>
                    </m:d>
                  </m:oMath>
                </a14:m>
                <a:endParaRPr kumimoji="0" lang="en-GB" sz="2400" b="0" i="1" u="none" strike="noStrike" kern="1200" cap="none" spc="0" normalizeH="0" baseline="0" noProof="0" dirty="0">
                  <a:ln>
                    <a:noFill/>
                  </a:ln>
                  <a:solidFill>
                    <a:prstClr val="white"/>
                  </a:solidFill>
                  <a:effectLst/>
                  <a:uLnTx/>
                  <a:uFillTx/>
                  <a:latin typeface="Segoe UI Light"/>
                  <a:ea typeface="+mn-ea"/>
                  <a:cs typeface="+mn-cs"/>
                </a:endParaRPr>
              </a:p>
            </p:txBody>
          </p:sp>
        </mc:Choice>
        <mc:Fallback>
          <p:sp>
            <p:nvSpPr>
              <p:cNvPr id="45" name="Rectangle 44">
                <a:extLst>
                  <a:ext uri="{FF2B5EF4-FFF2-40B4-BE49-F238E27FC236}">
                    <a16:creationId xmlns:a16="http://schemas.microsoft.com/office/drawing/2014/main" id="{F1FA2312-CFB1-745A-F75E-69FCDB17678B}"/>
                  </a:ext>
                </a:extLst>
              </p:cNvPr>
              <p:cNvSpPr>
                <a:spLocks noRot="1" noChangeAspect="1" noMove="1" noResize="1" noEditPoints="1" noAdjustHandles="1" noChangeArrowheads="1" noChangeShapeType="1" noTextEdit="1"/>
              </p:cNvSpPr>
              <p:nvPr/>
            </p:nvSpPr>
            <p:spPr>
              <a:xfrm>
                <a:off x="6209075" y="4033997"/>
                <a:ext cx="2493017" cy="1957227"/>
              </a:xfrm>
              <a:prstGeom prst="rect">
                <a:avLst/>
              </a:prstGeom>
              <a:blipFill>
                <a:blip r:embed="rId9"/>
                <a:stretch>
                  <a:fillRect l="-1217" r="-973"/>
                </a:stretch>
              </a:blipFill>
            </p:spPr>
            <p:txBody>
              <a:bodyPr/>
              <a:lstStyle/>
              <a:p>
                <a:r>
                  <a:rPr lang="en-GB">
                    <a:noFill/>
                  </a:rPr>
                  <a:t> </a:t>
                </a:r>
              </a:p>
            </p:txBody>
          </p:sp>
        </mc:Fallback>
      </mc:AlternateContent>
      <p:sp>
        <p:nvSpPr>
          <p:cNvPr id="46" name="Rectangle 45">
            <a:extLst>
              <a:ext uri="{FF2B5EF4-FFF2-40B4-BE49-F238E27FC236}">
                <a16:creationId xmlns:a16="http://schemas.microsoft.com/office/drawing/2014/main" id="{7259BB8B-D698-D248-E2E8-7C273764E0EE}"/>
              </a:ext>
            </a:extLst>
          </p:cNvPr>
          <p:cNvSpPr/>
          <p:nvPr/>
        </p:nvSpPr>
        <p:spPr>
          <a:xfrm>
            <a:off x="910077" y="176547"/>
            <a:ext cx="7792015" cy="53280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Congruent</a:t>
            </a:r>
          </a:p>
        </p:txBody>
      </p:sp>
      <p:sp>
        <p:nvSpPr>
          <p:cNvPr id="49" name="Rectangle 48">
            <a:extLst>
              <a:ext uri="{FF2B5EF4-FFF2-40B4-BE49-F238E27FC236}">
                <a16:creationId xmlns:a16="http://schemas.microsoft.com/office/drawing/2014/main" id="{519B3CC6-CF24-E0AA-6806-13F2676363CB}"/>
              </a:ext>
            </a:extLst>
          </p:cNvPr>
          <p:cNvSpPr/>
          <p:nvPr/>
        </p:nvSpPr>
        <p:spPr>
          <a:xfrm>
            <a:off x="9006114" y="828572"/>
            <a:ext cx="2493017" cy="533400"/>
          </a:xfrm>
          <a:prstGeom prst="rect">
            <a:avLst/>
          </a:prstGeom>
          <a:solidFill>
            <a:srgbClr val="18D1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Enlargement</a:t>
            </a:r>
          </a:p>
        </p:txBody>
      </p:sp>
      <mc:AlternateContent xmlns:mc="http://schemas.openxmlformats.org/markup-compatibility/2006">
        <mc:Choice xmlns:a14="http://schemas.microsoft.com/office/drawing/2010/main" Requires="a14">
          <p:sp>
            <p:nvSpPr>
              <p:cNvPr id="50" name="Rectangle 49">
                <a:extLst>
                  <a:ext uri="{FF2B5EF4-FFF2-40B4-BE49-F238E27FC236}">
                    <a16:creationId xmlns:a16="http://schemas.microsoft.com/office/drawing/2014/main" id="{ACFF0726-0B9B-E69E-3A7D-8AD3A3D2C83C}"/>
                  </a:ext>
                </a:extLst>
              </p:cNvPr>
              <p:cNvSpPr/>
              <p:nvPr/>
            </p:nvSpPr>
            <p:spPr>
              <a:xfrm>
                <a:off x="9006114" y="4033997"/>
                <a:ext cx="2493017" cy="1957227"/>
              </a:xfrm>
              <a:prstGeom prst="rect">
                <a:avLst/>
              </a:prstGeom>
              <a:solidFill>
                <a:srgbClr val="18D1D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egoe UI Light"/>
                    <a:ea typeface="+mn-ea"/>
                    <a:cs typeface="+mn-cs"/>
                  </a:rPr>
                  <a:t>Scale factor and centre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Segoe U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err="1">
                    <a:ln>
                      <a:noFill/>
                    </a:ln>
                    <a:solidFill>
                      <a:prstClr val="white"/>
                    </a:solidFill>
                    <a:effectLst/>
                    <a:uLnTx/>
                    <a:uFillTx/>
                    <a:latin typeface="Segoe UI Light"/>
                    <a:ea typeface="+mn-ea"/>
                    <a:cs typeface="+mn-cs"/>
                  </a:rPr>
                  <a:t>s.f.</a:t>
                </a:r>
                <a:r>
                  <a:rPr kumimoji="0" lang="en-GB" sz="2400" b="0" i="1" u="none" strike="noStrike" kern="1200" cap="none" spc="0" normalizeH="0" baseline="0" noProof="0" dirty="0">
                    <a:ln>
                      <a:noFill/>
                    </a:ln>
                    <a:solidFill>
                      <a:prstClr val="white"/>
                    </a:solidFill>
                    <a:effectLst/>
                    <a:uLnTx/>
                    <a:uFillTx/>
                    <a:latin typeface="Segoe UI Light"/>
                    <a:ea typeface="+mn-ea"/>
                    <a:cs typeface="+mn-cs"/>
                  </a:rPr>
                  <a:t> 2 about </a:t>
                </a:r>
                <a14:m>
                  <m:oMath xmlns:m="http://schemas.openxmlformats.org/officeDocument/2006/math">
                    <m:d>
                      <m:dPr>
                        <m:ctrlPr>
                          <a:rPr kumimoji="0" lang="en-GB" sz="2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en-GB" sz="2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0, −1</m:t>
                        </m:r>
                      </m:e>
                    </m:d>
                  </m:oMath>
                </a14:m>
                <a:endParaRPr kumimoji="0" lang="en-GB" sz="2400" b="0" i="1" u="none" strike="noStrike" kern="1200" cap="none" spc="0" normalizeH="0" baseline="0" noProof="0" dirty="0">
                  <a:ln>
                    <a:noFill/>
                  </a:ln>
                  <a:solidFill>
                    <a:prstClr val="white"/>
                  </a:solidFill>
                  <a:effectLst/>
                  <a:uLnTx/>
                  <a:uFillTx/>
                  <a:latin typeface="Segoe UI Light"/>
                  <a:ea typeface="+mn-ea"/>
                  <a:cs typeface="+mn-cs"/>
                </a:endParaRPr>
              </a:p>
            </p:txBody>
          </p:sp>
        </mc:Choice>
        <mc:Fallback>
          <p:sp>
            <p:nvSpPr>
              <p:cNvPr id="50" name="Rectangle 49">
                <a:extLst>
                  <a:ext uri="{FF2B5EF4-FFF2-40B4-BE49-F238E27FC236}">
                    <a16:creationId xmlns:a16="http://schemas.microsoft.com/office/drawing/2014/main" id="{ACFF0726-0B9B-E69E-3A7D-8AD3A3D2C83C}"/>
                  </a:ext>
                </a:extLst>
              </p:cNvPr>
              <p:cNvSpPr>
                <a:spLocks noRot="1" noChangeAspect="1" noMove="1" noResize="1" noEditPoints="1" noAdjustHandles="1" noChangeArrowheads="1" noChangeShapeType="1" noTextEdit="1"/>
              </p:cNvSpPr>
              <p:nvPr/>
            </p:nvSpPr>
            <p:spPr>
              <a:xfrm>
                <a:off x="9006114" y="4033997"/>
                <a:ext cx="2493017" cy="1957227"/>
              </a:xfrm>
              <a:prstGeom prst="rect">
                <a:avLst/>
              </a:prstGeom>
              <a:blipFill>
                <a:blip r:embed="rId10"/>
                <a:stretch>
                  <a:fillRect t="-929" r="-1460"/>
                </a:stretch>
              </a:blipFill>
            </p:spPr>
            <p:txBody>
              <a:bodyPr/>
              <a:lstStyle/>
              <a:p>
                <a:r>
                  <a:rPr lang="en-GB">
                    <a:noFill/>
                  </a:rPr>
                  <a:t> </a:t>
                </a:r>
              </a:p>
            </p:txBody>
          </p:sp>
        </mc:Fallback>
      </mc:AlternateContent>
      <p:sp>
        <p:nvSpPr>
          <p:cNvPr id="59" name="Rectangle: Single Corner Snipped 58">
            <a:extLst>
              <a:ext uri="{FF2B5EF4-FFF2-40B4-BE49-F238E27FC236}">
                <a16:creationId xmlns:a16="http://schemas.microsoft.com/office/drawing/2014/main" id="{F1F1E0E1-9146-D9B2-61DD-EB3859B69F1D}"/>
              </a:ext>
            </a:extLst>
          </p:cNvPr>
          <p:cNvSpPr/>
          <p:nvPr/>
        </p:nvSpPr>
        <p:spPr>
          <a:xfrm>
            <a:off x="9618439" y="2138824"/>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60" name="Rectangle: Single Corner Snipped 59">
            <a:extLst>
              <a:ext uri="{FF2B5EF4-FFF2-40B4-BE49-F238E27FC236}">
                <a16:creationId xmlns:a16="http://schemas.microsoft.com/office/drawing/2014/main" id="{BA450F03-9CD9-C3A9-8627-193037C165FE}"/>
              </a:ext>
            </a:extLst>
          </p:cNvPr>
          <p:cNvSpPr/>
          <p:nvPr/>
        </p:nvSpPr>
        <p:spPr>
          <a:xfrm>
            <a:off x="10360671" y="2893662"/>
            <a:ext cx="312778" cy="313469"/>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61" name="Oval 60">
            <a:extLst>
              <a:ext uri="{FF2B5EF4-FFF2-40B4-BE49-F238E27FC236}">
                <a16:creationId xmlns:a16="http://schemas.microsoft.com/office/drawing/2014/main" id="{DD8CD2EC-916A-7A21-7A65-30B35A052057}"/>
              </a:ext>
            </a:extLst>
          </p:cNvPr>
          <p:cNvSpPr/>
          <p:nvPr/>
        </p:nvSpPr>
        <p:spPr>
          <a:xfrm>
            <a:off x="11067096" y="3602073"/>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81" name="Rectangle 80">
            <a:extLst>
              <a:ext uri="{FF2B5EF4-FFF2-40B4-BE49-F238E27FC236}">
                <a16:creationId xmlns:a16="http://schemas.microsoft.com/office/drawing/2014/main" id="{8576F592-E90D-2154-D878-87CE34CE9E71}"/>
              </a:ext>
            </a:extLst>
          </p:cNvPr>
          <p:cNvSpPr/>
          <p:nvPr/>
        </p:nvSpPr>
        <p:spPr>
          <a:xfrm>
            <a:off x="9006114" y="176838"/>
            <a:ext cx="2493017" cy="53280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Similar</a:t>
            </a:r>
          </a:p>
        </p:txBody>
      </p:sp>
      <p:sp>
        <p:nvSpPr>
          <p:cNvPr id="48" name="TextBox 47">
            <a:extLst>
              <a:ext uri="{FF2B5EF4-FFF2-40B4-BE49-F238E27FC236}">
                <a16:creationId xmlns:a16="http://schemas.microsoft.com/office/drawing/2014/main" id="{56FBD7CD-49CB-A64B-EA42-66C0AC03570D}"/>
              </a:ext>
            </a:extLst>
          </p:cNvPr>
          <p:cNvSpPr txBox="1"/>
          <p:nvPr/>
        </p:nvSpPr>
        <p:spPr>
          <a:xfrm>
            <a:off x="43730" y="219365"/>
            <a:ext cx="795777" cy="646331"/>
          </a:xfrm>
          <a:prstGeom prst="rect">
            <a:avLst/>
          </a:prstGeom>
          <a:noFill/>
        </p:spPr>
        <p:txBody>
          <a:bodyPr wrap="square" rtlCol="0">
            <a:spAutoFit/>
          </a:bodyPr>
          <a:lstStyle/>
          <a:p>
            <a:pPr algn="ctr"/>
            <a:r>
              <a:rPr lang="en-GB" dirty="0"/>
              <a:t>Page 25</a:t>
            </a:r>
          </a:p>
        </p:txBody>
      </p:sp>
    </p:spTree>
    <p:extLst>
      <p:ext uri="{BB962C8B-B14F-4D97-AF65-F5344CB8AC3E}">
        <p14:creationId xmlns:p14="http://schemas.microsoft.com/office/powerpoint/2010/main" val="77509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2.08333E-6 -4.81481E-6 L 0.08724 0.06366 " pathEditMode="relative" rAng="0" ptsTypes="AA">
                                      <p:cBhvr>
                                        <p:cTn id="16" dur="2000" fill="hold"/>
                                        <p:tgtEl>
                                          <p:spTgt spid="31"/>
                                        </p:tgtEl>
                                        <p:attrNameLst>
                                          <p:attrName>ppt_x</p:attrName>
                                          <p:attrName>ppt_y</p:attrName>
                                        </p:attrNameLst>
                                      </p:cBhvr>
                                      <p:rCtr x="4362" y="317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par>
                                <p:cTn id="56" presetID="8" presetClass="emph" presetSubtype="0" fill="hold" nodeType="withEffect">
                                  <p:stCondLst>
                                    <p:cond delay="0"/>
                                  </p:stCondLst>
                                  <p:childTnLst>
                                    <p:animRot by="5400000">
                                      <p:cBhvr>
                                        <p:cTn id="57" dur="2000" fill="hold"/>
                                        <p:tgtEl>
                                          <p:spTgt spid="37"/>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5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1"/>
                                        </p:tgtEl>
                                        <p:attrNameLst>
                                          <p:attrName>style.visibility</p:attrName>
                                        </p:attrNameLst>
                                      </p:cBhvr>
                                      <p:to>
                                        <p:strVal val="visible"/>
                                      </p:to>
                                    </p:set>
                                  </p:childTnLst>
                                </p:cTn>
                              </p:par>
                            </p:childTnLst>
                          </p:cTn>
                        </p:par>
                        <p:par>
                          <p:cTn id="78" fill="hold">
                            <p:stCondLst>
                              <p:cond delay="0"/>
                            </p:stCondLst>
                            <p:childTnLst>
                              <p:par>
                                <p:cTn id="79" presetID="22" presetClass="entr" presetSubtype="4" fill="hold" nodeType="after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wipe(down)">
                                      <p:cBhvr>
                                        <p:cTn id="81" dur="500"/>
                                        <p:tgtEl>
                                          <p:spTgt spid="63"/>
                                        </p:tgtEl>
                                      </p:cBhvr>
                                    </p:animEffect>
                                  </p:childTnLst>
                                </p:cTn>
                              </p:par>
                              <p:par>
                                <p:cTn id="82" presetID="22" presetClass="entr" presetSubtype="4" fill="hold"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500"/>
                                        <p:tgtEl>
                                          <p:spTgt spid="64"/>
                                        </p:tgtEl>
                                      </p:cBhvr>
                                    </p:animEffect>
                                  </p:childTnLst>
                                </p:cTn>
                              </p:par>
                              <p:par>
                                <p:cTn id="85" presetID="22" presetClass="entr" presetSubtype="4"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down)">
                                      <p:cBhvr>
                                        <p:cTn id="87" dur="500"/>
                                        <p:tgtEl>
                                          <p:spTgt spid="66"/>
                                        </p:tgtEl>
                                      </p:cBhvr>
                                    </p:animEffect>
                                  </p:childTnLst>
                                </p:cTn>
                              </p:par>
                              <p:par>
                                <p:cTn id="88" presetID="22" presetClass="entr" presetSubtype="4" fill="hold" nodeType="with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down)">
                                      <p:cBhvr>
                                        <p:cTn id="90" dur="500"/>
                                        <p:tgtEl>
                                          <p:spTgt spid="69"/>
                                        </p:tgtEl>
                                      </p:cBhvr>
                                    </p:animEffect>
                                  </p:childTnLst>
                                </p:cTn>
                              </p:par>
                            </p:childTnLst>
                          </p:cTn>
                        </p:par>
                        <p:par>
                          <p:cTn id="91" fill="hold">
                            <p:stCondLst>
                              <p:cond delay="500"/>
                            </p:stCondLst>
                            <p:childTnLst>
                              <p:par>
                                <p:cTn id="92" presetID="1" presetClass="entr" presetSubtype="0" fill="hold" grpId="0" nodeType="afterEffect">
                                  <p:stCondLst>
                                    <p:cond delay="0"/>
                                  </p:stCondLst>
                                  <p:childTnLst>
                                    <p:set>
                                      <p:cBhvr>
                                        <p:cTn id="93" dur="1" fill="hold">
                                          <p:stCondLst>
                                            <p:cond delay="0"/>
                                          </p:stCondLst>
                                        </p:cTn>
                                        <p:tgtEl>
                                          <p:spTgt spid="5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5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1" grpId="1" animBg="1"/>
      <p:bldP spid="32" grpId="0" animBg="1"/>
      <p:bldP spid="33" grpId="0" animBg="1"/>
      <p:bldP spid="35" grpId="0" animBg="1"/>
      <p:bldP spid="36" grpId="0" animBg="1"/>
      <p:bldP spid="42" grpId="0" animBg="1"/>
      <p:bldP spid="43" grpId="0" animBg="1"/>
      <p:bldP spid="44" grpId="0" animBg="1"/>
      <p:bldP spid="45" grpId="0" animBg="1"/>
      <p:bldP spid="46" grpId="0" animBg="1"/>
      <p:bldP spid="49" grpId="0" animBg="1"/>
      <p:bldP spid="50" grpId="0" animBg="1"/>
      <p:bldP spid="59" grpId="0" animBg="1"/>
      <p:bldP spid="60" grpId="0" animBg="1"/>
      <p:bldP spid="61" grpId="0" animBg="1"/>
      <p:bldP spid="8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7457FAF-6CB3-800E-F406-7CA82C17460F}"/>
              </a:ext>
            </a:extLst>
          </p:cNvPr>
          <p:cNvPicPr>
            <a:picLocks noGrp="1" noChangeAspect="1"/>
          </p:cNvPicPr>
          <p:nvPr>
            <p:ph idx="4294967295"/>
          </p:nvPr>
        </p:nvPicPr>
        <p:blipFill>
          <a:blip r:embed="rId2"/>
          <a:stretch>
            <a:fillRect/>
          </a:stretch>
        </p:blipFill>
        <p:spPr>
          <a:xfrm>
            <a:off x="7943851" y="130175"/>
            <a:ext cx="4114800" cy="5955435"/>
          </a:xfrm>
          <a:prstGeom prst="rect">
            <a:avLst/>
          </a:prstGeom>
        </p:spPr>
      </p:pic>
      <p:sp>
        <p:nvSpPr>
          <p:cNvPr id="6" name="TextBox 5">
            <a:extLst>
              <a:ext uri="{FF2B5EF4-FFF2-40B4-BE49-F238E27FC236}">
                <a16:creationId xmlns:a16="http://schemas.microsoft.com/office/drawing/2014/main" id="{10D55342-B589-1E4C-9AE6-50A90B3ADBAE}"/>
              </a:ext>
            </a:extLst>
          </p:cNvPr>
          <p:cNvSpPr txBox="1"/>
          <p:nvPr/>
        </p:nvSpPr>
        <p:spPr>
          <a:xfrm>
            <a:off x="285750" y="238125"/>
            <a:ext cx="5076825" cy="769441"/>
          </a:xfrm>
          <a:prstGeom prst="rect">
            <a:avLst/>
          </a:prstGeom>
          <a:noFill/>
        </p:spPr>
        <p:txBody>
          <a:bodyPr wrap="square" rtlCol="0">
            <a:spAutoFit/>
          </a:bodyPr>
          <a:lstStyle/>
          <a:p>
            <a:r>
              <a:rPr lang="en-GB" sz="4400" dirty="0"/>
              <a:t>Page 26</a:t>
            </a:r>
          </a:p>
        </p:txBody>
      </p:sp>
    </p:spTree>
    <p:extLst>
      <p:ext uri="{BB962C8B-B14F-4D97-AF65-F5344CB8AC3E}">
        <p14:creationId xmlns:p14="http://schemas.microsoft.com/office/powerpoint/2010/main" val="18336840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B0CD16-9F30-42D5-A695-F9DF892B29F8}"/>
              </a:ext>
            </a:extLst>
          </p:cNvPr>
          <p:cNvPicPr>
            <a:picLocks noChangeAspect="1"/>
          </p:cNvPicPr>
          <p:nvPr/>
        </p:nvPicPr>
        <p:blipFill rotWithShape="1">
          <a:blip r:embed="rId3"/>
          <a:srcRect l="2028" t="2308" r="1379" b="2691"/>
          <a:stretch/>
        </p:blipFill>
        <p:spPr>
          <a:xfrm>
            <a:off x="5953126" y="186944"/>
            <a:ext cx="5887915" cy="5856302"/>
          </a:xfrm>
          <a:prstGeom prst="rect">
            <a:avLst/>
          </a:prstGeom>
        </p:spPr>
      </p:pic>
      <p:sp>
        <p:nvSpPr>
          <p:cNvPr id="16" name="TextBox 15">
            <a:extLst>
              <a:ext uri="{FF2B5EF4-FFF2-40B4-BE49-F238E27FC236}">
                <a16:creationId xmlns:a16="http://schemas.microsoft.com/office/drawing/2014/main" id="{9BDCF2D6-CEC5-4866-86EB-6BD5E625FC85}"/>
              </a:ext>
            </a:extLst>
          </p:cNvPr>
          <p:cNvSpPr txBox="1"/>
          <p:nvPr/>
        </p:nvSpPr>
        <p:spPr>
          <a:xfrm>
            <a:off x="680982" y="26531"/>
            <a:ext cx="1720727"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 do (Page 27)  </a:t>
            </a:r>
          </a:p>
        </p:txBody>
      </p:sp>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5EA576BB-6772-4CE0-AF42-63AC4D5C6927}"/>
                  </a:ext>
                </a:extLst>
              </p:cNvPr>
              <p:cNvSpPr/>
              <p:nvPr/>
            </p:nvSpPr>
            <p:spPr>
              <a:xfrm>
                <a:off x="1253163" y="1162599"/>
                <a:ext cx="2167046" cy="504000"/>
              </a:xfrm>
              <a:prstGeom prst="roundRect">
                <a:avLst>
                  <a:gd name="adj" fmla="val 1096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rPr>
                  <a:t>Reflect in </a:t>
                </a:r>
                <a14:m>
                  <m:oMath xmlns:m="http://schemas.openxmlformats.org/officeDocument/2006/math">
                    <m:r>
                      <a:rPr kumimoji="0" lang="en-GB" sz="195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95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Rectangle: Rounded Corners 16">
                <a:extLst>
                  <a:ext uri="{FF2B5EF4-FFF2-40B4-BE49-F238E27FC236}">
                    <a16:creationId xmlns:a16="http://schemas.microsoft.com/office/drawing/2014/main" id="{5EA576BB-6772-4CE0-AF42-63AC4D5C6927}"/>
                  </a:ext>
                </a:extLst>
              </p:cNvPr>
              <p:cNvSpPr>
                <a:spLocks noRot="1" noChangeAspect="1" noMove="1" noResize="1" noEditPoints="1" noAdjustHandles="1" noChangeArrowheads="1" noChangeShapeType="1" noTextEdit="1"/>
              </p:cNvSpPr>
              <p:nvPr/>
            </p:nvSpPr>
            <p:spPr>
              <a:xfrm>
                <a:off x="1253163" y="1162599"/>
                <a:ext cx="2167046" cy="504000"/>
              </a:xfrm>
              <a:prstGeom prst="roundRect">
                <a:avLst>
                  <a:gd name="adj" fmla="val 10961"/>
                </a:avLst>
              </a:prstGeom>
              <a:blipFill>
                <a:blip r:embed="rId4"/>
                <a:stretch>
                  <a:fillRect l="-1676" b="-8235"/>
                </a:stretch>
              </a:blipFill>
              <a:ln w="19050">
                <a:solidFill>
                  <a:schemeClr val="tx1"/>
                </a:solidFill>
              </a:ln>
            </p:spPr>
            <p:txBody>
              <a:bodyPr/>
              <a:lstStyle/>
              <a:p>
                <a:r>
                  <a:rPr lang="en-GB">
                    <a:noFill/>
                  </a:rPr>
                  <a:t> </a:t>
                </a:r>
              </a:p>
            </p:txBody>
          </p:sp>
        </mc:Fallback>
      </mc:AlternateContent>
      <p:sp>
        <p:nvSpPr>
          <p:cNvPr id="18" name="TextBox 17">
            <a:extLst>
              <a:ext uri="{FF2B5EF4-FFF2-40B4-BE49-F238E27FC236}">
                <a16:creationId xmlns:a16="http://schemas.microsoft.com/office/drawing/2014/main" id="{77BD9DE4-D208-497E-A0AD-CB03904A9C7F}"/>
              </a:ext>
            </a:extLst>
          </p:cNvPr>
          <p:cNvSpPr txBox="1"/>
          <p:nvPr/>
        </p:nvSpPr>
        <p:spPr>
          <a:xfrm>
            <a:off x="1265607" y="657957"/>
            <a:ext cx="42359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Transform Shape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to create an image:</a:t>
            </a:r>
          </a:p>
        </p:txBody>
      </p:sp>
      <mc:AlternateContent xmlns:mc="http://schemas.openxmlformats.org/markup-compatibility/2006" xmlns:a14="http://schemas.microsoft.com/office/drawing/2010/main">
        <mc:Choice Requires="a14">
          <p:sp>
            <p:nvSpPr>
              <p:cNvPr id="27" name="Rectangle: Rounded Corners 26">
                <a:extLst>
                  <a:ext uri="{FF2B5EF4-FFF2-40B4-BE49-F238E27FC236}">
                    <a16:creationId xmlns:a16="http://schemas.microsoft.com/office/drawing/2014/main" id="{5DC3E850-BCC1-473E-ABE4-6C14E841FA03}"/>
                  </a:ext>
                </a:extLst>
              </p:cNvPr>
              <p:cNvSpPr/>
              <p:nvPr/>
            </p:nvSpPr>
            <p:spPr>
              <a:xfrm>
                <a:off x="1224589" y="2492191"/>
                <a:ext cx="3266083" cy="883323"/>
              </a:xfrm>
              <a:prstGeom prst="roundRect">
                <a:avLst>
                  <a:gd name="adj" fmla="val 1096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rPr>
                  <a:t>Translate using vector </a:t>
                </a:r>
                <a14:m>
                  <m:oMath xmlns:m="http://schemas.openxmlformats.org/officeDocument/2006/math">
                    <m:d>
                      <m:dPr>
                        <m:ctrlPr>
                          <a:rPr kumimoji="0" lang="pt-BR"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Rectangle: Rounded Corners 26">
                <a:extLst>
                  <a:ext uri="{FF2B5EF4-FFF2-40B4-BE49-F238E27FC236}">
                    <a16:creationId xmlns:a16="http://schemas.microsoft.com/office/drawing/2014/main" id="{5DC3E850-BCC1-473E-ABE4-6C14E841FA03}"/>
                  </a:ext>
                </a:extLst>
              </p:cNvPr>
              <p:cNvSpPr>
                <a:spLocks noRot="1" noChangeAspect="1" noMove="1" noResize="1" noEditPoints="1" noAdjustHandles="1" noChangeArrowheads="1" noChangeShapeType="1" noTextEdit="1"/>
              </p:cNvSpPr>
              <p:nvPr/>
            </p:nvSpPr>
            <p:spPr>
              <a:xfrm>
                <a:off x="1224589" y="2492191"/>
                <a:ext cx="3266083" cy="883323"/>
              </a:xfrm>
              <a:prstGeom prst="roundRect">
                <a:avLst>
                  <a:gd name="adj" fmla="val 10961"/>
                </a:avLst>
              </a:prstGeom>
              <a:blipFill>
                <a:blip r:embed="rId5"/>
                <a:stretch>
                  <a:fillRect l="-557"/>
                </a:stretch>
              </a:blipFill>
              <a:ln w="19050">
                <a:solidFill>
                  <a:schemeClr val="tx1"/>
                </a:solidFill>
              </a:ln>
            </p:spPr>
            <p:txBody>
              <a:bodyPr/>
              <a:lstStyle/>
              <a:p>
                <a:r>
                  <a:rPr lang="en-GB">
                    <a:noFill/>
                  </a:rPr>
                  <a:t> </a:t>
                </a:r>
              </a:p>
            </p:txBody>
          </p:sp>
        </mc:Fallback>
      </mc:AlternateContent>
      <p:sp>
        <p:nvSpPr>
          <p:cNvPr id="3" name="Isosceles Triangle 2">
            <a:extLst>
              <a:ext uri="{FF2B5EF4-FFF2-40B4-BE49-F238E27FC236}">
                <a16:creationId xmlns:a16="http://schemas.microsoft.com/office/drawing/2014/main" id="{6A769C77-2A66-45B0-96D5-38F89F2CECC4}"/>
              </a:ext>
            </a:extLst>
          </p:cNvPr>
          <p:cNvSpPr/>
          <p:nvPr/>
        </p:nvSpPr>
        <p:spPr>
          <a:xfrm flipV="1">
            <a:off x="9109564" y="4258406"/>
            <a:ext cx="1670539" cy="1037493"/>
          </a:xfrm>
          <a:prstGeom prst="triangle">
            <a:avLst>
              <a:gd name="adj" fmla="val 0"/>
            </a:avLst>
          </a:prstGeom>
          <a:solidFill>
            <a:schemeClr val="accent5">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C8111759-AE60-48CA-BAAB-85581EF414F8}"/>
              </a:ext>
            </a:extLst>
          </p:cNvPr>
          <p:cNvSpPr/>
          <p:nvPr/>
        </p:nvSpPr>
        <p:spPr>
          <a:xfrm>
            <a:off x="9116812" y="4189527"/>
            <a:ext cx="402674"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1715567-C0CC-AF88-4A0E-3CD06063BE33}"/>
              </a:ext>
            </a:extLst>
          </p:cNvPr>
          <p:cNvSpPr txBox="1"/>
          <p:nvPr/>
        </p:nvSpPr>
        <p:spPr>
          <a:xfrm>
            <a:off x="1265608" y="2029557"/>
            <a:ext cx="310706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Then, transform that image:</a:t>
            </a:r>
          </a:p>
        </p:txBody>
      </p:sp>
    </p:spTree>
    <p:extLst>
      <p:ext uri="{BB962C8B-B14F-4D97-AF65-F5344CB8AC3E}">
        <p14:creationId xmlns:p14="http://schemas.microsoft.com/office/powerpoint/2010/main" val="4247583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1263D-F383-5AFF-6FC8-B9CB8EA7C34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4FDE256-2D86-C41A-703D-BB93B8550A53}"/>
              </a:ext>
            </a:extLst>
          </p:cNvPr>
          <p:cNvPicPr>
            <a:picLocks noChangeAspect="1"/>
          </p:cNvPicPr>
          <p:nvPr/>
        </p:nvPicPr>
        <p:blipFill rotWithShape="1">
          <a:blip r:embed="rId2"/>
          <a:srcRect l="2028" t="2308" r="1379" b="2691"/>
          <a:stretch/>
        </p:blipFill>
        <p:spPr>
          <a:xfrm>
            <a:off x="5581651" y="177419"/>
            <a:ext cx="5887915" cy="5856302"/>
          </a:xfrm>
          <a:prstGeom prst="rect">
            <a:avLst/>
          </a:prstGeom>
        </p:spPr>
      </p:pic>
      <p:cxnSp>
        <p:nvCxnSpPr>
          <p:cNvPr id="66" name="Straight Connector 65">
            <a:extLst>
              <a:ext uri="{FF2B5EF4-FFF2-40B4-BE49-F238E27FC236}">
                <a16:creationId xmlns:a16="http://schemas.microsoft.com/office/drawing/2014/main" id="{91B496A5-9D7C-93C5-722F-D255D9F321F0}"/>
              </a:ext>
            </a:extLst>
          </p:cNvPr>
          <p:cNvCxnSpPr>
            <a:cxnSpLocks/>
          </p:cNvCxnSpPr>
          <p:nvPr/>
        </p:nvCxnSpPr>
        <p:spPr>
          <a:xfrm flipH="1">
            <a:off x="5656259" y="3571875"/>
            <a:ext cx="5484925"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34A93C2C-4EE5-12C7-118F-92E709B444FE}"/>
                  </a:ext>
                </a:extLst>
              </p:cNvPr>
              <p:cNvSpPr/>
              <p:nvPr/>
            </p:nvSpPr>
            <p:spPr>
              <a:xfrm>
                <a:off x="3590246" y="4105979"/>
                <a:ext cx="1406667"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2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m:oMathPara>
                </a14:m>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7" name="Rectangle 66">
                <a:extLst>
                  <a:ext uri="{FF2B5EF4-FFF2-40B4-BE49-F238E27FC236}">
                    <a16:creationId xmlns:a16="http://schemas.microsoft.com/office/drawing/2014/main" id="{34A93C2C-4EE5-12C7-118F-92E709B444FE}"/>
                  </a:ext>
                </a:extLst>
              </p:cNvPr>
              <p:cNvSpPr>
                <a:spLocks noRot="1" noChangeAspect="1" noMove="1" noResize="1" noEditPoints="1" noAdjustHandles="1" noChangeArrowheads="1" noChangeShapeType="1" noTextEdit="1"/>
              </p:cNvSpPr>
              <p:nvPr/>
            </p:nvSpPr>
            <p:spPr>
              <a:xfrm>
                <a:off x="3590246" y="4105979"/>
                <a:ext cx="1406667"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5D2FC425-E0A1-D5B5-DDA4-C87F3905CD3F}"/>
                  </a:ext>
                </a:extLst>
              </p:cNvPr>
              <p:cNvSpPr/>
              <p:nvPr/>
            </p:nvSpPr>
            <p:spPr>
              <a:xfrm>
                <a:off x="1253163" y="1162599"/>
                <a:ext cx="2167046" cy="504000"/>
              </a:xfrm>
              <a:prstGeom prst="roundRect">
                <a:avLst>
                  <a:gd name="adj" fmla="val 1096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rPr>
                  <a:t>Reflect in </a:t>
                </a:r>
                <a14:m>
                  <m:oMath xmlns:m="http://schemas.openxmlformats.org/officeDocument/2006/math">
                    <m:r>
                      <a:rPr kumimoji="0" lang="en-GB" sz="195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95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Rectangle: Rounded Corners 16">
                <a:extLst>
                  <a:ext uri="{FF2B5EF4-FFF2-40B4-BE49-F238E27FC236}">
                    <a16:creationId xmlns:a16="http://schemas.microsoft.com/office/drawing/2014/main" id="{5D2FC425-E0A1-D5B5-DDA4-C87F3905CD3F}"/>
                  </a:ext>
                </a:extLst>
              </p:cNvPr>
              <p:cNvSpPr>
                <a:spLocks noRot="1" noChangeAspect="1" noMove="1" noResize="1" noEditPoints="1" noAdjustHandles="1" noChangeArrowheads="1" noChangeShapeType="1" noTextEdit="1"/>
              </p:cNvSpPr>
              <p:nvPr/>
            </p:nvSpPr>
            <p:spPr>
              <a:xfrm>
                <a:off x="1253163" y="1162599"/>
                <a:ext cx="2167046" cy="504000"/>
              </a:xfrm>
              <a:prstGeom prst="roundRect">
                <a:avLst>
                  <a:gd name="adj" fmla="val 10961"/>
                </a:avLst>
              </a:prstGeom>
              <a:blipFill>
                <a:blip r:embed="rId4"/>
                <a:stretch>
                  <a:fillRect l="-1676" b="-8235"/>
                </a:stretch>
              </a:blipFill>
              <a:ln w="19050">
                <a:solidFill>
                  <a:schemeClr val="tx1"/>
                </a:solidFill>
              </a:ln>
            </p:spPr>
            <p:txBody>
              <a:bodyPr/>
              <a:lstStyle/>
              <a:p>
                <a:r>
                  <a:rPr lang="en-GB">
                    <a:noFill/>
                  </a:rPr>
                  <a:t> </a:t>
                </a:r>
              </a:p>
            </p:txBody>
          </p:sp>
        </mc:Fallback>
      </mc:AlternateContent>
      <p:sp>
        <p:nvSpPr>
          <p:cNvPr id="18" name="TextBox 17">
            <a:extLst>
              <a:ext uri="{FF2B5EF4-FFF2-40B4-BE49-F238E27FC236}">
                <a16:creationId xmlns:a16="http://schemas.microsoft.com/office/drawing/2014/main" id="{D472B20D-26EE-3AB2-9BD0-E5644B685970}"/>
              </a:ext>
            </a:extLst>
          </p:cNvPr>
          <p:cNvSpPr txBox="1"/>
          <p:nvPr/>
        </p:nvSpPr>
        <p:spPr>
          <a:xfrm>
            <a:off x="1265607" y="657957"/>
            <a:ext cx="42359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Transform Shape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to create an image:</a:t>
            </a:r>
          </a:p>
        </p:txBody>
      </p:sp>
      <mc:AlternateContent xmlns:mc="http://schemas.openxmlformats.org/markup-compatibility/2006" xmlns:a14="http://schemas.microsoft.com/office/drawing/2010/main">
        <mc:Choice Requires="a14">
          <p:sp>
            <p:nvSpPr>
              <p:cNvPr id="27" name="Rectangle: Rounded Corners 26">
                <a:extLst>
                  <a:ext uri="{FF2B5EF4-FFF2-40B4-BE49-F238E27FC236}">
                    <a16:creationId xmlns:a16="http://schemas.microsoft.com/office/drawing/2014/main" id="{89FD9499-E092-15B2-32FF-AB34516B4C91}"/>
                  </a:ext>
                </a:extLst>
              </p:cNvPr>
              <p:cNvSpPr/>
              <p:nvPr/>
            </p:nvSpPr>
            <p:spPr>
              <a:xfrm>
                <a:off x="1224589" y="2492191"/>
                <a:ext cx="3266083" cy="883323"/>
              </a:xfrm>
              <a:prstGeom prst="roundRect">
                <a:avLst>
                  <a:gd name="adj" fmla="val 1096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rPr>
                  <a:t>Translate using vector </a:t>
                </a:r>
                <a14:m>
                  <m:oMath xmlns:m="http://schemas.openxmlformats.org/officeDocument/2006/math">
                    <m:d>
                      <m:dPr>
                        <m:ctrlPr>
                          <a:rPr kumimoji="0" lang="pt-BR"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Rectangle: Rounded Corners 26">
                <a:extLst>
                  <a:ext uri="{FF2B5EF4-FFF2-40B4-BE49-F238E27FC236}">
                    <a16:creationId xmlns:a16="http://schemas.microsoft.com/office/drawing/2014/main" id="{89FD9499-E092-15B2-32FF-AB34516B4C91}"/>
                  </a:ext>
                </a:extLst>
              </p:cNvPr>
              <p:cNvSpPr>
                <a:spLocks noRot="1" noChangeAspect="1" noMove="1" noResize="1" noEditPoints="1" noAdjustHandles="1" noChangeArrowheads="1" noChangeShapeType="1" noTextEdit="1"/>
              </p:cNvSpPr>
              <p:nvPr/>
            </p:nvSpPr>
            <p:spPr>
              <a:xfrm>
                <a:off x="1224589" y="2492191"/>
                <a:ext cx="3266083" cy="883323"/>
              </a:xfrm>
              <a:prstGeom prst="roundRect">
                <a:avLst>
                  <a:gd name="adj" fmla="val 10961"/>
                </a:avLst>
              </a:prstGeom>
              <a:blipFill>
                <a:blip r:embed="rId5"/>
                <a:stretch>
                  <a:fillRect l="-557"/>
                </a:stretch>
              </a:blipFill>
              <a:ln w="19050">
                <a:solidFill>
                  <a:schemeClr val="tx1"/>
                </a:solidFill>
              </a:ln>
            </p:spPr>
            <p:txBody>
              <a:bodyPr/>
              <a:lstStyle/>
              <a:p>
                <a:r>
                  <a:rPr lang="en-GB">
                    <a:noFill/>
                  </a:rPr>
                  <a:t> </a:t>
                </a:r>
              </a:p>
            </p:txBody>
          </p:sp>
        </mc:Fallback>
      </mc:AlternateContent>
      <p:sp>
        <p:nvSpPr>
          <p:cNvPr id="3" name="Isosceles Triangle 2">
            <a:extLst>
              <a:ext uri="{FF2B5EF4-FFF2-40B4-BE49-F238E27FC236}">
                <a16:creationId xmlns:a16="http://schemas.microsoft.com/office/drawing/2014/main" id="{33263ADE-6D5D-1E14-2EF9-3D890631172C}"/>
              </a:ext>
            </a:extLst>
          </p:cNvPr>
          <p:cNvSpPr/>
          <p:nvPr/>
        </p:nvSpPr>
        <p:spPr>
          <a:xfrm flipV="1">
            <a:off x="8738089" y="4248881"/>
            <a:ext cx="1670539" cy="1037493"/>
          </a:xfrm>
          <a:prstGeom prst="triangle">
            <a:avLst>
              <a:gd name="adj" fmla="val 0"/>
            </a:avLst>
          </a:prstGeom>
          <a:solidFill>
            <a:schemeClr val="accent5">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Isosceles Triangle 27">
            <a:extLst>
              <a:ext uri="{FF2B5EF4-FFF2-40B4-BE49-F238E27FC236}">
                <a16:creationId xmlns:a16="http://schemas.microsoft.com/office/drawing/2014/main" id="{409155CD-4D65-6A82-ACC3-587BAD27D423}"/>
              </a:ext>
            </a:extLst>
          </p:cNvPr>
          <p:cNvSpPr/>
          <p:nvPr/>
        </p:nvSpPr>
        <p:spPr>
          <a:xfrm>
            <a:off x="8755674" y="1874960"/>
            <a:ext cx="1670539" cy="993529"/>
          </a:xfrm>
          <a:prstGeom prst="triangle">
            <a:avLst>
              <a:gd name="adj" fmla="val 0"/>
            </a:avLst>
          </a:prstGeom>
          <a:solidFill>
            <a:schemeClr val="accent4">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FFA33A59-CA91-6C13-3B6C-08AD28CD91DB}"/>
              </a:ext>
            </a:extLst>
          </p:cNvPr>
          <p:cNvSpPr/>
          <p:nvPr/>
        </p:nvSpPr>
        <p:spPr>
          <a:xfrm>
            <a:off x="9101505" y="541460"/>
            <a:ext cx="1670539" cy="993529"/>
          </a:xfrm>
          <a:prstGeom prst="triangle">
            <a:avLst>
              <a:gd name="adj" fmla="val 0"/>
            </a:avLst>
          </a:prstGeom>
          <a:solidFill>
            <a:schemeClr val="accent2">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4693455E-03A6-D3F3-2D79-95EB5F2B8871}"/>
              </a:ext>
            </a:extLst>
          </p:cNvPr>
          <p:cNvSpPr/>
          <p:nvPr/>
        </p:nvSpPr>
        <p:spPr>
          <a:xfrm>
            <a:off x="8745337" y="4180002"/>
            <a:ext cx="402674"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078E015-9BFA-966F-8E87-3080E693429B}"/>
              </a:ext>
            </a:extLst>
          </p:cNvPr>
          <p:cNvSpPr txBox="1"/>
          <p:nvPr/>
        </p:nvSpPr>
        <p:spPr>
          <a:xfrm>
            <a:off x="1265608" y="2029557"/>
            <a:ext cx="310706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Then, transform that image:</a:t>
            </a:r>
          </a:p>
        </p:txBody>
      </p:sp>
    </p:spTree>
    <p:extLst>
      <p:ext uri="{BB962C8B-B14F-4D97-AF65-F5344CB8AC3E}">
        <p14:creationId xmlns:p14="http://schemas.microsoft.com/office/powerpoint/2010/main" val="428397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28"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56010A-D523-3FB5-1E37-A1B7ACFF07C7}"/>
              </a:ext>
            </a:extLst>
          </p:cNvPr>
          <p:cNvSpPr>
            <a:spLocks noGrp="1"/>
          </p:cNvSpPr>
          <p:nvPr>
            <p:ph type="body" sz="quarter" idx="10"/>
          </p:nvPr>
        </p:nvSpPr>
        <p:spPr>
          <a:xfrm>
            <a:off x="244045" y="1304684"/>
            <a:ext cx="9099550" cy="488983"/>
          </a:xfrm>
        </p:spPr>
        <p:txBody>
          <a:bodyPr/>
          <a:lstStyle/>
          <a:p>
            <a:pPr marL="0" indent="0">
              <a:buNone/>
            </a:pPr>
            <a:r>
              <a:rPr lang="en-GB" dirty="0"/>
              <a:t>In this unit we will learn about </a:t>
            </a:r>
            <a:r>
              <a:rPr lang="en-GB" u="sng" dirty="0"/>
              <a:t>mathematical transformations</a:t>
            </a:r>
            <a:r>
              <a:rPr lang="en-GB" dirty="0"/>
              <a:t>.</a:t>
            </a:r>
          </a:p>
          <a:p>
            <a:pPr marL="0" indent="0">
              <a:buNone/>
            </a:pPr>
            <a:r>
              <a:rPr lang="en-GB" dirty="0"/>
              <a:t>These are used in game design and movie CGI to programme the movement of objects or characters.</a:t>
            </a:r>
          </a:p>
        </p:txBody>
      </p:sp>
      <p:sp>
        <p:nvSpPr>
          <p:cNvPr id="2" name="Title 1">
            <a:extLst>
              <a:ext uri="{FF2B5EF4-FFF2-40B4-BE49-F238E27FC236}">
                <a16:creationId xmlns:a16="http://schemas.microsoft.com/office/drawing/2014/main" id="{18115C6A-FC5E-044A-E28A-D85AC23B31E7}"/>
              </a:ext>
            </a:extLst>
          </p:cNvPr>
          <p:cNvSpPr>
            <a:spLocks noGrp="1"/>
          </p:cNvSpPr>
          <p:nvPr>
            <p:ph type="title" idx="4294967295"/>
          </p:nvPr>
        </p:nvSpPr>
        <p:spPr>
          <a:xfrm>
            <a:off x="352425" y="211105"/>
            <a:ext cx="12192000" cy="681038"/>
          </a:xfrm>
          <a:prstGeom prst="rect">
            <a:avLst/>
          </a:prstGeom>
        </p:spPr>
        <p:txBody>
          <a:bodyPr/>
          <a:lstStyle/>
          <a:p>
            <a:r>
              <a:rPr lang="en-GB" dirty="0"/>
              <a:t>Transformations</a:t>
            </a:r>
          </a:p>
        </p:txBody>
      </p:sp>
      <p:pic>
        <p:nvPicPr>
          <p:cNvPr id="1026" name="Picture 2" descr="Video Game Art GIF by Sam Omo">
            <a:extLst>
              <a:ext uri="{FF2B5EF4-FFF2-40B4-BE49-F238E27FC236}">
                <a16:creationId xmlns:a16="http://schemas.microsoft.com/office/drawing/2014/main" id="{510F2AFE-AAF0-D215-CF88-513422A5A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97" y="2417313"/>
            <a:ext cx="3734628" cy="3734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gry birds GIF">
            <a:extLst>
              <a:ext uri="{FF2B5EF4-FFF2-40B4-BE49-F238E27FC236}">
                <a16:creationId xmlns:a16="http://schemas.microsoft.com/office/drawing/2014/main" id="{B27D39FD-AF55-6DFF-6CFA-F9038005B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919" y="3526829"/>
            <a:ext cx="3524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uardians Of The Galaxy Hello GIF">
            <a:extLst>
              <a:ext uri="{FF2B5EF4-FFF2-40B4-BE49-F238E27FC236}">
                <a16:creationId xmlns:a16="http://schemas.microsoft.com/office/drawing/2014/main" id="{A08F1B51-D718-BD04-2470-8FDA574052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7302" y="2297339"/>
            <a:ext cx="3398423" cy="375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86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B0CD16-9F30-42D5-A695-F9DF892B29F8}"/>
              </a:ext>
            </a:extLst>
          </p:cNvPr>
          <p:cNvPicPr>
            <a:picLocks noChangeAspect="1"/>
          </p:cNvPicPr>
          <p:nvPr/>
        </p:nvPicPr>
        <p:blipFill rotWithShape="1">
          <a:blip r:embed="rId2"/>
          <a:srcRect l="2028" t="2308" r="1379" b="2691"/>
          <a:stretch/>
        </p:blipFill>
        <p:spPr>
          <a:xfrm>
            <a:off x="6410326" y="302814"/>
            <a:ext cx="5887915" cy="5856302"/>
          </a:xfrm>
          <a:prstGeom prst="rect">
            <a:avLst/>
          </a:prstGeom>
        </p:spPr>
      </p:pic>
      <p:sp>
        <p:nvSpPr>
          <p:cNvPr id="16" name="TextBox 15">
            <a:extLst>
              <a:ext uri="{FF2B5EF4-FFF2-40B4-BE49-F238E27FC236}">
                <a16:creationId xmlns:a16="http://schemas.microsoft.com/office/drawing/2014/main" id="{9BDCF2D6-CEC5-4866-86EB-6BD5E625FC85}"/>
              </a:ext>
            </a:extLst>
          </p:cNvPr>
          <p:cNvSpPr txBox="1"/>
          <p:nvPr/>
        </p:nvSpPr>
        <p:spPr>
          <a:xfrm>
            <a:off x="722000" y="0"/>
            <a:ext cx="2003113"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We do (Page 27)  </a:t>
            </a:r>
          </a:p>
        </p:txBody>
      </p:sp>
      <p:sp>
        <p:nvSpPr>
          <p:cNvPr id="17" name="Rectangle: Rounded Corners 16">
            <a:extLst>
              <a:ext uri="{FF2B5EF4-FFF2-40B4-BE49-F238E27FC236}">
                <a16:creationId xmlns:a16="http://schemas.microsoft.com/office/drawing/2014/main" id="{5EA576BB-6772-4CE0-AF42-63AC4D5C6927}"/>
              </a:ext>
            </a:extLst>
          </p:cNvPr>
          <p:cNvSpPr/>
          <p:nvPr/>
        </p:nvSpPr>
        <p:spPr>
          <a:xfrm>
            <a:off x="1253163" y="1362624"/>
            <a:ext cx="3608983" cy="504000"/>
          </a:xfrm>
          <a:prstGeom prst="roundRect">
            <a:avLst>
              <a:gd name="adj" fmla="val 1096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rPr>
              <a:t>Rotate 90° clockwise about (0, 0)</a:t>
            </a:r>
          </a:p>
        </p:txBody>
      </p:sp>
      <mc:AlternateContent xmlns:mc="http://schemas.openxmlformats.org/markup-compatibility/2006" xmlns:a14="http://schemas.microsoft.com/office/drawing/2010/main">
        <mc:Choice Requires="a14">
          <p:sp>
            <p:nvSpPr>
              <p:cNvPr id="20" name="Rectangle: Rounded Corners 19">
                <a:extLst>
                  <a:ext uri="{FF2B5EF4-FFF2-40B4-BE49-F238E27FC236}">
                    <a16:creationId xmlns:a16="http://schemas.microsoft.com/office/drawing/2014/main" id="{2751C4F2-76DE-4DC9-BFC0-B83D1FF0A44D}"/>
                  </a:ext>
                </a:extLst>
              </p:cNvPr>
              <p:cNvSpPr/>
              <p:nvPr/>
            </p:nvSpPr>
            <p:spPr>
              <a:xfrm>
                <a:off x="1253164" y="2044516"/>
                <a:ext cx="3248499" cy="883323"/>
              </a:xfrm>
              <a:prstGeom prst="roundRect">
                <a:avLst>
                  <a:gd name="adj" fmla="val 1096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rPr>
                  <a:t>Translate using vector </a:t>
                </a:r>
                <a14:m>
                  <m:oMath xmlns:m="http://schemas.openxmlformats.org/officeDocument/2006/math">
                    <m:d>
                      <m:dPr>
                        <m:ctrlPr>
                          <a:rPr kumimoji="0" lang="pt-BR"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num>
                          <m:den>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Rectangle: Rounded Corners 19">
                <a:extLst>
                  <a:ext uri="{FF2B5EF4-FFF2-40B4-BE49-F238E27FC236}">
                    <a16:creationId xmlns:a16="http://schemas.microsoft.com/office/drawing/2014/main" id="{2751C4F2-76DE-4DC9-BFC0-B83D1FF0A44D}"/>
                  </a:ext>
                </a:extLst>
              </p:cNvPr>
              <p:cNvSpPr>
                <a:spLocks noRot="1" noChangeAspect="1" noMove="1" noResize="1" noEditPoints="1" noAdjustHandles="1" noChangeArrowheads="1" noChangeShapeType="1" noTextEdit="1"/>
              </p:cNvSpPr>
              <p:nvPr/>
            </p:nvSpPr>
            <p:spPr>
              <a:xfrm>
                <a:off x="1253164" y="2044516"/>
                <a:ext cx="3248499" cy="883323"/>
              </a:xfrm>
              <a:prstGeom prst="roundRect">
                <a:avLst>
                  <a:gd name="adj" fmla="val 10961"/>
                </a:avLst>
              </a:prstGeom>
              <a:blipFill>
                <a:blip r:embed="rId3"/>
                <a:stretch>
                  <a:fillRect l="-748"/>
                </a:stretch>
              </a:blipFill>
              <a:ln w="19050">
                <a:solidFill>
                  <a:schemeClr val="tx1"/>
                </a:solidFill>
              </a:ln>
            </p:spPr>
            <p:txBody>
              <a:bodyPr/>
              <a:lstStyle/>
              <a:p>
                <a:r>
                  <a:rPr lang="en-GB">
                    <a:noFill/>
                  </a:rPr>
                  <a:t> </a:t>
                </a:r>
              </a:p>
            </p:txBody>
          </p:sp>
        </mc:Fallback>
      </mc:AlternateContent>
      <p:sp>
        <p:nvSpPr>
          <p:cNvPr id="22" name="L-Shape 21">
            <a:extLst>
              <a:ext uri="{FF2B5EF4-FFF2-40B4-BE49-F238E27FC236}">
                <a16:creationId xmlns:a16="http://schemas.microsoft.com/office/drawing/2014/main" id="{AE84C7C3-0C89-4C34-9FC0-BFF9716F213E}"/>
              </a:ext>
            </a:extLst>
          </p:cNvPr>
          <p:cNvSpPr/>
          <p:nvPr/>
        </p:nvSpPr>
        <p:spPr>
          <a:xfrm>
            <a:off x="9917089" y="1669179"/>
            <a:ext cx="2014025" cy="1003379"/>
          </a:xfrm>
          <a:prstGeom prst="corner">
            <a:avLst>
              <a:gd name="adj1" fmla="val 33465"/>
              <a:gd name="adj2" fmla="val 66357"/>
            </a:avLst>
          </a:prstGeom>
          <a:solidFill>
            <a:schemeClr val="accent5">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C8111759-AE60-48CA-BAAB-85581EF414F8}"/>
              </a:ext>
            </a:extLst>
          </p:cNvPr>
          <p:cNvSpPr/>
          <p:nvPr/>
        </p:nvSpPr>
        <p:spPr>
          <a:xfrm>
            <a:off x="9930537" y="2230413"/>
            <a:ext cx="375423"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151DA3D-82FF-4B0E-BD71-DA18566FF3E5}"/>
              </a:ext>
            </a:extLst>
          </p:cNvPr>
          <p:cNvSpPr txBox="1"/>
          <p:nvPr/>
        </p:nvSpPr>
        <p:spPr>
          <a:xfrm>
            <a:off x="1265608" y="562707"/>
            <a:ext cx="527561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order, apply these transformations to Shape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Multiplication Sign 26">
            <a:extLst>
              <a:ext uri="{FF2B5EF4-FFF2-40B4-BE49-F238E27FC236}">
                <a16:creationId xmlns:a16="http://schemas.microsoft.com/office/drawing/2014/main" id="{1A682972-57D9-4461-B7EB-A1D67ED3E3E6}"/>
              </a:ext>
            </a:extLst>
          </p:cNvPr>
          <p:cNvSpPr/>
          <p:nvPr/>
        </p:nvSpPr>
        <p:spPr>
          <a:xfrm>
            <a:off x="9056811" y="3169733"/>
            <a:ext cx="360485" cy="360485"/>
          </a:xfrm>
          <a:prstGeom prst="mathMultiply">
            <a:avLst>
              <a:gd name="adj1" fmla="val 4289"/>
            </a:avLst>
          </a:prstGeom>
          <a:solidFill>
            <a:srgbClr val="000000"/>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112EAAB-FDC7-2DD8-D435-B00A58D8928C}"/>
              </a:ext>
            </a:extLst>
          </p:cNvPr>
          <p:cNvSpPr txBox="1"/>
          <p:nvPr/>
        </p:nvSpPr>
        <p:spPr>
          <a:xfrm>
            <a:off x="1338161" y="5451230"/>
            <a:ext cx="3765646"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Does it matter the order we apply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transformations?</a:t>
            </a:r>
          </a:p>
        </p:txBody>
      </p:sp>
    </p:spTree>
    <p:extLst>
      <p:ext uri="{BB962C8B-B14F-4D97-AF65-F5344CB8AC3E}">
        <p14:creationId xmlns:p14="http://schemas.microsoft.com/office/powerpoint/2010/main" val="1470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2B531-CFEF-45E8-A014-0FC99729024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178CCD6-CCFE-2D17-A89F-85F82D9212C0}"/>
              </a:ext>
            </a:extLst>
          </p:cNvPr>
          <p:cNvPicPr>
            <a:picLocks noChangeAspect="1"/>
          </p:cNvPicPr>
          <p:nvPr/>
        </p:nvPicPr>
        <p:blipFill rotWithShape="1">
          <a:blip r:embed="rId2"/>
          <a:srcRect l="2028" t="2308" r="1379" b="2691"/>
          <a:stretch/>
        </p:blipFill>
        <p:spPr>
          <a:xfrm>
            <a:off x="6304085" y="389950"/>
            <a:ext cx="5887915" cy="5856302"/>
          </a:xfrm>
          <a:prstGeom prst="rect">
            <a:avLst/>
          </a:prstGeom>
        </p:spPr>
      </p:pic>
      <p:sp>
        <p:nvSpPr>
          <p:cNvPr id="17" name="Rectangle: Rounded Corners 16">
            <a:extLst>
              <a:ext uri="{FF2B5EF4-FFF2-40B4-BE49-F238E27FC236}">
                <a16:creationId xmlns:a16="http://schemas.microsoft.com/office/drawing/2014/main" id="{4A90DD26-BE93-6213-8D7E-D379CBE3DECC}"/>
              </a:ext>
            </a:extLst>
          </p:cNvPr>
          <p:cNvSpPr/>
          <p:nvPr/>
        </p:nvSpPr>
        <p:spPr>
          <a:xfrm>
            <a:off x="1253163" y="1362624"/>
            <a:ext cx="3608983" cy="504000"/>
          </a:xfrm>
          <a:prstGeom prst="roundRect">
            <a:avLst>
              <a:gd name="adj" fmla="val 1096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rPr>
              <a:t>Rotate 90° clockwise about (0, 0)</a:t>
            </a:r>
          </a:p>
        </p:txBody>
      </p:sp>
      <mc:AlternateContent xmlns:mc="http://schemas.openxmlformats.org/markup-compatibility/2006" xmlns:a14="http://schemas.microsoft.com/office/drawing/2010/main">
        <mc:Choice Requires="a14">
          <p:sp>
            <p:nvSpPr>
              <p:cNvPr id="20" name="Rectangle: Rounded Corners 19">
                <a:extLst>
                  <a:ext uri="{FF2B5EF4-FFF2-40B4-BE49-F238E27FC236}">
                    <a16:creationId xmlns:a16="http://schemas.microsoft.com/office/drawing/2014/main" id="{8C07EFD7-60A7-E65A-6E0C-44745C84D7D2}"/>
                  </a:ext>
                </a:extLst>
              </p:cNvPr>
              <p:cNvSpPr/>
              <p:nvPr/>
            </p:nvSpPr>
            <p:spPr>
              <a:xfrm>
                <a:off x="1253164" y="2044516"/>
                <a:ext cx="3248499" cy="883323"/>
              </a:xfrm>
              <a:prstGeom prst="roundRect">
                <a:avLst>
                  <a:gd name="adj" fmla="val 1096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rPr>
                  <a:t>Translate using vector </a:t>
                </a:r>
                <a14:m>
                  <m:oMath xmlns:m="http://schemas.openxmlformats.org/officeDocument/2006/math">
                    <m:d>
                      <m:dPr>
                        <m:ctrlPr>
                          <a:rPr kumimoji="0" lang="pt-BR"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num>
                          <m:den>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0" name="Rectangle: Rounded Corners 19">
                <a:extLst>
                  <a:ext uri="{FF2B5EF4-FFF2-40B4-BE49-F238E27FC236}">
                    <a16:creationId xmlns:a16="http://schemas.microsoft.com/office/drawing/2014/main" id="{8C07EFD7-60A7-E65A-6E0C-44745C84D7D2}"/>
                  </a:ext>
                </a:extLst>
              </p:cNvPr>
              <p:cNvSpPr>
                <a:spLocks noRot="1" noChangeAspect="1" noMove="1" noResize="1" noEditPoints="1" noAdjustHandles="1" noChangeArrowheads="1" noChangeShapeType="1" noTextEdit="1"/>
              </p:cNvSpPr>
              <p:nvPr/>
            </p:nvSpPr>
            <p:spPr>
              <a:xfrm>
                <a:off x="1253164" y="2044516"/>
                <a:ext cx="3248499" cy="883323"/>
              </a:xfrm>
              <a:prstGeom prst="roundRect">
                <a:avLst>
                  <a:gd name="adj" fmla="val 10961"/>
                </a:avLst>
              </a:prstGeom>
              <a:blipFill>
                <a:blip r:embed="rId3"/>
                <a:stretch>
                  <a:fillRect l="-748"/>
                </a:stretch>
              </a:blipFill>
              <a:ln w="19050">
                <a:solidFill>
                  <a:schemeClr val="tx1"/>
                </a:solidFill>
              </a:ln>
            </p:spPr>
            <p:txBody>
              <a:bodyPr/>
              <a:lstStyle/>
              <a:p>
                <a:r>
                  <a:rPr lang="en-GB">
                    <a:noFill/>
                  </a:rPr>
                  <a:t> </a:t>
                </a:r>
              </a:p>
            </p:txBody>
          </p:sp>
        </mc:Fallback>
      </mc:AlternateContent>
      <p:sp>
        <p:nvSpPr>
          <p:cNvPr id="22" name="L-Shape 21">
            <a:extLst>
              <a:ext uri="{FF2B5EF4-FFF2-40B4-BE49-F238E27FC236}">
                <a16:creationId xmlns:a16="http://schemas.microsoft.com/office/drawing/2014/main" id="{175830BD-73CC-7C99-EC5A-EA45067E3F3A}"/>
              </a:ext>
            </a:extLst>
          </p:cNvPr>
          <p:cNvSpPr/>
          <p:nvPr/>
        </p:nvSpPr>
        <p:spPr>
          <a:xfrm>
            <a:off x="9810848" y="1756315"/>
            <a:ext cx="2014025" cy="1003379"/>
          </a:xfrm>
          <a:prstGeom prst="corner">
            <a:avLst>
              <a:gd name="adj1" fmla="val 33465"/>
              <a:gd name="adj2" fmla="val 66357"/>
            </a:avLst>
          </a:prstGeom>
          <a:solidFill>
            <a:schemeClr val="accent5">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D63158B7-94F6-BEF8-0F76-4D13DCE8DEB5}"/>
              </a:ext>
            </a:extLst>
          </p:cNvPr>
          <p:cNvSpPr/>
          <p:nvPr/>
        </p:nvSpPr>
        <p:spPr>
          <a:xfrm>
            <a:off x="9824296" y="2317549"/>
            <a:ext cx="375423" cy="52322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L-Shape 14">
            <a:extLst>
              <a:ext uri="{FF2B5EF4-FFF2-40B4-BE49-F238E27FC236}">
                <a16:creationId xmlns:a16="http://schemas.microsoft.com/office/drawing/2014/main" id="{B4413E7F-D999-37DA-93CD-ADEE85B02785}"/>
              </a:ext>
            </a:extLst>
          </p:cNvPr>
          <p:cNvSpPr/>
          <p:nvPr/>
        </p:nvSpPr>
        <p:spPr>
          <a:xfrm rot="5400000">
            <a:off x="9321409" y="4625537"/>
            <a:ext cx="2014025" cy="1003379"/>
          </a:xfrm>
          <a:prstGeom prst="corner">
            <a:avLst>
              <a:gd name="adj1" fmla="val 33465"/>
              <a:gd name="adj2" fmla="val 66357"/>
            </a:avLst>
          </a:prstGeom>
          <a:solidFill>
            <a:schemeClr val="accent4">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L-Shape 18">
            <a:extLst>
              <a:ext uri="{FF2B5EF4-FFF2-40B4-BE49-F238E27FC236}">
                <a16:creationId xmlns:a16="http://schemas.microsoft.com/office/drawing/2014/main" id="{9E90C71C-FBE3-D978-0026-0B5BD3E67829}"/>
              </a:ext>
            </a:extLst>
          </p:cNvPr>
          <p:cNvSpPr/>
          <p:nvPr/>
        </p:nvSpPr>
        <p:spPr>
          <a:xfrm rot="5400000">
            <a:off x="10001347" y="3608560"/>
            <a:ext cx="2014025" cy="1003379"/>
          </a:xfrm>
          <a:prstGeom prst="corner">
            <a:avLst>
              <a:gd name="adj1" fmla="val 33465"/>
              <a:gd name="adj2" fmla="val 66357"/>
            </a:avLst>
          </a:prstGeom>
          <a:solidFill>
            <a:schemeClr val="accent2">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5BEFFFE4-0C74-722F-15F4-6BF608E0857C}"/>
              </a:ext>
            </a:extLst>
          </p:cNvPr>
          <p:cNvSpPr txBox="1"/>
          <p:nvPr/>
        </p:nvSpPr>
        <p:spPr>
          <a:xfrm>
            <a:off x="1265608" y="562707"/>
            <a:ext cx="527561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order, apply these transformations to Shape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 name="Multiplication Sign 26">
            <a:extLst>
              <a:ext uri="{FF2B5EF4-FFF2-40B4-BE49-F238E27FC236}">
                <a16:creationId xmlns:a16="http://schemas.microsoft.com/office/drawing/2014/main" id="{AF92226E-1843-7894-74AF-4A96A4A7025B}"/>
              </a:ext>
            </a:extLst>
          </p:cNvPr>
          <p:cNvSpPr/>
          <p:nvPr/>
        </p:nvSpPr>
        <p:spPr>
          <a:xfrm>
            <a:off x="8950570" y="3256869"/>
            <a:ext cx="360485" cy="360485"/>
          </a:xfrm>
          <a:prstGeom prst="mathMultiply">
            <a:avLst>
              <a:gd name="adj1" fmla="val 4289"/>
            </a:avLst>
          </a:prstGeom>
          <a:solidFill>
            <a:srgbClr val="000000"/>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F92EEE5-40E5-C41D-9DFE-A414B77275B4}"/>
              </a:ext>
            </a:extLst>
          </p:cNvPr>
          <p:cNvSpPr txBox="1"/>
          <p:nvPr/>
        </p:nvSpPr>
        <p:spPr>
          <a:xfrm>
            <a:off x="1338161" y="5451230"/>
            <a:ext cx="3765646"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Does it matter the order we apply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transformations?</a:t>
            </a:r>
          </a:p>
        </p:txBody>
      </p:sp>
    </p:spTree>
    <p:extLst>
      <p:ext uri="{BB962C8B-B14F-4D97-AF65-F5344CB8AC3E}">
        <p14:creationId xmlns:p14="http://schemas.microsoft.com/office/powerpoint/2010/main" val="214728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6BAA9CE-D193-47DD-BE65-1AF84E30DE53}"/>
              </a:ext>
            </a:extLst>
          </p:cNvPr>
          <p:cNvCxnSpPr>
            <a:cxnSpLocks/>
          </p:cNvCxnSpPr>
          <p:nvPr/>
        </p:nvCxnSpPr>
        <p:spPr>
          <a:xfrm>
            <a:off x="6096000" y="-8791"/>
            <a:ext cx="0" cy="6866791"/>
          </a:xfrm>
          <a:prstGeom prst="line">
            <a:avLst/>
          </a:prstGeom>
          <a:ln w="38100">
            <a:solidFill>
              <a:schemeClr val="accent5">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2236D4-0054-4ED5-8FBC-824B234FEBA0}"/>
              </a:ext>
            </a:extLst>
          </p:cNvPr>
          <p:cNvCxnSpPr>
            <a:cxnSpLocks/>
          </p:cNvCxnSpPr>
          <p:nvPr/>
        </p:nvCxnSpPr>
        <p:spPr>
          <a:xfrm flipH="1">
            <a:off x="1143000" y="3429000"/>
            <a:ext cx="9906000" cy="0"/>
          </a:xfrm>
          <a:prstGeom prst="line">
            <a:avLst/>
          </a:prstGeom>
          <a:ln w="38100">
            <a:solidFill>
              <a:schemeClr val="accent5">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25D0E11-A039-4717-B475-46A31B5D1EAC}"/>
                  </a:ext>
                </a:extLst>
              </p:cNvPr>
              <p:cNvSpPr txBox="1"/>
              <p:nvPr/>
            </p:nvSpPr>
            <p:spPr>
              <a:xfrm>
                <a:off x="1154178" y="6708"/>
                <a:ext cx="4209422" cy="101271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Shape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is translated by the vector </a:t>
                </a:r>
                <a14:m>
                  <m:oMath xmlns:m="http://schemas.openxmlformats.org/officeDocument/2006/math">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m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−2 </m:t>
                              </m:r>
                            </m:e>
                          </m:mr>
                        </m:m>
                      </m:e>
                    </m:d>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new shape is translated by </a:t>
                </a:r>
                <a14:m>
                  <m:oMath xmlns:m="http://schemas.openxmlformats.org/officeDocument/2006/math">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m>
                          <m:mPr>
                            <m:mcs>
                              <m:mc>
                                <m:mcPr>
                                  <m:count m:val="1"/>
                                  <m:mcJc m:val="center"/>
                                </m:mcPr>
                              </m:mc>
                            </m:mcs>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m:rPr>
                                  <m:brk m:alnAt="7"/>
                                </m:r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m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mr>
                        </m:m>
                      </m:e>
                    </m:d>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2" name="TextBox 31">
                <a:extLst>
                  <a:ext uri="{FF2B5EF4-FFF2-40B4-BE49-F238E27FC236}">
                    <a16:creationId xmlns:a16="http://schemas.microsoft.com/office/drawing/2014/main" id="{A25D0E11-A039-4717-B475-46A31B5D1EAC}"/>
                  </a:ext>
                </a:extLst>
              </p:cNvPr>
              <p:cNvSpPr txBox="1">
                <a:spLocks noRot="1" noChangeAspect="1" noMove="1" noResize="1" noEditPoints="1" noAdjustHandles="1" noChangeArrowheads="1" noChangeShapeType="1" noTextEdit="1"/>
              </p:cNvSpPr>
              <p:nvPr/>
            </p:nvSpPr>
            <p:spPr>
              <a:xfrm>
                <a:off x="1154178" y="6708"/>
                <a:ext cx="4209422" cy="1012713"/>
              </a:xfrm>
              <a:prstGeom prst="rect">
                <a:avLst/>
              </a:prstGeom>
              <a:blipFill>
                <a:blip r:embed="rId2"/>
                <a:stretch>
                  <a:fillRect l="-1158" b="-602"/>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91667705-D6EE-E405-6D6E-A8A898E11135}"/>
              </a:ext>
            </a:extLst>
          </p:cNvPr>
          <p:cNvSpPr txBox="1"/>
          <p:nvPr/>
        </p:nvSpPr>
        <p:spPr>
          <a:xfrm>
            <a:off x="1218037" y="3089249"/>
            <a:ext cx="306174"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①</a:t>
            </a:r>
          </a:p>
        </p:txBody>
      </p:sp>
      <p:sp>
        <p:nvSpPr>
          <p:cNvPr id="3" name="TextBox 2">
            <a:extLst>
              <a:ext uri="{FF2B5EF4-FFF2-40B4-BE49-F238E27FC236}">
                <a16:creationId xmlns:a16="http://schemas.microsoft.com/office/drawing/2014/main" id="{7FDC71AC-6435-2133-4E6E-01C3A7826104}"/>
              </a:ext>
            </a:extLst>
          </p:cNvPr>
          <p:cNvSpPr txBox="1"/>
          <p:nvPr/>
        </p:nvSpPr>
        <p:spPr>
          <a:xfrm>
            <a:off x="6171037" y="3089249"/>
            <a:ext cx="306174"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②</a:t>
            </a:r>
          </a:p>
        </p:txBody>
      </p:sp>
      <p:sp>
        <p:nvSpPr>
          <p:cNvPr id="5" name="TextBox 4">
            <a:extLst>
              <a:ext uri="{FF2B5EF4-FFF2-40B4-BE49-F238E27FC236}">
                <a16:creationId xmlns:a16="http://schemas.microsoft.com/office/drawing/2014/main" id="{70875BB8-EC96-7E2D-8222-F665915DBB9C}"/>
              </a:ext>
            </a:extLst>
          </p:cNvPr>
          <p:cNvSpPr txBox="1"/>
          <p:nvPr/>
        </p:nvSpPr>
        <p:spPr>
          <a:xfrm>
            <a:off x="1218037" y="6530949"/>
            <a:ext cx="306174"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③</a:t>
            </a:r>
          </a:p>
        </p:txBody>
      </p:sp>
      <p:sp>
        <p:nvSpPr>
          <p:cNvPr id="9" name="TextBox 8">
            <a:extLst>
              <a:ext uri="{FF2B5EF4-FFF2-40B4-BE49-F238E27FC236}">
                <a16:creationId xmlns:a16="http://schemas.microsoft.com/office/drawing/2014/main" id="{1B28892B-35EC-26F6-B3DB-78F623FD7212}"/>
              </a:ext>
            </a:extLst>
          </p:cNvPr>
          <p:cNvSpPr txBox="1"/>
          <p:nvPr/>
        </p:nvSpPr>
        <p:spPr>
          <a:xfrm>
            <a:off x="6171037" y="6530949"/>
            <a:ext cx="306174"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④</a:t>
            </a:r>
          </a:p>
        </p:txBody>
      </p:sp>
      <p:sp>
        <p:nvSpPr>
          <p:cNvPr id="56" name="TextBox 55">
            <a:extLst>
              <a:ext uri="{FF2B5EF4-FFF2-40B4-BE49-F238E27FC236}">
                <a16:creationId xmlns:a16="http://schemas.microsoft.com/office/drawing/2014/main" id="{F949EFFF-4902-954B-5ED3-1341ECFCA871}"/>
              </a:ext>
            </a:extLst>
          </p:cNvPr>
          <p:cNvSpPr txBox="1"/>
          <p:nvPr/>
        </p:nvSpPr>
        <p:spPr>
          <a:xfrm>
            <a:off x="1218922" y="1108525"/>
            <a:ext cx="1680268" cy="923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vector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maps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final shape?</a:t>
            </a:r>
          </a:p>
        </p:txBody>
      </p:sp>
      <p:graphicFrame>
        <p:nvGraphicFramePr>
          <p:cNvPr id="57" name="Table 56">
            <a:extLst>
              <a:ext uri="{FF2B5EF4-FFF2-40B4-BE49-F238E27FC236}">
                <a16:creationId xmlns:a16="http://schemas.microsoft.com/office/drawing/2014/main" id="{45955694-8FEE-B558-906C-0E9BF5ACC3A7}"/>
              </a:ext>
            </a:extLst>
          </p:cNvPr>
          <p:cNvGraphicFramePr>
            <a:graphicFrameLocks noGrp="1"/>
          </p:cNvGraphicFramePr>
          <p:nvPr/>
        </p:nvGraphicFramePr>
        <p:xfrm>
          <a:off x="3364463" y="1549461"/>
          <a:ext cx="2304000" cy="1440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1933461801"/>
                    </a:ext>
                  </a:extLst>
                </a:gridCol>
                <a:gridCol w="288000">
                  <a:extLst>
                    <a:ext uri="{9D8B030D-6E8A-4147-A177-3AD203B41FA5}">
                      <a16:colId xmlns:a16="http://schemas.microsoft.com/office/drawing/2014/main" val="284576673"/>
                    </a:ext>
                  </a:extLst>
                </a:gridCol>
                <a:gridCol w="288000">
                  <a:extLst>
                    <a:ext uri="{9D8B030D-6E8A-4147-A177-3AD203B41FA5}">
                      <a16:colId xmlns:a16="http://schemas.microsoft.com/office/drawing/2014/main" val="2361824800"/>
                    </a:ext>
                  </a:extLst>
                </a:gridCol>
                <a:gridCol w="288000">
                  <a:extLst>
                    <a:ext uri="{9D8B030D-6E8A-4147-A177-3AD203B41FA5}">
                      <a16:colId xmlns:a16="http://schemas.microsoft.com/office/drawing/2014/main" val="1835722851"/>
                    </a:ext>
                  </a:extLst>
                </a:gridCol>
                <a:gridCol w="288000">
                  <a:extLst>
                    <a:ext uri="{9D8B030D-6E8A-4147-A177-3AD203B41FA5}">
                      <a16:colId xmlns:a16="http://schemas.microsoft.com/office/drawing/2014/main" val="1731387502"/>
                    </a:ext>
                  </a:extLst>
                </a:gridCol>
                <a:gridCol w="288000">
                  <a:extLst>
                    <a:ext uri="{9D8B030D-6E8A-4147-A177-3AD203B41FA5}">
                      <a16:colId xmlns:a16="http://schemas.microsoft.com/office/drawing/2014/main" val="4155459540"/>
                    </a:ext>
                  </a:extLst>
                </a:gridCol>
                <a:gridCol w="288000">
                  <a:extLst>
                    <a:ext uri="{9D8B030D-6E8A-4147-A177-3AD203B41FA5}">
                      <a16:colId xmlns:a16="http://schemas.microsoft.com/office/drawing/2014/main" val="2652308374"/>
                    </a:ext>
                  </a:extLst>
                </a:gridCol>
                <a:gridCol w="288000">
                  <a:extLst>
                    <a:ext uri="{9D8B030D-6E8A-4147-A177-3AD203B41FA5}">
                      <a16:colId xmlns:a16="http://schemas.microsoft.com/office/drawing/2014/main" val="232359433"/>
                    </a:ext>
                  </a:extLst>
                </a:gridCol>
              </a:tblGrid>
              <a:tr h="288000">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1950978"/>
                  </a:ext>
                </a:extLst>
              </a:tr>
              <a:tr h="288000">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8846646"/>
                  </a:ext>
                </a:extLst>
              </a:tr>
              <a:tr h="288000">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60103"/>
                  </a:ext>
                </a:extLst>
              </a:tr>
              <a:tr h="288000">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9999834"/>
                  </a:ext>
                </a:extLst>
              </a:tr>
              <a:tr h="288000">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3604940"/>
                  </a:ext>
                </a:extLst>
              </a:tr>
            </a:tbl>
          </a:graphicData>
        </a:graphic>
      </p:graphicFrame>
      <p:sp>
        <p:nvSpPr>
          <p:cNvPr id="58" name="Rectangle 57">
            <a:extLst>
              <a:ext uri="{FF2B5EF4-FFF2-40B4-BE49-F238E27FC236}">
                <a16:creationId xmlns:a16="http://schemas.microsoft.com/office/drawing/2014/main" id="{601A27B8-A0AB-A9FF-912E-422218C46F4F}"/>
              </a:ext>
            </a:extLst>
          </p:cNvPr>
          <p:cNvSpPr/>
          <p:nvPr/>
        </p:nvSpPr>
        <p:spPr>
          <a:xfrm rot="5400000">
            <a:off x="2640572" y="2226319"/>
            <a:ext cx="1186362" cy="1412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cxnSp>
        <p:nvCxnSpPr>
          <p:cNvPr id="59" name="Straight Connector 58">
            <a:extLst>
              <a:ext uri="{FF2B5EF4-FFF2-40B4-BE49-F238E27FC236}">
                <a16:creationId xmlns:a16="http://schemas.microsoft.com/office/drawing/2014/main" id="{CA8AD7ED-A00A-B199-11AE-AA522ABA8D98}"/>
              </a:ext>
            </a:extLst>
          </p:cNvPr>
          <p:cNvCxnSpPr>
            <a:cxnSpLocks/>
          </p:cNvCxnSpPr>
          <p:nvPr/>
        </p:nvCxnSpPr>
        <p:spPr>
          <a:xfrm>
            <a:off x="3361556" y="1275774"/>
            <a:ext cx="0" cy="1713163"/>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27A074B-FA7E-DC97-652C-6CA17CA1AB10}"/>
              </a:ext>
            </a:extLst>
          </p:cNvPr>
          <p:cNvCxnSpPr>
            <a:cxnSpLocks/>
          </p:cNvCxnSpPr>
          <p:nvPr/>
        </p:nvCxnSpPr>
        <p:spPr>
          <a:xfrm flipH="1">
            <a:off x="3301072" y="270150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5C5ADB9-F1B7-4D7A-1EED-2EE8BB20096B}"/>
              </a:ext>
            </a:extLst>
          </p:cNvPr>
          <p:cNvCxnSpPr>
            <a:cxnSpLocks/>
          </p:cNvCxnSpPr>
          <p:nvPr/>
        </p:nvCxnSpPr>
        <p:spPr>
          <a:xfrm flipH="1">
            <a:off x="3301072" y="24157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66C18F7-48AB-5AE3-2651-62833EDF3C0D}"/>
              </a:ext>
            </a:extLst>
          </p:cNvPr>
          <p:cNvCxnSpPr>
            <a:cxnSpLocks/>
          </p:cNvCxnSpPr>
          <p:nvPr/>
        </p:nvCxnSpPr>
        <p:spPr>
          <a:xfrm flipH="1">
            <a:off x="3301072" y="212524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7892B07-6CCE-7533-DC31-9F6AF4399A5F}"/>
              </a:ext>
            </a:extLst>
          </p:cNvPr>
          <p:cNvCxnSpPr>
            <a:cxnSpLocks/>
          </p:cNvCxnSpPr>
          <p:nvPr/>
        </p:nvCxnSpPr>
        <p:spPr>
          <a:xfrm flipH="1">
            <a:off x="3301072" y="183949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A37F4A2-7466-40C0-844B-D0A845B548C2}"/>
              </a:ext>
            </a:extLst>
          </p:cNvPr>
          <p:cNvSpPr txBox="1"/>
          <p:nvPr/>
        </p:nvSpPr>
        <p:spPr>
          <a:xfrm>
            <a:off x="3175912" y="256321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B2BF05A-73F5-0725-B17E-9FDA304F341D}"/>
              </a:ext>
            </a:extLst>
          </p:cNvPr>
          <p:cNvSpPr txBox="1"/>
          <p:nvPr/>
        </p:nvSpPr>
        <p:spPr>
          <a:xfrm>
            <a:off x="3175912" y="227270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212692BE-473F-4281-612A-BB54191DA0D0}"/>
              </a:ext>
            </a:extLst>
          </p:cNvPr>
          <p:cNvSpPr txBox="1"/>
          <p:nvPr/>
        </p:nvSpPr>
        <p:spPr>
          <a:xfrm>
            <a:off x="3175912" y="198457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282F095-490D-A329-FFAC-43B77B5FBCD8}"/>
              </a:ext>
            </a:extLst>
          </p:cNvPr>
          <p:cNvSpPr txBox="1"/>
          <p:nvPr/>
        </p:nvSpPr>
        <p:spPr>
          <a:xfrm>
            <a:off x="3175912" y="1698821"/>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D972EAF-05CD-5B49-47EC-01EA533EC9A4}"/>
                  </a:ext>
                </a:extLst>
              </p:cNvPr>
              <p:cNvSpPr txBox="1"/>
              <p:nvPr/>
            </p:nvSpPr>
            <p:spPr>
              <a:xfrm>
                <a:off x="3268139" y="970824"/>
                <a:ext cx="186718"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8" name="TextBox 67">
                <a:extLst>
                  <a:ext uri="{FF2B5EF4-FFF2-40B4-BE49-F238E27FC236}">
                    <a16:creationId xmlns:a16="http://schemas.microsoft.com/office/drawing/2014/main" id="{5D972EAF-05CD-5B49-47EC-01EA533EC9A4}"/>
                  </a:ext>
                </a:extLst>
              </p:cNvPr>
              <p:cNvSpPr txBox="1">
                <a:spLocks noRot="1" noChangeAspect="1" noMove="1" noResize="1" noEditPoints="1" noAdjustHandles="1" noChangeArrowheads="1" noChangeShapeType="1" noTextEdit="1"/>
              </p:cNvSpPr>
              <p:nvPr/>
            </p:nvSpPr>
            <p:spPr>
              <a:xfrm>
                <a:off x="3268139" y="970824"/>
                <a:ext cx="186718" cy="276999"/>
              </a:xfrm>
              <a:prstGeom prst="rect">
                <a:avLst/>
              </a:prstGeom>
              <a:blipFill>
                <a:blip r:embed="rId3"/>
                <a:stretch>
                  <a:fillRect l="-32258" r="-25806"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E049170-B3AC-23A7-541B-9182E8654D07}"/>
                  </a:ext>
                </a:extLst>
              </p:cNvPr>
              <p:cNvSpPr txBox="1"/>
              <p:nvPr/>
            </p:nvSpPr>
            <p:spPr>
              <a:xfrm>
                <a:off x="5850906" y="2845027"/>
                <a:ext cx="183320"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9" name="TextBox 68">
                <a:extLst>
                  <a:ext uri="{FF2B5EF4-FFF2-40B4-BE49-F238E27FC236}">
                    <a16:creationId xmlns:a16="http://schemas.microsoft.com/office/drawing/2014/main" id="{BE049170-B3AC-23A7-541B-9182E8654D07}"/>
                  </a:ext>
                </a:extLst>
              </p:cNvPr>
              <p:cNvSpPr txBox="1">
                <a:spLocks noRot="1" noChangeAspect="1" noMove="1" noResize="1" noEditPoints="1" noAdjustHandles="1" noChangeArrowheads="1" noChangeShapeType="1" noTextEdit="1"/>
              </p:cNvSpPr>
              <p:nvPr/>
            </p:nvSpPr>
            <p:spPr>
              <a:xfrm>
                <a:off x="5850906" y="2845027"/>
                <a:ext cx="183320" cy="276999"/>
              </a:xfrm>
              <a:prstGeom prst="rect">
                <a:avLst/>
              </a:prstGeom>
              <a:blipFill>
                <a:blip r:embed="rId4"/>
                <a:stretch>
                  <a:fillRect l="-20000" r="-13333"/>
                </a:stretch>
              </a:blipFill>
            </p:spPr>
            <p:txBody>
              <a:bodyPr/>
              <a:lstStyle/>
              <a:p>
                <a:r>
                  <a:rPr lang="en-GB">
                    <a:noFill/>
                  </a:rPr>
                  <a:t> </a:t>
                </a:r>
              </a:p>
            </p:txBody>
          </p:sp>
        </mc:Fallback>
      </mc:AlternateContent>
      <p:cxnSp>
        <p:nvCxnSpPr>
          <p:cNvPr id="70" name="Straight Connector 69">
            <a:extLst>
              <a:ext uri="{FF2B5EF4-FFF2-40B4-BE49-F238E27FC236}">
                <a16:creationId xmlns:a16="http://schemas.microsoft.com/office/drawing/2014/main" id="{A5880197-51B7-3BFE-3F1F-03274E0AE333}"/>
              </a:ext>
            </a:extLst>
          </p:cNvPr>
          <p:cNvCxnSpPr>
            <a:cxnSpLocks/>
          </p:cNvCxnSpPr>
          <p:nvPr/>
        </p:nvCxnSpPr>
        <p:spPr>
          <a:xfrm flipH="1">
            <a:off x="3354940" y="2989461"/>
            <a:ext cx="2484235" cy="0"/>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FB71C78-BE9B-B843-0B15-10DCA5C03993}"/>
              </a:ext>
            </a:extLst>
          </p:cNvPr>
          <p:cNvCxnSpPr>
            <a:cxnSpLocks/>
          </p:cNvCxnSpPr>
          <p:nvPr/>
        </p:nvCxnSpPr>
        <p:spPr>
          <a:xfrm>
            <a:off x="4229761"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A88BB36-2050-CAA3-D66D-872AD4BA827C}"/>
              </a:ext>
            </a:extLst>
          </p:cNvPr>
          <p:cNvCxnSpPr>
            <a:cxnSpLocks/>
          </p:cNvCxnSpPr>
          <p:nvPr/>
        </p:nvCxnSpPr>
        <p:spPr>
          <a:xfrm>
            <a:off x="3939249"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63475DA-AEBB-8521-03E0-EAFE4597361C}"/>
              </a:ext>
            </a:extLst>
          </p:cNvPr>
          <p:cNvCxnSpPr>
            <a:cxnSpLocks/>
          </p:cNvCxnSpPr>
          <p:nvPr/>
        </p:nvCxnSpPr>
        <p:spPr>
          <a:xfrm>
            <a:off x="3653499"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8310052-22D5-0701-BD81-B9F3E29C906F}"/>
              </a:ext>
            </a:extLst>
          </p:cNvPr>
          <p:cNvCxnSpPr>
            <a:cxnSpLocks/>
          </p:cNvCxnSpPr>
          <p:nvPr/>
        </p:nvCxnSpPr>
        <p:spPr>
          <a:xfrm>
            <a:off x="3360606" y="2982497"/>
            <a:ext cx="0" cy="54769"/>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1C7A9FE-CA2A-705C-67D7-D51375655561}"/>
              </a:ext>
            </a:extLst>
          </p:cNvPr>
          <p:cNvCxnSpPr>
            <a:cxnSpLocks/>
          </p:cNvCxnSpPr>
          <p:nvPr/>
        </p:nvCxnSpPr>
        <p:spPr>
          <a:xfrm>
            <a:off x="4806024"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A5A2E68-5745-EDA1-85DA-9AD2A247CB37}"/>
              </a:ext>
            </a:extLst>
          </p:cNvPr>
          <p:cNvCxnSpPr>
            <a:cxnSpLocks/>
          </p:cNvCxnSpPr>
          <p:nvPr/>
        </p:nvCxnSpPr>
        <p:spPr>
          <a:xfrm>
            <a:off x="5091774"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71330AB-3654-9EBA-8AD2-315F1190995C}"/>
              </a:ext>
            </a:extLst>
          </p:cNvPr>
          <p:cNvCxnSpPr>
            <a:cxnSpLocks/>
          </p:cNvCxnSpPr>
          <p:nvPr/>
        </p:nvCxnSpPr>
        <p:spPr>
          <a:xfrm>
            <a:off x="5379905"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BE7FDDA-C225-C194-983C-A0DB3114D667}"/>
              </a:ext>
            </a:extLst>
          </p:cNvPr>
          <p:cNvCxnSpPr>
            <a:cxnSpLocks/>
          </p:cNvCxnSpPr>
          <p:nvPr/>
        </p:nvCxnSpPr>
        <p:spPr>
          <a:xfrm>
            <a:off x="5670418"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3DD42CB-57FD-BB05-2BB1-4D830D39EF98}"/>
              </a:ext>
            </a:extLst>
          </p:cNvPr>
          <p:cNvSpPr txBox="1"/>
          <p:nvPr/>
        </p:nvSpPr>
        <p:spPr>
          <a:xfrm>
            <a:off x="4743228"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E400A56A-35CA-D2E4-32FF-F35EA0F5632A}"/>
              </a:ext>
            </a:extLst>
          </p:cNvPr>
          <p:cNvSpPr txBox="1"/>
          <p:nvPr/>
        </p:nvSpPr>
        <p:spPr>
          <a:xfrm>
            <a:off x="5031360"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EDC8626-9CF1-CD0A-ECA3-5C184AB994C1}"/>
              </a:ext>
            </a:extLst>
          </p:cNvPr>
          <p:cNvSpPr txBox="1"/>
          <p:nvPr/>
        </p:nvSpPr>
        <p:spPr>
          <a:xfrm>
            <a:off x="5321872"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E4353BAF-E994-DF64-FF3A-7687A63C5E7F}"/>
              </a:ext>
            </a:extLst>
          </p:cNvPr>
          <p:cNvSpPr txBox="1"/>
          <p:nvPr/>
        </p:nvSpPr>
        <p:spPr>
          <a:xfrm>
            <a:off x="4169346"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45A6728E-AE91-2DF8-AEC7-22B052B10D7A}"/>
              </a:ext>
            </a:extLst>
          </p:cNvPr>
          <p:cNvSpPr txBox="1"/>
          <p:nvPr/>
        </p:nvSpPr>
        <p:spPr>
          <a:xfrm>
            <a:off x="3881215"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7354D149-AE4E-18CB-B6DA-A6614D975740}"/>
              </a:ext>
            </a:extLst>
          </p:cNvPr>
          <p:cNvSpPr txBox="1"/>
          <p:nvPr/>
        </p:nvSpPr>
        <p:spPr>
          <a:xfrm>
            <a:off x="3593034"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35B6684F-9289-59DA-971F-B0C2845BA70F}"/>
              </a:ext>
            </a:extLst>
          </p:cNvPr>
          <p:cNvSpPr txBox="1"/>
          <p:nvPr/>
        </p:nvSpPr>
        <p:spPr>
          <a:xfrm>
            <a:off x="3300140"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B4679DA6-146B-C5B8-CD47-9D1814F451D2}"/>
              </a:ext>
            </a:extLst>
          </p:cNvPr>
          <p:cNvSpPr txBox="1"/>
          <p:nvPr/>
        </p:nvSpPr>
        <p:spPr>
          <a:xfrm>
            <a:off x="5607623"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7" name="Straight Connector 86">
            <a:extLst>
              <a:ext uri="{FF2B5EF4-FFF2-40B4-BE49-F238E27FC236}">
                <a16:creationId xmlns:a16="http://schemas.microsoft.com/office/drawing/2014/main" id="{325FC43B-B25B-80AC-13DC-EF1D9611A544}"/>
              </a:ext>
            </a:extLst>
          </p:cNvPr>
          <p:cNvCxnSpPr>
            <a:cxnSpLocks/>
          </p:cNvCxnSpPr>
          <p:nvPr/>
        </p:nvCxnSpPr>
        <p:spPr>
          <a:xfrm>
            <a:off x="4515511"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125DD63-70E8-BDC3-322D-4E62466B1451}"/>
              </a:ext>
            </a:extLst>
          </p:cNvPr>
          <p:cNvSpPr txBox="1"/>
          <p:nvPr/>
        </p:nvSpPr>
        <p:spPr>
          <a:xfrm>
            <a:off x="4452715"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9" name="Straight Connector 88">
            <a:extLst>
              <a:ext uri="{FF2B5EF4-FFF2-40B4-BE49-F238E27FC236}">
                <a16:creationId xmlns:a16="http://schemas.microsoft.com/office/drawing/2014/main" id="{CF03874F-B429-CD88-E3EE-205C49B41C8A}"/>
              </a:ext>
            </a:extLst>
          </p:cNvPr>
          <p:cNvCxnSpPr>
            <a:cxnSpLocks/>
          </p:cNvCxnSpPr>
          <p:nvPr/>
        </p:nvCxnSpPr>
        <p:spPr>
          <a:xfrm flipH="1">
            <a:off x="3301072" y="29872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F2F65FFB-4C67-CED1-9A3D-7629D5627E39}"/>
              </a:ext>
            </a:extLst>
          </p:cNvPr>
          <p:cNvSpPr txBox="1"/>
          <p:nvPr/>
        </p:nvSpPr>
        <p:spPr>
          <a:xfrm>
            <a:off x="3175912" y="284896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1" name="Straight Connector 90">
            <a:extLst>
              <a:ext uri="{FF2B5EF4-FFF2-40B4-BE49-F238E27FC236}">
                <a16:creationId xmlns:a16="http://schemas.microsoft.com/office/drawing/2014/main" id="{4CF5FD7F-013B-AB8A-8A0A-FC72CE6F4664}"/>
              </a:ext>
            </a:extLst>
          </p:cNvPr>
          <p:cNvCxnSpPr>
            <a:cxnSpLocks/>
          </p:cNvCxnSpPr>
          <p:nvPr/>
        </p:nvCxnSpPr>
        <p:spPr>
          <a:xfrm flipH="1">
            <a:off x="3301072" y="1546602"/>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C40083F-4495-3540-E514-DFAC519D29C5}"/>
              </a:ext>
            </a:extLst>
          </p:cNvPr>
          <p:cNvSpPr txBox="1"/>
          <p:nvPr/>
        </p:nvSpPr>
        <p:spPr>
          <a:xfrm>
            <a:off x="3175912" y="1408309"/>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91D1AB1B-E041-7D33-49AD-11D500AB72D2}"/>
              </a:ext>
            </a:extLst>
          </p:cNvPr>
          <p:cNvSpPr/>
          <p:nvPr/>
        </p:nvSpPr>
        <p:spPr>
          <a:xfrm>
            <a:off x="3938323" y="1835311"/>
            <a:ext cx="288700" cy="577561"/>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E052A7CB-CEBF-B27F-2A9A-D70BECC09391}"/>
              </a:ext>
            </a:extLst>
          </p:cNvPr>
          <p:cNvSpPr txBox="1"/>
          <p:nvPr/>
        </p:nvSpPr>
        <p:spPr>
          <a:xfrm>
            <a:off x="3934235" y="1939424"/>
            <a:ext cx="29687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a:t>
            </a:r>
          </a:p>
        </p:txBody>
      </p:sp>
      <p:graphicFrame>
        <p:nvGraphicFramePr>
          <p:cNvPr id="98" name="Table 97">
            <a:extLst>
              <a:ext uri="{FF2B5EF4-FFF2-40B4-BE49-F238E27FC236}">
                <a16:creationId xmlns:a16="http://schemas.microsoft.com/office/drawing/2014/main" id="{7EE86BFA-B713-DAAB-4A0F-2428E45951A7}"/>
              </a:ext>
            </a:extLst>
          </p:cNvPr>
          <p:cNvGraphicFramePr>
            <a:graphicFrameLocks noGrp="1"/>
          </p:cNvGraphicFramePr>
          <p:nvPr/>
        </p:nvGraphicFramePr>
        <p:xfrm>
          <a:off x="6830869" y="1311333"/>
          <a:ext cx="3168000" cy="1728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1933461801"/>
                    </a:ext>
                  </a:extLst>
                </a:gridCol>
                <a:gridCol w="288000">
                  <a:extLst>
                    <a:ext uri="{9D8B030D-6E8A-4147-A177-3AD203B41FA5}">
                      <a16:colId xmlns:a16="http://schemas.microsoft.com/office/drawing/2014/main" val="284576673"/>
                    </a:ext>
                  </a:extLst>
                </a:gridCol>
                <a:gridCol w="288000">
                  <a:extLst>
                    <a:ext uri="{9D8B030D-6E8A-4147-A177-3AD203B41FA5}">
                      <a16:colId xmlns:a16="http://schemas.microsoft.com/office/drawing/2014/main" val="2361824800"/>
                    </a:ext>
                  </a:extLst>
                </a:gridCol>
                <a:gridCol w="288000">
                  <a:extLst>
                    <a:ext uri="{9D8B030D-6E8A-4147-A177-3AD203B41FA5}">
                      <a16:colId xmlns:a16="http://schemas.microsoft.com/office/drawing/2014/main" val="1835722851"/>
                    </a:ext>
                  </a:extLst>
                </a:gridCol>
                <a:gridCol w="288000">
                  <a:extLst>
                    <a:ext uri="{9D8B030D-6E8A-4147-A177-3AD203B41FA5}">
                      <a16:colId xmlns:a16="http://schemas.microsoft.com/office/drawing/2014/main" val="1731387502"/>
                    </a:ext>
                  </a:extLst>
                </a:gridCol>
                <a:gridCol w="288000">
                  <a:extLst>
                    <a:ext uri="{9D8B030D-6E8A-4147-A177-3AD203B41FA5}">
                      <a16:colId xmlns:a16="http://schemas.microsoft.com/office/drawing/2014/main" val="4155459540"/>
                    </a:ext>
                  </a:extLst>
                </a:gridCol>
                <a:gridCol w="288000">
                  <a:extLst>
                    <a:ext uri="{9D8B030D-6E8A-4147-A177-3AD203B41FA5}">
                      <a16:colId xmlns:a16="http://schemas.microsoft.com/office/drawing/2014/main" val="2652308374"/>
                    </a:ext>
                  </a:extLst>
                </a:gridCol>
                <a:gridCol w="288000">
                  <a:extLst>
                    <a:ext uri="{9D8B030D-6E8A-4147-A177-3AD203B41FA5}">
                      <a16:colId xmlns:a16="http://schemas.microsoft.com/office/drawing/2014/main" val="232359433"/>
                    </a:ext>
                  </a:extLst>
                </a:gridCol>
                <a:gridCol w="288000">
                  <a:extLst>
                    <a:ext uri="{9D8B030D-6E8A-4147-A177-3AD203B41FA5}">
                      <a16:colId xmlns:a16="http://schemas.microsoft.com/office/drawing/2014/main" val="1988530502"/>
                    </a:ext>
                  </a:extLst>
                </a:gridCol>
                <a:gridCol w="288000">
                  <a:extLst>
                    <a:ext uri="{9D8B030D-6E8A-4147-A177-3AD203B41FA5}">
                      <a16:colId xmlns:a16="http://schemas.microsoft.com/office/drawing/2014/main" val="2157314679"/>
                    </a:ext>
                  </a:extLst>
                </a:gridCol>
                <a:gridCol w="288000">
                  <a:extLst>
                    <a:ext uri="{9D8B030D-6E8A-4147-A177-3AD203B41FA5}">
                      <a16:colId xmlns:a16="http://schemas.microsoft.com/office/drawing/2014/main" val="4189338813"/>
                    </a:ext>
                  </a:extLst>
                </a:gridCol>
              </a:tblGrid>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0804890"/>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1950978"/>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8846646"/>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60103"/>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9999834"/>
                  </a:ext>
                </a:extLst>
              </a:tr>
              <a:tr h="288000">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3604940"/>
                  </a:ext>
                </a:extLst>
              </a:tr>
            </a:tbl>
          </a:graphicData>
        </a:graphic>
      </p:graphicFrame>
      <p:sp>
        <p:nvSpPr>
          <p:cNvPr id="99" name="Rectangle 98">
            <a:extLst>
              <a:ext uri="{FF2B5EF4-FFF2-40B4-BE49-F238E27FC236}">
                <a16:creationId xmlns:a16="http://schemas.microsoft.com/office/drawing/2014/main" id="{2DA41931-B9BD-8AF5-65F2-390551F69D0C}"/>
              </a:ext>
            </a:extLst>
          </p:cNvPr>
          <p:cNvSpPr/>
          <p:nvPr/>
        </p:nvSpPr>
        <p:spPr>
          <a:xfrm rot="5400000">
            <a:off x="6106978" y="2276191"/>
            <a:ext cx="1186362" cy="1412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cxnSp>
        <p:nvCxnSpPr>
          <p:cNvPr id="100" name="Straight Connector 99">
            <a:extLst>
              <a:ext uri="{FF2B5EF4-FFF2-40B4-BE49-F238E27FC236}">
                <a16:creationId xmlns:a16="http://schemas.microsoft.com/office/drawing/2014/main" id="{B3CC3954-A8DE-781C-DEF3-2831359E0824}"/>
              </a:ext>
            </a:extLst>
          </p:cNvPr>
          <p:cNvCxnSpPr>
            <a:cxnSpLocks/>
          </p:cNvCxnSpPr>
          <p:nvPr/>
        </p:nvCxnSpPr>
        <p:spPr>
          <a:xfrm>
            <a:off x="6827962" y="1064420"/>
            <a:ext cx="0" cy="1974389"/>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4AED82C-2147-D915-87BE-E0B617F400B0}"/>
              </a:ext>
            </a:extLst>
          </p:cNvPr>
          <p:cNvCxnSpPr>
            <a:cxnSpLocks/>
          </p:cNvCxnSpPr>
          <p:nvPr/>
        </p:nvCxnSpPr>
        <p:spPr>
          <a:xfrm flipH="1">
            <a:off x="6767478" y="2751380"/>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77712C0-EA62-D239-2E76-16E615B5F8D3}"/>
              </a:ext>
            </a:extLst>
          </p:cNvPr>
          <p:cNvCxnSpPr>
            <a:cxnSpLocks/>
          </p:cNvCxnSpPr>
          <p:nvPr/>
        </p:nvCxnSpPr>
        <p:spPr>
          <a:xfrm flipH="1">
            <a:off x="6767478" y="2465630"/>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A7F5835-8BE8-CCF8-E4A8-366CBCCADBA5}"/>
              </a:ext>
            </a:extLst>
          </p:cNvPr>
          <p:cNvCxnSpPr>
            <a:cxnSpLocks/>
          </p:cNvCxnSpPr>
          <p:nvPr/>
        </p:nvCxnSpPr>
        <p:spPr>
          <a:xfrm flipH="1">
            <a:off x="6767478" y="217511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3C8212A-AB7C-6B8B-4585-52B21AF48C98}"/>
              </a:ext>
            </a:extLst>
          </p:cNvPr>
          <p:cNvCxnSpPr>
            <a:cxnSpLocks/>
          </p:cNvCxnSpPr>
          <p:nvPr/>
        </p:nvCxnSpPr>
        <p:spPr>
          <a:xfrm flipH="1">
            <a:off x="6767478" y="188936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4E39BA91-60FD-B8F1-5530-1E277034038D}"/>
              </a:ext>
            </a:extLst>
          </p:cNvPr>
          <p:cNvSpPr txBox="1"/>
          <p:nvPr/>
        </p:nvSpPr>
        <p:spPr>
          <a:xfrm>
            <a:off x="6642318" y="2613087"/>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TextBox 105">
            <a:extLst>
              <a:ext uri="{FF2B5EF4-FFF2-40B4-BE49-F238E27FC236}">
                <a16:creationId xmlns:a16="http://schemas.microsoft.com/office/drawing/2014/main" id="{4E87381B-E6F0-2F7F-F9C3-6439E3F4C9EA}"/>
              </a:ext>
            </a:extLst>
          </p:cNvPr>
          <p:cNvSpPr txBox="1"/>
          <p:nvPr/>
        </p:nvSpPr>
        <p:spPr>
          <a:xfrm>
            <a:off x="6642318" y="2322574"/>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TextBox 106">
            <a:extLst>
              <a:ext uri="{FF2B5EF4-FFF2-40B4-BE49-F238E27FC236}">
                <a16:creationId xmlns:a16="http://schemas.microsoft.com/office/drawing/2014/main" id="{4C11B6EE-BE74-14FB-3080-6E5BE04C0805}"/>
              </a:ext>
            </a:extLst>
          </p:cNvPr>
          <p:cNvSpPr txBox="1"/>
          <p:nvPr/>
        </p:nvSpPr>
        <p:spPr>
          <a:xfrm>
            <a:off x="6642318" y="2034444"/>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TextBox 107">
            <a:extLst>
              <a:ext uri="{FF2B5EF4-FFF2-40B4-BE49-F238E27FC236}">
                <a16:creationId xmlns:a16="http://schemas.microsoft.com/office/drawing/2014/main" id="{3B6FD86F-FC52-A3CF-60FF-0037A057426C}"/>
              </a:ext>
            </a:extLst>
          </p:cNvPr>
          <p:cNvSpPr txBox="1"/>
          <p:nvPr/>
        </p:nvSpPr>
        <p:spPr>
          <a:xfrm>
            <a:off x="6642318" y="1748693"/>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26FC7727-4649-C4E4-3659-CDE3E0A0335B}"/>
                  </a:ext>
                </a:extLst>
              </p:cNvPr>
              <p:cNvSpPr txBox="1"/>
              <p:nvPr/>
            </p:nvSpPr>
            <p:spPr>
              <a:xfrm>
                <a:off x="6734545" y="779396"/>
                <a:ext cx="186718"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9" name="TextBox 108">
                <a:extLst>
                  <a:ext uri="{FF2B5EF4-FFF2-40B4-BE49-F238E27FC236}">
                    <a16:creationId xmlns:a16="http://schemas.microsoft.com/office/drawing/2014/main" id="{26FC7727-4649-C4E4-3659-CDE3E0A0335B}"/>
                  </a:ext>
                </a:extLst>
              </p:cNvPr>
              <p:cNvSpPr txBox="1">
                <a:spLocks noRot="1" noChangeAspect="1" noMove="1" noResize="1" noEditPoints="1" noAdjustHandles="1" noChangeArrowheads="1" noChangeShapeType="1" noTextEdit="1"/>
              </p:cNvSpPr>
              <p:nvPr/>
            </p:nvSpPr>
            <p:spPr>
              <a:xfrm>
                <a:off x="6734545" y="779396"/>
                <a:ext cx="186718" cy="276999"/>
              </a:xfrm>
              <a:prstGeom prst="rect">
                <a:avLst/>
              </a:prstGeom>
              <a:blipFill>
                <a:blip r:embed="rId5"/>
                <a:stretch>
                  <a:fillRect l="-33333" r="-3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D87B97B-50DE-44E5-1DDF-E147CAC3305F}"/>
                  </a:ext>
                </a:extLst>
              </p:cNvPr>
              <p:cNvSpPr txBox="1"/>
              <p:nvPr/>
            </p:nvSpPr>
            <p:spPr>
              <a:xfrm>
                <a:off x="10288068" y="2894899"/>
                <a:ext cx="183320"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0" name="TextBox 109">
                <a:extLst>
                  <a:ext uri="{FF2B5EF4-FFF2-40B4-BE49-F238E27FC236}">
                    <a16:creationId xmlns:a16="http://schemas.microsoft.com/office/drawing/2014/main" id="{9D87B97B-50DE-44E5-1DDF-E147CAC3305F}"/>
                  </a:ext>
                </a:extLst>
              </p:cNvPr>
              <p:cNvSpPr txBox="1">
                <a:spLocks noRot="1" noChangeAspect="1" noMove="1" noResize="1" noEditPoints="1" noAdjustHandles="1" noChangeArrowheads="1" noChangeShapeType="1" noTextEdit="1"/>
              </p:cNvSpPr>
              <p:nvPr/>
            </p:nvSpPr>
            <p:spPr>
              <a:xfrm>
                <a:off x="10288068" y="2894899"/>
                <a:ext cx="183320" cy="276999"/>
              </a:xfrm>
              <a:prstGeom prst="rect">
                <a:avLst/>
              </a:prstGeom>
              <a:blipFill>
                <a:blip r:embed="rId6"/>
                <a:stretch>
                  <a:fillRect l="-20000" r="-13333"/>
                </a:stretch>
              </a:blipFill>
            </p:spPr>
            <p:txBody>
              <a:bodyPr/>
              <a:lstStyle/>
              <a:p>
                <a:r>
                  <a:rPr lang="en-GB">
                    <a:noFill/>
                  </a:rPr>
                  <a:t> </a:t>
                </a:r>
              </a:p>
            </p:txBody>
          </p:sp>
        </mc:Fallback>
      </mc:AlternateContent>
      <p:cxnSp>
        <p:nvCxnSpPr>
          <p:cNvPr id="111" name="Straight Connector 110">
            <a:extLst>
              <a:ext uri="{FF2B5EF4-FFF2-40B4-BE49-F238E27FC236}">
                <a16:creationId xmlns:a16="http://schemas.microsoft.com/office/drawing/2014/main" id="{849166DE-A81A-E752-D4B8-C23E15853374}"/>
              </a:ext>
            </a:extLst>
          </p:cNvPr>
          <p:cNvCxnSpPr>
            <a:cxnSpLocks/>
          </p:cNvCxnSpPr>
          <p:nvPr/>
        </p:nvCxnSpPr>
        <p:spPr>
          <a:xfrm flipH="1">
            <a:off x="6821345" y="3039333"/>
            <a:ext cx="3401534" cy="0"/>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7779E54-33F2-318F-B2C1-C3EC301F1FEB}"/>
              </a:ext>
            </a:extLst>
          </p:cNvPr>
          <p:cNvCxnSpPr>
            <a:cxnSpLocks/>
          </p:cNvCxnSpPr>
          <p:nvPr/>
        </p:nvCxnSpPr>
        <p:spPr>
          <a:xfrm>
            <a:off x="7696167"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7F0BF5C-0191-3492-5191-8A9CAA2098DE}"/>
              </a:ext>
            </a:extLst>
          </p:cNvPr>
          <p:cNvCxnSpPr>
            <a:cxnSpLocks/>
          </p:cNvCxnSpPr>
          <p:nvPr/>
        </p:nvCxnSpPr>
        <p:spPr>
          <a:xfrm>
            <a:off x="7405655"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D664E15-BB6A-C4EF-D5F9-81E176CEE111}"/>
              </a:ext>
            </a:extLst>
          </p:cNvPr>
          <p:cNvCxnSpPr>
            <a:cxnSpLocks/>
          </p:cNvCxnSpPr>
          <p:nvPr/>
        </p:nvCxnSpPr>
        <p:spPr>
          <a:xfrm>
            <a:off x="7119905"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5EA8537-4F5F-8AFB-4038-98C5FAF1A024}"/>
              </a:ext>
            </a:extLst>
          </p:cNvPr>
          <p:cNvCxnSpPr>
            <a:cxnSpLocks/>
          </p:cNvCxnSpPr>
          <p:nvPr/>
        </p:nvCxnSpPr>
        <p:spPr>
          <a:xfrm>
            <a:off x="6827012" y="3032369"/>
            <a:ext cx="0" cy="54769"/>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1DBDE5E-4387-6B28-F800-68FA534E91B1}"/>
              </a:ext>
            </a:extLst>
          </p:cNvPr>
          <p:cNvCxnSpPr>
            <a:cxnSpLocks/>
          </p:cNvCxnSpPr>
          <p:nvPr/>
        </p:nvCxnSpPr>
        <p:spPr>
          <a:xfrm>
            <a:off x="8272430"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CF6F65A-AB22-D872-503B-AE822F01A93D}"/>
              </a:ext>
            </a:extLst>
          </p:cNvPr>
          <p:cNvCxnSpPr>
            <a:cxnSpLocks/>
          </p:cNvCxnSpPr>
          <p:nvPr/>
        </p:nvCxnSpPr>
        <p:spPr>
          <a:xfrm>
            <a:off x="8558180"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B859F31-A911-FD16-6CD1-2D6446B496EE}"/>
              </a:ext>
            </a:extLst>
          </p:cNvPr>
          <p:cNvCxnSpPr>
            <a:cxnSpLocks/>
          </p:cNvCxnSpPr>
          <p:nvPr/>
        </p:nvCxnSpPr>
        <p:spPr>
          <a:xfrm>
            <a:off x="8846311"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90018C5-8017-299D-DE90-004B865D85EB}"/>
              </a:ext>
            </a:extLst>
          </p:cNvPr>
          <p:cNvCxnSpPr>
            <a:cxnSpLocks/>
          </p:cNvCxnSpPr>
          <p:nvPr/>
        </p:nvCxnSpPr>
        <p:spPr>
          <a:xfrm>
            <a:off x="9136824"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AD6C3560-EBAE-E5F9-9F48-CE840E3FA9F5}"/>
              </a:ext>
            </a:extLst>
          </p:cNvPr>
          <p:cNvSpPr txBox="1"/>
          <p:nvPr/>
        </p:nvSpPr>
        <p:spPr>
          <a:xfrm>
            <a:off x="8209634"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TextBox 120">
            <a:extLst>
              <a:ext uri="{FF2B5EF4-FFF2-40B4-BE49-F238E27FC236}">
                <a16:creationId xmlns:a16="http://schemas.microsoft.com/office/drawing/2014/main" id="{50EE2C00-93CB-AD60-F263-296271AB4EC9}"/>
              </a:ext>
            </a:extLst>
          </p:cNvPr>
          <p:cNvSpPr txBox="1"/>
          <p:nvPr/>
        </p:nvSpPr>
        <p:spPr>
          <a:xfrm>
            <a:off x="8497766"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15BA5755-A14F-688F-22C8-43021AA906C0}"/>
              </a:ext>
            </a:extLst>
          </p:cNvPr>
          <p:cNvSpPr txBox="1"/>
          <p:nvPr/>
        </p:nvSpPr>
        <p:spPr>
          <a:xfrm>
            <a:off x="8788278"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TextBox 122">
            <a:extLst>
              <a:ext uri="{FF2B5EF4-FFF2-40B4-BE49-F238E27FC236}">
                <a16:creationId xmlns:a16="http://schemas.microsoft.com/office/drawing/2014/main" id="{98F375BA-55A3-087C-F7A4-E2916800E77C}"/>
              </a:ext>
            </a:extLst>
          </p:cNvPr>
          <p:cNvSpPr txBox="1"/>
          <p:nvPr/>
        </p:nvSpPr>
        <p:spPr>
          <a:xfrm>
            <a:off x="7635752"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TextBox 123">
            <a:extLst>
              <a:ext uri="{FF2B5EF4-FFF2-40B4-BE49-F238E27FC236}">
                <a16:creationId xmlns:a16="http://schemas.microsoft.com/office/drawing/2014/main" id="{38CDAF4F-3C5D-FD46-07EB-2DE461ABF485}"/>
              </a:ext>
            </a:extLst>
          </p:cNvPr>
          <p:cNvSpPr txBox="1"/>
          <p:nvPr/>
        </p:nvSpPr>
        <p:spPr>
          <a:xfrm>
            <a:off x="7347621"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F6617018-9E8B-DF25-394A-0A0BF84C3C54}"/>
              </a:ext>
            </a:extLst>
          </p:cNvPr>
          <p:cNvSpPr txBox="1"/>
          <p:nvPr/>
        </p:nvSpPr>
        <p:spPr>
          <a:xfrm>
            <a:off x="7059440"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875EE598-0BFF-3558-2110-944FBDED98B8}"/>
              </a:ext>
            </a:extLst>
          </p:cNvPr>
          <p:cNvSpPr txBox="1"/>
          <p:nvPr/>
        </p:nvSpPr>
        <p:spPr>
          <a:xfrm>
            <a:off x="6766546"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TextBox 126">
            <a:extLst>
              <a:ext uri="{FF2B5EF4-FFF2-40B4-BE49-F238E27FC236}">
                <a16:creationId xmlns:a16="http://schemas.microsoft.com/office/drawing/2014/main" id="{D769C80A-F032-2135-047F-C9F88579E064}"/>
              </a:ext>
            </a:extLst>
          </p:cNvPr>
          <p:cNvSpPr txBox="1"/>
          <p:nvPr/>
        </p:nvSpPr>
        <p:spPr>
          <a:xfrm>
            <a:off x="9074029"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8" name="Straight Connector 127">
            <a:extLst>
              <a:ext uri="{FF2B5EF4-FFF2-40B4-BE49-F238E27FC236}">
                <a16:creationId xmlns:a16="http://schemas.microsoft.com/office/drawing/2014/main" id="{309D85CB-6C81-7790-4E8E-D24F3787FF63}"/>
              </a:ext>
            </a:extLst>
          </p:cNvPr>
          <p:cNvCxnSpPr>
            <a:cxnSpLocks/>
          </p:cNvCxnSpPr>
          <p:nvPr/>
        </p:nvCxnSpPr>
        <p:spPr>
          <a:xfrm>
            <a:off x="7981917"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7E0B781-25E2-8DB0-6960-E2B6E56D1A5D}"/>
              </a:ext>
            </a:extLst>
          </p:cNvPr>
          <p:cNvSpPr txBox="1"/>
          <p:nvPr/>
        </p:nvSpPr>
        <p:spPr>
          <a:xfrm>
            <a:off x="7919121"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0" name="Straight Connector 129">
            <a:extLst>
              <a:ext uri="{FF2B5EF4-FFF2-40B4-BE49-F238E27FC236}">
                <a16:creationId xmlns:a16="http://schemas.microsoft.com/office/drawing/2014/main" id="{5F57C8F6-57BC-7CC0-B473-00699EF5F802}"/>
              </a:ext>
            </a:extLst>
          </p:cNvPr>
          <p:cNvCxnSpPr>
            <a:cxnSpLocks/>
          </p:cNvCxnSpPr>
          <p:nvPr/>
        </p:nvCxnSpPr>
        <p:spPr>
          <a:xfrm flipH="1">
            <a:off x="6767478" y="3037130"/>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4437912C-1DB8-8E00-81F6-57342F5477AE}"/>
              </a:ext>
            </a:extLst>
          </p:cNvPr>
          <p:cNvSpPr txBox="1"/>
          <p:nvPr/>
        </p:nvSpPr>
        <p:spPr>
          <a:xfrm>
            <a:off x="6642318" y="2898837"/>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2" name="Straight Connector 131">
            <a:extLst>
              <a:ext uri="{FF2B5EF4-FFF2-40B4-BE49-F238E27FC236}">
                <a16:creationId xmlns:a16="http://schemas.microsoft.com/office/drawing/2014/main" id="{4A289E77-180E-9416-653C-7B47D2D50969}"/>
              </a:ext>
            </a:extLst>
          </p:cNvPr>
          <p:cNvCxnSpPr>
            <a:cxnSpLocks/>
          </p:cNvCxnSpPr>
          <p:nvPr/>
        </p:nvCxnSpPr>
        <p:spPr>
          <a:xfrm flipH="1">
            <a:off x="6767478" y="1596474"/>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447A986-A40A-3928-7BE5-49A0944AC5CA}"/>
              </a:ext>
            </a:extLst>
          </p:cNvPr>
          <p:cNvCxnSpPr>
            <a:cxnSpLocks/>
          </p:cNvCxnSpPr>
          <p:nvPr/>
        </p:nvCxnSpPr>
        <p:spPr>
          <a:xfrm flipH="1">
            <a:off x="6767478" y="1310724"/>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A0AD7141-D7B7-0B9C-2C44-978CED443015}"/>
              </a:ext>
            </a:extLst>
          </p:cNvPr>
          <p:cNvSpPr txBox="1"/>
          <p:nvPr/>
        </p:nvSpPr>
        <p:spPr>
          <a:xfrm>
            <a:off x="6642318" y="1458181"/>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77A2E849-2F7E-4B1F-BF7E-AEEC9623DB2F}"/>
              </a:ext>
            </a:extLst>
          </p:cNvPr>
          <p:cNvSpPr txBox="1"/>
          <p:nvPr/>
        </p:nvSpPr>
        <p:spPr>
          <a:xfrm>
            <a:off x="6642318" y="1167668"/>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0398E2AB-3F38-8903-0176-D8D7826D2A70}"/>
                  </a:ext>
                </a:extLst>
              </p:cNvPr>
              <p:cNvSpPr txBox="1"/>
              <p:nvPr/>
            </p:nvSpPr>
            <p:spPr>
              <a:xfrm>
                <a:off x="6116876" y="-1609"/>
                <a:ext cx="4351576" cy="83503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Reflect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the line </a:t>
                </a:r>
                <a14:m>
                  <m:oMath xmlns:m="http://schemas.openxmlformats.org/officeDocument/2006/math">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=6</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Translate the image using the vector </a:t>
                </a:r>
                <a14:m>
                  <m:oMath xmlns:m="http://schemas.openxmlformats.org/officeDocument/2006/math">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m>
                          <m:mPr>
                            <m:mcs>
                              <m:mc>
                                <m:mcPr>
                                  <m:count m:val="1"/>
                                  <m:mcJc m:val="center"/>
                                </m:mcPr>
                              </m:mc>
                            </m:mcs>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−5 </m:t>
                              </m:r>
                            </m:e>
                          </m:m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mr>
                        </m:m>
                      </m:e>
                    </m:d>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9" name="TextBox 138">
                <a:extLst>
                  <a:ext uri="{FF2B5EF4-FFF2-40B4-BE49-F238E27FC236}">
                    <a16:creationId xmlns:a16="http://schemas.microsoft.com/office/drawing/2014/main" id="{0398E2AB-3F38-8903-0176-D8D7826D2A70}"/>
                  </a:ext>
                </a:extLst>
              </p:cNvPr>
              <p:cNvSpPr txBox="1">
                <a:spLocks noRot="1" noChangeAspect="1" noMove="1" noResize="1" noEditPoints="1" noAdjustHandles="1" noChangeArrowheads="1" noChangeShapeType="1" noTextEdit="1"/>
              </p:cNvSpPr>
              <p:nvPr/>
            </p:nvSpPr>
            <p:spPr>
              <a:xfrm>
                <a:off x="6116876" y="-1609"/>
                <a:ext cx="4351576" cy="835037"/>
              </a:xfrm>
              <a:prstGeom prst="rect">
                <a:avLst/>
              </a:prstGeom>
              <a:blipFill>
                <a:blip r:embed="rId7"/>
                <a:stretch>
                  <a:fillRect l="-1120" t="-4380"/>
                </a:stretch>
              </a:blipFill>
            </p:spPr>
            <p:txBody>
              <a:bodyPr/>
              <a:lstStyle/>
              <a:p>
                <a:r>
                  <a:rPr lang="en-GB">
                    <a:noFill/>
                  </a:rPr>
                  <a:t> </a:t>
                </a:r>
              </a:p>
            </p:txBody>
          </p:sp>
        </mc:Fallback>
      </mc:AlternateContent>
      <p:cxnSp>
        <p:nvCxnSpPr>
          <p:cNvPr id="140" name="Straight Connector 139">
            <a:extLst>
              <a:ext uri="{FF2B5EF4-FFF2-40B4-BE49-F238E27FC236}">
                <a16:creationId xmlns:a16="http://schemas.microsoft.com/office/drawing/2014/main" id="{E666F58A-08D9-7910-B3FB-F9FFEE4E616E}"/>
              </a:ext>
            </a:extLst>
          </p:cNvPr>
          <p:cNvCxnSpPr>
            <a:cxnSpLocks/>
          </p:cNvCxnSpPr>
          <p:nvPr/>
        </p:nvCxnSpPr>
        <p:spPr>
          <a:xfrm>
            <a:off x="9424955"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8FA2FF35-2D58-B563-C029-5805D726925F}"/>
              </a:ext>
            </a:extLst>
          </p:cNvPr>
          <p:cNvSpPr txBox="1"/>
          <p:nvPr/>
        </p:nvSpPr>
        <p:spPr>
          <a:xfrm>
            <a:off x="9362160"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2" name="Straight Connector 141">
            <a:extLst>
              <a:ext uri="{FF2B5EF4-FFF2-40B4-BE49-F238E27FC236}">
                <a16:creationId xmlns:a16="http://schemas.microsoft.com/office/drawing/2014/main" id="{819378E5-D98B-E6B1-A8D2-F64BE56B492E}"/>
              </a:ext>
            </a:extLst>
          </p:cNvPr>
          <p:cNvCxnSpPr>
            <a:cxnSpLocks/>
          </p:cNvCxnSpPr>
          <p:nvPr/>
        </p:nvCxnSpPr>
        <p:spPr>
          <a:xfrm>
            <a:off x="9710705"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5F48E25B-DDFC-5782-CDE5-055452A9CE64}"/>
              </a:ext>
            </a:extLst>
          </p:cNvPr>
          <p:cNvSpPr txBox="1"/>
          <p:nvPr/>
        </p:nvSpPr>
        <p:spPr>
          <a:xfrm>
            <a:off x="9589401" y="3056001"/>
            <a:ext cx="234038"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Isosceles Triangle 145">
            <a:extLst>
              <a:ext uri="{FF2B5EF4-FFF2-40B4-BE49-F238E27FC236}">
                <a16:creationId xmlns:a16="http://schemas.microsoft.com/office/drawing/2014/main" id="{7FD25FD9-C4CB-8BBF-54BF-BAFF124B7284}"/>
              </a:ext>
            </a:extLst>
          </p:cNvPr>
          <p:cNvSpPr/>
          <p:nvPr/>
        </p:nvSpPr>
        <p:spPr>
          <a:xfrm>
            <a:off x="7978844" y="2181225"/>
            <a:ext cx="570479" cy="567571"/>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A06BF97-75E1-D04F-F483-461B03A72576}"/>
              </a:ext>
            </a:extLst>
          </p:cNvPr>
          <p:cNvSpPr txBox="1"/>
          <p:nvPr/>
        </p:nvSpPr>
        <p:spPr>
          <a:xfrm>
            <a:off x="7949975" y="2427104"/>
            <a:ext cx="3321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a:t>
            </a:r>
          </a:p>
        </p:txBody>
      </p:sp>
      <p:graphicFrame>
        <p:nvGraphicFramePr>
          <p:cNvPr id="157" name="Table 156">
            <a:extLst>
              <a:ext uri="{FF2B5EF4-FFF2-40B4-BE49-F238E27FC236}">
                <a16:creationId xmlns:a16="http://schemas.microsoft.com/office/drawing/2014/main" id="{B32F92D4-F6B2-B1A8-45C7-F5A8EBC8BF30}"/>
              </a:ext>
            </a:extLst>
          </p:cNvPr>
          <p:cNvGraphicFramePr>
            <a:graphicFrameLocks noGrp="1"/>
          </p:cNvGraphicFramePr>
          <p:nvPr/>
        </p:nvGraphicFramePr>
        <p:xfrm>
          <a:off x="1854316" y="4747261"/>
          <a:ext cx="3168000" cy="1728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1933461801"/>
                    </a:ext>
                  </a:extLst>
                </a:gridCol>
                <a:gridCol w="288000">
                  <a:extLst>
                    <a:ext uri="{9D8B030D-6E8A-4147-A177-3AD203B41FA5}">
                      <a16:colId xmlns:a16="http://schemas.microsoft.com/office/drawing/2014/main" val="284576673"/>
                    </a:ext>
                  </a:extLst>
                </a:gridCol>
                <a:gridCol w="288000">
                  <a:extLst>
                    <a:ext uri="{9D8B030D-6E8A-4147-A177-3AD203B41FA5}">
                      <a16:colId xmlns:a16="http://schemas.microsoft.com/office/drawing/2014/main" val="2361824800"/>
                    </a:ext>
                  </a:extLst>
                </a:gridCol>
                <a:gridCol w="288000">
                  <a:extLst>
                    <a:ext uri="{9D8B030D-6E8A-4147-A177-3AD203B41FA5}">
                      <a16:colId xmlns:a16="http://schemas.microsoft.com/office/drawing/2014/main" val="1835722851"/>
                    </a:ext>
                  </a:extLst>
                </a:gridCol>
                <a:gridCol w="288000">
                  <a:extLst>
                    <a:ext uri="{9D8B030D-6E8A-4147-A177-3AD203B41FA5}">
                      <a16:colId xmlns:a16="http://schemas.microsoft.com/office/drawing/2014/main" val="1731387502"/>
                    </a:ext>
                  </a:extLst>
                </a:gridCol>
                <a:gridCol w="288000">
                  <a:extLst>
                    <a:ext uri="{9D8B030D-6E8A-4147-A177-3AD203B41FA5}">
                      <a16:colId xmlns:a16="http://schemas.microsoft.com/office/drawing/2014/main" val="4155459540"/>
                    </a:ext>
                  </a:extLst>
                </a:gridCol>
                <a:gridCol w="288000">
                  <a:extLst>
                    <a:ext uri="{9D8B030D-6E8A-4147-A177-3AD203B41FA5}">
                      <a16:colId xmlns:a16="http://schemas.microsoft.com/office/drawing/2014/main" val="2652308374"/>
                    </a:ext>
                  </a:extLst>
                </a:gridCol>
                <a:gridCol w="288000">
                  <a:extLst>
                    <a:ext uri="{9D8B030D-6E8A-4147-A177-3AD203B41FA5}">
                      <a16:colId xmlns:a16="http://schemas.microsoft.com/office/drawing/2014/main" val="232359433"/>
                    </a:ext>
                  </a:extLst>
                </a:gridCol>
                <a:gridCol w="288000">
                  <a:extLst>
                    <a:ext uri="{9D8B030D-6E8A-4147-A177-3AD203B41FA5}">
                      <a16:colId xmlns:a16="http://schemas.microsoft.com/office/drawing/2014/main" val="1988530502"/>
                    </a:ext>
                  </a:extLst>
                </a:gridCol>
                <a:gridCol w="288000">
                  <a:extLst>
                    <a:ext uri="{9D8B030D-6E8A-4147-A177-3AD203B41FA5}">
                      <a16:colId xmlns:a16="http://schemas.microsoft.com/office/drawing/2014/main" val="2157314679"/>
                    </a:ext>
                  </a:extLst>
                </a:gridCol>
                <a:gridCol w="288000">
                  <a:extLst>
                    <a:ext uri="{9D8B030D-6E8A-4147-A177-3AD203B41FA5}">
                      <a16:colId xmlns:a16="http://schemas.microsoft.com/office/drawing/2014/main" val="4189338813"/>
                    </a:ext>
                  </a:extLst>
                </a:gridCol>
              </a:tblGrid>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0804890"/>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1950978"/>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8846646"/>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60103"/>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9999834"/>
                  </a:ext>
                </a:extLst>
              </a:tr>
              <a:tr h="288000">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3604940"/>
                  </a:ext>
                </a:extLst>
              </a:tr>
            </a:tbl>
          </a:graphicData>
        </a:graphic>
      </p:graphicFrame>
      <p:sp>
        <p:nvSpPr>
          <p:cNvPr id="158" name="Rectangle 157">
            <a:extLst>
              <a:ext uri="{FF2B5EF4-FFF2-40B4-BE49-F238E27FC236}">
                <a16:creationId xmlns:a16="http://schemas.microsoft.com/office/drawing/2014/main" id="{F819751A-B7BF-B039-F5B2-074496D3933C}"/>
              </a:ext>
            </a:extLst>
          </p:cNvPr>
          <p:cNvSpPr/>
          <p:nvPr/>
        </p:nvSpPr>
        <p:spPr>
          <a:xfrm rot="5400000">
            <a:off x="1130425" y="5712119"/>
            <a:ext cx="1186362" cy="1412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cxnSp>
        <p:nvCxnSpPr>
          <p:cNvPr id="159" name="Straight Connector 158">
            <a:extLst>
              <a:ext uri="{FF2B5EF4-FFF2-40B4-BE49-F238E27FC236}">
                <a16:creationId xmlns:a16="http://schemas.microsoft.com/office/drawing/2014/main" id="{94D7C134-13CD-8E26-3BCC-2676D5A39829}"/>
              </a:ext>
            </a:extLst>
          </p:cNvPr>
          <p:cNvCxnSpPr>
            <a:cxnSpLocks/>
          </p:cNvCxnSpPr>
          <p:nvPr/>
        </p:nvCxnSpPr>
        <p:spPr>
          <a:xfrm>
            <a:off x="1851409" y="4500348"/>
            <a:ext cx="0" cy="1974389"/>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DCC37FC-0352-8D7D-462E-008175DD2CCB}"/>
              </a:ext>
            </a:extLst>
          </p:cNvPr>
          <p:cNvCxnSpPr>
            <a:cxnSpLocks/>
          </p:cNvCxnSpPr>
          <p:nvPr/>
        </p:nvCxnSpPr>
        <p:spPr>
          <a:xfrm flipH="1">
            <a:off x="1790925" y="618730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B9F049B-744A-05F2-2659-BBC538BFE6BE}"/>
              </a:ext>
            </a:extLst>
          </p:cNvPr>
          <p:cNvCxnSpPr>
            <a:cxnSpLocks/>
          </p:cNvCxnSpPr>
          <p:nvPr/>
        </p:nvCxnSpPr>
        <p:spPr>
          <a:xfrm flipH="1">
            <a:off x="1790925" y="59015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6065E5D-7D16-5C6B-5B39-77B083292B52}"/>
              </a:ext>
            </a:extLst>
          </p:cNvPr>
          <p:cNvCxnSpPr>
            <a:cxnSpLocks/>
          </p:cNvCxnSpPr>
          <p:nvPr/>
        </p:nvCxnSpPr>
        <p:spPr>
          <a:xfrm flipH="1">
            <a:off x="1790925" y="561104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FF94FB3-089D-4C3E-477C-0B5E257ACE8E}"/>
              </a:ext>
            </a:extLst>
          </p:cNvPr>
          <p:cNvCxnSpPr>
            <a:cxnSpLocks/>
          </p:cNvCxnSpPr>
          <p:nvPr/>
        </p:nvCxnSpPr>
        <p:spPr>
          <a:xfrm flipH="1">
            <a:off x="1790925" y="532529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630A8B05-8084-C515-F6BD-C829EE8692B9}"/>
              </a:ext>
            </a:extLst>
          </p:cNvPr>
          <p:cNvSpPr txBox="1"/>
          <p:nvPr/>
        </p:nvSpPr>
        <p:spPr>
          <a:xfrm>
            <a:off x="1665765" y="604901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TextBox 164">
            <a:extLst>
              <a:ext uri="{FF2B5EF4-FFF2-40B4-BE49-F238E27FC236}">
                <a16:creationId xmlns:a16="http://schemas.microsoft.com/office/drawing/2014/main" id="{75BC1BA1-2764-9276-ADEC-2728DCF72A29}"/>
              </a:ext>
            </a:extLst>
          </p:cNvPr>
          <p:cNvSpPr txBox="1"/>
          <p:nvPr/>
        </p:nvSpPr>
        <p:spPr>
          <a:xfrm>
            <a:off x="1665765" y="575850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TextBox 165">
            <a:extLst>
              <a:ext uri="{FF2B5EF4-FFF2-40B4-BE49-F238E27FC236}">
                <a16:creationId xmlns:a16="http://schemas.microsoft.com/office/drawing/2014/main" id="{046EFC92-D491-77DC-BC05-893B88C0BA5C}"/>
              </a:ext>
            </a:extLst>
          </p:cNvPr>
          <p:cNvSpPr txBox="1"/>
          <p:nvPr/>
        </p:nvSpPr>
        <p:spPr>
          <a:xfrm>
            <a:off x="1665765" y="547037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1168EA38-284C-CB81-AB4D-15F6567DCE1B}"/>
              </a:ext>
            </a:extLst>
          </p:cNvPr>
          <p:cNvSpPr txBox="1"/>
          <p:nvPr/>
        </p:nvSpPr>
        <p:spPr>
          <a:xfrm>
            <a:off x="1665765" y="5184621"/>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ECA40CF2-E6AA-0FC2-1653-28D21471A7B7}"/>
                  </a:ext>
                </a:extLst>
              </p:cNvPr>
              <p:cNvSpPr txBox="1"/>
              <p:nvPr/>
            </p:nvSpPr>
            <p:spPr>
              <a:xfrm>
                <a:off x="1757992" y="4215324"/>
                <a:ext cx="186718"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8" name="TextBox 167">
                <a:extLst>
                  <a:ext uri="{FF2B5EF4-FFF2-40B4-BE49-F238E27FC236}">
                    <a16:creationId xmlns:a16="http://schemas.microsoft.com/office/drawing/2014/main" id="{ECA40CF2-E6AA-0FC2-1653-28D21471A7B7}"/>
                  </a:ext>
                </a:extLst>
              </p:cNvPr>
              <p:cNvSpPr txBox="1">
                <a:spLocks noRot="1" noChangeAspect="1" noMove="1" noResize="1" noEditPoints="1" noAdjustHandles="1" noChangeArrowheads="1" noChangeShapeType="1" noTextEdit="1"/>
              </p:cNvSpPr>
              <p:nvPr/>
            </p:nvSpPr>
            <p:spPr>
              <a:xfrm>
                <a:off x="1757992" y="4215324"/>
                <a:ext cx="186718" cy="276999"/>
              </a:xfrm>
              <a:prstGeom prst="rect">
                <a:avLst/>
              </a:prstGeom>
              <a:blipFill>
                <a:blip r:embed="rId8"/>
                <a:stretch>
                  <a:fillRect l="-32258" r="-25806"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ABCF4C05-D75D-EE8E-0A7C-A3043FBB909A}"/>
                  </a:ext>
                </a:extLst>
              </p:cNvPr>
              <p:cNvSpPr txBox="1"/>
              <p:nvPr/>
            </p:nvSpPr>
            <p:spPr>
              <a:xfrm>
                <a:off x="5311515" y="6330827"/>
                <a:ext cx="183320"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9" name="TextBox 168">
                <a:extLst>
                  <a:ext uri="{FF2B5EF4-FFF2-40B4-BE49-F238E27FC236}">
                    <a16:creationId xmlns:a16="http://schemas.microsoft.com/office/drawing/2014/main" id="{ABCF4C05-D75D-EE8E-0A7C-A3043FBB909A}"/>
                  </a:ext>
                </a:extLst>
              </p:cNvPr>
              <p:cNvSpPr txBox="1">
                <a:spLocks noRot="1" noChangeAspect="1" noMove="1" noResize="1" noEditPoints="1" noAdjustHandles="1" noChangeArrowheads="1" noChangeShapeType="1" noTextEdit="1"/>
              </p:cNvSpPr>
              <p:nvPr/>
            </p:nvSpPr>
            <p:spPr>
              <a:xfrm>
                <a:off x="5311515" y="6330827"/>
                <a:ext cx="183320" cy="276999"/>
              </a:xfrm>
              <a:prstGeom prst="rect">
                <a:avLst/>
              </a:prstGeom>
              <a:blipFill>
                <a:blip r:embed="rId9"/>
                <a:stretch>
                  <a:fillRect l="-20000" r="-13333"/>
                </a:stretch>
              </a:blipFill>
            </p:spPr>
            <p:txBody>
              <a:bodyPr/>
              <a:lstStyle/>
              <a:p>
                <a:r>
                  <a:rPr lang="en-GB">
                    <a:noFill/>
                  </a:rPr>
                  <a:t> </a:t>
                </a:r>
              </a:p>
            </p:txBody>
          </p:sp>
        </mc:Fallback>
      </mc:AlternateContent>
      <p:cxnSp>
        <p:nvCxnSpPr>
          <p:cNvPr id="170" name="Straight Connector 169">
            <a:extLst>
              <a:ext uri="{FF2B5EF4-FFF2-40B4-BE49-F238E27FC236}">
                <a16:creationId xmlns:a16="http://schemas.microsoft.com/office/drawing/2014/main" id="{9F5E5149-E0F3-8B6C-D0F6-FDD4EFFC2FFD}"/>
              </a:ext>
            </a:extLst>
          </p:cNvPr>
          <p:cNvCxnSpPr>
            <a:cxnSpLocks/>
          </p:cNvCxnSpPr>
          <p:nvPr/>
        </p:nvCxnSpPr>
        <p:spPr>
          <a:xfrm flipH="1">
            <a:off x="1844792" y="6475261"/>
            <a:ext cx="3401534" cy="0"/>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F08B30F-164F-2151-2E94-BA640CD1A867}"/>
              </a:ext>
            </a:extLst>
          </p:cNvPr>
          <p:cNvCxnSpPr>
            <a:cxnSpLocks/>
          </p:cNvCxnSpPr>
          <p:nvPr/>
        </p:nvCxnSpPr>
        <p:spPr>
          <a:xfrm>
            <a:off x="2719614"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290F120-A6BA-9D84-52F7-7A9E7D691B2A}"/>
              </a:ext>
            </a:extLst>
          </p:cNvPr>
          <p:cNvCxnSpPr>
            <a:cxnSpLocks/>
          </p:cNvCxnSpPr>
          <p:nvPr/>
        </p:nvCxnSpPr>
        <p:spPr>
          <a:xfrm>
            <a:off x="242910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9040F09-B7B8-F428-3290-8A99676CA7C7}"/>
              </a:ext>
            </a:extLst>
          </p:cNvPr>
          <p:cNvCxnSpPr>
            <a:cxnSpLocks/>
          </p:cNvCxnSpPr>
          <p:nvPr/>
        </p:nvCxnSpPr>
        <p:spPr>
          <a:xfrm>
            <a:off x="214335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F71DB26-CEC1-383A-0827-F68698069DA9}"/>
              </a:ext>
            </a:extLst>
          </p:cNvPr>
          <p:cNvCxnSpPr>
            <a:cxnSpLocks/>
          </p:cNvCxnSpPr>
          <p:nvPr/>
        </p:nvCxnSpPr>
        <p:spPr>
          <a:xfrm>
            <a:off x="1850459" y="6468297"/>
            <a:ext cx="0" cy="54769"/>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E2B6EA5-9668-AA4D-3E65-B2E71933295C}"/>
              </a:ext>
            </a:extLst>
          </p:cNvPr>
          <p:cNvCxnSpPr>
            <a:cxnSpLocks/>
          </p:cNvCxnSpPr>
          <p:nvPr/>
        </p:nvCxnSpPr>
        <p:spPr>
          <a:xfrm>
            <a:off x="3295877"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A747859E-0585-55D0-26F0-A2DA3C9783F3}"/>
              </a:ext>
            </a:extLst>
          </p:cNvPr>
          <p:cNvCxnSpPr>
            <a:cxnSpLocks/>
          </p:cNvCxnSpPr>
          <p:nvPr/>
        </p:nvCxnSpPr>
        <p:spPr>
          <a:xfrm>
            <a:off x="3581627"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15F23B1-C2AD-284E-E8E9-3609765FDE43}"/>
              </a:ext>
            </a:extLst>
          </p:cNvPr>
          <p:cNvCxnSpPr>
            <a:cxnSpLocks/>
          </p:cNvCxnSpPr>
          <p:nvPr/>
        </p:nvCxnSpPr>
        <p:spPr>
          <a:xfrm>
            <a:off x="3869758"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B825565-54A5-9921-7860-02E4A2871AE3}"/>
              </a:ext>
            </a:extLst>
          </p:cNvPr>
          <p:cNvCxnSpPr>
            <a:cxnSpLocks/>
          </p:cNvCxnSpPr>
          <p:nvPr/>
        </p:nvCxnSpPr>
        <p:spPr>
          <a:xfrm>
            <a:off x="4160271"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CF5A41D8-5D04-7EC7-6964-8BFB5BA5B781}"/>
              </a:ext>
            </a:extLst>
          </p:cNvPr>
          <p:cNvSpPr txBox="1"/>
          <p:nvPr/>
        </p:nvSpPr>
        <p:spPr>
          <a:xfrm>
            <a:off x="3233081"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0" name="TextBox 179">
            <a:extLst>
              <a:ext uri="{FF2B5EF4-FFF2-40B4-BE49-F238E27FC236}">
                <a16:creationId xmlns:a16="http://schemas.microsoft.com/office/drawing/2014/main" id="{6BA0163C-5EC7-9FF6-C73C-70BCBB6D5326}"/>
              </a:ext>
            </a:extLst>
          </p:cNvPr>
          <p:cNvSpPr txBox="1"/>
          <p:nvPr/>
        </p:nvSpPr>
        <p:spPr>
          <a:xfrm>
            <a:off x="3521213"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7D724C78-24DA-1C7F-5259-22965B7109C6}"/>
              </a:ext>
            </a:extLst>
          </p:cNvPr>
          <p:cNvSpPr txBox="1"/>
          <p:nvPr/>
        </p:nvSpPr>
        <p:spPr>
          <a:xfrm>
            <a:off x="3811725"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2" name="TextBox 181">
            <a:extLst>
              <a:ext uri="{FF2B5EF4-FFF2-40B4-BE49-F238E27FC236}">
                <a16:creationId xmlns:a16="http://schemas.microsoft.com/office/drawing/2014/main" id="{800F13A5-20C5-FF4A-39CC-BBCD55682404}"/>
              </a:ext>
            </a:extLst>
          </p:cNvPr>
          <p:cNvSpPr txBox="1"/>
          <p:nvPr/>
        </p:nvSpPr>
        <p:spPr>
          <a:xfrm>
            <a:off x="2659199"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TextBox 182">
            <a:extLst>
              <a:ext uri="{FF2B5EF4-FFF2-40B4-BE49-F238E27FC236}">
                <a16:creationId xmlns:a16="http://schemas.microsoft.com/office/drawing/2014/main" id="{DEC45BB5-82C5-FC4C-43F3-649698A9F714}"/>
              </a:ext>
            </a:extLst>
          </p:cNvPr>
          <p:cNvSpPr txBox="1"/>
          <p:nvPr/>
        </p:nvSpPr>
        <p:spPr>
          <a:xfrm>
            <a:off x="2371068"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TextBox 183">
            <a:extLst>
              <a:ext uri="{FF2B5EF4-FFF2-40B4-BE49-F238E27FC236}">
                <a16:creationId xmlns:a16="http://schemas.microsoft.com/office/drawing/2014/main" id="{EC2AF299-1332-CC66-B9DE-4C95F17862D0}"/>
              </a:ext>
            </a:extLst>
          </p:cNvPr>
          <p:cNvSpPr txBox="1"/>
          <p:nvPr/>
        </p:nvSpPr>
        <p:spPr>
          <a:xfrm>
            <a:off x="2082887"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5" name="TextBox 184">
            <a:extLst>
              <a:ext uri="{FF2B5EF4-FFF2-40B4-BE49-F238E27FC236}">
                <a16:creationId xmlns:a16="http://schemas.microsoft.com/office/drawing/2014/main" id="{49FE529E-AF97-F127-BD8D-D18CB2387945}"/>
              </a:ext>
            </a:extLst>
          </p:cNvPr>
          <p:cNvSpPr txBox="1"/>
          <p:nvPr/>
        </p:nvSpPr>
        <p:spPr>
          <a:xfrm>
            <a:off x="1789993"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TextBox 185">
            <a:extLst>
              <a:ext uri="{FF2B5EF4-FFF2-40B4-BE49-F238E27FC236}">
                <a16:creationId xmlns:a16="http://schemas.microsoft.com/office/drawing/2014/main" id="{BAC3FC6A-9270-BFCA-B9C3-29D31707AE18}"/>
              </a:ext>
            </a:extLst>
          </p:cNvPr>
          <p:cNvSpPr txBox="1"/>
          <p:nvPr/>
        </p:nvSpPr>
        <p:spPr>
          <a:xfrm>
            <a:off x="4097476"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7" name="Straight Connector 186">
            <a:extLst>
              <a:ext uri="{FF2B5EF4-FFF2-40B4-BE49-F238E27FC236}">
                <a16:creationId xmlns:a16="http://schemas.microsoft.com/office/drawing/2014/main" id="{2361B5AE-B467-B463-E41B-9C4BA644E147}"/>
              </a:ext>
            </a:extLst>
          </p:cNvPr>
          <p:cNvCxnSpPr>
            <a:cxnSpLocks/>
          </p:cNvCxnSpPr>
          <p:nvPr/>
        </p:nvCxnSpPr>
        <p:spPr>
          <a:xfrm>
            <a:off x="3005364"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5C5F5993-59C1-1833-712C-27BD894CAF14}"/>
              </a:ext>
            </a:extLst>
          </p:cNvPr>
          <p:cNvSpPr txBox="1"/>
          <p:nvPr/>
        </p:nvSpPr>
        <p:spPr>
          <a:xfrm>
            <a:off x="2942568"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9" name="Straight Connector 188">
            <a:extLst>
              <a:ext uri="{FF2B5EF4-FFF2-40B4-BE49-F238E27FC236}">
                <a16:creationId xmlns:a16="http://schemas.microsoft.com/office/drawing/2014/main" id="{A52C6BB6-6267-77AA-32ED-FE5182825FF6}"/>
              </a:ext>
            </a:extLst>
          </p:cNvPr>
          <p:cNvCxnSpPr>
            <a:cxnSpLocks/>
          </p:cNvCxnSpPr>
          <p:nvPr/>
        </p:nvCxnSpPr>
        <p:spPr>
          <a:xfrm flipH="1">
            <a:off x="1790925" y="64730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23735CC1-0479-922C-5EE7-98DF30F1AC17}"/>
              </a:ext>
            </a:extLst>
          </p:cNvPr>
          <p:cNvSpPr txBox="1"/>
          <p:nvPr/>
        </p:nvSpPr>
        <p:spPr>
          <a:xfrm>
            <a:off x="1665765" y="633476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1" name="Straight Connector 190">
            <a:extLst>
              <a:ext uri="{FF2B5EF4-FFF2-40B4-BE49-F238E27FC236}">
                <a16:creationId xmlns:a16="http://schemas.microsoft.com/office/drawing/2014/main" id="{8AB38F68-C726-833D-810C-AE39254A625E}"/>
              </a:ext>
            </a:extLst>
          </p:cNvPr>
          <p:cNvCxnSpPr>
            <a:cxnSpLocks/>
          </p:cNvCxnSpPr>
          <p:nvPr/>
        </p:nvCxnSpPr>
        <p:spPr>
          <a:xfrm flipH="1">
            <a:off x="1790925" y="5032402"/>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90E0B64-00ED-CD9F-955A-BD8737598697}"/>
              </a:ext>
            </a:extLst>
          </p:cNvPr>
          <p:cNvCxnSpPr>
            <a:cxnSpLocks/>
          </p:cNvCxnSpPr>
          <p:nvPr/>
        </p:nvCxnSpPr>
        <p:spPr>
          <a:xfrm flipH="1">
            <a:off x="1790925" y="4746652"/>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04FED453-AA88-C59F-78C2-0752E4BEB6BB}"/>
              </a:ext>
            </a:extLst>
          </p:cNvPr>
          <p:cNvSpPr txBox="1"/>
          <p:nvPr/>
        </p:nvSpPr>
        <p:spPr>
          <a:xfrm>
            <a:off x="1665765" y="4894109"/>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4" name="TextBox 193">
            <a:extLst>
              <a:ext uri="{FF2B5EF4-FFF2-40B4-BE49-F238E27FC236}">
                <a16:creationId xmlns:a16="http://schemas.microsoft.com/office/drawing/2014/main" id="{090B36A8-C7D1-C0E4-B84E-C5EE33222FDB}"/>
              </a:ext>
            </a:extLst>
          </p:cNvPr>
          <p:cNvSpPr txBox="1"/>
          <p:nvPr/>
        </p:nvSpPr>
        <p:spPr>
          <a:xfrm>
            <a:off x="1665765" y="4603596"/>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531C6029-A7D6-09DC-8E4B-695E270D5A62}"/>
                  </a:ext>
                </a:extLst>
              </p:cNvPr>
              <p:cNvSpPr txBox="1"/>
              <p:nvPr/>
            </p:nvSpPr>
            <p:spPr>
              <a:xfrm>
                <a:off x="1140324" y="3434320"/>
                <a:ext cx="348980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Rotate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180° about (5,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Reflect the image in the line </a:t>
                </a:r>
                <a14:m>
                  <m:oMath xmlns:m="http://schemas.openxmlformats.org/officeDocument/2006/math">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195" name="TextBox 194">
                <a:extLst>
                  <a:ext uri="{FF2B5EF4-FFF2-40B4-BE49-F238E27FC236}">
                    <a16:creationId xmlns:a16="http://schemas.microsoft.com/office/drawing/2014/main" id="{531C6029-A7D6-09DC-8E4B-695E270D5A62}"/>
                  </a:ext>
                </a:extLst>
              </p:cNvPr>
              <p:cNvSpPr txBox="1">
                <a:spLocks noRot="1" noChangeAspect="1" noMove="1" noResize="1" noEditPoints="1" noAdjustHandles="1" noChangeArrowheads="1" noChangeShapeType="1" noTextEdit="1"/>
              </p:cNvSpPr>
              <p:nvPr/>
            </p:nvSpPr>
            <p:spPr>
              <a:xfrm>
                <a:off x="1140324" y="3434320"/>
                <a:ext cx="3489801" cy="646331"/>
              </a:xfrm>
              <a:prstGeom prst="rect">
                <a:avLst/>
              </a:prstGeom>
              <a:blipFill>
                <a:blip r:embed="rId10"/>
                <a:stretch>
                  <a:fillRect l="-1396" t="-4717" r="-698" b="-14151"/>
                </a:stretch>
              </a:blipFill>
            </p:spPr>
            <p:txBody>
              <a:bodyPr/>
              <a:lstStyle/>
              <a:p>
                <a:r>
                  <a:rPr lang="en-GB">
                    <a:noFill/>
                  </a:rPr>
                  <a:t> </a:t>
                </a:r>
              </a:p>
            </p:txBody>
          </p:sp>
        </mc:Fallback>
      </mc:AlternateContent>
      <p:cxnSp>
        <p:nvCxnSpPr>
          <p:cNvPr id="196" name="Straight Connector 195">
            <a:extLst>
              <a:ext uri="{FF2B5EF4-FFF2-40B4-BE49-F238E27FC236}">
                <a16:creationId xmlns:a16="http://schemas.microsoft.com/office/drawing/2014/main" id="{AA89CFB5-F184-7632-9243-8154C2079543}"/>
              </a:ext>
            </a:extLst>
          </p:cNvPr>
          <p:cNvCxnSpPr>
            <a:cxnSpLocks/>
          </p:cNvCxnSpPr>
          <p:nvPr/>
        </p:nvCxnSpPr>
        <p:spPr>
          <a:xfrm>
            <a:off x="444840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82696634-8AD8-4357-128E-187CE2AB112C}"/>
              </a:ext>
            </a:extLst>
          </p:cNvPr>
          <p:cNvSpPr txBox="1"/>
          <p:nvPr/>
        </p:nvSpPr>
        <p:spPr>
          <a:xfrm>
            <a:off x="4385607"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8" name="Straight Connector 197">
            <a:extLst>
              <a:ext uri="{FF2B5EF4-FFF2-40B4-BE49-F238E27FC236}">
                <a16:creationId xmlns:a16="http://schemas.microsoft.com/office/drawing/2014/main" id="{D409FB16-E7AA-F807-3A78-5D48F5D3E4BF}"/>
              </a:ext>
            </a:extLst>
          </p:cNvPr>
          <p:cNvCxnSpPr>
            <a:cxnSpLocks/>
          </p:cNvCxnSpPr>
          <p:nvPr/>
        </p:nvCxnSpPr>
        <p:spPr>
          <a:xfrm>
            <a:off x="473415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B2E7B4C7-4FC2-3A91-36D1-DD056BAC9306}"/>
              </a:ext>
            </a:extLst>
          </p:cNvPr>
          <p:cNvSpPr txBox="1"/>
          <p:nvPr/>
        </p:nvSpPr>
        <p:spPr>
          <a:xfrm>
            <a:off x="4612848" y="6491929"/>
            <a:ext cx="234038"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0" name="Isosceles Triangle 199">
            <a:extLst>
              <a:ext uri="{FF2B5EF4-FFF2-40B4-BE49-F238E27FC236}">
                <a16:creationId xmlns:a16="http://schemas.microsoft.com/office/drawing/2014/main" id="{318D29FD-1BC4-D3D6-473C-E0200514B2F0}"/>
              </a:ext>
            </a:extLst>
          </p:cNvPr>
          <p:cNvSpPr/>
          <p:nvPr/>
        </p:nvSpPr>
        <p:spPr>
          <a:xfrm rot="10800000">
            <a:off x="3305175" y="5899436"/>
            <a:ext cx="564356" cy="289431"/>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0" name="TextBox 209">
            <a:extLst>
              <a:ext uri="{FF2B5EF4-FFF2-40B4-BE49-F238E27FC236}">
                <a16:creationId xmlns:a16="http://schemas.microsoft.com/office/drawing/2014/main" id="{EE982832-EC6B-C39B-F784-EB0D1DBBBF91}"/>
              </a:ext>
            </a:extLst>
          </p:cNvPr>
          <p:cNvSpPr txBox="1"/>
          <p:nvPr/>
        </p:nvSpPr>
        <p:spPr>
          <a:xfrm>
            <a:off x="3598955" y="5825624"/>
            <a:ext cx="29848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a:t>
            </a:r>
          </a:p>
        </p:txBody>
      </p:sp>
      <p:graphicFrame>
        <p:nvGraphicFramePr>
          <p:cNvPr id="211" name="Table 210">
            <a:extLst>
              <a:ext uri="{FF2B5EF4-FFF2-40B4-BE49-F238E27FC236}">
                <a16:creationId xmlns:a16="http://schemas.microsoft.com/office/drawing/2014/main" id="{3B134F06-542A-57B1-A226-001F259EA62C}"/>
              </a:ext>
            </a:extLst>
          </p:cNvPr>
          <p:cNvGraphicFramePr>
            <a:graphicFrameLocks noGrp="1"/>
          </p:cNvGraphicFramePr>
          <p:nvPr/>
        </p:nvGraphicFramePr>
        <p:xfrm>
          <a:off x="6817014" y="4747261"/>
          <a:ext cx="3168000" cy="1728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1933461801"/>
                    </a:ext>
                  </a:extLst>
                </a:gridCol>
                <a:gridCol w="288000">
                  <a:extLst>
                    <a:ext uri="{9D8B030D-6E8A-4147-A177-3AD203B41FA5}">
                      <a16:colId xmlns:a16="http://schemas.microsoft.com/office/drawing/2014/main" val="284576673"/>
                    </a:ext>
                  </a:extLst>
                </a:gridCol>
                <a:gridCol w="288000">
                  <a:extLst>
                    <a:ext uri="{9D8B030D-6E8A-4147-A177-3AD203B41FA5}">
                      <a16:colId xmlns:a16="http://schemas.microsoft.com/office/drawing/2014/main" val="2361824800"/>
                    </a:ext>
                  </a:extLst>
                </a:gridCol>
                <a:gridCol w="288000">
                  <a:extLst>
                    <a:ext uri="{9D8B030D-6E8A-4147-A177-3AD203B41FA5}">
                      <a16:colId xmlns:a16="http://schemas.microsoft.com/office/drawing/2014/main" val="1835722851"/>
                    </a:ext>
                  </a:extLst>
                </a:gridCol>
                <a:gridCol w="288000">
                  <a:extLst>
                    <a:ext uri="{9D8B030D-6E8A-4147-A177-3AD203B41FA5}">
                      <a16:colId xmlns:a16="http://schemas.microsoft.com/office/drawing/2014/main" val="1731387502"/>
                    </a:ext>
                  </a:extLst>
                </a:gridCol>
                <a:gridCol w="288000">
                  <a:extLst>
                    <a:ext uri="{9D8B030D-6E8A-4147-A177-3AD203B41FA5}">
                      <a16:colId xmlns:a16="http://schemas.microsoft.com/office/drawing/2014/main" val="4155459540"/>
                    </a:ext>
                  </a:extLst>
                </a:gridCol>
                <a:gridCol w="288000">
                  <a:extLst>
                    <a:ext uri="{9D8B030D-6E8A-4147-A177-3AD203B41FA5}">
                      <a16:colId xmlns:a16="http://schemas.microsoft.com/office/drawing/2014/main" val="2652308374"/>
                    </a:ext>
                  </a:extLst>
                </a:gridCol>
                <a:gridCol w="288000">
                  <a:extLst>
                    <a:ext uri="{9D8B030D-6E8A-4147-A177-3AD203B41FA5}">
                      <a16:colId xmlns:a16="http://schemas.microsoft.com/office/drawing/2014/main" val="232359433"/>
                    </a:ext>
                  </a:extLst>
                </a:gridCol>
                <a:gridCol w="288000">
                  <a:extLst>
                    <a:ext uri="{9D8B030D-6E8A-4147-A177-3AD203B41FA5}">
                      <a16:colId xmlns:a16="http://schemas.microsoft.com/office/drawing/2014/main" val="1988530502"/>
                    </a:ext>
                  </a:extLst>
                </a:gridCol>
                <a:gridCol w="288000">
                  <a:extLst>
                    <a:ext uri="{9D8B030D-6E8A-4147-A177-3AD203B41FA5}">
                      <a16:colId xmlns:a16="http://schemas.microsoft.com/office/drawing/2014/main" val="2157314679"/>
                    </a:ext>
                  </a:extLst>
                </a:gridCol>
                <a:gridCol w="288000">
                  <a:extLst>
                    <a:ext uri="{9D8B030D-6E8A-4147-A177-3AD203B41FA5}">
                      <a16:colId xmlns:a16="http://schemas.microsoft.com/office/drawing/2014/main" val="4189338813"/>
                    </a:ext>
                  </a:extLst>
                </a:gridCol>
              </a:tblGrid>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0804890"/>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1950978"/>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8846646"/>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60103"/>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9999834"/>
                  </a:ext>
                </a:extLst>
              </a:tr>
              <a:tr h="288000">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3604940"/>
                  </a:ext>
                </a:extLst>
              </a:tr>
            </a:tbl>
          </a:graphicData>
        </a:graphic>
      </p:graphicFrame>
      <p:sp>
        <p:nvSpPr>
          <p:cNvPr id="212" name="Rectangle 211">
            <a:extLst>
              <a:ext uri="{FF2B5EF4-FFF2-40B4-BE49-F238E27FC236}">
                <a16:creationId xmlns:a16="http://schemas.microsoft.com/office/drawing/2014/main" id="{B89B777C-320B-1A3F-FA7F-10C54719EB2E}"/>
              </a:ext>
            </a:extLst>
          </p:cNvPr>
          <p:cNvSpPr/>
          <p:nvPr/>
        </p:nvSpPr>
        <p:spPr>
          <a:xfrm rot="5400000">
            <a:off x="6093123" y="5712119"/>
            <a:ext cx="1186362" cy="1412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cxnSp>
        <p:nvCxnSpPr>
          <p:cNvPr id="213" name="Straight Connector 212">
            <a:extLst>
              <a:ext uri="{FF2B5EF4-FFF2-40B4-BE49-F238E27FC236}">
                <a16:creationId xmlns:a16="http://schemas.microsoft.com/office/drawing/2014/main" id="{B4CBEC97-E7CD-B315-1ED3-10BA3637408D}"/>
              </a:ext>
            </a:extLst>
          </p:cNvPr>
          <p:cNvCxnSpPr>
            <a:cxnSpLocks/>
          </p:cNvCxnSpPr>
          <p:nvPr/>
        </p:nvCxnSpPr>
        <p:spPr>
          <a:xfrm>
            <a:off x="6814107" y="4500348"/>
            <a:ext cx="0" cy="1974389"/>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F9F0EE5-EBAE-D9D1-0125-0831D69D6095}"/>
              </a:ext>
            </a:extLst>
          </p:cNvPr>
          <p:cNvCxnSpPr>
            <a:cxnSpLocks/>
          </p:cNvCxnSpPr>
          <p:nvPr/>
        </p:nvCxnSpPr>
        <p:spPr>
          <a:xfrm flipH="1">
            <a:off x="6753623" y="618730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9DC883D-CA57-CF56-DD52-9F983B267BA0}"/>
              </a:ext>
            </a:extLst>
          </p:cNvPr>
          <p:cNvCxnSpPr>
            <a:cxnSpLocks/>
          </p:cNvCxnSpPr>
          <p:nvPr/>
        </p:nvCxnSpPr>
        <p:spPr>
          <a:xfrm flipH="1">
            <a:off x="6753623" y="59015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8D892FF-536C-6AB9-EF51-8008CE4F8905}"/>
              </a:ext>
            </a:extLst>
          </p:cNvPr>
          <p:cNvCxnSpPr>
            <a:cxnSpLocks/>
          </p:cNvCxnSpPr>
          <p:nvPr/>
        </p:nvCxnSpPr>
        <p:spPr>
          <a:xfrm flipH="1">
            <a:off x="6753623" y="561104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8B4A2501-948A-1567-B3B5-CC1FFFB237EE}"/>
              </a:ext>
            </a:extLst>
          </p:cNvPr>
          <p:cNvCxnSpPr>
            <a:cxnSpLocks/>
          </p:cNvCxnSpPr>
          <p:nvPr/>
        </p:nvCxnSpPr>
        <p:spPr>
          <a:xfrm flipH="1">
            <a:off x="6753623" y="532529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C8C84259-8B40-7412-6174-D984C74A9A73}"/>
              </a:ext>
            </a:extLst>
          </p:cNvPr>
          <p:cNvSpPr txBox="1"/>
          <p:nvPr/>
        </p:nvSpPr>
        <p:spPr>
          <a:xfrm>
            <a:off x="6628463" y="604901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9" name="TextBox 218">
            <a:extLst>
              <a:ext uri="{FF2B5EF4-FFF2-40B4-BE49-F238E27FC236}">
                <a16:creationId xmlns:a16="http://schemas.microsoft.com/office/drawing/2014/main" id="{8ADC7877-476F-F3B9-16EC-A713C5473C91}"/>
              </a:ext>
            </a:extLst>
          </p:cNvPr>
          <p:cNvSpPr txBox="1"/>
          <p:nvPr/>
        </p:nvSpPr>
        <p:spPr>
          <a:xfrm>
            <a:off x="6628463" y="575850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C88440FE-5A7F-F737-FA8D-C8DC9E3F58AE}"/>
              </a:ext>
            </a:extLst>
          </p:cNvPr>
          <p:cNvSpPr txBox="1"/>
          <p:nvPr/>
        </p:nvSpPr>
        <p:spPr>
          <a:xfrm>
            <a:off x="6628463" y="547037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1" name="TextBox 220">
            <a:extLst>
              <a:ext uri="{FF2B5EF4-FFF2-40B4-BE49-F238E27FC236}">
                <a16:creationId xmlns:a16="http://schemas.microsoft.com/office/drawing/2014/main" id="{0C63B5E8-8F98-CFCE-CFEA-77FF1C39615F}"/>
              </a:ext>
            </a:extLst>
          </p:cNvPr>
          <p:cNvSpPr txBox="1"/>
          <p:nvPr/>
        </p:nvSpPr>
        <p:spPr>
          <a:xfrm>
            <a:off x="6628463" y="5184621"/>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3B84D730-2A5E-8CEC-AEDC-536AD8530B87}"/>
                  </a:ext>
                </a:extLst>
              </p:cNvPr>
              <p:cNvSpPr txBox="1"/>
              <p:nvPr/>
            </p:nvSpPr>
            <p:spPr>
              <a:xfrm>
                <a:off x="6720690" y="4215324"/>
                <a:ext cx="186718"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2" name="TextBox 221">
                <a:extLst>
                  <a:ext uri="{FF2B5EF4-FFF2-40B4-BE49-F238E27FC236}">
                    <a16:creationId xmlns:a16="http://schemas.microsoft.com/office/drawing/2014/main" id="{3B84D730-2A5E-8CEC-AEDC-536AD8530B87}"/>
                  </a:ext>
                </a:extLst>
              </p:cNvPr>
              <p:cNvSpPr txBox="1">
                <a:spLocks noRot="1" noChangeAspect="1" noMove="1" noResize="1" noEditPoints="1" noAdjustHandles="1" noChangeArrowheads="1" noChangeShapeType="1" noTextEdit="1"/>
              </p:cNvSpPr>
              <p:nvPr/>
            </p:nvSpPr>
            <p:spPr>
              <a:xfrm>
                <a:off x="6720690" y="4215324"/>
                <a:ext cx="186718" cy="276999"/>
              </a:xfrm>
              <a:prstGeom prst="rect">
                <a:avLst/>
              </a:prstGeom>
              <a:blipFill>
                <a:blip r:embed="rId11"/>
                <a:stretch>
                  <a:fillRect l="-32258" r="-25806"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295ACE7C-32C9-0798-88EE-A91FF27E55CA}"/>
                  </a:ext>
                </a:extLst>
              </p:cNvPr>
              <p:cNvSpPr txBox="1"/>
              <p:nvPr/>
            </p:nvSpPr>
            <p:spPr>
              <a:xfrm>
                <a:off x="10274213" y="6330827"/>
                <a:ext cx="183320"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3" name="TextBox 222">
                <a:extLst>
                  <a:ext uri="{FF2B5EF4-FFF2-40B4-BE49-F238E27FC236}">
                    <a16:creationId xmlns:a16="http://schemas.microsoft.com/office/drawing/2014/main" id="{295ACE7C-32C9-0798-88EE-A91FF27E55CA}"/>
                  </a:ext>
                </a:extLst>
              </p:cNvPr>
              <p:cNvSpPr txBox="1">
                <a:spLocks noRot="1" noChangeAspect="1" noMove="1" noResize="1" noEditPoints="1" noAdjustHandles="1" noChangeArrowheads="1" noChangeShapeType="1" noTextEdit="1"/>
              </p:cNvSpPr>
              <p:nvPr/>
            </p:nvSpPr>
            <p:spPr>
              <a:xfrm>
                <a:off x="10274213" y="6330827"/>
                <a:ext cx="183320" cy="276999"/>
              </a:xfrm>
              <a:prstGeom prst="rect">
                <a:avLst/>
              </a:prstGeom>
              <a:blipFill>
                <a:blip r:embed="rId12"/>
                <a:stretch>
                  <a:fillRect l="-20000" r="-13333"/>
                </a:stretch>
              </a:blipFill>
            </p:spPr>
            <p:txBody>
              <a:bodyPr/>
              <a:lstStyle/>
              <a:p>
                <a:r>
                  <a:rPr lang="en-GB">
                    <a:noFill/>
                  </a:rPr>
                  <a:t> </a:t>
                </a:r>
              </a:p>
            </p:txBody>
          </p:sp>
        </mc:Fallback>
      </mc:AlternateContent>
      <p:cxnSp>
        <p:nvCxnSpPr>
          <p:cNvPr id="224" name="Straight Connector 223">
            <a:extLst>
              <a:ext uri="{FF2B5EF4-FFF2-40B4-BE49-F238E27FC236}">
                <a16:creationId xmlns:a16="http://schemas.microsoft.com/office/drawing/2014/main" id="{89B53B6E-D90E-3DAE-807E-A81BCAE70CE5}"/>
              </a:ext>
            </a:extLst>
          </p:cNvPr>
          <p:cNvCxnSpPr>
            <a:cxnSpLocks/>
          </p:cNvCxnSpPr>
          <p:nvPr/>
        </p:nvCxnSpPr>
        <p:spPr>
          <a:xfrm flipH="1">
            <a:off x="6807490" y="6475261"/>
            <a:ext cx="3401534" cy="0"/>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90AC38D1-F06A-1E31-7E0A-2829531A40C8}"/>
              </a:ext>
            </a:extLst>
          </p:cNvPr>
          <p:cNvCxnSpPr>
            <a:cxnSpLocks/>
          </p:cNvCxnSpPr>
          <p:nvPr/>
        </p:nvCxnSpPr>
        <p:spPr>
          <a:xfrm>
            <a:off x="768231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6EB37BCB-EA85-58A6-FE2B-34BE9B7C3CC6}"/>
              </a:ext>
            </a:extLst>
          </p:cNvPr>
          <p:cNvCxnSpPr>
            <a:cxnSpLocks/>
          </p:cNvCxnSpPr>
          <p:nvPr/>
        </p:nvCxnSpPr>
        <p:spPr>
          <a:xfrm>
            <a:off x="7391800"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29078E4-48A0-BE48-2A85-0E28B711BDE3}"/>
              </a:ext>
            </a:extLst>
          </p:cNvPr>
          <p:cNvCxnSpPr>
            <a:cxnSpLocks/>
          </p:cNvCxnSpPr>
          <p:nvPr/>
        </p:nvCxnSpPr>
        <p:spPr>
          <a:xfrm>
            <a:off x="7106050"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2022637-9715-45DA-1135-CE462A78E9A1}"/>
              </a:ext>
            </a:extLst>
          </p:cNvPr>
          <p:cNvCxnSpPr>
            <a:cxnSpLocks/>
          </p:cNvCxnSpPr>
          <p:nvPr/>
        </p:nvCxnSpPr>
        <p:spPr>
          <a:xfrm>
            <a:off x="6813157" y="6468297"/>
            <a:ext cx="0" cy="54769"/>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578AC1F-5281-D473-13FB-BE51D9304EA1}"/>
              </a:ext>
            </a:extLst>
          </p:cNvPr>
          <p:cNvCxnSpPr>
            <a:cxnSpLocks/>
          </p:cNvCxnSpPr>
          <p:nvPr/>
        </p:nvCxnSpPr>
        <p:spPr>
          <a:xfrm>
            <a:off x="8258575"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616FA1D7-CC96-7998-9D9B-D82F05A83657}"/>
              </a:ext>
            </a:extLst>
          </p:cNvPr>
          <p:cNvCxnSpPr>
            <a:cxnSpLocks/>
          </p:cNvCxnSpPr>
          <p:nvPr/>
        </p:nvCxnSpPr>
        <p:spPr>
          <a:xfrm>
            <a:off x="8544325"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2F5A636-5D37-5971-4D9E-D786A7467101}"/>
              </a:ext>
            </a:extLst>
          </p:cNvPr>
          <p:cNvCxnSpPr>
            <a:cxnSpLocks/>
          </p:cNvCxnSpPr>
          <p:nvPr/>
        </p:nvCxnSpPr>
        <p:spPr>
          <a:xfrm>
            <a:off x="8832456"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C06CD03-EAA0-4292-487B-C235C178B6FE}"/>
              </a:ext>
            </a:extLst>
          </p:cNvPr>
          <p:cNvCxnSpPr>
            <a:cxnSpLocks/>
          </p:cNvCxnSpPr>
          <p:nvPr/>
        </p:nvCxnSpPr>
        <p:spPr>
          <a:xfrm>
            <a:off x="9122969"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F96EBEA4-1405-2210-4DDA-B6BAE0B652A2}"/>
              </a:ext>
            </a:extLst>
          </p:cNvPr>
          <p:cNvSpPr txBox="1"/>
          <p:nvPr/>
        </p:nvSpPr>
        <p:spPr>
          <a:xfrm>
            <a:off x="8195779"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4" name="TextBox 233">
            <a:extLst>
              <a:ext uri="{FF2B5EF4-FFF2-40B4-BE49-F238E27FC236}">
                <a16:creationId xmlns:a16="http://schemas.microsoft.com/office/drawing/2014/main" id="{71BAA133-663F-DC4A-5F24-E0BDAC502716}"/>
              </a:ext>
            </a:extLst>
          </p:cNvPr>
          <p:cNvSpPr txBox="1"/>
          <p:nvPr/>
        </p:nvSpPr>
        <p:spPr>
          <a:xfrm>
            <a:off x="8483911"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831FCE1A-067F-69FD-7880-D21B6512EE0B}"/>
              </a:ext>
            </a:extLst>
          </p:cNvPr>
          <p:cNvSpPr txBox="1"/>
          <p:nvPr/>
        </p:nvSpPr>
        <p:spPr>
          <a:xfrm>
            <a:off x="8774423"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6" name="TextBox 235">
            <a:extLst>
              <a:ext uri="{FF2B5EF4-FFF2-40B4-BE49-F238E27FC236}">
                <a16:creationId xmlns:a16="http://schemas.microsoft.com/office/drawing/2014/main" id="{47093A1F-221A-C889-E169-F8E71DFDEA8C}"/>
              </a:ext>
            </a:extLst>
          </p:cNvPr>
          <p:cNvSpPr txBox="1"/>
          <p:nvPr/>
        </p:nvSpPr>
        <p:spPr>
          <a:xfrm>
            <a:off x="7621897"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7" name="TextBox 236">
            <a:extLst>
              <a:ext uri="{FF2B5EF4-FFF2-40B4-BE49-F238E27FC236}">
                <a16:creationId xmlns:a16="http://schemas.microsoft.com/office/drawing/2014/main" id="{A72D3E1E-AAE0-AEFE-043D-882DDD2BA9A5}"/>
              </a:ext>
            </a:extLst>
          </p:cNvPr>
          <p:cNvSpPr txBox="1"/>
          <p:nvPr/>
        </p:nvSpPr>
        <p:spPr>
          <a:xfrm>
            <a:off x="7333766"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TextBox 237">
            <a:extLst>
              <a:ext uri="{FF2B5EF4-FFF2-40B4-BE49-F238E27FC236}">
                <a16:creationId xmlns:a16="http://schemas.microsoft.com/office/drawing/2014/main" id="{0A74A09B-AB0B-5655-E4F8-2B61E51C957E}"/>
              </a:ext>
            </a:extLst>
          </p:cNvPr>
          <p:cNvSpPr txBox="1"/>
          <p:nvPr/>
        </p:nvSpPr>
        <p:spPr>
          <a:xfrm>
            <a:off x="7045585"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TextBox 238">
            <a:extLst>
              <a:ext uri="{FF2B5EF4-FFF2-40B4-BE49-F238E27FC236}">
                <a16:creationId xmlns:a16="http://schemas.microsoft.com/office/drawing/2014/main" id="{BB4D7CF6-1022-253A-84E5-92D518294187}"/>
              </a:ext>
            </a:extLst>
          </p:cNvPr>
          <p:cNvSpPr txBox="1"/>
          <p:nvPr/>
        </p:nvSpPr>
        <p:spPr>
          <a:xfrm>
            <a:off x="6752691"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0" name="TextBox 239">
            <a:extLst>
              <a:ext uri="{FF2B5EF4-FFF2-40B4-BE49-F238E27FC236}">
                <a16:creationId xmlns:a16="http://schemas.microsoft.com/office/drawing/2014/main" id="{50032922-1468-4E82-99A7-31EA182B4000}"/>
              </a:ext>
            </a:extLst>
          </p:cNvPr>
          <p:cNvSpPr txBox="1"/>
          <p:nvPr/>
        </p:nvSpPr>
        <p:spPr>
          <a:xfrm>
            <a:off x="9060174"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1" name="Straight Connector 240">
            <a:extLst>
              <a:ext uri="{FF2B5EF4-FFF2-40B4-BE49-F238E27FC236}">
                <a16:creationId xmlns:a16="http://schemas.microsoft.com/office/drawing/2014/main" id="{B836CF24-F2C9-ED86-3D66-6E93829489C1}"/>
              </a:ext>
            </a:extLst>
          </p:cNvPr>
          <p:cNvCxnSpPr>
            <a:cxnSpLocks/>
          </p:cNvCxnSpPr>
          <p:nvPr/>
        </p:nvCxnSpPr>
        <p:spPr>
          <a:xfrm>
            <a:off x="796806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5AA930D8-08CD-4A4C-6CF0-44593950CA70}"/>
              </a:ext>
            </a:extLst>
          </p:cNvPr>
          <p:cNvSpPr txBox="1"/>
          <p:nvPr/>
        </p:nvSpPr>
        <p:spPr>
          <a:xfrm>
            <a:off x="7905266"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3" name="Straight Connector 242">
            <a:extLst>
              <a:ext uri="{FF2B5EF4-FFF2-40B4-BE49-F238E27FC236}">
                <a16:creationId xmlns:a16="http://schemas.microsoft.com/office/drawing/2014/main" id="{308BB30F-4A21-9ABA-7C7F-9C7EE58E9C1E}"/>
              </a:ext>
            </a:extLst>
          </p:cNvPr>
          <p:cNvCxnSpPr>
            <a:cxnSpLocks/>
          </p:cNvCxnSpPr>
          <p:nvPr/>
        </p:nvCxnSpPr>
        <p:spPr>
          <a:xfrm flipH="1">
            <a:off x="6753623" y="64730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099341FF-960A-E39B-83FD-87BA19CE21F7}"/>
              </a:ext>
            </a:extLst>
          </p:cNvPr>
          <p:cNvSpPr txBox="1"/>
          <p:nvPr/>
        </p:nvSpPr>
        <p:spPr>
          <a:xfrm>
            <a:off x="6628463" y="633476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5" name="Straight Connector 244">
            <a:extLst>
              <a:ext uri="{FF2B5EF4-FFF2-40B4-BE49-F238E27FC236}">
                <a16:creationId xmlns:a16="http://schemas.microsoft.com/office/drawing/2014/main" id="{B38D0AE3-AB3E-5F9B-BE7C-09B9FD0CCC1B}"/>
              </a:ext>
            </a:extLst>
          </p:cNvPr>
          <p:cNvCxnSpPr>
            <a:cxnSpLocks/>
          </p:cNvCxnSpPr>
          <p:nvPr/>
        </p:nvCxnSpPr>
        <p:spPr>
          <a:xfrm flipH="1">
            <a:off x="6753623" y="5032402"/>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0046657-93D9-5489-A91C-F90626AC5400}"/>
              </a:ext>
            </a:extLst>
          </p:cNvPr>
          <p:cNvCxnSpPr>
            <a:cxnSpLocks/>
          </p:cNvCxnSpPr>
          <p:nvPr/>
        </p:nvCxnSpPr>
        <p:spPr>
          <a:xfrm flipH="1">
            <a:off x="6753623" y="4746652"/>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9FBFBE6D-2E4C-8571-4247-65343B4C87AE}"/>
              </a:ext>
            </a:extLst>
          </p:cNvPr>
          <p:cNvSpPr txBox="1"/>
          <p:nvPr/>
        </p:nvSpPr>
        <p:spPr>
          <a:xfrm>
            <a:off x="6628463" y="4894109"/>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8" name="TextBox 247">
            <a:extLst>
              <a:ext uri="{FF2B5EF4-FFF2-40B4-BE49-F238E27FC236}">
                <a16:creationId xmlns:a16="http://schemas.microsoft.com/office/drawing/2014/main" id="{023E8CB6-9E72-FDC0-0364-DB6CA876B626}"/>
              </a:ext>
            </a:extLst>
          </p:cNvPr>
          <p:cNvSpPr txBox="1"/>
          <p:nvPr/>
        </p:nvSpPr>
        <p:spPr>
          <a:xfrm>
            <a:off x="6628463" y="4603596"/>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TextBox 248">
            <a:extLst>
              <a:ext uri="{FF2B5EF4-FFF2-40B4-BE49-F238E27FC236}">
                <a16:creationId xmlns:a16="http://schemas.microsoft.com/office/drawing/2014/main" id="{EE5428C6-C423-14FA-708F-1027B868C73E}"/>
              </a:ext>
            </a:extLst>
          </p:cNvPr>
          <p:cNvSpPr txBox="1"/>
          <p:nvPr/>
        </p:nvSpPr>
        <p:spPr>
          <a:xfrm>
            <a:off x="6103022" y="3434319"/>
            <a:ext cx="463158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Enlarge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using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scale factor 2 and centre (2, 0), then rotate that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image 90° anticlockwise about (7, 6).</a:t>
            </a:r>
          </a:p>
        </p:txBody>
      </p:sp>
      <p:cxnSp>
        <p:nvCxnSpPr>
          <p:cNvPr id="250" name="Straight Connector 249">
            <a:extLst>
              <a:ext uri="{FF2B5EF4-FFF2-40B4-BE49-F238E27FC236}">
                <a16:creationId xmlns:a16="http://schemas.microsoft.com/office/drawing/2014/main" id="{11BB11B3-3DD5-23F3-7D4D-E650978B3393}"/>
              </a:ext>
            </a:extLst>
          </p:cNvPr>
          <p:cNvCxnSpPr>
            <a:cxnSpLocks/>
          </p:cNvCxnSpPr>
          <p:nvPr/>
        </p:nvCxnSpPr>
        <p:spPr>
          <a:xfrm>
            <a:off x="9411100"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C742BF0F-F529-29A4-4243-620EF3E1E061}"/>
              </a:ext>
            </a:extLst>
          </p:cNvPr>
          <p:cNvSpPr txBox="1"/>
          <p:nvPr/>
        </p:nvSpPr>
        <p:spPr>
          <a:xfrm>
            <a:off x="9348305"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52" name="Straight Connector 251">
            <a:extLst>
              <a:ext uri="{FF2B5EF4-FFF2-40B4-BE49-F238E27FC236}">
                <a16:creationId xmlns:a16="http://schemas.microsoft.com/office/drawing/2014/main" id="{F3A39C3E-C548-1439-0743-43EED5F04B74}"/>
              </a:ext>
            </a:extLst>
          </p:cNvPr>
          <p:cNvCxnSpPr>
            <a:cxnSpLocks/>
          </p:cNvCxnSpPr>
          <p:nvPr/>
        </p:nvCxnSpPr>
        <p:spPr>
          <a:xfrm>
            <a:off x="9696850"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046543E0-94E8-D1C6-C215-F06B5192A0B3}"/>
              </a:ext>
            </a:extLst>
          </p:cNvPr>
          <p:cNvSpPr txBox="1"/>
          <p:nvPr/>
        </p:nvSpPr>
        <p:spPr>
          <a:xfrm>
            <a:off x="9575546" y="6491929"/>
            <a:ext cx="234038"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1" name="Rectangle 260">
            <a:extLst>
              <a:ext uri="{FF2B5EF4-FFF2-40B4-BE49-F238E27FC236}">
                <a16:creationId xmlns:a16="http://schemas.microsoft.com/office/drawing/2014/main" id="{74AB469A-15AF-9CA8-D223-8BC23F352FFB}"/>
              </a:ext>
            </a:extLst>
          </p:cNvPr>
          <p:cNvSpPr/>
          <p:nvPr/>
        </p:nvSpPr>
        <p:spPr>
          <a:xfrm rot="5400000">
            <a:off x="7536478" y="5470183"/>
            <a:ext cx="288700" cy="577561"/>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TextBox 270">
            <a:extLst>
              <a:ext uri="{FF2B5EF4-FFF2-40B4-BE49-F238E27FC236}">
                <a16:creationId xmlns:a16="http://schemas.microsoft.com/office/drawing/2014/main" id="{F351B177-86ED-A6BD-C9C4-CF84752437DD}"/>
              </a:ext>
            </a:extLst>
          </p:cNvPr>
          <p:cNvSpPr txBox="1"/>
          <p:nvPr/>
        </p:nvSpPr>
        <p:spPr>
          <a:xfrm>
            <a:off x="7485155" y="5566544"/>
            <a:ext cx="3946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0" name="TextBox 9">
            <a:extLst>
              <a:ext uri="{FF2B5EF4-FFF2-40B4-BE49-F238E27FC236}">
                <a16:creationId xmlns:a16="http://schemas.microsoft.com/office/drawing/2014/main" id="{00D67AD7-9DA4-4AD0-94AA-2781A85CF137}"/>
              </a:ext>
            </a:extLst>
          </p:cNvPr>
          <p:cNvSpPr txBox="1"/>
          <p:nvPr/>
        </p:nvSpPr>
        <p:spPr>
          <a:xfrm>
            <a:off x="133350" y="190500"/>
            <a:ext cx="819150" cy="646331"/>
          </a:xfrm>
          <a:prstGeom prst="rect">
            <a:avLst/>
          </a:prstGeom>
          <a:noFill/>
        </p:spPr>
        <p:txBody>
          <a:bodyPr wrap="square" rtlCol="0">
            <a:spAutoFit/>
          </a:bodyPr>
          <a:lstStyle/>
          <a:p>
            <a:pPr algn="ctr"/>
            <a:r>
              <a:rPr lang="en-GB" dirty="0"/>
              <a:t>Page 28</a:t>
            </a:r>
          </a:p>
        </p:txBody>
      </p:sp>
    </p:spTree>
    <p:extLst>
      <p:ext uri="{BB962C8B-B14F-4D97-AF65-F5344CB8AC3E}">
        <p14:creationId xmlns:p14="http://schemas.microsoft.com/office/powerpoint/2010/main" val="17366923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6BAA9CE-D193-47DD-BE65-1AF84E30DE53}"/>
              </a:ext>
            </a:extLst>
          </p:cNvPr>
          <p:cNvCxnSpPr>
            <a:cxnSpLocks/>
          </p:cNvCxnSpPr>
          <p:nvPr/>
        </p:nvCxnSpPr>
        <p:spPr>
          <a:xfrm>
            <a:off x="6096000" y="-8791"/>
            <a:ext cx="0" cy="6866791"/>
          </a:xfrm>
          <a:prstGeom prst="line">
            <a:avLst/>
          </a:prstGeom>
          <a:ln w="38100">
            <a:solidFill>
              <a:schemeClr val="accent5">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2236D4-0054-4ED5-8FBC-824B234FEBA0}"/>
              </a:ext>
            </a:extLst>
          </p:cNvPr>
          <p:cNvCxnSpPr>
            <a:cxnSpLocks/>
          </p:cNvCxnSpPr>
          <p:nvPr/>
        </p:nvCxnSpPr>
        <p:spPr>
          <a:xfrm flipH="1">
            <a:off x="1143000" y="3429000"/>
            <a:ext cx="9906000" cy="0"/>
          </a:xfrm>
          <a:prstGeom prst="line">
            <a:avLst/>
          </a:prstGeom>
          <a:ln w="38100">
            <a:solidFill>
              <a:schemeClr val="accent5">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25D0E11-A039-4717-B475-46A31B5D1EAC}"/>
                  </a:ext>
                </a:extLst>
              </p:cNvPr>
              <p:cNvSpPr txBox="1"/>
              <p:nvPr/>
            </p:nvSpPr>
            <p:spPr>
              <a:xfrm>
                <a:off x="1154178" y="6708"/>
                <a:ext cx="4209422" cy="101271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Shape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is translated by the vector </a:t>
                </a:r>
                <a14:m>
                  <m:oMath xmlns:m="http://schemas.openxmlformats.org/officeDocument/2006/math">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m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−2 </m:t>
                              </m:r>
                            </m:e>
                          </m:mr>
                        </m:m>
                      </m:e>
                    </m:d>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new shape is translated by </a:t>
                </a:r>
                <a14:m>
                  <m:oMath xmlns:m="http://schemas.openxmlformats.org/officeDocument/2006/math">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m>
                          <m:mPr>
                            <m:mcs>
                              <m:mc>
                                <m:mcPr>
                                  <m:count m:val="1"/>
                                  <m:mcJc m:val="center"/>
                                </m:mcPr>
                              </m:mc>
                            </m:mcs>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m:rPr>
                                  <m:brk m:alnAt="7"/>
                                </m:r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m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mr>
                        </m:m>
                      </m:e>
                    </m:d>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32" name="TextBox 31">
                <a:extLst>
                  <a:ext uri="{FF2B5EF4-FFF2-40B4-BE49-F238E27FC236}">
                    <a16:creationId xmlns:a16="http://schemas.microsoft.com/office/drawing/2014/main" id="{A25D0E11-A039-4717-B475-46A31B5D1EAC}"/>
                  </a:ext>
                </a:extLst>
              </p:cNvPr>
              <p:cNvSpPr txBox="1">
                <a:spLocks noRot="1" noChangeAspect="1" noMove="1" noResize="1" noEditPoints="1" noAdjustHandles="1" noChangeArrowheads="1" noChangeShapeType="1" noTextEdit="1"/>
              </p:cNvSpPr>
              <p:nvPr/>
            </p:nvSpPr>
            <p:spPr>
              <a:xfrm>
                <a:off x="1154178" y="6708"/>
                <a:ext cx="4209422" cy="1012713"/>
              </a:xfrm>
              <a:prstGeom prst="rect">
                <a:avLst/>
              </a:prstGeom>
              <a:blipFill>
                <a:blip r:embed="rId2"/>
                <a:stretch>
                  <a:fillRect l="-1158" b="-602"/>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91667705-D6EE-E405-6D6E-A8A898E11135}"/>
              </a:ext>
            </a:extLst>
          </p:cNvPr>
          <p:cNvSpPr txBox="1"/>
          <p:nvPr/>
        </p:nvSpPr>
        <p:spPr>
          <a:xfrm>
            <a:off x="1218037" y="3089249"/>
            <a:ext cx="306174"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①</a:t>
            </a:r>
          </a:p>
        </p:txBody>
      </p:sp>
      <p:sp>
        <p:nvSpPr>
          <p:cNvPr id="3" name="TextBox 2">
            <a:extLst>
              <a:ext uri="{FF2B5EF4-FFF2-40B4-BE49-F238E27FC236}">
                <a16:creationId xmlns:a16="http://schemas.microsoft.com/office/drawing/2014/main" id="{7FDC71AC-6435-2133-4E6E-01C3A7826104}"/>
              </a:ext>
            </a:extLst>
          </p:cNvPr>
          <p:cNvSpPr txBox="1"/>
          <p:nvPr/>
        </p:nvSpPr>
        <p:spPr>
          <a:xfrm>
            <a:off x="6171037" y="3089249"/>
            <a:ext cx="306174"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②</a:t>
            </a:r>
          </a:p>
        </p:txBody>
      </p:sp>
      <p:sp>
        <p:nvSpPr>
          <p:cNvPr id="5" name="TextBox 4">
            <a:extLst>
              <a:ext uri="{FF2B5EF4-FFF2-40B4-BE49-F238E27FC236}">
                <a16:creationId xmlns:a16="http://schemas.microsoft.com/office/drawing/2014/main" id="{70875BB8-EC96-7E2D-8222-F665915DBB9C}"/>
              </a:ext>
            </a:extLst>
          </p:cNvPr>
          <p:cNvSpPr txBox="1"/>
          <p:nvPr/>
        </p:nvSpPr>
        <p:spPr>
          <a:xfrm>
            <a:off x="1218037" y="6530949"/>
            <a:ext cx="306174"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③</a:t>
            </a:r>
          </a:p>
        </p:txBody>
      </p:sp>
      <p:sp>
        <p:nvSpPr>
          <p:cNvPr id="9" name="TextBox 8">
            <a:extLst>
              <a:ext uri="{FF2B5EF4-FFF2-40B4-BE49-F238E27FC236}">
                <a16:creationId xmlns:a16="http://schemas.microsoft.com/office/drawing/2014/main" id="{1B28892B-35EC-26F6-B3DB-78F623FD7212}"/>
              </a:ext>
            </a:extLst>
          </p:cNvPr>
          <p:cNvSpPr txBox="1"/>
          <p:nvPr/>
        </p:nvSpPr>
        <p:spPr>
          <a:xfrm>
            <a:off x="6171037" y="6530949"/>
            <a:ext cx="306174"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④</a:t>
            </a:r>
          </a:p>
        </p:txBody>
      </p:sp>
      <p:sp>
        <p:nvSpPr>
          <p:cNvPr id="56" name="TextBox 55">
            <a:extLst>
              <a:ext uri="{FF2B5EF4-FFF2-40B4-BE49-F238E27FC236}">
                <a16:creationId xmlns:a16="http://schemas.microsoft.com/office/drawing/2014/main" id="{F949EFFF-4902-954B-5ED3-1341ECFCA871}"/>
              </a:ext>
            </a:extLst>
          </p:cNvPr>
          <p:cNvSpPr txBox="1"/>
          <p:nvPr/>
        </p:nvSpPr>
        <p:spPr>
          <a:xfrm>
            <a:off x="1218922" y="1108525"/>
            <a:ext cx="1680268" cy="92333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vector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maps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final shape?</a:t>
            </a:r>
          </a:p>
        </p:txBody>
      </p:sp>
      <p:graphicFrame>
        <p:nvGraphicFramePr>
          <p:cNvPr id="57" name="Table 56">
            <a:extLst>
              <a:ext uri="{FF2B5EF4-FFF2-40B4-BE49-F238E27FC236}">
                <a16:creationId xmlns:a16="http://schemas.microsoft.com/office/drawing/2014/main" id="{45955694-8FEE-B558-906C-0E9BF5ACC3A7}"/>
              </a:ext>
            </a:extLst>
          </p:cNvPr>
          <p:cNvGraphicFramePr>
            <a:graphicFrameLocks noGrp="1"/>
          </p:cNvGraphicFramePr>
          <p:nvPr/>
        </p:nvGraphicFramePr>
        <p:xfrm>
          <a:off x="3364463" y="1549461"/>
          <a:ext cx="2304000" cy="1440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1933461801"/>
                    </a:ext>
                  </a:extLst>
                </a:gridCol>
                <a:gridCol w="288000">
                  <a:extLst>
                    <a:ext uri="{9D8B030D-6E8A-4147-A177-3AD203B41FA5}">
                      <a16:colId xmlns:a16="http://schemas.microsoft.com/office/drawing/2014/main" val="284576673"/>
                    </a:ext>
                  </a:extLst>
                </a:gridCol>
                <a:gridCol w="288000">
                  <a:extLst>
                    <a:ext uri="{9D8B030D-6E8A-4147-A177-3AD203B41FA5}">
                      <a16:colId xmlns:a16="http://schemas.microsoft.com/office/drawing/2014/main" val="2361824800"/>
                    </a:ext>
                  </a:extLst>
                </a:gridCol>
                <a:gridCol w="288000">
                  <a:extLst>
                    <a:ext uri="{9D8B030D-6E8A-4147-A177-3AD203B41FA5}">
                      <a16:colId xmlns:a16="http://schemas.microsoft.com/office/drawing/2014/main" val="1835722851"/>
                    </a:ext>
                  </a:extLst>
                </a:gridCol>
                <a:gridCol w="288000">
                  <a:extLst>
                    <a:ext uri="{9D8B030D-6E8A-4147-A177-3AD203B41FA5}">
                      <a16:colId xmlns:a16="http://schemas.microsoft.com/office/drawing/2014/main" val="1731387502"/>
                    </a:ext>
                  </a:extLst>
                </a:gridCol>
                <a:gridCol w="288000">
                  <a:extLst>
                    <a:ext uri="{9D8B030D-6E8A-4147-A177-3AD203B41FA5}">
                      <a16:colId xmlns:a16="http://schemas.microsoft.com/office/drawing/2014/main" val="4155459540"/>
                    </a:ext>
                  </a:extLst>
                </a:gridCol>
                <a:gridCol w="288000">
                  <a:extLst>
                    <a:ext uri="{9D8B030D-6E8A-4147-A177-3AD203B41FA5}">
                      <a16:colId xmlns:a16="http://schemas.microsoft.com/office/drawing/2014/main" val="2652308374"/>
                    </a:ext>
                  </a:extLst>
                </a:gridCol>
                <a:gridCol w="288000">
                  <a:extLst>
                    <a:ext uri="{9D8B030D-6E8A-4147-A177-3AD203B41FA5}">
                      <a16:colId xmlns:a16="http://schemas.microsoft.com/office/drawing/2014/main" val="232359433"/>
                    </a:ext>
                  </a:extLst>
                </a:gridCol>
              </a:tblGrid>
              <a:tr h="288000">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1950978"/>
                  </a:ext>
                </a:extLst>
              </a:tr>
              <a:tr h="288000">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8846646"/>
                  </a:ext>
                </a:extLst>
              </a:tr>
              <a:tr h="288000">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60103"/>
                  </a:ext>
                </a:extLst>
              </a:tr>
              <a:tr h="288000">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9999834"/>
                  </a:ext>
                </a:extLst>
              </a:tr>
              <a:tr h="288000">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3604940"/>
                  </a:ext>
                </a:extLst>
              </a:tr>
            </a:tbl>
          </a:graphicData>
        </a:graphic>
      </p:graphicFrame>
      <p:sp>
        <p:nvSpPr>
          <p:cNvPr id="58" name="Rectangle 57">
            <a:extLst>
              <a:ext uri="{FF2B5EF4-FFF2-40B4-BE49-F238E27FC236}">
                <a16:creationId xmlns:a16="http://schemas.microsoft.com/office/drawing/2014/main" id="{601A27B8-A0AB-A9FF-912E-422218C46F4F}"/>
              </a:ext>
            </a:extLst>
          </p:cNvPr>
          <p:cNvSpPr/>
          <p:nvPr/>
        </p:nvSpPr>
        <p:spPr>
          <a:xfrm rot="5400000">
            <a:off x="2640572" y="2226319"/>
            <a:ext cx="1186362" cy="1412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cxnSp>
        <p:nvCxnSpPr>
          <p:cNvPr id="59" name="Straight Connector 58">
            <a:extLst>
              <a:ext uri="{FF2B5EF4-FFF2-40B4-BE49-F238E27FC236}">
                <a16:creationId xmlns:a16="http://schemas.microsoft.com/office/drawing/2014/main" id="{CA8AD7ED-A00A-B199-11AE-AA522ABA8D98}"/>
              </a:ext>
            </a:extLst>
          </p:cNvPr>
          <p:cNvCxnSpPr>
            <a:cxnSpLocks/>
          </p:cNvCxnSpPr>
          <p:nvPr/>
        </p:nvCxnSpPr>
        <p:spPr>
          <a:xfrm>
            <a:off x="3361556" y="1275774"/>
            <a:ext cx="0" cy="1713163"/>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27A074B-FA7E-DC97-652C-6CA17CA1AB10}"/>
              </a:ext>
            </a:extLst>
          </p:cNvPr>
          <p:cNvCxnSpPr>
            <a:cxnSpLocks/>
          </p:cNvCxnSpPr>
          <p:nvPr/>
        </p:nvCxnSpPr>
        <p:spPr>
          <a:xfrm flipH="1">
            <a:off x="3301072" y="270150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5C5ADB9-F1B7-4D7A-1EED-2EE8BB20096B}"/>
              </a:ext>
            </a:extLst>
          </p:cNvPr>
          <p:cNvCxnSpPr>
            <a:cxnSpLocks/>
          </p:cNvCxnSpPr>
          <p:nvPr/>
        </p:nvCxnSpPr>
        <p:spPr>
          <a:xfrm flipH="1">
            <a:off x="3301072" y="24157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66C18F7-48AB-5AE3-2651-62833EDF3C0D}"/>
              </a:ext>
            </a:extLst>
          </p:cNvPr>
          <p:cNvCxnSpPr>
            <a:cxnSpLocks/>
          </p:cNvCxnSpPr>
          <p:nvPr/>
        </p:nvCxnSpPr>
        <p:spPr>
          <a:xfrm flipH="1">
            <a:off x="3301072" y="212524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7892B07-6CCE-7533-DC31-9F6AF4399A5F}"/>
              </a:ext>
            </a:extLst>
          </p:cNvPr>
          <p:cNvCxnSpPr>
            <a:cxnSpLocks/>
          </p:cNvCxnSpPr>
          <p:nvPr/>
        </p:nvCxnSpPr>
        <p:spPr>
          <a:xfrm flipH="1">
            <a:off x="3301072" y="183949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A37F4A2-7466-40C0-844B-D0A845B548C2}"/>
              </a:ext>
            </a:extLst>
          </p:cNvPr>
          <p:cNvSpPr txBox="1"/>
          <p:nvPr/>
        </p:nvSpPr>
        <p:spPr>
          <a:xfrm>
            <a:off x="3175912" y="256321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B2BF05A-73F5-0725-B17E-9FDA304F341D}"/>
              </a:ext>
            </a:extLst>
          </p:cNvPr>
          <p:cNvSpPr txBox="1"/>
          <p:nvPr/>
        </p:nvSpPr>
        <p:spPr>
          <a:xfrm>
            <a:off x="3175912" y="227270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212692BE-473F-4281-612A-BB54191DA0D0}"/>
              </a:ext>
            </a:extLst>
          </p:cNvPr>
          <p:cNvSpPr txBox="1"/>
          <p:nvPr/>
        </p:nvSpPr>
        <p:spPr>
          <a:xfrm>
            <a:off x="3175912" y="198457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282F095-490D-A329-FFAC-43B77B5FBCD8}"/>
              </a:ext>
            </a:extLst>
          </p:cNvPr>
          <p:cNvSpPr txBox="1"/>
          <p:nvPr/>
        </p:nvSpPr>
        <p:spPr>
          <a:xfrm>
            <a:off x="3175912" y="1698821"/>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D972EAF-05CD-5B49-47EC-01EA533EC9A4}"/>
                  </a:ext>
                </a:extLst>
              </p:cNvPr>
              <p:cNvSpPr txBox="1"/>
              <p:nvPr/>
            </p:nvSpPr>
            <p:spPr>
              <a:xfrm>
                <a:off x="3268139" y="970824"/>
                <a:ext cx="186718"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8" name="TextBox 67">
                <a:extLst>
                  <a:ext uri="{FF2B5EF4-FFF2-40B4-BE49-F238E27FC236}">
                    <a16:creationId xmlns:a16="http://schemas.microsoft.com/office/drawing/2014/main" id="{5D972EAF-05CD-5B49-47EC-01EA533EC9A4}"/>
                  </a:ext>
                </a:extLst>
              </p:cNvPr>
              <p:cNvSpPr txBox="1">
                <a:spLocks noRot="1" noChangeAspect="1" noMove="1" noResize="1" noEditPoints="1" noAdjustHandles="1" noChangeArrowheads="1" noChangeShapeType="1" noTextEdit="1"/>
              </p:cNvSpPr>
              <p:nvPr/>
            </p:nvSpPr>
            <p:spPr>
              <a:xfrm>
                <a:off x="3268139" y="970824"/>
                <a:ext cx="186718" cy="276999"/>
              </a:xfrm>
              <a:prstGeom prst="rect">
                <a:avLst/>
              </a:prstGeom>
              <a:blipFill>
                <a:blip r:embed="rId3"/>
                <a:stretch>
                  <a:fillRect l="-32258" r="-25806"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E049170-B3AC-23A7-541B-9182E8654D07}"/>
                  </a:ext>
                </a:extLst>
              </p:cNvPr>
              <p:cNvSpPr txBox="1"/>
              <p:nvPr/>
            </p:nvSpPr>
            <p:spPr>
              <a:xfrm>
                <a:off x="5850906" y="2845027"/>
                <a:ext cx="183320"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9" name="TextBox 68">
                <a:extLst>
                  <a:ext uri="{FF2B5EF4-FFF2-40B4-BE49-F238E27FC236}">
                    <a16:creationId xmlns:a16="http://schemas.microsoft.com/office/drawing/2014/main" id="{BE049170-B3AC-23A7-541B-9182E8654D07}"/>
                  </a:ext>
                </a:extLst>
              </p:cNvPr>
              <p:cNvSpPr txBox="1">
                <a:spLocks noRot="1" noChangeAspect="1" noMove="1" noResize="1" noEditPoints="1" noAdjustHandles="1" noChangeArrowheads="1" noChangeShapeType="1" noTextEdit="1"/>
              </p:cNvSpPr>
              <p:nvPr/>
            </p:nvSpPr>
            <p:spPr>
              <a:xfrm>
                <a:off x="5850906" y="2845027"/>
                <a:ext cx="183320" cy="276999"/>
              </a:xfrm>
              <a:prstGeom prst="rect">
                <a:avLst/>
              </a:prstGeom>
              <a:blipFill>
                <a:blip r:embed="rId4"/>
                <a:stretch>
                  <a:fillRect l="-20000" r="-13333"/>
                </a:stretch>
              </a:blipFill>
            </p:spPr>
            <p:txBody>
              <a:bodyPr/>
              <a:lstStyle/>
              <a:p>
                <a:r>
                  <a:rPr lang="en-GB">
                    <a:noFill/>
                  </a:rPr>
                  <a:t> </a:t>
                </a:r>
              </a:p>
            </p:txBody>
          </p:sp>
        </mc:Fallback>
      </mc:AlternateContent>
      <p:cxnSp>
        <p:nvCxnSpPr>
          <p:cNvPr id="70" name="Straight Connector 69">
            <a:extLst>
              <a:ext uri="{FF2B5EF4-FFF2-40B4-BE49-F238E27FC236}">
                <a16:creationId xmlns:a16="http://schemas.microsoft.com/office/drawing/2014/main" id="{A5880197-51B7-3BFE-3F1F-03274E0AE333}"/>
              </a:ext>
            </a:extLst>
          </p:cNvPr>
          <p:cNvCxnSpPr>
            <a:cxnSpLocks/>
          </p:cNvCxnSpPr>
          <p:nvPr/>
        </p:nvCxnSpPr>
        <p:spPr>
          <a:xfrm flipH="1">
            <a:off x="3354940" y="2989461"/>
            <a:ext cx="2484235" cy="0"/>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FB71C78-BE9B-B843-0B15-10DCA5C03993}"/>
              </a:ext>
            </a:extLst>
          </p:cNvPr>
          <p:cNvCxnSpPr>
            <a:cxnSpLocks/>
          </p:cNvCxnSpPr>
          <p:nvPr/>
        </p:nvCxnSpPr>
        <p:spPr>
          <a:xfrm>
            <a:off x="4229761"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A88BB36-2050-CAA3-D66D-872AD4BA827C}"/>
              </a:ext>
            </a:extLst>
          </p:cNvPr>
          <p:cNvCxnSpPr>
            <a:cxnSpLocks/>
          </p:cNvCxnSpPr>
          <p:nvPr/>
        </p:nvCxnSpPr>
        <p:spPr>
          <a:xfrm>
            <a:off x="3939249"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63475DA-AEBB-8521-03E0-EAFE4597361C}"/>
              </a:ext>
            </a:extLst>
          </p:cNvPr>
          <p:cNvCxnSpPr>
            <a:cxnSpLocks/>
          </p:cNvCxnSpPr>
          <p:nvPr/>
        </p:nvCxnSpPr>
        <p:spPr>
          <a:xfrm>
            <a:off x="3653499"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8310052-22D5-0701-BD81-B9F3E29C906F}"/>
              </a:ext>
            </a:extLst>
          </p:cNvPr>
          <p:cNvCxnSpPr>
            <a:cxnSpLocks/>
          </p:cNvCxnSpPr>
          <p:nvPr/>
        </p:nvCxnSpPr>
        <p:spPr>
          <a:xfrm>
            <a:off x="3360606" y="2982497"/>
            <a:ext cx="0" cy="54769"/>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1C7A9FE-CA2A-705C-67D7-D51375655561}"/>
              </a:ext>
            </a:extLst>
          </p:cNvPr>
          <p:cNvCxnSpPr>
            <a:cxnSpLocks/>
          </p:cNvCxnSpPr>
          <p:nvPr/>
        </p:nvCxnSpPr>
        <p:spPr>
          <a:xfrm>
            <a:off x="4806024"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A5A2E68-5745-EDA1-85DA-9AD2A247CB37}"/>
              </a:ext>
            </a:extLst>
          </p:cNvPr>
          <p:cNvCxnSpPr>
            <a:cxnSpLocks/>
          </p:cNvCxnSpPr>
          <p:nvPr/>
        </p:nvCxnSpPr>
        <p:spPr>
          <a:xfrm>
            <a:off x="5091774"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71330AB-3654-9EBA-8AD2-315F1190995C}"/>
              </a:ext>
            </a:extLst>
          </p:cNvPr>
          <p:cNvCxnSpPr>
            <a:cxnSpLocks/>
          </p:cNvCxnSpPr>
          <p:nvPr/>
        </p:nvCxnSpPr>
        <p:spPr>
          <a:xfrm>
            <a:off x="5379905"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BE7FDDA-C225-C194-983C-A0DB3114D667}"/>
              </a:ext>
            </a:extLst>
          </p:cNvPr>
          <p:cNvCxnSpPr>
            <a:cxnSpLocks/>
          </p:cNvCxnSpPr>
          <p:nvPr/>
        </p:nvCxnSpPr>
        <p:spPr>
          <a:xfrm>
            <a:off x="5670418"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3DD42CB-57FD-BB05-2BB1-4D830D39EF98}"/>
              </a:ext>
            </a:extLst>
          </p:cNvPr>
          <p:cNvSpPr txBox="1"/>
          <p:nvPr/>
        </p:nvSpPr>
        <p:spPr>
          <a:xfrm>
            <a:off x="4743228"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E400A56A-35CA-D2E4-32FF-F35EA0F5632A}"/>
              </a:ext>
            </a:extLst>
          </p:cNvPr>
          <p:cNvSpPr txBox="1"/>
          <p:nvPr/>
        </p:nvSpPr>
        <p:spPr>
          <a:xfrm>
            <a:off x="5031360"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EDC8626-9CF1-CD0A-ECA3-5C184AB994C1}"/>
              </a:ext>
            </a:extLst>
          </p:cNvPr>
          <p:cNvSpPr txBox="1"/>
          <p:nvPr/>
        </p:nvSpPr>
        <p:spPr>
          <a:xfrm>
            <a:off x="5321872"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E4353BAF-E994-DF64-FF3A-7687A63C5E7F}"/>
              </a:ext>
            </a:extLst>
          </p:cNvPr>
          <p:cNvSpPr txBox="1"/>
          <p:nvPr/>
        </p:nvSpPr>
        <p:spPr>
          <a:xfrm>
            <a:off x="4169346"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45A6728E-AE91-2DF8-AEC7-22B052B10D7A}"/>
              </a:ext>
            </a:extLst>
          </p:cNvPr>
          <p:cNvSpPr txBox="1"/>
          <p:nvPr/>
        </p:nvSpPr>
        <p:spPr>
          <a:xfrm>
            <a:off x="3881215"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7354D149-AE4E-18CB-B6DA-A6614D975740}"/>
              </a:ext>
            </a:extLst>
          </p:cNvPr>
          <p:cNvSpPr txBox="1"/>
          <p:nvPr/>
        </p:nvSpPr>
        <p:spPr>
          <a:xfrm>
            <a:off x="3593034"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35B6684F-9289-59DA-971F-B0C2845BA70F}"/>
              </a:ext>
            </a:extLst>
          </p:cNvPr>
          <p:cNvSpPr txBox="1"/>
          <p:nvPr/>
        </p:nvSpPr>
        <p:spPr>
          <a:xfrm>
            <a:off x="3300140"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B4679DA6-146B-C5B8-CD47-9D1814F451D2}"/>
              </a:ext>
            </a:extLst>
          </p:cNvPr>
          <p:cNvSpPr txBox="1"/>
          <p:nvPr/>
        </p:nvSpPr>
        <p:spPr>
          <a:xfrm>
            <a:off x="5607623"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7" name="Straight Connector 86">
            <a:extLst>
              <a:ext uri="{FF2B5EF4-FFF2-40B4-BE49-F238E27FC236}">
                <a16:creationId xmlns:a16="http://schemas.microsoft.com/office/drawing/2014/main" id="{325FC43B-B25B-80AC-13DC-EF1D9611A544}"/>
              </a:ext>
            </a:extLst>
          </p:cNvPr>
          <p:cNvCxnSpPr>
            <a:cxnSpLocks/>
          </p:cNvCxnSpPr>
          <p:nvPr/>
        </p:nvCxnSpPr>
        <p:spPr>
          <a:xfrm>
            <a:off x="4515511" y="29839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125DD63-70E8-BDC3-322D-4E62466B1451}"/>
              </a:ext>
            </a:extLst>
          </p:cNvPr>
          <p:cNvSpPr txBox="1"/>
          <p:nvPr/>
        </p:nvSpPr>
        <p:spPr>
          <a:xfrm>
            <a:off x="4452715" y="30061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9" name="Straight Connector 88">
            <a:extLst>
              <a:ext uri="{FF2B5EF4-FFF2-40B4-BE49-F238E27FC236}">
                <a16:creationId xmlns:a16="http://schemas.microsoft.com/office/drawing/2014/main" id="{CF03874F-B429-CD88-E3EE-205C49B41C8A}"/>
              </a:ext>
            </a:extLst>
          </p:cNvPr>
          <p:cNvCxnSpPr>
            <a:cxnSpLocks/>
          </p:cNvCxnSpPr>
          <p:nvPr/>
        </p:nvCxnSpPr>
        <p:spPr>
          <a:xfrm flipH="1">
            <a:off x="3301072" y="29872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F2F65FFB-4C67-CED1-9A3D-7629D5627E39}"/>
              </a:ext>
            </a:extLst>
          </p:cNvPr>
          <p:cNvSpPr txBox="1"/>
          <p:nvPr/>
        </p:nvSpPr>
        <p:spPr>
          <a:xfrm>
            <a:off x="3175912" y="284896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1" name="Straight Connector 90">
            <a:extLst>
              <a:ext uri="{FF2B5EF4-FFF2-40B4-BE49-F238E27FC236}">
                <a16:creationId xmlns:a16="http://schemas.microsoft.com/office/drawing/2014/main" id="{4CF5FD7F-013B-AB8A-8A0A-FC72CE6F4664}"/>
              </a:ext>
            </a:extLst>
          </p:cNvPr>
          <p:cNvCxnSpPr>
            <a:cxnSpLocks/>
          </p:cNvCxnSpPr>
          <p:nvPr/>
        </p:nvCxnSpPr>
        <p:spPr>
          <a:xfrm flipH="1">
            <a:off x="3301072" y="1546602"/>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5C40083F-4495-3540-E514-DFAC519D29C5}"/>
              </a:ext>
            </a:extLst>
          </p:cNvPr>
          <p:cNvSpPr txBox="1"/>
          <p:nvPr/>
        </p:nvSpPr>
        <p:spPr>
          <a:xfrm>
            <a:off x="3175912" y="1408309"/>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91D1AB1B-E041-7D33-49AD-11D500AB72D2}"/>
              </a:ext>
            </a:extLst>
          </p:cNvPr>
          <p:cNvSpPr/>
          <p:nvPr/>
        </p:nvSpPr>
        <p:spPr>
          <a:xfrm>
            <a:off x="3938323" y="1835311"/>
            <a:ext cx="288700" cy="577561"/>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E052A7CB-CEBF-B27F-2A9A-D70BECC09391}"/>
              </a:ext>
            </a:extLst>
          </p:cNvPr>
          <p:cNvSpPr txBox="1"/>
          <p:nvPr/>
        </p:nvSpPr>
        <p:spPr>
          <a:xfrm>
            <a:off x="3934235" y="1939424"/>
            <a:ext cx="29687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a:t>
            </a:r>
          </a:p>
        </p:txBody>
      </p:sp>
      <p:sp>
        <p:nvSpPr>
          <p:cNvPr id="95" name="Rectangle 94">
            <a:extLst>
              <a:ext uri="{FF2B5EF4-FFF2-40B4-BE49-F238E27FC236}">
                <a16:creationId xmlns:a16="http://schemas.microsoft.com/office/drawing/2014/main" id="{CA2E145F-E352-C48A-2FA0-9D4400EE75FB}"/>
              </a:ext>
            </a:extLst>
          </p:cNvPr>
          <p:cNvSpPr/>
          <p:nvPr/>
        </p:nvSpPr>
        <p:spPr>
          <a:xfrm>
            <a:off x="4226454" y="2409192"/>
            <a:ext cx="288700" cy="577561"/>
          </a:xfrm>
          <a:prstGeom prst="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04C743FB-2B0F-98CE-8E9A-900581EB5FD1}"/>
              </a:ext>
            </a:extLst>
          </p:cNvPr>
          <p:cNvSpPr/>
          <p:nvPr/>
        </p:nvSpPr>
        <p:spPr>
          <a:xfrm>
            <a:off x="5090054" y="2129792"/>
            <a:ext cx="288700" cy="577561"/>
          </a:xfrm>
          <a:prstGeom prst="rect">
            <a:avLst/>
          </a:prstGeom>
          <a:solidFill>
            <a:schemeClr val="accent5">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50A7DC70-B596-D388-E51B-6D1C0D403769}"/>
                  </a:ext>
                </a:extLst>
              </p:cNvPr>
              <p:cNvSpPr txBox="1"/>
              <p:nvPr/>
            </p:nvSpPr>
            <p:spPr>
              <a:xfrm>
                <a:off x="1625122" y="2073726"/>
                <a:ext cx="867866" cy="552587"/>
              </a:xfrm>
              <a:prstGeom prst="rect">
                <a:avLst/>
              </a:prstGeom>
              <a:solidFill>
                <a:schemeClr val="bg1"/>
              </a:solidFill>
              <a:ln w="28575">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e>
                            </m:m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−1 </m:t>
                                </m:r>
                              </m:e>
                            </m:mr>
                          </m:m>
                        </m:e>
                      </m:d>
                    </m:oMath>
                  </m:oMathPara>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7" name="TextBox 96">
                <a:extLst>
                  <a:ext uri="{FF2B5EF4-FFF2-40B4-BE49-F238E27FC236}">
                    <a16:creationId xmlns:a16="http://schemas.microsoft.com/office/drawing/2014/main" id="{50A7DC70-B596-D388-E51B-6D1C0D403769}"/>
                  </a:ext>
                </a:extLst>
              </p:cNvPr>
              <p:cNvSpPr txBox="1">
                <a:spLocks noRot="1" noChangeAspect="1" noMove="1" noResize="1" noEditPoints="1" noAdjustHandles="1" noChangeArrowheads="1" noChangeShapeType="1" noTextEdit="1"/>
              </p:cNvSpPr>
              <p:nvPr/>
            </p:nvSpPr>
            <p:spPr>
              <a:xfrm>
                <a:off x="1625122" y="2073726"/>
                <a:ext cx="867866" cy="552587"/>
              </a:xfrm>
              <a:prstGeom prst="rect">
                <a:avLst/>
              </a:prstGeom>
              <a:blipFill>
                <a:blip r:embed="rId5"/>
                <a:stretch>
                  <a:fillRect/>
                </a:stretch>
              </a:blipFill>
              <a:ln w="28575">
                <a:solidFill>
                  <a:srgbClr val="0070C0"/>
                </a:solidFill>
              </a:ln>
            </p:spPr>
            <p:txBody>
              <a:bodyPr/>
              <a:lstStyle/>
              <a:p>
                <a:r>
                  <a:rPr lang="en-GB">
                    <a:noFill/>
                  </a:rPr>
                  <a:t> </a:t>
                </a:r>
              </a:p>
            </p:txBody>
          </p:sp>
        </mc:Fallback>
      </mc:AlternateContent>
      <p:graphicFrame>
        <p:nvGraphicFramePr>
          <p:cNvPr id="98" name="Table 97">
            <a:extLst>
              <a:ext uri="{FF2B5EF4-FFF2-40B4-BE49-F238E27FC236}">
                <a16:creationId xmlns:a16="http://schemas.microsoft.com/office/drawing/2014/main" id="{7EE86BFA-B713-DAAB-4A0F-2428E45951A7}"/>
              </a:ext>
            </a:extLst>
          </p:cNvPr>
          <p:cNvGraphicFramePr>
            <a:graphicFrameLocks noGrp="1"/>
          </p:cNvGraphicFramePr>
          <p:nvPr/>
        </p:nvGraphicFramePr>
        <p:xfrm>
          <a:off x="6830869" y="1311333"/>
          <a:ext cx="3168000" cy="1728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1933461801"/>
                    </a:ext>
                  </a:extLst>
                </a:gridCol>
                <a:gridCol w="288000">
                  <a:extLst>
                    <a:ext uri="{9D8B030D-6E8A-4147-A177-3AD203B41FA5}">
                      <a16:colId xmlns:a16="http://schemas.microsoft.com/office/drawing/2014/main" val="284576673"/>
                    </a:ext>
                  </a:extLst>
                </a:gridCol>
                <a:gridCol w="288000">
                  <a:extLst>
                    <a:ext uri="{9D8B030D-6E8A-4147-A177-3AD203B41FA5}">
                      <a16:colId xmlns:a16="http://schemas.microsoft.com/office/drawing/2014/main" val="2361824800"/>
                    </a:ext>
                  </a:extLst>
                </a:gridCol>
                <a:gridCol w="288000">
                  <a:extLst>
                    <a:ext uri="{9D8B030D-6E8A-4147-A177-3AD203B41FA5}">
                      <a16:colId xmlns:a16="http://schemas.microsoft.com/office/drawing/2014/main" val="1835722851"/>
                    </a:ext>
                  </a:extLst>
                </a:gridCol>
                <a:gridCol w="288000">
                  <a:extLst>
                    <a:ext uri="{9D8B030D-6E8A-4147-A177-3AD203B41FA5}">
                      <a16:colId xmlns:a16="http://schemas.microsoft.com/office/drawing/2014/main" val="1731387502"/>
                    </a:ext>
                  </a:extLst>
                </a:gridCol>
                <a:gridCol w="288000">
                  <a:extLst>
                    <a:ext uri="{9D8B030D-6E8A-4147-A177-3AD203B41FA5}">
                      <a16:colId xmlns:a16="http://schemas.microsoft.com/office/drawing/2014/main" val="4155459540"/>
                    </a:ext>
                  </a:extLst>
                </a:gridCol>
                <a:gridCol w="288000">
                  <a:extLst>
                    <a:ext uri="{9D8B030D-6E8A-4147-A177-3AD203B41FA5}">
                      <a16:colId xmlns:a16="http://schemas.microsoft.com/office/drawing/2014/main" val="2652308374"/>
                    </a:ext>
                  </a:extLst>
                </a:gridCol>
                <a:gridCol w="288000">
                  <a:extLst>
                    <a:ext uri="{9D8B030D-6E8A-4147-A177-3AD203B41FA5}">
                      <a16:colId xmlns:a16="http://schemas.microsoft.com/office/drawing/2014/main" val="232359433"/>
                    </a:ext>
                  </a:extLst>
                </a:gridCol>
                <a:gridCol w="288000">
                  <a:extLst>
                    <a:ext uri="{9D8B030D-6E8A-4147-A177-3AD203B41FA5}">
                      <a16:colId xmlns:a16="http://schemas.microsoft.com/office/drawing/2014/main" val="1988530502"/>
                    </a:ext>
                  </a:extLst>
                </a:gridCol>
                <a:gridCol w="288000">
                  <a:extLst>
                    <a:ext uri="{9D8B030D-6E8A-4147-A177-3AD203B41FA5}">
                      <a16:colId xmlns:a16="http://schemas.microsoft.com/office/drawing/2014/main" val="2157314679"/>
                    </a:ext>
                  </a:extLst>
                </a:gridCol>
                <a:gridCol w="288000">
                  <a:extLst>
                    <a:ext uri="{9D8B030D-6E8A-4147-A177-3AD203B41FA5}">
                      <a16:colId xmlns:a16="http://schemas.microsoft.com/office/drawing/2014/main" val="4189338813"/>
                    </a:ext>
                  </a:extLst>
                </a:gridCol>
              </a:tblGrid>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0804890"/>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1950978"/>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8846646"/>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60103"/>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9999834"/>
                  </a:ext>
                </a:extLst>
              </a:tr>
              <a:tr h="288000">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3604940"/>
                  </a:ext>
                </a:extLst>
              </a:tr>
            </a:tbl>
          </a:graphicData>
        </a:graphic>
      </p:graphicFrame>
      <p:sp>
        <p:nvSpPr>
          <p:cNvPr id="99" name="Rectangle 98">
            <a:extLst>
              <a:ext uri="{FF2B5EF4-FFF2-40B4-BE49-F238E27FC236}">
                <a16:creationId xmlns:a16="http://schemas.microsoft.com/office/drawing/2014/main" id="{2DA41931-B9BD-8AF5-65F2-390551F69D0C}"/>
              </a:ext>
            </a:extLst>
          </p:cNvPr>
          <p:cNvSpPr/>
          <p:nvPr/>
        </p:nvSpPr>
        <p:spPr>
          <a:xfrm rot="5400000">
            <a:off x="6106978" y="2276191"/>
            <a:ext cx="1186362" cy="1412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cxnSp>
        <p:nvCxnSpPr>
          <p:cNvPr id="100" name="Straight Connector 99">
            <a:extLst>
              <a:ext uri="{FF2B5EF4-FFF2-40B4-BE49-F238E27FC236}">
                <a16:creationId xmlns:a16="http://schemas.microsoft.com/office/drawing/2014/main" id="{B3CC3954-A8DE-781C-DEF3-2831359E0824}"/>
              </a:ext>
            </a:extLst>
          </p:cNvPr>
          <p:cNvCxnSpPr>
            <a:cxnSpLocks/>
          </p:cNvCxnSpPr>
          <p:nvPr/>
        </p:nvCxnSpPr>
        <p:spPr>
          <a:xfrm>
            <a:off x="6827962" y="1064420"/>
            <a:ext cx="0" cy="1974389"/>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4AED82C-2147-D915-87BE-E0B617F400B0}"/>
              </a:ext>
            </a:extLst>
          </p:cNvPr>
          <p:cNvCxnSpPr>
            <a:cxnSpLocks/>
          </p:cNvCxnSpPr>
          <p:nvPr/>
        </p:nvCxnSpPr>
        <p:spPr>
          <a:xfrm flipH="1">
            <a:off x="6767478" y="2751380"/>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77712C0-EA62-D239-2E76-16E615B5F8D3}"/>
              </a:ext>
            </a:extLst>
          </p:cNvPr>
          <p:cNvCxnSpPr>
            <a:cxnSpLocks/>
          </p:cNvCxnSpPr>
          <p:nvPr/>
        </p:nvCxnSpPr>
        <p:spPr>
          <a:xfrm flipH="1">
            <a:off x="6767478" y="2465630"/>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A7F5835-8BE8-CCF8-E4A8-366CBCCADBA5}"/>
              </a:ext>
            </a:extLst>
          </p:cNvPr>
          <p:cNvCxnSpPr>
            <a:cxnSpLocks/>
          </p:cNvCxnSpPr>
          <p:nvPr/>
        </p:nvCxnSpPr>
        <p:spPr>
          <a:xfrm flipH="1">
            <a:off x="6767478" y="217511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3C8212A-AB7C-6B8B-4585-52B21AF48C98}"/>
              </a:ext>
            </a:extLst>
          </p:cNvPr>
          <p:cNvCxnSpPr>
            <a:cxnSpLocks/>
          </p:cNvCxnSpPr>
          <p:nvPr/>
        </p:nvCxnSpPr>
        <p:spPr>
          <a:xfrm flipH="1">
            <a:off x="6767478" y="188936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4E39BA91-60FD-B8F1-5530-1E277034038D}"/>
              </a:ext>
            </a:extLst>
          </p:cNvPr>
          <p:cNvSpPr txBox="1"/>
          <p:nvPr/>
        </p:nvSpPr>
        <p:spPr>
          <a:xfrm>
            <a:off x="6642318" y="2613087"/>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TextBox 105">
            <a:extLst>
              <a:ext uri="{FF2B5EF4-FFF2-40B4-BE49-F238E27FC236}">
                <a16:creationId xmlns:a16="http://schemas.microsoft.com/office/drawing/2014/main" id="{4E87381B-E6F0-2F7F-F9C3-6439E3F4C9EA}"/>
              </a:ext>
            </a:extLst>
          </p:cNvPr>
          <p:cNvSpPr txBox="1"/>
          <p:nvPr/>
        </p:nvSpPr>
        <p:spPr>
          <a:xfrm>
            <a:off x="6642318" y="2322574"/>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TextBox 106">
            <a:extLst>
              <a:ext uri="{FF2B5EF4-FFF2-40B4-BE49-F238E27FC236}">
                <a16:creationId xmlns:a16="http://schemas.microsoft.com/office/drawing/2014/main" id="{4C11B6EE-BE74-14FB-3080-6E5BE04C0805}"/>
              </a:ext>
            </a:extLst>
          </p:cNvPr>
          <p:cNvSpPr txBox="1"/>
          <p:nvPr/>
        </p:nvSpPr>
        <p:spPr>
          <a:xfrm>
            <a:off x="6642318" y="2034444"/>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TextBox 107">
            <a:extLst>
              <a:ext uri="{FF2B5EF4-FFF2-40B4-BE49-F238E27FC236}">
                <a16:creationId xmlns:a16="http://schemas.microsoft.com/office/drawing/2014/main" id="{3B6FD86F-FC52-A3CF-60FF-0037A057426C}"/>
              </a:ext>
            </a:extLst>
          </p:cNvPr>
          <p:cNvSpPr txBox="1"/>
          <p:nvPr/>
        </p:nvSpPr>
        <p:spPr>
          <a:xfrm>
            <a:off x="6642318" y="1748693"/>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26FC7727-4649-C4E4-3659-CDE3E0A0335B}"/>
                  </a:ext>
                </a:extLst>
              </p:cNvPr>
              <p:cNvSpPr txBox="1"/>
              <p:nvPr/>
            </p:nvSpPr>
            <p:spPr>
              <a:xfrm>
                <a:off x="6734545" y="779396"/>
                <a:ext cx="186718"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9" name="TextBox 108">
                <a:extLst>
                  <a:ext uri="{FF2B5EF4-FFF2-40B4-BE49-F238E27FC236}">
                    <a16:creationId xmlns:a16="http://schemas.microsoft.com/office/drawing/2014/main" id="{26FC7727-4649-C4E4-3659-CDE3E0A0335B}"/>
                  </a:ext>
                </a:extLst>
              </p:cNvPr>
              <p:cNvSpPr txBox="1">
                <a:spLocks noRot="1" noChangeAspect="1" noMove="1" noResize="1" noEditPoints="1" noAdjustHandles="1" noChangeArrowheads="1" noChangeShapeType="1" noTextEdit="1"/>
              </p:cNvSpPr>
              <p:nvPr/>
            </p:nvSpPr>
            <p:spPr>
              <a:xfrm>
                <a:off x="6734545" y="779396"/>
                <a:ext cx="186718" cy="276999"/>
              </a:xfrm>
              <a:prstGeom prst="rect">
                <a:avLst/>
              </a:prstGeom>
              <a:blipFill>
                <a:blip r:embed="rId6"/>
                <a:stretch>
                  <a:fillRect l="-33333" r="-3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9D87B97B-50DE-44E5-1DDF-E147CAC3305F}"/>
                  </a:ext>
                </a:extLst>
              </p:cNvPr>
              <p:cNvSpPr txBox="1"/>
              <p:nvPr/>
            </p:nvSpPr>
            <p:spPr>
              <a:xfrm>
                <a:off x="10288068" y="2894899"/>
                <a:ext cx="183320"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0" name="TextBox 109">
                <a:extLst>
                  <a:ext uri="{FF2B5EF4-FFF2-40B4-BE49-F238E27FC236}">
                    <a16:creationId xmlns:a16="http://schemas.microsoft.com/office/drawing/2014/main" id="{9D87B97B-50DE-44E5-1DDF-E147CAC3305F}"/>
                  </a:ext>
                </a:extLst>
              </p:cNvPr>
              <p:cNvSpPr txBox="1">
                <a:spLocks noRot="1" noChangeAspect="1" noMove="1" noResize="1" noEditPoints="1" noAdjustHandles="1" noChangeArrowheads="1" noChangeShapeType="1" noTextEdit="1"/>
              </p:cNvSpPr>
              <p:nvPr/>
            </p:nvSpPr>
            <p:spPr>
              <a:xfrm>
                <a:off x="10288068" y="2894899"/>
                <a:ext cx="183320" cy="276999"/>
              </a:xfrm>
              <a:prstGeom prst="rect">
                <a:avLst/>
              </a:prstGeom>
              <a:blipFill>
                <a:blip r:embed="rId7"/>
                <a:stretch>
                  <a:fillRect l="-20000" r="-13333"/>
                </a:stretch>
              </a:blipFill>
            </p:spPr>
            <p:txBody>
              <a:bodyPr/>
              <a:lstStyle/>
              <a:p>
                <a:r>
                  <a:rPr lang="en-GB">
                    <a:noFill/>
                  </a:rPr>
                  <a:t> </a:t>
                </a:r>
              </a:p>
            </p:txBody>
          </p:sp>
        </mc:Fallback>
      </mc:AlternateContent>
      <p:cxnSp>
        <p:nvCxnSpPr>
          <p:cNvPr id="111" name="Straight Connector 110">
            <a:extLst>
              <a:ext uri="{FF2B5EF4-FFF2-40B4-BE49-F238E27FC236}">
                <a16:creationId xmlns:a16="http://schemas.microsoft.com/office/drawing/2014/main" id="{849166DE-A81A-E752-D4B8-C23E15853374}"/>
              </a:ext>
            </a:extLst>
          </p:cNvPr>
          <p:cNvCxnSpPr>
            <a:cxnSpLocks/>
          </p:cNvCxnSpPr>
          <p:nvPr/>
        </p:nvCxnSpPr>
        <p:spPr>
          <a:xfrm flipH="1">
            <a:off x="6821345" y="3039333"/>
            <a:ext cx="3401534" cy="0"/>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7779E54-33F2-318F-B2C1-C3EC301F1FEB}"/>
              </a:ext>
            </a:extLst>
          </p:cNvPr>
          <p:cNvCxnSpPr>
            <a:cxnSpLocks/>
          </p:cNvCxnSpPr>
          <p:nvPr/>
        </p:nvCxnSpPr>
        <p:spPr>
          <a:xfrm>
            <a:off x="7696167"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7F0BF5C-0191-3492-5191-8A9CAA2098DE}"/>
              </a:ext>
            </a:extLst>
          </p:cNvPr>
          <p:cNvCxnSpPr>
            <a:cxnSpLocks/>
          </p:cNvCxnSpPr>
          <p:nvPr/>
        </p:nvCxnSpPr>
        <p:spPr>
          <a:xfrm>
            <a:off x="7405655"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D664E15-BB6A-C4EF-D5F9-81E176CEE111}"/>
              </a:ext>
            </a:extLst>
          </p:cNvPr>
          <p:cNvCxnSpPr>
            <a:cxnSpLocks/>
          </p:cNvCxnSpPr>
          <p:nvPr/>
        </p:nvCxnSpPr>
        <p:spPr>
          <a:xfrm>
            <a:off x="7119905"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5EA8537-4F5F-8AFB-4038-98C5FAF1A024}"/>
              </a:ext>
            </a:extLst>
          </p:cNvPr>
          <p:cNvCxnSpPr>
            <a:cxnSpLocks/>
          </p:cNvCxnSpPr>
          <p:nvPr/>
        </p:nvCxnSpPr>
        <p:spPr>
          <a:xfrm>
            <a:off x="6827012" y="3032369"/>
            <a:ext cx="0" cy="54769"/>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1DBDE5E-4387-6B28-F800-68FA534E91B1}"/>
              </a:ext>
            </a:extLst>
          </p:cNvPr>
          <p:cNvCxnSpPr>
            <a:cxnSpLocks/>
          </p:cNvCxnSpPr>
          <p:nvPr/>
        </p:nvCxnSpPr>
        <p:spPr>
          <a:xfrm>
            <a:off x="8272430"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DCF6F65A-AB22-D872-503B-AE822F01A93D}"/>
              </a:ext>
            </a:extLst>
          </p:cNvPr>
          <p:cNvCxnSpPr>
            <a:cxnSpLocks/>
          </p:cNvCxnSpPr>
          <p:nvPr/>
        </p:nvCxnSpPr>
        <p:spPr>
          <a:xfrm>
            <a:off x="8558180"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B859F31-A911-FD16-6CD1-2D6446B496EE}"/>
              </a:ext>
            </a:extLst>
          </p:cNvPr>
          <p:cNvCxnSpPr>
            <a:cxnSpLocks/>
          </p:cNvCxnSpPr>
          <p:nvPr/>
        </p:nvCxnSpPr>
        <p:spPr>
          <a:xfrm>
            <a:off x="8846311"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90018C5-8017-299D-DE90-004B865D85EB}"/>
              </a:ext>
            </a:extLst>
          </p:cNvPr>
          <p:cNvCxnSpPr>
            <a:cxnSpLocks/>
          </p:cNvCxnSpPr>
          <p:nvPr/>
        </p:nvCxnSpPr>
        <p:spPr>
          <a:xfrm>
            <a:off x="9136824"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AD6C3560-EBAE-E5F9-9F48-CE840E3FA9F5}"/>
              </a:ext>
            </a:extLst>
          </p:cNvPr>
          <p:cNvSpPr txBox="1"/>
          <p:nvPr/>
        </p:nvSpPr>
        <p:spPr>
          <a:xfrm>
            <a:off x="8209634"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TextBox 120">
            <a:extLst>
              <a:ext uri="{FF2B5EF4-FFF2-40B4-BE49-F238E27FC236}">
                <a16:creationId xmlns:a16="http://schemas.microsoft.com/office/drawing/2014/main" id="{50EE2C00-93CB-AD60-F263-296271AB4EC9}"/>
              </a:ext>
            </a:extLst>
          </p:cNvPr>
          <p:cNvSpPr txBox="1"/>
          <p:nvPr/>
        </p:nvSpPr>
        <p:spPr>
          <a:xfrm>
            <a:off x="8497766"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15BA5755-A14F-688F-22C8-43021AA906C0}"/>
              </a:ext>
            </a:extLst>
          </p:cNvPr>
          <p:cNvSpPr txBox="1"/>
          <p:nvPr/>
        </p:nvSpPr>
        <p:spPr>
          <a:xfrm>
            <a:off x="8788278"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TextBox 122">
            <a:extLst>
              <a:ext uri="{FF2B5EF4-FFF2-40B4-BE49-F238E27FC236}">
                <a16:creationId xmlns:a16="http://schemas.microsoft.com/office/drawing/2014/main" id="{98F375BA-55A3-087C-F7A4-E2916800E77C}"/>
              </a:ext>
            </a:extLst>
          </p:cNvPr>
          <p:cNvSpPr txBox="1"/>
          <p:nvPr/>
        </p:nvSpPr>
        <p:spPr>
          <a:xfrm>
            <a:off x="7635752"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TextBox 123">
            <a:extLst>
              <a:ext uri="{FF2B5EF4-FFF2-40B4-BE49-F238E27FC236}">
                <a16:creationId xmlns:a16="http://schemas.microsoft.com/office/drawing/2014/main" id="{38CDAF4F-3C5D-FD46-07EB-2DE461ABF485}"/>
              </a:ext>
            </a:extLst>
          </p:cNvPr>
          <p:cNvSpPr txBox="1"/>
          <p:nvPr/>
        </p:nvSpPr>
        <p:spPr>
          <a:xfrm>
            <a:off x="7347621"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F6617018-9E8B-DF25-394A-0A0BF84C3C54}"/>
              </a:ext>
            </a:extLst>
          </p:cNvPr>
          <p:cNvSpPr txBox="1"/>
          <p:nvPr/>
        </p:nvSpPr>
        <p:spPr>
          <a:xfrm>
            <a:off x="7059440"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875EE598-0BFF-3558-2110-944FBDED98B8}"/>
              </a:ext>
            </a:extLst>
          </p:cNvPr>
          <p:cNvSpPr txBox="1"/>
          <p:nvPr/>
        </p:nvSpPr>
        <p:spPr>
          <a:xfrm>
            <a:off x="6766546"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TextBox 126">
            <a:extLst>
              <a:ext uri="{FF2B5EF4-FFF2-40B4-BE49-F238E27FC236}">
                <a16:creationId xmlns:a16="http://schemas.microsoft.com/office/drawing/2014/main" id="{D769C80A-F032-2135-047F-C9F88579E064}"/>
              </a:ext>
            </a:extLst>
          </p:cNvPr>
          <p:cNvSpPr txBox="1"/>
          <p:nvPr/>
        </p:nvSpPr>
        <p:spPr>
          <a:xfrm>
            <a:off x="9074029"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8" name="Straight Connector 127">
            <a:extLst>
              <a:ext uri="{FF2B5EF4-FFF2-40B4-BE49-F238E27FC236}">
                <a16:creationId xmlns:a16="http://schemas.microsoft.com/office/drawing/2014/main" id="{309D85CB-6C81-7790-4E8E-D24F3787FF63}"/>
              </a:ext>
            </a:extLst>
          </p:cNvPr>
          <p:cNvCxnSpPr>
            <a:cxnSpLocks/>
          </p:cNvCxnSpPr>
          <p:nvPr/>
        </p:nvCxnSpPr>
        <p:spPr>
          <a:xfrm>
            <a:off x="7981917"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17E0B781-25E2-8DB0-6960-E2B6E56D1A5D}"/>
              </a:ext>
            </a:extLst>
          </p:cNvPr>
          <p:cNvSpPr txBox="1"/>
          <p:nvPr/>
        </p:nvSpPr>
        <p:spPr>
          <a:xfrm>
            <a:off x="7919121"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0" name="Straight Connector 129">
            <a:extLst>
              <a:ext uri="{FF2B5EF4-FFF2-40B4-BE49-F238E27FC236}">
                <a16:creationId xmlns:a16="http://schemas.microsoft.com/office/drawing/2014/main" id="{5F57C8F6-57BC-7CC0-B473-00699EF5F802}"/>
              </a:ext>
            </a:extLst>
          </p:cNvPr>
          <p:cNvCxnSpPr>
            <a:cxnSpLocks/>
          </p:cNvCxnSpPr>
          <p:nvPr/>
        </p:nvCxnSpPr>
        <p:spPr>
          <a:xfrm flipH="1">
            <a:off x="6767478" y="3037130"/>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4437912C-1DB8-8E00-81F6-57342F5477AE}"/>
              </a:ext>
            </a:extLst>
          </p:cNvPr>
          <p:cNvSpPr txBox="1"/>
          <p:nvPr/>
        </p:nvSpPr>
        <p:spPr>
          <a:xfrm>
            <a:off x="6642318" y="2898837"/>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2" name="Straight Connector 131">
            <a:extLst>
              <a:ext uri="{FF2B5EF4-FFF2-40B4-BE49-F238E27FC236}">
                <a16:creationId xmlns:a16="http://schemas.microsoft.com/office/drawing/2014/main" id="{4A289E77-180E-9416-653C-7B47D2D50969}"/>
              </a:ext>
            </a:extLst>
          </p:cNvPr>
          <p:cNvCxnSpPr>
            <a:cxnSpLocks/>
          </p:cNvCxnSpPr>
          <p:nvPr/>
        </p:nvCxnSpPr>
        <p:spPr>
          <a:xfrm flipH="1">
            <a:off x="6767478" y="1596474"/>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1447A986-A40A-3928-7BE5-49A0944AC5CA}"/>
              </a:ext>
            </a:extLst>
          </p:cNvPr>
          <p:cNvCxnSpPr>
            <a:cxnSpLocks/>
          </p:cNvCxnSpPr>
          <p:nvPr/>
        </p:nvCxnSpPr>
        <p:spPr>
          <a:xfrm flipH="1">
            <a:off x="6767478" y="1310724"/>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A0AD7141-D7B7-0B9C-2C44-978CED443015}"/>
              </a:ext>
            </a:extLst>
          </p:cNvPr>
          <p:cNvSpPr txBox="1"/>
          <p:nvPr/>
        </p:nvSpPr>
        <p:spPr>
          <a:xfrm>
            <a:off x="6642318" y="1458181"/>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77A2E849-2F7E-4B1F-BF7E-AEEC9623DB2F}"/>
              </a:ext>
            </a:extLst>
          </p:cNvPr>
          <p:cNvSpPr txBox="1"/>
          <p:nvPr/>
        </p:nvSpPr>
        <p:spPr>
          <a:xfrm>
            <a:off x="6642318" y="1167668"/>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0398E2AB-3F38-8903-0176-D8D7826D2A70}"/>
                  </a:ext>
                </a:extLst>
              </p:cNvPr>
              <p:cNvSpPr txBox="1"/>
              <p:nvPr/>
            </p:nvSpPr>
            <p:spPr>
              <a:xfrm>
                <a:off x="6116876" y="-1609"/>
                <a:ext cx="4750468" cy="82945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a copy of this grid, reflect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the line </a:t>
                </a:r>
                <a14:m>
                  <m:oMath xmlns:m="http://schemas.openxmlformats.org/officeDocument/2006/math">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=6</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Translate the image using the vector </a:t>
                </a:r>
                <a14:m>
                  <m:oMath xmlns:m="http://schemas.openxmlformats.org/officeDocument/2006/math">
                    <m:d>
                      <m:d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m>
                          <m:mPr>
                            <m:mcs>
                              <m:mc>
                                <m:mcPr>
                                  <m:count m:val="1"/>
                                  <m:mcJc m:val="center"/>
                                </m:mcPr>
                              </m:mc>
                            </m:mcs>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−5 </m:t>
                              </m:r>
                            </m:e>
                          </m:mr>
                          <m:m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mr>
                        </m:m>
                      </m:e>
                    </m:d>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9" name="TextBox 138">
                <a:extLst>
                  <a:ext uri="{FF2B5EF4-FFF2-40B4-BE49-F238E27FC236}">
                    <a16:creationId xmlns:a16="http://schemas.microsoft.com/office/drawing/2014/main" id="{0398E2AB-3F38-8903-0176-D8D7826D2A70}"/>
                  </a:ext>
                </a:extLst>
              </p:cNvPr>
              <p:cNvSpPr txBox="1">
                <a:spLocks noRot="1" noChangeAspect="1" noMove="1" noResize="1" noEditPoints="1" noAdjustHandles="1" noChangeArrowheads="1" noChangeShapeType="1" noTextEdit="1"/>
              </p:cNvSpPr>
              <p:nvPr/>
            </p:nvSpPr>
            <p:spPr>
              <a:xfrm>
                <a:off x="6116876" y="-1609"/>
                <a:ext cx="4750468" cy="829458"/>
              </a:xfrm>
              <a:prstGeom prst="rect">
                <a:avLst/>
              </a:prstGeom>
              <a:blipFill>
                <a:blip r:embed="rId8"/>
                <a:stretch>
                  <a:fillRect l="-1026" t="-4412" r="-128" b="-735"/>
                </a:stretch>
              </a:blipFill>
            </p:spPr>
            <p:txBody>
              <a:bodyPr/>
              <a:lstStyle/>
              <a:p>
                <a:r>
                  <a:rPr lang="en-GB">
                    <a:noFill/>
                  </a:rPr>
                  <a:t> </a:t>
                </a:r>
              </a:p>
            </p:txBody>
          </p:sp>
        </mc:Fallback>
      </mc:AlternateContent>
      <p:cxnSp>
        <p:nvCxnSpPr>
          <p:cNvPr id="140" name="Straight Connector 139">
            <a:extLst>
              <a:ext uri="{FF2B5EF4-FFF2-40B4-BE49-F238E27FC236}">
                <a16:creationId xmlns:a16="http://schemas.microsoft.com/office/drawing/2014/main" id="{E666F58A-08D9-7910-B3FB-F9FFEE4E616E}"/>
              </a:ext>
            </a:extLst>
          </p:cNvPr>
          <p:cNvCxnSpPr>
            <a:cxnSpLocks/>
          </p:cNvCxnSpPr>
          <p:nvPr/>
        </p:nvCxnSpPr>
        <p:spPr>
          <a:xfrm>
            <a:off x="9424955"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8FA2FF35-2D58-B563-C029-5805D726925F}"/>
              </a:ext>
            </a:extLst>
          </p:cNvPr>
          <p:cNvSpPr txBox="1"/>
          <p:nvPr/>
        </p:nvSpPr>
        <p:spPr>
          <a:xfrm>
            <a:off x="9362160" y="3056001"/>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2" name="Straight Connector 141">
            <a:extLst>
              <a:ext uri="{FF2B5EF4-FFF2-40B4-BE49-F238E27FC236}">
                <a16:creationId xmlns:a16="http://schemas.microsoft.com/office/drawing/2014/main" id="{819378E5-D98B-E6B1-A8D2-F64BE56B492E}"/>
              </a:ext>
            </a:extLst>
          </p:cNvPr>
          <p:cNvCxnSpPr>
            <a:cxnSpLocks/>
          </p:cNvCxnSpPr>
          <p:nvPr/>
        </p:nvCxnSpPr>
        <p:spPr>
          <a:xfrm>
            <a:off x="9710705" y="3033797"/>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5F48E25B-DDFC-5782-CDE5-055452A9CE64}"/>
              </a:ext>
            </a:extLst>
          </p:cNvPr>
          <p:cNvSpPr txBox="1"/>
          <p:nvPr/>
        </p:nvSpPr>
        <p:spPr>
          <a:xfrm>
            <a:off x="9589401" y="3056001"/>
            <a:ext cx="234038"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Isosceles Triangle 145">
            <a:extLst>
              <a:ext uri="{FF2B5EF4-FFF2-40B4-BE49-F238E27FC236}">
                <a16:creationId xmlns:a16="http://schemas.microsoft.com/office/drawing/2014/main" id="{7FD25FD9-C4CB-8BBF-54BF-BAFF124B7284}"/>
              </a:ext>
            </a:extLst>
          </p:cNvPr>
          <p:cNvSpPr/>
          <p:nvPr/>
        </p:nvSpPr>
        <p:spPr>
          <a:xfrm>
            <a:off x="7978844" y="2181225"/>
            <a:ext cx="570479" cy="567571"/>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7" name="Straight Connector 146">
            <a:extLst>
              <a:ext uri="{FF2B5EF4-FFF2-40B4-BE49-F238E27FC236}">
                <a16:creationId xmlns:a16="http://schemas.microsoft.com/office/drawing/2014/main" id="{22012311-B094-1EB6-957A-D58CE5BCF27E}"/>
              </a:ext>
            </a:extLst>
          </p:cNvPr>
          <p:cNvCxnSpPr>
            <a:cxnSpLocks/>
          </p:cNvCxnSpPr>
          <p:nvPr/>
        </p:nvCxnSpPr>
        <p:spPr>
          <a:xfrm>
            <a:off x="8556625" y="923926"/>
            <a:ext cx="0" cy="2234623"/>
          </a:xfrm>
          <a:prstGeom prst="line">
            <a:avLst/>
          </a:prstGeom>
          <a:ln w="38100">
            <a:solidFill>
              <a:schemeClr val="accent5">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51" name="Isosceles Triangle 150">
            <a:extLst>
              <a:ext uri="{FF2B5EF4-FFF2-40B4-BE49-F238E27FC236}">
                <a16:creationId xmlns:a16="http://schemas.microsoft.com/office/drawing/2014/main" id="{4FA29106-16B0-3E79-2C5B-AF6F8BA90023}"/>
              </a:ext>
            </a:extLst>
          </p:cNvPr>
          <p:cNvSpPr/>
          <p:nvPr/>
        </p:nvSpPr>
        <p:spPr>
          <a:xfrm flipH="1">
            <a:off x="8561229" y="2181225"/>
            <a:ext cx="567531" cy="567571"/>
          </a:xfrm>
          <a:prstGeom prst="triangle">
            <a:avLst>
              <a:gd name="adj" fmla="val 0"/>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Isosceles Triangle 154">
            <a:extLst>
              <a:ext uri="{FF2B5EF4-FFF2-40B4-BE49-F238E27FC236}">
                <a16:creationId xmlns:a16="http://schemas.microsoft.com/office/drawing/2014/main" id="{8AAF0230-BF43-F03E-7126-F2ACC26ADE7D}"/>
              </a:ext>
            </a:extLst>
          </p:cNvPr>
          <p:cNvSpPr/>
          <p:nvPr/>
        </p:nvSpPr>
        <p:spPr>
          <a:xfrm flipH="1">
            <a:off x="7126129" y="1899920"/>
            <a:ext cx="567531" cy="567571"/>
          </a:xfrm>
          <a:prstGeom prst="triangle">
            <a:avLst>
              <a:gd name="adj" fmla="val 0"/>
            </a:avLst>
          </a:prstGeom>
          <a:solidFill>
            <a:schemeClr val="accent5">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6" name="TextBox 155">
            <a:extLst>
              <a:ext uri="{FF2B5EF4-FFF2-40B4-BE49-F238E27FC236}">
                <a16:creationId xmlns:a16="http://schemas.microsoft.com/office/drawing/2014/main" id="{0A06BF97-75E1-D04F-F483-461B03A72576}"/>
              </a:ext>
            </a:extLst>
          </p:cNvPr>
          <p:cNvSpPr txBox="1"/>
          <p:nvPr/>
        </p:nvSpPr>
        <p:spPr>
          <a:xfrm>
            <a:off x="7949975" y="2427104"/>
            <a:ext cx="33214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G</a:t>
            </a:r>
          </a:p>
        </p:txBody>
      </p:sp>
      <p:graphicFrame>
        <p:nvGraphicFramePr>
          <p:cNvPr id="157" name="Table 156">
            <a:extLst>
              <a:ext uri="{FF2B5EF4-FFF2-40B4-BE49-F238E27FC236}">
                <a16:creationId xmlns:a16="http://schemas.microsoft.com/office/drawing/2014/main" id="{B32F92D4-F6B2-B1A8-45C7-F5A8EBC8BF30}"/>
              </a:ext>
            </a:extLst>
          </p:cNvPr>
          <p:cNvGraphicFramePr>
            <a:graphicFrameLocks noGrp="1"/>
          </p:cNvGraphicFramePr>
          <p:nvPr/>
        </p:nvGraphicFramePr>
        <p:xfrm>
          <a:off x="1854316" y="4747261"/>
          <a:ext cx="3168000" cy="1728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1933461801"/>
                    </a:ext>
                  </a:extLst>
                </a:gridCol>
                <a:gridCol w="288000">
                  <a:extLst>
                    <a:ext uri="{9D8B030D-6E8A-4147-A177-3AD203B41FA5}">
                      <a16:colId xmlns:a16="http://schemas.microsoft.com/office/drawing/2014/main" val="284576673"/>
                    </a:ext>
                  </a:extLst>
                </a:gridCol>
                <a:gridCol w="288000">
                  <a:extLst>
                    <a:ext uri="{9D8B030D-6E8A-4147-A177-3AD203B41FA5}">
                      <a16:colId xmlns:a16="http://schemas.microsoft.com/office/drawing/2014/main" val="2361824800"/>
                    </a:ext>
                  </a:extLst>
                </a:gridCol>
                <a:gridCol w="288000">
                  <a:extLst>
                    <a:ext uri="{9D8B030D-6E8A-4147-A177-3AD203B41FA5}">
                      <a16:colId xmlns:a16="http://schemas.microsoft.com/office/drawing/2014/main" val="1835722851"/>
                    </a:ext>
                  </a:extLst>
                </a:gridCol>
                <a:gridCol w="288000">
                  <a:extLst>
                    <a:ext uri="{9D8B030D-6E8A-4147-A177-3AD203B41FA5}">
                      <a16:colId xmlns:a16="http://schemas.microsoft.com/office/drawing/2014/main" val="1731387502"/>
                    </a:ext>
                  </a:extLst>
                </a:gridCol>
                <a:gridCol w="288000">
                  <a:extLst>
                    <a:ext uri="{9D8B030D-6E8A-4147-A177-3AD203B41FA5}">
                      <a16:colId xmlns:a16="http://schemas.microsoft.com/office/drawing/2014/main" val="4155459540"/>
                    </a:ext>
                  </a:extLst>
                </a:gridCol>
                <a:gridCol w="288000">
                  <a:extLst>
                    <a:ext uri="{9D8B030D-6E8A-4147-A177-3AD203B41FA5}">
                      <a16:colId xmlns:a16="http://schemas.microsoft.com/office/drawing/2014/main" val="2652308374"/>
                    </a:ext>
                  </a:extLst>
                </a:gridCol>
                <a:gridCol w="288000">
                  <a:extLst>
                    <a:ext uri="{9D8B030D-6E8A-4147-A177-3AD203B41FA5}">
                      <a16:colId xmlns:a16="http://schemas.microsoft.com/office/drawing/2014/main" val="232359433"/>
                    </a:ext>
                  </a:extLst>
                </a:gridCol>
                <a:gridCol w="288000">
                  <a:extLst>
                    <a:ext uri="{9D8B030D-6E8A-4147-A177-3AD203B41FA5}">
                      <a16:colId xmlns:a16="http://schemas.microsoft.com/office/drawing/2014/main" val="1988530502"/>
                    </a:ext>
                  </a:extLst>
                </a:gridCol>
                <a:gridCol w="288000">
                  <a:extLst>
                    <a:ext uri="{9D8B030D-6E8A-4147-A177-3AD203B41FA5}">
                      <a16:colId xmlns:a16="http://schemas.microsoft.com/office/drawing/2014/main" val="2157314679"/>
                    </a:ext>
                  </a:extLst>
                </a:gridCol>
                <a:gridCol w="288000">
                  <a:extLst>
                    <a:ext uri="{9D8B030D-6E8A-4147-A177-3AD203B41FA5}">
                      <a16:colId xmlns:a16="http://schemas.microsoft.com/office/drawing/2014/main" val="4189338813"/>
                    </a:ext>
                  </a:extLst>
                </a:gridCol>
              </a:tblGrid>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0804890"/>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1950978"/>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8846646"/>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60103"/>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9999834"/>
                  </a:ext>
                </a:extLst>
              </a:tr>
              <a:tr h="288000">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3604940"/>
                  </a:ext>
                </a:extLst>
              </a:tr>
            </a:tbl>
          </a:graphicData>
        </a:graphic>
      </p:graphicFrame>
      <p:sp>
        <p:nvSpPr>
          <p:cNvPr id="158" name="Rectangle 157">
            <a:extLst>
              <a:ext uri="{FF2B5EF4-FFF2-40B4-BE49-F238E27FC236}">
                <a16:creationId xmlns:a16="http://schemas.microsoft.com/office/drawing/2014/main" id="{F819751A-B7BF-B039-F5B2-074496D3933C}"/>
              </a:ext>
            </a:extLst>
          </p:cNvPr>
          <p:cNvSpPr/>
          <p:nvPr/>
        </p:nvSpPr>
        <p:spPr>
          <a:xfrm rot="5400000">
            <a:off x="1130425" y="5712119"/>
            <a:ext cx="1186362" cy="1412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cxnSp>
        <p:nvCxnSpPr>
          <p:cNvPr id="159" name="Straight Connector 158">
            <a:extLst>
              <a:ext uri="{FF2B5EF4-FFF2-40B4-BE49-F238E27FC236}">
                <a16:creationId xmlns:a16="http://schemas.microsoft.com/office/drawing/2014/main" id="{94D7C134-13CD-8E26-3BCC-2676D5A39829}"/>
              </a:ext>
            </a:extLst>
          </p:cNvPr>
          <p:cNvCxnSpPr>
            <a:cxnSpLocks/>
          </p:cNvCxnSpPr>
          <p:nvPr/>
        </p:nvCxnSpPr>
        <p:spPr>
          <a:xfrm>
            <a:off x="1851409" y="4500348"/>
            <a:ext cx="0" cy="1974389"/>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DCC37FC-0352-8D7D-462E-008175DD2CCB}"/>
              </a:ext>
            </a:extLst>
          </p:cNvPr>
          <p:cNvCxnSpPr>
            <a:cxnSpLocks/>
          </p:cNvCxnSpPr>
          <p:nvPr/>
        </p:nvCxnSpPr>
        <p:spPr>
          <a:xfrm flipH="1">
            <a:off x="1790925" y="618730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B9F049B-744A-05F2-2659-BBC538BFE6BE}"/>
              </a:ext>
            </a:extLst>
          </p:cNvPr>
          <p:cNvCxnSpPr>
            <a:cxnSpLocks/>
          </p:cNvCxnSpPr>
          <p:nvPr/>
        </p:nvCxnSpPr>
        <p:spPr>
          <a:xfrm flipH="1">
            <a:off x="1790925" y="59015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D6065E5D-7D16-5C6B-5B39-77B083292B52}"/>
              </a:ext>
            </a:extLst>
          </p:cNvPr>
          <p:cNvCxnSpPr>
            <a:cxnSpLocks/>
          </p:cNvCxnSpPr>
          <p:nvPr/>
        </p:nvCxnSpPr>
        <p:spPr>
          <a:xfrm flipH="1">
            <a:off x="1790925" y="561104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FF94FB3-089D-4C3E-477C-0B5E257ACE8E}"/>
              </a:ext>
            </a:extLst>
          </p:cNvPr>
          <p:cNvCxnSpPr>
            <a:cxnSpLocks/>
          </p:cNvCxnSpPr>
          <p:nvPr/>
        </p:nvCxnSpPr>
        <p:spPr>
          <a:xfrm flipH="1">
            <a:off x="1790925" y="532529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630A8B05-8084-C515-F6BD-C829EE8692B9}"/>
              </a:ext>
            </a:extLst>
          </p:cNvPr>
          <p:cNvSpPr txBox="1"/>
          <p:nvPr/>
        </p:nvSpPr>
        <p:spPr>
          <a:xfrm>
            <a:off x="1665765" y="604901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TextBox 164">
            <a:extLst>
              <a:ext uri="{FF2B5EF4-FFF2-40B4-BE49-F238E27FC236}">
                <a16:creationId xmlns:a16="http://schemas.microsoft.com/office/drawing/2014/main" id="{75BC1BA1-2764-9276-ADEC-2728DCF72A29}"/>
              </a:ext>
            </a:extLst>
          </p:cNvPr>
          <p:cNvSpPr txBox="1"/>
          <p:nvPr/>
        </p:nvSpPr>
        <p:spPr>
          <a:xfrm>
            <a:off x="1665765" y="575850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TextBox 165">
            <a:extLst>
              <a:ext uri="{FF2B5EF4-FFF2-40B4-BE49-F238E27FC236}">
                <a16:creationId xmlns:a16="http://schemas.microsoft.com/office/drawing/2014/main" id="{046EFC92-D491-77DC-BC05-893B88C0BA5C}"/>
              </a:ext>
            </a:extLst>
          </p:cNvPr>
          <p:cNvSpPr txBox="1"/>
          <p:nvPr/>
        </p:nvSpPr>
        <p:spPr>
          <a:xfrm>
            <a:off x="1665765" y="547037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1168EA38-284C-CB81-AB4D-15F6567DCE1B}"/>
              </a:ext>
            </a:extLst>
          </p:cNvPr>
          <p:cNvSpPr txBox="1"/>
          <p:nvPr/>
        </p:nvSpPr>
        <p:spPr>
          <a:xfrm>
            <a:off x="1665765" y="5184621"/>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ECA40CF2-E6AA-0FC2-1653-28D21471A7B7}"/>
                  </a:ext>
                </a:extLst>
              </p:cNvPr>
              <p:cNvSpPr txBox="1"/>
              <p:nvPr/>
            </p:nvSpPr>
            <p:spPr>
              <a:xfrm>
                <a:off x="1757992" y="4215324"/>
                <a:ext cx="186718"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8" name="TextBox 167">
                <a:extLst>
                  <a:ext uri="{FF2B5EF4-FFF2-40B4-BE49-F238E27FC236}">
                    <a16:creationId xmlns:a16="http://schemas.microsoft.com/office/drawing/2014/main" id="{ECA40CF2-E6AA-0FC2-1653-28D21471A7B7}"/>
                  </a:ext>
                </a:extLst>
              </p:cNvPr>
              <p:cNvSpPr txBox="1">
                <a:spLocks noRot="1" noChangeAspect="1" noMove="1" noResize="1" noEditPoints="1" noAdjustHandles="1" noChangeArrowheads="1" noChangeShapeType="1" noTextEdit="1"/>
              </p:cNvSpPr>
              <p:nvPr/>
            </p:nvSpPr>
            <p:spPr>
              <a:xfrm>
                <a:off x="1757992" y="4215324"/>
                <a:ext cx="186718" cy="276999"/>
              </a:xfrm>
              <a:prstGeom prst="rect">
                <a:avLst/>
              </a:prstGeom>
              <a:blipFill>
                <a:blip r:embed="rId9"/>
                <a:stretch>
                  <a:fillRect l="-32258" r="-25806"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9" name="TextBox 168">
                <a:extLst>
                  <a:ext uri="{FF2B5EF4-FFF2-40B4-BE49-F238E27FC236}">
                    <a16:creationId xmlns:a16="http://schemas.microsoft.com/office/drawing/2014/main" id="{ABCF4C05-D75D-EE8E-0A7C-A3043FBB909A}"/>
                  </a:ext>
                </a:extLst>
              </p:cNvPr>
              <p:cNvSpPr txBox="1"/>
              <p:nvPr/>
            </p:nvSpPr>
            <p:spPr>
              <a:xfrm>
                <a:off x="5311515" y="6330827"/>
                <a:ext cx="183320"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9" name="TextBox 168">
                <a:extLst>
                  <a:ext uri="{FF2B5EF4-FFF2-40B4-BE49-F238E27FC236}">
                    <a16:creationId xmlns:a16="http://schemas.microsoft.com/office/drawing/2014/main" id="{ABCF4C05-D75D-EE8E-0A7C-A3043FBB909A}"/>
                  </a:ext>
                </a:extLst>
              </p:cNvPr>
              <p:cNvSpPr txBox="1">
                <a:spLocks noRot="1" noChangeAspect="1" noMove="1" noResize="1" noEditPoints="1" noAdjustHandles="1" noChangeArrowheads="1" noChangeShapeType="1" noTextEdit="1"/>
              </p:cNvSpPr>
              <p:nvPr/>
            </p:nvSpPr>
            <p:spPr>
              <a:xfrm>
                <a:off x="5311515" y="6330827"/>
                <a:ext cx="183320" cy="276999"/>
              </a:xfrm>
              <a:prstGeom prst="rect">
                <a:avLst/>
              </a:prstGeom>
              <a:blipFill>
                <a:blip r:embed="rId10"/>
                <a:stretch>
                  <a:fillRect l="-20000" r="-13333"/>
                </a:stretch>
              </a:blipFill>
            </p:spPr>
            <p:txBody>
              <a:bodyPr/>
              <a:lstStyle/>
              <a:p>
                <a:r>
                  <a:rPr lang="en-GB">
                    <a:noFill/>
                  </a:rPr>
                  <a:t> </a:t>
                </a:r>
              </a:p>
            </p:txBody>
          </p:sp>
        </mc:Fallback>
      </mc:AlternateContent>
      <p:cxnSp>
        <p:nvCxnSpPr>
          <p:cNvPr id="170" name="Straight Connector 169">
            <a:extLst>
              <a:ext uri="{FF2B5EF4-FFF2-40B4-BE49-F238E27FC236}">
                <a16:creationId xmlns:a16="http://schemas.microsoft.com/office/drawing/2014/main" id="{9F5E5149-E0F3-8B6C-D0F6-FDD4EFFC2FFD}"/>
              </a:ext>
            </a:extLst>
          </p:cNvPr>
          <p:cNvCxnSpPr>
            <a:cxnSpLocks/>
          </p:cNvCxnSpPr>
          <p:nvPr/>
        </p:nvCxnSpPr>
        <p:spPr>
          <a:xfrm flipH="1">
            <a:off x="1844792" y="6475261"/>
            <a:ext cx="3401534" cy="0"/>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F08B30F-164F-2151-2E94-BA640CD1A867}"/>
              </a:ext>
            </a:extLst>
          </p:cNvPr>
          <p:cNvCxnSpPr>
            <a:cxnSpLocks/>
          </p:cNvCxnSpPr>
          <p:nvPr/>
        </p:nvCxnSpPr>
        <p:spPr>
          <a:xfrm>
            <a:off x="2719614"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290F120-A6BA-9D84-52F7-7A9E7D691B2A}"/>
              </a:ext>
            </a:extLst>
          </p:cNvPr>
          <p:cNvCxnSpPr>
            <a:cxnSpLocks/>
          </p:cNvCxnSpPr>
          <p:nvPr/>
        </p:nvCxnSpPr>
        <p:spPr>
          <a:xfrm>
            <a:off x="242910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9040F09-B7B8-F428-3290-8A99676CA7C7}"/>
              </a:ext>
            </a:extLst>
          </p:cNvPr>
          <p:cNvCxnSpPr>
            <a:cxnSpLocks/>
          </p:cNvCxnSpPr>
          <p:nvPr/>
        </p:nvCxnSpPr>
        <p:spPr>
          <a:xfrm>
            <a:off x="214335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F71DB26-CEC1-383A-0827-F68698069DA9}"/>
              </a:ext>
            </a:extLst>
          </p:cNvPr>
          <p:cNvCxnSpPr>
            <a:cxnSpLocks/>
          </p:cNvCxnSpPr>
          <p:nvPr/>
        </p:nvCxnSpPr>
        <p:spPr>
          <a:xfrm>
            <a:off x="1850459" y="6468297"/>
            <a:ext cx="0" cy="54769"/>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E2B6EA5-9668-AA4D-3E65-B2E71933295C}"/>
              </a:ext>
            </a:extLst>
          </p:cNvPr>
          <p:cNvCxnSpPr>
            <a:cxnSpLocks/>
          </p:cNvCxnSpPr>
          <p:nvPr/>
        </p:nvCxnSpPr>
        <p:spPr>
          <a:xfrm>
            <a:off x="3295877"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A747859E-0585-55D0-26F0-A2DA3C9783F3}"/>
              </a:ext>
            </a:extLst>
          </p:cNvPr>
          <p:cNvCxnSpPr>
            <a:cxnSpLocks/>
          </p:cNvCxnSpPr>
          <p:nvPr/>
        </p:nvCxnSpPr>
        <p:spPr>
          <a:xfrm>
            <a:off x="3581627"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15F23B1-C2AD-284E-E8E9-3609765FDE43}"/>
              </a:ext>
            </a:extLst>
          </p:cNvPr>
          <p:cNvCxnSpPr>
            <a:cxnSpLocks/>
          </p:cNvCxnSpPr>
          <p:nvPr/>
        </p:nvCxnSpPr>
        <p:spPr>
          <a:xfrm>
            <a:off x="3869758"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B825565-54A5-9921-7860-02E4A2871AE3}"/>
              </a:ext>
            </a:extLst>
          </p:cNvPr>
          <p:cNvCxnSpPr>
            <a:cxnSpLocks/>
          </p:cNvCxnSpPr>
          <p:nvPr/>
        </p:nvCxnSpPr>
        <p:spPr>
          <a:xfrm>
            <a:off x="4160271"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CF5A41D8-5D04-7EC7-6964-8BFB5BA5B781}"/>
              </a:ext>
            </a:extLst>
          </p:cNvPr>
          <p:cNvSpPr txBox="1"/>
          <p:nvPr/>
        </p:nvSpPr>
        <p:spPr>
          <a:xfrm>
            <a:off x="3233081"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0" name="TextBox 179">
            <a:extLst>
              <a:ext uri="{FF2B5EF4-FFF2-40B4-BE49-F238E27FC236}">
                <a16:creationId xmlns:a16="http://schemas.microsoft.com/office/drawing/2014/main" id="{6BA0163C-5EC7-9FF6-C73C-70BCBB6D5326}"/>
              </a:ext>
            </a:extLst>
          </p:cNvPr>
          <p:cNvSpPr txBox="1"/>
          <p:nvPr/>
        </p:nvSpPr>
        <p:spPr>
          <a:xfrm>
            <a:off x="3521213"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7D724C78-24DA-1C7F-5259-22965B7109C6}"/>
              </a:ext>
            </a:extLst>
          </p:cNvPr>
          <p:cNvSpPr txBox="1"/>
          <p:nvPr/>
        </p:nvSpPr>
        <p:spPr>
          <a:xfrm>
            <a:off x="3811725"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2" name="TextBox 181">
            <a:extLst>
              <a:ext uri="{FF2B5EF4-FFF2-40B4-BE49-F238E27FC236}">
                <a16:creationId xmlns:a16="http://schemas.microsoft.com/office/drawing/2014/main" id="{800F13A5-20C5-FF4A-39CC-BBCD55682404}"/>
              </a:ext>
            </a:extLst>
          </p:cNvPr>
          <p:cNvSpPr txBox="1"/>
          <p:nvPr/>
        </p:nvSpPr>
        <p:spPr>
          <a:xfrm>
            <a:off x="2659199"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3" name="TextBox 182">
            <a:extLst>
              <a:ext uri="{FF2B5EF4-FFF2-40B4-BE49-F238E27FC236}">
                <a16:creationId xmlns:a16="http://schemas.microsoft.com/office/drawing/2014/main" id="{DEC45BB5-82C5-FC4C-43F3-649698A9F714}"/>
              </a:ext>
            </a:extLst>
          </p:cNvPr>
          <p:cNvSpPr txBox="1"/>
          <p:nvPr/>
        </p:nvSpPr>
        <p:spPr>
          <a:xfrm>
            <a:off x="2371068"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4" name="TextBox 183">
            <a:extLst>
              <a:ext uri="{FF2B5EF4-FFF2-40B4-BE49-F238E27FC236}">
                <a16:creationId xmlns:a16="http://schemas.microsoft.com/office/drawing/2014/main" id="{EC2AF299-1332-CC66-B9DE-4C95F17862D0}"/>
              </a:ext>
            </a:extLst>
          </p:cNvPr>
          <p:cNvSpPr txBox="1"/>
          <p:nvPr/>
        </p:nvSpPr>
        <p:spPr>
          <a:xfrm>
            <a:off x="2082887"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5" name="TextBox 184">
            <a:extLst>
              <a:ext uri="{FF2B5EF4-FFF2-40B4-BE49-F238E27FC236}">
                <a16:creationId xmlns:a16="http://schemas.microsoft.com/office/drawing/2014/main" id="{49FE529E-AF97-F127-BD8D-D18CB2387945}"/>
              </a:ext>
            </a:extLst>
          </p:cNvPr>
          <p:cNvSpPr txBox="1"/>
          <p:nvPr/>
        </p:nvSpPr>
        <p:spPr>
          <a:xfrm>
            <a:off x="1789993"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6" name="TextBox 185">
            <a:extLst>
              <a:ext uri="{FF2B5EF4-FFF2-40B4-BE49-F238E27FC236}">
                <a16:creationId xmlns:a16="http://schemas.microsoft.com/office/drawing/2014/main" id="{BAC3FC6A-9270-BFCA-B9C3-29D31707AE18}"/>
              </a:ext>
            </a:extLst>
          </p:cNvPr>
          <p:cNvSpPr txBox="1"/>
          <p:nvPr/>
        </p:nvSpPr>
        <p:spPr>
          <a:xfrm>
            <a:off x="4097476"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7" name="Straight Connector 186">
            <a:extLst>
              <a:ext uri="{FF2B5EF4-FFF2-40B4-BE49-F238E27FC236}">
                <a16:creationId xmlns:a16="http://schemas.microsoft.com/office/drawing/2014/main" id="{2361B5AE-B467-B463-E41B-9C4BA644E147}"/>
              </a:ext>
            </a:extLst>
          </p:cNvPr>
          <p:cNvCxnSpPr>
            <a:cxnSpLocks/>
          </p:cNvCxnSpPr>
          <p:nvPr/>
        </p:nvCxnSpPr>
        <p:spPr>
          <a:xfrm>
            <a:off x="3005364"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5C5F5993-59C1-1833-712C-27BD894CAF14}"/>
              </a:ext>
            </a:extLst>
          </p:cNvPr>
          <p:cNvSpPr txBox="1"/>
          <p:nvPr/>
        </p:nvSpPr>
        <p:spPr>
          <a:xfrm>
            <a:off x="2942568"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9" name="Straight Connector 188">
            <a:extLst>
              <a:ext uri="{FF2B5EF4-FFF2-40B4-BE49-F238E27FC236}">
                <a16:creationId xmlns:a16="http://schemas.microsoft.com/office/drawing/2014/main" id="{A52C6BB6-6267-77AA-32ED-FE5182825FF6}"/>
              </a:ext>
            </a:extLst>
          </p:cNvPr>
          <p:cNvCxnSpPr>
            <a:cxnSpLocks/>
          </p:cNvCxnSpPr>
          <p:nvPr/>
        </p:nvCxnSpPr>
        <p:spPr>
          <a:xfrm flipH="1">
            <a:off x="1790925" y="64730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23735CC1-0479-922C-5EE7-98DF30F1AC17}"/>
              </a:ext>
            </a:extLst>
          </p:cNvPr>
          <p:cNvSpPr txBox="1"/>
          <p:nvPr/>
        </p:nvSpPr>
        <p:spPr>
          <a:xfrm>
            <a:off x="1665765" y="633476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1" name="Straight Connector 190">
            <a:extLst>
              <a:ext uri="{FF2B5EF4-FFF2-40B4-BE49-F238E27FC236}">
                <a16:creationId xmlns:a16="http://schemas.microsoft.com/office/drawing/2014/main" id="{8AB38F68-C726-833D-810C-AE39254A625E}"/>
              </a:ext>
            </a:extLst>
          </p:cNvPr>
          <p:cNvCxnSpPr>
            <a:cxnSpLocks/>
          </p:cNvCxnSpPr>
          <p:nvPr/>
        </p:nvCxnSpPr>
        <p:spPr>
          <a:xfrm flipH="1">
            <a:off x="1790925" y="5032402"/>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90E0B64-00ED-CD9F-955A-BD8737598697}"/>
              </a:ext>
            </a:extLst>
          </p:cNvPr>
          <p:cNvCxnSpPr>
            <a:cxnSpLocks/>
          </p:cNvCxnSpPr>
          <p:nvPr/>
        </p:nvCxnSpPr>
        <p:spPr>
          <a:xfrm flipH="1">
            <a:off x="1790925" y="4746652"/>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04FED453-AA88-C59F-78C2-0752E4BEB6BB}"/>
              </a:ext>
            </a:extLst>
          </p:cNvPr>
          <p:cNvSpPr txBox="1"/>
          <p:nvPr/>
        </p:nvSpPr>
        <p:spPr>
          <a:xfrm>
            <a:off x="1665765" y="4894109"/>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4" name="TextBox 193">
            <a:extLst>
              <a:ext uri="{FF2B5EF4-FFF2-40B4-BE49-F238E27FC236}">
                <a16:creationId xmlns:a16="http://schemas.microsoft.com/office/drawing/2014/main" id="{090B36A8-C7D1-C0E4-B84E-C5EE33222FDB}"/>
              </a:ext>
            </a:extLst>
          </p:cNvPr>
          <p:cNvSpPr txBox="1"/>
          <p:nvPr/>
        </p:nvSpPr>
        <p:spPr>
          <a:xfrm>
            <a:off x="1665765" y="4603596"/>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95" name="TextBox 194">
                <a:extLst>
                  <a:ext uri="{FF2B5EF4-FFF2-40B4-BE49-F238E27FC236}">
                    <a16:creationId xmlns:a16="http://schemas.microsoft.com/office/drawing/2014/main" id="{531C6029-A7D6-09DC-8E4B-695E270D5A62}"/>
                  </a:ext>
                </a:extLst>
              </p:cNvPr>
              <p:cNvSpPr txBox="1"/>
              <p:nvPr/>
            </p:nvSpPr>
            <p:spPr>
              <a:xfrm>
                <a:off x="1140324" y="3434320"/>
                <a:ext cx="475021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a copy of this grid, rotate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180° about (5, 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Reflect the image in the line </a:t>
                </a:r>
                <a14:m>
                  <m:oMath xmlns:m="http://schemas.openxmlformats.org/officeDocument/2006/math">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195" name="TextBox 194">
                <a:extLst>
                  <a:ext uri="{FF2B5EF4-FFF2-40B4-BE49-F238E27FC236}">
                    <a16:creationId xmlns:a16="http://schemas.microsoft.com/office/drawing/2014/main" id="{531C6029-A7D6-09DC-8E4B-695E270D5A62}"/>
                  </a:ext>
                </a:extLst>
              </p:cNvPr>
              <p:cNvSpPr txBox="1">
                <a:spLocks noRot="1" noChangeAspect="1" noMove="1" noResize="1" noEditPoints="1" noAdjustHandles="1" noChangeArrowheads="1" noChangeShapeType="1" noTextEdit="1"/>
              </p:cNvSpPr>
              <p:nvPr/>
            </p:nvSpPr>
            <p:spPr>
              <a:xfrm>
                <a:off x="1140324" y="3434320"/>
                <a:ext cx="4750211" cy="646331"/>
              </a:xfrm>
              <a:prstGeom prst="rect">
                <a:avLst/>
              </a:prstGeom>
              <a:blipFill>
                <a:blip r:embed="rId11"/>
                <a:stretch>
                  <a:fillRect l="-1027" t="-4717" b="-14151"/>
                </a:stretch>
              </a:blipFill>
            </p:spPr>
            <p:txBody>
              <a:bodyPr/>
              <a:lstStyle/>
              <a:p>
                <a:r>
                  <a:rPr lang="en-GB">
                    <a:noFill/>
                  </a:rPr>
                  <a:t> </a:t>
                </a:r>
              </a:p>
            </p:txBody>
          </p:sp>
        </mc:Fallback>
      </mc:AlternateContent>
      <p:cxnSp>
        <p:nvCxnSpPr>
          <p:cNvPr id="196" name="Straight Connector 195">
            <a:extLst>
              <a:ext uri="{FF2B5EF4-FFF2-40B4-BE49-F238E27FC236}">
                <a16:creationId xmlns:a16="http://schemas.microsoft.com/office/drawing/2014/main" id="{AA89CFB5-F184-7632-9243-8154C2079543}"/>
              </a:ext>
            </a:extLst>
          </p:cNvPr>
          <p:cNvCxnSpPr>
            <a:cxnSpLocks/>
          </p:cNvCxnSpPr>
          <p:nvPr/>
        </p:nvCxnSpPr>
        <p:spPr>
          <a:xfrm>
            <a:off x="444840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97" name="TextBox 196">
            <a:extLst>
              <a:ext uri="{FF2B5EF4-FFF2-40B4-BE49-F238E27FC236}">
                <a16:creationId xmlns:a16="http://schemas.microsoft.com/office/drawing/2014/main" id="{82696634-8AD8-4357-128E-187CE2AB112C}"/>
              </a:ext>
            </a:extLst>
          </p:cNvPr>
          <p:cNvSpPr txBox="1"/>
          <p:nvPr/>
        </p:nvSpPr>
        <p:spPr>
          <a:xfrm>
            <a:off x="4385607"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8" name="Straight Connector 197">
            <a:extLst>
              <a:ext uri="{FF2B5EF4-FFF2-40B4-BE49-F238E27FC236}">
                <a16:creationId xmlns:a16="http://schemas.microsoft.com/office/drawing/2014/main" id="{D409FB16-E7AA-F807-3A78-5D48F5D3E4BF}"/>
              </a:ext>
            </a:extLst>
          </p:cNvPr>
          <p:cNvCxnSpPr>
            <a:cxnSpLocks/>
          </p:cNvCxnSpPr>
          <p:nvPr/>
        </p:nvCxnSpPr>
        <p:spPr>
          <a:xfrm>
            <a:off x="473415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B2E7B4C7-4FC2-3A91-36D1-DD056BAC9306}"/>
              </a:ext>
            </a:extLst>
          </p:cNvPr>
          <p:cNvSpPr txBox="1"/>
          <p:nvPr/>
        </p:nvSpPr>
        <p:spPr>
          <a:xfrm>
            <a:off x="4612848" y="6491929"/>
            <a:ext cx="234038"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0" name="Isosceles Triangle 199">
            <a:extLst>
              <a:ext uri="{FF2B5EF4-FFF2-40B4-BE49-F238E27FC236}">
                <a16:creationId xmlns:a16="http://schemas.microsoft.com/office/drawing/2014/main" id="{318D29FD-1BC4-D3D6-473C-E0200514B2F0}"/>
              </a:ext>
            </a:extLst>
          </p:cNvPr>
          <p:cNvSpPr/>
          <p:nvPr/>
        </p:nvSpPr>
        <p:spPr>
          <a:xfrm rot="10800000">
            <a:off x="3305175" y="5899436"/>
            <a:ext cx="564356" cy="289431"/>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1" name="Straight Connector 200">
            <a:extLst>
              <a:ext uri="{FF2B5EF4-FFF2-40B4-BE49-F238E27FC236}">
                <a16:creationId xmlns:a16="http://schemas.microsoft.com/office/drawing/2014/main" id="{0AF56E43-5E6B-8323-6551-1AFB378B6496}"/>
              </a:ext>
            </a:extLst>
          </p:cNvPr>
          <p:cNvCxnSpPr>
            <a:cxnSpLocks/>
          </p:cNvCxnSpPr>
          <p:nvPr/>
        </p:nvCxnSpPr>
        <p:spPr>
          <a:xfrm flipH="1">
            <a:off x="1841500" y="4375150"/>
            <a:ext cx="2127250" cy="2108200"/>
          </a:xfrm>
          <a:prstGeom prst="line">
            <a:avLst/>
          </a:prstGeom>
          <a:ln w="38100">
            <a:solidFill>
              <a:schemeClr val="accent5">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05" name="Isosceles Triangle 204">
            <a:extLst>
              <a:ext uri="{FF2B5EF4-FFF2-40B4-BE49-F238E27FC236}">
                <a16:creationId xmlns:a16="http://schemas.microsoft.com/office/drawing/2014/main" id="{83A50624-683A-5905-A927-CA30C5B06257}"/>
              </a:ext>
            </a:extLst>
          </p:cNvPr>
          <p:cNvSpPr/>
          <p:nvPr/>
        </p:nvSpPr>
        <p:spPr>
          <a:xfrm rot="5400000" flipH="1">
            <a:off x="2857499" y="5469010"/>
            <a:ext cx="283209" cy="567571"/>
          </a:xfrm>
          <a:prstGeom prst="triangle">
            <a:avLst>
              <a:gd name="adj" fmla="val 0"/>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9" name="Isosceles Triangle 208">
            <a:extLst>
              <a:ext uri="{FF2B5EF4-FFF2-40B4-BE49-F238E27FC236}">
                <a16:creationId xmlns:a16="http://schemas.microsoft.com/office/drawing/2014/main" id="{302FC4FD-7F71-056C-96A7-0D8C439903D1}"/>
              </a:ext>
            </a:extLst>
          </p:cNvPr>
          <p:cNvSpPr/>
          <p:nvPr/>
        </p:nvSpPr>
        <p:spPr>
          <a:xfrm flipH="1">
            <a:off x="2425699" y="5030860"/>
            <a:ext cx="283209" cy="567571"/>
          </a:xfrm>
          <a:prstGeom prst="triangle">
            <a:avLst>
              <a:gd name="adj" fmla="val 0"/>
            </a:avLst>
          </a:prstGeom>
          <a:solidFill>
            <a:schemeClr val="accent5">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0" name="TextBox 209">
            <a:extLst>
              <a:ext uri="{FF2B5EF4-FFF2-40B4-BE49-F238E27FC236}">
                <a16:creationId xmlns:a16="http://schemas.microsoft.com/office/drawing/2014/main" id="{EE982832-EC6B-C39B-F784-EB0D1DBBBF91}"/>
              </a:ext>
            </a:extLst>
          </p:cNvPr>
          <p:cNvSpPr txBox="1"/>
          <p:nvPr/>
        </p:nvSpPr>
        <p:spPr>
          <a:xfrm>
            <a:off x="3598955" y="5825624"/>
            <a:ext cx="29848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a:t>
            </a:r>
          </a:p>
        </p:txBody>
      </p:sp>
      <p:graphicFrame>
        <p:nvGraphicFramePr>
          <p:cNvPr id="211" name="Table 210">
            <a:extLst>
              <a:ext uri="{FF2B5EF4-FFF2-40B4-BE49-F238E27FC236}">
                <a16:creationId xmlns:a16="http://schemas.microsoft.com/office/drawing/2014/main" id="{3B134F06-542A-57B1-A226-001F259EA62C}"/>
              </a:ext>
            </a:extLst>
          </p:cNvPr>
          <p:cNvGraphicFramePr>
            <a:graphicFrameLocks noGrp="1"/>
          </p:cNvGraphicFramePr>
          <p:nvPr/>
        </p:nvGraphicFramePr>
        <p:xfrm>
          <a:off x="6817014" y="4747261"/>
          <a:ext cx="3168000" cy="1728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1933461801"/>
                    </a:ext>
                  </a:extLst>
                </a:gridCol>
                <a:gridCol w="288000">
                  <a:extLst>
                    <a:ext uri="{9D8B030D-6E8A-4147-A177-3AD203B41FA5}">
                      <a16:colId xmlns:a16="http://schemas.microsoft.com/office/drawing/2014/main" val="284576673"/>
                    </a:ext>
                  </a:extLst>
                </a:gridCol>
                <a:gridCol w="288000">
                  <a:extLst>
                    <a:ext uri="{9D8B030D-6E8A-4147-A177-3AD203B41FA5}">
                      <a16:colId xmlns:a16="http://schemas.microsoft.com/office/drawing/2014/main" val="2361824800"/>
                    </a:ext>
                  </a:extLst>
                </a:gridCol>
                <a:gridCol w="288000">
                  <a:extLst>
                    <a:ext uri="{9D8B030D-6E8A-4147-A177-3AD203B41FA5}">
                      <a16:colId xmlns:a16="http://schemas.microsoft.com/office/drawing/2014/main" val="1835722851"/>
                    </a:ext>
                  </a:extLst>
                </a:gridCol>
                <a:gridCol w="288000">
                  <a:extLst>
                    <a:ext uri="{9D8B030D-6E8A-4147-A177-3AD203B41FA5}">
                      <a16:colId xmlns:a16="http://schemas.microsoft.com/office/drawing/2014/main" val="1731387502"/>
                    </a:ext>
                  </a:extLst>
                </a:gridCol>
                <a:gridCol w="288000">
                  <a:extLst>
                    <a:ext uri="{9D8B030D-6E8A-4147-A177-3AD203B41FA5}">
                      <a16:colId xmlns:a16="http://schemas.microsoft.com/office/drawing/2014/main" val="4155459540"/>
                    </a:ext>
                  </a:extLst>
                </a:gridCol>
                <a:gridCol w="288000">
                  <a:extLst>
                    <a:ext uri="{9D8B030D-6E8A-4147-A177-3AD203B41FA5}">
                      <a16:colId xmlns:a16="http://schemas.microsoft.com/office/drawing/2014/main" val="2652308374"/>
                    </a:ext>
                  </a:extLst>
                </a:gridCol>
                <a:gridCol w="288000">
                  <a:extLst>
                    <a:ext uri="{9D8B030D-6E8A-4147-A177-3AD203B41FA5}">
                      <a16:colId xmlns:a16="http://schemas.microsoft.com/office/drawing/2014/main" val="232359433"/>
                    </a:ext>
                  </a:extLst>
                </a:gridCol>
                <a:gridCol w="288000">
                  <a:extLst>
                    <a:ext uri="{9D8B030D-6E8A-4147-A177-3AD203B41FA5}">
                      <a16:colId xmlns:a16="http://schemas.microsoft.com/office/drawing/2014/main" val="1988530502"/>
                    </a:ext>
                  </a:extLst>
                </a:gridCol>
                <a:gridCol w="288000">
                  <a:extLst>
                    <a:ext uri="{9D8B030D-6E8A-4147-A177-3AD203B41FA5}">
                      <a16:colId xmlns:a16="http://schemas.microsoft.com/office/drawing/2014/main" val="2157314679"/>
                    </a:ext>
                  </a:extLst>
                </a:gridCol>
                <a:gridCol w="288000">
                  <a:extLst>
                    <a:ext uri="{9D8B030D-6E8A-4147-A177-3AD203B41FA5}">
                      <a16:colId xmlns:a16="http://schemas.microsoft.com/office/drawing/2014/main" val="4189338813"/>
                    </a:ext>
                  </a:extLst>
                </a:gridCol>
              </a:tblGrid>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0804890"/>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41950978"/>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8846646"/>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60103"/>
                  </a:ext>
                </a:extLst>
              </a:tr>
              <a:tr h="288000">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89999834"/>
                  </a:ext>
                </a:extLst>
              </a:tr>
              <a:tr h="288000">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endParaRPr lang="en-GB" sz="200" b="0" dirty="0">
                        <a:solidFill>
                          <a:sysClr val="windowText" lastClr="000000"/>
                        </a:solidFill>
                      </a:endParaRP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53604940"/>
                  </a:ext>
                </a:extLst>
              </a:tr>
            </a:tbl>
          </a:graphicData>
        </a:graphic>
      </p:graphicFrame>
      <p:sp>
        <p:nvSpPr>
          <p:cNvPr id="212" name="Rectangle 211">
            <a:extLst>
              <a:ext uri="{FF2B5EF4-FFF2-40B4-BE49-F238E27FC236}">
                <a16:creationId xmlns:a16="http://schemas.microsoft.com/office/drawing/2014/main" id="{B89B777C-320B-1A3F-FA7F-10C54719EB2E}"/>
              </a:ext>
            </a:extLst>
          </p:cNvPr>
          <p:cNvSpPr/>
          <p:nvPr/>
        </p:nvSpPr>
        <p:spPr>
          <a:xfrm rot="5400000">
            <a:off x="6093123" y="5712119"/>
            <a:ext cx="1186362" cy="14126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err="1">
              <a:ln>
                <a:noFill/>
              </a:ln>
              <a:solidFill>
                <a:prstClr val="black"/>
              </a:solidFill>
              <a:effectLst/>
              <a:uLnTx/>
              <a:uFillTx/>
              <a:latin typeface="Calibri" panose="020F0502020204030204"/>
              <a:ea typeface="+mn-ea"/>
              <a:cs typeface="+mn-cs"/>
            </a:endParaRPr>
          </a:p>
        </p:txBody>
      </p:sp>
      <p:cxnSp>
        <p:nvCxnSpPr>
          <p:cNvPr id="213" name="Straight Connector 212">
            <a:extLst>
              <a:ext uri="{FF2B5EF4-FFF2-40B4-BE49-F238E27FC236}">
                <a16:creationId xmlns:a16="http://schemas.microsoft.com/office/drawing/2014/main" id="{B4CBEC97-E7CD-B315-1ED3-10BA3637408D}"/>
              </a:ext>
            </a:extLst>
          </p:cNvPr>
          <p:cNvCxnSpPr>
            <a:cxnSpLocks/>
          </p:cNvCxnSpPr>
          <p:nvPr/>
        </p:nvCxnSpPr>
        <p:spPr>
          <a:xfrm>
            <a:off x="6814107" y="4500348"/>
            <a:ext cx="0" cy="1974389"/>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9F9F0EE5-EBAE-D9D1-0125-0831D69D6095}"/>
              </a:ext>
            </a:extLst>
          </p:cNvPr>
          <p:cNvCxnSpPr>
            <a:cxnSpLocks/>
          </p:cNvCxnSpPr>
          <p:nvPr/>
        </p:nvCxnSpPr>
        <p:spPr>
          <a:xfrm flipH="1">
            <a:off x="6753623" y="618730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9DC883D-CA57-CF56-DD52-9F983B267BA0}"/>
              </a:ext>
            </a:extLst>
          </p:cNvPr>
          <p:cNvCxnSpPr>
            <a:cxnSpLocks/>
          </p:cNvCxnSpPr>
          <p:nvPr/>
        </p:nvCxnSpPr>
        <p:spPr>
          <a:xfrm flipH="1">
            <a:off x="6753623" y="59015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8D892FF-536C-6AB9-EF51-8008CE4F8905}"/>
              </a:ext>
            </a:extLst>
          </p:cNvPr>
          <p:cNvCxnSpPr>
            <a:cxnSpLocks/>
          </p:cNvCxnSpPr>
          <p:nvPr/>
        </p:nvCxnSpPr>
        <p:spPr>
          <a:xfrm flipH="1">
            <a:off x="6753623" y="561104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8B4A2501-948A-1567-B3B5-CC1FFFB237EE}"/>
              </a:ext>
            </a:extLst>
          </p:cNvPr>
          <p:cNvCxnSpPr>
            <a:cxnSpLocks/>
          </p:cNvCxnSpPr>
          <p:nvPr/>
        </p:nvCxnSpPr>
        <p:spPr>
          <a:xfrm flipH="1">
            <a:off x="6753623" y="5325296"/>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C8C84259-8B40-7412-6174-D984C74A9A73}"/>
              </a:ext>
            </a:extLst>
          </p:cNvPr>
          <p:cNvSpPr txBox="1"/>
          <p:nvPr/>
        </p:nvSpPr>
        <p:spPr>
          <a:xfrm>
            <a:off x="6628463" y="604901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9" name="TextBox 218">
            <a:extLst>
              <a:ext uri="{FF2B5EF4-FFF2-40B4-BE49-F238E27FC236}">
                <a16:creationId xmlns:a16="http://schemas.microsoft.com/office/drawing/2014/main" id="{8ADC7877-476F-F3B9-16EC-A713C5473C91}"/>
              </a:ext>
            </a:extLst>
          </p:cNvPr>
          <p:cNvSpPr txBox="1"/>
          <p:nvPr/>
        </p:nvSpPr>
        <p:spPr>
          <a:xfrm>
            <a:off x="6628463" y="575850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C88440FE-5A7F-F737-FA8D-C8DC9E3F58AE}"/>
              </a:ext>
            </a:extLst>
          </p:cNvPr>
          <p:cNvSpPr txBox="1"/>
          <p:nvPr/>
        </p:nvSpPr>
        <p:spPr>
          <a:xfrm>
            <a:off x="6628463" y="5470372"/>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1" name="TextBox 220">
            <a:extLst>
              <a:ext uri="{FF2B5EF4-FFF2-40B4-BE49-F238E27FC236}">
                <a16:creationId xmlns:a16="http://schemas.microsoft.com/office/drawing/2014/main" id="{0C63B5E8-8F98-CFCE-CFEA-77FF1C39615F}"/>
              </a:ext>
            </a:extLst>
          </p:cNvPr>
          <p:cNvSpPr txBox="1"/>
          <p:nvPr/>
        </p:nvSpPr>
        <p:spPr>
          <a:xfrm>
            <a:off x="6628463" y="5184621"/>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22" name="TextBox 221">
                <a:extLst>
                  <a:ext uri="{FF2B5EF4-FFF2-40B4-BE49-F238E27FC236}">
                    <a16:creationId xmlns:a16="http://schemas.microsoft.com/office/drawing/2014/main" id="{3B84D730-2A5E-8CEC-AEDC-536AD8530B87}"/>
                  </a:ext>
                </a:extLst>
              </p:cNvPr>
              <p:cNvSpPr txBox="1"/>
              <p:nvPr/>
            </p:nvSpPr>
            <p:spPr>
              <a:xfrm>
                <a:off x="6720690" y="4215324"/>
                <a:ext cx="186718"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2" name="TextBox 221">
                <a:extLst>
                  <a:ext uri="{FF2B5EF4-FFF2-40B4-BE49-F238E27FC236}">
                    <a16:creationId xmlns:a16="http://schemas.microsoft.com/office/drawing/2014/main" id="{3B84D730-2A5E-8CEC-AEDC-536AD8530B87}"/>
                  </a:ext>
                </a:extLst>
              </p:cNvPr>
              <p:cNvSpPr txBox="1">
                <a:spLocks noRot="1" noChangeAspect="1" noMove="1" noResize="1" noEditPoints="1" noAdjustHandles="1" noChangeArrowheads="1" noChangeShapeType="1" noTextEdit="1"/>
              </p:cNvSpPr>
              <p:nvPr/>
            </p:nvSpPr>
            <p:spPr>
              <a:xfrm>
                <a:off x="6720690" y="4215324"/>
                <a:ext cx="186718" cy="276999"/>
              </a:xfrm>
              <a:prstGeom prst="rect">
                <a:avLst/>
              </a:prstGeom>
              <a:blipFill>
                <a:blip r:embed="rId12"/>
                <a:stretch>
                  <a:fillRect l="-32258" r="-25806" b="-239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3" name="TextBox 222">
                <a:extLst>
                  <a:ext uri="{FF2B5EF4-FFF2-40B4-BE49-F238E27FC236}">
                    <a16:creationId xmlns:a16="http://schemas.microsoft.com/office/drawing/2014/main" id="{295ACE7C-32C9-0798-88EE-A91FF27E55CA}"/>
                  </a:ext>
                </a:extLst>
              </p:cNvPr>
              <p:cNvSpPr txBox="1"/>
              <p:nvPr/>
            </p:nvSpPr>
            <p:spPr>
              <a:xfrm>
                <a:off x="10274213" y="6330827"/>
                <a:ext cx="183320"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m:oMathPara>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23" name="TextBox 222">
                <a:extLst>
                  <a:ext uri="{FF2B5EF4-FFF2-40B4-BE49-F238E27FC236}">
                    <a16:creationId xmlns:a16="http://schemas.microsoft.com/office/drawing/2014/main" id="{295ACE7C-32C9-0798-88EE-A91FF27E55CA}"/>
                  </a:ext>
                </a:extLst>
              </p:cNvPr>
              <p:cNvSpPr txBox="1">
                <a:spLocks noRot="1" noChangeAspect="1" noMove="1" noResize="1" noEditPoints="1" noAdjustHandles="1" noChangeArrowheads="1" noChangeShapeType="1" noTextEdit="1"/>
              </p:cNvSpPr>
              <p:nvPr/>
            </p:nvSpPr>
            <p:spPr>
              <a:xfrm>
                <a:off x="10274213" y="6330827"/>
                <a:ext cx="183320" cy="276999"/>
              </a:xfrm>
              <a:prstGeom prst="rect">
                <a:avLst/>
              </a:prstGeom>
              <a:blipFill>
                <a:blip r:embed="rId13"/>
                <a:stretch>
                  <a:fillRect l="-20000" r="-13333"/>
                </a:stretch>
              </a:blipFill>
            </p:spPr>
            <p:txBody>
              <a:bodyPr/>
              <a:lstStyle/>
              <a:p>
                <a:r>
                  <a:rPr lang="en-GB">
                    <a:noFill/>
                  </a:rPr>
                  <a:t> </a:t>
                </a:r>
              </a:p>
            </p:txBody>
          </p:sp>
        </mc:Fallback>
      </mc:AlternateContent>
      <p:cxnSp>
        <p:nvCxnSpPr>
          <p:cNvPr id="224" name="Straight Connector 223">
            <a:extLst>
              <a:ext uri="{FF2B5EF4-FFF2-40B4-BE49-F238E27FC236}">
                <a16:creationId xmlns:a16="http://schemas.microsoft.com/office/drawing/2014/main" id="{89B53B6E-D90E-3DAE-807E-A81BCAE70CE5}"/>
              </a:ext>
            </a:extLst>
          </p:cNvPr>
          <p:cNvCxnSpPr>
            <a:cxnSpLocks/>
          </p:cNvCxnSpPr>
          <p:nvPr/>
        </p:nvCxnSpPr>
        <p:spPr>
          <a:xfrm flipH="1">
            <a:off x="6807490" y="6475261"/>
            <a:ext cx="3401534" cy="0"/>
          </a:xfrm>
          <a:prstGeom prst="line">
            <a:avLst/>
          </a:prstGeom>
          <a:ln w="19050">
            <a:solidFill>
              <a:schemeClr val="tx1"/>
            </a:solidFill>
            <a:headEnd type="arrow"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90AC38D1-F06A-1E31-7E0A-2829531A40C8}"/>
              </a:ext>
            </a:extLst>
          </p:cNvPr>
          <p:cNvCxnSpPr>
            <a:cxnSpLocks/>
          </p:cNvCxnSpPr>
          <p:nvPr/>
        </p:nvCxnSpPr>
        <p:spPr>
          <a:xfrm>
            <a:off x="768231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6EB37BCB-EA85-58A6-FE2B-34BE9B7C3CC6}"/>
              </a:ext>
            </a:extLst>
          </p:cNvPr>
          <p:cNvCxnSpPr>
            <a:cxnSpLocks/>
          </p:cNvCxnSpPr>
          <p:nvPr/>
        </p:nvCxnSpPr>
        <p:spPr>
          <a:xfrm>
            <a:off x="7391800"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29078E4-48A0-BE48-2A85-0E28B711BDE3}"/>
              </a:ext>
            </a:extLst>
          </p:cNvPr>
          <p:cNvCxnSpPr>
            <a:cxnSpLocks/>
          </p:cNvCxnSpPr>
          <p:nvPr/>
        </p:nvCxnSpPr>
        <p:spPr>
          <a:xfrm>
            <a:off x="7106050"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2022637-9715-45DA-1135-CE462A78E9A1}"/>
              </a:ext>
            </a:extLst>
          </p:cNvPr>
          <p:cNvCxnSpPr>
            <a:cxnSpLocks/>
          </p:cNvCxnSpPr>
          <p:nvPr/>
        </p:nvCxnSpPr>
        <p:spPr>
          <a:xfrm>
            <a:off x="6813157" y="6468297"/>
            <a:ext cx="0" cy="54769"/>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578AC1F-5281-D473-13FB-BE51D9304EA1}"/>
              </a:ext>
            </a:extLst>
          </p:cNvPr>
          <p:cNvCxnSpPr>
            <a:cxnSpLocks/>
          </p:cNvCxnSpPr>
          <p:nvPr/>
        </p:nvCxnSpPr>
        <p:spPr>
          <a:xfrm>
            <a:off x="8258575"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616FA1D7-CC96-7998-9D9B-D82F05A83657}"/>
              </a:ext>
            </a:extLst>
          </p:cNvPr>
          <p:cNvCxnSpPr>
            <a:cxnSpLocks/>
          </p:cNvCxnSpPr>
          <p:nvPr/>
        </p:nvCxnSpPr>
        <p:spPr>
          <a:xfrm>
            <a:off x="8544325"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2F5A636-5D37-5971-4D9E-D786A7467101}"/>
              </a:ext>
            </a:extLst>
          </p:cNvPr>
          <p:cNvCxnSpPr>
            <a:cxnSpLocks/>
          </p:cNvCxnSpPr>
          <p:nvPr/>
        </p:nvCxnSpPr>
        <p:spPr>
          <a:xfrm>
            <a:off x="8832456"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C06CD03-EAA0-4292-487B-C235C178B6FE}"/>
              </a:ext>
            </a:extLst>
          </p:cNvPr>
          <p:cNvCxnSpPr>
            <a:cxnSpLocks/>
          </p:cNvCxnSpPr>
          <p:nvPr/>
        </p:nvCxnSpPr>
        <p:spPr>
          <a:xfrm>
            <a:off x="9122969"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F96EBEA4-1405-2210-4DDA-B6BAE0B652A2}"/>
              </a:ext>
            </a:extLst>
          </p:cNvPr>
          <p:cNvSpPr txBox="1"/>
          <p:nvPr/>
        </p:nvSpPr>
        <p:spPr>
          <a:xfrm>
            <a:off x="8195779"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4" name="TextBox 233">
            <a:extLst>
              <a:ext uri="{FF2B5EF4-FFF2-40B4-BE49-F238E27FC236}">
                <a16:creationId xmlns:a16="http://schemas.microsoft.com/office/drawing/2014/main" id="{71BAA133-663F-DC4A-5F24-E0BDAC502716}"/>
              </a:ext>
            </a:extLst>
          </p:cNvPr>
          <p:cNvSpPr txBox="1"/>
          <p:nvPr/>
        </p:nvSpPr>
        <p:spPr>
          <a:xfrm>
            <a:off x="8483911"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 name="TextBox 234">
            <a:extLst>
              <a:ext uri="{FF2B5EF4-FFF2-40B4-BE49-F238E27FC236}">
                <a16:creationId xmlns:a16="http://schemas.microsoft.com/office/drawing/2014/main" id="{831FCE1A-067F-69FD-7880-D21B6512EE0B}"/>
              </a:ext>
            </a:extLst>
          </p:cNvPr>
          <p:cNvSpPr txBox="1"/>
          <p:nvPr/>
        </p:nvSpPr>
        <p:spPr>
          <a:xfrm>
            <a:off x="8774423"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6" name="TextBox 235">
            <a:extLst>
              <a:ext uri="{FF2B5EF4-FFF2-40B4-BE49-F238E27FC236}">
                <a16:creationId xmlns:a16="http://schemas.microsoft.com/office/drawing/2014/main" id="{47093A1F-221A-C889-E169-F8E71DFDEA8C}"/>
              </a:ext>
            </a:extLst>
          </p:cNvPr>
          <p:cNvSpPr txBox="1"/>
          <p:nvPr/>
        </p:nvSpPr>
        <p:spPr>
          <a:xfrm>
            <a:off x="7621897"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7" name="TextBox 236">
            <a:extLst>
              <a:ext uri="{FF2B5EF4-FFF2-40B4-BE49-F238E27FC236}">
                <a16:creationId xmlns:a16="http://schemas.microsoft.com/office/drawing/2014/main" id="{A72D3E1E-AAE0-AEFE-043D-882DDD2BA9A5}"/>
              </a:ext>
            </a:extLst>
          </p:cNvPr>
          <p:cNvSpPr txBox="1"/>
          <p:nvPr/>
        </p:nvSpPr>
        <p:spPr>
          <a:xfrm>
            <a:off x="7333766"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TextBox 237">
            <a:extLst>
              <a:ext uri="{FF2B5EF4-FFF2-40B4-BE49-F238E27FC236}">
                <a16:creationId xmlns:a16="http://schemas.microsoft.com/office/drawing/2014/main" id="{0A74A09B-AB0B-5655-E4F8-2B61E51C957E}"/>
              </a:ext>
            </a:extLst>
          </p:cNvPr>
          <p:cNvSpPr txBox="1"/>
          <p:nvPr/>
        </p:nvSpPr>
        <p:spPr>
          <a:xfrm>
            <a:off x="7045585"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TextBox 238">
            <a:extLst>
              <a:ext uri="{FF2B5EF4-FFF2-40B4-BE49-F238E27FC236}">
                <a16:creationId xmlns:a16="http://schemas.microsoft.com/office/drawing/2014/main" id="{BB4D7CF6-1022-253A-84E5-92D518294187}"/>
              </a:ext>
            </a:extLst>
          </p:cNvPr>
          <p:cNvSpPr txBox="1"/>
          <p:nvPr/>
        </p:nvSpPr>
        <p:spPr>
          <a:xfrm>
            <a:off x="6752691"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0" name="TextBox 239">
            <a:extLst>
              <a:ext uri="{FF2B5EF4-FFF2-40B4-BE49-F238E27FC236}">
                <a16:creationId xmlns:a16="http://schemas.microsoft.com/office/drawing/2014/main" id="{50032922-1468-4E82-99A7-31EA182B4000}"/>
              </a:ext>
            </a:extLst>
          </p:cNvPr>
          <p:cNvSpPr txBox="1"/>
          <p:nvPr/>
        </p:nvSpPr>
        <p:spPr>
          <a:xfrm>
            <a:off x="9060174"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1" name="Straight Connector 240">
            <a:extLst>
              <a:ext uri="{FF2B5EF4-FFF2-40B4-BE49-F238E27FC236}">
                <a16:creationId xmlns:a16="http://schemas.microsoft.com/office/drawing/2014/main" id="{B836CF24-F2C9-ED86-3D66-6E93829489C1}"/>
              </a:ext>
            </a:extLst>
          </p:cNvPr>
          <p:cNvCxnSpPr>
            <a:cxnSpLocks/>
          </p:cNvCxnSpPr>
          <p:nvPr/>
        </p:nvCxnSpPr>
        <p:spPr>
          <a:xfrm>
            <a:off x="7968062"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5AA930D8-08CD-4A4C-6CF0-44593950CA70}"/>
              </a:ext>
            </a:extLst>
          </p:cNvPr>
          <p:cNvSpPr txBox="1"/>
          <p:nvPr/>
        </p:nvSpPr>
        <p:spPr>
          <a:xfrm>
            <a:off x="7905266"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3" name="Straight Connector 242">
            <a:extLst>
              <a:ext uri="{FF2B5EF4-FFF2-40B4-BE49-F238E27FC236}">
                <a16:creationId xmlns:a16="http://schemas.microsoft.com/office/drawing/2014/main" id="{308BB30F-4A21-9ABA-7C7F-9C7EE58E9C1E}"/>
              </a:ext>
            </a:extLst>
          </p:cNvPr>
          <p:cNvCxnSpPr>
            <a:cxnSpLocks/>
          </p:cNvCxnSpPr>
          <p:nvPr/>
        </p:nvCxnSpPr>
        <p:spPr>
          <a:xfrm flipH="1">
            <a:off x="6753623" y="6473058"/>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44" name="TextBox 243">
            <a:extLst>
              <a:ext uri="{FF2B5EF4-FFF2-40B4-BE49-F238E27FC236}">
                <a16:creationId xmlns:a16="http://schemas.microsoft.com/office/drawing/2014/main" id="{099341FF-960A-E39B-83FD-87BA19CE21F7}"/>
              </a:ext>
            </a:extLst>
          </p:cNvPr>
          <p:cNvSpPr txBox="1"/>
          <p:nvPr/>
        </p:nvSpPr>
        <p:spPr>
          <a:xfrm>
            <a:off x="6628463" y="6334765"/>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5" name="Straight Connector 244">
            <a:extLst>
              <a:ext uri="{FF2B5EF4-FFF2-40B4-BE49-F238E27FC236}">
                <a16:creationId xmlns:a16="http://schemas.microsoft.com/office/drawing/2014/main" id="{B38D0AE3-AB3E-5F9B-BE7C-09B9FD0CCC1B}"/>
              </a:ext>
            </a:extLst>
          </p:cNvPr>
          <p:cNvCxnSpPr>
            <a:cxnSpLocks/>
          </p:cNvCxnSpPr>
          <p:nvPr/>
        </p:nvCxnSpPr>
        <p:spPr>
          <a:xfrm flipH="1">
            <a:off x="6753623" y="5032402"/>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A0046657-93D9-5489-A91C-F90626AC5400}"/>
              </a:ext>
            </a:extLst>
          </p:cNvPr>
          <p:cNvCxnSpPr>
            <a:cxnSpLocks/>
          </p:cNvCxnSpPr>
          <p:nvPr/>
        </p:nvCxnSpPr>
        <p:spPr>
          <a:xfrm flipH="1">
            <a:off x="6753623" y="4746652"/>
            <a:ext cx="61200" cy="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id="{9FBFBE6D-2E4C-8571-4247-65343B4C87AE}"/>
              </a:ext>
            </a:extLst>
          </p:cNvPr>
          <p:cNvSpPr txBox="1"/>
          <p:nvPr/>
        </p:nvSpPr>
        <p:spPr>
          <a:xfrm>
            <a:off x="6628463" y="4894109"/>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8" name="TextBox 247">
            <a:extLst>
              <a:ext uri="{FF2B5EF4-FFF2-40B4-BE49-F238E27FC236}">
                <a16:creationId xmlns:a16="http://schemas.microsoft.com/office/drawing/2014/main" id="{023E8CB6-9E72-FDC0-0364-DB6CA876B626}"/>
              </a:ext>
            </a:extLst>
          </p:cNvPr>
          <p:cNvSpPr txBox="1"/>
          <p:nvPr/>
        </p:nvSpPr>
        <p:spPr>
          <a:xfrm>
            <a:off x="6628463" y="4603596"/>
            <a:ext cx="117019" cy="276999"/>
          </a:xfrm>
          <a:prstGeom prst="rect">
            <a:avLst/>
          </a:prstGeom>
          <a:noFill/>
        </p:spPr>
        <p:txBody>
          <a:bodyPr wrap="non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TextBox 248">
            <a:extLst>
              <a:ext uri="{FF2B5EF4-FFF2-40B4-BE49-F238E27FC236}">
                <a16:creationId xmlns:a16="http://schemas.microsoft.com/office/drawing/2014/main" id="{EE5428C6-C423-14FA-708F-1027B868C73E}"/>
              </a:ext>
            </a:extLst>
          </p:cNvPr>
          <p:cNvSpPr txBox="1"/>
          <p:nvPr/>
        </p:nvSpPr>
        <p:spPr>
          <a:xfrm>
            <a:off x="6103022" y="3434319"/>
            <a:ext cx="4631589"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a copy of this grid, enlarge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using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scale factor 2 and centre (2, 0), then rotate that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image 90° anticlockwise about (7, 6).</a:t>
            </a:r>
          </a:p>
        </p:txBody>
      </p:sp>
      <p:cxnSp>
        <p:nvCxnSpPr>
          <p:cNvPr id="250" name="Straight Connector 249">
            <a:extLst>
              <a:ext uri="{FF2B5EF4-FFF2-40B4-BE49-F238E27FC236}">
                <a16:creationId xmlns:a16="http://schemas.microsoft.com/office/drawing/2014/main" id="{11BB11B3-3DD5-23F3-7D4D-E650978B3393}"/>
              </a:ext>
            </a:extLst>
          </p:cNvPr>
          <p:cNvCxnSpPr>
            <a:cxnSpLocks/>
          </p:cNvCxnSpPr>
          <p:nvPr/>
        </p:nvCxnSpPr>
        <p:spPr>
          <a:xfrm>
            <a:off x="9411100"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C742BF0F-F529-29A4-4243-620EF3E1E061}"/>
              </a:ext>
            </a:extLst>
          </p:cNvPr>
          <p:cNvSpPr txBox="1"/>
          <p:nvPr/>
        </p:nvSpPr>
        <p:spPr>
          <a:xfrm>
            <a:off x="9348305" y="6491929"/>
            <a:ext cx="117020"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52" name="Straight Connector 251">
            <a:extLst>
              <a:ext uri="{FF2B5EF4-FFF2-40B4-BE49-F238E27FC236}">
                <a16:creationId xmlns:a16="http://schemas.microsoft.com/office/drawing/2014/main" id="{F3A39C3E-C548-1439-0743-43EED5F04B74}"/>
              </a:ext>
            </a:extLst>
          </p:cNvPr>
          <p:cNvCxnSpPr>
            <a:cxnSpLocks/>
          </p:cNvCxnSpPr>
          <p:nvPr/>
        </p:nvCxnSpPr>
        <p:spPr>
          <a:xfrm>
            <a:off x="9696850" y="6469725"/>
            <a:ext cx="0" cy="53340"/>
          </a:xfrm>
          <a:prstGeom prst="line">
            <a:avLst/>
          </a:prstGeom>
          <a:ln w="19050">
            <a:solidFill>
              <a:schemeClr val="tx1"/>
            </a:solidFill>
            <a:headEnd type="none" w="med" len="med"/>
            <a:tailEnd type="none" w="sm" len="sm"/>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046543E0-94E8-D1C6-C215-F06B5192A0B3}"/>
              </a:ext>
            </a:extLst>
          </p:cNvPr>
          <p:cNvSpPr txBox="1"/>
          <p:nvPr/>
        </p:nvSpPr>
        <p:spPr>
          <a:xfrm>
            <a:off x="9575546" y="6491929"/>
            <a:ext cx="234038" cy="276999"/>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1" name="Rectangle 260">
            <a:extLst>
              <a:ext uri="{FF2B5EF4-FFF2-40B4-BE49-F238E27FC236}">
                <a16:creationId xmlns:a16="http://schemas.microsoft.com/office/drawing/2014/main" id="{74AB469A-15AF-9CA8-D223-8BC23F352FFB}"/>
              </a:ext>
            </a:extLst>
          </p:cNvPr>
          <p:cNvSpPr/>
          <p:nvPr/>
        </p:nvSpPr>
        <p:spPr>
          <a:xfrm rot="5400000">
            <a:off x="7536478" y="5470183"/>
            <a:ext cx="288700" cy="577561"/>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2" name="Rectangle 261">
            <a:extLst>
              <a:ext uri="{FF2B5EF4-FFF2-40B4-BE49-F238E27FC236}">
                <a16:creationId xmlns:a16="http://schemas.microsoft.com/office/drawing/2014/main" id="{378E1138-FB48-D532-340A-5092BA61A7A6}"/>
              </a:ext>
            </a:extLst>
          </p:cNvPr>
          <p:cNvSpPr/>
          <p:nvPr/>
        </p:nvSpPr>
        <p:spPr>
          <a:xfrm rot="5400000">
            <a:off x="7679337" y="4462931"/>
            <a:ext cx="574259" cy="1148838"/>
          </a:xfrm>
          <a:prstGeom prst="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3" name="Cross 262">
            <a:extLst>
              <a:ext uri="{FF2B5EF4-FFF2-40B4-BE49-F238E27FC236}">
                <a16:creationId xmlns:a16="http://schemas.microsoft.com/office/drawing/2014/main" id="{ACA60EB8-3F05-80FA-F917-31A35BD1873C}"/>
              </a:ext>
            </a:extLst>
          </p:cNvPr>
          <p:cNvSpPr/>
          <p:nvPr/>
        </p:nvSpPr>
        <p:spPr>
          <a:xfrm rot="19802020">
            <a:off x="7196795" y="6271260"/>
            <a:ext cx="395506" cy="395506"/>
          </a:xfrm>
          <a:prstGeom prst="plus">
            <a:avLst>
              <a:gd name="adj" fmla="val 41667"/>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6" name="Cross 265">
            <a:extLst>
              <a:ext uri="{FF2B5EF4-FFF2-40B4-BE49-F238E27FC236}">
                <a16:creationId xmlns:a16="http://schemas.microsoft.com/office/drawing/2014/main" id="{091D2CAD-654C-4A0E-BBE7-D2844FDDC1AB}"/>
              </a:ext>
            </a:extLst>
          </p:cNvPr>
          <p:cNvSpPr/>
          <p:nvPr/>
        </p:nvSpPr>
        <p:spPr>
          <a:xfrm rot="3602020">
            <a:off x="8634702" y="4546281"/>
            <a:ext cx="395506" cy="395506"/>
          </a:xfrm>
          <a:prstGeom prst="plus">
            <a:avLst>
              <a:gd name="adj" fmla="val 41667"/>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8" name="Rectangle 267">
            <a:extLst>
              <a:ext uri="{FF2B5EF4-FFF2-40B4-BE49-F238E27FC236}">
                <a16:creationId xmlns:a16="http://schemas.microsoft.com/office/drawing/2014/main" id="{BB836289-9604-093E-4B0A-CE2C42F289CA}"/>
              </a:ext>
            </a:extLst>
          </p:cNvPr>
          <p:cNvSpPr/>
          <p:nvPr/>
        </p:nvSpPr>
        <p:spPr>
          <a:xfrm>
            <a:off x="8840355" y="5034248"/>
            <a:ext cx="574259" cy="1148838"/>
          </a:xfrm>
          <a:prstGeom prst="rect">
            <a:avLst/>
          </a:prstGeom>
          <a:solidFill>
            <a:schemeClr val="accent5">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TextBox 270">
            <a:extLst>
              <a:ext uri="{FF2B5EF4-FFF2-40B4-BE49-F238E27FC236}">
                <a16:creationId xmlns:a16="http://schemas.microsoft.com/office/drawing/2014/main" id="{F351B177-86ED-A6BD-C9C4-CF84752437DD}"/>
              </a:ext>
            </a:extLst>
          </p:cNvPr>
          <p:cNvSpPr txBox="1"/>
          <p:nvPr/>
        </p:nvSpPr>
        <p:spPr>
          <a:xfrm>
            <a:off x="7485155" y="5566544"/>
            <a:ext cx="3946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Tree>
    <p:extLst>
      <p:ext uri="{BB962C8B-B14F-4D97-AF65-F5344CB8AC3E}">
        <p14:creationId xmlns:p14="http://schemas.microsoft.com/office/powerpoint/2010/main" val="34675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5"/>
                                        </p:tgtEl>
                                        <p:attrNameLst>
                                          <p:attrName>style.visibility</p:attrName>
                                        </p:attrNameLst>
                                      </p:cBhvr>
                                      <p:to>
                                        <p:strVal val="visible"/>
                                      </p:to>
                                    </p:set>
                                    <p:animEffect transition="in" filter="fade">
                                      <p:cBhvr>
                                        <p:cTn id="18" dur="500"/>
                                        <p:tgtEl>
                                          <p:spTgt spid="1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1"/>
                                        </p:tgtEl>
                                        <p:attrNameLst>
                                          <p:attrName>style.visibility</p:attrName>
                                        </p:attrNameLst>
                                      </p:cBhvr>
                                      <p:to>
                                        <p:strVal val="visible"/>
                                      </p:to>
                                    </p:set>
                                    <p:animEffect transition="in" filter="fade">
                                      <p:cBhvr>
                                        <p:cTn id="21" dur="500"/>
                                        <p:tgtEl>
                                          <p:spTgt spid="151"/>
                                        </p:tgtEl>
                                      </p:cBhvr>
                                    </p:animEffect>
                                  </p:childTnLst>
                                </p:cTn>
                              </p:par>
                              <p:par>
                                <p:cTn id="22" presetID="10" presetClass="entr" presetSubtype="0" fill="hold" nodeType="with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fade">
                                      <p:cBhvr>
                                        <p:cTn id="24" dur="500"/>
                                        <p:tgtEl>
                                          <p:spTgt spid="14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1"/>
                                        </p:tgtEl>
                                        <p:attrNameLst>
                                          <p:attrName>style.visibility</p:attrName>
                                        </p:attrNameLst>
                                      </p:cBhvr>
                                      <p:to>
                                        <p:strVal val="visible"/>
                                      </p:to>
                                    </p:set>
                                    <p:animEffect transition="in" filter="fade">
                                      <p:cBhvr>
                                        <p:cTn id="29" dur="500"/>
                                        <p:tgtEl>
                                          <p:spTgt spid="20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5"/>
                                        </p:tgtEl>
                                        <p:attrNameLst>
                                          <p:attrName>style.visibility</p:attrName>
                                        </p:attrNameLst>
                                      </p:cBhvr>
                                      <p:to>
                                        <p:strVal val="visible"/>
                                      </p:to>
                                    </p:set>
                                    <p:animEffect transition="in" filter="fade">
                                      <p:cBhvr>
                                        <p:cTn id="32" dur="500"/>
                                        <p:tgtEl>
                                          <p:spTgt spid="20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9"/>
                                        </p:tgtEl>
                                        <p:attrNameLst>
                                          <p:attrName>style.visibility</p:attrName>
                                        </p:attrNameLst>
                                      </p:cBhvr>
                                      <p:to>
                                        <p:strVal val="visible"/>
                                      </p:to>
                                    </p:set>
                                    <p:animEffect transition="in" filter="fade">
                                      <p:cBhvr>
                                        <p:cTn id="35" dur="500"/>
                                        <p:tgtEl>
                                          <p:spTgt spid="20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2"/>
                                        </p:tgtEl>
                                        <p:attrNameLst>
                                          <p:attrName>style.visibility</p:attrName>
                                        </p:attrNameLst>
                                      </p:cBhvr>
                                      <p:to>
                                        <p:strVal val="visible"/>
                                      </p:to>
                                    </p:set>
                                    <p:animEffect transition="in" filter="fade">
                                      <p:cBhvr>
                                        <p:cTn id="40" dur="500"/>
                                        <p:tgtEl>
                                          <p:spTgt spid="2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8"/>
                                        </p:tgtEl>
                                        <p:attrNameLst>
                                          <p:attrName>style.visibility</p:attrName>
                                        </p:attrNameLst>
                                      </p:cBhvr>
                                      <p:to>
                                        <p:strVal val="visible"/>
                                      </p:to>
                                    </p:set>
                                    <p:animEffect transition="in" filter="fade">
                                      <p:cBhvr>
                                        <p:cTn id="43" dur="500"/>
                                        <p:tgtEl>
                                          <p:spTgt spid="2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6"/>
                                        </p:tgtEl>
                                        <p:attrNameLst>
                                          <p:attrName>style.visibility</p:attrName>
                                        </p:attrNameLst>
                                      </p:cBhvr>
                                      <p:to>
                                        <p:strVal val="visible"/>
                                      </p:to>
                                    </p:set>
                                    <p:animEffect transition="in" filter="fade">
                                      <p:cBhvr>
                                        <p:cTn id="46" dur="500"/>
                                        <p:tgtEl>
                                          <p:spTgt spid="26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3"/>
                                        </p:tgtEl>
                                        <p:attrNameLst>
                                          <p:attrName>style.visibility</p:attrName>
                                        </p:attrNameLst>
                                      </p:cBhvr>
                                      <p:to>
                                        <p:strVal val="visible"/>
                                      </p:to>
                                    </p:set>
                                    <p:animEffect transition="in" filter="fade">
                                      <p:cBhvr>
                                        <p:cTn id="49"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151" grpId="0" animBg="1"/>
      <p:bldP spid="155" grpId="0" animBg="1"/>
      <p:bldP spid="205" grpId="0" animBg="1"/>
      <p:bldP spid="209" grpId="0" animBg="1"/>
      <p:bldP spid="262" grpId="0" animBg="1"/>
      <p:bldP spid="263" grpId="0" animBg="1"/>
      <p:bldP spid="266" grpId="0" animBg="1"/>
      <p:bldP spid="26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66580E1D-03DA-0346-19A4-43250C3F0177}"/>
            </a:ext>
          </a:extLst>
        </p:cNvPr>
        <p:cNvGrpSpPr/>
        <p:nvPr/>
      </p:nvGrpSpPr>
      <p:grpSpPr>
        <a:xfrm>
          <a:off x="0" y="0"/>
          <a:ext cx="0" cy="0"/>
          <a:chOff x="0" y="0"/>
          <a:chExt cx="0" cy="0"/>
        </a:xfrm>
      </p:grpSpPr>
      <p:sp>
        <p:nvSpPr>
          <p:cNvPr id="8" name="Text Placeholder 4">
            <a:extLst>
              <a:ext uri="{FF2B5EF4-FFF2-40B4-BE49-F238E27FC236}">
                <a16:creationId xmlns:a16="http://schemas.microsoft.com/office/drawing/2014/main" id="{74809216-A024-9240-E817-A3EE2F2A972C}"/>
              </a:ext>
            </a:extLst>
          </p:cNvPr>
          <p:cNvSpPr>
            <a:spLocks noGrp="1"/>
          </p:cNvSpPr>
          <p:nvPr>
            <p:ph type="body" sz="quarter" idx="10"/>
          </p:nvPr>
        </p:nvSpPr>
        <p:spPr>
          <a:xfrm>
            <a:off x="0" y="285844"/>
            <a:ext cx="11855302" cy="575393"/>
          </a:xfrm>
          <a:solidFill>
            <a:schemeClr val="accent2"/>
          </a:solidFill>
        </p:spPr>
        <p:txBody>
          <a:bodyPr>
            <a:normAutofit/>
          </a:bodyPr>
          <a:lstStyle/>
          <a:p>
            <a:r>
              <a:rPr lang="en-GB" sz="2800" dirty="0">
                <a:latin typeface="Century Gothic" panose="020B0502020202020204" pitchFamily="34" charset="0"/>
              </a:rPr>
              <a:t>EXAM QUESTION (Page 28) </a:t>
            </a:r>
          </a:p>
        </p:txBody>
      </p:sp>
      <p:pic>
        <p:nvPicPr>
          <p:cNvPr id="3" name="Picture 2">
            <a:extLst>
              <a:ext uri="{FF2B5EF4-FFF2-40B4-BE49-F238E27FC236}">
                <a16:creationId xmlns:a16="http://schemas.microsoft.com/office/drawing/2014/main" id="{74922D37-468C-CE56-B09B-AA9065A50EAD}"/>
              </a:ext>
            </a:extLst>
          </p:cNvPr>
          <p:cNvPicPr>
            <a:picLocks noChangeAspect="1"/>
          </p:cNvPicPr>
          <p:nvPr/>
        </p:nvPicPr>
        <p:blipFill>
          <a:blip r:embed="rId2"/>
          <a:stretch>
            <a:fillRect/>
          </a:stretch>
        </p:blipFill>
        <p:spPr>
          <a:xfrm>
            <a:off x="7496175" y="1167056"/>
            <a:ext cx="3940357" cy="5035469"/>
          </a:xfrm>
          <a:prstGeom prst="rect">
            <a:avLst/>
          </a:prstGeom>
        </p:spPr>
      </p:pic>
    </p:spTree>
    <p:extLst>
      <p:ext uri="{BB962C8B-B14F-4D97-AF65-F5344CB8AC3E}">
        <p14:creationId xmlns:p14="http://schemas.microsoft.com/office/powerpoint/2010/main" val="27224928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467EC4-8835-4128-933B-340AFD56856D}"/>
              </a:ext>
            </a:extLst>
          </p:cNvPr>
          <p:cNvSpPr txBox="1"/>
          <p:nvPr/>
        </p:nvSpPr>
        <p:spPr>
          <a:xfrm>
            <a:off x="4240367" y="1998200"/>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16" name="Picture 15">
            <a:extLst>
              <a:ext uri="{FF2B5EF4-FFF2-40B4-BE49-F238E27FC236}">
                <a16:creationId xmlns:a16="http://schemas.microsoft.com/office/drawing/2014/main" id="{C21FF8C8-5481-498C-8AFE-0BB12298FA12}"/>
              </a:ext>
            </a:extLst>
          </p:cNvPr>
          <p:cNvPicPr>
            <a:picLocks noChangeAspect="1"/>
          </p:cNvPicPr>
          <p:nvPr/>
        </p:nvPicPr>
        <p:blipFill>
          <a:blip r:embed="rId2"/>
          <a:stretch>
            <a:fillRect/>
          </a:stretch>
        </p:blipFill>
        <p:spPr>
          <a:xfrm>
            <a:off x="1108658" y="166587"/>
            <a:ext cx="3282268" cy="3323959"/>
          </a:xfrm>
          <a:prstGeom prst="rect">
            <a:avLst/>
          </a:prstGeom>
        </p:spPr>
      </p:pic>
      <p:cxnSp>
        <p:nvCxnSpPr>
          <p:cNvPr id="18" name="Straight Connector 17">
            <a:extLst>
              <a:ext uri="{FF2B5EF4-FFF2-40B4-BE49-F238E27FC236}">
                <a16:creationId xmlns:a16="http://schemas.microsoft.com/office/drawing/2014/main" id="{04213987-461E-4673-83BF-C7C1D7C74708}"/>
              </a:ext>
            </a:extLst>
          </p:cNvPr>
          <p:cNvCxnSpPr>
            <a:cxnSpLocks/>
          </p:cNvCxnSpPr>
          <p:nvPr/>
        </p:nvCxnSpPr>
        <p:spPr>
          <a:xfrm>
            <a:off x="4167553" y="3219158"/>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25A42F1-035D-4220-8486-BD9E60CA5899}"/>
                  </a:ext>
                </a:extLst>
              </p:cNvPr>
              <p:cNvSpPr txBox="1"/>
              <p:nvPr/>
            </p:nvSpPr>
            <p:spPr>
              <a:xfrm>
                <a:off x="4152446" y="424374"/>
                <a:ext cx="1789592" cy="123713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Translate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vector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−7</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Translate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vector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8</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F25A42F1-035D-4220-8486-BD9E60CA5899}"/>
                  </a:ext>
                </a:extLst>
              </p:cNvPr>
              <p:cNvSpPr txBox="1">
                <a:spLocks noRot="1" noChangeAspect="1" noMove="1" noResize="1" noEditPoints="1" noAdjustHandles="1" noChangeArrowheads="1" noChangeShapeType="1" noTextEdit="1"/>
              </p:cNvSpPr>
              <p:nvPr/>
            </p:nvSpPr>
            <p:spPr>
              <a:xfrm>
                <a:off x="4152446" y="424374"/>
                <a:ext cx="1789592" cy="1237134"/>
              </a:xfrm>
              <a:prstGeom prst="rect">
                <a:avLst/>
              </a:prstGeom>
              <a:blipFill>
                <a:blip r:embed="rId3"/>
                <a:stretch>
                  <a:fillRect t="-493"/>
                </a:stretch>
              </a:blipFill>
            </p:spPr>
            <p:txBody>
              <a:bodyPr/>
              <a:lstStyle/>
              <a:p>
                <a:r>
                  <a:rPr lang="en-GB">
                    <a:noFill/>
                  </a:rPr>
                  <a:t> </a:t>
                </a:r>
              </a:p>
            </p:txBody>
          </p:sp>
        </mc:Fallback>
      </mc:AlternateContent>
      <p:sp>
        <p:nvSpPr>
          <p:cNvPr id="61" name="TextBox 60">
            <a:extLst>
              <a:ext uri="{FF2B5EF4-FFF2-40B4-BE49-F238E27FC236}">
                <a16:creationId xmlns:a16="http://schemas.microsoft.com/office/drawing/2014/main" id="{A1ED7667-C223-4906-A7FF-D4EF2CA69C1F}"/>
              </a:ext>
            </a:extLst>
          </p:cNvPr>
          <p:cNvSpPr txBox="1"/>
          <p:nvPr/>
        </p:nvSpPr>
        <p:spPr>
          <a:xfrm>
            <a:off x="9172851" y="1998200"/>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62" name="Picture 61">
            <a:extLst>
              <a:ext uri="{FF2B5EF4-FFF2-40B4-BE49-F238E27FC236}">
                <a16:creationId xmlns:a16="http://schemas.microsoft.com/office/drawing/2014/main" id="{31C0503D-921A-4FE2-9672-4D148D4C5ED3}"/>
              </a:ext>
            </a:extLst>
          </p:cNvPr>
          <p:cNvPicPr>
            <a:picLocks noChangeAspect="1"/>
          </p:cNvPicPr>
          <p:nvPr/>
        </p:nvPicPr>
        <p:blipFill>
          <a:blip r:embed="rId2"/>
          <a:stretch>
            <a:fillRect/>
          </a:stretch>
        </p:blipFill>
        <p:spPr>
          <a:xfrm>
            <a:off x="6041142" y="166587"/>
            <a:ext cx="3282268" cy="3323959"/>
          </a:xfrm>
          <a:prstGeom prst="rect">
            <a:avLst/>
          </a:prstGeom>
        </p:spPr>
      </p:pic>
      <p:cxnSp>
        <p:nvCxnSpPr>
          <p:cNvPr id="63" name="Straight Connector 62">
            <a:extLst>
              <a:ext uri="{FF2B5EF4-FFF2-40B4-BE49-F238E27FC236}">
                <a16:creationId xmlns:a16="http://schemas.microsoft.com/office/drawing/2014/main" id="{59A85E44-C6D1-44B7-A8E5-769F889718EA}"/>
              </a:ext>
            </a:extLst>
          </p:cNvPr>
          <p:cNvCxnSpPr>
            <a:cxnSpLocks/>
          </p:cNvCxnSpPr>
          <p:nvPr/>
        </p:nvCxnSpPr>
        <p:spPr>
          <a:xfrm>
            <a:off x="9100037" y="3219158"/>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A786C8C-BBCB-40B2-9AEA-754EC354D793}"/>
                  </a:ext>
                </a:extLst>
              </p:cNvPr>
              <p:cNvSpPr txBox="1"/>
              <p:nvPr/>
            </p:nvSpPr>
            <p:spPr>
              <a:xfrm>
                <a:off x="9084930" y="424374"/>
                <a:ext cx="1673792" cy="11283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Rotate 90° clockwise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about the origin.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Translate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vector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4" name="TextBox 63">
                <a:extLst>
                  <a:ext uri="{FF2B5EF4-FFF2-40B4-BE49-F238E27FC236}">
                    <a16:creationId xmlns:a16="http://schemas.microsoft.com/office/drawing/2014/main" id="{2A786C8C-BBCB-40B2-9AEA-754EC354D793}"/>
                  </a:ext>
                </a:extLst>
              </p:cNvPr>
              <p:cNvSpPr txBox="1">
                <a:spLocks noRot="1" noChangeAspect="1" noMove="1" noResize="1" noEditPoints="1" noAdjustHandles="1" noChangeArrowheads="1" noChangeShapeType="1" noTextEdit="1"/>
              </p:cNvSpPr>
              <p:nvPr/>
            </p:nvSpPr>
            <p:spPr>
              <a:xfrm>
                <a:off x="9084930" y="424374"/>
                <a:ext cx="1673792" cy="1128386"/>
              </a:xfrm>
              <a:prstGeom prst="rect">
                <a:avLst/>
              </a:prstGeom>
              <a:blipFill>
                <a:blip r:embed="rId4"/>
                <a:stretch>
                  <a:fillRect t="-541" r="-364" b="-541"/>
                </a:stretch>
              </a:blipFill>
            </p:spPr>
            <p:txBody>
              <a:bodyPr/>
              <a:lstStyle/>
              <a:p>
                <a:r>
                  <a:rPr lang="en-GB">
                    <a:noFill/>
                  </a:rPr>
                  <a:t> </a:t>
                </a:r>
              </a:p>
            </p:txBody>
          </p:sp>
        </mc:Fallback>
      </mc:AlternateContent>
      <p:sp>
        <p:nvSpPr>
          <p:cNvPr id="65" name="TextBox 64">
            <a:extLst>
              <a:ext uri="{FF2B5EF4-FFF2-40B4-BE49-F238E27FC236}">
                <a16:creationId xmlns:a16="http://schemas.microsoft.com/office/drawing/2014/main" id="{AC34155F-1AED-4A90-A891-87913655555F}"/>
              </a:ext>
            </a:extLst>
          </p:cNvPr>
          <p:cNvSpPr txBox="1"/>
          <p:nvPr/>
        </p:nvSpPr>
        <p:spPr>
          <a:xfrm>
            <a:off x="4240367" y="5392031"/>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66" name="Picture 65">
            <a:extLst>
              <a:ext uri="{FF2B5EF4-FFF2-40B4-BE49-F238E27FC236}">
                <a16:creationId xmlns:a16="http://schemas.microsoft.com/office/drawing/2014/main" id="{357855DE-4440-447B-8C77-C3CE7BD7D13E}"/>
              </a:ext>
            </a:extLst>
          </p:cNvPr>
          <p:cNvPicPr>
            <a:picLocks noChangeAspect="1"/>
          </p:cNvPicPr>
          <p:nvPr/>
        </p:nvPicPr>
        <p:blipFill>
          <a:blip r:embed="rId2"/>
          <a:stretch>
            <a:fillRect/>
          </a:stretch>
        </p:blipFill>
        <p:spPr>
          <a:xfrm>
            <a:off x="1108658" y="3560418"/>
            <a:ext cx="3282268" cy="3323959"/>
          </a:xfrm>
          <a:prstGeom prst="rect">
            <a:avLst/>
          </a:prstGeom>
        </p:spPr>
      </p:pic>
      <p:cxnSp>
        <p:nvCxnSpPr>
          <p:cNvPr id="67" name="Straight Connector 66">
            <a:extLst>
              <a:ext uri="{FF2B5EF4-FFF2-40B4-BE49-F238E27FC236}">
                <a16:creationId xmlns:a16="http://schemas.microsoft.com/office/drawing/2014/main" id="{93E8B67C-B693-4779-AE92-FB644E0082E6}"/>
              </a:ext>
            </a:extLst>
          </p:cNvPr>
          <p:cNvCxnSpPr>
            <a:cxnSpLocks/>
          </p:cNvCxnSpPr>
          <p:nvPr/>
        </p:nvCxnSpPr>
        <p:spPr>
          <a:xfrm>
            <a:off x="4167553" y="6612989"/>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9B2E30C-300B-477B-AF08-6BC75AA6C32E}"/>
                  </a:ext>
                </a:extLst>
              </p:cNvPr>
              <p:cNvSpPr txBox="1"/>
              <p:nvPr/>
            </p:nvSpPr>
            <p:spPr>
              <a:xfrm>
                <a:off x="4152446" y="3818206"/>
                <a:ext cx="184601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Rotate 180°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about the origin.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=0</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8" name="TextBox 67">
                <a:extLst>
                  <a:ext uri="{FF2B5EF4-FFF2-40B4-BE49-F238E27FC236}">
                    <a16:creationId xmlns:a16="http://schemas.microsoft.com/office/drawing/2014/main" id="{E9B2E30C-300B-477B-AF08-6BC75AA6C32E}"/>
                  </a:ext>
                </a:extLst>
              </p:cNvPr>
              <p:cNvSpPr txBox="1">
                <a:spLocks noRot="1" noChangeAspect="1" noMove="1" noResize="1" noEditPoints="1" noAdjustHandles="1" noChangeArrowheads="1" noChangeShapeType="1" noTextEdit="1"/>
              </p:cNvSpPr>
              <p:nvPr/>
            </p:nvSpPr>
            <p:spPr>
              <a:xfrm>
                <a:off x="4152446" y="3818206"/>
                <a:ext cx="1846018" cy="830997"/>
              </a:xfrm>
              <a:prstGeom prst="rect">
                <a:avLst/>
              </a:prstGeom>
              <a:blipFill>
                <a:blip r:embed="rId5"/>
                <a:stretch>
                  <a:fillRect b="-4380"/>
                </a:stretch>
              </a:blipFill>
            </p:spPr>
            <p:txBody>
              <a:bodyPr/>
              <a:lstStyle/>
              <a:p>
                <a:r>
                  <a:rPr lang="en-GB">
                    <a:noFill/>
                  </a:rPr>
                  <a:t> </a:t>
                </a:r>
              </a:p>
            </p:txBody>
          </p:sp>
        </mc:Fallback>
      </mc:AlternateContent>
      <p:sp>
        <p:nvSpPr>
          <p:cNvPr id="69" name="TextBox 68">
            <a:extLst>
              <a:ext uri="{FF2B5EF4-FFF2-40B4-BE49-F238E27FC236}">
                <a16:creationId xmlns:a16="http://schemas.microsoft.com/office/drawing/2014/main" id="{12E3CFA2-AE2A-426C-AF96-ADA048F98B09}"/>
              </a:ext>
            </a:extLst>
          </p:cNvPr>
          <p:cNvSpPr txBox="1"/>
          <p:nvPr/>
        </p:nvSpPr>
        <p:spPr>
          <a:xfrm>
            <a:off x="9172851" y="5392031"/>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70" name="Picture 69">
            <a:extLst>
              <a:ext uri="{FF2B5EF4-FFF2-40B4-BE49-F238E27FC236}">
                <a16:creationId xmlns:a16="http://schemas.microsoft.com/office/drawing/2014/main" id="{10E89DB3-BCDE-41DE-8F16-B4CC714962BD}"/>
              </a:ext>
            </a:extLst>
          </p:cNvPr>
          <p:cNvPicPr>
            <a:picLocks noChangeAspect="1"/>
          </p:cNvPicPr>
          <p:nvPr/>
        </p:nvPicPr>
        <p:blipFill>
          <a:blip r:embed="rId2"/>
          <a:stretch>
            <a:fillRect/>
          </a:stretch>
        </p:blipFill>
        <p:spPr>
          <a:xfrm>
            <a:off x="6041142" y="3560418"/>
            <a:ext cx="3282268" cy="3323959"/>
          </a:xfrm>
          <a:prstGeom prst="rect">
            <a:avLst/>
          </a:prstGeom>
        </p:spPr>
      </p:pic>
      <p:cxnSp>
        <p:nvCxnSpPr>
          <p:cNvPr id="71" name="Straight Connector 70">
            <a:extLst>
              <a:ext uri="{FF2B5EF4-FFF2-40B4-BE49-F238E27FC236}">
                <a16:creationId xmlns:a16="http://schemas.microsoft.com/office/drawing/2014/main" id="{9DA7890A-9EDB-4618-AB30-F14BE4F9E211}"/>
              </a:ext>
            </a:extLst>
          </p:cNvPr>
          <p:cNvCxnSpPr>
            <a:cxnSpLocks/>
          </p:cNvCxnSpPr>
          <p:nvPr/>
        </p:nvCxnSpPr>
        <p:spPr>
          <a:xfrm>
            <a:off x="9100037" y="6612989"/>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32BA1FD-43A8-4E47-9680-8DF10B2C224F}"/>
                  </a:ext>
                </a:extLst>
              </p:cNvPr>
              <p:cNvSpPr txBox="1"/>
              <p:nvPr/>
            </p:nvSpPr>
            <p:spPr>
              <a:xfrm>
                <a:off x="9084931" y="3818206"/>
                <a:ext cx="1643399"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Reflect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Reflect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2" name="TextBox 71">
                <a:extLst>
                  <a:ext uri="{FF2B5EF4-FFF2-40B4-BE49-F238E27FC236}">
                    <a16:creationId xmlns:a16="http://schemas.microsoft.com/office/drawing/2014/main" id="{132BA1FD-43A8-4E47-9680-8DF10B2C224F}"/>
                  </a:ext>
                </a:extLst>
              </p:cNvPr>
              <p:cNvSpPr txBox="1">
                <a:spLocks noRot="1" noChangeAspect="1" noMove="1" noResize="1" noEditPoints="1" noAdjustHandles="1" noChangeArrowheads="1" noChangeShapeType="1" noTextEdit="1"/>
              </p:cNvSpPr>
              <p:nvPr/>
            </p:nvSpPr>
            <p:spPr>
              <a:xfrm>
                <a:off x="9084931" y="3818206"/>
                <a:ext cx="1643399" cy="1015663"/>
              </a:xfrm>
              <a:prstGeom prst="rect">
                <a:avLst/>
              </a:prstGeom>
              <a:blipFill>
                <a:blip r:embed="rId6"/>
                <a:stretch>
                  <a:fillRect b="-3593"/>
                </a:stretch>
              </a:blipFill>
            </p:spPr>
            <p:txBody>
              <a:bodyPr/>
              <a:lstStyle/>
              <a:p>
                <a:r>
                  <a:rPr lang="en-GB">
                    <a:noFill/>
                  </a:rPr>
                  <a:t> </a:t>
                </a:r>
              </a:p>
            </p:txBody>
          </p:sp>
        </mc:Fallback>
      </mc:AlternateContent>
      <p:sp>
        <p:nvSpPr>
          <p:cNvPr id="73" name="Isosceles Triangle 72">
            <a:extLst>
              <a:ext uri="{FF2B5EF4-FFF2-40B4-BE49-F238E27FC236}">
                <a16:creationId xmlns:a16="http://schemas.microsoft.com/office/drawing/2014/main" id="{B0CF776C-F728-49DD-9D27-4BE1BB6573DD}"/>
              </a:ext>
            </a:extLst>
          </p:cNvPr>
          <p:cNvSpPr/>
          <p:nvPr/>
        </p:nvSpPr>
        <p:spPr>
          <a:xfrm>
            <a:off x="2883292" y="754380"/>
            <a:ext cx="967349" cy="785250"/>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Isosceles Triangle 77">
            <a:extLst>
              <a:ext uri="{FF2B5EF4-FFF2-40B4-BE49-F238E27FC236}">
                <a16:creationId xmlns:a16="http://schemas.microsoft.com/office/drawing/2014/main" id="{51200A37-6891-4377-A4BC-B0CB81539EF6}"/>
              </a:ext>
            </a:extLst>
          </p:cNvPr>
          <p:cNvSpPr/>
          <p:nvPr/>
        </p:nvSpPr>
        <p:spPr>
          <a:xfrm>
            <a:off x="8010028" y="944880"/>
            <a:ext cx="399405" cy="594750"/>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Isosceles Triangle 81">
            <a:extLst>
              <a:ext uri="{FF2B5EF4-FFF2-40B4-BE49-F238E27FC236}">
                <a16:creationId xmlns:a16="http://schemas.microsoft.com/office/drawing/2014/main" id="{A2EAEBE2-D1AE-43A0-BDA9-720B1793F652}"/>
              </a:ext>
            </a:extLst>
          </p:cNvPr>
          <p:cNvSpPr/>
          <p:nvPr/>
        </p:nvSpPr>
        <p:spPr>
          <a:xfrm>
            <a:off x="1699144" y="4529328"/>
            <a:ext cx="399405" cy="594750"/>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Isosceles Triangle 85">
            <a:extLst>
              <a:ext uri="{FF2B5EF4-FFF2-40B4-BE49-F238E27FC236}">
                <a16:creationId xmlns:a16="http://schemas.microsoft.com/office/drawing/2014/main" id="{9E025CAB-36B9-4F24-BD79-A9019456AC18}"/>
              </a:ext>
            </a:extLst>
          </p:cNvPr>
          <p:cNvSpPr/>
          <p:nvPr/>
        </p:nvSpPr>
        <p:spPr>
          <a:xfrm flipH="1">
            <a:off x="6637019" y="5539740"/>
            <a:ext cx="384811" cy="970006"/>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516926EC-8914-4FAE-918B-13D53FE24CCB}"/>
              </a:ext>
            </a:extLst>
          </p:cNvPr>
          <p:cNvSpPr txBox="1"/>
          <p:nvPr/>
        </p:nvSpPr>
        <p:spPr>
          <a:xfrm>
            <a:off x="1245122" y="277837"/>
            <a:ext cx="32092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8" name="TextBox 37">
            <a:extLst>
              <a:ext uri="{FF2B5EF4-FFF2-40B4-BE49-F238E27FC236}">
                <a16:creationId xmlns:a16="http://schemas.microsoft.com/office/drawing/2014/main" id="{A8939A2E-B479-4D84-869C-B307421A41BF}"/>
              </a:ext>
            </a:extLst>
          </p:cNvPr>
          <p:cNvSpPr txBox="1"/>
          <p:nvPr/>
        </p:nvSpPr>
        <p:spPr>
          <a:xfrm>
            <a:off x="6186399" y="277837"/>
            <a:ext cx="32092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39" name="TextBox 38">
            <a:extLst>
              <a:ext uri="{FF2B5EF4-FFF2-40B4-BE49-F238E27FC236}">
                <a16:creationId xmlns:a16="http://schemas.microsoft.com/office/drawing/2014/main" id="{DC7342D4-9A07-474E-A7D7-B92D54A5887C}"/>
              </a:ext>
            </a:extLst>
          </p:cNvPr>
          <p:cNvSpPr txBox="1"/>
          <p:nvPr/>
        </p:nvSpPr>
        <p:spPr>
          <a:xfrm>
            <a:off x="1245122" y="3662875"/>
            <a:ext cx="32092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40" name="TextBox 39">
            <a:extLst>
              <a:ext uri="{FF2B5EF4-FFF2-40B4-BE49-F238E27FC236}">
                <a16:creationId xmlns:a16="http://schemas.microsoft.com/office/drawing/2014/main" id="{E25F6D9C-81F0-4F5A-97DE-9B2856EF1A67}"/>
              </a:ext>
            </a:extLst>
          </p:cNvPr>
          <p:cNvSpPr txBox="1"/>
          <p:nvPr/>
        </p:nvSpPr>
        <p:spPr>
          <a:xfrm>
            <a:off x="6186399" y="3662875"/>
            <a:ext cx="32573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6" name="TextBox 5">
            <a:extLst>
              <a:ext uri="{FF2B5EF4-FFF2-40B4-BE49-F238E27FC236}">
                <a16:creationId xmlns:a16="http://schemas.microsoft.com/office/drawing/2014/main" id="{5CA2C2AE-8ED3-3EB1-33F4-87363E3497FB}"/>
              </a:ext>
            </a:extLst>
          </p:cNvPr>
          <p:cNvSpPr txBox="1"/>
          <p:nvPr/>
        </p:nvSpPr>
        <p:spPr>
          <a:xfrm>
            <a:off x="133350" y="190500"/>
            <a:ext cx="819150" cy="646331"/>
          </a:xfrm>
          <a:prstGeom prst="rect">
            <a:avLst/>
          </a:prstGeom>
          <a:noFill/>
        </p:spPr>
        <p:txBody>
          <a:bodyPr wrap="square" rtlCol="0">
            <a:spAutoFit/>
          </a:bodyPr>
          <a:lstStyle/>
          <a:p>
            <a:pPr algn="ctr"/>
            <a:r>
              <a:rPr lang="en-GB" dirty="0"/>
              <a:t>Page 29</a:t>
            </a:r>
          </a:p>
        </p:txBody>
      </p:sp>
    </p:spTree>
    <p:extLst>
      <p:ext uri="{BB962C8B-B14F-4D97-AF65-F5344CB8AC3E}">
        <p14:creationId xmlns:p14="http://schemas.microsoft.com/office/powerpoint/2010/main" val="23644065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223927B-3A33-4269-924F-BAD72E3353BC}"/>
              </a:ext>
            </a:extLst>
          </p:cNvPr>
          <p:cNvSpPr/>
          <p:nvPr/>
        </p:nvSpPr>
        <p:spPr>
          <a:xfrm>
            <a:off x="1150620" y="7620"/>
            <a:ext cx="9874934" cy="6838950"/>
          </a:xfrm>
          <a:prstGeom prst="roundRect">
            <a:avLst>
              <a:gd name="adj" fmla="val 20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7E18450-7A47-4E2E-841B-B413166E4333}"/>
              </a:ext>
            </a:extLst>
          </p:cNvPr>
          <p:cNvSpPr txBox="1"/>
          <p:nvPr/>
        </p:nvSpPr>
        <p:spPr>
          <a:xfrm>
            <a:off x="5111125" y="-1"/>
            <a:ext cx="195092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Combining Transformations</a:t>
            </a:r>
          </a:p>
        </p:txBody>
      </p:sp>
      <p:sp>
        <p:nvSpPr>
          <p:cNvPr id="15" name="TextBox 14">
            <a:extLst>
              <a:ext uri="{FF2B5EF4-FFF2-40B4-BE49-F238E27FC236}">
                <a16:creationId xmlns:a16="http://schemas.microsoft.com/office/drawing/2014/main" id="{6D467EC4-8835-4128-933B-340AFD56856D}"/>
              </a:ext>
            </a:extLst>
          </p:cNvPr>
          <p:cNvSpPr txBox="1"/>
          <p:nvPr/>
        </p:nvSpPr>
        <p:spPr>
          <a:xfrm>
            <a:off x="4240367" y="1998200"/>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16" name="Picture 15">
            <a:extLst>
              <a:ext uri="{FF2B5EF4-FFF2-40B4-BE49-F238E27FC236}">
                <a16:creationId xmlns:a16="http://schemas.microsoft.com/office/drawing/2014/main" id="{C21FF8C8-5481-498C-8AFE-0BB12298FA12}"/>
              </a:ext>
            </a:extLst>
          </p:cNvPr>
          <p:cNvPicPr>
            <a:picLocks noChangeAspect="1"/>
          </p:cNvPicPr>
          <p:nvPr/>
        </p:nvPicPr>
        <p:blipFill>
          <a:blip r:embed="rId2"/>
          <a:stretch>
            <a:fillRect/>
          </a:stretch>
        </p:blipFill>
        <p:spPr>
          <a:xfrm>
            <a:off x="1108658" y="166587"/>
            <a:ext cx="3282268" cy="3323959"/>
          </a:xfrm>
          <a:prstGeom prst="rect">
            <a:avLst/>
          </a:prstGeom>
        </p:spPr>
      </p:pic>
      <p:cxnSp>
        <p:nvCxnSpPr>
          <p:cNvPr id="18" name="Straight Connector 17">
            <a:extLst>
              <a:ext uri="{FF2B5EF4-FFF2-40B4-BE49-F238E27FC236}">
                <a16:creationId xmlns:a16="http://schemas.microsoft.com/office/drawing/2014/main" id="{04213987-461E-4673-83BF-C7C1D7C74708}"/>
              </a:ext>
            </a:extLst>
          </p:cNvPr>
          <p:cNvCxnSpPr>
            <a:cxnSpLocks/>
          </p:cNvCxnSpPr>
          <p:nvPr/>
        </p:nvCxnSpPr>
        <p:spPr>
          <a:xfrm>
            <a:off x="4167553" y="3219158"/>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25A42F1-035D-4220-8486-BD9E60CA5899}"/>
                  </a:ext>
                </a:extLst>
              </p:cNvPr>
              <p:cNvSpPr txBox="1"/>
              <p:nvPr/>
            </p:nvSpPr>
            <p:spPr>
              <a:xfrm>
                <a:off x="4152446" y="424375"/>
                <a:ext cx="1789592" cy="112710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Rotate 180°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about (1,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Translate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vector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F25A42F1-035D-4220-8486-BD9E60CA5899}"/>
                  </a:ext>
                </a:extLst>
              </p:cNvPr>
              <p:cNvSpPr txBox="1">
                <a:spLocks noRot="1" noChangeAspect="1" noMove="1" noResize="1" noEditPoints="1" noAdjustHandles="1" noChangeArrowheads="1" noChangeShapeType="1" noTextEdit="1"/>
              </p:cNvSpPr>
              <p:nvPr/>
            </p:nvSpPr>
            <p:spPr>
              <a:xfrm>
                <a:off x="4152446" y="424375"/>
                <a:ext cx="1789592" cy="1127103"/>
              </a:xfrm>
              <a:prstGeom prst="rect">
                <a:avLst/>
              </a:prstGeom>
              <a:blipFill>
                <a:blip r:embed="rId3"/>
                <a:stretch>
                  <a:fillRect t="-541" b="-541"/>
                </a:stretch>
              </a:blipFill>
            </p:spPr>
            <p:txBody>
              <a:bodyPr/>
              <a:lstStyle/>
              <a:p>
                <a:r>
                  <a:rPr lang="en-GB">
                    <a:noFill/>
                  </a:rPr>
                  <a:t> </a:t>
                </a:r>
              </a:p>
            </p:txBody>
          </p:sp>
        </mc:Fallback>
      </mc:AlternateContent>
      <p:sp>
        <p:nvSpPr>
          <p:cNvPr id="61" name="TextBox 60">
            <a:extLst>
              <a:ext uri="{FF2B5EF4-FFF2-40B4-BE49-F238E27FC236}">
                <a16:creationId xmlns:a16="http://schemas.microsoft.com/office/drawing/2014/main" id="{A1ED7667-C223-4906-A7FF-D4EF2CA69C1F}"/>
              </a:ext>
            </a:extLst>
          </p:cNvPr>
          <p:cNvSpPr txBox="1"/>
          <p:nvPr/>
        </p:nvSpPr>
        <p:spPr>
          <a:xfrm>
            <a:off x="9172851" y="1998200"/>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62" name="Picture 61">
            <a:extLst>
              <a:ext uri="{FF2B5EF4-FFF2-40B4-BE49-F238E27FC236}">
                <a16:creationId xmlns:a16="http://schemas.microsoft.com/office/drawing/2014/main" id="{31C0503D-921A-4FE2-9672-4D148D4C5ED3}"/>
              </a:ext>
            </a:extLst>
          </p:cNvPr>
          <p:cNvPicPr>
            <a:picLocks noChangeAspect="1"/>
          </p:cNvPicPr>
          <p:nvPr/>
        </p:nvPicPr>
        <p:blipFill>
          <a:blip r:embed="rId2"/>
          <a:stretch>
            <a:fillRect/>
          </a:stretch>
        </p:blipFill>
        <p:spPr>
          <a:xfrm>
            <a:off x="6041142" y="166587"/>
            <a:ext cx="3282268" cy="3323959"/>
          </a:xfrm>
          <a:prstGeom prst="rect">
            <a:avLst/>
          </a:prstGeom>
        </p:spPr>
      </p:pic>
      <p:cxnSp>
        <p:nvCxnSpPr>
          <p:cNvPr id="63" name="Straight Connector 62">
            <a:extLst>
              <a:ext uri="{FF2B5EF4-FFF2-40B4-BE49-F238E27FC236}">
                <a16:creationId xmlns:a16="http://schemas.microsoft.com/office/drawing/2014/main" id="{59A85E44-C6D1-44B7-A8E5-769F889718EA}"/>
              </a:ext>
            </a:extLst>
          </p:cNvPr>
          <p:cNvCxnSpPr>
            <a:cxnSpLocks/>
          </p:cNvCxnSpPr>
          <p:nvPr/>
        </p:nvCxnSpPr>
        <p:spPr>
          <a:xfrm>
            <a:off x="9100037" y="3219158"/>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A786C8C-BBCB-40B2-9AEA-754EC354D793}"/>
                  </a:ext>
                </a:extLst>
              </p:cNvPr>
              <p:cNvSpPr txBox="1"/>
              <p:nvPr/>
            </p:nvSpPr>
            <p:spPr>
              <a:xfrm>
                <a:off x="9084930" y="424375"/>
                <a:ext cx="1957202"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4" name="TextBox 63">
                <a:extLst>
                  <a:ext uri="{FF2B5EF4-FFF2-40B4-BE49-F238E27FC236}">
                    <a16:creationId xmlns:a16="http://schemas.microsoft.com/office/drawing/2014/main" id="{2A786C8C-BBCB-40B2-9AEA-754EC354D793}"/>
                  </a:ext>
                </a:extLst>
              </p:cNvPr>
              <p:cNvSpPr txBox="1">
                <a:spLocks noRot="1" noChangeAspect="1" noMove="1" noResize="1" noEditPoints="1" noAdjustHandles="1" noChangeArrowheads="1" noChangeShapeType="1" noTextEdit="1"/>
              </p:cNvSpPr>
              <p:nvPr/>
            </p:nvSpPr>
            <p:spPr>
              <a:xfrm>
                <a:off x="9084930" y="424375"/>
                <a:ext cx="1957202" cy="646331"/>
              </a:xfrm>
              <a:prstGeom prst="rect">
                <a:avLst/>
              </a:prstGeom>
              <a:blipFill>
                <a:blip r:embed="rId4"/>
                <a:stretch>
                  <a:fillRect t="-943" b="-6604"/>
                </a:stretch>
              </a:blipFill>
            </p:spPr>
            <p:txBody>
              <a:bodyPr/>
              <a:lstStyle/>
              <a:p>
                <a:r>
                  <a:rPr lang="en-GB">
                    <a:noFill/>
                  </a:rPr>
                  <a:t> </a:t>
                </a:r>
              </a:p>
            </p:txBody>
          </p:sp>
        </mc:Fallback>
      </mc:AlternateContent>
      <p:sp>
        <p:nvSpPr>
          <p:cNvPr id="65" name="TextBox 64">
            <a:extLst>
              <a:ext uri="{FF2B5EF4-FFF2-40B4-BE49-F238E27FC236}">
                <a16:creationId xmlns:a16="http://schemas.microsoft.com/office/drawing/2014/main" id="{AC34155F-1AED-4A90-A891-87913655555F}"/>
              </a:ext>
            </a:extLst>
          </p:cNvPr>
          <p:cNvSpPr txBox="1"/>
          <p:nvPr/>
        </p:nvSpPr>
        <p:spPr>
          <a:xfrm>
            <a:off x="4240367" y="5392031"/>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66" name="Picture 65">
            <a:extLst>
              <a:ext uri="{FF2B5EF4-FFF2-40B4-BE49-F238E27FC236}">
                <a16:creationId xmlns:a16="http://schemas.microsoft.com/office/drawing/2014/main" id="{357855DE-4440-447B-8C77-C3CE7BD7D13E}"/>
              </a:ext>
            </a:extLst>
          </p:cNvPr>
          <p:cNvPicPr>
            <a:picLocks noChangeAspect="1"/>
          </p:cNvPicPr>
          <p:nvPr/>
        </p:nvPicPr>
        <p:blipFill>
          <a:blip r:embed="rId2"/>
          <a:stretch>
            <a:fillRect/>
          </a:stretch>
        </p:blipFill>
        <p:spPr>
          <a:xfrm>
            <a:off x="1108658" y="3560418"/>
            <a:ext cx="3282268" cy="3323959"/>
          </a:xfrm>
          <a:prstGeom prst="rect">
            <a:avLst/>
          </a:prstGeom>
        </p:spPr>
      </p:pic>
      <p:cxnSp>
        <p:nvCxnSpPr>
          <p:cNvPr id="67" name="Straight Connector 66">
            <a:extLst>
              <a:ext uri="{FF2B5EF4-FFF2-40B4-BE49-F238E27FC236}">
                <a16:creationId xmlns:a16="http://schemas.microsoft.com/office/drawing/2014/main" id="{93E8B67C-B693-4779-AE92-FB644E0082E6}"/>
              </a:ext>
            </a:extLst>
          </p:cNvPr>
          <p:cNvCxnSpPr>
            <a:cxnSpLocks/>
          </p:cNvCxnSpPr>
          <p:nvPr/>
        </p:nvCxnSpPr>
        <p:spPr>
          <a:xfrm>
            <a:off x="4167553" y="6612989"/>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9B2E30C-300B-477B-AF08-6BC75AA6C32E}"/>
                  </a:ext>
                </a:extLst>
              </p:cNvPr>
              <p:cNvSpPr txBox="1"/>
              <p:nvPr/>
            </p:nvSpPr>
            <p:spPr>
              <a:xfrm>
                <a:off x="4152446" y="3818206"/>
                <a:ext cx="1961434"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8" name="TextBox 67">
                <a:extLst>
                  <a:ext uri="{FF2B5EF4-FFF2-40B4-BE49-F238E27FC236}">
                    <a16:creationId xmlns:a16="http://schemas.microsoft.com/office/drawing/2014/main" id="{E9B2E30C-300B-477B-AF08-6BC75AA6C32E}"/>
                  </a:ext>
                </a:extLst>
              </p:cNvPr>
              <p:cNvSpPr txBox="1">
                <a:spLocks noRot="1" noChangeAspect="1" noMove="1" noResize="1" noEditPoints="1" noAdjustHandles="1" noChangeArrowheads="1" noChangeShapeType="1" noTextEdit="1"/>
              </p:cNvSpPr>
              <p:nvPr/>
            </p:nvSpPr>
            <p:spPr>
              <a:xfrm>
                <a:off x="4152446" y="3818206"/>
                <a:ext cx="1961434" cy="646331"/>
              </a:xfrm>
              <a:prstGeom prst="rect">
                <a:avLst/>
              </a:prstGeom>
              <a:blipFill>
                <a:blip r:embed="rId5"/>
                <a:stretch>
                  <a:fillRect b="-6604"/>
                </a:stretch>
              </a:blipFill>
            </p:spPr>
            <p:txBody>
              <a:bodyPr/>
              <a:lstStyle/>
              <a:p>
                <a:r>
                  <a:rPr lang="en-GB">
                    <a:noFill/>
                  </a:rPr>
                  <a:t> </a:t>
                </a:r>
              </a:p>
            </p:txBody>
          </p:sp>
        </mc:Fallback>
      </mc:AlternateContent>
      <p:sp>
        <p:nvSpPr>
          <p:cNvPr id="69" name="TextBox 68">
            <a:extLst>
              <a:ext uri="{FF2B5EF4-FFF2-40B4-BE49-F238E27FC236}">
                <a16:creationId xmlns:a16="http://schemas.microsoft.com/office/drawing/2014/main" id="{12E3CFA2-AE2A-426C-AF96-ADA048F98B09}"/>
              </a:ext>
            </a:extLst>
          </p:cNvPr>
          <p:cNvSpPr txBox="1"/>
          <p:nvPr/>
        </p:nvSpPr>
        <p:spPr>
          <a:xfrm>
            <a:off x="9172851" y="5392031"/>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70" name="Picture 69">
            <a:extLst>
              <a:ext uri="{FF2B5EF4-FFF2-40B4-BE49-F238E27FC236}">
                <a16:creationId xmlns:a16="http://schemas.microsoft.com/office/drawing/2014/main" id="{10E89DB3-BCDE-41DE-8F16-B4CC714962BD}"/>
              </a:ext>
            </a:extLst>
          </p:cNvPr>
          <p:cNvPicPr>
            <a:picLocks noChangeAspect="1"/>
          </p:cNvPicPr>
          <p:nvPr/>
        </p:nvPicPr>
        <p:blipFill>
          <a:blip r:embed="rId2"/>
          <a:stretch>
            <a:fillRect/>
          </a:stretch>
        </p:blipFill>
        <p:spPr>
          <a:xfrm>
            <a:off x="6041142" y="3560418"/>
            <a:ext cx="3282268" cy="3323959"/>
          </a:xfrm>
          <a:prstGeom prst="rect">
            <a:avLst/>
          </a:prstGeom>
        </p:spPr>
      </p:pic>
      <p:cxnSp>
        <p:nvCxnSpPr>
          <p:cNvPr id="71" name="Straight Connector 70">
            <a:extLst>
              <a:ext uri="{FF2B5EF4-FFF2-40B4-BE49-F238E27FC236}">
                <a16:creationId xmlns:a16="http://schemas.microsoft.com/office/drawing/2014/main" id="{9DA7890A-9EDB-4618-AB30-F14BE4F9E211}"/>
              </a:ext>
            </a:extLst>
          </p:cNvPr>
          <p:cNvCxnSpPr>
            <a:cxnSpLocks/>
          </p:cNvCxnSpPr>
          <p:nvPr/>
        </p:nvCxnSpPr>
        <p:spPr>
          <a:xfrm>
            <a:off x="9100037" y="6612989"/>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32BA1FD-43A8-4E47-9680-8DF10B2C224F}"/>
                  </a:ext>
                </a:extLst>
              </p:cNvPr>
              <p:cNvSpPr txBox="1"/>
              <p:nvPr/>
            </p:nvSpPr>
            <p:spPr>
              <a:xfrm>
                <a:off x="9084930" y="3818206"/>
                <a:ext cx="184601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Rotate 180°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about the origin.</a:t>
                </a:r>
              </a:p>
            </p:txBody>
          </p:sp>
        </mc:Choice>
        <mc:Fallback xmlns="">
          <p:sp>
            <p:nvSpPr>
              <p:cNvPr id="72" name="TextBox 71">
                <a:extLst>
                  <a:ext uri="{FF2B5EF4-FFF2-40B4-BE49-F238E27FC236}">
                    <a16:creationId xmlns:a16="http://schemas.microsoft.com/office/drawing/2014/main" id="{132BA1FD-43A8-4E47-9680-8DF10B2C224F}"/>
                  </a:ext>
                </a:extLst>
              </p:cNvPr>
              <p:cNvSpPr txBox="1">
                <a:spLocks noRot="1" noChangeAspect="1" noMove="1" noResize="1" noEditPoints="1" noAdjustHandles="1" noChangeArrowheads="1" noChangeShapeType="1" noTextEdit="1"/>
              </p:cNvSpPr>
              <p:nvPr/>
            </p:nvSpPr>
            <p:spPr>
              <a:xfrm>
                <a:off x="9084930" y="3818206"/>
                <a:ext cx="1846018" cy="830997"/>
              </a:xfrm>
              <a:prstGeom prst="rect">
                <a:avLst/>
              </a:prstGeom>
              <a:blipFill>
                <a:blip r:embed="rId6"/>
                <a:stretch>
                  <a:fillRect b="-4380"/>
                </a:stretch>
              </a:blipFill>
            </p:spPr>
            <p:txBody>
              <a:bodyPr/>
              <a:lstStyle/>
              <a:p>
                <a:r>
                  <a:rPr lang="en-GB">
                    <a:noFill/>
                  </a:rPr>
                  <a:t> </a:t>
                </a:r>
              </a:p>
            </p:txBody>
          </p:sp>
        </mc:Fallback>
      </mc:AlternateContent>
      <p:sp>
        <p:nvSpPr>
          <p:cNvPr id="73" name="Isosceles Triangle 72">
            <a:extLst>
              <a:ext uri="{FF2B5EF4-FFF2-40B4-BE49-F238E27FC236}">
                <a16:creationId xmlns:a16="http://schemas.microsoft.com/office/drawing/2014/main" id="{B0CF776C-F728-49DD-9D27-4BE1BB6573DD}"/>
              </a:ext>
            </a:extLst>
          </p:cNvPr>
          <p:cNvSpPr/>
          <p:nvPr/>
        </p:nvSpPr>
        <p:spPr>
          <a:xfrm>
            <a:off x="3073792" y="570738"/>
            <a:ext cx="389499" cy="1173480"/>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Isosceles Triangle 77">
            <a:extLst>
              <a:ext uri="{FF2B5EF4-FFF2-40B4-BE49-F238E27FC236}">
                <a16:creationId xmlns:a16="http://schemas.microsoft.com/office/drawing/2014/main" id="{51200A37-6891-4377-A4BC-B0CB81539EF6}"/>
              </a:ext>
            </a:extLst>
          </p:cNvPr>
          <p:cNvSpPr/>
          <p:nvPr/>
        </p:nvSpPr>
        <p:spPr>
          <a:xfrm flipV="1">
            <a:off x="8011161" y="1543558"/>
            <a:ext cx="769620" cy="395478"/>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475167E-143B-4FD7-871B-7129725CC368}"/>
              </a:ext>
            </a:extLst>
          </p:cNvPr>
          <p:cNvSpPr txBox="1"/>
          <p:nvPr/>
        </p:nvSpPr>
        <p:spPr>
          <a:xfrm>
            <a:off x="10680173" y="-5080"/>
            <a:ext cx="42351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②</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Isosceles Triangle 43">
            <a:extLst>
              <a:ext uri="{FF2B5EF4-FFF2-40B4-BE49-F238E27FC236}">
                <a16:creationId xmlns:a16="http://schemas.microsoft.com/office/drawing/2014/main" id="{87366FB7-A156-4287-9F57-466B8A9848EA}"/>
              </a:ext>
            </a:extLst>
          </p:cNvPr>
          <p:cNvSpPr/>
          <p:nvPr/>
        </p:nvSpPr>
        <p:spPr>
          <a:xfrm>
            <a:off x="2094622" y="5524500"/>
            <a:ext cx="389499" cy="390789"/>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3FAF698-86A0-49BB-AE89-D698DFEECB08}"/>
              </a:ext>
            </a:extLst>
          </p:cNvPr>
          <p:cNvSpPr/>
          <p:nvPr/>
        </p:nvSpPr>
        <p:spPr>
          <a:xfrm>
            <a:off x="7031989" y="4537710"/>
            <a:ext cx="1372872" cy="198120"/>
          </a:xfrm>
          <a:prstGeom prst="rect">
            <a:avLst/>
          </a:prstGeom>
          <a:solidFill>
            <a:srgbClr val="D9D9D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3DB314FF-201F-4518-89CB-CE5D91B83208}"/>
              </a:ext>
            </a:extLst>
          </p:cNvPr>
          <p:cNvSpPr txBox="1"/>
          <p:nvPr/>
        </p:nvSpPr>
        <p:spPr>
          <a:xfrm>
            <a:off x="1245122" y="277837"/>
            <a:ext cx="30649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42" name="TextBox 41">
            <a:extLst>
              <a:ext uri="{FF2B5EF4-FFF2-40B4-BE49-F238E27FC236}">
                <a16:creationId xmlns:a16="http://schemas.microsoft.com/office/drawing/2014/main" id="{966006C1-506B-4386-9BB5-C7FCFC4EA7D0}"/>
              </a:ext>
            </a:extLst>
          </p:cNvPr>
          <p:cNvSpPr txBox="1"/>
          <p:nvPr/>
        </p:nvSpPr>
        <p:spPr>
          <a:xfrm>
            <a:off x="6186399" y="277837"/>
            <a:ext cx="30168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a:t>
            </a:r>
          </a:p>
        </p:txBody>
      </p:sp>
      <p:sp>
        <p:nvSpPr>
          <p:cNvPr id="48" name="TextBox 47">
            <a:extLst>
              <a:ext uri="{FF2B5EF4-FFF2-40B4-BE49-F238E27FC236}">
                <a16:creationId xmlns:a16="http://schemas.microsoft.com/office/drawing/2014/main" id="{A04F1A58-9DF8-4362-B16D-0379F8365DC7}"/>
              </a:ext>
            </a:extLst>
          </p:cNvPr>
          <p:cNvSpPr txBox="1"/>
          <p:nvPr/>
        </p:nvSpPr>
        <p:spPr>
          <a:xfrm>
            <a:off x="1245122" y="3662875"/>
            <a:ext cx="32893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G)</a:t>
            </a:r>
          </a:p>
        </p:txBody>
      </p:sp>
      <p:sp>
        <p:nvSpPr>
          <p:cNvPr id="49" name="TextBox 48">
            <a:extLst>
              <a:ext uri="{FF2B5EF4-FFF2-40B4-BE49-F238E27FC236}">
                <a16:creationId xmlns:a16="http://schemas.microsoft.com/office/drawing/2014/main" id="{96EABA88-305C-4444-B0D6-1417AC9D8573}"/>
              </a:ext>
            </a:extLst>
          </p:cNvPr>
          <p:cNvSpPr txBox="1"/>
          <p:nvPr/>
        </p:nvSpPr>
        <p:spPr>
          <a:xfrm>
            <a:off x="6186399" y="3662875"/>
            <a:ext cx="32573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8" name="TextBox 7">
            <a:extLst>
              <a:ext uri="{FF2B5EF4-FFF2-40B4-BE49-F238E27FC236}">
                <a16:creationId xmlns:a16="http://schemas.microsoft.com/office/drawing/2014/main" id="{55FD7727-2F56-A3F3-CA33-BA0BCEE5A6BC}"/>
              </a:ext>
            </a:extLst>
          </p:cNvPr>
          <p:cNvSpPr txBox="1"/>
          <p:nvPr/>
        </p:nvSpPr>
        <p:spPr>
          <a:xfrm>
            <a:off x="133350" y="190500"/>
            <a:ext cx="819150" cy="646331"/>
          </a:xfrm>
          <a:prstGeom prst="rect">
            <a:avLst/>
          </a:prstGeom>
          <a:noFill/>
        </p:spPr>
        <p:txBody>
          <a:bodyPr wrap="square" rtlCol="0">
            <a:spAutoFit/>
          </a:bodyPr>
          <a:lstStyle/>
          <a:p>
            <a:pPr algn="ctr"/>
            <a:r>
              <a:rPr lang="en-GB" dirty="0"/>
              <a:t>Page 29</a:t>
            </a:r>
          </a:p>
        </p:txBody>
      </p:sp>
    </p:spTree>
    <p:extLst>
      <p:ext uri="{BB962C8B-B14F-4D97-AF65-F5344CB8AC3E}">
        <p14:creationId xmlns:p14="http://schemas.microsoft.com/office/powerpoint/2010/main" val="12810839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223927B-3A33-4269-924F-BAD72E3353BC}"/>
              </a:ext>
            </a:extLst>
          </p:cNvPr>
          <p:cNvSpPr/>
          <p:nvPr/>
        </p:nvSpPr>
        <p:spPr>
          <a:xfrm>
            <a:off x="1150620" y="7620"/>
            <a:ext cx="9874934" cy="6838950"/>
          </a:xfrm>
          <a:prstGeom prst="roundRect">
            <a:avLst>
              <a:gd name="adj" fmla="val 20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7E18450-7A47-4E2E-841B-B413166E4333}"/>
              </a:ext>
            </a:extLst>
          </p:cNvPr>
          <p:cNvSpPr txBox="1"/>
          <p:nvPr/>
        </p:nvSpPr>
        <p:spPr>
          <a:xfrm>
            <a:off x="5111125" y="-1"/>
            <a:ext cx="195092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Combining Transformations</a:t>
            </a:r>
          </a:p>
        </p:txBody>
      </p:sp>
      <p:sp>
        <p:nvSpPr>
          <p:cNvPr id="15" name="TextBox 14">
            <a:extLst>
              <a:ext uri="{FF2B5EF4-FFF2-40B4-BE49-F238E27FC236}">
                <a16:creationId xmlns:a16="http://schemas.microsoft.com/office/drawing/2014/main" id="{6D467EC4-8835-4128-933B-340AFD56856D}"/>
              </a:ext>
            </a:extLst>
          </p:cNvPr>
          <p:cNvSpPr txBox="1"/>
          <p:nvPr/>
        </p:nvSpPr>
        <p:spPr>
          <a:xfrm>
            <a:off x="4240367" y="1998200"/>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16" name="Picture 15">
            <a:extLst>
              <a:ext uri="{FF2B5EF4-FFF2-40B4-BE49-F238E27FC236}">
                <a16:creationId xmlns:a16="http://schemas.microsoft.com/office/drawing/2014/main" id="{C21FF8C8-5481-498C-8AFE-0BB12298FA12}"/>
              </a:ext>
            </a:extLst>
          </p:cNvPr>
          <p:cNvPicPr>
            <a:picLocks noChangeAspect="1"/>
          </p:cNvPicPr>
          <p:nvPr/>
        </p:nvPicPr>
        <p:blipFill>
          <a:blip r:embed="rId2"/>
          <a:stretch>
            <a:fillRect/>
          </a:stretch>
        </p:blipFill>
        <p:spPr>
          <a:xfrm>
            <a:off x="1108658" y="166587"/>
            <a:ext cx="3282268" cy="3323959"/>
          </a:xfrm>
          <a:prstGeom prst="rect">
            <a:avLst/>
          </a:prstGeom>
        </p:spPr>
      </p:pic>
      <p:cxnSp>
        <p:nvCxnSpPr>
          <p:cNvPr id="18" name="Straight Connector 17">
            <a:extLst>
              <a:ext uri="{FF2B5EF4-FFF2-40B4-BE49-F238E27FC236}">
                <a16:creationId xmlns:a16="http://schemas.microsoft.com/office/drawing/2014/main" id="{04213987-461E-4673-83BF-C7C1D7C74708}"/>
              </a:ext>
            </a:extLst>
          </p:cNvPr>
          <p:cNvCxnSpPr>
            <a:cxnSpLocks/>
          </p:cNvCxnSpPr>
          <p:nvPr/>
        </p:nvCxnSpPr>
        <p:spPr>
          <a:xfrm>
            <a:off x="4167553" y="3219158"/>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25A42F1-035D-4220-8486-BD9E60CA5899}"/>
                  </a:ext>
                </a:extLst>
              </p:cNvPr>
              <p:cNvSpPr txBox="1"/>
              <p:nvPr/>
            </p:nvSpPr>
            <p:spPr>
              <a:xfrm>
                <a:off x="4152446" y="424374"/>
                <a:ext cx="1789592" cy="123713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Translate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vector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−7</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Translate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vector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8</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F25A42F1-035D-4220-8486-BD9E60CA5899}"/>
                  </a:ext>
                </a:extLst>
              </p:cNvPr>
              <p:cNvSpPr txBox="1">
                <a:spLocks noRot="1" noChangeAspect="1" noMove="1" noResize="1" noEditPoints="1" noAdjustHandles="1" noChangeArrowheads="1" noChangeShapeType="1" noTextEdit="1"/>
              </p:cNvSpPr>
              <p:nvPr/>
            </p:nvSpPr>
            <p:spPr>
              <a:xfrm>
                <a:off x="4152446" y="424374"/>
                <a:ext cx="1789592" cy="1237134"/>
              </a:xfrm>
              <a:prstGeom prst="rect">
                <a:avLst/>
              </a:prstGeom>
              <a:blipFill>
                <a:blip r:embed="rId3"/>
                <a:stretch>
                  <a:fillRect t="-493"/>
                </a:stretch>
              </a:blipFill>
            </p:spPr>
            <p:txBody>
              <a:bodyPr/>
              <a:lstStyle/>
              <a:p>
                <a:r>
                  <a:rPr lang="en-GB">
                    <a:noFill/>
                  </a:rPr>
                  <a:t> </a:t>
                </a:r>
              </a:p>
            </p:txBody>
          </p:sp>
        </mc:Fallback>
      </mc:AlternateContent>
      <p:sp>
        <p:nvSpPr>
          <p:cNvPr id="61" name="TextBox 60">
            <a:extLst>
              <a:ext uri="{FF2B5EF4-FFF2-40B4-BE49-F238E27FC236}">
                <a16:creationId xmlns:a16="http://schemas.microsoft.com/office/drawing/2014/main" id="{A1ED7667-C223-4906-A7FF-D4EF2CA69C1F}"/>
              </a:ext>
            </a:extLst>
          </p:cNvPr>
          <p:cNvSpPr txBox="1"/>
          <p:nvPr/>
        </p:nvSpPr>
        <p:spPr>
          <a:xfrm>
            <a:off x="9172851" y="1998200"/>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62" name="Picture 61">
            <a:extLst>
              <a:ext uri="{FF2B5EF4-FFF2-40B4-BE49-F238E27FC236}">
                <a16:creationId xmlns:a16="http://schemas.microsoft.com/office/drawing/2014/main" id="{31C0503D-921A-4FE2-9672-4D148D4C5ED3}"/>
              </a:ext>
            </a:extLst>
          </p:cNvPr>
          <p:cNvPicPr>
            <a:picLocks noChangeAspect="1"/>
          </p:cNvPicPr>
          <p:nvPr/>
        </p:nvPicPr>
        <p:blipFill>
          <a:blip r:embed="rId2"/>
          <a:stretch>
            <a:fillRect/>
          </a:stretch>
        </p:blipFill>
        <p:spPr>
          <a:xfrm>
            <a:off x="6041142" y="166587"/>
            <a:ext cx="3282268" cy="3323959"/>
          </a:xfrm>
          <a:prstGeom prst="rect">
            <a:avLst/>
          </a:prstGeom>
        </p:spPr>
      </p:pic>
      <p:cxnSp>
        <p:nvCxnSpPr>
          <p:cNvPr id="63" name="Straight Connector 62">
            <a:extLst>
              <a:ext uri="{FF2B5EF4-FFF2-40B4-BE49-F238E27FC236}">
                <a16:creationId xmlns:a16="http://schemas.microsoft.com/office/drawing/2014/main" id="{59A85E44-C6D1-44B7-A8E5-769F889718EA}"/>
              </a:ext>
            </a:extLst>
          </p:cNvPr>
          <p:cNvCxnSpPr>
            <a:cxnSpLocks/>
          </p:cNvCxnSpPr>
          <p:nvPr/>
        </p:nvCxnSpPr>
        <p:spPr>
          <a:xfrm>
            <a:off x="9100037" y="3219158"/>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A786C8C-BBCB-40B2-9AEA-754EC354D793}"/>
                  </a:ext>
                </a:extLst>
              </p:cNvPr>
              <p:cNvSpPr txBox="1"/>
              <p:nvPr/>
            </p:nvSpPr>
            <p:spPr>
              <a:xfrm>
                <a:off x="9084930" y="424374"/>
                <a:ext cx="1673792" cy="11283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Rotate 90° clockwise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about the origin.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Translate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vector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4" name="TextBox 63">
                <a:extLst>
                  <a:ext uri="{FF2B5EF4-FFF2-40B4-BE49-F238E27FC236}">
                    <a16:creationId xmlns:a16="http://schemas.microsoft.com/office/drawing/2014/main" id="{2A786C8C-BBCB-40B2-9AEA-754EC354D793}"/>
                  </a:ext>
                </a:extLst>
              </p:cNvPr>
              <p:cNvSpPr txBox="1">
                <a:spLocks noRot="1" noChangeAspect="1" noMove="1" noResize="1" noEditPoints="1" noAdjustHandles="1" noChangeArrowheads="1" noChangeShapeType="1" noTextEdit="1"/>
              </p:cNvSpPr>
              <p:nvPr/>
            </p:nvSpPr>
            <p:spPr>
              <a:xfrm>
                <a:off x="9084930" y="424374"/>
                <a:ext cx="1673792" cy="1128386"/>
              </a:xfrm>
              <a:prstGeom prst="rect">
                <a:avLst/>
              </a:prstGeom>
              <a:blipFill>
                <a:blip r:embed="rId4"/>
                <a:stretch>
                  <a:fillRect t="-541" r="-364" b="-541"/>
                </a:stretch>
              </a:blipFill>
            </p:spPr>
            <p:txBody>
              <a:bodyPr/>
              <a:lstStyle/>
              <a:p>
                <a:r>
                  <a:rPr lang="en-GB">
                    <a:noFill/>
                  </a:rPr>
                  <a:t> </a:t>
                </a:r>
              </a:p>
            </p:txBody>
          </p:sp>
        </mc:Fallback>
      </mc:AlternateContent>
      <p:sp>
        <p:nvSpPr>
          <p:cNvPr id="65" name="TextBox 64">
            <a:extLst>
              <a:ext uri="{FF2B5EF4-FFF2-40B4-BE49-F238E27FC236}">
                <a16:creationId xmlns:a16="http://schemas.microsoft.com/office/drawing/2014/main" id="{AC34155F-1AED-4A90-A891-87913655555F}"/>
              </a:ext>
            </a:extLst>
          </p:cNvPr>
          <p:cNvSpPr txBox="1"/>
          <p:nvPr/>
        </p:nvSpPr>
        <p:spPr>
          <a:xfrm>
            <a:off x="4240367" y="5392031"/>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66" name="Picture 65">
            <a:extLst>
              <a:ext uri="{FF2B5EF4-FFF2-40B4-BE49-F238E27FC236}">
                <a16:creationId xmlns:a16="http://schemas.microsoft.com/office/drawing/2014/main" id="{357855DE-4440-447B-8C77-C3CE7BD7D13E}"/>
              </a:ext>
            </a:extLst>
          </p:cNvPr>
          <p:cNvPicPr>
            <a:picLocks noChangeAspect="1"/>
          </p:cNvPicPr>
          <p:nvPr/>
        </p:nvPicPr>
        <p:blipFill>
          <a:blip r:embed="rId2"/>
          <a:stretch>
            <a:fillRect/>
          </a:stretch>
        </p:blipFill>
        <p:spPr>
          <a:xfrm>
            <a:off x="1108658" y="3560418"/>
            <a:ext cx="3282268" cy="3323959"/>
          </a:xfrm>
          <a:prstGeom prst="rect">
            <a:avLst/>
          </a:prstGeom>
        </p:spPr>
      </p:pic>
      <p:cxnSp>
        <p:nvCxnSpPr>
          <p:cNvPr id="67" name="Straight Connector 66">
            <a:extLst>
              <a:ext uri="{FF2B5EF4-FFF2-40B4-BE49-F238E27FC236}">
                <a16:creationId xmlns:a16="http://schemas.microsoft.com/office/drawing/2014/main" id="{93E8B67C-B693-4779-AE92-FB644E0082E6}"/>
              </a:ext>
            </a:extLst>
          </p:cNvPr>
          <p:cNvCxnSpPr>
            <a:cxnSpLocks/>
          </p:cNvCxnSpPr>
          <p:nvPr/>
        </p:nvCxnSpPr>
        <p:spPr>
          <a:xfrm>
            <a:off x="4167553" y="6612989"/>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9B2E30C-300B-477B-AF08-6BC75AA6C32E}"/>
                  </a:ext>
                </a:extLst>
              </p:cNvPr>
              <p:cNvSpPr txBox="1"/>
              <p:nvPr/>
            </p:nvSpPr>
            <p:spPr>
              <a:xfrm>
                <a:off x="4152446" y="3818206"/>
                <a:ext cx="184601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Rotate 180°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about the origin.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=0</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8" name="TextBox 67">
                <a:extLst>
                  <a:ext uri="{FF2B5EF4-FFF2-40B4-BE49-F238E27FC236}">
                    <a16:creationId xmlns:a16="http://schemas.microsoft.com/office/drawing/2014/main" id="{E9B2E30C-300B-477B-AF08-6BC75AA6C32E}"/>
                  </a:ext>
                </a:extLst>
              </p:cNvPr>
              <p:cNvSpPr txBox="1">
                <a:spLocks noRot="1" noChangeAspect="1" noMove="1" noResize="1" noEditPoints="1" noAdjustHandles="1" noChangeArrowheads="1" noChangeShapeType="1" noTextEdit="1"/>
              </p:cNvSpPr>
              <p:nvPr/>
            </p:nvSpPr>
            <p:spPr>
              <a:xfrm>
                <a:off x="4152446" y="3818206"/>
                <a:ext cx="1846018" cy="830997"/>
              </a:xfrm>
              <a:prstGeom prst="rect">
                <a:avLst/>
              </a:prstGeom>
              <a:blipFill>
                <a:blip r:embed="rId5"/>
                <a:stretch>
                  <a:fillRect b="-4380"/>
                </a:stretch>
              </a:blipFill>
            </p:spPr>
            <p:txBody>
              <a:bodyPr/>
              <a:lstStyle/>
              <a:p>
                <a:r>
                  <a:rPr lang="en-GB">
                    <a:noFill/>
                  </a:rPr>
                  <a:t> </a:t>
                </a:r>
              </a:p>
            </p:txBody>
          </p:sp>
        </mc:Fallback>
      </mc:AlternateContent>
      <p:sp>
        <p:nvSpPr>
          <p:cNvPr id="69" name="TextBox 68">
            <a:extLst>
              <a:ext uri="{FF2B5EF4-FFF2-40B4-BE49-F238E27FC236}">
                <a16:creationId xmlns:a16="http://schemas.microsoft.com/office/drawing/2014/main" id="{12E3CFA2-AE2A-426C-AF96-ADA048F98B09}"/>
              </a:ext>
            </a:extLst>
          </p:cNvPr>
          <p:cNvSpPr txBox="1"/>
          <p:nvPr/>
        </p:nvSpPr>
        <p:spPr>
          <a:xfrm>
            <a:off x="9172851" y="5392031"/>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70" name="Picture 69">
            <a:extLst>
              <a:ext uri="{FF2B5EF4-FFF2-40B4-BE49-F238E27FC236}">
                <a16:creationId xmlns:a16="http://schemas.microsoft.com/office/drawing/2014/main" id="{10E89DB3-BCDE-41DE-8F16-B4CC714962BD}"/>
              </a:ext>
            </a:extLst>
          </p:cNvPr>
          <p:cNvPicPr>
            <a:picLocks noChangeAspect="1"/>
          </p:cNvPicPr>
          <p:nvPr/>
        </p:nvPicPr>
        <p:blipFill>
          <a:blip r:embed="rId2"/>
          <a:stretch>
            <a:fillRect/>
          </a:stretch>
        </p:blipFill>
        <p:spPr>
          <a:xfrm>
            <a:off x="6041142" y="3560418"/>
            <a:ext cx="3282268" cy="3323959"/>
          </a:xfrm>
          <a:prstGeom prst="rect">
            <a:avLst/>
          </a:prstGeom>
        </p:spPr>
      </p:pic>
      <p:cxnSp>
        <p:nvCxnSpPr>
          <p:cNvPr id="71" name="Straight Connector 70">
            <a:extLst>
              <a:ext uri="{FF2B5EF4-FFF2-40B4-BE49-F238E27FC236}">
                <a16:creationId xmlns:a16="http://schemas.microsoft.com/office/drawing/2014/main" id="{9DA7890A-9EDB-4618-AB30-F14BE4F9E211}"/>
              </a:ext>
            </a:extLst>
          </p:cNvPr>
          <p:cNvCxnSpPr>
            <a:cxnSpLocks/>
          </p:cNvCxnSpPr>
          <p:nvPr/>
        </p:nvCxnSpPr>
        <p:spPr>
          <a:xfrm>
            <a:off x="9100037" y="6612989"/>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32BA1FD-43A8-4E47-9680-8DF10B2C224F}"/>
                  </a:ext>
                </a:extLst>
              </p:cNvPr>
              <p:cNvSpPr txBox="1"/>
              <p:nvPr/>
            </p:nvSpPr>
            <p:spPr>
              <a:xfrm>
                <a:off x="9084931" y="3818206"/>
                <a:ext cx="1643399"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Reflect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Reflect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2" name="TextBox 71">
                <a:extLst>
                  <a:ext uri="{FF2B5EF4-FFF2-40B4-BE49-F238E27FC236}">
                    <a16:creationId xmlns:a16="http://schemas.microsoft.com/office/drawing/2014/main" id="{132BA1FD-43A8-4E47-9680-8DF10B2C224F}"/>
                  </a:ext>
                </a:extLst>
              </p:cNvPr>
              <p:cNvSpPr txBox="1">
                <a:spLocks noRot="1" noChangeAspect="1" noMove="1" noResize="1" noEditPoints="1" noAdjustHandles="1" noChangeArrowheads="1" noChangeShapeType="1" noTextEdit="1"/>
              </p:cNvSpPr>
              <p:nvPr/>
            </p:nvSpPr>
            <p:spPr>
              <a:xfrm>
                <a:off x="9084931" y="3818206"/>
                <a:ext cx="1643399" cy="1015663"/>
              </a:xfrm>
              <a:prstGeom prst="rect">
                <a:avLst/>
              </a:prstGeom>
              <a:blipFill>
                <a:blip r:embed="rId6"/>
                <a:stretch>
                  <a:fillRect b="-3593"/>
                </a:stretch>
              </a:blipFill>
            </p:spPr>
            <p:txBody>
              <a:bodyPr/>
              <a:lstStyle/>
              <a:p>
                <a:r>
                  <a:rPr lang="en-GB">
                    <a:noFill/>
                  </a:rPr>
                  <a:t> </a:t>
                </a:r>
              </a:p>
            </p:txBody>
          </p:sp>
        </mc:Fallback>
      </mc:AlternateContent>
      <p:sp>
        <p:nvSpPr>
          <p:cNvPr id="73" name="Isosceles Triangle 72">
            <a:extLst>
              <a:ext uri="{FF2B5EF4-FFF2-40B4-BE49-F238E27FC236}">
                <a16:creationId xmlns:a16="http://schemas.microsoft.com/office/drawing/2014/main" id="{B0CF776C-F728-49DD-9D27-4BE1BB6573DD}"/>
              </a:ext>
            </a:extLst>
          </p:cNvPr>
          <p:cNvSpPr/>
          <p:nvPr/>
        </p:nvSpPr>
        <p:spPr>
          <a:xfrm>
            <a:off x="2883292" y="754380"/>
            <a:ext cx="967349" cy="785250"/>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Isosceles Triangle 73">
            <a:extLst>
              <a:ext uri="{FF2B5EF4-FFF2-40B4-BE49-F238E27FC236}">
                <a16:creationId xmlns:a16="http://schemas.microsoft.com/office/drawing/2014/main" id="{99D82768-3BF6-40AC-8B80-20284E515CBB}"/>
              </a:ext>
            </a:extLst>
          </p:cNvPr>
          <p:cNvSpPr/>
          <p:nvPr/>
        </p:nvSpPr>
        <p:spPr>
          <a:xfrm>
            <a:off x="1505596" y="1540764"/>
            <a:ext cx="967349" cy="785250"/>
          </a:xfrm>
          <a:prstGeom prst="triangle">
            <a:avLst>
              <a:gd name="adj" fmla="val 0"/>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Isosceles Triangle 74">
            <a:extLst>
              <a:ext uri="{FF2B5EF4-FFF2-40B4-BE49-F238E27FC236}">
                <a16:creationId xmlns:a16="http://schemas.microsoft.com/office/drawing/2014/main" id="{94E9F8FF-8B0C-41A1-ADF8-DA5AC7784515}"/>
              </a:ext>
            </a:extLst>
          </p:cNvPr>
          <p:cNvSpPr/>
          <p:nvPr/>
        </p:nvSpPr>
        <p:spPr>
          <a:xfrm>
            <a:off x="3078364" y="2333244"/>
            <a:ext cx="967349" cy="785250"/>
          </a:xfrm>
          <a:prstGeom prst="triangle">
            <a:avLst>
              <a:gd name="adj" fmla="val 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9CF219E7-1CAF-4271-BA72-72254B53BDE1}"/>
                  </a:ext>
                </a:extLst>
              </p:cNvPr>
              <p:cNvSpPr txBox="1"/>
              <p:nvPr/>
            </p:nvSpPr>
            <p:spPr>
              <a:xfrm>
                <a:off x="4451150" y="2588454"/>
                <a:ext cx="1327928" cy="573362"/>
              </a:xfrm>
              <a:prstGeom prst="rect">
                <a:avLst/>
              </a:prstGeom>
              <a:solidFill>
                <a:schemeClr val="bg1"/>
              </a:solidFill>
              <a:ln w="19050">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Translated by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vector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−8</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6" name="TextBox 75">
                <a:extLst>
                  <a:ext uri="{FF2B5EF4-FFF2-40B4-BE49-F238E27FC236}">
                    <a16:creationId xmlns:a16="http://schemas.microsoft.com/office/drawing/2014/main" id="{9CF219E7-1CAF-4271-BA72-72254B53BDE1}"/>
                  </a:ext>
                </a:extLst>
              </p:cNvPr>
              <p:cNvSpPr txBox="1">
                <a:spLocks noRot="1" noChangeAspect="1" noMove="1" noResize="1" noEditPoints="1" noAdjustHandles="1" noChangeArrowheads="1" noChangeShapeType="1" noTextEdit="1"/>
              </p:cNvSpPr>
              <p:nvPr/>
            </p:nvSpPr>
            <p:spPr>
              <a:xfrm>
                <a:off x="4451150" y="2588454"/>
                <a:ext cx="1327928" cy="573362"/>
              </a:xfrm>
              <a:prstGeom prst="rect">
                <a:avLst/>
              </a:prstGeom>
              <a:blipFill>
                <a:blip r:embed="rId7"/>
                <a:stretch>
                  <a:fillRect/>
                </a:stretch>
              </a:blipFill>
              <a:ln w="19050">
                <a:solidFill>
                  <a:srgbClr val="0070C0"/>
                </a:solidFill>
              </a:ln>
            </p:spPr>
            <p:txBody>
              <a:bodyPr/>
              <a:lstStyle/>
              <a:p>
                <a:r>
                  <a:rPr lang="en-GB">
                    <a:noFill/>
                  </a:rPr>
                  <a:t> </a:t>
                </a:r>
              </a:p>
            </p:txBody>
          </p:sp>
        </mc:Fallback>
      </mc:AlternateContent>
      <p:sp>
        <p:nvSpPr>
          <p:cNvPr id="78" name="Isosceles Triangle 77">
            <a:extLst>
              <a:ext uri="{FF2B5EF4-FFF2-40B4-BE49-F238E27FC236}">
                <a16:creationId xmlns:a16="http://schemas.microsoft.com/office/drawing/2014/main" id="{51200A37-6891-4377-A4BC-B0CB81539EF6}"/>
              </a:ext>
            </a:extLst>
          </p:cNvPr>
          <p:cNvSpPr/>
          <p:nvPr/>
        </p:nvSpPr>
        <p:spPr>
          <a:xfrm>
            <a:off x="8010028" y="944880"/>
            <a:ext cx="399405" cy="594750"/>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F04763D2-312E-46D5-897F-D4A2C07BA98B}"/>
              </a:ext>
            </a:extLst>
          </p:cNvPr>
          <p:cNvSpPr/>
          <p:nvPr/>
        </p:nvSpPr>
        <p:spPr>
          <a:xfrm rot="5400000">
            <a:off x="8108580" y="2231139"/>
            <a:ext cx="399405" cy="594750"/>
          </a:xfrm>
          <a:prstGeom prst="triangle">
            <a:avLst>
              <a:gd name="adj" fmla="val 0"/>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Isosceles Triangle 79">
            <a:extLst>
              <a:ext uri="{FF2B5EF4-FFF2-40B4-BE49-F238E27FC236}">
                <a16:creationId xmlns:a16="http://schemas.microsoft.com/office/drawing/2014/main" id="{BC39BF63-97B7-46AC-B045-7EB626ECFF18}"/>
              </a:ext>
            </a:extLst>
          </p:cNvPr>
          <p:cNvSpPr/>
          <p:nvPr/>
        </p:nvSpPr>
        <p:spPr>
          <a:xfrm rot="5400000">
            <a:off x="8107564" y="1438660"/>
            <a:ext cx="399405" cy="594750"/>
          </a:xfrm>
          <a:prstGeom prst="triangle">
            <a:avLst>
              <a:gd name="adj" fmla="val 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1DF59396-3055-4576-8F5E-F84D932A800E}"/>
              </a:ext>
            </a:extLst>
          </p:cNvPr>
          <p:cNvSpPr txBox="1"/>
          <p:nvPr/>
        </p:nvSpPr>
        <p:spPr>
          <a:xfrm>
            <a:off x="9249523" y="2637223"/>
            <a:ext cx="1593641" cy="461665"/>
          </a:xfrm>
          <a:prstGeom prst="rect">
            <a:avLst/>
          </a:prstGeom>
          <a:solidFill>
            <a:schemeClr val="bg1"/>
          </a:solidFill>
          <a:ln w="19050">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Rotated 90° clockwise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about (2, 2)</a:t>
            </a:r>
          </a:p>
        </p:txBody>
      </p:sp>
      <p:sp>
        <p:nvSpPr>
          <p:cNvPr id="82" name="Isosceles Triangle 81">
            <a:extLst>
              <a:ext uri="{FF2B5EF4-FFF2-40B4-BE49-F238E27FC236}">
                <a16:creationId xmlns:a16="http://schemas.microsoft.com/office/drawing/2014/main" id="{A2EAEBE2-D1AE-43A0-BDA9-720B1793F652}"/>
              </a:ext>
            </a:extLst>
          </p:cNvPr>
          <p:cNvSpPr/>
          <p:nvPr/>
        </p:nvSpPr>
        <p:spPr>
          <a:xfrm>
            <a:off x="1699144" y="4529328"/>
            <a:ext cx="399405" cy="594750"/>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Isosceles Triangle 82">
            <a:extLst>
              <a:ext uri="{FF2B5EF4-FFF2-40B4-BE49-F238E27FC236}">
                <a16:creationId xmlns:a16="http://schemas.microsoft.com/office/drawing/2014/main" id="{AFAC297A-E0C3-4DD7-9F19-4FD2162B62A6}"/>
              </a:ext>
            </a:extLst>
          </p:cNvPr>
          <p:cNvSpPr/>
          <p:nvPr/>
        </p:nvSpPr>
        <p:spPr>
          <a:xfrm rot="10800000">
            <a:off x="3259720" y="5525644"/>
            <a:ext cx="399405" cy="594750"/>
          </a:xfrm>
          <a:prstGeom prst="triangle">
            <a:avLst>
              <a:gd name="adj" fmla="val 0"/>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Isosceles Triangle 83">
            <a:extLst>
              <a:ext uri="{FF2B5EF4-FFF2-40B4-BE49-F238E27FC236}">
                <a16:creationId xmlns:a16="http://schemas.microsoft.com/office/drawing/2014/main" id="{F7F77A71-E453-46E9-AA5F-2AD90B554F20}"/>
              </a:ext>
            </a:extLst>
          </p:cNvPr>
          <p:cNvSpPr/>
          <p:nvPr/>
        </p:nvSpPr>
        <p:spPr>
          <a:xfrm rot="10800000" flipV="1">
            <a:off x="3267338" y="4549141"/>
            <a:ext cx="399405" cy="574549"/>
          </a:xfrm>
          <a:prstGeom prst="triangle">
            <a:avLst>
              <a:gd name="adj" fmla="val 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76667586-5C3B-43A3-8D8C-3E7B7E6E163A}"/>
                  </a:ext>
                </a:extLst>
              </p:cNvPr>
              <p:cNvSpPr txBox="1"/>
              <p:nvPr/>
            </p:nvSpPr>
            <p:spPr>
              <a:xfrm>
                <a:off x="4152447" y="6210886"/>
                <a:ext cx="1839671" cy="276999"/>
              </a:xfrm>
              <a:prstGeom prst="rect">
                <a:avLst/>
              </a:prstGeom>
              <a:solidFill>
                <a:schemeClr val="bg1"/>
              </a:solidFill>
              <a:ln w="19050">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Reflected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=0</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5" name="TextBox 84">
                <a:extLst>
                  <a:ext uri="{FF2B5EF4-FFF2-40B4-BE49-F238E27FC236}">
                    <a16:creationId xmlns:a16="http://schemas.microsoft.com/office/drawing/2014/main" id="{76667586-5C3B-43A3-8D8C-3E7B7E6E163A}"/>
                  </a:ext>
                </a:extLst>
              </p:cNvPr>
              <p:cNvSpPr txBox="1">
                <a:spLocks noRot="1" noChangeAspect="1" noMove="1" noResize="1" noEditPoints="1" noAdjustHandles="1" noChangeArrowheads="1" noChangeShapeType="1" noTextEdit="1"/>
              </p:cNvSpPr>
              <p:nvPr/>
            </p:nvSpPr>
            <p:spPr>
              <a:xfrm>
                <a:off x="4152447" y="6210886"/>
                <a:ext cx="1839671" cy="276999"/>
              </a:xfrm>
              <a:prstGeom prst="rect">
                <a:avLst/>
              </a:prstGeom>
              <a:blipFill>
                <a:blip r:embed="rId8"/>
                <a:stretch>
                  <a:fillRect b="-12500"/>
                </a:stretch>
              </a:blipFill>
              <a:ln w="19050">
                <a:solidFill>
                  <a:srgbClr val="0070C0"/>
                </a:solidFill>
              </a:ln>
            </p:spPr>
            <p:txBody>
              <a:bodyPr/>
              <a:lstStyle/>
              <a:p>
                <a:r>
                  <a:rPr lang="en-GB">
                    <a:noFill/>
                  </a:rPr>
                  <a:t> </a:t>
                </a:r>
              </a:p>
            </p:txBody>
          </p:sp>
        </mc:Fallback>
      </mc:AlternateContent>
      <p:sp>
        <p:nvSpPr>
          <p:cNvPr id="86" name="Isosceles Triangle 85">
            <a:extLst>
              <a:ext uri="{FF2B5EF4-FFF2-40B4-BE49-F238E27FC236}">
                <a16:creationId xmlns:a16="http://schemas.microsoft.com/office/drawing/2014/main" id="{9E025CAB-36B9-4F24-BD79-A9019456AC18}"/>
              </a:ext>
            </a:extLst>
          </p:cNvPr>
          <p:cNvSpPr/>
          <p:nvPr/>
        </p:nvSpPr>
        <p:spPr>
          <a:xfrm flipH="1">
            <a:off x="6637019" y="5539740"/>
            <a:ext cx="384811" cy="970006"/>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Isosceles Triangle 86">
            <a:extLst>
              <a:ext uri="{FF2B5EF4-FFF2-40B4-BE49-F238E27FC236}">
                <a16:creationId xmlns:a16="http://schemas.microsoft.com/office/drawing/2014/main" id="{6158752F-8148-4B16-B495-247008B1AEC7}"/>
              </a:ext>
            </a:extLst>
          </p:cNvPr>
          <p:cNvSpPr/>
          <p:nvPr/>
        </p:nvSpPr>
        <p:spPr>
          <a:xfrm>
            <a:off x="7820404" y="5539740"/>
            <a:ext cx="393956" cy="970006"/>
          </a:xfrm>
          <a:prstGeom prst="triangle">
            <a:avLst>
              <a:gd name="adj" fmla="val 0"/>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Isosceles Triangle 88">
            <a:extLst>
              <a:ext uri="{FF2B5EF4-FFF2-40B4-BE49-F238E27FC236}">
                <a16:creationId xmlns:a16="http://schemas.microsoft.com/office/drawing/2014/main" id="{640641A7-AEA2-48D4-A220-F1B53CCAD392}"/>
              </a:ext>
            </a:extLst>
          </p:cNvPr>
          <p:cNvSpPr/>
          <p:nvPr/>
        </p:nvSpPr>
        <p:spPr>
          <a:xfrm rot="10800000" flipH="1">
            <a:off x="7814369" y="4544295"/>
            <a:ext cx="380179" cy="970006"/>
          </a:xfrm>
          <a:prstGeom prst="triangle">
            <a:avLst>
              <a:gd name="adj" fmla="val 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7258FE66-5BD2-42CC-9E3C-844B3CFAF03F}"/>
              </a:ext>
            </a:extLst>
          </p:cNvPr>
          <p:cNvSpPr txBox="1"/>
          <p:nvPr/>
        </p:nvSpPr>
        <p:spPr>
          <a:xfrm>
            <a:off x="9523843" y="6038791"/>
            <a:ext cx="1099981" cy="461665"/>
          </a:xfrm>
          <a:prstGeom prst="rect">
            <a:avLst/>
          </a:prstGeom>
          <a:solidFill>
            <a:schemeClr val="bg1"/>
          </a:solidFill>
          <a:ln w="19050">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Rotated 180°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about (−1, −1)</a:t>
            </a:r>
          </a:p>
        </p:txBody>
      </p:sp>
      <p:sp>
        <p:nvSpPr>
          <p:cNvPr id="91" name="TextBox 90">
            <a:extLst>
              <a:ext uri="{FF2B5EF4-FFF2-40B4-BE49-F238E27FC236}">
                <a16:creationId xmlns:a16="http://schemas.microsoft.com/office/drawing/2014/main" id="{3EACADBB-883D-4566-9E7A-069F6F26B531}"/>
              </a:ext>
            </a:extLst>
          </p:cNvPr>
          <p:cNvSpPr txBox="1"/>
          <p:nvPr/>
        </p:nvSpPr>
        <p:spPr>
          <a:xfrm>
            <a:off x="10680173" y="-5080"/>
            <a:ext cx="42351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①</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516926EC-8914-4FAE-918B-13D53FE24CCB}"/>
              </a:ext>
            </a:extLst>
          </p:cNvPr>
          <p:cNvSpPr txBox="1"/>
          <p:nvPr/>
        </p:nvSpPr>
        <p:spPr>
          <a:xfrm>
            <a:off x="1245122" y="277837"/>
            <a:ext cx="32092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8" name="TextBox 37">
            <a:extLst>
              <a:ext uri="{FF2B5EF4-FFF2-40B4-BE49-F238E27FC236}">
                <a16:creationId xmlns:a16="http://schemas.microsoft.com/office/drawing/2014/main" id="{A8939A2E-B479-4D84-869C-B307421A41BF}"/>
              </a:ext>
            </a:extLst>
          </p:cNvPr>
          <p:cNvSpPr txBox="1"/>
          <p:nvPr/>
        </p:nvSpPr>
        <p:spPr>
          <a:xfrm>
            <a:off x="6186399" y="277837"/>
            <a:ext cx="32092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39" name="TextBox 38">
            <a:extLst>
              <a:ext uri="{FF2B5EF4-FFF2-40B4-BE49-F238E27FC236}">
                <a16:creationId xmlns:a16="http://schemas.microsoft.com/office/drawing/2014/main" id="{DC7342D4-9A07-474E-A7D7-B92D54A5887C}"/>
              </a:ext>
            </a:extLst>
          </p:cNvPr>
          <p:cNvSpPr txBox="1"/>
          <p:nvPr/>
        </p:nvSpPr>
        <p:spPr>
          <a:xfrm>
            <a:off x="1245122" y="3662875"/>
            <a:ext cx="32092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40" name="TextBox 39">
            <a:extLst>
              <a:ext uri="{FF2B5EF4-FFF2-40B4-BE49-F238E27FC236}">
                <a16:creationId xmlns:a16="http://schemas.microsoft.com/office/drawing/2014/main" id="{E25F6D9C-81F0-4F5A-97DE-9B2856EF1A67}"/>
              </a:ext>
            </a:extLst>
          </p:cNvPr>
          <p:cNvSpPr txBox="1"/>
          <p:nvPr/>
        </p:nvSpPr>
        <p:spPr>
          <a:xfrm>
            <a:off x="6186399" y="3662875"/>
            <a:ext cx="32573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Tree>
    <p:extLst>
      <p:ext uri="{BB962C8B-B14F-4D97-AF65-F5344CB8AC3E}">
        <p14:creationId xmlns:p14="http://schemas.microsoft.com/office/powerpoint/2010/main" val="2380645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223927B-3A33-4269-924F-BAD72E3353BC}"/>
              </a:ext>
            </a:extLst>
          </p:cNvPr>
          <p:cNvSpPr/>
          <p:nvPr/>
        </p:nvSpPr>
        <p:spPr>
          <a:xfrm>
            <a:off x="1150620" y="7620"/>
            <a:ext cx="9874934" cy="6838950"/>
          </a:xfrm>
          <a:prstGeom prst="roundRect">
            <a:avLst>
              <a:gd name="adj" fmla="val 207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7E18450-7A47-4E2E-841B-B413166E4333}"/>
              </a:ext>
            </a:extLst>
          </p:cNvPr>
          <p:cNvSpPr txBox="1"/>
          <p:nvPr/>
        </p:nvSpPr>
        <p:spPr>
          <a:xfrm>
            <a:off x="5111125" y="-1"/>
            <a:ext cx="1950920"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Combining Transformations</a:t>
            </a:r>
          </a:p>
        </p:txBody>
      </p:sp>
      <p:sp>
        <p:nvSpPr>
          <p:cNvPr id="15" name="TextBox 14">
            <a:extLst>
              <a:ext uri="{FF2B5EF4-FFF2-40B4-BE49-F238E27FC236}">
                <a16:creationId xmlns:a16="http://schemas.microsoft.com/office/drawing/2014/main" id="{6D467EC4-8835-4128-933B-340AFD56856D}"/>
              </a:ext>
            </a:extLst>
          </p:cNvPr>
          <p:cNvSpPr txBox="1"/>
          <p:nvPr/>
        </p:nvSpPr>
        <p:spPr>
          <a:xfrm>
            <a:off x="4240367" y="1998200"/>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16" name="Picture 15">
            <a:extLst>
              <a:ext uri="{FF2B5EF4-FFF2-40B4-BE49-F238E27FC236}">
                <a16:creationId xmlns:a16="http://schemas.microsoft.com/office/drawing/2014/main" id="{C21FF8C8-5481-498C-8AFE-0BB12298FA12}"/>
              </a:ext>
            </a:extLst>
          </p:cNvPr>
          <p:cNvPicPr>
            <a:picLocks noChangeAspect="1"/>
          </p:cNvPicPr>
          <p:nvPr/>
        </p:nvPicPr>
        <p:blipFill>
          <a:blip r:embed="rId2"/>
          <a:stretch>
            <a:fillRect/>
          </a:stretch>
        </p:blipFill>
        <p:spPr>
          <a:xfrm>
            <a:off x="1108658" y="166587"/>
            <a:ext cx="3282268" cy="3323959"/>
          </a:xfrm>
          <a:prstGeom prst="rect">
            <a:avLst/>
          </a:prstGeom>
        </p:spPr>
      </p:pic>
      <p:cxnSp>
        <p:nvCxnSpPr>
          <p:cNvPr id="18" name="Straight Connector 17">
            <a:extLst>
              <a:ext uri="{FF2B5EF4-FFF2-40B4-BE49-F238E27FC236}">
                <a16:creationId xmlns:a16="http://schemas.microsoft.com/office/drawing/2014/main" id="{04213987-461E-4673-83BF-C7C1D7C74708}"/>
              </a:ext>
            </a:extLst>
          </p:cNvPr>
          <p:cNvCxnSpPr>
            <a:cxnSpLocks/>
          </p:cNvCxnSpPr>
          <p:nvPr/>
        </p:nvCxnSpPr>
        <p:spPr>
          <a:xfrm>
            <a:off x="4167553" y="3219158"/>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25A42F1-035D-4220-8486-BD9E60CA5899}"/>
                  </a:ext>
                </a:extLst>
              </p:cNvPr>
              <p:cNvSpPr txBox="1"/>
              <p:nvPr/>
            </p:nvSpPr>
            <p:spPr>
              <a:xfrm>
                <a:off x="4152446" y="424375"/>
                <a:ext cx="1789592" cy="112710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Rotate 180°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about (1,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Translate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vector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F25A42F1-035D-4220-8486-BD9E60CA5899}"/>
                  </a:ext>
                </a:extLst>
              </p:cNvPr>
              <p:cNvSpPr txBox="1">
                <a:spLocks noRot="1" noChangeAspect="1" noMove="1" noResize="1" noEditPoints="1" noAdjustHandles="1" noChangeArrowheads="1" noChangeShapeType="1" noTextEdit="1"/>
              </p:cNvSpPr>
              <p:nvPr/>
            </p:nvSpPr>
            <p:spPr>
              <a:xfrm>
                <a:off x="4152446" y="424375"/>
                <a:ext cx="1789592" cy="1127103"/>
              </a:xfrm>
              <a:prstGeom prst="rect">
                <a:avLst/>
              </a:prstGeom>
              <a:blipFill>
                <a:blip r:embed="rId3"/>
                <a:stretch>
                  <a:fillRect t="-541" b="-541"/>
                </a:stretch>
              </a:blipFill>
            </p:spPr>
            <p:txBody>
              <a:bodyPr/>
              <a:lstStyle/>
              <a:p>
                <a:r>
                  <a:rPr lang="en-GB">
                    <a:noFill/>
                  </a:rPr>
                  <a:t> </a:t>
                </a:r>
              </a:p>
            </p:txBody>
          </p:sp>
        </mc:Fallback>
      </mc:AlternateContent>
      <p:sp>
        <p:nvSpPr>
          <p:cNvPr id="61" name="TextBox 60">
            <a:extLst>
              <a:ext uri="{FF2B5EF4-FFF2-40B4-BE49-F238E27FC236}">
                <a16:creationId xmlns:a16="http://schemas.microsoft.com/office/drawing/2014/main" id="{A1ED7667-C223-4906-A7FF-D4EF2CA69C1F}"/>
              </a:ext>
            </a:extLst>
          </p:cNvPr>
          <p:cNvSpPr txBox="1"/>
          <p:nvPr/>
        </p:nvSpPr>
        <p:spPr>
          <a:xfrm>
            <a:off x="9172851" y="1998200"/>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62" name="Picture 61">
            <a:extLst>
              <a:ext uri="{FF2B5EF4-FFF2-40B4-BE49-F238E27FC236}">
                <a16:creationId xmlns:a16="http://schemas.microsoft.com/office/drawing/2014/main" id="{31C0503D-921A-4FE2-9672-4D148D4C5ED3}"/>
              </a:ext>
            </a:extLst>
          </p:cNvPr>
          <p:cNvPicPr>
            <a:picLocks noChangeAspect="1"/>
          </p:cNvPicPr>
          <p:nvPr/>
        </p:nvPicPr>
        <p:blipFill>
          <a:blip r:embed="rId2"/>
          <a:stretch>
            <a:fillRect/>
          </a:stretch>
        </p:blipFill>
        <p:spPr>
          <a:xfrm>
            <a:off x="6041142" y="166587"/>
            <a:ext cx="3282268" cy="3323959"/>
          </a:xfrm>
          <a:prstGeom prst="rect">
            <a:avLst/>
          </a:prstGeom>
        </p:spPr>
      </p:pic>
      <p:cxnSp>
        <p:nvCxnSpPr>
          <p:cNvPr id="63" name="Straight Connector 62">
            <a:extLst>
              <a:ext uri="{FF2B5EF4-FFF2-40B4-BE49-F238E27FC236}">
                <a16:creationId xmlns:a16="http://schemas.microsoft.com/office/drawing/2014/main" id="{59A85E44-C6D1-44B7-A8E5-769F889718EA}"/>
              </a:ext>
            </a:extLst>
          </p:cNvPr>
          <p:cNvCxnSpPr>
            <a:cxnSpLocks/>
          </p:cNvCxnSpPr>
          <p:nvPr/>
        </p:nvCxnSpPr>
        <p:spPr>
          <a:xfrm>
            <a:off x="9100037" y="3219158"/>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2A786C8C-BBCB-40B2-9AEA-754EC354D793}"/>
                  </a:ext>
                </a:extLst>
              </p:cNvPr>
              <p:cNvSpPr txBox="1"/>
              <p:nvPr/>
            </p:nvSpPr>
            <p:spPr>
              <a:xfrm>
                <a:off x="9084930" y="424375"/>
                <a:ext cx="1957202"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4" name="TextBox 63">
                <a:extLst>
                  <a:ext uri="{FF2B5EF4-FFF2-40B4-BE49-F238E27FC236}">
                    <a16:creationId xmlns:a16="http://schemas.microsoft.com/office/drawing/2014/main" id="{2A786C8C-BBCB-40B2-9AEA-754EC354D793}"/>
                  </a:ext>
                </a:extLst>
              </p:cNvPr>
              <p:cNvSpPr txBox="1">
                <a:spLocks noRot="1" noChangeAspect="1" noMove="1" noResize="1" noEditPoints="1" noAdjustHandles="1" noChangeArrowheads="1" noChangeShapeType="1" noTextEdit="1"/>
              </p:cNvSpPr>
              <p:nvPr/>
            </p:nvSpPr>
            <p:spPr>
              <a:xfrm>
                <a:off x="9084930" y="424375"/>
                <a:ext cx="1957202" cy="646331"/>
              </a:xfrm>
              <a:prstGeom prst="rect">
                <a:avLst/>
              </a:prstGeom>
              <a:blipFill>
                <a:blip r:embed="rId4"/>
                <a:stretch>
                  <a:fillRect t="-943" b="-6604"/>
                </a:stretch>
              </a:blipFill>
            </p:spPr>
            <p:txBody>
              <a:bodyPr/>
              <a:lstStyle/>
              <a:p>
                <a:r>
                  <a:rPr lang="en-GB">
                    <a:noFill/>
                  </a:rPr>
                  <a:t> </a:t>
                </a:r>
              </a:p>
            </p:txBody>
          </p:sp>
        </mc:Fallback>
      </mc:AlternateContent>
      <p:sp>
        <p:nvSpPr>
          <p:cNvPr id="65" name="TextBox 64">
            <a:extLst>
              <a:ext uri="{FF2B5EF4-FFF2-40B4-BE49-F238E27FC236}">
                <a16:creationId xmlns:a16="http://schemas.microsoft.com/office/drawing/2014/main" id="{AC34155F-1AED-4A90-A891-87913655555F}"/>
              </a:ext>
            </a:extLst>
          </p:cNvPr>
          <p:cNvSpPr txBox="1"/>
          <p:nvPr/>
        </p:nvSpPr>
        <p:spPr>
          <a:xfrm>
            <a:off x="4240367" y="5392031"/>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66" name="Picture 65">
            <a:extLst>
              <a:ext uri="{FF2B5EF4-FFF2-40B4-BE49-F238E27FC236}">
                <a16:creationId xmlns:a16="http://schemas.microsoft.com/office/drawing/2014/main" id="{357855DE-4440-447B-8C77-C3CE7BD7D13E}"/>
              </a:ext>
            </a:extLst>
          </p:cNvPr>
          <p:cNvPicPr>
            <a:picLocks noChangeAspect="1"/>
          </p:cNvPicPr>
          <p:nvPr/>
        </p:nvPicPr>
        <p:blipFill>
          <a:blip r:embed="rId2"/>
          <a:stretch>
            <a:fillRect/>
          </a:stretch>
        </p:blipFill>
        <p:spPr>
          <a:xfrm>
            <a:off x="1108658" y="3560418"/>
            <a:ext cx="3282268" cy="3323959"/>
          </a:xfrm>
          <a:prstGeom prst="rect">
            <a:avLst/>
          </a:prstGeom>
        </p:spPr>
      </p:pic>
      <p:cxnSp>
        <p:nvCxnSpPr>
          <p:cNvPr id="67" name="Straight Connector 66">
            <a:extLst>
              <a:ext uri="{FF2B5EF4-FFF2-40B4-BE49-F238E27FC236}">
                <a16:creationId xmlns:a16="http://schemas.microsoft.com/office/drawing/2014/main" id="{93E8B67C-B693-4779-AE92-FB644E0082E6}"/>
              </a:ext>
            </a:extLst>
          </p:cNvPr>
          <p:cNvCxnSpPr>
            <a:cxnSpLocks/>
          </p:cNvCxnSpPr>
          <p:nvPr/>
        </p:nvCxnSpPr>
        <p:spPr>
          <a:xfrm>
            <a:off x="4167553" y="6612989"/>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9B2E30C-300B-477B-AF08-6BC75AA6C32E}"/>
                  </a:ext>
                </a:extLst>
              </p:cNvPr>
              <p:cNvSpPr txBox="1"/>
              <p:nvPr/>
            </p:nvSpPr>
            <p:spPr>
              <a:xfrm>
                <a:off x="4152446" y="3818206"/>
                <a:ext cx="1961434"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8" name="TextBox 67">
                <a:extLst>
                  <a:ext uri="{FF2B5EF4-FFF2-40B4-BE49-F238E27FC236}">
                    <a16:creationId xmlns:a16="http://schemas.microsoft.com/office/drawing/2014/main" id="{E9B2E30C-300B-477B-AF08-6BC75AA6C32E}"/>
                  </a:ext>
                </a:extLst>
              </p:cNvPr>
              <p:cNvSpPr txBox="1">
                <a:spLocks noRot="1" noChangeAspect="1" noMove="1" noResize="1" noEditPoints="1" noAdjustHandles="1" noChangeArrowheads="1" noChangeShapeType="1" noTextEdit="1"/>
              </p:cNvSpPr>
              <p:nvPr/>
            </p:nvSpPr>
            <p:spPr>
              <a:xfrm>
                <a:off x="4152446" y="3818206"/>
                <a:ext cx="1961434" cy="646331"/>
              </a:xfrm>
              <a:prstGeom prst="rect">
                <a:avLst/>
              </a:prstGeom>
              <a:blipFill>
                <a:blip r:embed="rId5"/>
                <a:stretch>
                  <a:fillRect b="-6604"/>
                </a:stretch>
              </a:blipFill>
            </p:spPr>
            <p:txBody>
              <a:bodyPr/>
              <a:lstStyle/>
              <a:p>
                <a:r>
                  <a:rPr lang="en-GB">
                    <a:noFill/>
                  </a:rPr>
                  <a:t> </a:t>
                </a:r>
              </a:p>
            </p:txBody>
          </p:sp>
        </mc:Fallback>
      </mc:AlternateContent>
      <p:sp>
        <p:nvSpPr>
          <p:cNvPr id="69" name="TextBox 68">
            <a:extLst>
              <a:ext uri="{FF2B5EF4-FFF2-40B4-BE49-F238E27FC236}">
                <a16:creationId xmlns:a16="http://schemas.microsoft.com/office/drawing/2014/main" id="{12E3CFA2-AE2A-426C-AF96-ADA048F98B09}"/>
              </a:ext>
            </a:extLst>
          </p:cNvPr>
          <p:cNvSpPr txBox="1"/>
          <p:nvPr/>
        </p:nvSpPr>
        <p:spPr>
          <a:xfrm>
            <a:off x="9172851" y="5392031"/>
            <a:ext cx="166789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Describe as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single transformation:</a:t>
            </a:r>
          </a:p>
        </p:txBody>
      </p:sp>
      <p:pic>
        <p:nvPicPr>
          <p:cNvPr id="70" name="Picture 69">
            <a:extLst>
              <a:ext uri="{FF2B5EF4-FFF2-40B4-BE49-F238E27FC236}">
                <a16:creationId xmlns:a16="http://schemas.microsoft.com/office/drawing/2014/main" id="{10E89DB3-BCDE-41DE-8F16-B4CC714962BD}"/>
              </a:ext>
            </a:extLst>
          </p:cNvPr>
          <p:cNvPicPr>
            <a:picLocks noChangeAspect="1"/>
          </p:cNvPicPr>
          <p:nvPr/>
        </p:nvPicPr>
        <p:blipFill>
          <a:blip r:embed="rId2"/>
          <a:stretch>
            <a:fillRect/>
          </a:stretch>
        </p:blipFill>
        <p:spPr>
          <a:xfrm>
            <a:off x="6041142" y="3560418"/>
            <a:ext cx="3282268" cy="3323959"/>
          </a:xfrm>
          <a:prstGeom prst="rect">
            <a:avLst/>
          </a:prstGeom>
        </p:spPr>
      </p:pic>
      <p:cxnSp>
        <p:nvCxnSpPr>
          <p:cNvPr id="71" name="Straight Connector 70">
            <a:extLst>
              <a:ext uri="{FF2B5EF4-FFF2-40B4-BE49-F238E27FC236}">
                <a16:creationId xmlns:a16="http://schemas.microsoft.com/office/drawing/2014/main" id="{9DA7890A-9EDB-4618-AB30-F14BE4F9E211}"/>
              </a:ext>
            </a:extLst>
          </p:cNvPr>
          <p:cNvCxnSpPr>
            <a:cxnSpLocks/>
          </p:cNvCxnSpPr>
          <p:nvPr/>
        </p:nvCxnSpPr>
        <p:spPr>
          <a:xfrm>
            <a:off x="9100037" y="6612989"/>
            <a:ext cx="184638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32BA1FD-43A8-4E47-9680-8DF10B2C224F}"/>
                  </a:ext>
                </a:extLst>
              </p:cNvPr>
              <p:cNvSpPr txBox="1"/>
              <p:nvPr/>
            </p:nvSpPr>
            <p:spPr>
              <a:xfrm>
                <a:off x="9084930" y="3818206"/>
                <a:ext cx="184601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 Reflect in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2) Rotate 180°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about the origin.</a:t>
                </a:r>
              </a:p>
            </p:txBody>
          </p:sp>
        </mc:Choice>
        <mc:Fallback xmlns="">
          <p:sp>
            <p:nvSpPr>
              <p:cNvPr id="72" name="TextBox 71">
                <a:extLst>
                  <a:ext uri="{FF2B5EF4-FFF2-40B4-BE49-F238E27FC236}">
                    <a16:creationId xmlns:a16="http://schemas.microsoft.com/office/drawing/2014/main" id="{132BA1FD-43A8-4E47-9680-8DF10B2C224F}"/>
                  </a:ext>
                </a:extLst>
              </p:cNvPr>
              <p:cNvSpPr txBox="1">
                <a:spLocks noRot="1" noChangeAspect="1" noMove="1" noResize="1" noEditPoints="1" noAdjustHandles="1" noChangeArrowheads="1" noChangeShapeType="1" noTextEdit="1"/>
              </p:cNvSpPr>
              <p:nvPr/>
            </p:nvSpPr>
            <p:spPr>
              <a:xfrm>
                <a:off x="9084930" y="3818206"/>
                <a:ext cx="1846018" cy="830997"/>
              </a:xfrm>
              <a:prstGeom prst="rect">
                <a:avLst/>
              </a:prstGeom>
              <a:blipFill>
                <a:blip r:embed="rId6"/>
                <a:stretch>
                  <a:fillRect b="-4380"/>
                </a:stretch>
              </a:blipFill>
            </p:spPr>
            <p:txBody>
              <a:bodyPr/>
              <a:lstStyle/>
              <a:p>
                <a:r>
                  <a:rPr lang="en-GB">
                    <a:noFill/>
                  </a:rPr>
                  <a:t> </a:t>
                </a:r>
              </a:p>
            </p:txBody>
          </p:sp>
        </mc:Fallback>
      </mc:AlternateContent>
      <p:sp>
        <p:nvSpPr>
          <p:cNvPr id="73" name="Isosceles Triangle 72">
            <a:extLst>
              <a:ext uri="{FF2B5EF4-FFF2-40B4-BE49-F238E27FC236}">
                <a16:creationId xmlns:a16="http://schemas.microsoft.com/office/drawing/2014/main" id="{B0CF776C-F728-49DD-9D27-4BE1BB6573DD}"/>
              </a:ext>
            </a:extLst>
          </p:cNvPr>
          <p:cNvSpPr/>
          <p:nvPr/>
        </p:nvSpPr>
        <p:spPr>
          <a:xfrm>
            <a:off x="3073792" y="570738"/>
            <a:ext cx="389499" cy="1173480"/>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Isosceles Triangle 77">
            <a:extLst>
              <a:ext uri="{FF2B5EF4-FFF2-40B4-BE49-F238E27FC236}">
                <a16:creationId xmlns:a16="http://schemas.microsoft.com/office/drawing/2014/main" id="{51200A37-6891-4377-A4BC-B0CB81539EF6}"/>
              </a:ext>
            </a:extLst>
          </p:cNvPr>
          <p:cNvSpPr/>
          <p:nvPr/>
        </p:nvSpPr>
        <p:spPr>
          <a:xfrm flipV="1">
            <a:off x="8011161" y="1543558"/>
            <a:ext cx="769620" cy="395478"/>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1DF59396-3055-4576-8F5E-F84D932A800E}"/>
              </a:ext>
            </a:extLst>
          </p:cNvPr>
          <p:cNvSpPr txBox="1"/>
          <p:nvPr/>
        </p:nvSpPr>
        <p:spPr>
          <a:xfrm>
            <a:off x="9130003" y="2637223"/>
            <a:ext cx="1832682" cy="461665"/>
          </a:xfrm>
          <a:prstGeom prst="rect">
            <a:avLst/>
          </a:prstGeom>
          <a:solidFill>
            <a:schemeClr val="bg1"/>
          </a:solidFill>
          <a:ln w="19050">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Rotated 90° anticlockwise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about (−1, −1)</a:t>
            </a:r>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7258FE66-5BD2-42CC-9E3C-844B3CFAF03F}"/>
                  </a:ext>
                </a:extLst>
              </p:cNvPr>
              <p:cNvSpPr txBox="1"/>
              <p:nvPr/>
            </p:nvSpPr>
            <p:spPr>
              <a:xfrm>
                <a:off x="9294646" y="6038791"/>
                <a:ext cx="1201676" cy="461665"/>
              </a:xfrm>
              <a:prstGeom prst="rect">
                <a:avLst/>
              </a:prstGeom>
              <a:solidFill>
                <a:schemeClr val="bg1"/>
              </a:solidFill>
              <a:ln w="19050">
                <a:solidFill>
                  <a:srgbClr val="0070C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Reflected in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0" name="TextBox 89">
                <a:extLst>
                  <a:ext uri="{FF2B5EF4-FFF2-40B4-BE49-F238E27FC236}">
                    <a16:creationId xmlns:a16="http://schemas.microsoft.com/office/drawing/2014/main" id="{7258FE66-5BD2-42CC-9E3C-844B3CFAF03F}"/>
                  </a:ext>
                </a:extLst>
              </p:cNvPr>
              <p:cNvSpPr txBox="1">
                <a:spLocks noRot="1" noChangeAspect="1" noMove="1" noResize="1" noEditPoints="1" noAdjustHandles="1" noChangeArrowheads="1" noChangeShapeType="1" noTextEdit="1"/>
              </p:cNvSpPr>
              <p:nvPr/>
            </p:nvSpPr>
            <p:spPr>
              <a:xfrm>
                <a:off x="9294646" y="6038791"/>
                <a:ext cx="1201676" cy="461665"/>
              </a:xfrm>
              <a:prstGeom prst="rect">
                <a:avLst/>
              </a:prstGeom>
              <a:blipFill>
                <a:blip r:embed="rId7"/>
                <a:stretch>
                  <a:fillRect b="-7692"/>
                </a:stretch>
              </a:blipFill>
              <a:ln w="19050">
                <a:solidFill>
                  <a:srgbClr val="0070C0"/>
                </a:solidFill>
              </a:ln>
            </p:spPr>
            <p:txBody>
              <a:bodyPr/>
              <a:lstStyle/>
              <a:p>
                <a:r>
                  <a:rPr lang="en-GB">
                    <a:noFill/>
                  </a:rPr>
                  <a:t> </a:t>
                </a:r>
              </a:p>
            </p:txBody>
          </p:sp>
        </mc:Fallback>
      </mc:AlternateContent>
      <p:sp>
        <p:nvSpPr>
          <p:cNvPr id="36" name="TextBox 35">
            <a:extLst>
              <a:ext uri="{FF2B5EF4-FFF2-40B4-BE49-F238E27FC236}">
                <a16:creationId xmlns:a16="http://schemas.microsoft.com/office/drawing/2014/main" id="{5475167E-143B-4FD7-871B-7129725CC368}"/>
              </a:ext>
            </a:extLst>
          </p:cNvPr>
          <p:cNvSpPr txBox="1"/>
          <p:nvPr/>
        </p:nvSpPr>
        <p:spPr>
          <a:xfrm>
            <a:off x="10680173" y="-5080"/>
            <a:ext cx="42351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②</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Isosceles Triangle 36">
            <a:extLst>
              <a:ext uri="{FF2B5EF4-FFF2-40B4-BE49-F238E27FC236}">
                <a16:creationId xmlns:a16="http://schemas.microsoft.com/office/drawing/2014/main" id="{B29BE4E3-6088-4401-B448-105EBD38462B}"/>
              </a:ext>
            </a:extLst>
          </p:cNvPr>
          <p:cNvSpPr/>
          <p:nvPr/>
        </p:nvSpPr>
        <p:spPr>
          <a:xfrm rot="10800000">
            <a:off x="2293504" y="2131314"/>
            <a:ext cx="389499" cy="1173480"/>
          </a:xfrm>
          <a:prstGeom prst="triangle">
            <a:avLst>
              <a:gd name="adj" fmla="val 0"/>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Isosceles Triangle 38">
            <a:extLst>
              <a:ext uri="{FF2B5EF4-FFF2-40B4-BE49-F238E27FC236}">
                <a16:creationId xmlns:a16="http://schemas.microsoft.com/office/drawing/2014/main" id="{184561F0-C3ED-4C5A-BF02-78F6AAE66831}"/>
              </a:ext>
            </a:extLst>
          </p:cNvPr>
          <p:cNvSpPr/>
          <p:nvPr/>
        </p:nvSpPr>
        <p:spPr>
          <a:xfrm rot="10800000">
            <a:off x="1897264" y="1338834"/>
            <a:ext cx="389499" cy="1173480"/>
          </a:xfrm>
          <a:prstGeom prst="triangle">
            <a:avLst>
              <a:gd name="adj" fmla="val 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F144B46A-74D1-4B51-AF25-F8955256CE0A}"/>
              </a:ext>
            </a:extLst>
          </p:cNvPr>
          <p:cNvSpPr txBox="1"/>
          <p:nvPr/>
        </p:nvSpPr>
        <p:spPr>
          <a:xfrm>
            <a:off x="4560352" y="2643319"/>
            <a:ext cx="998927" cy="461665"/>
          </a:xfrm>
          <a:prstGeom prst="rect">
            <a:avLst/>
          </a:prstGeom>
          <a:solidFill>
            <a:schemeClr val="bg1"/>
          </a:solidFill>
          <a:ln w="19050">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Rotated 180°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about (0, 2)</a:t>
            </a:r>
          </a:p>
        </p:txBody>
      </p:sp>
      <p:sp>
        <p:nvSpPr>
          <p:cNvPr id="41" name="Isosceles Triangle 40">
            <a:extLst>
              <a:ext uri="{FF2B5EF4-FFF2-40B4-BE49-F238E27FC236}">
                <a16:creationId xmlns:a16="http://schemas.microsoft.com/office/drawing/2014/main" id="{006104AD-9A5E-4C27-B615-58176454848C}"/>
              </a:ext>
            </a:extLst>
          </p:cNvPr>
          <p:cNvSpPr/>
          <p:nvPr/>
        </p:nvSpPr>
        <p:spPr>
          <a:xfrm flipH="1">
            <a:off x="7631430" y="762000"/>
            <a:ext cx="373381" cy="780288"/>
          </a:xfrm>
          <a:prstGeom prst="triangle">
            <a:avLst>
              <a:gd name="adj" fmla="val 0"/>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Isosceles Triangle 42">
            <a:extLst>
              <a:ext uri="{FF2B5EF4-FFF2-40B4-BE49-F238E27FC236}">
                <a16:creationId xmlns:a16="http://schemas.microsoft.com/office/drawing/2014/main" id="{60865A75-A45D-4435-8D17-05B57F47FF71}"/>
              </a:ext>
            </a:extLst>
          </p:cNvPr>
          <p:cNvSpPr/>
          <p:nvPr/>
        </p:nvSpPr>
        <p:spPr>
          <a:xfrm rot="10800000" flipH="1" flipV="1">
            <a:off x="6833867" y="685038"/>
            <a:ext cx="384812" cy="854201"/>
          </a:xfrm>
          <a:prstGeom prst="triangle">
            <a:avLst>
              <a:gd name="adj" fmla="val 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43">
            <a:extLst>
              <a:ext uri="{FF2B5EF4-FFF2-40B4-BE49-F238E27FC236}">
                <a16:creationId xmlns:a16="http://schemas.microsoft.com/office/drawing/2014/main" id="{87366FB7-A156-4287-9F57-466B8A9848EA}"/>
              </a:ext>
            </a:extLst>
          </p:cNvPr>
          <p:cNvSpPr/>
          <p:nvPr/>
        </p:nvSpPr>
        <p:spPr>
          <a:xfrm>
            <a:off x="2094622" y="5524500"/>
            <a:ext cx="389499" cy="390789"/>
          </a:xfrm>
          <a:prstGeom prst="triangle">
            <a:avLst>
              <a:gd name="adj" fmla="val 0"/>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Isosceles Triangle 44">
            <a:extLst>
              <a:ext uri="{FF2B5EF4-FFF2-40B4-BE49-F238E27FC236}">
                <a16:creationId xmlns:a16="http://schemas.microsoft.com/office/drawing/2014/main" id="{B6329EC6-7EED-4D6F-9249-1A4B8C27CA03}"/>
              </a:ext>
            </a:extLst>
          </p:cNvPr>
          <p:cNvSpPr/>
          <p:nvPr/>
        </p:nvSpPr>
        <p:spPr>
          <a:xfrm flipH="1" flipV="1">
            <a:off x="2872740" y="4735830"/>
            <a:ext cx="396240" cy="404743"/>
          </a:xfrm>
          <a:prstGeom prst="triangle">
            <a:avLst>
              <a:gd name="adj" fmla="val 0"/>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Isosceles Triangle 45">
            <a:extLst>
              <a:ext uri="{FF2B5EF4-FFF2-40B4-BE49-F238E27FC236}">
                <a16:creationId xmlns:a16="http://schemas.microsoft.com/office/drawing/2014/main" id="{D398E6E9-A979-46A0-A3C9-56E5200DB76A}"/>
              </a:ext>
            </a:extLst>
          </p:cNvPr>
          <p:cNvSpPr/>
          <p:nvPr/>
        </p:nvSpPr>
        <p:spPr>
          <a:xfrm rot="10800000" flipH="1">
            <a:off x="1703070" y="4734773"/>
            <a:ext cx="396240" cy="388500"/>
          </a:xfrm>
          <a:prstGeom prst="triangle">
            <a:avLst>
              <a:gd name="adj" fmla="val 0"/>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2081326D-DE12-41D6-AE7A-FCD066B36F73}"/>
              </a:ext>
            </a:extLst>
          </p:cNvPr>
          <p:cNvSpPr txBox="1"/>
          <p:nvPr/>
        </p:nvSpPr>
        <p:spPr>
          <a:xfrm>
            <a:off x="4161111" y="6026599"/>
            <a:ext cx="1797415" cy="461665"/>
          </a:xfrm>
          <a:prstGeom prst="rect">
            <a:avLst/>
          </a:prstGeom>
          <a:solidFill>
            <a:schemeClr val="bg1"/>
          </a:solidFill>
          <a:ln w="19050">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Rotated 90° anticlockwise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about (−1, 1)</a:t>
            </a:r>
          </a:p>
        </p:txBody>
      </p:sp>
      <p:sp>
        <p:nvSpPr>
          <p:cNvPr id="2" name="Rectangle 1">
            <a:extLst>
              <a:ext uri="{FF2B5EF4-FFF2-40B4-BE49-F238E27FC236}">
                <a16:creationId xmlns:a16="http://schemas.microsoft.com/office/drawing/2014/main" id="{A3FAF698-86A0-49BB-AE89-D698DFEECB08}"/>
              </a:ext>
            </a:extLst>
          </p:cNvPr>
          <p:cNvSpPr/>
          <p:nvPr/>
        </p:nvSpPr>
        <p:spPr>
          <a:xfrm>
            <a:off x="7031989" y="4537710"/>
            <a:ext cx="1372872" cy="198120"/>
          </a:xfrm>
          <a:prstGeom prst="rect">
            <a:avLst/>
          </a:prstGeom>
          <a:solidFill>
            <a:srgbClr val="D9D9D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827D0FE9-4BF6-49F8-AFB4-4E0BD61CCF6F}"/>
              </a:ext>
            </a:extLst>
          </p:cNvPr>
          <p:cNvSpPr/>
          <p:nvPr/>
        </p:nvSpPr>
        <p:spPr>
          <a:xfrm rot="16200000">
            <a:off x="7618729" y="5124450"/>
            <a:ext cx="1372872" cy="198120"/>
          </a:xfrm>
          <a:prstGeom prst="rect">
            <a:avLst/>
          </a:prstGeom>
          <a:solidFill>
            <a:srgbClr val="FBE5D6">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31469D43-6A37-4774-A8DB-B09DE423E4F4}"/>
              </a:ext>
            </a:extLst>
          </p:cNvPr>
          <p:cNvSpPr/>
          <p:nvPr/>
        </p:nvSpPr>
        <p:spPr>
          <a:xfrm rot="16200000">
            <a:off x="6239509" y="5328920"/>
            <a:ext cx="1372872" cy="198120"/>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6719FC01-CDEB-4F8D-932B-7ACF36180C5E}"/>
              </a:ext>
            </a:extLst>
          </p:cNvPr>
          <p:cNvSpPr/>
          <p:nvPr/>
        </p:nvSpPr>
        <p:spPr>
          <a:xfrm>
            <a:off x="7547610" y="5256530"/>
            <a:ext cx="129540" cy="12954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3DB314FF-201F-4518-89CB-CE5D91B83208}"/>
              </a:ext>
            </a:extLst>
          </p:cNvPr>
          <p:cNvSpPr txBox="1"/>
          <p:nvPr/>
        </p:nvSpPr>
        <p:spPr>
          <a:xfrm>
            <a:off x="1245122" y="277837"/>
            <a:ext cx="32092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2" name="TextBox 41">
            <a:extLst>
              <a:ext uri="{FF2B5EF4-FFF2-40B4-BE49-F238E27FC236}">
                <a16:creationId xmlns:a16="http://schemas.microsoft.com/office/drawing/2014/main" id="{966006C1-506B-4386-9BB5-C7FCFC4EA7D0}"/>
              </a:ext>
            </a:extLst>
          </p:cNvPr>
          <p:cNvSpPr txBox="1"/>
          <p:nvPr/>
        </p:nvSpPr>
        <p:spPr>
          <a:xfrm>
            <a:off x="6186399" y="277837"/>
            <a:ext cx="32092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48" name="TextBox 47">
            <a:extLst>
              <a:ext uri="{FF2B5EF4-FFF2-40B4-BE49-F238E27FC236}">
                <a16:creationId xmlns:a16="http://schemas.microsoft.com/office/drawing/2014/main" id="{A04F1A58-9DF8-4362-B16D-0379F8365DC7}"/>
              </a:ext>
            </a:extLst>
          </p:cNvPr>
          <p:cNvSpPr txBox="1"/>
          <p:nvPr/>
        </p:nvSpPr>
        <p:spPr>
          <a:xfrm>
            <a:off x="1245122" y="3662875"/>
            <a:ext cx="32092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49" name="TextBox 48">
            <a:extLst>
              <a:ext uri="{FF2B5EF4-FFF2-40B4-BE49-F238E27FC236}">
                <a16:creationId xmlns:a16="http://schemas.microsoft.com/office/drawing/2014/main" id="{96EABA88-305C-4444-B0D6-1417AC9D8573}"/>
              </a:ext>
            </a:extLst>
          </p:cNvPr>
          <p:cNvSpPr txBox="1"/>
          <p:nvPr/>
        </p:nvSpPr>
        <p:spPr>
          <a:xfrm>
            <a:off x="6186399" y="3662875"/>
            <a:ext cx="32573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Tree>
    <p:extLst>
      <p:ext uri="{BB962C8B-B14F-4D97-AF65-F5344CB8AC3E}">
        <p14:creationId xmlns:p14="http://schemas.microsoft.com/office/powerpoint/2010/main" val="26641968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ABD1B166-4AFC-FEEF-F5B8-2C68CB8D83DD}"/>
            </a:ext>
          </a:extLst>
        </p:cNvPr>
        <p:cNvGrpSpPr/>
        <p:nvPr/>
      </p:nvGrpSpPr>
      <p:grpSpPr>
        <a:xfrm>
          <a:off x="0" y="0"/>
          <a:ext cx="0" cy="0"/>
          <a:chOff x="0" y="0"/>
          <a:chExt cx="0" cy="0"/>
        </a:xfrm>
      </p:grpSpPr>
      <p:sp>
        <p:nvSpPr>
          <p:cNvPr id="8" name="Text Placeholder 4">
            <a:extLst>
              <a:ext uri="{FF2B5EF4-FFF2-40B4-BE49-F238E27FC236}">
                <a16:creationId xmlns:a16="http://schemas.microsoft.com/office/drawing/2014/main" id="{5E03C1BE-1B28-03CE-E316-5BCFDC712554}"/>
              </a:ext>
            </a:extLst>
          </p:cNvPr>
          <p:cNvSpPr>
            <a:spLocks noGrp="1"/>
          </p:cNvSpPr>
          <p:nvPr>
            <p:ph type="body" sz="quarter" idx="10"/>
          </p:nvPr>
        </p:nvSpPr>
        <p:spPr>
          <a:xfrm>
            <a:off x="0" y="285844"/>
            <a:ext cx="11855302" cy="575393"/>
          </a:xfrm>
          <a:solidFill>
            <a:schemeClr val="accent2"/>
          </a:solidFill>
        </p:spPr>
        <p:txBody>
          <a:bodyPr>
            <a:normAutofit/>
          </a:bodyPr>
          <a:lstStyle/>
          <a:p>
            <a:r>
              <a:rPr lang="en-GB" sz="2800" dirty="0">
                <a:latin typeface="Century Gothic" panose="020B0502020202020204" pitchFamily="34" charset="0"/>
              </a:rPr>
              <a:t>EXAM QUESTION (</a:t>
            </a:r>
            <a:r>
              <a:rPr lang="en-GB" sz="2800">
                <a:latin typeface="Century Gothic" panose="020B0502020202020204" pitchFamily="34" charset="0"/>
              </a:rPr>
              <a:t>Page 30 &amp; 31) </a:t>
            </a:r>
            <a:endParaRPr lang="en-GB" sz="2800" dirty="0">
              <a:latin typeface="Century Gothic" panose="020B0502020202020204" pitchFamily="34" charset="0"/>
            </a:endParaRPr>
          </a:p>
        </p:txBody>
      </p:sp>
      <p:pic>
        <p:nvPicPr>
          <p:cNvPr id="2" name="Picture 1">
            <a:extLst>
              <a:ext uri="{FF2B5EF4-FFF2-40B4-BE49-F238E27FC236}">
                <a16:creationId xmlns:a16="http://schemas.microsoft.com/office/drawing/2014/main" id="{6C1BC105-5713-FA85-C330-3CEF60BB7AA9}"/>
              </a:ext>
            </a:extLst>
          </p:cNvPr>
          <p:cNvPicPr>
            <a:picLocks noChangeAspect="1"/>
          </p:cNvPicPr>
          <p:nvPr/>
        </p:nvPicPr>
        <p:blipFill>
          <a:blip r:embed="rId2"/>
          <a:stretch>
            <a:fillRect/>
          </a:stretch>
        </p:blipFill>
        <p:spPr>
          <a:xfrm>
            <a:off x="1702121" y="1058354"/>
            <a:ext cx="3894004" cy="4872446"/>
          </a:xfrm>
          <a:prstGeom prst="rect">
            <a:avLst/>
          </a:prstGeom>
        </p:spPr>
      </p:pic>
      <p:pic>
        <p:nvPicPr>
          <p:cNvPr id="4" name="Picture 3">
            <a:extLst>
              <a:ext uri="{FF2B5EF4-FFF2-40B4-BE49-F238E27FC236}">
                <a16:creationId xmlns:a16="http://schemas.microsoft.com/office/drawing/2014/main" id="{27A8B0F6-7DA8-E4A9-F179-9EBECB59718D}"/>
              </a:ext>
            </a:extLst>
          </p:cNvPr>
          <p:cNvPicPr>
            <a:picLocks noChangeAspect="1"/>
          </p:cNvPicPr>
          <p:nvPr/>
        </p:nvPicPr>
        <p:blipFill>
          <a:blip r:embed="rId3"/>
          <a:stretch>
            <a:fillRect/>
          </a:stretch>
        </p:blipFill>
        <p:spPr>
          <a:xfrm>
            <a:off x="6419850" y="1058354"/>
            <a:ext cx="4628823" cy="4872446"/>
          </a:xfrm>
          <a:prstGeom prst="rect">
            <a:avLst/>
          </a:prstGeom>
        </p:spPr>
      </p:pic>
    </p:spTree>
    <p:extLst>
      <p:ext uri="{BB962C8B-B14F-4D97-AF65-F5344CB8AC3E}">
        <p14:creationId xmlns:p14="http://schemas.microsoft.com/office/powerpoint/2010/main" val="4118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FC919-6A4D-8CF7-B0A1-8AA2008C10D4}"/>
              </a:ext>
            </a:extLst>
          </p:cNvPr>
          <p:cNvSpPr>
            <a:spLocks noGrp="1"/>
          </p:cNvSpPr>
          <p:nvPr>
            <p:ph type="body" sz="quarter" idx="10"/>
          </p:nvPr>
        </p:nvSpPr>
        <p:spPr>
          <a:xfrm>
            <a:off x="444446" y="1289052"/>
            <a:ext cx="9099550" cy="488983"/>
          </a:xfrm>
        </p:spPr>
        <p:txBody>
          <a:bodyPr/>
          <a:lstStyle/>
          <a:p>
            <a:pPr marL="0" indent="0">
              <a:buNone/>
            </a:pPr>
            <a:r>
              <a:rPr lang="en-GB" dirty="0"/>
              <a:t>When we </a:t>
            </a:r>
            <a:r>
              <a:rPr lang="en-GB" u="sng" dirty="0"/>
              <a:t>transform</a:t>
            </a:r>
            <a:r>
              <a:rPr lang="en-GB" dirty="0"/>
              <a:t> a shape, we change something about it.</a:t>
            </a:r>
          </a:p>
          <a:p>
            <a:pPr marL="0" indent="0">
              <a:buNone/>
            </a:pPr>
            <a:r>
              <a:rPr lang="en-GB" dirty="0"/>
              <a:t>There are three </a:t>
            </a:r>
            <a:r>
              <a:rPr lang="en-GB" u="sng" dirty="0"/>
              <a:t>congruent transformations</a:t>
            </a:r>
            <a:br>
              <a:rPr lang="en-GB" dirty="0"/>
            </a:br>
            <a:r>
              <a:rPr lang="en-GB" dirty="0"/>
              <a:t>we can do to shapes.</a:t>
            </a:r>
          </a:p>
          <a:p>
            <a:pPr marL="0" indent="0">
              <a:buNone/>
            </a:pPr>
            <a:endParaRPr lang="en-GB" dirty="0"/>
          </a:p>
        </p:txBody>
      </p:sp>
      <p:sp>
        <p:nvSpPr>
          <p:cNvPr id="2" name="Title 1">
            <a:extLst>
              <a:ext uri="{FF2B5EF4-FFF2-40B4-BE49-F238E27FC236}">
                <a16:creationId xmlns:a16="http://schemas.microsoft.com/office/drawing/2014/main" id="{EFBDC37C-5398-A86D-80A0-E8DE5ABB0E21}"/>
              </a:ext>
            </a:extLst>
          </p:cNvPr>
          <p:cNvSpPr>
            <a:spLocks noGrp="1"/>
          </p:cNvSpPr>
          <p:nvPr>
            <p:ph type="title" idx="4294967295"/>
          </p:nvPr>
        </p:nvSpPr>
        <p:spPr>
          <a:xfrm>
            <a:off x="492278" y="219650"/>
            <a:ext cx="12192000" cy="681038"/>
          </a:xfrm>
          <a:prstGeom prst="rect">
            <a:avLst/>
          </a:prstGeom>
        </p:spPr>
        <p:txBody>
          <a:bodyPr/>
          <a:lstStyle/>
          <a:p>
            <a:r>
              <a:rPr lang="en-GB" dirty="0"/>
              <a:t>Congruent transformations</a:t>
            </a:r>
          </a:p>
        </p:txBody>
      </p:sp>
      <p:sp>
        <p:nvSpPr>
          <p:cNvPr id="4" name="Rectangle 3">
            <a:extLst>
              <a:ext uri="{FF2B5EF4-FFF2-40B4-BE49-F238E27FC236}">
                <a16:creationId xmlns:a16="http://schemas.microsoft.com/office/drawing/2014/main" id="{CAEBB67E-2E6B-05D3-982F-F335F0511D0E}"/>
              </a:ext>
            </a:extLst>
          </p:cNvPr>
          <p:cNvSpPr/>
          <p:nvPr/>
        </p:nvSpPr>
        <p:spPr>
          <a:xfrm>
            <a:off x="8742452" y="528033"/>
            <a:ext cx="2434959" cy="154214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egoe UI Light"/>
                <a:ea typeface="+mn-ea"/>
                <a:cs typeface="+mn-cs"/>
              </a:rPr>
              <a:t>A </a:t>
            </a:r>
            <a:r>
              <a:rPr kumimoji="0" lang="en-GB" sz="2400" b="0" i="0" u="sng" strike="noStrike" kern="1200" cap="none" spc="0" normalizeH="0" baseline="0" noProof="0" dirty="0">
                <a:ln>
                  <a:noFill/>
                </a:ln>
                <a:solidFill>
                  <a:prstClr val="white"/>
                </a:solidFill>
                <a:effectLst/>
                <a:uLnTx/>
                <a:uFillTx/>
                <a:latin typeface="Segoe UI Light"/>
                <a:ea typeface="+mn-ea"/>
                <a:cs typeface="+mn-cs"/>
              </a:rPr>
              <a:t>transformation</a:t>
            </a:r>
            <a:r>
              <a:rPr kumimoji="0" lang="en-GB" sz="2400" b="0" i="0" u="none" strike="noStrike" kern="1200" cap="none" spc="0" normalizeH="0" baseline="0" noProof="0" dirty="0">
                <a:ln>
                  <a:noFill/>
                </a:ln>
                <a:solidFill>
                  <a:prstClr val="white"/>
                </a:solidFill>
                <a:effectLst/>
                <a:uLnTx/>
                <a:uFillTx/>
                <a:latin typeface="Segoe UI Light"/>
                <a:ea typeface="+mn-ea"/>
                <a:cs typeface="+mn-cs"/>
              </a:rPr>
              <a:t> is a mathematical change.</a:t>
            </a:r>
          </a:p>
        </p:txBody>
      </p:sp>
      <p:sp>
        <p:nvSpPr>
          <p:cNvPr id="6" name="Rectangle 5">
            <a:extLst>
              <a:ext uri="{FF2B5EF4-FFF2-40B4-BE49-F238E27FC236}">
                <a16:creationId xmlns:a16="http://schemas.microsoft.com/office/drawing/2014/main" id="{CAD7F6CB-8075-8B4A-E534-9AB2FEACA8F4}"/>
              </a:ext>
            </a:extLst>
          </p:cNvPr>
          <p:cNvSpPr/>
          <p:nvPr/>
        </p:nvSpPr>
        <p:spPr>
          <a:xfrm>
            <a:off x="1415137" y="2666722"/>
            <a:ext cx="2493017" cy="533400"/>
          </a:xfrm>
          <a:prstGeom prst="rect">
            <a:avLst/>
          </a:prstGeom>
          <a:solidFill>
            <a:srgbClr val="FFB3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Translation</a:t>
            </a:r>
          </a:p>
        </p:txBody>
      </p:sp>
      <p:sp>
        <p:nvSpPr>
          <p:cNvPr id="7" name="Rectangle 6">
            <a:extLst>
              <a:ext uri="{FF2B5EF4-FFF2-40B4-BE49-F238E27FC236}">
                <a16:creationId xmlns:a16="http://schemas.microsoft.com/office/drawing/2014/main" id="{ADA34C1F-AA22-B202-7FD8-CB0481181EDB}"/>
              </a:ext>
            </a:extLst>
          </p:cNvPr>
          <p:cNvSpPr/>
          <p:nvPr/>
        </p:nvSpPr>
        <p:spPr>
          <a:xfrm>
            <a:off x="4796966" y="2666722"/>
            <a:ext cx="2493017" cy="533400"/>
          </a:xfrm>
          <a:prstGeom prst="rect">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Reflection</a:t>
            </a:r>
          </a:p>
        </p:txBody>
      </p:sp>
      <p:sp>
        <p:nvSpPr>
          <p:cNvPr id="8" name="Rectangle 7">
            <a:extLst>
              <a:ext uri="{FF2B5EF4-FFF2-40B4-BE49-F238E27FC236}">
                <a16:creationId xmlns:a16="http://schemas.microsoft.com/office/drawing/2014/main" id="{1410BC3C-651A-7DA0-5FB7-BBE8F3A8C972}"/>
              </a:ext>
            </a:extLst>
          </p:cNvPr>
          <p:cNvSpPr/>
          <p:nvPr/>
        </p:nvSpPr>
        <p:spPr>
          <a:xfrm>
            <a:off x="8178795" y="2666722"/>
            <a:ext cx="2493017" cy="533400"/>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Rotation</a:t>
            </a:r>
          </a:p>
        </p:txBody>
      </p:sp>
      <p:pic>
        <p:nvPicPr>
          <p:cNvPr id="9" name="Picture 8">
            <a:extLst>
              <a:ext uri="{FF2B5EF4-FFF2-40B4-BE49-F238E27FC236}">
                <a16:creationId xmlns:a16="http://schemas.microsoft.com/office/drawing/2014/main" id="{9126ACB1-8075-8454-89A7-15624D2FEC32}"/>
              </a:ext>
            </a:extLst>
          </p:cNvPr>
          <p:cNvPicPr>
            <a:picLocks noChangeAspect="1"/>
          </p:cNvPicPr>
          <p:nvPr/>
        </p:nvPicPr>
        <p:blipFill>
          <a:blip r:embed="rId3"/>
          <a:stretch>
            <a:fillRect/>
          </a:stretch>
        </p:blipFill>
        <p:spPr>
          <a:xfrm>
            <a:off x="1589166" y="3505826"/>
            <a:ext cx="2232626" cy="2209450"/>
          </a:xfrm>
          <a:prstGeom prst="rect">
            <a:avLst/>
          </a:prstGeom>
        </p:spPr>
      </p:pic>
      <p:sp>
        <p:nvSpPr>
          <p:cNvPr id="10" name="Rectangle: Single Corner Snipped 9">
            <a:extLst>
              <a:ext uri="{FF2B5EF4-FFF2-40B4-BE49-F238E27FC236}">
                <a16:creationId xmlns:a16="http://schemas.microsoft.com/office/drawing/2014/main" id="{D21055BC-C777-B48E-6FAF-B14D95A42733}"/>
              </a:ext>
            </a:extLst>
          </p:cNvPr>
          <p:cNvSpPr/>
          <p:nvPr/>
        </p:nvSpPr>
        <p:spPr>
          <a:xfrm>
            <a:off x="1849660" y="37601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1" name="Rectangle: Single Corner Snipped 10">
            <a:extLst>
              <a:ext uri="{FF2B5EF4-FFF2-40B4-BE49-F238E27FC236}">
                <a16:creationId xmlns:a16="http://schemas.microsoft.com/office/drawing/2014/main" id="{F545F1B2-D511-0921-21BE-A309AC14DA5C}"/>
              </a:ext>
            </a:extLst>
          </p:cNvPr>
          <p:cNvSpPr/>
          <p:nvPr/>
        </p:nvSpPr>
        <p:spPr>
          <a:xfrm>
            <a:off x="1849660" y="37601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2" name="Rectangle: Single Corner Snipped 11">
            <a:extLst>
              <a:ext uri="{FF2B5EF4-FFF2-40B4-BE49-F238E27FC236}">
                <a16:creationId xmlns:a16="http://schemas.microsoft.com/office/drawing/2014/main" id="{94CF644D-B0AF-4858-E2AF-51220281D92E}"/>
              </a:ext>
            </a:extLst>
          </p:cNvPr>
          <p:cNvSpPr/>
          <p:nvPr/>
        </p:nvSpPr>
        <p:spPr>
          <a:xfrm>
            <a:off x="1849660" y="48269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13" name="Picture 12">
            <a:extLst>
              <a:ext uri="{FF2B5EF4-FFF2-40B4-BE49-F238E27FC236}">
                <a16:creationId xmlns:a16="http://schemas.microsoft.com/office/drawing/2014/main" id="{BCC15F4C-5810-7261-0012-F81F9309C0CC}"/>
              </a:ext>
            </a:extLst>
          </p:cNvPr>
          <p:cNvPicPr>
            <a:picLocks noChangeAspect="1"/>
          </p:cNvPicPr>
          <p:nvPr/>
        </p:nvPicPr>
        <p:blipFill>
          <a:blip r:embed="rId3"/>
          <a:stretch>
            <a:fillRect/>
          </a:stretch>
        </p:blipFill>
        <p:spPr>
          <a:xfrm>
            <a:off x="4949223" y="3505826"/>
            <a:ext cx="2232626" cy="2209450"/>
          </a:xfrm>
          <a:prstGeom prst="rect">
            <a:avLst/>
          </a:prstGeom>
        </p:spPr>
      </p:pic>
      <p:sp>
        <p:nvSpPr>
          <p:cNvPr id="14" name="Rectangle: Single Corner Snipped 13">
            <a:extLst>
              <a:ext uri="{FF2B5EF4-FFF2-40B4-BE49-F238E27FC236}">
                <a16:creationId xmlns:a16="http://schemas.microsoft.com/office/drawing/2014/main" id="{0401B895-9098-3F14-526B-8B3FCA342D8F}"/>
              </a:ext>
            </a:extLst>
          </p:cNvPr>
          <p:cNvSpPr/>
          <p:nvPr/>
        </p:nvSpPr>
        <p:spPr>
          <a:xfrm>
            <a:off x="5209717" y="37601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6" name="Straight Connector 15">
            <a:extLst>
              <a:ext uri="{FF2B5EF4-FFF2-40B4-BE49-F238E27FC236}">
                <a16:creationId xmlns:a16="http://schemas.microsoft.com/office/drawing/2014/main" id="{A030D871-3E15-8852-6CC0-C4C444857643}"/>
              </a:ext>
            </a:extLst>
          </p:cNvPr>
          <p:cNvCxnSpPr>
            <a:cxnSpLocks/>
          </p:cNvCxnSpPr>
          <p:nvPr/>
        </p:nvCxnSpPr>
        <p:spPr>
          <a:xfrm>
            <a:off x="6057397" y="3570515"/>
            <a:ext cx="0" cy="118291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Rectangle: Single Corner Snipped 20">
            <a:extLst>
              <a:ext uri="{FF2B5EF4-FFF2-40B4-BE49-F238E27FC236}">
                <a16:creationId xmlns:a16="http://schemas.microsoft.com/office/drawing/2014/main" id="{F6D22593-A80C-21AA-5D53-CC902AD03975}"/>
              </a:ext>
            </a:extLst>
          </p:cNvPr>
          <p:cNvSpPr/>
          <p:nvPr/>
        </p:nvSpPr>
        <p:spPr>
          <a:xfrm flipH="1">
            <a:off x="6271478" y="37601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22" name="Straight Connector 21">
            <a:extLst>
              <a:ext uri="{FF2B5EF4-FFF2-40B4-BE49-F238E27FC236}">
                <a16:creationId xmlns:a16="http://schemas.microsoft.com/office/drawing/2014/main" id="{8F59EF43-0740-29B3-F075-8233799C384E}"/>
              </a:ext>
            </a:extLst>
          </p:cNvPr>
          <p:cNvCxnSpPr>
            <a:cxnSpLocks/>
          </p:cNvCxnSpPr>
          <p:nvPr/>
        </p:nvCxnSpPr>
        <p:spPr>
          <a:xfrm>
            <a:off x="4994221" y="4514859"/>
            <a:ext cx="118886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Rectangle: Single Corner Snipped 22">
            <a:extLst>
              <a:ext uri="{FF2B5EF4-FFF2-40B4-BE49-F238E27FC236}">
                <a16:creationId xmlns:a16="http://schemas.microsoft.com/office/drawing/2014/main" id="{7E7E597E-17BB-C637-1EA5-BBF5C928B4BD}"/>
              </a:ext>
            </a:extLst>
          </p:cNvPr>
          <p:cNvSpPr/>
          <p:nvPr/>
        </p:nvSpPr>
        <p:spPr>
          <a:xfrm flipV="1">
            <a:off x="5209717" y="4610551"/>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27" name="Picture 26">
            <a:extLst>
              <a:ext uri="{FF2B5EF4-FFF2-40B4-BE49-F238E27FC236}">
                <a16:creationId xmlns:a16="http://schemas.microsoft.com/office/drawing/2014/main" id="{857FC61A-193E-80BB-C345-0F7B5193BF66}"/>
              </a:ext>
            </a:extLst>
          </p:cNvPr>
          <p:cNvPicPr>
            <a:picLocks noChangeAspect="1"/>
          </p:cNvPicPr>
          <p:nvPr/>
        </p:nvPicPr>
        <p:blipFill>
          <a:blip r:embed="rId3"/>
          <a:stretch>
            <a:fillRect/>
          </a:stretch>
        </p:blipFill>
        <p:spPr>
          <a:xfrm>
            <a:off x="8309280" y="3505826"/>
            <a:ext cx="2232626" cy="2209450"/>
          </a:xfrm>
          <a:prstGeom prst="rect">
            <a:avLst/>
          </a:prstGeom>
        </p:spPr>
      </p:pic>
      <p:sp>
        <p:nvSpPr>
          <p:cNvPr id="28" name="Rectangle: Single Corner Snipped 27">
            <a:extLst>
              <a:ext uri="{FF2B5EF4-FFF2-40B4-BE49-F238E27FC236}">
                <a16:creationId xmlns:a16="http://schemas.microsoft.com/office/drawing/2014/main" id="{65AB2489-920C-A449-A1B3-2125876AC008}"/>
              </a:ext>
            </a:extLst>
          </p:cNvPr>
          <p:cNvSpPr/>
          <p:nvPr/>
        </p:nvSpPr>
        <p:spPr>
          <a:xfrm>
            <a:off x="8569774" y="3760115"/>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nvGrpSpPr>
          <p:cNvPr id="37" name="Group 36">
            <a:extLst>
              <a:ext uri="{FF2B5EF4-FFF2-40B4-BE49-F238E27FC236}">
                <a16:creationId xmlns:a16="http://schemas.microsoft.com/office/drawing/2014/main" id="{A2ACA004-7FC0-76E7-B66A-1C711416C3DC}"/>
              </a:ext>
            </a:extLst>
          </p:cNvPr>
          <p:cNvGrpSpPr/>
          <p:nvPr/>
        </p:nvGrpSpPr>
        <p:grpSpPr>
          <a:xfrm>
            <a:off x="8577031" y="3759513"/>
            <a:ext cx="1700401" cy="1702076"/>
            <a:chOff x="8569774" y="4610551"/>
            <a:chExt cx="1700401" cy="1702076"/>
          </a:xfrm>
        </p:grpSpPr>
        <p:sp>
          <p:nvSpPr>
            <p:cNvPr id="29" name="Rectangle: Single Corner Snipped 28">
              <a:extLst>
                <a:ext uri="{FF2B5EF4-FFF2-40B4-BE49-F238E27FC236}">
                  <a16:creationId xmlns:a16="http://schemas.microsoft.com/office/drawing/2014/main" id="{7528866C-12D1-FF2B-E4B9-368F73E23260}"/>
                </a:ext>
              </a:extLst>
            </p:cNvPr>
            <p:cNvSpPr/>
            <p:nvPr/>
          </p:nvSpPr>
          <p:spPr>
            <a:xfrm>
              <a:off x="8569774" y="4610551"/>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31" name="Straight Connector 30">
              <a:extLst>
                <a:ext uri="{FF2B5EF4-FFF2-40B4-BE49-F238E27FC236}">
                  <a16:creationId xmlns:a16="http://schemas.microsoft.com/office/drawing/2014/main" id="{03275A16-638E-6408-3E48-C4A258C693FB}"/>
                </a:ext>
              </a:extLst>
            </p:cNvPr>
            <p:cNvCxnSpPr>
              <a:cxnSpLocks/>
            </p:cNvCxnSpPr>
            <p:nvPr/>
          </p:nvCxnSpPr>
          <p:spPr>
            <a:xfrm>
              <a:off x="9203374" y="5245551"/>
              <a:ext cx="433201" cy="432076"/>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3" name="Rectangle: Single Corner Snipped 32">
              <a:extLst>
                <a:ext uri="{FF2B5EF4-FFF2-40B4-BE49-F238E27FC236}">
                  <a16:creationId xmlns:a16="http://schemas.microsoft.com/office/drawing/2014/main" id="{32956ADE-4B91-ECAA-D573-AB8215C3E010}"/>
                </a:ext>
              </a:extLst>
            </p:cNvPr>
            <p:cNvSpPr/>
            <p:nvPr/>
          </p:nvSpPr>
          <p:spPr>
            <a:xfrm rot="10800000">
              <a:off x="9636575" y="5677627"/>
              <a:ext cx="633600" cy="635000"/>
            </a:xfrm>
            <a:prstGeom prst="snip1Rect">
              <a:avLst>
                <a:gd name="adj" fmla="val 50000"/>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6" name="Oval 35">
              <a:extLst>
                <a:ext uri="{FF2B5EF4-FFF2-40B4-BE49-F238E27FC236}">
                  <a16:creationId xmlns:a16="http://schemas.microsoft.com/office/drawing/2014/main" id="{7C93B849-90A0-6833-B346-DF903B7C9654}"/>
                </a:ext>
              </a:extLst>
            </p:cNvPr>
            <p:cNvSpPr/>
            <p:nvPr/>
          </p:nvSpPr>
          <p:spPr>
            <a:xfrm>
              <a:off x="9397114" y="544598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sp>
        <p:nvSpPr>
          <p:cNvPr id="38" name="Rectangle: Single Corner Snipped 37">
            <a:extLst>
              <a:ext uri="{FF2B5EF4-FFF2-40B4-BE49-F238E27FC236}">
                <a16:creationId xmlns:a16="http://schemas.microsoft.com/office/drawing/2014/main" id="{543985FA-09FB-4887-CD34-77E574C2E260}"/>
              </a:ext>
            </a:extLst>
          </p:cNvPr>
          <p:cNvSpPr/>
          <p:nvPr/>
        </p:nvSpPr>
        <p:spPr>
          <a:xfrm rot="5400000">
            <a:off x="9643132" y="3760213"/>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9" name="Rectangle 38">
            <a:extLst>
              <a:ext uri="{FF2B5EF4-FFF2-40B4-BE49-F238E27FC236}">
                <a16:creationId xmlns:a16="http://schemas.microsoft.com/office/drawing/2014/main" id="{BF2CE562-1A55-10A1-11AF-0DB6C9A89882}"/>
              </a:ext>
            </a:extLst>
          </p:cNvPr>
          <p:cNvSpPr/>
          <p:nvPr/>
        </p:nvSpPr>
        <p:spPr>
          <a:xfrm>
            <a:off x="1589166" y="5754279"/>
            <a:ext cx="8882891" cy="53340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egoe UI Light"/>
                <a:ea typeface="+mn-ea"/>
                <a:cs typeface="+mn-cs"/>
              </a:rPr>
              <a:t>What do you notice about each transformation? </a:t>
            </a:r>
          </a:p>
        </p:txBody>
      </p:sp>
    </p:spTree>
    <p:extLst>
      <p:ext uri="{BB962C8B-B14F-4D97-AF65-F5344CB8AC3E}">
        <p14:creationId xmlns:p14="http://schemas.microsoft.com/office/powerpoint/2010/main" val="7823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4.16667E-6 4.07407E-6 L -4.16667E-6 0.15463 " pathEditMode="relative" rAng="0" ptsTypes="AA">
                                      <p:cBhvr>
                                        <p:cTn id="24" dur="2000" fill="hold"/>
                                        <p:tgtEl>
                                          <p:spTgt spid="10"/>
                                        </p:tgtEl>
                                        <p:attrNameLst>
                                          <p:attrName>ppt_x</p:attrName>
                                          <p:attrName>ppt_y</p:attrName>
                                        </p:attrNameLst>
                                      </p:cBhvr>
                                      <p:rCtr x="0" y="7731"/>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2" nodeType="clickEffect">
                                  <p:stCondLst>
                                    <p:cond delay="0"/>
                                  </p:stCondLst>
                                  <p:childTnLst>
                                    <p:animMotion origin="layout" path="M -4.16667E-6 0.15463 L 0.08724 0.0625 " pathEditMode="relative" rAng="0" ptsTypes="AA">
                                      <p:cBhvr>
                                        <p:cTn id="28" dur="2000" fill="hold"/>
                                        <p:tgtEl>
                                          <p:spTgt spid="10"/>
                                        </p:tgtEl>
                                        <p:attrNameLst>
                                          <p:attrName>ppt_x</p:attrName>
                                          <p:attrName>ppt_y</p:attrName>
                                        </p:attrNameLst>
                                      </p:cBhvr>
                                      <p:rCtr x="4362" y="-4606"/>
                                    </p:animMotion>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8" presetClass="emph" presetSubtype="0" fill="hold" nodeType="withEffect">
                                  <p:stCondLst>
                                    <p:cond delay="0"/>
                                  </p:stCondLst>
                                  <p:childTnLst>
                                    <p:animRot by="5400000">
                                      <p:cBhvr>
                                        <p:cTn id="70" dur="2000" fill="hold"/>
                                        <p:tgtEl>
                                          <p:spTgt spid="37"/>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8" presetClass="emph" presetSubtype="0" fill="hold" nodeType="clickEffect">
                                  <p:stCondLst>
                                    <p:cond delay="0"/>
                                  </p:stCondLst>
                                  <p:childTnLst>
                                    <p:animRot by="10800000">
                                      <p:cBhvr>
                                        <p:cTn id="74" dur="2000" fill="hold"/>
                                        <p:tgtEl>
                                          <p:spTgt spid="37"/>
                                        </p:tgtEl>
                                        <p:attrNameLst>
                                          <p:attrName>r</p:attrName>
                                        </p:attrNameLst>
                                      </p:cBhvr>
                                    </p:animRo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0" grpId="1" animBg="1"/>
      <p:bldP spid="10" grpId="2" animBg="1"/>
      <p:bldP spid="11" grpId="0" animBg="1"/>
      <p:bldP spid="12" grpId="0" animBg="1"/>
      <p:bldP spid="14" grpId="0" animBg="1"/>
      <p:bldP spid="21" grpId="0" animBg="1"/>
      <p:bldP spid="23" grpId="0" animBg="1"/>
      <p:bldP spid="28" grpId="0" animBg="1"/>
      <p:bldP spid="38" grpId="0" animBg="1"/>
      <p:bldP spid="3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49EBB3-7EF2-419B-ADB1-1C21A6842F4C}"/>
              </a:ext>
            </a:extLst>
          </p:cNvPr>
          <p:cNvSpPr txBox="1"/>
          <p:nvPr/>
        </p:nvSpPr>
        <p:spPr>
          <a:xfrm>
            <a:off x="3535496" y="0"/>
            <a:ext cx="5121081"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If we rotate Triangle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180° about point (−2, 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what changes &amp; what stays the same?</a:t>
            </a:r>
          </a:p>
        </p:txBody>
      </p:sp>
      <p:pic>
        <p:nvPicPr>
          <p:cNvPr id="2" name="Picture 1">
            <a:extLst>
              <a:ext uri="{FF2B5EF4-FFF2-40B4-BE49-F238E27FC236}">
                <a16:creationId xmlns:a16="http://schemas.microsoft.com/office/drawing/2014/main" id="{43297553-8798-49C0-B431-03A3F19B2BB3}"/>
              </a:ext>
            </a:extLst>
          </p:cNvPr>
          <p:cNvPicPr>
            <a:picLocks noChangeAspect="1"/>
          </p:cNvPicPr>
          <p:nvPr/>
        </p:nvPicPr>
        <p:blipFill>
          <a:blip r:embed="rId2"/>
          <a:stretch>
            <a:fillRect/>
          </a:stretch>
        </p:blipFill>
        <p:spPr>
          <a:xfrm>
            <a:off x="3455377" y="748500"/>
            <a:ext cx="5511950" cy="5581962"/>
          </a:xfrm>
          <a:prstGeom prst="rect">
            <a:avLst/>
          </a:prstGeom>
        </p:spPr>
      </p:pic>
      <p:sp>
        <p:nvSpPr>
          <p:cNvPr id="6" name="Isosceles Triangle 5">
            <a:extLst>
              <a:ext uri="{FF2B5EF4-FFF2-40B4-BE49-F238E27FC236}">
                <a16:creationId xmlns:a16="http://schemas.microsoft.com/office/drawing/2014/main" id="{0542B779-E4C5-4F9A-8C9A-759DCBD3E99F}"/>
              </a:ext>
            </a:extLst>
          </p:cNvPr>
          <p:cNvSpPr/>
          <p:nvPr/>
        </p:nvSpPr>
        <p:spPr>
          <a:xfrm rot="10800000" flipH="1">
            <a:off x="5441494" y="3387164"/>
            <a:ext cx="1322527" cy="1638300"/>
          </a:xfrm>
          <a:prstGeom prst="triangle">
            <a:avLst>
              <a:gd name="adj" fmla="val 0"/>
            </a:avLst>
          </a:prstGeom>
          <a:solidFill>
            <a:schemeClr val="accent2">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8F66A559-AD3A-4DDB-ADC7-A2F3A4BD5D77}"/>
              </a:ext>
            </a:extLst>
          </p:cNvPr>
          <p:cNvSpPr/>
          <p:nvPr/>
        </p:nvSpPr>
        <p:spPr>
          <a:xfrm flipH="1">
            <a:off x="4137660" y="1737360"/>
            <a:ext cx="1300733" cy="1647284"/>
          </a:xfrm>
          <a:prstGeom prst="triangle">
            <a:avLst>
              <a:gd name="adj" fmla="val 0"/>
            </a:avLst>
          </a:prstGeom>
          <a:solidFill>
            <a:schemeClr val="accent6">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0A029F0-8C64-414C-954B-7B32682E49DC}"/>
              </a:ext>
            </a:extLst>
          </p:cNvPr>
          <p:cNvSpPr txBox="1"/>
          <p:nvPr/>
        </p:nvSpPr>
        <p:spPr>
          <a:xfrm>
            <a:off x="4412542" y="2979419"/>
            <a:ext cx="320921"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9" name="Oval 8">
            <a:extLst>
              <a:ext uri="{FF2B5EF4-FFF2-40B4-BE49-F238E27FC236}">
                <a16:creationId xmlns:a16="http://schemas.microsoft.com/office/drawing/2014/main" id="{BF9D5431-1C61-4B34-814F-B70885CC29B0}"/>
              </a:ext>
            </a:extLst>
          </p:cNvPr>
          <p:cNvSpPr/>
          <p:nvPr/>
        </p:nvSpPr>
        <p:spPr>
          <a:xfrm>
            <a:off x="5265421" y="3209779"/>
            <a:ext cx="369276" cy="369276"/>
          </a:xfrm>
          <a:prstGeom prst="ellips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5BCB16B9-C926-4631-A798-B4242638DE21}"/>
              </a:ext>
            </a:extLst>
          </p:cNvPr>
          <p:cNvSpPr/>
          <p:nvPr/>
        </p:nvSpPr>
        <p:spPr>
          <a:xfrm>
            <a:off x="6836116" y="1802816"/>
            <a:ext cx="3253153" cy="650631"/>
          </a:xfrm>
          <a:prstGeom prst="roundRect">
            <a:avLst/>
          </a:prstGeom>
          <a:solidFill>
            <a:schemeClr val="accent4">
              <a:lumMod val="60000"/>
              <a:lumOff val="40000"/>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vertex does not change: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is an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invariant point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cxnSp>
        <p:nvCxnSpPr>
          <p:cNvPr id="12" name="Straight Arrow Connector 11">
            <a:extLst>
              <a:ext uri="{FF2B5EF4-FFF2-40B4-BE49-F238E27FC236}">
                <a16:creationId xmlns:a16="http://schemas.microsoft.com/office/drawing/2014/main" id="{99D65FE1-216D-46A0-B968-5A176E1FC947}"/>
              </a:ext>
            </a:extLst>
          </p:cNvPr>
          <p:cNvCxnSpPr>
            <a:cxnSpLocks/>
          </p:cNvCxnSpPr>
          <p:nvPr/>
        </p:nvCxnSpPr>
        <p:spPr>
          <a:xfrm flipH="1">
            <a:off x="5680418" y="2423160"/>
            <a:ext cx="1063282" cy="74320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9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49EBB3-7EF2-419B-ADB1-1C21A6842F4C}"/>
                  </a:ext>
                </a:extLst>
              </p:cNvPr>
              <p:cNvSpPr txBox="1"/>
              <p:nvPr/>
            </p:nvSpPr>
            <p:spPr>
              <a:xfrm>
                <a:off x="3341628" y="1"/>
                <a:ext cx="5508817" cy="91858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If we translate Triangle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using the vector </a:t>
                </a:r>
                <a14:m>
                  <m:oMath xmlns:m="http://schemas.openxmlformats.org/officeDocument/2006/math">
                    <m:d>
                      <m:dPr>
                        <m:ctrlPr>
                          <a:rPr kumimoji="0" lang="pt-BR"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6</m:t>
                            </m:r>
                          </m:num>
                          <m:den>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m:t>
                            </m:r>
                          </m:den>
                        </m:f>
                        <m:r>
                          <a:rPr kumimoji="0" lang="en-GB"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what changes &amp; what stays the same?</a:t>
                </a:r>
              </a:p>
            </p:txBody>
          </p:sp>
        </mc:Choice>
        <mc:Fallback xmlns="">
          <p:sp>
            <p:nvSpPr>
              <p:cNvPr id="4" name="TextBox 3">
                <a:extLst>
                  <a:ext uri="{FF2B5EF4-FFF2-40B4-BE49-F238E27FC236}">
                    <a16:creationId xmlns:a16="http://schemas.microsoft.com/office/drawing/2014/main" id="{A749EBB3-7EF2-419B-ADB1-1C21A6842F4C}"/>
                  </a:ext>
                </a:extLst>
              </p:cNvPr>
              <p:cNvSpPr txBox="1">
                <a:spLocks noRot="1" noChangeAspect="1" noMove="1" noResize="1" noEditPoints="1" noAdjustHandles="1" noChangeArrowheads="1" noChangeShapeType="1" noTextEdit="1"/>
              </p:cNvSpPr>
              <p:nvPr/>
            </p:nvSpPr>
            <p:spPr>
              <a:xfrm>
                <a:off x="3341628" y="1"/>
                <a:ext cx="5508817" cy="918585"/>
              </a:xfrm>
              <a:prstGeom prst="rect">
                <a:avLst/>
              </a:prstGeom>
              <a:blipFill>
                <a:blip r:embed="rId2"/>
                <a:stretch>
                  <a:fillRect b="-10596"/>
                </a:stretch>
              </a:blipFill>
            </p:spPr>
            <p:txBody>
              <a:bodyPr/>
              <a:lstStyle/>
              <a:p>
                <a:r>
                  <a:rPr lang="en-GB">
                    <a:noFill/>
                  </a:rPr>
                  <a:t> </a:t>
                </a:r>
              </a:p>
            </p:txBody>
          </p:sp>
        </mc:Fallback>
      </mc:AlternateContent>
      <p:pic>
        <p:nvPicPr>
          <p:cNvPr id="2" name="Picture 1">
            <a:extLst>
              <a:ext uri="{FF2B5EF4-FFF2-40B4-BE49-F238E27FC236}">
                <a16:creationId xmlns:a16="http://schemas.microsoft.com/office/drawing/2014/main" id="{43297553-8798-49C0-B431-03A3F19B2BB3}"/>
              </a:ext>
            </a:extLst>
          </p:cNvPr>
          <p:cNvPicPr>
            <a:picLocks noChangeAspect="1"/>
          </p:cNvPicPr>
          <p:nvPr/>
        </p:nvPicPr>
        <p:blipFill>
          <a:blip r:embed="rId3"/>
          <a:stretch>
            <a:fillRect/>
          </a:stretch>
        </p:blipFill>
        <p:spPr>
          <a:xfrm>
            <a:off x="3455377" y="748500"/>
            <a:ext cx="5511950" cy="5581962"/>
          </a:xfrm>
          <a:prstGeom prst="rect">
            <a:avLst/>
          </a:prstGeom>
        </p:spPr>
      </p:pic>
      <p:sp>
        <p:nvSpPr>
          <p:cNvPr id="6" name="Isosceles Triangle 5">
            <a:extLst>
              <a:ext uri="{FF2B5EF4-FFF2-40B4-BE49-F238E27FC236}">
                <a16:creationId xmlns:a16="http://schemas.microsoft.com/office/drawing/2014/main" id="{0542B779-E4C5-4F9A-8C9A-759DCBD3E99F}"/>
              </a:ext>
            </a:extLst>
          </p:cNvPr>
          <p:cNvSpPr/>
          <p:nvPr/>
        </p:nvSpPr>
        <p:spPr>
          <a:xfrm>
            <a:off x="6770627" y="1418142"/>
            <a:ext cx="1152142" cy="1638300"/>
          </a:xfrm>
          <a:prstGeom prst="triangle">
            <a:avLst>
              <a:gd name="adj" fmla="val 18519"/>
            </a:avLst>
          </a:prstGeom>
          <a:solidFill>
            <a:schemeClr val="accent2">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5BCB16B9-C926-4631-A798-B4242638DE21}"/>
              </a:ext>
            </a:extLst>
          </p:cNvPr>
          <p:cNvSpPr/>
          <p:nvPr/>
        </p:nvSpPr>
        <p:spPr>
          <a:xfrm>
            <a:off x="7537156" y="5917616"/>
            <a:ext cx="3253153" cy="650631"/>
          </a:xfrm>
          <a:prstGeom prst="roundRect">
            <a:avLst/>
          </a:prstGeom>
          <a:solidFill>
            <a:schemeClr val="accent4">
              <a:lumMod val="60000"/>
              <a:lumOff val="40000"/>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 are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no</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invariant points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with this transformation.</a:t>
            </a:r>
          </a:p>
        </p:txBody>
      </p:sp>
      <p:sp>
        <p:nvSpPr>
          <p:cNvPr id="14" name="Isosceles Triangle 13">
            <a:extLst>
              <a:ext uri="{FF2B5EF4-FFF2-40B4-BE49-F238E27FC236}">
                <a16:creationId xmlns:a16="http://schemas.microsoft.com/office/drawing/2014/main" id="{79807DED-17AC-4548-B0AB-FBEA59130BC5}"/>
              </a:ext>
            </a:extLst>
          </p:cNvPr>
          <p:cNvSpPr/>
          <p:nvPr/>
        </p:nvSpPr>
        <p:spPr>
          <a:xfrm flipH="1">
            <a:off x="4787449" y="3719068"/>
            <a:ext cx="1189425" cy="1647284"/>
          </a:xfrm>
          <a:prstGeom prst="triangle">
            <a:avLst>
              <a:gd name="adj" fmla="val 82003"/>
            </a:avLst>
          </a:prstGeom>
          <a:solidFill>
            <a:schemeClr val="accent6">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0A029F0-8C64-414C-954B-7B32682E49DC}"/>
              </a:ext>
            </a:extLst>
          </p:cNvPr>
          <p:cNvSpPr txBox="1"/>
          <p:nvPr/>
        </p:nvSpPr>
        <p:spPr>
          <a:xfrm>
            <a:off x="4806117" y="4963159"/>
            <a:ext cx="346570"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Tree>
    <p:extLst>
      <p:ext uri="{BB962C8B-B14F-4D97-AF65-F5344CB8AC3E}">
        <p14:creationId xmlns:p14="http://schemas.microsoft.com/office/powerpoint/2010/main" val="2255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7588B0-96A1-4915-A01B-CC27B1C872DF}"/>
              </a:ext>
            </a:extLst>
          </p:cNvPr>
          <p:cNvPicPr>
            <a:picLocks noChangeAspect="1"/>
          </p:cNvPicPr>
          <p:nvPr/>
        </p:nvPicPr>
        <p:blipFill>
          <a:blip r:embed="rId2"/>
          <a:stretch>
            <a:fillRect/>
          </a:stretch>
        </p:blipFill>
        <p:spPr>
          <a:xfrm>
            <a:off x="3455377" y="748500"/>
            <a:ext cx="5511950" cy="5581962"/>
          </a:xfrm>
          <a:prstGeom prst="rect">
            <a:avLst/>
          </a:prstGeom>
        </p:spPr>
      </p:pic>
      <p:sp>
        <p:nvSpPr>
          <p:cNvPr id="3" name="L-Shape 2">
            <a:extLst>
              <a:ext uri="{FF2B5EF4-FFF2-40B4-BE49-F238E27FC236}">
                <a16:creationId xmlns:a16="http://schemas.microsoft.com/office/drawing/2014/main" id="{988C4CC8-0EAC-400A-9B21-1C1AAD538149}"/>
              </a:ext>
            </a:extLst>
          </p:cNvPr>
          <p:cNvSpPr/>
          <p:nvPr/>
        </p:nvSpPr>
        <p:spPr>
          <a:xfrm rot="16200000">
            <a:off x="6273165" y="1252855"/>
            <a:ext cx="971550" cy="2626360"/>
          </a:xfrm>
          <a:prstGeom prst="corner">
            <a:avLst>
              <a:gd name="adj1" fmla="val 68147"/>
              <a:gd name="adj2" fmla="val 33433"/>
            </a:avLst>
          </a:prstGeom>
          <a:solidFill>
            <a:srgbClr val="9DC3E6">
              <a:alpha val="50196"/>
            </a:srgb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E50FCC1-BAF0-42C2-8FA6-8A16520E5A76}"/>
                  </a:ext>
                </a:extLst>
              </p:cNvPr>
              <p:cNvSpPr txBox="1"/>
              <p:nvPr/>
            </p:nvSpPr>
            <p:spPr>
              <a:xfrm>
                <a:off x="3993687" y="0"/>
                <a:ext cx="4204677"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If we reflect Shape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in the line </a:t>
                </a:r>
                <a14:m>
                  <m:oMath xmlns:m="http://schemas.openxmlformats.org/officeDocument/2006/math">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=2</m:t>
                    </m:r>
                  </m:oMath>
                </a14:m>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are there any invariant points?</a:t>
                </a:r>
              </a:p>
            </p:txBody>
          </p:sp>
        </mc:Choice>
        <mc:Fallback xmlns="">
          <p:sp>
            <p:nvSpPr>
              <p:cNvPr id="16" name="TextBox 15">
                <a:extLst>
                  <a:ext uri="{FF2B5EF4-FFF2-40B4-BE49-F238E27FC236}">
                    <a16:creationId xmlns:a16="http://schemas.microsoft.com/office/drawing/2014/main" id="{CE50FCC1-BAF0-42C2-8FA6-8A16520E5A76}"/>
                  </a:ext>
                </a:extLst>
              </p:cNvPr>
              <p:cNvSpPr txBox="1">
                <a:spLocks noRot="1" noChangeAspect="1" noMove="1" noResize="1" noEditPoints="1" noAdjustHandles="1" noChangeArrowheads="1" noChangeShapeType="1" noTextEdit="1"/>
              </p:cNvSpPr>
              <p:nvPr/>
            </p:nvSpPr>
            <p:spPr>
              <a:xfrm>
                <a:off x="3993687" y="0"/>
                <a:ext cx="4204677" cy="707886"/>
              </a:xfrm>
              <a:prstGeom prst="rect">
                <a:avLst/>
              </a:prstGeom>
              <a:blipFill>
                <a:blip r:embed="rId3"/>
                <a:stretch>
                  <a:fillRect l="-1014" t="-4310" r="-1014" b="-14655"/>
                </a:stretch>
              </a:blipFill>
            </p:spPr>
            <p:txBody>
              <a:bodyPr/>
              <a:lstStyle/>
              <a:p>
                <a:r>
                  <a:rPr lang="en-GB">
                    <a:noFill/>
                  </a:rPr>
                  <a:t> </a:t>
                </a:r>
              </a:p>
            </p:txBody>
          </p:sp>
        </mc:Fallback>
      </mc:AlternateContent>
      <p:cxnSp>
        <p:nvCxnSpPr>
          <p:cNvPr id="7" name="Straight Connector 6">
            <a:extLst>
              <a:ext uri="{FF2B5EF4-FFF2-40B4-BE49-F238E27FC236}">
                <a16:creationId xmlns:a16="http://schemas.microsoft.com/office/drawing/2014/main" id="{27C63DC4-6F2F-4B35-8F03-64BBAC00629D}"/>
              </a:ext>
            </a:extLst>
          </p:cNvPr>
          <p:cNvCxnSpPr>
            <a:cxnSpLocks/>
          </p:cNvCxnSpPr>
          <p:nvPr/>
        </p:nvCxnSpPr>
        <p:spPr>
          <a:xfrm>
            <a:off x="6770077" y="1397977"/>
            <a:ext cx="0" cy="4642338"/>
          </a:xfrm>
          <a:prstGeom prst="line">
            <a:avLst/>
          </a:prstGeom>
          <a:ln w="5715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0A029F0-8C64-414C-954B-7B32682E49DC}"/>
              </a:ext>
            </a:extLst>
          </p:cNvPr>
          <p:cNvSpPr txBox="1"/>
          <p:nvPr/>
        </p:nvSpPr>
        <p:spPr>
          <a:xfrm>
            <a:off x="7776096" y="2061483"/>
            <a:ext cx="309700"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20" name="L-Shape 19">
            <a:extLst>
              <a:ext uri="{FF2B5EF4-FFF2-40B4-BE49-F238E27FC236}">
                <a16:creationId xmlns:a16="http://schemas.microsoft.com/office/drawing/2014/main" id="{3F8D4693-5775-4C8B-BE3A-6CE56BA273E6}"/>
              </a:ext>
            </a:extLst>
          </p:cNvPr>
          <p:cNvSpPr/>
          <p:nvPr/>
        </p:nvSpPr>
        <p:spPr>
          <a:xfrm rot="16200000" flipV="1">
            <a:off x="6268003" y="1249624"/>
            <a:ext cx="971550" cy="2636683"/>
          </a:xfrm>
          <a:prstGeom prst="corner">
            <a:avLst>
              <a:gd name="adj1" fmla="val 68147"/>
              <a:gd name="adj2" fmla="val 33433"/>
            </a:avLst>
          </a:prstGeom>
          <a:solidFill>
            <a:schemeClr val="accent2">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7419B25-427B-4757-BC42-EB24CDF5170F}"/>
              </a:ext>
            </a:extLst>
          </p:cNvPr>
          <p:cNvSpPr/>
          <p:nvPr/>
        </p:nvSpPr>
        <p:spPr>
          <a:xfrm>
            <a:off x="6637022" y="2582400"/>
            <a:ext cx="282721" cy="282721"/>
          </a:xfrm>
          <a:prstGeom prst="ellips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0234C7EB-355C-4229-85B9-9553D5E74814}"/>
              </a:ext>
            </a:extLst>
          </p:cNvPr>
          <p:cNvSpPr/>
          <p:nvPr/>
        </p:nvSpPr>
        <p:spPr>
          <a:xfrm>
            <a:off x="6633212" y="2887200"/>
            <a:ext cx="282721" cy="282721"/>
          </a:xfrm>
          <a:prstGeom prst="ellips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7D200ACF-FB4E-4F91-9ADE-4F64966EAB98}"/>
              </a:ext>
            </a:extLst>
          </p:cNvPr>
          <p:cNvSpPr/>
          <p:nvPr/>
        </p:nvSpPr>
        <p:spPr>
          <a:xfrm>
            <a:off x="8796996" y="1619934"/>
            <a:ext cx="1896404" cy="651600"/>
          </a:xfrm>
          <a:prstGeom prst="roundRect">
            <a:avLst/>
          </a:prstGeom>
          <a:solidFill>
            <a:schemeClr val="accent4">
              <a:lumMod val="60000"/>
              <a:lumOff val="40000"/>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 2) &amp; (2, 3)</a:t>
            </a:r>
          </a:p>
        </p:txBody>
      </p:sp>
      <p:sp>
        <p:nvSpPr>
          <p:cNvPr id="10" name="Rectangle: Rounded Corners 9">
            <a:extLst>
              <a:ext uri="{FF2B5EF4-FFF2-40B4-BE49-F238E27FC236}">
                <a16:creationId xmlns:a16="http://schemas.microsoft.com/office/drawing/2014/main" id="{5BCB16B9-C926-4631-A798-B4242638DE21}"/>
              </a:ext>
            </a:extLst>
          </p:cNvPr>
          <p:cNvSpPr/>
          <p:nvPr/>
        </p:nvSpPr>
        <p:spPr>
          <a:xfrm>
            <a:off x="5552441" y="6004560"/>
            <a:ext cx="5273040" cy="651600"/>
          </a:xfrm>
          <a:prstGeom prst="roundRect">
            <a:avLst/>
          </a:prstGeom>
          <a:solidFill>
            <a:schemeClr val="accent4">
              <a:lumMod val="60000"/>
              <a:lumOff val="40000"/>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Invariant points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do not need to be vertices. They can be on any side but are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not within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shape.</a:t>
            </a:r>
          </a:p>
        </p:txBody>
      </p:sp>
    </p:spTree>
    <p:extLst>
      <p:ext uri="{BB962C8B-B14F-4D97-AF65-F5344CB8AC3E}">
        <p14:creationId xmlns:p14="http://schemas.microsoft.com/office/powerpoint/2010/main" val="42240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7588B0-96A1-4915-A01B-CC27B1C872DF}"/>
              </a:ext>
            </a:extLst>
          </p:cNvPr>
          <p:cNvPicPr>
            <a:picLocks noChangeAspect="1"/>
          </p:cNvPicPr>
          <p:nvPr/>
        </p:nvPicPr>
        <p:blipFill>
          <a:blip r:embed="rId2"/>
          <a:stretch>
            <a:fillRect/>
          </a:stretch>
        </p:blipFill>
        <p:spPr>
          <a:xfrm>
            <a:off x="3455377" y="748500"/>
            <a:ext cx="5511950" cy="558196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E50FCC1-BAF0-42C2-8FA6-8A16520E5A76}"/>
                  </a:ext>
                </a:extLst>
              </p:cNvPr>
              <p:cNvSpPr txBox="1"/>
              <p:nvPr/>
            </p:nvSpPr>
            <p:spPr>
              <a:xfrm>
                <a:off x="3993687" y="0"/>
                <a:ext cx="4204677"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If we reflect Shape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in the line </a:t>
                </a:r>
                <a14:m>
                  <m:oMath xmlns:m="http://schemas.openxmlformats.org/officeDocument/2006/math">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are there any invariant points?</a:t>
                </a:r>
              </a:p>
            </p:txBody>
          </p:sp>
        </mc:Choice>
        <mc:Fallback xmlns="">
          <p:sp>
            <p:nvSpPr>
              <p:cNvPr id="16" name="TextBox 15">
                <a:extLst>
                  <a:ext uri="{FF2B5EF4-FFF2-40B4-BE49-F238E27FC236}">
                    <a16:creationId xmlns:a16="http://schemas.microsoft.com/office/drawing/2014/main" id="{CE50FCC1-BAF0-42C2-8FA6-8A16520E5A76}"/>
                  </a:ext>
                </a:extLst>
              </p:cNvPr>
              <p:cNvSpPr txBox="1">
                <a:spLocks noRot="1" noChangeAspect="1" noMove="1" noResize="1" noEditPoints="1" noAdjustHandles="1" noChangeArrowheads="1" noChangeShapeType="1" noTextEdit="1"/>
              </p:cNvSpPr>
              <p:nvPr/>
            </p:nvSpPr>
            <p:spPr>
              <a:xfrm>
                <a:off x="3993687" y="0"/>
                <a:ext cx="4204677" cy="707886"/>
              </a:xfrm>
              <a:prstGeom prst="rect">
                <a:avLst/>
              </a:prstGeom>
              <a:blipFill>
                <a:blip r:embed="rId3"/>
                <a:stretch>
                  <a:fillRect l="-1014" t="-4310" r="-1014" b="-14655"/>
                </a:stretch>
              </a:blipFill>
            </p:spPr>
            <p:txBody>
              <a:bodyPr/>
              <a:lstStyle/>
              <a:p>
                <a:r>
                  <a:rPr lang="en-GB">
                    <a:noFill/>
                  </a:rPr>
                  <a:t> </a:t>
                </a:r>
              </a:p>
            </p:txBody>
          </p:sp>
        </mc:Fallback>
      </mc:AlternateContent>
      <p:sp>
        <p:nvSpPr>
          <p:cNvPr id="23" name="Rectangle: Rounded Corners 22">
            <a:extLst>
              <a:ext uri="{FF2B5EF4-FFF2-40B4-BE49-F238E27FC236}">
                <a16:creationId xmlns:a16="http://schemas.microsoft.com/office/drawing/2014/main" id="{7D200ACF-FB4E-4F91-9ADE-4F64966EAB98}"/>
              </a:ext>
            </a:extLst>
          </p:cNvPr>
          <p:cNvSpPr/>
          <p:nvPr/>
        </p:nvSpPr>
        <p:spPr>
          <a:xfrm>
            <a:off x="8796996" y="1619934"/>
            <a:ext cx="1896404" cy="651600"/>
          </a:xfrm>
          <a:prstGeom prst="roundRect">
            <a:avLst/>
          </a:prstGeom>
          <a:solidFill>
            <a:schemeClr val="accent4">
              <a:lumMod val="60000"/>
              <a:lumOff val="40000"/>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(0, 0) &amp; (3, 3)</a:t>
            </a:r>
          </a:p>
        </p:txBody>
      </p:sp>
      <p:sp>
        <p:nvSpPr>
          <p:cNvPr id="14" name="Isosceles Triangle 13">
            <a:extLst>
              <a:ext uri="{FF2B5EF4-FFF2-40B4-BE49-F238E27FC236}">
                <a16:creationId xmlns:a16="http://schemas.microsoft.com/office/drawing/2014/main" id="{3B78BAE7-B02B-46CC-B8C8-E3453295A612}"/>
              </a:ext>
            </a:extLst>
          </p:cNvPr>
          <p:cNvSpPr/>
          <p:nvPr/>
        </p:nvSpPr>
        <p:spPr>
          <a:xfrm flipH="1">
            <a:off x="6113580" y="1412111"/>
            <a:ext cx="1650138" cy="2303364"/>
          </a:xfrm>
          <a:prstGeom prst="triangle">
            <a:avLst>
              <a:gd name="adj" fmla="val 100000"/>
            </a:avLst>
          </a:prstGeom>
          <a:solidFill>
            <a:schemeClr val="accent6">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D4CDDB9-A1A4-4DAE-B79E-46728BAF5C7D}"/>
              </a:ext>
            </a:extLst>
          </p:cNvPr>
          <p:cNvSpPr/>
          <p:nvPr/>
        </p:nvSpPr>
        <p:spPr>
          <a:xfrm rot="10800000" flipV="1">
            <a:off x="6104975" y="2060294"/>
            <a:ext cx="2318500" cy="1647166"/>
          </a:xfrm>
          <a:prstGeom prst="triangle">
            <a:avLst>
              <a:gd name="adj" fmla="val 100000"/>
            </a:avLst>
          </a:prstGeom>
          <a:solidFill>
            <a:schemeClr val="accent2">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7419B25-427B-4757-BC42-EB24CDF5170F}"/>
              </a:ext>
            </a:extLst>
          </p:cNvPr>
          <p:cNvSpPr/>
          <p:nvPr/>
        </p:nvSpPr>
        <p:spPr>
          <a:xfrm>
            <a:off x="6926389" y="2628699"/>
            <a:ext cx="282721" cy="282721"/>
          </a:xfrm>
          <a:prstGeom prst="ellips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0234C7EB-355C-4229-85B9-9553D5E74814}"/>
              </a:ext>
            </a:extLst>
          </p:cNvPr>
          <p:cNvSpPr/>
          <p:nvPr/>
        </p:nvSpPr>
        <p:spPr>
          <a:xfrm>
            <a:off x="5959411" y="3579675"/>
            <a:ext cx="282721" cy="282721"/>
          </a:xfrm>
          <a:prstGeom prst="ellips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0A029F0-8C64-414C-954B-7B32682E49DC}"/>
              </a:ext>
            </a:extLst>
          </p:cNvPr>
          <p:cNvSpPr txBox="1"/>
          <p:nvPr/>
        </p:nvSpPr>
        <p:spPr>
          <a:xfrm>
            <a:off x="6078625" y="1652799"/>
            <a:ext cx="301685"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F</a:t>
            </a:r>
          </a:p>
        </p:txBody>
      </p:sp>
      <p:cxnSp>
        <p:nvCxnSpPr>
          <p:cNvPr id="7" name="Straight Connector 6">
            <a:extLst>
              <a:ext uri="{FF2B5EF4-FFF2-40B4-BE49-F238E27FC236}">
                <a16:creationId xmlns:a16="http://schemas.microsoft.com/office/drawing/2014/main" id="{27C63DC4-6F2F-4B35-8F03-64BBAC00629D}"/>
              </a:ext>
            </a:extLst>
          </p:cNvPr>
          <p:cNvCxnSpPr>
            <a:cxnSpLocks/>
          </p:cNvCxnSpPr>
          <p:nvPr/>
        </p:nvCxnSpPr>
        <p:spPr>
          <a:xfrm flipH="1">
            <a:off x="3793604" y="1412112"/>
            <a:ext cx="4595149" cy="4618299"/>
          </a:xfrm>
          <a:prstGeom prst="line">
            <a:avLst/>
          </a:prstGeom>
          <a:ln w="5715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7942A96B-7DD1-4AB2-89CF-6761465DAD31}"/>
              </a:ext>
            </a:extLst>
          </p:cNvPr>
          <p:cNvSpPr/>
          <p:nvPr/>
        </p:nvSpPr>
        <p:spPr>
          <a:xfrm>
            <a:off x="5552441" y="6004560"/>
            <a:ext cx="5273040" cy="651600"/>
          </a:xfrm>
          <a:prstGeom prst="roundRect">
            <a:avLst/>
          </a:prstGeom>
          <a:solidFill>
            <a:schemeClr val="accent4">
              <a:lumMod val="60000"/>
              <a:lumOff val="40000"/>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Invariant points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do not need to be vertices. They can be on any side but are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not within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shape.</a:t>
            </a:r>
          </a:p>
        </p:txBody>
      </p:sp>
    </p:spTree>
    <p:extLst>
      <p:ext uri="{BB962C8B-B14F-4D97-AF65-F5344CB8AC3E}">
        <p14:creationId xmlns:p14="http://schemas.microsoft.com/office/powerpoint/2010/main" val="42365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21" grpId="0" animBg="1"/>
      <p:bldP spid="22" grpId="0" animBg="1"/>
      <p:bldP spid="2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A26B1C-5E4A-DF38-9695-1466930F5524}"/>
              </a:ext>
            </a:extLst>
          </p:cNvPr>
          <p:cNvPicPr>
            <a:picLocks noChangeAspect="1"/>
          </p:cNvPicPr>
          <p:nvPr/>
        </p:nvPicPr>
        <p:blipFill>
          <a:blip r:embed="rId2"/>
          <a:stretch>
            <a:fillRect/>
          </a:stretch>
        </p:blipFill>
        <p:spPr>
          <a:xfrm>
            <a:off x="1676975" y="123824"/>
            <a:ext cx="8535104" cy="6143625"/>
          </a:xfrm>
          <a:prstGeom prst="rect">
            <a:avLst/>
          </a:prstGeom>
        </p:spPr>
      </p:pic>
      <p:sp>
        <p:nvSpPr>
          <p:cNvPr id="6" name="TextBox 5">
            <a:extLst>
              <a:ext uri="{FF2B5EF4-FFF2-40B4-BE49-F238E27FC236}">
                <a16:creationId xmlns:a16="http://schemas.microsoft.com/office/drawing/2014/main" id="{D598B52C-F2EB-8D45-ABBA-452710D1A7FC}"/>
              </a:ext>
            </a:extLst>
          </p:cNvPr>
          <p:cNvSpPr txBox="1"/>
          <p:nvPr/>
        </p:nvSpPr>
        <p:spPr>
          <a:xfrm>
            <a:off x="142875" y="304800"/>
            <a:ext cx="1409700" cy="461665"/>
          </a:xfrm>
          <a:prstGeom prst="rect">
            <a:avLst/>
          </a:prstGeom>
          <a:noFill/>
        </p:spPr>
        <p:txBody>
          <a:bodyPr wrap="square" rtlCol="0">
            <a:spAutoFit/>
          </a:bodyPr>
          <a:lstStyle/>
          <a:p>
            <a:r>
              <a:rPr lang="en-GB" sz="2400" dirty="0"/>
              <a:t>Page 32 </a:t>
            </a:r>
          </a:p>
        </p:txBody>
      </p:sp>
    </p:spTree>
    <p:extLst>
      <p:ext uri="{BB962C8B-B14F-4D97-AF65-F5344CB8AC3E}">
        <p14:creationId xmlns:p14="http://schemas.microsoft.com/office/powerpoint/2010/main" val="35139223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749EBB3-7EF2-419B-ADB1-1C21A6842F4C}"/>
                  </a:ext>
                </a:extLst>
              </p:cNvPr>
              <p:cNvSpPr txBox="1"/>
              <p:nvPr/>
            </p:nvSpPr>
            <p:spPr>
              <a:xfrm>
                <a:off x="4023566" y="0"/>
                <a:ext cx="4144916" cy="70788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If we reflect Triangle </a:t>
                </a: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 in the </a:t>
                </a:r>
                <a14:m>
                  <m:oMath xmlns:m="http://schemas.openxmlformats.org/officeDocument/2006/math">
                    <m:r>
                      <a:rPr kumimoji="0" lang="en-GB" sz="2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oMath>
                </a14:m>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-axis,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what changes &amp; what stays the same?</a:t>
                </a:r>
              </a:p>
            </p:txBody>
          </p:sp>
        </mc:Choice>
        <mc:Fallback xmlns="">
          <p:sp>
            <p:nvSpPr>
              <p:cNvPr id="4" name="TextBox 3">
                <a:extLst>
                  <a:ext uri="{FF2B5EF4-FFF2-40B4-BE49-F238E27FC236}">
                    <a16:creationId xmlns:a16="http://schemas.microsoft.com/office/drawing/2014/main" id="{A749EBB3-7EF2-419B-ADB1-1C21A6842F4C}"/>
                  </a:ext>
                </a:extLst>
              </p:cNvPr>
              <p:cNvSpPr txBox="1">
                <a:spLocks noRot="1" noChangeAspect="1" noMove="1" noResize="1" noEditPoints="1" noAdjustHandles="1" noChangeArrowheads="1" noChangeShapeType="1" noTextEdit="1"/>
              </p:cNvSpPr>
              <p:nvPr/>
            </p:nvSpPr>
            <p:spPr>
              <a:xfrm>
                <a:off x="4023566" y="0"/>
                <a:ext cx="4144916" cy="707886"/>
              </a:xfrm>
              <a:prstGeom prst="rect">
                <a:avLst/>
              </a:prstGeom>
              <a:blipFill>
                <a:blip r:embed="rId2"/>
                <a:stretch>
                  <a:fillRect l="-1029" t="-4310" r="-1029" b="-14655"/>
                </a:stretch>
              </a:blipFill>
            </p:spPr>
            <p:txBody>
              <a:bodyPr/>
              <a:lstStyle/>
              <a:p>
                <a:r>
                  <a:rPr lang="en-GB">
                    <a:noFill/>
                  </a:rPr>
                  <a:t> </a:t>
                </a:r>
              </a:p>
            </p:txBody>
          </p:sp>
        </mc:Fallback>
      </mc:AlternateContent>
      <p:pic>
        <p:nvPicPr>
          <p:cNvPr id="2" name="Picture 1">
            <a:extLst>
              <a:ext uri="{FF2B5EF4-FFF2-40B4-BE49-F238E27FC236}">
                <a16:creationId xmlns:a16="http://schemas.microsoft.com/office/drawing/2014/main" id="{43297553-8798-49C0-B431-03A3F19B2BB3}"/>
              </a:ext>
            </a:extLst>
          </p:cNvPr>
          <p:cNvPicPr>
            <a:picLocks noChangeAspect="1"/>
          </p:cNvPicPr>
          <p:nvPr/>
        </p:nvPicPr>
        <p:blipFill>
          <a:blip r:embed="rId3"/>
          <a:stretch>
            <a:fillRect/>
          </a:stretch>
        </p:blipFill>
        <p:spPr>
          <a:xfrm>
            <a:off x="3455377" y="748500"/>
            <a:ext cx="5511950" cy="5581962"/>
          </a:xfrm>
          <a:prstGeom prst="rect">
            <a:avLst/>
          </a:prstGeom>
        </p:spPr>
      </p:pic>
      <p:sp>
        <p:nvSpPr>
          <p:cNvPr id="6" name="Isosceles Triangle 5">
            <a:extLst>
              <a:ext uri="{FF2B5EF4-FFF2-40B4-BE49-F238E27FC236}">
                <a16:creationId xmlns:a16="http://schemas.microsoft.com/office/drawing/2014/main" id="{0542B779-E4C5-4F9A-8C9A-759DCBD3E99F}"/>
              </a:ext>
            </a:extLst>
          </p:cNvPr>
          <p:cNvSpPr/>
          <p:nvPr/>
        </p:nvSpPr>
        <p:spPr>
          <a:xfrm>
            <a:off x="4790441" y="2092571"/>
            <a:ext cx="1305559" cy="2620107"/>
          </a:xfrm>
          <a:prstGeom prst="triangle">
            <a:avLst>
              <a:gd name="adj" fmla="val 0"/>
            </a:avLst>
          </a:prstGeom>
          <a:solidFill>
            <a:schemeClr val="accent2">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8F66A559-AD3A-4DDB-ADC7-A2F3A4BD5D77}"/>
              </a:ext>
            </a:extLst>
          </p:cNvPr>
          <p:cNvSpPr/>
          <p:nvPr/>
        </p:nvSpPr>
        <p:spPr>
          <a:xfrm flipH="1">
            <a:off x="6113583" y="2092571"/>
            <a:ext cx="1303217" cy="2620107"/>
          </a:xfrm>
          <a:prstGeom prst="triangle">
            <a:avLst>
              <a:gd name="adj" fmla="val 0"/>
            </a:avLst>
          </a:prstGeom>
          <a:solidFill>
            <a:schemeClr val="accent6">
              <a:lumMod val="60000"/>
              <a:lumOff val="40000"/>
              <a:alpha val="50196"/>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10A029F0-8C64-414C-954B-7B32682E49DC}"/>
              </a:ext>
            </a:extLst>
          </p:cNvPr>
          <p:cNvSpPr txBox="1"/>
          <p:nvPr/>
        </p:nvSpPr>
        <p:spPr>
          <a:xfrm>
            <a:off x="7095323" y="4343399"/>
            <a:ext cx="340158"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 name="Oval 8">
            <a:extLst>
              <a:ext uri="{FF2B5EF4-FFF2-40B4-BE49-F238E27FC236}">
                <a16:creationId xmlns:a16="http://schemas.microsoft.com/office/drawing/2014/main" id="{BF9D5431-1C61-4B34-814F-B70885CC29B0}"/>
              </a:ext>
            </a:extLst>
          </p:cNvPr>
          <p:cNvSpPr/>
          <p:nvPr/>
        </p:nvSpPr>
        <p:spPr>
          <a:xfrm>
            <a:off x="5913121" y="4525499"/>
            <a:ext cx="369276" cy="369276"/>
          </a:xfrm>
          <a:prstGeom prst="ellips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5BCB16B9-C926-4631-A798-B4242638DE21}"/>
              </a:ext>
            </a:extLst>
          </p:cNvPr>
          <p:cNvSpPr/>
          <p:nvPr/>
        </p:nvSpPr>
        <p:spPr>
          <a:xfrm>
            <a:off x="6998676" y="5653456"/>
            <a:ext cx="3253153" cy="650631"/>
          </a:xfrm>
          <a:prstGeom prst="roundRect">
            <a:avLst/>
          </a:prstGeom>
          <a:solidFill>
            <a:schemeClr val="accent4">
              <a:lumMod val="60000"/>
              <a:lumOff val="40000"/>
            </a:schemeClr>
          </a:solidFill>
          <a:ln w="28575">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vertex does not change: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it is an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invariant point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cxnSp>
        <p:nvCxnSpPr>
          <p:cNvPr id="12" name="Straight Arrow Connector 11">
            <a:extLst>
              <a:ext uri="{FF2B5EF4-FFF2-40B4-BE49-F238E27FC236}">
                <a16:creationId xmlns:a16="http://schemas.microsoft.com/office/drawing/2014/main" id="{99D65FE1-216D-46A0-B968-5A176E1FC947}"/>
              </a:ext>
            </a:extLst>
          </p:cNvPr>
          <p:cNvCxnSpPr>
            <a:cxnSpLocks/>
          </p:cNvCxnSpPr>
          <p:nvPr/>
        </p:nvCxnSpPr>
        <p:spPr>
          <a:xfrm flipH="1" flipV="1">
            <a:off x="6312878" y="4954526"/>
            <a:ext cx="589084" cy="6461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CB51B45-70EC-471C-9DE2-C006C986D3F7}"/>
              </a:ext>
            </a:extLst>
          </p:cNvPr>
          <p:cNvCxnSpPr>
            <a:cxnSpLocks/>
          </p:cNvCxnSpPr>
          <p:nvPr/>
        </p:nvCxnSpPr>
        <p:spPr>
          <a:xfrm>
            <a:off x="6101861" y="1406769"/>
            <a:ext cx="0" cy="4642338"/>
          </a:xfrm>
          <a:prstGeom prst="line">
            <a:avLst/>
          </a:prstGeom>
          <a:ln w="5715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20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4A512C3-4C21-45F0-99D4-041C3531E909}"/>
              </a:ext>
            </a:extLst>
          </p:cNvPr>
          <p:cNvPicPr>
            <a:picLocks noChangeAspect="1"/>
          </p:cNvPicPr>
          <p:nvPr/>
        </p:nvPicPr>
        <p:blipFill>
          <a:blip r:embed="rId2"/>
          <a:stretch>
            <a:fillRect/>
          </a:stretch>
        </p:blipFill>
        <p:spPr>
          <a:xfrm>
            <a:off x="7157719" y="3476869"/>
            <a:ext cx="2859282" cy="2895600"/>
          </a:xfrm>
          <a:prstGeom prst="rect">
            <a:avLst/>
          </a:prstGeom>
        </p:spPr>
      </p:pic>
      <p:sp>
        <p:nvSpPr>
          <p:cNvPr id="35" name="Isosceles Triangle 34">
            <a:extLst>
              <a:ext uri="{FF2B5EF4-FFF2-40B4-BE49-F238E27FC236}">
                <a16:creationId xmlns:a16="http://schemas.microsoft.com/office/drawing/2014/main" id="{B8504C27-0618-417B-B257-6E46300D45F9}"/>
              </a:ext>
            </a:extLst>
          </p:cNvPr>
          <p:cNvSpPr/>
          <p:nvPr/>
        </p:nvSpPr>
        <p:spPr>
          <a:xfrm flipH="1">
            <a:off x="8016240" y="4328161"/>
            <a:ext cx="1031238" cy="1711473"/>
          </a:xfrm>
          <a:prstGeom prst="triangle">
            <a:avLst>
              <a:gd name="adj" fmla="val 0"/>
            </a:avLst>
          </a:prstGeom>
          <a:solidFill>
            <a:schemeClr val="accent2">
              <a:lumMod val="60000"/>
              <a:lumOff val="40000"/>
              <a:alpha val="50196"/>
            </a:schemeClr>
          </a:solid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F5AC12B-B557-46E4-93A7-834BB4A62396}"/>
              </a:ext>
            </a:extLst>
          </p:cNvPr>
          <p:cNvSpPr txBox="1"/>
          <p:nvPr/>
        </p:nvSpPr>
        <p:spPr>
          <a:xfrm>
            <a:off x="1594753" y="13143"/>
            <a:ext cx="900252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State the invariant point (if any) with these transformations.  Plot the transformation to check.</a:t>
            </a:r>
          </a:p>
        </p:txBody>
      </p:sp>
      <p:pic>
        <p:nvPicPr>
          <p:cNvPr id="9" name="Picture 8">
            <a:extLst>
              <a:ext uri="{FF2B5EF4-FFF2-40B4-BE49-F238E27FC236}">
                <a16:creationId xmlns:a16="http://schemas.microsoft.com/office/drawing/2014/main" id="{DC2E3D71-731F-4FB4-92EB-48362E81A736}"/>
              </a:ext>
            </a:extLst>
          </p:cNvPr>
          <p:cNvPicPr>
            <a:picLocks noChangeAspect="1"/>
          </p:cNvPicPr>
          <p:nvPr/>
        </p:nvPicPr>
        <p:blipFill>
          <a:blip r:embed="rId2"/>
          <a:stretch>
            <a:fillRect/>
          </a:stretch>
        </p:blipFill>
        <p:spPr>
          <a:xfrm>
            <a:off x="1904999" y="254000"/>
            <a:ext cx="2859282" cy="2895600"/>
          </a:xfrm>
          <a:prstGeom prst="rect">
            <a:avLst/>
          </a:prstGeom>
        </p:spPr>
      </p:pic>
      <p:sp>
        <p:nvSpPr>
          <p:cNvPr id="10" name="Isosceles Triangle 9">
            <a:extLst>
              <a:ext uri="{FF2B5EF4-FFF2-40B4-BE49-F238E27FC236}">
                <a16:creationId xmlns:a16="http://schemas.microsoft.com/office/drawing/2014/main" id="{50FE73AB-413A-4822-9633-FB8E3AA3644C}"/>
              </a:ext>
            </a:extLst>
          </p:cNvPr>
          <p:cNvSpPr/>
          <p:nvPr/>
        </p:nvSpPr>
        <p:spPr>
          <a:xfrm rot="16200000">
            <a:off x="3189608" y="1543687"/>
            <a:ext cx="675641" cy="859789"/>
          </a:xfrm>
          <a:prstGeom prst="triangle">
            <a:avLst>
              <a:gd name="adj" fmla="val 0"/>
            </a:avLst>
          </a:prstGeom>
          <a:solidFill>
            <a:schemeClr val="accent2">
              <a:lumMod val="60000"/>
              <a:lumOff val="40000"/>
              <a:alpha val="50196"/>
            </a:schemeClr>
          </a:solid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56D9BA7-C9B2-4D40-B060-9E915113D2AF}"/>
                  </a:ext>
                </a:extLst>
              </p:cNvPr>
              <p:cNvSpPr txBox="1"/>
              <p:nvPr/>
            </p:nvSpPr>
            <p:spPr>
              <a:xfrm>
                <a:off x="1494258" y="2991586"/>
                <a:ext cx="3554563"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Triangle ABC reflected in the line </a:t>
                </a:r>
                <a14:m>
                  <m:oMath xmlns:m="http://schemas.openxmlformats.org/officeDocument/2006/math">
                    <m:r>
                      <a:rPr kumimoji="0" lang="en-GB" sz="1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6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TextBox 16">
                <a:extLst>
                  <a:ext uri="{FF2B5EF4-FFF2-40B4-BE49-F238E27FC236}">
                    <a16:creationId xmlns:a16="http://schemas.microsoft.com/office/drawing/2014/main" id="{C56D9BA7-C9B2-4D40-B060-9E915113D2AF}"/>
                  </a:ext>
                </a:extLst>
              </p:cNvPr>
              <p:cNvSpPr txBox="1">
                <a:spLocks noRot="1" noChangeAspect="1" noMove="1" noResize="1" noEditPoints="1" noAdjustHandles="1" noChangeArrowheads="1" noChangeShapeType="1" noTextEdit="1"/>
              </p:cNvSpPr>
              <p:nvPr/>
            </p:nvSpPr>
            <p:spPr>
              <a:xfrm>
                <a:off x="1494258" y="2991586"/>
                <a:ext cx="3554563" cy="338554"/>
              </a:xfrm>
              <a:prstGeom prst="rect">
                <a:avLst/>
              </a:prstGeom>
              <a:blipFill>
                <a:blip r:embed="rId3"/>
                <a:stretch>
                  <a:fillRect t="-5455" b="-23636"/>
                </a:stretch>
              </a:blipFill>
            </p:spPr>
            <p:txBody>
              <a:bodyPr/>
              <a:lstStyle/>
              <a:p>
                <a:r>
                  <a:rPr lang="en-GB">
                    <a:noFill/>
                  </a:rPr>
                  <a:t> </a:t>
                </a:r>
              </a:p>
            </p:txBody>
          </p:sp>
        </mc:Fallback>
      </mc:AlternateContent>
      <p:sp>
        <p:nvSpPr>
          <p:cNvPr id="18" name="Isosceles Triangle 17">
            <a:extLst>
              <a:ext uri="{FF2B5EF4-FFF2-40B4-BE49-F238E27FC236}">
                <a16:creationId xmlns:a16="http://schemas.microsoft.com/office/drawing/2014/main" id="{A7092E54-F0C5-4E7E-8162-328D97E2FFCD}"/>
              </a:ext>
            </a:extLst>
          </p:cNvPr>
          <p:cNvSpPr/>
          <p:nvPr/>
        </p:nvSpPr>
        <p:spPr>
          <a:xfrm rot="16200000" flipH="1">
            <a:off x="3182624" y="855983"/>
            <a:ext cx="689612" cy="859789"/>
          </a:xfrm>
          <a:prstGeom prst="triangle">
            <a:avLst>
              <a:gd name="adj" fmla="val 0"/>
            </a:avLst>
          </a:prstGeom>
          <a:solidFill>
            <a:schemeClr val="accent5">
              <a:lumMod val="60000"/>
              <a:lumOff val="40000"/>
              <a:alpha val="50196"/>
            </a:schemeClr>
          </a:solid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9CBDD350-B3CE-47C0-9B7A-8B842E95C47E}"/>
              </a:ext>
            </a:extLst>
          </p:cNvPr>
          <p:cNvPicPr>
            <a:picLocks noChangeAspect="1"/>
          </p:cNvPicPr>
          <p:nvPr/>
        </p:nvPicPr>
        <p:blipFill>
          <a:blip r:embed="rId2"/>
          <a:stretch>
            <a:fillRect/>
          </a:stretch>
        </p:blipFill>
        <p:spPr>
          <a:xfrm>
            <a:off x="7157719" y="254000"/>
            <a:ext cx="2859282" cy="2895600"/>
          </a:xfrm>
          <a:prstGeom prst="rect">
            <a:avLst/>
          </a:prstGeom>
        </p:spPr>
      </p:pic>
      <p:sp>
        <p:nvSpPr>
          <p:cNvPr id="21" name="TextBox 20">
            <a:extLst>
              <a:ext uri="{FF2B5EF4-FFF2-40B4-BE49-F238E27FC236}">
                <a16:creationId xmlns:a16="http://schemas.microsoft.com/office/drawing/2014/main" id="{12A7159B-A41B-4AC6-97A8-7A4FA4FFAC14}"/>
              </a:ext>
            </a:extLst>
          </p:cNvPr>
          <p:cNvSpPr txBox="1"/>
          <p:nvPr/>
        </p:nvSpPr>
        <p:spPr>
          <a:xfrm>
            <a:off x="6268937" y="2991586"/>
            <a:ext cx="4510657"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Triangle ABC rotated 90° clockwise about point (2,1)</a:t>
            </a:r>
          </a:p>
        </p:txBody>
      </p:sp>
      <p:sp>
        <p:nvSpPr>
          <p:cNvPr id="22" name="Isosceles Triangle 21">
            <a:extLst>
              <a:ext uri="{FF2B5EF4-FFF2-40B4-BE49-F238E27FC236}">
                <a16:creationId xmlns:a16="http://schemas.microsoft.com/office/drawing/2014/main" id="{9BF010EA-5D98-4B3A-8D8D-B4D22D78BD93}"/>
              </a:ext>
            </a:extLst>
          </p:cNvPr>
          <p:cNvSpPr/>
          <p:nvPr/>
        </p:nvSpPr>
        <p:spPr>
          <a:xfrm flipH="1">
            <a:off x="8869684" y="764543"/>
            <a:ext cx="689612" cy="859789"/>
          </a:xfrm>
          <a:prstGeom prst="triangle">
            <a:avLst>
              <a:gd name="adj" fmla="val 0"/>
            </a:avLst>
          </a:prstGeom>
          <a:solidFill>
            <a:schemeClr val="accent5">
              <a:lumMod val="60000"/>
              <a:lumOff val="40000"/>
              <a:alpha val="50196"/>
            </a:schemeClr>
          </a:solid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DFFC7860-1DDE-4C0C-BF27-036DEB4D73C4}"/>
              </a:ext>
            </a:extLst>
          </p:cNvPr>
          <p:cNvPicPr>
            <a:picLocks noChangeAspect="1"/>
          </p:cNvPicPr>
          <p:nvPr/>
        </p:nvPicPr>
        <p:blipFill>
          <a:blip r:embed="rId2"/>
          <a:stretch>
            <a:fillRect/>
          </a:stretch>
        </p:blipFill>
        <p:spPr>
          <a:xfrm>
            <a:off x="1904999" y="3476869"/>
            <a:ext cx="2859282" cy="2895600"/>
          </a:xfrm>
          <a:prstGeom prst="rect">
            <a:avLst/>
          </a:prstGeom>
        </p:spPr>
      </p:pic>
      <p:sp>
        <p:nvSpPr>
          <p:cNvPr id="24" name="Isosceles Triangle 23">
            <a:extLst>
              <a:ext uri="{FF2B5EF4-FFF2-40B4-BE49-F238E27FC236}">
                <a16:creationId xmlns:a16="http://schemas.microsoft.com/office/drawing/2014/main" id="{C394FB1C-5151-4753-B338-00B520462007}"/>
              </a:ext>
            </a:extLst>
          </p:cNvPr>
          <p:cNvSpPr/>
          <p:nvPr/>
        </p:nvSpPr>
        <p:spPr>
          <a:xfrm rot="16200000">
            <a:off x="3278947" y="5023923"/>
            <a:ext cx="1195363" cy="509175"/>
          </a:xfrm>
          <a:prstGeom prst="triangle">
            <a:avLst>
              <a:gd name="adj" fmla="val 0"/>
            </a:avLst>
          </a:prstGeom>
          <a:solidFill>
            <a:schemeClr val="accent5">
              <a:lumMod val="60000"/>
              <a:lumOff val="40000"/>
              <a:alpha val="50196"/>
            </a:schemeClr>
          </a:solid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37A0C1F-FC6E-4593-BE01-183C4A63B463}"/>
                  </a:ext>
                </a:extLst>
              </p:cNvPr>
              <p:cNvSpPr txBox="1"/>
              <p:nvPr/>
            </p:nvSpPr>
            <p:spPr>
              <a:xfrm>
                <a:off x="1306227" y="6214455"/>
                <a:ext cx="3950953" cy="46435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Triangle ABC translated by the vector </a:t>
                </a:r>
                <a14:m>
                  <m:oMath xmlns:m="http://schemas.openxmlformats.org/officeDocument/2006/math">
                    <m:d>
                      <m:dPr>
                        <m:ctrlPr>
                          <a:rPr kumimoji="0" lang="pt-BR"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den>
                        </m:f>
                        <m: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TextBox 26">
                <a:extLst>
                  <a:ext uri="{FF2B5EF4-FFF2-40B4-BE49-F238E27FC236}">
                    <a16:creationId xmlns:a16="http://schemas.microsoft.com/office/drawing/2014/main" id="{237A0C1F-FC6E-4593-BE01-183C4A63B463}"/>
                  </a:ext>
                </a:extLst>
              </p:cNvPr>
              <p:cNvSpPr txBox="1">
                <a:spLocks noRot="1" noChangeAspect="1" noMove="1" noResize="1" noEditPoints="1" noAdjustHandles="1" noChangeArrowheads="1" noChangeShapeType="1" noTextEdit="1"/>
              </p:cNvSpPr>
              <p:nvPr/>
            </p:nvSpPr>
            <p:spPr>
              <a:xfrm>
                <a:off x="1306227" y="6214455"/>
                <a:ext cx="3950953" cy="464358"/>
              </a:xfrm>
              <a:prstGeom prst="rect">
                <a:avLst/>
              </a:prstGeom>
              <a:blipFill>
                <a:blip r:embed="rId4"/>
                <a:stretch>
                  <a:fillRect l="-309" b="-5195"/>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05DAE1CB-5AAF-4365-B63E-D9323D3F2CF5}"/>
              </a:ext>
            </a:extLst>
          </p:cNvPr>
          <p:cNvSpPr txBox="1"/>
          <p:nvPr/>
        </p:nvSpPr>
        <p:spPr>
          <a:xfrm>
            <a:off x="6706498" y="6214456"/>
            <a:ext cx="363554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Triangle ABC enlarged by a scale factor 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centre of enlargement (3, −6).</a:t>
            </a:r>
          </a:p>
        </p:txBody>
      </p:sp>
      <p:sp>
        <p:nvSpPr>
          <p:cNvPr id="32" name="Isosceles Triangle 31">
            <a:extLst>
              <a:ext uri="{FF2B5EF4-FFF2-40B4-BE49-F238E27FC236}">
                <a16:creationId xmlns:a16="http://schemas.microsoft.com/office/drawing/2014/main" id="{09905266-CAC8-48D7-9F10-D152BB0FD15B}"/>
              </a:ext>
            </a:extLst>
          </p:cNvPr>
          <p:cNvSpPr/>
          <p:nvPr/>
        </p:nvSpPr>
        <p:spPr>
          <a:xfrm flipH="1">
            <a:off x="8542020" y="5194301"/>
            <a:ext cx="505459" cy="847873"/>
          </a:xfrm>
          <a:prstGeom prst="triangle">
            <a:avLst>
              <a:gd name="adj" fmla="val 0"/>
            </a:avLst>
          </a:prstGeom>
          <a:solidFill>
            <a:schemeClr val="accent5">
              <a:lumMod val="60000"/>
              <a:lumOff val="40000"/>
              <a:alpha val="50196"/>
            </a:schemeClr>
          </a:solid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4C658E4E-6C95-4C22-BCC5-94087A3B2BDC}"/>
              </a:ext>
            </a:extLst>
          </p:cNvPr>
          <p:cNvSpPr/>
          <p:nvPr/>
        </p:nvSpPr>
        <p:spPr>
          <a:xfrm rot="5400000" flipH="1">
            <a:off x="8961124" y="1541783"/>
            <a:ext cx="689612" cy="859789"/>
          </a:xfrm>
          <a:prstGeom prst="triangle">
            <a:avLst>
              <a:gd name="adj" fmla="val 0"/>
            </a:avLst>
          </a:prstGeom>
          <a:solidFill>
            <a:schemeClr val="accent2">
              <a:lumMod val="60000"/>
              <a:lumOff val="40000"/>
              <a:alpha val="50196"/>
            </a:schemeClr>
          </a:solid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Isosceles Triangle 33">
            <a:extLst>
              <a:ext uri="{FF2B5EF4-FFF2-40B4-BE49-F238E27FC236}">
                <a16:creationId xmlns:a16="http://schemas.microsoft.com/office/drawing/2014/main" id="{6B087DA7-EC38-4073-B229-B3C1B9897983}"/>
              </a:ext>
            </a:extLst>
          </p:cNvPr>
          <p:cNvSpPr/>
          <p:nvPr/>
        </p:nvSpPr>
        <p:spPr>
          <a:xfrm rot="16200000">
            <a:off x="2760787" y="5023923"/>
            <a:ext cx="1195363" cy="509175"/>
          </a:xfrm>
          <a:prstGeom prst="triangle">
            <a:avLst>
              <a:gd name="adj" fmla="val 0"/>
            </a:avLst>
          </a:prstGeom>
          <a:solidFill>
            <a:schemeClr val="accent2">
              <a:lumMod val="60000"/>
              <a:lumOff val="40000"/>
              <a:alpha val="50196"/>
            </a:schemeClr>
          </a:solidFill>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150C7A5B-F299-4722-8586-5FA2516426F3}"/>
              </a:ext>
            </a:extLst>
          </p:cNvPr>
          <p:cNvSpPr txBox="1"/>
          <p:nvPr/>
        </p:nvSpPr>
        <p:spPr>
          <a:xfrm>
            <a:off x="4698720" y="2158467"/>
            <a:ext cx="1047083" cy="584775"/>
          </a:xfrm>
          <a:prstGeom prst="rect">
            <a:avLst/>
          </a:prstGeom>
          <a:solidFill>
            <a:schemeClr val="bg1"/>
          </a:solidFill>
          <a:ln w="28575">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(4, 1)</a:t>
            </a:r>
          </a:p>
        </p:txBody>
      </p:sp>
      <p:sp>
        <p:nvSpPr>
          <p:cNvPr id="37" name="TextBox 36">
            <a:extLst>
              <a:ext uri="{FF2B5EF4-FFF2-40B4-BE49-F238E27FC236}">
                <a16:creationId xmlns:a16="http://schemas.microsoft.com/office/drawing/2014/main" id="{305CA333-2C45-4418-BD48-90D09F9AC176}"/>
              </a:ext>
            </a:extLst>
          </p:cNvPr>
          <p:cNvSpPr txBox="1"/>
          <p:nvPr/>
        </p:nvSpPr>
        <p:spPr>
          <a:xfrm>
            <a:off x="9880320" y="888467"/>
            <a:ext cx="1047082" cy="584775"/>
          </a:xfrm>
          <a:prstGeom prst="rect">
            <a:avLst/>
          </a:prstGeom>
          <a:solidFill>
            <a:schemeClr val="bg1"/>
          </a:solidFill>
          <a:ln w="28575">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(2, 1)</a:t>
            </a:r>
          </a:p>
        </p:txBody>
      </p:sp>
      <p:sp>
        <p:nvSpPr>
          <p:cNvPr id="39" name="TextBox 38">
            <a:extLst>
              <a:ext uri="{FF2B5EF4-FFF2-40B4-BE49-F238E27FC236}">
                <a16:creationId xmlns:a16="http://schemas.microsoft.com/office/drawing/2014/main" id="{8975C9EE-704C-405A-A99D-EEBA15CE2B0D}"/>
              </a:ext>
            </a:extLst>
          </p:cNvPr>
          <p:cNvSpPr txBox="1"/>
          <p:nvPr/>
        </p:nvSpPr>
        <p:spPr>
          <a:xfrm>
            <a:off x="9716768" y="4119347"/>
            <a:ext cx="1252267" cy="584775"/>
          </a:xfrm>
          <a:prstGeom prst="rect">
            <a:avLst/>
          </a:prstGeom>
          <a:solidFill>
            <a:schemeClr val="bg1"/>
          </a:solidFill>
          <a:ln w="28575">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(3, −6)</a:t>
            </a:r>
          </a:p>
        </p:txBody>
      </p:sp>
      <p:pic>
        <p:nvPicPr>
          <p:cNvPr id="40" name="Picture 39">
            <a:extLst>
              <a:ext uri="{FF2B5EF4-FFF2-40B4-BE49-F238E27FC236}">
                <a16:creationId xmlns:a16="http://schemas.microsoft.com/office/drawing/2014/main" id="{49E063EA-ED04-41D3-AA56-66D18C3600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000"/>
          <a:stretch/>
        </p:blipFill>
        <p:spPr>
          <a:xfrm>
            <a:off x="4603160" y="5145970"/>
            <a:ext cx="533470" cy="533470"/>
          </a:xfrm>
          <a:prstGeom prst="rect">
            <a:avLst/>
          </a:prstGeom>
        </p:spPr>
      </p:pic>
      <p:sp>
        <p:nvSpPr>
          <p:cNvPr id="41" name="Multiplication Sign 40">
            <a:extLst>
              <a:ext uri="{FF2B5EF4-FFF2-40B4-BE49-F238E27FC236}">
                <a16:creationId xmlns:a16="http://schemas.microsoft.com/office/drawing/2014/main" id="{A050149E-AD4A-4042-8034-574543A0FE08}"/>
              </a:ext>
            </a:extLst>
          </p:cNvPr>
          <p:cNvSpPr/>
          <p:nvPr/>
        </p:nvSpPr>
        <p:spPr>
          <a:xfrm>
            <a:off x="8686425" y="1407586"/>
            <a:ext cx="390735" cy="390735"/>
          </a:xfrm>
          <a:prstGeom prst="mathMultiply">
            <a:avLst>
              <a:gd name="adj1" fmla="val 2409"/>
            </a:avLst>
          </a:prstGeom>
          <a:solidFill>
            <a:srgbClr val="0070C0"/>
          </a:solidFill>
          <a:ln w="28575">
            <a:solidFill>
              <a:srgbClr val="0070C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Multiplication Sign 41">
            <a:extLst>
              <a:ext uri="{FF2B5EF4-FFF2-40B4-BE49-F238E27FC236}">
                <a16:creationId xmlns:a16="http://schemas.microsoft.com/office/drawing/2014/main" id="{A04B0143-3C0E-4A70-A310-D94F41A9C390}"/>
              </a:ext>
            </a:extLst>
          </p:cNvPr>
          <p:cNvSpPr/>
          <p:nvPr/>
        </p:nvSpPr>
        <p:spPr>
          <a:xfrm>
            <a:off x="8859145" y="5847506"/>
            <a:ext cx="390735" cy="390735"/>
          </a:xfrm>
          <a:prstGeom prst="mathMultiply">
            <a:avLst>
              <a:gd name="adj1" fmla="val 2409"/>
            </a:avLst>
          </a:prstGeom>
          <a:solidFill>
            <a:srgbClr val="0070C0"/>
          </a:solidFill>
          <a:ln w="28575">
            <a:solidFill>
              <a:srgbClr val="0070C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6FB964AB-3C09-497F-A4E2-3BCB34EDA8E3}"/>
              </a:ext>
            </a:extLst>
          </p:cNvPr>
          <p:cNvSpPr txBox="1"/>
          <p:nvPr/>
        </p:nvSpPr>
        <p:spPr>
          <a:xfrm>
            <a:off x="2858405" y="641263"/>
            <a:ext cx="32412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4" name="TextBox 43">
            <a:extLst>
              <a:ext uri="{FF2B5EF4-FFF2-40B4-BE49-F238E27FC236}">
                <a16:creationId xmlns:a16="http://schemas.microsoft.com/office/drawing/2014/main" id="{72D56995-3F85-415D-8A9F-4AF77EB9C0BA}"/>
              </a:ext>
            </a:extLst>
          </p:cNvPr>
          <p:cNvSpPr txBox="1"/>
          <p:nvPr/>
        </p:nvSpPr>
        <p:spPr>
          <a:xfrm>
            <a:off x="3894725" y="641263"/>
            <a:ext cx="32412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45" name="TextBox 44">
            <a:extLst>
              <a:ext uri="{FF2B5EF4-FFF2-40B4-BE49-F238E27FC236}">
                <a16:creationId xmlns:a16="http://schemas.microsoft.com/office/drawing/2014/main" id="{B15B845C-3AF0-47CA-9A2B-1A3D1BB75480}"/>
              </a:ext>
            </a:extLst>
          </p:cNvPr>
          <p:cNvSpPr txBox="1"/>
          <p:nvPr/>
        </p:nvSpPr>
        <p:spPr>
          <a:xfrm>
            <a:off x="3903542" y="1397167"/>
            <a:ext cx="30649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46" name="TextBox 45">
            <a:extLst>
              <a:ext uri="{FF2B5EF4-FFF2-40B4-BE49-F238E27FC236}">
                <a16:creationId xmlns:a16="http://schemas.microsoft.com/office/drawing/2014/main" id="{5F8B3155-99F5-4CA1-A5ED-F784EEF6A752}"/>
              </a:ext>
            </a:extLst>
          </p:cNvPr>
          <p:cNvSpPr txBox="1"/>
          <p:nvPr/>
        </p:nvSpPr>
        <p:spPr>
          <a:xfrm>
            <a:off x="9496949" y="470575"/>
            <a:ext cx="32412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47" name="TextBox 46">
            <a:extLst>
              <a:ext uri="{FF2B5EF4-FFF2-40B4-BE49-F238E27FC236}">
                <a16:creationId xmlns:a16="http://schemas.microsoft.com/office/drawing/2014/main" id="{6616618D-240F-4FE8-AE88-8B7C1B370DB5}"/>
              </a:ext>
            </a:extLst>
          </p:cNvPr>
          <p:cNvSpPr txBox="1"/>
          <p:nvPr/>
        </p:nvSpPr>
        <p:spPr>
          <a:xfrm>
            <a:off x="9505766" y="1372783"/>
            <a:ext cx="30649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48" name="TextBox 47">
            <a:extLst>
              <a:ext uri="{FF2B5EF4-FFF2-40B4-BE49-F238E27FC236}">
                <a16:creationId xmlns:a16="http://schemas.microsoft.com/office/drawing/2014/main" id="{E32801F4-8708-43BD-BBDD-151534A96A4A}"/>
              </a:ext>
            </a:extLst>
          </p:cNvPr>
          <p:cNvSpPr txBox="1"/>
          <p:nvPr/>
        </p:nvSpPr>
        <p:spPr>
          <a:xfrm>
            <a:off x="8539877" y="1293535"/>
            <a:ext cx="32412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9" name="TextBox 48">
            <a:extLst>
              <a:ext uri="{FF2B5EF4-FFF2-40B4-BE49-F238E27FC236}">
                <a16:creationId xmlns:a16="http://schemas.microsoft.com/office/drawing/2014/main" id="{03CDD476-89FE-4F28-A47F-C2C51DD1A54F}"/>
              </a:ext>
            </a:extLst>
          </p:cNvPr>
          <p:cNvSpPr txBox="1"/>
          <p:nvPr/>
        </p:nvSpPr>
        <p:spPr>
          <a:xfrm>
            <a:off x="4067524" y="4382566"/>
            <a:ext cx="32412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50" name="TextBox 49">
            <a:extLst>
              <a:ext uri="{FF2B5EF4-FFF2-40B4-BE49-F238E27FC236}">
                <a16:creationId xmlns:a16="http://schemas.microsoft.com/office/drawing/2014/main" id="{FE698BFB-B827-4E21-A112-0424CB6133EF}"/>
              </a:ext>
            </a:extLst>
          </p:cNvPr>
          <p:cNvSpPr txBox="1"/>
          <p:nvPr/>
        </p:nvSpPr>
        <p:spPr>
          <a:xfrm>
            <a:off x="4076341" y="5789336"/>
            <a:ext cx="30649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51" name="TextBox 50">
            <a:extLst>
              <a:ext uri="{FF2B5EF4-FFF2-40B4-BE49-F238E27FC236}">
                <a16:creationId xmlns:a16="http://schemas.microsoft.com/office/drawing/2014/main" id="{DC37CDF4-7476-430A-B700-D407FD3FD06F}"/>
              </a:ext>
            </a:extLst>
          </p:cNvPr>
          <p:cNvSpPr txBox="1"/>
          <p:nvPr/>
        </p:nvSpPr>
        <p:spPr>
          <a:xfrm>
            <a:off x="3461734" y="5789336"/>
            <a:ext cx="32412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52" name="TextBox 51">
            <a:extLst>
              <a:ext uri="{FF2B5EF4-FFF2-40B4-BE49-F238E27FC236}">
                <a16:creationId xmlns:a16="http://schemas.microsoft.com/office/drawing/2014/main" id="{45CA45D1-2B2E-4109-B0D2-744FCFA16538}"/>
              </a:ext>
            </a:extLst>
          </p:cNvPr>
          <p:cNvSpPr txBox="1"/>
          <p:nvPr/>
        </p:nvSpPr>
        <p:spPr>
          <a:xfrm>
            <a:off x="8291055" y="5949356"/>
            <a:ext cx="32412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53" name="TextBox 52">
            <a:extLst>
              <a:ext uri="{FF2B5EF4-FFF2-40B4-BE49-F238E27FC236}">
                <a16:creationId xmlns:a16="http://schemas.microsoft.com/office/drawing/2014/main" id="{E5402701-F94F-4354-A87A-F58813F3480F}"/>
              </a:ext>
            </a:extLst>
          </p:cNvPr>
          <p:cNvSpPr txBox="1"/>
          <p:nvPr/>
        </p:nvSpPr>
        <p:spPr>
          <a:xfrm>
            <a:off x="8987015" y="5090836"/>
            <a:ext cx="32412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54" name="TextBox 53">
            <a:extLst>
              <a:ext uri="{FF2B5EF4-FFF2-40B4-BE49-F238E27FC236}">
                <a16:creationId xmlns:a16="http://schemas.microsoft.com/office/drawing/2014/main" id="{32F93AB1-12EA-4E80-BBA6-5E0CEBFEF87B}"/>
              </a:ext>
            </a:extLst>
          </p:cNvPr>
          <p:cNvSpPr txBox="1"/>
          <p:nvPr/>
        </p:nvSpPr>
        <p:spPr>
          <a:xfrm>
            <a:off x="9036472" y="5832516"/>
            <a:ext cx="30649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3" name="Multiplication Sign 2">
            <a:extLst>
              <a:ext uri="{FF2B5EF4-FFF2-40B4-BE49-F238E27FC236}">
                <a16:creationId xmlns:a16="http://schemas.microsoft.com/office/drawing/2014/main" id="{0BBA2442-0C29-4411-9EBC-617F384C57B1}"/>
              </a:ext>
            </a:extLst>
          </p:cNvPr>
          <p:cNvSpPr/>
          <p:nvPr/>
        </p:nvSpPr>
        <p:spPr>
          <a:xfrm>
            <a:off x="3779145" y="1427906"/>
            <a:ext cx="390735" cy="390735"/>
          </a:xfrm>
          <a:prstGeom prst="mathMultiply">
            <a:avLst>
              <a:gd name="adj1" fmla="val 2409"/>
            </a:avLst>
          </a:prstGeom>
          <a:solidFill>
            <a:srgbClr val="0070C0"/>
          </a:solidFill>
          <a:ln w="28575">
            <a:solidFill>
              <a:srgbClr val="0070C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C5AD1442-715B-4EC6-B7AD-08C2B0D97CAB}"/>
              </a:ext>
            </a:extLst>
          </p:cNvPr>
          <p:cNvSpPr txBox="1"/>
          <p:nvPr/>
        </p:nvSpPr>
        <p:spPr>
          <a:xfrm>
            <a:off x="1441639" y="519343"/>
            <a:ext cx="37382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56" name="TextBox 55">
            <a:extLst>
              <a:ext uri="{FF2B5EF4-FFF2-40B4-BE49-F238E27FC236}">
                <a16:creationId xmlns:a16="http://schemas.microsoft.com/office/drawing/2014/main" id="{5468FAD3-F890-4B8B-A08F-EF8A3E055596}"/>
              </a:ext>
            </a:extLst>
          </p:cNvPr>
          <p:cNvSpPr txBox="1"/>
          <p:nvPr/>
        </p:nvSpPr>
        <p:spPr>
          <a:xfrm>
            <a:off x="6318439" y="519343"/>
            <a:ext cx="37382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59" name="TextBox 58">
            <a:extLst>
              <a:ext uri="{FF2B5EF4-FFF2-40B4-BE49-F238E27FC236}">
                <a16:creationId xmlns:a16="http://schemas.microsoft.com/office/drawing/2014/main" id="{A3B3B711-A496-46C4-A0EE-C3D35BADA51C}"/>
              </a:ext>
            </a:extLst>
          </p:cNvPr>
          <p:cNvSpPr txBox="1"/>
          <p:nvPr/>
        </p:nvSpPr>
        <p:spPr>
          <a:xfrm>
            <a:off x="1441639" y="3790863"/>
            <a:ext cx="37382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60" name="TextBox 59">
            <a:extLst>
              <a:ext uri="{FF2B5EF4-FFF2-40B4-BE49-F238E27FC236}">
                <a16:creationId xmlns:a16="http://schemas.microsoft.com/office/drawing/2014/main" id="{8E7B84AE-36D6-4BBA-9B1A-630CB943A176}"/>
              </a:ext>
            </a:extLst>
          </p:cNvPr>
          <p:cNvSpPr txBox="1"/>
          <p:nvPr/>
        </p:nvSpPr>
        <p:spPr>
          <a:xfrm>
            <a:off x="6318439" y="3790863"/>
            <a:ext cx="37382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cxnSp>
        <p:nvCxnSpPr>
          <p:cNvPr id="58" name="Straight Connector 57">
            <a:extLst>
              <a:ext uri="{FF2B5EF4-FFF2-40B4-BE49-F238E27FC236}">
                <a16:creationId xmlns:a16="http://schemas.microsoft.com/office/drawing/2014/main" id="{E17C8DF1-180B-44BE-A4EE-84C653C08AF3}"/>
              </a:ext>
            </a:extLst>
          </p:cNvPr>
          <p:cNvCxnSpPr>
            <a:cxnSpLocks/>
          </p:cNvCxnSpPr>
          <p:nvPr/>
        </p:nvCxnSpPr>
        <p:spPr>
          <a:xfrm flipV="1">
            <a:off x="2084168" y="1620325"/>
            <a:ext cx="2409092" cy="0"/>
          </a:xfrm>
          <a:prstGeom prst="line">
            <a:avLst/>
          </a:prstGeom>
          <a:ln w="28575">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E5B8DB0-8CFE-FD56-FAF4-7AFE35AB1752}"/>
              </a:ext>
            </a:extLst>
          </p:cNvPr>
          <p:cNvSpPr txBox="1"/>
          <p:nvPr/>
        </p:nvSpPr>
        <p:spPr>
          <a:xfrm>
            <a:off x="142875" y="304800"/>
            <a:ext cx="1409700" cy="461665"/>
          </a:xfrm>
          <a:prstGeom prst="rect">
            <a:avLst/>
          </a:prstGeom>
          <a:noFill/>
        </p:spPr>
        <p:txBody>
          <a:bodyPr wrap="square" rtlCol="0">
            <a:spAutoFit/>
          </a:bodyPr>
          <a:lstStyle/>
          <a:p>
            <a:r>
              <a:rPr lang="en-GB" sz="2400" dirty="0"/>
              <a:t>Page 33 </a:t>
            </a:r>
          </a:p>
        </p:txBody>
      </p:sp>
    </p:spTree>
    <p:extLst>
      <p:ext uri="{BB962C8B-B14F-4D97-AF65-F5344CB8AC3E}">
        <p14:creationId xmlns:p14="http://schemas.microsoft.com/office/powerpoint/2010/main" val="109883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0" grpId="0" animBg="1"/>
      <p:bldP spid="33" grpId="0" animBg="1"/>
      <p:bldP spid="34" grpId="0" animBg="1"/>
      <p:bldP spid="36" grpId="0" animBg="1"/>
      <p:bldP spid="37" grpId="0" animBg="1"/>
      <p:bldP spid="39" grpId="0" animBg="1"/>
      <p:bldP spid="41" grpId="0" animBg="1"/>
      <p:bldP spid="42" grpId="0" animBg="1"/>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5AC12B-B557-46E4-93A7-834BB4A62396}"/>
              </a:ext>
            </a:extLst>
          </p:cNvPr>
          <p:cNvSpPr txBox="1"/>
          <p:nvPr/>
        </p:nvSpPr>
        <p:spPr>
          <a:xfrm>
            <a:off x="2227614" y="988503"/>
            <a:ext cx="773686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 will always be an invariant point when you rotate a shape around a vertex.</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18FCB5-057A-4693-9ED3-884A063AF839}"/>
                  </a:ext>
                </a:extLst>
              </p:cNvPr>
              <p:cNvSpPr txBox="1"/>
              <p:nvPr/>
            </p:nvSpPr>
            <p:spPr>
              <a:xfrm>
                <a:off x="2590471" y="1755136"/>
                <a:ext cx="7011151"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you reflect a shape in the </a:t>
                </a:r>
                <a14:m>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-axis there will always be an invariant point.</a:t>
                </a:r>
              </a:p>
            </p:txBody>
          </p:sp>
        </mc:Choice>
        <mc:Fallback xmlns="">
          <p:sp>
            <p:nvSpPr>
              <p:cNvPr id="3" name="TextBox 2">
                <a:extLst>
                  <a:ext uri="{FF2B5EF4-FFF2-40B4-BE49-F238E27FC236}">
                    <a16:creationId xmlns:a16="http://schemas.microsoft.com/office/drawing/2014/main" id="{8518FCB5-057A-4693-9ED3-884A063AF839}"/>
                  </a:ext>
                </a:extLst>
              </p:cNvPr>
              <p:cNvSpPr txBox="1">
                <a:spLocks noRot="1" noChangeAspect="1" noMove="1" noResize="1" noEditPoints="1" noAdjustHandles="1" noChangeArrowheads="1" noChangeShapeType="1" noTextEdit="1"/>
              </p:cNvSpPr>
              <p:nvPr/>
            </p:nvSpPr>
            <p:spPr>
              <a:xfrm>
                <a:off x="2590471" y="1755136"/>
                <a:ext cx="7011151" cy="369332"/>
              </a:xfrm>
              <a:prstGeom prst="rect">
                <a:avLst/>
              </a:prstGeom>
              <a:blipFill>
                <a:blip r:embed="rId2"/>
                <a:stretch>
                  <a:fillRect l="-435" t="-9836" r="-261" b="-24590"/>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A0034BC9-9D52-450F-99A0-ED1A61871A10}"/>
              </a:ext>
            </a:extLst>
          </p:cNvPr>
          <p:cNvSpPr txBox="1"/>
          <p:nvPr/>
        </p:nvSpPr>
        <p:spPr>
          <a:xfrm>
            <a:off x="2714416" y="3288403"/>
            <a:ext cx="67632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 will always be an invariant point when we enlarge a shape using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 external centre of enlargement.</a:t>
            </a:r>
          </a:p>
        </p:txBody>
      </p:sp>
      <p:sp>
        <p:nvSpPr>
          <p:cNvPr id="7" name="TextBox 6">
            <a:extLst>
              <a:ext uri="{FF2B5EF4-FFF2-40B4-BE49-F238E27FC236}">
                <a16:creationId xmlns:a16="http://schemas.microsoft.com/office/drawing/2014/main" id="{B95E1A72-8480-4EE4-825D-B69C7B98C2BC}"/>
              </a:ext>
            </a:extLst>
          </p:cNvPr>
          <p:cNvSpPr txBox="1"/>
          <p:nvPr/>
        </p:nvSpPr>
        <p:spPr>
          <a:xfrm>
            <a:off x="2317735" y="5098668"/>
            <a:ext cx="755662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shape rotated around an external point will never have an invariant point. </a:t>
            </a:r>
          </a:p>
        </p:txBody>
      </p:sp>
      <p:sp>
        <p:nvSpPr>
          <p:cNvPr id="8" name="TextBox 7">
            <a:extLst>
              <a:ext uri="{FF2B5EF4-FFF2-40B4-BE49-F238E27FC236}">
                <a16:creationId xmlns:a16="http://schemas.microsoft.com/office/drawing/2014/main" id="{719CFF78-9BBB-4FCC-BC5B-3672D2687C98}"/>
              </a:ext>
            </a:extLst>
          </p:cNvPr>
          <p:cNvSpPr txBox="1"/>
          <p:nvPr/>
        </p:nvSpPr>
        <p:spPr>
          <a:xfrm>
            <a:off x="2131018" y="5865303"/>
            <a:ext cx="7930056"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polygon reflected in one of its sides will always have exactly two invariant points.</a:t>
            </a:r>
          </a:p>
        </p:txBody>
      </p:sp>
      <p:sp>
        <p:nvSpPr>
          <p:cNvPr id="9" name="TextBox 8">
            <a:extLst>
              <a:ext uri="{FF2B5EF4-FFF2-40B4-BE49-F238E27FC236}">
                <a16:creationId xmlns:a16="http://schemas.microsoft.com/office/drawing/2014/main" id="{6F78A21C-4F7A-49C5-B9EC-64FE30023B22}"/>
              </a:ext>
            </a:extLst>
          </p:cNvPr>
          <p:cNvSpPr txBox="1"/>
          <p:nvPr/>
        </p:nvSpPr>
        <p:spPr>
          <a:xfrm>
            <a:off x="3517392" y="2521769"/>
            <a:ext cx="515730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translated shape will never have an invariant point.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0830DAF-067E-4B92-B102-824A702DA5A2}"/>
                  </a:ext>
                </a:extLst>
              </p:cNvPr>
              <p:cNvSpPr txBox="1"/>
              <p:nvPr/>
            </p:nvSpPr>
            <p:spPr>
              <a:xfrm>
                <a:off x="2767217" y="4332034"/>
                <a:ext cx="6657656"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shape reflected in the line </a:t>
                </a:r>
                <a14:m>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will never have an invariant point.</a:t>
                </a:r>
              </a:p>
            </p:txBody>
          </p:sp>
        </mc:Choice>
        <mc:Fallback xmlns="">
          <p:sp>
            <p:nvSpPr>
              <p:cNvPr id="10" name="TextBox 9">
                <a:extLst>
                  <a:ext uri="{FF2B5EF4-FFF2-40B4-BE49-F238E27FC236}">
                    <a16:creationId xmlns:a16="http://schemas.microsoft.com/office/drawing/2014/main" id="{A0830DAF-067E-4B92-B102-824A702DA5A2}"/>
                  </a:ext>
                </a:extLst>
              </p:cNvPr>
              <p:cNvSpPr txBox="1">
                <a:spLocks noRot="1" noChangeAspect="1" noMove="1" noResize="1" noEditPoints="1" noAdjustHandles="1" noChangeArrowheads="1" noChangeShapeType="1" noTextEdit="1"/>
              </p:cNvSpPr>
              <p:nvPr/>
            </p:nvSpPr>
            <p:spPr>
              <a:xfrm>
                <a:off x="2767217" y="4332034"/>
                <a:ext cx="6657656" cy="369332"/>
              </a:xfrm>
              <a:prstGeom prst="rect">
                <a:avLst/>
              </a:prstGeom>
              <a:blipFill>
                <a:blip r:embed="rId3"/>
                <a:stretch>
                  <a:fillRect l="-366" t="-10000" r="-458" b="-26667"/>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32FB2579-F8FD-47CF-BC2B-9A61E30E8F41}"/>
              </a:ext>
            </a:extLst>
          </p:cNvPr>
          <p:cNvSpPr txBox="1"/>
          <p:nvPr/>
        </p:nvSpPr>
        <p:spPr>
          <a:xfrm>
            <a:off x="4975050" y="114743"/>
            <a:ext cx="2241960"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True or False?</a:t>
            </a:r>
          </a:p>
        </p:txBody>
      </p:sp>
      <p:sp>
        <p:nvSpPr>
          <p:cNvPr id="14" name="TextBox 13">
            <a:extLst>
              <a:ext uri="{FF2B5EF4-FFF2-40B4-BE49-F238E27FC236}">
                <a16:creationId xmlns:a16="http://schemas.microsoft.com/office/drawing/2014/main" id="{47B2AB53-DDFD-D3E3-3049-B83EE1948159}"/>
              </a:ext>
            </a:extLst>
          </p:cNvPr>
          <p:cNvSpPr txBox="1"/>
          <p:nvPr/>
        </p:nvSpPr>
        <p:spPr>
          <a:xfrm>
            <a:off x="142875" y="304800"/>
            <a:ext cx="1409700" cy="461665"/>
          </a:xfrm>
          <a:prstGeom prst="rect">
            <a:avLst/>
          </a:prstGeom>
          <a:noFill/>
        </p:spPr>
        <p:txBody>
          <a:bodyPr wrap="square" rtlCol="0">
            <a:spAutoFit/>
          </a:bodyPr>
          <a:lstStyle/>
          <a:p>
            <a:r>
              <a:rPr lang="en-GB" sz="2400" dirty="0"/>
              <a:t>Page 33 </a:t>
            </a:r>
          </a:p>
        </p:txBody>
      </p:sp>
    </p:spTree>
    <p:extLst>
      <p:ext uri="{BB962C8B-B14F-4D97-AF65-F5344CB8AC3E}">
        <p14:creationId xmlns:p14="http://schemas.microsoft.com/office/powerpoint/2010/main" val="20176215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5AC12B-B557-46E4-93A7-834BB4A62396}"/>
              </a:ext>
            </a:extLst>
          </p:cNvPr>
          <p:cNvSpPr txBox="1"/>
          <p:nvPr/>
        </p:nvSpPr>
        <p:spPr>
          <a:xfrm>
            <a:off x="2227614" y="988503"/>
            <a:ext cx="773686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 will always be an invariant point when you rotate a shape around a vertex.</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18FCB5-057A-4693-9ED3-884A063AF839}"/>
                  </a:ext>
                </a:extLst>
              </p:cNvPr>
              <p:cNvSpPr txBox="1"/>
              <p:nvPr/>
            </p:nvSpPr>
            <p:spPr>
              <a:xfrm>
                <a:off x="2590471" y="1755136"/>
                <a:ext cx="7011151"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you reflect a shape in the </a:t>
                </a:r>
                <a14:m>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-axis there will always be an invariant point.</a:t>
                </a:r>
              </a:p>
            </p:txBody>
          </p:sp>
        </mc:Choice>
        <mc:Fallback xmlns="">
          <p:sp>
            <p:nvSpPr>
              <p:cNvPr id="3" name="TextBox 2">
                <a:extLst>
                  <a:ext uri="{FF2B5EF4-FFF2-40B4-BE49-F238E27FC236}">
                    <a16:creationId xmlns:a16="http://schemas.microsoft.com/office/drawing/2014/main" id="{8518FCB5-057A-4693-9ED3-884A063AF839}"/>
                  </a:ext>
                </a:extLst>
              </p:cNvPr>
              <p:cNvSpPr txBox="1">
                <a:spLocks noRot="1" noChangeAspect="1" noMove="1" noResize="1" noEditPoints="1" noAdjustHandles="1" noChangeArrowheads="1" noChangeShapeType="1" noTextEdit="1"/>
              </p:cNvSpPr>
              <p:nvPr/>
            </p:nvSpPr>
            <p:spPr>
              <a:xfrm>
                <a:off x="2590471" y="1755136"/>
                <a:ext cx="7011151" cy="369332"/>
              </a:xfrm>
              <a:prstGeom prst="rect">
                <a:avLst/>
              </a:prstGeom>
              <a:blipFill>
                <a:blip r:embed="rId2"/>
                <a:stretch>
                  <a:fillRect l="-435" t="-9836" r="-261" b="-24590"/>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A0034BC9-9D52-450F-99A0-ED1A61871A10}"/>
              </a:ext>
            </a:extLst>
          </p:cNvPr>
          <p:cNvSpPr txBox="1"/>
          <p:nvPr/>
        </p:nvSpPr>
        <p:spPr>
          <a:xfrm>
            <a:off x="2714416" y="3288403"/>
            <a:ext cx="676326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There will always be an invariant point when we enlarge a shape using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an external centre of enlargement.</a:t>
            </a:r>
          </a:p>
        </p:txBody>
      </p:sp>
      <p:sp>
        <p:nvSpPr>
          <p:cNvPr id="7" name="TextBox 6">
            <a:extLst>
              <a:ext uri="{FF2B5EF4-FFF2-40B4-BE49-F238E27FC236}">
                <a16:creationId xmlns:a16="http://schemas.microsoft.com/office/drawing/2014/main" id="{B95E1A72-8480-4EE4-825D-B69C7B98C2BC}"/>
              </a:ext>
            </a:extLst>
          </p:cNvPr>
          <p:cNvSpPr txBox="1"/>
          <p:nvPr/>
        </p:nvSpPr>
        <p:spPr>
          <a:xfrm>
            <a:off x="2317735" y="5098668"/>
            <a:ext cx="755662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shape rotated around an external point will never have an invariant point. </a:t>
            </a:r>
          </a:p>
        </p:txBody>
      </p:sp>
      <p:sp>
        <p:nvSpPr>
          <p:cNvPr id="8" name="TextBox 7">
            <a:extLst>
              <a:ext uri="{FF2B5EF4-FFF2-40B4-BE49-F238E27FC236}">
                <a16:creationId xmlns:a16="http://schemas.microsoft.com/office/drawing/2014/main" id="{719CFF78-9BBB-4FCC-BC5B-3672D2687C98}"/>
              </a:ext>
            </a:extLst>
          </p:cNvPr>
          <p:cNvSpPr txBox="1"/>
          <p:nvPr/>
        </p:nvSpPr>
        <p:spPr>
          <a:xfrm>
            <a:off x="2131018" y="5865303"/>
            <a:ext cx="7930056"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polygon reflected in one of its sides will always have exactly two invariant points.</a:t>
            </a:r>
          </a:p>
        </p:txBody>
      </p:sp>
      <p:sp>
        <p:nvSpPr>
          <p:cNvPr id="9" name="TextBox 8">
            <a:extLst>
              <a:ext uri="{FF2B5EF4-FFF2-40B4-BE49-F238E27FC236}">
                <a16:creationId xmlns:a16="http://schemas.microsoft.com/office/drawing/2014/main" id="{6F78A21C-4F7A-49C5-B9EC-64FE30023B22}"/>
              </a:ext>
            </a:extLst>
          </p:cNvPr>
          <p:cNvSpPr txBox="1"/>
          <p:nvPr/>
        </p:nvSpPr>
        <p:spPr>
          <a:xfrm>
            <a:off x="3517392" y="2521769"/>
            <a:ext cx="515730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translated shape will never have an invariant point.</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0830DAF-067E-4B92-B102-824A702DA5A2}"/>
                  </a:ext>
                </a:extLst>
              </p:cNvPr>
              <p:cNvSpPr txBox="1"/>
              <p:nvPr/>
            </p:nvSpPr>
            <p:spPr>
              <a:xfrm>
                <a:off x="2767217" y="4332034"/>
                <a:ext cx="6657656"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shape reflected in the line </a:t>
                </a:r>
                <a14:m>
                  <m:oMath xmlns:m="http://schemas.openxmlformats.org/officeDocument/2006/math">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will never have an invariant point.</a:t>
                </a:r>
              </a:p>
            </p:txBody>
          </p:sp>
        </mc:Choice>
        <mc:Fallback xmlns="">
          <p:sp>
            <p:nvSpPr>
              <p:cNvPr id="10" name="TextBox 9">
                <a:extLst>
                  <a:ext uri="{FF2B5EF4-FFF2-40B4-BE49-F238E27FC236}">
                    <a16:creationId xmlns:a16="http://schemas.microsoft.com/office/drawing/2014/main" id="{A0830DAF-067E-4B92-B102-824A702DA5A2}"/>
                  </a:ext>
                </a:extLst>
              </p:cNvPr>
              <p:cNvSpPr txBox="1">
                <a:spLocks noRot="1" noChangeAspect="1" noMove="1" noResize="1" noEditPoints="1" noAdjustHandles="1" noChangeArrowheads="1" noChangeShapeType="1" noTextEdit="1"/>
              </p:cNvSpPr>
              <p:nvPr/>
            </p:nvSpPr>
            <p:spPr>
              <a:xfrm>
                <a:off x="2767217" y="4332034"/>
                <a:ext cx="6657656" cy="369332"/>
              </a:xfrm>
              <a:prstGeom prst="rect">
                <a:avLst/>
              </a:prstGeom>
              <a:blipFill>
                <a:blip r:embed="rId3"/>
                <a:stretch>
                  <a:fillRect l="-366" t="-10000" r="-458" b="-26667"/>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32FB2579-F8FD-47CF-BC2B-9A61E30E8F41}"/>
              </a:ext>
            </a:extLst>
          </p:cNvPr>
          <p:cNvSpPr txBox="1"/>
          <p:nvPr/>
        </p:nvSpPr>
        <p:spPr>
          <a:xfrm>
            <a:off x="4975050" y="114743"/>
            <a:ext cx="2241960"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True or False?</a:t>
            </a:r>
          </a:p>
        </p:txBody>
      </p:sp>
      <p:pic>
        <p:nvPicPr>
          <p:cNvPr id="12" name="Picture 11">
            <a:extLst>
              <a:ext uri="{FF2B5EF4-FFF2-40B4-BE49-F238E27FC236}">
                <a16:creationId xmlns:a16="http://schemas.microsoft.com/office/drawing/2014/main" id="{289B79F7-26DA-4837-A5EF-69B20BF9D9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9990695" y="858058"/>
            <a:ext cx="478372" cy="478372"/>
          </a:xfrm>
          <a:prstGeom prst="rect">
            <a:avLst/>
          </a:prstGeom>
        </p:spPr>
      </p:pic>
      <p:pic>
        <p:nvPicPr>
          <p:cNvPr id="13" name="Picture 12">
            <a:extLst>
              <a:ext uri="{FF2B5EF4-FFF2-40B4-BE49-F238E27FC236}">
                <a16:creationId xmlns:a16="http://schemas.microsoft.com/office/drawing/2014/main" id="{DF9AB906-25F2-48E3-B3B3-34C86AA2EA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000"/>
          <a:stretch/>
        </p:blipFill>
        <p:spPr>
          <a:xfrm>
            <a:off x="9679838" y="1675743"/>
            <a:ext cx="478372" cy="478372"/>
          </a:xfrm>
          <a:prstGeom prst="rect">
            <a:avLst/>
          </a:prstGeom>
        </p:spPr>
      </p:pic>
      <p:pic>
        <p:nvPicPr>
          <p:cNvPr id="14" name="Picture 13">
            <a:extLst>
              <a:ext uri="{FF2B5EF4-FFF2-40B4-BE49-F238E27FC236}">
                <a16:creationId xmlns:a16="http://schemas.microsoft.com/office/drawing/2014/main" id="{2E01A321-203D-4AA0-BC3A-C2955ED9A6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8690281" y="2467249"/>
            <a:ext cx="478372" cy="478372"/>
          </a:xfrm>
          <a:prstGeom prst="rect">
            <a:avLst/>
          </a:prstGeom>
        </p:spPr>
      </p:pic>
      <p:pic>
        <p:nvPicPr>
          <p:cNvPr id="16" name="Picture 15">
            <a:extLst>
              <a:ext uri="{FF2B5EF4-FFF2-40B4-BE49-F238E27FC236}">
                <a16:creationId xmlns:a16="http://schemas.microsoft.com/office/drawing/2014/main" id="{1175EB81-EC85-43C6-809F-1D771FD412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000"/>
          <a:stretch/>
        </p:blipFill>
        <p:spPr>
          <a:xfrm>
            <a:off x="9504252" y="3364460"/>
            <a:ext cx="478372" cy="478372"/>
          </a:xfrm>
          <a:prstGeom prst="rect">
            <a:avLst/>
          </a:prstGeom>
        </p:spPr>
      </p:pic>
      <p:pic>
        <p:nvPicPr>
          <p:cNvPr id="17" name="Picture 16">
            <a:extLst>
              <a:ext uri="{FF2B5EF4-FFF2-40B4-BE49-F238E27FC236}">
                <a16:creationId xmlns:a16="http://schemas.microsoft.com/office/drawing/2014/main" id="{E7278F03-D53B-46CB-A755-4248A6849C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000"/>
          <a:stretch/>
        </p:blipFill>
        <p:spPr>
          <a:xfrm>
            <a:off x="9439514" y="4257751"/>
            <a:ext cx="478372" cy="478372"/>
          </a:xfrm>
          <a:prstGeom prst="rect">
            <a:avLst/>
          </a:prstGeom>
        </p:spPr>
      </p:pic>
      <p:pic>
        <p:nvPicPr>
          <p:cNvPr id="20" name="Picture 19">
            <a:extLst>
              <a:ext uri="{FF2B5EF4-FFF2-40B4-BE49-F238E27FC236}">
                <a16:creationId xmlns:a16="http://schemas.microsoft.com/office/drawing/2014/main" id="{E2052CA7-AF6F-43DB-9E08-5C28424F4E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000"/>
          <a:stretch/>
        </p:blipFill>
        <p:spPr>
          <a:xfrm>
            <a:off x="10041026" y="5755076"/>
            <a:ext cx="478372" cy="478372"/>
          </a:xfrm>
          <a:prstGeom prst="rect">
            <a:avLst/>
          </a:prstGeom>
        </p:spPr>
      </p:pic>
      <p:sp>
        <p:nvSpPr>
          <p:cNvPr id="21" name="TextBox 20">
            <a:extLst>
              <a:ext uri="{FF2B5EF4-FFF2-40B4-BE49-F238E27FC236}">
                <a16:creationId xmlns:a16="http://schemas.microsoft.com/office/drawing/2014/main" id="{188ACFF3-8B3A-4784-A96C-A13F36E296BF}"/>
              </a:ext>
            </a:extLst>
          </p:cNvPr>
          <p:cNvSpPr txBox="1"/>
          <p:nvPr/>
        </p:nvSpPr>
        <p:spPr>
          <a:xfrm>
            <a:off x="8564332" y="6229304"/>
            <a:ext cx="1108188" cy="369332"/>
          </a:xfrm>
          <a:prstGeom prst="rect">
            <a:avLst/>
          </a:prstGeom>
          <a:solidFill>
            <a:schemeClr val="bg1"/>
          </a:solidFill>
          <a:ln w="28575">
            <a:solidFill>
              <a:srgbClr val="0070C0"/>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 or more</a:t>
            </a:r>
          </a:p>
        </p:txBody>
      </p:sp>
      <p:pic>
        <p:nvPicPr>
          <p:cNvPr id="22" name="Picture 21">
            <a:extLst>
              <a:ext uri="{FF2B5EF4-FFF2-40B4-BE49-F238E27FC236}">
                <a16:creationId xmlns:a16="http://schemas.microsoft.com/office/drawing/2014/main" id="{C4D32313-627E-45F0-94BE-2780B0B8FC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9691682" y="4980574"/>
            <a:ext cx="478372" cy="478372"/>
          </a:xfrm>
          <a:prstGeom prst="rect">
            <a:avLst/>
          </a:prstGeom>
        </p:spPr>
      </p:pic>
      <p:sp>
        <p:nvSpPr>
          <p:cNvPr id="19" name="TextBox 18">
            <a:extLst>
              <a:ext uri="{FF2B5EF4-FFF2-40B4-BE49-F238E27FC236}">
                <a16:creationId xmlns:a16="http://schemas.microsoft.com/office/drawing/2014/main" id="{8DDB4126-7AB0-2015-532A-C11BF1C8A9E3}"/>
              </a:ext>
            </a:extLst>
          </p:cNvPr>
          <p:cNvSpPr txBox="1"/>
          <p:nvPr/>
        </p:nvSpPr>
        <p:spPr>
          <a:xfrm>
            <a:off x="142875" y="304800"/>
            <a:ext cx="1409700" cy="461665"/>
          </a:xfrm>
          <a:prstGeom prst="rect">
            <a:avLst/>
          </a:prstGeom>
          <a:noFill/>
        </p:spPr>
        <p:txBody>
          <a:bodyPr wrap="square" rtlCol="0">
            <a:spAutoFit/>
          </a:bodyPr>
          <a:lstStyle/>
          <a:p>
            <a:r>
              <a:rPr lang="en-GB" sz="2400" dirty="0"/>
              <a:t>Page 33 </a:t>
            </a:r>
          </a:p>
        </p:txBody>
      </p:sp>
    </p:spTree>
    <p:extLst>
      <p:ext uri="{BB962C8B-B14F-4D97-AF65-F5344CB8AC3E}">
        <p14:creationId xmlns:p14="http://schemas.microsoft.com/office/powerpoint/2010/main" val="17120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74E35346-EA9A-4951-90E6-752AB0C3298D}"/>
              </a:ext>
            </a:extLst>
          </p:cNvPr>
          <p:cNvPicPr>
            <a:picLocks noChangeAspect="1"/>
          </p:cNvPicPr>
          <p:nvPr/>
        </p:nvPicPr>
        <p:blipFill>
          <a:blip r:embed="rId2"/>
          <a:stretch>
            <a:fillRect/>
          </a:stretch>
        </p:blipFill>
        <p:spPr>
          <a:xfrm>
            <a:off x="1082169" y="-20634"/>
            <a:ext cx="2438272" cy="2509765"/>
          </a:xfrm>
          <a:prstGeom prst="rect">
            <a:avLst/>
          </a:prstGeom>
        </p:spPr>
      </p:pic>
      <p:pic>
        <p:nvPicPr>
          <p:cNvPr id="100" name="Picture 99">
            <a:extLst>
              <a:ext uri="{FF2B5EF4-FFF2-40B4-BE49-F238E27FC236}">
                <a16:creationId xmlns:a16="http://schemas.microsoft.com/office/drawing/2014/main" id="{1C5D7982-E46D-4C04-9A04-644CD92B97D7}"/>
              </a:ext>
            </a:extLst>
          </p:cNvPr>
          <p:cNvPicPr>
            <a:picLocks noChangeAspect="1"/>
          </p:cNvPicPr>
          <p:nvPr/>
        </p:nvPicPr>
        <p:blipFill>
          <a:blip r:embed="rId2"/>
          <a:stretch>
            <a:fillRect/>
          </a:stretch>
        </p:blipFill>
        <p:spPr>
          <a:xfrm>
            <a:off x="3596769" y="-20634"/>
            <a:ext cx="2438272" cy="2509765"/>
          </a:xfrm>
          <a:prstGeom prst="rect">
            <a:avLst/>
          </a:prstGeom>
        </p:spPr>
      </p:pic>
      <p:pic>
        <p:nvPicPr>
          <p:cNvPr id="101" name="Picture 100">
            <a:extLst>
              <a:ext uri="{FF2B5EF4-FFF2-40B4-BE49-F238E27FC236}">
                <a16:creationId xmlns:a16="http://schemas.microsoft.com/office/drawing/2014/main" id="{D4B4002C-D674-4B0E-9E43-3ED1A1949B7C}"/>
              </a:ext>
            </a:extLst>
          </p:cNvPr>
          <p:cNvPicPr>
            <a:picLocks noChangeAspect="1"/>
          </p:cNvPicPr>
          <p:nvPr/>
        </p:nvPicPr>
        <p:blipFill>
          <a:blip r:embed="rId2"/>
          <a:stretch>
            <a:fillRect/>
          </a:stretch>
        </p:blipFill>
        <p:spPr>
          <a:xfrm>
            <a:off x="6120161" y="-20634"/>
            <a:ext cx="2438272" cy="2509765"/>
          </a:xfrm>
          <a:prstGeom prst="rect">
            <a:avLst/>
          </a:prstGeom>
        </p:spPr>
      </p:pic>
      <p:pic>
        <p:nvPicPr>
          <p:cNvPr id="102" name="Picture 101">
            <a:extLst>
              <a:ext uri="{FF2B5EF4-FFF2-40B4-BE49-F238E27FC236}">
                <a16:creationId xmlns:a16="http://schemas.microsoft.com/office/drawing/2014/main" id="{9310B4B1-73BA-4173-9667-1153C791D216}"/>
              </a:ext>
            </a:extLst>
          </p:cNvPr>
          <p:cNvPicPr>
            <a:picLocks noChangeAspect="1"/>
          </p:cNvPicPr>
          <p:nvPr/>
        </p:nvPicPr>
        <p:blipFill>
          <a:blip r:embed="rId2"/>
          <a:stretch>
            <a:fillRect/>
          </a:stretch>
        </p:blipFill>
        <p:spPr>
          <a:xfrm>
            <a:off x="8643554" y="-20634"/>
            <a:ext cx="2438272" cy="2509765"/>
          </a:xfrm>
          <a:prstGeom prst="rect">
            <a:avLst/>
          </a:prstGeom>
        </p:spPr>
      </p:pic>
      <p:pic>
        <p:nvPicPr>
          <p:cNvPr id="103" name="Picture 102">
            <a:extLst>
              <a:ext uri="{FF2B5EF4-FFF2-40B4-BE49-F238E27FC236}">
                <a16:creationId xmlns:a16="http://schemas.microsoft.com/office/drawing/2014/main" id="{EEB45441-3E0A-438C-B8E3-FC929D19AC01}"/>
              </a:ext>
            </a:extLst>
          </p:cNvPr>
          <p:cNvPicPr>
            <a:picLocks noChangeAspect="1"/>
          </p:cNvPicPr>
          <p:nvPr/>
        </p:nvPicPr>
        <p:blipFill>
          <a:blip r:embed="rId2"/>
          <a:stretch>
            <a:fillRect/>
          </a:stretch>
        </p:blipFill>
        <p:spPr>
          <a:xfrm>
            <a:off x="1082169" y="3378180"/>
            <a:ext cx="2438272" cy="2509765"/>
          </a:xfrm>
          <a:prstGeom prst="rect">
            <a:avLst/>
          </a:prstGeom>
        </p:spPr>
      </p:pic>
      <p:pic>
        <p:nvPicPr>
          <p:cNvPr id="104" name="Picture 103">
            <a:extLst>
              <a:ext uri="{FF2B5EF4-FFF2-40B4-BE49-F238E27FC236}">
                <a16:creationId xmlns:a16="http://schemas.microsoft.com/office/drawing/2014/main" id="{897854DC-D982-4664-942B-065484A08C6E}"/>
              </a:ext>
            </a:extLst>
          </p:cNvPr>
          <p:cNvPicPr>
            <a:picLocks noChangeAspect="1"/>
          </p:cNvPicPr>
          <p:nvPr/>
        </p:nvPicPr>
        <p:blipFill>
          <a:blip r:embed="rId2"/>
          <a:stretch>
            <a:fillRect/>
          </a:stretch>
        </p:blipFill>
        <p:spPr>
          <a:xfrm>
            <a:off x="3596769" y="3378180"/>
            <a:ext cx="2438272" cy="2509765"/>
          </a:xfrm>
          <a:prstGeom prst="rect">
            <a:avLst/>
          </a:prstGeom>
        </p:spPr>
      </p:pic>
      <p:pic>
        <p:nvPicPr>
          <p:cNvPr id="105" name="Picture 104">
            <a:extLst>
              <a:ext uri="{FF2B5EF4-FFF2-40B4-BE49-F238E27FC236}">
                <a16:creationId xmlns:a16="http://schemas.microsoft.com/office/drawing/2014/main" id="{78C4CCD7-A069-4FE8-9051-15CFDBD5A552}"/>
              </a:ext>
            </a:extLst>
          </p:cNvPr>
          <p:cNvPicPr>
            <a:picLocks noChangeAspect="1"/>
          </p:cNvPicPr>
          <p:nvPr/>
        </p:nvPicPr>
        <p:blipFill>
          <a:blip r:embed="rId2"/>
          <a:stretch>
            <a:fillRect/>
          </a:stretch>
        </p:blipFill>
        <p:spPr>
          <a:xfrm>
            <a:off x="6120161" y="3378180"/>
            <a:ext cx="2438272" cy="2509765"/>
          </a:xfrm>
          <a:prstGeom prst="rect">
            <a:avLst/>
          </a:prstGeom>
        </p:spPr>
      </p:pic>
      <p:pic>
        <p:nvPicPr>
          <p:cNvPr id="106" name="Picture 105">
            <a:extLst>
              <a:ext uri="{FF2B5EF4-FFF2-40B4-BE49-F238E27FC236}">
                <a16:creationId xmlns:a16="http://schemas.microsoft.com/office/drawing/2014/main" id="{B1C4D4D5-E4FA-43FB-A21B-5C51C6A37735}"/>
              </a:ext>
            </a:extLst>
          </p:cNvPr>
          <p:cNvPicPr>
            <a:picLocks noChangeAspect="1"/>
          </p:cNvPicPr>
          <p:nvPr/>
        </p:nvPicPr>
        <p:blipFill>
          <a:blip r:embed="rId2"/>
          <a:stretch>
            <a:fillRect/>
          </a:stretch>
        </p:blipFill>
        <p:spPr>
          <a:xfrm>
            <a:off x="8643554" y="3378180"/>
            <a:ext cx="2438272" cy="2509765"/>
          </a:xfrm>
          <a:prstGeom prst="rect">
            <a:avLst/>
          </a:prstGeom>
        </p:spPr>
      </p:pic>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5D09AEB4-B445-43F1-8E4F-7F60109890E4}"/>
                  </a:ext>
                </a:extLst>
              </p:cNvPr>
              <p:cNvSpPr/>
              <p:nvPr/>
            </p:nvSpPr>
            <p:spPr>
              <a:xfrm>
                <a:off x="3517903" y="2435234"/>
                <a:ext cx="2447192"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Triangle ABC is reflected 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oMath>
                </a14:m>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-axis.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C (0, −2)</a:t>
                </a:r>
              </a:p>
            </p:txBody>
          </p:sp>
        </mc:Choice>
        <mc:Fallback xmlns="">
          <p:sp>
            <p:nvSpPr>
              <p:cNvPr id="46" name="Rectangle 45">
                <a:extLst>
                  <a:ext uri="{FF2B5EF4-FFF2-40B4-BE49-F238E27FC236}">
                    <a16:creationId xmlns:a16="http://schemas.microsoft.com/office/drawing/2014/main" id="{5D09AEB4-B445-43F1-8E4F-7F60109890E4}"/>
                  </a:ext>
                </a:extLst>
              </p:cNvPr>
              <p:cNvSpPr>
                <a:spLocks noRot="1" noChangeAspect="1" noMove="1" noResize="1" noEditPoints="1" noAdjustHandles="1" noChangeArrowheads="1" noChangeShapeType="1" noTextEdit="1"/>
              </p:cNvSpPr>
              <p:nvPr/>
            </p:nvSpPr>
            <p:spPr>
              <a:xfrm>
                <a:off x="3517903" y="2435234"/>
                <a:ext cx="2447192" cy="707886"/>
              </a:xfrm>
              <a:prstGeom prst="rect">
                <a:avLst/>
              </a:prstGeom>
              <a:blipFill>
                <a:blip r:embed="rId3"/>
                <a:stretch>
                  <a:fillRect b="-5128"/>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EB865ADD-8A19-49F2-8F52-698D6F229FEE}"/>
              </a:ext>
            </a:extLst>
          </p:cNvPr>
          <p:cNvSpPr/>
          <p:nvPr/>
        </p:nvSpPr>
        <p:spPr>
          <a:xfrm>
            <a:off x="3692578" y="32000"/>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458841A-246E-413F-85AA-979556173CB3}"/>
                  </a:ext>
                </a:extLst>
              </p:cNvPr>
              <p:cNvSpPr/>
              <p:nvPr/>
            </p:nvSpPr>
            <p:spPr>
              <a:xfrm>
                <a:off x="998223" y="2435234"/>
                <a:ext cx="2447192" cy="81881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Square ABCD is translated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by the vector</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(4,5)</a:t>
                </a:r>
              </a:p>
            </p:txBody>
          </p:sp>
        </mc:Choice>
        <mc:Fallback xmlns="">
          <p:sp>
            <p:nvSpPr>
              <p:cNvPr id="13" name="Rectangle 12">
                <a:extLst>
                  <a:ext uri="{FF2B5EF4-FFF2-40B4-BE49-F238E27FC236}">
                    <a16:creationId xmlns:a16="http://schemas.microsoft.com/office/drawing/2014/main" id="{B458841A-246E-413F-85AA-979556173CB3}"/>
                  </a:ext>
                </a:extLst>
              </p:cNvPr>
              <p:cNvSpPr>
                <a:spLocks noRot="1" noChangeAspect="1" noMove="1" noResize="1" noEditPoints="1" noAdjustHandles="1" noChangeArrowheads="1" noChangeShapeType="1" noTextEdit="1"/>
              </p:cNvSpPr>
              <p:nvPr/>
            </p:nvSpPr>
            <p:spPr>
              <a:xfrm>
                <a:off x="998223" y="2435234"/>
                <a:ext cx="2447192" cy="818814"/>
              </a:xfrm>
              <a:prstGeom prst="rect">
                <a:avLst/>
              </a:prstGeom>
              <a:blipFill>
                <a:blip r:embed="rId4"/>
                <a:stretch>
                  <a:fillRect b="-5185"/>
                </a:stretch>
              </a:blipFill>
            </p:spPr>
            <p:txBody>
              <a:bodyPr/>
              <a:lstStyle/>
              <a:p>
                <a:r>
                  <a:rPr lang="en-GB">
                    <a:noFill/>
                  </a:rPr>
                  <a:t> </a:t>
                </a:r>
              </a:p>
            </p:txBody>
          </p:sp>
        </mc:Fallback>
      </mc:AlternateContent>
      <p:sp>
        <p:nvSpPr>
          <p:cNvPr id="42" name="Rectangle 41">
            <a:extLst>
              <a:ext uri="{FF2B5EF4-FFF2-40B4-BE49-F238E27FC236}">
                <a16:creationId xmlns:a16="http://schemas.microsoft.com/office/drawing/2014/main" id="{C3327A0E-076A-4737-82C2-F0FA7CE32B4E}"/>
              </a:ext>
            </a:extLst>
          </p:cNvPr>
          <p:cNvSpPr/>
          <p:nvPr/>
        </p:nvSpPr>
        <p:spPr>
          <a:xfrm>
            <a:off x="1172898" y="32000"/>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0" name="Rectangle 49">
            <a:extLst>
              <a:ext uri="{FF2B5EF4-FFF2-40B4-BE49-F238E27FC236}">
                <a16:creationId xmlns:a16="http://schemas.microsoft.com/office/drawing/2014/main" id="{CC5E0EC4-023D-44C8-BB8A-7ECBBAE60D4A}"/>
              </a:ext>
            </a:extLst>
          </p:cNvPr>
          <p:cNvSpPr/>
          <p:nvPr/>
        </p:nvSpPr>
        <p:spPr>
          <a:xfrm>
            <a:off x="5848261" y="2435234"/>
            <a:ext cx="2825836" cy="8925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Square ABCD is enlarged by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scale factor 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centre of enlargement (−1,−2).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A (−1, −2)</a:t>
            </a:r>
          </a:p>
        </p:txBody>
      </p:sp>
      <p:sp>
        <p:nvSpPr>
          <p:cNvPr id="51" name="Rectangle 50">
            <a:extLst>
              <a:ext uri="{FF2B5EF4-FFF2-40B4-BE49-F238E27FC236}">
                <a16:creationId xmlns:a16="http://schemas.microsoft.com/office/drawing/2014/main" id="{52E49C57-1AC3-4E26-8938-2ECA23A99A52}"/>
              </a:ext>
            </a:extLst>
          </p:cNvPr>
          <p:cNvSpPr/>
          <p:nvPr/>
        </p:nvSpPr>
        <p:spPr>
          <a:xfrm>
            <a:off x="6212258" y="32000"/>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4" name="Rectangle 53">
            <a:extLst>
              <a:ext uri="{FF2B5EF4-FFF2-40B4-BE49-F238E27FC236}">
                <a16:creationId xmlns:a16="http://schemas.microsoft.com/office/drawing/2014/main" id="{8288E6FA-0A89-4A58-A433-74B831E5B224}"/>
              </a:ext>
            </a:extLst>
          </p:cNvPr>
          <p:cNvSpPr/>
          <p:nvPr/>
        </p:nvSpPr>
        <p:spPr>
          <a:xfrm>
            <a:off x="8557263" y="2435234"/>
            <a:ext cx="2447192"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Square ABCD is rotated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180° about (2,0)</a:t>
            </a: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A (2,0)</a:t>
            </a:r>
          </a:p>
        </p:txBody>
      </p:sp>
      <p:sp>
        <p:nvSpPr>
          <p:cNvPr id="55" name="Rectangle 54">
            <a:extLst>
              <a:ext uri="{FF2B5EF4-FFF2-40B4-BE49-F238E27FC236}">
                <a16:creationId xmlns:a16="http://schemas.microsoft.com/office/drawing/2014/main" id="{8C75FF93-2C78-4913-A9BF-ABB60E44543F}"/>
              </a:ext>
            </a:extLst>
          </p:cNvPr>
          <p:cNvSpPr/>
          <p:nvPr/>
        </p:nvSpPr>
        <p:spPr>
          <a:xfrm>
            <a:off x="8731938" y="32000"/>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B5E66985-DE50-4E7D-89C2-1FB57039F1AE}"/>
                  </a:ext>
                </a:extLst>
              </p:cNvPr>
              <p:cNvSpPr/>
              <p:nvPr/>
            </p:nvSpPr>
            <p:spPr>
              <a:xfrm>
                <a:off x="998223" y="5829656"/>
                <a:ext cx="2447192" cy="8925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Square ABCD is reflected 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Invariant points: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A &amp; C (1,1), (−2,−2)</a:t>
                </a:r>
              </a:p>
            </p:txBody>
          </p:sp>
        </mc:Choice>
        <mc:Fallback xmlns="">
          <p:sp>
            <p:nvSpPr>
              <p:cNvPr id="58" name="Rectangle 57">
                <a:extLst>
                  <a:ext uri="{FF2B5EF4-FFF2-40B4-BE49-F238E27FC236}">
                    <a16:creationId xmlns:a16="http://schemas.microsoft.com/office/drawing/2014/main" id="{B5E66985-DE50-4E7D-89C2-1FB57039F1AE}"/>
                  </a:ext>
                </a:extLst>
              </p:cNvPr>
              <p:cNvSpPr>
                <a:spLocks noRot="1" noChangeAspect="1" noMove="1" noResize="1" noEditPoints="1" noAdjustHandles="1" noChangeArrowheads="1" noChangeShapeType="1" noTextEdit="1"/>
              </p:cNvSpPr>
              <p:nvPr/>
            </p:nvSpPr>
            <p:spPr>
              <a:xfrm>
                <a:off x="998223" y="5829656"/>
                <a:ext cx="2447192" cy="892552"/>
              </a:xfrm>
              <a:prstGeom prst="rect">
                <a:avLst/>
              </a:prstGeom>
              <a:blipFill>
                <a:blip r:embed="rId5"/>
                <a:stretch>
                  <a:fillRect b="-4082"/>
                </a:stretch>
              </a:blipFill>
            </p:spPr>
            <p:txBody>
              <a:bodyPr/>
              <a:lstStyle/>
              <a:p>
                <a:r>
                  <a:rPr lang="en-GB">
                    <a:noFill/>
                  </a:rPr>
                  <a:t> </a:t>
                </a:r>
              </a:p>
            </p:txBody>
          </p:sp>
        </mc:Fallback>
      </mc:AlternateContent>
      <p:sp>
        <p:nvSpPr>
          <p:cNvPr id="59" name="Rectangle 58">
            <a:extLst>
              <a:ext uri="{FF2B5EF4-FFF2-40B4-BE49-F238E27FC236}">
                <a16:creationId xmlns:a16="http://schemas.microsoft.com/office/drawing/2014/main" id="{537EE24A-E6C1-4F28-A26D-2912E9D79A2E}"/>
              </a:ext>
            </a:extLst>
          </p:cNvPr>
          <p:cNvSpPr/>
          <p:nvPr/>
        </p:nvSpPr>
        <p:spPr>
          <a:xfrm>
            <a:off x="1172898" y="3426422"/>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3" name="Rectangle 62">
            <a:extLst>
              <a:ext uri="{FF2B5EF4-FFF2-40B4-BE49-F238E27FC236}">
                <a16:creationId xmlns:a16="http://schemas.microsoft.com/office/drawing/2014/main" id="{FA9274F3-E5B3-41E4-9C42-B225761EE962}"/>
              </a:ext>
            </a:extLst>
          </p:cNvPr>
          <p:cNvSpPr/>
          <p:nvPr/>
        </p:nvSpPr>
        <p:spPr>
          <a:xfrm>
            <a:off x="3692578" y="3426422"/>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7" name="Rectangle 66">
            <a:extLst>
              <a:ext uri="{FF2B5EF4-FFF2-40B4-BE49-F238E27FC236}">
                <a16:creationId xmlns:a16="http://schemas.microsoft.com/office/drawing/2014/main" id="{F859DBC2-33E8-4406-A02D-1AD9DF1DB0C9}"/>
              </a:ext>
            </a:extLst>
          </p:cNvPr>
          <p:cNvSpPr/>
          <p:nvPr/>
        </p:nvSpPr>
        <p:spPr>
          <a:xfrm>
            <a:off x="6212258" y="3426422"/>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0" name="Rectangle 69">
            <a:extLst>
              <a:ext uri="{FF2B5EF4-FFF2-40B4-BE49-F238E27FC236}">
                <a16:creationId xmlns:a16="http://schemas.microsoft.com/office/drawing/2014/main" id="{914027DF-E18D-4FCE-BA0C-D9F63201CE9E}"/>
              </a:ext>
            </a:extLst>
          </p:cNvPr>
          <p:cNvSpPr/>
          <p:nvPr/>
        </p:nvSpPr>
        <p:spPr>
          <a:xfrm>
            <a:off x="8557263" y="5829656"/>
            <a:ext cx="2447192" cy="8925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Triangle ABC is enlarged by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scale factor −2,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centre of enlargement (−1,2).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C (−1,2)</a:t>
            </a:r>
          </a:p>
        </p:txBody>
      </p:sp>
      <p:sp>
        <p:nvSpPr>
          <p:cNvPr id="71" name="Rectangle 70">
            <a:extLst>
              <a:ext uri="{FF2B5EF4-FFF2-40B4-BE49-F238E27FC236}">
                <a16:creationId xmlns:a16="http://schemas.microsoft.com/office/drawing/2014/main" id="{05A224E1-AD47-48E6-A130-F798DC338D90}"/>
              </a:ext>
            </a:extLst>
          </p:cNvPr>
          <p:cNvSpPr/>
          <p:nvPr/>
        </p:nvSpPr>
        <p:spPr>
          <a:xfrm>
            <a:off x="8731938" y="3426422"/>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3" name="Rectangle 72">
            <a:extLst>
              <a:ext uri="{FF2B5EF4-FFF2-40B4-BE49-F238E27FC236}">
                <a16:creationId xmlns:a16="http://schemas.microsoft.com/office/drawing/2014/main" id="{B79735E6-33D3-4E2B-B7EC-3F814E2AB122}"/>
              </a:ext>
            </a:extLst>
          </p:cNvPr>
          <p:cNvSpPr/>
          <p:nvPr/>
        </p:nvSpPr>
        <p:spPr>
          <a:xfrm>
            <a:off x="2453640" y="1344637"/>
            <a:ext cx="480060" cy="712470"/>
          </a:xfrm>
          <a:prstGeom prst="rect">
            <a:avLst/>
          </a:pr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Isosceles Triangle 74">
            <a:extLst>
              <a:ext uri="{FF2B5EF4-FFF2-40B4-BE49-F238E27FC236}">
                <a16:creationId xmlns:a16="http://schemas.microsoft.com/office/drawing/2014/main" id="{3743E1AC-8C40-4D67-BFAF-F1D062409837}"/>
              </a:ext>
            </a:extLst>
          </p:cNvPr>
          <p:cNvSpPr/>
          <p:nvPr/>
        </p:nvSpPr>
        <p:spPr>
          <a:xfrm>
            <a:off x="3780155" y="617840"/>
            <a:ext cx="950214" cy="144018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950214"/>
              <a:gd name="connsiteY0" fmla="*/ 914400 h 914400"/>
              <a:gd name="connsiteX1" fmla="*/ 530352 w 950214"/>
              <a:gd name="connsiteY1" fmla="*/ 0 h 914400"/>
              <a:gd name="connsiteX2" fmla="*/ 950214 w 950214"/>
              <a:gd name="connsiteY2" fmla="*/ 678180 h 914400"/>
              <a:gd name="connsiteX3" fmla="*/ 0 w 950214"/>
              <a:gd name="connsiteY3" fmla="*/ 914400 h 914400"/>
              <a:gd name="connsiteX0" fmla="*/ 0 w 950214"/>
              <a:gd name="connsiteY0" fmla="*/ 1440180 h 1440180"/>
              <a:gd name="connsiteX1" fmla="*/ 473202 w 950214"/>
              <a:gd name="connsiteY1" fmla="*/ 0 h 1440180"/>
              <a:gd name="connsiteX2" fmla="*/ 950214 w 950214"/>
              <a:gd name="connsiteY2" fmla="*/ 1203960 h 1440180"/>
              <a:gd name="connsiteX3" fmla="*/ 0 w 950214"/>
              <a:gd name="connsiteY3" fmla="*/ 1440180 h 1440180"/>
            </a:gdLst>
            <a:ahLst/>
            <a:cxnLst>
              <a:cxn ang="0">
                <a:pos x="connsiteX0" y="connsiteY0"/>
              </a:cxn>
              <a:cxn ang="0">
                <a:pos x="connsiteX1" y="connsiteY1"/>
              </a:cxn>
              <a:cxn ang="0">
                <a:pos x="connsiteX2" y="connsiteY2"/>
              </a:cxn>
              <a:cxn ang="0">
                <a:pos x="connsiteX3" y="connsiteY3"/>
              </a:cxn>
            </a:cxnLst>
            <a:rect l="l" t="t" r="r" b="b"/>
            <a:pathLst>
              <a:path w="950214" h="1440180">
                <a:moveTo>
                  <a:pt x="0" y="1440180"/>
                </a:moveTo>
                <a:lnTo>
                  <a:pt x="473202" y="0"/>
                </a:lnTo>
                <a:lnTo>
                  <a:pt x="950214" y="1203960"/>
                </a:lnTo>
                <a:lnTo>
                  <a:pt x="0" y="1440180"/>
                </a:lnTo>
                <a:close/>
              </a:path>
            </a:pathLst>
          </a:cu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D6C5F3FE-9538-47BA-8E30-E300E72A2C5B}"/>
              </a:ext>
            </a:extLst>
          </p:cNvPr>
          <p:cNvSpPr/>
          <p:nvPr/>
        </p:nvSpPr>
        <p:spPr>
          <a:xfrm>
            <a:off x="7015040" y="1343366"/>
            <a:ext cx="480060" cy="473320"/>
          </a:xfrm>
          <a:prstGeom prst="rect">
            <a:avLst/>
          </a:pr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55051D24-16E2-4419-ACBA-202E7F80865F}"/>
              </a:ext>
            </a:extLst>
          </p:cNvPr>
          <p:cNvSpPr/>
          <p:nvPr/>
        </p:nvSpPr>
        <p:spPr>
          <a:xfrm>
            <a:off x="10256080" y="864028"/>
            <a:ext cx="472881" cy="478068"/>
          </a:xfrm>
          <a:prstGeom prst="rect">
            <a:avLst/>
          </a:pr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D371440D-B2CF-48C1-9E5D-4E19EA8FAFA0}"/>
              </a:ext>
            </a:extLst>
          </p:cNvPr>
          <p:cNvSpPr/>
          <p:nvPr/>
        </p:nvSpPr>
        <p:spPr>
          <a:xfrm>
            <a:off x="1733550" y="4495508"/>
            <a:ext cx="716280" cy="708659"/>
          </a:xfrm>
          <a:prstGeom prst="rect">
            <a:avLst/>
          </a:pr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B1C065D-AFCB-41C6-9C75-FD3E6999A90B}"/>
              </a:ext>
            </a:extLst>
          </p:cNvPr>
          <p:cNvSpPr/>
          <p:nvPr/>
        </p:nvSpPr>
        <p:spPr>
          <a:xfrm>
            <a:off x="4720590" y="4023066"/>
            <a:ext cx="967740" cy="1436370"/>
          </a:xfrm>
          <a:custGeom>
            <a:avLst/>
            <a:gdLst>
              <a:gd name="connsiteX0" fmla="*/ 967740 w 967740"/>
              <a:gd name="connsiteY0" fmla="*/ 0 h 1436370"/>
              <a:gd name="connsiteX1" fmla="*/ 0 w 967740"/>
              <a:gd name="connsiteY1" fmla="*/ 476250 h 1436370"/>
              <a:gd name="connsiteX2" fmla="*/ 240030 w 967740"/>
              <a:gd name="connsiteY2" fmla="*/ 1192530 h 1436370"/>
              <a:gd name="connsiteX3" fmla="*/ 963930 w 967740"/>
              <a:gd name="connsiteY3" fmla="*/ 1436370 h 1436370"/>
              <a:gd name="connsiteX4" fmla="*/ 967740 w 967740"/>
              <a:gd name="connsiteY4" fmla="*/ 0 h 1436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740" h="1436370">
                <a:moveTo>
                  <a:pt x="967740" y="0"/>
                </a:moveTo>
                <a:lnTo>
                  <a:pt x="0" y="476250"/>
                </a:lnTo>
                <a:lnTo>
                  <a:pt x="240030" y="1192530"/>
                </a:lnTo>
                <a:lnTo>
                  <a:pt x="963930" y="1436370"/>
                </a:lnTo>
                <a:lnTo>
                  <a:pt x="967740" y="0"/>
                </a:lnTo>
                <a:close/>
              </a:path>
            </a:pathLst>
          </a:cu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Isosceles Triangle 114">
            <a:extLst>
              <a:ext uri="{FF2B5EF4-FFF2-40B4-BE49-F238E27FC236}">
                <a16:creationId xmlns:a16="http://schemas.microsoft.com/office/drawing/2014/main" id="{8215E62E-F37F-4A47-BDDD-45694E432A84}"/>
              </a:ext>
            </a:extLst>
          </p:cNvPr>
          <p:cNvSpPr/>
          <p:nvPr/>
        </p:nvSpPr>
        <p:spPr>
          <a:xfrm>
            <a:off x="6760210" y="3790656"/>
            <a:ext cx="487680" cy="706755"/>
          </a:xfrm>
          <a:prstGeom prst="triangle">
            <a:avLst/>
          </a:pr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Trapezoid 120">
            <a:extLst>
              <a:ext uri="{FF2B5EF4-FFF2-40B4-BE49-F238E27FC236}">
                <a16:creationId xmlns:a16="http://schemas.microsoft.com/office/drawing/2014/main" id="{44D0FF55-5CD7-4694-8068-BC7ED739D25B}"/>
              </a:ext>
            </a:extLst>
          </p:cNvPr>
          <p:cNvSpPr/>
          <p:nvPr/>
        </p:nvSpPr>
        <p:spPr>
          <a:xfrm>
            <a:off x="9048459" y="3779521"/>
            <a:ext cx="478447" cy="475106"/>
          </a:xfrm>
          <a:custGeom>
            <a:avLst/>
            <a:gdLst>
              <a:gd name="connsiteX0" fmla="*/ 0 w 478447"/>
              <a:gd name="connsiteY0" fmla="*/ 475106 h 475106"/>
              <a:gd name="connsiteX1" fmla="*/ 0 w 478447"/>
              <a:gd name="connsiteY1" fmla="*/ 0 h 475106"/>
              <a:gd name="connsiteX2" fmla="*/ 478447 w 478447"/>
              <a:gd name="connsiteY2" fmla="*/ 0 h 475106"/>
              <a:gd name="connsiteX3" fmla="*/ 478447 w 478447"/>
              <a:gd name="connsiteY3" fmla="*/ 475106 h 475106"/>
              <a:gd name="connsiteX4" fmla="*/ 0 w 478447"/>
              <a:gd name="connsiteY4" fmla="*/ 475106 h 475106"/>
              <a:gd name="connsiteX0" fmla="*/ 0 w 478447"/>
              <a:gd name="connsiteY0" fmla="*/ 475106 h 475106"/>
              <a:gd name="connsiteX1" fmla="*/ 0 w 478447"/>
              <a:gd name="connsiteY1" fmla="*/ 0 h 475106"/>
              <a:gd name="connsiteX2" fmla="*/ 478447 w 478447"/>
              <a:gd name="connsiteY2" fmla="*/ 475106 h 475106"/>
              <a:gd name="connsiteX3" fmla="*/ 0 w 478447"/>
              <a:gd name="connsiteY3" fmla="*/ 475106 h 475106"/>
            </a:gdLst>
            <a:ahLst/>
            <a:cxnLst>
              <a:cxn ang="0">
                <a:pos x="connsiteX0" y="connsiteY0"/>
              </a:cxn>
              <a:cxn ang="0">
                <a:pos x="connsiteX1" y="connsiteY1"/>
              </a:cxn>
              <a:cxn ang="0">
                <a:pos x="connsiteX2" y="connsiteY2"/>
              </a:cxn>
              <a:cxn ang="0">
                <a:pos x="connsiteX3" y="connsiteY3"/>
              </a:cxn>
            </a:cxnLst>
            <a:rect l="l" t="t" r="r" b="b"/>
            <a:pathLst>
              <a:path w="478447" h="475106">
                <a:moveTo>
                  <a:pt x="0" y="475106"/>
                </a:moveTo>
                <a:lnTo>
                  <a:pt x="0" y="0"/>
                </a:lnTo>
                <a:lnTo>
                  <a:pt x="478447" y="475106"/>
                </a:lnTo>
                <a:lnTo>
                  <a:pt x="0" y="475106"/>
                </a:lnTo>
                <a:close/>
              </a:path>
            </a:pathLst>
          </a:cu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D86F1511-CE67-4958-A288-E405165E941C}"/>
              </a:ext>
            </a:extLst>
          </p:cNvPr>
          <p:cNvSpPr/>
          <p:nvPr/>
        </p:nvSpPr>
        <p:spPr>
          <a:xfrm>
            <a:off x="2249170" y="198502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24" name="Rectangle 123">
            <a:extLst>
              <a:ext uri="{FF2B5EF4-FFF2-40B4-BE49-F238E27FC236}">
                <a16:creationId xmlns:a16="http://schemas.microsoft.com/office/drawing/2014/main" id="{00A96246-C2F4-4BB1-8DDE-9076C354DE31}"/>
              </a:ext>
            </a:extLst>
          </p:cNvPr>
          <p:cNvSpPr/>
          <p:nvPr/>
        </p:nvSpPr>
        <p:spPr>
          <a:xfrm>
            <a:off x="2847340" y="199645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5" name="Rectangle 124">
            <a:extLst>
              <a:ext uri="{FF2B5EF4-FFF2-40B4-BE49-F238E27FC236}">
                <a16:creationId xmlns:a16="http://schemas.microsoft.com/office/drawing/2014/main" id="{EDD2B74D-AD3E-4874-A561-0505276A15DA}"/>
              </a:ext>
            </a:extLst>
          </p:cNvPr>
          <p:cNvSpPr/>
          <p:nvPr/>
        </p:nvSpPr>
        <p:spPr>
          <a:xfrm>
            <a:off x="2226310" y="112777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6" name="Rectangle 125">
            <a:extLst>
              <a:ext uri="{FF2B5EF4-FFF2-40B4-BE49-F238E27FC236}">
                <a16:creationId xmlns:a16="http://schemas.microsoft.com/office/drawing/2014/main" id="{3CF087AE-A7DA-4D1D-970F-C07592B03572}"/>
              </a:ext>
            </a:extLst>
          </p:cNvPr>
          <p:cNvSpPr/>
          <p:nvPr/>
        </p:nvSpPr>
        <p:spPr>
          <a:xfrm>
            <a:off x="2874010" y="112777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27" name="Rectangle 126">
            <a:extLst>
              <a:ext uri="{FF2B5EF4-FFF2-40B4-BE49-F238E27FC236}">
                <a16:creationId xmlns:a16="http://schemas.microsoft.com/office/drawing/2014/main" id="{33FE085A-CC55-41EE-B95A-F52748020EED}"/>
              </a:ext>
            </a:extLst>
          </p:cNvPr>
          <p:cNvSpPr/>
          <p:nvPr/>
        </p:nvSpPr>
        <p:spPr>
          <a:xfrm>
            <a:off x="3540760" y="194692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8" name="Rectangle 127">
            <a:extLst>
              <a:ext uri="{FF2B5EF4-FFF2-40B4-BE49-F238E27FC236}">
                <a16:creationId xmlns:a16="http://schemas.microsoft.com/office/drawing/2014/main" id="{D2515A08-D6FF-46FB-95E0-3D8AEA6E74F9}"/>
              </a:ext>
            </a:extLst>
          </p:cNvPr>
          <p:cNvSpPr/>
          <p:nvPr/>
        </p:nvSpPr>
        <p:spPr>
          <a:xfrm>
            <a:off x="4032250" y="40006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29" name="Rectangle 128">
            <a:extLst>
              <a:ext uri="{FF2B5EF4-FFF2-40B4-BE49-F238E27FC236}">
                <a16:creationId xmlns:a16="http://schemas.microsoft.com/office/drawing/2014/main" id="{CCE778E5-BF79-44F0-8462-3AC2C7B5FA58}"/>
              </a:ext>
            </a:extLst>
          </p:cNvPr>
          <p:cNvSpPr/>
          <p:nvPr/>
        </p:nvSpPr>
        <p:spPr>
          <a:xfrm>
            <a:off x="4649470" y="178309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30" name="Rectangle 129">
            <a:extLst>
              <a:ext uri="{FF2B5EF4-FFF2-40B4-BE49-F238E27FC236}">
                <a16:creationId xmlns:a16="http://schemas.microsoft.com/office/drawing/2014/main" id="{2A26FADA-1231-431E-B458-2F1FF8E3E927}"/>
              </a:ext>
            </a:extLst>
          </p:cNvPr>
          <p:cNvSpPr/>
          <p:nvPr/>
        </p:nvSpPr>
        <p:spPr>
          <a:xfrm>
            <a:off x="6795643" y="176023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1" name="Rectangle 130">
            <a:extLst>
              <a:ext uri="{FF2B5EF4-FFF2-40B4-BE49-F238E27FC236}">
                <a16:creationId xmlns:a16="http://schemas.microsoft.com/office/drawing/2014/main" id="{25BC578F-8B74-403B-B6EE-79E883C58ABC}"/>
              </a:ext>
            </a:extLst>
          </p:cNvPr>
          <p:cNvSpPr/>
          <p:nvPr/>
        </p:nvSpPr>
        <p:spPr>
          <a:xfrm>
            <a:off x="6797548" y="111634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32" name="Rectangle 131">
            <a:extLst>
              <a:ext uri="{FF2B5EF4-FFF2-40B4-BE49-F238E27FC236}">
                <a16:creationId xmlns:a16="http://schemas.microsoft.com/office/drawing/2014/main" id="{99EEC5C5-6C0D-4AC0-8A2D-ED181DDC72A7}"/>
              </a:ext>
            </a:extLst>
          </p:cNvPr>
          <p:cNvSpPr/>
          <p:nvPr/>
        </p:nvSpPr>
        <p:spPr>
          <a:xfrm>
            <a:off x="7414768" y="112967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34" name="Rectangle 133">
            <a:extLst>
              <a:ext uri="{FF2B5EF4-FFF2-40B4-BE49-F238E27FC236}">
                <a16:creationId xmlns:a16="http://schemas.microsoft.com/office/drawing/2014/main" id="{BA2F466F-01CF-45EE-AFBF-5F6FAA9946A4}"/>
              </a:ext>
            </a:extLst>
          </p:cNvPr>
          <p:cNvSpPr/>
          <p:nvPr/>
        </p:nvSpPr>
        <p:spPr>
          <a:xfrm>
            <a:off x="7414768" y="175261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35" name="Rectangle 134">
            <a:extLst>
              <a:ext uri="{FF2B5EF4-FFF2-40B4-BE49-F238E27FC236}">
                <a16:creationId xmlns:a16="http://schemas.microsoft.com/office/drawing/2014/main" id="{FDDEF9E0-465C-4887-A47D-1B0C03575267}"/>
              </a:ext>
            </a:extLst>
          </p:cNvPr>
          <p:cNvSpPr/>
          <p:nvPr/>
        </p:nvSpPr>
        <p:spPr>
          <a:xfrm>
            <a:off x="10034143" y="64009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36" name="Rectangle 135">
            <a:extLst>
              <a:ext uri="{FF2B5EF4-FFF2-40B4-BE49-F238E27FC236}">
                <a16:creationId xmlns:a16="http://schemas.microsoft.com/office/drawing/2014/main" id="{5C9C3A2E-A9A8-4292-96E9-FC158070A866}"/>
              </a:ext>
            </a:extLst>
          </p:cNvPr>
          <p:cNvSpPr/>
          <p:nvPr/>
        </p:nvSpPr>
        <p:spPr>
          <a:xfrm>
            <a:off x="10655173" y="64009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40" name="Rectangle 139">
            <a:extLst>
              <a:ext uri="{FF2B5EF4-FFF2-40B4-BE49-F238E27FC236}">
                <a16:creationId xmlns:a16="http://schemas.microsoft.com/office/drawing/2014/main" id="{722CEDFA-9B2E-4CBC-9579-5582592F6F21}"/>
              </a:ext>
            </a:extLst>
          </p:cNvPr>
          <p:cNvSpPr/>
          <p:nvPr/>
        </p:nvSpPr>
        <p:spPr>
          <a:xfrm>
            <a:off x="10034143" y="112396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1" name="Rectangle 140">
            <a:extLst>
              <a:ext uri="{FF2B5EF4-FFF2-40B4-BE49-F238E27FC236}">
                <a16:creationId xmlns:a16="http://schemas.microsoft.com/office/drawing/2014/main" id="{4E3347C6-3A16-43E7-A6D3-9588BE3FF0A6}"/>
              </a:ext>
            </a:extLst>
          </p:cNvPr>
          <p:cNvSpPr/>
          <p:nvPr/>
        </p:nvSpPr>
        <p:spPr>
          <a:xfrm>
            <a:off x="10655173" y="112396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2" name="Rectangle 141">
            <a:extLst>
              <a:ext uri="{FF2B5EF4-FFF2-40B4-BE49-F238E27FC236}">
                <a16:creationId xmlns:a16="http://schemas.microsoft.com/office/drawing/2014/main" id="{6C1AA033-6244-4B0E-B2A7-ABEA257C4F0C}"/>
              </a:ext>
            </a:extLst>
          </p:cNvPr>
          <p:cNvSpPr/>
          <p:nvPr/>
        </p:nvSpPr>
        <p:spPr>
          <a:xfrm>
            <a:off x="1520698" y="514732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3" name="Rectangle 142">
            <a:extLst>
              <a:ext uri="{FF2B5EF4-FFF2-40B4-BE49-F238E27FC236}">
                <a16:creationId xmlns:a16="http://schemas.microsoft.com/office/drawing/2014/main" id="{4C3468DC-429D-46B5-B957-57606779304D}"/>
              </a:ext>
            </a:extLst>
          </p:cNvPr>
          <p:cNvSpPr/>
          <p:nvPr/>
        </p:nvSpPr>
        <p:spPr>
          <a:xfrm>
            <a:off x="2362708" y="514541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4" name="Rectangle 143">
            <a:extLst>
              <a:ext uri="{FF2B5EF4-FFF2-40B4-BE49-F238E27FC236}">
                <a16:creationId xmlns:a16="http://schemas.microsoft.com/office/drawing/2014/main" id="{BA7BB7A5-6108-4330-8BD5-55337ABBFFE4}"/>
              </a:ext>
            </a:extLst>
          </p:cNvPr>
          <p:cNvSpPr/>
          <p:nvPr/>
        </p:nvSpPr>
        <p:spPr>
          <a:xfrm>
            <a:off x="1520698" y="428626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5" name="Rectangle 144">
            <a:extLst>
              <a:ext uri="{FF2B5EF4-FFF2-40B4-BE49-F238E27FC236}">
                <a16:creationId xmlns:a16="http://schemas.microsoft.com/office/drawing/2014/main" id="{4D1F5B7C-6620-4C59-9E84-A6184A1E31BF}"/>
              </a:ext>
            </a:extLst>
          </p:cNvPr>
          <p:cNvSpPr/>
          <p:nvPr/>
        </p:nvSpPr>
        <p:spPr>
          <a:xfrm>
            <a:off x="2362708" y="428435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46" name="Rectangle 145">
            <a:extLst>
              <a:ext uri="{FF2B5EF4-FFF2-40B4-BE49-F238E27FC236}">
                <a16:creationId xmlns:a16="http://schemas.microsoft.com/office/drawing/2014/main" id="{3AD126C6-FDBB-4F21-A95B-CB253621FEBD}"/>
              </a:ext>
            </a:extLst>
          </p:cNvPr>
          <p:cNvSpPr/>
          <p:nvPr/>
        </p:nvSpPr>
        <p:spPr>
          <a:xfrm>
            <a:off x="5630164" y="3814963"/>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7" name="Rectangle 146">
            <a:extLst>
              <a:ext uri="{FF2B5EF4-FFF2-40B4-BE49-F238E27FC236}">
                <a16:creationId xmlns:a16="http://schemas.microsoft.com/office/drawing/2014/main" id="{7E8CC09F-FDA6-4E9A-834B-05D54EAD10B3}"/>
              </a:ext>
            </a:extLst>
          </p:cNvPr>
          <p:cNvSpPr/>
          <p:nvPr/>
        </p:nvSpPr>
        <p:spPr>
          <a:xfrm>
            <a:off x="5630164" y="5399923"/>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48" name="Rectangle 147">
            <a:extLst>
              <a:ext uri="{FF2B5EF4-FFF2-40B4-BE49-F238E27FC236}">
                <a16:creationId xmlns:a16="http://schemas.microsoft.com/office/drawing/2014/main" id="{75BBF2AC-54BC-4922-9B87-0DF452732EEE}"/>
              </a:ext>
            </a:extLst>
          </p:cNvPr>
          <p:cNvSpPr/>
          <p:nvPr/>
        </p:nvSpPr>
        <p:spPr>
          <a:xfrm>
            <a:off x="4654804" y="4229491"/>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9" name="Rectangle 148">
            <a:extLst>
              <a:ext uri="{FF2B5EF4-FFF2-40B4-BE49-F238E27FC236}">
                <a16:creationId xmlns:a16="http://schemas.microsoft.com/office/drawing/2014/main" id="{44A17AB7-180B-45DE-BAF4-736409AE1A34}"/>
              </a:ext>
            </a:extLst>
          </p:cNvPr>
          <p:cNvSpPr/>
          <p:nvPr/>
        </p:nvSpPr>
        <p:spPr>
          <a:xfrm>
            <a:off x="4740148" y="5174371"/>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50" name="Rectangle 149">
            <a:extLst>
              <a:ext uri="{FF2B5EF4-FFF2-40B4-BE49-F238E27FC236}">
                <a16:creationId xmlns:a16="http://schemas.microsoft.com/office/drawing/2014/main" id="{18773E3C-A340-441B-B29B-478E1D642191}"/>
              </a:ext>
            </a:extLst>
          </p:cNvPr>
          <p:cNvSpPr/>
          <p:nvPr/>
        </p:nvSpPr>
        <p:spPr>
          <a:xfrm>
            <a:off x="6526276" y="4278259"/>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51" name="Rectangle 150">
            <a:extLst>
              <a:ext uri="{FF2B5EF4-FFF2-40B4-BE49-F238E27FC236}">
                <a16:creationId xmlns:a16="http://schemas.microsoft.com/office/drawing/2014/main" id="{18EA7126-64F9-494A-8326-09198C5D17E2}"/>
              </a:ext>
            </a:extLst>
          </p:cNvPr>
          <p:cNvSpPr/>
          <p:nvPr/>
        </p:nvSpPr>
        <p:spPr>
          <a:xfrm>
            <a:off x="6837172" y="3534547"/>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52" name="Rectangle 151">
            <a:extLst>
              <a:ext uri="{FF2B5EF4-FFF2-40B4-BE49-F238E27FC236}">
                <a16:creationId xmlns:a16="http://schemas.microsoft.com/office/drawing/2014/main" id="{4562EF10-3E18-4465-8179-4D725588542B}"/>
              </a:ext>
            </a:extLst>
          </p:cNvPr>
          <p:cNvSpPr/>
          <p:nvPr/>
        </p:nvSpPr>
        <p:spPr>
          <a:xfrm>
            <a:off x="7178548" y="443675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54" name="Rectangle 153">
            <a:extLst>
              <a:ext uri="{FF2B5EF4-FFF2-40B4-BE49-F238E27FC236}">
                <a16:creationId xmlns:a16="http://schemas.microsoft.com/office/drawing/2014/main" id="{CE92296D-C736-46A0-9A47-E08AA2991886}"/>
              </a:ext>
            </a:extLst>
          </p:cNvPr>
          <p:cNvSpPr/>
          <p:nvPr/>
        </p:nvSpPr>
        <p:spPr>
          <a:xfrm>
            <a:off x="8822563" y="418529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55" name="Rectangle 154">
            <a:extLst>
              <a:ext uri="{FF2B5EF4-FFF2-40B4-BE49-F238E27FC236}">
                <a16:creationId xmlns:a16="http://schemas.microsoft.com/office/drawing/2014/main" id="{2921242B-1153-46BC-B2CF-694B5C1DD0BB}"/>
              </a:ext>
            </a:extLst>
          </p:cNvPr>
          <p:cNvSpPr/>
          <p:nvPr/>
        </p:nvSpPr>
        <p:spPr>
          <a:xfrm>
            <a:off x="9312148" y="419482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A74A5A57-5C58-435F-94D0-F1058305D538}"/>
                  </a:ext>
                </a:extLst>
              </p:cNvPr>
              <p:cNvSpPr/>
              <p:nvPr/>
            </p:nvSpPr>
            <p:spPr>
              <a:xfrm>
                <a:off x="3517903" y="5829656"/>
                <a:ext cx="2447192"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Shape ABCD is reflected 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D (1, −2)</a:t>
                </a:r>
              </a:p>
            </p:txBody>
          </p:sp>
        </mc:Choice>
        <mc:Fallback xmlns="">
          <p:sp>
            <p:nvSpPr>
              <p:cNvPr id="83" name="Rectangle 82">
                <a:extLst>
                  <a:ext uri="{FF2B5EF4-FFF2-40B4-BE49-F238E27FC236}">
                    <a16:creationId xmlns:a16="http://schemas.microsoft.com/office/drawing/2014/main" id="{A74A5A57-5C58-435F-94D0-F1058305D538}"/>
                  </a:ext>
                </a:extLst>
              </p:cNvPr>
              <p:cNvSpPr>
                <a:spLocks noRot="1" noChangeAspect="1" noMove="1" noResize="1" noEditPoints="1" noAdjustHandles="1" noChangeArrowheads="1" noChangeShapeType="1" noTextEdit="1"/>
              </p:cNvSpPr>
              <p:nvPr/>
            </p:nvSpPr>
            <p:spPr>
              <a:xfrm>
                <a:off x="3517903" y="5829656"/>
                <a:ext cx="2447192" cy="707886"/>
              </a:xfrm>
              <a:prstGeom prst="rect">
                <a:avLst/>
              </a:prstGeom>
              <a:blipFill>
                <a:blip r:embed="rId6"/>
                <a:stretch>
                  <a:fillRect b="-60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Rectangle 84">
                <a:extLst>
                  <a:ext uri="{FF2B5EF4-FFF2-40B4-BE49-F238E27FC236}">
                    <a16:creationId xmlns:a16="http://schemas.microsoft.com/office/drawing/2014/main" id="{41252BA6-8CF6-4BF9-B2AC-2FCAABD1A60F}"/>
                  </a:ext>
                </a:extLst>
              </p:cNvPr>
              <p:cNvSpPr/>
              <p:nvPr/>
            </p:nvSpPr>
            <p:spPr>
              <a:xfrm>
                <a:off x="5790421" y="5829657"/>
                <a:ext cx="2941516" cy="10690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Triangle ABC is rotated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90° clockwise about (−1,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then translated by the vector</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a:t>
                </a: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A (−2,1)</a:t>
                </a:r>
              </a:p>
            </p:txBody>
          </p:sp>
        </mc:Choice>
        <mc:Fallback xmlns="">
          <p:sp>
            <p:nvSpPr>
              <p:cNvPr id="85" name="Rectangle 84">
                <a:extLst>
                  <a:ext uri="{FF2B5EF4-FFF2-40B4-BE49-F238E27FC236}">
                    <a16:creationId xmlns:a16="http://schemas.microsoft.com/office/drawing/2014/main" id="{41252BA6-8CF6-4BF9-B2AC-2FCAABD1A60F}"/>
                  </a:ext>
                </a:extLst>
              </p:cNvPr>
              <p:cNvSpPr>
                <a:spLocks noRot="1" noChangeAspect="1" noMove="1" noResize="1" noEditPoints="1" noAdjustHandles="1" noChangeArrowheads="1" noChangeShapeType="1" noTextEdit="1"/>
              </p:cNvSpPr>
              <p:nvPr/>
            </p:nvSpPr>
            <p:spPr>
              <a:xfrm>
                <a:off x="5790421" y="5829657"/>
                <a:ext cx="2941516" cy="1069075"/>
              </a:xfrm>
              <a:prstGeom prst="rect">
                <a:avLst/>
              </a:prstGeom>
              <a:blipFill>
                <a:blip r:embed="rId7"/>
                <a:stretch>
                  <a:fillRect b="-3409"/>
                </a:stretch>
              </a:blipFill>
            </p:spPr>
            <p:txBody>
              <a:bodyPr/>
              <a:lstStyle/>
              <a:p>
                <a:r>
                  <a:rPr lang="en-GB">
                    <a:noFill/>
                  </a:rPr>
                  <a:t> </a:t>
                </a:r>
              </a:p>
            </p:txBody>
          </p:sp>
        </mc:Fallback>
      </mc:AlternateContent>
      <p:sp>
        <p:nvSpPr>
          <p:cNvPr id="86" name="TextBox 85">
            <a:extLst>
              <a:ext uri="{FF2B5EF4-FFF2-40B4-BE49-F238E27FC236}">
                <a16:creationId xmlns:a16="http://schemas.microsoft.com/office/drawing/2014/main" id="{E26EC52E-0D8C-4F54-84AE-33BA218C7608}"/>
              </a:ext>
            </a:extLst>
          </p:cNvPr>
          <p:cNvSpPr txBox="1"/>
          <p:nvPr/>
        </p:nvSpPr>
        <p:spPr>
          <a:xfrm>
            <a:off x="5000829" y="-22860"/>
            <a:ext cx="1188018"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Invariant Points</a:t>
            </a:r>
          </a:p>
        </p:txBody>
      </p:sp>
      <p:sp>
        <p:nvSpPr>
          <p:cNvPr id="65" name="Rectangle 64">
            <a:extLst>
              <a:ext uri="{FF2B5EF4-FFF2-40B4-BE49-F238E27FC236}">
                <a16:creationId xmlns:a16="http://schemas.microsoft.com/office/drawing/2014/main" id="{67687B0A-6339-4160-9311-23E0CADBC497}"/>
              </a:ext>
            </a:extLst>
          </p:cNvPr>
          <p:cNvSpPr/>
          <p:nvPr/>
        </p:nvSpPr>
        <p:spPr>
          <a:xfrm>
            <a:off x="8956548" y="356807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6" name="TextBox 5">
            <a:extLst>
              <a:ext uri="{FF2B5EF4-FFF2-40B4-BE49-F238E27FC236}">
                <a16:creationId xmlns:a16="http://schemas.microsoft.com/office/drawing/2014/main" id="{30A1FA00-FD2A-8D60-6C7E-E55EBE347532}"/>
              </a:ext>
            </a:extLst>
          </p:cNvPr>
          <p:cNvSpPr txBox="1"/>
          <p:nvPr/>
        </p:nvSpPr>
        <p:spPr>
          <a:xfrm>
            <a:off x="142875" y="304800"/>
            <a:ext cx="1409700" cy="461665"/>
          </a:xfrm>
          <a:prstGeom prst="rect">
            <a:avLst/>
          </a:prstGeom>
          <a:noFill/>
        </p:spPr>
        <p:txBody>
          <a:bodyPr wrap="square" rtlCol="0">
            <a:spAutoFit/>
          </a:bodyPr>
          <a:lstStyle/>
          <a:p>
            <a:r>
              <a:rPr lang="en-GB" sz="2400" dirty="0"/>
              <a:t>Page 34 </a:t>
            </a:r>
          </a:p>
        </p:txBody>
      </p:sp>
    </p:spTree>
    <p:extLst>
      <p:ext uri="{BB962C8B-B14F-4D97-AF65-F5344CB8AC3E}">
        <p14:creationId xmlns:p14="http://schemas.microsoft.com/office/powerpoint/2010/main" val="123826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405C6D4-9277-D3C8-CABA-A2B5E86B4310}"/>
                  </a:ext>
                </a:extLst>
              </p:cNvPr>
              <p:cNvSpPr>
                <a:spLocks noGrp="1"/>
              </p:cNvSpPr>
              <p:nvPr>
                <p:ph type="body" sz="quarter" idx="10"/>
              </p:nvPr>
            </p:nvSpPr>
            <p:spPr>
              <a:xfrm>
                <a:off x="503417" y="1228371"/>
                <a:ext cx="9099550" cy="488983"/>
              </a:xfrm>
            </p:spPr>
            <p:txBody>
              <a:bodyPr>
                <a:noAutofit/>
              </a:bodyPr>
              <a:lstStyle/>
              <a:p>
                <a:pPr marL="0" indent="0">
                  <a:buNone/>
                </a:pPr>
                <a:r>
                  <a:rPr lang="en-GB" sz="1600" dirty="0"/>
                  <a:t>When we </a:t>
                </a:r>
                <a:r>
                  <a:rPr lang="en-GB" sz="1600" u="sng" dirty="0"/>
                  <a:t>transform</a:t>
                </a:r>
                <a:r>
                  <a:rPr lang="en-GB" sz="1600" dirty="0"/>
                  <a:t> a shape, the result is called its </a:t>
                </a:r>
                <a:r>
                  <a:rPr lang="en-GB" sz="1600" u="sng" dirty="0"/>
                  <a:t>image</a:t>
                </a:r>
                <a:r>
                  <a:rPr lang="en-GB" sz="1600" dirty="0"/>
                  <a:t>.</a:t>
                </a:r>
              </a:p>
              <a:p>
                <a:pPr marL="0" indent="0">
                  <a:buNone/>
                </a:pPr>
                <a:endParaRPr lang="en-GB" sz="1600" dirty="0"/>
              </a:p>
              <a:p>
                <a:pPr marL="0" indent="0">
                  <a:buNone/>
                </a:pPr>
                <a:r>
                  <a:rPr lang="en-GB" sz="1600" dirty="0"/>
                  <a:t>We can label shapes with capital letters, e.g. </a:t>
                </a:r>
                <a14:m>
                  <m:oMath xmlns:m="http://schemas.openxmlformats.org/officeDocument/2006/math">
                    <m:r>
                      <m:rPr>
                        <m:sty m:val="p"/>
                      </m:rPr>
                      <a:rPr lang="en-GB" sz="1600" b="0" i="0" smtClean="0">
                        <a:latin typeface="Cambria Math" panose="02040503050406030204" pitchFamily="18" charset="0"/>
                      </a:rPr>
                      <m:t>A</m:t>
                    </m:r>
                  </m:oMath>
                </a14:m>
                <a:r>
                  <a:rPr lang="en-GB" sz="1600" dirty="0"/>
                  <a:t>.</a:t>
                </a:r>
              </a:p>
              <a:p>
                <a:pPr marL="0" indent="0">
                  <a:buNone/>
                </a:pPr>
                <a:r>
                  <a:rPr lang="en-GB" sz="1600" dirty="0"/>
                  <a:t>We can label their images with different letters, e.g. </a:t>
                </a:r>
                <a14:m>
                  <m:oMath xmlns:m="http://schemas.openxmlformats.org/officeDocument/2006/math">
                    <m:r>
                      <m:rPr>
                        <m:sty m:val="p"/>
                      </m:rPr>
                      <a:rPr lang="en-GB" sz="1600" b="0" i="0" smtClean="0">
                        <a:latin typeface="Cambria Math" panose="02040503050406030204" pitchFamily="18" charset="0"/>
                      </a:rPr>
                      <m:t>B</m:t>
                    </m:r>
                  </m:oMath>
                </a14:m>
                <a:r>
                  <a:rPr lang="en-GB" sz="1600" dirty="0"/>
                  <a:t>,</a:t>
                </a:r>
              </a:p>
              <a:p>
                <a:pPr marL="0" indent="0">
                  <a:buNone/>
                </a:pPr>
                <a:r>
                  <a:rPr lang="en-GB" sz="1600" dirty="0"/>
                  <a:t>or with inverted commas, e.g. </a:t>
                </a:r>
                <a14:m>
                  <m:oMath xmlns:m="http://schemas.openxmlformats.org/officeDocument/2006/math">
                    <m:r>
                      <m:rPr>
                        <m:sty m:val="p"/>
                      </m:rPr>
                      <a:rPr lang="en-GB" sz="1600" b="0" i="0" smtClean="0">
                        <a:latin typeface="Cambria Math" panose="02040503050406030204" pitchFamily="18" charset="0"/>
                      </a:rPr>
                      <m:t>A</m:t>
                    </m:r>
                    <m:r>
                      <a:rPr lang="en-GB" sz="1600" b="0" i="1" smtClean="0">
                        <a:latin typeface="Cambria Math" panose="02040503050406030204" pitchFamily="18" charset="0"/>
                      </a:rPr>
                      <m:t>′</m:t>
                    </m:r>
                  </m:oMath>
                </a14:m>
                <a:r>
                  <a:rPr lang="en-GB" sz="1600" dirty="0"/>
                  <a:t>.</a:t>
                </a:r>
              </a:p>
            </p:txBody>
          </p:sp>
        </mc:Choice>
        <mc:Fallback>
          <p:sp>
            <p:nvSpPr>
              <p:cNvPr id="3" name="Content Placeholder 2">
                <a:extLst>
                  <a:ext uri="{FF2B5EF4-FFF2-40B4-BE49-F238E27FC236}">
                    <a16:creationId xmlns:a16="http://schemas.microsoft.com/office/drawing/2014/main" id="{7405C6D4-9277-D3C8-CABA-A2B5E86B4310}"/>
                  </a:ext>
                </a:extLst>
              </p:cNvPr>
              <p:cNvSpPr>
                <a:spLocks noGrp="1" noRot="1" noChangeAspect="1" noMove="1" noResize="1" noEditPoints="1" noAdjustHandles="1" noChangeArrowheads="1" noChangeShapeType="1" noTextEdit="1"/>
              </p:cNvSpPr>
              <p:nvPr>
                <p:ph type="body" sz="quarter" idx="10"/>
              </p:nvPr>
            </p:nvSpPr>
            <p:spPr>
              <a:xfrm>
                <a:off x="503417" y="1228371"/>
                <a:ext cx="9099550" cy="488983"/>
              </a:xfrm>
              <a:blipFill>
                <a:blip r:embed="rId3"/>
                <a:stretch>
                  <a:fillRect l="-402" t="-8750" b="-265000"/>
                </a:stretch>
              </a:blipFill>
            </p:spPr>
            <p:txBody>
              <a:bodyPr/>
              <a:lstStyle/>
              <a:p>
                <a:r>
                  <a:rPr lang="en-GB">
                    <a:noFill/>
                  </a:rPr>
                  <a:t> </a:t>
                </a:r>
              </a:p>
            </p:txBody>
          </p:sp>
        </mc:Fallback>
      </mc:AlternateContent>
      <p:sp>
        <p:nvSpPr>
          <p:cNvPr id="2" name="Title 1">
            <a:extLst>
              <a:ext uri="{FF2B5EF4-FFF2-40B4-BE49-F238E27FC236}">
                <a16:creationId xmlns:a16="http://schemas.microsoft.com/office/drawing/2014/main" id="{EFBDC37C-5398-A86D-80A0-E8DE5ABB0E21}"/>
              </a:ext>
            </a:extLst>
          </p:cNvPr>
          <p:cNvSpPr>
            <a:spLocks noGrp="1"/>
          </p:cNvSpPr>
          <p:nvPr>
            <p:ph type="title" idx="4294967295"/>
          </p:nvPr>
        </p:nvSpPr>
        <p:spPr>
          <a:xfrm>
            <a:off x="503417" y="229971"/>
            <a:ext cx="12192000" cy="681038"/>
          </a:xfrm>
          <a:prstGeom prst="rect">
            <a:avLst/>
          </a:prstGeom>
        </p:spPr>
        <p:txBody>
          <a:bodyPr/>
          <a:lstStyle/>
          <a:p>
            <a:r>
              <a:rPr lang="en-GB" dirty="0"/>
              <a:t>Congruent transformations</a:t>
            </a:r>
          </a:p>
        </p:txBody>
      </p:sp>
      <p:sp>
        <p:nvSpPr>
          <p:cNvPr id="6" name="Rectangle 5">
            <a:extLst>
              <a:ext uri="{FF2B5EF4-FFF2-40B4-BE49-F238E27FC236}">
                <a16:creationId xmlns:a16="http://schemas.microsoft.com/office/drawing/2014/main" id="{CAD7F6CB-8075-8B4A-E534-9AB2FEACA8F4}"/>
              </a:ext>
            </a:extLst>
          </p:cNvPr>
          <p:cNvSpPr/>
          <p:nvPr/>
        </p:nvSpPr>
        <p:spPr>
          <a:xfrm>
            <a:off x="2729587" y="2895600"/>
            <a:ext cx="2493017" cy="533400"/>
          </a:xfrm>
          <a:prstGeom prst="rect">
            <a:avLst/>
          </a:prstGeom>
          <a:solidFill>
            <a:srgbClr val="FFB3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Translation</a:t>
            </a:r>
          </a:p>
        </p:txBody>
      </p:sp>
      <p:sp>
        <p:nvSpPr>
          <p:cNvPr id="7" name="Rectangle 6">
            <a:extLst>
              <a:ext uri="{FF2B5EF4-FFF2-40B4-BE49-F238E27FC236}">
                <a16:creationId xmlns:a16="http://schemas.microsoft.com/office/drawing/2014/main" id="{ADA34C1F-AA22-B202-7FD8-CB0481181EDB}"/>
              </a:ext>
            </a:extLst>
          </p:cNvPr>
          <p:cNvSpPr/>
          <p:nvPr/>
        </p:nvSpPr>
        <p:spPr>
          <a:xfrm>
            <a:off x="6111416" y="2895600"/>
            <a:ext cx="2493017" cy="533400"/>
          </a:xfrm>
          <a:prstGeom prst="rect">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Reflection</a:t>
            </a:r>
          </a:p>
        </p:txBody>
      </p:sp>
      <p:sp>
        <p:nvSpPr>
          <p:cNvPr id="8" name="Rectangle 7">
            <a:extLst>
              <a:ext uri="{FF2B5EF4-FFF2-40B4-BE49-F238E27FC236}">
                <a16:creationId xmlns:a16="http://schemas.microsoft.com/office/drawing/2014/main" id="{1410BC3C-651A-7DA0-5FB7-BBE8F3A8C972}"/>
              </a:ext>
            </a:extLst>
          </p:cNvPr>
          <p:cNvSpPr/>
          <p:nvPr/>
        </p:nvSpPr>
        <p:spPr>
          <a:xfrm>
            <a:off x="9493245" y="2895600"/>
            <a:ext cx="2493017" cy="533400"/>
          </a:xfrm>
          <a:prstGeom prst="rect">
            <a:avLst/>
          </a:prstGeom>
          <a:solidFill>
            <a:srgbClr val="FF99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Segoe UI Light"/>
                <a:ea typeface="+mn-ea"/>
                <a:cs typeface="+mn-cs"/>
              </a:rPr>
              <a:t>Rotation</a:t>
            </a:r>
          </a:p>
        </p:txBody>
      </p:sp>
      <p:pic>
        <p:nvPicPr>
          <p:cNvPr id="9" name="Picture 8">
            <a:extLst>
              <a:ext uri="{FF2B5EF4-FFF2-40B4-BE49-F238E27FC236}">
                <a16:creationId xmlns:a16="http://schemas.microsoft.com/office/drawing/2014/main" id="{9126ACB1-8075-8454-89A7-15624D2FEC32}"/>
              </a:ext>
            </a:extLst>
          </p:cNvPr>
          <p:cNvPicPr>
            <a:picLocks noChangeAspect="1"/>
          </p:cNvPicPr>
          <p:nvPr/>
        </p:nvPicPr>
        <p:blipFill>
          <a:blip r:embed="rId4"/>
          <a:stretch>
            <a:fillRect/>
          </a:stretch>
        </p:blipFill>
        <p:spPr>
          <a:xfrm>
            <a:off x="2903616" y="3734704"/>
            <a:ext cx="2232626" cy="2209450"/>
          </a:xfrm>
          <a:prstGeom prst="rect">
            <a:avLst/>
          </a:prstGeom>
        </p:spPr>
      </p:pic>
      <p:sp>
        <p:nvSpPr>
          <p:cNvPr id="10" name="Rectangle: Single Corner Snipped 9">
            <a:extLst>
              <a:ext uri="{FF2B5EF4-FFF2-40B4-BE49-F238E27FC236}">
                <a16:creationId xmlns:a16="http://schemas.microsoft.com/office/drawing/2014/main" id="{D21055BC-C777-B48E-6FAF-B14D95A42733}"/>
              </a:ext>
            </a:extLst>
          </p:cNvPr>
          <p:cNvSpPr/>
          <p:nvPr/>
        </p:nvSpPr>
        <p:spPr>
          <a:xfrm>
            <a:off x="3164110" y="3988993"/>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11" name="Rectangle: Single Corner Snipped 10">
            <a:extLst>
              <a:ext uri="{FF2B5EF4-FFF2-40B4-BE49-F238E27FC236}">
                <a16:creationId xmlns:a16="http://schemas.microsoft.com/office/drawing/2014/main" id="{F545F1B2-D511-0921-21BE-A309AC14DA5C}"/>
              </a:ext>
            </a:extLst>
          </p:cNvPr>
          <p:cNvSpPr/>
          <p:nvPr/>
        </p:nvSpPr>
        <p:spPr>
          <a:xfrm>
            <a:off x="3164110" y="3988993"/>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13" name="Picture 12">
            <a:extLst>
              <a:ext uri="{FF2B5EF4-FFF2-40B4-BE49-F238E27FC236}">
                <a16:creationId xmlns:a16="http://schemas.microsoft.com/office/drawing/2014/main" id="{BCC15F4C-5810-7261-0012-F81F9309C0CC}"/>
              </a:ext>
            </a:extLst>
          </p:cNvPr>
          <p:cNvPicPr>
            <a:picLocks noChangeAspect="1"/>
          </p:cNvPicPr>
          <p:nvPr/>
        </p:nvPicPr>
        <p:blipFill>
          <a:blip r:embed="rId4"/>
          <a:stretch>
            <a:fillRect/>
          </a:stretch>
        </p:blipFill>
        <p:spPr>
          <a:xfrm>
            <a:off x="6263673" y="3734704"/>
            <a:ext cx="2232626" cy="2209450"/>
          </a:xfrm>
          <a:prstGeom prst="rect">
            <a:avLst/>
          </a:prstGeom>
        </p:spPr>
      </p:pic>
      <p:sp>
        <p:nvSpPr>
          <p:cNvPr id="14" name="Rectangle: Single Corner Snipped 13">
            <a:extLst>
              <a:ext uri="{FF2B5EF4-FFF2-40B4-BE49-F238E27FC236}">
                <a16:creationId xmlns:a16="http://schemas.microsoft.com/office/drawing/2014/main" id="{0401B895-9098-3F14-526B-8B3FCA342D8F}"/>
              </a:ext>
            </a:extLst>
          </p:cNvPr>
          <p:cNvSpPr/>
          <p:nvPr/>
        </p:nvSpPr>
        <p:spPr>
          <a:xfrm>
            <a:off x="6524167" y="3988993"/>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16" name="Straight Connector 15">
            <a:extLst>
              <a:ext uri="{FF2B5EF4-FFF2-40B4-BE49-F238E27FC236}">
                <a16:creationId xmlns:a16="http://schemas.microsoft.com/office/drawing/2014/main" id="{A030D871-3E15-8852-6CC0-C4C444857643}"/>
              </a:ext>
            </a:extLst>
          </p:cNvPr>
          <p:cNvCxnSpPr>
            <a:cxnSpLocks/>
          </p:cNvCxnSpPr>
          <p:nvPr/>
        </p:nvCxnSpPr>
        <p:spPr>
          <a:xfrm>
            <a:off x="7371847" y="3799393"/>
            <a:ext cx="0" cy="118291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Rectangle: Single Corner Snipped 20">
            <a:extLst>
              <a:ext uri="{FF2B5EF4-FFF2-40B4-BE49-F238E27FC236}">
                <a16:creationId xmlns:a16="http://schemas.microsoft.com/office/drawing/2014/main" id="{F6D22593-A80C-21AA-5D53-CC902AD03975}"/>
              </a:ext>
            </a:extLst>
          </p:cNvPr>
          <p:cNvSpPr/>
          <p:nvPr/>
        </p:nvSpPr>
        <p:spPr>
          <a:xfrm flipH="1">
            <a:off x="7585928" y="3988993"/>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pic>
        <p:nvPicPr>
          <p:cNvPr id="27" name="Picture 26">
            <a:extLst>
              <a:ext uri="{FF2B5EF4-FFF2-40B4-BE49-F238E27FC236}">
                <a16:creationId xmlns:a16="http://schemas.microsoft.com/office/drawing/2014/main" id="{857FC61A-193E-80BB-C345-0F7B5193BF66}"/>
              </a:ext>
            </a:extLst>
          </p:cNvPr>
          <p:cNvPicPr>
            <a:picLocks noChangeAspect="1"/>
          </p:cNvPicPr>
          <p:nvPr/>
        </p:nvPicPr>
        <p:blipFill>
          <a:blip r:embed="rId4"/>
          <a:stretch>
            <a:fillRect/>
          </a:stretch>
        </p:blipFill>
        <p:spPr>
          <a:xfrm>
            <a:off x="9623730" y="3734704"/>
            <a:ext cx="2232626" cy="2209450"/>
          </a:xfrm>
          <a:prstGeom prst="rect">
            <a:avLst/>
          </a:prstGeom>
        </p:spPr>
      </p:pic>
      <p:sp>
        <p:nvSpPr>
          <p:cNvPr id="28" name="Rectangle: Single Corner Snipped 27">
            <a:extLst>
              <a:ext uri="{FF2B5EF4-FFF2-40B4-BE49-F238E27FC236}">
                <a16:creationId xmlns:a16="http://schemas.microsoft.com/office/drawing/2014/main" id="{65AB2489-920C-A449-A1B3-2125876AC008}"/>
              </a:ext>
            </a:extLst>
          </p:cNvPr>
          <p:cNvSpPr/>
          <p:nvPr/>
        </p:nvSpPr>
        <p:spPr>
          <a:xfrm>
            <a:off x="9884224" y="3988993"/>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nvGrpSpPr>
          <p:cNvPr id="37" name="Group 36">
            <a:extLst>
              <a:ext uri="{FF2B5EF4-FFF2-40B4-BE49-F238E27FC236}">
                <a16:creationId xmlns:a16="http://schemas.microsoft.com/office/drawing/2014/main" id="{A2ACA004-7FC0-76E7-B66A-1C711416C3DC}"/>
              </a:ext>
            </a:extLst>
          </p:cNvPr>
          <p:cNvGrpSpPr/>
          <p:nvPr/>
        </p:nvGrpSpPr>
        <p:grpSpPr>
          <a:xfrm>
            <a:off x="9891481" y="3988391"/>
            <a:ext cx="1700401" cy="1702076"/>
            <a:chOff x="8569774" y="4610551"/>
            <a:chExt cx="1700401" cy="1702076"/>
          </a:xfrm>
        </p:grpSpPr>
        <p:sp>
          <p:nvSpPr>
            <p:cNvPr id="29" name="Rectangle: Single Corner Snipped 28">
              <a:extLst>
                <a:ext uri="{FF2B5EF4-FFF2-40B4-BE49-F238E27FC236}">
                  <a16:creationId xmlns:a16="http://schemas.microsoft.com/office/drawing/2014/main" id="{7528866C-12D1-FF2B-E4B9-368F73E23260}"/>
                </a:ext>
              </a:extLst>
            </p:cNvPr>
            <p:cNvSpPr/>
            <p:nvPr/>
          </p:nvSpPr>
          <p:spPr>
            <a:xfrm>
              <a:off x="8569774" y="4610551"/>
              <a:ext cx="633600" cy="635000"/>
            </a:xfrm>
            <a:prstGeom prst="snip1Rect">
              <a:avLst>
                <a:gd name="adj" fmla="val 50000"/>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cxnSp>
          <p:nvCxnSpPr>
            <p:cNvPr id="31" name="Straight Connector 30">
              <a:extLst>
                <a:ext uri="{FF2B5EF4-FFF2-40B4-BE49-F238E27FC236}">
                  <a16:creationId xmlns:a16="http://schemas.microsoft.com/office/drawing/2014/main" id="{03275A16-638E-6408-3E48-C4A258C693FB}"/>
                </a:ext>
              </a:extLst>
            </p:cNvPr>
            <p:cNvCxnSpPr>
              <a:cxnSpLocks/>
            </p:cNvCxnSpPr>
            <p:nvPr/>
          </p:nvCxnSpPr>
          <p:spPr>
            <a:xfrm>
              <a:off x="9203374" y="5245551"/>
              <a:ext cx="433201" cy="432076"/>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3" name="Rectangle: Single Corner Snipped 32">
              <a:extLst>
                <a:ext uri="{FF2B5EF4-FFF2-40B4-BE49-F238E27FC236}">
                  <a16:creationId xmlns:a16="http://schemas.microsoft.com/office/drawing/2014/main" id="{32956ADE-4B91-ECAA-D573-AB8215C3E010}"/>
                </a:ext>
              </a:extLst>
            </p:cNvPr>
            <p:cNvSpPr/>
            <p:nvPr/>
          </p:nvSpPr>
          <p:spPr>
            <a:xfrm rot="10800000">
              <a:off x="9636575" y="5677627"/>
              <a:ext cx="633600" cy="635000"/>
            </a:xfrm>
            <a:prstGeom prst="snip1Rect">
              <a:avLst>
                <a:gd name="adj" fmla="val 50000"/>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sp>
          <p:nvSpPr>
            <p:cNvPr id="36" name="Oval 35">
              <a:extLst>
                <a:ext uri="{FF2B5EF4-FFF2-40B4-BE49-F238E27FC236}">
                  <a16:creationId xmlns:a16="http://schemas.microsoft.com/office/drawing/2014/main" id="{7C93B849-90A0-6833-B346-DF903B7C9654}"/>
                </a:ext>
              </a:extLst>
            </p:cNvPr>
            <p:cNvSpPr/>
            <p:nvPr/>
          </p:nvSpPr>
          <p:spPr>
            <a:xfrm>
              <a:off x="9397114" y="5445986"/>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Light"/>
                <a:ea typeface="+mn-ea"/>
                <a:cs typeface="+mn-cs"/>
              </a:endParaRPr>
            </a:p>
          </p:txBody>
        </p:sp>
      </p:grpSp>
      <p:grpSp>
        <p:nvGrpSpPr>
          <p:cNvPr id="19" name="Group 18">
            <a:extLst>
              <a:ext uri="{FF2B5EF4-FFF2-40B4-BE49-F238E27FC236}">
                <a16:creationId xmlns:a16="http://schemas.microsoft.com/office/drawing/2014/main" id="{D5437498-32E8-FD28-73B9-877B73830AA1}"/>
              </a:ext>
            </a:extLst>
          </p:cNvPr>
          <p:cNvGrpSpPr/>
          <p:nvPr/>
        </p:nvGrpSpPr>
        <p:grpSpPr>
          <a:xfrm>
            <a:off x="4493747" y="4778650"/>
            <a:ext cx="1463007" cy="369332"/>
            <a:chOff x="-371758" y="4275487"/>
            <a:chExt cx="1463007" cy="369332"/>
          </a:xfrm>
        </p:grpSpPr>
        <p:cxnSp>
          <p:nvCxnSpPr>
            <p:cNvPr id="5" name="Straight Arrow Connector 4">
              <a:extLst>
                <a:ext uri="{FF2B5EF4-FFF2-40B4-BE49-F238E27FC236}">
                  <a16:creationId xmlns:a16="http://schemas.microsoft.com/office/drawing/2014/main" id="{720ECF97-4389-2D20-991D-0B1EF48DEA2F}"/>
                </a:ext>
              </a:extLst>
            </p:cNvPr>
            <p:cNvCxnSpPr>
              <a:cxnSpLocks/>
              <a:stCxn id="17" idx="1"/>
            </p:cNvCxnSpPr>
            <p:nvPr/>
          </p:nvCxnSpPr>
          <p:spPr>
            <a:xfrm flipH="1">
              <a:off x="-371758" y="4460153"/>
              <a:ext cx="680420" cy="0"/>
            </a:xfrm>
            <a:prstGeom prst="straightConnector1">
              <a:avLst/>
            </a:prstGeom>
            <a:ln w="28575">
              <a:solidFill>
                <a:srgbClr val="FF66CC"/>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14ADC26-166D-8E4A-B5BF-D0FA73D48308}"/>
                </a:ext>
              </a:extLst>
            </p:cNvPr>
            <p:cNvSpPr txBox="1"/>
            <p:nvPr/>
          </p:nvSpPr>
          <p:spPr>
            <a:xfrm>
              <a:off x="308662" y="4275487"/>
              <a:ext cx="782587" cy="369332"/>
            </a:xfrm>
            <a:prstGeom prst="rect">
              <a:avLst/>
            </a:prstGeom>
            <a:noFill/>
            <a:ln>
              <a:solidFill>
                <a:schemeClr val="accent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Light"/>
                  <a:ea typeface="+mn-ea"/>
                  <a:cs typeface="+mn-cs"/>
                </a:rPr>
                <a:t>image</a:t>
              </a:r>
            </a:p>
          </p:txBody>
        </p:sp>
      </p:grpSp>
      <p:grpSp>
        <p:nvGrpSpPr>
          <p:cNvPr id="25" name="Group 24">
            <a:extLst>
              <a:ext uri="{FF2B5EF4-FFF2-40B4-BE49-F238E27FC236}">
                <a16:creationId xmlns:a16="http://schemas.microsoft.com/office/drawing/2014/main" id="{B9D31DA5-B278-E86B-A169-FF22F8A92C9D}"/>
              </a:ext>
            </a:extLst>
          </p:cNvPr>
          <p:cNvGrpSpPr/>
          <p:nvPr/>
        </p:nvGrpSpPr>
        <p:grpSpPr>
          <a:xfrm>
            <a:off x="7803649" y="4358505"/>
            <a:ext cx="1573794" cy="649987"/>
            <a:chOff x="-391245" y="4074229"/>
            <a:chExt cx="1573794" cy="649987"/>
          </a:xfrm>
        </p:grpSpPr>
        <p:cxnSp>
          <p:nvCxnSpPr>
            <p:cNvPr id="26" name="Straight Arrow Connector 25">
              <a:extLst>
                <a:ext uri="{FF2B5EF4-FFF2-40B4-BE49-F238E27FC236}">
                  <a16:creationId xmlns:a16="http://schemas.microsoft.com/office/drawing/2014/main" id="{C11AD5DF-D2D4-6A5E-C271-DDD4893D7778}"/>
                </a:ext>
              </a:extLst>
            </p:cNvPr>
            <p:cNvCxnSpPr>
              <a:cxnSpLocks/>
              <a:stCxn id="30" idx="1"/>
            </p:cNvCxnSpPr>
            <p:nvPr/>
          </p:nvCxnSpPr>
          <p:spPr>
            <a:xfrm flipH="1" flipV="1">
              <a:off x="-391245" y="4074229"/>
              <a:ext cx="791207" cy="465321"/>
            </a:xfrm>
            <a:prstGeom prst="straightConnector1">
              <a:avLst/>
            </a:prstGeom>
            <a:ln w="28575">
              <a:solidFill>
                <a:srgbClr val="FF66CC"/>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9B8854B-C4C8-6A1C-7DB6-F55C94F6B625}"/>
                </a:ext>
              </a:extLst>
            </p:cNvPr>
            <p:cNvSpPr txBox="1"/>
            <p:nvPr/>
          </p:nvSpPr>
          <p:spPr>
            <a:xfrm>
              <a:off x="399962" y="4354884"/>
              <a:ext cx="782587" cy="369332"/>
            </a:xfrm>
            <a:prstGeom prst="rect">
              <a:avLst/>
            </a:prstGeom>
            <a:noFill/>
            <a:ln>
              <a:solidFill>
                <a:schemeClr val="accent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Light"/>
                  <a:ea typeface="+mn-ea"/>
                  <a:cs typeface="+mn-cs"/>
                </a:rPr>
                <a:t>image</a:t>
              </a:r>
            </a:p>
          </p:txBody>
        </p:sp>
      </p:grpSp>
      <p:grpSp>
        <p:nvGrpSpPr>
          <p:cNvPr id="39" name="Group 38">
            <a:extLst>
              <a:ext uri="{FF2B5EF4-FFF2-40B4-BE49-F238E27FC236}">
                <a16:creationId xmlns:a16="http://schemas.microsoft.com/office/drawing/2014/main" id="{30A2E359-D6BD-0963-2CF5-174CB62CBDAD}"/>
              </a:ext>
            </a:extLst>
          </p:cNvPr>
          <p:cNvGrpSpPr/>
          <p:nvPr/>
        </p:nvGrpSpPr>
        <p:grpSpPr>
          <a:xfrm>
            <a:off x="11139494" y="4358505"/>
            <a:ext cx="1832605" cy="369332"/>
            <a:chOff x="-741356" y="4275487"/>
            <a:chExt cx="1832605" cy="369332"/>
          </a:xfrm>
        </p:grpSpPr>
        <p:cxnSp>
          <p:nvCxnSpPr>
            <p:cNvPr id="40" name="Straight Arrow Connector 39">
              <a:extLst>
                <a:ext uri="{FF2B5EF4-FFF2-40B4-BE49-F238E27FC236}">
                  <a16:creationId xmlns:a16="http://schemas.microsoft.com/office/drawing/2014/main" id="{84025816-3666-5D35-15F3-4CBA8CB5A01D}"/>
                </a:ext>
              </a:extLst>
            </p:cNvPr>
            <p:cNvCxnSpPr>
              <a:cxnSpLocks/>
              <a:stCxn id="41" idx="1"/>
            </p:cNvCxnSpPr>
            <p:nvPr/>
          </p:nvCxnSpPr>
          <p:spPr>
            <a:xfrm flipH="1" flipV="1">
              <a:off x="-741356" y="4300576"/>
              <a:ext cx="1050018" cy="159577"/>
            </a:xfrm>
            <a:prstGeom prst="straightConnector1">
              <a:avLst/>
            </a:prstGeom>
            <a:ln w="28575">
              <a:solidFill>
                <a:srgbClr val="FF66CC"/>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706FFA2-34C1-9614-97D4-95A0E951CBA8}"/>
                </a:ext>
              </a:extLst>
            </p:cNvPr>
            <p:cNvSpPr txBox="1"/>
            <p:nvPr/>
          </p:nvSpPr>
          <p:spPr>
            <a:xfrm>
              <a:off x="308662" y="4275487"/>
              <a:ext cx="782587" cy="369332"/>
            </a:xfrm>
            <a:prstGeom prst="rect">
              <a:avLst/>
            </a:prstGeom>
            <a:noFill/>
            <a:ln>
              <a:solidFill>
                <a:schemeClr val="accent6"/>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Light"/>
                  <a:ea typeface="+mn-ea"/>
                  <a:cs typeface="+mn-cs"/>
                </a:rPr>
                <a:t>image</a:t>
              </a:r>
            </a:p>
          </p:txBody>
        </p:sp>
      </p:grpSp>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D397F561-F24C-113C-F779-0957837E95AC}"/>
                  </a:ext>
                </a:extLst>
              </p:cNvPr>
              <p:cNvSpPr txBox="1"/>
              <p:nvPr/>
            </p:nvSpPr>
            <p:spPr>
              <a:xfrm>
                <a:off x="3214390" y="4121225"/>
                <a:ext cx="395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47" name="TextBox 46">
                <a:extLst>
                  <a:ext uri="{FF2B5EF4-FFF2-40B4-BE49-F238E27FC236}">
                    <a16:creationId xmlns:a16="http://schemas.microsoft.com/office/drawing/2014/main" id="{D397F561-F24C-113C-F779-0957837E95AC}"/>
                  </a:ext>
                </a:extLst>
              </p:cNvPr>
              <p:cNvSpPr txBox="1">
                <a:spLocks noRot="1" noChangeAspect="1" noMove="1" noResize="1" noEditPoints="1" noAdjustHandles="1" noChangeArrowheads="1" noChangeShapeType="1" noTextEdit="1"/>
              </p:cNvSpPr>
              <p:nvPr/>
            </p:nvSpPr>
            <p:spPr>
              <a:xfrm>
                <a:off x="3214390" y="4121225"/>
                <a:ext cx="39530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D57E6F9A-9991-3015-CD68-A92615F1DB45}"/>
                  </a:ext>
                </a:extLst>
              </p:cNvPr>
              <p:cNvSpPr txBox="1"/>
              <p:nvPr/>
            </p:nvSpPr>
            <p:spPr>
              <a:xfrm>
                <a:off x="6605691" y="4121225"/>
                <a:ext cx="395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48" name="TextBox 47">
                <a:extLst>
                  <a:ext uri="{FF2B5EF4-FFF2-40B4-BE49-F238E27FC236}">
                    <a16:creationId xmlns:a16="http://schemas.microsoft.com/office/drawing/2014/main" id="{D57E6F9A-9991-3015-CD68-A92615F1DB45}"/>
                  </a:ext>
                </a:extLst>
              </p:cNvPr>
              <p:cNvSpPr txBox="1">
                <a:spLocks noRot="1" noChangeAspect="1" noMove="1" noResize="1" noEditPoints="1" noAdjustHandles="1" noChangeArrowheads="1" noChangeShapeType="1" noTextEdit="1"/>
              </p:cNvSpPr>
              <p:nvPr/>
            </p:nvSpPr>
            <p:spPr>
              <a:xfrm>
                <a:off x="6605691" y="4121225"/>
                <a:ext cx="39530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A79ADED1-F1D5-DE8A-EAFE-854A0BA8621E}"/>
                  </a:ext>
                </a:extLst>
              </p:cNvPr>
              <p:cNvSpPr txBox="1"/>
              <p:nvPr/>
            </p:nvSpPr>
            <p:spPr>
              <a:xfrm>
                <a:off x="10010631" y="4141573"/>
                <a:ext cx="395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49" name="TextBox 48">
                <a:extLst>
                  <a:ext uri="{FF2B5EF4-FFF2-40B4-BE49-F238E27FC236}">
                    <a16:creationId xmlns:a16="http://schemas.microsoft.com/office/drawing/2014/main" id="{A79ADED1-F1D5-DE8A-EAFE-854A0BA8621E}"/>
                  </a:ext>
                </a:extLst>
              </p:cNvPr>
              <p:cNvSpPr txBox="1">
                <a:spLocks noRot="1" noChangeAspect="1" noMove="1" noResize="1" noEditPoints="1" noAdjustHandles="1" noChangeArrowheads="1" noChangeShapeType="1" noTextEdit="1"/>
              </p:cNvSpPr>
              <p:nvPr/>
            </p:nvSpPr>
            <p:spPr>
              <a:xfrm>
                <a:off x="10010631" y="4141573"/>
                <a:ext cx="395300"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F118F944-5486-42AB-4E2C-6949999D7250}"/>
                  </a:ext>
                </a:extLst>
              </p:cNvPr>
              <p:cNvSpPr txBox="1"/>
              <p:nvPr/>
            </p:nvSpPr>
            <p:spPr>
              <a:xfrm>
                <a:off x="4246483" y="4841616"/>
                <a:ext cx="3953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B</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50" name="TextBox 49">
                <a:extLst>
                  <a:ext uri="{FF2B5EF4-FFF2-40B4-BE49-F238E27FC236}">
                    <a16:creationId xmlns:a16="http://schemas.microsoft.com/office/drawing/2014/main" id="{F118F944-5486-42AB-4E2C-6949999D7250}"/>
                  </a:ext>
                </a:extLst>
              </p:cNvPr>
              <p:cNvSpPr txBox="1">
                <a:spLocks noRot="1" noChangeAspect="1" noMove="1" noResize="1" noEditPoints="1" noAdjustHandles="1" noChangeArrowheads="1" noChangeShapeType="1" noTextEdit="1"/>
              </p:cNvSpPr>
              <p:nvPr/>
            </p:nvSpPr>
            <p:spPr>
              <a:xfrm>
                <a:off x="4246483" y="4841616"/>
                <a:ext cx="39530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A5C89585-3DCE-09AF-6F5A-BA31567D594A}"/>
                  </a:ext>
                </a:extLst>
              </p:cNvPr>
              <p:cNvSpPr txBox="1"/>
              <p:nvPr/>
            </p:nvSpPr>
            <p:spPr>
              <a:xfrm>
                <a:off x="7806546" y="4121225"/>
                <a:ext cx="4507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51" name="TextBox 50">
                <a:extLst>
                  <a:ext uri="{FF2B5EF4-FFF2-40B4-BE49-F238E27FC236}">
                    <a16:creationId xmlns:a16="http://schemas.microsoft.com/office/drawing/2014/main" id="{A5C89585-3DCE-09AF-6F5A-BA31567D594A}"/>
                  </a:ext>
                </a:extLst>
              </p:cNvPr>
              <p:cNvSpPr txBox="1">
                <a:spLocks noRot="1" noChangeAspect="1" noMove="1" noResize="1" noEditPoints="1" noAdjustHandles="1" noChangeArrowheads="1" noChangeShapeType="1" noTextEdit="1"/>
              </p:cNvSpPr>
              <p:nvPr/>
            </p:nvSpPr>
            <p:spPr>
              <a:xfrm>
                <a:off x="7806546" y="4121225"/>
                <a:ext cx="45076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23E9E0EB-A5BC-F36A-8F1A-84391BD5B88E}"/>
                  </a:ext>
                </a:extLst>
              </p:cNvPr>
              <p:cNvSpPr txBox="1"/>
              <p:nvPr/>
            </p:nvSpPr>
            <p:spPr>
              <a:xfrm>
                <a:off x="10982978" y="4066121"/>
                <a:ext cx="4507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GB" sz="1800" b="0" i="0" u="none" strike="noStrike" kern="1200" cap="none" spc="0" normalizeH="0" baseline="0" noProof="0" dirty="0">
                  <a:ln>
                    <a:noFill/>
                  </a:ln>
                  <a:solidFill>
                    <a:prstClr val="black"/>
                  </a:solidFill>
                  <a:effectLst/>
                  <a:uLnTx/>
                  <a:uFillTx/>
                  <a:latin typeface="Segoe UI Light"/>
                  <a:ea typeface="+mn-ea"/>
                  <a:cs typeface="+mn-cs"/>
                </a:endParaRPr>
              </a:p>
            </p:txBody>
          </p:sp>
        </mc:Choice>
        <mc:Fallback>
          <p:sp>
            <p:nvSpPr>
              <p:cNvPr id="52" name="TextBox 51">
                <a:extLst>
                  <a:ext uri="{FF2B5EF4-FFF2-40B4-BE49-F238E27FC236}">
                    <a16:creationId xmlns:a16="http://schemas.microsoft.com/office/drawing/2014/main" id="{23E9E0EB-A5BC-F36A-8F1A-84391BD5B88E}"/>
                  </a:ext>
                </a:extLst>
              </p:cNvPr>
              <p:cNvSpPr txBox="1">
                <a:spLocks noRot="1" noChangeAspect="1" noMove="1" noResize="1" noEditPoints="1" noAdjustHandles="1" noChangeArrowheads="1" noChangeShapeType="1" noTextEdit="1"/>
              </p:cNvSpPr>
              <p:nvPr/>
            </p:nvSpPr>
            <p:spPr>
              <a:xfrm>
                <a:off x="10982978" y="4066121"/>
                <a:ext cx="450764" cy="369332"/>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7381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grpId="1" nodeType="afterEffect">
                                  <p:stCondLst>
                                    <p:cond delay="0"/>
                                  </p:stCondLst>
                                  <p:childTnLst>
                                    <p:animMotion origin="layout" path="M -4.16667E-6 -2.96296E-6 L 0.08789 0.0926 " pathEditMode="relative" rAng="0" ptsTypes="AA">
                                      <p:cBhvr>
                                        <p:cTn id="16" dur="2000" fill="hold"/>
                                        <p:tgtEl>
                                          <p:spTgt spid="10"/>
                                        </p:tgtEl>
                                        <p:attrNameLst>
                                          <p:attrName>ppt_x</p:attrName>
                                          <p:attrName>ppt_y</p:attrName>
                                        </p:attrNameLst>
                                      </p:cBhvr>
                                      <p:rCtr x="4388" y="4630"/>
                                    </p:animMotion>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0"/>
                            </p:stCondLst>
                            <p:childTnLst>
                              <p:par>
                                <p:cTn id="29" presetID="22" presetClass="entr" presetSubtype="1"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childTnLst>
                                </p:cTn>
                              </p:par>
                              <p:par>
                                <p:cTn id="50" presetID="8" presetClass="emph" presetSubtype="0" fill="hold" nodeType="withEffect">
                                  <p:stCondLst>
                                    <p:cond delay="0"/>
                                  </p:stCondLst>
                                  <p:childTnLst>
                                    <p:animRot by="5400000">
                                      <p:cBhvr>
                                        <p:cTn id="51" dur="2000" fill="hold"/>
                                        <p:tgtEl>
                                          <p:spTgt spid="37"/>
                                        </p:tgtEl>
                                        <p:attrNameLst>
                                          <p:attrName>r</p:attrName>
                                        </p:attrNameLst>
                                      </p:cBhvr>
                                    </p:animRot>
                                  </p:childTnLst>
                                </p:cTn>
                              </p:par>
                            </p:childTnLst>
                          </p:cTn>
                        </p:par>
                        <p:par>
                          <p:cTn id="52" fill="hold">
                            <p:stCondLst>
                              <p:cond delay="2000"/>
                            </p:stCondLst>
                            <p:childTnLst>
                              <p:par>
                                <p:cTn id="53" presetID="1" presetClass="entr" presetSubtype="0"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0" grpId="1" animBg="1"/>
      <p:bldP spid="11" grpId="0" animBg="1"/>
      <p:bldP spid="14" grpId="0" animBg="1"/>
      <p:bldP spid="21" grpId="0" animBg="1"/>
      <p:bldP spid="28" grpId="0" animBg="1"/>
      <p:bldP spid="47" grpId="0"/>
      <p:bldP spid="48" grpId="0"/>
      <p:bldP spid="49" grpId="0"/>
      <p:bldP spid="50" grpId="0"/>
      <p:bldP spid="51" grpId="0"/>
      <p:bldP spid="5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id="{74E35346-EA9A-4951-90E6-752AB0C3298D}"/>
              </a:ext>
            </a:extLst>
          </p:cNvPr>
          <p:cNvPicPr>
            <a:picLocks noChangeAspect="1"/>
          </p:cNvPicPr>
          <p:nvPr/>
        </p:nvPicPr>
        <p:blipFill>
          <a:blip r:embed="rId2"/>
          <a:stretch>
            <a:fillRect/>
          </a:stretch>
        </p:blipFill>
        <p:spPr>
          <a:xfrm>
            <a:off x="1082169" y="-20634"/>
            <a:ext cx="2438272" cy="2509765"/>
          </a:xfrm>
          <a:prstGeom prst="rect">
            <a:avLst/>
          </a:prstGeom>
        </p:spPr>
      </p:pic>
      <p:pic>
        <p:nvPicPr>
          <p:cNvPr id="100" name="Picture 99">
            <a:extLst>
              <a:ext uri="{FF2B5EF4-FFF2-40B4-BE49-F238E27FC236}">
                <a16:creationId xmlns:a16="http://schemas.microsoft.com/office/drawing/2014/main" id="{1C5D7982-E46D-4C04-9A04-644CD92B97D7}"/>
              </a:ext>
            </a:extLst>
          </p:cNvPr>
          <p:cNvPicPr>
            <a:picLocks noChangeAspect="1"/>
          </p:cNvPicPr>
          <p:nvPr/>
        </p:nvPicPr>
        <p:blipFill>
          <a:blip r:embed="rId2"/>
          <a:stretch>
            <a:fillRect/>
          </a:stretch>
        </p:blipFill>
        <p:spPr>
          <a:xfrm>
            <a:off x="3596769" y="-20634"/>
            <a:ext cx="2438272" cy="2509765"/>
          </a:xfrm>
          <a:prstGeom prst="rect">
            <a:avLst/>
          </a:prstGeom>
        </p:spPr>
      </p:pic>
      <p:pic>
        <p:nvPicPr>
          <p:cNvPr id="101" name="Picture 100">
            <a:extLst>
              <a:ext uri="{FF2B5EF4-FFF2-40B4-BE49-F238E27FC236}">
                <a16:creationId xmlns:a16="http://schemas.microsoft.com/office/drawing/2014/main" id="{D4B4002C-D674-4B0E-9E43-3ED1A1949B7C}"/>
              </a:ext>
            </a:extLst>
          </p:cNvPr>
          <p:cNvPicPr>
            <a:picLocks noChangeAspect="1"/>
          </p:cNvPicPr>
          <p:nvPr/>
        </p:nvPicPr>
        <p:blipFill>
          <a:blip r:embed="rId2"/>
          <a:stretch>
            <a:fillRect/>
          </a:stretch>
        </p:blipFill>
        <p:spPr>
          <a:xfrm>
            <a:off x="6120161" y="-20634"/>
            <a:ext cx="2438272" cy="2509765"/>
          </a:xfrm>
          <a:prstGeom prst="rect">
            <a:avLst/>
          </a:prstGeom>
        </p:spPr>
      </p:pic>
      <p:pic>
        <p:nvPicPr>
          <p:cNvPr id="102" name="Picture 101">
            <a:extLst>
              <a:ext uri="{FF2B5EF4-FFF2-40B4-BE49-F238E27FC236}">
                <a16:creationId xmlns:a16="http://schemas.microsoft.com/office/drawing/2014/main" id="{9310B4B1-73BA-4173-9667-1153C791D216}"/>
              </a:ext>
            </a:extLst>
          </p:cNvPr>
          <p:cNvPicPr>
            <a:picLocks noChangeAspect="1"/>
          </p:cNvPicPr>
          <p:nvPr/>
        </p:nvPicPr>
        <p:blipFill>
          <a:blip r:embed="rId2"/>
          <a:stretch>
            <a:fillRect/>
          </a:stretch>
        </p:blipFill>
        <p:spPr>
          <a:xfrm>
            <a:off x="8643554" y="-20634"/>
            <a:ext cx="2438272" cy="2509765"/>
          </a:xfrm>
          <a:prstGeom prst="rect">
            <a:avLst/>
          </a:prstGeom>
        </p:spPr>
      </p:pic>
      <p:pic>
        <p:nvPicPr>
          <p:cNvPr id="103" name="Picture 102">
            <a:extLst>
              <a:ext uri="{FF2B5EF4-FFF2-40B4-BE49-F238E27FC236}">
                <a16:creationId xmlns:a16="http://schemas.microsoft.com/office/drawing/2014/main" id="{EEB45441-3E0A-438C-B8E3-FC929D19AC01}"/>
              </a:ext>
            </a:extLst>
          </p:cNvPr>
          <p:cNvPicPr>
            <a:picLocks noChangeAspect="1"/>
          </p:cNvPicPr>
          <p:nvPr/>
        </p:nvPicPr>
        <p:blipFill>
          <a:blip r:embed="rId2"/>
          <a:stretch>
            <a:fillRect/>
          </a:stretch>
        </p:blipFill>
        <p:spPr>
          <a:xfrm>
            <a:off x="1082169" y="3378180"/>
            <a:ext cx="2438272" cy="2509765"/>
          </a:xfrm>
          <a:prstGeom prst="rect">
            <a:avLst/>
          </a:prstGeom>
        </p:spPr>
      </p:pic>
      <p:pic>
        <p:nvPicPr>
          <p:cNvPr id="104" name="Picture 103">
            <a:extLst>
              <a:ext uri="{FF2B5EF4-FFF2-40B4-BE49-F238E27FC236}">
                <a16:creationId xmlns:a16="http://schemas.microsoft.com/office/drawing/2014/main" id="{897854DC-D982-4664-942B-065484A08C6E}"/>
              </a:ext>
            </a:extLst>
          </p:cNvPr>
          <p:cNvPicPr>
            <a:picLocks noChangeAspect="1"/>
          </p:cNvPicPr>
          <p:nvPr/>
        </p:nvPicPr>
        <p:blipFill>
          <a:blip r:embed="rId2"/>
          <a:stretch>
            <a:fillRect/>
          </a:stretch>
        </p:blipFill>
        <p:spPr>
          <a:xfrm>
            <a:off x="3596769" y="3378180"/>
            <a:ext cx="2438272" cy="2509765"/>
          </a:xfrm>
          <a:prstGeom prst="rect">
            <a:avLst/>
          </a:prstGeom>
        </p:spPr>
      </p:pic>
      <p:pic>
        <p:nvPicPr>
          <p:cNvPr id="105" name="Picture 104">
            <a:extLst>
              <a:ext uri="{FF2B5EF4-FFF2-40B4-BE49-F238E27FC236}">
                <a16:creationId xmlns:a16="http://schemas.microsoft.com/office/drawing/2014/main" id="{78C4CCD7-A069-4FE8-9051-15CFDBD5A552}"/>
              </a:ext>
            </a:extLst>
          </p:cNvPr>
          <p:cNvPicPr>
            <a:picLocks noChangeAspect="1"/>
          </p:cNvPicPr>
          <p:nvPr/>
        </p:nvPicPr>
        <p:blipFill>
          <a:blip r:embed="rId2"/>
          <a:stretch>
            <a:fillRect/>
          </a:stretch>
        </p:blipFill>
        <p:spPr>
          <a:xfrm>
            <a:off x="6120161" y="3378180"/>
            <a:ext cx="2438272" cy="2509765"/>
          </a:xfrm>
          <a:prstGeom prst="rect">
            <a:avLst/>
          </a:prstGeom>
        </p:spPr>
      </p:pic>
      <p:pic>
        <p:nvPicPr>
          <p:cNvPr id="106" name="Picture 105">
            <a:extLst>
              <a:ext uri="{FF2B5EF4-FFF2-40B4-BE49-F238E27FC236}">
                <a16:creationId xmlns:a16="http://schemas.microsoft.com/office/drawing/2014/main" id="{B1C4D4D5-E4FA-43FB-A21B-5C51C6A37735}"/>
              </a:ext>
            </a:extLst>
          </p:cNvPr>
          <p:cNvPicPr>
            <a:picLocks noChangeAspect="1"/>
          </p:cNvPicPr>
          <p:nvPr/>
        </p:nvPicPr>
        <p:blipFill>
          <a:blip r:embed="rId2"/>
          <a:stretch>
            <a:fillRect/>
          </a:stretch>
        </p:blipFill>
        <p:spPr>
          <a:xfrm>
            <a:off x="8643554" y="3378180"/>
            <a:ext cx="2438272" cy="2509765"/>
          </a:xfrm>
          <a:prstGeom prst="rect">
            <a:avLst/>
          </a:prstGeom>
        </p:spPr>
      </p:pic>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5D09AEB4-B445-43F1-8E4F-7F60109890E4}"/>
                  </a:ext>
                </a:extLst>
              </p:cNvPr>
              <p:cNvSpPr/>
              <p:nvPr/>
            </p:nvSpPr>
            <p:spPr>
              <a:xfrm>
                <a:off x="3517903" y="2435234"/>
                <a:ext cx="2447192"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Triangle ABC is reflected 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oMath>
                </a14:m>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-axis.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C (0, −2)</a:t>
                </a:r>
              </a:p>
            </p:txBody>
          </p:sp>
        </mc:Choice>
        <mc:Fallback xmlns="">
          <p:sp>
            <p:nvSpPr>
              <p:cNvPr id="46" name="Rectangle 45">
                <a:extLst>
                  <a:ext uri="{FF2B5EF4-FFF2-40B4-BE49-F238E27FC236}">
                    <a16:creationId xmlns:a16="http://schemas.microsoft.com/office/drawing/2014/main" id="{5D09AEB4-B445-43F1-8E4F-7F60109890E4}"/>
                  </a:ext>
                </a:extLst>
              </p:cNvPr>
              <p:cNvSpPr>
                <a:spLocks noRot="1" noChangeAspect="1" noMove="1" noResize="1" noEditPoints="1" noAdjustHandles="1" noChangeArrowheads="1" noChangeShapeType="1" noTextEdit="1"/>
              </p:cNvSpPr>
              <p:nvPr/>
            </p:nvSpPr>
            <p:spPr>
              <a:xfrm>
                <a:off x="3517903" y="2435234"/>
                <a:ext cx="2447192" cy="707886"/>
              </a:xfrm>
              <a:prstGeom prst="rect">
                <a:avLst/>
              </a:prstGeom>
              <a:blipFill>
                <a:blip r:embed="rId3"/>
                <a:stretch>
                  <a:fillRect b="-5128"/>
                </a:stretch>
              </a:blipFill>
            </p:spPr>
            <p:txBody>
              <a:bodyPr/>
              <a:lstStyle/>
              <a:p>
                <a:r>
                  <a:rPr lang="en-GB">
                    <a:noFill/>
                  </a:rPr>
                  <a:t> </a:t>
                </a:r>
              </a:p>
            </p:txBody>
          </p:sp>
        </mc:Fallback>
      </mc:AlternateContent>
      <p:sp>
        <p:nvSpPr>
          <p:cNvPr id="47" name="Rectangle 46">
            <a:extLst>
              <a:ext uri="{FF2B5EF4-FFF2-40B4-BE49-F238E27FC236}">
                <a16:creationId xmlns:a16="http://schemas.microsoft.com/office/drawing/2014/main" id="{EB865ADD-8A19-49F2-8F52-698D6F229FEE}"/>
              </a:ext>
            </a:extLst>
          </p:cNvPr>
          <p:cNvSpPr/>
          <p:nvPr/>
        </p:nvSpPr>
        <p:spPr>
          <a:xfrm>
            <a:off x="3692578" y="32000"/>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07E18450-7A47-4E2E-841B-B413166E4333}"/>
              </a:ext>
            </a:extLst>
          </p:cNvPr>
          <p:cNvSpPr txBox="1"/>
          <p:nvPr/>
        </p:nvSpPr>
        <p:spPr>
          <a:xfrm>
            <a:off x="5000829" y="-22860"/>
            <a:ext cx="1188018"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Invariant Points</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B458841A-246E-413F-85AA-979556173CB3}"/>
                  </a:ext>
                </a:extLst>
              </p:cNvPr>
              <p:cNvSpPr/>
              <p:nvPr/>
            </p:nvSpPr>
            <p:spPr>
              <a:xfrm>
                <a:off x="998223" y="2435234"/>
                <a:ext cx="2447192" cy="81881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Square ABCD is translated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by the vector</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None</a:t>
                </a: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13" name="Rectangle 12">
                <a:extLst>
                  <a:ext uri="{FF2B5EF4-FFF2-40B4-BE49-F238E27FC236}">
                    <a16:creationId xmlns:a16="http://schemas.microsoft.com/office/drawing/2014/main" id="{B458841A-246E-413F-85AA-979556173CB3}"/>
                  </a:ext>
                </a:extLst>
              </p:cNvPr>
              <p:cNvSpPr>
                <a:spLocks noRot="1" noChangeAspect="1" noMove="1" noResize="1" noEditPoints="1" noAdjustHandles="1" noChangeArrowheads="1" noChangeShapeType="1" noTextEdit="1"/>
              </p:cNvSpPr>
              <p:nvPr/>
            </p:nvSpPr>
            <p:spPr>
              <a:xfrm>
                <a:off x="998223" y="2435234"/>
                <a:ext cx="2447192" cy="818814"/>
              </a:xfrm>
              <a:prstGeom prst="rect">
                <a:avLst/>
              </a:prstGeom>
              <a:blipFill>
                <a:blip r:embed="rId4"/>
                <a:stretch>
                  <a:fillRect b="-5185"/>
                </a:stretch>
              </a:blipFill>
            </p:spPr>
            <p:txBody>
              <a:bodyPr/>
              <a:lstStyle/>
              <a:p>
                <a:r>
                  <a:rPr lang="en-GB">
                    <a:noFill/>
                  </a:rPr>
                  <a:t> </a:t>
                </a:r>
              </a:p>
            </p:txBody>
          </p:sp>
        </mc:Fallback>
      </mc:AlternateContent>
      <p:sp>
        <p:nvSpPr>
          <p:cNvPr id="42" name="Rectangle 41">
            <a:extLst>
              <a:ext uri="{FF2B5EF4-FFF2-40B4-BE49-F238E27FC236}">
                <a16:creationId xmlns:a16="http://schemas.microsoft.com/office/drawing/2014/main" id="{C3327A0E-076A-4737-82C2-F0FA7CE32B4E}"/>
              </a:ext>
            </a:extLst>
          </p:cNvPr>
          <p:cNvSpPr/>
          <p:nvPr/>
        </p:nvSpPr>
        <p:spPr>
          <a:xfrm>
            <a:off x="1172898" y="32000"/>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0" name="Rectangle 49">
            <a:extLst>
              <a:ext uri="{FF2B5EF4-FFF2-40B4-BE49-F238E27FC236}">
                <a16:creationId xmlns:a16="http://schemas.microsoft.com/office/drawing/2014/main" id="{CC5E0EC4-023D-44C8-BB8A-7ECBBAE60D4A}"/>
              </a:ext>
            </a:extLst>
          </p:cNvPr>
          <p:cNvSpPr/>
          <p:nvPr/>
        </p:nvSpPr>
        <p:spPr>
          <a:xfrm>
            <a:off x="5848261" y="2435234"/>
            <a:ext cx="2825836" cy="8925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Square ABCD is enlarged by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scale factor 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centre of enlargement (−1,−2).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A (−1, −2)</a:t>
            </a:r>
          </a:p>
        </p:txBody>
      </p:sp>
      <p:sp>
        <p:nvSpPr>
          <p:cNvPr id="51" name="Rectangle 50">
            <a:extLst>
              <a:ext uri="{FF2B5EF4-FFF2-40B4-BE49-F238E27FC236}">
                <a16:creationId xmlns:a16="http://schemas.microsoft.com/office/drawing/2014/main" id="{52E49C57-1AC3-4E26-8938-2ECA23A99A52}"/>
              </a:ext>
            </a:extLst>
          </p:cNvPr>
          <p:cNvSpPr/>
          <p:nvPr/>
        </p:nvSpPr>
        <p:spPr>
          <a:xfrm>
            <a:off x="6212258" y="32000"/>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4" name="Rectangle 53">
            <a:extLst>
              <a:ext uri="{FF2B5EF4-FFF2-40B4-BE49-F238E27FC236}">
                <a16:creationId xmlns:a16="http://schemas.microsoft.com/office/drawing/2014/main" id="{8288E6FA-0A89-4A58-A433-74B831E5B224}"/>
              </a:ext>
            </a:extLst>
          </p:cNvPr>
          <p:cNvSpPr/>
          <p:nvPr/>
        </p:nvSpPr>
        <p:spPr>
          <a:xfrm>
            <a:off x="8557263" y="2435234"/>
            <a:ext cx="2447192"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Square ABCD is rotated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180° about (2,0)</a:t>
            </a: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A (2,0)</a:t>
            </a:r>
          </a:p>
        </p:txBody>
      </p:sp>
      <p:sp>
        <p:nvSpPr>
          <p:cNvPr id="55" name="Rectangle 54">
            <a:extLst>
              <a:ext uri="{FF2B5EF4-FFF2-40B4-BE49-F238E27FC236}">
                <a16:creationId xmlns:a16="http://schemas.microsoft.com/office/drawing/2014/main" id="{8C75FF93-2C78-4913-A9BF-ABB60E44543F}"/>
              </a:ext>
            </a:extLst>
          </p:cNvPr>
          <p:cNvSpPr/>
          <p:nvPr/>
        </p:nvSpPr>
        <p:spPr>
          <a:xfrm>
            <a:off x="8731938" y="32000"/>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9" name="Rectangle 58">
            <a:extLst>
              <a:ext uri="{FF2B5EF4-FFF2-40B4-BE49-F238E27FC236}">
                <a16:creationId xmlns:a16="http://schemas.microsoft.com/office/drawing/2014/main" id="{537EE24A-E6C1-4F28-A26D-2912E9D79A2E}"/>
              </a:ext>
            </a:extLst>
          </p:cNvPr>
          <p:cNvSpPr/>
          <p:nvPr/>
        </p:nvSpPr>
        <p:spPr>
          <a:xfrm>
            <a:off x="1172898" y="3426422"/>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B80B9EC0-3A92-4877-A4F2-5E92C7938AEF}"/>
                  </a:ext>
                </a:extLst>
              </p:cNvPr>
              <p:cNvSpPr/>
              <p:nvPr/>
            </p:nvSpPr>
            <p:spPr>
              <a:xfrm>
                <a:off x="3517903" y="5829656"/>
                <a:ext cx="2447192"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Shape ABCD is reflected 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=1</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D (1, −2)</a:t>
                </a:r>
              </a:p>
            </p:txBody>
          </p:sp>
        </mc:Choice>
        <mc:Fallback xmlns="">
          <p:sp>
            <p:nvSpPr>
              <p:cNvPr id="62" name="Rectangle 61">
                <a:extLst>
                  <a:ext uri="{FF2B5EF4-FFF2-40B4-BE49-F238E27FC236}">
                    <a16:creationId xmlns:a16="http://schemas.microsoft.com/office/drawing/2014/main" id="{B80B9EC0-3A92-4877-A4F2-5E92C7938AEF}"/>
                  </a:ext>
                </a:extLst>
              </p:cNvPr>
              <p:cNvSpPr>
                <a:spLocks noRot="1" noChangeAspect="1" noMove="1" noResize="1" noEditPoints="1" noAdjustHandles="1" noChangeArrowheads="1" noChangeShapeType="1" noTextEdit="1"/>
              </p:cNvSpPr>
              <p:nvPr/>
            </p:nvSpPr>
            <p:spPr>
              <a:xfrm>
                <a:off x="3517903" y="5829656"/>
                <a:ext cx="2447192" cy="707886"/>
              </a:xfrm>
              <a:prstGeom prst="rect">
                <a:avLst/>
              </a:prstGeom>
              <a:blipFill>
                <a:blip r:embed="rId5"/>
                <a:stretch>
                  <a:fillRect b="-6034"/>
                </a:stretch>
              </a:blipFill>
            </p:spPr>
            <p:txBody>
              <a:bodyPr/>
              <a:lstStyle/>
              <a:p>
                <a:r>
                  <a:rPr lang="en-GB">
                    <a:noFill/>
                  </a:rPr>
                  <a:t> </a:t>
                </a:r>
              </a:p>
            </p:txBody>
          </p:sp>
        </mc:Fallback>
      </mc:AlternateContent>
      <p:sp>
        <p:nvSpPr>
          <p:cNvPr id="63" name="Rectangle 62">
            <a:extLst>
              <a:ext uri="{FF2B5EF4-FFF2-40B4-BE49-F238E27FC236}">
                <a16:creationId xmlns:a16="http://schemas.microsoft.com/office/drawing/2014/main" id="{FA9274F3-E5B3-41E4-9C42-B225761EE962}"/>
              </a:ext>
            </a:extLst>
          </p:cNvPr>
          <p:cNvSpPr/>
          <p:nvPr/>
        </p:nvSpPr>
        <p:spPr>
          <a:xfrm>
            <a:off x="3692578" y="3426422"/>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87FF6B4B-8673-454A-9BA0-9ADE5C46C922}"/>
                  </a:ext>
                </a:extLst>
              </p:cNvPr>
              <p:cNvSpPr/>
              <p:nvPr/>
            </p:nvSpPr>
            <p:spPr>
              <a:xfrm>
                <a:off x="5790421" y="5829657"/>
                <a:ext cx="2941516" cy="10690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Triangle ABC is rotated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90° clockwise about (−1,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then translated by the vector</a:t>
                </a:r>
                <a:r>
                  <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d>
                      <m:dP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type m:val="noBar"/>
                            <m:ctrlPr>
                              <a:rPr kumimoji="0" lang="pt-BR"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num>
                          <m:den>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den>
                        </m:f>
                        <m:r>
                          <a:rPr kumimoji="0" lang="en-GB"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e>
                    </m:d>
                  </m:oMath>
                </a14:m>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A (−2,1)</a:t>
                </a:r>
              </a:p>
            </p:txBody>
          </p:sp>
        </mc:Choice>
        <mc:Fallback xmlns="">
          <p:sp>
            <p:nvSpPr>
              <p:cNvPr id="66" name="Rectangle 65">
                <a:extLst>
                  <a:ext uri="{FF2B5EF4-FFF2-40B4-BE49-F238E27FC236}">
                    <a16:creationId xmlns:a16="http://schemas.microsoft.com/office/drawing/2014/main" id="{87FF6B4B-8673-454A-9BA0-9ADE5C46C922}"/>
                  </a:ext>
                </a:extLst>
              </p:cNvPr>
              <p:cNvSpPr>
                <a:spLocks noRot="1" noChangeAspect="1" noMove="1" noResize="1" noEditPoints="1" noAdjustHandles="1" noChangeArrowheads="1" noChangeShapeType="1" noTextEdit="1"/>
              </p:cNvSpPr>
              <p:nvPr/>
            </p:nvSpPr>
            <p:spPr>
              <a:xfrm>
                <a:off x="5790421" y="5829657"/>
                <a:ext cx="2941516" cy="1069075"/>
              </a:xfrm>
              <a:prstGeom prst="rect">
                <a:avLst/>
              </a:prstGeom>
              <a:blipFill>
                <a:blip r:embed="rId6"/>
                <a:stretch>
                  <a:fillRect b="-3409"/>
                </a:stretch>
              </a:blipFill>
            </p:spPr>
            <p:txBody>
              <a:bodyPr/>
              <a:lstStyle/>
              <a:p>
                <a:r>
                  <a:rPr lang="en-GB">
                    <a:noFill/>
                  </a:rPr>
                  <a:t> </a:t>
                </a:r>
              </a:p>
            </p:txBody>
          </p:sp>
        </mc:Fallback>
      </mc:AlternateContent>
      <p:sp>
        <p:nvSpPr>
          <p:cNvPr id="67" name="Rectangle 66">
            <a:extLst>
              <a:ext uri="{FF2B5EF4-FFF2-40B4-BE49-F238E27FC236}">
                <a16:creationId xmlns:a16="http://schemas.microsoft.com/office/drawing/2014/main" id="{F859DBC2-33E8-4406-A02D-1AD9DF1DB0C9}"/>
              </a:ext>
            </a:extLst>
          </p:cNvPr>
          <p:cNvSpPr/>
          <p:nvPr/>
        </p:nvSpPr>
        <p:spPr>
          <a:xfrm>
            <a:off x="6212258" y="3426422"/>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0" name="Rectangle 69">
            <a:extLst>
              <a:ext uri="{FF2B5EF4-FFF2-40B4-BE49-F238E27FC236}">
                <a16:creationId xmlns:a16="http://schemas.microsoft.com/office/drawing/2014/main" id="{914027DF-E18D-4FCE-BA0C-D9F63201CE9E}"/>
              </a:ext>
            </a:extLst>
          </p:cNvPr>
          <p:cNvSpPr/>
          <p:nvPr/>
        </p:nvSpPr>
        <p:spPr>
          <a:xfrm>
            <a:off x="8557263" y="5829656"/>
            <a:ext cx="2447192" cy="8925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Triangle ABC is enlarged by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scale factor −2,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centre of enlargement (−1,2).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Invariant points: C (−1,2)</a:t>
            </a:r>
          </a:p>
        </p:txBody>
      </p:sp>
      <p:sp>
        <p:nvSpPr>
          <p:cNvPr id="71" name="Rectangle 70">
            <a:extLst>
              <a:ext uri="{FF2B5EF4-FFF2-40B4-BE49-F238E27FC236}">
                <a16:creationId xmlns:a16="http://schemas.microsoft.com/office/drawing/2014/main" id="{05A224E1-AD47-48E6-A130-F798DC338D90}"/>
              </a:ext>
            </a:extLst>
          </p:cNvPr>
          <p:cNvSpPr/>
          <p:nvPr/>
        </p:nvSpPr>
        <p:spPr>
          <a:xfrm>
            <a:off x="8731938" y="3426422"/>
            <a:ext cx="389203"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3" name="Rectangle 72">
            <a:extLst>
              <a:ext uri="{FF2B5EF4-FFF2-40B4-BE49-F238E27FC236}">
                <a16:creationId xmlns:a16="http://schemas.microsoft.com/office/drawing/2014/main" id="{B79735E6-33D3-4E2B-B7EC-3F814E2AB122}"/>
              </a:ext>
            </a:extLst>
          </p:cNvPr>
          <p:cNvSpPr/>
          <p:nvPr/>
        </p:nvSpPr>
        <p:spPr>
          <a:xfrm>
            <a:off x="2453640" y="1344637"/>
            <a:ext cx="480060" cy="712470"/>
          </a:xfrm>
          <a:prstGeom prst="rect">
            <a:avLst/>
          </a:pr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394ED0A5-183A-4FE8-9824-C9FF30136782}"/>
              </a:ext>
            </a:extLst>
          </p:cNvPr>
          <p:cNvSpPr/>
          <p:nvPr/>
        </p:nvSpPr>
        <p:spPr>
          <a:xfrm>
            <a:off x="1257300" y="380707"/>
            <a:ext cx="480060" cy="712470"/>
          </a:xfrm>
          <a:prstGeom prst="rect">
            <a:avLst/>
          </a:prstGeom>
          <a:solidFill>
            <a:srgbClr val="FFFFFF">
              <a:alpha val="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Isosceles Triangle 74">
            <a:extLst>
              <a:ext uri="{FF2B5EF4-FFF2-40B4-BE49-F238E27FC236}">
                <a16:creationId xmlns:a16="http://schemas.microsoft.com/office/drawing/2014/main" id="{3743E1AC-8C40-4D67-BFAF-F1D062409837}"/>
              </a:ext>
            </a:extLst>
          </p:cNvPr>
          <p:cNvSpPr/>
          <p:nvPr/>
        </p:nvSpPr>
        <p:spPr>
          <a:xfrm>
            <a:off x="3780155" y="617840"/>
            <a:ext cx="950214" cy="144018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950214"/>
              <a:gd name="connsiteY0" fmla="*/ 914400 h 914400"/>
              <a:gd name="connsiteX1" fmla="*/ 530352 w 950214"/>
              <a:gd name="connsiteY1" fmla="*/ 0 h 914400"/>
              <a:gd name="connsiteX2" fmla="*/ 950214 w 950214"/>
              <a:gd name="connsiteY2" fmla="*/ 678180 h 914400"/>
              <a:gd name="connsiteX3" fmla="*/ 0 w 950214"/>
              <a:gd name="connsiteY3" fmla="*/ 914400 h 914400"/>
              <a:gd name="connsiteX0" fmla="*/ 0 w 950214"/>
              <a:gd name="connsiteY0" fmla="*/ 1440180 h 1440180"/>
              <a:gd name="connsiteX1" fmla="*/ 473202 w 950214"/>
              <a:gd name="connsiteY1" fmla="*/ 0 h 1440180"/>
              <a:gd name="connsiteX2" fmla="*/ 950214 w 950214"/>
              <a:gd name="connsiteY2" fmla="*/ 1203960 h 1440180"/>
              <a:gd name="connsiteX3" fmla="*/ 0 w 950214"/>
              <a:gd name="connsiteY3" fmla="*/ 1440180 h 1440180"/>
            </a:gdLst>
            <a:ahLst/>
            <a:cxnLst>
              <a:cxn ang="0">
                <a:pos x="connsiteX0" y="connsiteY0"/>
              </a:cxn>
              <a:cxn ang="0">
                <a:pos x="connsiteX1" y="connsiteY1"/>
              </a:cxn>
              <a:cxn ang="0">
                <a:pos x="connsiteX2" y="connsiteY2"/>
              </a:cxn>
              <a:cxn ang="0">
                <a:pos x="connsiteX3" y="connsiteY3"/>
              </a:cxn>
            </a:cxnLst>
            <a:rect l="l" t="t" r="r" b="b"/>
            <a:pathLst>
              <a:path w="950214" h="1440180">
                <a:moveTo>
                  <a:pt x="0" y="1440180"/>
                </a:moveTo>
                <a:lnTo>
                  <a:pt x="473202" y="0"/>
                </a:lnTo>
                <a:lnTo>
                  <a:pt x="950214" y="1203960"/>
                </a:lnTo>
                <a:lnTo>
                  <a:pt x="0" y="1440180"/>
                </a:lnTo>
                <a:close/>
              </a:path>
            </a:pathLst>
          </a:cu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Isosceles Triangle 74">
            <a:extLst>
              <a:ext uri="{FF2B5EF4-FFF2-40B4-BE49-F238E27FC236}">
                <a16:creationId xmlns:a16="http://schemas.microsoft.com/office/drawing/2014/main" id="{C2AA22D7-AA81-4312-81A3-F9DED124CBDC}"/>
              </a:ext>
            </a:extLst>
          </p:cNvPr>
          <p:cNvSpPr/>
          <p:nvPr/>
        </p:nvSpPr>
        <p:spPr>
          <a:xfrm flipH="1">
            <a:off x="4734178" y="621650"/>
            <a:ext cx="954152" cy="144018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950214"/>
              <a:gd name="connsiteY0" fmla="*/ 914400 h 914400"/>
              <a:gd name="connsiteX1" fmla="*/ 530352 w 950214"/>
              <a:gd name="connsiteY1" fmla="*/ 0 h 914400"/>
              <a:gd name="connsiteX2" fmla="*/ 950214 w 950214"/>
              <a:gd name="connsiteY2" fmla="*/ 678180 h 914400"/>
              <a:gd name="connsiteX3" fmla="*/ 0 w 950214"/>
              <a:gd name="connsiteY3" fmla="*/ 914400 h 914400"/>
              <a:gd name="connsiteX0" fmla="*/ 0 w 950214"/>
              <a:gd name="connsiteY0" fmla="*/ 1440180 h 1440180"/>
              <a:gd name="connsiteX1" fmla="*/ 473202 w 950214"/>
              <a:gd name="connsiteY1" fmla="*/ 0 h 1440180"/>
              <a:gd name="connsiteX2" fmla="*/ 950214 w 950214"/>
              <a:gd name="connsiteY2" fmla="*/ 1203960 h 1440180"/>
              <a:gd name="connsiteX3" fmla="*/ 0 w 950214"/>
              <a:gd name="connsiteY3" fmla="*/ 1440180 h 1440180"/>
            </a:gdLst>
            <a:ahLst/>
            <a:cxnLst>
              <a:cxn ang="0">
                <a:pos x="connsiteX0" y="connsiteY0"/>
              </a:cxn>
              <a:cxn ang="0">
                <a:pos x="connsiteX1" y="connsiteY1"/>
              </a:cxn>
              <a:cxn ang="0">
                <a:pos x="connsiteX2" y="connsiteY2"/>
              </a:cxn>
              <a:cxn ang="0">
                <a:pos x="connsiteX3" y="connsiteY3"/>
              </a:cxn>
            </a:cxnLst>
            <a:rect l="l" t="t" r="r" b="b"/>
            <a:pathLst>
              <a:path w="950214" h="1440180">
                <a:moveTo>
                  <a:pt x="0" y="1440180"/>
                </a:moveTo>
                <a:lnTo>
                  <a:pt x="473202" y="0"/>
                </a:lnTo>
                <a:lnTo>
                  <a:pt x="950214" y="1203960"/>
                </a:lnTo>
                <a:lnTo>
                  <a:pt x="0" y="1440180"/>
                </a:lnTo>
                <a:close/>
              </a:path>
            </a:pathLst>
          </a:custGeom>
          <a:solidFill>
            <a:srgbClr val="FFFFFF">
              <a:alpha val="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D6C5F3FE-9538-47BA-8E30-E300E72A2C5B}"/>
              </a:ext>
            </a:extLst>
          </p:cNvPr>
          <p:cNvSpPr/>
          <p:nvPr/>
        </p:nvSpPr>
        <p:spPr>
          <a:xfrm>
            <a:off x="7015040" y="1343366"/>
            <a:ext cx="480060" cy="473320"/>
          </a:xfrm>
          <a:prstGeom prst="rect">
            <a:avLst/>
          </a:pr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33018931-26B7-4661-A91C-F3D0C85EFDA8}"/>
              </a:ext>
            </a:extLst>
          </p:cNvPr>
          <p:cNvSpPr/>
          <p:nvPr/>
        </p:nvSpPr>
        <p:spPr>
          <a:xfrm>
            <a:off x="7020120" y="868386"/>
            <a:ext cx="954845" cy="948300"/>
          </a:xfrm>
          <a:prstGeom prst="rect">
            <a:avLst/>
          </a:prstGeom>
          <a:solidFill>
            <a:srgbClr val="FFFFFF">
              <a:alpha val="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55051D24-16E2-4419-ACBA-202E7F80865F}"/>
              </a:ext>
            </a:extLst>
          </p:cNvPr>
          <p:cNvSpPr/>
          <p:nvPr/>
        </p:nvSpPr>
        <p:spPr>
          <a:xfrm>
            <a:off x="10256080" y="864028"/>
            <a:ext cx="472881" cy="478068"/>
          </a:xfrm>
          <a:prstGeom prst="rect">
            <a:avLst/>
          </a:pr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0912FD2B-22DC-4FC0-8225-F9E4FC3B07AA}"/>
              </a:ext>
            </a:extLst>
          </p:cNvPr>
          <p:cNvSpPr/>
          <p:nvPr/>
        </p:nvSpPr>
        <p:spPr>
          <a:xfrm>
            <a:off x="9778560" y="1341548"/>
            <a:ext cx="472881" cy="478068"/>
          </a:xfrm>
          <a:prstGeom prst="rect">
            <a:avLst/>
          </a:prstGeom>
          <a:solidFill>
            <a:srgbClr val="FFFFFF">
              <a:alpha val="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D371440D-B2CF-48C1-9E5D-4E19EA8FAFA0}"/>
              </a:ext>
            </a:extLst>
          </p:cNvPr>
          <p:cNvSpPr/>
          <p:nvPr/>
        </p:nvSpPr>
        <p:spPr>
          <a:xfrm>
            <a:off x="1733550" y="4495508"/>
            <a:ext cx="716280" cy="708659"/>
          </a:xfrm>
          <a:prstGeom prst="rect">
            <a:avLst/>
          </a:pr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4" name="Straight Connector 83">
            <a:extLst>
              <a:ext uri="{FF2B5EF4-FFF2-40B4-BE49-F238E27FC236}">
                <a16:creationId xmlns:a16="http://schemas.microsoft.com/office/drawing/2014/main" id="{F275E62D-85D5-49A9-ACC2-D2FFE2D67E31}"/>
              </a:ext>
            </a:extLst>
          </p:cNvPr>
          <p:cNvCxnSpPr>
            <a:cxnSpLocks/>
          </p:cNvCxnSpPr>
          <p:nvPr/>
        </p:nvCxnSpPr>
        <p:spPr>
          <a:xfrm flipV="1">
            <a:off x="1249680" y="3783037"/>
            <a:ext cx="1912620" cy="1905001"/>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14343FA8-150C-40BC-B162-770EBFF6CF99}"/>
              </a:ext>
            </a:extLst>
          </p:cNvPr>
          <p:cNvSpPr/>
          <p:nvPr/>
        </p:nvSpPr>
        <p:spPr>
          <a:xfrm>
            <a:off x="1733550" y="4495508"/>
            <a:ext cx="716280" cy="708659"/>
          </a:xfrm>
          <a:prstGeom prst="rect">
            <a:avLst/>
          </a:prstGeom>
          <a:solidFill>
            <a:srgbClr val="FFFFFF">
              <a:alpha val="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7" name="Straight Connector 106">
            <a:extLst>
              <a:ext uri="{FF2B5EF4-FFF2-40B4-BE49-F238E27FC236}">
                <a16:creationId xmlns:a16="http://schemas.microsoft.com/office/drawing/2014/main" id="{1B7CE006-AC39-484A-A423-42445D65B688}"/>
              </a:ext>
            </a:extLst>
          </p:cNvPr>
          <p:cNvCxnSpPr>
            <a:cxnSpLocks/>
          </p:cNvCxnSpPr>
          <p:nvPr/>
        </p:nvCxnSpPr>
        <p:spPr>
          <a:xfrm flipV="1">
            <a:off x="4968240" y="3780719"/>
            <a:ext cx="0" cy="1926369"/>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0" name="Freeform: Shape 109">
            <a:extLst>
              <a:ext uri="{FF2B5EF4-FFF2-40B4-BE49-F238E27FC236}">
                <a16:creationId xmlns:a16="http://schemas.microsoft.com/office/drawing/2014/main" id="{AB1C065D-AFCB-41C6-9C75-FD3E6999A90B}"/>
              </a:ext>
            </a:extLst>
          </p:cNvPr>
          <p:cNvSpPr/>
          <p:nvPr/>
        </p:nvSpPr>
        <p:spPr>
          <a:xfrm>
            <a:off x="4720590" y="4023066"/>
            <a:ext cx="967740" cy="1436370"/>
          </a:xfrm>
          <a:custGeom>
            <a:avLst/>
            <a:gdLst>
              <a:gd name="connsiteX0" fmla="*/ 967740 w 967740"/>
              <a:gd name="connsiteY0" fmla="*/ 0 h 1436370"/>
              <a:gd name="connsiteX1" fmla="*/ 0 w 967740"/>
              <a:gd name="connsiteY1" fmla="*/ 476250 h 1436370"/>
              <a:gd name="connsiteX2" fmla="*/ 240030 w 967740"/>
              <a:gd name="connsiteY2" fmla="*/ 1192530 h 1436370"/>
              <a:gd name="connsiteX3" fmla="*/ 963930 w 967740"/>
              <a:gd name="connsiteY3" fmla="*/ 1436370 h 1436370"/>
              <a:gd name="connsiteX4" fmla="*/ 967740 w 967740"/>
              <a:gd name="connsiteY4" fmla="*/ 0 h 1436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740" h="1436370">
                <a:moveTo>
                  <a:pt x="967740" y="0"/>
                </a:moveTo>
                <a:lnTo>
                  <a:pt x="0" y="476250"/>
                </a:lnTo>
                <a:lnTo>
                  <a:pt x="240030" y="1192530"/>
                </a:lnTo>
                <a:lnTo>
                  <a:pt x="963930" y="1436370"/>
                </a:lnTo>
                <a:lnTo>
                  <a:pt x="967740" y="0"/>
                </a:lnTo>
                <a:close/>
              </a:path>
            </a:pathLst>
          </a:cu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0987DBA2-F11B-40B9-8D76-1F830C648685}"/>
              </a:ext>
            </a:extLst>
          </p:cNvPr>
          <p:cNvSpPr/>
          <p:nvPr/>
        </p:nvSpPr>
        <p:spPr>
          <a:xfrm flipH="1">
            <a:off x="4240528" y="4011636"/>
            <a:ext cx="968400" cy="1436370"/>
          </a:xfrm>
          <a:custGeom>
            <a:avLst/>
            <a:gdLst>
              <a:gd name="connsiteX0" fmla="*/ 967740 w 967740"/>
              <a:gd name="connsiteY0" fmla="*/ 0 h 1436370"/>
              <a:gd name="connsiteX1" fmla="*/ 0 w 967740"/>
              <a:gd name="connsiteY1" fmla="*/ 476250 h 1436370"/>
              <a:gd name="connsiteX2" fmla="*/ 240030 w 967740"/>
              <a:gd name="connsiteY2" fmla="*/ 1192530 h 1436370"/>
              <a:gd name="connsiteX3" fmla="*/ 963930 w 967740"/>
              <a:gd name="connsiteY3" fmla="*/ 1436370 h 1436370"/>
              <a:gd name="connsiteX4" fmla="*/ 967740 w 967740"/>
              <a:gd name="connsiteY4" fmla="*/ 0 h 1436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740" h="1436370">
                <a:moveTo>
                  <a:pt x="967740" y="0"/>
                </a:moveTo>
                <a:lnTo>
                  <a:pt x="0" y="476250"/>
                </a:lnTo>
                <a:lnTo>
                  <a:pt x="240030" y="1192530"/>
                </a:lnTo>
                <a:lnTo>
                  <a:pt x="963930" y="1436370"/>
                </a:lnTo>
                <a:lnTo>
                  <a:pt x="967740" y="0"/>
                </a:lnTo>
                <a:close/>
              </a:path>
            </a:pathLst>
          </a:custGeom>
          <a:solidFill>
            <a:srgbClr val="FFFFFF">
              <a:alpha val="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Isosceles Triangle 114">
            <a:extLst>
              <a:ext uri="{FF2B5EF4-FFF2-40B4-BE49-F238E27FC236}">
                <a16:creationId xmlns:a16="http://schemas.microsoft.com/office/drawing/2014/main" id="{8215E62E-F37F-4A47-BDDD-45694E432A84}"/>
              </a:ext>
            </a:extLst>
          </p:cNvPr>
          <p:cNvSpPr/>
          <p:nvPr/>
        </p:nvSpPr>
        <p:spPr>
          <a:xfrm>
            <a:off x="6760210" y="3790656"/>
            <a:ext cx="487680" cy="706755"/>
          </a:xfrm>
          <a:prstGeom prst="triangle">
            <a:avLst/>
          </a:pr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Isosceles Triangle 115">
            <a:extLst>
              <a:ext uri="{FF2B5EF4-FFF2-40B4-BE49-F238E27FC236}">
                <a16:creationId xmlns:a16="http://schemas.microsoft.com/office/drawing/2014/main" id="{49210D0D-6F82-454B-AE4C-769C06E6E021}"/>
              </a:ext>
            </a:extLst>
          </p:cNvPr>
          <p:cNvSpPr/>
          <p:nvPr/>
        </p:nvSpPr>
        <p:spPr>
          <a:xfrm rot="5400000">
            <a:off x="7608570" y="4628858"/>
            <a:ext cx="487680" cy="706755"/>
          </a:xfrm>
          <a:prstGeom prst="triangle">
            <a:avLst/>
          </a:prstGeom>
          <a:solidFill>
            <a:srgbClr val="FFFFFF">
              <a:alpha val="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Isosceles Triangle 116">
            <a:extLst>
              <a:ext uri="{FF2B5EF4-FFF2-40B4-BE49-F238E27FC236}">
                <a16:creationId xmlns:a16="http://schemas.microsoft.com/office/drawing/2014/main" id="{D8834FC2-2FDE-499F-B3C3-E4AD6180D11D}"/>
              </a:ext>
            </a:extLst>
          </p:cNvPr>
          <p:cNvSpPr/>
          <p:nvPr/>
        </p:nvSpPr>
        <p:spPr>
          <a:xfrm rot="5400000">
            <a:off x="6880225" y="4385655"/>
            <a:ext cx="487680" cy="706755"/>
          </a:xfrm>
          <a:prstGeom prst="triangle">
            <a:avLst/>
          </a:prstGeom>
          <a:solidFill>
            <a:srgbClr val="FFFFFF">
              <a:alpha val="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Trapezoid 120">
            <a:extLst>
              <a:ext uri="{FF2B5EF4-FFF2-40B4-BE49-F238E27FC236}">
                <a16:creationId xmlns:a16="http://schemas.microsoft.com/office/drawing/2014/main" id="{44D0FF55-5CD7-4694-8068-BC7ED739D25B}"/>
              </a:ext>
            </a:extLst>
          </p:cNvPr>
          <p:cNvSpPr/>
          <p:nvPr/>
        </p:nvSpPr>
        <p:spPr>
          <a:xfrm>
            <a:off x="9048459" y="3779521"/>
            <a:ext cx="478447" cy="475106"/>
          </a:xfrm>
          <a:custGeom>
            <a:avLst/>
            <a:gdLst>
              <a:gd name="connsiteX0" fmla="*/ 0 w 478447"/>
              <a:gd name="connsiteY0" fmla="*/ 475106 h 475106"/>
              <a:gd name="connsiteX1" fmla="*/ 0 w 478447"/>
              <a:gd name="connsiteY1" fmla="*/ 0 h 475106"/>
              <a:gd name="connsiteX2" fmla="*/ 478447 w 478447"/>
              <a:gd name="connsiteY2" fmla="*/ 0 h 475106"/>
              <a:gd name="connsiteX3" fmla="*/ 478447 w 478447"/>
              <a:gd name="connsiteY3" fmla="*/ 475106 h 475106"/>
              <a:gd name="connsiteX4" fmla="*/ 0 w 478447"/>
              <a:gd name="connsiteY4" fmla="*/ 475106 h 475106"/>
              <a:gd name="connsiteX0" fmla="*/ 0 w 478447"/>
              <a:gd name="connsiteY0" fmla="*/ 475106 h 475106"/>
              <a:gd name="connsiteX1" fmla="*/ 0 w 478447"/>
              <a:gd name="connsiteY1" fmla="*/ 0 h 475106"/>
              <a:gd name="connsiteX2" fmla="*/ 478447 w 478447"/>
              <a:gd name="connsiteY2" fmla="*/ 475106 h 475106"/>
              <a:gd name="connsiteX3" fmla="*/ 0 w 478447"/>
              <a:gd name="connsiteY3" fmla="*/ 475106 h 475106"/>
            </a:gdLst>
            <a:ahLst/>
            <a:cxnLst>
              <a:cxn ang="0">
                <a:pos x="connsiteX0" y="connsiteY0"/>
              </a:cxn>
              <a:cxn ang="0">
                <a:pos x="connsiteX1" y="connsiteY1"/>
              </a:cxn>
              <a:cxn ang="0">
                <a:pos x="connsiteX2" y="connsiteY2"/>
              </a:cxn>
              <a:cxn ang="0">
                <a:pos x="connsiteX3" y="connsiteY3"/>
              </a:cxn>
            </a:cxnLst>
            <a:rect l="l" t="t" r="r" b="b"/>
            <a:pathLst>
              <a:path w="478447" h="475106">
                <a:moveTo>
                  <a:pt x="0" y="475106"/>
                </a:moveTo>
                <a:lnTo>
                  <a:pt x="0" y="0"/>
                </a:lnTo>
                <a:lnTo>
                  <a:pt x="478447" y="475106"/>
                </a:lnTo>
                <a:lnTo>
                  <a:pt x="0" y="475106"/>
                </a:lnTo>
                <a:close/>
              </a:path>
            </a:pathLst>
          </a:custGeom>
          <a:solidFill>
            <a:srgbClr val="FFFFFF">
              <a:alpha val="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Trapezoid 120">
            <a:extLst>
              <a:ext uri="{FF2B5EF4-FFF2-40B4-BE49-F238E27FC236}">
                <a16:creationId xmlns:a16="http://schemas.microsoft.com/office/drawing/2014/main" id="{E672AA5B-9297-4218-AA0F-CD70280D739F}"/>
              </a:ext>
            </a:extLst>
          </p:cNvPr>
          <p:cNvSpPr/>
          <p:nvPr/>
        </p:nvSpPr>
        <p:spPr>
          <a:xfrm flipH="1" flipV="1">
            <a:off x="9547224" y="4264787"/>
            <a:ext cx="937895" cy="957453"/>
          </a:xfrm>
          <a:custGeom>
            <a:avLst/>
            <a:gdLst>
              <a:gd name="connsiteX0" fmla="*/ 0 w 478447"/>
              <a:gd name="connsiteY0" fmla="*/ 475106 h 475106"/>
              <a:gd name="connsiteX1" fmla="*/ 0 w 478447"/>
              <a:gd name="connsiteY1" fmla="*/ 0 h 475106"/>
              <a:gd name="connsiteX2" fmla="*/ 478447 w 478447"/>
              <a:gd name="connsiteY2" fmla="*/ 0 h 475106"/>
              <a:gd name="connsiteX3" fmla="*/ 478447 w 478447"/>
              <a:gd name="connsiteY3" fmla="*/ 475106 h 475106"/>
              <a:gd name="connsiteX4" fmla="*/ 0 w 478447"/>
              <a:gd name="connsiteY4" fmla="*/ 475106 h 475106"/>
              <a:gd name="connsiteX0" fmla="*/ 0 w 478447"/>
              <a:gd name="connsiteY0" fmla="*/ 475106 h 475106"/>
              <a:gd name="connsiteX1" fmla="*/ 0 w 478447"/>
              <a:gd name="connsiteY1" fmla="*/ 0 h 475106"/>
              <a:gd name="connsiteX2" fmla="*/ 478447 w 478447"/>
              <a:gd name="connsiteY2" fmla="*/ 475106 h 475106"/>
              <a:gd name="connsiteX3" fmla="*/ 0 w 478447"/>
              <a:gd name="connsiteY3" fmla="*/ 475106 h 475106"/>
            </a:gdLst>
            <a:ahLst/>
            <a:cxnLst>
              <a:cxn ang="0">
                <a:pos x="connsiteX0" y="connsiteY0"/>
              </a:cxn>
              <a:cxn ang="0">
                <a:pos x="connsiteX1" y="connsiteY1"/>
              </a:cxn>
              <a:cxn ang="0">
                <a:pos x="connsiteX2" y="connsiteY2"/>
              </a:cxn>
              <a:cxn ang="0">
                <a:pos x="connsiteX3" y="connsiteY3"/>
              </a:cxn>
            </a:cxnLst>
            <a:rect l="l" t="t" r="r" b="b"/>
            <a:pathLst>
              <a:path w="478447" h="475106">
                <a:moveTo>
                  <a:pt x="0" y="475106"/>
                </a:moveTo>
                <a:lnTo>
                  <a:pt x="0" y="0"/>
                </a:lnTo>
                <a:lnTo>
                  <a:pt x="478447" y="475106"/>
                </a:lnTo>
                <a:lnTo>
                  <a:pt x="0" y="475106"/>
                </a:lnTo>
                <a:close/>
              </a:path>
            </a:pathLst>
          </a:custGeom>
          <a:solidFill>
            <a:srgbClr val="FFFFFF">
              <a:alpha val="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9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D86F1511-CE67-4958-A288-E405165E941C}"/>
              </a:ext>
            </a:extLst>
          </p:cNvPr>
          <p:cNvSpPr/>
          <p:nvPr/>
        </p:nvSpPr>
        <p:spPr>
          <a:xfrm>
            <a:off x="2249170" y="198502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24" name="Rectangle 123">
            <a:extLst>
              <a:ext uri="{FF2B5EF4-FFF2-40B4-BE49-F238E27FC236}">
                <a16:creationId xmlns:a16="http://schemas.microsoft.com/office/drawing/2014/main" id="{00A96246-C2F4-4BB1-8DDE-9076C354DE31}"/>
              </a:ext>
            </a:extLst>
          </p:cNvPr>
          <p:cNvSpPr/>
          <p:nvPr/>
        </p:nvSpPr>
        <p:spPr>
          <a:xfrm>
            <a:off x="2847340" y="199645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5" name="Rectangle 124">
            <a:extLst>
              <a:ext uri="{FF2B5EF4-FFF2-40B4-BE49-F238E27FC236}">
                <a16:creationId xmlns:a16="http://schemas.microsoft.com/office/drawing/2014/main" id="{EDD2B74D-AD3E-4874-A561-0505276A15DA}"/>
              </a:ext>
            </a:extLst>
          </p:cNvPr>
          <p:cNvSpPr/>
          <p:nvPr/>
        </p:nvSpPr>
        <p:spPr>
          <a:xfrm>
            <a:off x="2226310" y="112777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6" name="Rectangle 125">
            <a:extLst>
              <a:ext uri="{FF2B5EF4-FFF2-40B4-BE49-F238E27FC236}">
                <a16:creationId xmlns:a16="http://schemas.microsoft.com/office/drawing/2014/main" id="{3CF087AE-A7DA-4D1D-970F-C07592B03572}"/>
              </a:ext>
            </a:extLst>
          </p:cNvPr>
          <p:cNvSpPr/>
          <p:nvPr/>
        </p:nvSpPr>
        <p:spPr>
          <a:xfrm>
            <a:off x="2874010" y="112777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27" name="Rectangle 126">
            <a:extLst>
              <a:ext uri="{FF2B5EF4-FFF2-40B4-BE49-F238E27FC236}">
                <a16:creationId xmlns:a16="http://schemas.microsoft.com/office/drawing/2014/main" id="{33FE085A-CC55-41EE-B95A-F52748020EED}"/>
              </a:ext>
            </a:extLst>
          </p:cNvPr>
          <p:cNvSpPr/>
          <p:nvPr/>
        </p:nvSpPr>
        <p:spPr>
          <a:xfrm>
            <a:off x="3540760" y="194692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8" name="Rectangle 127">
            <a:extLst>
              <a:ext uri="{FF2B5EF4-FFF2-40B4-BE49-F238E27FC236}">
                <a16:creationId xmlns:a16="http://schemas.microsoft.com/office/drawing/2014/main" id="{D2515A08-D6FF-46FB-95E0-3D8AEA6E74F9}"/>
              </a:ext>
            </a:extLst>
          </p:cNvPr>
          <p:cNvSpPr/>
          <p:nvPr/>
        </p:nvSpPr>
        <p:spPr>
          <a:xfrm>
            <a:off x="4032250" y="40006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29" name="Rectangle 128">
            <a:extLst>
              <a:ext uri="{FF2B5EF4-FFF2-40B4-BE49-F238E27FC236}">
                <a16:creationId xmlns:a16="http://schemas.microsoft.com/office/drawing/2014/main" id="{CCE778E5-BF79-44F0-8462-3AC2C7B5FA58}"/>
              </a:ext>
            </a:extLst>
          </p:cNvPr>
          <p:cNvSpPr/>
          <p:nvPr/>
        </p:nvSpPr>
        <p:spPr>
          <a:xfrm>
            <a:off x="4649470" y="178309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30" name="Rectangle 129">
            <a:extLst>
              <a:ext uri="{FF2B5EF4-FFF2-40B4-BE49-F238E27FC236}">
                <a16:creationId xmlns:a16="http://schemas.microsoft.com/office/drawing/2014/main" id="{2A26FADA-1231-431E-B458-2F1FF8E3E927}"/>
              </a:ext>
            </a:extLst>
          </p:cNvPr>
          <p:cNvSpPr/>
          <p:nvPr/>
        </p:nvSpPr>
        <p:spPr>
          <a:xfrm>
            <a:off x="6795643" y="176023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1" name="Rectangle 130">
            <a:extLst>
              <a:ext uri="{FF2B5EF4-FFF2-40B4-BE49-F238E27FC236}">
                <a16:creationId xmlns:a16="http://schemas.microsoft.com/office/drawing/2014/main" id="{25BC578F-8B74-403B-B6EE-79E883C58ABC}"/>
              </a:ext>
            </a:extLst>
          </p:cNvPr>
          <p:cNvSpPr/>
          <p:nvPr/>
        </p:nvSpPr>
        <p:spPr>
          <a:xfrm>
            <a:off x="6797548" y="111634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32" name="Rectangle 131">
            <a:extLst>
              <a:ext uri="{FF2B5EF4-FFF2-40B4-BE49-F238E27FC236}">
                <a16:creationId xmlns:a16="http://schemas.microsoft.com/office/drawing/2014/main" id="{99EEC5C5-6C0D-4AC0-8A2D-ED181DDC72A7}"/>
              </a:ext>
            </a:extLst>
          </p:cNvPr>
          <p:cNvSpPr/>
          <p:nvPr/>
        </p:nvSpPr>
        <p:spPr>
          <a:xfrm>
            <a:off x="7414768" y="112967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34" name="Rectangle 133">
            <a:extLst>
              <a:ext uri="{FF2B5EF4-FFF2-40B4-BE49-F238E27FC236}">
                <a16:creationId xmlns:a16="http://schemas.microsoft.com/office/drawing/2014/main" id="{BA2F466F-01CF-45EE-AFBF-5F6FAA9946A4}"/>
              </a:ext>
            </a:extLst>
          </p:cNvPr>
          <p:cNvSpPr/>
          <p:nvPr/>
        </p:nvSpPr>
        <p:spPr>
          <a:xfrm>
            <a:off x="7414768" y="175261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35" name="Rectangle 134">
            <a:extLst>
              <a:ext uri="{FF2B5EF4-FFF2-40B4-BE49-F238E27FC236}">
                <a16:creationId xmlns:a16="http://schemas.microsoft.com/office/drawing/2014/main" id="{FDDEF9E0-465C-4887-A47D-1B0C03575267}"/>
              </a:ext>
            </a:extLst>
          </p:cNvPr>
          <p:cNvSpPr/>
          <p:nvPr/>
        </p:nvSpPr>
        <p:spPr>
          <a:xfrm>
            <a:off x="10034143" y="64009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36" name="Rectangle 135">
            <a:extLst>
              <a:ext uri="{FF2B5EF4-FFF2-40B4-BE49-F238E27FC236}">
                <a16:creationId xmlns:a16="http://schemas.microsoft.com/office/drawing/2014/main" id="{5C9C3A2E-A9A8-4292-96E9-FC158070A866}"/>
              </a:ext>
            </a:extLst>
          </p:cNvPr>
          <p:cNvSpPr/>
          <p:nvPr/>
        </p:nvSpPr>
        <p:spPr>
          <a:xfrm>
            <a:off x="10655173" y="64009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40" name="Rectangle 139">
            <a:extLst>
              <a:ext uri="{FF2B5EF4-FFF2-40B4-BE49-F238E27FC236}">
                <a16:creationId xmlns:a16="http://schemas.microsoft.com/office/drawing/2014/main" id="{722CEDFA-9B2E-4CBC-9579-5582592F6F21}"/>
              </a:ext>
            </a:extLst>
          </p:cNvPr>
          <p:cNvSpPr/>
          <p:nvPr/>
        </p:nvSpPr>
        <p:spPr>
          <a:xfrm>
            <a:off x="10034143" y="112396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1" name="Rectangle 140">
            <a:extLst>
              <a:ext uri="{FF2B5EF4-FFF2-40B4-BE49-F238E27FC236}">
                <a16:creationId xmlns:a16="http://schemas.microsoft.com/office/drawing/2014/main" id="{4E3347C6-3A16-43E7-A6D3-9588BE3FF0A6}"/>
              </a:ext>
            </a:extLst>
          </p:cNvPr>
          <p:cNvSpPr/>
          <p:nvPr/>
        </p:nvSpPr>
        <p:spPr>
          <a:xfrm>
            <a:off x="10655173" y="112396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2" name="Rectangle 141">
            <a:extLst>
              <a:ext uri="{FF2B5EF4-FFF2-40B4-BE49-F238E27FC236}">
                <a16:creationId xmlns:a16="http://schemas.microsoft.com/office/drawing/2014/main" id="{6C1AA033-6244-4B0E-B2A7-ABEA257C4F0C}"/>
              </a:ext>
            </a:extLst>
          </p:cNvPr>
          <p:cNvSpPr/>
          <p:nvPr/>
        </p:nvSpPr>
        <p:spPr>
          <a:xfrm>
            <a:off x="1520698" y="514732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3" name="Rectangle 142">
            <a:extLst>
              <a:ext uri="{FF2B5EF4-FFF2-40B4-BE49-F238E27FC236}">
                <a16:creationId xmlns:a16="http://schemas.microsoft.com/office/drawing/2014/main" id="{4C3468DC-429D-46B5-B957-57606779304D}"/>
              </a:ext>
            </a:extLst>
          </p:cNvPr>
          <p:cNvSpPr/>
          <p:nvPr/>
        </p:nvSpPr>
        <p:spPr>
          <a:xfrm>
            <a:off x="2362708" y="514541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4" name="Rectangle 143">
            <a:extLst>
              <a:ext uri="{FF2B5EF4-FFF2-40B4-BE49-F238E27FC236}">
                <a16:creationId xmlns:a16="http://schemas.microsoft.com/office/drawing/2014/main" id="{BA7BB7A5-6108-4330-8BD5-55337ABBFFE4}"/>
              </a:ext>
            </a:extLst>
          </p:cNvPr>
          <p:cNvSpPr/>
          <p:nvPr/>
        </p:nvSpPr>
        <p:spPr>
          <a:xfrm>
            <a:off x="1520698" y="428626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5" name="Rectangle 144">
            <a:extLst>
              <a:ext uri="{FF2B5EF4-FFF2-40B4-BE49-F238E27FC236}">
                <a16:creationId xmlns:a16="http://schemas.microsoft.com/office/drawing/2014/main" id="{4D1F5B7C-6620-4C59-9E84-A6184A1E31BF}"/>
              </a:ext>
            </a:extLst>
          </p:cNvPr>
          <p:cNvSpPr/>
          <p:nvPr/>
        </p:nvSpPr>
        <p:spPr>
          <a:xfrm>
            <a:off x="2362708" y="428435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46" name="Rectangle 145">
            <a:extLst>
              <a:ext uri="{FF2B5EF4-FFF2-40B4-BE49-F238E27FC236}">
                <a16:creationId xmlns:a16="http://schemas.microsoft.com/office/drawing/2014/main" id="{3AD126C6-FDBB-4F21-A95B-CB253621FEBD}"/>
              </a:ext>
            </a:extLst>
          </p:cNvPr>
          <p:cNvSpPr/>
          <p:nvPr/>
        </p:nvSpPr>
        <p:spPr>
          <a:xfrm>
            <a:off x="5630164" y="3814963"/>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7" name="Rectangle 146">
            <a:extLst>
              <a:ext uri="{FF2B5EF4-FFF2-40B4-BE49-F238E27FC236}">
                <a16:creationId xmlns:a16="http://schemas.microsoft.com/office/drawing/2014/main" id="{7E8CC09F-FDA6-4E9A-834B-05D54EAD10B3}"/>
              </a:ext>
            </a:extLst>
          </p:cNvPr>
          <p:cNvSpPr/>
          <p:nvPr/>
        </p:nvSpPr>
        <p:spPr>
          <a:xfrm>
            <a:off x="5630164" y="5399923"/>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48" name="Rectangle 147">
            <a:extLst>
              <a:ext uri="{FF2B5EF4-FFF2-40B4-BE49-F238E27FC236}">
                <a16:creationId xmlns:a16="http://schemas.microsoft.com/office/drawing/2014/main" id="{75BBF2AC-54BC-4922-9B87-0DF452732EEE}"/>
              </a:ext>
            </a:extLst>
          </p:cNvPr>
          <p:cNvSpPr/>
          <p:nvPr/>
        </p:nvSpPr>
        <p:spPr>
          <a:xfrm>
            <a:off x="4654804" y="4229491"/>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9" name="Rectangle 148">
            <a:extLst>
              <a:ext uri="{FF2B5EF4-FFF2-40B4-BE49-F238E27FC236}">
                <a16:creationId xmlns:a16="http://schemas.microsoft.com/office/drawing/2014/main" id="{44A17AB7-180B-45DE-BAF4-736409AE1A34}"/>
              </a:ext>
            </a:extLst>
          </p:cNvPr>
          <p:cNvSpPr/>
          <p:nvPr/>
        </p:nvSpPr>
        <p:spPr>
          <a:xfrm>
            <a:off x="4740148" y="5174371"/>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50" name="Rectangle 149">
            <a:extLst>
              <a:ext uri="{FF2B5EF4-FFF2-40B4-BE49-F238E27FC236}">
                <a16:creationId xmlns:a16="http://schemas.microsoft.com/office/drawing/2014/main" id="{18773E3C-A340-441B-B29B-478E1D642191}"/>
              </a:ext>
            </a:extLst>
          </p:cNvPr>
          <p:cNvSpPr/>
          <p:nvPr/>
        </p:nvSpPr>
        <p:spPr>
          <a:xfrm>
            <a:off x="6526276" y="4278259"/>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51" name="Rectangle 150">
            <a:extLst>
              <a:ext uri="{FF2B5EF4-FFF2-40B4-BE49-F238E27FC236}">
                <a16:creationId xmlns:a16="http://schemas.microsoft.com/office/drawing/2014/main" id="{18EA7126-64F9-494A-8326-09198C5D17E2}"/>
              </a:ext>
            </a:extLst>
          </p:cNvPr>
          <p:cNvSpPr/>
          <p:nvPr/>
        </p:nvSpPr>
        <p:spPr>
          <a:xfrm>
            <a:off x="6837172" y="3534547"/>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52" name="Rectangle 151">
            <a:extLst>
              <a:ext uri="{FF2B5EF4-FFF2-40B4-BE49-F238E27FC236}">
                <a16:creationId xmlns:a16="http://schemas.microsoft.com/office/drawing/2014/main" id="{4562EF10-3E18-4465-8179-4D725588542B}"/>
              </a:ext>
            </a:extLst>
          </p:cNvPr>
          <p:cNvSpPr/>
          <p:nvPr/>
        </p:nvSpPr>
        <p:spPr>
          <a:xfrm>
            <a:off x="7178548" y="443675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153" name="Rectangle 152">
            <a:extLst>
              <a:ext uri="{FF2B5EF4-FFF2-40B4-BE49-F238E27FC236}">
                <a16:creationId xmlns:a16="http://schemas.microsoft.com/office/drawing/2014/main" id="{4CC9175F-A9D9-466D-ACB0-55A65DB13B70}"/>
              </a:ext>
            </a:extLst>
          </p:cNvPr>
          <p:cNvSpPr/>
          <p:nvPr/>
        </p:nvSpPr>
        <p:spPr>
          <a:xfrm>
            <a:off x="8956548" y="356807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54" name="Rectangle 153">
            <a:extLst>
              <a:ext uri="{FF2B5EF4-FFF2-40B4-BE49-F238E27FC236}">
                <a16:creationId xmlns:a16="http://schemas.microsoft.com/office/drawing/2014/main" id="{CE92296D-C736-46A0-9A47-E08AA2991886}"/>
              </a:ext>
            </a:extLst>
          </p:cNvPr>
          <p:cNvSpPr/>
          <p:nvPr/>
        </p:nvSpPr>
        <p:spPr>
          <a:xfrm>
            <a:off x="8822563" y="4185295"/>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55" name="Rectangle 154">
            <a:extLst>
              <a:ext uri="{FF2B5EF4-FFF2-40B4-BE49-F238E27FC236}">
                <a16:creationId xmlns:a16="http://schemas.microsoft.com/office/drawing/2014/main" id="{2921242B-1153-46BC-B2CF-694B5C1DD0BB}"/>
              </a:ext>
            </a:extLst>
          </p:cNvPr>
          <p:cNvSpPr/>
          <p:nvPr/>
        </p:nvSpPr>
        <p:spPr>
          <a:xfrm>
            <a:off x="9312148" y="4194820"/>
            <a:ext cx="30597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mc:AlternateContent xmlns:mc="http://schemas.openxmlformats.org/markup-compatibility/2006" xmlns:a14="http://schemas.microsoft.com/office/drawing/2010/main">
        <mc:Choice Requires="a14">
          <p:sp>
            <p:nvSpPr>
              <p:cNvPr id="156" name="Rectangle 155">
                <a:extLst>
                  <a:ext uri="{FF2B5EF4-FFF2-40B4-BE49-F238E27FC236}">
                    <a16:creationId xmlns:a16="http://schemas.microsoft.com/office/drawing/2014/main" id="{F7B8D3B6-146F-4854-BB3E-F507EF569171}"/>
                  </a:ext>
                </a:extLst>
              </p:cNvPr>
              <p:cNvSpPr/>
              <p:nvPr/>
            </p:nvSpPr>
            <p:spPr>
              <a:xfrm>
                <a:off x="998223" y="5829656"/>
                <a:ext cx="2447192" cy="8925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Square ABCD is reflected 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the line </a:t>
                </a:r>
                <a14:m>
                  <m:oMath xmlns:m="http://schemas.openxmlformats.org/officeDocument/2006/math">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𝑦</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GB" sz="1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𝑥</m:t>
                    </m:r>
                  </m:oMath>
                </a14:m>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Invariant points: A &amp; C (1,1), (−2,−2)</a:t>
                </a:r>
              </a:p>
            </p:txBody>
          </p:sp>
        </mc:Choice>
        <mc:Fallback xmlns="">
          <p:sp>
            <p:nvSpPr>
              <p:cNvPr id="156" name="Rectangle 155">
                <a:extLst>
                  <a:ext uri="{FF2B5EF4-FFF2-40B4-BE49-F238E27FC236}">
                    <a16:creationId xmlns:a16="http://schemas.microsoft.com/office/drawing/2014/main" id="{F7B8D3B6-146F-4854-BB3E-F507EF569171}"/>
                  </a:ext>
                </a:extLst>
              </p:cNvPr>
              <p:cNvSpPr>
                <a:spLocks noRot="1" noChangeAspect="1" noMove="1" noResize="1" noEditPoints="1" noAdjustHandles="1" noChangeArrowheads="1" noChangeShapeType="1" noTextEdit="1"/>
              </p:cNvSpPr>
              <p:nvPr/>
            </p:nvSpPr>
            <p:spPr>
              <a:xfrm>
                <a:off x="998223" y="5829656"/>
                <a:ext cx="2447192" cy="892552"/>
              </a:xfrm>
              <a:prstGeom prst="rect">
                <a:avLst/>
              </a:prstGeom>
              <a:blipFill>
                <a:blip r:embed="rId7"/>
                <a:stretch>
                  <a:fillRect b="-4082"/>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0AED49F8-7742-0C44-74F4-EBD50B893D9E}"/>
              </a:ext>
            </a:extLst>
          </p:cNvPr>
          <p:cNvSpPr txBox="1"/>
          <p:nvPr/>
        </p:nvSpPr>
        <p:spPr>
          <a:xfrm>
            <a:off x="142875" y="304800"/>
            <a:ext cx="1409700" cy="461665"/>
          </a:xfrm>
          <a:prstGeom prst="rect">
            <a:avLst/>
          </a:prstGeom>
          <a:noFill/>
        </p:spPr>
        <p:txBody>
          <a:bodyPr wrap="square" rtlCol="0">
            <a:spAutoFit/>
          </a:bodyPr>
          <a:lstStyle/>
          <a:p>
            <a:r>
              <a:rPr lang="en-GB" sz="2400" dirty="0"/>
              <a:t>Page 34 </a:t>
            </a:r>
          </a:p>
        </p:txBody>
      </p:sp>
    </p:spTree>
    <p:extLst>
      <p:ext uri="{BB962C8B-B14F-4D97-AF65-F5344CB8AC3E}">
        <p14:creationId xmlns:p14="http://schemas.microsoft.com/office/powerpoint/2010/main" val="40399463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 Placeholder 4"/>
          <p:cNvSpPr>
            <a:spLocks noGrp="1"/>
          </p:cNvSpPr>
          <p:nvPr>
            <p:ph type="body" sz="quarter" idx="10"/>
          </p:nvPr>
        </p:nvSpPr>
        <p:spPr>
          <a:xfrm>
            <a:off x="0" y="285844"/>
            <a:ext cx="11855302" cy="575393"/>
          </a:xfrm>
          <a:solidFill>
            <a:schemeClr val="accent2"/>
          </a:solidFill>
        </p:spPr>
        <p:txBody>
          <a:bodyPr>
            <a:normAutofit/>
          </a:bodyPr>
          <a:lstStyle/>
          <a:p>
            <a:r>
              <a:rPr lang="en-GB" sz="2800" dirty="0">
                <a:latin typeface="Century Gothic" panose="020B0502020202020204" pitchFamily="34" charset="0"/>
              </a:rPr>
              <a:t>EXAM QUESTION (Page 34) </a:t>
            </a:r>
          </a:p>
        </p:txBody>
      </p:sp>
      <p:pic>
        <p:nvPicPr>
          <p:cNvPr id="2" name="Picture 1">
            <a:extLst>
              <a:ext uri="{FF2B5EF4-FFF2-40B4-BE49-F238E27FC236}">
                <a16:creationId xmlns:a16="http://schemas.microsoft.com/office/drawing/2014/main" id="{48AAC1A2-078C-DA1F-0AC4-2F5FC4E364D0}"/>
              </a:ext>
            </a:extLst>
          </p:cNvPr>
          <p:cNvPicPr>
            <a:picLocks noChangeAspect="1"/>
          </p:cNvPicPr>
          <p:nvPr/>
        </p:nvPicPr>
        <p:blipFill>
          <a:blip r:embed="rId2"/>
          <a:stretch>
            <a:fillRect/>
          </a:stretch>
        </p:blipFill>
        <p:spPr>
          <a:xfrm>
            <a:off x="336698" y="1067291"/>
            <a:ext cx="4140052" cy="4973497"/>
          </a:xfrm>
          <a:prstGeom prst="rect">
            <a:avLst/>
          </a:prstGeom>
        </p:spPr>
      </p:pic>
    </p:spTree>
    <p:extLst>
      <p:ext uri="{BB962C8B-B14F-4D97-AF65-F5344CB8AC3E}">
        <p14:creationId xmlns:p14="http://schemas.microsoft.com/office/powerpoint/2010/main" val="1563296974"/>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FFCCCC"/>
      </a:accent1>
      <a:accent2>
        <a:srgbClr val="FF99CC"/>
      </a:accent2>
      <a:accent3>
        <a:srgbClr val="9EDAFF"/>
      </a:accent3>
      <a:accent4>
        <a:srgbClr val="FFCC00"/>
      </a:accent4>
      <a:accent5>
        <a:srgbClr val="70B7FF"/>
      </a:accent5>
      <a:accent6>
        <a:srgbClr val="66FF33"/>
      </a:accent6>
      <a:hlink>
        <a:srgbClr val="CCECFF"/>
      </a:hlink>
      <a:folHlink>
        <a:srgbClr val="99CCFF"/>
      </a:folHlink>
    </a:clrScheme>
    <a:fontScheme name="Custom 4">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6034</Words>
  <Application>Microsoft Office PowerPoint</Application>
  <PresentationFormat>Widescreen</PresentationFormat>
  <Paragraphs>1143</Paragraphs>
  <Slides>91</Slides>
  <Notes>46</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91</vt:i4>
      </vt:variant>
    </vt:vector>
  </HeadingPairs>
  <TitlesOfParts>
    <vt:vector size="101" baseType="lpstr">
      <vt:lpstr>Arial</vt:lpstr>
      <vt:lpstr>Calibri</vt:lpstr>
      <vt:lpstr>Cambria Math</vt:lpstr>
      <vt:lpstr>Century Gothic</vt:lpstr>
      <vt:lpstr>Lato</vt:lpstr>
      <vt:lpstr>Segoe UI Light</vt:lpstr>
      <vt:lpstr>Wingdings</vt:lpstr>
      <vt:lpstr>Wingdings 2</vt:lpstr>
      <vt:lpstr>Office Theme</vt:lpstr>
      <vt:lpstr>ALT</vt:lpstr>
      <vt:lpstr>Dual coding symbols:</vt:lpstr>
      <vt:lpstr>PowerPoint Presentation</vt:lpstr>
      <vt:lpstr>PowerPoint Presentation</vt:lpstr>
      <vt:lpstr>PowerPoint Presentation</vt:lpstr>
      <vt:lpstr>PowerPoint Presentation</vt:lpstr>
      <vt:lpstr>PowerPoint Presentation</vt:lpstr>
      <vt:lpstr>Transformations</vt:lpstr>
      <vt:lpstr>Congruent transformations</vt:lpstr>
      <vt:lpstr>Congruent transformations</vt:lpstr>
      <vt:lpstr>Congruent transformations</vt:lpstr>
      <vt:lpstr>Translation (Page 3) </vt:lpstr>
      <vt:lpstr>Vector notation</vt:lpstr>
      <vt:lpstr>Quick fire!</vt:lpstr>
      <vt:lpstr>PowerPoint Presentation</vt:lpstr>
      <vt:lpstr>Vector</vt:lpstr>
      <vt:lpstr>Translation (Page 4) </vt:lpstr>
      <vt:lpstr>Translation (Page 4) </vt:lpstr>
      <vt:lpstr>Translating Shapes (Page 5)       </vt:lpstr>
      <vt:lpstr>Describing Translations (Page 6) </vt:lpstr>
      <vt:lpstr>Reflection</vt:lpstr>
      <vt:lpstr>Reflection</vt:lpstr>
      <vt:lpstr>Reflection</vt:lpstr>
      <vt:lpstr>Reflection</vt:lpstr>
      <vt:lpstr>Reflection</vt:lpstr>
      <vt:lpstr>Reflection (Page 7) </vt:lpstr>
      <vt:lpstr>Reflection (Page 7) </vt:lpstr>
      <vt:lpstr>Reflecting Shapes (Page 8)   </vt:lpstr>
      <vt:lpstr>Finding the mirror line (Page 9) </vt:lpstr>
      <vt:lpstr>Reflection (Page 9) </vt:lpstr>
      <vt:lpstr>Reflection (Page 10)        </vt:lpstr>
      <vt:lpstr>Rotation (Page 11) </vt:lpstr>
      <vt:lpstr>PowerPoint Presentation</vt:lpstr>
      <vt:lpstr>PowerPoint Presentation</vt:lpstr>
      <vt:lpstr>PowerPoint Presentation</vt:lpstr>
      <vt:lpstr>PowerPoint Presentation</vt:lpstr>
      <vt:lpstr>Rotation (Page 11) </vt:lpstr>
      <vt:lpstr>Rotation (Page 11) </vt:lpstr>
      <vt:lpstr>PowerPoint Presentation</vt:lpstr>
      <vt:lpstr>Discussion</vt:lpstr>
      <vt:lpstr>Finding the centre of rotation</vt:lpstr>
      <vt:lpstr>Finding the centre of rotation</vt:lpstr>
      <vt:lpstr>Rotation (Page 13) </vt:lpstr>
      <vt:lpstr>PowerPoint Presentation</vt:lpstr>
      <vt:lpstr>Congruent transformations (Page 15)</vt:lpstr>
      <vt:lpstr>Congruent transformations (Page 15) </vt:lpstr>
      <vt:lpstr>Congruent transformations (Page 15) </vt:lpstr>
      <vt:lpstr>PowerPoint Presentation</vt:lpstr>
      <vt:lpstr>PowerPoint Presentation</vt:lpstr>
      <vt:lpstr>Identifying the scale factor (Page 17) </vt:lpstr>
      <vt:lpstr>PowerPoint Presentation</vt:lpstr>
      <vt:lpstr>PowerPoint Presentation</vt:lpstr>
      <vt:lpstr>PowerPoint Presentation</vt:lpstr>
      <vt:lpstr>PowerPoint Presentation</vt:lpstr>
      <vt:lpstr>Enlargement        Page 19</vt:lpstr>
      <vt:lpstr>Finding the centre of enlargement</vt:lpstr>
      <vt:lpstr>Describing an enlargement (Page 20) </vt:lpstr>
      <vt:lpstr>Enlargement (Page 21)        </vt:lpstr>
      <vt:lpstr>PowerPoint Presentation</vt:lpstr>
      <vt:lpstr>PowerPoint Presentation</vt:lpstr>
      <vt:lpstr>PowerPoint Presentation</vt:lpstr>
      <vt:lpstr>PowerPoint Presentation</vt:lpstr>
      <vt:lpstr>PowerPoint Presentation</vt:lpstr>
      <vt:lpstr>Negative scale factors (Page 22)</vt:lpstr>
      <vt:lpstr>Describing an enlargement (Page 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coding symbols:</dc:title>
  <dc:creator>Mrs L Elder - MAT Staff</dc:creator>
  <cp:lastModifiedBy>Miss L Elder - MAT Staff</cp:lastModifiedBy>
  <cp:revision>21</cp:revision>
  <dcterms:created xsi:type="dcterms:W3CDTF">2024-05-01T10:13:14Z</dcterms:created>
  <dcterms:modified xsi:type="dcterms:W3CDTF">2025-09-23T14:37:39Z</dcterms:modified>
</cp:coreProperties>
</file>