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</p:sldMasterIdLst>
  <p:notesMasterIdLst>
    <p:notesMasterId r:id="rId34"/>
  </p:notesMasterIdLst>
  <p:sldIdLst>
    <p:sldId id="264" r:id="rId6"/>
    <p:sldId id="269" r:id="rId7"/>
    <p:sldId id="288" r:id="rId8"/>
    <p:sldId id="260" r:id="rId9"/>
    <p:sldId id="954" r:id="rId10"/>
    <p:sldId id="904" r:id="rId11"/>
    <p:sldId id="987" r:id="rId12"/>
    <p:sldId id="955" r:id="rId13"/>
    <p:sldId id="266" r:id="rId14"/>
    <p:sldId id="1006" r:id="rId15"/>
    <p:sldId id="990" r:id="rId16"/>
    <p:sldId id="991" r:id="rId17"/>
    <p:sldId id="992" r:id="rId18"/>
    <p:sldId id="994" r:id="rId19"/>
    <p:sldId id="995" r:id="rId20"/>
    <p:sldId id="996" r:id="rId21"/>
    <p:sldId id="998" r:id="rId22"/>
    <p:sldId id="578" r:id="rId23"/>
    <p:sldId id="993" r:id="rId24"/>
    <p:sldId id="997" r:id="rId25"/>
    <p:sldId id="999" r:id="rId26"/>
    <p:sldId id="1002" r:id="rId27"/>
    <p:sldId id="1000" r:id="rId28"/>
    <p:sldId id="1001" r:id="rId29"/>
    <p:sldId id="1003" r:id="rId30"/>
    <p:sldId id="1004" r:id="rId31"/>
    <p:sldId id="1005" r:id="rId32"/>
    <p:sldId id="9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</p14:sldIdLst>
        </p14:section>
        <p14:section name="Instruct" id="{A989B0C6-FEE7-46F6-A651-D7ED39E502F9}">
          <p14:sldIdLst>
            <p14:sldId id="954"/>
            <p14:sldId id="904"/>
            <p14:sldId id="987"/>
            <p14:sldId id="955"/>
            <p14:sldId id="266"/>
            <p14:sldId id="1006"/>
            <p14:sldId id="990"/>
            <p14:sldId id="991"/>
            <p14:sldId id="992"/>
            <p14:sldId id="994"/>
            <p14:sldId id="995"/>
            <p14:sldId id="996"/>
            <p14:sldId id="998"/>
          </p14:sldIdLst>
        </p14:section>
        <p14:section name="Practice" id="{11B154A7-30D0-427A-9B32-67199BEB6FF4}">
          <p14:sldIdLst>
            <p14:sldId id="578"/>
            <p14:sldId id="993"/>
            <p14:sldId id="997"/>
          </p14:sldIdLst>
        </p14:section>
        <p14:section name="Instruct 2" id="{AAF5B8F4-A801-4D2A-A478-89912D14D96E}">
          <p14:sldIdLst>
            <p14:sldId id="999"/>
            <p14:sldId id="1002"/>
          </p14:sldIdLst>
        </p14:section>
        <p14:section name="Practice 2" id="{C0B70C3C-8D9C-4593-AE04-F99B37165B67}">
          <p14:sldIdLst>
            <p14:sldId id="1000"/>
            <p14:sldId id="1001"/>
            <p14:sldId id="1003"/>
          </p14:sldIdLst>
        </p14:section>
        <p14:section name="Secure" id="{3C25313C-2642-42FF-8276-F00EC6DF9D8C}">
          <p14:sldIdLst>
            <p14:sldId id="1004"/>
            <p14:sldId id="1005"/>
            <p14:sldId id="9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B4E92-8FFB-1CB3-54F7-73EAF30E3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648AA8-CB0C-11DB-9D2C-8F7CA9C6A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4D4B4-BDBC-4B7D-28C7-47F209BB7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41A65-6CDE-9232-F4AA-937C46A78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87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23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03068-06E5-181D-399E-5F9E81AE7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9DC47D-28B3-74DC-1B24-87B02478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B1590-1786-5AAB-BF41-F23344170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Quickfire questions to be completed on mini whiteboards or in exercise books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5DA81-8F57-431C-C6DE-69DE9A45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CAA31-E1A8-6342-9502-407355186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10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860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30.png"/><Relationship Id="rId4" Type="http://schemas.openxmlformats.org/officeDocument/2006/relationships/image" Target="../media/image6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7.png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8.png"/><Relationship Id="rId18" Type="http://schemas.openxmlformats.org/officeDocument/2006/relationships/image" Target="../media/image519.png"/><Relationship Id="rId3" Type="http://schemas.openxmlformats.org/officeDocument/2006/relationships/image" Target="../media/image69.png"/><Relationship Id="rId21" Type="http://schemas.openxmlformats.org/officeDocument/2006/relationships/image" Target="../media/image76.png"/><Relationship Id="rId12" Type="http://schemas.openxmlformats.org/officeDocument/2006/relationships/image" Target="../media/image517.png"/><Relationship Id="rId17" Type="http://schemas.openxmlformats.org/officeDocument/2006/relationships/image" Target="../media/image271.png"/><Relationship Id="rId2" Type="http://schemas.openxmlformats.org/officeDocument/2006/relationships/image" Target="../media/image68.png"/><Relationship Id="rId16" Type="http://schemas.openxmlformats.org/officeDocument/2006/relationships/image" Target="../media/image74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1.png"/><Relationship Id="rId15" Type="http://schemas.openxmlformats.org/officeDocument/2006/relationships/image" Target="../media/image73.png"/><Relationship Id="rId19" Type="http://schemas.openxmlformats.org/officeDocument/2006/relationships/image" Target="../media/image520.png"/><Relationship Id="rId4" Type="http://schemas.openxmlformats.org/officeDocument/2006/relationships/image" Target="../media/image70.png"/><Relationship Id="rId1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png"/><Relationship Id="rId3" Type="http://schemas.openxmlformats.org/officeDocument/2006/relationships/image" Target="../media/image78.png"/><Relationship Id="rId12" Type="http://schemas.openxmlformats.org/officeDocument/2006/relationships/image" Target="../media/image530.png"/><Relationship Id="rId2" Type="http://schemas.openxmlformats.org/officeDocument/2006/relationships/image" Target="../media/image77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0.png"/><Relationship Id="rId15" Type="http://schemas.openxmlformats.org/officeDocument/2006/relationships/image" Target="../media/image83.png"/><Relationship Id="rId4" Type="http://schemas.openxmlformats.org/officeDocument/2006/relationships/image" Target="../media/image79.png"/><Relationship Id="rId1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9.png"/><Relationship Id="rId11" Type="http://schemas.openxmlformats.org/officeDocument/2006/relationships/image" Target="../media/image91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91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9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2.xml"/><Relationship Id="rId11" Type="http://schemas.openxmlformats.org/officeDocument/2006/relationships/image" Target="../media/image210.png"/><Relationship Id="rId10" Type="http://schemas.openxmlformats.org/officeDocument/2006/relationships/image" Target="../media/image900.png"/><Relationship Id="rId9" Type="http://schemas.openxmlformats.org/officeDocument/2006/relationships/image" Target="../media/image20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12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4.xml"/><Relationship Id="rId11" Type="http://schemas.openxmlformats.org/officeDocument/2006/relationships/image" Target="../media/image840.png"/><Relationship Id="rId10" Type="http://schemas.openxmlformats.org/officeDocument/2006/relationships/image" Target="../media/image831.png"/><Relationship Id="rId9" Type="http://schemas.openxmlformats.org/officeDocument/2006/relationships/image" Target="../media/image3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127.png"/><Relationship Id="rId34" Type="http://schemas.openxmlformats.org/officeDocument/2006/relationships/image" Target="../media/image337.png"/><Relationship Id="rId12" Type="http://schemas.openxmlformats.org/officeDocument/2006/relationships/image" Target="../media/image12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3.xml"/><Relationship Id="rId11" Type="http://schemas.openxmlformats.org/officeDocument/2006/relationships/image" Target="../media/image840.png"/><Relationship Id="rId37" Type="http://schemas.openxmlformats.org/officeDocument/2006/relationships/image" Target="../media/image890.png"/><Relationship Id="rId36" Type="http://schemas.openxmlformats.org/officeDocument/2006/relationships/image" Target="../media/image880.png"/><Relationship Id="rId10" Type="http://schemas.openxmlformats.org/officeDocument/2006/relationships/image" Target="../media/image831.png"/><Relationship Id="rId9" Type="http://schemas.openxmlformats.org/officeDocument/2006/relationships/image" Target="../media/image316.png"/><Relationship Id="rId35" Type="http://schemas.openxmlformats.org/officeDocument/2006/relationships/image" Target="../media/image8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3.xml"/><Relationship Id="rId11" Type="http://schemas.openxmlformats.org/officeDocument/2006/relationships/image" Target="../media/image1280.png"/><Relationship Id="rId10" Type="http://schemas.openxmlformats.org/officeDocument/2006/relationships/image" Target="../media/image1270.png"/><Relationship Id="rId9" Type="http://schemas.openxmlformats.org/officeDocument/2006/relationships/image" Target="../media/image1260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40.png"/><Relationship Id="rId18" Type="http://schemas.openxmlformats.org/officeDocument/2006/relationships/image" Target="../media/image403.png"/><Relationship Id="rId39" Type="http://schemas.openxmlformats.org/officeDocument/2006/relationships/image" Target="../media/image143.png"/><Relationship Id="rId21" Type="http://schemas.openxmlformats.org/officeDocument/2006/relationships/image" Target="../media/image137.png"/><Relationship Id="rId34" Type="http://schemas.openxmlformats.org/officeDocument/2006/relationships/image" Target="../media/image142.png"/><Relationship Id="rId47" Type="http://schemas.openxmlformats.org/officeDocument/2006/relationships/image" Target="../media/image144.png"/><Relationship Id="rId50" Type="http://schemas.openxmlformats.org/officeDocument/2006/relationships/image" Target="../media/image146.png"/><Relationship Id="rId55" Type="http://schemas.openxmlformats.org/officeDocument/2006/relationships/image" Target="../media/image149.png"/><Relationship Id="rId2" Type="http://schemas.openxmlformats.org/officeDocument/2006/relationships/image" Target="../media/image130.png"/><Relationship Id="rId16" Type="http://schemas.openxmlformats.org/officeDocument/2006/relationships/image" Target="../media/image401.png"/><Relationship Id="rId20" Type="http://schemas.openxmlformats.org/officeDocument/2006/relationships/image" Target="../media/image136.png"/><Relationship Id="rId54" Type="http://schemas.openxmlformats.org/officeDocument/2006/relationships/image" Target="../media/image148.png"/><Relationship Id="rId1" Type="http://schemas.openxmlformats.org/officeDocument/2006/relationships/slideLayout" Target="../slideLayouts/slideLayout75.xml"/><Relationship Id="rId11" Type="http://schemas.openxmlformats.org/officeDocument/2006/relationships/image" Target="../media/image132.png"/><Relationship Id="rId24" Type="http://schemas.openxmlformats.org/officeDocument/2006/relationships/image" Target="../media/image139.png"/><Relationship Id="rId32" Type="http://schemas.openxmlformats.org/officeDocument/2006/relationships/image" Target="../media/image141.png"/><Relationship Id="rId37" Type="http://schemas.openxmlformats.org/officeDocument/2006/relationships/image" Target="../media/image224.png"/><Relationship Id="rId45" Type="http://schemas.openxmlformats.org/officeDocument/2006/relationships/image" Target="../media/image4080.png"/><Relationship Id="rId53" Type="http://schemas.openxmlformats.org/officeDocument/2006/relationships/image" Target="../media/image2900.png"/><Relationship Id="rId58" Type="http://schemas.openxmlformats.org/officeDocument/2006/relationships/image" Target="../media/image152.png"/><Relationship Id="rId15" Type="http://schemas.openxmlformats.org/officeDocument/2006/relationships/image" Target="../media/image400.png"/><Relationship Id="rId23" Type="http://schemas.openxmlformats.org/officeDocument/2006/relationships/image" Target="../media/image138.png"/><Relationship Id="rId36" Type="http://schemas.openxmlformats.org/officeDocument/2006/relationships/image" Target="../media/image3990.png"/><Relationship Id="rId49" Type="http://schemas.openxmlformats.org/officeDocument/2006/relationships/image" Target="../media/image145.png"/><Relationship Id="rId57" Type="http://schemas.openxmlformats.org/officeDocument/2006/relationships/image" Target="../media/image151.png"/><Relationship Id="rId10" Type="http://schemas.openxmlformats.org/officeDocument/2006/relationships/image" Target="../media/image3710.png"/><Relationship Id="rId19" Type="http://schemas.openxmlformats.org/officeDocument/2006/relationships/image" Target="../media/image404.png"/><Relationship Id="rId31" Type="http://schemas.openxmlformats.org/officeDocument/2006/relationships/image" Target="../media/image3940.png"/><Relationship Id="rId52" Type="http://schemas.openxmlformats.org/officeDocument/2006/relationships/image" Target="../media/image225.png"/><Relationship Id="rId14" Type="http://schemas.openxmlformats.org/officeDocument/2006/relationships/image" Target="../media/image134.png"/><Relationship Id="rId22" Type="http://schemas.openxmlformats.org/officeDocument/2006/relationships/image" Target="../media/image407.png"/><Relationship Id="rId35" Type="http://schemas.openxmlformats.org/officeDocument/2006/relationships/image" Target="../media/image3980.png"/><Relationship Id="rId48" Type="http://schemas.openxmlformats.org/officeDocument/2006/relationships/image" Target="../media/image411.png"/><Relationship Id="rId56" Type="http://schemas.openxmlformats.org/officeDocument/2006/relationships/image" Target="../media/image150.png"/><Relationship Id="rId51" Type="http://schemas.openxmlformats.org/officeDocument/2006/relationships/image" Target="../media/image147.png"/><Relationship Id="rId3" Type="http://schemas.openxmlformats.org/officeDocument/2006/relationships/image" Target="../media/image131.png"/><Relationship Id="rId12" Type="http://schemas.openxmlformats.org/officeDocument/2006/relationships/image" Target="../media/image133.png"/><Relationship Id="rId17" Type="http://schemas.openxmlformats.org/officeDocument/2006/relationships/image" Target="../media/image135.png"/><Relationship Id="rId25" Type="http://schemas.openxmlformats.org/officeDocument/2006/relationships/image" Target="../media/image140.png"/><Relationship Id="rId33" Type="http://schemas.openxmlformats.org/officeDocument/2006/relationships/image" Target="../media/image3960.png"/><Relationship Id="rId38" Type="http://schemas.openxmlformats.org/officeDocument/2006/relationships/image" Target="../media/image4010.png"/><Relationship Id="rId46" Type="http://schemas.openxmlformats.org/officeDocument/2006/relationships/image" Target="../media/image40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0.png"/><Relationship Id="rId13" Type="http://schemas.openxmlformats.org/officeDocument/2006/relationships/image" Target="../media/image94.png"/><Relationship Id="rId18" Type="http://schemas.openxmlformats.org/officeDocument/2006/relationships/image" Target="../media/image165.png"/><Relationship Id="rId21" Type="http://schemas.openxmlformats.org/officeDocument/2006/relationships/image" Target="../media/image168.png"/><Relationship Id="rId7" Type="http://schemas.openxmlformats.org/officeDocument/2006/relationships/image" Target="../media/image155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image" Target="../media/image153.png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54.png"/><Relationship Id="rId11" Type="http://schemas.openxmlformats.org/officeDocument/2006/relationships/image" Target="../media/image158.png"/><Relationship Id="rId24" Type="http://schemas.openxmlformats.org/officeDocument/2006/relationships/image" Target="../media/image171.png"/><Relationship Id="rId5" Type="http://schemas.openxmlformats.org/officeDocument/2006/relationships/image" Target="../media/image427.png"/><Relationship Id="rId15" Type="http://schemas.openxmlformats.org/officeDocument/2006/relationships/image" Target="../media/image162.png"/><Relationship Id="rId23" Type="http://schemas.openxmlformats.org/officeDocument/2006/relationships/image" Target="../media/image170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Relationship Id="rId22" Type="http://schemas.openxmlformats.org/officeDocument/2006/relationships/image" Target="../media/image16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microsoft.com/office/2007/relationships/hdphoto" Target="../media/hdphoto12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18BA6-AA8C-0404-3BC1-3816E4133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4369CA2-5BA2-4A81-EFEC-7FD09F13A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75" y="168244"/>
            <a:ext cx="4710753" cy="469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6BF26F-9336-FA39-5594-462403A1FF73}"/>
                  </a:ext>
                </a:extLst>
              </p:cNvPr>
              <p:cNvSpPr txBox="1"/>
              <p:nvPr/>
            </p:nvSpPr>
            <p:spPr>
              <a:xfrm>
                <a:off x="-404753" y="168244"/>
                <a:ext cx="74377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𝑽𝒆𝒄𝒕𝒐𝒓</m:t>
                      </m:r>
                      <m:r>
                        <a:rPr kumimoji="0" lang="en-GB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kumimoji="0" lang="en-GB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𝑵𝒐𝒕𝒂𝒕𝒊𝒐𝒏</m:t>
                      </m:r>
                      <m:r>
                        <a:rPr kumimoji="0" lang="en-GB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</m:oMath>
                  </m:oMathPara>
                </a14:m>
                <a:endPara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6BF26F-9336-FA39-5594-462403A1F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753" y="168244"/>
                <a:ext cx="743774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4D3F7-692D-1571-308E-B00901F14781}"/>
                  </a:ext>
                </a:extLst>
              </p:cNvPr>
              <p:cNvSpPr txBox="1"/>
              <p:nvPr/>
            </p:nvSpPr>
            <p:spPr>
              <a:xfrm>
                <a:off x="-2032074" y="1795427"/>
                <a:ext cx="7956222" cy="717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What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𝑂</m:t>
                        </m:r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acc>
                    <m:r>
                      <a:rPr kumimoji="0" lang="en-GB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?</m:t>
                    </m:r>
                  </m:oMath>
                </a14:m>
                <a:endParaRPr kumimoji="0" lang="en-GB" sz="3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/>
                  <a:ea typeface="+mn-ea"/>
                  <a:cs typeface="Arial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4D3F7-692D-1571-308E-B00901F14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2074" y="1795427"/>
                <a:ext cx="7956222" cy="717248"/>
              </a:xfrm>
              <a:prstGeom prst="rect">
                <a:avLst/>
              </a:prstGeom>
              <a:blipFill>
                <a:blip r:embed="rId5"/>
                <a:stretch>
                  <a:fillRect t="-3419" b="-3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FC311F-B97C-7564-A889-0396A1F0FEC6}"/>
                  </a:ext>
                </a:extLst>
              </p:cNvPr>
              <p:cNvSpPr txBox="1"/>
              <p:nvPr/>
            </p:nvSpPr>
            <p:spPr>
              <a:xfrm>
                <a:off x="-2032074" y="3628553"/>
                <a:ext cx="7956222" cy="717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What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GB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𝑂</m:t>
                        </m:r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acc>
                    <m:r>
                      <a:rPr kumimoji="0" lang="en-GB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?</m:t>
                    </m:r>
                  </m:oMath>
                </a14:m>
                <a:endParaRPr kumimoji="0" lang="en-GB" sz="3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/>
                  <a:ea typeface="+mn-ea"/>
                  <a:cs typeface="Arial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FC311F-B97C-7564-A889-0396A1F0F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2074" y="3628553"/>
                <a:ext cx="7956222" cy="717248"/>
              </a:xfrm>
              <a:prstGeom prst="rect">
                <a:avLst/>
              </a:prstGeom>
              <a:blipFill>
                <a:blip r:embed="rId6"/>
                <a:stretch>
                  <a:fillRect t="-2542" b="-31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AA7E44-60A7-4C4B-CBEB-448F64B49551}"/>
                  </a:ext>
                </a:extLst>
              </p:cNvPr>
              <p:cNvSpPr txBox="1"/>
              <p:nvPr/>
            </p:nvSpPr>
            <p:spPr>
              <a:xfrm>
                <a:off x="7772400" y="1600053"/>
                <a:ext cx="3911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36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AA7E44-60A7-4C4B-CBEB-448F64B49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600053"/>
                <a:ext cx="39113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F8269B-97A4-6021-165C-C49C1F028B50}"/>
                  </a:ext>
                </a:extLst>
              </p:cNvPr>
              <p:cNvSpPr txBox="1"/>
              <p:nvPr/>
            </p:nvSpPr>
            <p:spPr>
              <a:xfrm>
                <a:off x="8405248" y="3351554"/>
                <a:ext cx="3911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36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F8269B-97A4-6021-165C-C49C1F028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248" y="3351554"/>
                <a:ext cx="39113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8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75" y="168244"/>
            <a:ext cx="4710753" cy="469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404753" y="168244"/>
                <a:ext cx="7437748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𝑂𝐴</m:t>
                        </m:r>
                      </m:e>
                    </m:acc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solidFill>
                      <a:srgbClr val="000000"/>
                    </a:solidFill>
                    <a:latin typeface="Arial"/>
                    <a:cs typeface="Arial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753" y="168244"/>
                <a:ext cx="7437748" cy="910314"/>
              </a:xfrm>
              <a:prstGeom prst="rect">
                <a:avLst/>
              </a:prstGeom>
              <a:blipFill>
                <a:blip r:embed="rId4"/>
                <a:stretch>
                  <a:fillRect b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706610" y="1477133"/>
                <a:ext cx="7956222" cy="717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GB" sz="3600" dirty="0">
                    <a:solidFill>
                      <a:srgbClr val="000000"/>
                    </a:solidFill>
                    <a:latin typeface="Arial"/>
                    <a:cs typeface="Arial"/>
                  </a:rPr>
                  <a:t>What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𝑂𝐵</m:t>
                        </m:r>
                      </m:e>
                    </m:acc>
                    <m:r>
                      <a:rPr lang="en-GB" sz="3600" i="1">
                        <a:solidFill>
                          <a:srgbClr val="000000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GB" sz="3600" i="1" dirty="0">
                  <a:solidFill>
                    <a:srgbClr val="000000"/>
                  </a:solidFill>
                  <a:latin typeface="Cambria Math"/>
                  <a:cs typeface="Arial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06610" y="1477133"/>
                <a:ext cx="7956222" cy="717248"/>
              </a:xfrm>
              <a:prstGeom prst="rect">
                <a:avLst/>
              </a:prstGeom>
              <a:blipFill>
                <a:blip r:embed="rId5"/>
                <a:stretch>
                  <a:fillRect t="-2542" b="-31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26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60" y="1501662"/>
            <a:ext cx="35814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81986" y="292231"/>
                <a:ext cx="7437748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𝑂𝐴</m:t>
                        </m:r>
                      </m:e>
                    </m:acc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solidFill>
                      <a:srgbClr val="000000"/>
                    </a:solidFill>
                    <a:latin typeface="Arial"/>
                    <a:cs typeface="Arial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GB" sz="3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986" y="292231"/>
                <a:ext cx="7437748" cy="910314"/>
              </a:xfrm>
              <a:prstGeom prst="rect">
                <a:avLst/>
              </a:prstGeom>
              <a:blipFill>
                <a:blip r:embed="rId3"/>
                <a:stretch>
                  <a:fillRect b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31712" y="2577736"/>
                <a:ext cx="2861874" cy="1127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𝑂𝐵</m:t>
                        </m:r>
                      </m:e>
                    </m:acc>
                    <m:r>
                      <a:rPr lang="en-GB" sz="4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4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4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40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712" y="2577736"/>
                <a:ext cx="2861874" cy="11272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8982" y="5552391"/>
                <a:ext cx="3307700" cy="717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𝑂𝐴</m:t>
                          </m:r>
                        </m:e>
                      </m:acc>
                      <m:r>
                        <a:rPr lang="en-GB" sz="3600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GB" sz="36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𝑂𝐵</m:t>
                          </m:r>
                        </m:e>
                      </m:acc>
                    </m:oMath>
                  </m:oMathPara>
                </a14:m>
                <a:endParaRPr lang="en-GB" sz="36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82" y="5552391"/>
                <a:ext cx="3307700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19975" y="5555688"/>
                <a:ext cx="3366306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975" y="5555688"/>
                <a:ext cx="3366306" cy="8195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4446867" y="3279350"/>
            <a:ext cx="2055044" cy="824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01911" y="3279350"/>
            <a:ext cx="0" cy="1245516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0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id">
            <a:extLst>
              <a:ext uri="{FF2B5EF4-FFF2-40B4-BE49-F238E27FC236}">
                <a16:creationId xmlns:a16="http://schemas.microsoft.com/office/drawing/2014/main" id="{77A0C45E-6AFA-64FD-1146-7ED93FF41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13692"/>
              </p:ext>
            </p:extLst>
          </p:nvPr>
        </p:nvGraphicFramePr>
        <p:xfrm>
          <a:off x="227205" y="756222"/>
          <a:ext cx="4435300" cy="406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530">
                  <a:extLst>
                    <a:ext uri="{9D8B030D-6E8A-4147-A177-3AD203B41FA5}">
                      <a16:colId xmlns:a16="http://schemas.microsoft.com/office/drawing/2014/main" val="416760580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47943494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2219625184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2708733679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253761546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3137075192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4010231064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35077993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367621135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3493201693"/>
                    </a:ext>
                  </a:extLst>
                </a:gridCol>
              </a:tblGrid>
              <a:tr h="3383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79102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96318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63794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932200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21999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962497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92195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329052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38079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AEC12C-30AD-44F4-3E6D-670D8C2175A8}"/>
                  </a:ext>
                </a:extLst>
              </p:cNvPr>
              <p:cNvSpPr txBox="1"/>
              <p:nvPr/>
            </p:nvSpPr>
            <p:spPr>
              <a:xfrm>
                <a:off x="277867" y="124825"/>
                <a:ext cx="4291064" cy="126868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Given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Draw the vector </a:t>
                </a: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GB" b="1" dirty="0">
                    <a:solidFill>
                      <a:srgbClr val="000000"/>
                    </a:solidFill>
                    <a:latin typeface="Trebuchet MS" panose="020B0603020202020204"/>
                  </a:rPr>
                  <a:t> </a:t>
                </a:r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from the point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GB" sz="16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AEC12C-30AD-44F4-3E6D-670D8C217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67" y="124825"/>
                <a:ext cx="4291064" cy="12686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Vector a">
            <a:extLst>
              <a:ext uri="{FF2B5EF4-FFF2-40B4-BE49-F238E27FC236}">
                <a16:creationId xmlns:a16="http://schemas.microsoft.com/office/drawing/2014/main" id="{801D9554-9896-E771-48CD-4E24363D88EA}"/>
              </a:ext>
            </a:extLst>
          </p:cNvPr>
          <p:cNvGrpSpPr/>
          <p:nvPr/>
        </p:nvGrpSpPr>
        <p:grpSpPr>
          <a:xfrm>
            <a:off x="2008671" y="1563531"/>
            <a:ext cx="414728" cy="2734422"/>
            <a:chOff x="2463268" y="2386027"/>
            <a:chExt cx="1883228" cy="105591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F427864-2C1A-14FE-AA09-790E2F9D77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3268" y="2386027"/>
              <a:ext cx="1883228" cy="105591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26D1E9B-6319-7403-43DF-9A019B342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987" y="2836620"/>
              <a:ext cx="1009740" cy="56760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Vector a label">
                <a:extLst>
                  <a:ext uri="{FF2B5EF4-FFF2-40B4-BE49-F238E27FC236}">
                    <a16:creationId xmlns:a16="http://schemas.microsoft.com/office/drawing/2014/main" id="{4CC74D7D-1F8F-F12C-3C86-2106AEF15D0E}"/>
                  </a:ext>
                </a:extLst>
              </p:cNvPr>
              <p:cNvSpPr txBox="1"/>
              <p:nvPr/>
            </p:nvSpPr>
            <p:spPr>
              <a:xfrm>
                <a:off x="1800782" y="2602221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b="1" dirty="0">
                  <a:solidFill>
                    <a:srgbClr val="FB5D43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7" name="Vector a label">
                <a:extLst>
                  <a:ext uri="{FF2B5EF4-FFF2-40B4-BE49-F238E27FC236}">
                    <a16:creationId xmlns:a16="http://schemas.microsoft.com/office/drawing/2014/main" id="{4CC74D7D-1F8F-F12C-3C86-2106AEF15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782" y="2602221"/>
                <a:ext cx="396262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885F9456-1E47-CF89-C0B2-EC8DE6F53FD9}"/>
              </a:ext>
            </a:extLst>
          </p:cNvPr>
          <p:cNvGrpSpPr/>
          <p:nvPr/>
        </p:nvGrpSpPr>
        <p:grpSpPr>
          <a:xfrm>
            <a:off x="2423400" y="1563531"/>
            <a:ext cx="1764163" cy="84696"/>
            <a:chOff x="6169523" y="2184503"/>
            <a:chExt cx="1810526" cy="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5E7F8F9-BB63-C286-D808-BD6D5703A549}"/>
                </a:ext>
              </a:extLst>
            </p:cNvPr>
            <p:cNvCxnSpPr>
              <a:cxnSpLocks/>
            </p:cNvCxnSpPr>
            <p:nvPr/>
          </p:nvCxnSpPr>
          <p:spPr>
            <a:xfrm>
              <a:off x="6169523" y="2184503"/>
              <a:ext cx="181052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CCCA27C-97C7-4B18-337D-EC68B408AF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0067" y="2184503"/>
              <a:ext cx="108131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Vector a label">
                <a:extLst>
                  <a:ext uri="{FF2B5EF4-FFF2-40B4-BE49-F238E27FC236}">
                    <a16:creationId xmlns:a16="http://schemas.microsoft.com/office/drawing/2014/main" id="{9EF263E7-E211-80E7-E0AC-AB814BDE1E9D}"/>
                  </a:ext>
                </a:extLst>
              </p:cNvPr>
              <p:cNvSpPr txBox="1"/>
              <p:nvPr/>
            </p:nvSpPr>
            <p:spPr>
              <a:xfrm>
                <a:off x="3146690" y="1577659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b="1" dirty="0">
                  <a:solidFill>
                    <a:srgbClr val="FB5D43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1" name="Vector a label">
                <a:extLst>
                  <a:ext uri="{FF2B5EF4-FFF2-40B4-BE49-F238E27FC236}">
                    <a16:creationId xmlns:a16="http://schemas.microsoft.com/office/drawing/2014/main" id="{9EF263E7-E211-80E7-E0AC-AB814BDE1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690" y="1577659"/>
                <a:ext cx="393056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Vector a">
            <a:extLst>
              <a:ext uri="{FF2B5EF4-FFF2-40B4-BE49-F238E27FC236}">
                <a16:creationId xmlns:a16="http://schemas.microsoft.com/office/drawing/2014/main" id="{55667994-05AD-62D0-DE75-D1C3C15F4956}"/>
              </a:ext>
            </a:extLst>
          </p:cNvPr>
          <p:cNvGrpSpPr/>
          <p:nvPr/>
        </p:nvGrpSpPr>
        <p:grpSpPr>
          <a:xfrm>
            <a:off x="1988654" y="1577660"/>
            <a:ext cx="2198908" cy="2801913"/>
            <a:chOff x="2463268" y="2386027"/>
            <a:chExt cx="1883228" cy="105591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F8234CD-4E45-214F-06E9-2183CEAF2D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3268" y="2386027"/>
              <a:ext cx="1883228" cy="105591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6E73440-CFA5-12F3-30C6-8D20F81BA2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987" y="2836620"/>
              <a:ext cx="1009740" cy="56760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Vector a label">
                <a:extLst>
                  <a:ext uri="{FF2B5EF4-FFF2-40B4-BE49-F238E27FC236}">
                    <a16:creationId xmlns:a16="http://schemas.microsoft.com/office/drawing/2014/main" id="{A0CE038F-819A-CC56-4E92-A84F57452C9B}"/>
                  </a:ext>
                </a:extLst>
              </p:cNvPr>
              <p:cNvSpPr txBox="1"/>
              <p:nvPr/>
            </p:nvSpPr>
            <p:spPr>
              <a:xfrm>
                <a:off x="3207873" y="2955442"/>
                <a:ext cx="811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b="1" dirty="0">
                  <a:solidFill>
                    <a:srgbClr val="FB5D43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5" name="Vector a label">
                <a:extLst>
                  <a:ext uri="{FF2B5EF4-FFF2-40B4-BE49-F238E27FC236}">
                    <a16:creationId xmlns:a16="http://schemas.microsoft.com/office/drawing/2014/main" id="{A0CE038F-819A-CC56-4E92-A84F57452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873" y="2955442"/>
                <a:ext cx="811441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Point P">
            <a:extLst>
              <a:ext uri="{FF2B5EF4-FFF2-40B4-BE49-F238E27FC236}">
                <a16:creationId xmlns:a16="http://schemas.microsoft.com/office/drawing/2014/main" id="{6DC03973-325D-99CC-0429-51626F987644}"/>
              </a:ext>
            </a:extLst>
          </p:cNvPr>
          <p:cNvGrpSpPr/>
          <p:nvPr/>
        </p:nvGrpSpPr>
        <p:grpSpPr>
          <a:xfrm>
            <a:off x="1707910" y="4010243"/>
            <a:ext cx="414729" cy="379969"/>
            <a:chOff x="928759" y="3220749"/>
            <a:chExt cx="414729" cy="37996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07640EB-A7F3-6308-1AF0-EF2BDCC5D805}"/>
                </a:ext>
              </a:extLst>
            </p:cNvPr>
            <p:cNvSpPr/>
            <p:nvPr/>
          </p:nvSpPr>
          <p:spPr>
            <a:xfrm>
              <a:off x="1179738" y="3508459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FC061A3-9952-208D-CA3D-29C04CF62DB6}"/>
                    </a:ext>
                  </a:extLst>
                </p:cNvPr>
                <p:cNvSpPr txBox="1"/>
                <p:nvPr/>
              </p:nvSpPr>
              <p:spPr>
                <a:xfrm>
                  <a:off x="928759" y="3220749"/>
                  <a:ext cx="4147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85D0CF8-8B12-BB09-3CF1-BC7EFEF1F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759" y="3220749"/>
                  <a:ext cx="41472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91DFC6-8BC2-887A-E4D8-A50829E2CABA}"/>
                  </a:ext>
                </a:extLst>
              </p:cNvPr>
              <p:cNvSpPr txBox="1"/>
              <p:nvPr/>
            </p:nvSpPr>
            <p:spPr>
              <a:xfrm>
                <a:off x="503933" y="4853422"/>
                <a:ext cx="240795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91DFC6-8BC2-887A-E4D8-A50829E2C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33" y="4853422"/>
                <a:ext cx="2407953" cy="7146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CC310F-A76F-8E78-3793-4F71C514B87E}"/>
                  </a:ext>
                </a:extLst>
              </p:cNvPr>
              <p:cNvSpPr txBox="1"/>
              <p:nvPr/>
            </p:nvSpPr>
            <p:spPr>
              <a:xfrm>
                <a:off x="168098" y="5510684"/>
                <a:ext cx="240795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CC310F-A76F-8E78-3793-4F71C514B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98" y="5510684"/>
                <a:ext cx="2407953" cy="7146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Grid">
            <a:extLst>
              <a:ext uri="{FF2B5EF4-FFF2-40B4-BE49-F238E27FC236}">
                <a16:creationId xmlns:a16="http://schemas.microsoft.com/office/drawing/2014/main" id="{66F38A0D-30DD-8463-9C71-9BC0C8362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865333"/>
              </p:ext>
            </p:extLst>
          </p:nvPr>
        </p:nvGraphicFramePr>
        <p:xfrm>
          <a:off x="7604279" y="747296"/>
          <a:ext cx="4435300" cy="406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530">
                  <a:extLst>
                    <a:ext uri="{9D8B030D-6E8A-4147-A177-3AD203B41FA5}">
                      <a16:colId xmlns:a16="http://schemas.microsoft.com/office/drawing/2014/main" val="416760580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47943494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2219625184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2708733679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253761546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3137075192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4010231064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35077993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367621135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3493201693"/>
                    </a:ext>
                  </a:extLst>
                </a:gridCol>
              </a:tblGrid>
              <a:tr h="3383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79102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96318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63794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932200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21999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962497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92195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329052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38079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D5BA72F-70BB-1907-A717-B591C3A89970}"/>
                  </a:ext>
                </a:extLst>
              </p:cNvPr>
              <p:cNvSpPr txBox="1"/>
              <p:nvPr/>
            </p:nvSpPr>
            <p:spPr>
              <a:xfrm>
                <a:off x="7729606" y="124825"/>
                <a:ext cx="4259309" cy="126868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Given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Draw the vector </a:t>
                </a: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GB" b="1" dirty="0">
                    <a:solidFill>
                      <a:srgbClr val="000000"/>
                    </a:solidFill>
                    <a:latin typeface="Trebuchet MS" panose="020B0603020202020204"/>
                  </a:rPr>
                  <a:t> </a:t>
                </a:r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from the point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D5BA72F-70BB-1907-A717-B591C3A89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606" y="124825"/>
                <a:ext cx="4259309" cy="126868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Point P">
            <a:extLst>
              <a:ext uri="{FF2B5EF4-FFF2-40B4-BE49-F238E27FC236}">
                <a16:creationId xmlns:a16="http://schemas.microsoft.com/office/drawing/2014/main" id="{A7895C54-B164-C2AE-E957-11FCE0EA8317}"/>
              </a:ext>
            </a:extLst>
          </p:cNvPr>
          <p:cNvGrpSpPr/>
          <p:nvPr/>
        </p:nvGrpSpPr>
        <p:grpSpPr>
          <a:xfrm>
            <a:off x="9659956" y="4300279"/>
            <a:ext cx="414729" cy="434734"/>
            <a:chOff x="1082444" y="3508459"/>
            <a:chExt cx="414729" cy="43473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DC77CD8-52AA-5C74-C20D-11690ABB58B5}"/>
                </a:ext>
              </a:extLst>
            </p:cNvPr>
            <p:cNvSpPr/>
            <p:nvPr/>
          </p:nvSpPr>
          <p:spPr>
            <a:xfrm>
              <a:off x="1179738" y="3508459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368F774-9BF8-7DC1-8CC6-70E7AE45171D}"/>
                    </a:ext>
                  </a:extLst>
                </p:cNvPr>
                <p:cNvSpPr txBox="1"/>
                <p:nvPr/>
              </p:nvSpPr>
              <p:spPr>
                <a:xfrm>
                  <a:off x="1082444" y="3573861"/>
                  <a:ext cx="4147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66BCD86-EB59-C56F-E43F-548EC12925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444" y="3573861"/>
                  <a:ext cx="41472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p">
            <a:extLst>
              <a:ext uri="{FF2B5EF4-FFF2-40B4-BE49-F238E27FC236}">
                <a16:creationId xmlns:a16="http://schemas.microsoft.com/office/drawing/2014/main" id="{BD03DE9A-DCAF-8DCC-5A5C-01883D80EB59}"/>
              </a:ext>
            </a:extLst>
          </p:cNvPr>
          <p:cNvGrpSpPr/>
          <p:nvPr/>
        </p:nvGrpSpPr>
        <p:grpSpPr>
          <a:xfrm>
            <a:off x="9801905" y="2045389"/>
            <a:ext cx="1792688" cy="2252752"/>
            <a:chOff x="6823773" y="2508738"/>
            <a:chExt cx="1792688" cy="2252752"/>
          </a:xfrm>
        </p:grpSpPr>
        <p:grpSp>
          <p:nvGrpSpPr>
            <p:cNvPr id="55" name="Vector a">
              <a:extLst>
                <a:ext uri="{FF2B5EF4-FFF2-40B4-BE49-F238E27FC236}">
                  <a16:creationId xmlns:a16="http://schemas.microsoft.com/office/drawing/2014/main" id="{AD109431-48E5-B14A-DEB2-6FE81EBCF66D}"/>
                </a:ext>
              </a:extLst>
            </p:cNvPr>
            <p:cNvGrpSpPr/>
            <p:nvPr/>
          </p:nvGrpSpPr>
          <p:grpSpPr>
            <a:xfrm>
              <a:off x="6823773" y="2508738"/>
              <a:ext cx="1792688" cy="2252752"/>
              <a:chOff x="2463268" y="2386027"/>
              <a:chExt cx="1883228" cy="1055914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2693B911-4484-0694-B12E-2B63D5F49B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3268" y="2386027"/>
                <a:ext cx="1883228" cy="105591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4CBAA8DC-A13B-1D6E-67F3-BE4F0216E4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1987" y="2836620"/>
                <a:ext cx="1009740" cy="56760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Vector a label">
                  <a:extLst>
                    <a:ext uri="{FF2B5EF4-FFF2-40B4-BE49-F238E27FC236}">
                      <a16:creationId xmlns:a16="http://schemas.microsoft.com/office/drawing/2014/main" id="{70BDB700-9D03-B22A-6A13-5F0321CA9BC6}"/>
                    </a:ext>
                  </a:extLst>
                </p:cNvPr>
                <p:cNvSpPr txBox="1"/>
                <p:nvPr/>
              </p:nvSpPr>
              <p:spPr>
                <a:xfrm>
                  <a:off x="7837160" y="3548846"/>
                  <a:ext cx="3962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b="1" dirty="0">
                    <a:solidFill>
                      <a:srgbClr val="FB5D43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33" name="Vector a label">
                  <a:extLst>
                    <a:ext uri="{FF2B5EF4-FFF2-40B4-BE49-F238E27FC236}">
                      <a16:creationId xmlns:a16="http://schemas.microsoft.com/office/drawing/2014/main" id="{9F2F0DBC-37FB-E0DB-2609-CFD4C7FCC5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7160" y="3548846"/>
                  <a:ext cx="396262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q">
            <a:extLst>
              <a:ext uri="{FF2B5EF4-FFF2-40B4-BE49-F238E27FC236}">
                <a16:creationId xmlns:a16="http://schemas.microsoft.com/office/drawing/2014/main" id="{B655EC66-96C4-5FB5-1851-A4895E048738}"/>
              </a:ext>
            </a:extLst>
          </p:cNvPr>
          <p:cNvGrpSpPr/>
          <p:nvPr/>
        </p:nvGrpSpPr>
        <p:grpSpPr>
          <a:xfrm>
            <a:off x="8910009" y="1349825"/>
            <a:ext cx="2684583" cy="693427"/>
            <a:chOff x="5931876" y="1813173"/>
            <a:chExt cx="2684583" cy="693427"/>
          </a:xfrm>
        </p:grpSpPr>
        <p:grpSp>
          <p:nvGrpSpPr>
            <p:cNvPr id="60" name="Vector a">
              <a:extLst>
                <a:ext uri="{FF2B5EF4-FFF2-40B4-BE49-F238E27FC236}">
                  <a16:creationId xmlns:a16="http://schemas.microsoft.com/office/drawing/2014/main" id="{CAF4DD4F-303C-0888-9EC0-E00BA8CB768B}"/>
                </a:ext>
              </a:extLst>
            </p:cNvPr>
            <p:cNvGrpSpPr/>
            <p:nvPr/>
          </p:nvGrpSpPr>
          <p:grpSpPr>
            <a:xfrm flipH="1">
              <a:off x="5931876" y="2030498"/>
              <a:ext cx="2684583" cy="476102"/>
              <a:chOff x="2463268" y="2386027"/>
              <a:chExt cx="1883228" cy="1055914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D468E98-78B6-4ACE-0500-B9670F83E9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3268" y="2386027"/>
                <a:ext cx="1883228" cy="105591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A18F8CDA-88D7-E8EA-659C-E994FCBAA6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1987" y="2836620"/>
                <a:ext cx="1009740" cy="56760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Vector a label">
                  <a:extLst>
                    <a:ext uri="{FF2B5EF4-FFF2-40B4-BE49-F238E27FC236}">
                      <a16:creationId xmlns:a16="http://schemas.microsoft.com/office/drawing/2014/main" id="{B7424FB0-52AA-F12E-B21C-3E8B3C103146}"/>
                    </a:ext>
                  </a:extLst>
                </p:cNvPr>
                <p:cNvSpPr txBox="1"/>
                <p:nvPr/>
              </p:nvSpPr>
              <p:spPr>
                <a:xfrm>
                  <a:off x="7274167" y="1813173"/>
                  <a:ext cx="3930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b="1" dirty="0">
                    <a:solidFill>
                      <a:srgbClr val="FB5D43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37" name="Vector a label">
                  <a:extLst>
                    <a:ext uri="{FF2B5EF4-FFF2-40B4-BE49-F238E27FC236}">
                      <a16:creationId xmlns:a16="http://schemas.microsoft.com/office/drawing/2014/main" id="{0DC038C7-C144-DFBA-E314-6E5CDC1C43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4167" y="1813173"/>
                  <a:ext cx="393056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p+q">
            <a:extLst>
              <a:ext uri="{FF2B5EF4-FFF2-40B4-BE49-F238E27FC236}">
                <a16:creationId xmlns:a16="http://schemas.microsoft.com/office/drawing/2014/main" id="{435FD3D1-2519-6A82-F12F-D3D0DE30AE5F}"/>
              </a:ext>
            </a:extLst>
          </p:cNvPr>
          <p:cNvGrpSpPr/>
          <p:nvPr/>
        </p:nvGrpSpPr>
        <p:grpSpPr>
          <a:xfrm>
            <a:off x="8918084" y="1553022"/>
            <a:ext cx="1263606" cy="2761499"/>
            <a:chOff x="5939952" y="2016370"/>
            <a:chExt cx="1263606" cy="2761499"/>
          </a:xfrm>
        </p:grpSpPr>
        <p:grpSp>
          <p:nvGrpSpPr>
            <p:cNvPr id="65" name="Vector a">
              <a:extLst>
                <a:ext uri="{FF2B5EF4-FFF2-40B4-BE49-F238E27FC236}">
                  <a16:creationId xmlns:a16="http://schemas.microsoft.com/office/drawing/2014/main" id="{0F16C51A-6F9B-04A1-22C0-7A77B1BE4E0D}"/>
                </a:ext>
              </a:extLst>
            </p:cNvPr>
            <p:cNvGrpSpPr/>
            <p:nvPr/>
          </p:nvGrpSpPr>
          <p:grpSpPr>
            <a:xfrm flipH="1">
              <a:off x="5939952" y="2016370"/>
              <a:ext cx="851276" cy="2761499"/>
              <a:chOff x="2463268" y="2386027"/>
              <a:chExt cx="1883228" cy="1055914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1719D7DE-6C0C-16FF-2CA8-E2FD48D1D7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3268" y="2386027"/>
                <a:ext cx="1883228" cy="105591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F184861-D589-AB88-1E22-835A35BBB4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1987" y="2836620"/>
                <a:ext cx="1009740" cy="56760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Vector a label">
                  <a:extLst>
                    <a:ext uri="{FF2B5EF4-FFF2-40B4-BE49-F238E27FC236}">
                      <a16:creationId xmlns:a16="http://schemas.microsoft.com/office/drawing/2014/main" id="{14DDFE73-96F8-A629-4DD4-C02E62764987}"/>
                    </a:ext>
                  </a:extLst>
                </p:cNvPr>
                <p:cNvSpPr txBox="1"/>
                <p:nvPr/>
              </p:nvSpPr>
              <p:spPr>
                <a:xfrm>
                  <a:off x="6392117" y="2982490"/>
                  <a:ext cx="8114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GB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b="1" dirty="0">
                    <a:solidFill>
                      <a:srgbClr val="FB5D43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42" name="Vector a label">
                  <a:extLst>
                    <a:ext uri="{FF2B5EF4-FFF2-40B4-BE49-F238E27FC236}">
                      <a16:creationId xmlns:a16="http://schemas.microsoft.com/office/drawing/2014/main" id="{62240CB5-DAA3-9495-59AE-6437318760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2117" y="2982490"/>
                  <a:ext cx="811441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04A6955E-F454-5DF9-D821-C2A9CD998302}"/>
              </a:ext>
            </a:extLst>
          </p:cNvPr>
          <p:cNvSpPr/>
          <p:nvPr/>
        </p:nvSpPr>
        <p:spPr>
          <a:xfrm>
            <a:off x="10857832" y="3547069"/>
            <a:ext cx="959255" cy="429976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Reveal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1516FF3-7D38-1B6C-74A7-B9736634CA91}"/>
                  </a:ext>
                </a:extLst>
              </p:cNvPr>
              <p:cNvSpPr txBox="1"/>
              <p:nvPr/>
            </p:nvSpPr>
            <p:spPr>
              <a:xfrm>
                <a:off x="7529497" y="4850502"/>
                <a:ext cx="240795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1516FF3-7D38-1B6C-74A7-B9736634C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497" y="4850502"/>
                <a:ext cx="2407953" cy="7146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C08BF17-1259-F5AC-8698-478D60D2B5BC}"/>
                  </a:ext>
                </a:extLst>
              </p:cNvPr>
              <p:cNvSpPr txBox="1"/>
              <p:nvPr/>
            </p:nvSpPr>
            <p:spPr>
              <a:xfrm>
                <a:off x="7330344" y="5606144"/>
                <a:ext cx="240795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C08BF17-1259-F5AC-8698-478D60D2B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344" y="5606144"/>
                <a:ext cx="2407953" cy="71468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ACE5F5E8-8AEF-345B-D87E-B5149EB47D1F}"/>
              </a:ext>
            </a:extLst>
          </p:cNvPr>
          <p:cNvGrpSpPr/>
          <p:nvPr/>
        </p:nvGrpSpPr>
        <p:grpSpPr>
          <a:xfrm flipH="1">
            <a:off x="8548704" y="1530917"/>
            <a:ext cx="1142876" cy="3109378"/>
            <a:chOff x="4224170" y="1120731"/>
            <a:chExt cx="1235883" cy="1512357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E40F52D-2847-20E5-EEBE-9476EDF31F11}"/>
                </a:ext>
              </a:extLst>
            </p:cNvPr>
            <p:cNvGrpSpPr/>
            <p:nvPr/>
          </p:nvGrpSpPr>
          <p:grpSpPr>
            <a:xfrm>
              <a:off x="4224170" y="2497838"/>
              <a:ext cx="894737" cy="135250"/>
              <a:chOff x="2363190" y="3367707"/>
              <a:chExt cx="1329853" cy="0"/>
            </a:xfrm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0F876A5E-BF63-0D3B-5EB6-DF2617CF28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3190" y="3367707"/>
                <a:ext cx="1329853" cy="0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A22083A2-2111-5289-DFA2-0C6A4CDBB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5138" y="3367707"/>
                <a:ext cx="650186" cy="0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A99C25F-0226-4354-86C7-879F1E16DCA0}"/>
                </a:ext>
              </a:extLst>
            </p:cNvPr>
            <p:cNvGrpSpPr/>
            <p:nvPr/>
          </p:nvGrpSpPr>
          <p:grpSpPr>
            <a:xfrm rot="16200000">
              <a:off x="4590721" y="1628505"/>
              <a:ext cx="1377105" cy="361558"/>
              <a:chOff x="2363190" y="3367707"/>
              <a:chExt cx="1329853" cy="0"/>
            </a:xfrm>
          </p:grpSpPr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D8C85B71-12F3-F34F-C8CE-7A4682F239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3190" y="3367707"/>
                <a:ext cx="1329853" cy="0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3D1085FF-CF14-E8B4-B7BF-85290FC24A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7558" y="3367707"/>
                <a:ext cx="650185" cy="0"/>
              </a:xfrm>
              <a:prstGeom prst="straightConnector1">
                <a:avLst/>
              </a:prstGeom>
              <a:ln w="57150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204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9" grpId="0"/>
      <p:bldP spid="20" grpId="0"/>
      <p:bldP spid="50" grpId="0" animBg="1"/>
      <p:bldP spid="69" grpId="0" animBg="1"/>
      <p:bldP spid="69" grpId="1" animBg="1"/>
      <p:bldP spid="70" grpId="0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id">
            <a:extLst>
              <a:ext uri="{FF2B5EF4-FFF2-40B4-BE49-F238E27FC236}">
                <a16:creationId xmlns:a16="http://schemas.microsoft.com/office/drawing/2014/main" id="{534DCAA9-628B-E27F-00C4-6A67162D7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63391"/>
              </p:ext>
            </p:extLst>
          </p:nvPr>
        </p:nvGraphicFramePr>
        <p:xfrm>
          <a:off x="227205" y="651122"/>
          <a:ext cx="4435300" cy="406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530">
                  <a:extLst>
                    <a:ext uri="{9D8B030D-6E8A-4147-A177-3AD203B41FA5}">
                      <a16:colId xmlns:a16="http://schemas.microsoft.com/office/drawing/2014/main" val="416760580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47943494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2219625184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2708733679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253761546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3137075192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4010231064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35077993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367621135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3493201693"/>
                    </a:ext>
                  </a:extLst>
                </a:gridCol>
              </a:tblGrid>
              <a:tr h="3383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79102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96318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63794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932200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21999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962497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92195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329052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38079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445B2C-E966-7B83-99C5-E792744BD474}"/>
                  </a:ext>
                </a:extLst>
              </p:cNvPr>
              <p:cNvSpPr txBox="1"/>
              <p:nvPr/>
            </p:nvSpPr>
            <p:spPr>
              <a:xfrm>
                <a:off x="305913" y="124825"/>
                <a:ext cx="4277885" cy="126868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Given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Draw the vector </a:t>
                </a: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GB" b="1" dirty="0">
                    <a:solidFill>
                      <a:srgbClr val="000000"/>
                    </a:solidFill>
                    <a:latin typeface="Trebuchet MS" panose="020B0603020202020204"/>
                  </a:rPr>
                  <a:t> </a:t>
                </a:r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from the point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445B2C-E966-7B83-99C5-E792744BD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13" y="124825"/>
                <a:ext cx="4277885" cy="12686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Vector a">
            <a:extLst>
              <a:ext uri="{FF2B5EF4-FFF2-40B4-BE49-F238E27FC236}">
                <a16:creationId xmlns:a16="http://schemas.microsoft.com/office/drawing/2014/main" id="{03A24714-EFC0-1CCF-6587-9CFBA84B7BC3}"/>
              </a:ext>
            </a:extLst>
          </p:cNvPr>
          <p:cNvGrpSpPr/>
          <p:nvPr/>
        </p:nvGrpSpPr>
        <p:grpSpPr>
          <a:xfrm>
            <a:off x="2008671" y="2871061"/>
            <a:ext cx="1747718" cy="1321792"/>
            <a:chOff x="2463268" y="2386027"/>
            <a:chExt cx="1883228" cy="105591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1A1E966-BB74-EB19-75E2-FA3D85CC14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3268" y="2386027"/>
              <a:ext cx="1883228" cy="105591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C4E2D85-BB02-B2B1-F959-C2CD16424F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987" y="2836620"/>
              <a:ext cx="1009740" cy="56760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Vector a label">
                <a:extLst>
                  <a:ext uri="{FF2B5EF4-FFF2-40B4-BE49-F238E27FC236}">
                    <a16:creationId xmlns:a16="http://schemas.microsoft.com/office/drawing/2014/main" id="{A99B93F6-4F0C-C3B6-0306-4AAD37C3C3EB}"/>
                  </a:ext>
                </a:extLst>
              </p:cNvPr>
              <p:cNvSpPr txBox="1"/>
              <p:nvPr/>
            </p:nvSpPr>
            <p:spPr>
              <a:xfrm>
                <a:off x="2914505" y="3561306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b="1" dirty="0">
                  <a:solidFill>
                    <a:srgbClr val="FB5D43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7" name="Vector a label">
                <a:extLst>
                  <a:ext uri="{FF2B5EF4-FFF2-40B4-BE49-F238E27FC236}">
                    <a16:creationId xmlns:a16="http://schemas.microsoft.com/office/drawing/2014/main" id="{A99B93F6-4F0C-C3B6-0306-4AAD37C3C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05" y="3561306"/>
                <a:ext cx="396262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Vector a label">
                <a:extLst>
                  <a:ext uri="{FF2B5EF4-FFF2-40B4-BE49-F238E27FC236}">
                    <a16:creationId xmlns:a16="http://schemas.microsoft.com/office/drawing/2014/main" id="{3820AB24-E924-B1E0-4E8C-4F78E545AE2E}"/>
                  </a:ext>
                </a:extLst>
              </p:cNvPr>
              <p:cNvSpPr txBox="1"/>
              <p:nvPr/>
            </p:nvSpPr>
            <p:spPr>
              <a:xfrm>
                <a:off x="1933989" y="1976083"/>
                <a:ext cx="566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b="1" dirty="0">
                  <a:solidFill>
                    <a:srgbClr val="FB5D43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8" name="Vector a label">
                <a:extLst>
                  <a:ext uri="{FF2B5EF4-FFF2-40B4-BE49-F238E27FC236}">
                    <a16:creationId xmlns:a16="http://schemas.microsoft.com/office/drawing/2014/main" id="{3820AB24-E924-B1E0-4E8C-4F78E545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989" y="1976083"/>
                <a:ext cx="566181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Vector a">
            <a:extLst>
              <a:ext uri="{FF2B5EF4-FFF2-40B4-BE49-F238E27FC236}">
                <a16:creationId xmlns:a16="http://schemas.microsoft.com/office/drawing/2014/main" id="{5EB98BD5-55EC-DA7A-F664-109888E7C439}"/>
              </a:ext>
            </a:extLst>
          </p:cNvPr>
          <p:cNvGrpSpPr/>
          <p:nvPr/>
        </p:nvGrpSpPr>
        <p:grpSpPr>
          <a:xfrm flipH="1">
            <a:off x="223200" y="1968084"/>
            <a:ext cx="1788900" cy="2306388"/>
            <a:chOff x="2463268" y="2386027"/>
            <a:chExt cx="1883228" cy="1055914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EB5CF07-0889-CEF9-AFEF-D60302B857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3268" y="2386027"/>
              <a:ext cx="1883228" cy="105591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CF2B771-1D2E-91F5-FBED-AF5AE7E991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987" y="2836620"/>
              <a:ext cx="1009740" cy="56760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Vector a label">
                <a:extLst>
                  <a:ext uri="{FF2B5EF4-FFF2-40B4-BE49-F238E27FC236}">
                    <a16:creationId xmlns:a16="http://schemas.microsoft.com/office/drawing/2014/main" id="{F9CFB44C-D4F8-7C5F-249D-3686D5BA5F5D}"/>
                  </a:ext>
                </a:extLst>
              </p:cNvPr>
              <p:cNvSpPr txBox="1"/>
              <p:nvPr/>
            </p:nvSpPr>
            <p:spPr>
              <a:xfrm>
                <a:off x="479741" y="3290809"/>
                <a:ext cx="811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b="1" dirty="0">
                  <a:solidFill>
                    <a:srgbClr val="FB5D43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2" name="Vector a label">
                <a:extLst>
                  <a:ext uri="{FF2B5EF4-FFF2-40B4-BE49-F238E27FC236}">
                    <a16:creationId xmlns:a16="http://schemas.microsoft.com/office/drawing/2014/main" id="{F9CFB44C-D4F8-7C5F-249D-3686D5BA5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41" y="3290809"/>
                <a:ext cx="811441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Point P">
            <a:extLst>
              <a:ext uri="{FF2B5EF4-FFF2-40B4-BE49-F238E27FC236}">
                <a16:creationId xmlns:a16="http://schemas.microsoft.com/office/drawing/2014/main" id="{49EC19B0-33E9-B491-63EC-92CBB4247610}"/>
              </a:ext>
            </a:extLst>
          </p:cNvPr>
          <p:cNvGrpSpPr/>
          <p:nvPr/>
        </p:nvGrpSpPr>
        <p:grpSpPr>
          <a:xfrm>
            <a:off x="1958888" y="4187052"/>
            <a:ext cx="459386" cy="369332"/>
            <a:chOff x="1179738" y="3502659"/>
            <a:chExt cx="459386" cy="36933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8030D85-3664-7D30-F6C8-90E2FCED5E2E}"/>
                </a:ext>
              </a:extLst>
            </p:cNvPr>
            <p:cNvSpPr/>
            <p:nvPr/>
          </p:nvSpPr>
          <p:spPr>
            <a:xfrm>
              <a:off x="1179738" y="3508459"/>
              <a:ext cx="89314" cy="92259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D629807-B924-F706-44E1-927EA8D8C099}"/>
                    </a:ext>
                  </a:extLst>
                </p:cNvPr>
                <p:cNvSpPr txBox="1"/>
                <p:nvPr/>
              </p:nvSpPr>
              <p:spPr>
                <a:xfrm>
                  <a:off x="1224395" y="3502659"/>
                  <a:ext cx="4147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06A9A85-C3CD-1654-74EA-69A3311A24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4395" y="3502659"/>
                  <a:ext cx="41472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Vector a">
            <a:extLst>
              <a:ext uri="{FF2B5EF4-FFF2-40B4-BE49-F238E27FC236}">
                <a16:creationId xmlns:a16="http://schemas.microsoft.com/office/drawing/2014/main" id="{D630AB43-ADB8-43C5-9803-09C05A07ADC5}"/>
              </a:ext>
            </a:extLst>
          </p:cNvPr>
          <p:cNvGrpSpPr/>
          <p:nvPr/>
        </p:nvGrpSpPr>
        <p:grpSpPr>
          <a:xfrm flipH="1">
            <a:off x="223203" y="1968085"/>
            <a:ext cx="3533185" cy="902977"/>
            <a:chOff x="2463268" y="2386027"/>
            <a:chExt cx="1883228" cy="105591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3DC8C36-2EA7-3B92-738F-C1A5261446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3268" y="2386027"/>
              <a:ext cx="1883228" cy="105591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76652B2-7421-CAFF-A7F4-A21C6F9B11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987" y="2836620"/>
              <a:ext cx="1009740" cy="56760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Vector a label">
                <a:extLst>
                  <a:ext uri="{FF2B5EF4-FFF2-40B4-BE49-F238E27FC236}">
                    <a16:creationId xmlns:a16="http://schemas.microsoft.com/office/drawing/2014/main" id="{FB14F2E4-7D9F-905D-142F-31E674726389}"/>
                  </a:ext>
                </a:extLst>
              </p:cNvPr>
              <p:cNvSpPr txBox="1"/>
              <p:nvPr/>
            </p:nvSpPr>
            <p:spPr>
              <a:xfrm>
                <a:off x="2983108" y="1448680"/>
                <a:ext cx="143372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B5D43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9" name="Vector a label">
                <a:extLst>
                  <a:ext uri="{FF2B5EF4-FFF2-40B4-BE49-F238E27FC236}">
                    <a16:creationId xmlns:a16="http://schemas.microsoft.com/office/drawing/2014/main" id="{FB14F2E4-7D9F-905D-142F-31E674726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108" y="1448680"/>
                <a:ext cx="1433726" cy="714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161A56-4C14-F8CA-06C0-8014AFDC9D5C}"/>
                  </a:ext>
                </a:extLst>
              </p:cNvPr>
              <p:cNvSpPr txBox="1"/>
              <p:nvPr/>
            </p:nvSpPr>
            <p:spPr>
              <a:xfrm>
                <a:off x="646257" y="4888671"/>
                <a:ext cx="2407953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161A56-4C14-F8CA-06C0-8014AFDC9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57" y="4888671"/>
                <a:ext cx="2407953" cy="7146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9E6924-A86D-ED06-C2C1-08BEB8E7B303}"/>
                  </a:ext>
                </a:extLst>
              </p:cNvPr>
              <p:cNvSpPr txBox="1"/>
              <p:nvPr/>
            </p:nvSpPr>
            <p:spPr>
              <a:xfrm>
                <a:off x="310422" y="5545933"/>
                <a:ext cx="2407953" cy="617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9E6924-A86D-ED06-C2C1-08BEB8E7B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22" y="5545933"/>
                <a:ext cx="2407953" cy="6176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Grid">
            <a:extLst>
              <a:ext uri="{FF2B5EF4-FFF2-40B4-BE49-F238E27FC236}">
                <a16:creationId xmlns:a16="http://schemas.microsoft.com/office/drawing/2014/main" id="{A107485D-B07B-0D17-5865-FAE016B94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225330"/>
              </p:ext>
            </p:extLst>
          </p:nvPr>
        </p:nvGraphicFramePr>
        <p:xfrm>
          <a:off x="7756700" y="652707"/>
          <a:ext cx="4435300" cy="360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530">
                  <a:extLst>
                    <a:ext uri="{9D8B030D-6E8A-4147-A177-3AD203B41FA5}">
                      <a16:colId xmlns:a16="http://schemas.microsoft.com/office/drawing/2014/main" val="416760580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47943494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2219625184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2708733679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253761546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3137075192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4010231064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35077993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367621135"/>
                    </a:ext>
                  </a:extLst>
                </a:gridCol>
                <a:gridCol w="443530">
                  <a:extLst>
                    <a:ext uri="{9D8B030D-6E8A-4147-A177-3AD203B41FA5}">
                      <a16:colId xmlns:a16="http://schemas.microsoft.com/office/drawing/2014/main" val="3493201693"/>
                    </a:ext>
                  </a:extLst>
                </a:gridCol>
              </a:tblGrid>
              <a:tr h="3383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979102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96318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63794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932200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21999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962497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92195"/>
                  </a:ext>
                </a:extLst>
              </a:tr>
              <a:tr h="46204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3290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47963C-606C-C40A-07F2-16687C8022AF}"/>
                  </a:ext>
                </a:extLst>
              </p:cNvPr>
              <p:cNvSpPr txBox="1"/>
              <p:nvPr/>
            </p:nvSpPr>
            <p:spPr>
              <a:xfrm>
                <a:off x="7835410" y="124825"/>
                <a:ext cx="4277885" cy="126868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Given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Draw the vector </a:t>
                </a: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GB" b="1" dirty="0">
                    <a:solidFill>
                      <a:srgbClr val="000000"/>
                    </a:solidFill>
                    <a:latin typeface="Trebuchet MS" panose="020B0603020202020204"/>
                  </a:rPr>
                  <a:t> </a:t>
                </a:r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from the point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47963C-606C-C40A-07F2-16687C802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410" y="124825"/>
                <a:ext cx="4277885" cy="126868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3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2" grpId="0"/>
      <p:bldP spid="19" grpId="0"/>
      <p:bldP spid="20" grpId="0"/>
      <p:bldP spid="21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81986" y="292231"/>
                <a:ext cx="7437748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𝑂𝐴</m:t>
                          </m:r>
                        </m:e>
                      </m:acc>
                      <m:r>
                        <a:rPr lang="en-GB" sz="32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3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986" y="292231"/>
                <a:ext cx="7437748" cy="9103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986" y="5382706"/>
                <a:ext cx="7956222" cy="717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GB" sz="3600" dirty="0">
                    <a:solidFill>
                      <a:srgbClr val="000000"/>
                    </a:solidFill>
                    <a:latin typeface="Arial"/>
                    <a:cs typeface="Arial"/>
                  </a:rPr>
                  <a:t>What is </a:t>
                </a:r>
                <a14:m>
                  <m:oMath xmlns:m="http://schemas.openxmlformats.org/officeDocument/2006/math">
                    <m:r>
                      <a:rPr lang="en-GB" sz="3600">
                        <a:solidFill>
                          <a:srgbClr val="000000"/>
                        </a:solidFill>
                        <a:latin typeface="Cambria Math"/>
                      </a:rPr>
                      <m:t>3</m:t>
                    </m:r>
                    <m:acc>
                      <m:accPr>
                        <m:chr m:val="⃗"/>
                        <m:ctrlPr>
                          <a:rPr lang="en-GB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𝑂𝐴</m:t>
                        </m:r>
                      </m:e>
                    </m:acc>
                    <m:r>
                      <a:rPr lang="en-GB" sz="3600" i="1">
                        <a:solidFill>
                          <a:srgbClr val="000000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GB" sz="3600" i="1" dirty="0">
                  <a:solidFill>
                    <a:srgbClr val="000000"/>
                  </a:solidFill>
                  <a:latin typeface="Cambria Math"/>
                  <a:cs typeface="Arial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986" y="5382706"/>
                <a:ext cx="7956222" cy="717248"/>
              </a:xfrm>
              <a:prstGeom prst="rect">
                <a:avLst/>
              </a:prstGeom>
              <a:blipFill>
                <a:blip r:embed="rId3"/>
                <a:stretch>
                  <a:fillRect t="-3390" b="-31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530500"/>
            <a:ext cx="35623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181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81986" y="292231"/>
                <a:ext cx="7437748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𝑂𝐴</m:t>
                          </m:r>
                        </m:e>
                      </m:acc>
                      <m:r>
                        <a:rPr lang="en-GB" sz="32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3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986" y="292231"/>
                <a:ext cx="7437748" cy="9103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986" y="5382706"/>
                <a:ext cx="7956222" cy="1012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srgbClr val="000000"/>
                          </a:solidFill>
                          <a:latin typeface="Cambria Math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GB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𝑂𝐴</m:t>
                          </m:r>
                        </m:e>
                      </m:acc>
                      <m:r>
                        <a:rPr lang="en-GB" sz="3600" i="1">
                          <a:solidFill>
                            <a:srgbClr val="000000"/>
                          </a:solidFill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GB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36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6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36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36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6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6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986" y="5382706"/>
                <a:ext cx="7956222" cy="1012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60"/>
          <a:stretch/>
        </p:blipFill>
        <p:spPr bwMode="auto">
          <a:xfrm>
            <a:off x="4167335" y="1549187"/>
            <a:ext cx="3084234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45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5C394C-EBA3-D39A-0FA8-9DA25232BCA3}"/>
                  </a:ext>
                </a:extLst>
              </p:cNvPr>
              <p:cNvSpPr txBox="1"/>
              <p:nvPr/>
            </p:nvSpPr>
            <p:spPr>
              <a:xfrm>
                <a:off x="196091" y="159924"/>
                <a:ext cx="4329414" cy="154093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Given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Write </a:t>
                </a:r>
                <a14:m>
                  <m:oMath xmlns:m="http://schemas.openxmlformats.org/officeDocument/2006/math">
                    <m:r>
                      <a:rPr lang="en-GB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b="1" dirty="0">
                    <a:solidFill>
                      <a:srgbClr val="000000"/>
                    </a:solidFill>
                    <a:latin typeface="Trebuchet MS" panose="020B0603020202020204"/>
                  </a:rPr>
                  <a:t> </a:t>
                </a:r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as a column vector.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5C394C-EBA3-D39A-0FA8-9DA25232B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91" y="159924"/>
                <a:ext cx="4329414" cy="15409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72DD74-596D-2863-F664-601EB943E482}"/>
                  </a:ext>
                </a:extLst>
              </p:cNvPr>
              <p:cNvSpPr txBox="1"/>
              <p:nvPr/>
            </p:nvSpPr>
            <p:spPr>
              <a:xfrm>
                <a:off x="6633275" y="159924"/>
                <a:ext cx="4649715" cy="154093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Given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sz="2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Write </a:t>
                </a:r>
                <a14:m>
                  <m:oMath xmlns:m="http://schemas.openxmlformats.org/officeDocument/2006/math">
                    <m:r>
                      <a:rPr lang="en-GB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b="1" dirty="0">
                    <a:solidFill>
                      <a:srgbClr val="000000"/>
                    </a:solidFill>
                    <a:latin typeface="Trebuchet MS" panose="020B0603020202020204"/>
                  </a:rPr>
                  <a:t> </a:t>
                </a:r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as a column vector. 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72DD74-596D-2863-F664-601EB943E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75" y="159924"/>
                <a:ext cx="4649715" cy="1540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24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783F0-B887-C7DA-F0CA-71D4C7FE6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E6CCC6-C217-A752-ED7E-4FE456E70BC8}"/>
              </a:ext>
            </a:extLst>
          </p:cNvPr>
          <p:cNvCxnSpPr>
            <a:cxnSpLocks/>
          </p:cNvCxnSpPr>
          <p:nvPr/>
        </p:nvCxnSpPr>
        <p:spPr>
          <a:xfrm>
            <a:off x="6096000" y="1202246"/>
            <a:ext cx="21027" cy="498670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8969B5-528A-1133-036F-09DCC003044D}"/>
              </a:ext>
            </a:extLst>
          </p:cNvPr>
          <p:cNvCxnSpPr>
            <a:cxnSpLocks/>
          </p:cNvCxnSpPr>
          <p:nvPr/>
        </p:nvCxnSpPr>
        <p:spPr>
          <a:xfrm flipH="1">
            <a:off x="1492906" y="3949048"/>
            <a:ext cx="9144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erall question">
            <a:extLst>
              <a:ext uri="{FF2B5EF4-FFF2-40B4-BE49-F238E27FC236}">
                <a16:creationId xmlns:a16="http://schemas.microsoft.com/office/drawing/2014/main" id="{FF449B21-6A3A-5F4B-0EA6-17CA64B3A417}"/>
              </a:ext>
            </a:extLst>
          </p:cNvPr>
          <p:cNvSpPr txBox="1"/>
          <p:nvPr/>
        </p:nvSpPr>
        <p:spPr>
          <a:xfrm>
            <a:off x="3542091" y="669046"/>
            <a:ext cx="5107821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0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en-GB" sz="1800" dirty="0">
                <a:solidFill>
                  <a:srgbClr val="000000"/>
                </a:solidFill>
                <a:latin typeface="Trebuchet MS" panose="020B0603020202020204"/>
              </a:rPr>
              <a:t>Add these column vectors together:</a:t>
            </a:r>
            <a:endParaRPr lang="en-US" sz="1800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57" name="Rectangle: Rounded Corners 15">
            <a:extLst>
              <a:ext uri="{FF2B5EF4-FFF2-40B4-BE49-F238E27FC236}">
                <a16:creationId xmlns:a16="http://schemas.microsoft.com/office/drawing/2014/main" id="{3C9B18F3-ABD0-381D-07CE-7D69508ABA42}"/>
              </a:ext>
            </a:extLst>
          </p:cNvPr>
          <p:cNvSpPr/>
          <p:nvPr/>
        </p:nvSpPr>
        <p:spPr>
          <a:xfrm>
            <a:off x="1647493" y="1183555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58" name="Rectangle: Rounded Corners 15">
            <a:extLst>
              <a:ext uri="{FF2B5EF4-FFF2-40B4-BE49-F238E27FC236}">
                <a16:creationId xmlns:a16="http://schemas.microsoft.com/office/drawing/2014/main" id="{45F3590B-8D37-FA1B-D58D-1DE23E7810D1}"/>
              </a:ext>
            </a:extLst>
          </p:cNvPr>
          <p:cNvSpPr/>
          <p:nvPr/>
        </p:nvSpPr>
        <p:spPr>
          <a:xfrm>
            <a:off x="6225513" y="4165446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F1B06452-A114-AE11-05A9-BB49133E4E9D}"/>
              </a:ext>
            </a:extLst>
          </p:cNvPr>
          <p:cNvSpPr/>
          <p:nvPr/>
        </p:nvSpPr>
        <p:spPr>
          <a:xfrm>
            <a:off x="6256607" y="1199734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sp>
        <p:nvSpPr>
          <p:cNvPr id="60" name="Rectangle: Rounded Corners 15">
            <a:extLst>
              <a:ext uri="{FF2B5EF4-FFF2-40B4-BE49-F238E27FC236}">
                <a16:creationId xmlns:a16="http://schemas.microsoft.com/office/drawing/2014/main" id="{A3BD3316-9411-1250-043F-7A781D0030BF}"/>
              </a:ext>
            </a:extLst>
          </p:cNvPr>
          <p:cNvSpPr/>
          <p:nvPr/>
        </p:nvSpPr>
        <p:spPr>
          <a:xfrm>
            <a:off x="1647493" y="416463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97F7785-18C4-A128-9C96-B63D3BA59B3E}"/>
                  </a:ext>
                </a:extLst>
              </p:cNvPr>
              <p:cNvSpPr txBox="1"/>
              <p:nvPr/>
            </p:nvSpPr>
            <p:spPr>
              <a:xfrm>
                <a:off x="2204131" y="1960809"/>
                <a:ext cx="2576090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97F7785-18C4-A128-9C96-B63D3BA59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131" y="1960809"/>
                <a:ext cx="2576090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3AD664-927B-C7B8-7B7B-9BA394118D5D}"/>
                  </a:ext>
                </a:extLst>
              </p:cNvPr>
              <p:cNvSpPr txBox="1"/>
              <p:nvPr/>
            </p:nvSpPr>
            <p:spPr>
              <a:xfrm>
                <a:off x="6533308" y="1967667"/>
                <a:ext cx="2786597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den>
                          </m:f>
                        </m:e>
                      </m:d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3AD664-927B-C7B8-7B7B-9BA394118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308" y="1967667"/>
                <a:ext cx="2786597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DBCCCAD-D9DC-BEFF-76CC-8FE5FDA5DF95}"/>
                  </a:ext>
                </a:extLst>
              </p:cNvPr>
              <p:cNvSpPr txBox="1"/>
              <p:nvPr/>
            </p:nvSpPr>
            <p:spPr>
              <a:xfrm>
                <a:off x="1931932" y="4928408"/>
                <a:ext cx="2973635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</m:e>
                      </m:d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DBCCCAD-D9DC-BEFF-76CC-8FE5FDA5D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32" y="4928408"/>
                <a:ext cx="2973635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D74F6E7-95C1-442C-A0D6-D946FB84EED2}"/>
                  </a:ext>
                </a:extLst>
              </p:cNvPr>
              <p:cNvSpPr txBox="1"/>
              <p:nvPr/>
            </p:nvSpPr>
            <p:spPr>
              <a:xfrm>
                <a:off x="6467679" y="4965787"/>
                <a:ext cx="2786597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den>
                          </m:f>
                        </m:e>
                      </m:d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D74F6E7-95C1-442C-A0D6-D946FB84E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679" y="4965787"/>
                <a:ext cx="2786597" cy="10604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A885239-179B-D8BB-977D-B724C3177FFD}"/>
              </a:ext>
            </a:extLst>
          </p:cNvPr>
          <p:cNvSpPr txBox="1"/>
          <p:nvPr/>
        </p:nvSpPr>
        <p:spPr>
          <a:xfrm>
            <a:off x="6074910" y="2931263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sz="1400" dirty="0">
              <a:solidFill>
                <a:srgbClr val="000000"/>
              </a:solidFill>
              <a:latin typeface="Trebuchet MS" panose="020B0603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Question A ANSWER">
                <a:extLst>
                  <a:ext uri="{FF2B5EF4-FFF2-40B4-BE49-F238E27FC236}">
                    <a16:creationId xmlns:a16="http://schemas.microsoft.com/office/drawing/2014/main" id="{B3348F77-9602-3FEB-171F-7143B149313E}"/>
                  </a:ext>
                </a:extLst>
              </p:cNvPr>
              <p:cNvSpPr txBox="1"/>
              <p:nvPr/>
            </p:nvSpPr>
            <p:spPr>
              <a:xfrm>
                <a:off x="4536983" y="1972060"/>
                <a:ext cx="1133708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9" name="Question A ANSWER">
                <a:extLst>
                  <a:ext uri="{FF2B5EF4-FFF2-40B4-BE49-F238E27FC236}">
                    <a16:creationId xmlns:a16="http://schemas.microsoft.com/office/drawing/2014/main" id="{B3348F77-9602-3FEB-171F-7143B1493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983" y="1972060"/>
                <a:ext cx="1133708" cy="10604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Question B ANSWER">
                <a:extLst>
                  <a:ext uri="{FF2B5EF4-FFF2-40B4-BE49-F238E27FC236}">
                    <a16:creationId xmlns:a16="http://schemas.microsoft.com/office/drawing/2014/main" id="{DC5F8BCA-9234-30F0-5102-47571729BBA2}"/>
                  </a:ext>
                </a:extLst>
              </p:cNvPr>
              <p:cNvSpPr txBox="1"/>
              <p:nvPr/>
            </p:nvSpPr>
            <p:spPr>
              <a:xfrm>
                <a:off x="9085835" y="1960809"/>
                <a:ext cx="1401409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0" name="Question B ANSWER">
                <a:extLst>
                  <a:ext uri="{FF2B5EF4-FFF2-40B4-BE49-F238E27FC236}">
                    <a16:creationId xmlns:a16="http://schemas.microsoft.com/office/drawing/2014/main" id="{DC5F8BCA-9234-30F0-5102-47571729B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835" y="1960809"/>
                <a:ext cx="1401409" cy="1060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Question C ANSWER">
                <a:extLst>
                  <a:ext uri="{FF2B5EF4-FFF2-40B4-BE49-F238E27FC236}">
                    <a16:creationId xmlns:a16="http://schemas.microsoft.com/office/drawing/2014/main" id="{0596204E-CD00-F64A-E2AC-EF5823B753A1}"/>
                  </a:ext>
                </a:extLst>
              </p:cNvPr>
              <p:cNvSpPr txBox="1"/>
              <p:nvPr/>
            </p:nvSpPr>
            <p:spPr>
              <a:xfrm>
                <a:off x="4610940" y="4928408"/>
                <a:ext cx="1186607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1" name="Question C ANSWER">
                <a:extLst>
                  <a:ext uri="{FF2B5EF4-FFF2-40B4-BE49-F238E27FC236}">
                    <a16:creationId xmlns:a16="http://schemas.microsoft.com/office/drawing/2014/main" id="{0596204E-CD00-F64A-E2AC-EF5823B75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940" y="4928408"/>
                <a:ext cx="1186607" cy="10604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Question D ANSWER">
                <a:extLst>
                  <a:ext uri="{FF2B5EF4-FFF2-40B4-BE49-F238E27FC236}">
                    <a16:creationId xmlns:a16="http://schemas.microsoft.com/office/drawing/2014/main" id="{4D7BC8A2-A26B-22C9-0D7F-057379F9792E}"/>
                  </a:ext>
                </a:extLst>
              </p:cNvPr>
              <p:cNvSpPr txBox="1"/>
              <p:nvPr/>
            </p:nvSpPr>
            <p:spPr>
              <a:xfrm>
                <a:off x="9085835" y="4946469"/>
                <a:ext cx="1186607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2" name="Question D ANSWER">
                <a:extLst>
                  <a:ext uri="{FF2B5EF4-FFF2-40B4-BE49-F238E27FC236}">
                    <a16:creationId xmlns:a16="http://schemas.microsoft.com/office/drawing/2014/main" id="{4D7BC8A2-A26B-22C9-0D7F-057379F97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835" y="4946469"/>
                <a:ext cx="1186607" cy="10604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uestion A Box">
            <a:extLst>
              <a:ext uri="{FF2B5EF4-FFF2-40B4-BE49-F238E27FC236}">
                <a16:creationId xmlns:a16="http://schemas.microsoft.com/office/drawing/2014/main" id="{D1F0DB42-8561-D19A-BE19-6D64F9A54DD7}"/>
              </a:ext>
            </a:extLst>
          </p:cNvPr>
          <p:cNvSpPr/>
          <p:nvPr/>
        </p:nvSpPr>
        <p:spPr>
          <a:xfrm>
            <a:off x="4648222" y="1979951"/>
            <a:ext cx="1004054" cy="105903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71" name="Question B Box">
            <a:extLst>
              <a:ext uri="{FF2B5EF4-FFF2-40B4-BE49-F238E27FC236}">
                <a16:creationId xmlns:a16="http://schemas.microsoft.com/office/drawing/2014/main" id="{72239724-41B7-B927-22C8-6107189DE9D7}"/>
              </a:ext>
            </a:extLst>
          </p:cNvPr>
          <p:cNvSpPr/>
          <p:nvPr/>
        </p:nvSpPr>
        <p:spPr>
          <a:xfrm>
            <a:off x="9251758" y="2020915"/>
            <a:ext cx="1080994" cy="1059271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73" name="Question C Box">
            <a:extLst>
              <a:ext uri="{FF2B5EF4-FFF2-40B4-BE49-F238E27FC236}">
                <a16:creationId xmlns:a16="http://schemas.microsoft.com/office/drawing/2014/main" id="{D9174755-240A-DC25-64EC-8C1735B75B0C}"/>
              </a:ext>
            </a:extLst>
          </p:cNvPr>
          <p:cNvSpPr/>
          <p:nvPr/>
        </p:nvSpPr>
        <p:spPr>
          <a:xfrm>
            <a:off x="4720956" y="4928408"/>
            <a:ext cx="937737" cy="1059271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75" name="Question D Box">
            <a:extLst>
              <a:ext uri="{FF2B5EF4-FFF2-40B4-BE49-F238E27FC236}">
                <a16:creationId xmlns:a16="http://schemas.microsoft.com/office/drawing/2014/main" id="{50C4710B-30FD-3FE5-C564-3D401AE2DB43}"/>
              </a:ext>
            </a:extLst>
          </p:cNvPr>
          <p:cNvSpPr/>
          <p:nvPr/>
        </p:nvSpPr>
        <p:spPr>
          <a:xfrm>
            <a:off x="9197079" y="4985270"/>
            <a:ext cx="988834" cy="1059271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E2DADB-DBFB-B8E8-A3ED-5AAB1C7013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48440" y="125742"/>
            <a:ext cx="684075" cy="9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3" grpId="0" animBg="1"/>
      <p:bldP spid="71" grpId="0" animBg="1"/>
      <p:bldP spid="71" grpId="1" animBg="1"/>
      <p:bldP spid="73" grpId="0" animBg="1"/>
      <p:bldP spid="73" grpId="1" animBg="1"/>
      <p:bldP spid="75" grpId="0" animBg="1"/>
      <p:bldP spid="7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987F5E0-8C9A-402F-6271-73400163E1C6}"/>
              </a:ext>
            </a:extLst>
          </p:cNvPr>
          <p:cNvCxnSpPr>
            <a:cxnSpLocks/>
          </p:cNvCxnSpPr>
          <p:nvPr/>
        </p:nvCxnSpPr>
        <p:spPr>
          <a:xfrm>
            <a:off x="6096000" y="1202246"/>
            <a:ext cx="0" cy="4944115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BF06B4-CF5F-6179-3EB3-E47782C46744}"/>
              </a:ext>
            </a:extLst>
          </p:cNvPr>
          <p:cNvCxnSpPr>
            <a:cxnSpLocks/>
          </p:cNvCxnSpPr>
          <p:nvPr/>
        </p:nvCxnSpPr>
        <p:spPr>
          <a:xfrm flipH="1">
            <a:off x="1492906" y="4136004"/>
            <a:ext cx="9144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erall question">
            <a:extLst>
              <a:ext uri="{FF2B5EF4-FFF2-40B4-BE49-F238E27FC236}">
                <a16:creationId xmlns:a16="http://schemas.microsoft.com/office/drawing/2014/main" id="{51D43DF7-12CF-F9B1-ABDD-60284421612E}"/>
              </a:ext>
            </a:extLst>
          </p:cNvPr>
          <p:cNvSpPr txBox="1"/>
          <p:nvPr/>
        </p:nvSpPr>
        <p:spPr>
          <a:xfrm>
            <a:off x="2672338" y="1435760"/>
            <a:ext cx="684732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0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en-US" sz="1800" dirty="0">
                <a:solidFill>
                  <a:srgbClr val="000000"/>
                </a:solidFill>
                <a:latin typeface="Trebuchet MS" panose="020B0603020202020204"/>
              </a:rPr>
              <a:t>Subtract </a:t>
            </a:r>
            <a:r>
              <a:rPr lang="en-GB" sz="1800" dirty="0">
                <a:solidFill>
                  <a:srgbClr val="000000"/>
                </a:solidFill>
                <a:latin typeface="Trebuchet MS" panose="020B0603020202020204"/>
              </a:rPr>
              <a:t>these column vectors:</a:t>
            </a:r>
            <a:endParaRPr lang="en-US" sz="1800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F37A09A1-31DF-C00B-4052-F12FC160E856}"/>
              </a:ext>
            </a:extLst>
          </p:cNvPr>
          <p:cNvSpPr/>
          <p:nvPr/>
        </p:nvSpPr>
        <p:spPr>
          <a:xfrm>
            <a:off x="1647493" y="2204208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1A6F21D6-BD56-58B4-1EE5-0150B4E0BF15}"/>
              </a:ext>
            </a:extLst>
          </p:cNvPr>
          <p:cNvSpPr/>
          <p:nvPr/>
        </p:nvSpPr>
        <p:spPr>
          <a:xfrm>
            <a:off x="6225513" y="435240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CB16E069-FDCD-3F11-3B2E-40F69D4F05F0}"/>
              </a:ext>
            </a:extLst>
          </p:cNvPr>
          <p:cNvSpPr/>
          <p:nvPr/>
        </p:nvSpPr>
        <p:spPr>
          <a:xfrm>
            <a:off x="6256607" y="2220387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6B3B2DF8-16CD-0E07-B753-FDDCC4A91712}"/>
              </a:ext>
            </a:extLst>
          </p:cNvPr>
          <p:cNvSpPr/>
          <p:nvPr/>
        </p:nvSpPr>
        <p:spPr>
          <a:xfrm>
            <a:off x="1647493" y="4351588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E7AAB9-9BC5-7E54-05A8-31344BF0F9DD}"/>
                  </a:ext>
                </a:extLst>
              </p:cNvPr>
              <p:cNvSpPr txBox="1"/>
              <p:nvPr/>
            </p:nvSpPr>
            <p:spPr>
              <a:xfrm>
                <a:off x="2394478" y="2610316"/>
                <a:ext cx="2004588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E7AAB9-9BC5-7E54-05A8-31344BF0F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478" y="2610316"/>
                <a:ext cx="2004588" cy="922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E12C9C-E384-3E5F-DB9E-9F5CF0C3EC0C}"/>
                  </a:ext>
                </a:extLst>
              </p:cNvPr>
              <p:cNvSpPr txBox="1"/>
              <p:nvPr/>
            </p:nvSpPr>
            <p:spPr>
              <a:xfrm>
                <a:off x="6860029" y="2635722"/>
                <a:ext cx="2573653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</m:e>
                      </m:d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E12C9C-E384-3E5F-DB9E-9F5CF0C3E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029" y="2635722"/>
                <a:ext cx="2573653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8A2888-8F58-E0D0-983F-1F2BF1EFF66D}"/>
                  </a:ext>
                </a:extLst>
              </p:cNvPr>
              <p:cNvSpPr txBox="1"/>
              <p:nvPr/>
            </p:nvSpPr>
            <p:spPr>
              <a:xfrm>
                <a:off x="2199264" y="4793645"/>
                <a:ext cx="2414058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den>
                          </m:f>
                        </m:e>
                      </m:d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8A2888-8F58-E0D0-983F-1F2BF1EFF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264" y="4793645"/>
                <a:ext cx="2414058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F18FC0-ED5F-E3D0-103C-8A87B419934E}"/>
                  </a:ext>
                </a:extLst>
              </p:cNvPr>
              <p:cNvSpPr txBox="1"/>
              <p:nvPr/>
            </p:nvSpPr>
            <p:spPr>
              <a:xfrm>
                <a:off x="6838031" y="4783302"/>
                <a:ext cx="2414058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den>
                          </m:f>
                        </m:e>
                      </m:d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F18FC0-ED5F-E3D0-103C-8A87B4199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031" y="4783302"/>
                <a:ext cx="2414058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E5F23CA-C4DD-C7DD-E38D-0765779E004C}"/>
              </a:ext>
            </a:extLst>
          </p:cNvPr>
          <p:cNvSpPr txBox="1"/>
          <p:nvPr/>
        </p:nvSpPr>
        <p:spPr>
          <a:xfrm>
            <a:off x="5672138" y="381624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sz="2400" dirty="0">
              <a:solidFill>
                <a:srgbClr val="000000"/>
              </a:solidFill>
              <a:latin typeface="Trebuchet MS" panose="020B0603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Question A ANSWER">
                <a:extLst>
                  <a:ext uri="{FF2B5EF4-FFF2-40B4-BE49-F238E27FC236}">
                    <a16:creationId xmlns:a16="http://schemas.microsoft.com/office/drawing/2014/main" id="{E82F6FEF-FCE6-53A0-479F-EC1557027373}"/>
                  </a:ext>
                </a:extLst>
              </p:cNvPr>
              <p:cNvSpPr txBox="1"/>
              <p:nvPr/>
            </p:nvSpPr>
            <p:spPr>
              <a:xfrm>
                <a:off x="4163415" y="2634936"/>
                <a:ext cx="815160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4" name="Question A ANSWER">
                <a:extLst>
                  <a:ext uri="{FF2B5EF4-FFF2-40B4-BE49-F238E27FC236}">
                    <a16:creationId xmlns:a16="http://schemas.microsoft.com/office/drawing/2014/main" id="{E82F6FEF-FCE6-53A0-479F-EC1557027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415" y="2634936"/>
                <a:ext cx="815160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Question B ANSWER">
                <a:extLst>
                  <a:ext uri="{FF2B5EF4-FFF2-40B4-BE49-F238E27FC236}">
                    <a16:creationId xmlns:a16="http://schemas.microsoft.com/office/drawing/2014/main" id="{FB36EC36-327E-3E51-DBC2-AC50037BFF2F}"/>
                  </a:ext>
                </a:extLst>
              </p:cNvPr>
              <p:cNvSpPr txBox="1"/>
              <p:nvPr/>
            </p:nvSpPr>
            <p:spPr>
              <a:xfrm>
                <a:off x="9080038" y="2657517"/>
                <a:ext cx="999504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</m:num>
                            <m:den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5" name="Question B ANSWER">
                <a:extLst>
                  <a:ext uri="{FF2B5EF4-FFF2-40B4-BE49-F238E27FC236}">
                    <a16:creationId xmlns:a16="http://schemas.microsoft.com/office/drawing/2014/main" id="{FB36EC36-327E-3E51-DBC2-AC50037BF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038" y="2657517"/>
                <a:ext cx="999504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Question C ANSWER">
                <a:extLst>
                  <a:ext uri="{FF2B5EF4-FFF2-40B4-BE49-F238E27FC236}">
                    <a16:creationId xmlns:a16="http://schemas.microsoft.com/office/drawing/2014/main" id="{BBA976A3-D0EF-4A07-B487-D4A089E9CAC9}"/>
                  </a:ext>
                </a:extLst>
              </p:cNvPr>
              <p:cNvSpPr txBox="1"/>
              <p:nvPr/>
            </p:nvSpPr>
            <p:spPr>
              <a:xfrm>
                <a:off x="4483697" y="4806577"/>
                <a:ext cx="1044388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6" name="Question C ANSWER">
                <a:extLst>
                  <a:ext uri="{FF2B5EF4-FFF2-40B4-BE49-F238E27FC236}">
                    <a16:creationId xmlns:a16="http://schemas.microsoft.com/office/drawing/2014/main" id="{BBA976A3-D0EF-4A07-B487-D4A089E9C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697" y="4806577"/>
                <a:ext cx="1044388" cy="922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Question D ANSWER">
                <a:extLst>
                  <a:ext uri="{FF2B5EF4-FFF2-40B4-BE49-F238E27FC236}">
                    <a16:creationId xmlns:a16="http://schemas.microsoft.com/office/drawing/2014/main" id="{47AAFAE2-1FF2-671C-4FE7-DFD801477D15}"/>
                  </a:ext>
                </a:extLst>
              </p:cNvPr>
              <p:cNvSpPr txBox="1"/>
              <p:nvPr/>
            </p:nvSpPr>
            <p:spPr>
              <a:xfrm>
                <a:off x="8975209" y="4819076"/>
                <a:ext cx="1044388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GB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7" name="Question D ANSWER">
                <a:extLst>
                  <a:ext uri="{FF2B5EF4-FFF2-40B4-BE49-F238E27FC236}">
                    <a16:creationId xmlns:a16="http://schemas.microsoft.com/office/drawing/2014/main" id="{47AAFAE2-1FF2-671C-4FE7-DFD801477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209" y="4819076"/>
                <a:ext cx="1044388" cy="9221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Question A Box">
            <a:extLst>
              <a:ext uri="{FF2B5EF4-FFF2-40B4-BE49-F238E27FC236}">
                <a16:creationId xmlns:a16="http://schemas.microsoft.com/office/drawing/2014/main" id="{DAA86CBE-2621-1692-FB60-D0C707F1CCED}"/>
              </a:ext>
            </a:extLst>
          </p:cNvPr>
          <p:cNvSpPr/>
          <p:nvPr/>
        </p:nvSpPr>
        <p:spPr>
          <a:xfrm>
            <a:off x="4301091" y="2706772"/>
            <a:ext cx="791273" cy="96008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4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9" name="Question B Box">
            <a:extLst>
              <a:ext uri="{FF2B5EF4-FFF2-40B4-BE49-F238E27FC236}">
                <a16:creationId xmlns:a16="http://schemas.microsoft.com/office/drawing/2014/main" id="{1719B3B7-0BEC-BC6C-84C7-76A32017821C}"/>
              </a:ext>
            </a:extLst>
          </p:cNvPr>
          <p:cNvSpPr/>
          <p:nvPr/>
        </p:nvSpPr>
        <p:spPr>
          <a:xfrm>
            <a:off x="9252839" y="2607951"/>
            <a:ext cx="735128" cy="960305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4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0" name="Question C Box">
            <a:extLst>
              <a:ext uri="{FF2B5EF4-FFF2-40B4-BE49-F238E27FC236}">
                <a16:creationId xmlns:a16="http://schemas.microsoft.com/office/drawing/2014/main" id="{235D3371-D9A4-EE2E-36E4-C279F244548D}"/>
              </a:ext>
            </a:extLst>
          </p:cNvPr>
          <p:cNvSpPr/>
          <p:nvPr/>
        </p:nvSpPr>
        <p:spPr>
          <a:xfrm>
            <a:off x="4592961" y="4811574"/>
            <a:ext cx="739010" cy="960305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4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1" name="Question D Box">
            <a:extLst>
              <a:ext uri="{FF2B5EF4-FFF2-40B4-BE49-F238E27FC236}">
                <a16:creationId xmlns:a16="http://schemas.microsoft.com/office/drawing/2014/main" id="{2D508ED2-916A-5846-2EA4-D9386F15906A}"/>
              </a:ext>
            </a:extLst>
          </p:cNvPr>
          <p:cNvSpPr/>
          <p:nvPr/>
        </p:nvSpPr>
        <p:spPr>
          <a:xfrm>
            <a:off x="9114463" y="4822188"/>
            <a:ext cx="779278" cy="960305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4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368232-A5BF-A88A-D28D-C91F41E09C2E}"/>
              </a:ext>
            </a:extLst>
          </p:cNvPr>
          <p:cNvSpPr txBox="1"/>
          <p:nvPr/>
        </p:nvSpPr>
        <p:spPr>
          <a:xfrm>
            <a:off x="2000653" y="711639"/>
            <a:ext cx="819069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rebuchet MS" panose="020B0603020202020204"/>
              </a:rPr>
              <a:t>Subtracting column vectors is the same as subtracting the corresponding components.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082827-122B-F6AF-69B6-68B9F40991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48440" y="125742"/>
            <a:ext cx="684075" cy="9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6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uestion 1 statement">
                <a:extLst>
                  <a:ext uri="{FF2B5EF4-FFF2-40B4-BE49-F238E27FC236}">
                    <a16:creationId xmlns:a16="http://schemas.microsoft.com/office/drawing/2014/main" id="{9433F417-13F1-A6A2-295D-29FFC2504CC3}"/>
                  </a:ext>
                </a:extLst>
              </p:cNvPr>
              <p:cNvSpPr txBox="1"/>
              <p:nvPr/>
            </p:nvSpPr>
            <p:spPr>
              <a:xfrm>
                <a:off x="3155811" y="2716355"/>
                <a:ext cx="16898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rebuchet MS" panose="020B0603020202020204"/>
                  </a:rPr>
                  <a:t> is the scalar</a:t>
                </a:r>
              </a:p>
            </p:txBody>
          </p:sp>
        </mc:Choice>
        <mc:Fallback xmlns="">
          <p:sp>
            <p:nvSpPr>
              <p:cNvPr id="2" name="Question 1 statement">
                <a:extLst>
                  <a:ext uri="{FF2B5EF4-FFF2-40B4-BE49-F238E27FC236}">
                    <a16:creationId xmlns:a16="http://schemas.microsoft.com/office/drawing/2014/main" id="{9433F417-13F1-A6A2-295D-29FFC2504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811" y="2716355"/>
                <a:ext cx="1689886" cy="369332"/>
              </a:xfrm>
              <a:prstGeom prst="rect">
                <a:avLst/>
              </a:prstGeom>
              <a:blipFill>
                <a:blip r:embed="rId2"/>
                <a:stretch>
                  <a:fillRect t="-11667" r="-18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uestion A Box">
            <a:extLst>
              <a:ext uri="{FF2B5EF4-FFF2-40B4-BE49-F238E27FC236}">
                <a16:creationId xmlns:a16="http://schemas.microsoft.com/office/drawing/2014/main" id="{3F3193DC-1607-B8AE-B4ED-2084A527BF50}"/>
              </a:ext>
            </a:extLst>
          </p:cNvPr>
          <p:cNvSpPr/>
          <p:nvPr/>
        </p:nvSpPr>
        <p:spPr>
          <a:xfrm>
            <a:off x="2075008" y="2759646"/>
            <a:ext cx="3667353" cy="40004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65EEA2-DE01-EF69-A3B2-51CC657BC6E5}"/>
              </a:ext>
            </a:extLst>
          </p:cNvPr>
          <p:cNvCxnSpPr>
            <a:cxnSpLocks/>
          </p:cNvCxnSpPr>
          <p:nvPr/>
        </p:nvCxnSpPr>
        <p:spPr>
          <a:xfrm flipH="1">
            <a:off x="1663484" y="3360571"/>
            <a:ext cx="914400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erall question">
            <a:extLst>
              <a:ext uri="{FF2B5EF4-FFF2-40B4-BE49-F238E27FC236}">
                <a16:creationId xmlns:a16="http://schemas.microsoft.com/office/drawing/2014/main" id="{394F81A8-A2CF-D932-4882-DBCF81B078F6}"/>
              </a:ext>
            </a:extLst>
          </p:cNvPr>
          <p:cNvSpPr txBox="1"/>
          <p:nvPr/>
        </p:nvSpPr>
        <p:spPr>
          <a:xfrm>
            <a:off x="1805758" y="312585"/>
            <a:ext cx="892898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0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en-US" sz="1800" dirty="0">
                <a:solidFill>
                  <a:srgbClr val="000000"/>
                </a:solidFill>
                <a:latin typeface="Trebuchet MS" panose="020B0603020202020204"/>
              </a:rPr>
              <a:t>On your mini whiteboards, </a:t>
            </a:r>
            <a:r>
              <a:rPr lang="en-GB" sz="1800" dirty="0">
                <a:solidFill>
                  <a:srgbClr val="000000"/>
                </a:solidFill>
                <a:latin typeface="Trebuchet MS" panose="020B0603020202020204"/>
              </a:rPr>
              <a:t>identify the scalar in each question below</a:t>
            </a:r>
            <a:endParaRPr lang="en-US" sz="1800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8A6EBDF7-3D2F-85EE-A1F6-D62DA278728A}"/>
              </a:ext>
            </a:extLst>
          </p:cNvPr>
          <p:cNvSpPr/>
          <p:nvPr/>
        </p:nvSpPr>
        <p:spPr>
          <a:xfrm>
            <a:off x="1786977" y="827094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EDF9B275-9B9F-79AC-20B3-50EB3E44D7C8}"/>
              </a:ext>
            </a:extLst>
          </p:cNvPr>
          <p:cNvSpPr/>
          <p:nvPr/>
        </p:nvSpPr>
        <p:spPr>
          <a:xfrm>
            <a:off x="6396091" y="3576969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69C88677-8D33-1BEA-8010-E79BA3A01B13}"/>
              </a:ext>
            </a:extLst>
          </p:cNvPr>
          <p:cNvSpPr/>
          <p:nvPr/>
        </p:nvSpPr>
        <p:spPr>
          <a:xfrm>
            <a:off x="6396091" y="843273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9FD41508-285A-A63C-9F1F-768B6FDE0DEA}"/>
              </a:ext>
            </a:extLst>
          </p:cNvPr>
          <p:cNvSpPr/>
          <p:nvPr/>
        </p:nvSpPr>
        <p:spPr>
          <a:xfrm>
            <a:off x="1818071" y="3576155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Question 1 statement">
                <a:extLst>
                  <a:ext uri="{FF2B5EF4-FFF2-40B4-BE49-F238E27FC236}">
                    <a16:creationId xmlns:a16="http://schemas.microsoft.com/office/drawing/2014/main" id="{B816D3C3-3925-262E-4B9E-AAFAC3B663A6}"/>
                  </a:ext>
                </a:extLst>
              </p:cNvPr>
              <p:cNvSpPr txBox="1"/>
              <p:nvPr/>
            </p:nvSpPr>
            <p:spPr>
              <a:xfrm>
                <a:off x="7733500" y="2737331"/>
                <a:ext cx="16898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rebuchet MS" panose="020B0603020202020204"/>
                  </a:rPr>
                  <a:t> is the scalar</a:t>
                </a:r>
              </a:p>
            </p:txBody>
          </p:sp>
        </mc:Choice>
        <mc:Fallback xmlns="">
          <p:sp>
            <p:nvSpPr>
              <p:cNvPr id="10" name="Question 1 statement">
                <a:extLst>
                  <a:ext uri="{FF2B5EF4-FFF2-40B4-BE49-F238E27FC236}">
                    <a16:creationId xmlns:a16="http://schemas.microsoft.com/office/drawing/2014/main" id="{B816D3C3-3925-262E-4B9E-AAFAC3B66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500" y="2737331"/>
                <a:ext cx="1689886" cy="369332"/>
              </a:xfrm>
              <a:prstGeom prst="rect">
                <a:avLst/>
              </a:prstGeom>
              <a:blipFill>
                <a:blip r:embed="rId3"/>
                <a:stretch>
                  <a:fillRect t="-9836" r="-1805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Question B Box">
            <a:extLst>
              <a:ext uri="{FF2B5EF4-FFF2-40B4-BE49-F238E27FC236}">
                <a16:creationId xmlns:a16="http://schemas.microsoft.com/office/drawing/2014/main" id="{A1A5076E-D17D-6DA0-1265-06F327DB1889}"/>
              </a:ext>
            </a:extLst>
          </p:cNvPr>
          <p:cNvSpPr/>
          <p:nvPr/>
        </p:nvSpPr>
        <p:spPr>
          <a:xfrm>
            <a:off x="6941724" y="2773335"/>
            <a:ext cx="3091059" cy="40004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Question 1 statement">
                <a:extLst>
                  <a:ext uri="{FF2B5EF4-FFF2-40B4-BE49-F238E27FC236}">
                    <a16:creationId xmlns:a16="http://schemas.microsoft.com/office/drawing/2014/main" id="{5929FF6B-51C1-6360-CBD2-4EDBA926A675}"/>
                  </a:ext>
                </a:extLst>
              </p:cNvPr>
              <p:cNvSpPr txBox="1"/>
              <p:nvPr/>
            </p:nvSpPr>
            <p:spPr>
              <a:xfrm>
                <a:off x="3084290" y="5825267"/>
                <a:ext cx="1685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rebuchet MS" panose="020B0603020202020204"/>
                  </a:rPr>
                  <a:t> is the scalar</a:t>
                </a:r>
              </a:p>
            </p:txBody>
          </p:sp>
        </mc:Choice>
        <mc:Fallback xmlns="">
          <p:sp>
            <p:nvSpPr>
              <p:cNvPr id="12" name="Question 1 statement">
                <a:extLst>
                  <a:ext uri="{FF2B5EF4-FFF2-40B4-BE49-F238E27FC236}">
                    <a16:creationId xmlns:a16="http://schemas.microsoft.com/office/drawing/2014/main" id="{5929FF6B-51C1-6360-CBD2-4EDBA926A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290" y="5825267"/>
                <a:ext cx="1685077" cy="369332"/>
              </a:xfrm>
              <a:prstGeom prst="rect">
                <a:avLst/>
              </a:prstGeom>
              <a:blipFill>
                <a:blip r:embed="rId4"/>
                <a:stretch>
                  <a:fillRect t="-11667" r="-144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Question C Box">
            <a:extLst>
              <a:ext uri="{FF2B5EF4-FFF2-40B4-BE49-F238E27FC236}">
                <a16:creationId xmlns:a16="http://schemas.microsoft.com/office/drawing/2014/main" id="{835B37A3-17DF-C828-9946-FE389FF97443}"/>
              </a:ext>
            </a:extLst>
          </p:cNvPr>
          <p:cNvSpPr/>
          <p:nvPr/>
        </p:nvSpPr>
        <p:spPr>
          <a:xfrm>
            <a:off x="2059586" y="5865037"/>
            <a:ext cx="3682774" cy="40004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Question 1 statement">
                <a:extLst>
                  <a:ext uri="{FF2B5EF4-FFF2-40B4-BE49-F238E27FC236}">
                    <a16:creationId xmlns:a16="http://schemas.microsoft.com/office/drawing/2014/main" id="{5EFEFB4D-0135-2F00-7B5E-96D43D73DAAA}"/>
                  </a:ext>
                </a:extLst>
              </p:cNvPr>
              <p:cNvSpPr txBox="1"/>
              <p:nvPr/>
            </p:nvSpPr>
            <p:spPr>
              <a:xfrm>
                <a:off x="7106908" y="5829768"/>
                <a:ext cx="1822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GB" b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rebuchet MS" panose="020B0603020202020204"/>
                  </a:rPr>
                  <a:t> is the scalar</a:t>
                </a:r>
              </a:p>
            </p:txBody>
          </p:sp>
        </mc:Choice>
        <mc:Fallback xmlns="">
          <p:sp>
            <p:nvSpPr>
              <p:cNvPr id="14" name="Question 1 statement">
                <a:extLst>
                  <a:ext uri="{FF2B5EF4-FFF2-40B4-BE49-F238E27FC236}">
                    <a16:creationId xmlns:a16="http://schemas.microsoft.com/office/drawing/2014/main" id="{5EFEFB4D-0135-2F00-7B5E-96D43D73D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908" y="5829768"/>
                <a:ext cx="1822935" cy="369332"/>
              </a:xfrm>
              <a:prstGeom prst="rect">
                <a:avLst/>
              </a:prstGeom>
              <a:blipFill>
                <a:blip r:embed="rId5"/>
                <a:stretch>
                  <a:fillRect t="-9836" r="-1338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Question D Box">
            <a:extLst>
              <a:ext uri="{FF2B5EF4-FFF2-40B4-BE49-F238E27FC236}">
                <a16:creationId xmlns:a16="http://schemas.microsoft.com/office/drawing/2014/main" id="{DC51A04F-5F82-BF40-24E3-0792484217D3}"/>
              </a:ext>
            </a:extLst>
          </p:cNvPr>
          <p:cNvSpPr/>
          <p:nvPr/>
        </p:nvSpPr>
        <p:spPr>
          <a:xfrm>
            <a:off x="6412705" y="5870670"/>
            <a:ext cx="2925623" cy="40004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1517FF-406E-CA02-D14A-A519B716A163}"/>
                  </a:ext>
                </a:extLst>
              </p:cNvPr>
              <p:cNvSpPr txBox="1"/>
              <p:nvPr/>
            </p:nvSpPr>
            <p:spPr>
              <a:xfrm>
                <a:off x="3188197" y="1169905"/>
                <a:ext cx="1966629" cy="1142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1517FF-406E-CA02-D14A-A519B716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97" y="1169905"/>
                <a:ext cx="1966629" cy="11427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E763DD-51E9-C645-0963-04AB406FC6AD}"/>
                  </a:ext>
                </a:extLst>
              </p:cNvPr>
              <p:cNvSpPr txBox="1"/>
              <p:nvPr/>
            </p:nvSpPr>
            <p:spPr>
              <a:xfrm>
                <a:off x="7653717" y="1109810"/>
                <a:ext cx="1711751" cy="1142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GB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E763DD-51E9-C645-0963-04AB406FC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717" y="1109810"/>
                <a:ext cx="1711751" cy="11427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F4F4C5-C2F7-928E-3B11-C73EC47BEECF}"/>
                  </a:ext>
                </a:extLst>
              </p:cNvPr>
              <p:cNvSpPr txBox="1"/>
              <p:nvPr/>
            </p:nvSpPr>
            <p:spPr>
              <a:xfrm>
                <a:off x="3497062" y="4281332"/>
                <a:ext cx="8595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F4F4C5-C2F7-928E-3B11-C73EC47BE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062" y="4281332"/>
                <a:ext cx="85953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904C1B-9A53-925E-E8D5-F1D5E120F833}"/>
                  </a:ext>
                </a:extLst>
              </p:cNvPr>
              <p:cNvSpPr txBox="1"/>
              <p:nvPr/>
            </p:nvSpPr>
            <p:spPr>
              <a:xfrm>
                <a:off x="8048362" y="4266639"/>
                <a:ext cx="10601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904C1B-9A53-925E-E8D5-F1D5E120F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362" y="4266639"/>
                <a:ext cx="106016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0F16341-E595-4DE0-BC0E-E04253B94B66}"/>
              </a:ext>
            </a:extLst>
          </p:cNvPr>
          <p:cNvSpPr txBox="1"/>
          <p:nvPr/>
        </p:nvSpPr>
        <p:spPr>
          <a:xfrm>
            <a:off x="5811622" y="243912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AB920A-AA67-97F0-5CD5-9C712234CD65}"/>
              </a:ext>
            </a:extLst>
          </p:cNvPr>
          <p:cNvSpPr txBox="1"/>
          <p:nvPr/>
        </p:nvSpPr>
        <p:spPr>
          <a:xfrm>
            <a:off x="3434625" y="3194869"/>
            <a:ext cx="5342114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The scalar is the number in front of the column vector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BE7750F-D455-48E9-EEB6-30CE08966B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48440" y="125742"/>
            <a:ext cx="684075" cy="9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 animBg="1"/>
      <p:bldP spid="11" grpId="1" animBg="1"/>
      <p:bldP spid="12" grpId="0"/>
      <p:bldP spid="13" grpId="0" animBg="1"/>
      <p:bldP spid="13" grpId="1" animBg="1"/>
      <p:bldP spid="14" grpId="0"/>
      <p:bldP spid="15" grpId="0" animBg="1"/>
      <p:bldP spid="15" grpId="1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D8E7A8-F3F3-3831-33AE-15225EE98CEE}"/>
                  </a:ext>
                </a:extLst>
              </p:cNvPr>
              <p:cNvSpPr txBox="1"/>
              <p:nvPr/>
            </p:nvSpPr>
            <p:spPr>
              <a:xfrm>
                <a:off x="120318" y="120979"/>
                <a:ext cx="4110525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Given that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1600" b="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D8E7A8-F3F3-3831-33AE-15225EE98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8" y="120979"/>
                <a:ext cx="4110525" cy="15696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33F2DC-9523-E87D-B4D4-43DB8C6DEABC}"/>
                  </a:ext>
                </a:extLst>
              </p:cNvPr>
              <p:cNvSpPr txBox="1"/>
              <p:nvPr/>
            </p:nvSpPr>
            <p:spPr>
              <a:xfrm>
                <a:off x="120318" y="120977"/>
                <a:ext cx="5536563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Given that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1600" b="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33F2DC-9523-E87D-B4D4-43DB8C6DE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8" y="120977"/>
                <a:ext cx="5536563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098384-FF81-30BF-FFD8-E43271B5AA20}"/>
                  </a:ext>
                </a:extLst>
              </p:cNvPr>
              <p:cNvSpPr txBox="1"/>
              <p:nvPr/>
            </p:nvSpPr>
            <p:spPr>
              <a:xfrm>
                <a:off x="1029773" y="579362"/>
                <a:ext cx="2214261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+5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098384-FF81-30BF-FFD8-E43271B5A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73" y="579362"/>
                <a:ext cx="2214261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20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A7E8E1-6FBF-D23A-F5F4-84FE557A7565}"/>
                  </a:ext>
                </a:extLst>
              </p:cNvPr>
              <p:cNvSpPr txBox="1"/>
              <p:nvPr/>
            </p:nvSpPr>
            <p:spPr>
              <a:xfrm>
                <a:off x="238519" y="288741"/>
                <a:ext cx="8766979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Given that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1600" b="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A7E8E1-6FBF-D23A-F5F4-84FE557A7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19" y="288741"/>
                <a:ext cx="8766979" cy="15696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4FD507C-6BDC-22B4-B275-236FC08662F0}"/>
              </a:ext>
            </a:extLst>
          </p:cNvPr>
          <p:cNvGrpSpPr/>
          <p:nvPr/>
        </p:nvGrpSpPr>
        <p:grpSpPr>
          <a:xfrm>
            <a:off x="3065821" y="787888"/>
            <a:ext cx="2818181" cy="627398"/>
            <a:chOff x="675075" y="1373995"/>
            <a:chExt cx="2818181" cy="6273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63F1114-6761-BDB9-1005-AE1272757FDA}"/>
                    </a:ext>
                  </a:extLst>
                </p:cNvPr>
                <p:cNvSpPr txBox="1"/>
                <p:nvPr/>
              </p:nvSpPr>
              <p:spPr>
                <a:xfrm>
                  <a:off x="675075" y="1373996"/>
                  <a:ext cx="920115" cy="6186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086CC0E-8868-C1DA-C6AF-C537528E2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075" y="1373996"/>
                  <a:ext cx="920115" cy="618631"/>
                </a:xfrm>
                <a:prstGeom prst="rect">
                  <a:avLst/>
                </a:prstGeom>
                <a:blipFill>
                  <a:blip r:embed="rId8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055136D-24A3-31AB-38C7-323097D17B2F}"/>
                    </a:ext>
                  </a:extLst>
                </p:cNvPr>
                <p:cNvSpPr txBox="1"/>
                <p:nvPr/>
              </p:nvSpPr>
              <p:spPr>
                <a:xfrm>
                  <a:off x="1684606" y="1373995"/>
                  <a:ext cx="920115" cy="6186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C43A144-A3F3-D2E5-BCB7-0F51888B51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606" y="1373995"/>
                  <a:ext cx="920115" cy="618631"/>
                </a:xfrm>
                <a:prstGeom prst="rect">
                  <a:avLst/>
                </a:prstGeom>
                <a:blipFill>
                  <a:blip r:embed="rId9"/>
                  <a:stretch>
                    <a:fillRect l="-1370"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C3721CF-528F-B16E-5EAE-CA336B1282E9}"/>
                    </a:ext>
                  </a:extLst>
                </p:cNvPr>
                <p:cNvSpPr txBox="1"/>
                <p:nvPr/>
              </p:nvSpPr>
              <p:spPr>
                <a:xfrm>
                  <a:off x="2573141" y="1382762"/>
                  <a:ext cx="920115" cy="6186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−21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6B1B4BC-6958-A773-D448-C16BCF1A49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3141" y="1382762"/>
                  <a:ext cx="920115" cy="618631"/>
                </a:xfrm>
                <a:prstGeom prst="rect">
                  <a:avLst/>
                </a:prstGeom>
                <a:blipFill>
                  <a:blip r:embed="rId10"/>
                  <a:stretch>
                    <a:fillRect l="-1987"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D5A8A69-E602-771B-8DD7-755C65CACE45}"/>
                    </a:ext>
                  </a:extLst>
                </p:cNvPr>
                <p:cNvSpPr txBox="1"/>
                <p:nvPr/>
              </p:nvSpPr>
              <p:spPr>
                <a:xfrm>
                  <a:off x="1341537" y="1526073"/>
                  <a:ext cx="53434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117BD7-DD4B-EC16-9E3A-099AF72156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537" y="1526073"/>
                  <a:ext cx="53434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69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7EC6F-E2DA-FA70-9DFF-4128A3BAC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515" y="0"/>
            <a:ext cx="684075" cy="912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95C8BC-1F90-9CAE-5171-A83370AB5CB6}"/>
                  </a:ext>
                </a:extLst>
              </p:cNvPr>
              <p:cNvSpPr txBox="1"/>
              <p:nvPr/>
            </p:nvSpPr>
            <p:spPr>
              <a:xfrm>
                <a:off x="197811" y="97028"/>
                <a:ext cx="8713160" cy="163121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b="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r>
                  <a:rPr lang="en-GB" dirty="0"/>
                  <a:t>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95C8BC-1F90-9CAE-5171-A83370AB5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1" y="97028"/>
                <a:ext cx="8713160" cy="1631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5D42B51-AF4F-1F88-99D8-E252F5053ED6}"/>
              </a:ext>
            </a:extLst>
          </p:cNvPr>
          <p:cNvGrpSpPr/>
          <p:nvPr/>
        </p:nvGrpSpPr>
        <p:grpSpPr>
          <a:xfrm>
            <a:off x="3300613" y="482793"/>
            <a:ext cx="2544430" cy="619611"/>
            <a:chOff x="675075" y="1373016"/>
            <a:chExt cx="2544430" cy="6196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1BFEECE-07C2-69C8-64F3-53E8AB9BFD43}"/>
                    </a:ext>
                  </a:extLst>
                </p:cNvPr>
                <p:cNvSpPr txBox="1"/>
                <p:nvPr/>
              </p:nvSpPr>
              <p:spPr>
                <a:xfrm>
                  <a:off x="675075" y="1373996"/>
                  <a:ext cx="920115" cy="6186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DA3E05A-D69A-8215-A465-07EBAD1907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075" y="1373996"/>
                  <a:ext cx="920115" cy="618631"/>
                </a:xfrm>
                <a:prstGeom prst="rect">
                  <a:avLst/>
                </a:prstGeom>
                <a:blipFill>
                  <a:blip r:embed="rId8"/>
                  <a:stretch>
                    <a:fillRect l="-1370"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402FFD9-CCE5-D01F-F690-1A1C3FF67F7C}"/>
                    </a:ext>
                  </a:extLst>
                </p:cNvPr>
                <p:cNvSpPr txBox="1"/>
                <p:nvPr/>
              </p:nvSpPr>
              <p:spPr>
                <a:xfrm>
                  <a:off x="1565902" y="1373996"/>
                  <a:ext cx="920115" cy="6186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B0DCA47-DE24-D044-6591-0009B97062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902" y="1373996"/>
                  <a:ext cx="920115" cy="618631"/>
                </a:xfrm>
                <a:prstGeom prst="rect">
                  <a:avLst/>
                </a:prstGeom>
                <a:blipFill>
                  <a:blip r:embed="rId9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1B0E6B0-CE86-9ECC-D91E-041EA5D506C0}"/>
                    </a:ext>
                  </a:extLst>
                </p:cNvPr>
                <p:cNvSpPr txBox="1"/>
                <p:nvPr/>
              </p:nvSpPr>
              <p:spPr>
                <a:xfrm>
                  <a:off x="2299390" y="1373016"/>
                  <a:ext cx="920115" cy="6186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5C3B888-7A1B-A3BE-2DA2-60AC308051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390" y="1373016"/>
                  <a:ext cx="920115" cy="618631"/>
                </a:xfrm>
                <a:prstGeom prst="rect">
                  <a:avLst/>
                </a:prstGeom>
                <a:blipFill>
                  <a:blip r:embed="rId10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125A040-667A-5104-F7FA-C25225D02F98}"/>
                    </a:ext>
                  </a:extLst>
                </p:cNvPr>
                <p:cNvSpPr txBox="1"/>
                <p:nvPr/>
              </p:nvSpPr>
              <p:spPr>
                <a:xfrm>
                  <a:off x="1299380" y="1553220"/>
                  <a:ext cx="53434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8521206-88C8-4C8C-A443-4314769F9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80" y="1553220"/>
                  <a:ext cx="53434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93760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FB6B2-0467-1AEE-2837-27CB9BDD0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937D86-A510-F0A9-350F-C03B3BAA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515" y="0"/>
            <a:ext cx="684075" cy="912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2AFD9C-8718-184E-119B-C1860B1DD767}"/>
                  </a:ext>
                </a:extLst>
              </p:cNvPr>
              <p:cNvSpPr txBox="1"/>
              <p:nvPr/>
            </p:nvSpPr>
            <p:spPr>
              <a:xfrm>
                <a:off x="151316" y="97028"/>
                <a:ext cx="8713160" cy="163121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Given that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the value of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2AFD9C-8718-184E-119B-C1860B1DD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6" y="97028"/>
                <a:ext cx="8713160" cy="1631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53E5D62-2CED-F09E-8FEA-A171BBF0E772}"/>
              </a:ext>
            </a:extLst>
          </p:cNvPr>
          <p:cNvGrpSpPr/>
          <p:nvPr/>
        </p:nvGrpSpPr>
        <p:grpSpPr>
          <a:xfrm>
            <a:off x="3254118" y="482793"/>
            <a:ext cx="2544430" cy="619611"/>
            <a:chOff x="675075" y="1373016"/>
            <a:chExt cx="2544430" cy="6196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16BD59F-C73D-1FB4-5293-DF4FDFBE5A11}"/>
                    </a:ext>
                  </a:extLst>
                </p:cNvPr>
                <p:cNvSpPr txBox="1"/>
                <p:nvPr/>
              </p:nvSpPr>
              <p:spPr>
                <a:xfrm>
                  <a:off x="675075" y="1373996"/>
                  <a:ext cx="920115" cy="6186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d>
                          <m:dPr>
                            <m:ctrlP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0" lang="en-GB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GB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kumimoji="0" lang="en-GB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−4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DA3E05A-D69A-8215-A465-07EBAD1907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075" y="1373996"/>
                  <a:ext cx="920115" cy="618631"/>
                </a:xfrm>
                <a:prstGeom prst="rect">
                  <a:avLst/>
                </a:prstGeom>
                <a:blipFill>
                  <a:blip r:embed="rId8"/>
                  <a:stretch>
                    <a:fillRect l="-1370"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C724F86-CBF2-E93C-2324-99D8BEC9519E}"/>
                    </a:ext>
                  </a:extLst>
                </p:cNvPr>
                <p:cNvSpPr txBox="1"/>
                <p:nvPr/>
              </p:nvSpPr>
              <p:spPr>
                <a:xfrm>
                  <a:off x="1565902" y="1373996"/>
                  <a:ext cx="920115" cy="6186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d>
                          <m:dPr>
                            <m:ctrlP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0" lang="en-GB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GB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kumimoji="0" lang="en-GB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B0DCA47-DE24-D044-6591-0009B97062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902" y="1373996"/>
                  <a:ext cx="920115" cy="618631"/>
                </a:xfrm>
                <a:prstGeom prst="rect">
                  <a:avLst/>
                </a:prstGeom>
                <a:blipFill>
                  <a:blip r:embed="rId9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40895D1-E37D-DC4D-304A-6186F43AAF51}"/>
                    </a:ext>
                  </a:extLst>
                </p:cNvPr>
                <p:cNvSpPr txBox="1"/>
                <p:nvPr/>
              </p:nvSpPr>
              <p:spPr>
                <a:xfrm>
                  <a:off x="2299390" y="1373016"/>
                  <a:ext cx="920115" cy="6186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d>
                          <m:dPr>
                            <m:ctrlP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kumimoji="0" lang="en-GB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GB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kumimoji="0" lang="en-GB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5C3B888-7A1B-A3BE-2DA2-60AC308051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390" y="1373016"/>
                  <a:ext cx="920115" cy="618631"/>
                </a:xfrm>
                <a:prstGeom prst="rect">
                  <a:avLst/>
                </a:prstGeom>
                <a:blipFill>
                  <a:blip r:embed="rId10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4B641AC-7004-467E-D6AC-B377E777CDFE}"/>
                    </a:ext>
                  </a:extLst>
                </p:cNvPr>
                <p:cNvSpPr txBox="1"/>
                <p:nvPr/>
              </p:nvSpPr>
              <p:spPr>
                <a:xfrm>
                  <a:off x="1299380" y="1553220"/>
                  <a:ext cx="53434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8521206-88C8-4C8C-A443-4314769F9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380" y="1553220"/>
                  <a:ext cx="53434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340469-C2DF-2794-5789-EC2968939ED7}"/>
                  </a:ext>
                </a:extLst>
              </p:cNvPr>
              <p:cNvSpPr txBox="1"/>
              <p:nvPr/>
            </p:nvSpPr>
            <p:spPr>
              <a:xfrm>
                <a:off x="193379" y="65144"/>
                <a:ext cx="8671097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b="0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.</a:t>
                </a:r>
                <a:endParaRPr lang="en-GB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340469-C2DF-2794-5789-EC2968939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79" y="65144"/>
                <a:ext cx="8671097" cy="17543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6FF681E-F24F-B56E-4D49-AB96E2B867CB}"/>
              </a:ext>
            </a:extLst>
          </p:cNvPr>
          <p:cNvGrpSpPr/>
          <p:nvPr/>
        </p:nvGrpSpPr>
        <p:grpSpPr>
          <a:xfrm>
            <a:off x="3256623" y="501636"/>
            <a:ext cx="2673397" cy="660052"/>
            <a:chOff x="675075" y="1373996"/>
            <a:chExt cx="2673397" cy="6600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5E4CD97-B4F0-C29D-BBFC-E8135A56E13E}"/>
                    </a:ext>
                  </a:extLst>
                </p:cNvPr>
                <p:cNvSpPr txBox="1"/>
                <p:nvPr/>
              </p:nvSpPr>
              <p:spPr>
                <a:xfrm>
                  <a:off x="675075" y="1373996"/>
                  <a:ext cx="920115" cy="6600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182DA70-D99D-C17F-4C04-ABD01F7919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075" y="1373996"/>
                  <a:ext cx="920115" cy="660052"/>
                </a:xfrm>
                <a:prstGeom prst="rect">
                  <a:avLst/>
                </a:prstGeom>
                <a:blipFill>
                  <a:blip r:embed="rId34"/>
                  <a:stretch>
                    <a:fillRect b="-37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B0484B6-C9DF-C5A9-F2E8-86F145C42453}"/>
                    </a:ext>
                  </a:extLst>
                </p:cNvPr>
                <p:cNvSpPr txBox="1"/>
                <p:nvPr/>
              </p:nvSpPr>
              <p:spPr>
                <a:xfrm>
                  <a:off x="1610895" y="1469213"/>
                  <a:ext cx="920115" cy="5648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2015955-21FC-5A1E-1165-1F40A05A43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0895" y="1469213"/>
                  <a:ext cx="920115" cy="564835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8304A82-D941-9990-7672-80B0097015A5}"/>
                    </a:ext>
                  </a:extLst>
                </p:cNvPr>
                <p:cNvSpPr txBox="1"/>
                <p:nvPr/>
              </p:nvSpPr>
              <p:spPr>
                <a:xfrm>
                  <a:off x="2428357" y="1373996"/>
                  <a:ext cx="920115" cy="6186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num>
                              <m:den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FDB44CA-170F-C624-4764-A8B8F356C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8357" y="1373996"/>
                  <a:ext cx="920115" cy="618631"/>
                </a:xfrm>
                <a:prstGeom prst="rect">
                  <a:avLst/>
                </a:prstGeom>
                <a:blipFill>
                  <a:blip r:embed="rId36"/>
                  <a:stretch>
                    <a:fillRect l="-2649" b="-792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635F57-099B-7AB5-9B78-578E579053EC}"/>
                    </a:ext>
                  </a:extLst>
                </p:cNvPr>
                <p:cNvSpPr txBox="1"/>
                <p:nvPr/>
              </p:nvSpPr>
              <p:spPr>
                <a:xfrm>
                  <a:off x="1343723" y="1565405"/>
                  <a:ext cx="53434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7F2B0F-793E-4C0D-7DC7-E676BDCE5E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723" y="1565405"/>
                  <a:ext cx="534345" cy="369332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42868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1A2C13-7A12-0A39-4491-66C710EC3D8F}"/>
                  </a:ext>
                </a:extLst>
              </p:cNvPr>
              <p:cNvSpPr txBox="1"/>
              <p:nvPr/>
            </p:nvSpPr>
            <p:spPr>
              <a:xfrm>
                <a:off x="125839" y="184882"/>
                <a:ext cx="3771371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Given that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1600" b="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1A2C13-7A12-0A39-4491-66C710EC3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9" y="184882"/>
                <a:ext cx="3771371" cy="15696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13F3296-0238-0201-6C7A-FEB00F0F0B1B}"/>
              </a:ext>
            </a:extLst>
          </p:cNvPr>
          <p:cNvGrpSpPr/>
          <p:nvPr/>
        </p:nvGrpSpPr>
        <p:grpSpPr>
          <a:xfrm>
            <a:off x="762349" y="682877"/>
            <a:ext cx="2802932" cy="634458"/>
            <a:chOff x="675075" y="1370027"/>
            <a:chExt cx="2802932" cy="6344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7DD2156-FCA5-0FDE-CC43-773D5CADC6B2}"/>
                    </a:ext>
                  </a:extLst>
                </p:cNvPr>
                <p:cNvSpPr txBox="1"/>
                <p:nvPr/>
              </p:nvSpPr>
              <p:spPr>
                <a:xfrm>
                  <a:off x="675075" y="1373996"/>
                  <a:ext cx="920115" cy="6186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747991C-BD0C-B562-A311-139918FF8B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075" y="1373996"/>
                  <a:ext cx="920115" cy="618631"/>
                </a:xfrm>
                <a:prstGeom prst="rect">
                  <a:avLst/>
                </a:prstGeom>
                <a:blipFill>
                  <a:blip r:embed="rId8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8082CB-CE50-61B4-2D21-09152E9C1F38}"/>
                    </a:ext>
                  </a:extLst>
                </p:cNvPr>
                <p:cNvSpPr txBox="1"/>
                <p:nvPr/>
              </p:nvSpPr>
              <p:spPr>
                <a:xfrm>
                  <a:off x="1680069" y="1386880"/>
                  <a:ext cx="920115" cy="6176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32614F2-D1B0-3F9B-2F51-D8C58E0EE7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069" y="1386880"/>
                  <a:ext cx="920115" cy="61760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1DE44BA-457A-A84D-74C9-8BBC5A7823F7}"/>
                    </a:ext>
                  </a:extLst>
                </p:cNvPr>
                <p:cNvSpPr txBox="1"/>
                <p:nvPr/>
              </p:nvSpPr>
              <p:spPr>
                <a:xfrm>
                  <a:off x="2557892" y="1370027"/>
                  <a:ext cx="920115" cy="6186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−25</m:t>
                                </m:r>
                              </m:num>
                              <m:den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43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9B03FD9-45DB-93A2-48B7-DDC0B4D645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7892" y="1370027"/>
                  <a:ext cx="920115" cy="618631"/>
                </a:xfrm>
                <a:prstGeom prst="rect">
                  <a:avLst/>
                </a:prstGeom>
                <a:blipFill>
                  <a:blip r:embed="rId10"/>
                  <a:stretch>
                    <a:fillRect l="-2649"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F8FBC04-8373-217A-790C-D86FA589B3ED}"/>
                    </a:ext>
                  </a:extLst>
                </p:cNvPr>
                <p:cNvSpPr txBox="1"/>
                <p:nvPr/>
              </p:nvSpPr>
              <p:spPr>
                <a:xfrm>
                  <a:off x="1311694" y="1546804"/>
                  <a:ext cx="53434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D9A3AE1-EC79-72FE-C1E5-E0DD31C5FA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694" y="1546804"/>
                  <a:ext cx="53434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30004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2">
            <a:extLst>
              <a:ext uri="{FF2B5EF4-FFF2-40B4-BE49-F238E27FC236}">
                <a16:creationId xmlns:a16="http://schemas.microsoft.com/office/drawing/2014/main" id="{9C66D03A-93A9-B550-948A-CACC67D031EF}"/>
              </a:ext>
            </a:extLst>
          </p:cNvPr>
          <p:cNvSpPr/>
          <p:nvPr/>
        </p:nvSpPr>
        <p:spPr>
          <a:xfrm>
            <a:off x="1731940" y="734102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id="{6753D230-0D87-C87F-54D4-78A9217EB91A}"/>
              </a:ext>
            </a:extLst>
          </p:cNvPr>
          <p:cNvSpPr/>
          <p:nvPr/>
        </p:nvSpPr>
        <p:spPr>
          <a:xfrm>
            <a:off x="1880671" y="193273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CB9B3E-01D2-5116-994D-CF11FF830C3D}"/>
                  </a:ext>
                </a:extLst>
              </p:cNvPr>
              <p:cNvSpPr txBox="1"/>
              <p:nvPr/>
            </p:nvSpPr>
            <p:spPr>
              <a:xfrm>
                <a:off x="2060407" y="734102"/>
                <a:ext cx="6201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Given each of these vector equations, find the value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CB9B3E-01D2-5116-994D-CF11FF830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407" y="734102"/>
                <a:ext cx="6201313" cy="369332"/>
              </a:xfrm>
              <a:prstGeom prst="rect">
                <a:avLst/>
              </a:prstGeom>
              <a:blipFill>
                <a:blip r:embed="rId2"/>
                <a:stretch>
                  <a:fillRect l="-885" t="-9836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113B91-497B-37AA-4D01-B65CC5440044}"/>
                  </a:ext>
                </a:extLst>
              </p:cNvPr>
              <p:cNvSpPr txBox="1"/>
              <p:nvPr/>
            </p:nvSpPr>
            <p:spPr>
              <a:xfrm>
                <a:off x="9377875" y="1973333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113B91-497B-37AA-4D01-B65CC5440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875" y="1973333"/>
                <a:ext cx="8258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690120D7-0F2C-9932-A04A-B0E826CF4169}"/>
              </a:ext>
            </a:extLst>
          </p:cNvPr>
          <p:cNvSpPr/>
          <p:nvPr/>
        </p:nvSpPr>
        <p:spPr>
          <a:xfrm>
            <a:off x="6229533" y="2018146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28262B-5805-EE30-166F-B66919305875}"/>
              </a:ext>
            </a:extLst>
          </p:cNvPr>
          <p:cNvGrpSpPr/>
          <p:nvPr/>
        </p:nvGrpSpPr>
        <p:grpSpPr>
          <a:xfrm>
            <a:off x="6520389" y="1824127"/>
            <a:ext cx="2760344" cy="729813"/>
            <a:chOff x="586362" y="1373996"/>
            <a:chExt cx="2760344" cy="729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A45068-0C28-DC51-6BDE-501C4B437683}"/>
                    </a:ext>
                  </a:extLst>
                </p:cNvPr>
                <p:cNvSpPr txBox="1"/>
                <p:nvPr/>
              </p:nvSpPr>
              <p:spPr>
                <a:xfrm>
                  <a:off x="586362" y="1425933"/>
                  <a:ext cx="920115" cy="5666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7A870ED-368F-2FD9-52C6-6F66C1893F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62" y="1425933"/>
                  <a:ext cx="920115" cy="566694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F6EFEB5-066D-3122-9888-663AF860D7D1}"/>
                    </a:ext>
                  </a:extLst>
                </p:cNvPr>
                <p:cNvSpPr txBox="1"/>
                <p:nvPr/>
              </p:nvSpPr>
              <p:spPr>
                <a:xfrm>
                  <a:off x="1565902" y="1373996"/>
                  <a:ext cx="920115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F6EFEB5-066D-3122-9888-663AF860D7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902" y="1373996"/>
                  <a:ext cx="920115" cy="71468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1BB815F-3667-4040-5547-DE0E6F831AC1}"/>
                    </a:ext>
                  </a:extLst>
                </p:cNvPr>
                <p:cNvSpPr txBox="1"/>
                <p:nvPr/>
              </p:nvSpPr>
              <p:spPr>
                <a:xfrm>
                  <a:off x="2426591" y="1389126"/>
                  <a:ext cx="920115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1BB815F-3667-4040-5547-DE0E6F831A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591" y="1389126"/>
                  <a:ext cx="920115" cy="71468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621B8F3-5C97-FB13-120A-7B3D671C34E3}"/>
                    </a:ext>
                  </a:extLst>
                </p:cNvPr>
                <p:cNvSpPr txBox="1"/>
                <p:nvPr/>
              </p:nvSpPr>
              <p:spPr>
                <a:xfrm>
                  <a:off x="1239304" y="1524614"/>
                  <a:ext cx="53434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4A10330-3B8C-993E-E77A-A37E3C20E2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304" y="1524614"/>
                  <a:ext cx="53434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51460B-2C20-17A4-8974-0390B5497D91}"/>
                  </a:ext>
                </a:extLst>
              </p:cNvPr>
              <p:cNvSpPr txBox="1"/>
              <p:nvPr/>
            </p:nvSpPr>
            <p:spPr>
              <a:xfrm>
                <a:off x="5100028" y="1225186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51460B-2C20-17A4-8974-0390B5497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028" y="1225186"/>
                <a:ext cx="82586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8F397975-3A4F-68AB-7D1F-76BD20931AB0}"/>
              </a:ext>
            </a:extLst>
          </p:cNvPr>
          <p:cNvSpPr/>
          <p:nvPr/>
        </p:nvSpPr>
        <p:spPr>
          <a:xfrm>
            <a:off x="6213079" y="1236267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C888A9-45FA-A375-C99B-96E1FC0D38A0}"/>
              </a:ext>
            </a:extLst>
          </p:cNvPr>
          <p:cNvGrpSpPr/>
          <p:nvPr/>
        </p:nvGrpSpPr>
        <p:grpSpPr>
          <a:xfrm>
            <a:off x="2202972" y="1085019"/>
            <a:ext cx="2674681" cy="714683"/>
            <a:chOff x="615102" y="1438109"/>
            <a:chExt cx="2674681" cy="7146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E8FD55C-CB7F-1B72-601F-774F8D611784}"/>
                    </a:ext>
                  </a:extLst>
                </p:cNvPr>
                <p:cNvSpPr txBox="1"/>
                <p:nvPr/>
              </p:nvSpPr>
              <p:spPr>
                <a:xfrm>
                  <a:off x="615102" y="1471107"/>
                  <a:ext cx="920115" cy="5648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A311512-DDA6-CA1F-65CD-071B873A2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102" y="1471107"/>
                  <a:ext cx="920115" cy="564898"/>
                </a:xfrm>
                <a:prstGeom prst="rect">
                  <a:avLst/>
                </a:prstGeom>
                <a:blipFill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CFA1E9C-4D4D-E819-6712-6EAE365E4FF5}"/>
                    </a:ext>
                  </a:extLst>
                </p:cNvPr>
                <p:cNvSpPr txBox="1"/>
                <p:nvPr/>
              </p:nvSpPr>
              <p:spPr>
                <a:xfrm>
                  <a:off x="1552574" y="1481257"/>
                  <a:ext cx="920115" cy="5666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306E108-D4CE-06F9-CFD2-24E4B42630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2574" y="1481257"/>
                  <a:ext cx="920115" cy="566694"/>
                </a:xfrm>
                <a:prstGeom prst="rect">
                  <a:avLst/>
                </a:prstGeom>
                <a:blipFill>
                  <a:blip r:embed="rId1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6D1B9E4-407B-3421-ACA3-E3D051A14751}"/>
                    </a:ext>
                  </a:extLst>
                </p:cNvPr>
                <p:cNvSpPr txBox="1"/>
                <p:nvPr/>
              </p:nvSpPr>
              <p:spPr>
                <a:xfrm>
                  <a:off x="2369668" y="1438109"/>
                  <a:ext cx="920115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−21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6D1B9E4-407B-3421-ACA3-E3D051A147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668" y="1438109"/>
                  <a:ext cx="920115" cy="714683"/>
                </a:xfrm>
                <a:prstGeom prst="rect">
                  <a:avLst/>
                </a:prstGeom>
                <a:blipFill>
                  <a:blip r:embed="rId17"/>
                  <a:stretch>
                    <a:fillRect l="-19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82F516-A9A8-C70C-E5D6-87481C0C6D60}"/>
                    </a:ext>
                  </a:extLst>
                </p:cNvPr>
                <p:cNvSpPr txBox="1"/>
                <p:nvPr/>
              </p:nvSpPr>
              <p:spPr>
                <a:xfrm>
                  <a:off x="1239304" y="1524614"/>
                  <a:ext cx="53434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D2701F9-443B-9521-D8AE-E0772CB51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304" y="1524614"/>
                  <a:ext cx="534345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2BA931-5B08-33EE-5195-ED275DDB26D6}"/>
              </a:ext>
            </a:extLst>
          </p:cNvPr>
          <p:cNvGrpSpPr/>
          <p:nvPr/>
        </p:nvGrpSpPr>
        <p:grpSpPr>
          <a:xfrm>
            <a:off x="6598809" y="1083821"/>
            <a:ext cx="2693971" cy="722923"/>
            <a:chOff x="590667" y="1473017"/>
            <a:chExt cx="2693971" cy="7229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5818BFC-92D8-8829-90F0-29767E716E6A}"/>
                    </a:ext>
                  </a:extLst>
                </p:cNvPr>
                <p:cNvSpPr txBox="1"/>
                <p:nvPr/>
              </p:nvSpPr>
              <p:spPr>
                <a:xfrm>
                  <a:off x="590667" y="1474876"/>
                  <a:ext cx="920115" cy="6167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1CD6F2C-6AF3-F146-49DC-18A9C9F43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667" y="1474876"/>
                  <a:ext cx="920115" cy="616772"/>
                </a:xfrm>
                <a:prstGeom prst="rect">
                  <a:avLst/>
                </a:prstGeom>
                <a:blipFill>
                  <a:blip r:embed="rId19"/>
                  <a:stretch>
                    <a:fillRect b="-40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ABEB247-7657-E0FD-016A-6E0C6AD5D306}"/>
                    </a:ext>
                  </a:extLst>
                </p:cNvPr>
                <p:cNvSpPr txBox="1"/>
                <p:nvPr/>
              </p:nvSpPr>
              <p:spPr>
                <a:xfrm>
                  <a:off x="1552574" y="1481257"/>
                  <a:ext cx="920115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ABEB247-7657-E0FD-016A-6E0C6AD5D3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2574" y="1481257"/>
                  <a:ext cx="920115" cy="71468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BCFD537-DAB8-D72E-9E6F-D30CAD00361D}"/>
                    </a:ext>
                  </a:extLst>
                </p:cNvPr>
                <p:cNvSpPr txBox="1"/>
                <p:nvPr/>
              </p:nvSpPr>
              <p:spPr>
                <a:xfrm>
                  <a:off x="2364523" y="1473017"/>
                  <a:ext cx="920115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38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BCFD537-DAB8-D72E-9E6F-D30CAD0036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523" y="1473017"/>
                  <a:ext cx="920115" cy="714683"/>
                </a:xfrm>
                <a:prstGeom prst="rect">
                  <a:avLst/>
                </a:prstGeom>
                <a:blipFill>
                  <a:blip r:embed="rId21"/>
                  <a:stretch>
                    <a:fillRect l="-19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A1F6F5C-1B9E-AF05-7E29-7D255F7C5158}"/>
                    </a:ext>
                  </a:extLst>
                </p:cNvPr>
                <p:cNvSpPr txBox="1"/>
                <p:nvPr/>
              </p:nvSpPr>
              <p:spPr>
                <a:xfrm>
                  <a:off x="1225976" y="1621526"/>
                  <a:ext cx="53434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9F7E649-2697-3960-9053-9896FB02A7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5976" y="1621526"/>
                  <a:ext cx="534345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5B93C5-7626-7C44-8089-B59528FB582B}"/>
                  </a:ext>
                </a:extLst>
              </p:cNvPr>
              <p:cNvSpPr txBox="1"/>
              <p:nvPr/>
            </p:nvSpPr>
            <p:spPr>
              <a:xfrm>
                <a:off x="9384874" y="1196275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5B93C5-7626-7C44-8089-B59528FB5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874" y="1196275"/>
                <a:ext cx="825867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B323C8-4C5C-72FB-21FF-92E7A52AE98C}"/>
                  </a:ext>
                </a:extLst>
              </p:cNvPr>
              <p:cNvSpPr txBox="1"/>
              <p:nvPr/>
            </p:nvSpPr>
            <p:spPr>
              <a:xfrm>
                <a:off x="4995919" y="1856821"/>
                <a:ext cx="998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B323C8-4C5C-72FB-21FF-92E7A52AE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919" y="1856821"/>
                <a:ext cx="998991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327F8D55-3632-5668-EB99-012CDE4178ED}"/>
              </a:ext>
            </a:extLst>
          </p:cNvPr>
          <p:cNvGrpSpPr/>
          <p:nvPr/>
        </p:nvGrpSpPr>
        <p:grpSpPr>
          <a:xfrm>
            <a:off x="2143760" y="1758141"/>
            <a:ext cx="2757664" cy="728963"/>
            <a:chOff x="586362" y="1425933"/>
            <a:chExt cx="2757664" cy="728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42B2D44-6BCF-90AE-02E2-43561ED8CBB0}"/>
                    </a:ext>
                  </a:extLst>
                </p:cNvPr>
                <p:cNvSpPr txBox="1"/>
                <p:nvPr/>
              </p:nvSpPr>
              <p:spPr>
                <a:xfrm>
                  <a:off x="586362" y="1425933"/>
                  <a:ext cx="920115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42B2D44-6BCF-90AE-02E2-43561ED8CB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62" y="1425933"/>
                  <a:ext cx="920115" cy="714683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B045E0E-8D3C-B0F7-A7D5-96C3D38042CF}"/>
                    </a:ext>
                  </a:extLst>
                </p:cNvPr>
                <p:cNvSpPr txBox="1"/>
                <p:nvPr/>
              </p:nvSpPr>
              <p:spPr>
                <a:xfrm>
                  <a:off x="1566544" y="1466182"/>
                  <a:ext cx="920115" cy="5666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F2BB275-92A0-26C4-9533-9F91E39BE4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6544" y="1466182"/>
                  <a:ext cx="920115" cy="566694"/>
                </a:xfrm>
                <a:prstGeom prst="rect">
                  <a:avLst/>
                </a:prstGeom>
                <a:blipFill>
                  <a:blip r:embed="rId31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6569AEF-7195-FA5A-2DC5-8A95CA6256E3}"/>
                    </a:ext>
                  </a:extLst>
                </p:cNvPr>
                <p:cNvSpPr txBox="1"/>
                <p:nvPr/>
              </p:nvSpPr>
              <p:spPr>
                <a:xfrm>
                  <a:off x="2423911" y="1440213"/>
                  <a:ext cx="920115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6569AEF-7195-FA5A-2DC5-8A95CA6256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911" y="1440213"/>
                  <a:ext cx="920115" cy="714683"/>
                </a:xfrm>
                <a:prstGeom prst="rect">
                  <a:avLst/>
                </a:prstGeom>
                <a:blipFill>
                  <a:blip r:embed="rId32"/>
                  <a:stretch>
                    <a:fillRect l="-19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9E2D85A-AF69-169D-5DCE-78C14450BDCF}"/>
                    </a:ext>
                  </a:extLst>
                </p:cNvPr>
                <p:cNvSpPr txBox="1"/>
                <p:nvPr/>
              </p:nvSpPr>
              <p:spPr>
                <a:xfrm>
                  <a:off x="1239304" y="1524614"/>
                  <a:ext cx="53434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EC0390B-73A7-E9E3-F763-ECB128FEA5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304" y="1524614"/>
                  <a:ext cx="534345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: Rounded Corners 15">
            <a:extLst>
              <a:ext uri="{FF2B5EF4-FFF2-40B4-BE49-F238E27FC236}">
                <a16:creationId xmlns:a16="http://schemas.microsoft.com/office/drawing/2014/main" id="{EE42F08A-DFEC-2050-6CA9-ECB38C24C285}"/>
              </a:ext>
            </a:extLst>
          </p:cNvPr>
          <p:cNvSpPr/>
          <p:nvPr/>
        </p:nvSpPr>
        <p:spPr>
          <a:xfrm>
            <a:off x="1874889" y="1265144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07AC87-0104-ADE8-4FC8-0C18C892B961}"/>
              </a:ext>
            </a:extLst>
          </p:cNvPr>
          <p:cNvSpPr/>
          <p:nvPr/>
        </p:nvSpPr>
        <p:spPr>
          <a:xfrm>
            <a:off x="5117818" y="1253152"/>
            <a:ext cx="840126" cy="31018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54798C-7227-2021-D0ED-AB9E86A196F3}"/>
              </a:ext>
            </a:extLst>
          </p:cNvPr>
          <p:cNvSpPr/>
          <p:nvPr/>
        </p:nvSpPr>
        <p:spPr>
          <a:xfrm>
            <a:off x="5125300" y="1985595"/>
            <a:ext cx="840126" cy="31018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CFA709-378A-7DA2-55EB-69CC8625AE2A}"/>
              </a:ext>
            </a:extLst>
          </p:cNvPr>
          <p:cNvSpPr/>
          <p:nvPr/>
        </p:nvSpPr>
        <p:spPr>
          <a:xfrm>
            <a:off x="9485415" y="1228793"/>
            <a:ext cx="840126" cy="31018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BCE4ED-6DE5-5881-8EA5-AF0830D1C899}"/>
              </a:ext>
            </a:extLst>
          </p:cNvPr>
          <p:cNvSpPr/>
          <p:nvPr/>
        </p:nvSpPr>
        <p:spPr>
          <a:xfrm>
            <a:off x="9480690" y="1985594"/>
            <a:ext cx="840126" cy="310187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36" name="Rectangle: Rounded Corners 12">
            <a:extLst>
              <a:ext uri="{FF2B5EF4-FFF2-40B4-BE49-F238E27FC236}">
                <a16:creationId xmlns:a16="http://schemas.microsoft.com/office/drawing/2014/main" id="{9015E648-CBA4-F84A-3A52-F8949B063283}"/>
              </a:ext>
            </a:extLst>
          </p:cNvPr>
          <p:cNvSpPr/>
          <p:nvPr/>
        </p:nvSpPr>
        <p:spPr>
          <a:xfrm>
            <a:off x="1744707" y="3346348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37" name="Rectangle: Rounded Corners 15">
            <a:extLst>
              <a:ext uri="{FF2B5EF4-FFF2-40B4-BE49-F238E27FC236}">
                <a16:creationId xmlns:a16="http://schemas.microsoft.com/office/drawing/2014/main" id="{7D042C71-3771-ABA5-DA48-1A094B8B68B0}"/>
              </a:ext>
            </a:extLst>
          </p:cNvPr>
          <p:cNvSpPr/>
          <p:nvPr/>
        </p:nvSpPr>
        <p:spPr>
          <a:xfrm>
            <a:off x="1893438" y="476162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99AC0D-FC7E-7B8B-EEAA-7FFBB0E55EAA}"/>
                  </a:ext>
                </a:extLst>
              </p:cNvPr>
              <p:cNvSpPr txBox="1"/>
              <p:nvPr/>
            </p:nvSpPr>
            <p:spPr>
              <a:xfrm>
                <a:off x="2073173" y="3346348"/>
                <a:ext cx="68496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Given each of these vector equations, find the value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99AC0D-FC7E-7B8B-EEAA-7FFBB0E55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173" y="3346348"/>
                <a:ext cx="6849696" cy="369332"/>
              </a:xfrm>
              <a:prstGeom prst="rect">
                <a:avLst/>
              </a:prstGeom>
              <a:blipFill>
                <a:blip r:embed="rId34"/>
                <a:stretch>
                  <a:fillRect l="-712" t="-11475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15">
            <a:extLst>
              <a:ext uri="{FF2B5EF4-FFF2-40B4-BE49-F238E27FC236}">
                <a16:creationId xmlns:a16="http://schemas.microsoft.com/office/drawing/2014/main" id="{526C3BC2-1BAD-D612-29F6-721FFF864B34}"/>
              </a:ext>
            </a:extLst>
          </p:cNvPr>
          <p:cNvSpPr/>
          <p:nvPr/>
        </p:nvSpPr>
        <p:spPr>
          <a:xfrm>
            <a:off x="6198361" y="4766710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p:sp>
        <p:nvSpPr>
          <p:cNvPr id="40" name="Rectangle: Rounded Corners 15">
            <a:extLst>
              <a:ext uri="{FF2B5EF4-FFF2-40B4-BE49-F238E27FC236}">
                <a16:creationId xmlns:a16="http://schemas.microsoft.com/office/drawing/2014/main" id="{C2D0E71C-C430-3129-2A31-3EC38A6A86FC}"/>
              </a:ext>
            </a:extLst>
          </p:cNvPr>
          <p:cNvSpPr/>
          <p:nvPr/>
        </p:nvSpPr>
        <p:spPr>
          <a:xfrm>
            <a:off x="6229533" y="3916705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p:sp>
        <p:nvSpPr>
          <p:cNvPr id="41" name="Rectangle: Rounded Corners 15">
            <a:extLst>
              <a:ext uri="{FF2B5EF4-FFF2-40B4-BE49-F238E27FC236}">
                <a16:creationId xmlns:a16="http://schemas.microsoft.com/office/drawing/2014/main" id="{08717A22-EEE5-6F09-E7EF-40E9C7A9401C}"/>
              </a:ext>
            </a:extLst>
          </p:cNvPr>
          <p:cNvSpPr/>
          <p:nvPr/>
        </p:nvSpPr>
        <p:spPr>
          <a:xfrm>
            <a:off x="1887656" y="3877390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6E3495-732F-4224-736C-EE39DB99842C}"/>
              </a:ext>
            </a:extLst>
          </p:cNvPr>
          <p:cNvGrpSpPr/>
          <p:nvPr/>
        </p:nvGrpSpPr>
        <p:grpSpPr>
          <a:xfrm>
            <a:off x="6589374" y="4564875"/>
            <a:ext cx="2757664" cy="728963"/>
            <a:chOff x="586362" y="1425933"/>
            <a:chExt cx="2757664" cy="728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EC3EB7D-71BB-D6BD-F075-9CB85A1BEDF7}"/>
                    </a:ext>
                  </a:extLst>
                </p:cNvPr>
                <p:cNvSpPr txBox="1"/>
                <p:nvPr/>
              </p:nvSpPr>
              <p:spPr>
                <a:xfrm>
                  <a:off x="586362" y="1425933"/>
                  <a:ext cx="920115" cy="6176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B0DC198-99B5-DCED-F1DC-9763329A4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62" y="1425933"/>
                  <a:ext cx="920115" cy="617605"/>
                </a:xfrm>
                <a:prstGeom prst="rect">
                  <a:avLst/>
                </a:prstGeom>
                <a:blipFill>
                  <a:blip r:embed="rId35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DA0D2F3-A238-42B8-0C75-854695A46901}"/>
                    </a:ext>
                  </a:extLst>
                </p:cNvPr>
                <p:cNvSpPr txBox="1"/>
                <p:nvPr/>
              </p:nvSpPr>
              <p:spPr>
                <a:xfrm>
                  <a:off x="1566066" y="1436588"/>
                  <a:ext cx="920115" cy="6167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74BA6E33-7C1A-3D1E-B6F1-9F7565A0B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6066" y="1436588"/>
                  <a:ext cx="920115" cy="616772"/>
                </a:xfrm>
                <a:prstGeom prst="rect">
                  <a:avLst/>
                </a:prstGeom>
                <a:blipFill>
                  <a:blip r:embed="rId36"/>
                  <a:stretch>
                    <a:fillRect l="-1370"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5653682-C88D-79BE-0755-0B0559F345F7}"/>
                    </a:ext>
                  </a:extLst>
                </p:cNvPr>
                <p:cNvSpPr txBox="1"/>
                <p:nvPr/>
              </p:nvSpPr>
              <p:spPr>
                <a:xfrm>
                  <a:off x="2423911" y="1440213"/>
                  <a:ext cx="920115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−43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44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6A9428F-FCC8-733D-C473-FFACC182D0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911" y="1440213"/>
                  <a:ext cx="920115" cy="714683"/>
                </a:xfrm>
                <a:prstGeom prst="rect">
                  <a:avLst/>
                </a:prstGeom>
                <a:blipFill>
                  <a:blip r:embed="rId37"/>
                  <a:stretch>
                    <a:fillRect l="-19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57C71E2-EFE2-620B-4EB0-6F40E028E0D9}"/>
                    </a:ext>
                  </a:extLst>
                </p:cNvPr>
                <p:cNvSpPr txBox="1"/>
                <p:nvPr/>
              </p:nvSpPr>
              <p:spPr>
                <a:xfrm>
                  <a:off x="1239304" y="1524614"/>
                  <a:ext cx="53434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D2D8E24-C6A4-6DA4-3E96-3640D70D22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304" y="1524614"/>
                  <a:ext cx="534345" cy="369332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B65ED8D-475C-97DD-B6F9-DD29E4C77AA7}"/>
                  </a:ext>
                </a:extLst>
              </p:cNvPr>
              <p:cNvSpPr txBox="1"/>
              <p:nvPr/>
            </p:nvSpPr>
            <p:spPr>
              <a:xfrm>
                <a:off x="9485416" y="4627535"/>
                <a:ext cx="8306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B65ED8D-475C-97DD-B6F9-DD29E4C77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416" y="4627535"/>
                <a:ext cx="830677" cy="646331"/>
              </a:xfrm>
              <a:prstGeom prst="rect">
                <a:avLst/>
              </a:prstGeom>
              <a:blipFill>
                <a:blip r:embed="rId39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D3FCD6E2-0E8B-BD99-E530-AC692CB09BE7}"/>
              </a:ext>
            </a:extLst>
          </p:cNvPr>
          <p:cNvSpPr/>
          <p:nvPr/>
        </p:nvSpPr>
        <p:spPr>
          <a:xfrm>
            <a:off x="9503134" y="4638661"/>
            <a:ext cx="840126" cy="59710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D6F5446-9065-974A-F193-54DE6FBE22B9}"/>
              </a:ext>
            </a:extLst>
          </p:cNvPr>
          <p:cNvGrpSpPr/>
          <p:nvPr/>
        </p:nvGrpSpPr>
        <p:grpSpPr>
          <a:xfrm>
            <a:off x="6535115" y="3797147"/>
            <a:ext cx="2757664" cy="728963"/>
            <a:chOff x="586362" y="1425933"/>
            <a:chExt cx="2757664" cy="728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1CD1970-ED5F-E44C-AEB7-BD622FAB1633}"/>
                    </a:ext>
                  </a:extLst>
                </p:cNvPr>
                <p:cNvSpPr txBox="1"/>
                <p:nvPr/>
              </p:nvSpPr>
              <p:spPr>
                <a:xfrm>
                  <a:off x="586362" y="1425933"/>
                  <a:ext cx="920115" cy="5666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3AB0279C-79DB-5326-3BA1-E32CA722F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62" y="1425933"/>
                  <a:ext cx="920115" cy="566694"/>
                </a:xfrm>
                <a:prstGeom prst="rect">
                  <a:avLst/>
                </a:prstGeom>
                <a:blipFill>
                  <a:blip r:embed="rId45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98B9D30-F410-9084-DA05-99FFEA6C349D}"/>
                    </a:ext>
                  </a:extLst>
                </p:cNvPr>
                <p:cNvSpPr txBox="1"/>
                <p:nvPr/>
              </p:nvSpPr>
              <p:spPr>
                <a:xfrm>
                  <a:off x="1566066" y="1436588"/>
                  <a:ext cx="920115" cy="5648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9D4D1684-55A6-B7DB-9ACF-9B1AB17494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6066" y="1436588"/>
                  <a:ext cx="920115" cy="564835"/>
                </a:xfrm>
                <a:prstGeom prst="rect">
                  <a:avLst/>
                </a:prstGeom>
                <a:blipFill>
                  <a:blip r:embed="rId46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22CC04C-D9F3-6309-5504-6C2FFCE0DC1A}"/>
                    </a:ext>
                  </a:extLst>
                </p:cNvPr>
                <p:cNvSpPr txBox="1"/>
                <p:nvPr/>
              </p:nvSpPr>
              <p:spPr>
                <a:xfrm>
                  <a:off x="2423911" y="1440213"/>
                  <a:ext cx="920115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22CC04C-D9F3-6309-5504-6C2FFCE0DC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911" y="1440213"/>
                  <a:ext cx="920115" cy="714683"/>
                </a:xfrm>
                <a:prstGeom prst="rect">
                  <a:avLst/>
                </a:prstGeom>
                <a:blipFill>
                  <a:blip r:embed="rId47"/>
                  <a:stretch>
                    <a:fillRect l="-19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01BC512-BD13-279A-E50E-6E6A2E7A2154}"/>
                    </a:ext>
                  </a:extLst>
                </p:cNvPr>
                <p:cNvSpPr txBox="1"/>
                <p:nvPr/>
              </p:nvSpPr>
              <p:spPr>
                <a:xfrm>
                  <a:off x="1239304" y="1524614"/>
                  <a:ext cx="53434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C69DD52D-5A3D-C9C0-E361-2EDBA1FFA4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304" y="1524614"/>
                  <a:ext cx="534345" cy="369332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86D9E1F-77B0-4963-14E2-2B6A2EB7ED22}"/>
                  </a:ext>
                </a:extLst>
              </p:cNvPr>
              <p:cNvSpPr txBox="1"/>
              <p:nvPr/>
            </p:nvSpPr>
            <p:spPr>
              <a:xfrm>
                <a:off x="9431157" y="3859807"/>
                <a:ext cx="8258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86D9E1F-77B0-4963-14E2-2B6A2EB7E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157" y="3859807"/>
                <a:ext cx="825867" cy="646331"/>
              </a:xfrm>
              <a:prstGeom prst="rect">
                <a:avLst/>
              </a:prstGeom>
              <a:blipFill>
                <a:blip r:embed="rId49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FB3D1A32-DA48-C7A6-8AA6-74B310519487}"/>
              </a:ext>
            </a:extLst>
          </p:cNvPr>
          <p:cNvSpPr/>
          <p:nvPr/>
        </p:nvSpPr>
        <p:spPr>
          <a:xfrm>
            <a:off x="9448875" y="3870933"/>
            <a:ext cx="840126" cy="59710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BFF9CD7-2366-40FD-BBD8-90A1F9E3A0BD}"/>
              </a:ext>
            </a:extLst>
          </p:cNvPr>
          <p:cNvGrpSpPr/>
          <p:nvPr/>
        </p:nvGrpSpPr>
        <p:grpSpPr>
          <a:xfrm>
            <a:off x="2182608" y="3737552"/>
            <a:ext cx="2757664" cy="728963"/>
            <a:chOff x="586362" y="1425933"/>
            <a:chExt cx="2757664" cy="728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77CB09B-F064-164F-F9C8-867C07D0606A}"/>
                    </a:ext>
                  </a:extLst>
                </p:cNvPr>
                <p:cNvSpPr txBox="1"/>
                <p:nvPr/>
              </p:nvSpPr>
              <p:spPr>
                <a:xfrm>
                  <a:off x="586362" y="1425933"/>
                  <a:ext cx="920115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77CB09B-F064-164F-F9C8-867C07D060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62" y="1425933"/>
                  <a:ext cx="920115" cy="714683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F3E7813-B7F7-2F82-9692-72FA0E192AD9}"/>
                    </a:ext>
                  </a:extLst>
                </p:cNvPr>
                <p:cNvSpPr txBox="1"/>
                <p:nvPr/>
              </p:nvSpPr>
              <p:spPr>
                <a:xfrm>
                  <a:off x="1566066" y="1436588"/>
                  <a:ext cx="920115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F3E7813-B7F7-2F82-9692-72FA0E192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6066" y="1436588"/>
                  <a:ext cx="920115" cy="714683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C1C6E52-4845-40EA-911A-909022E4ED0C}"/>
                    </a:ext>
                  </a:extLst>
                </p:cNvPr>
                <p:cNvSpPr txBox="1"/>
                <p:nvPr/>
              </p:nvSpPr>
              <p:spPr>
                <a:xfrm>
                  <a:off x="2423911" y="1440213"/>
                  <a:ext cx="920115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B250A429-CC7B-183F-2BCD-4F0B02AF2B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911" y="1440213"/>
                  <a:ext cx="920115" cy="714683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900AF2F-1ABD-523A-C091-E6A393F4D94F}"/>
                    </a:ext>
                  </a:extLst>
                </p:cNvPr>
                <p:cNvSpPr txBox="1"/>
                <p:nvPr/>
              </p:nvSpPr>
              <p:spPr>
                <a:xfrm>
                  <a:off x="1239304" y="1524614"/>
                  <a:ext cx="53434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B4DE3AD9-784F-DDBE-2513-46F53D0368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304" y="1524614"/>
                  <a:ext cx="534345" cy="369332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A466174-576C-20B0-3439-DB2137498C63}"/>
                  </a:ext>
                </a:extLst>
              </p:cNvPr>
              <p:cNvSpPr txBox="1"/>
              <p:nvPr/>
            </p:nvSpPr>
            <p:spPr>
              <a:xfrm>
                <a:off x="5078650" y="3800212"/>
                <a:ext cx="10038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A466174-576C-20B0-3439-DB2137498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650" y="3800212"/>
                <a:ext cx="1003801" cy="646331"/>
              </a:xfrm>
              <a:prstGeom prst="rect">
                <a:avLst/>
              </a:prstGeom>
              <a:blipFill>
                <a:blip r:embed="rId5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312EEB7C-B2E3-C5FF-4FF5-4D902D41ACD1}"/>
              </a:ext>
            </a:extLst>
          </p:cNvPr>
          <p:cNvSpPr/>
          <p:nvPr/>
        </p:nvSpPr>
        <p:spPr>
          <a:xfrm>
            <a:off x="5096368" y="3811338"/>
            <a:ext cx="840126" cy="59710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CC44645-4F29-8B32-9F98-0245CDC22AB2}"/>
              </a:ext>
            </a:extLst>
          </p:cNvPr>
          <p:cNvGrpSpPr/>
          <p:nvPr/>
        </p:nvGrpSpPr>
        <p:grpSpPr>
          <a:xfrm>
            <a:off x="2146681" y="4561863"/>
            <a:ext cx="2757664" cy="728963"/>
            <a:chOff x="586362" y="1425933"/>
            <a:chExt cx="2757664" cy="728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1702695-303A-012E-1935-9A88A139068A}"/>
                    </a:ext>
                  </a:extLst>
                </p:cNvPr>
                <p:cNvSpPr txBox="1"/>
                <p:nvPr/>
              </p:nvSpPr>
              <p:spPr>
                <a:xfrm>
                  <a:off x="586362" y="1425933"/>
                  <a:ext cx="920115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1702695-303A-012E-1935-9A88A13906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62" y="1425933"/>
                  <a:ext cx="920115" cy="714683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221B9E5-E0A7-9C98-D421-C44AE51C8D45}"/>
                    </a:ext>
                  </a:extLst>
                </p:cNvPr>
                <p:cNvSpPr txBox="1"/>
                <p:nvPr/>
              </p:nvSpPr>
              <p:spPr>
                <a:xfrm>
                  <a:off x="1566066" y="1436588"/>
                  <a:ext cx="920115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221B9E5-E0A7-9C98-D421-C44AE51C8D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6066" y="1436588"/>
                  <a:ext cx="920115" cy="714683"/>
                </a:xfrm>
                <a:prstGeom prst="rect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A72B2B8-68FC-0A93-EA96-BE8C98BA3062}"/>
                    </a:ext>
                  </a:extLst>
                </p:cNvPr>
                <p:cNvSpPr txBox="1"/>
                <p:nvPr/>
              </p:nvSpPr>
              <p:spPr>
                <a:xfrm>
                  <a:off x="2423911" y="1440213"/>
                  <a:ext cx="920115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−44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A72B2B8-68FC-0A93-EA96-BE8C98BA30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911" y="1440213"/>
                  <a:ext cx="920115" cy="714683"/>
                </a:xfrm>
                <a:prstGeom prst="rect">
                  <a:avLst/>
                </a:prstGeom>
                <a:blipFill>
                  <a:blip r:embed="rId57"/>
                  <a:stretch>
                    <a:fillRect l="-26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2D61B5E-6740-46AA-ED32-171E5CB59982}"/>
                    </a:ext>
                  </a:extLst>
                </p:cNvPr>
                <p:cNvSpPr txBox="1"/>
                <p:nvPr/>
              </p:nvSpPr>
              <p:spPr>
                <a:xfrm>
                  <a:off x="1239304" y="1524614"/>
                  <a:ext cx="53434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DB3505C3-C341-98D8-CEC9-4F6821204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304" y="1524614"/>
                  <a:ext cx="534345" cy="369332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CCEDB30-4687-1119-4C61-7C792B635A98}"/>
                  </a:ext>
                </a:extLst>
              </p:cNvPr>
              <p:cNvSpPr txBox="1"/>
              <p:nvPr/>
            </p:nvSpPr>
            <p:spPr>
              <a:xfrm>
                <a:off x="5042723" y="4624523"/>
                <a:ext cx="10038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CCEDB30-4687-1119-4C61-7C792B635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723" y="4624523"/>
                <a:ext cx="1003801" cy="646331"/>
              </a:xfrm>
              <a:prstGeom prst="rect">
                <a:avLst/>
              </a:prstGeom>
              <a:blipFill>
                <a:blip r:embed="rId58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70D83DB5-0290-5409-ED60-77AE47129A21}"/>
              </a:ext>
            </a:extLst>
          </p:cNvPr>
          <p:cNvSpPr/>
          <p:nvPr/>
        </p:nvSpPr>
        <p:spPr>
          <a:xfrm>
            <a:off x="5060441" y="4635649"/>
            <a:ext cx="840126" cy="59710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785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8" grpId="0" animBg="1"/>
      <p:bldP spid="48" grpId="1" animBg="1"/>
      <p:bldP spid="55" grpId="0" animBg="1"/>
      <p:bldP spid="55" grpId="1" animBg="1"/>
      <p:bldP spid="62" grpId="0" animBg="1"/>
      <p:bldP spid="62" grpId="1" animBg="1"/>
      <p:bldP spid="69" grpId="0" animBg="1"/>
      <p:bldP spid="6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2">
            <a:extLst>
              <a:ext uri="{FF2B5EF4-FFF2-40B4-BE49-F238E27FC236}">
                <a16:creationId xmlns:a16="http://schemas.microsoft.com/office/drawing/2014/main" id="{8209FC07-3D63-950A-A405-173584B949CE}"/>
              </a:ext>
            </a:extLst>
          </p:cNvPr>
          <p:cNvSpPr/>
          <p:nvPr/>
        </p:nvSpPr>
        <p:spPr>
          <a:xfrm>
            <a:off x="1677999" y="281853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3809A-B908-55CD-8355-406C507956C3}"/>
              </a:ext>
            </a:extLst>
          </p:cNvPr>
          <p:cNvSpPr txBox="1"/>
          <p:nvPr/>
        </p:nvSpPr>
        <p:spPr>
          <a:xfrm>
            <a:off x="2006466" y="263837"/>
            <a:ext cx="389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rebuchet MS" panose="020B0603020202020204"/>
              </a:rPr>
              <a:t>[OCR GCSE (9-1) Nov 2018 6H Q20b]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B24F10-B809-2B47-CCB1-CCF63A276A5A}"/>
                  </a:ext>
                </a:extLst>
              </p:cNvPr>
              <p:cNvSpPr txBox="1"/>
              <p:nvPr/>
            </p:nvSpPr>
            <p:spPr>
              <a:xfrm>
                <a:off x="2006465" y="872347"/>
                <a:ext cx="8188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Given that                                        find the value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 and the value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B24F10-B809-2B47-CCB1-CCF63A276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465" y="872347"/>
                <a:ext cx="8188494" cy="369332"/>
              </a:xfrm>
              <a:prstGeom prst="rect">
                <a:avLst/>
              </a:prstGeom>
              <a:blipFill>
                <a:blip r:embed="rId2"/>
                <a:stretch>
                  <a:fillRect l="-596" t="-9836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87209C6-7D2F-3AF0-E79F-17CEB0686A60}"/>
              </a:ext>
            </a:extLst>
          </p:cNvPr>
          <p:cNvGrpSpPr/>
          <p:nvPr/>
        </p:nvGrpSpPr>
        <p:grpSpPr>
          <a:xfrm>
            <a:off x="3201724" y="692277"/>
            <a:ext cx="2698757" cy="720980"/>
            <a:chOff x="675075" y="1363730"/>
            <a:chExt cx="2698757" cy="7209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E946080-6E5A-1D15-4DCD-B5C3C227AE98}"/>
                    </a:ext>
                  </a:extLst>
                </p:cNvPr>
                <p:cNvSpPr txBox="1"/>
                <p:nvPr/>
              </p:nvSpPr>
              <p:spPr>
                <a:xfrm>
                  <a:off x="675075" y="1373996"/>
                  <a:ext cx="920115" cy="6176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EA37743-64BE-F4AB-C5A6-BDBFEA61F4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075" y="1373996"/>
                  <a:ext cx="920115" cy="617605"/>
                </a:xfrm>
                <a:prstGeom prst="rect">
                  <a:avLst/>
                </a:prstGeom>
                <a:blipFill>
                  <a:blip r:embed="rId5"/>
                  <a:stretch>
                    <a:fillRect b="-20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3E908C8-421F-1C10-5407-00146FE3C50C}"/>
                    </a:ext>
                  </a:extLst>
                </p:cNvPr>
                <p:cNvSpPr txBox="1"/>
                <p:nvPr/>
              </p:nvSpPr>
              <p:spPr>
                <a:xfrm>
                  <a:off x="1633769" y="1363730"/>
                  <a:ext cx="920115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3E908C8-421F-1C10-5407-00146FE3C5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3769" y="1363730"/>
                  <a:ext cx="920115" cy="7146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7AE9307-9A9F-95AC-5F67-03513FA48FDA}"/>
                    </a:ext>
                  </a:extLst>
                </p:cNvPr>
                <p:cNvSpPr txBox="1"/>
                <p:nvPr/>
              </p:nvSpPr>
              <p:spPr>
                <a:xfrm>
                  <a:off x="2453717" y="1370027"/>
                  <a:ext cx="920115" cy="7146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7AE9307-9A9F-95AC-5F67-03513FA48F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3717" y="1370027"/>
                  <a:ext cx="920115" cy="71468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1293183-7488-D4A5-EB86-01FC3E06CA84}"/>
                    </a:ext>
                  </a:extLst>
                </p:cNvPr>
                <p:cNvSpPr txBox="1"/>
                <p:nvPr/>
              </p:nvSpPr>
              <p:spPr>
                <a:xfrm>
                  <a:off x="1311694" y="1512079"/>
                  <a:ext cx="53434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Trebuchet MS" panose="020B0603020202020204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C0EA486-6908-3D8E-71EF-32C31943B4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694" y="1512079"/>
                  <a:ext cx="53434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05AD66-E917-400E-0CA5-317260076FB7}"/>
                  </a:ext>
                </a:extLst>
              </p:cNvPr>
              <p:cNvSpPr txBox="1"/>
              <p:nvPr/>
            </p:nvSpPr>
            <p:spPr>
              <a:xfrm>
                <a:off x="8130656" y="1374942"/>
                <a:ext cx="1754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rebuchet MS" panose="020B0603020202020204"/>
                  </a:rPr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05AD66-E917-400E-0CA5-31726007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656" y="1374942"/>
                <a:ext cx="1754006" cy="369332"/>
              </a:xfrm>
              <a:prstGeom prst="rect">
                <a:avLst/>
              </a:prstGeom>
              <a:blipFill>
                <a:blip r:embed="rId9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EE79E35-6A3F-CECC-3438-15EEE8A698BF}"/>
              </a:ext>
            </a:extLst>
          </p:cNvPr>
          <p:cNvSpPr/>
          <p:nvPr/>
        </p:nvSpPr>
        <p:spPr>
          <a:xfrm>
            <a:off x="8130656" y="1411484"/>
            <a:ext cx="1754006" cy="332791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1C95548A-32D2-4EA9-DA93-F80F904CE3E8}"/>
              </a:ext>
            </a:extLst>
          </p:cNvPr>
          <p:cNvSpPr/>
          <p:nvPr/>
        </p:nvSpPr>
        <p:spPr>
          <a:xfrm>
            <a:off x="1677999" y="1762290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E95302-7B8C-6570-A114-15A002C6A387}"/>
              </a:ext>
            </a:extLst>
          </p:cNvPr>
          <p:cNvSpPr txBox="1"/>
          <p:nvPr/>
        </p:nvSpPr>
        <p:spPr>
          <a:xfrm>
            <a:off x="2006466" y="1744274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rebuchet MS" panose="020B0603020202020204"/>
              </a:rPr>
              <a:t>[OCR GCSE June 2012 3H Q16b]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2D90CF-EA53-3069-DFF9-12A1B5667D9A}"/>
              </a:ext>
            </a:extLst>
          </p:cNvPr>
          <p:cNvSpPr txBox="1"/>
          <p:nvPr/>
        </p:nvSpPr>
        <p:spPr>
          <a:xfrm>
            <a:off x="2006465" y="2251679"/>
            <a:ext cx="818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rebuchet MS" panose="020B0603020202020204"/>
              </a:rPr>
              <a:t>Vector                 and vector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1637EF-AB8E-3F74-BE2D-F4267E387246}"/>
                  </a:ext>
                </a:extLst>
              </p:cNvPr>
              <p:cNvSpPr txBox="1"/>
              <p:nvPr/>
            </p:nvSpPr>
            <p:spPr>
              <a:xfrm>
                <a:off x="2782508" y="2091697"/>
                <a:ext cx="1256491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1637EF-AB8E-3F74-BE2D-F4267E387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508" y="2091697"/>
                <a:ext cx="1256491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DA3EFC-9F26-42C0-066E-123A267B24C5}"/>
                  </a:ext>
                </a:extLst>
              </p:cNvPr>
              <p:cNvSpPr txBox="1"/>
              <p:nvPr/>
            </p:nvSpPr>
            <p:spPr>
              <a:xfrm>
                <a:off x="4980365" y="2081432"/>
                <a:ext cx="1256491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DA3EFC-9F26-42C0-066E-123A267B2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365" y="2081432"/>
                <a:ext cx="1256491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FFEE4-315B-87F4-A62A-817EFE43DB66}"/>
                  </a:ext>
                </a:extLst>
              </p:cNvPr>
              <p:cNvSpPr txBox="1"/>
              <p:nvPr/>
            </p:nvSpPr>
            <p:spPr>
              <a:xfrm>
                <a:off x="8197744" y="3147725"/>
                <a:ext cx="1447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rebuchet MS" panose="020B0603020202020204"/>
                  </a:rPr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FFEE4-315B-87F4-A62A-817EFE43D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744" y="3147725"/>
                <a:ext cx="1447832" cy="369332"/>
              </a:xfrm>
              <a:prstGeom prst="rect">
                <a:avLst/>
              </a:prstGeom>
              <a:blipFill>
                <a:blip r:embed="rId12"/>
                <a:stretch>
                  <a:fillRect l="-1266" t="-9836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D3D85C26-0139-8030-5CDE-65EB7835BF32}"/>
              </a:ext>
            </a:extLst>
          </p:cNvPr>
          <p:cNvSpPr/>
          <p:nvPr/>
        </p:nvSpPr>
        <p:spPr>
          <a:xfrm>
            <a:off x="8197744" y="3184267"/>
            <a:ext cx="1754006" cy="332791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19" name="Picture 18" descr="A math problem with lines and points&#10;&#10;AI-generated content may be incorrect.">
            <a:extLst>
              <a:ext uri="{FF2B5EF4-FFF2-40B4-BE49-F238E27FC236}">
                <a16:creationId xmlns:a16="http://schemas.microsoft.com/office/drawing/2014/main" id="{6C7DE7C5-A667-E785-73FC-B11DE934F8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t="48078" r="60060" b="25452"/>
          <a:stretch/>
        </p:blipFill>
        <p:spPr>
          <a:xfrm>
            <a:off x="6522191" y="2106805"/>
            <a:ext cx="1917700" cy="1028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243956-FDAC-CF5C-E21F-C29EE73479A0}"/>
                  </a:ext>
                </a:extLst>
              </p:cNvPr>
              <p:cNvSpPr txBox="1"/>
              <p:nvPr/>
            </p:nvSpPr>
            <p:spPr>
              <a:xfrm>
                <a:off x="2006465" y="2760950"/>
                <a:ext cx="3716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The vector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 is shown on the grid.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243956-FDAC-CF5C-E21F-C29EE7347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465" y="2760950"/>
                <a:ext cx="3716082" cy="369332"/>
              </a:xfrm>
              <a:prstGeom prst="rect">
                <a:avLst/>
              </a:prstGeom>
              <a:blipFill>
                <a:blip r:embed="rId14"/>
                <a:stretch>
                  <a:fillRect l="-1311" t="-11667" r="-65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F26338-A2C1-E968-E144-D85D2B520C67}"/>
                  </a:ext>
                </a:extLst>
              </p:cNvPr>
              <p:cNvSpPr txBox="1"/>
              <p:nvPr/>
            </p:nvSpPr>
            <p:spPr>
              <a:xfrm>
                <a:off x="2006465" y="3167024"/>
                <a:ext cx="5474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, find the values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F26338-A2C1-E968-E144-D85D2B520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465" y="3167024"/>
                <a:ext cx="5474576" cy="369332"/>
              </a:xfrm>
              <a:prstGeom prst="rect">
                <a:avLst/>
              </a:prstGeom>
              <a:blipFill>
                <a:blip r:embed="rId15"/>
                <a:stretch>
                  <a:fillRect l="-891" t="-1166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12">
            <a:extLst>
              <a:ext uri="{FF2B5EF4-FFF2-40B4-BE49-F238E27FC236}">
                <a16:creationId xmlns:a16="http://schemas.microsoft.com/office/drawing/2014/main" id="{E32277E6-76C0-5DEE-2BED-12DBB1441B0D}"/>
              </a:ext>
            </a:extLst>
          </p:cNvPr>
          <p:cNvSpPr/>
          <p:nvPr/>
        </p:nvSpPr>
        <p:spPr>
          <a:xfrm>
            <a:off x="1664057" y="3644597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646A73-7691-3C53-0654-E310764B7268}"/>
              </a:ext>
            </a:extLst>
          </p:cNvPr>
          <p:cNvSpPr txBox="1"/>
          <p:nvPr/>
        </p:nvSpPr>
        <p:spPr>
          <a:xfrm>
            <a:off x="1992523" y="3626581"/>
            <a:ext cx="399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rebuchet MS" panose="020B0603020202020204"/>
              </a:rPr>
              <a:t>[OCR GCSE (9-1) June 2017 5H Q11c]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D48AB3-B319-752B-F324-FE84F63E5F7C}"/>
                  </a:ext>
                </a:extLst>
              </p:cNvPr>
              <p:cNvSpPr txBox="1"/>
              <p:nvPr/>
            </p:nvSpPr>
            <p:spPr>
              <a:xfrm>
                <a:off x="2099100" y="4061893"/>
                <a:ext cx="1277206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D48AB3-B319-752B-F324-FE84F63E5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100" y="4061893"/>
                <a:ext cx="1277206" cy="7146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879BA9-1290-6665-C588-D2935445EC81}"/>
                  </a:ext>
                </a:extLst>
              </p:cNvPr>
              <p:cNvSpPr txBox="1"/>
              <p:nvPr/>
            </p:nvSpPr>
            <p:spPr>
              <a:xfrm>
                <a:off x="3270064" y="4059753"/>
                <a:ext cx="1277206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879BA9-1290-6665-C588-D2935445E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64" y="4059753"/>
                <a:ext cx="1277206" cy="7146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818123-E8DB-0D26-45D7-674408135055}"/>
                  </a:ext>
                </a:extLst>
              </p:cNvPr>
              <p:cNvSpPr txBox="1"/>
              <p:nvPr/>
            </p:nvSpPr>
            <p:spPr>
              <a:xfrm>
                <a:off x="2808668" y="5536352"/>
                <a:ext cx="1007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818123-E8DB-0D26-45D7-674408135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668" y="5536352"/>
                <a:ext cx="100700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B8C5E688-E7F7-ED3E-D56E-4B65BFFB79C6}"/>
              </a:ext>
            </a:extLst>
          </p:cNvPr>
          <p:cNvSpPr/>
          <p:nvPr/>
        </p:nvSpPr>
        <p:spPr>
          <a:xfrm>
            <a:off x="2808668" y="5572894"/>
            <a:ext cx="1754006" cy="332791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D31277-E49B-BBFD-E1A7-F8B1E306E72F}"/>
                  </a:ext>
                </a:extLst>
              </p:cNvPr>
              <p:cNvSpPr txBox="1"/>
              <p:nvPr/>
            </p:nvSpPr>
            <p:spPr>
              <a:xfrm>
                <a:off x="1976575" y="4803746"/>
                <a:ext cx="4262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 so that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7D31277-E49B-BBFD-E1A7-F8B1E306E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575" y="4803746"/>
                <a:ext cx="4262642" cy="369332"/>
              </a:xfrm>
              <a:prstGeom prst="rect">
                <a:avLst/>
              </a:prstGeom>
              <a:blipFill>
                <a:blip r:embed="rId19"/>
                <a:stretch>
                  <a:fillRect l="-1144" t="-9836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103A428-DDA4-543C-64E4-9B8CA4A440EA}"/>
                  </a:ext>
                </a:extLst>
              </p:cNvPr>
              <p:cNvSpPr txBox="1"/>
              <p:nvPr/>
            </p:nvSpPr>
            <p:spPr>
              <a:xfrm>
                <a:off x="4289266" y="4059753"/>
                <a:ext cx="1611214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103A428-DDA4-543C-64E4-9B8CA4A44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266" y="4059753"/>
                <a:ext cx="1611214" cy="7146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12">
            <a:extLst>
              <a:ext uri="{FF2B5EF4-FFF2-40B4-BE49-F238E27FC236}">
                <a16:creationId xmlns:a16="http://schemas.microsoft.com/office/drawing/2014/main" id="{448B8A11-3F68-0FEA-509D-0A13035459A6}"/>
              </a:ext>
            </a:extLst>
          </p:cNvPr>
          <p:cNvSpPr/>
          <p:nvPr/>
        </p:nvSpPr>
        <p:spPr>
          <a:xfrm>
            <a:off x="6162188" y="3690261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1D3456-D97C-ACC1-2ACE-A3B02642D68E}"/>
              </a:ext>
            </a:extLst>
          </p:cNvPr>
          <p:cNvSpPr txBox="1"/>
          <p:nvPr/>
        </p:nvSpPr>
        <p:spPr>
          <a:xfrm>
            <a:off x="6490654" y="3672245"/>
            <a:ext cx="376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rebuchet MS" panose="020B0603020202020204"/>
              </a:rPr>
              <a:t>[OCR GCSE (9-1) Nov 2019 6H Q9a]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4E261FB-8990-828E-F05D-DEF6523F8525}"/>
                  </a:ext>
                </a:extLst>
              </p:cNvPr>
              <p:cNvSpPr txBox="1"/>
              <p:nvPr/>
            </p:nvSpPr>
            <p:spPr>
              <a:xfrm>
                <a:off x="6597231" y="4107557"/>
                <a:ext cx="1269289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4E261FB-8990-828E-F05D-DEF6523F8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231" y="4107557"/>
                <a:ext cx="1269289" cy="71468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BD135FB-DD1E-28E6-4E72-1ABA23520332}"/>
                  </a:ext>
                </a:extLst>
              </p:cNvPr>
              <p:cNvSpPr txBox="1"/>
              <p:nvPr/>
            </p:nvSpPr>
            <p:spPr>
              <a:xfrm>
                <a:off x="7768195" y="4105417"/>
                <a:ext cx="1170964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BD135FB-DD1E-28E6-4E72-1ABA23520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195" y="4105417"/>
                <a:ext cx="1170964" cy="71468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16ECF31-B9D9-1DDA-A5FD-8D6F29A39BE6}"/>
                  </a:ext>
                </a:extLst>
              </p:cNvPr>
              <p:cNvSpPr txBox="1"/>
              <p:nvPr/>
            </p:nvSpPr>
            <p:spPr>
              <a:xfrm>
                <a:off x="7362787" y="5816202"/>
                <a:ext cx="1731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rebuchet MS" panose="020B0603020202020204"/>
                  </a:rPr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16ECF31-B9D9-1DDA-A5FD-8D6F29A39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87" y="5816202"/>
                <a:ext cx="1731564" cy="369332"/>
              </a:xfrm>
              <a:prstGeom prst="rect">
                <a:avLst/>
              </a:prstGeom>
              <a:blipFill>
                <a:blip r:embed="rId23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FDC60C00-05D5-43C3-AA4C-D9D695E19C6B}"/>
              </a:ext>
            </a:extLst>
          </p:cNvPr>
          <p:cNvSpPr/>
          <p:nvPr/>
        </p:nvSpPr>
        <p:spPr>
          <a:xfrm>
            <a:off x="7362787" y="5852744"/>
            <a:ext cx="1754006" cy="332791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C58AEA-919E-0715-4C7F-83E1CF797A62}"/>
                  </a:ext>
                </a:extLst>
              </p:cNvPr>
              <p:cNvSpPr txBox="1"/>
              <p:nvPr/>
            </p:nvSpPr>
            <p:spPr>
              <a:xfrm>
                <a:off x="6474707" y="4849410"/>
                <a:ext cx="3675493" cy="99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Find the values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rebuchet MS" panose="020B0603020202020204"/>
                  </a:rPr>
                  <a:t> so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8C58AEA-919E-0715-4C7F-83E1CF797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707" y="4849410"/>
                <a:ext cx="3675493" cy="991682"/>
              </a:xfrm>
              <a:prstGeom prst="rect">
                <a:avLst/>
              </a:prstGeom>
              <a:blipFill>
                <a:blip r:embed="rId24"/>
                <a:stretch>
                  <a:fillRect l="-1327" t="-4321" r="-6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4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8" grpId="0" animBg="1"/>
      <p:bldP spid="18" grpId="1" animBg="1"/>
      <p:bldP spid="27" grpId="0" animBg="1"/>
      <p:bldP spid="27" grpId="1" animBg="1"/>
      <p:bldP spid="35" grpId="0" animBg="1"/>
      <p:bldP spid="3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C93B06-5559-44FC-842E-48A786BCD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961" y="139313"/>
            <a:ext cx="8732830" cy="58323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149885" y="4601079"/>
            <a:ext cx="3601039" cy="1197204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20" y="139313"/>
            <a:ext cx="567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4000" b="1" dirty="0">
                <a:solidFill>
                  <a:srgbClr val="000000"/>
                </a:solidFill>
                <a:latin typeface="Arial"/>
                <a:cs typeface="Arial"/>
              </a:rPr>
              <a:t>Challenge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808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9F28EC-FAC7-4886-954A-C2EA64EE2E67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0"/>
          <a:ext cx="9906012" cy="687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1">
                  <a:extLst>
                    <a:ext uri="{9D8B030D-6E8A-4147-A177-3AD203B41FA5}">
                      <a16:colId xmlns:a16="http://schemas.microsoft.com/office/drawing/2014/main" val="3674193333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973082873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164264066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4114189628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1252814532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018487955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008859560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322440410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3883318268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4041438300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630416695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365966501"/>
                    </a:ext>
                  </a:extLst>
                </a:gridCol>
              </a:tblGrid>
              <a:tr h="859353"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90911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46052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28046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212197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19716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51496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217191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3282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41E9CBF-407C-40A1-B442-E8DDAECDF707}"/>
              </a:ext>
            </a:extLst>
          </p:cNvPr>
          <p:cNvSpPr/>
          <p:nvPr/>
        </p:nvSpPr>
        <p:spPr>
          <a:xfrm>
            <a:off x="4079240" y="4585388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789678-5F8F-404C-9FAA-A4BC4C99C95F}"/>
              </a:ext>
            </a:extLst>
          </p:cNvPr>
          <p:cNvCxnSpPr>
            <a:cxnSpLocks/>
          </p:cNvCxnSpPr>
          <p:nvPr/>
        </p:nvCxnSpPr>
        <p:spPr>
          <a:xfrm>
            <a:off x="1940560" y="6009640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818CA0-0C79-4198-A882-66CD6CB2AEAE}"/>
              </a:ext>
            </a:extLst>
          </p:cNvPr>
          <p:cNvCxnSpPr>
            <a:cxnSpLocks/>
          </p:cNvCxnSpPr>
          <p:nvPr/>
        </p:nvCxnSpPr>
        <p:spPr>
          <a:xfrm flipV="1">
            <a:off x="1965960" y="4282440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50F1E9F-AAC8-467B-A403-BFA58CC54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9" r="6456"/>
          <a:stretch/>
        </p:blipFill>
        <p:spPr>
          <a:xfrm>
            <a:off x="1473201" y="5247640"/>
            <a:ext cx="1157085" cy="15486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54C301-6E24-447D-BE83-6FCF2FA42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61" y="233680"/>
            <a:ext cx="1327051" cy="13270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92E5260-03F8-4CB8-A973-FBCD1E1EF078}"/>
              </a:ext>
            </a:extLst>
          </p:cNvPr>
          <p:cNvSpPr/>
          <p:nvPr/>
        </p:nvSpPr>
        <p:spPr>
          <a:xfrm>
            <a:off x="3211396" y="3039653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8B15C2-7DE3-45A0-BE4A-DCA19A7FF347}"/>
              </a:ext>
            </a:extLst>
          </p:cNvPr>
          <p:cNvSpPr/>
          <p:nvPr/>
        </p:nvSpPr>
        <p:spPr>
          <a:xfrm>
            <a:off x="5716448" y="5614178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014BD-0C40-4081-8E8F-A07A32FBDE21}"/>
              </a:ext>
            </a:extLst>
          </p:cNvPr>
          <p:cNvSpPr/>
          <p:nvPr/>
        </p:nvSpPr>
        <p:spPr>
          <a:xfrm>
            <a:off x="6468803" y="2987041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E2A03F-210E-4610-ABA5-09185F8C24DC}"/>
              </a:ext>
            </a:extLst>
          </p:cNvPr>
          <p:cNvSpPr/>
          <p:nvPr/>
        </p:nvSpPr>
        <p:spPr>
          <a:xfrm>
            <a:off x="7364041" y="4666527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B2029E-9B90-4DE3-AB3D-E2E4FC394EBC}"/>
              </a:ext>
            </a:extLst>
          </p:cNvPr>
          <p:cNvSpPr/>
          <p:nvPr/>
        </p:nvSpPr>
        <p:spPr>
          <a:xfrm>
            <a:off x="1151638" y="2175410"/>
            <a:ext cx="287931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74D154-FD01-44F5-B23C-F286190A7465}"/>
              </a:ext>
            </a:extLst>
          </p:cNvPr>
          <p:cNvSpPr/>
          <p:nvPr/>
        </p:nvSpPr>
        <p:spPr>
          <a:xfrm>
            <a:off x="9009725" y="2117536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7A3857-47EC-4BF4-B8D6-0BFFC097E460}"/>
              </a:ext>
            </a:extLst>
          </p:cNvPr>
          <p:cNvSpPr/>
          <p:nvPr/>
        </p:nvSpPr>
        <p:spPr>
          <a:xfrm>
            <a:off x="9010989" y="4754752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81E5C2-3A30-43E1-B922-382B57745824}"/>
              </a:ext>
            </a:extLst>
          </p:cNvPr>
          <p:cNvSpPr/>
          <p:nvPr/>
        </p:nvSpPr>
        <p:spPr>
          <a:xfrm>
            <a:off x="7333325" y="1251364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C5BC15-CC9B-43F8-B8F4-4BBBA5440BEA}"/>
              </a:ext>
            </a:extLst>
          </p:cNvPr>
          <p:cNvGrpSpPr/>
          <p:nvPr/>
        </p:nvGrpSpPr>
        <p:grpSpPr>
          <a:xfrm>
            <a:off x="1407957" y="116942"/>
            <a:ext cx="4496745" cy="1483360"/>
            <a:chOff x="-25190" y="37811"/>
            <a:chExt cx="4496745" cy="148336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AC78E0A-2C73-479E-B512-35657EB246A2}"/>
                </a:ext>
              </a:extLst>
            </p:cNvPr>
            <p:cNvSpPr/>
            <p:nvPr/>
          </p:nvSpPr>
          <p:spPr>
            <a:xfrm>
              <a:off x="48271" y="37811"/>
              <a:ext cx="4349822" cy="14833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320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09B107-1369-4173-969E-49E540C4009D}"/>
                </a:ext>
              </a:extLst>
            </p:cNvPr>
            <p:cNvSpPr txBox="1"/>
            <p:nvPr/>
          </p:nvSpPr>
          <p:spPr>
            <a:xfrm>
              <a:off x="-25190" y="117772"/>
              <a:ext cx="449674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GB" sz="2000" dirty="0">
                  <a:solidFill>
                    <a:srgbClr val="000000"/>
                  </a:solidFill>
                  <a:latin typeface="Arial"/>
                  <a:cs typeface="Arial"/>
                </a:rPr>
                <a:t>The robot moves along the lines.</a:t>
              </a:r>
            </a:p>
            <a:p>
              <a:pPr algn="ctr" defTabSz="457200"/>
              <a:r>
                <a:rPr lang="en-GB" sz="2000" dirty="0">
                  <a:solidFill>
                    <a:srgbClr val="000000"/>
                  </a:solidFill>
                  <a:latin typeface="Arial"/>
                  <a:cs typeface="Arial"/>
                </a:rPr>
                <a:t>It can only move two units </a:t>
              </a:r>
            </a:p>
            <a:p>
              <a:pPr algn="ctr" defTabSz="457200"/>
              <a:r>
                <a:rPr lang="en-GB" sz="2000" dirty="0">
                  <a:solidFill>
                    <a:srgbClr val="000000"/>
                  </a:solidFill>
                  <a:latin typeface="Arial"/>
                  <a:cs typeface="Arial"/>
                </a:rPr>
                <a:t>horizontally or vertically at a time.</a:t>
              </a:r>
            </a:p>
            <a:p>
              <a:pPr algn="ctr" defTabSz="457200"/>
              <a:r>
                <a:rPr lang="en-GB" sz="2000" dirty="0">
                  <a:solidFill>
                    <a:srgbClr val="000000"/>
                  </a:solidFill>
                  <a:latin typeface="Arial"/>
                  <a:cs typeface="Arial"/>
                </a:rPr>
                <a:t>How many moves to get to the portal?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52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9F28EC-FAC7-4886-954A-C2EA64EE2E67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0"/>
          <a:ext cx="9906012" cy="687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1">
                  <a:extLst>
                    <a:ext uri="{9D8B030D-6E8A-4147-A177-3AD203B41FA5}">
                      <a16:colId xmlns:a16="http://schemas.microsoft.com/office/drawing/2014/main" val="3674193333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973082873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164264066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4114189628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1252814532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018487955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008859560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322440410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3883318268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4041438300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630416695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365966501"/>
                    </a:ext>
                  </a:extLst>
                </a:gridCol>
              </a:tblGrid>
              <a:tr h="859353"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90911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46052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28046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212197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19716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51496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217191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3282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41E9CBF-407C-40A1-B442-E8DDAECDF707}"/>
              </a:ext>
            </a:extLst>
          </p:cNvPr>
          <p:cNvSpPr/>
          <p:nvPr/>
        </p:nvSpPr>
        <p:spPr>
          <a:xfrm>
            <a:off x="4079240" y="4585388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789678-5F8F-404C-9FAA-A4BC4C99C95F}"/>
              </a:ext>
            </a:extLst>
          </p:cNvPr>
          <p:cNvCxnSpPr>
            <a:cxnSpLocks/>
          </p:cNvCxnSpPr>
          <p:nvPr/>
        </p:nvCxnSpPr>
        <p:spPr>
          <a:xfrm>
            <a:off x="1940560" y="6009640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818CA0-0C79-4198-A882-66CD6CB2AEAE}"/>
              </a:ext>
            </a:extLst>
          </p:cNvPr>
          <p:cNvCxnSpPr>
            <a:cxnSpLocks/>
          </p:cNvCxnSpPr>
          <p:nvPr/>
        </p:nvCxnSpPr>
        <p:spPr>
          <a:xfrm flipV="1">
            <a:off x="1965960" y="4282440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50F1E9F-AAC8-467B-A403-BFA58CC54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9" r="6456"/>
          <a:stretch/>
        </p:blipFill>
        <p:spPr>
          <a:xfrm>
            <a:off x="1473201" y="5247640"/>
            <a:ext cx="1157085" cy="15486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54C301-6E24-447D-BE83-6FCF2FA42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61" y="233680"/>
            <a:ext cx="1327051" cy="13270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92E5260-03F8-4CB8-A973-FBCD1E1EF078}"/>
              </a:ext>
            </a:extLst>
          </p:cNvPr>
          <p:cNvSpPr/>
          <p:nvPr/>
        </p:nvSpPr>
        <p:spPr>
          <a:xfrm>
            <a:off x="3211396" y="3039653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8B15C2-7DE3-45A0-BE4A-DCA19A7FF347}"/>
              </a:ext>
            </a:extLst>
          </p:cNvPr>
          <p:cNvSpPr/>
          <p:nvPr/>
        </p:nvSpPr>
        <p:spPr>
          <a:xfrm>
            <a:off x="5716448" y="5614178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014BD-0C40-4081-8E8F-A07A32FBDE21}"/>
              </a:ext>
            </a:extLst>
          </p:cNvPr>
          <p:cNvSpPr/>
          <p:nvPr/>
        </p:nvSpPr>
        <p:spPr>
          <a:xfrm>
            <a:off x="6468803" y="2987041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E2A03F-210E-4610-ABA5-09185F8C24DC}"/>
              </a:ext>
            </a:extLst>
          </p:cNvPr>
          <p:cNvSpPr/>
          <p:nvPr/>
        </p:nvSpPr>
        <p:spPr>
          <a:xfrm>
            <a:off x="7364041" y="4666527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B2029E-9B90-4DE3-AB3D-E2E4FC394EBC}"/>
              </a:ext>
            </a:extLst>
          </p:cNvPr>
          <p:cNvSpPr/>
          <p:nvPr/>
        </p:nvSpPr>
        <p:spPr>
          <a:xfrm>
            <a:off x="1151638" y="2175410"/>
            <a:ext cx="287931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74D154-FD01-44F5-B23C-F286190A7465}"/>
              </a:ext>
            </a:extLst>
          </p:cNvPr>
          <p:cNvSpPr/>
          <p:nvPr/>
        </p:nvSpPr>
        <p:spPr>
          <a:xfrm>
            <a:off x="9009725" y="2117536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7A3857-47EC-4BF4-B8D6-0BFFC097E460}"/>
              </a:ext>
            </a:extLst>
          </p:cNvPr>
          <p:cNvSpPr/>
          <p:nvPr/>
        </p:nvSpPr>
        <p:spPr>
          <a:xfrm>
            <a:off x="9010989" y="4754752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A5ABC1-5C4C-4A39-9041-BAD4CA989589}"/>
              </a:ext>
            </a:extLst>
          </p:cNvPr>
          <p:cNvCxnSpPr>
            <a:cxnSpLocks/>
          </p:cNvCxnSpPr>
          <p:nvPr/>
        </p:nvCxnSpPr>
        <p:spPr>
          <a:xfrm>
            <a:off x="3620818" y="6023144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BF79CCA-0CEE-4DD2-B541-BA61DA1D4857}"/>
              </a:ext>
            </a:extLst>
          </p:cNvPr>
          <p:cNvCxnSpPr>
            <a:cxnSpLocks/>
          </p:cNvCxnSpPr>
          <p:nvPr/>
        </p:nvCxnSpPr>
        <p:spPr>
          <a:xfrm>
            <a:off x="5243203" y="4300445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BB00B2-5A67-483B-9B81-8004E3A737B4}"/>
              </a:ext>
            </a:extLst>
          </p:cNvPr>
          <p:cNvCxnSpPr>
            <a:cxnSpLocks/>
          </p:cNvCxnSpPr>
          <p:nvPr/>
        </p:nvCxnSpPr>
        <p:spPr>
          <a:xfrm>
            <a:off x="6923462" y="4279224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3FD6AE-5A73-4C8A-B948-05D7384EADD0}"/>
              </a:ext>
            </a:extLst>
          </p:cNvPr>
          <p:cNvCxnSpPr>
            <a:cxnSpLocks/>
          </p:cNvCxnSpPr>
          <p:nvPr/>
        </p:nvCxnSpPr>
        <p:spPr>
          <a:xfrm>
            <a:off x="8580571" y="4281153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495BCE1-623B-4B2D-AEE2-D600A7152952}"/>
              </a:ext>
            </a:extLst>
          </p:cNvPr>
          <p:cNvCxnSpPr>
            <a:cxnSpLocks/>
          </p:cNvCxnSpPr>
          <p:nvPr/>
        </p:nvCxnSpPr>
        <p:spPr>
          <a:xfrm flipV="1">
            <a:off x="5255099" y="4307518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99C337-FA9A-4F7E-8031-76124322D2A6}"/>
              </a:ext>
            </a:extLst>
          </p:cNvPr>
          <p:cNvCxnSpPr>
            <a:cxnSpLocks/>
          </p:cNvCxnSpPr>
          <p:nvPr/>
        </p:nvCxnSpPr>
        <p:spPr>
          <a:xfrm flipV="1">
            <a:off x="10234142" y="2550095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DEB94A7-728A-4C60-BABC-6203350738B6}"/>
              </a:ext>
            </a:extLst>
          </p:cNvPr>
          <p:cNvCxnSpPr>
            <a:cxnSpLocks/>
          </p:cNvCxnSpPr>
          <p:nvPr/>
        </p:nvCxnSpPr>
        <p:spPr>
          <a:xfrm flipV="1">
            <a:off x="10224497" y="896844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3504F-9ECA-42D0-B6CE-0475E87B29D7}"/>
              </a:ext>
            </a:extLst>
          </p:cNvPr>
          <p:cNvCxnSpPr>
            <a:cxnSpLocks/>
          </p:cNvCxnSpPr>
          <p:nvPr/>
        </p:nvCxnSpPr>
        <p:spPr>
          <a:xfrm flipV="1">
            <a:off x="1967889" y="2594465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3945A83-DB18-4AE8-BE75-2A942B819834}"/>
              </a:ext>
            </a:extLst>
          </p:cNvPr>
          <p:cNvCxnSpPr>
            <a:cxnSpLocks/>
          </p:cNvCxnSpPr>
          <p:nvPr/>
        </p:nvCxnSpPr>
        <p:spPr>
          <a:xfrm flipV="1">
            <a:off x="8590537" y="825468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7181E1-5707-470B-B1D2-C93DA761D329}"/>
              </a:ext>
            </a:extLst>
          </p:cNvPr>
          <p:cNvCxnSpPr>
            <a:cxnSpLocks/>
          </p:cNvCxnSpPr>
          <p:nvPr/>
        </p:nvCxnSpPr>
        <p:spPr>
          <a:xfrm>
            <a:off x="8580571" y="855047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F608385-0CE2-464C-ADED-6A2758EA758E}"/>
              </a:ext>
            </a:extLst>
          </p:cNvPr>
          <p:cNvCxnSpPr>
            <a:cxnSpLocks/>
          </p:cNvCxnSpPr>
          <p:nvPr/>
        </p:nvCxnSpPr>
        <p:spPr>
          <a:xfrm>
            <a:off x="6915745" y="2558454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978D273-9996-4B0D-BAB5-6CC14F502DE9}"/>
              </a:ext>
            </a:extLst>
          </p:cNvPr>
          <p:cNvCxnSpPr>
            <a:cxnSpLocks/>
          </p:cNvCxnSpPr>
          <p:nvPr/>
        </p:nvCxnSpPr>
        <p:spPr>
          <a:xfrm>
            <a:off x="5239346" y="2571957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EDB4969-ADF3-47E2-896C-8BDDCFF21654}"/>
              </a:ext>
            </a:extLst>
          </p:cNvPr>
          <p:cNvCxnSpPr>
            <a:cxnSpLocks/>
          </p:cNvCxnSpPr>
          <p:nvPr/>
        </p:nvCxnSpPr>
        <p:spPr>
          <a:xfrm>
            <a:off x="3607314" y="2571958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5B48503-3017-48B0-8EFF-776037221BDD}"/>
              </a:ext>
            </a:extLst>
          </p:cNvPr>
          <p:cNvCxnSpPr>
            <a:cxnSpLocks/>
          </p:cNvCxnSpPr>
          <p:nvPr/>
        </p:nvCxnSpPr>
        <p:spPr>
          <a:xfrm>
            <a:off x="1930914" y="2585462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B5C8665-26C5-4356-96CC-F0A00989C55C}"/>
              </a:ext>
            </a:extLst>
          </p:cNvPr>
          <p:cNvCxnSpPr>
            <a:cxnSpLocks/>
          </p:cNvCxnSpPr>
          <p:nvPr/>
        </p:nvCxnSpPr>
        <p:spPr>
          <a:xfrm>
            <a:off x="6894525" y="858904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9C81E5C2-3A30-43E1-B922-382B57745824}"/>
              </a:ext>
            </a:extLst>
          </p:cNvPr>
          <p:cNvSpPr/>
          <p:nvPr/>
        </p:nvSpPr>
        <p:spPr>
          <a:xfrm>
            <a:off x="7333325" y="1251364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9766D3-5AFC-413E-8C12-A9DBFBCC7A7E}"/>
              </a:ext>
            </a:extLst>
          </p:cNvPr>
          <p:cNvCxnSpPr>
            <a:cxnSpLocks/>
          </p:cNvCxnSpPr>
          <p:nvPr/>
        </p:nvCxnSpPr>
        <p:spPr>
          <a:xfrm flipV="1">
            <a:off x="6937287" y="850546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801D007-6079-46CF-9BE9-814C9427DCC9}"/>
              </a:ext>
            </a:extLst>
          </p:cNvPr>
          <p:cNvGrpSpPr/>
          <p:nvPr/>
        </p:nvGrpSpPr>
        <p:grpSpPr>
          <a:xfrm>
            <a:off x="5987048" y="6154854"/>
            <a:ext cx="5012912" cy="581611"/>
            <a:chOff x="-283266" y="37811"/>
            <a:chExt cx="5012912" cy="581611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0D6FBD4-23A0-4FEC-9878-02DF6AEFBDC6}"/>
                </a:ext>
              </a:extLst>
            </p:cNvPr>
            <p:cNvSpPr/>
            <p:nvPr/>
          </p:nvSpPr>
          <p:spPr>
            <a:xfrm>
              <a:off x="-170287" y="37811"/>
              <a:ext cx="4786938" cy="58161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320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0A1F0C6-5333-46A1-B8FF-7BAEB24E9B19}"/>
                </a:ext>
              </a:extLst>
            </p:cNvPr>
            <p:cNvSpPr txBox="1"/>
            <p:nvPr/>
          </p:nvSpPr>
          <p:spPr>
            <a:xfrm>
              <a:off x="-283266" y="117772"/>
              <a:ext cx="50129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GB" sz="2000" dirty="0">
                  <a:solidFill>
                    <a:srgbClr val="000000"/>
                  </a:solidFill>
                  <a:latin typeface="Arial"/>
                  <a:cs typeface="Arial"/>
                </a:rPr>
                <a:t>How can we describe the total movement?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8CB8B1-09BD-4935-A0CF-81B164AD999D}"/>
              </a:ext>
            </a:extLst>
          </p:cNvPr>
          <p:cNvGrpSpPr/>
          <p:nvPr/>
        </p:nvGrpSpPr>
        <p:grpSpPr>
          <a:xfrm>
            <a:off x="1407957" y="116942"/>
            <a:ext cx="4496745" cy="1483360"/>
            <a:chOff x="-25190" y="37811"/>
            <a:chExt cx="4496745" cy="148336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E9D002CB-DDA1-4533-808D-15E28800BEB7}"/>
                </a:ext>
              </a:extLst>
            </p:cNvPr>
            <p:cNvSpPr/>
            <p:nvPr/>
          </p:nvSpPr>
          <p:spPr>
            <a:xfrm>
              <a:off x="48271" y="37811"/>
              <a:ext cx="4349822" cy="14833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320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14EA474-25C8-4CEB-A2FB-57A616864743}"/>
                </a:ext>
              </a:extLst>
            </p:cNvPr>
            <p:cNvSpPr txBox="1"/>
            <p:nvPr/>
          </p:nvSpPr>
          <p:spPr>
            <a:xfrm>
              <a:off x="-25190" y="117772"/>
              <a:ext cx="449674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GB" sz="2000" dirty="0">
                  <a:solidFill>
                    <a:srgbClr val="000000"/>
                  </a:solidFill>
                  <a:latin typeface="Arial"/>
                  <a:cs typeface="Arial"/>
                </a:rPr>
                <a:t>The robot moves along the lines.</a:t>
              </a:r>
            </a:p>
            <a:p>
              <a:pPr algn="ctr" defTabSz="457200"/>
              <a:r>
                <a:rPr lang="en-GB" sz="2000" dirty="0">
                  <a:solidFill>
                    <a:srgbClr val="000000"/>
                  </a:solidFill>
                  <a:latin typeface="Arial"/>
                  <a:cs typeface="Arial"/>
                </a:rPr>
                <a:t>It can only move two units </a:t>
              </a:r>
            </a:p>
            <a:p>
              <a:pPr algn="ctr" defTabSz="457200"/>
              <a:r>
                <a:rPr lang="en-GB" sz="2000" dirty="0">
                  <a:solidFill>
                    <a:srgbClr val="000000"/>
                  </a:solidFill>
                  <a:latin typeface="Arial"/>
                  <a:cs typeface="Arial"/>
                </a:rPr>
                <a:t>horizontally or vertically at a time.</a:t>
              </a:r>
            </a:p>
            <a:p>
              <a:pPr algn="ctr" defTabSz="457200"/>
              <a:r>
                <a:rPr lang="en-GB" sz="2000" dirty="0">
                  <a:solidFill>
                    <a:srgbClr val="000000"/>
                  </a:solidFill>
                  <a:latin typeface="Arial"/>
                  <a:cs typeface="Arial"/>
                </a:rPr>
                <a:t>How many moves to get to the portal?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21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9F28EC-FAC7-4886-954A-C2EA64EE2E67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0"/>
          <a:ext cx="9906012" cy="687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1">
                  <a:extLst>
                    <a:ext uri="{9D8B030D-6E8A-4147-A177-3AD203B41FA5}">
                      <a16:colId xmlns:a16="http://schemas.microsoft.com/office/drawing/2014/main" val="3674193333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973082873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164264066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4114189628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1252814532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018487955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008859560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322440410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3883318268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4041438300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630416695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365966501"/>
                    </a:ext>
                  </a:extLst>
                </a:gridCol>
              </a:tblGrid>
              <a:tr h="859353"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90911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46052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28046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212197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19716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51496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217191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3282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41E9CBF-407C-40A1-B442-E8DDAECDF707}"/>
              </a:ext>
            </a:extLst>
          </p:cNvPr>
          <p:cNvSpPr/>
          <p:nvPr/>
        </p:nvSpPr>
        <p:spPr>
          <a:xfrm>
            <a:off x="4079240" y="4585388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prstClr val="white"/>
              </a:solidFill>
              <a:latin typeface="Comic Sans MS" panose="030F0702030302020204" pitchFamily="66" charset="0"/>
              <a:cs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789678-5F8F-404C-9FAA-A4BC4C99C95F}"/>
              </a:ext>
            </a:extLst>
          </p:cNvPr>
          <p:cNvCxnSpPr>
            <a:cxnSpLocks/>
          </p:cNvCxnSpPr>
          <p:nvPr/>
        </p:nvCxnSpPr>
        <p:spPr>
          <a:xfrm>
            <a:off x="1940560" y="6009640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818CA0-0C79-4198-A882-66CD6CB2AEAE}"/>
              </a:ext>
            </a:extLst>
          </p:cNvPr>
          <p:cNvCxnSpPr>
            <a:cxnSpLocks/>
          </p:cNvCxnSpPr>
          <p:nvPr/>
        </p:nvCxnSpPr>
        <p:spPr>
          <a:xfrm flipV="1">
            <a:off x="1965960" y="4282440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50F1E9F-AAC8-467B-A403-BFA58CC54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9" r="6456"/>
          <a:stretch/>
        </p:blipFill>
        <p:spPr>
          <a:xfrm>
            <a:off x="1473201" y="5247640"/>
            <a:ext cx="1157085" cy="15486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54C301-6E24-447D-BE83-6FCF2FA42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61" y="233680"/>
            <a:ext cx="1327051" cy="13270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92E5260-03F8-4CB8-A973-FBCD1E1EF078}"/>
              </a:ext>
            </a:extLst>
          </p:cNvPr>
          <p:cNvSpPr/>
          <p:nvPr/>
        </p:nvSpPr>
        <p:spPr>
          <a:xfrm>
            <a:off x="3211396" y="3039653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prstClr val="white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8B15C2-7DE3-45A0-BE4A-DCA19A7FF347}"/>
              </a:ext>
            </a:extLst>
          </p:cNvPr>
          <p:cNvSpPr/>
          <p:nvPr/>
        </p:nvSpPr>
        <p:spPr>
          <a:xfrm>
            <a:off x="5716448" y="5614178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prstClr val="white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014BD-0C40-4081-8E8F-A07A32FBDE21}"/>
              </a:ext>
            </a:extLst>
          </p:cNvPr>
          <p:cNvSpPr/>
          <p:nvPr/>
        </p:nvSpPr>
        <p:spPr>
          <a:xfrm>
            <a:off x="6468803" y="2987041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prstClr val="white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E2A03F-210E-4610-ABA5-09185F8C24DC}"/>
              </a:ext>
            </a:extLst>
          </p:cNvPr>
          <p:cNvSpPr/>
          <p:nvPr/>
        </p:nvSpPr>
        <p:spPr>
          <a:xfrm>
            <a:off x="7364041" y="4666527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prstClr val="white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B2029E-9B90-4DE3-AB3D-E2E4FC394EBC}"/>
              </a:ext>
            </a:extLst>
          </p:cNvPr>
          <p:cNvSpPr/>
          <p:nvPr/>
        </p:nvSpPr>
        <p:spPr>
          <a:xfrm>
            <a:off x="1151638" y="2175410"/>
            <a:ext cx="287931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prstClr val="white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74D154-FD01-44F5-B23C-F286190A7465}"/>
              </a:ext>
            </a:extLst>
          </p:cNvPr>
          <p:cNvSpPr/>
          <p:nvPr/>
        </p:nvSpPr>
        <p:spPr>
          <a:xfrm>
            <a:off x="9009725" y="2117536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prstClr val="white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7A3857-47EC-4BF4-B8D6-0BFFC097E460}"/>
              </a:ext>
            </a:extLst>
          </p:cNvPr>
          <p:cNvSpPr/>
          <p:nvPr/>
        </p:nvSpPr>
        <p:spPr>
          <a:xfrm>
            <a:off x="9010989" y="4754752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prstClr val="white"/>
              </a:solidFill>
              <a:latin typeface="Comic Sans MS" panose="030F0702030302020204" pitchFamily="66" charset="0"/>
              <a:cs typeface="Arial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A5ABC1-5C4C-4A39-9041-BAD4CA989589}"/>
              </a:ext>
            </a:extLst>
          </p:cNvPr>
          <p:cNvCxnSpPr>
            <a:cxnSpLocks/>
          </p:cNvCxnSpPr>
          <p:nvPr/>
        </p:nvCxnSpPr>
        <p:spPr>
          <a:xfrm>
            <a:off x="3620818" y="6023144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BF79CCA-0CEE-4DD2-B541-BA61DA1D4857}"/>
              </a:ext>
            </a:extLst>
          </p:cNvPr>
          <p:cNvCxnSpPr>
            <a:cxnSpLocks/>
          </p:cNvCxnSpPr>
          <p:nvPr/>
        </p:nvCxnSpPr>
        <p:spPr>
          <a:xfrm>
            <a:off x="5243203" y="4300445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BB00B2-5A67-483B-9B81-8004E3A737B4}"/>
              </a:ext>
            </a:extLst>
          </p:cNvPr>
          <p:cNvCxnSpPr>
            <a:cxnSpLocks/>
          </p:cNvCxnSpPr>
          <p:nvPr/>
        </p:nvCxnSpPr>
        <p:spPr>
          <a:xfrm>
            <a:off x="6923462" y="4279224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3FD6AE-5A73-4C8A-B948-05D7384EADD0}"/>
              </a:ext>
            </a:extLst>
          </p:cNvPr>
          <p:cNvCxnSpPr>
            <a:cxnSpLocks/>
          </p:cNvCxnSpPr>
          <p:nvPr/>
        </p:nvCxnSpPr>
        <p:spPr>
          <a:xfrm>
            <a:off x="8580571" y="4281153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495BCE1-623B-4B2D-AEE2-D600A7152952}"/>
              </a:ext>
            </a:extLst>
          </p:cNvPr>
          <p:cNvCxnSpPr>
            <a:cxnSpLocks/>
          </p:cNvCxnSpPr>
          <p:nvPr/>
        </p:nvCxnSpPr>
        <p:spPr>
          <a:xfrm flipV="1">
            <a:off x="5255099" y="4307518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99C337-FA9A-4F7E-8031-76124322D2A6}"/>
              </a:ext>
            </a:extLst>
          </p:cNvPr>
          <p:cNvCxnSpPr>
            <a:cxnSpLocks/>
          </p:cNvCxnSpPr>
          <p:nvPr/>
        </p:nvCxnSpPr>
        <p:spPr>
          <a:xfrm flipV="1">
            <a:off x="10234142" y="2550095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DEB94A7-728A-4C60-BABC-6203350738B6}"/>
              </a:ext>
            </a:extLst>
          </p:cNvPr>
          <p:cNvCxnSpPr>
            <a:cxnSpLocks/>
          </p:cNvCxnSpPr>
          <p:nvPr/>
        </p:nvCxnSpPr>
        <p:spPr>
          <a:xfrm flipV="1">
            <a:off x="10224497" y="896844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3504F-9ECA-42D0-B6CE-0475E87B29D7}"/>
              </a:ext>
            </a:extLst>
          </p:cNvPr>
          <p:cNvCxnSpPr>
            <a:cxnSpLocks/>
          </p:cNvCxnSpPr>
          <p:nvPr/>
        </p:nvCxnSpPr>
        <p:spPr>
          <a:xfrm flipV="1">
            <a:off x="1967889" y="2594465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3945A83-DB18-4AE8-BE75-2A942B819834}"/>
              </a:ext>
            </a:extLst>
          </p:cNvPr>
          <p:cNvCxnSpPr>
            <a:cxnSpLocks/>
          </p:cNvCxnSpPr>
          <p:nvPr/>
        </p:nvCxnSpPr>
        <p:spPr>
          <a:xfrm flipV="1">
            <a:off x="8590537" y="825468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7181E1-5707-470B-B1D2-C93DA761D329}"/>
              </a:ext>
            </a:extLst>
          </p:cNvPr>
          <p:cNvCxnSpPr>
            <a:cxnSpLocks/>
          </p:cNvCxnSpPr>
          <p:nvPr/>
        </p:nvCxnSpPr>
        <p:spPr>
          <a:xfrm>
            <a:off x="8580571" y="855047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F608385-0CE2-464C-ADED-6A2758EA758E}"/>
              </a:ext>
            </a:extLst>
          </p:cNvPr>
          <p:cNvCxnSpPr>
            <a:cxnSpLocks/>
          </p:cNvCxnSpPr>
          <p:nvPr/>
        </p:nvCxnSpPr>
        <p:spPr>
          <a:xfrm>
            <a:off x="6915745" y="2558454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978D273-9996-4B0D-BAB5-6CC14F502DE9}"/>
              </a:ext>
            </a:extLst>
          </p:cNvPr>
          <p:cNvCxnSpPr>
            <a:cxnSpLocks/>
          </p:cNvCxnSpPr>
          <p:nvPr/>
        </p:nvCxnSpPr>
        <p:spPr>
          <a:xfrm>
            <a:off x="5239346" y="2571957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EDB4969-ADF3-47E2-896C-8BDDCFF21654}"/>
              </a:ext>
            </a:extLst>
          </p:cNvPr>
          <p:cNvCxnSpPr>
            <a:cxnSpLocks/>
          </p:cNvCxnSpPr>
          <p:nvPr/>
        </p:nvCxnSpPr>
        <p:spPr>
          <a:xfrm>
            <a:off x="3607314" y="2571958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5B48503-3017-48B0-8EFF-776037221BDD}"/>
              </a:ext>
            </a:extLst>
          </p:cNvPr>
          <p:cNvCxnSpPr>
            <a:cxnSpLocks/>
          </p:cNvCxnSpPr>
          <p:nvPr/>
        </p:nvCxnSpPr>
        <p:spPr>
          <a:xfrm>
            <a:off x="1930914" y="2585462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B5C8665-26C5-4356-96CC-F0A00989C55C}"/>
              </a:ext>
            </a:extLst>
          </p:cNvPr>
          <p:cNvCxnSpPr>
            <a:cxnSpLocks/>
          </p:cNvCxnSpPr>
          <p:nvPr/>
        </p:nvCxnSpPr>
        <p:spPr>
          <a:xfrm>
            <a:off x="6894525" y="858904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9C81E5C2-3A30-43E1-B922-382B57745824}"/>
              </a:ext>
            </a:extLst>
          </p:cNvPr>
          <p:cNvSpPr/>
          <p:nvPr/>
        </p:nvSpPr>
        <p:spPr>
          <a:xfrm>
            <a:off x="7333325" y="1251364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prstClr val="white"/>
              </a:solidFill>
              <a:latin typeface="Comic Sans MS" panose="030F0702030302020204" pitchFamily="66" charset="0"/>
              <a:cs typeface="Arial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9766D3-5AFC-413E-8C12-A9DBFBCC7A7E}"/>
              </a:ext>
            </a:extLst>
          </p:cNvPr>
          <p:cNvCxnSpPr>
            <a:cxnSpLocks/>
          </p:cNvCxnSpPr>
          <p:nvPr/>
        </p:nvCxnSpPr>
        <p:spPr>
          <a:xfrm flipV="1">
            <a:off x="6937287" y="850546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801D007-6079-46CF-9BE9-814C9427DCC9}"/>
              </a:ext>
            </a:extLst>
          </p:cNvPr>
          <p:cNvGrpSpPr/>
          <p:nvPr/>
        </p:nvGrpSpPr>
        <p:grpSpPr>
          <a:xfrm>
            <a:off x="5987048" y="6154854"/>
            <a:ext cx="5012912" cy="581611"/>
            <a:chOff x="-283266" y="37811"/>
            <a:chExt cx="5012912" cy="581611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0D6FBD4-23A0-4FEC-9878-02DF6AEFBDC6}"/>
                </a:ext>
              </a:extLst>
            </p:cNvPr>
            <p:cNvSpPr/>
            <p:nvPr/>
          </p:nvSpPr>
          <p:spPr>
            <a:xfrm>
              <a:off x="-170287" y="37811"/>
              <a:ext cx="4786938" cy="58161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3200" dirty="0">
                <a:solidFill>
                  <a:prstClr val="white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0A1F0C6-5333-46A1-B8FF-7BAEB24E9B19}"/>
                </a:ext>
              </a:extLst>
            </p:cNvPr>
            <p:cNvSpPr txBox="1"/>
            <p:nvPr/>
          </p:nvSpPr>
          <p:spPr>
            <a:xfrm>
              <a:off x="-283266" y="117772"/>
              <a:ext cx="50129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GB" sz="2000" dirty="0">
                  <a:solidFill>
                    <a:prstClr val="black"/>
                  </a:solidFill>
                  <a:latin typeface="Arial"/>
                  <a:cs typeface="Arial"/>
                </a:rPr>
                <a:t>How can we describe the total movement?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8CB8B1-09BD-4935-A0CF-81B164AD999D}"/>
              </a:ext>
            </a:extLst>
          </p:cNvPr>
          <p:cNvGrpSpPr/>
          <p:nvPr/>
        </p:nvGrpSpPr>
        <p:grpSpPr>
          <a:xfrm>
            <a:off x="1481417" y="116943"/>
            <a:ext cx="4349822" cy="1526767"/>
            <a:chOff x="48271" y="37811"/>
            <a:chExt cx="4349822" cy="1526767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E9D002CB-DDA1-4533-808D-15E28800BEB7}"/>
                </a:ext>
              </a:extLst>
            </p:cNvPr>
            <p:cNvSpPr/>
            <p:nvPr/>
          </p:nvSpPr>
          <p:spPr>
            <a:xfrm>
              <a:off x="48271" y="37811"/>
              <a:ext cx="4349822" cy="148336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3200" dirty="0">
                <a:solidFill>
                  <a:prstClr val="white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14EA474-25C8-4CEB-A2FB-57A616864743}"/>
                    </a:ext>
                  </a:extLst>
                </p:cNvPr>
                <p:cNvSpPr txBox="1"/>
                <p:nvPr/>
              </p:nvSpPr>
              <p:spPr>
                <a:xfrm>
                  <a:off x="402023" y="117772"/>
                  <a:ext cx="3642344" cy="14468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sz="2000" dirty="0">
                    <a:solidFill>
                      <a:prstClr val="black"/>
                    </a:solidFill>
                    <a:latin typeface="Arial"/>
                    <a:cs typeface="Arial"/>
                  </a:endParaRPr>
                </a:p>
                <a:p>
                  <a:pPr algn="ctr" defTabSz="457200"/>
                  <a:r>
                    <a:rPr lang="en-GB" sz="1600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The robot has to walk 10 squares to </a:t>
                  </a:r>
                </a:p>
                <a:p>
                  <a:pPr algn="ctr" defTabSz="457200"/>
                  <a:r>
                    <a:rPr lang="en-GB" sz="1600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the right and 6 squares up regardless </a:t>
                  </a:r>
                </a:p>
                <a:p>
                  <a:pPr algn="ctr" defTabSz="457200"/>
                  <a:r>
                    <a:rPr lang="en-GB" sz="1600" dirty="0">
                      <a:solidFill>
                        <a:prstClr val="black"/>
                      </a:solidFill>
                      <a:latin typeface="Arial"/>
                      <a:cs typeface="Arial"/>
                    </a:rPr>
                    <a:t>of the route they take. 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14EA474-25C8-4CEB-A2FB-57A6168647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023" y="117772"/>
                  <a:ext cx="3642344" cy="1446806"/>
                </a:xfrm>
                <a:prstGeom prst="rect">
                  <a:avLst/>
                </a:prstGeom>
                <a:blipFill>
                  <a:blip r:embed="rId4"/>
                  <a:stretch>
                    <a:fillRect l="-502" r="-334" b="-420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2936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9F28EC-FAC7-4886-954A-C2EA64EE2E67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0"/>
          <a:ext cx="9906012" cy="687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1">
                  <a:extLst>
                    <a:ext uri="{9D8B030D-6E8A-4147-A177-3AD203B41FA5}">
                      <a16:colId xmlns:a16="http://schemas.microsoft.com/office/drawing/2014/main" val="3674193333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973082873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164264066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4114189628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1252814532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018487955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008859560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322440410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3883318268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4041438300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630416695"/>
                    </a:ext>
                  </a:extLst>
                </a:gridCol>
                <a:gridCol w="825501">
                  <a:extLst>
                    <a:ext uri="{9D8B030D-6E8A-4147-A177-3AD203B41FA5}">
                      <a16:colId xmlns:a16="http://schemas.microsoft.com/office/drawing/2014/main" val="2365966501"/>
                    </a:ext>
                  </a:extLst>
                </a:gridCol>
              </a:tblGrid>
              <a:tr h="859353"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90911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46052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28046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212197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19716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51496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217191"/>
                  </a:ext>
                </a:extLst>
              </a:tr>
              <a:tr h="859353"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200" dirty="0"/>
                    </a:p>
                  </a:txBody>
                  <a:tcPr marL="214838" marR="214838" marT="107419" marB="107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3282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41E9CBF-407C-40A1-B442-E8DDAECDF707}"/>
              </a:ext>
            </a:extLst>
          </p:cNvPr>
          <p:cNvSpPr/>
          <p:nvPr/>
        </p:nvSpPr>
        <p:spPr>
          <a:xfrm>
            <a:off x="4079240" y="4585388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789678-5F8F-404C-9FAA-A4BC4C99C95F}"/>
              </a:ext>
            </a:extLst>
          </p:cNvPr>
          <p:cNvCxnSpPr>
            <a:cxnSpLocks/>
          </p:cNvCxnSpPr>
          <p:nvPr/>
        </p:nvCxnSpPr>
        <p:spPr>
          <a:xfrm>
            <a:off x="1940560" y="6009640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818CA0-0C79-4198-A882-66CD6CB2AEAE}"/>
              </a:ext>
            </a:extLst>
          </p:cNvPr>
          <p:cNvCxnSpPr>
            <a:cxnSpLocks/>
          </p:cNvCxnSpPr>
          <p:nvPr/>
        </p:nvCxnSpPr>
        <p:spPr>
          <a:xfrm flipV="1">
            <a:off x="1965960" y="4282440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50F1E9F-AAC8-467B-A403-BFA58CC54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9" r="6456"/>
          <a:stretch/>
        </p:blipFill>
        <p:spPr>
          <a:xfrm>
            <a:off x="1473201" y="5247640"/>
            <a:ext cx="1157085" cy="154867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ECDD74D-2329-4F12-812F-0FCFEC217B29}"/>
              </a:ext>
            </a:extLst>
          </p:cNvPr>
          <p:cNvSpPr/>
          <p:nvPr/>
        </p:nvSpPr>
        <p:spPr>
          <a:xfrm>
            <a:off x="1481417" y="116942"/>
            <a:ext cx="4349822" cy="14833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54C301-6E24-447D-BE83-6FCF2FA42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61" y="233680"/>
            <a:ext cx="1327051" cy="13270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92E5260-03F8-4CB8-A973-FBCD1E1EF078}"/>
              </a:ext>
            </a:extLst>
          </p:cNvPr>
          <p:cNvSpPr/>
          <p:nvPr/>
        </p:nvSpPr>
        <p:spPr>
          <a:xfrm>
            <a:off x="3211396" y="3039653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8B15C2-7DE3-45A0-BE4A-DCA19A7FF347}"/>
              </a:ext>
            </a:extLst>
          </p:cNvPr>
          <p:cNvSpPr/>
          <p:nvPr/>
        </p:nvSpPr>
        <p:spPr>
          <a:xfrm>
            <a:off x="5716448" y="5614178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5014BD-0C40-4081-8E8F-A07A32FBDE21}"/>
              </a:ext>
            </a:extLst>
          </p:cNvPr>
          <p:cNvSpPr/>
          <p:nvPr/>
        </p:nvSpPr>
        <p:spPr>
          <a:xfrm>
            <a:off x="6468803" y="2987041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E2A03F-210E-4610-ABA5-09185F8C24DC}"/>
              </a:ext>
            </a:extLst>
          </p:cNvPr>
          <p:cNvSpPr/>
          <p:nvPr/>
        </p:nvSpPr>
        <p:spPr>
          <a:xfrm>
            <a:off x="7364041" y="4666527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B2029E-9B90-4DE3-AB3D-E2E4FC394EBC}"/>
              </a:ext>
            </a:extLst>
          </p:cNvPr>
          <p:cNvSpPr/>
          <p:nvPr/>
        </p:nvSpPr>
        <p:spPr>
          <a:xfrm>
            <a:off x="1151638" y="2175410"/>
            <a:ext cx="287931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74D154-FD01-44F5-B23C-F286190A7465}"/>
              </a:ext>
            </a:extLst>
          </p:cNvPr>
          <p:cNvSpPr/>
          <p:nvPr/>
        </p:nvSpPr>
        <p:spPr>
          <a:xfrm>
            <a:off x="9009725" y="2117536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7A3857-47EC-4BF4-B8D6-0BFFC097E460}"/>
              </a:ext>
            </a:extLst>
          </p:cNvPr>
          <p:cNvSpPr/>
          <p:nvPr/>
        </p:nvSpPr>
        <p:spPr>
          <a:xfrm>
            <a:off x="9010989" y="4754752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A5ABC1-5C4C-4A39-9041-BAD4CA989589}"/>
              </a:ext>
            </a:extLst>
          </p:cNvPr>
          <p:cNvCxnSpPr>
            <a:cxnSpLocks/>
          </p:cNvCxnSpPr>
          <p:nvPr/>
        </p:nvCxnSpPr>
        <p:spPr>
          <a:xfrm>
            <a:off x="3620818" y="6023144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BF79CCA-0CEE-4DD2-B541-BA61DA1D4857}"/>
              </a:ext>
            </a:extLst>
          </p:cNvPr>
          <p:cNvCxnSpPr>
            <a:cxnSpLocks/>
          </p:cNvCxnSpPr>
          <p:nvPr/>
        </p:nvCxnSpPr>
        <p:spPr>
          <a:xfrm>
            <a:off x="5243203" y="4300445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BB00B2-5A67-483B-9B81-8004E3A737B4}"/>
              </a:ext>
            </a:extLst>
          </p:cNvPr>
          <p:cNvCxnSpPr>
            <a:cxnSpLocks/>
          </p:cNvCxnSpPr>
          <p:nvPr/>
        </p:nvCxnSpPr>
        <p:spPr>
          <a:xfrm>
            <a:off x="6923462" y="4279224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3FD6AE-5A73-4C8A-B948-05D7384EADD0}"/>
              </a:ext>
            </a:extLst>
          </p:cNvPr>
          <p:cNvCxnSpPr>
            <a:cxnSpLocks/>
          </p:cNvCxnSpPr>
          <p:nvPr/>
        </p:nvCxnSpPr>
        <p:spPr>
          <a:xfrm>
            <a:off x="8580571" y="4281153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495BCE1-623B-4B2D-AEE2-D600A7152952}"/>
              </a:ext>
            </a:extLst>
          </p:cNvPr>
          <p:cNvCxnSpPr>
            <a:cxnSpLocks/>
          </p:cNvCxnSpPr>
          <p:nvPr/>
        </p:nvCxnSpPr>
        <p:spPr>
          <a:xfrm flipV="1">
            <a:off x="5255099" y="4307518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99C337-FA9A-4F7E-8031-76124322D2A6}"/>
              </a:ext>
            </a:extLst>
          </p:cNvPr>
          <p:cNvCxnSpPr>
            <a:cxnSpLocks/>
          </p:cNvCxnSpPr>
          <p:nvPr/>
        </p:nvCxnSpPr>
        <p:spPr>
          <a:xfrm flipV="1">
            <a:off x="10234142" y="2550095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DEB94A7-728A-4C60-BABC-6203350738B6}"/>
              </a:ext>
            </a:extLst>
          </p:cNvPr>
          <p:cNvCxnSpPr>
            <a:cxnSpLocks/>
          </p:cNvCxnSpPr>
          <p:nvPr/>
        </p:nvCxnSpPr>
        <p:spPr>
          <a:xfrm flipV="1">
            <a:off x="10224497" y="896844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93504F-9ECA-42D0-B6CE-0475E87B29D7}"/>
              </a:ext>
            </a:extLst>
          </p:cNvPr>
          <p:cNvCxnSpPr>
            <a:cxnSpLocks/>
          </p:cNvCxnSpPr>
          <p:nvPr/>
        </p:nvCxnSpPr>
        <p:spPr>
          <a:xfrm flipV="1">
            <a:off x="1967889" y="2594465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3945A83-DB18-4AE8-BE75-2A942B819834}"/>
              </a:ext>
            </a:extLst>
          </p:cNvPr>
          <p:cNvCxnSpPr>
            <a:cxnSpLocks/>
          </p:cNvCxnSpPr>
          <p:nvPr/>
        </p:nvCxnSpPr>
        <p:spPr>
          <a:xfrm flipV="1">
            <a:off x="8590537" y="825468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7181E1-5707-470B-B1D2-C93DA761D329}"/>
              </a:ext>
            </a:extLst>
          </p:cNvPr>
          <p:cNvCxnSpPr>
            <a:cxnSpLocks/>
          </p:cNvCxnSpPr>
          <p:nvPr/>
        </p:nvCxnSpPr>
        <p:spPr>
          <a:xfrm>
            <a:off x="8580571" y="855047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F608385-0CE2-464C-ADED-6A2758EA758E}"/>
              </a:ext>
            </a:extLst>
          </p:cNvPr>
          <p:cNvCxnSpPr>
            <a:cxnSpLocks/>
          </p:cNvCxnSpPr>
          <p:nvPr/>
        </p:nvCxnSpPr>
        <p:spPr>
          <a:xfrm>
            <a:off x="6915745" y="2558454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978D273-9996-4B0D-BAB5-6CC14F502DE9}"/>
              </a:ext>
            </a:extLst>
          </p:cNvPr>
          <p:cNvCxnSpPr>
            <a:cxnSpLocks/>
          </p:cNvCxnSpPr>
          <p:nvPr/>
        </p:nvCxnSpPr>
        <p:spPr>
          <a:xfrm>
            <a:off x="5239346" y="2571957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EDB4969-ADF3-47E2-896C-8BDDCFF21654}"/>
              </a:ext>
            </a:extLst>
          </p:cNvPr>
          <p:cNvCxnSpPr>
            <a:cxnSpLocks/>
          </p:cNvCxnSpPr>
          <p:nvPr/>
        </p:nvCxnSpPr>
        <p:spPr>
          <a:xfrm>
            <a:off x="3607314" y="2571958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5B48503-3017-48B0-8EFF-776037221BDD}"/>
              </a:ext>
            </a:extLst>
          </p:cNvPr>
          <p:cNvCxnSpPr>
            <a:cxnSpLocks/>
          </p:cNvCxnSpPr>
          <p:nvPr/>
        </p:nvCxnSpPr>
        <p:spPr>
          <a:xfrm>
            <a:off x="1930914" y="2585462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B5C8665-26C5-4356-96CC-F0A00989C55C}"/>
              </a:ext>
            </a:extLst>
          </p:cNvPr>
          <p:cNvCxnSpPr>
            <a:cxnSpLocks/>
          </p:cNvCxnSpPr>
          <p:nvPr/>
        </p:nvCxnSpPr>
        <p:spPr>
          <a:xfrm>
            <a:off x="6894525" y="858904"/>
            <a:ext cx="16967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9C81E5C2-3A30-43E1-B922-382B57745824}"/>
              </a:ext>
            </a:extLst>
          </p:cNvPr>
          <p:cNvSpPr/>
          <p:nvPr/>
        </p:nvSpPr>
        <p:spPr>
          <a:xfrm>
            <a:off x="7333325" y="1251364"/>
            <a:ext cx="782320" cy="85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320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9766D3-5AFC-413E-8C12-A9DBFBCC7A7E}"/>
              </a:ext>
            </a:extLst>
          </p:cNvPr>
          <p:cNvCxnSpPr>
            <a:cxnSpLocks/>
          </p:cNvCxnSpPr>
          <p:nvPr/>
        </p:nvCxnSpPr>
        <p:spPr>
          <a:xfrm flipV="1">
            <a:off x="6937287" y="850546"/>
            <a:ext cx="0" cy="1696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801D007-6079-46CF-9BE9-814C9427DCC9}"/>
              </a:ext>
            </a:extLst>
          </p:cNvPr>
          <p:cNvGrpSpPr/>
          <p:nvPr/>
        </p:nvGrpSpPr>
        <p:grpSpPr>
          <a:xfrm>
            <a:off x="5987048" y="6154854"/>
            <a:ext cx="5012912" cy="581611"/>
            <a:chOff x="-283266" y="37811"/>
            <a:chExt cx="5012912" cy="581611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0D6FBD4-23A0-4FEC-9878-02DF6AEFBDC6}"/>
                </a:ext>
              </a:extLst>
            </p:cNvPr>
            <p:cNvSpPr/>
            <p:nvPr/>
          </p:nvSpPr>
          <p:spPr>
            <a:xfrm>
              <a:off x="-170287" y="37811"/>
              <a:ext cx="4786938" cy="58161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320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0A1F0C6-5333-46A1-B8FF-7BAEB24E9B19}"/>
                </a:ext>
              </a:extLst>
            </p:cNvPr>
            <p:cNvSpPr txBox="1"/>
            <p:nvPr/>
          </p:nvSpPr>
          <p:spPr>
            <a:xfrm>
              <a:off x="-283266" y="117772"/>
              <a:ext cx="50129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GB" sz="2000" dirty="0">
                  <a:solidFill>
                    <a:srgbClr val="000000"/>
                  </a:solidFill>
                  <a:latin typeface="Arial"/>
                  <a:cs typeface="Arial"/>
                </a:rPr>
                <a:t>How can we describe the total movement?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52FB9D3-2AE2-45C4-83BA-88A9EF4A4E7E}"/>
              </a:ext>
            </a:extLst>
          </p:cNvPr>
          <p:cNvGrpSpPr/>
          <p:nvPr/>
        </p:nvGrpSpPr>
        <p:grpSpPr>
          <a:xfrm>
            <a:off x="6881060" y="4997962"/>
            <a:ext cx="3380856" cy="1021211"/>
            <a:chOff x="6525139" y="3365931"/>
            <a:chExt cx="3380856" cy="1021211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81A0E3C-8104-451A-90E6-7161109981A1}"/>
                </a:ext>
              </a:extLst>
            </p:cNvPr>
            <p:cNvSpPr/>
            <p:nvPr/>
          </p:nvSpPr>
          <p:spPr>
            <a:xfrm>
              <a:off x="6525139" y="3365931"/>
              <a:ext cx="3380856" cy="102121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320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2120731-93B3-4463-B720-5AD1C4DC1010}"/>
                </a:ext>
              </a:extLst>
            </p:cNvPr>
            <p:cNvSpPr txBox="1"/>
            <p:nvPr/>
          </p:nvSpPr>
          <p:spPr>
            <a:xfrm>
              <a:off x="6694830" y="3522593"/>
              <a:ext cx="30414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GB" sz="2000" dirty="0">
                  <a:solidFill>
                    <a:srgbClr val="000000"/>
                  </a:solidFill>
                  <a:latin typeface="Arial"/>
                  <a:cs typeface="Arial"/>
                </a:rPr>
                <a:t>6 Vertical + 10 Horizontal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97173D6-8B0D-4A6F-A036-1255DAEEECF3}"/>
              </a:ext>
            </a:extLst>
          </p:cNvPr>
          <p:cNvCxnSpPr>
            <a:cxnSpLocks/>
          </p:cNvCxnSpPr>
          <p:nvPr/>
        </p:nvCxnSpPr>
        <p:spPr>
          <a:xfrm flipV="1">
            <a:off x="2022231" y="870439"/>
            <a:ext cx="8185638" cy="511712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14EA474-25C8-4CEB-A2FB-57A616864743}"/>
                  </a:ext>
                </a:extLst>
              </p:cNvPr>
              <p:cNvSpPr txBox="1"/>
              <p:nvPr/>
            </p:nvSpPr>
            <p:spPr>
              <a:xfrm>
                <a:off x="1835169" y="196903"/>
                <a:ext cx="3642344" cy="1446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algn="ctr" defTabSz="457200"/>
                <a:r>
                  <a:rPr lang="en-GB"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The robot has to walk 10 squares to </a:t>
                </a:r>
              </a:p>
              <a:p>
                <a:pPr algn="ctr" defTabSz="457200"/>
                <a:r>
                  <a:rPr lang="en-GB"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the right and 6 squares up regardless </a:t>
                </a:r>
              </a:p>
              <a:p>
                <a:pPr algn="ctr" defTabSz="457200"/>
                <a:r>
                  <a:rPr lang="en-GB"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of the route they take.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14EA474-25C8-4CEB-A2FB-57A616864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169" y="196903"/>
                <a:ext cx="3642344" cy="1446806"/>
              </a:xfrm>
              <a:prstGeom prst="rect">
                <a:avLst/>
              </a:prstGeom>
              <a:blipFill>
                <a:blip r:embed="rId4"/>
                <a:stretch>
                  <a:fillRect l="-502" r="-334" b="-42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37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>
              <a:lnSpc>
                <a:spcPct val="95900"/>
              </a:lnSpc>
              <a:spcBef>
                <a:spcPts val="141"/>
              </a:spcBef>
            </a:pPr>
            <a:r>
              <a:rPr lang="en-GB" sz="2800" b="1" dirty="0">
                <a:latin typeface="Century Gothic" panose="020B0502020202020204" pitchFamily="34" charset="0"/>
                <a:cs typeface="Arial"/>
              </a:rPr>
              <a:t>	</a:t>
            </a:r>
            <a:r>
              <a:rPr lang="en-GB" sz="3200" dirty="0">
                <a:latin typeface="Century Gothic" panose="020B0502020202020204" pitchFamily="34" charset="0"/>
                <a:cs typeface="Arial"/>
              </a:rPr>
              <a:t>Key vocabulary:</a:t>
            </a:r>
            <a:endParaRPr lang="en-GB" sz="36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Decode</a:t>
              </a:r>
              <a:r>
                <a:rPr lang="en-US" sz="1942" dirty="0">
                  <a:solidFill>
                    <a:srgbClr val="FFFFFF"/>
                  </a:solidFill>
                  <a:latin typeface="Josefin Sans" pitchFamily="2" charset="0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Definition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Non-examples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/>
              <a:endParaRPr lang="en-US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829909">
                <a:lnSpc>
                  <a:spcPts val="4193"/>
                </a:lnSpc>
              </a:pPr>
              <a:endParaRPr lang="en-US" sz="2995" dirty="0">
                <a:solidFill>
                  <a:srgbClr val="000000"/>
                </a:solidFill>
                <a:latin typeface="Josefin Sans" pitchFamily="2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909"/>
            <a:r>
              <a:rPr lang="en-GB" sz="3630" dirty="0">
                <a:solidFill>
                  <a:prstClr val="black"/>
                </a:solidFill>
              </a:rPr>
              <a:t>Magnitude  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öhne"/>
              </a:rPr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1069</Words>
  <Application>Microsoft Office PowerPoint</Application>
  <PresentationFormat>Widescreen</PresentationFormat>
  <Paragraphs>348</Paragraphs>
  <Slides>28</Slides>
  <Notes>3</Notes>
  <HiddenSlides>5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Aptos</vt:lpstr>
      <vt:lpstr>Arial</vt:lpstr>
      <vt:lpstr>Calibri</vt:lpstr>
      <vt:lpstr>Cambria Math</vt:lpstr>
      <vt:lpstr>Century Gothic</vt:lpstr>
      <vt:lpstr>Comic Sans MS</vt:lpstr>
      <vt:lpstr>Josefin Sans</vt:lpstr>
      <vt:lpstr>Lato</vt:lpstr>
      <vt:lpstr>Roboto</vt:lpstr>
      <vt:lpstr>Söhne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24</cp:revision>
  <dcterms:created xsi:type="dcterms:W3CDTF">2024-05-01T10:13:14Z</dcterms:created>
  <dcterms:modified xsi:type="dcterms:W3CDTF">2025-09-08T11:30:48Z</dcterms:modified>
</cp:coreProperties>
</file>