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</p:sldMasterIdLst>
  <p:notesMasterIdLst>
    <p:notesMasterId r:id="rId31"/>
  </p:notesMasterIdLst>
  <p:sldIdLst>
    <p:sldId id="264" r:id="rId8"/>
    <p:sldId id="269" r:id="rId9"/>
    <p:sldId id="288" r:id="rId10"/>
    <p:sldId id="260" r:id="rId11"/>
    <p:sldId id="1048" r:id="rId12"/>
    <p:sldId id="266" r:id="rId13"/>
    <p:sldId id="1047" r:id="rId14"/>
    <p:sldId id="1037" r:id="rId15"/>
    <p:sldId id="1039" r:id="rId16"/>
    <p:sldId id="1038" r:id="rId17"/>
    <p:sldId id="1040" r:id="rId18"/>
    <p:sldId id="578" r:id="rId19"/>
    <p:sldId id="1041" r:id="rId20"/>
    <p:sldId id="1042" r:id="rId21"/>
    <p:sldId id="1044" r:id="rId22"/>
    <p:sldId id="1045" r:id="rId23"/>
    <p:sldId id="1046" r:id="rId24"/>
    <p:sldId id="1049" r:id="rId25"/>
    <p:sldId id="1050" r:id="rId26"/>
    <p:sldId id="1004" r:id="rId27"/>
    <p:sldId id="1051" r:id="rId28"/>
    <p:sldId id="1052" r:id="rId29"/>
    <p:sldId id="105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Instruct" id="{A989B0C6-FEE7-46F6-A651-D7ED39E502F9}">
          <p14:sldIdLst>
            <p14:sldId id="1048"/>
            <p14:sldId id="266"/>
            <p14:sldId id="1047"/>
            <p14:sldId id="1037"/>
            <p14:sldId id="1039"/>
            <p14:sldId id="1038"/>
            <p14:sldId id="1040"/>
          </p14:sldIdLst>
        </p14:section>
        <p14:section name="Practice" id="{11B154A7-30D0-427A-9B32-67199BEB6FF4}">
          <p14:sldIdLst>
            <p14:sldId id="578"/>
            <p14:sldId id="1041"/>
            <p14:sldId id="1042"/>
            <p14:sldId id="1044"/>
            <p14:sldId id="1045"/>
            <p14:sldId id="1046"/>
            <p14:sldId id="1049"/>
            <p14:sldId id="1050"/>
          </p14:sldIdLst>
        </p14:section>
        <p14:section name="Secure" id="{3C25313C-2642-42FF-8276-F00EC6DF9D8C}">
          <p14:sldIdLst>
            <p14:sldId id="1004"/>
            <p14:sldId id="1051"/>
            <p14:sldId id="1052"/>
            <p14:sldId id="10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austinmaths.com/_files/ugd/7ac124_9ba80adaf4ff40948fa85ce9ffb072a8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03068-06E5-181D-399E-5F9E81AE7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9DC47D-28B3-74DC-1B24-87B02478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B1590-1786-5AAB-BF41-F23344170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5DA81-8F57-431C-C6DE-69DE9A45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CAA31-E1A8-6342-9502-407355186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10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91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7ac124_9ba80adaf4ff40948fa85ce9ffb072a8.pdf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3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microsoft.com/office/2007/relationships/hdphoto" Target="../media/hdphoto1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microsoft.com/office/2007/relationships/hdphoto" Target="../media/hdphoto1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microsoft.com/office/2007/relationships/hdphoto" Target="../media/hdphoto1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221627"/>
            <a:ext cx="683895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1800" y="228600"/>
            <a:ext cx="849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GB" sz="4000" dirty="0">
                <a:solidFill>
                  <a:srgbClr val="000000"/>
                </a:solidFill>
                <a:latin typeface="Arial"/>
                <a:cs typeface="Arial"/>
              </a:rPr>
              <a:t>This diagram shows a parallelogram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-1255362" y="4482034"/>
                <a:ext cx="14025965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>
                          <a:solidFill>
                            <a:srgbClr val="000000"/>
                          </a:solidFill>
                          <a:latin typeface="Cambria Math"/>
                        </a:rPr>
                        <m:t>How</m:t>
                      </m:r>
                      <m:r>
                        <a:rPr lang="en-GB" sz="44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400">
                          <a:solidFill>
                            <a:srgbClr val="000000"/>
                          </a:solidFill>
                          <a:latin typeface="Cambria Math"/>
                        </a:rPr>
                        <m:t>can</m:t>
                      </m:r>
                      <m:r>
                        <a:rPr lang="en-GB" sz="44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400">
                          <a:solidFill>
                            <a:srgbClr val="000000"/>
                          </a:solidFill>
                          <a:latin typeface="Cambria Math"/>
                        </a:rPr>
                        <m:t>we</m:t>
                      </m:r>
                      <m:r>
                        <a:rPr lang="en-GB" sz="44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400">
                          <a:solidFill>
                            <a:srgbClr val="000000"/>
                          </a:solidFill>
                          <a:latin typeface="Cambria Math"/>
                        </a:rPr>
                        <m:t>write</m:t>
                      </m:r>
                      <m:r>
                        <a:rPr lang="en-GB" sz="44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GB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𝑂𝐶</m:t>
                          </m:r>
                          <m:r>
                            <a:rPr lang="en-GB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GB" sz="4400" i="1" dirty="0">
                  <a:solidFill>
                    <a:srgbClr val="000000"/>
                  </a:solidFill>
                  <a:latin typeface="Cambria Math"/>
                  <a:cs typeface="Arial"/>
                </a:endParaRPr>
              </a:p>
              <a:p>
                <a:pPr algn="ctr" defTabSz="457200"/>
                <a14:m>
                  <m:oMath xmlns:m="http://schemas.openxmlformats.org/officeDocument/2006/math">
                    <m:r>
                      <a:rPr lang="en-GB" sz="4400" i="1">
                        <a:solidFill>
                          <a:srgbClr val="000000"/>
                        </a:solidFill>
                        <a:latin typeface="Cambria Math"/>
                      </a:rPr>
                      <m:t>𝑖𝑛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/>
                      </a:rPr>
                      <m:t>𝑡𝑒𝑟𝑚𝑠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/>
                      </a:rPr>
                      <m:t>𝑜𝑓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/>
                      </a:rPr>
                      <m:t>𝑎𝑛𝑑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latin typeface="Arial"/>
                    <a:cs typeface="Arial"/>
                  </a:rPr>
                  <a:t>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55362" y="4482034"/>
                <a:ext cx="14025965" cy="1533177"/>
              </a:xfrm>
              <a:prstGeom prst="rect">
                <a:avLst/>
              </a:prstGeom>
              <a:blipFill>
                <a:blip r:embed="rId3"/>
                <a:stretch>
                  <a:fillRect b="-174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7251700" y="1866900"/>
            <a:ext cx="1638300" cy="1625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40100" y="3479800"/>
            <a:ext cx="4000500" cy="12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070851" y="2515151"/>
                <a:ext cx="546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>
                          <a:solidFill>
                            <a:srgbClr val="00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GB" sz="32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851" y="2515151"/>
                <a:ext cx="5469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3321512" y="1866900"/>
            <a:ext cx="5568489" cy="1625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 rot="20701618">
                <a:off x="5588999" y="2284316"/>
                <a:ext cx="1013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GB" sz="24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01618">
                <a:off x="5588999" y="2284316"/>
                <a:ext cx="101399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6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221627"/>
            <a:ext cx="683895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1664" y="228600"/>
            <a:ext cx="942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GB" sz="4000" dirty="0">
                <a:solidFill>
                  <a:srgbClr val="000000"/>
                </a:solidFill>
                <a:latin typeface="Arial"/>
                <a:cs typeface="Arial"/>
              </a:rPr>
              <a:t>This diagram shows a </a:t>
            </a:r>
            <a:r>
              <a:rPr lang="en-GB" sz="4000" b="1" dirty="0">
                <a:solidFill>
                  <a:srgbClr val="000000"/>
                </a:solidFill>
                <a:latin typeface="Arial"/>
                <a:cs typeface="Arial"/>
              </a:rPr>
              <a:t>parallelogram</a:t>
            </a:r>
            <a:r>
              <a:rPr lang="en-GB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38275" y="4724400"/>
                <a:ext cx="84963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GB" sz="4400" dirty="0">
                    <a:solidFill>
                      <a:srgbClr val="000000"/>
                    </a:solidFill>
                    <a:latin typeface="Arial"/>
                    <a:cs typeface="Arial"/>
                  </a:rPr>
                  <a:t>What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4400" dirty="0">
                    <a:solidFill>
                      <a:srgbClr val="000000"/>
                    </a:solidFill>
                    <a:latin typeface="Arial"/>
                    <a:cs typeface="Arial"/>
                  </a:rPr>
                  <a:t>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5" y="4724400"/>
                <a:ext cx="8496300" cy="856068"/>
              </a:xfrm>
              <a:prstGeom prst="rect">
                <a:avLst/>
              </a:prstGeom>
              <a:blipFill>
                <a:blip r:embed="rId3"/>
                <a:stretch>
                  <a:fillRect t="-5000" b="-3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239080" y="3492500"/>
            <a:ext cx="40126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40100" y="1854200"/>
            <a:ext cx="1638300" cy="1625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978400" y="1854200"/>
            <a:ext cx="2273300" cy="1625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 rot="2143494">
                <a:off x="5733820" y="2331307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3494">
                <a:off x="5733820" y="2331307"/>
                <a:ext cx="9797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0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783F0-B887-C7DA-F0CA-71D4C7FE6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2E2DADB-DBFB-B8E8-A3ED-5AAB1C701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440" y="125742"/>
            <a:ext cx="684075" cy="912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6F243-0406-1320-2844-47AA4321B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8246333" cy="531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30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21628-0377-6FE4-D862-999B35329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625166" cy="440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B0D99F-869E-2136-2B6D-CD3C7412E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440" y="125742"/>
            <a:ext cx="684075" cy="9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A3BC8-B5ED-6430-4F74-DA517D63B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649FE4-3991-B21A-F041-779154F73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440" y="125742"/>
            <a:ext cx="684075" cy="912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AD48A-A229-6E7C-B52F-FAB121971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01196" cy="499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92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444AF-EB3B-ABC3-1CCD-8DE0C0ACF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C128B5-F536-E5E0-65B7-A56FC1B24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440" y="125742"/>
            <a:ext cx="684075" cy="912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42466A-7174-AC16-DEA6-D180065FD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47501" cy="378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923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3435E-8604-319B-E0FA-9ACC91E7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3670" cy="466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21297-612E-9D66-29A3-ECCAC88F9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2" y="3752354"/>
            <a:ext cx="684075" cy="9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16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4A5B9-AC40-A8BE-A114-2FB7A3867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ABC28F-C345-EF4E-338D-D2CAC1130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8690" cy="3967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175F84-06D2-00BA-82A0-12FF405C1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78" y="2972682"/>
            <a:ext cx="684075" cy="9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96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68754-6963-72A8-A842-E77FA163F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54181" cy="5904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434DDB-1A76-D5F3-A9A8-10203DD8F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7" y="4868224"/>
            <a:ext cx="684075" cy="9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40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BE861-E90A-B32E-662F-57ABE0322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253207" cy="5889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C51CFA-7138-2E4B-7491-AF2E4E649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53" y="4775234"/>
            <a:ext cx="684075" cy="9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2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52C7567-0502-F7F0-9FDB-DDEE6C879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80495"/>
            <a:ext cx="9180771" cy="62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59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D6A0C-E0FB-45CF-666E-19D53434C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45" y="32864"/>
            <a:ext cx="9246319" cy="63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4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5A52B47-10F2-2029-89A4-2423205A3E89}"/>
              </a:ext>
            </a:extLst>
          </p:cNvPr>
          <p:cNvSpPr txBox="1">
            <a:spLocks/>
          </p:cNvSpPr>
          <p:nvPr/>
        </p:nvSpPr>
        <p:spPr>
          <a:xfrm>
            <a:off x="236949" y="80574"/>
            <a:ext cx="108443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</a:rPr>
              <a:t>EXAM QUESTION 1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7817E-1E0F-C8E9-190F-3B274DC05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9" y="1261615"/>
            <a:ext cx="6946559" cy="480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275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6FAFB-B280-080E-79AA-B0EFEC037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9B6CA6-557F-1FF6-A7B3-65F83F4154BE}"/>
              </a:ext>
            </a:extLst>
          </p:cNvPr>
          <p:cNvSpPr txBox="1">
            <a:spLocks/>
          </p:cNvSpPr>
          <p:nvPr/>
        </p:nvSpPr>
        <p:spPr>
          <a:xfrm>
            <a:off x="5362413" y="80574"/>
            <a:ext cx="5718875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B2B68-8646-47DC-A536-351FF32D7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3" y="80574"/>
            <a:ext cx="4633993" cy="6213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14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735809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Vectors &amp; Quadrilaterals 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DED35E-10F9-A21D-FE7F-46EE231AF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582B718-B4D5-55C0-7F1F-80D208E96C25}"/>
              </a:ext>
            </a:extLst>
          </p:cNvPr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9144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Key vocabulary: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18F6BB-F4AF-DD4D-6CA7-7CFFA58DD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672E700F-A1A7-593F-3FAD-95F26A0F0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98BC42-9592-7E2D-4B03-D25F230997D0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id="{BF1A6A97-7E7C-4C0D-4218-70031D2EF3C8}"/>
                </a:ext>
              </a:extLst>
            </p:cNvPr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60DAE7DB-D33C-8693-65AD-00E70144C977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D051D3BD-0670-425A-D445-B8302804AC70}"/>
                </a:ext>
              </a:extLst>
            </p:cNvPr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22C5BBAF-0FA7-4E76-3C49-004BD9F38341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A2C29FF4-3988-6217-D2F6-CABBF9F6041C}"/>
                </a:ext>
              </a:extLst>
            </p:cNvPr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A53FCBFF-C2FE-B49C-2A6F-3FAB9E66E05B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98295681-2004-D556-8C37-0E3E91EC7853}"/>
                </a:ext>
              </a:extLst>
            </p:cNvPr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39E53DFE-882A-9148-C0FC-BBB73C9B8A5C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6C72770C-FCD0-57CF-6C62-C089B20D635C}"/>
                </a:ext>
              </a:extLst>
            </p:cNvPr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DFAA6D76-DE88-AAB8-A232-8B6E5A05B08A}"/>
                  </a:ext>
                </a:extLst>
              </p:cNvPr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79BDDE0C-BF49-2E34-F1D5-4EBC0A912396}"/>
                </a:ext>
              </a:extLst>
            </p:cNvPr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4F332CD5-493A-0FAE-6796-8A94D945B9E5}"/>
                  </a:ext>
                </a:extLst>
              </p:cNvPr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B341422B-82BF-BC09-971E-99844202791A}"/>
                </a:ext>
              </a:extLst>
            </p:cNvPr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5DF1AF45-2064-B8F3-F503-C8709F74C101}"/>
                  </a:ext>
                </a:extLst>
              </p:cNvPr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1C2F84B7-BACE-638B-9DD9-277DFE7AF797}"/>
                </a:ext>
              </a:extLst>
            </p:cNvPr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>
                <a:extLst>
                  <a:ext uri="{FF2B5EF4-FFF2-40B4-BE49-F238E27FC236}">
                    <a16:creationId xmlns:a16="http://schemas.microsoft.com/office/drawing/2014/main" id="{0F26A210-A52A-F102-9E6A-B67DB2DE43AE}"/>
                  </a:ext>
                </a:extLst>
              </p:cNvPr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0" name="AutoShape 18">
              <a:extLst>
                <a:ext uri="{FF2B5EF4-FFF2-40B4-BE49-F238E27FC236}">
                  <a16:creationId xmlns:a16="http://schemas.microsoft.com/office/drawing/2014/main" id="{35E18A32-8328-BC48-909B-50C351584745}"/>
                </a:ext>
              </a:extLst>
            </p:cNvPr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AutoShape 19">
              <a:extLst>
                <a:ext uri="{FF2B5EF4-FFF2-40B4-BE49-F238E27FC236}">
                  <a16:creationId xmlns:a16="http://schemas.microsoft.com/office/drawing/2014/main" id="{805D388C-7FF9-ABEE-1319-711803B5AE29}"/>
                </a:ext>
              </a:extLst>
            </p:cNvPr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AutoShape 20">
              <a:extLst>
                <a:ext uri="{FF2B5EF4-FFF2-40B4-BE49-F238E27FC236}">
                  <a16:creationId xmlns:a16="http://schemas.microsoft.com/office/drawing/2014/main" id="{F9E76033-DD06-7017-DBF8-FFFEE6412FFE}"/>
                </a:ext>
              </a:extLst>
            </p:cNvPr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AutoShape 21">
              <a:extLst>
                <a:ext uri="{FF2B5EF4-FFF2-40B4-BE49-F238E27FC236}">
                  <a16:creationId xmlns:a16="http://schemas.microsoft.com/office/drawing/2014/main" id="{7F29F0B3-2100-E8B7-D633-55379655E693}"/>
                </a:ext>
              </a:extLst>
            </p:cNvPr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915AE8-DB2C-DF85-2E9A-B904B3AF0793}"/>
                </a:ext>
              </a:extLst>
            </p:cNvPr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Decode</a:t>
              </a:r>
              <a:r>
                <a:rPr kumimoji="0" lang="en-US" sz="194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 the word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B49B8E-15BA-DBA7-7FB7-022103B24137}"/>
                </a:ext>
              </a:extLst>
            </p:cNvPr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Definition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1C4051-261F-623B-429C-FFAE83BD3075}"/>
                </a:ext>
              </a:extLst>
            </p:cNvPr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8D0E3F-4437-DA19-3D47-A62C417CD5E1}"/>
                </a:ext>
              </a:extLst>
            </p:cNvPr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Non-examples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61276647-2AFE-326B-55B1-441C3F37F823}"/>
                </a:ext>
              </a:extLst>
            </p:cNvPr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9" name="TextBox 31">
              <a:extLst>
                <a:ext uri="{FF2B5EF4-FFF2-40B4-BE49-F238E27FC236}">
                  <a16:creationId xmlns:a16="http://schemas.microsoft.com/office/drawing/2014/main" id="{F929EB73-BD28-C5A6-AEE0-02DD0DDB2BF7}"/>
                </a:ext>
              </a:extLst>
            </p:cNvPr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41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589D4B9-8268-26E1-7B5E-EB4FE3844623}"/>
              </a:ext>
            </a:extLst>
          </p:cNvPr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Rhombus  </a:t>
            </a:r>
            <a:r>
              <a:rPr kumimoji="0" lang="en-GB" sz="36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B84289-9F25-9928-667B-19691A2ED10A}"/>
              </a:ext>
            </a:extLst>
          </p:cNvPr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A987F-6BF5-0A67-653B-DEC2A9B84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94C22E-3491-EDFA-902A-C673F96C7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E9DA2D2-0108-5618-109C-4178B8B828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E04D670-2EE7-4437-2390-CA46765CB4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>
              <a:lnSpc>
                <a:spcPct val="95900"/>
              </a:lnSpc>
              <a:spcBef>
                <a:spcPts val="141"/>
              </a:spcBef>
            </a:pPr>
            <a:r>
              <a:rPr lang="en-GB" sz="2800" b="1" dirty="0">
                <a:latin typeface="Century Gothic" panose="020B0502020202020204" pitchFamily="34" charset="0"/>
                <a:cs typeface="Arial"/>
              </a:rPr>
              <a:t>	</a:t>
            </a:r>
            <a:r>
              <a:rPr lang="en-GB" sz="3200" dirty="0">
                <a:latin typeface="Century Gothic" panose="020B0502020202020204" pitchFamily="34" charset="0"/>
                <a:cs typeface="Arial"/>
              </a:rPr>
              <a:t>Key vocabulary:</a:t>
            </a:r>
            <a:endParaRPr lang="en-GB" sz="36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Decode</a:t>
              </a:r>
              <a:r>
                <a:rPr lang="en-US" sz="1942" dirty="0">
                  <a:solidFill>
                    <a:srgbClr val="FFFFFF"/>
                  </a:solidFill>
                  <a:latin typeface="Josefin Sans" pitchFamily="2" charset="0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Definition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Non-examples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/>
              <a:endParaRPr lang="en-US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829909">
                <a:lnSpc>
                  <a:spcPts val="4193"/>
                </a:lnSpc>
              </a:pPr>
              <a:endParaRPr lang="en-US" sz="2995" dirty="0">
                <a:solidFill>
                  <a:srgbClr val="000000"/>
                </a:solidFill>
                <a:latin typeface="Josefin Sans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909"/>
            <a:r>
              <a:rPr lang="en-GB" sz="2800" dirty="0">
                <a:solidFill>
                  <a:prstClr val="black"/>
                </a:solidFill>
              </a:rPr>
              <a:t>Parallelogram</a:t>
            </a:r>
            <a:r>
              <a:rPr lang="en-GB" sz="3630" dirty="0">
                <a:solidFill>
                  <a:prstClr val="black"/>
                </a:solidFill>
              </a:rPr>
              <a:t> 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öhne"/>
              </a:rPr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35C34-1ADB-9AB7-AA88-5334E62AF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87D25FE-D3DF-F2DA-32C2-7480AA3FEE83}"/>
              </a:ext>
            </a:extLst>
          </p:cNvPr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9144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Key vocabulary: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F5CB00-9413-107F-A6F3-36EB7B9AB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CC16FE03-9E44-4BFE-DB48-F863496B2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23EC56E-9C3B-8C15-63BF-600D0641A43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id="{6A47ABC5-1C56-E2A0-9335-13C1B602D451}"/>
                </a:ext>
              </a:extLst>
            </p:cNvPr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00B41814-F836-33ED-AD72-C7DAF5C1A6E8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C8783DB8-0259-EF73-2114-8F948A8F9FCB}"/>
                </a:ext>
              </a:extLst>
            </p:cNvPr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21DB5B78-5080-B2A5-3B4B-59657F9ED5E4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9BE591A5-081C-6453-4BD3-195D29D6AE36}"/>
                </a:ext>
              </a:extLst>
            </p:cNvPr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1A7A508F-F5FF-5EF6-30D5-FECEEFC93D78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F0DC6A66-4ED6-EF10-75C7-60AE3A30D9C8}"/>
                </a:ext>
              </a:extLst>
            </p:cNvPr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74296D41-11BE-E975-281C-319C8857D357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BBACCEE8-E965-E103-F261-BE3DFBEA3C8C}"/>
                </a:ext>
              </a:extLst>
            </p:cNvPr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F0B3ED23-7B1F-0D75-A7BC-50CBE31CF1D3}"/>
                  </a:ext>
                </a:extLst>
              </p:cNvPr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5B7B2FD8-1F11-F657-55B1-C81C67E223F9}"/>
                </a:ext>
              </a:extLst>
            </p:cNvPr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98C86AB2-BCF2-0304-CDCB-E558F1055B88}"/>
                  </a:ext>
                </a:extLst>
              </p:cNvPr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EF854115-1320-1291-ACBC-31151D41AC6B}"/>
                </a:ext>
              </a:extLst>
            </p:cNvPr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B72E76C0-D0F1-9E33-BE68-A1ADDB2297FF}"/>
                  </a:ext>
                </a:extLst>
              </p:cNvPr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3F30C2EF-1F15-2EE9-35A1-06B7852D95AC}"/>
                </a:ext>
              </a:extLst>
            </p:cNvPr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>
                <a:extLst>
                  <a:ext uri="{FF2B5EF4-FFF2-40B4-BE49-F238E27FC236}">
                    <a16:creationId xmlns:a16="http://schemas.microsoft.com/office/drawing/2014/main" id="{64F5C863-1371-8CBD-36E4-E309F760D0C5}"/>
                  </a:ext>
                </a:extLst>
              </p:cNvPr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0" name="AutoShape 18">
              <a:extLst>
                <a:ext uri="{FF2B5EF4-FFF2-40B4-BE49-F238E27FC236}">
                  <a16:creationId xmlns:a16="http://schemas.microsoft.com/office/drawing/2014/main" id="{7D7EEF56-E834-616E-6203-5EC300A1CADA}"/>
                </a:ext>
              </a:extLst>
            </p:cNvPr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AutoShape 19">
              <a:extLst>
                <a:ext uri="{FF2B5EF4-FFF2-40B4-BE49-F238E27FC236}">
                  <a16:creationId xmlns:a16="http://schemas.microsoft.com/office/drawing/2014/main" id="{C2A4B35B-65B4-AB5B-F832-AE8A18CD11B5}"/>
                </a:ext>
              </a:extLst>
            </p:cNvPr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AutoShape 20">
              <a:extLst>
                <a:ext uri="{FF2B5EF4-FFF2-40B4-BE49-F238E27FC236}">
                  <a16:creationId xmlns:a16="http://schemas.microsoft.com/office/drawing/2014/main" id="{1224B8BF-931F-9435-2EE5-37E7BC09AC26}"/>
                </a:ext>
              </a:extLst>
            </p:cNvPr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AutoShape 21">
              <a:extLst>
                <a:ext uri="{FF2B5EF4-FFF2-40B4-BE49-F238E27FC236}">
                  <a16:creationId xmlns:a16="http://schemas.microsoft.com/office/drawing/2014/main" id="{C24FCF9C-E69A-E18A-52B9-EBA92B7398A1}"/>
                </a:ext>
              </a:extLst>
            </p:cNvPr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02FBA9-7DFD-91ED-279C-1913F81D24CE}"/>
                </a:ext>
              </a:extLst>
            </p:cNvPr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Decode</a:t>
              </a:r>
              <a:r>
                <a:rPr kumimoji="0" lang="en-US" sz="194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 the word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6EDFC4-73CF-BAF6-50A2-C03C11D60E28}"/>
                </a:ext>
              </a:extLst>
            </p:cNvPr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Definition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EFDF7F-0359-822F-D83D-C8747EF81582}"/>
                </a:ext>
              </a:extLst>
            </p:cNvPr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F019F5-9095-BE9A-41DD-81C3A0109CFA}"/>
                </a:ext>
              </a:extLst>
            </p:cNvPr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Non-examples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7A8B749-9160-073F-835F-57CED95ECDAA}"/>
                </a:ext>
              </a:extLst>
            </p:cNvPr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9" name="TextBox 31">
              <a:extLst>
                <a:ext uri="{FF2B5EF4-FFF2-40B4-BE49-F238E27FC236}">
                  <a16:creationId xmlns:a16="http://schemas.microsoft.com/office/drawing/2014/main" id="{B33B9910-767C-6FA6-7F87-BE9B42987FE2}"/>
                </a:ext>
              </a:extLst>
            </p:cNvPr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41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02CBF35-FDBA-DF88-B599-65451E0E170C}"/>
              </a:ext>
            </a:extLst>
          </p:cNvPr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Trapezium </a:t>
            </a:r>
            <a:r>
              <a:rPr kumimoji="0" lang="en-GB" sz="36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DD74DF1-175F-B53C-E98B-9EC7DD4F0908}"/>
              </a:ext>
            </a:extLst>
          </p:cNvPr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28ED2-F26D-C78B-BEA1-3EED769DF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66BECD-B699-C4D5-EDCF-575DADB08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F6395F1-699A-73ED-03FB-FB2F4460CE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CF4570-4861-0846-F7A3-DA6A04689D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221627"/>
            <a:ext cx="683895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915" y="228600"/>
            <a:ext cx="942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GB" sz="4000" dirty="0">
                <a:solidFill>
                  <a:srgbClr val="000000"/>
                </a:solidFill>
                <a:latin typeface="Arial"/>
                <a:cs typeface="Arial"/>
              </a:rPr>
              <a:t>This diagram shows a </a:t>
            </a:r>
            <a:r>
              <a:rPr lang="en-GB" sz="4000" b="1" dirty="0">
                <a:solidFill>
                  <a:srgbClr val="000000"/>
                </a:solidFill>
                <a:latin typeface="Arial"/>
                <a:cs typeface="Arial"/>
              </a:rPr>
              <a:t>parallelogram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38275" y="4724400"/>
                <a:ext cx="84963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GB" sz="4400" dirty="0">
                    <a:solidFill>
                      <a:srgbClr val="000000"/>
                    </a:solidFill>
                    <a:latin typeface="Arial"/>
                    <a:cs typeface="Arial"/>
                  </a:rPr>
                  <a:t>What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GB" sz="4400" dirty="0">
                    <a:solidFill>
                      <a:srgbClr val="000000"/>
                    </a:solidFill>
                    <a:latin typeface="Arial"/>
                    <a:cs typeface="Arial"/>
                  </a:rPr>
                  <a:t>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5" y="4724400"/>
                <a:ext cx="8496300" cy="856068"/>
              </a:xfrm>
              <a:prstGeom prst="rect">
                <a:avLst/>
              </a:prstGeom>
              <a:blipFill>
                <a:blip r:embed="rId3"/>
                <a:stretch>
                  <a:fillRect t="-5000" b="-3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7251700" y="1866900"/>
            <a:ext cx="1638300" cy="1625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40100" y="1854200"/>
            <a:ext cx="1638300" cy="1625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070851" y="2515151"/>
                <a:ext cx="546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>
                          <a:solidFill>
                            <a:srgbClr val="00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GB" sz="32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851" y="2515151"/>
                <a:ext cx="5469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8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221627"/>
            <a:ext cx="683895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414" y="228600"/>
            <a:ext cx="9407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GB" sz="4000" dirty="0">
                <a:solidFill>
                  <a:srgbClr val="000000"/>
                </a:solidFill>
                <a:latin typeface="Arial"/>
                <a:cs typeface="Arial"/>
              </a:rPr>
              <a:t>This diagram shows a </a:t>
            </a:r>
            <a:r>
              <a:rPr lang="en-GB" sz="4000" b="1" dirty="0">
                <a:solidFill>
                  <a:srgbClr val="000000"/>
                </a:solidFill>
                <a:latin typeface="Arial"/>
                <a:cs typeface="Arial"/>
              </a:rPr>
              <a:t>parallelogram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38275" y="4724400"/>
                <a:ext cx="84963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GB" sz="4400" dirty="0">
                    <a:solidFill>
                      <a:srgbClr val="000000"/>
                    </a:solidFill>
                    <a:latin typeface="Arial"/>
                    <a:cs typeface="Arial"/>
                  </a:rPr>
                  <a:t>What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GB" sz="4400" dirty="0">
                    <a:solidFill>
                      <a:srgbClr val="000000"/>
                    </a:solidFill>
                    <a:latin typeface="Arial"/>
                    <a:cs typeface="Arial"/>
                  </a:rPr>
                  <a:t>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5" y="4724400"/>
                <a:ext cx="8496300" cy="856068"/>
              </a:xfrm>
              <a:prstGeom prst="rect">
                <a:avLst/>
              </a:prstGeom>
              <a:blipFill>
                <a:blip r:embed="rId3"/>
                <a:stretch>
                  <a:fillRect t="-5000" b="-3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4927600" y="1866900"/>
            <a:ext cx="39243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40100" y="3479800"/>
            <a:ext cx="3911600" cy="12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242051" y="1282125"/>
                <a:ext cx="8595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3200" b="1" i="1">
                          <a:solidFill>
                            <a:srgbClr val="00000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GB" sz="32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051" y="1282125"/>
                <a:ext cx="85953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230</Words>
  <Application>Microsoft Office PowerPoint</Application>
  <PresentationFormat>Widescreen</PresentationFormat>
  <Paragraphs>88</Paragraphs>
  <Slides>23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Aptos</vt:lpstr>
      <vt:lpstr>Arial</vt:lpstr>
      <vt:lpstr>Calibri</vt:lpstr>
      <vt:lpstr>Cambria Math</vt:lpstr>
      <vt:lpstr>Century Gothic</vt:lpstr>
      <vt:lpstr>Comic Sans MS</vt:lpstr>
      <vt:lpstr>Josefin Sans</vt:lpstr>
      <vt:lpstr>Lato</vt:lpstr>
      <vt:lpstr>Roboto</vt:lpstr>
      <vt:lpstr>Söhne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25</cp:revision>
  <dcterms:created xsi:type="dcterms:W3CDTF">2024-05-01T10:13:14Z</dcterms:created>
  <dcterms:modified xsi:type="dcterms:W3CDTF">2025-09-08T11:52:02Z</dcterms:modified>
</cp:coreProperties>
</file>