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2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27" r:id="rId10"/>
    <p:sldMasterId id="2147483844" r:id="rId11"/>
    <p:sldMasterId id="2147483861" r:id="rId12"/>
    <p:sldMasterId id="2147483873" r:id="rId13"/>
  </p:sldMasterIdLst>
  <p:notesMasterIdLst>
    <p:notesMasterId r:id="rId32"/>
  </p:notesMasterIdLst>
  <p:sldIdLst>
    <p:sldId id="264" r:id="rId14"/>
    <p:sldId id="269" r:id="rId15"/>
    <p:sldId id="288" r:id="rId16"/>
    <p:sldId id="395" r:id="rId17"/>
    <p:sldId id="396" r:id="rId18"/>
    <p:sldId id="401" r:id="rId19"/>
    <p:sldId id="402" r:id="rId20"/>
    <p:sldId id="403" r:id="rId21"/>
    <p:sldId id="404" r:id="rId22"/>
    <p:sldId id="397" r:id="rId23"/>
    <p:sldId id="405" r:id="rId24"/>
    <p:sldId id="265" r:id="rId25"/>
    <p:sldId id="266" r:id="rId26"/>
    <p:sldId id="267" r:id="rId27"/>
    <p:sldId id="398" r:id="rId28"/>
    <p:sldId id="399" r:id="rId29"/>
    <p:sldId id="400" r:id="rId30"/>
    <p:sldId id="259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395"/>
            <p14:sldId id="396"/>
            <p14:sldId id="401"/>
            <p14:sldId id="402"/>
            <p14:sldId id="403"/>
          </p14:sldIdLst>
        </p14:section>
        <p14:section name="Instruct" id="{61670A83-9CE3-48C8-A42E-2B9E5DA76A8E}">
          <p14:sldIdLst>
            <p14:sldId id="404"/>
            <p14:sldId id="397"/>
          </p14:sldIdLst>
        </p14:section>
        <p14:section name="Practice" id="{302A3167-7C62-479B-B091-8C1C29B22573}">
          <p14:sldIdLst>
            <p14:sldId id="405"/>
            <p14:sldId id="265"/>
            <p14:sldId id="266"/>
            <p14:sldId id="267"/>
            <p14:sldId id="398"/>
            <p14:sldId id="399"/>
          </p14:sldIdLst>
        </p14:section>
        <p14:section name="Secure" id="{DCF4352C-A1BC-4583-904C-A9B09D07C3F0}">
          <p14:sldIdLst>
            <p14:sldId id="40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856" autoAdjust="0"/>
  </p:normalViewPr>
  <p:slideViewPr>
    <p:cSldViewPr snapToGrid="0">
      <p:cViewPr varScale="1">
        <p:scale>
          <a:sx n="69" d="100"/>
          <a:sy n="69" d="100"/>
        </p:scale>
        <p:origin x="78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Answers</a:t>
            </a:r>
          </a:p>
          <a:p>
            <a:pPr marL="0" indent="0">
              <a:buNone/>
            </a:pPr>
            <a:r>
              <a:rPr lang="en-GB" b="0" dirty="0"/>
              <a:t>a) Any value greater than 200cm</a:t>
            </a:r>
          </a:p>
          <a:p>
            <a:pPr marL="0" indent="0">
              <a:buNone/>
            </a:pPr>
            <a:r>
              <a:rPr lang="en-GB" b="0" dirty="0"/>
              <a:t>b) Any value less than 4m</a:t>
            </a:r>
          </a:p>
          <a:p>
            <a:pPr marL="0" indent="0">
              <a:buNone/>
            </a:pPr>
            <a:r>
              <a:rPr lang="en-GB" b="0" dirty="0"/>
              <a:t>c) Any value greater than 2m</a:t>
            </a:r>
          </a:p>
          <a:p>
            <a:pPr marL="0" indent="0">
              <a:buNone/>
            </a:pPr>
            <a:r>
              <a:rPr lang="en-GB" b="0" dirty="0"/>
              <a:t>d) Any value less than 400cm</a:t>
            </a:r>
          </a:p>
          <a:p>
            <a:pPr marL="0" indent="0">
              <a:buNone/>
            </a:pPr>
            <a:r>
              <a:rPr lang="en-GB" b="0" dirty="0"/>
              <a:t>e) Any value greater than 200mm and less than 0.2m</a:t>
            </a:r>
          </a:p>
          <a:p>
            <a:pPr marL="0" indent="0">
              <a:buNone/>
            </a:pPr>
            <a:r>
              <a:rPr lang="en-GB" b="0" dirty="0"/>
              <a:t>f) Any value less than 400mm and greater than 0.4m</a:t>
            </a:r>
          </a:p>
          <a:p>
            <a:pPr marL="0" indent="0">
              <a:buNone/>
            </a:pPr>
            <a:r>
              <a:rPr lang="en-GB" b="0" dirty="0"/>
              <a:t>g) Any value less than 200mm and less than 0.2m</a:t>
            </a:r>
          </a:p>
          <a:p>
            <a:pPr marL="0" indent="0">
              <a:buNone/>
            </a:pPr>
            <a:r>
              <a:rPr lang="en-GB" b="0" dirty="0"/>
              <a:t>h) Any value greater than 40000m and 4000000cm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? (for example): 2 km &lt; 3 000 m &lt; 400 000 cm &lt; 5 000 000mm or 0.1 km &lt; 101 m &lt; 10101 cm &lt; 101011 mm </a:t>
            </a:r>
          </a:p>
          <a:p>
            <a:endParaRPr lang="en-GB" b="1" dirty="0"/>
          </a:p>
          <a:p>
            <a:r>
              <a:rPr lang="en-GB" b="1" dirty="0"/>
              <a:t>Suggested questioning</a:t>
            </a:r>
          </a:p>
          <a:p>
            <a:r>
              <a:rPr lang="en-GB" b="0" dirty="0"/>
              <a:t>Which measurement needs to be bigger? What does this mean for the value?</a:t>
            </a:r>
            <a:br>
              <a:rPr lang="en-GB" b="0" dirty="0"/>
            </a:br>
            <a:r>
              <a:rPr lang="en-GB" b="0" dirty="0"/>
              <a:t>What might your answer be if the units were the same? How can you change it?</a:t>
            </a:r>
          </a:p>
          <a:p>
            <a:endParaRPr lang="en-GB" b="0" dirty="0"/>
          </a:p>
          <a:p>
            <a:r>
              <a:rPr lang="en-GB" b="1" dirty="0"/>
              <a:t>Things to think about</a:t>
            </a:r>
          </a:p>
          <a:p>
            <a:r>
              <a:rPr lang="en-GB" dirty="0"/>
              <a:t>This activity makes students think about conversions of length – there are deliberate similarities to provide opportunities to discuss the inequality and the conversion.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95CC6D43-B330-470E-9514-C837501A6F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6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5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6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88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33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73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46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67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291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3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291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77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707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659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936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207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02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71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94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49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277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37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893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96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132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15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1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867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77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49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CB62-9BFC-3C7D-7662-19CE89AEC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67D72-EF99-26F6-C29F-FB2858182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C895-6239-E4D6-A1F1-37488471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EB4F-D29A-8878-079F-CE42F2BC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3F183-1B3D-52D4-3E7B-26E0A793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516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55A-A12D-B00D-15C2-0F75094C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4877-D316-D14B-7F5A-BB0E9E03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A7B8F-B993-B9C5-FF38-0BFF5D51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7DFC0-FDBF-6AB9-7666-11E6AEBB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005-2125-D4E3-2E20-E372A559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418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2315-9CA4-0913-B46A-9B0C3DFB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3D804-06D4-253B-C166-EA79648D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9E45-F2D7-7EFC-1417-FBB20EC1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79C4-A524-78A0-7CD3-5C4383EF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2095-925E-3954-7096-5EBC68B0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999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1BD9-5E21-5C00-2567-716403C7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EE17-4F1F-B88B-6818-5876FDE3B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E3FBA-354A-8D93-1B94-9326C67B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56D1-6327-39BB-30C1-0F75BDC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B78D5-3872-E3D5-3FA0-6CA62ED3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DCAF-D9C7-5CC7-3C2C-FCEEA401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708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093B-F1EE-8CD5-AEF5-E310FA5B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A68F-0889-3087-DD18-EE1EEE476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E62E-5B12-1BD4-1A6A-6B2505D02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A54DA-F18B-6755-F8D3-3C4B95158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CF130-0EF1-BA45-CA12-314F4EDD9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98806-4021-6354-DBBA-28901326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9BE2B-126F-94A2-E603-5AF67392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CBB94-E698-4E98-6500-7D66FFDF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417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7D64-D6BF-2A3F-485F-5D7D7254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F1B8F-7322-E19E-3880-AE5C1F15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B4FC3-2B97-B387-2333-A54D4C91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91862-1A46-6CE9-0468-9DD09A98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698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F1E29-FE21-5EF3-39DE-244811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06C9F-BE0B-7598-F4D1-DABAF0E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12D9-E526-53E0-640C-2A67B05A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ED88-2873-DEB8-F9E2-4FD20BE7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4AF6-673B-FAC0-7759-16465D44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66D5-C09C-09FB-8853-B410B0F12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2D17-E956-684B-98CE-2F88E5FD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7B889-A401-3CAB-9BA4-6F297C5F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F4E1-E160-7A97-4256-E91629C7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428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F668-A1B4-964C-5EF6-F8531221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F2EDB-6589-5BB2-0967-C86859D3B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3919-AB36-1678-D058-9202D987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E1113-F485-05F3-AF68-2FD8641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7216A-9ACD-806B-70DC-6A5EA6C2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52577-5DF9-ABD7-BAFE-1C29FD55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125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AA6F-B475-188F-1F26-22CE79F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B50F6-670D-419D-C2CD-FAB57D74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B816-39DF-EB6C-D903-81DE761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1DDE-E541-C2EC-A429-A4582E18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AD1-26D3-9E5F-0569-435E6100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055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6C13B-E83C-CFBA-0448-6FEC13498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B23AE-8E49-FF3F-42FD-DD87A5D85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F226-68DA-6E2F-7C06-3DF9316F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CDFB-4F71-63EA-90D0-FA56D300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2A39-091A-294D-E256-33ECD73E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50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341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81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241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15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62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27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84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074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232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39D9A-8B44-421F-82E0-5688E3690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DDFB95C-28E3-4DE0-996C-426F201DD6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862F8-17F7-4181-8B9F-10A471346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288" y="1124744"/>
            <a:ext cx="11717238" cy="4464495"/>
          </a:xfrm>
        </p:spPr>
        <p:txBody>
          <a:bodyPr>
            <a:normAutofit/>
          </a:bodyPr>
          <a:lstStyle>
            <a:lvl1pPr marL="0" indent="0">
              <a:buClr>
                <a:srgbClr val="00628C"/>
              </a:buClr>
              <a:buNone/>
              <a:defRPr sz="2800"/>
            </a:lvl1pPr>
            <a:lvl2pPr>
              <a:buClr>
                <a:srgbClr val="00628C"/>
              </a:buClr>
              <a:defRPr sz="2400"/>
            </a:lvl2pPr>
            <a:lvl3pPr>
              <a:buClr>
                <a:srgbClr val="00628C"/>
              </a:buClr>
              <a:defRPr sz="2000"/>
            </a:lvl3pPr>
            <a:lvl4pPr>
              <a:buClr>
                <a:srgbClr val="00628C"/>
              </a:buClr>
              <a:defRPr sz="1800"/>
            </a:lvl4pPr>
            <a:lvl5pPr>
              <a:buClr>
                <a:srgbClr val="00628C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A1A0B-3104-451B-BE70-D5BF5A932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80" y="441100"/>
            <a:ext cx="11926984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98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AA1F-5568-3A06-A3AA-72385467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0ED-F033-DEFD-8432-B09A38C9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35D9-2731-C69B-484A-51E4532BB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D0F62-B681-4624-8A41-509C0F30F613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86E40-3AF1-A1A1-F81C-87135CD0D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77F8-B278-8507-9529-B50A199FB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microsoft.com/office/2007/relationships/hdphoto" Target="../media/hdphoto10.wdp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5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60.png"/><Relationship Id="rId7" Type="http://schemas.openxmlformats.org/officeDocument/2006/relationships/image" Target="../media/image6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0" Type="http://schemas.openxmlformats.org/officeDocument/2006/relationships/image" Target="../media/image640.png"/><Relationship Id="rId4" Type="http://schemas.openxmlformats.org/officeDocument/2006/relationships/image" Target="../media/image570.png"/><Relationship Id="rId9" Type="http://schemas.openxmlformats.org/officeDocument/2006/relationships/image" Target="../media/image6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70.png"/><Relationship Id="rId5" Type="http://schemas.openxmlformats.org/officeDocument/2006/relationships/image" Target="../media/image54.png"/><Relationship Id="rId4" Type="http://schemas.openxmlformats.org/officeDocument/2006/relationships/image" Target="../media/image4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00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7617FF-EBF1-4253-23E3-612F4B31E3A1}"/>
                  </a:ext>
                </a:extLst>
              </p:cNvPr>
              <p:cNvSpPr txBox="1"/>
              <p:nvPr/>
            </p:nvSpPr>
            <p:spPr>
              <a:xfrm>
                <a:off x="1104523" y="727084"/>
                <a:ext cx="4037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6×4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7617FF-EBF1-4253-23E3-612F4B31E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23" y="727084"/>
                <a:ext cx="40378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E38983-152A-27F3-87B7-21440F669960}"/>
                  </a:ext>
                </a:extLst>
              </p:cNvPr>
              <p:cNvSpPr txBox="1"/>
              <p:nvPr/>
            </p:nvSpPr>
            <p:spPr>
              <a:xfrm>
                <a:off x="7399949" y="727084"/>
                <a:ext cx="4037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6+4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19−10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E38983-152A-27F3-87B7-21440F669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949" y="727084"/>
                <a:ext cx="40378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6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5113" y="441325"/>
            <a:ext cx="11926887" cy="431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True or False?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42" y="1600200"/>
            <a:ext cx="831175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5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59" y="1828799"/>
            <a:ext cx="7700290" cy="26396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5113" y="441325"/>
            <a:ext cx="11926887" cy="431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True or False? </a:t>
            </a:r>
          </a:p>
        </p:txBody>
      </p:sp>
    </p:spTree>
    <p:extLst>
      <p:ext uri="{BB962C8B-B14F-4D97-AF65-F5344CB8AC3E}">
        <p14:creationId xmlns:p14="http://schemas.microsoft.com/office/powerpoint/2010/main" val="185537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9" y="2217225"/>
            <a:ext cx="9551326" cy="19579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5113" y="441325"/>
            <a:ext cx="11926887" cy="431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True or False? </a:t>
            </a:r>
          </a:p>
        </p:txBody>
      </p:sp>
    </p:spTree>
    <p:extLst>
      <p:ext uri="{BB962C8B-B14F-4D97-AF65-F5344CB8AC3E}">
        <p14:creationId xmlns:p14="http://schemas.microsoft.com/office/powerpoint/2010/main" val="310745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2" y="281794"/>
            <a:ext cx="9584104" cy="571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1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8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210345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Independent practice: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7AA880-AD0E-79EC-C936-D78607FE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1" y="518854"/>
            <a:ext cx="8908017" cy="2747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AB3A0-4C3E-87B8-9864-663EA90C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1" y="3413532"/>
            <a:ext cx="9200287" cy="2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Depth: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228ADE-6D20-D9D0-EDCD-24120DC0752C}"/>
              </a:ext>
            </a:extLst>
          </p:cNvPr>
          <p:cNvSpPr txBox="1"/>
          <p:nvPr/>
        </p:nvSpPr>
        <p:spPr>
          <a:xfrm>
            <a:off x="208230" y="706170"/>
            <a:ext cx="117332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Place the correct symbol between the calculations below. Each pair of calculations is linked. Try and work out which symbol to use without completing the calculations. Use a calculator to then check whether you were correct.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you were wrong, can you now look at the calculations and explain why the symbol needed works?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4590F1-CBF3-B07F-ECD2-7BC2C72614B7}"/>
                  </a:ext>
                </a:extLst>
              </p:cNvPr>
              <p:cNvSpPr txBox="1"/>
              <p:nvPr/>
            </p:nvSpPr>
            <p:spPr>
              <a:xfrm>
                <a:off x="208230" y="1956521"/>
                <a:ext cx="4037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16×43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8×86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4590F1-CBF3-B07F-ECD2-7BC2C7261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0" y="1956521"/>
                <a:ext cx="40378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8A315C-9D02-3E18-26D3-7CE9190AD066}"/>
                  </a:ext>
                </a:extLst>
              </p:cNvPr>
              <p:cNvSpPr txBox="1"/>
              <p:nvPr/>
            </p:nvSpPr>
            <p:spPr>
              <a:xfrm>
                <a:off x="208230" y="2845286"/>
                <a:ext cx="4300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35×41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17×82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8A315C-9D02-3E18-26D3-7CE9190AD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0" y="2845286"/>
                <a:ext cx="43003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DD4F42-BCFE-70B9-C34F-ECB35B8BB981}"/>
                  </a:ext>
                </a:extLst>
              </p:cNvPr>
              <p:cNvSpPr txBox="1"/>
              <p:nvPr/>
            </p:nvSpPr>
            <p:spPr>
              <a:xfrm>
                <a:off x="208230" y="3739308"/>
                <a:ext cx="46715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15×406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7×812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DD4F42-BCFE-70B9-C34F-ECB35B8B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0" y="3739308"/>
                <a:ext cx="46715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2774DD-6F5D-0A11-D18E-6FB7BC82589A}"/>
                  </a:ext>
                </a:extLst>
              </p:cNvPr>
              <p:cNvSpPr txBox="1"/>
              <p:nvPr/>
            </p:nvSpPr>
            <p:spPr>
              <a:xfrm>
                <a:off x="208230" y="4611310"/>
                <a:ext cx="4300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15×66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45×22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2774DD-6F5D-0A11-D18E-6FB7BC82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30" y="4611310"/>
                <a:ext cx="430039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20B629-8A82-D137-00A3-7E6D238114DA}"/>
                  </a:ext>
                </a:extLst>
              </p:cNvPr>
              <p:cNvSpPr txBox="1"/>
              <p:nvPr/>
            </p:nvSpPr>
            <p:spPr>
              <a:xfrm>
                <a:off x="7078717" y="1938668"/>
                <a:ext cx="4300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164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48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82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÷24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20B629-8A82-D137-00A3-7E6D23811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717" y="1938668"/>
                <a:ext cx="430039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A4FEFF-136A-27C8-59F6-5254D9E4CC3B}"/>
                  </a:ext>
                </a:extLst>
              </p:cNvPr>
              <p:cNvSpPr txBox="1"/>
              <p:nvPr/>
            </p:nvSpPr>
            <p:spPr>
              <a:xfrm>
                <a:off x="7078716" y="2845432"/>
                <a:ext cx="457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152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÷25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304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÷49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A4FEFF-136A-27C8-59F6-5254D9E4C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716" y="2845432"/>
                <a:ext cx="45700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70E84-9E7C-CF21-67BF-CDFE5EDF1F7B}"/>
                  </a:ext>
                </a:extLst>
              </p:cNvPr>
              <p:cNvSpPr txBox="1"/>
              <p:nvPr/>
            </p:nvSpPr>
            <p:spPr>
              <a:xfrm>
                <a:off x="7078715" y="3752196"/>
                <a:ext cx="4805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234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42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276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÷43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70E84-9E7C-CF21-67BF-CDFE5EDF1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715" y="3752196"/>
                <a:ext cx="480547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F6D89C-DAFC-046F-2F2E-C32DDC6C7CB5}"/>
                  </a:ext>
                </a:extLst>
              </p:cNvPr>
              <p:cNvSpPr txBox="1"/>
              <p:nvPr/>
            </p:nvSpPr>
            <p:spPr>
              <a:xfrm>
                <a:off x="7078714" y="4658960"/>
                <a:ext cx="5203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1640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48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16.4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÷0.48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F6D89C-DAFC-046F-2F2E-C32DDC6C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714" y="4658960"/>
                <a:ext cx="5203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62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B690E-9B31-42F6-ADA0-F777D191A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288" y="1124743"/>
            <a:ext cx="11717238" cy="5399347"/>
          </a:xfrm>
        </p:spPr>
        <p:txBody>
          <a:bodyPr>
            <a:normAutofit/>
          </a:bodyPr>
          <a:lstStyle/>
          <a:p>
            <a:r>
              <a:rPr lang="en-GB" sz="2400" dirty="0"/>
              <a:t>Fill in the blanks.</a:t>
            </a:r>
          </a:p>
          <a:p>
            <a:r>
              <a:rPr lang="en-GB" sz="2400" dirty="0">
                <a:solidFill>
                  <a:srgbClr val="00628C"/>
                </a:solidFill>
              </a:rPr>
              <a:t>a)             </a:t>
            </a:r>
            <a:r>
              <a:rPr lang="en-GB" sz="2400" dirty="0">
                <a:solidFill>
                  <a:schemeClr val="tx1"/>
                </a:solidFill>
              </a:rPr>
              <a:t>cm &gt; 2 m				</a:t>
            </a:r>
            <a:r>
              <a:rPr lang="en-GB" sz="2400" dirty="0">
                <a:solidFill>
                  <a:srgbClr val="00628C"/>
                </a:solidFill>
              </a:rPr>
              <a:t>e)              </a:t>
            </a:r>
            <a:r>
              <a:rPr lang="en-GB" sz="2400" dirty="0">
                <a:solidFill>
                  <a:schemeClr val="tx1"/>
                </a:solidFill>
              </a:rPr>
              <a:t>mm &gt; 20 cm &gt;             m</a:t>
            </a:r>
          </a:p>
          <a:p>
            <a:r>
              <a:rPr lang="en-GB" sz="2400" dirty="0">
                <a:solidFill>
                  <a:schemeClr val="tx1"/>
                </a:solidFill>
              </a:rPr>
              <a:t>	</a:t>
            </a:r>
          </a:p>
          <a:p>
            <a:r>
              <a:rPr lang="en-GB" sz="2400" dirty="0">
                <a:solidFill>
                  <a:srgbClr val="00628C"/>
                </a:solidFill>
              </a:rPr>
              <a:t>b)             </a:t>
            </a:r>
            <a:r>
              <a:rPr lang="en-GB" sz="2400" dirty="0">
                <a:solidFill>
                  <a:schemeClr val="tx1"/>
                </a:solidFill>
              </a:rPr>
              <a:t>m &lt; 400 cm			</a:t>
            </a:r>
            <a:r>
              <a:rPr lang="en-GB" sz="2400" dirty="0">
                <a:solidFill>
                  <a:srgbClr val="00628C"/>
                </a:solidFill>
              </a:rPr>
              <a:t>f)               </a:t>
            </a:r>
            <a:r>
              <a:rPr lang="en-GB" sz="2400" dirty="0">
                <a:solidFill>
                  <a:schemeClr val="tx1"/>
                </a:solidFill>
              </a:rPr>
              <a:t>mm &lt; 40 cm &lt;             m</a:t>
            </a:r>
          </a:p>
          <a:p>
            <a:endParaRPr lang="en-GB" sz="2400" dirty="0">
              <a:solidFill>
                <a:srgbClr val="00628C"/>
              </a:solidFill>
            </a:endParaRPr>
          </a:p>
          <a:p>
            <a:r>
              <a:rPr lang="en-GB" sz="2400" dirty="0">
                <a:solidFill>
                  <a:srgbClr val="00628C"/>
                </a:solidFill>
              </a:rPr>
              <a:t>c) </a:t>
            </a:r>
            <a:r>
              <a:rPr lang="en-GB" sz="2400" dirty="0">
                <a:solidFill>
                  <a:schemeClr val="tx1"/>
                </a:solidFill>
              </a:rPr>
              <a:t>200 cm &lt;             m			</a:t>
            </a:r>
            <a:r>
              <a:rPr lang="en-GB" sz="2400" dirty="0">
                <a:solidFill>
                  <a:srgbClr val="00628C"/>
                </a:solidFill>
              </a:rPr>
              <a:t>g) </a:t>
            </a:r>
            <a:r>
              <a:rPr lang="en-GB" sz="2400" dirty="0">
                <a:solidFill>
                  <a:schemeClr val="tx1"/>
                </a:solidFill>
              </a:rPr>
              <a:t>20</a:t>
            </a:r>
            <a:r>
              <a:rPr lang="en-GB" sz="2400" dirty="0">
                <a:solidFill>
                  <a:schemeClr val="accent4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cm &gt;             mm &gt;              m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rgbClr val="00628C"/>
                </a:solidFill>
              </a:rPr>
              <a:t>d) </a:t>
            </a:r>
            <a:r>
              <a:rPr lang="en-GB" sz="2400" dirty="0">
                <a:solidFill>
                  <a:schemeClr val="tx1"/>
                </a:solidFill>
              </a:rPr>
              <a:t>4 m &gt;             cm				</a:t>
            </a:r>
            <a:r>
              <a:rPr lang="en-GB" sz="2400" dirty="0">
                <a:solidFill>
                  <a:srgbClr val="00628C"/>
                </a:solidFill>
              </a:rPr>
              <a:t>h) </a:t>
            </a:r>
            <a:r>
              <a:rPr lang="en-GB" sz="2400" dirty="0">
                <a:solidFill>
                  <a:schemeClr val="tx1"/>
                </a:solidFill>
              </a:rPr>
              <a:t>40</a:t>
            </a:r>
            <a:r>
              <a:rPr lang="en-GB" sz="2400" dirty="0">
                <a:solidFill>
                  <a:schemeClr val="accent4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km &lt;              m &lt;              cm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                       km &lt;                m &lt;               cm &lt;               mm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954C-5AF1-4705-A6FC-0D720A1D6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 finish…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81326-BA92-4391-9D2C-07061DFDD48F}"/>
              </a:ext>
            </a:extLst>
          </p:cNvPr>
          <p:cNvSpPr/>
          <p:nvPr/>
        </p:nvSpPr>
        <p:spPr>
          <a:xfrm>
            <a:off x="707085" y="1613043"/>
            <a:ext cx="928095" cy="44949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C03FC-DD8C-4A6D-914F-52EBA6E8E884}"/>
              </a:ext>
            </a:extLst>
          </p:cNvPr>
          <p:cNvSpPr/>
          <p:nvPr/>
        </p:nvSpPr>
        <p:spPr>
          <a:xfrm>
            <a:off x="6211913" y="1587225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31A04-E034-479D-BE8D-5F727D12D679}"/>
              </a:ext>
            </a:extLst>
          </p:cNvPr>
          <p:cNvSpPr/>
          <p:nvPr/>
        </p:nvSpPr>
        <p:spPr>
          <a:xfrm>
            <a:off x="9263745" y="1580309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B02FB-2C60-480A-B699-F62E38AF47BC}"/>
              </a:ext>
            </a:extLst>
          </p:cNvPr>
          <p:cNvSpPr/>
          <p:nvPr/>
        </p:nvSpPr>
        <p:spPr>
          <a:xfrm>
            <a:off x="707084" y="2473800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1F01C6-6717-4677-8D3D-A31D65FBB1B0}"/>
              </a:ext>
            </a:extLst>
          </p:cNvPr>
          <p:cNvSpPr/>
          <p:nvPr/>
        </p:nvSpPr>
        <p:spPr>
          <a:xfrm>
            <a:off x="6211912" y="2473800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3083F-6FB3-48FF-92C8-4067DFDD11A7}"/>
              </a:ext>
            </a:extLst>
          </p:cNvPr>
          <p:cNvSpPr/>
          <p:nvPr/>
        </p:nvSpPr>
        <p:spPr>
          <a:xfrm>
            <a:off x="9263745" y="2473800"/>
            <a:ext cx="928095" cy="506575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AC367-B0EC-492A-B895-A0BFB6DE6227}"/>
              </a:ext>
            </a:extLst>
          </p:cNvPr>
          <p:cNvSpPr/>
          <p:nvPr/>
        </p:nvSpPr>
        <p:spPr>
          <a:xfrm>
            <a:off x="1989641" y="3356991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54996-2C21-4E05-88B4-AF5126ED34C2}"/>
              </a:ext>
            </a:extLst>
          </p:cNvPr>
          <p:cNvSpPr/>
          <p:nvPr/>
        </p:nvSpPr>
        <p:spPr>
          <a:xfrm>
            <a:off x="7319809" y="3356991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1BE08-64D7-4949-A4EE-ADCDB9FE3D4E}"/>
              </a:ext>
            </a:extLst>
          </p:cNvPr>
          <p:cNvSpPr/>
          <p:nvPr/>
        </p:nvSpPr>
        <p:spPr>
          <a:xfrm>
            <a:off x="9263744" y="3356991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8B740E-D854-4F89-B0BF-61106E7C4A4A}"/>
              </a:ext>
            </a:extLst>
          </p:cNvPr>
          <p:cNvSpPr/>
          <p:nvPr/>
        </p:nvSpPr>
        <p:spPr>
          <a:xfrm>
            <a:off x="1525593" y="4285115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3DC093-40AF-4D79-80E7-C332357A22C4}"/>
              </a:ext>
            </a:extLst>
          </p:cNvPr>
          <p:cNvSpPr/>
          <p:nvPr/>
        </p:nvSpPr>
        <p:spPr>
          <a:xfrm>
            <a:off x="7400290" y="4285115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6C518-0ECA-4BFC-BFF1-F7E4BDEA0046}"/>
              </a:ext>
            </a:extLst>
          </p:cNvPr>
          <p:cNvSpPr/>
          <p:nvPr/>
        </p:nvSpPr>
        <p:spPr>
          <a:xfrm>
            <a:off x="9087371" y="4279240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Action Button: Help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E37E65-7B19-41D8-B50C-CD9F9D8D4528}"/>
              </a:ext>
            </a:extLst>
          </p:cNvPr>
          <p:cNvSpPr/>
          <p:nvPr/>
        </p:nvSpPr>
        <p:spPr>
          <a:xfrm>
            <a:off x="234474" y="5499914"/>
            <a:ext cx="681016" cy="659543"/>
          </a:xfrm>
          <a:prstGeom prst="actionButtonHelp">
            <a:avLst/>
          </a:prstGeom>
          <a:solidFill>
            <a:srgbClr val="C8E2E8"/>
          </a:solidFill>
          <a:ln>
            <a:solidFill>
              <a:srgbClr val="C8E2E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95B631-F830-423E-9EEF-3D6DF49BCB9E}"/>
              </a:ext>
            </a:extLst>
          </p:cNvPr>
          <p:cNvSpPr/>
          <p:nvPr/>
        </p:nvSpPr>
        <p:spPr>
          <a:xfrm>
            <a:off x="1171131" y="5622712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78074D-4122-4950-B0A4-D497D85D445F}"/>
              </a:ext>
            </a:extLst>
          </p:cNvPr>
          <p:cNvSpPr/>
          <p:nvPr/>
        </p:nvSpPr>
        <p:spPr>
          <a:xfrm>
            <a:off x="3172880" y="5622712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FEA3BB-05B9-4208-83DE-F5CC8B72D5CF}"/>
              </a:ext>
            </a:extLst>
          </p:cNvPr>
          <p:cNvSpPr/>
          <p:nvPr/>
        </p:nvSpPr>
        <p:spPr>
          <a:xfrm>
            <a:off x="4969145" y="5622712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2AC3EA-49D3-450F-9952-08FB47ABDAD1}"/>
              </a:ext>
            </a:extLst>
          </p:cNvPr>
          <p:cNvSpPr/>
          <p:nvPr/>
        </p:nvSpPr>
        <p:spPr>
          <a:xfrm>
            <a:off x="6855761" y="5622712"/>
            <a:ext cx="928095" cy="466684"/>
          </a:xfrm>
          <a:prstGeom prst="rect">
            <a:avLst/>
          </a:prstGeom>
          <a:noFill/>
          <a:ln>
            <a:solidFill>
              <a:srgbClr val="006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89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FDEF-6D72-8253-3701-153DAD772335}"/>
              </a:ext>
            </a:extLst>
          </p:cNvPr>
          <p:cNvSpPr txBox="1"/>
          <p:nvPr/>
        </p:nvSpPr>
        <p:spPr>
          <a:xfrm>
            <a:off x="112111" y="6052626"/>
            <a:ext cx="11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 from memory without prompts or discussion. You must write something for each.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3BF20-A493-ABC9-AFDF-11BB3A21A9D8}"/>
              </a:ext>
            </a:extLst>
          </p:cNvPr>
          <p:cNvSpPr txBox="1"/>
          <p:nvPr/>
        </p:nvSpPr>
        <p:spPr>
          <a:xfrm>
            <a:off x="309716" y="280219"/>
            <a:ext cx="11488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LO: To use inequality symbols to compare integers.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223B68-1943-636B-40DA-14FC4D7B125A}"/>
              </a:ext>
            </a:extLst>
          </p:cNvPr>
          <p:cNvGraphicFramePr>
            <a:graphicFrameLocks noGrp="1"/>
          </p:cNvGraphicFramePr>
          <p:nvPr/>
        </p:nvGraphicFramePr>
        <p:xfrm>
          <a:off x="309715" y="3698840"/>
          <a:ext cx="1109078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>
                  <a:extLst>
                    <a:ext uri="{9D8B030D-6E8A-4147-A177-3AD203B41FA5}">
                      <a16:colId xmlns:a16="http://schemas.microsoft.com/office/drawing/2014/main" val="1205330540"/>
                    </a:ext>
                  </a:extLst>
                </a:gridCol>
                <a:gridCol w="9335729">
                  <a:extLst>
                    <a:ext uri="{9D8B030D-6E8A-4147-A177-3AD203B41FA5}">
                      <a16:colId xmlns:a16="http://schemas.microsoft.com/office/drawing/2014/main" val="2630472372"/>
                    </a:ext>
                  </a:extLst>
                </a:gridCol>
              </a:tblGrid>
              <a:tr h="364795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2863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98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300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Numeral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9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3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93AAE-B5FE-7118-55F9-C54038E24C19}"/>
              </a:ext>
            </a:extLst>
          </p:cNvPr>
          <p:cNvSpPr txBox="1"/>
          <p:nvPr/>
        </p:nvSpPr>
        <p:spPr>
          <a:xfrm>
            <a:off x="416459" y="271604"/>
            <a:ext cx="1009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do these 3 symbols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98B31F-3A9C-2175-1699-A0D158406C19}"/>
                  </a:ext>
                </a:extLst>
              </p:cNvPr>
              <p:cNvSpPr txBox="1"/>
              <p:nvPr/>
            </p:nvSpPr>
            <p:spPr>
              <a:xfrm>
                <a:off x="1059256" y="1231271"/>
                <a:ext cx="1086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9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98B31F-3A9C-2175-1699-A0D158406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56" y="1231271"/>
                <a:ext cx="108641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42086-D839-871B-AF6C-F4AC9E953155}"/>
                  </a:ext>
                </a:extLst>
              </p:cNvPr>
              <p:cNvSpPr txBox="1"/>
              <p:nvPr/>
            </p:nvSpPr>
            <p:spPr>
              <a:xfrm>
                <a:off x="5086539" y="1231271"/>
                <a:ext cx="1086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9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42086-D839-871B-AF6C-F4AC9E953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39" y="1231271"/>
                <a:ext cx="1086416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07AA4-2B1D-E753-BDC8-BA8E3EE62BDA}"/>
                  </a:ext>
                </a:extLst>
              </p:cNvPr>
              <p:cNvSpPr txBox="1"/>
              <p:nvPr/>
            </p:nvSpPr>
            <p:spPr>
              <a:xfrm>
                <a:off x="9113822" y="1231271"/>
                <a:ext cx="1086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9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</m:oMath>
                </a14:m>
                <a:r>
                  <a:rPr kumimoji="0" lang="en-GB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07AA4-2B1D-E753-BDC8-BA8E3EE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822" y="1231271"/>
                <a:ext cx="1086416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8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DA8C63-82AB-6927-67B4-7D64466D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30" y="1565304"/>
            <a:ext cx="2618298" cy="1569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93AAE-B5FE-7118-55F9-C54038E24C19}"/>
              </a:ext>
            </a:extLst>
          </p:cNvPr>
          <p:cNvSpPr txBox="1"/>
          <p:nvPr/>
        </p:nvSpPr>
        <p:spPr>
          <a:xfrm>
            <a:off x="416459" y="271604"/>
            <a:ext cx="1009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do I remember which way round my symbols go?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42086-D839-871B-AF6C-F4AC9E953155}"/>
                  </a:ext>
                </a:extLst>
              </p:cNvPr>
              <p:cNvSpPr txBox="1"/>
              <p:nvPr/>
            </p:nvSpPr>
            <p:spPr>
              <a:xfrm>
                <a:off x="1925371" y="1565304"/>
                <a:ext cx="1086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9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42086-D839-871B-AF6C-F4AC9E953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371" y="1565304"/>
                <a:ext cx="1086416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3D790EF-6F4B-4828-6567-3F4163AA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088" y="1197760"/>
            <a:ext cx="3250289" cy="2400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80559A-E4D6-D134-5D1A-AB3B85F6ACCF}"/>
                  </a:ext>
                </a:extLst>
              </p:cNvPr>
              <p:cNvSpPr txBox="1"/>
              <p:nvPr/>
            </p:nvSpPr>
            <p:spPr>
              <a:xfrm>
                <a:off x="7885569" y="1565304"/>
                <a:ext cx="1086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9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80559A-E4D6-D134-5D1A-AB3B85F6A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569" y="1565304"/>
                <a:ext cx="1086416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24EB151-E1BA-C66E-20D1-7903464A1484}"/>
              </a:ext>
            </a:extLst>
          </p:cNvPr>
          <p:cNvSpPr txBox="1"/>
          <p:nvPr/>
        </p:nvSpPr>
        <p:spPr>
          <a:xfrm>
            <a:off x="697116" y="3723037"/>
            <a:ext cx="396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 is equal in size to 4 so we use the equals symbol to say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 is equal to 4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 both sides are the same size.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3A0B4F-8B1B-0E65-6CCF-E42CD13938F3}"/>
              </a:ext>
            </a:extLst>
          </p:cNvPr>
          <p:cNvSpPr txBox="1"/>
          <p:nvPr/>
        </p:nvSpPr>
        <p:spPr>
          <a:xfrm>
            <a:off x="6545654" y="3723037"/>
            <a:ext cx="526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is smaller than 5 so we use an inequality symbol to say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is less than 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The smaller side of the symbol goes to the smaller of the two values.  </a:t>
            </a:r>
          </a:p>
        </p:txBody>
      </p:sp>
    </p:spTree>
    <p:extLst>
      <p:ext uri="{BB962C8B-B14F-4D97-AF65-F5344CB8AC3E}">
        <p14:creationId xmlns:p14="http://schemas.microsoft.com/office/powerpoint/2010/main" val="336495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93AAE-B5FE-7118-55F9-C54038E24C19}"/>
              </a:ext>
            </a:extLst>
          </p:cNvPr>
          <p:cNvSpPr txBox="1"/>
          <p:nvPr/>
        </p:nvSpPr>
        <p:spPr>
          <a:xfrm>
            <a:off x="416459" y="271604"/>
            <a:ext cx="10094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 your partner: Have I used the correct symbol?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999222-5C4F-3D1F-D3F7-DC9A64E74C37}"/>
                  </a:ext>
                </a:extLst>
              </p:cNvPr>
              <p:cNvSpPr txBox="1"/>
              <p:nvPr/>
            </p:nvSpPr>
            <p:spPr>
              <a:xfrm>
                <a:off x="4843787" y="1510214"/>
                <a:ext cx="54139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4&lt;3</m:t>
                    </m:r>
                  </m:oMath>
                </a14:m>
                <a:r>
                  <a:rPr kumimoji="0" lang="en-GB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999222-5C4F-3D1F-D3F7-DC9A64E7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87" y="1510214"/>
                <a:ext cx="541397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830CE5F-9B8F-8ACC-776E-B79971D8F9BE}"/>
              </a:ext>
            </a:extLst>
          </p:cNvPr>
          <p:cNvGrpSpPr/>
          <p:nvPr/>
        </p:nvGrpSpPr>
        <p:grpSpPr>
          <a:xfrm>
            <a:off x="4200431" y="2969362"/>
            <a:ext cx="3429000" cy="2276475"/>
            <a:chOff x="4200431" y="2969362"/>
            <a:chExt cx="3429000" cy="2276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8AF379-4618-12CC-2199-FB6003C2A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0431" y="2969362"/>
              <a:ext cx="3429000" cy="22764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B5F65A-CFB0-1339-CE7C-15F6BF430D47}"/>
                    </a:ext>
                  </a:extLst>
                </p:cNvPr>
                <p:cNvSpPr txBox="1"/>
                <p:nvPr/>
              </p:nvSpPr>
              <p:spPr>
                <a:xfrm>
                  <a:off x="5371723" y="3322769"/>
                  <a:ext cx="108641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GB" sz="9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a14:m>
                  <a:r>
                    <a:rPr kumimoji="0" lang="en-GB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B5F65A-CFB0-1339-CE7C-15F6BF430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23" y="3322769"/>
                  <a:ext cx="1086416" cy="15696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46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93AAE-B5FE-7118-55F9-C54038E24C19}"/>
              </a:ext>
            </a:extLst>
          </p:cNvPr>
          <p:cNvSpPr txBox="1"/>
          <p:nvPr/>
        </p:nvSpPr>
        <p:spPr>
          <a:xfrm>
            <a:off x="416459" y="271604"/>
            <a:ext cx="10094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With your partner: Have I used the correct symbol?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999222-5C4F-3D1F-D3F7-DC9A64E74C37}"/>
                  </a:ext>
                </a:extLst>
              </p:cNvPr>
              <p:cNvSpPr txBox="1"/>
              <p:nvPr/>
            </p:nvSpPr>
            <p:spPr>
              <a:xfrm>
                <a:off x="4843787" y="1510214"/>
                <a:ext cx="54139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10=1+0</m:t>
                    </m:r>
                  </m:oMath>
                </a14:m>
                <a:r>
                  <a:rPr kumimoji="0" lang="en-GB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999222-5C4F-3D1F-D3F7-DC9A64E7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87" y="1510214"/>
                <a:ext cx="541397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8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DEB4-2276-1D16-DFE0-47E14079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C0763-D1FD-C5C7-EDDE-2DEFF598EC04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DC19B-3841-8EEB-AA43-09C9E50BCC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AA64CCF4-B9D1-72EE-2917-520D0FD4776F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74DA91D7-29F6-5368-BB49-03986C5DB2D9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22B1D631-5911-AD85-5B13-0DF099486367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3590952C-3DBE-DDD0-B0BB-A898B4B4FD9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0483D-6148-5660-0CF6-002906C7D498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3D530AAC-5DA2-C7CC-C8EA-7AFE818D746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2F0EAB36-8561-BD39-36AB-6DAABE1EE99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E8C38C-F65B-2152-1D34-00E1D5689A06}"/>
                  </a:ext>
                </a:extLst>
              </p:cNvPr>
              <p:cNvSpPr txBox="1"/>
              <p:nvPr/>
            </p:nvSpPr>
            <p:spPr>
              <a:xfrm>
                <a:off x="1020259" y="988694"/>
                <a:ext cx="4037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32000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30200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E8C38C-F65B-2152-1D34-00E1D568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59" y="988694"/>
                <a:ext cx="40378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3147B4-CB58-806F-B3B3-FE9780257861}"/>
                  </a:ext>
                </a:extLst>
              </p:cNvPr>
              <p:cNvSpPr txBox="1"/>
              <p:nvPr/>
            </p:nvSpPr>
            <p:spPr>
              <a:xfrm>
                <a:off x="7133898" y="988694"/>
                <a:ext cx="4037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1040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1400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3147B4-CB58-806F-B3B3-FE9780257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98" y="988694"/>
                <a:ext cx="40378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61EEC7-9656-2626-C244-4793EF7E0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046" y="4170219"/>
            <a:ext cx="5275597" cy="15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sson template ARCHWAY" id="{2AA3F627-7ADD-40EB-96F1-33254460D33B}" vid="{34D9E40A-5F89-4CED-9237-807A095F3245}"/>
    </a:ext>
  </a:extLst>
</a:theme>
</file>

<file path=ppt/theme/theme13.xml><?xml version="1.0" encoding="utf-8"?>
<a:theme xmlns:a="http://schemas.openxmlformats.org/drawingml/2006/main" name="4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699</Words>
  <Application>Microsoft Office PowerPoint</Application>
  <PresentationFormat>Widescreen</PresentationFormat>
  <Paragraphs>166</Paragraphs>
  <Slides>18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4_ALT</vt:lpstr>
      <vt:lpstr>5_ALT</vt:lpstr>
      <vt:lpstr>1_Office Theme</vt:lpstr>
      <vt:lpstr>4_ArchwayMaster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40</cp:revision>
  <cp:lastPrinted>2025-09-19T09:29:26Z</cp:lastPrinted>
  <dcterms:created xsi:type="dcterms:W3CDTF">2024-05-01T10:13:14Z</dcterms:created>
  <dcterms:modified xsi:type="dcterms:W3CDTF">2025-11-04T11:09:23Z</dcterms:modified>
</cp:coreProperties>
</file>