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0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4" r:id="rId3"/>
    <p:sldMasterId id="2147483714" r:id="rId4"/>
    <p:sldMasterId id="2147483729" r:id="rId5"/>
    <p:sldMasterId id="2147483746" r:id="rId6"/>
    <p:sldMasterId id="2147483766" r:id="rId7"/>
    <p:sldMasterId id="2147483783" r:id="rId8"/>
    <p:sldMasterId id="2147483798" r:id="rId9"/>
    <p:sldMasterId id="2147483827" r:id="rId10"/>
    <p:sldMasterId id="2147483844" r:id="rId11"/>
  </p:sldMasterIdLst>
  <p:notesMasterIdLst>
    <p:notesMasterId r:id="rId28"/>
  </p:notesMasterIdLst>
  <p:sldIdLst>
    <p:sldId id="264" r:id="rId12"/>
    <p:sldId id="269" r:id="rId13"/>
    <p:sldId id="288" r:id="rId14"/>
    <p:sldId id="326" r:id="rId15"/>
    <p:sldId id="327" r:id="rId16"/>
    <p:sldId id="332" r:id="rId17"/>
    <p:sldId id="333" r:id="rId18"/>
    <p:sldId id="334" r:id="rId19"/>
    <p:sldId id="335" r:id="rId20"/>
    <p:sldId id="328" r:id="rId21"/>
    <p:sldId id="337" r:id="rId22"/>
    <p:sldId id="338" r:id="rId23"/>
    <p:sldId id="329" r:id="rId24"/>
    <p:sldId id="330" r:id="rId25"/>
    <p:sldId id="382" r:id="rId26"/>
    <p:sldId id="331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326"/>
            <p14:sldId id="327"/>
            <p14:sldId id="332"/>
          </p14:sldIdLst>
        </p14:section>
        <p14:section name="Instruct" id="{FC06DD3B-3626-431F-885C-56F8456AE660}">
          <p14:sldIdLst>
            <p14:sldId id="333"/>
            <p14:sldId id="334"/>
            <p14:sldId id="335"/>
            <p14:sldId id="328"/>
          </p14:sldIdLst>
        </p14:section>
        <p14:section name="Practice" id="{2AE5A3B4-A1C2-48C1-AF76-D01DD5EF9250}">
          <p14:sldIdLst>
            <p14:sldId id="337"/>
            <p14:sldId id="338"/>
            <p14:sldId id="329"/>
          </p14:sldIdLst>
        </p14:section>
        <p14:section name="Secure" id="{DDF6F9FF-A6EB-4E80-A17E-2D79AADF4908}">
          <p14:sldIdLst>
            <p14:sldId id="330"/>
            <p14:sldId id="382"/>
            <p14:sldId id="3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856" autoAdjust="0"/>
  </p:normalViewPr>
  <p:slideViewPr>
    <p:cSldViewPr snapToGrid="0">
      <p:cViewPr varScale="1">
        <p:scale>
          <a:sx n="69" d="100"/>
          <a:sy n="69" d="100"/>
        </p:scale>
        <p:origin x="780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9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5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7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7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74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11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0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3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602433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 userDrawn="1"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 userDrawn="1"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703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1942008-C8D3-C570-C935-2D0FE6C0E8E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727EB6-C260-E732-4929-5096AB27D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77429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6AEC6-40A2-39B1-2A99-144146E802A3}"/>
              </a:ext>
            </a:extLst>
          </p:cNvPr>
          <p:cNvSpPr txBox="1"/>
          <p:nvPr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651D-72DC-F26E-0A31-466EF73E8FE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1F02E-F4F2-E7B2-72A7-BA68D2BD6444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524D4-B8EF-D730-C146-096A9A7460FA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662BF5-4BC4-4EC4-CDA6-F5A43CBF7C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8703305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5EE5F3-B02D-E09B-6393-D2462ED88736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169191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06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 userDrawn="1"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35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3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17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8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81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 userDrawn="1"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5906180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1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27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0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15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30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37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00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186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2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485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8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10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54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8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243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5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181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651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264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8880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9339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173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846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677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2919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35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2914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777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7075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659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9364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2071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029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671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2942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92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496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2774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7372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8931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7968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1323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4152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915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867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7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9778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77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44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9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8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1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7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3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7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4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5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83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4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5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68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2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8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3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9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9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57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4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39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66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9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06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15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60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6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22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5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5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2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3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86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4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3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590FBF4C-CE31-3F82-6B50-2F61FD9072A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641D69-ED6D-6CD0-E013-01A2D7465365}"/>
              </a:ext>
            </a:extLst>
          </p:cNvPr>
          <p:cNvSpPr txBox="1"/>
          <p:nvPr/>
        </p:nvSpPr>
        <p:spPr>
          <a:xfrm>
            <a:off x="426720" y="868680"/>
            <a:ext cx="516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Round 137 to the nearest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BCDCC2-8354-89B1-B8EF-08AFF6AEA617}"/>
              </a:ext>
            </a:extLst>
          </p:cNvPr>
          <p:cNvSpPr txBox="1"/>
          <p:nvPr/>
        </p:nvSpPr>
        <p:spPr>
          <a:xfrm>
            <a:off x="6443848" y="868680"/>
            <a:ext cx="516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Round 291 to the nearest 10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6BC01C-3577-61C6-6E02-D1939B975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321" y="2009438"/>
            <a:ext cx="3200400" cy="6572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BB5537-B056-5C71-8A6C-2E4407833ACF}"/>
              </a:ext>
            </a:extLst>
          </p:cNvPr>
          <p:cNvSpPr txBox="1"/>
          <p:nvPr/>
        </p:nvSpPr>
        <p:spPr>
          <a:xfrm>
            <a:off x="940121" y="1672747"/>
            <a:ext cx="86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130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2BD155-2F09-4D23-6C00-4AC4A8F4F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401" y="2009438"/>
            <a:ext cx="32004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50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590FBF4C-CE31-3F82-6B50-2F61FD9072A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641D69-ED6D-6CD0-E013-01A2D7465365}"/>
              </a:ext>
            </a:extLst>
          </p:cNvPr>
          <p:cNvSpPr txBox="1"/>
          <p:nvPr/>
        </p:nvSpPr>
        <p:spPr>
          <a:xfrm>
            <a:off x="426720" y="868680"/>
            <a:ext cx="516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Round 137 to the nearest 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BCDCC2-8354-89B1-B8EF-08AFF6AEA617}"/>
              </a:ext>
            </a:extLst>
          </p:cNvPr>
          <p:cNvSpPr txBox="1"/>
          <p:nvPr/>
        </p:nvSpPr>
        <p:spPr>
          <a:xfrm>
            <a:off x="6443848" y="868680"/>
            <a:ext cx="516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Round 291 to the nearest 100</a:t>
            </a:r>
          </a:p>
        </p:txBody>
      </p:sp>
    </p:spTree>
    <p:extLst>
      <p:ext uri="{BB962C8B-B14F-4D97-AF65-F5344CB8AC3E}">
        <p14:creationId xmlns:p14="http://schemas.microsoft.com/office/powerpoint/2010/main" val="336576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590FBF4C-CE31-3F82-6B50-2F61FD9072A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641D69-ED6D-6CD0-E013-01A2D7465365}"/>
              </a:ext>
            </a:extLst>
          </p:cNvPr>
          <p:cNvSpPr txBox="1"/>
          <p:nvPr/>
        </p:nvSpPr>
        <p:spPr>
          <a:xfrm>
            <a:off x="426720" y="868680"/>
            <a:ext cx="516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Round 1 to the nearest 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BCDCC2-8354-89B1-B8EF-08AFF6AEA617}"/>
              </a:ext>
            </a:extLst>
          </p:cNvPr>
          <p:cNvSpPr txBox="1"/>
          <p:nvPr/>
        </p:nvSpPr>
        <p:spPr>
          <a:xfrm>
            <a:off x="6443848" y="868680"/>
            <a:ext cx="516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Round 999 to the nearest 100</a:t>
            </a:r>
          </a:p>
        </p:txBody>
      </p:sp>
    </p:spTree>
    <p:extLst>
      <p:ext uri="{BB962C8B-B14F-4D97-AF65-F5344CB8AC3E}">
        <p14:creationId xmlns:p14="http://schemas.microsoft.com/office/powerpoint/2010/main" val="1607441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Mini WBs: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23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449535-A1EE-A0DC-0FB6-9222FA17F7B6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A952EBE9-0769-94FD-1296-DDECC0D0A350}"/>
              </a:ext>
            </a:extLst>
          </p:cNvPr>
          <p:cNvSpPr/>
          <p:nvPr/>
        </p:nvSpPr>
        <p:spPr>
          <a:xfrm>
            <a:off x="90520" y="73742"/>
            <a:ext cx="11973661" cy="210345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Independent practice: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7E755B-D6FB-3BBA-8B32-CEB25AF5E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547" y="711576"/>
            <a:ext cx="8386325" cy="543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7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807EF4-658C-A3DD-D348-28D318457B03}"/>
                  </a:ext>
                </a:extLst>
              </p:cNvPr>
              <p:cNvSpPr txBox="1"/>
              <p:nvPr/>
            </p:nvSpPr>
            <p:spPr>
              <a:xfrm>
                <a:off x="153909" y="208230"/>
                <a:ext cx="4635374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Round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3,820,982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to the nearest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10: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100: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1,000: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10,000: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Hundred thousand: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Million: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807EF4-658C-A3DD-D348-28D318457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09" y="208230"/>
                <a:ext cx="4635374" cy="3046988"/>
              </a:xfrm>
              <a:prstGeom prst="rect">
                <a:avLst/>
              </a:prstGeom>
              <a:blipFill>
                <a:blip r:embed="rId3"/>
                <a:stretch>
                  <a:fillRect l="-1971" t="-1600" b="-3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8AC5A9-0742-EF57-2C3C-8CF1ED8454A8}"/>
                  </a:ext>
                </a:extLst>
              </p:cNvPr>
              <p:cNvSpPr txBox="1"/>
              <p:nvPr/>
            </p:nvSpPr>
            <p:spPr>
              <a:xfrm>
                <a:off x="6599976" y="208230"/>
                <a:ext cx="5205743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Round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3,820,982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to the nearest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10: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100: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1,000: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10,000: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Hundred thousand: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Million: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Come up with a number that alternates between rounding up and down for each of the degrees of accuracy above.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8AC5A9-0742-EF57-2C3C-8CF1ED845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976" y="208230"/>
                <a:ext cx="5205743" cy="4893647"/>
              </a:xfrm>
              <a:prstGeom prst="rect">
                <a:avLst/>
              </a:prstGeom>
              <a:blipFill>
                <a:blip r:embed="rId4"/>
                <a:stretch>
                  <a:fillRect l="-1874" t="-996" b="-1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B0AA22-9B7E-F2B3-BD93-5FA5B9D03A13}"/>
              </a:ext>
            </a:extLst>
          </p:cNvPr>
          <p:cNvSpPr/>
          <p:nvPr/>
        </p:nvSpPr>
        <p:spPr>
          <a:xfrm>
            <a:off x="7604911" y="208230"/>
            <a:ext cx="1312752" cy="36213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022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449535-A1EE-A0DC-0FB6-9222FA17F7B6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A952EBE9-0769-94FD-1296-DDECC0D0A350}"/>
              </a:ext>
            </a:extLst>
          </p:cNvPr>
          <p:cNvSpPr/>
          <p:nvPr/>
        </p:nvSpPr>
        <p:spPr>
          <a:xfrm>
            <a:off x="90520" y="73742"/>
            <a:ext cx="11973661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Depth: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E92A1A-ACA1-467E-FE6A-D7DC343D0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847727"/>
            <a:ext cx="8199120" cy="549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3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06FDEF-6D72-8253-3701-153DAD772335}"/>
              </a:ext>
            </a:extLst>
          </p:cNvPr>
          <p:cNvSpPr txBox="1"/>
          <p:nvPr/>
        </p:nvSpPr>
        <p:spPr>
          <a:xfrm>
            <a:off x="112111" y="6052626"/>
            <a:ext cx="119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 from memory without prompts or discussion. You must write something for each.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33BF20-A493-ABC9-AFDF-11BB3A21A9D8}"/>
              </a:ext>
            </a:extLst>
          </p:cNvPr>
          <p:cNvSpPr txBox="1"/>
          <p:nvPr/>
        </p:nvSpPr>
        <p:spPr>
          <a:xfrm>
            <a:off x="309716" y="280219"/>
            <a:ext cx="11488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LO: To round to a given power of ten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223B68-1943-636B-40DA-14FC4D7B125A}"/>
              </a:ext>
            </a:extLst>
          </p:cNvPr>
          <p:cNvGraphicFramePr>
            <a:graphicFrameLocks noGrp="1"/>
          </p:cNvGraphicFramePr>
          <p:nvPr/>
        </p:nvGraphicFramePr>
        <p:xfrm>
          <a:off x="309715" y="3698840"/>
          <a:ext cx="11090788" cy="1463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059">
                  <a:extLst>
                    <a:ext uri="{9D8B030D-6E8A-4147-A177-3AD203B41FA5}">
                      <a16:colId xmlns:a16="http://schemas.microsoft.com/office/drawing/2014/main" val="1205330540"/>
                    </a:ext>
                  </a:extLst>
                </a:gridCol>
                <a:gridCol w="9335729">
                  <a:extLst>
                    <a:ext uri="{9D8B030D-6E8A-4147-A177-3AD203B41FA5}">
                      <a16:colId xmlns:a16="http://schemas.microsoft.com/office/drawing/2014/main" val="2630472372"/>
                    </a:ext>
                  </a:extLst>
                </a:gridCol>
              </a:tblGrid>
              <a:tr h="364795">
                <a:tc gridSpan="2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Key vocabulary: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528636"/>
                  </a:ext>
                </a:extLst>
              </a:tr>
              <a:tr h="36479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8898"/>
                  </a:ext>
                </a:extLst>
              </a:tr>
              <a:tr h="364795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032300"/>
                  </a:ext>
                </a:extLst>
              </a:tr>
              <a:tr h="364795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090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58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1838C-6583-3245-329A-57A205790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959" y="0"/>
            <a:ext cx="9215361" cy="630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1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5E8AC7-F4B1-6ECC-2D26-7C1F30011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321" y="911542"/>
            <a:ext cx="3200400" cy="6572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F7080B-9C9F-4F61-852D-BD739761254B}"/>
              </a:ext>
            </a:extLst>
          </p:cNvPr>
          <p:cNvSpPr txBox="1"/>
          <p:nvPr/>
        </p:nvSpPr>
        <p:spPr>
          <a:xfrm>
            <a:off x="1074761" y="542210"/>
            <a:ext cx="73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19A3B8-0803-1612-B52A-A9418DCBBE18}"/>
              </a:ext>
            </a:extLst>
          </p:cNvPr>
          <p:cNvSpPr txBox="1"/>
          <p:nvPr/>
        </p:nvSpPr>
        <p:spPr>
          <a:xfrm>
            <a:off x="3909401" y="574851"/>
            <a:ext cx="73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C7A8B3-1589-2529-0B4B-16234614D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081" y="2313622"/>
            <a:ext cx="3200400" cy="6572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0898755-71C5-E686-2ECB-70B47C062B0B}"/>
              </a:ext>
            </a:extLst>
          </p:cNvPr>
          <p:cNvSpPr txBox="1"/>
          <p:nvPr/>
        </p:nvSpPr>
        <p:spPr>
          <a:xfrm>
            <a:off x="6669323" y="1923651"/>
            <a:ext cx="1028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5AA6DB-D684-406F-FEFE-761D11D00916}"/>
              </a:ext>
            </a:extLst>
          </p:cNvPr>
          <p:cNvSpPr txBox="1"/>
          <p:nvPr/>
        </p:nvSpPr>
        <p:spPr>
          <a:xfrm>
            <a:off x="9609160" y="1976931"/>
            <a:ext cx="909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130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AC0B7B-8394-9CB4-B102-96AFB34DE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281" y="3820823"/>
            <a:ext cx="3200400" cy="6572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8BB5DAC-8C23-A7B0-0054-B3C56BE1FE85}"/>
              </a:ext>
            </a:extLst>
          </p:cNvPr>
          <p:cNvSpPr txBox="1"/>
          <p:nvPr/>
        </p:nvSpPr>
        <p:spPr>
          <a:xfrm>
            <a:off x="1556081" y="3451491"/>
            <a:ext cx="86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66747D-1A74-B023-6A58-334044744DC0}"/>
              </a:ext>
            </a:extLst>
          </p:cNvPr>
          <p:cNvSpPr txBox="1"/>
          <p:nvPr/>
        </p:nvSpPr>
        <p:spPr>
          <a:xfrm>
            <a:off x="4525360" y="3484132"/>
            <a:ext cx="93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61E5BC-A96D-6819-BE12-077A67442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272" y="5006669"/>
            <a:ext cx="3200400" cy="6572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8C158F-41ED-1F8C-D2A5-6835E4C9AC99}"/>
              </a:ext>
            </a:extLst>
          </p:cNvPr>
          <p:cNvSpPr txBox="1"/>
          <p:nvPr/>
        </p:nvSpPr>
        <p:spPr>
          <a:xfrm>
            <a:off x="6890081" y="4650029"/>
            <a:ext cx="1154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18FEBC-2E0B-E76F-DC11-73E708E3A38D}"/>
              </a:ext>
            </a:extLst>
          </p:cNvPr>
          <p:cNvSpPr txBox="1"/>
          <p:nvPr/>
        </p:nvSpPr>
        <p:spPr>
          <a:xfrm>
            <a:off x="9837587" y="4676061"/>
            <a:ext cx="136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6181D4-EF25-206A-A711-B89BC4874089}"/>
              </a:ext>
            </a:extLst>
          </p:cNvPr>
          <p:cNvSpPr txBox="1"/>
          <p:nvPr/>
        </p:nvSpPr>
        <p:spPr>
          <a:xfrm>
            <a:off x="6355080" y="274320"/>
            <a:ext cx="4762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What goes in the middle of all of these number lines?</a:t>
            </a:r>
          </a:p>
        </p:txBody>
      </p:sp>
    </p:spTree>
    <p:extLst>
      <p:ext uri="{BB962C8B-B14F-4D97-AF65-F5344CB8AC3E}">
        <p14:creationId xmlns:p14="http://schemas.microsoft.com/office/powerpoint/2010/main" val="1902565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0DB003-2BA0-F01C-3BE5-C2C6ECD77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2" y="206158"/>
            <a:ext cx="102774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7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1AB35-9DE5-2B68-AE7E-2F3C1530C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161925"/>
            <a:ext cx="102298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5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B9B0A2-B23B-56D3-7D5A-47D15AF120AC}"/>
              </a:ext>
            </a:extLst>
          </p:cNvPr>
          <p:cNvSpPr txBox="1"/>
          <p:nvPr/>
        </p:nvSpPr>
        <p:spPr>
          <a:xfrm>
            <a:off x="213360" y="350520"/>
            <a:ext cx="1150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Why does 25 round up to 30 when it is halfway between?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5C396B-AEBF-0669-C1A6-79DAA4034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88" y="2148382"/>
            <a:ext cx="11506200" cy="13409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E78055-D506-A523-E994-7F7C03CFB612}"/>
              </a:ext>
            </a:extLst>
          </p:cNvPr>
          <p:cNvSpPr/>
          <p:nvPr/>
        </p:nvSpPr>
        <p:spPr>
          <a:xfrm>
            <a:off x="8068872" y="1645920"/>
            <a:ext cx="877008" cy="746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5530839F-FA19-E410-EBCF-70C19D7561BB}"/>
              </a:ext>
            </a:extLst>
          </p:cNvPr>
          <p:cNvSpPr/>
          <p:nvPr/>
        </p:nvSpPr>
        <p:spPr>
          <a:xfrm rot="16200000" flipH="1">
            <a:off x="7019012" y="2490751"/>
            <a:ext cx="485699" cy="2362202"/>
          </a:xfrm>
          <a:prstGeom prst="rightBrace">
            <a:avLst>
              <a:gd name="adj1" fmla="val 8333"/>
              <a:gd name="adj2" fmla="val 4914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0F5CE88-7FFD-48DA-A9EB-AE6EE02C1AEF}"/>
              </a:ext>
            </a:extLst>
          </p:cNvPr>
          <p:cNvSpPr/>
          <p:nvPr/>
        </p:nvSpPr>
        <p:spPr>
          <a:xfrm rot="16200000" flipH="1">
            <a:off x="9435942" y="2458293"/>
            <a:ext cx="485699" cy="2392683"/>
          </a:xfrm>
          <a:prstGeom prst="rightBrace">
            <a:avLst>
              <a:gd name="adj1" fmla="val 8333"/>
              <a:gd name="adj2" fmla="val 4914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C1CCCB-F856-73A9-8E20-7831E448943F}"/>
              </a:ext>
            </a:extLst>
          </p:cNvPr>
          <p:cNvSpPr txBox="1"/>
          <p:nvPr/>
        </p:nvSpPr>
        <p:spPr>
          <a:xfrm>
            <a:off x="6888480" y="3918466"/>
            <a:ext cx="94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Down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EBFE42-EA0D-FAEA-1A66-6E590197035B}"/>
              </a:ext>
            </a:extLst>
          </p:cNvPr>
          <p:cNvSpPr txBox="1"/>
          <p:nvPr/>
        </p:nvSpPr>
        <p:spPr>
          <a:xfrm>
            <a:off x="9418872" y="3966268"/>
            <a:ext cx="94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CEE4F9-4FF2-A051-4AE5-270A2D43BC6B}"/>
              </a:ext>
            </a:extLst>
          </p:cNvPr>
          <p:cNvSpPr txBox="1"/>
          <p:nvPr/>
        </p:nvSpPr>
        <p:spPr>
          <a:xfrm>
            <a:off x="213360" y="4617720"/>
            <a:ext cx="11323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20, 21, 22, 23, 24 round DOWN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25, 26, 27, 28, 29 round UP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same amount of digits prompt us to round up as down if we use 25 to round up</a:t>
            </a:r>
          </a:p>
        </p:txBody>
      </p:sp>
    </p:spTree>
    <p:extLst>
      <p:ext uri="{BB962C8B-B14F-4D97-AF65-F5344CB8AC3E}">
        <p14:creationId xmlns:p14="http://schemas.microsoft.com/office/powerpoint/2010/main" val="2407077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1.xml><?xml version="1.0" encoding="utf-8"?>
<a:theme xmlns:a="http://schemas.openxmlformats.org/drawingml/2006/main" name="5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5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DFL Slides Theme +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L Slides Theme + RMetS" id="{5E0E8018-04C0-4DBD-A76D-84DD9F015EED}" vid="{69D9431B-AF90-4771-8921-1355DB9CBAC3}"/>
    </a:ext>
  </a:extLst>
</a:theme>
</file>

<file path=ppt/theme/theme9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394</Words>
  <Application>Microsoft Office PowerPoint</Application>
  <PresentationFormat>Widescreen</PresentationFormat>
  <Paragraphs>138</Paragraphs>
  <Slides>16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Aptos</vt:lpstr>
      <vt:lpstr>Arial</vt:lpstr>
      <vt:lpstr>Calibri</vt:lpstr>
      <vt:lpstr>Cambria Math</vt:lpstr>
      <vt:lpstr>Century Gothic</vt:lpstr>
      <vt:lpstr>Comic Sans MS</vt:lpstr>
      <vt:lpstr>Lato</vt:lpstr>
      <vt:lpstr>Trebuchet MS</vt:lpstr>
      <vt:lpstr>Wingdings</vt:lpstr>
      <vt:lpstr>Office Theme</vt:lpstr>
      <vt:lpstr>ALT</vt:lpstr>
      <vt:lpstr>Archway</vt:lpstr>
      <vt:lpstr>3. DFL Slides Theme incl RMetS</vt:lpstr>
      <vt:lpstr>1_ALT</vt:lpstr>
      <vt:lpstr>1_Archway</vt:lpstr>
      <vt:lpstr>2_ALT</vt:lpstr>
      <vt:lpstr>DFL Slides Theme + RMetS</vt:lpstr>
      <vt:lpstr>3_ALT</vt:lpstr>
      <vt:lpstr>4_ALT</vt:lpstr>
      <vt:lpstr>5_ALT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38</cp:revision>
  <cp:lastPrinted>2025-09-19T09:29:26Z</cp:lastPrinted>
  <dcterms:created xsi:type="dcterms:W3CDTF">2024-05-01T10:13:14Z</dcterms:created>
  <dcterms:modified xsi:type="dcterms:W3CDTF">2025-11-04T11:01:56Z</dcterms:modified>
</cp:coreProperties>
</file>