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</p:sldMasterIdLst>
  <p:notesMasterIdLst>
    <p:notesMasterId r:id="rId32"/>
  </p:notesMasterIdLst>
  <p:sldIdLst>
    <p:sldId id="264" r:id="rId10"/>
    <p:sldId id="269" r:id="rId11"/>
    <p:sldId id="288" r:id="rId12"/>
    <p:sldId id="699" r:id="rId13"/>
    <p:sldId id="773" r:id="rId14"/>
    <p:sldId id="774" r:id="rId15"/>
    <p:sldId id="776" r:id="rId16"/>
    <p:sldId id="749" r:id="rId17"/>
    <p:sldId id="777" r:id="rId18"/>
    <p:sldId id="775" r:id="rId19"/>
    <p:sldId id="771" r:id="rId20"/>
    <p:sldId id="772" r:id="rId21"/>
    <p:sldId id="1098" r:id="rId22"/>
    <p:sldId id="1090" r:id="rId23"/>
    <p:sldId id="1091" r:id="rId24"/>
    <p:sldId id="1099" r:id="rId25"/>
    <p:sldId id="1100" r:id="rId26"/>
    <p:sldId id="1102" r:id="rId27"/>
    <p:sldId id="1103" r:id="rId28"/>
    <p:sldId id="696" r:id="rId29"/>
    <p:sldId id="695" r:id="rId30"/>
    <p:sldId id="767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699"/>
            <p14:sldId id="773"/>
          </p14:sldIdLst>
        </p14:section>
        <p14:section name="Instruction" id="{A989B0C6-FEE7-46F6-A651-D7ED39E502F9}">
          <p14:sldIdLst>
            <p14:sldId id="774"/>
            <p14:sldId id="776"/>
            <p14:sldId id="749"/>
            <p14:sldId id="777"/>
            <p14:sldId id="775"/>
            <p14:sldId id="771"/>
            <p14:sldId id="772"/>
          </p14:sldIdLst>
        </p14:section>
        <p14:section name="Practice" id="{ED30C8DC-ECC6-44CC-91F9-17DA55FEDCCC}">
          <p14:sldIdLst>
            <p14:sldId id="1098"/>
          </p14:sldIdLst>
        </p14:section>
        <p14:section name="Instruct" id="{99AFB22D-4D53-448A-AFA9-9BB927935A29}">
          <p14:sldIdLst>
            <p14:sldId id="1090"/>
            <p14:sldId id="1091"/>
            <p14:sldId id="1099"/>
            <p14:sldId id="1100"/>
          </p14:sldIdLst>
        </p14:section>
        <p14:section name="Practice" id="{E1D71F91-B1AD-49C8-B841-82ED717BCF93}">
          <p14:sldIdLst>
            <p14:sldId id="1102"/>
          </p14:sldIdLst>
        </p14:section>
        <p14:section name="Secure" id="{3C25313C-2642-42FF-8276-F00EC6DF9D8C}">
          <p14:sldIdLst>
            <p14:sldId id="1103"/>
            <p14:sldId id="696"/>
            <p14:sldId id="695"/>
            <p14:sldId id="7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Dr Frost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4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This approach avoids forming and solving equations.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To find out what 1 part is worth, equate the number of parts the red counters has changed by, with the number of red counters added.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48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This second approach is an algebraic approach.</a:t>
                </a:r>
              </a:p>
              <a:p>
                <a:endParaRPr lang="en-GB" dirty="0"/>
              </a:p>
              <a:p>
                <a:r>
                  <a:rPr lang="en-GB" dirty="0"/>
                  <a:t>If the ratio of red to blue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1:4</m:t>
                    </m:r>
                  </m:oMath>
                </a14:m>
                <a:r>
                  <a:rPr lang="en-GB" dirty="0"/>
                  <a:t>, we can represent these quantities generically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:r>
                  <a:rPr lang="en-GB" dirty="0"/>
                  <a:t>In general,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can be represented as quantities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This second approach is an algebraic approach.</a:t>
                </a:r>
              </a:p>
              <a:p>
                <a:endParaRPr lang="en-GB" dirty="0"/>
              </a:p>
              <a:p>
                <a:r>
                  <a:rPr lang="en-GB" dirty="0"/>
                  <a:t>If the ratio of red to blue is </a:t>
                </a:r>
                <a:r>
                  <a:rPr lang="en-GB" b="0" i="0">
                    <a:latin typeface="Cambria Math" panose="02040503050406030204" pitchFamily="18" charset="0"/>
                  </a:rPr>
                  <a:t>1:4</a:t>
                </a:r>
                <a:r>
                  <a:rPr lang="en-GB" dirty="0"/>
                  <a:t>, we can represent these quantities generically as </a:t>
                </a:r>
                <a:r>
                  <a:rPr lang="en-GB" b="0" i="0">
                    <a:latin typeface="Cambria Math" panose="02040503050406030204" pitchFamily="18" charset="0"/>
                  </a:rPr>
                  <a:t>𝑥</a:t>
                </a:r>
                <a:r>
                  <a:rPr lang="en-GB" dirty="0"/>
                  <a:t> and </a:t>
                </a:r>
                <a:r>
                  <a:rPr lang="en-GB" b="0" i="0">
                    <a:latin typeface="Cambria Math" panose="02040503050406030204" pitchFamily="18" charset="0"/>
                  </a:rPr>
                  <a:t>4𝑥</a:t>
                </a:r>
                <a:endParaRPr lang="en-GB" dirty="0"/>
              </a:p>
              <a:p>
                <a:r>
                  <a:rPr lang="en-GB" dirty="0"/>
                  <a:t>In general, </a:t>
                </a:r>
                <a:r>
                  <a:rPr lang="en-GB" b="0" i="0">
                    <a:latin typeface="Cambria Math" panose="02040503050406030204" pitchFamily="18" charset="0"/>
                  </a:rPr>
                  <a:t>𝑎:𝑏</a:t>
                </a:r>
                <a:r>
                  <a:rPr lang="en-GB" dirty="0"/>
                  <a:t> can be represented as quantities </a:t>
                </a:r>
                <a:r>
                  <a:rPr lang="en-GB" b="0" i="0">
                    <a:latin typeface="Cambria Math" panose="02040503050406030204" pitchFamily="18" charset="0"/>
                  </a:rPr>
                  <a:t>𝑎𝑥</a:t>
                </a:r>
                <a:r>
                  <a:rPr lang="en-GB" dirty="0"/>
                  <a:t> and </a:t>
                </a:r>
                <a:r>
                  <a:rPr lang="en-GB" b="0" i="0">
                    <a:latin typeface="Cambria Math" panose="02040503050406030204" pitchFamily="18" charset="0"/>
                  </a:rPr>
                  <a:t>𝑏𝑥</a:t>
                </a:r>
                <a:endParaRPr lang="en-GB" dirty="0"/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350-E27F-4E44-B184-6E0E019F0B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54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12/9/2025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12/9/2025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12/9/2025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12/9/2025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12/9/2025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12/9/2025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12/9/2025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12/9/2025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12/9/2025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12/9/2025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12/9/2025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12/9/2025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10.png"/><Relationship Id="rId4" Type="http://schemas.openxmlformats.org/officeDocument/2006/relationships/image" Target="../media/image6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73.png"/><Relationship Id="rId9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98013-DE90-E2A9-2A93-A82B74796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5C449E-F583-F14D-6201-5CC8CB50082A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72B09DD7-2BC3-EB46-1661-F5CF85E54C84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B0D56AD-554E-F8D1-77E1-8EAC5EF6921C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AE7058-2F0D-0967-33DD-D9EE52C61C3F}"/>
                  </a:ext>
                </a:extLst>
              </p:cNvPr>
              <p:cNvSpPr txBox="1"/>
              <p:nvPr/>
            </p:nvSpPr>
            <p:spPr>
              <a:xfrm>
                <a:off x="783431" y="1178210"/>
                <a:ext cx="42559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+3):2=7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:12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31" y="1178210"/>
                <a:ext cx="4255973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DD1DAE3-03B1-326E-9A5D-5BF3C6E4245A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8069FC-6DAC-B38E-1152-75AAC5AF43D9}"/>
                  </a:ext>
                </a:extLst>
              </p:cNvPr>
              <p:cNvSpPr txBox="1"/>
              <p:nvPr/>
            </p:nvSpPr>
            <p:spPr>
              <a:xfrm>
                <a:off x="90520" y="2083787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the value of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03CB0D-78AA-FC21-8D00-6D9111A75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083787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273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51FBE1-EC8D-1C7F-5141-01C6A0C03D0B}"/>
                  </a:ext>
                </a:extLst>
              </p:cNvPr>
              <p:cNvSpPr txBox="1"/>
              <p:nvPr/>
            </p:nvSpPr>
            <p:spPr>
              <a:xfrm>
                <a:off x="6771276" y="1160085"/>
                <a:ext cx="42559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+8):5=7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:15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F0F0F-477D-F55A-AB08-F58312DB8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276" y="1160085"/>
                <a:ext cx="425597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E7C0E00-B55C-57B3-67A3-4F8787573075}"/>
              </a:ext>
            </a:extLst>
          </p:cNvPr>
          <p:cNvSpPr txBox="1"/>
          <p:nvPr/>
        </p:nvSpPr>
        <p:spPr>
          <a:xfrm>
            <a:off x="5987845" y="518854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9609E8-73AB-88C2-80E8-E8F5C4DB076C}"/>
                  </a:ext>
                </a:extLst>
              </p:cNvPr>
              <p:cNvSpPr txBox="1"/>
              <p:nvPr/>
            </p:nvSpPr>
            <p:spPr>
              <a:xfrm>
                <a:off x="6078365" y="2065662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the value of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F7803D-9ADF-07AB-3037-28350E9C1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65" y="2065662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132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5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8FACC-F3EB-0DDE-0F84-A041ABE56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F5FEFC-83FD-C4CF-B8D3-9D8BC16102A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4BD7622-0DC2-6B95-5FEF-C59FCDB67CD3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17B0F326-FA18-7470-898C-FC832EA2BCF4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CD87BE-A5AC-CD78-25BE-7AE3F1734437}"/>
                  </a:ext>
                </a:extLst>
              </p:cNvPr>
              <p:cNvSpPr txBox="1"/>
              <p:nvPr/>
            </p:nvSpPr>
            <p:spPr>
              <a:xfrm>
                <a:off x="581953" y="1111302"/>
                <a:ext cx="453970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:(5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+21)=1:2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CD87BE-A5AC-CD78-25BE-7AE3F1734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53" y="1111302"/>
                <a:ext cx="4539704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8D2CFB0-52A2-D0E8-4880-6DE626DA3ED7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83DA34-7D01-3395-93B9-ACC432A20D0F}"/>
                  </a:ext>
                </a:extLst>
              </p:cNvPr>
              <p:cNvSpPr txBox="1"/>
              <p:nvPr/>
            </p:nvSpPr>
            <p:spPr>
              <a:xfrm>
                <a:off x="90520" y="2083787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the value of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83DA34-7D01-3395-93B9-ACC432A20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083787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273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FA1ECF-2333-AF22-ABD5-46BDD38F5ADE}"/>
                  </a:ext>
                </a:extLst>
              </p:cNvPr>
              <p:cNvSpPr txBox="1"/>
              <p:nvPr/>
            </p:nvSpPr>
            <p:spPr>
              <a:xfrm>
                <a:off x="6771276" y="1160085"/>
                <a:ext cx="453970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:(7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+16)=1:3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FA1ECF-2333-AF22-ABD5-46BDD38F5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276" y="1160085"/>
                <a:ext cx="453970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5E3B7D2-6F28-46F5-8818-A07B9727BB46}"/>
              </a:ext>
            </a:extLst>
          </p:cNvPr>
          <p:cNvSpPr txBox="1"/>
          <p:nvPr/>
        </p:nvSpPr>
        <p:spPr>
          <a:xfrm>
            <a:off x="5987845" y="518854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DB3B2F-899E-D8F9-BDD4-B19FF15A4B7B}"/>
                  </a:ext>
                </a:extLst>
              </p:cNvPr>
              <p:cNvSpPr txBox="1"/>
              <p:nvPr/>
            </p:nvSpPr>
            <p:spPr>
              <a:xfrm>
                <a:off x="6078365" y="2065662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the value of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DB3B2F-899E-D8F9-BDD4-B19FF15A4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65" y="2065662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132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61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3FB6D-1689-8C00-C077-FCB65E249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53B0DB-158E-9DED-3C4A-5E32B651C104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7EB2BD12-51FD-3D9E-AF81-1926A6FADD2C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81A3281B-6D6C-DFF6-9F22-70F19624630E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015766-9826-32D8-76E8-E0093F4F871B}"/>
                  </a:ext>
                </a:extLst>
              </p:cNvPr>
              <p:cNvSpPr txBox="1"/>
              <p:nvPr/>
            </p:nvSpPr>
            <p:spPr>
              <a:xfrm>
                <a:off x="581953" y="1111302"/>
                <a:ext cx="44046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:(4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+13)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015766-9826-32D8-76E8-E0093F4F8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53" y="1111302"/>
                <a:ext cx="440466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892B5CF-BEDC-5E4F-A86B-A6F1A66C33C5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ratio of green to orange beads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27DEEB-09EB-534D-A2DC-C36B5D7C1B2B}"/>
                  </a:ext>
                </a:extLst>
              </p:cNvPr>
              <p:cNvSpPr txBox="1"/>
              <p:nvPr/>
            </p:nvSpPr>
            <p:spPr>
              <a:xfrm>
                <a:off x="90520" y="2083787"/>
                <a:ext cx="4310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>
                    <a:solidFill>
                      <a:prstClr val="black"/>
                    </a:solidFill>
                    <a:latin typeface="Calibri" panose="020F0502020204030204"/>
                  </a:rPr>
                  <a:t>If 25% of the beads are green work out the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value of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27DEEB-09EB-534D-A2DC-C36B5D7C1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083787"/>
                <a:ext cx="4310999" cy="646331"/>
              </a:xfrm>
              <a:prstGeom prst="rect">
                <a:avLst/>
              </a:prstGeom>
              <a:blipFill>
                <a:blip r:embed="rId3"/>
                <a:stretch>
                  <a:fillRect l="-1273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8A24D5-0F0D-811B-6DE1-8456A34AA680}"/>
                  </a:ext>
                </a:extLst>
              </p:cNvPr>
              <p:cNvSpPr txBox="1"/>
              <p:nvPr/>
            </p:nvSpPr>
            <p:spPr>
              <a:xfrm>
                <a:off x="6771276" y="1160085"/>
                <a:ext cx="440530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+3):(3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+11</m:t>
                      </m:r>
                      <m:r>
                        <a:rPr kumimoji="0" lang="en-GB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8A24D5-0F0D-811B-6DE1-8456A34AA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276" y="1160085"/>
                <a:ext cx="440530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46FF28-3DB8-08CE-5925-63713BC060EF}"/>
              </a:ext>
            </a:extLst>
          </p:cNvPr>
          <p:cNvSpPr txBox="1"/>
          <p:nvPr/>
        </p:nvSpPr>
        <p:spPr>
          <a:xfrm>
            <a:off x="5987845" y="518854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ratio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purple to blue beads is: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837F68-59EE-A0B8-410E-A2A3724D6498}"/>
                  </a:ext>
                </a:extLst>
              </p:cNvPr>
              <p:cNvSpPr txBox="1"/>
              <p:nvPr/>
            </p:nvSpPr>
            <p:spPr>
              <a:xfrm>
                <a:off x="6078365" y="2065662"/>
                <a:ext cx="4310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a third of the beads are purple work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</a:t>
                </a:r>
                <a:r>
                  <a:rPr lang="en-GB" dirty="0">
                    <a:solidFill>
                      <a:prstClr val="black"/>
                    </a:solidFill>
                    <a:latin typeface="Calibri" panose="020F0502020204030204"/>
                  </a:rPr>
                  <a:t>t the value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837F68-59EE-A0B8-410E-A2A3724D6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65" y="2065662"/>
                <a:ext cx="4310999" cy="646331"/>
              </a:xfrm>
              <a:prstGeom prst="rect">
                <a:avLst/>
              </a:prstGeom>
              <a:blipFill>
                <a:blip r:embed="rId5"/>
                <a:stretch>
                  <a:fillRect l="-1132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76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1004B7-EA25-28AF-168D-4EB0778634E1}"/>
                  </a:ext>
                </a:extLst>
              </p:cNvPr>
              <p:cNvSpPr txBox="1"/>
              <p:nvPr/>
            </p:nvSpPr>
            <p:spPr>
              <a:xfrm>
                <a:off x="2111142" y="772460"/>
                <a:ext cx="3840480" cy="3958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For each ratio, find an equation for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:5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=2:1</m:t>
                    </m:r>
                    <m:r>
                      <m:rPr>
                        <m:nor/>
                      </m:rPr>
                      <a:rPr lang="en-GB" dirty="0">
                        <a:solidFill>
                          <a:srgbClr val="000000"/>
                        </a:solidFill>
                        <a:latin typeface="Trebuchet MS" panose="020B0603020202020204"/>
                      </a:rPr>
                      <m:t>	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	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GB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=2:3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	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b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</a:b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:7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=3:4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	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Determine the value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for each equivalent ratio.</a:t>
                </a:r>
              </a:p>
              <a:p>
                <a:b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−16</m:t>
                        </m:r>
                      </m:e>
                    </m:d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=1:3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	</a:t>
                </a: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−18</m:t>
                        </m:r>
                      </m:e>
                    </m:d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=4:3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	</a:t>
                </a: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e>
                    </m:d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=7:5</m:t>
                    </m:r>
                  </m:oMath>
                </a14:m>
                <a:r>
                  <a:rPr lang="en-GB" b="1" dirty="0">
                    <a:solidFill>
                      <a:srgbClr val="000000"/>
                    </a:solidFill>
                    <a:latin typeface="Trebuchet MS" panose="020B0603020202020204"/>
                  </a:rPr>
                  <a:t>	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1004B7-EA25-28AF-168D-4EB077863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142" y="772460"/>
                <a:ext cx="3840480" cy="3958007"/>
              </a:xfrm>
              <a:prstGeom prst="rect">
                <a:avLst/>
              </a:prstGeom>
              <a:blipFill>
                <a:blip r:embed="rId3"/>
                <a:stretch>
                  <a:fillRect l="-1270" t="-1079"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6D08B4-0EC7-883C-5B9E-AF2DF98CBEB4}"/>
                  </a:ext>
                </a:extLst>
              </p:cNvPr>
              <p:cNvSpPr txBox="1"/>
              <p:nvPr/>
            </p:nvSpPr>
            <p:spPr>
              <a:xfrm>
                <a:off x="6580195" y="772460"/>
                <a:ext cx="3980300" cy="421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Find the possible values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for each equivalent ratio.</a:t>
                </a:r>
              </a:p>
              <a:p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:3=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:6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b="1" dirty="0">
                    <a:solidFill>
                      <a:srgbClr val="000000"/>
                    </a:solidFill>
                    <a:latin typeface="Trebuchet MS" panose="020B0603020202020204"/>
                  </a:rPr>
                  <a:t> or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(6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+2):(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+3)=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=1:2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b="1" dirty="0">
                    <a:solidFill>
                      <a:srgbClr val="000000"/>
                    </a:solidFill>
                    <a:latin typeface="Trebuchet MS" panose="020B0603020202020204"/>
                  </a:rPr>
                  <a:t> or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GB" b="1" dirty="0">
                    <a:solidFill>
                      <a:srgbClr val="000000"/>
                    </a:solidFill>
                    <a:latin typeface="Trebuchet MS" panose="020B0603020202020204"/>
                  </a:rPr>
                  <a:t> or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6D08B4-0EC7-883C-5B9E-AF2DF98CB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195" y="772460"/>
                <a:ext cx="3980300" cy="4212563"/>
              </a:xfrm>
              <a:prstGeom prst="rect">
                <a:avLst/>
              </a:prstGeom>
              <a:blipFill>
                <a:blip r:embed="rId4"/>
                <a:stretch>
                  <a:fillRect l="-1225" t="-1013" b="-1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70CE76-DDCA-AF1C-0C05-56997BDB0BFE}"/>
              </a:ext>
            </a:extLst>
          </p:cNvPr>
          <p:cNvSpPr/>
          <p:nvPr/>
        </p:nvSpPr>
        <p:spPr>
          <a:xfrm>
            <a:off x="1712766" y="772459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2C0AC0-7EFE-DA05-7FA8-F8BD63F441A6}"/>
              </a:ext>
            </a:extLst>
          </p:cNvPr>
          <p:cNvSpPr/>
          <p:nvPr/>
        </p:nvSpPr>
        <p:spPr>
          <a:xfrm>
            <a:off x="6251729" y="772459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2152BB-81D3-A5CA-4974-C330F76728BC}"/>
              </a:ext>
            </a:extLst>
          </p:cNvPr>
          <p:cNvSpPr/>
          <p:nvPr/>
        </p:nvSpPr>
        <p:spPr>
          <a:xfrm>
            <a:off x="1732983" y="1672655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EDAF86-E275-CBC1-E84F-1A0B1768C04B}"/>
              </a:ext>
            </a:extLst>
          </p:cNvPr>
          <p:cNvSpPr/>
          <p:nvPr/>
        </p:nvSpPr>
        <p:spPr>
          <a:xfrm>
            <a:off x="1732982" y="203065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CCE5EE-DFAF-14F9-5C52-1C576015DBD3}"/>
              </a:ext>
            </a:extLst>
          </p:cNvPr>
          <p:cNvSpPr/>
          <p:nvPr/>
        </p:nvSpPr>
        <p:spPr>
          <a:xfrm>
            <a:off x="1732981" y="2388648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ED0DE1-49BD-E299-7987-9BB6CC439FD7}"/>
              </a:ext>
            </a:extLst>
          </p:cNvPr>
          <p:cNvSpPr/>
          <p:nvPr/>
        </p:nvSpPr>
        <p:spPr>
          <a:xfrm>
            <a:off x="1712766" y="3008453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86B16B-34C7-CF9F-D780-1D219CBC8592}"/>
              </a:ext>
            </a:extLst>
          </p:cNvPr>
          <p:cNvSpPr/>
          <p:nvPr/>
        </p:nvSpPr>
        <p:spPr>
          <a:xfrm>
            <a:off x="1723223" y="3820634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F7AC63-4C2D-9C31-E7C8-5655DED95C82}"/>
              </a:ext>
            </a:extLst>
          </p:cNvPr>
          <p:cNvSpPr/>
          <p:nvPr/>
        </p:nvSpPr>
        <p:spPr>
          <a:xfrm>
            <a:off x="1723221" y="4118828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C489937-A541-E4C6-F048-D9854EEB01F2}"/>
              </a:ext>
            </a:extLst>
          </p:cNvPr>
          <p:cNvSpPr/>
          <p:nvPr/>
        </p:nvSpPr>
        <p:spPr>
          <a:xfrm>
            <a:off x="1723221" y="4417022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694ECF2-23D8-F960-177D-FB33693EE80B}"/>
              </a:ext>
            </a:extLst>
          </p:cNvPr>
          <p:cNvSpPr/>
          <p:nvPr/>
        </p:nvSpPr>
        <p:spPr>
          <a:xfrm>
            <a:off x="6271946" y="1636673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4FE148-4C48-BDE6-3718-9D72D3D0E22D}"/>
              </a:ext>
            </a:extLst>
          </p:cNvPr>
          <p:cNvSpPr/>
          <p:nvPr/>
        </p:nvSpPr>
        <p:spPr>
          <a:xfrm>
            <a:off x="6268607" y="2571613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b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730CABC-A18E-AC34-1E29-3F08841945A1}"/>
              </a:ext>
            </a:extLst>
          </p:cNvPr>
          <p:cNvSpPr/>
          <p:nvPr/>
        </p:nvSpPr>
        <p:spPr>
          <a:xfrm>
            <a:off x="6268607" y="3425019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FB9E59-2A52-27F9-9B0B-5F46E72C7F94}"/>
              </a:ext>
            </a:extLst>
          </p:cNvPr>
          <p:cNvSpPr/>
          <p:nvPr/>
        </p:nvSpPr>
        <p:spPr>
          <a:xfrm>
            <a:off x="6268607" y="4335661"/>
            <a:ext cx="288031" cy="2981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8C33C0-A39E-B9CD-C6F3-FF60828B267A}"/>
              </a:ext>
            </a:extLst>
          </p:cNvPr>
          <p:cNvSpPr/>
          <p:nvPr/>
        </p:nvSpPr>
        <p:spPr>
          <a:xfrm>
            <a:off x="3835919" y="1592433"/>
            <a:ext cx="1222820" cy="372843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D917B-EDB5-0647-C7B8-000F320BD32F}"/>
              </a:ext>
            </a:extLst>
          </p:cNvPr>
          <p:cNvSpPr/>
          <p:nvPr/>
        </p:nvSpPr>
        <p:spPr>
          <a:xfrm>
            <a:off x="3835919" y="1965276"/>
            <a:ext cx="1222820" cy="3888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5E5B4F-12DA-472E-F48A-2815A0511565}"/>
              </a:ext>
            </a:extLst>
          </p:cNvPr>
          <p:cNvSpPr/>
          <p:nvPr/>
        </p:nvSpPr>
        <p:spPr>
          <a:xfrm>
            <a:off x="3835919" y="2354077"/>
            <a:ext cx="1222820" cy="39243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8F28E1-46D3-2B27-7FAF-27670C2BFEEB}"/>
              </a:ext>
            </a:extLst>
          </p:cNvPr>
          <p:cNvSpPr/>
          <p:nvPr/>
        </p:nvSpPr>
        <p:spPr>
          <a:xfrm>
            <a:off x="4887294" y="3826122"/>
            <a:ext cx="858902" cy="281022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CDE541-08BC-E1E1-BDCB-DA2DB1DA683B}"/>
              </a:ext>
            </a:extLst>
          </p:cNvPr>
          <p:cNvSpPr/>
          <p:nvPr/>
        </p:nvSpPr>
        <p:spPr>
          <a:xfrm>
            <a:off x="4887294" y="4107144"/>
            <a:ext cx="858902" cy="281022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0EF439-E55B-8FD2-17BD-B3B5B30F0291}"/>
              </a:ext>
            </a:extLst>
          </p:cNvPr>
          <p:cNvSpPr/>
          <p:nvPr/>
        </p:nvSpPr>
        <p:spPr>
          <a:xfrm>
            <a:off x="4887294" y="4388166"/>
            <a:ext cx="858902" cy="281022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A9C1BD-366F-BFBA-D2AB-98CDCAC434AB}"/>
              </a:ext>
            </a:extLst>
          </p:cNvPr>
          <p:cNvSpPr/>
          <p:nvPr/>
        </p:nvSpPr>
        <p:spPr>
          <a:xfrm>
            <a:off x="6604345" y="1936260"/>
            <a:ext cx="1799134" cy="383365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0A6911-26DE-CEFB-F88E-5D5A77FAE249}"/>
              </a:ext>
            </a:extLst>
          </p:cNvPr>
          <p:cNvSpPr/>
          <p:nvPr/>
        </p:nvSpPr>
        <p:spPr>
          <a:xfrm>
            <a:off x="6604345" y="2914805"/>
            <a:ext cx="1799134" cy="383365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E69839-97B3-562D-B64A-A35EB941887F}"/>
              </a:ext>
            </a:extLst>
          </p:cNvPr>
          <p:cNvSpPr/>
          <p:nvPr/>
        </p:nvSpPr>
        <p:spPr>
          <a:xfrm>
            <a:off x="6661061" y="3723214"/>
            <a:ext cx="1799134" cy="383365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E92656-3A78-BB79-677B-3314F07FD0F2}"/>
              </a:ext>
            </a:extLst>
          </p:cNvPr>
          <p:cNvSpPr/>
          <p:nvPr/>
        </p:nvSpPr>
        <p:spPr>
          <a:xfrm>
            <a:off x="6661061" y="4668201"/>
            <a:ext cx="2032336" cy="383365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79B1FF-2362-8F65-A249-27EA7F0E477E}"/>
                  </a:ext>
                </a:extLst>
              </p:cNvPr>
              <p:cNvSpPr txBox="1"/>
              <p:nvPr/>
            </p:nvSpPr>
            <p:spPr>
              <a:xfrm>
                <a:off x="2111143" y="5410066"/>
                <a:ext cx="782405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The ratio of red to blue counters is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2:5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and there are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blue counters. </a:t>
                </a: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When I remove some red counters the ratio is now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1:4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. </a:t>
                </a: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How many red counters did I remove?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79B1FF-2362-8F65-A249-27EA7F0E4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143" y="5410066"/>
                <a:ext cx="7824053" cy="923330"/>
              </a:xfrm>
              <a:prstGeom prst="rect">
                <a:avLst/>
              </a:prstGeom>
              <a:blipFill>
                <a:blip r:embed="rId5"/>
                <a:stretch>
                  <a:fillRect l="-623" t="-3947" b="-8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418AC73-ADB3-9727-BE03-39CEC585916A}"/>
              </a:ext>
            </a:extLst>
          </p:cNvPr>
          <p:cNvSpPr/>
          <p:nvPr/>
        </p:nvSpPr>
        <p:spPr>
          <a:xfrm>
            <a:off x="1714936" y="5410066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AD2962-D2A4-9F75-1251-359ABE5D9158}"/>
              </a:ext>
            </a:extLst>
          </p:cNvPr>
          <p:cNvSpPr txBox="1"/>
          <p:nvPr/>
        </p:nvSpPr>
        <p:spPr>
          <a:xfrm>
            <a:off x="10080857" y="5871731"/>
            <a:ext cx="1561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rebuchet MS" panose="020B0603020202020204"/>
              </a:rPr>
              <a:t>6 removed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82EBD5-FF4F-9F1B-BA92-AAC6B89CC086}"/>
              </a:ext>
            </a:extLst>
          </p:cNvPr>
          <p:cNvSpPr/>
          <p:nvPr/>
        </p:nvSpPr>
        <p:spPr>
          <a:xfrm>
            <a:off x="9845311" y="5873917"/>
            <a:ext cx="2032336" cy="383365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35" name="Show All Solutions">
            <a:extLst>
              <a:ext uri="{FF2B5EF4-FFF2-40B4-BE49-F238E27FC236}">
                <a16:creationId xmlns:a16="http://schemas.microsoft.com/office/drawing/2014/main" id="{DF835E56-573B-30E7-2D7E-A880A657AF94}"/>
              </a:ext>
            </a:extLst>
          </p:cNvPr>
          <p:cNvSpPr/>
          <p:nvPr/>
        </p:nvSpPr>
        <p:spPr>
          <a:xfrm>
            <a:off x="9757492" y="47413"/>
            <a:ext cx="817169" cy="4074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kern="0" dirty="0">
                <a:solidFill>
                  <a:sysClr val="windowText" lastClr="000000"/>
                </a:solidFill>
                <a:latin typeface="Trebuchet MS" panose="020B0603020202020204"/>
              </a:rPr>
              <a:t>Show all solutions</a:t>
            </a:r>
          </a:p>
        </p:txBody>
      </p:sp>
    </p:spTree>
    <p:extLst>
      <p:ext uri="{BB962C8B-B14F-4D97-AF65-F5344CB8AC3E}">
        <p14:creationId xmlns:p14="http://schemas.microsoft.com/office/powerpoint/2010/main" val="18437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BD47-EBED-BA37-1F9D-75C4B6EC60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575"/>
            <a:ext cx="11906250" cy="44767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Changing Ratios Where One Quantity Changes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B0B7FD-EC1B-E208-16BE-BAE8097198D6}"/>
                  </a:ext>
                </a:extLst>
              </p:cNvPr>
              <p:cNvSpPr txBox="1"/>
              <p:nvPr/>
            </p:nvSpPr>
            <p:spPr>
              <a:xfrm>
                <a:off x="1954212" y="865912"/>
                <a:ext cx="7812088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There are red counters and blue counters in a bag in the ratio 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1:4</m:t>
                    </m:r>
                  </m:oMath>
                </a14:m>
                <a:endParaRPr lang="en-GB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 red counters are added, and the ratio becomes 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5:3</m:t>
                    </m:r>
                  </m:oMath>
                </a14:m>
                <a:endParaRPr lang="en-GB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Work out how many blue counters there are in the bag.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B0B7FD-EC1B-E208-16BE-BAE809719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212" y="865912"/>
                <a:ext cx="7812088" cy="923330"/>
              </a:xfrm>
              <a:prstGeom prst="rect">
                <a:avLst/>
              </a:prstGeom>
              <a:blipFill>
                <a:blip r:embed="rId3"/>
                <a:stretch>
                  <a:fillRect b="-56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B2510DB-D782-520D-35DA-A1F64E1647D7}"/>
              </a:ext>
            </a:extLst>
          </p:cNvPr>
          <p:cNvSpPr txBox="1"/>
          <p:nvPr/>
        </p:nvSpPr>
        <p:spPr>
          <a:xfrm>
            <a:off x="2383801" y="2550428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Before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AF4760-BD38-BE98-EBBA-6D9CE3E38901}"/>
                  </a:ext>
                </a:extLst>
              </p:cNvPr>
              <p:cNvSpPr txBox="1"/>
              <p:nvPr/>
            </p:nvSpPr>
            <p:spPr>
              <a:xfrm>
                <a:off x="2408519" y="2877835"/>
                <a:ext cx="1168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1:4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AF4760-BD38-BE98-EBBA-6D9CE3E38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519" y="2877835"/>
                <a:ext cx="116840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2F0591-E147-F7CF-FCE3-250BAA02CC86}"/>
                  </a:ext>
                </a:extLst>
              </p:cNvPr>
              <p:cNvSpPr txBox="1"/>
              <p:nvPr/>
            </p:nvSpPr>
            <p:spPr>
              <a:xfrm>
                <a:off x="2213611" y="3661766"/>
                <a:ext cx="7380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×3</m:t>
                      </m:r>
                      <m:r>
                        <a:rPr lang="en-GB" i="1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GB" dirty="0">
                  <a:solidFill>
                    <a:srgbClr val="9BBB59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2F0591-E147-F7CF-FCE3-250BAA02C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611" y="3661766"/>
                <a:ext cx="73804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B1E293-B25E-668C-4900-F39FDEFA50C9}"/>
                  </a:ext>
                </a:extLst>
              </p:cNvPr>
              <p:cNvSpPr txBox="1"/>
              <p:nvPr/>
            </p:nvSpPr>
            <p:spPr>
              <a:xfrm>
                <a:off x="2996529" y="3661766"/>
                <a:ext cx="683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 </m:t>
                      </m:r>
                      <m:r>
                        <a:rPr lang="en-GB" i="1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en-GB" dirty="0">
                  <a:solidFill>
                    <a:srgbClr val="9BBB59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B1E293-B25E-668C-4900-F39FDEFA5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29" y="3661766"/>
                <a:ext cx="6838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F9B2C5E-990D-1F10-1CE6-2528B0DAFCE8}"/>
              </a:ext>
            </a:extLst>
          </p:cNvPr>
          <p:cNvSpPr txBox="1"/>
          <p:nvPr/>
        </p:nvSpPr>
        <p:spPr>
          <a:xfrm>
            <a:off x="4611798" y="2538153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After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A63483-9EBB-5422-EB67-51B8ED894792}"/>
                  </a:ext>
                </a:extLst>
              </p:cNvPr>
              <p:cNvSpPr txBox="1"/>
              <p:nvPr/>
            </p:nvSpPr>
            <p:spPr>
              <a:xfrm>
                <a:off x="4611969" y="2877834"/>
                <a:ext cx="1168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5:3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sz="2400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A63483-9EBB-5422-EB67-51B8ED894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69" y="2877834"/>
                <a:ext cx="1168400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0BFA07-6328-95D2-4B10-C1D1F55F4647}"/>
                  </a:ext>
                </a:extLst>
              </p:cNvPr>
              <p:cNvSpPr txBox="1"/>
              <p:nvPr/>
            </p:nvSpPr>
            <p:spPr>
              <a:xfrm>
                <a:off x="4382945" y="3661766"/>
                <a:ext cx="758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×4</m:t>
                      </m:r>
                      <m:r>
                        <a:rPr lang="en-GB" i="1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GB" dirty="0">
                  <a:solidFill>
                    <a:srgbClr val="9BBB59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0BFA07-6328-95D2-4B10-C1D1F55F4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945" y="3661766"/>
                <a:ext cx="75801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32EB44-1C91-4479-3EC2-B7F4C48D969F}"/>
                  </a:ext>
                </a:extLst>
              </p:cNvPr>
              <p:cNvSpPr txBox="1"/>
              <p:nvPr/>
            </p:nvSpPr>
            <p:spPr>
              <a:xfrm>
                <a:off x="5215219" y="3661766"/>
                <a:ext cx="717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 </m:t>
                      </m:r>
                      <m:r>
                        <a:rPr lang="en-GB" i="1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×4</m:t>
                      </m:r>
                    </m:oMath>
                  </m:oMathPara>
                </a14:m>
                <a:endParaRPr lang="en-GB" dirty="0">
                  <a:solidFill>
                    <a:srgbClr val="9BBB59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32EB44-1C91-4479-3EC2-B7F4C48D9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219" y="3661766"/>
                <a:ext cx="7179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77BB186-87B6-DB3C-0CCB-4815C20F05DD}"/>
              </a:ext>
            </a:extLst>
          </p:cNvPr>
          <p:cNvSpPr txBox="1"/>
          <p:nvPr/>
        </p:nvSpPr>
        <p:spPr>
          <a:xfrm>
            <a:off x="1851250" y="1987055"/>
            <a:ext cx="2404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Trebuchet MS" panose="020B0603020202020204"/>
              </a:rPr>
              <a:t>Approach 1</a:t>
            </a:r>
            <a:endParaRPr lang="en-GB" b="1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27B6E9-DAC1-09B3-49A2-1A8F333AE9FA}"/>
              </a:ext>
            </a:extLst>
          </p:cNvPr>
          <p:cNvSpPr txBox="1"/>
          <p:nvPr/>
        </p:nvSpPr>
        <p:spPr>
          <a:xfrm>
            <a:off x="6175839" y="2828836"/>
            <a:ext cx="4229927" cy="120032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rebuchet MS" panose="020B0603020202020204"/>
              </a:rPr>
              <a:t>Scale the before and after ratios so that the </a:t>
            </a:r>
            <a:r>
              <a:rPr lang="en-GB" b="1" u="sng" dirty="0">
                <a:solidFill>
                  <a:prstClr val="white"/>
                </a:solidFill>
                <a:latin typeface="Trebuchet MS" panose="020B0603020202020204"/>
              </a:rPr>
              <a:t>colour that is not changing</a:t>
            </a:r>
            <a:r>
              <a:rPr lang="en-GB" dirty="0">
                <a:solidFill>
                  <a:prstClr val="white"/>
                </a:solidFill>
                <a:latin typeface="Trebuchet MS" panose="020B0603020202020204"/>
              </a:rPr>
              <a:t> (here blue counters) has the </a:t>
            </a:r>
            <a:r>
              <a:rPr lang="en-GB" b="1" u="sng" dirty="0">
                <a:solidFill>
                  <a:prstClr val="white"/>
                </a:solidFill>
                <a:latin typeface="Trebuchet MS" panose="020B0603020202020204"/>
              </a:rPr>
              <a:t>same number of parts in each ratio</a:t>
            </a:r>
            <a:r>
              <a:rPr lang="en-GB" dirty="0">
                <a:solidFill>
                  <a:prstClr val="white"/>
                </a:solidFill>
                <a:latin typeface="Trebuchet MS" panose="020B0603020202020204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C84728-C632-F876-41EF-3DDA4FD68EA5}"/>
                  </a:ext>
                </a:extLst>
              </p:cNvPr>
              <p:cNvSpPr txBox="1"/>
              <p:nvPr/>
            </p:nvSpPr>
            <p:spPr>
              <a:xfrm>
                <a:off x="2603038" y="5166755"/>
                <a:ext cx="31512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parts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34 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counters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1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part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counters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C84728-C632-F876-41EF-3DDA4FD68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038" y="5166755"/>
                <a:ext cx="3151241" cy="646331"/>
              </a:xfrm>
              <a:prstGeom prst="rect">
                <a:avLst/>
              </a:prstGeom>
              <a:blipFill>
                <a:blip r:embed="rId10"/>
                <a:stretch>
                  <a:fillRect t="-6604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E5B4A76-A219-3B48-C984-F791250D9E8B}"/>
              </a:ext>
            </a:extLst>
          </p:cNvPr>
          <p:cNvSpPr/>
          <p:nvPr/>
        </p:nvSpPr>
        <p:spPr>
          <a:xfrm>
            <a:off x="2017713" y="1187450"/>
            <a:ext cx="2811463" cy="289886"/>
          </a:xfrm>
          <a:prstGeom prst="roundRect">
            <a:avLst/>
          </a:prstGeom>
          <a:solidFill>
            <a:srgbClr val="8064A2">
              <a:alpha val="34902"/>
            </a:srgb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EEF4049-9366-E6FC-116B-9E2541C3A1B2}"/>
              </a:ext>
            </a:extLst>
          </p:cNvPr>
          <p:cNvSpPr/>
          <p:nvPr/>
        </p:nvSpPr>
        <p:spPr>
          <a:xfrm flipV="1">
            <a:off x="2741344" y="4403381"/>
            <a:ext cx="2198956" cy="292458"/>
          </a:xfrm>
          <a:custGeom>
            <a:avLst/>
            <a:gdLst>
              <a:gd name="connsiteX0" fmla="*/ 0 w 387350"/>
              <a:gd name="connsiteY0" fmla="*/ 219082 h 219082"/>
              <a:gd name="connsiteX1" fmla="*/ 206375 w 387350"/>
              <a:gd name="connsiteY1" fmla="*/ 7 h 219082"/>
              <a:gd name="connsiteX2" fmla="*/ 387350 w 387350"/>
              <a:gd name="connsiteY2" fmla="*/ 212732 h 21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350" h="219082">
                <a:moveTo>
                  <a:pt x="0" y="219082"/>
                </a:moveTo>
                <a:cubicBezTo>
                  <a:pt x="70908" y="110073"/>
                  <a:pt x="141817" y="1065"/>
                  <a:pt x="206375" y="7"/>
                </a:cubicBezTo>
                <a:cubicBezTo>
                  <a:pt x="270933" y="-1051"/>
                  <a:pt x="329141" y="105840"/>
                  <a:pt x="387350" y="212732"/>
                </a:cubicBezTo>
              </a:path>
            </a:pathLst>
          </a:cu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  <a:latin typeface="Trebuchet MS" panose="020B0603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3BC1938-518C-749F-2E1E-23A13154A987}"/>
                  </a:ext>
                </a:extLst>
              </p:cNvPr>
              <p:cNvSpPr txBox="1"/>
              <p:nvPr/>
            </p:nvSpPr>
            <p:spPr>
              <a:xfrm>
                <a:off x="3576920" y="4676085"/>
                <a:ext cx="702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8064A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solidFill>
                            <a:srgbClr val="8064A2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en-GB" b="1" dirty="0">
                  <a:solidFill>
                    <a:srgbClr val="8064A2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3BC1938-518C-749F-2E1E-23A13154A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920" y="4676085"/>
                <a:ext cx="70243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29FAF9D-794B-C6E7-C6AA-45708BB100D9}"/>
                  </a:ext>
                </a:extLst>
              </p:cNvPr>
              <p:cNvSpPr txBox="1"/>
              <p:nvPr/>
            </p:nvSpPr>
            <p:spPr>
              <a:xfrm>
                <a:off x="2374333" y="5882259"/>
                <a:ext cx="31512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∴12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parts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counters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29FAF9D-794B-C6E7-C6AA-45708BB10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333" y="5882259"/>
                <a:ext cx="3151241" cy="369332"/>
              </a:xfrm>
              <a:prstGeom prst="rect">
                <a:avLst/>
              </a:prstGeom>
              <a:blipFill>
                <a:blip r:embed="rId12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4A8440B-45C0-3CFE-BA6C-3143C18B9A8D}"/>
                  </a:ext>
                </a:extLst>
              </p:cNvPr>
              <p:cNvSpPr txBox="1"/>
              <p:nvPr/>
            </p:nvSpPr>
            <p:spPr>
              <a:xfrm>
                <a:off x="2517540" y="3905695"/>
                <a:ext cx="10298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3: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GB" sz="2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4A8440B-45C0-3CFE-BA6C-3143C18B9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540" y="3905695"/>
                <a:ext cx="102988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AFF44BF-470B-00C0-CFD7-F0326DE7136C}"/>
                  </a:ext>
                </a:extLst>
              </p:cNvPr>
              <p:cNvSpPr txBox="1"/>
              <p:nvPr/>
            </p:nvSpPr>
            <p:spPr>
              <a:xfrm>
                <a:off x="4689068" y="3911103"/>
                <a:ext cx="9037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20:</m:t>
                      </m:r>
                      <m:r>
                        <a:rPr lang="en-GB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GB" sz="24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AFF44BF-470B-00C0-CFD7-F0326DE71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068" y="3911103"/>
                <a:ext cx="903782" cy="461665"/>
              </a:xfrm>
              <a:prstGeom prst="rect">
                <a:avLst/>
              </a:prstGeom>
              <a:blipFill>
                <a:blip r:embed="rId14"/>
                <a:stretch>
                  <a:fillRect l="-1351" r="-14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7EC08FF-CE1D-A1AF-6623-609A82B9AF21}"/>
              </a:ext>
            </a:extLst>
          </p:cNvPr>
          <p:cNvSpPr/>
          <p:nvPr/>
        </p:nvSpPr>
        <p:spPr>
          <a:xfrm>
            <a:off x="5215219" y="3988614"/>
            <a:ext cx="451891" cy="338884"/>
          </a:xfrm>
          <a:prstGeom prst="roundRect">
            <a:avLst/>
          </a:prstGeom>
          <a:solidFill>
            <a:srgbClr val="4BACC6">
              <a:alpha val="34902"/>
            </a:srgb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rebuchet MS" panose="020B0603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3D4ECE-3993-5145-4D9F-2745FC3EDA56}"/>
                  </a:ext>
                </a:extLst>
              </p:cNvPr>
              <p:cNvSpPr txBox="1"/>
              <p:nvPr/>
            </p:nvSpPr>
            <p:spPr>
              <a:xfrm>
                <a:off x="5736865" y="5564411"/>
                <a:ext cx="37837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rgbClr val="000000"/>
                    </a:solidFill>
                    <a:latin typeface="Trebuchet MS" panose="020B0603020202020204"/>
                  </a:rPr>
                  <a:t>There are </a:t>
                </a:r>
                <a14:m>
                  <m:oMath xmlns:m="http://schemas.openxmlformats.org/officeDocument/2006/math">
                    <m:r>
                      <a:rPr lang="en-GB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GB" b="1" dirty="0">
                    <a:solidFill>
                      <a:srgbClr val="000000"/>
                    </a:solidFill>
                    <a:latin typeface="Trebuchet MS" panose="020B0603020202020204"/>
                  </a:rPr>
                  <a:t> blue counters.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23D4ECE-3993-5145-4D9F-2745FC3ED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865" y="5564411"/>
                <a:ext cx="3783725" cy="369332"/>
              </a:xfrm>
              <a:prstGeom prst="rect">
                <a:avLst/>
              </a:prstGeom>
              <a:blipFill>
                <a:blip r:embed="rId15"/>
                <a:stretch>
                  <a:fillRect l="-1288" t="-1166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06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 animBg="1"/>
      <p:bldP spid="29" grpId="0" animBg="1"/>
      <p:bldP spid="32" grpId="0" animBg="1"/>
      <p:bldP spid="33" grpId="0"/>
      <p:bldP spid="35" grpId="0"/>
      <p:bldP spid="37" grpId="0"/>
      <p:bldP spid="39" grpId="0"/>
      <p:bldP spid="40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7686C-4028-E5BF-F870-2153399D9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B7D765-8F43-4FA8-9BC4-8E56EAF06780}"/>
                  </a:ext>
                </a:extLst>
              </p:cNvPr>
              <p:cNvSpPr txBox="1"/>
              <p:nvPr/>
            </p:nvSpPr>
            <p:spPr>
              <a:xfrm>
                <a:off x="2101079" y="2666297"/>
                <a:ext cx="4691692" cy="3153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+34</m:t>
                          </m:r>
                        </m:e>
                      </m:d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:4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=5:3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r>
                  <a:rPr lang="en-GB" sz="1050" dirty="0">
                    <a:solidFill>
                      <a:srgbClr val="000000"/>
                    </a:solidFill>
                    <a:latin typeface="Trebuchet MS" panose="020B0603020202020204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+34</m:t>
                          </m:r>
                        </m:den>
                      </m:f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r>
                  <a:rPr lang="en-GB" sz="1050" dirty="0">
                    <a:solidFill>
                      <a:srgbClr val="000000"/>
                    </a:solidFill>
                    <a:latin typeface="Trebuchet MS" panose="020B0603020202020204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20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+34</m:t>
                          </m:r>
                        </m:e>
                      </m:d>
                    </m:oMath>
                  </m:oMathPara>
                </a14:m>
                <a:br>
                  <a:rPr lang="en-GB" sz="2000" dirty="0">
                    <a:solidFill>
                      <a:srgbClr val="000000"/>
                    </a:solidFill>
                    <a:latin typeface="Trebuchet MS" panose="020B0603020202020204"/>
                  </a:rPr>
                </a:br>
                <a:endParaRPr lang="en-GB" sz="2000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20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+102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00"/>
                    </a:solidFill>
                    <a:latin typeface="Trebuchet MS" panose="020B0603020202020204"/>
                  </a:rPr>
                </a:br>
                <a:endParaRPr lang="en-GB" sz="2000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17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=102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00"/>
                    </a:solidFill>
                    <a:latin typeface="Trebuchet MS" panose="020B0603020202020204"/>
                  </a:rPr>
                </a:br>
                <a:endParaRPr lang="en-GB" sz="2000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r>
                  <a:rPr lang="en-GB" sz="2000" dirty="0">
                    <a:solidFill>
                      <a:srgbClr val="000000"/>
                    </a:solidFill>
                    <a:latin typeface="Trebuchet MS" panose="020B0603020202020204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2000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sz="2000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r>
                  <a:rPr lang="en-GB" sz="2000" dirty="0">
                    <a:solidFill>
                      <a:srgbClr val="000000"/>
                    </a:solidFill>
                    <a:latin typeface="Trebuchet MS" panose="020B0603020202020204"/>
                  </a:rPr>
                  <a:t>There are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6×4=</m:t>
                    </m:r>
                    <m:r>
                      <a:rPr lang="en-GB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GB" sz="2000" dirty="0">
                    <a:solidFill>
                      <a:srgbClr val="000000"/>
                    </a:solidFill>
                    <a:latin typeface="Trebuchet MS" panose="020B0603020202020204"/>
                  </a:rPr>
                  <a:t> </a:t>
                </a:r>
                <a:r>
                  <a:rPr lang="en-GB" sz="2000" b="1" dirty="0">
                    <a:solidFill>
                      <a:srgbClr val="000000"/>
                    </a:solidFill>
                    <a:latin typeface="Trebuchet MS" panose="020B0603020202020204"/>
                  </a:rPr>
                  <a:t>blue counters.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B7D765-8F43-4FA8-9BC4-8E56EAF06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79" y="2666297"/>
                <a:ext cx="4691692" cy="3153299"/>
              </a:xfrm>
              <a:prstGeom prst="rect">
                <a:avLst/>
              </a:prstGeom>
              <a:blipFill>
                <a:blip r:embed="rId3"/>
                <a:stretch>
                  <a:fillRect l="-1430"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766E30D-4612-1D99-3E98-0778CBDBCB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575"/>
            <a:ext cx="11906250" cy="44767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Changing Ratios Where One Quantity Changes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F259A3-AA8D-137A-ACB9-230567E71CC7}"/>
                  </a:ext>
                </a:extLst>
              </p:cNvPr>
              <p:cNvSpPr txBox="1"/>
              <p:nvPr/>
            </p:nvSpPr>
            <p:spPr>
              <a:xfrm>
                <a:off x="1954212" y="865912"/>
                <a:ext cx="7812088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There are red counters and blue counters in a bag in the ratio 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1:4</m:t>
                    </m:r>
                  </m:oMath>
                </a14:m>
                <a:endParaRPr lang="en-GB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 red counters are added, and the ratio becomes 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5:3</m:t>
                    </m:r>
                  </m:oMath>
                </a14:m>
                <a:endParaRPr lang="en-GB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Work out how many blue counters there are in the bag.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F259A3-AA8D-137A-ACB9-230567E71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212" y="865912"/>
                <a:ext cx="7812088" cy="923330"/>
              </a:xfrm>
              <a:prstGeom prst="rect">
                <a:avLst/>
              </a:prstGeom>
              <a:blipFill>
                <a:blip r:embed="rId4"/>
                <a:stretch>
                  <a:fillRect b="-56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C32B971-2472-A4C1-9F28-382453ABABB9}"/>
              </a:ext>
            </a:extLst>
          </p:cNvPr>
          <p:cNvSpPr txBox="1"/>
          <p:nvPr/>
        </p:nvSpPr>
        <p:spPr>
          <a:xfrm>
            <a:off x="1954212" y="2000634"/>
            <a:ext cx="2404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Trebuchet MS" panose="020B0603020202020204"/>
              </a:rPr>
              <a:t>Approach 2</a:t>
            </a:r>
            <a:endParaRPr lang="en-GB" b="1" dirty="0">
              <a:solidFill>
                <a:srgbClr val="000000"/>
              </a:solidFill>
              <a:latin typeface="Trebuchet MS" panose="020B0603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04DD02-7239-F650-AA68-EB0ADAA554F0}"/>
              </a:ext>
            </a:extLst>
          </p:cNvPr>
          <p:cNvSpPr txBox="1"/>
          <p:nvPr/>
        </p:nvSpPr>
        <p:spPr>
          <a:xfrm>
            <a:off x="6181585" y="2169260"/>
            <a:ext cx="3701538" cy="64633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Trebuchet MS" panose="020B0603020202020204"/>
              </a:rPr>
              <a:t>Represent the </a:t>
            </a:r>
            <a:r>
              <a:rPr lang="en-GB" b="1" u="sng" dirty="0">
                <a:solidFill>
                  <a:prstClr val="white"/>
                </a:solidFill>
                <a:latin typeface="Trebuchet MS" panose="020B0603020202020204"/>
              </a:rPr>
              <a:t>quantities</a:t>
            </a:r>
            <a:r>
              <a:rPr lang="en-GB" dirty="0">
                <a:solidFill>
                  <a:prstClr val="white"/>
                </a:solidFill>
                <a:latin typeface="Trebuchet MS" panose="020B0603020202020204"/>
              </a:rPr>
              <a:t> of each counter algebraically.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15EA97A9-3B22-53E8-6E6A-2AEF0601CBC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81838" y="3135506"/>
              <a:ext cx="3162300" cy="110756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54100">
                      <a:extLst>
                        <a:ext uri="{9D8B030D-6E8A-4147-A177-3AD203B41FA5}">
                          <a16:colId xmlns:a16="http://schemas.microsoft.com/office/drawing/2014/main" val="2641558453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1835386917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3081343080"/>
                        </a:ext>
                      </a:extLst>
                    </a:gridCol>
                  </a:tblGrid>
                  <a:tr h="293175">
                    <a:tc>
                      <a:txBody>
                        <a:bodyPr/>
                        <a:lstStyle/>
                        <a:p>
                          <a:pPr algn="ctr"/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7423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Before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78251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After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49532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15EA97A9-3B22-53E8-6E6A-2AEF0601CBC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81838" y="3135506"/>
              <a:ext cx="3162300" cy="110756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54100">
                      <a:extLst>
                        <a:ext uri="{9D8B030D-6E8A-4147-A177-3AD203B41FA5}">
                          <a16:colId xmlns:a16="http://schemas.microsoft.com/office/drawing/2014/main" val="2641558453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1835386917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3081343080"/>
                        </a:ext>
                      </a:extLst>
                    </a:gridCol>
                  </a:tblGrid>
                  <a:tr h="365887">
                    <a:tc>
                      <a:txBody>
                        <a:bodyPr/>
                        <a:lstStyle/>
                        <a:p>
                          <a:pPr algn="ctr"/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667" r="-100575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156" t="-1667" r="-1156" b="-2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7423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Before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78251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After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49532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82EC59F-2750-5D8C-151C-3574EFB2AB79}"/>
                  </a:ext>
                </a:extLst>
              </p:cNvPr>
              <p:cNvSpPr txBox="1"/>
              <p:nvPr/>
            </p:nvSpPr>
            <p:spPr>
              <a:xfrm>
                <a:off x="7745077" y="3461538"/>
                <a:ext cx="625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82EC59F-2750-5D8C-151C-3574EFB2A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77" y="3461538"/>
                <a:ext cx="62596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39AEEB9-2584-D984-6F46-3D17424E27CB}"/>
                  </a:ext>
                </a:extLst>
              </p:cNvPr>
              <p:cNvSpPr txBox="1"/>
              <p:nvPr/>
            </p:nvSpPr>
            <p:spPr>
              <a:xfrm>
                <a:off x="8789384" y="3480957"/>
                <a:ext cx="625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39AEEB9-2584-D984-6F46-3D17424E2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384" y="3480957"/>
                <a:ext cx="62596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965312C-0FED-DECB-8363-38C2345C48A7}"/>
                  </a:ext>
                </a:extLst>
              </p:cNvPr>
              <p:cNvSpPr txBox="1"/>
              <p:nvPr/>
            </p:nvSpPr>
            <p:spPr>
              <a:xfrm>
                <a:off x="7597789" y="3855392"/>
                <a:ext cx="9696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+34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965312C-0FED-DECB-8363-38C2345C4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789" y="3855392"/>
                <a:ext cx="9696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5221BD-AF10-3F86-B6AE-768D88F5A2BF}"/>
                  </a:ext>
                </a:extLst>
              </p:cNvPr>
              <p:cNvSpPr txBox="1"/>
              <p:nvPr/>
            </p:nvSpPr>
            <p:spPr>
              <a:xfrm>
                <a:off x="8782907" y="3836281"/>
                <a:ext cx="625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5221BD-AF10-3F86-B6AE-768D88F5A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907" y="3836281"/>
                <a:ext cx="62596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996569-97D8-3BE3-D87A-C6849ACF4ED4}"/>
              </a:ext>
            </a:extLst>
          </p:cNvPr>
          <p:cNvSpPr/>
          <p:nvPr/>
        </p:nvSpPr>
        <p:spPr>
          <a:xfrm>
            <a:off x="2017713" y="1187450"/>
            <a:ext cx="2811463" cy="289886"/>
          </a:xfrm>
          <a:prstGeom prst="roundRect">
            <a:avLst/>
          </a:prstGeom>
          <a:solidFill>
            <a:srgbClr val="8064A2">
              <a:alpha val="34902"/>
            </a:srgb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1ACE0B-F184-C607-5BBA-462F265B132D}"/>
              </a:ext>
            </a:extLst>
          </p:cNvPr>
          <p:cNvSpPr/>
          <p:nvPr/>
        </p:nvSpPr>
        <p:spPr>
          <a:xfrm>
            <a:off x="8455599" y="911135"/>
            <a:ext cx="425644" cy="289886"/>
          </a:xfrm>
          <a:prstGeom prst="roundRect">
            <a:avLst/>
          </a:prstGeom>
          <a:solidFill>
            <a:srgbClr val="9BBB59">
              <a:alpha val="34902"/>
            </a:srgb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249047-8DCF-5D54-EBCE-429FF776AF4F}"/>
              </a:ext>
            </a:extLst>
          </p:cNvPr>
          <p:cNvSpPr/>
          <p:nvPr/>
        </p:nvSpPr>
        <p:spPr>
          <a:xfrm>
            <a:off x="5312706" y="1193183"/>
            <a:ext cx="2412398" cy="289886"/>
          </a:xfrm>
          <a:prstGeom prst="roundRect">
            <a:avLst/>
          </a:prstGeom>
          <a:solidFill>
            <a:srgbClr val="4BACC6">
              <a:alpha val="34902"/>
            </a:srgb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383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" grpId="0"/>
      <p:bldP spid="44" grpId="0"/>
      <p:bldP spid="45" grpId="0"/>
      <p:bldP spid="46" grpId="0"/>
      <p:bldP spid="3" grpId="0" animBg="1"/>
      <p:bldP spid="3" grpId="1" animBg="1"/>
      <p:bldP spid="5" grpId="0" animBg="1"/>
      <p:bldP spid="5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57EB2-31DD-1691-9815-8AC589675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3FCB03-79CF-7E1D-9A33-41FBC1CD3332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6CB1001C-55D0-57F9-B455-3D8B316ED9AF}"/>
              </a:ext>
            </a:extLst>
          </p:cNvPr>
          <p:cNvSpPr/>
          <p:nvPr/>
        </p:nvSpPr>
        <p:spPr>
          <a:xfrm>
            <a:off x="0" y="68998"/>
            <a:ext cx="11975692" cy="449856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07B2B0-68C3-BDB7-0B65-049F4410025E}"/>
                  </a:ext>
                </a:extLst>
              </p:cNvPr>
              <p:cNvSpPr txBox="1"/>
              <p:nvPr/>
            </p:nvSpPr>
            <p:spPr>
              <a:xfrm>
                <a:off x="303309" y="804890"/>
                <a:ext cx="6947639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b="0" i="0" dirty="0"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The ratio boys : girls in a park is 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1:5</m:t>
                    </m:r>
                  </m:oMath>
                </a14:m>
                <a:endParaRPr lang="en-GB" b="0" i="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</a:endParaRPr>
              </a:p>
              <a:p>
                <a:pPr algn="l"/>
                <a:r>
                  <a:rPr lang="en-GB" b="0" i="0" dirty="0"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88 boys arrive and the ratio becomes 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5:3</m:t>
                    </m:r>
                  </m:oMath>
                </a14:m>
                <a:endParaRPr lang="en-GB" b="0" i="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</a:endParaRPr>
              </a:p>
              <a:p>
                <a:pPr algn="l"/>
                <a:r>
                  <a:rPr lang="en-GB" b="0" i="0" dirty="0">
                    <a:solidFill>
                      <a:srgbClr val="000000"/>
                    </a:solidFill>
                    <a:effectLst/>
                    <a:latin typeface="Trebuchet MS" panose="020B0603020202020204" pitchFamily="34" charset="0"/>
                  </a:rPr>
                  <a:t>Work out how many girls there are in the park.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07B2B0-68C3-BDB7-0B65-049F44100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09" y="804890"/>
                <a:ext cx="6947639" cy="923330"/>
              </a:xfrm>
              <a:prstGeom prst="rect">
                <a:avLst/>
              </a:prstGeom>
              <a:blipFill>
                <a:blip r:embed="rId2"/>
                <a:stretch>
                  <a:fillRect b="-56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126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51044-0811-25A6-22F0-F13D2CA65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75E8B8-8964-6AC0-4FCE-9F4EEB83AEED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8A1BF832-D2B5-B495-3380-59A86C506321}"/>
              </a:ext>
            </a:extLst>
          </p:cNvPr>
          <p:cNvSpPr/>
          <p:nvPr/>
        </p:nvSpPr>
        <p:spPr>
          <a:xfrm>
            <a:off x="0" y="68998"/>
            <a:ext cx="11975692" cy="449856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1F1C0E-8AE9-6594-66E4-054823D3DB5F}"/>
                  </a:ext>
                </a:extLst>
              </p:cNvPr>
              <p:cNvSpPr txBox="1"/>
              <p:nvPr/>
            </p:nvSpPr>
            <p:spPr>
              <a:xfrm>
                <a:off x="430212" y="738912"/>
                <a:ext cx="7812088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Jamie and Alastair share some sweets in the ratio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7:5</m:t>
                    </m:r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dirty="0"/>
                  <a:t>Jamie gives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 sweets to Alastair. </a:t>
                </a:r>
              </a:p>
              <a:p>
                <a:r>
                  <a:rPr lang="en-GB" dirty="0"/>
                  <a:t>The ratio of sweets is now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13:11</m:t>
                    </m:r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dirty="0"/>
                  <a:t>How many sweets did each initially have?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1F1C0E-8AE9-6594-66E4-054823D3D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2" y="738912"/>
                <a:ext cx="7812088" cy="1200329"/>
              </a:xfrm>
              <a:prstGeom prst="rect">
                <a:avLst/>
              </a:prstGeom>
              <a:blipFill>
                <a:blip r:embed="rId2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889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7E571-F3FE-ECC9-E6FD-5A446C2D3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9A2D2F3-7141-1357-1FCC-1831F21E053B}"/>
              </a:ext>
            </a:extLst>
          </p:cNvPr>
          <p:cNvSpPr txBox="1"/>
          <p:nvPr/>
        </p:nvSpPr>
        <p:spPr>
          <a:xfrm>
            <a:off x="7798487" y="3254844"/>
            <a:ext cx="1566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rebuchet MS" panose="020B0603020202020204"/>
              </a:rPr>
              <a:t>24 oranges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A687E8-9FEF-5A64-16FE-520D1E2A5DB2}"/>
              </a:ext>
            </a:extLst>
          </p:cNvPr>
          <p:cNvSpPr txBox="1"/>
          <p:nvPr/>
        </p:nvSpPr>
        <p:spPr>
          <a:xfrm>
            <a:off x="7138450" y="5794108"/>
            <a:ext cx="762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rebuchet MS" panose="020B0603020202020204"/>
              </a:rPr>
              <a:t>405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CDB29-302C-3A08-FF8E-643DA2A8A3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575"/>
            <a:ext cx="11906250" cy="44767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Exercise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8E448B-8E73-E7FC-70AE-4F61A3511A74}"/>
                  </a:ext>
                </a:extLst>
              </p:cNvPr>
              <p:cNvSpPr txBox="1"/>
              <p:nvPr/>
            </p:nvSpPr>
            <p:spPr>
              <a:xfrm>
                <a:off x="2070728" y="745976"/>
                <a:ext cx="4285438" cy="3308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The ratio of green to yellow beads is </a:t>
                </a:r>
                <a:endParaRPr lang="en-GB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 : 5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, and there are initially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beads. </a:t>
                </a: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I add some yellow beads and the ratio is now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 : 3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. </a:t>
                </a: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How many yellow beads did I add?</a:t>
                </a:r>
              </a:p>
              <a:p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endParaRPr lang="en-GB" sz="1100" b="1" dirty="0">
                  <a:solidFill>
                    <a:srgbClr val="000000"/>
                  </a:solidFill>
                  <a:latin typeface="Trebuchet MS" panose="020B0603020202020204"/>
                </a:endParaRP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The ratio of boys to girls is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1:2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. Two boys and two girls enter the room and the ratio is now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5:9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. How many boys and girls were there originally?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8E448B-8E73-E7FC-70AE-4F61A3511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728" y="745976"/>
                <a:ext cx="4285438" cy="3308598"/>
              </a:xfrm>
              <a:prstGeom prst="rect">
                <a:avLst/>
              </a:prstGeom>
              <a:blipFill>
                <a:blip r:embed="rId2"/>
                <a:stretch>
                  <a:fillRect l="-1280" t="-1105" b="-1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6EEE8BE-EFE7-4D5F-C5D8-03E625830209}"/>
                  </a:ext>
                </a:extLst>
              </p:cNvPr>
              <p:cNvSpPr/>
              <p:nvPr/>
            </p:nvSpPr>
            <p:spPr>
              <a:xfrm>
                <a:off x="6913736" y="745719"/>
                <a:ext cx="3593899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i="1" dirty="0">
                    <a:solidFill>
                      <a:srgbClr val="000000"/>
                    </a:solidFill>
                    <a:latin typeface="Trebuchet MS" panose="020B0603020202020204"/>
                  </a:rPr>
                  <a:t>[JMO 2015 A4] </a:t>
                </a: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My fruit basket contains apples and oranges. </a:t>
                </a: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The ratio of apples to oranges in the basket is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3:8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. </a:t>
                </a: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When I remove one apple the ratio changes to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1:3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. </a:t>
                </a: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How many oranges are in the basket?</a:t>
                </a:r>
                <a:endParaRPr lang="en-GB" b="1" dirty="0">
                  <a:solidFill>
                    <a:srgbClr val="000000"/>
                  </a:solidFill>
                  <a:latin typeface="Trebuchet MS" panose="020B0603020202020204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6EEE8BE-EFE7-4D5F-C5D8-03E625830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736" y="745719"/>
                <a:ext cx="3593899" cy="2585323"/>
              </a:xfrm>
              <a:prstGeom prst="rect">
                <a:avLst/>
              </a:prstGeom>
              <a:blipFill>
                <a:blip r:embed="rId3"/>
                <a:stretch>
                  <a:fillRect l="-1356" t="-1415" r="-1356" b="-2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6CDC892-812C-2D2C-6E99-7CBA0EBC3416}"/>
              </a:ext>
            </a:extLst>
          </p:cNvPr>
          <p:cNvSpPr/>
          <p:nvPr/>
        </p:nvSpPr>
        <p:spPr>
          <a:xfrm>
            <a:off x="1734318" y="765592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6843EB-1B9E-8220-46A8-5369511CB8F4}"/>
              </a:ext>
            </a:extLst>
          </p:cNvPr>
          <p:cNvSpPr/>
          <p:nvPr/>
        </p:nvSpPr>
        <p:spPr>
          <a:xfrm>
            <a:off x="1734317" y="2858423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6C0261F-EC10-F12E-FAC7-EC6DF20E274A}"/>
              </a:ext>
            </a:extLst>
          </p:cNvPr>
          <p:cNvSpPr/>
          <p:nvPr/>
        </p:nvSpPr>
        <p:spPr>
          <a:xfrm>
            <a:off x="1734316" y="4663191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82EBCE3-8E4F-576D-3E3E-9C65586FADEE}"/>
              </a:ext>
            </a:extLst>
          </p:cNvPr>
          <p:cNvSpPr/>
          <p:nvPr/>
        </p:nvSpPr>
        <p:spPr>
          <a:xfrm>
            <a:off x="6525142" y="772812"/>
            <a:ext cx="328467" cy="3333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53A3BA-B904-0793-A7FF-295459C329C7}"/>
              </a:ext>
            </a:extLst>
          </p:cNvPr>
          <p:cNvSpPr/>
          <p:nvPr/>
        </p:nvSpPr>
        <p:spPr>
          <a:xfrm>
            <a:off x="7745935" y="3284983"/>
            <a:ext cx="1734396" cy="374743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D83CAA-B8EE-BC7B-9822-3B386241477E}"/>
              </a:ext>
            </a:extLst>
          </p:cNvPr>
          <p:cNvSpPr/>
          <p:nvPr/>
        </p:nvSpPr>
        <p:spPr>
          <a:xfrm>
            <a:off x="6913735" y="5788698"/>
            <a:ext cx="887480" cy="374743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A4CF2-D9D2-C6D9-9B0D-683A730CD1F0}"/>
              </a:ext>
            </a:extLst>
          </p:cNvPr>
          <p:cNvSpPr txBox="1"/>
          <p:nvPr/>
        </p:nvSpPr>
        <p:spPr>
          <a:xfrm>
            <a:off x="3321271" y="2250708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rebuchet MS" panose="020B0603020202020204"/>
              </a:rPr>
              <a:t>21 beads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62B356-5979-3C50-3AF0-6DD1DDE30D08}"/>
              </a:ext>
            </a:extLst>
          </p:cNvPr>
          <p:cNvSpPr/>
          <p:nvPr/>
        </p:nvSpPr>
        <p:spPr>
          <a:xfrm>
            <a:off x="3317650" y="2233517"/>
            <a:ext cx="1222820" cy="40371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5E174-F7A5-B837-46E6-EBA47500FC5F}"/>
              </a:ext>
            </a:extLst>
          </p:cNvPr>
          <p:cNvSpPr txBox="1"/>
          <p:nvPr/>
        </p:nvSpPr>
        <p:spPr>
          <a:xfrm>
            <a:off x="3147659" y="4128802"/>
            <a:ext cx="2296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rebuchet MS" panose="020B0603020202020204"/>
              </a:rPr>
              <a:t>8 boys and 16 girls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390A33-69D0-FACF-D151-02A55A9081C4}"/>
              </a:ext>
            </a:extLst>
          </p:cNvPr>
          <p:cNvSpPr/>
          <p:nvPr/>
        </p:nvSpPr>
        <p:spPr>
          <a:xfrm>
            <a:off x="3147660" y="4083382"/>
            <a:ext cx="2221447" cy="40371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3D2E7C-FFB2-B107-BAF7-55E4F732EC6C}"/>
                  </a:ext>
                </a:extLst>
              </p:cNvPr>
              <p:cNvSpPr txBox="1"/>
              <p:nvPr/>
            </p:nvSpPr>
            <p:spPr>
              <a:xfrm>
                <a:off x="2070728" y="4667887"/>
                <a:ext cx="729398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The ratio of children to adults on a school trip is initially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10:1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. </a:t>
                </a: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This doesn’t meet government regulations, so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more children and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 more adults join the trip so that the ratio is now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9:1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. </a:t>
                </a:r>
              </a:p>
              <a:p>
                <a:r>
                  <a:rPr lang="en-GB" dirty="0">
                    <a:solidFill>
                      <a:srgbClr val="000000"/>
                    </a:solidFill>
                    <a:latin typeface="Trebuchet MS" panose="020B0603020202020204"/>
                  </a:rPr>
                  <a:t>How many children are there now?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3D2E7C-FFB2-B107-BAF7-55E4F732E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728" y="4667887"/>
                <a:ext cx="7293989" cy="1200329"/>
              </a:xfrm>
              <a:prstGeom prst="rect">
                <a:avLst/>
              </a:prstGeom>
              <a:blipFill>
                <a:blip r:embed="rId4"/>
                <a:stretch>
                  <a:fillRect l="-753" t="-3553" b="-65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how All Solutions">
            <a:extLst>
              <a:ext uri="{FF2B5EF4-FFF2-40B4-BE49-F238E27FC236}">
                <a16:creationId xmlns:a16="http://schemas.microsoft.com/office/drawing/2014/main" id="{1DD708D0-0C61-7150-A309-A61CF7CBCFAF}"/>
              </a:ext>
            </a:extLst>
          </p:cNvPr>
          <p:cNvSpPr/>
          <p:nvPr/>
        </p:nvSpPr>
        <p:spPr>
          <a:xfrm>
            <a:off x="9757492" y="47413"/>
            <a:ext cx="817169" cy="4074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kern="0" dirty="0">
                <a:solidFill>
                  <a:sysClr val="windowText" lastClr="000000"/>
                </a:solidFill>
                <a:latin typeface="Trebuchet MS" panose="020B0603020202020204"/>
              </a:rPr>
              <a:t>Show all solutions</a:t>
            </a:r>
          </a:p>
        </p:txBody>
      </p:sp>
    </p:spTree>
    <p:extLst>
      <p:ext uri="{BB962C8B-B14F-4D97-AF65-F5344CB8AC3E}">
        <p14:creationId xmlns:p14="http://schemas.microsoft.com/office/powerpoint/2010/main" val="211120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BCA047D-42B7-638C-44A0-EF81B5FC4E0F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1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math questionnaire with a rectangular rectangle&#10;&#10;AI-generated content may be incorrect.">
            <a:extLst>
              <a:ext uri="{FF2B5EF4-FFF2-40B4-BE49-F238E27FC236}">
                <a16:creationId xmlns:a16="http://schemas.microsoft.com/office/drawing/2014/main" id="{79A1FA03-B7B6-E1E4-8119-3F95FF4B2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26" y="1224365"/>
            <a:ext cx="6900361" cy="49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54B0-CC51-339E-98F1-5956F9AF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5AA97E-DC57-D8D7-7E50-5D9C2FD80A31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2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triangle with a square in the middle&#10;&#10;AI-generated content may be incorrect.">
            <a:extLst>
              <a:ext uri="{FF2B5EF4-FFF2-40B4-BE49-F238E27FC236}">
                <a16:creationId xmlns:a16="http://schemas.microsoft.com/office/drawing/2014/main" id="{B19C350E-CE1D-5D85-3733-1EC54F2FA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183" y="1262318"/>
            <a:ext cx="8575729" cy="48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0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650D32-274F-CFC8-D5A9-050D37356968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3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174C6D-5427-3998-44F7-7C01CC9089E9}"/>
              </a:ext>
            </a:extLst>
          </p:cNvPr>
          <p:cNvSpPr/>
          <p:nvPr/>
        </p:nvSpPr>
        <p:spPr>
          <a:xfrm>
            <a:off x="2340244" y="1751308"/>
            <a:ext cx="387458" cy="371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DA9AB0D-F9C6-FF25-78E0-E5A42D761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30" y="1398723"/>
            <a:ext cx="8936710" cy="25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7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9CD3C1F-985B-20D0-4996-D3ECD50E39A0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</a:t>
            </a:r>
            <a:r>
              <a:rPr lang="en-GB" sz="4000" b="1">
                <a:latin typeface="Century Gothic" panose="020B0502020202020204" pitchFamily="34" charset="0"/>
              </a:rPr>
              <a:t>Question 4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A screenshot of a game&#10;&#10;AI-generated content may be incorrect.">
            <a:extLst>
              <a:ext uri="{FF2B5EF4-FFF2-40B4-BE49-F238E27FC236}">
                <a16:creationId xmlns:a16="http://schemas.microsoft.com/office/drawing/2014/main" id="{69B94BDC-BEA5-0770-02FA-7A8E002B1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631" y="1345080"/>
            <a:ext cx="7707824" cy="468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E3ED2-9563-2042-5A34-A2563FF0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2C32-AC16-91BE-A23F-385654CFB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3EDDE-177E-4D62-0C86-D9DA964248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038387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186" lvl="1" indent="0" algn="ctr">
              <a:buNone/>
            </a:pPr>
            <a:r>
              <a:rPr lang="en-GB" sz="3600" b="1" u="sng" dirty="0">
                <a:latin typeface="Century Gothic" panose="020B0502020202020204" pitchFamily="34" charset="0"/>
              </a:rPr>
              <a:t>Ratio: Forming equations</a:t>
            </a:r>
            <a:endParaRPr lang="en-GB" sz="3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A group of numbers with stars&#10;&#10;AI-generated content may be incorrect.">
            <a:extLst>
              <a:ext uri="{FF2B5EF4-FFF2-40B4-BE49-F238E27FC236}">
                <a16:creationId xmlns:a16="http://schemas.microsoft.com/office/drawing/2014/main" id="{9572B7B4-23C6-31A9-C303-917D00514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35" y="1150078"/>
            <a:ext cx="7897327" cy="499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0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numbers with stars&#10;&#10;AI-generated content may be incorrect.">
            <a:extLst>
              <a:ext uri="{FF2B5EF4-FFF2-40B4-BE49-F238E27FC236}">
                <a16:creationId xmlns:a16="http://schemas.microsoft.com/office/drawing/2014/main" id="{A968618C-3AEB-4602-9DAD-E9B129090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58" y="0"/>
            <a:ext cx="9905583" cy="622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601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3C2F1C-8ABF-28A1-8F0F-D445C2DA4FF5}"/>
                  </a:ext>
                </a:extLst>
              </p:cNvPr>
              <p:cNvSpPr txBox="1"/>
              <p:nvPr/>
            </p:nvSpPr>
            <p:spPr>
              <a:xfrm>
                <a:off x="1735810" y="713321"/>
                <a:ext cx="908200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latin typeface="Cambria Math" panose="02040503050406030204" pitchFamily="18" charset="0"/>
                        </a:rPr>
                        <m:t>4:3=8:6 </m:t>
                      </m:r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3C2F1C-8ABF-28A1-8F0F-D445C2DA4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810" y="713321"/>
                <a:ext cx="9082007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9148F7-08C4-6602-F7CA-84BB51507F35}"/>
                  </a:ext>
                </a:extLst>
              </p:cNvPr>
              <p:cNvSpPr txBox="1"/>
              <p:nvPr/>
            </p:nvSpPr>
            <p:spPr>
              <a:xfrm>
                <a:off x="790415" y="2870022"/>
                <a:ext cx="2997484" cy="1734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9148F7-08C4-6602-F7CA-84BB51507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15" y="2870022"/>
                <a:ext cx="2997484" cy="17346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A1E018-E347-F725-E796-4EE7EAFF62BF}"/>
                  </a:ext>
                </a:extLst>
              </p:cNvPr>
              <p:cNvSpPr txBox="1"/>
              <p:nvPr/>
            </p:nvSpPr>
            <p:spPr>
              <a:xfrm>
                <a:off x="7820333" y="2939764"/>
                <a:ext cx="2997484" cy="17312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A1E018-E347-F725-E796-4EE7EAFF6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333" y="2939764"/>
                <a:ext cx="2997484" cy="17312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E787B6-B4D8-728B-5D32-C8500BA8121A}"/>
                  </a:ext>
                </a:extLst>
              </p:cNvPr>
              <p:cNvSpPr txBox="1"/>
              <p:nvPr/>
            </p:nvSpPr>
            <p:spPr>
              <a:xfrm>
                <a:off x="3153414" y="5221349"/>
                <a:ext cx="4666919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×6=8×3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E787B6-B4D8-728B-5D32-C8500BA81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14" y="5221349"/>
                <a:ext cx="4666919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19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8C61C-1EF7-1360-C006-C9615768E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1B6C27-76B7-FE71-CAA9-762BD1E70360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B710A4BB-AA79-FA4A-B168-4A7CF4F221AF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E7B1C4B1-1EF1-E887-2C5A-2E86CD280FE0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5EB132-0FE7-4254-6B67-557E9E470464}"/>
                  </a:ext>
                </a:extLst>
              </p:cNvPr>
              <p:cNvSpPr txBox="1"/>
              <p:nvPr/>
            </p:nvSpPr>
            <p:spPr>
              <a:xfrm>
                <a:off x="783431" y="1178210"/>
                <a:ext cx="23776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=3:5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5EB132-0FE7-4254-6B67-557E9E470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31" y="1178210"/>
                <a:ext cx="2377639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070B772-64FE-4E3C-2890-10D9BFC15258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79C377-010F-C342-BCFD-E2B16A53DE53}"/>
                  </a:ext>
                </a:extLst>
              </p:cNvPr>
              <p:cNvSpPr txBox="1"/>
              <p:nvPr/>
            </p:nvSpPr>
            <p:spPr>
              <a:xfrm>
                <a:off x="90520" y="2083787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Write an equation linking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79C377-010F-C342-BCFD-E2B16A53D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083787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273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2C8428-16D1-C25C-0B11-12BA3C4E20D8}"/>
                  </a:ext>
                </a:extLst>
              </p:cNvPr>
              <p:cNvSpPr txBox="1"/>
              <p:nvPr/>
            </p:nvSpPr>
            <p:spPr>
              <a:xfrm>
                <a:off x="6771276" y="1160085"/>
                <a:ext cx="23749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=5:7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2C8428-16D1-C25C-0B11-12BA3C4E2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276" y="1160085"/>
                <a:ext cx="237494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4D8EFA1-EFE7-FD9A-EB44-C0A9F2E6E660}"/>
              </a:ext>
            </a:extLst>
          </p:cNvPr>
          <p:cNvSpPr txBox="1"/>
          <p:nvPr/>
        </p:nvSpPr>
        <p:spPr>
          <a:xfrm>
            <a:off x="5987845" y="518854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D4DB4E-BA8E-EB9D-B161-58AB214C3D5C}"/>
                  </a:ext>
                </a:extLst>
              </p:cNvPr>
              <p:cNvSpPr txBox="1"/>
              <p:nvPr/>
            </p:nvSpPr>
            <p:spPr>
              <a:xfrm>
                <a:off x="6078365" y="2065662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Write an equation linking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D4DB4E-BA8E-EB9D-B161-58AB214C3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65" y="2065662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132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6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1A8C39-0FC7-D86E-AB81-701BEB58E2C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E55A3D9-6A53-7D3D-7C8A-EE33652DDB58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1666E08-57BD-B16A-24DF-975F6195F00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/>
              <p:nvPr/>
            </p:nvSpPr>
            <p:spPr>
              <a:xfrm>
                <a:off x="783431" y="1178210"/>
                <a:ext cx="23776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=7:1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31" y="1178210"/>
                <a:ext cx="2377639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DCFE418-1DBA-032D-59BA-C7516D71F954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03CB0D-78AA-FC21-8D00-6D9111A75703}"/>
                  </a:ext>
                </a:extLst>
              </p:cNvPr>
              <p:cNvSpPr txBox="1"/>
              <p:nvPr/>
            </p:nvSpPr>
            <p:spPr>
              <a:xfrm>
                <a:off x="90520" y="2083787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Write an equation 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03CB0D-78AA-FC21-8D00-6D9111A75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083787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273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F0F0F-477D-F55A-AB08-F58312DB87E3}"/>
                  </a:ext>
                </a:extLst>
              </p:cNvPr>
              <p:cNvSpPr txBox="1"/>
              <p:nvPr/>
            </p:nvSpPr>
            <p:spPr>
              <a:xfrm>
                <a:off x="6771276" y="1160085"/>
                <a:ext cx="23749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=5:1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F0F0F-477D-F55A-AB08-F58312DB8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276" y="1160085"/>
                <a:ext cx="237494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053FA5A-EA34-A666-CAAD-EDF112937E8C}"/>
              </a:ext>
            </a:extLst>
          </p:cNvPr>
          <p:cNvSpPr txBox="1"/>
          <p:nvPr/>
        </p:nvSpPr>
        <p:spPr>
          <a:xfrm>
            <a:off x="5987845" y="518854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F7803D-9ADF-07AB-3037-28350E9C1F2F}"/>
                  </a:ext>
                </a:extLst>
              </p:cNvPr>
              <p:cNvSpPr txBox="1"/>
              <p:nvPr/>
            </p:nvSpPr>
            <p:spPr>
              <a:xfrm>
                <a:off x="6078365" y="2065662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Write an equation 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F7803D-9ADF-07AB-3037-28350E9C1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65" y="2065662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132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3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47D14-377D-3932-F3B3-AB30115DC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52D2E3-4A1B-3847-6D93-0D24F4CAC42F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D72FAF34-83C2-C684-DDA0-09B1A2AB5110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67E2330C-C231-29D6-60E8-DF6ED8E2A21E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733C7C-010F-45BD-CC65-482A18815B5D}"/>
                  </a:ext>
                </a:extLst>
              </p:cNvPr>
              <p:cNvSpPr txBox="1"/>
              <p:nvPr/>
            </p:nvSpPr>
            <p:spPr>
              <a:xfrm>
                <a:off x="783431" y="1178210"/>
                <a:ext cx="20834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733C7C-010F-45BD-CC65-482A18815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31" y="1178210"/>
                <a:ext cx="208345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EA11AE0-2BC7-57C1-9BAB-B272F452A731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9BB087-F4ED-2FA2-9F35-BB89CD285863}"/>
                  </a:ext>
                </a:extLst>
              </p:cNvPr>
              <p:cNvSpPr txBox="1"/>
              <p:nvPr/>
            </p:nvSpPr>
            <p:spPr>
              <a:xfrm>
                <a:off x="90520" y="2083787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the ratio of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9BB087-F4ED-2FA2-9F35-BB89CD285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083787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273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F3ABA-42D7-D5B4-7244-417E9E177B08}"/>
                  </a:ext>
                </a:extLst>
              </p:cNvPr>
              <p:cNvSpPr txBox="1"/>
              <p:nvPr/>
            </p:nvSpPr>
            <p:spPr>
              <a:xfrm>
                <a:off x="6771276" y="1160085"/>
                <a:ext cx="190462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=7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</m:oMath>
                  </m:oMathPara>
                </a14:m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EF3ABA-42D7-D5B4-7244-417E9E177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276" y="1160085"/>
                <a:ext cx="190462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6B44968-DE5D-1405-01E8-CB35452A6E6E}"/>
              </a:ext>
            </a:extLst>
          </p:cNvPr>
          <p:cNvSpPr txBox="1"/>
          <p:nvPr/>
        </p:nvSpPr>
        <p:spPr>
          <a:xfrm>
            <a:off x="5987845" y="518854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B5366C-1381-55A3-6DB8-EB72D2E11AE5}"/>
                  </a:ext>
                </a:extLst>
              </p:cNvPr>
              <p:cNvSpPr txBox="1"/>
              <p:nvPr/>
            </p:nvSpPr>
            <p:spPr>
              <a:xfrm>
                <a:off x="6078365" y="2065662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out the ratio of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B5366C-1381-55A3-6DB8-EB72D2E11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65" y="2065662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132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51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1214</Words>
  <Application>Microsoft Office PowerPoint</Application>
  <PresentationFormat>Widescreen</PresentationFormat>
  <Paragraphs>252</Paragraphs>
  <Slides>22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Aptos</vt:lpstr>
      <vt:lpstr>Arial</vt:lpstr>
      <vt:lpstr>Calibri</vt:lpstr>
      <vt:lpstr>Cambria Math</vt:lpstr>
      <vt:lpstr>Century Gothic</vt:lpstr>
      <vt:lpstr>Comic Sans MS</vt:lpstr>
      <vt:lpstr>Dreaming Outloud Pro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Changing Ratios Where One Quantity Changes</vt:lpstr>
      <vt:lpstr>Changing Ratios Where One Quantity Changes</vt:lpstr>
      <vt:lpstr>PowerPoint Presentation</vt:lpstr>
      <vt:lpstr>PowerPoint Presentation</vt:lpstr>
      <vt:lpstr>Exercise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42</cp:revision>
  <cp:lastPrinted>2025-09-19T09:29:26Z</cp:lastPrinted>
  <dcterms:created xsi:type="dcterms:W3CDTF">2024-05-01T10:13:14Z</dcterms:created>
  <dcterms:modified xsi:type="dcterms:W3CDTF">2025-12-09T15:04:59Z</dcterms:modified>
</cp:coreProperties>
</file>