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8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9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1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  <p:sldMasterId id="2147483967" r:id="rId17"/>
    <p:sldMasterId id="2147484002" r:id="rId18"/>
    <p:sldMasterId id="2147484019" r:id="rId19"/>
    <p:sldMasterId id="2147484036" r:id="rId20"/>
    <p:sldMasterId id="2147484053" r:id="rId21"/>
    <p:sldMasterId id="2147484070" r:id="rId22"/>
  </p:sldMasterIdLst>
  <p:notesMasterIdLst>
    <p:notesMasterId r:id="rId43"/>
  </p:notesMasterIdLst>
  <p:sldIdLst>
    <p:sldId id="264" r:id="rId23"/>
    <p:sldId id="269" r:id="rId24"/>
    <p:sldId id="288" r:id="rId25"/>
    <p:sldId id="260" r:id="rId26"/>
    <p:sldId id="1070" r:id="rId27"/>
    <p:sldId id="1071" r:id="rId28"/>
    <p:sldId id="1072" r:id="rId29"/>
    <p:sldId id="1063" r:id="rId30"/>
    <p:sldId id="1064" r:id="rId31"/>
    <p:sldId id="1066" r:id="rId32"/>
    <p:sldId id="1067" r:id="rId33"/>
    <p:sldId id="1068" r:id="rId34"/>
    <p:sldId id="1069" r:id="rId35"/>
    <p:sldId id="1058" r:id="rId36"/>
    <p:sldId id="1073" r:id="rId37"/>
    <p:sldId id="1013" r:id="rId38"/>
    <p:sldId id="1050" r:id="rId39"/>
    <p:sldId id="1012" r:id="rId40"/>
    <p:sldId id="1075" r:id="rId41"/>
    <p:sldId id="1076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1070"/>
            <p14:sldId id="1071"/>
            <p14:sldId id="1072"/>
            <p14:sldId id="1063"/>
            <p14:sldId id="1064"/>
            <p14:sldId id="1066"/>
            <p14:sldId id="1067"/>
            <p14:sldId id="1068"/>
            <p14:sldId id="1069"/>
          </p14:sldIdLst>
        </p14:section>
        <p14:section name="Practice" id="{247AD0BD-4F13-40B1-ADCA-9199EEAAF345}">
          <p14:sldIdLst>
            <p14:sldId id="1058"/>
            <p14:sldId id="1073"/>
          </p14:sldIdLst>
        </p14:section>
        <p14:section name="Exam Questions" id="{777AEF4E-E150-42A7-B66B-56A65ECA2A0C}">
          <p14:sldIdLst>
            <p14:sldId id="1013"/>
            <p14:sldId id="1050"/>
            <p14:sldId id="1012"/>
            <p14:sldId id="1075"/>
            <p14:sldId id="10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3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c111bd483c994fa8ac534e6dde817d1e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46dfdaeba3cf4b21ae0d02a1e5c29454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7ac124_c111bd483c994fa8ac534e6dde817d1e.pdf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7ac124_46dfdaeba3cf4b21ae0d02a1e5c29454.pdf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6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 = 3x + 21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3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 = -3x + 11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EE8B-6037-2809-8BA9-7F4CA666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84775-7C0C-2248-B94B-457E97BCA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0F564-AE86-4DDE-66E8-0C032E16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3DAD1-FEA0-9053-5BCE-E122D0CF6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(5.5, 8)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8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41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68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11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02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2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9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9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758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0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8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827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37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62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3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258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72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4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606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30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9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45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0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9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2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58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17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47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4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23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86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81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Thursday, 11 December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52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9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18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009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4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40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94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46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260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904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7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50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41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529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71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6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35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9166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5566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06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644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1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288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28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577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3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001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8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582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40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3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11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27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121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50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7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788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49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175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94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615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5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92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026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788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520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83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103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19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296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2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11 December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8C9D3-DD4A-75A1-27A1-1F903E1A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D2E36-533E-880C-C1BE-AB01CB75D57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B0D14056-72A8-2E09-63CF-B2D19ACAFF3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A2EA9443-EE49-2EBA-AD68-D5BB424A737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5EA85-3A45-0D27-2FB0-1550EE16E1F4}"/>
                  </a:ext>
                </a:extLst>
              </p:cNvPr>
              <p:cNvSpPr txBox="1"/>
              <p:nvPr/>
            </p:nvSpPr>
            <p:spPr>
              <a:xfrm>
                <a:off x="883682" y="631003"/>
                <a:ext cx="4310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of the line are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parallel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+2?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5EA85-3A45-0D27-2FB0-1550EE16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2" y="631003"/>
                <a:ext cx="431099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equations and equations&#10;&#10;AI-generated content may be incorrect.">
            <a:extLst>
              <a:ext uri="{FF2B5EF4-FFF2-40B4-BE49-F238E27FC236}">
                <a16:creationId xmlns:a16="http://schemas.microsoft.com/office/drawing/2014/main" id="{33FABE98-644B-FF31-FDF9-3D0CEDEEC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3" y="1585110"/>
            <a:ext cx="5287295" cy="46303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6F2D98-E391-EEC0-6599-431CC6366297}"/>
                  </a:ext>
                </a:extLst>
              </p:cNvPr>
              <p:cNvSpPr txBox="1"/>
              <p:nvPr/>
            </p:nvSpPr>
            <p:spPr>
              <a:xfrm>
                <a:off x="6997319" y="631002"/>
                <a:ext cx="4310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of the line are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parallel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+5?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6F2D98-E391-EEC0-6599-431CC6366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19" y="631002"/>
                <a:ext cx="4310999" cy="954107"/>
              </a:xfrm>
              <a:prstGeom prst="rect">
                <a:avLst/>
              </a:prstGeom>
              <a:blipFill>
                <a:blip r:embed="rId4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equations and equations&#10;&#10;AI-generated content may be incorrect.">
            <a:extLst>
              <a:ext uri="{FF2B5EF4-FFF2-40B4-BE49-F238E27FC236}">
                <a16:creationId xmlns:a16="http://schemas.microsoft.com/office/drawing/2014/main" id="{F955C842-3ABB-E8D1-7486-469AE363E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74" y="1585109"/>
            <a:ext cx="5150993" cy="46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140D-5146-352B-FDBE-0B9F9E6E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465750-5B2A-DE79-C67B-DF53AA00A6E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86162BFC-5102-6541-A446-D2CD6152F3A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39283E5E-04DE-3BA4-29B7-6F4BC6EFC6C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874996-29CA-6D02-FAFB-01C19B6C0194}"/>
                  </a:ext>
                </a:extLst>
              </p:cNvPr>
              <p:cNvSpPr txBox="1"/>
              <p:nvPr/>
            </p:nvSpPr>
            <p:spPr>
              <a:xfrm>
                <a:off x="883682" y="631003"/>
                <a:ext cx="46628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of the line are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perpendicular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+2?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874996-29CA-6D02-FAFB-01C19B6C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2" y="631003"/>
                <a:ext cx="4662845" cy="954107"/>
              </a:xfrm>
              <a:prstGeom prst="rect">
                <a:avLst/>
              </a:prstGeom>
              <a:blipFill>
                <a:blip r:embed="rId2"/>
                <a:stretch>
                  <a:fillRect l="-1569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equations and equations&#10;&#10;AI-generated content may be incorrect.">
            <a:extLst>
              <a:ext uri="{FF2B5EF4-FFF2-40B4-BE49-F238E27FC236}">
                <a16:creationId xmlns:a16="http://schemas.microsoft.com/office/drawing/2014/main" id="{ED0A47ED-330A-3F07-D30F-8139233E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3" y="1585110"/>
            <a:ext cx="5287295" cy="46303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379745-79A2-84D7-314C-9B6AD97A246F}"/>
                  </a:ext>
                </a:extLst>
              </p:cNvPr>
              <p:cNvSpPr txBox="1"/>
              <p:nvPr/>
            </p:nvSpPr>
            <p:spPr>
              <a:xfrm>
                <a:off x="6997319" y="631002"/>
                <a:ext cx="46628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of the line are </a:t>
                </a:r>
                <a:r>
                  <a:rPr lang="en-GB" sz="2800" b="1" dirty="0">
                    <a:solidFill>
                      <a:prstClr val="black"/>
                    </a:solidFill>
                    <a:latin typeface="Calibri" panose="020F0502020204030204"/>
                  </a:rPr>
                  <a:t>perpendicular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+5?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379745-79A2-84D7-314C-9B6AD97A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19" y="631002"/>
                <a:ext cx="4662845" cy="954107"/>
              </a:xfrm>
              <a:prstGeom prst="rect">
                <a:avLst/>
              </a:prstGeom>
              <a:blipFill>
                <a:blip r:embed="rId4"/>
                <a:stretch>
                  <a:fillRect l="-2353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equations and equations&#10;&#10;AI-generated content may be incorrect.">
            <a:extLst>
              <a:ext uri="{FF2B5EF4-FFF2-40B4-BE49-F238E27FC236}">
                <a16:creationId xmlns:a16="http://schemas.microsoft.com/office/drawing/2014/main" id="{50273BA2-9EAB-166C-B12C-949756BB5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74" y="1585109"/>
            <a:ext cx="5150993" cy="46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1601-C2CB-974D-7150-67EBE1D80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FEDFC-796D-AF71-FEF7-0BAB66DFB97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6A77783-0D77-C251-0B1C-D5C7FCD79B5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62D96CD-A20C-3BE3-F9A5-359BFA9E751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08AAF7-0C0A-7FD8-AE97-87E457A12C91}"/>
                  </a:ext>
                </a:extLst>
              </p:cNvPr>
              <p:cNvSpPr txBox="1"/>
              <p:nvPr/>
            </p:nvSpPr>
            <p:spPr>
              <a:xfrm>
                <a:off x="-424690" y="587852"/>
                <a:ext cx="6927743" cy="98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A has a gradient of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equation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perpendicular line B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08AAF7-0C0A-7FD8-AE97-87E457A1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4690" y="587852"/>
                <a:ext cx="6927743" cy="983795"/>
              </a:xfrm>
              <a:prstGeom prst="rect">
                <a:avLst/>
              </a:prstGeom>
              <a:blipFill>
                <a:blip r:embed="rId2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x and y axis&#10;&#10;AI-generated content may be incorrect.">
            <a:extLst>
              <a:ext uri="{FF2B5EF4-FFF2-40B4-BE49-F238E27FC236}">
                <a16:creationId xmlns:a16="http://schemas.microsoft.com/office/drawing/2014/main" id="{D707A3B5-3B5F-465C-810C-123C54B35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73" y="1640645"/>
            <a:ext cx="3596805" cy="46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7B1352-4000-D7D1-208B-9D0ACE0649E3}"/>
                  </a:ext>
                </a:extLst>
              </p:cNvPr>
              <p:cNvSpPr txBox="1"/>
              <p:nvPr/>
            </p:nvSpPr>
            <p:spPr>
              <a:xfrm>
                <a:off x="5563156" y="587851"/>
                <a:ext cx="6927743" cy="98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C has a gradient of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equation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perpendicular line D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7B1352-4000-D7D1-208B-9D0ACE06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56" y="587851"/>
                <a:ext cx="6927743" cy="983795"/>
              </a:xfrm>
              <a:prstGeom prst="rect">
                <a:avLst/>
              </a:prstGeom>
              <a:blipFill>
                <a:blip r:embed="rId4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x and y axis&#10;&#10;AI-generated content may be incorrect.">
            <a:extLst>
              <a:ext uri="{FF2B5EF4-FFF2-40B4-BE49-F238E27FC236}">
                <a16:creationId xmlns:a16="http://schemas.microsoft.com/office/drawing/2014/main" id="{43674ECF-90E9-3192-1B63-169831526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189" y="1571646"/>
            <a:ext cx="3626209" cy="46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5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B2E8-6CA0-C116-1D84-6BD45A01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4F9CB1-D1C3-C62C-58FA-3724340B4C6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A0115E5-F7C4-B705-CFDF-4B28DB1BD0A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06430B57-46A7-BD3A-3B5E-E4368D6DB24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464A55-9461-90EE-B4AD-68D50FF7644E}"/>
                  </a:ext>
                </a:extLst>
              </p:cNvPr>
              <p:cNvSpPr txBox="1"/>
              <p:nvPr/>
            </p:nvSpPr>
            <p:spPr>
              <a:xfrm>
                <a:off x="358114" y="709550"/>
                <a:ext cx="536213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A has equation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=14−6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Line B is perpendicular to line A and passes through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(12, 18) 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is the </a:t>
                </a:r>
                <a:r>
                  <a:rPr lang="en-GB" sz="2800" b="1" dirty="0">
                    <a:solidFill>
                      <a:prstClr val="black"/>
                    </a:solidFill>
                    <a:latin typeface="Calibri" panose="020F0502020204030204"/>
                  </a:rPr>
                  <a:t>equation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of line B?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464A55-9461-90EE-B4AD-68D50FF76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4" y="709550"/>
                <a:ext cx="5362135" cy="2677656"/>
              </a:xfrm>
              <a:prstGeom prst="rect">
                <a:avLst/>
              </a:prstGeom>
              <a:blipFill>
                <a:blip r:embed="rId2"/>
                <a:stretch>
                  <a:fillRect l="-2275" t="-2045" r="-3868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6AD721-DECD-F232-8747-AA358F16297C}"/>
                  </a:ext>
                </a:extLst>
              </p:cNvPr>
              <p:cNvSpPr txBox="1"/>
              <p:nvPr/>
            </p:nvSpPr>
            <p:spPr>
              <a:xfrm>
                <a:off x="6229389" y="709550"/>
                <a:ext cx="536213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 C has equation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=17−5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Line D is perpendicular to line C and passes through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22</m:t>
                    </m:r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is the </a:t>
                </a:r>
                <a:r>
                  <a:rPr lang="en-GB" sz="2800" b="1" dirty="0">
                    <a:solidFill>
                      <a:prstClr val="black"/>
                    </a:solidFill>
                    <a:latin typeface="Calibri" panose="020F0502020204030204"/>
                  </a:rPr>
                  <a:t>equation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of line D?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6AD721-DECD-F232-8747-AA358F16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89" y="709550"/>
                <a:ext cx="5362135" cy="2677656"/>
              </a:xfrm>
              <a:prstGeom prst="rect">
                <a:avLst/>
              </a:prstGeom>
              <a:blipFill>
                <a:blip r:embed="rId3"/>
                <a:stretch>
                  <a:fillRect t="-2045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1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ng of equations on a table&#10;&#10;AI-generated content may be incorrect.">
            <a:extLst>
              <a:ext uri="{FF2B5EF4-FFF2-40B4-BE49-F238E27FC236}">
                <a16:creationId xmlns:a16="http://schemas.microsoft.com/office/drawing/2014/main" id="{06FC8B68-7907-ACC4-6659-731FBFAF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64" y="0"/>
            <a:ext cx="9407471" cy="63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ng of equations on a table&#10;&#10;AI-generated content may be incorrect.">
            <a:extLst>
              <a:ext uri="{FF2B5EF4-FFF2-40B4-BE49-F238E27FC236}">
                <a16:creationId xmlns:a16="http://schemas.microsoft.com/office/drawing/2014/main" id="{569437F7-C96F-0955-C397-E3818349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47" y="0"/>
            <a:ext cx="9391792" cy="62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09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38E-497F-51EE-74AF-9B868434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1AFF0D-62BD-F91D-D41E-51957DB24C22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71F5160-E1F6-EF2F-C827-5BC37A7A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1" y="1296709"/>
            <a:ext cx="8950027" cy="15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3092-92DA-133D-4321-875BD08E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233FCD-3505-A908-45D4-10DF5B3DE51F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B46C6BB5-6C84-1418-6E75-13DA4FEA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05" y="1135292"/>
            <a:ext cx="6802207" cy="50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6F04DAF-ECFC-3835-D9CB-717D0EFA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292"/>
            <a:ext cx="7165600" cy="359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CBA80-5C1C-1311-D8BD-C852715AF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A473AC8-1F11-61B9-BCF1-B95D10BF1586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(Further Maths)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88DCD28E-7C1D-5E3A-820A-E60BA002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52" y="1294149"/>
            <a:ext cx="7250553" cy="48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iangle&#10;&#10;AI-generated content may be incorrect.">
            <a:extLst>
              <a:ext uri="{FF2B5EF4-FFF2-40B4-BE49-F238E27FC236}">
                <a16:creationId xmlns:a16="http://schemas.microsoft.com/office/drawing/2014/main" id="{9E6B9F88-B2F4-65B1-5315-4E07B530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292"/>
            <a:ext cx="5792008" cy="491558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E3020F-6199-4D23-6380-BCBF2175F320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(Further Maths)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black and white text&#10;&#10;AI-generated content may be incorrect.">
            <a:extLst>
              <a:ext uri="{FF2B5EF4-FFF2-40B4-BE49-F238E27FC236}">
                <a16:creationId xmlns:a16="http://schemas.microsoft.com/office/drawing/2014/main" id="{729F6760-74F5-0325-2DA7-C077072F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781" y="4673915"/>
            <a:ext cx="225774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85200" y="1689100"/>
            <a:ext cx="3606800" cy="4156075"/>
          </a:xfrm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63473" y="46038"/>
            <a:ext cx="10771322" cy="56899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32500" lnSpcReduction="2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5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Working with Linear Graphs </a:t>
            </a:r>
            <a:endParaRPr lang="en-GB" sz="5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graphing with lines and numbers&#10;&#10;AI-generated content may be incorrect.">
            <a:extLst>
              <a:ext uri="{FF2B5EF4-FFF2-40B4-BE49-F238E27FC236}">
                <a16:creationId xmlns:a16="http://schemas.microsoft.com/office/drawing/2014/main" id="{E356ED25-CE9C-0CBF-DE7B-8AEBC920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48" y="723522"/>
            <a:ext cx="7868748" cy="541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D3E191D0-EA87-92A3-8EBE-CB665BB9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18" y="0"/>
            <a:ext cx="9484963" cy="62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86A5B-5D53-8B3C-744B-FAEAEB582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201459" y="4912963"/>
            <a:ext cx="1067522" cy="14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AD283A5A-38D8-C2B0-A8A3-0983CBEF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07" y="0"/>
            <a:ext cx="9008466" cy="623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E6B3D-DB5B-AE21-86BE-C8044D919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201459" y="4912963"/>
            <a:ext cx="1067522" cy="14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323845AB-5657-BF38-83B8-9928879F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42" y="0"/>
            <a:ext cx="9046716" cy="6331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9547DB-FE69-FEE4-BA0B-1BAF8D2BD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201459" y="4912963"/>
            <a:ext cx="1067522" cy="14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7EEC-3E3C-A938-743F-84E86F9F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14E65-BB1F-A456-B678-43A305BAD5F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BCCA519-A47E-43F9-F87E-B176F0752B0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D8358A7-44A7-A718-EE19-5B9BD120EBC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B68222-6ACD-F581-FB3A-90A4DC3A2C6E}"/>
                  </a:ext>
                </a:extLst>
              </p:cNvPr>
              <p:cNvSpPr txBox="1"/>
              <p:nvPr/>
            </p:nvSpPr>
            <p:spPr>
              <a:xfrm>
                <a:off x="883682" y="631003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gradient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line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3, 34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(5, 52)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B68222-6ACD-F581-FB3A-90A4DC3A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2" y="631003"/>
                <a:ext cx="4310999" cy="1384995"/>
              </a:xfrm>
              <a:prstGeom prst="rect">
                <a:avLst/>
              </a:prstGeom>
              <a:blipFill>
                <a:blip r:embed="rId2"/>
                <a:stretch>
                  <a:fillRect l="-283" t="-4405" r="-2263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564B-650A-0B74-BFF3-D79C7CB5C900}"/>
                  </a:ext>
                </a:extLst>
              </p:cNvPr>
              <p:cNvSpPr txBox="1"/>
              <p:nvPr/>
            </p:nvSpPr>
            <p:spPr>
              <a:xfrm>
                <a:off x="6871528" y="587852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gradient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line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2, 19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(6, 51)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564B-650A-0B74-BFF3-D79C7CB5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528" y="587852"/>
                <a:ext cx="4310999" cy="1384995"/>
              </a:xfrm>
              <a:prstGeom prst="rect">
                <a:avLst/>
              </a:prstGeom>
              <a:blipFill>
                <a:blip r:embed="rId3"/>
                <a:stretch>
                  <a:fillRect l="-283" t="-3947" r="-2263" b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DF01E-019B-C50D-EEA5-F7B4B95A5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AE533D-F266-1B0B-E949-A3961CC80CA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C635E58E-074C-8AE3-8D20-E1081B041FA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124B5517-4471-AE29-9F01-285CD915E13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AB4E2E-920A-DA28-07B1-CEEFD43EEEC4}"/>
                  </a:ext>
                </a:extLst>
              </p:cNvPr>
              <p:cNvSpPr txBox="1"/>
              <p:nvPr/>
            </p:nvSpPr>
            <p:spPr>
              <a:xfrm>
                <a:off x="883682" y="631003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equation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line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3, 34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(5, 52)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AB4E2E-920A-DA28-07B1-CEEFD43EE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2" y="631003"/>
                <a:ext cx="4310999" cy="1384995"/>
              </a:xfrm>
              <a:prstGeom prst="rect">
                <a:avLst/>
              </a:prstGeom>
              <a:blipFill>
                <a:blip r:embed="rId2"/>
                <a:stretch>
                  <a:fillRect l="-1273" t="-4405" r="-339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983DA2-43A9-9A5B-56FF-93B32E1D539F}"/>
                  </a:ext>
                </a:extLst>
              </p:cNvPr>
              <p:cNvSpPr txBox="1"/>
              <p:nvPr/>
            </p:nvSpPr>
            <p:spPr>
              <a:xfrm>
                <a:off x="6871528" y="587852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equation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the line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2, 19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(6, 51)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983DA2-43A9-9A5B-56FF-93B32E1D5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528" y="587852"/>
                <a:ext cx="4310999" cy="1384995"/>
              </a:xfrm>
              <a:prstGeom prst="rect">
                <a:avLst/>
              </a:prstGeom>
              <a:blipFill>
                <a:blip r:embed="rId3"/>
                <a:stretch>
                  <a:fillRect l="-1273" t="-3947" r="-3395" b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1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9.xml><?xml version="1.0" encoding="utf-8"?>
<a:theme xmlns:a="http://schemas.openxmlformats.org/drawingml/2006/main" name="1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0.xml><?xml version="1.0" encoding="utf-8"?>
<a:theme xmlns:a="http://schemas.openxmlformats.org/drawingml/2006/main" name="2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1.xml><?xml version="1.0" encoding="utf-8"?>
<a:theme xmlns:a="http://schemas.openxmlformats.org/drawingml/2006/main" name="2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2.xml><?xml version="1.0" encoding="utf-8"?>
<a:theme xmlns:a="http://schemas.openxmlformats.org/drawingml/2006/main" name="2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436</Words>
  <Application>Microsoft Office PowerPoint</Application>
  <PresentationFormat>Widescreen</PresentationFormat>
  <Paragraphs>102</Paragraphs>
  <Slides>20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20</vt:i4>
      </vt:variant>
    </vt:vector>
  </HeadingPairs>
  <TitlesOfParts>
    <vt:vector size="49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17_ALT</vt:lpstr>
      <vt:lpstr>18_ALT</vt:lpstr>
      <vt:lpstr>19_ALT</vt:lpstr>
      <vt:lpstr>20_ALT</vt:lpstr>
      <vt:lpstr>21_ALT</vt:lpstr>
      <vt:lpstr>22_ALT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39</cp:revision>
  <cp:lastPrinted>2025-10-03T07:17:01Z</cp:lastPrinted>
  <dcterms:created xsi:type="dcterms:W3CDTF">2024-05-01T10:13:14Z</dcterms:created>
  <dcterms:modified xsi:type="dcterms:W3CDTF">2025-12-11T15:34:29Z</dcterms:modified>
</cp:coreProperties>
</file>