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27"/>
  </p:notesMasterIdLst>
  <p:sldIdLst>
    <p:sldId id="264" r:id="rId11"/>
    <p:sldId id="269" r:id="rId12"/>
    <p:sldId id="288" r:id="rId13"/>
    <p:sldId id="699" r:id="rId14"/>
    <p:sldId id="775" r:id="rId15"/>
    <p:sldId id="289" r:id="rId16"/>
    <p:sldId id="291" r:id="rId17"/>
    <p:sldId id="749" r:id="rId18"/>
    <p:sldId id="772" r:id="rId19"/>
    <p:sldId id="773" r:id="rId20"/>
    <p:sldId id="776" r:id="rId21"/>
    <p:sldId id="777" r:id="rId22"/>
    <p:sldId id="778" r:id="rId23"/>
    <p:sldId id="695" r:id="rId24"/>
    <p:sldId id="696" r:id="rId25"/>
    <p:sldId id="779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75"/>
            <p14:sldId id="289"/>
            <p14:sldId id="291"/>
            <p14:sldId id="749"/>
            <p14:sldId id="772"/>
            <p14:sldId id="773"/>
            <p14:sldId id="776"/>
          </p14:sldIdLst>
        </p14:section>
        <p14:section name="Practice" id="{11B154A7-30D0-427A-9B32-67199BEB6FF4}">
          <p14:sldIdLst>
            <p14:sldId id="777"/>
            <p14:sldId id="778"/>
          </p14:sldIdLst>
        </p14:section>
        <p14:section name="Secure" id="{3C25313C-2642-42FF-8276-F00EC6DF9D8C}">
          <p14:sldIdLst>
            <p14:sldId id="695"/>
            <p14:sldId id="696"/>
            <p14:sldId id="7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4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C29C-5C87-B58D-9466-688B9E2AA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2DD37A-68CC-4CCF-0888-780A40F75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AD264-5122-F17D-9269-33C5FC966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EB021-F3C7-DCC6-08D1-4030AD7B0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7089-0CF8-5A99-1D7E-8AC23C11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A4FA5-731B-5C6F-4960-DD49CAE877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4097A-68F9-B956-6FA1-71B529667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0EE17-3CBC-5FAF-AD6E-2374D5DC0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38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99EAA-25F9-4ADA-A96D-0D2DA338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AE43A-E9F4-9A7E-F39A-94417F773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009A0-CAA4-949B-564F-1DA40F1D1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201A-091C-CDFA-9652-3EB71D719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8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7535D-2E7A-3568-77B6-6D212E9C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5BA0FA-821F-9102-8F3E-5F867F304CC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E2C9B95C-F9DC-9F60-7E78-48177CA613D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ACF0EE46-7FB2-737D-CBB5-1A077F12704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54869A-E3AA-482B-91A5-03531AEF1495}"/>
                  </a:ext>
                </a:extLst>
              </p:cNvPr>
              <p:cNvSpPr txBox="1"/>
              <p:nvPr/>
            </p:nvSpPr>
            <p:spPr>
              <a:xfrm>
                <a:off x="0" y="676693"/>
                <a:ext cx="5455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use the iterative</a:t>
                </a:r>
                <a:r>
                  <a:rPr kumimoji="0" lang="en-GB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formula: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54869A-E3AA-482B-91A5-03531AEF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6693"/>
                <a:ext cx="5455403" cy="369332"/>
              </a:xfrm>
              <a:prstGeom prst="rect">
                <a:avLst/>
              </a:prstGeom>
              <a:blipFill>
                <a:blip r:embed="rId3"/>
                <a:stretch>
                  <a:fillRect l="-8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39C827-B847-CE1C-16B0-81268E312601}"/>
                  </a:ext>
                </a:extLst>
              </p:cNvPr>
              <p:cNvSpPr txBox="1"/>
              <p:nvPr/>
            </p:nvSpPr>
            <p:spPr>
              <a:xfrm>
                <a:off x="681621" y="1326133"/>
                <a:ext cx="3570080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39C827-B847-CE1C-16B0-81268E312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1" y="1326133"/>
                <a:ext cx="3570080" cy="670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7E792A-77B5-7CA2-7C6E-7523E5F98AC7}"/>
                  </a:ext>
                </a:extLst>
              </p:cNvPr>
              <p:cNvSpPr txBox="1"/>
              <p:nvPr/>
            </p:nvSpPr>
            <p:spPr>
              <a:xfrm>
                <a:off x="-1" y="2473575"/>
                <a:ext cx="5987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an estimate for the solution to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=−8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2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dp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7E792A-77B5-7CA2-7C6E-7523E5F98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73575"/>
                <a:ext cx="5987846" cy="369332"/>
              </a:xfrm>
              <a:prstGeom prst="rect">
                <a:avLst/>
              </a:prstGeom>
              <a:blipFill>
                <a:blip r:embed="rId5"/>
                <a:stretch>
                  <a:fillRect l="-81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6A11F-5A30-2FA9-F215-2F9C4438BD1D}"/>
                  </a:ext>
                </a:extLst>
              </p:cNvPr>
              <p:cNvSpPr txBox="1"/>
              <p:nvPr/>
            </p:nvSpPr>
            <p:spPr>
              <a:xfrm>
                <a:off x="5987845" y="676693"/>
                <a:ext cx="5455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use the iterative</a:t>
                </a:r>
                <a:r>
                  <a:rPr kumimoji="0" lang="en-GB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formula: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6A11F-5A30-2FA9-F215-2F9C4438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676693"/>
                <a:ext cx="5455403" cy="369332"/>
              </a:xfrm>
              <a:prstGeom prst="rect">
                <a:avLst/>
              </a:prstGeom>
              <a:blipFill>
                <a:blip r:embed="rId6"/>
                <a:stretch>
                  <a:fillRect l="-8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789A57-1C93-86ED-991C-CCEB003C89A1}"/>
                  </a:ext>
                </a:extLst>
              </p:cNvPr>
              <p:cNvSpPr txBox="1"/>
              <p:nvPr/>
            </p:nvSpPr>
            <p:spPr>
              <a:xfrm>
                <a:off x="6669466" y="1326133"/>
                <a:ext cx="3824958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789A57-1C93-86ED-991C-CCEB003C8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66" y="1326133"/>
                <a:ext cx="3824958" cy="6708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A235E7-13B0-877F-2AAA-DEB9FDD72DDA}"/>
                  </a:ext>
                </a:extLst>
              </p:cNvPr>
              <p:cNvSpPr txBox="1"/>
              <p:nvPr/>
            </p:nvSpPr>
            <p:spPr>
              <a:xfrm>
                <a:off x="5987844" y="2473575"/>
                <a:ext cx="5987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an estimate for the solution to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=−11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2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dp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A235E7-13B0-877F-2AAA-DEB9FDD72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4" y="2473575"/>
                <a:ext cx="5987846" cy="369332"/>
              </a:xfrm>
              <a:prstGeom prst="rect">
                <a:avLst/>
              </a:prstGeom>
              <a:blipFill>
                <a:blip r:embed="rId8"/>
                <a:stretch>
                  <a:fillRect l="-814" t="-10000" r="-10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4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E575D-EFFB-C179-5C94-51BECA13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05C7-5C96-57C5-6539-1F61601DA8A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7F6D5B6-D555-88FB-8F17-00B8BA6B772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64BD420-83A6-B448-268C-E44316B4633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C7954-D0DB-A498-1584-E24D41042860}"/>
              </a:ext>
            </a:extLst>
          </p:cNvPr>
          <p:cNvSpPr txBox="1"/>
          <p:nvPr/>
        </p:nvSpPr>
        <p:spPr>
          <a:xfrm>
            <a:off x="0" y="676693"/>
            <a:ext cx="54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iterative formula: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3DCCF4-DB5B-579F-5225-FB7FA6353D7D}"/>
                  </a:ext>
                </a:extLst>
              </p:cNvPr>
              <p:cNvSpPr txBox="1"/>
              <p:nvPr/>
            </p:nvSpPr>
            <p:spPr>
              <a:xfrm>
                <a:off x="1266949" y="1203864"/>
                <a:ext cx="2921504" cy="1111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sub>
                      </m:sSub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bSup>
                            <m:sSubSupPr>
                              <m:ctrlP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0" lang="en-GB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3DCCF4-DB5B-579F-5225-FB7FA635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49" y="1203864"/>
                <a:ext cx="2921504" cy="111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EA73BF-0091-D276-C32C-D4842880F4DF}"/>
                  </a:ext>
                </a:extLst>
              </p:cNvPr>
              <p:cNvSpPr txBox="1"/>
              <p:nvPr/>
            </p:nvSpPr>
            <p:spPr>
              <a:xfrm>
                <a:off x="-17635" y="2473575"/>
                <a:ext cx="6096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an estimate for the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+6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−1=0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3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dp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EA73BF-0091-D276-C32C-D4842880F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35" y="2473575"/>
                <a:ext cx="6096001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r="-1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F0FEBDE-9326-4B61-9091-D02A21E70057}"/>
              </a:ext>
            </a:extLst>
          </p:cNvPr>
          <p:cNvSpPr txBox="1"/>
          <p:nvPr/>
        </p:nvSpPr>
        <p:spPr>
          <a:xfrm>
            <a:off x="5987845" y="676693"/>
            <a:ext cx="54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iterative formula: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A5FD89-154A-9901-CCC7-233574CEE420}"/>
                  </a:ext>
                </a:extLst>
              </p:cNvPr>
              <p:cNvSpPr txBox="1"/>
              <p:nvPr/>
            </p:nvSpPr>
            <p:spPr>
              <a:xfrm>
                <a:off x="6669466" y="1326133"/>
                <a:ext cx="2921505" cy="1111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sub>
                      </m:sSub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sz="3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GB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A5FD89-154A-9901-CCC7-233574CEE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66" y="1326133"/>
                <a:ext cx="2921505" cy="1111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4505CA-7EAA-250E-7216-CCB6D9C698FD}"/>
                  </a:ext>
                </a:extLst>
              </p:cNvPr>
              <p:cNvSpPr txBox="1"/>
              <p:nvPr/>
            </p:nvSpPr>
            <p:spPr>
              <a:xfrm>
                <a:off x="6235817" y="2473575"/>
                <a:ext cx="6488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an estimate for the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to 3 </a:t>
                </a:r>
                <a:r>
                  <a:rPr lang="en-GB" dirty="0" err="1">
                    <a:solidFill>
                      <a:prstClr val="black"/>
                    </a:solidFill>
                  </a:rPr>
                  <a:t>dp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4505CA-7EAA-250E-7216-CCB6D9C69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817" y="2473575"/>
                <a:ext cx="6488292" cy="369332"/>
              </a:xfrm>
              <a:prstGeom prst="rect">
                <a:avLst/>
              </a:prstGeom>
              <a:blipFill>
                <a:blip r:embed="rId6"/>
                <a:stretch>
                  <a:fillRect l="-84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8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DB07-3819-9865-C508-DF8B50A8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607906" cy="602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FCD70-87ED-37D3-F331-0E25A3A4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10" y="832883"/>
            <a:ext cx="7712990" cy="54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1EBFE-9F90-5945-B6FA-B09A28ED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2895" cy="6130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AEDC9-C37B-6136-0C8C-5729B1A6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63" y="15645"/>
            <a:ext cx="5222929" cy="60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3836EF-BA11-1747-3151-F73FB5650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" y="1503336"/>
            <a:ext cx="10927572" cy="38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BCC67-FB54-2DFB-97A0-44A6A25EB48E}"/>
              </a:ext>
            </a:extLst>
          </p:cNvPr>
          <p:cNvSpPr txBox="1"/>
          <p:nvPr/>
        </p:nvSpPr>
        <p:spPr>
          <a:xfrm>
            <a:off x="9651095" y="2747789"/>
            <a:ext cx="207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marks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EA866-326B-D706-521A-1E766601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" y="1503337"/>
            <a:ext cx="10869855" cy="31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4FCAACDC-48AA-97D7-8481-908462B8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91" y="1262654"/>
            <a:ext cx="7415876" cy="4932578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A789C1D-EAC5-C976-A295-F534354A05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131375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7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Finding approximate solutions to equations using Iteration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57122A-F15D-AA73-4C43-6CC81773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12" y="1455440"/>
            <a:ext cx="9406975" cy="188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B152DF9C-4971-3E6F-B3EE-C6A1E38759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74638"/>
                <a:ext cx="10972800" cy="1143000"/>
              </a:xfrm>
              <a:prstGeom prst="rect">
                <a:avLst/>
              </a:prstGeom>
            </p:spPr>
            <p:txBody>
              <a:bodyPr/>
              <a:lstStyle>
                <a:lvl1pPr algn="l" defTabSz="91437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4000" dirty="0"/>
                  <a:t>A student tries to </a:t>
                </a:r>
                <a:r>
                  <a:rPr lang="en-GB" sz="4000" b="1" dirty="0">
                    <a:solidFill>
                      <a:srgbClr val="FF0000"/>
                    </a:solidFill>
                  </a:rPr>
                  <a:t>solve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4000" dirty="0"/>
                  <a:t> as follows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B152DF9C-4971-3E6F-B3EE-C6A1E3875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4638"/>
                <a:ext cx="10972800" cy="1143000"/>
              </a:xfrm>
              <a:prstGeom prst="rect">
                <a:avLst/>
              </a:prstGeom>
              <a:blipFill>
                <a:blip r:embed="rId2"/>
                <a:stretch>
                  <a:fillRect l="-1944" t="-14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8133CEA-F3BE-1BE9-592F-64386FFC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36370" y="682777"/>
            <a:ext cx="2823692" cy="397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DD0D0-F65F-870B-8A6C-0CC853A8557F}"/>
                  </a:ext>
                </a:extLst>
              </p:cNvPr>
              <p:cNvSpPr txBox="1"/>
              <p:nvPr/>
            </p:nvSpPr>
            <p:spPr>
              <a:xfrm>
                <a:off x="480291" y="4397136"/>
                <a:ext cx="11231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solution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will be a value of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that when substituted into the equation gives the</a:t>
                </a:r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value of 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𝑥</m:t>
                    </m:r>
                  </m:oMath>
                </a14:m>
                <a:r>
                  <a:rPr kumimoji="0" lang="en-GB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used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DD0D0-F65F-870B-8A6C-0CC853A85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4397136"/>
                <a:ext cx="11231418" cy="400110"/>
              </a:xfrm>
              <a:prstGeom prst="rect">
                <a:avLst/>
              </a:prstGeom>
              <a:blipFill>
                <a:blip r:embed="rId4"/>
                <a:stretch>
                  <a:fillRect l="-597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0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2" y="290945"/>
            <a:ext cx="6077445" cy="588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93164" y="290945"/>
                <a:ext cx="5403272" cy="589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Let’s start with 0…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=0</m:t>
                    </m:r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=7.071…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7.071…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5.365…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5.365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5.823…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To speed this process up we can use the ANS button as follows…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.704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5.735…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5.727…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29…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What do you notice?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164" y="290945"/>
                <a:ext cx="5403272" cy="5899820"/>
              </a:xfrm>
              <a:prstGeom prst="rect">
                <a:avLst/>
              </a:prstGeom>
              <a:blipFill>
                <a:blip r:embed="rId3"/>
                <a:stretch>
                  <a:fillRect l="-902" t="-620" b="-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94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2" y="290945"/>
            <a:ext cx="6077445" cy="5888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93164" y="290945"/>
                <a:ext cx="5403272" cy="409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.704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5.735…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6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5.727…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  <m:sub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7</m:t>
                          </m:r>
                        </m:sub>
                      </m:sSub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50−3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𝐴𝑁𝑆</m:t>
                          </m:r>
                        </m:e>
                      </m:ra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5.7</m:t>
                      </m:r>
                      <m: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29…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kumimoji="0" lang="en-GB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𝑛</m:t>
                        </m:r>
                        <m:r>
                          <a:rPr kumimoji="0" lang="en-GB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+1</m:t>
                        </m:r>
                      </m:sub>
                    </m:sSub>
                    <m:r>
                      <a:rPr kumimoji="0" lang="en-GB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</m:t>
                    </m:r>
                  </m:oMath>
                </a14:m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is getting closer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kumimoji="0" lang="en-GB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𝑛</m:t>
                        </m:r>
                      </m:sub>
                    </m:sSub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solution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is </a:t>
                </a:r>
                <a14:m>
                  <m:oMath xmlns:m="http://schemas.openxmlformats.org/officeDocument/2006/math"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𝒙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=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𝟓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.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𝟕𝟑</m:t>
                    </m:r>
                    <m:r>
                      <a:rPr kumimoji="0" lang="en-GB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</a:rPr>
                      <m:t> </m:t>
                    </m:r>
                    <m:d>
                      <m:dPr>
                        <m:ctrlP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</m:ctrlPr>
                      </m:dPr>
                      <m:e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𝟐</m:t>
                        </m:r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 </m:t>
                        </m:r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𝒅𝒑</m:t>
                        </m:r>
                      </m:e>
                    </m:d>
                  </m:oMath>
                </a14:m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164" y="290945"/>
                <a:ext cx="5403272" cy="4092402"/>
              </a:xfrm>
              <a:prstGeom prst="rect">
                <a:avLst/>
              </a:prstGeom>
              <a:blipFill>
                <a:blip r:embed="rId3"/>
                <a:stretch>
                  <a:fillRect b="-1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3171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317144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that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19F28E-4B4F-AD9F-390E-477EBCAD965B}"/>
              </a:ext>
            </a:extLst>
          </p:cNvPr>
          <p:cNvSpPr txBox="1"/>
          <p:nvPr/>
        </p:nvSpPr>
        <p:spPr>
          <a:xfrm>
            <a:off x="90520" y="1841845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be rearranged to give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F51EF-510A-403B-F26C-52B2F8FBBB83}"/>
                  </a:ext>
                </a:extLst>
              </p:cNvPr>
              <p:cNvSpPr txBox="1"/>
              <p:nvPr/>
            </p:nvSpPr>
            <p:spPr>
              <a:xfrm>
                <a:off x="1565330" y="2409307"/>
                <a:ext cx="294362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FF51EF-510A-403B-F26C-52B2F8FBB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2409307"/>
                <a:ext cx="2943626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844FB9-A389-4EFF-79CE-1056E6511E9B}"/>
                  </a:ext>
                </a:extLst>
              </p:cNvPr>
              <p:cNvSpPr txBox="1"/>
              <p:nvPr/>
            </p:nvSpPr>
            <p:spPr>
              <a:xfrm>
                <a:off x="7661330" y="1046025"/>
                <a:ext cx="34551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844FB9-A389-4EFF-79CE-1056E651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30" y="1046025"/>
                <a:ext cx="345517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CC0C29-F44B-0A35-B2D4-731B9E88E10E}"/>
              </a:ext>
            </a:extLst>
          </p:cNvPr>
          <p:cNvSpPr txBox="1"/>
          <p:nvPr/>
        </p:nvSpPr>
        <p:spPr>
          <a:xfrm>
            <a:off x="6096000" y="658568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216B51-8478-CB4A-4EB4-BBDD827852E9}"/>
              </a:ext>
            </a:extLst>
          </p:cNvPr>
          <p:cNvSpPr txBox="1"/>
          <p:nvPr/>
        </p:nvSpPr>
        <p:spPr>
          <a:xfrm>
            <a:off x="6186520" y="196343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be rearranged to give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06BA7F-3409-A117-CB68-27BB3F02C09A}"/>
                  </a:ext>
                </a:extLst>
              </p:cNvPr>
              <p:cNvSpPr txBox="1"/>
              <p:nvPr/>
            </p:nvSpPr>
            <p:spPr>
              <a:xfrm>
                <a:off x="7661330" y="2530896"/>
                <a:ext cx="3214534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506BA7F-3409-A117-CB68-27BB3F02C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30" y="2530896"/>
                <a:ext cx="3214534" cy="700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54E9-42C7-EAF4-AAA6-4931894B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A655A3-2DEB-3506-E180-8657ECC40D9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11C5BD9-273D-2096-AE07-E90BA5DD5AA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35E6C2FD-9B78-5477-3A88-53910A63551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21A9D-5164-17EF-25E4-D722EBFB5A1F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36831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−1=0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21A9D-5164-17EF-25E4-D722EBFB5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368318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29AB945-053B-E283-E820-B370ADD6D91E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that the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76550-9AED-EAB4-221B-F47633CEB7E2}"/>
              </a:ext>
            </a:extLst>
          </p:cNvPr>
          <p:cNvSpPr txBox="1"/>
          <p:nvPr/>
        </p:nvSpPr>
        <p:spPr>
          <a:xfrm>
            <a:off x="90520" y="1841845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rearranged to give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887869-E743-3FFB-92CC-0706649A8A68}"/>
                  </a:ext>
                </a:extLst>
              </p:cNvPr>
              <p:cNvSpPr txBox="1"/>
              <p:nvPr/>
            </p:nvSpPr>
            <p:spPr>
              <a:xfrm>
                <a:off x="1565330" y="2409307"/>
                <a:ext cx="2504596" cy="12352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887869-E743-3FFB-92CC-0706649A8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2409307"/>
                <a:ext cx="2504596" cy="12352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64A611-90BF-A1B9-2F7B-4C7F688766F9}"/>
                  </a:ext>
                </a:extLst>
              </p:cNvPr>
              <p:cNvSpPr txBox="1"/>
              <p:nvPr/>
            </p:nvSpPr>
            <p:spPr>
              <a:xfrm>
                <a:off x="7661330" y="1046025"/>
                <a:ext cx="36831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−1=0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64A611-90BF-A1B9-2F7B-4C7F68876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30" y="1046025"/>
                <a:ext cx="368318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4A4AFCC-CE35-4CD1-7E08-7CCBC2EA3523}"/>
              </a:ext>
            </a:extLst>
          </p:cNvPr>
          <p:cNvSpPr txBox="1"/>
          <p:nvPr/>
        </p:nvSpPr>
        <p:spPr>
          <a:xfrm>
            <a:off x="6096000" y="658568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84610-8E76-BE62-6B66-28FE4A296900}"/>
              </a:ext>
            </a:extLst>
          </p:cNvPr>
          <p:cNvSpPr txBox="1"/>
          <p:nvPr/>
        </p:nvSpPr>
        <p:spPr>
          <a:xfrm>
            <a:off x="6186520" y="196343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rearranged to give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9D99CF-0441-302A-7275-B3D06BE71D92}"/>
                  </a:ext>
                </a:extLst>
              </p:cNvPr>
              <p:cNvSpPr txBox="1"/>
              <p:nvPr/>
            </p:nvSpPr>
            <p:spPr>
              <a:xfrm>
                <a:off x="7661330" y="2530896"/>
                <a:ext cx="2504596" cy="1231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GB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9D99CF-0441-302A-7275-B3D06BE7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30" y="2530896"/>
                <a:ext cx="2504596" cy="1231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7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504</Words>
  <Application>Microsoft Office PowerPoint</Application>
  <PresentationFormat>Widescreen</PresentationFormat>
  <Paragraphs>131</Paragraphs>
  <Slides>16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41</cp:revision>
  <cp:lastPrinted>2025-09-19T09:29:26Z</cp:lastPrinted>
  <dcterms:created xsi:type="dcterms:W3CDTF">2024-05-01T10:13:14Z</dcterms:created>
  <dcterms:modified xsi:type="dcterms:W3CDTF">2025-12-02T11:11:07Z</dcterms:modified>
</cp:coreProperties>
</file>