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1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  <p:sldMasterId id="2147483815" r:id="rId10"/>
    <p:sldMasterId id="2147483827" r:id="rId11"/>
    <p:sldMasterId id="2147483839" r:id="rId12"/>
  </p:sldMasterIdLst>
  <p:notesMasterIdLst>
    <p:notesMasterId r:id="rId39"/>
  </p:notesMasterIdLst>
  <p:sldIdLst>
    <p:sldId id="264" r:id="rId13"/>
    <p:sldId id="269" r:id="rId14"/>
    <p:sldId id="288" r:id="rId15"/>
    <p:sldId id="699" r:id="rId16"/>
    <p:sldId id="831" r:id="rId17"/>
    <p:sldId id="832" r:id="rId18"/>
    <p:sldId id="299" r:id="rId19"/>
    <p:sldId id="308" r:id="rId20"/>
    <p:sldId id="298" r:id="rId21"/>
    <p:sldId id="309" r:id="rId22"/>
    <p:sldId id="310" r:id="rId23"/>
    <p:sldId id="300" r:id="rId24"/>
    <p:sldId id="301" r:id="rId25"/>
    <p:sldId id="833" r:id="rId26"/>
    <p:sldId id="834" r:id="rId27"/>
    <p:sldId id="302" r:id="rId28"/>
    <p:sldId id="303" r:id="rId29"/>
    <p:sldId id="304" r:id="rId30"/>
    <p:sldId id="824" r:id="rId31"/>
    <p:sldId id="835" r:id="rId32"/>
    <p:sldId id="816" r:id="rId33"/>
    <p:sldId id="829" r:id="rId34"/>
    <p:sldId id="695" r:id="rId35"/>
    <p:sldId id="830" r:id="rId36"/>
    <p:sldId id="696" r:id="rId37"/>
    <p:sldId id="808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</p14:sldIdLst>
        </p14:section>
        <p14:section name="Instruction" id="{A989B0C6-FEE7-46F6-A651-D7ED39E502F9}">
          <p14:sldIdLst>
            <p14:sldId id="831"/>
            <p14:sldId id="832"/>
            <p14:sldId id="299"/>
            <p14:sldId id="308"/>
            <p14:sldId id="298"/>
            <p14:sldId id="309"/>
            <p14:sldId id="310"/>
            <p14:sldId id="300"/>
            <p14:sldId id="301"/>
            <p14:sldId id="833"/>
            <p14:sldId id="834"/>
            <p14:sldId id="302"/>
            <p14:sldId id="303"/>
            <p14:sldId id="304"/>
            <p14:sldId id="824"/>
            <p14:sldId id="835"/>
          </p14:sldIdLst>
        </p14:section>
        <p14:section name="Practice" id="{11B154A7-30D0-427A-9B32-67199BEB6FF4}">
          <p14:sldIdLst>
            <p14:sldId id="816"/>
            <p14:sldId id="829"/>
          </p14:sldIdLst>
        </p14:section>
        <p14:section name="Secure" id="{3C25313C-2642-42FF-8276-F00EC6DF9D8C}">
          <p14:sldIdLst>
            <p14:sldId id="695"/>
            <p14:sldId id="830"/>
            <p14:sldId id="696"/>
            <p14:sldId id="8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409" autoAdjust="0"/>
  </p:normalViewPr>
  <p:slideViewPr>
    <p:cSldViewPr snapToGrid="0">
      <p:cViewPr varScale="1">
        <p:scale>
          <a:sx n="59" d="100"/>
          <a:sy n="59" d="100"/>
        </p:scale>
        <p:origin x="11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sky is the limit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92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6EC11-C2AC-8482-7E4F-F7E3B86E9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9ACED8-14B5-7D98-3D68-95F1969F8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CA7D3-D19C-668E-B262-E86084AF2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C021B-2A8C-E1DA-9642-E1AC2E3FC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409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0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9DDAA-CDA0-DBA6-9D46-9AA58F383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F334D-7A16-3C02-1D54-4F2597DBA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85C9E2-AA5A-3041-6924-47E5BE4C9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9BDD3-BAC6-A723-577F-3D1AD1A70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001D2-7AE2-4737-A9D1-4609F19798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0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</a:t>
            </a:r>
            <a:r>
              <a:rPr lang="en-GB" baseline="0" dirty="0"/>
              <a:t> out these axes and put in plastic wallets (using these from the previous lesson)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2DC82-186A-44C6-9B2A-9CD39CAF152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28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2DC82-186A-44C6-9B2A-9CD39CAF15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95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2DC82-186A-44C6-9B2A-9CD39CAF15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95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2DC82-186A-44C6-9B2A-9CD39CAF15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88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2DC82-186A-44C6-9B2A-9CD39CAF15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95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2DC82-186A-44C6-9B2A-9CD39CAF15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713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2DC82-186A-44C6-9B2A-9CD39CAF15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17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6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145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379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106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73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562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270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685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31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2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275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377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822-62CC-43DA-BAB7-21FACBBA6F9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9720-8AF9-4776-9E87-7F0323CCC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1844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822-62CC-43DA-BAB7-21FACBBA6F9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9720-8AF9-4776-9E87-7F0323CCC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3230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822-62CC-43DA-BAB7-21FACBBA6F9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9720-8AF9-4776-9E87-7F0323CCC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279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822-62CC-43DA-BAB7-21FACBBA6F9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9720-8AF9-4776-9E87-7F0323CCC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940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822-62CC-43DA-BAB7-21FACBBA6F9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9720-8AF9-4776-9E87-7F0323CCC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19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822-62CC-43DA-BAB7-21FACBBA6F9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9720-8AF9-4776-9E87-7F0323CCC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779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822-62CC-43DA-BAB7-21FACBBA6F9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9720-8AF9-4776-9E87-7F0323CCC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1662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822-62CC-43DA-BAB7-21FACBBA6F9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9720-8AF9-4776-9E87-7F0323CCC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822-62CC-43DA-BAB7-21FACBBA6F9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9720-8AF9-4776-9E87-7F0323CCC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1750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822-62CC-43DA-BAB7-21FACBBA6F9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9720-8AF9-4776-9E87-7F0323CCC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613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822-62CC-43DA-BAB7-21FACBBA6F9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09720-8AF9-4776-9E87-7F0323CCC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763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057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762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76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566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018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386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60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401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118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67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077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526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213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6582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384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57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A24ABE6-343B-4734-83E8-432C498277DA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7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F2ABE822-62CC-43DA-BAB7-21FACBBA6F91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DA09720-8AF9-4776-9E87-7F0323CCCF9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40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9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64" y="214858"/>
            <a:ext cx="5472608" cy="56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122931" y="476673"/>
                <a:ext cx="327257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Now draw the graph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/>
                      </a:rPr>
                      <m:t>(−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931" y="476673"/>
                <a:ext cx="3272572" cy="3108543"/>
              </a:xfrm>
              <a:prstGeom prst="rect">
                <a:avLst/>
              </a:prstGeom>
              <a:blipFill>
                <a:blip r:embed="rId4"/>
                <a:stretch>
                  <a:fillRect l="-2607" r="-50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31090" y="3684987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How else can we write this inequality?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944025" y="3030910"/>
                <a:ext cx="1859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25" y="3030910"/>
                <a:ext cx="1859612" cy="369332"/>
              </a:xfrm>
              <a:prstGeom prst="rect">
                <a:avLst/>
              </a:prstGeom>
              <a:blipFill>
                <a:blip r:embed="rId5"/>
                <a:stretch>
                  <a:fillRect r="-3279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8173255" y="5373216"/>
                <a:ext cx="14011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255" y="5373216"/>
                <a:ext cx="1401153" cy="369332"/>
              </a:xfrm>
              <a:prstGeom prst="rect">
                <a:avLst/>
              </a:prstGeom>
              <a:blipFill>
                <a:blip r:embed="rId6"/>
                <a:stretch>
                  <a:fillRect l="-4348" r="-3913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 flipV="1">
            <a:off x="2351584" y="836712"/>
            <a:ext cx="2138584" cy="42332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64" y="214858"/>
            <a:ext cx="5472608" cy="56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122931" y="476672"/>
                <a:ext cx="3272572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What is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endParaRPr lang="en-GB" sz="24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931" y="476672"/>
                <a:ext cx="3272572" cy="2369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711624" y="5949280"/>
              <a:ext cx="4572000" cy="7416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GB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711624" y="5949280"/>
              <a:ext cx="4572000" cy="7416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1613" r="-5040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800" t="-1613" r="-4040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9206" t="-1613" r="-300794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600" t="-1613" r="-2032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1600" t="-1613" r="-1032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600" t="-1613" r="-3200" b="-1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103279" r="-5040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800" t="-103279" r="-4040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9206" t="-103279" r="-300794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600" t="-103279" r="-2032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1600" t="-103279" r="-1032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600" t="-103279" r="-3200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Multiply 5"/>
          <p:cNvSpPr/>
          <p:nvPr/>
        </p:nvSpPr>
        <p:spPr>
          <a:xfrm>
            <a:off x="6551349" y="764704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418160" y="4927499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4963277" y="3876442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5496168" y="2832554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040411" y="1772816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9290" y="6348695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1411" y="6354451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36292" y="6348695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30086" y="6368716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0997" y="6355076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622935" y="2835768"/>
                <a:ext cx="23791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935" y="2835768"/>
                <a:ext cx="2379113" cy="369332"/>
              </a:xfrm>
              <a:prstGeom prst="rect">
                <a:avLst/>
              </a:prstGeom>
              <a:blipFill>
                <a:blip r:embed="rId6"/>
                <a:stretch>
                  <a:fillRect l="-256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7890352" y="3501008"/>
                <a:ext cx="18412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352" y="3501008"/>
                <a:ext cx="1841273" cy="369332"/>
              </a:xfrm>
              <a:prstGeom prst="rect">
                <a:avLst/>
              </a:prstGeom>
              <a:blipFill>
                <a:blip r:embed="rId7"/>
                <a:stretch>
                  <a:fillRect l="-331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 flipV="1">
            <a:off x="2351584" y="836712"/>
            <a:ext cx="2138584" cy="42332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6" idx="1"/>
          </p:cNvCxnSpPr>
          <p:nvPr/>
        </p:nvCxnSpPr>
        <p:spPr>
          <a:xfrm flipV="1">
            <a:off x="4501868" y="816589"/>
            <a:ext cx="2158909" cy="42406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12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Reflecting Functions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GB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represents a reflection of the original function in the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𝑦</m:t>
                    </m:r>
                    <m:r>
                      <a:rPr lang="en-GB" i="1" dirty="0" smtClean="0">
                        <a:latin typeface="Cambria Math"/>
                      </a:rPr>
                      <m:t>−</m:t>
                    </m:r>
                    <m:r>
                      <a:rPr lang="en-GB" i="1" dirty="0" smtClean="0">
                        <a:latin typeface="Cambria Math"/>
                      </a:rPr>
                      <m:t>𝑎𝑥𝑖𝑠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represents a reflection of the original function in the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 –</m:t>
                    </m:r>
                    <m:r>
                      <a:rPr lang="en-GB" i="1" dirty="0" smtClean="0">
                        <a:latin typeface="Cambria Math"/>
                      </a:rPr>
                      <m:t>𝑎𝑥𝑖𝑠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09600" y="2230828"/>
            <a:ext cx="18002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600987"/>
            <a:ext cx="1800200" cy="641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0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your whiteboards: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7"/>
                <a:ext cx="3682752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2800" dirty="0"/>
                  <a:t>The graphs of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/>
                      </a:rPr>
                      <m:t>𝑓</m:t>
                    </m:r>
                    <m:r>
                      <a:rPr lang="en-GB" sz="2800" i="1" dirty="0">
                        <a:latin typeface="Cambria Math"/>
                      </a:rPr>
                      <m:t>(</m:t>
                    </m:r>
                    <m:r>
                      <a:rPr lang="en-GB" sz="2800" i="1" dirty="0">
                        <a:latin typeface="Cambria Math"/>
                      </a:rPr>
                      <m:t>𝑥</m:t>
                    </m:r>
                    <m:r>
                      <a:rPr lang="en-GB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sz="2800" dirty="0"/>
                  <a:t> and some transformations are shown. </a:t>
                </a:r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:r>
                  <a:rPr lang="en-GB" sz="2800" dirty="0"/>
                  <a:t>Which represents </a:t>
                </a:r>
                <a14:m>
                  <m:oMath xmlns:m="http://schemas.openxmlformats.org/officeDocument/2006/math">
                    <m:r>
                      <a:rPr lang="en-GB" sz="2800" dirty="0">
                        <a:latin typeface="Cambria Math"/>
                      </a:rPr>
                      <m:t>−</m:t>
                    </m:r>
                    <m:r>
                      <a:rPr lang="en-GB" sz="2800" i="1" dirty="0">
                        <a:latin typeface="Cambria Math"/>
                      </a:rPr>
                      <m:t>𝑓</m:t>
                    </m:r>
                    <m:r>
                      <a:rPr lang="en-GB" sz="2800" i="1" dirty="0">
                        <a:latin typeface="Cambria Math"/>
                      </a:rPr>
                      <m:t>(</m:t>
                    </m:r>
                    <m:r>
                      <a:rPr lang="en-GB" sz="2800" i="1" dirty="0">
                        <a:latin typeface="Cambria Math"/>
                      </a:rPr>
                      <m:t>𝑥</m:t>
                    </m:r>
                    <m:r>
                      <a:rPr lang="en-GB" sz="2800" i="1" dirty="0">
                        <a:latin typeface="Cambria Math"/>
                      </a:rPr>
                      <m:t>)? 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7"/>
                <a:ext cx="3682752" cy="4525963"/>
              </a:xfrm>
              <a:blipFill>
                <a:blip r:embed="rId2"/>
                <a:stretch>
                  <a:fillRect t="-1482" r="-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3" y="1700809"/>
            <a:ext cx="4899385" cy="410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17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your whiteboards: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7"/>
                <a:ext cx="3682752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2800" dirty="0"/>
                  <a:t>The graphs of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/>
                      </a:rPr>
                      <m:t>𝑓</m:t>
                    </m:r>
                    <m:r>
                      <a:rPr lang="en-GB" sz="2800" i="1" dirty="0">
                        <a:latin typeface="Cambria Math"/>
                      </a:rPr>
                      <m:t>(</m:t>
                    </m:r>
                    <m:r>
                      <a:rPr lang="en-GB" sz="2800" i="1" dirty="0">
                        <a:latin typeface="Cambria Math"/>
                      </a:rPr>
                      <m:t>𝑥</m:t>
                    </m:r>
                    <m:r>
                      <a:rPr lang="en-GB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sz="2800" dirty="0"/>
                  <a:t> and some transformations are shown. </a:t>
                </a:r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:r>
                  <a:rPr lang="en-GB" sz="2800" dirty="0"/>
                  <a:t>Which represents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/>
                      </a:rPr>
                      <m:t>𝑓</m:t>
                    </m:r>
                    <m:r>
                      <a:rPr lang="en-GB" sz="2800" i="1" dirty="0">
                        <a:latin typeface="Cambria Math"/>
                      </a:rPr>
                      <m:t>(−</m:t>
                    </m:r>
                    <m:r>
                      <a:rPr lang="en-GB" sz="2800" i="1" dirty="0">
                        <a:latin typeface="Cambria Math"/>
                      </a:rPr>
                      <m:t>𝑥</m:t>
                    </m:r>
                    <m:r>
                      <a:rPr lang="en-GB" sz="2800" i="1" dirty="0">
                        <a:latin typeface="Cambria Math"/>
                      </a:rPr>
                      <m:t>)? 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7"/>
                <a:ext cx="3682752" cy="4525963"/>
              </a:xfrm>
              <a:blipFill>
                <a:blip r:embed="rId2"/>
                <a:stretch>
                  <a:fillRect t="-1482" r="-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700808"/>
            <a:ext cx="4677618" cy="331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7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your whiteboards: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1460568"/>
                <a:ext cx="3682752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The graphs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𝑓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shown. 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/>
                      </a:rPr>
                      <m:t>−</m:t>
                    </m:r>
                    <m:r>
                      <a:rPr lang="en-GB" i="1" dirty="0">
                        <a:latin typeface="Cambria Math"/>
                      </a:rPr>
                      <m:t>𝑓</m:t>
                    </m:r>
                    <m:r>
                      <a:rPr lang="en-GB" i="1" dirty="0">
                        <a:latin typeface="Cambria Math"/>
                      </a:rPr>
                      <m:t>(</m:t>
                    </m:r>
                    <m:r>
                      <a:rPr lang="en-GB" i="1" dirty="0">
                        <a:latin typeface="Cambria Math"/>
                      </a:rPr>
                      <m:t>𝑥</m:t>
                    </m:r>
                    <m:r>
                      <a:rPr lang="en-GB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Mark the coordinates of the vertex and axes intercepts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1460568"/>
                <a:ext cx="3682752" cy="4525963"/>
              </a:xfrm>
              <a:blipFill>
                <a:blip r:embed="rId2"/>
                <a:stretch>
                  <a:fillRect l="-3146" t="-1752" r="-3311" b="-22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3742"/>
          <a:stretch/>
        </p:blipFill>
        <p:spPr bwMode="auto">
          <a:xfrm>
            <a:off x="6032206" y="1700808"/>
            <a:ext cx="4436709" cy="404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32206" y="1700808"/>
            <a:ext cx="1071907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66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your whiteboards: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1460568"/>
                <a:ext cx="3682752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The graphs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𝑓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shown. 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/>
                      </a:rPr>
                      <m:t>−</m:t>
                    </m:r>
                    <m:r>
                      <a:rPr lang="en-GB" i="1" dirty="0">
                        <a:latin typeface="Cambria Math"/>
                      </a:rPr>
                      <m:t>𝑓</m:t>
                    </m:r>
                    <m:r>
                      <a:rPr lang="en-GB" i="1" dirty="0">
                        <a:latin typeface="Cambria Math"/>
                      </a:rPr>
                      <m:t>(</m:t>
                    </m:r>
                    <m:r>
                      <a:rPr lang="en-GB" i="1" dirty="0">
                        <a:latin typeface="Cambria Math"/>
                      </a:rPr>
                      <m:t>𝑥</m:t>
                    </m:r>
                    <m:r>
                      <a:rPr lang="en-GB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Mark the coordinates of the vertex and axes intercepts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1460568"/>
                <a:ext cx="3682752" cy="4525963"/>
              </a:xfrm>
              <a:blipFill>
                <a:blip r:embed="rId2"/>
                <a:stretch>
                  <a:fillRect l="-3146" t="-1752" r="-3311" b="-22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3742"/>
          <a:stretch/>
        </p:blipFill>
        <p:spPr bwMode="auto">
          <a:xfrm>
            <a:off x="5735961" y="1556792"/>
            <a:ext cx="4436709" cy="404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1444576"/>
            <a:ext cx="4436709" cy="426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807968" y="1268760"/>
            <a:ext cx="1512168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83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your whiteboards: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1460568"/>
                <a:ext cx="3682752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The graphs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𝑓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shown. 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𝑓</m:t>
                    </m:r>
                    <m:r>
                      <a:rPr lang="en-GB" i="1" dirty="0">
                        <a:latin typeface="Cambria Math"/>
                      </a:rPr>
                      <m:t>(−</m:t>
                    </m:r>
                    <m:r>
                      <a:rPr lang="en-GB" i="1" dirty="0">
                        <a:latin typeface="Cambria Math"/>
                      </a:rPr>
                      <m:t>𝑥</m:t>
                    </m:r>
                    <m:r>
                      <a:rPr lang="en-GB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Mark the coordinates of the vertex and axes intercepts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1460568"/>
                <a:ext cx="3682752" cy="4525963"/>
              </a:xfrm>
              <a:blipFill>
                <a:blip r:embed="rId2"/>
                <a:stretch>
                  <a:fillRect l="-3146" t="-1752" r="-3311" b="-22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3742"/>
          <a:stretch/>
        </p:blipFill>
        <p:spPr bwMode="auto">
          <a:xfrm>
            <a:off x="6032206" y="1700808"/>
            <a:ext cx="4436709" cy="404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07968" y="1700808"/>
            <a:ext cx="1512168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933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your whiteboards: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91544" y="1460568"/>
                <a:ext cx="3682752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The graphs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𝑓</m:t>
                    </m:r>
                    <m:r>
                      <a:rPr lang="en-GB" i="1" dirty="0" smtClean="0">
                        <a:latin typeface="Cambria Math"/>
                      </a:rPr>
                      <m:t>(</m:t>
                    </m:r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shown. 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𝑓</m:t>
                    </m:r>
                    <m:r>
                      <a:rPr lang="en-GB" i="1" dirty="0">
                        <a:latin typeface="Cambria Math"/>
                      </a:rPr>
                      <m:t>(−</m:t>
                    </m:r>
                    <m:r>
                      <a:rPr lang="en-GB" i="1" dirty="0">
                        <a:latin typeface="Cambria Math"/>
                      </a:rPr>
                      <m:t>𝑥</m:t>
                    </m:r>
                    <m:r>
                      <a:rPr lang="en-GB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dirty="0"/>
                  <a:t>Mark the coordinates of the vertex and axes intercepts.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1460568"/>
                <a:ext cx="3682752" cy="4525963"/>
              </a:xfrm>
              <a:blipFill>
                <a:blip r:embed="rId2"/>
                <a:stretch>
                  <a:fillRect l="-3146" t="-1752" r="-3311" b="-22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r="3742"/>
          <a:stretch/>
        </p:blipFill>
        <p:spPr bwMode="auto">
          <a:xfrm>
            <a:off x="6032206" y="1700808"/>
            <a:ext cx="4436709" cy="404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20" y="1796300"/>
            <a:ext cx="5075210" cy="39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22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BC4D2-2B80-23B7-E5CA-F3473B2C8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0C7712-9A0B-EC41-0A96-364CCA2BA32D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4C59CC73-D68F-610E-EF04-93F29147CACB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2C9C4166-BC5C-D697-0D0B-BB13442EAF4E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CEEEC4-DDC1-0988-0F6A-E3E4FD76DEDE}"/>
                  </a:ext>
                </a:extLst>
              </p:cNvPr>
              <p:cNvSpPr txBox="1"/>
              <p:nvPr/>
            </p:nvSpPr>
            <p:spPr>
              <a:xfrm>
                <a:off x="599897" y="609214"/>
                <a:ext cx="4310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reflected in the x-axis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2CEEEC4-DDC1-0988-0F6A-E3E4FD76D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97" y="609214"/>
                <a:ext cx="4310999" cy="461665"/>
              </a:xfrm>
              <a:prstGeom prst="rect">
                <a:avLst/>
              </a:prstGeom>
              <a:blipFill>
                <a:blip r:embed="rId2"/>
                <a:stretch>
                  <a:fillRect t="-10526" r="-98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5A927F6-B6CB-367D-E663-5B5B7E536758}"/>
              </a:ext>
            </a:extLst>
          </p:cNvPr>
          <p:cNvSpPr txBox="1"/>
          <p:nvPr/>
        </p:nvSpPr>
        <p:spPr>
          <a:xfrm>
            <a:off x="599897" y="1407717"/>
            <a:ext cx="431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out the equation of the new curve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DA3C63-A860-C0F8-3916-23D72B07A063}"/>
                  </a:ext>
                </a:extLst>
              </p:cNvPr>
              <p:cNvSpPr txBox="1"/>
              <p:nvPr/>
            </p:nvSpPr>
            <p:spPr>
              <a:xfrm>
                <a:off x="6777540" y="587852"/>
                <a:ext cx="50280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reflected in the y - axis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DA3C63-A860-C0F8-3916-23D72B07A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540" y="587852"/>
                <a:ext cx="5028017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EC6AB66-E114-E6C8-3521-639C55F3B2C9}"/>
              </a:ext>
            </a:extLst>
          </p:cNvPr>
          <p:cNvSpPr txBox="1"/>
          <p:nvPr/>
        </p:nvSpPr>
        <p:spPr>
          <a:xfrm>
            <a:off x="6777540" y="1386355"/>
            <a:ext cx="431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out the equation of the new curve</a:t>
            </a:r>
          </a:p>
        </p:txBody>
      </p:sp>
    </p:spTree>
    <p:extLst>
      <p:ext uri="{BB962C8B-B14F-4D97-AF65-F5344CB8AC3E}">
        <p14:creationId xmlns:p14="http://schemas.microsoft.com/office/powerpoint/2010/main" val="42727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9F274-2214-960E-33F6-3DEF93AD5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BF90D-B5A7-2844-A7E9-C82DBAE1155D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B09F9221-40D2-6455-5E31-40F6A2648D12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9421472E-A307-5AC2-E546-3273146AA70B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8303D1-C0F0-9F6C-8242-E7188CC073E7}"/>
                  </a:ext>
                </a:extLst>
              </p:cNvPr>
              <p:cNvSpPr txBox="1"/>
              <p:nvPr/>
            </p:nvSpPr>
            <p:spPr>
              <a:xfrm>
                <a:off x="599897" y="609214"/>
                <a:ext cx="4310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GB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x</m:t>
                    </m:r>
                    <m:r>
                      <a:rPr kumimoji="0" lang="en-GB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+7 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reflected in the y-axis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8303D1-C0F0-9F6C-8242-E7188CC07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97" y="609214"/>
                <a:ext cx="4310999" cy="830997"/>
              </a:xfrm>
              <a:prstGeom prst="rect">
                <a:avLst/>
              </a:prstGeom>
              <a:blipFill>
                <a:blip r:embed="rId2"/>
                <a:stretch>
                  <a:fillRect t="-5882" r="-989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11B8D72-3FCA-E2E1-A2FB-87A52534E01C}"/>
              </a:ext>
            </a:extLst>
          </p:cNvPr>
          <p:cNvSpPr txBox="1"/>
          <p:nvPr/>
        </p:nvSpPr>
        <p:spPr>
          <a:xfrm>
            <a:off x="599897" y="1407717"/>
            <a:ext cx="431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out the equation of the new curve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010A7D-320C-2974-5DCD-B842A80D1744}"/>
                  </a:ext>
                </a:extLst>
              </p:cNvPr>
              <p:cNvSpPr txBox="1"/>
              <p:nvPr/>
            </p:nvSpPr>
            <p:spPr>
              <a:xfrm>
                <a:off x="6777540" y="587852"/>
                <a:ext cx="50280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3−</m:t>
                    </m:r>
                    <m:sSup>
                      <m:sSup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reflected in the x - axis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010A7D-320C-2974-5DCD-B842A80D1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540" y="587852"/>
                <a:ext cx="5028017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C7B4895-AEE8-3A77-A409-1071685F4B29}"/>
              </a:ext>
            </a:extLst>
          </p:cNvPr>
          <p:cNvSpPr txBox="1"/>
          <p:nvPr/>
        </p:nvSpPr>
        <p:spPr>
          <a:xfrm>
            <a:off x="6777540" y="1386355"/>
            <a:ext cx="431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out the equation of the new curve</a:t>
            </a:r>
          </a:p>
        </p:txBody>
      </p:sp>
    </p:spTree>
    <p:extLst>
      <p:ext uri="{BB962C8B-B14F-4D97-AF65-F5344CB8AC3E}">
        <p14:creationId xmlns:p14="http://schemas.microsoft.com/office/powerpoint/2010/main" val="30640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EDDA23-7ABE-FB5D-DBD6-553B5452E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747657" cy="6327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284B00-62F3-F1EC-B15B-FBB552CF2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3285"/>
            <a:ext cx="5968558" cy="22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9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1D2925-0F45-85A2-5EE6-F1CEE2E7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923826" cy="2108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68B63F-13C3-464A-019C-1C7F38DAA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66014" cy="62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11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039A82-832E-DE1B-D383-AFE95DB9E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791" y="1242037"/>
            <a:ext cx="7900273" cy="48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640A5-410D-720A-1C45-276703113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83B16C7-04DB-7F51-2D80-373044B5624E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FAEDC-702A-029F-CBC9-61BCF797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971" y="1295102"/>
            <a:ext cx="8438418" cy="4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3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3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47B01F-44CE-32BC-DB4A-7E7E8108D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894" y="1361818"/>
            <a:ext cx="6716163" cy="48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1EE17-10D4-8C22-DF92-C232A96B6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7D5DC9A-0559-8AAE-013E-768C0CC912A7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4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5D9F13-F64E-AEBD-A590-A8C40940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42" y="1715609"/>
            <a:ext cx="9383573" cy="42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7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Reflecting Functions </a:t>
            </a:r>
            <a:endParaRPr lang="en-GB" sz="4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08598C-7BDB-992D-F117-C78173604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527" y="1210794"/>
            <a:ext cx="7150946" cy="480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8641"/>
            <a:ext cx="4968552" cy="513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2351584" y="5517232"/>
              <a:ext cx="6816080" cy="1112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520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2351584" y="5517232"/>
              <a:ext cx="6816080" cy="1112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520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5201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4" t="-1639" r="-70285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14" t="-1639" r="-60285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714" t="-1639" r="-50285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714" t="-1639" r="-40285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3597" t="-1639" r="-30575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000" t="-1639" r="-20357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000" t="-1639" r="-10357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0000" t="-1639" r="-3571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99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8640"/>
            <a:ext cx="5472608" cy="56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824192" y="476672"/>
                <a:ext cx="259228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r>
                  <a:rPr lang="en-GB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Draw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/>
                      </a:rPr>
                      <m:t>(−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r>
                  <a:rPr lang="en-GB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latin typeface="Cambria Math"/>
                      </a:rPr>
                      <m:t>−3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≤3</m:t>
                    </m:r>
                  </m:oMath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192" y="476672"/>
                <a:ext cx="2592288" cy="2677656"/>
              </a:xfrm>
              <a:prstGeom prst="rect">
                <a:avLst/>
              </a:prstGeom>
              <a:blipFill>
                <a:blip r:embed="rId4"/>
                <a:stretch>
                  <a:fillRect l="-2582" b="-5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711624" y="594928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GB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711624" y="594928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1613" r="-7040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800" t="-1613" r="-6040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800" t="-1613" r="-5040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8413" t="-1613" r="-4000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1600" t="-1613" r="-3032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600" t="-1613" r="-2032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1600" t="-1613" r="-1032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1600" t="-1613" r="-3200" b="-1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103279" r="-7040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800" t="-103279" r="-6040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800" t="-103279" r="-5040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8413" t="-103279" r="-4000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1600" t="-103279" r="-3032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600" t="-103279" r="-2032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1600" t="-103279" r="-1032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1600" t="-103279" r="-3200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Multiply 5"/>
          <p:cNvSpPr/>
          <p:nvPr/>
        </p:nvSpPr>
        <p:spPr>
          <a:xfrm>
            <a:off x="2855640" y="692696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381299" y="3352481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3935760" y="4941168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4439816" y="5445224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005295" y="4924458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5519936" y="3345007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023992" y="694459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09456" y="785091"/>
            <a:ext cx="3195781" cy="4765964"/>
          </a:xfrm>
          <a:custGeom>
            <a:avLst/>
            <a:gdLst>
              <a:gd name="connsiteX0" fmla="*/ 0 w 3195781"/>
              <a:gd name="connsiteY0" fmla="*/ 0 h 4765964"/>
              <a:gd name="connsiteX1" fmla="*/ 535709 w 3195781"/>
              <a:gd name="connsiteY1" fmla="*/ 2660073 h 4765964"/>
              <a:gd name="connsiteX2" fmla="*/ 1089890 w 3195781"/>
              <a:gd name="connsiteY2" fmla="*/ 4248727 h 4765964"/>
              <a:gd name="connsiteX3" fmla="*/ 1616363 w 3195781"/>
              <a:gd name="connsiteY3" fmla="*/ 4765964 h 4765964"/>
              <a:gd name="connsiteX4" fmla="*/ 2170545 w 3195781"/>
              <a:gd name="connsiteY4" fmla="*/ 4248727 h 4765964"/>
              <a:gd name="connsiteX5" fmla="*/ 2687781 w 3195781"/>
              <a:gd name="connsiteY5" fmla="*/ 2660073 h 4765964"/>
              <a:gd name="connsiteX6" fmla="*/ 3186545 w 3195781"/>
              <a:gd name="connsiteY6" fmla="*/ 9236 h 4765964"/>
              <a:gd name="connsiteX7" fmla="*/ 3186545 w 3195781"/>
              <a:gd name="connsiteY7" fmla="*/ 9236 h 4765964"/>
              <a:gd name="connsiteX8" fmla="*/ 3186545 w 3195781"/>
              <a:gd name="connsiteY8" fmla="*/ 9236 h 4765964"/>
              <a:gd name="connsiteX9" fmla="*/ 3186545 w 3195781"/>
              <a:gd name="connsiteY9" fmla="*/ 9236 h 4765964"/>
              <a:gd name="connsiteX10" fmla="*/ 3195781 w 3195781"/>
              <a:gd name="connsiteY10" fmla="*/ 9236 h 476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5781" h="4765964">
                <a:moveTo>
                  <a:pt x="0" y="0"/>
                </a:moveTo>
                <a:cubicBezTo>
                  <a:pt x="177030" y="975976"/>
                  <a:pt x="354061" y="1951952"/>
                  <a:pt x="535709" y="2660073"/>
                </a:cubicBezTo>
                <a:cubicBezTo>
                  <a:pt x="717357" y="3368194"/>
                  <a:pt x="909781" y="3897745"/>
                  <a:pt x="1089890" y="4248727"/>
                </a:cubicBezTo>
                <a:cubicBezTo>
                  <a:pt x="1269999" y="4599709"/>
                  <a:pt x="1436254" y="4765964"/>
                  <a:pt x="1616363" y="4765964"/>
                </a:cubicBezTo>
                <a:cubicBezTo>
                  <a:pt x="1796472" y="4765964"/>
                  <a:pt x="1991975" y="4599709"/>
                  <a:pt x="2170545" y="4248727"/>
                </a:cubicBezTo>
                <a:cubicBezTo>
                  <a:pt x="2349115" y="3897745"/>
                  <a:pt x="2518448" y="3366655"/>
                  <a:pt x="2687781" y="2660073"/>
                </a:cubicBezTo>
                <a:cubicBezTo>
                  <a:pt x="2857114" y="1953491"/>
                  <a:pt x="3186545" y="9236"/>
                  <a:pt x="3186545" y="9236"/>
                </a:cubicBezTo>
                <a:lnTo>
                  <a:pt x="3186545" y="9236"/>
                </a:lnTo>
                <a:lnTo>
                  <a:pt x="3186545" y="9236"/>
                </a:lnTo>
                <a:lnTo>
                  <a:pt x="3186545" y="9236"/>
                </a:lnTo>
                <a:lnTo>
                  <a:pt x="3195781" y="923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855640" y="6003283"/>
                <a:ext cx="47184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i="1" dirty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6003283"/>
                <a:ext cx="471844" cy="288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625146" y="6003283"/>
                <a:ext cx="47184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solidFill>
                            <a:srgbClr val="00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6003283"/>
                <a:ext cx="471844" cy="288032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435765" y="5998602"/>
                <a:ext cx="47184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765" y="5998602"/>
                <a:ext cx="471844" cy="288032"/>
              </a:xfrm>
              <a:prstGeom prst="rect">
                <a:avLst/>
              </a:prstGeom>
              <a:blipFill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192108" y="6003283"/>
                <a:ext cx="47184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solidFill>
                            <a:srgbClr val="00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08" y="6003283"/>
                <a:ext cx="471844" cy="288032"/>
              </a:xfrm>
              <a:prstGeom prst="rect">
                <a:avLst/>
              </a:prstGeom>
              <a:blipFill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932086" y="6011667"/>
                <a:ext cx="47184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solidFill>
                            <a:srgbClr val="0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86" y="6011667"/>
                <a:ext cx="471844" cy="288032"/>
              </a:xfrm>
              <a:prstGeom prst="rect">
                <a:avLst/>
              </a:prstGeom>
              <a:blipFill>
                <a:blip r:embed="rId1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672064" y="6003283"/>
                <a:ext cx="47184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6003283"/>
                <a:ext cx="471844" cy="288032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7455864" y="5998602"/>
                <a:ext cx="47184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solidFill>
                            <a:srgbClr val="00000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64" y="5998602"/>
                <a:ext cx="471844" cy="288032"/>
              </a:xfrm>
              <a:prstGeom prst="rect">
                <a:avLst/>
              </a:prstGeom>
              <a:blipFill>
                <a:blip r:embed="rId12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184232" y="6011667"/>
                <a:ext cx="47184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solidFill>
                            <a:srgbClr val="000000"/>
                          </a:solidFill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32" y="6011667"/>
                <a:ext cx="471844" cy="288032"/>
              </a:xfrm>
              <a:prstGeom prst="rect">
                <a:avLst/>
              </a:prstGeom>
              <a:blipFill>
                <a:blip r:embed="rId1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625146" y="6386867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35765" y="6403635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97102" y="6386867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49718" y="6386867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72064" y="6389359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42887" y="6403635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84232" y="6386867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77267" y="3861049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What do you notice? </a:t>
            </a:r>
          </a:p>
        </p:txBody>
      </p:sp>
    </p:spTree>
    <p:extLst>
      <p:ext uri="{BB962C8B-B14F-4D97-AF65-F5344CB8AC3E}">
        <p14:creationId xmlns:p14="http://schemas.microsoft.com/office/powerpoint/2010/main" val="18715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" grpId="0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64" y="214858"/>
            <a:ext cx="5472608" cy="56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122931" y="476673"/>
                <a:ext cx="3272572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i="1" dirty="0">
                  <a:solidFill>
                    <a:srgbClr val="000000"/>
                  </a:solidFill>
                  <a:latin typeface="Cambria Math"/>
                  <a:cs typeface="Arial"/>
                </a:endParaRPr>
              </a:p>
              <a:p>
                <a:pPr algn="ctr"/>
                <a:endParaRPr lang="en-GB" sz="2400" i="1" dirty="0">
                  <a:solidFill>
                    <a:srgbClr val="000000"/>
                  </a:solidFill>
                  <a:latin typeface="Cambria Math"/>
                  <a:cs typeface="Arial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𝐷𝑟𝑎𝑤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𝑡h𝑒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𝑔𝑟𝑎𝑝h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en-GB" sz="2400" i="1" dirty="0">
                  <a:solidFill>
                    <a:srgbClr val="000000"/>
                  </a:solidFill>
                  <a:latin typeface="Cambria Math"/>
                  <a:cs typeface="Arial"/>
                </a:endParaRPr>
              </a:p>
              <a:p>
                <a:pPr algn="ctr"/>
                <a:endParaRPr lang="en-GB" sz="2400" i="1" dirty="0">
                  <a:solidFill>
                    <a:srgbClr val="000000"/>
                  </a:solidFill>
                  <a:latin typeface="Cambria Math"/>
                  <a:cs typeface="Arial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−6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r>
                  <a:rPr lang="en-GB" sz="2800" i="1" dirty="0">
                    <a:solidFill>
                      <a:srgbClr val="000000"/>
                    </a:solidFill>
                    <a:latin typeface="Arial"/>
                    <a:cs typeface="Arial"/>
                  </a:rPr>
                  <a:t>for</a:t>
                </a:r>
                <a:r>
                  <a:rPr lang="en-GB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≤4</m:t>
                    </m:r>
                  </m:oMath>
                </a14:m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931" y="476673"/>
                <a:ext cx="3272572" cy="2739211"/>
              </a:xfrm>
              <a:prstGeom prst="rect">
                <a:avLst/>
              </a:prstGeom>
              <a:blipFill>
                <a:blip r:embed="rId4"/>
                <a:stretch>
                  <a:fillRect b="-5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711624" y="5949280"/>
              <a:ext cx="4572000" cy="7416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GB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711624" y="5949280"/>
              <a:ext cx="4572000" cy="7416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1613" r="-5040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800" t="-1613" r="-4040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9206" t="-1613" r="-300794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600" t="-1613" r="-2032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1600" t="-1613" r="-1032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600" t="-1613" r="-3200" b="-1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103279" r="-5040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800" t="-103279" r="-4040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9206" t="-103279" r="-300794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600" t="-103279" r="-2032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1600" t="-103279" r="-1032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600" t="-103279" r="-3200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Multiply 5"/>
          <p:cNvSpPr/>
          <p:nvPr/>
        </p:nvSpPr>
        <p:spPr>
          <a:xfrm>
            <a:off x="4418160" y="214858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933287" y="2835768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5504786" y="4437112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6023676" y="4927499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541026" y="4437112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07932" y="6386867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18160" y="6386867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49311" y="6386867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32086" y="6386867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37099" y="6366148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3" name="Freeform 2"/>
          <p:cNvSpPr/>
          <p:nvPr/>
        </p:nvSpPr>
        <p:spPr>
          <a:xfrm>
            <a:off x="4479852" y="308344"/>
            <a:ext cx="2158409" cy="4742406"/>
          </a:xfrm>
          <a:custGeom>
            <a:avLst/>
            <a:gdLst>
              <a:gd name="connsiteX0" fmla="*/ 0 w 2158409"/>
              <a:gd name="connsiteY0" fmla="*/ 0 h 4742406"/>
              <a:gd name="connsiteX1" fmla="*/ 510363 w 2158409"/>
              <a:gd name="connsiteY1" fmla="*/ 2636875 h 4742406"/>
              <a:gd name="connsiteX2" fmla="*/ 1105786 w 2158409"/>
              <a:gd name="connsiteY2" fmla="*/ 4274289 h 4742406"/>
              <a:gd name="connsiteX3" fmla="*/ 1637414 w 2158409"/>
              <a:gd name="connsiteY3" fmla="*/ 4742121 h 4742406"/>
              <a:gd name="connsiteX4" fmla="*/ 2158409 w 2158409"/>
              <a:gd name="connsiteY4" fmla="*/ 4231758 h 4742406"/>
              <a:gd name="connsiteX5" fmla="*/ 2158409 w 2158409"/>
              <a:gd name="connsiteY5" fmla="*/ 4231758 h 474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8409" h="4742406">
                <a:moveTo>
                  <a:pt x="0" y="0"/>
                </a:moveTo>
                <a:cubicBezTo>
                  <a:pt x="163032" y="962247"/>
                  <a:pt x="326065" y="1924494"/>
                  <a:pt x="510363" y="2636875"/>
                </a:cubicBezTo>
                <a:cubicBezTo>
                  <a:pt x="694661" y="3349256"/>
                  <a:pt x="917944" y="3923415"/>
                  <a:pt x="1105786" y="4274289"/>
                </a:cubicBezTo>
                <a:cubicBezTo>
                  <a:pt x="1293628" y="4625163"/>
                  <a:pt x="1461977" y="4749209"/>
                  <a:pt x="1637414" y="4742121"/>
                </a:cubicBezTo>
                <a:cubicBezTo>
                  <a:pt x="1812851" y="4735033"/>
                  <a:pt x="2158409" y="4231758"/>
                  <a:pt x="2158409" y="4231758"/>
                </a:cubicBezTo>
                <a:lnTo>
                  <a:pt x="2158409" y="42317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1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64" y="214858"/>
            <a:ext cx="5472608" cy="56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122931" y="476673"/>
                <a:ext cx="3272572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−6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Now draw the graph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/>
                      </a:rPr>
                      <m:t>(−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>
                  <a:defRPr/>
                </a:pPr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931" y="476673"/>
                <a:ext cx="3272572" cy="2739211"/>
              </a:xfrm>
              <a:prstGeom prst="rect">
                <a:avLst/>
              </a:prstGeom>
              <a:blipFill>
                <a:blip r:embed="rId4"/>
                <a:stretch>
                  <a:fillRect l="-2607" r="-50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489943" y="298127"/>
            <a:ext cx="2158409" cy="4742406"/>
          </a:xfrm>
          <a:custGeom>
            <a:avLst/>
            <a:gdLst>
              <a:gd name="connsiteX0" fmla="*/ 0 w 2158409"/>
              <a:gd name="connsiteY0" fmla="*/ 0 h 4742406"/>
              <a:gd name="connsiteX1" fmla="*/ 510363 w 2158409"/>
              <a:gd name="connsiteY1" fmla="*/ 2636875 h 4742406"/>
              <a:gd name="connsiteX2" fmla="*/ 1105786 w 2158409"/>
              <a:gd name="connsiteY2" fmla="*/ 4274289 h 4742406"/>
              <a:gd name="connsiteX3" fmla="*/ 1637414 w 2158409"/>
              <a:gd name="connsiteY3" fmla="*/ 4742121 h 4742406"/>
              <a:gd name="connsiteX4" fmla="*/ 2158409 w 2158409"/>
              <a:gd name="connsiteY4" fmla="*/ 4231758 h 4742406"/>
              <a:gd name="connsiteX5" fmla="*/ 2158409 w 2158409"/>
              <a:gd name="connsiteY5" fmla="*/ 4231758 h 474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8409" h="4742406">
                <a:moveTo>
                  <a:pt x="0" y="0"/>
                </a:moveTo>
                <a:cubicBezTo>
                  <a:pt x="163032" y="962247"/>
                  <a:pt x="326065" y="1924494"/>
                  <a:pt x="510363" y="2636875"/>
                </a:cubicBezTo>
                <a:cubicBezTo>
                  <a:pt x="694661" y="3349256"/>
                  <a:pt x="917944" y="3923415"/>
                  <a:pt x="1105786" y="4274289"/>
                </a:cubicBezTo>
                <a:cubicBezTo>
                  <a:pt x="1293628" y="4625163"/>
                  <a:pt x="1461977" y="4749209"/>
                  <a:pt x="1637414" y="4742121"/>
                </a:cubicBezTo>
                <a:cubicBezTo>
                  <a:pt x="1812851" y="4735033"/>
                  <a:pt x="2158409" y="4231758"/>
                  <a:pt x="2158409" y="4231758"/>
                </a:cubicBezTo>
                <a:lnTo>
                  <a:pt x="2158409" y="42317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31090" y="3684987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How else can we write this inequality?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995797" y="2867126"/>
                <a:ext cx="1630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797" y="2867126"/>
                <a:ext cx="1630383" cy="369332"/>
              </a:xfrm>
              <a:prstGeom prst="rect">
                <a:avLst/>
              </a:prstGeom>
              <a:blipFill>
                <a:blip r:embed="rId5"/>
                <a:stretch>
                  <a:fillRect l="-3745" r="-3745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8012043" y="5442246"/>
                <a:ext cx="1630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043" y="5442246"/>
                <a:ext cx="1630383" cy="369332"/>
              </a:xfrm>
              <a:prstGeom prst="rect">
                <a:avLst/>
              </a:prstGeom>
              <a:blipFill>
                <a:blip r:embed="rId6"/>
                <a:stretch>
                  <a:fillRect r="-3731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28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64" y="214858"/>
            <a:ext cx="5472608" cy="56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122931" y="476672"/>
                <a:ext cx="3272572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−6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r>
                  <a:rPr lang="en-GB" sz="2400" dirty="0">
                    <a:solidFill>
                      <a:srgbClr val="000000"/>
                    </a:solidFill>
                    <a:latin typeface="Arial"/>
                    <a:cs typeface="Arial"/>
                  </a:rPr>
                  <a:t>What is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endParaRPr lang="en-GB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ctr"/>
                <a:endParaRPr lang="en-GB" sz="2400" b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931" y="476672"/>
                <a:ext cx="3272572" cy="2369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711624" y="5949280"/>
              <a:ext cx="4572000" cy="7416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dirty="0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GB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711624" y="5949280"/>
              <a:ext cx="4572000" cy="7416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1613" r="-5040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800" t="-1613" r="-4040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9206" t="-1613" r="-300794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600" t="-1613" r="-2032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1600" t="-1613" r="-103200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600" t="-1613" r="-3200" b="-1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0" t="-103279" r="-5040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800" t="-103279" r="-4040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9206" t="-103279" r="-300794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600" t="-103279" r="-2032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1600" t="-103279" r="-1032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600" t="-103279" r="-3200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Multiply 5"/>
          <p:cNvSpPr/>
          <p:nvPr/>
        </p:nvSpPr>
        <p:spPr>
          <a:xfrm>
            <a:off x="4418160" y="214858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914892" y="2835768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3394653" y="4423069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2855640" y="4927499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2299086" y="4403415"/>
            <a:ext cx="144016" cy="216024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91670" y="6339858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61765" y="6339858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31860" y="6355908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01955" y="6355118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86335" y="6360164"/>
            <a:ext cx="4718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3" name="Freeform 2"/>
          <p:cNvSpPr/>
          <p:nvPr/>
        </p:nvSpPr>
        <p:spPr>
          <a:xfrm>
            <a:off x="4489943" y="298127"/>
            <a:ext cx="2158409" cy="4742406"/>
          </a:xfrm>
          <a:custGeom>
            <a:avLst/>
            <a:gdLst>
              <a:gd name="connsiteX0" fmla="*/ 0 w 2158409"/>
              <a:gd name="connsiteY0" fmla="*/ 0 h 4742406"/>
              <a:gd name="connsiteX1" fmla="*/ 510363 w 2158409"/>
              <a:gd name="connsiteY1" fmla="*/ 2636875 h 4742406"/>
              <a:gd name="connsiteX2" fmla="*/ 1105786 w 2158409"/>
              <a:gd name="connsiteY2" fmla="*/ 4274289 h 4742406"/>
              <a:gd name="connsiteX3" fmla="*/ 1637414 w 2158409"/>
              <a:gd name="connsiteY3" fmla="*/ 4742121 h 4742406"/>
              <a:gd name="connsiteX4" fmla="*/ 2158409 w 2158409"/>
              <a:gd name="connsiteY4" fmla="*/ 4231758 h 4742406"/>
              <a:gd name="connsiteX5" fmla="*/ 2158409 w 2158409"/>
              <a:gd name="connsiteY5" fmla="*/ 4231758 h 474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8409" h="4742406">
                <a:moveTo>
                  <a:pt x="0" y="0"/>
                </a:moveTo>
                <a:cubicBezTo>
                  <a:pt x="163032" y="962247"/>
                  <a:pt x="326065" y="1924494"/>
                  <a:pt x="510363" y="2636875"/>
                </a:cubicBezTo>
                <a:cubicBezTo>
                  <a:pt x="694661" y="3349256"/>
                  <a:pt x="917944" y="3923415"/>
                  <a:pt x="1105786" y="4274289"/>
                </a:cubicBezTo>
                <a:cubicBezTo>
                  <a:pt x="1293628" y="4625163"/>
                  <a:pt x="1461977" y="4749209"/>
                  <a:pt x="1637414" y="4742121"/>
                </a:cubicBezTo>
                <a:cubicBezTo>
                  <a:pt x="1812851" y="4735033"/>
                  <a:pt x="2158409" y="4231758"/>
                  <a:pt x="2158409" y="4231758"/>
                </a:cubicBezTo>
                <a:lnTo>
                  <a:pt x="2158409" y="423175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363972" y="308344"/>
            <a:ext cx="2126512" cy="4720856"/>
          </a:xfrm>
          <a:custGeom>
            <a:avLst/>
            <a:gdLst>
              <a:gd name="connsiteX0" fmla="*/ 2126512 w 2126512"/>
              <a:gd name="connsiteY0" fmla="*/ 0 h 4720856"/>
              <a:gd name="connsiteX1" fmla="*/ 1626781 w 2126512"/>
              <a:gd name="connsiteY1" fmla="*/ 2636875 h 4720856"/>
              <a:gd name="connsiteX2" fmla="*/ 1105786 w 2126512"/>
              <a:gd name="connsiteY2" fmla="*/ 4210493 h 4720856"/>
              <a:gd name="connsiteX3" fmla="*/ 563526 w 2126512"/>
              <a:gd name="connsiteY3" fmla="*/ 4720856 h 4720856"/>
              <a:gd name="connsiteX4" fmla="*/ 0 w 2126512"/>
              <a:gd name="connsiteY4" fmla="*/ 4210493 h 4720856"/>
              <a:gd name="connsiteX5" fmla="*/ 0 w 2126512"/>
              <a:gd name="connsiteY5" fmla="*/ 4210493 h 47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512" h="4720856">
                <a:moveTo>
                  <a:pt x="2126512" y="0"/>
                </a:moveTo>
                <a:cubicBezTo>
                  <a:pt x="1961707" y="967563"/>
                  <a:pt x="1796902" y="1935126"/>
                  <a:pt x="1626781" y="2636875"/>
                </a:cubicBezTo>
                <a:cubicBezTo>
                  <a:pt x="1456660" y="3338624"/>
                  <a:pt x="1282995" y="3863163"/>
                  <a:pt x="1105786" y="4210493"/>
                </a:cubicBezTo>
                <a:cubicBezTo>
                  <a:pt x="928577" y="4557823"/>
                  <a:pt x="747824" y="4720856"/>
                  <a:pt x="563526" y="4720856"/>
                </a:cubicBezTo>
                <a:cubicBezTo>
                  <a:pt x="379228" y="4720856"/>
                  <a:pt x="0" y="4210493"/>
                  <a:pt x="0" y="4210493"/>
                </a:cubicBezTo>
                <a:lnTo>
                  <a:pt x="0" y="421049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256808" y="2835768"/>
                <a:ext cx="31113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−6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)+10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808" y="2835768"/>
                <a:ext cx="3111365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7566672" y="3501008"/>
                <a:ext cx="2488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6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672" y="3501008"/>
                <a:ext cx="2488630" cy="369332"/>
              </a:xfrm>
              <a:prstGeom prst="rect">
                <a:avLst/>
              </a:prstGeom>
              <a:blipFill>
                <a:blip r:embed="rId7"/>
                <a:stretch>
                  <a:fillRect l="-245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2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37" grpId="0" animBg="1"/>
      <p:bldP spid="12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1.xml><?xml version="1.0" encoding="utf-8"?>
<a:theme xmlns:a="http://schemas.openxmlformats.org/drawingml/2006/main" name="2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2.xml><?xml version="1.0" encoding="utf-8"?>
<a:theme xmlns:a="http://schemas.openxmlformats.org/drawingml/2006/main" name="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779</Words>
  <Application>Microsoft Office PowerPoint</Application>
  <PresentationFormat>Widescreen</PresentationFormat>
  <Paragraphs>250</Paragraphs>
  <Slides>26</Slides>
  <Notes>12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Archway PPT</vt:lpstr>
      <vt:lpstr>2_Archway</vt:lpstr>
      <vt:lpstr>4_ALT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Reflecting Functions </vt:lpstr>
      <vt:lpstr>On your whiteboards: </vt:lpstr>
      <vt:lpstr>On your whiteboards: </vt:lpstr>
      <vt:lpstr>On your whiteboards: </vt:lpstr>
      <vt:lpstr>On your whiteboards: </vt:lpstr>
      <vt:lpstr>On your whiteboards: </vt:lpstr>
      <vt:lpstr>On your whiteboards: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49</cp:revision>
  <cp:lastPrinted>2025-09-19T09:29:26Z</cp:lastPrinted>
  <dcterms:created xsi:type="dcterms:W3CDTF">2024-05-01T10:13:14Z</dcterms:created>
  <dcterms:modified xsi:type="dcterms:W3CDTF">2025-12-04T15:49:09Z</dcterms:modified>
</cp:coreProperties>
</file>