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8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94" r:id="rId3"/>
    <p:sldMasterId id="2147483714" r:id="rId4"/>
    <p:sldMasterId id="2147483729" r:id="rId5"/>
    <p:sldMasterId id="2147483746" r:id="rId6"/>
    <p:sldMasterId id="2147483766" r:id="rId7"/>
    <p:sldMasterId id="2147483783" r:id="rId8"/>
    <p:sldMasterId id="2147483798" r:id="rId9"/>
    <p:sldMasterId id="2147483815" r:id="rId10"/>
  </p:sldMasterIdLst>
  <p:notesMasterIdLst>
    <p:notesMasterId r:id="rId28"/>
  </p:notesMasterIdLst>
  <p:sldIdLst>
    <p:sldId id="264" r:id="rId11"/>
    <p:sldId id="269" r:id="rId12"/>
    <p:sldId id="288" r:id="rId13"/>
    <p:sldId id="699" r:id="rId14"/>
    <p:sldId id="795" r:id="rId15"/>
    <p:sldId id="749" r:id="rId16"/>
    <p:sldId id="787" r:id="rId17"/>
    <p:sldId id="788" r:id="rId18"/>
    <p:sldId id="792" r:id="rId19"/>
    <p:sldId id="789" r:id="rId20"/>
    <p:sldId id="791" r:id="rId21"/>
    <p:sldId id="790" r:id="rId22"/>
    <p:sldId id="793" r:id="rId23"/>
    <p:sldId id="786" r:id="rId24"/>
    <p:sldId id="794" r:id="rId25"/>
    <p:sldId id="695" r:id="rId26"/>
    <p:sldId id="696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699"/>
            <p14:sldId id="795"/>
          </p14:sldIdLst>
        </p14:section>
        <p14:section name="Instruction" id="{A989B0C6-FEE7-46F6-A651-D7ED39E502F9}">
          <p14:sldIdLst>
            <p14:sldId id="749"/>
            <p14:sldId id="787"/>
            <p14:sldId id="788"/>
            <p14:sldId id="792"/>
            <p14:sldId id="789"/>
            <p14:sldId id="791"/>
            <p14:sldId id="790"/>
            <p14:sldId id="793"/>
          </p14:sldIdLst>
        </p14:section>
        <p14:section name="Practice" id="{11B154A7-30D0-427A-9B32-67199BEB6FF4}">
          <p14:sldIdLst>
            <p14:sldId id="786"/>
            <p14:sldId id="794"/>
          </p14:sldIdLst>
        </p14:section>
        <p14:section name="Secure" id="{3C25313C-2642-42FF-8276-F00EC6DF9D8C}">
          <p14:sldIdLst>
            <p14:sldId id="695"/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4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sky is the limit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Skeletons in the closet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86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64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From Further Maths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0.svg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5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6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0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74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411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810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43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6024334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 userDrawn="1"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 userDrawn="1"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4703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1942008-C8D3-C570-C935-2D0FE6C0E8E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2727EB6-C260-E732-4929-5096AB27D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77429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16AEC6-40A2-39B1-2A99-144146E802A3}"/>
              </a:ext>
            </a:extLst>
          </p:cNvPr>
          <p:cNvSpPr txBox="1"/>
          <p:nvPr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52651D-72DC-F26E-0A31-466EF73E8FE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A1F02E-F4F2-E7B2-72A7-BA68D2BD6444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524D4-B8EF-D730-C146-096A9A7460FA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662BF5-4BC4-4EC4-CDA6-F5A43CBF7C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703305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5EE5F3-B02D-E09B-6393-D2462ED88736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1691919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06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 userDrawn="1"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 userDrawn="1"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 userDrawn="1"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5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3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17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485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818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 userDrawn="1"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 userDrawn="1"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 userDrawn="1"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5906180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16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27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3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1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330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137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00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186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3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485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588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210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47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68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24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5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181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5145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379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106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734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562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270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685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319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2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27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3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77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04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8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1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52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8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7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0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04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28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762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040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721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77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FC19B7-6224-7ADF-2E7B-097D00DC676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F6C650-E75F-1BAD-3208-35C2BCEEDA73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2438515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site Info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"/>
            <a:ext cx="12228228" cy="7118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BCC2A-CB3C-FCD7-594F-65F8E412BFD4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33E20C-6E5B-9EEF-93F4-ABBEAC142A3C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E2719F-8E12-2C43-80FB-FE4F2E896CAD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7729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ing th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4D3B23-542E-4203-9762-730AFB420625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02F4FC-81EA-45A1-F057-1CF9B5834B4C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ED91C2-2366-9363-01F8-857175C548E5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1333652-0EC8-CDEF-00DB-5B1692480A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3103052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Reveal question by clicking ‘Test Your Understanding’ banner.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sequence. Click the header to reveal TYU question, then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6EEAF6D-8159-AEB1-3AAA-285A98AB005C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14B9A-6AC0-E83D-24EC-AC892CD6992A}"/>
              </a:ext>
            </a:extLst>
          </p:cNvPr>
          <p:cNvSpPr/>
          <p:nvPr userDrawn="1"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0EE230-DE08-66EB-88D1-2F24E60D6FED}"/>
              </a:ext>
            </a:extLst>
          </p:cNvPr>
          <p:cNvSpPr/>
          <p:nvPr userDrawn="1"/>
        </p:nvSpPr>
        <p:spPr>
          <a:xfrm>
            <a:off x="-1" y="0"/>
            <a:ext cx="12192001" cy="548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How to use these slides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50694-A4E4-A8AB-D83A-23F324B9699E}"/>
              </a:ext>
            </a:extLst>
          </p:cNvPr>
          <p:cNvSpPr/>
          <p:nvPr userDrawn="1"/>
        </p:nvSpPr>
        <p:spPr>
          <a:xfrm>
            <a:off x="4930097" y="6583531"/>
            <a:ext cx="7260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29F770BF-1354-2C05-B64B-D9E9024AE25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4004304"/>
              </p:ext>
            </p:extLst>
          </p:nvPr>
        </p:nvGraphicFramePr>
        <p:xfrm>
          <a:off x="248222" y="1488569"/>
          <a:ext cx="11733613" cy="5119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72255">
                  <a:extLst>
                    <a:ext uri="{9D8B030D-6E8A-4147-A177-3AD203B41FA5}">
                      <a16:colId xmlns:a16="http://schemas.microsoft.com/office/drawing/2014/main" val="2907381801"/>
                    </a:ext>
                  </a:extLst>
                </a:gridCol>
                <a:gridCol w="6740780">
                  <a:extLst>
                    <a:ext uri="{9D8B030D-6E8A-4147-A177-3AD203B41FA5}">
                      <a16:colId xmlns:a16="http://schemas.microsoft.com/office/drawing/2014/main" val="1014323303"/>
                    </a:ext>
                  </a:extLst>
                </a:gridCol>
                <a:gridCol w="3320579">
                  <a:extLst>
                    <a:ext uri="{9D8B030D-6E8A-4147-A177-3AD203B41FA5}">
                      <a16:colId xmlns:a16="http://schemas.microsoft.com/office/drawing/2014/main" val="3445353090"/>
                    </a:ext>
                  </a:extLst>
                </a:gridCol>
              </a:tblGrid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Slide Title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Explanation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BAE947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Default Animations*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567856"/>
                  </a:ext>
                </a:extLst>
              </a:tr>
              <a:tr h="320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Recap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prior knowledge check or to review prerequisite knowledge. Can be used as a starter or as part of the main lesson.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34455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 Big Idea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to highlight key concepts or theorems. This could include the ‘why’ of the topic - including  “real-life” contextual scenarios, or putting into context of other mathematical concepts (past and future).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Usually in sequence with some 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6202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modelled by the teacher.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Solution animates in sequence.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16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Test Your Understanding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students and used for Assessment for Learning, primarily using mini-whiteboards.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b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For multi-step answers, reveal in parts or click final answer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011436"/>
                  </a:ext>
                </a:extLst>
              </a:tr>
              <a:tr h="7234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Problem Pair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‘Example’ &amp;‘Test Your Understanding’ above, within the same slide to provide scaffold via visible modelled solution. </a:t>
                      </a:r>
                      <a:b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TYU column is blank initially, to focus attention on example. </a:t>
                      </a:r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Example animates in sequence, followed by TYU question with green click-to-reveal boxes for solution steps.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37796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Quickfire Questions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fluency practice. Multiple questions in rapid succession, for calculations that can be completed mentally. Often used for shorter questions/ formulae or to isolate a small part of the method.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 For multi-step answers, reveal in parts or click final line to reveal full solution.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660018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Multi-choice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used as a diagnostic question. Multiple choice questions, with plausible distractors, to allow teachers to diagnose misconceptions and errors in student thinking, then adapt their lesson accordingly.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Arrow points to answer, on click.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4955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Exam Question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 be completed by teacher or student.</a:t>
                      </a: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Green click-to-reveal boxes.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081462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B4B4E9F-05C8-9A27-A2AF-8FA9EF4E62E3}"/>
              </a:ext>
            </a:extLst>
          </p:cNvPr>
          <p:cNvSpPr txBox="1"/>
          <p:nvPr userDrawn="1"/>
        </p:nvSpPr>
        <p:spPr>
          <a:xfrm>
            <a:off x="221573" y="566578"/>
            <a:ext cx="11733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Though many slides in this resource will have titles specific to the topic, the slide titles in the table below are used consistently within DFL resources for specific pedagogical purposes.</a:t>
            </a:r>
          </a:p>
          <a:p>
            <a:r>
              <a:rPr lang="en-GB" sz="1400" b="0" dirty="0"/>
              <a:t>Any atypical use of a slide type, including any change of animation* or intended use, will be outlined in the Teacher Notes for the slide.</a:t>
            </a:r>
          </a:p>
        </p:txBody>
      </p:sp>
    </p:spTree>
    <p:extLst>
      <p:ext uri="{BB962C8B-B14F-4D97-AF65-F5344CB8AC3E}">
        <p14:creationId xmlns:p14="http://schemas.microsoft.com/office/powerpoint/2010/main" val="6907054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63668" y="699061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41626" y="1068394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624" y="674370"/>
            <a:ext cx="3772752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5" y="1043703"/>
            <a:ext cx="5803719" cy="392389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3208-FE8E-C592-4721-363FF31E6297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FD1D56-01DA-DCFD-EFC9-5AA03FC8DCB9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91BB82-B10F-F83D-9847-F2C7DEFDD649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CE1B51-8AA3-8947-1DCC-247C9063AA5C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48D3DF-1355-76A7-A83E-A564BA8B1C5E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91184-48BA-CD20-11C5-D51D55E45CF6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949D98-5671-3467-D037-E6526CBE3224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3DBB656-FDC6-E790-923F-AD144E10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cher Notes with Re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037F82-FCC1-1995-1590-BE05F5340CCC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-1" y="0"/>
            <a:ext cx="12192001" cy="5486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 Teacher Notes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8182823" y="6340612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B2BFEC1-91B6-2441-29B5-43690547E4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98" y="677691"/>
            <a:ext cx="3647647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Prerequisite Knowledge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22A172E-49F3-013E-6E88-4EFBB2EB5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23" y="1037294"/>
            <a:ext cx="3819919" cy="3930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1020771-1347-9735-5BB5-A3C38ED655B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173733" y="667961"/>
            <a:ext cx="3554448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Representations Used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756757B-BA63-0803-D594-6A2D257A77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79031" y="1056609"/>
            <a:ext cx="3820800" cy="39109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137FAB0-E3AA-395B-926C-DF3AF49951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47480" y="687537"/>
            <a:ext cx="3171664" cy="36933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Future Links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7F853A3-DD23-2170-8479-A64AEA40409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25575" y="1047024"/>
            <a:ext cx="3820800" cy="393030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CEAD3A-AB77-DC5C-8037-D687584D49A6}"/>
              </a:ext>
            </a:extLst>
          </p:cNvPr>
          <p:cNvSpPr txBox="1"/>
          <p:nvPr/>
        </p:nvSpPr>
        <p:spPr>
          <a:xfrm>
            <a:off x="1103112" y="5533655"/>
            <a:ext cx="3312000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Key Points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CB285-C4D8-21BD-E00A-5ADD79D8EF74}"/>
              </a:ext>
            </a:extLst>
          </p:cNvPr>
          <p:cNvSpPr/>
          <p:nvPr/>
        </p:nvSpPr>
        <p:spPr>
          <a:xfrm>
            <a:off x="4605128" y="5520491"/>
            <a:ext cx="3312000" cy="540000"/>
          </a:xfrm>
          <a:prstGeom prst="rect">
            <a:avLst/>
          </a:prstGeom>
          <a:solidFill>
            <a:schemeClr val="accent5"/>
          </a:solidFill>
          <a:ln>
            <a:solidFill>
              <a:srgbClr val="60773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Solution step – </a:t>
            </a:r>
            <a:br>
              <a:rPr lang="en-GB" sz="1600" dirty="0"/>
            </a:br>
            <a:r>
              <a:rPr lang="en-GB" sz="1600" dirty="0"/>
              <a:t>click to reveal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9530F-8410-EFE7-C06E-0DA4703EB176}"/>
              </a:ext>
            </a:extLst>
          </p:cNvPr>
          <p:cNvSpPr txBox="1"/>
          <p:nvPr/>
        </p:nvSpPr>
        <p:spPr>
          <a:xfrm>
            <a:off x="4605128" y="6166754"/>
            <a:ext cx="3312000" cy="33855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Question/Discussion Prompt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4FA08-2FA5-5670-2E55-7ACDB9379571}"/>
              </a:ext>
            </a:extLst>
          </p:cNvPr>
          <p:cNvSpPr txBox="1"/>
          <p:nvPr/>
        </p:nvSpPr>
        <p:spPr>
          <a:xfrm>
            <a:off x="1090932" y="6001221"/>
            <a:ext cx="3312000" cy="5847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Wingdings" panose="05000000000000000000" pitchFamily="2" charset="2"/>
              </a:rPr>
              <a:t>!</a:t>
            </a:r>
            <a:r>
              <a:rPr lang="en-GB" sz="1200" dirty="0">
                <a:latin typeface="Wingdings" panose="05000000000000000000" pitchFamily="2" charset="2"/>
              </a:rPr>
              <a:t> </a:t>
            </a:r>
            <a:r>
              <a:rPr lang="en-GB" sz="1600" dirty="0">
                <a:latin typeface="+mj-lt"/>
              </a:rPr>
              <a:t>To be written </a:t>
            </a:r>
            <a:br>
              <a:rPr lang="en-GB" sz="1600" dirty="0">
                <a:latin typeface="+mj-lt"/>
              </a:rPr>
            </a:br>
            <a:r>
              <a:rPr lang="en-GB" sz="1600" dirty="0">
                <a:latin typeface="+mj-lt"/>
              </a:rPr>
              <a:t>in books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A2EF6-FA6D-66DB-952D-04216CDCD2C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</a:t>
            </a:r>
            <a:r>
              <a:rPr lang="en-GB" sz="1400"/>
              <a:t>for each </a:t>
            </a:r>
            <a:r>
              <a:rPr lang="en-GB" sz="1400" dirty="0"/>
              <a:t>slide.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2BA8CC-8CD5-C886-1B27-23458160833F}"/>
              </a:ext>
            </a:extLst>
          </p:cNvPr>
          <p:cNvSpPr txBox="1"/>
          <p:nvPr/>
        </p:nvSpPr>
        <p:spPr>
          <a:xfrm>
            <a:off x="8400256" y="5562938"/>
            <a:ext cx="35893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All slides include pedagogical detail in the ‘Notes’ section for each slide.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D9FBE-4AD4-8EDF-75BD-73E98FBF0DC6}"/>
              </a:ext>
            </a:extLst>
          </p:cNvPr>
          <p:cNvSpPr/>
          <p:nvPr/>
        </p:nvSpPr>
        <p:spPr>
          <a:xfrm>
            <a:off x="152925" y="5039446"/>
            <a:ext cx="6046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/>
              <a:t>Key</a:t>
            </a:r>
            <a:r>
              <a:rPr lang="en-GB" sz="1400" b="1" dirty="0"/>
              <a:t>: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AF359-B079-D034-8C74-9D4CF9586F29}"/>
              </a:ext>
            </a:extLst>
          </p:cNvPr>
          <p:cNvSpPr/>
          <p:nvPr/>
        </p:nvSpPr>
        <p:spPr>
          <a:xfrm>
            <a:off x="1103113" y="5023749"/>
            <a:ext cx="6814016" cy="4074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Throughout the slides, this symbol refers to a web link. Unless </a:t>
            </a:r>
            <a:br>
              <a:rPr lang="en-GB" sz="1200" kern="0" dirty="0">
                <a:solidFill>
                  <a:sysClr val="windowText" lastClr="000000"/>
                </a:solidFill>
                <a:latin typeface="+mj-lt"/>
              </a:rPr>
            </a:br>
            <a:r>
              <a:rPr lang="en-GB" sz="1200" kern="0" dirty="0">
                <a:solidFill>
                  <a:sysClr val="windowText" lastClr="000000"/>
                </a:solidFill>
                <a:latin typeface="+mj-lt"/>
              </a:rPr>
              <a:t>         otherwise specified, this will be to some functionality within DF.</a:t>
            </a:r>
            <a:endParaRPr kumimoji="0" lang="en-GB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956D1BE-39DD-645D-83CE-F038D580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7296" y="5096610"/>
            <a:ext cx="375187" cy="28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8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1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00" y="764704"/>
            <a:ext cx="10944000" cy="425401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6FD889-5545-A5A1-5998-4621FF63A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493" y="5018720"/>
            <a:ext cx="2736000" cy="12954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A</a:t>
            </a:r>
          </a:p>
          <a:p>
            <a:pPr lvl="0"/>
            <a:r>
              <a:rPr lang="en-GB" dirty="0"/>
              <a:t>Option 1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F9AE5FA-053C-0565-00DE-D085BA0586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56916" y="5018720"/>
            <a:ext cx="2736000" cy="1295400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B</a:t>
            </a:r>
          </a:p>
          <a:p>
            <a:pPr lvl="0"/>
            <a:r>
              <a:rPr lang="en-GB" dirty="0"/>
              <a:t>Option 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7AE0685-A4ED-C18E-D6BD-24A91AD51B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1339" y="5018720"/>
            <a:ext cx="2736000" cy="12954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C2A19CC-6E76-AB4B-0B0A-AF96874F3F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5760" y="5018720"/>
            <a:ext cx="2736000" cy="1295400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/>
              <a:t>D</a:t>
            </a:r>
          </a:p>
          <a:p>
            <a:pPr lvl="0"/>
            <a:r>
              <a:rPr lang="en-GB" dirty="0"/>
              <a:t>Option 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26028-3F19-0AFC-F1CB-935419BF7ACE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B87F9-D154-CE37-D3CB-F216DEB434EF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DBB104-BAEE-4E8F-330E-A82ED8008138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Multi-Choice Question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85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5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210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F8B580-6B0B-0FBE-F1A4-598D3D9370DD}"/>
              </a:ext>
            </a:extLst>
          </p:cNvPr>
          <p:cNvSpPr/>
          <p:nvPr/>
        </p:nvSpPr>
        <p:spPr>
          <a:xfrm>
            <a:off x="-2" y="0"/>
            <a:ext cx="12190475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6225" y="3350645"/>
            <a:ext cx="10418023" cy="28950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creator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6FBD1-3F40-215F-9950-194BCEE0612F}"/>
              </a:ext>
            </a:extLst>
          </p:cNvPr>
          <p:cNvSpPr/>
          <p:nvPr/>
        </p:nvSpPr>
        <p:spPr>
          <a:xfrm>
            <a:off x="0" y="-3488"/>
            <a:ext cx="12228227" cy="715291"/>
          </a:xfrm>
          <a:prstGeom prst="rect">
            <a:avLst/>
          </a:prstGeom>
          <a:solidFill>
            <a:srgbClr val="BAE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4497D-7033-0859-5009-B856082B259E}"/>
              </a:ext>
            </a:extLst>
          </p:cNvPr>
          <p:cNvSpPr/>
          <p:nvPr/>
        </p:nvSpPr>
        <p:spPr>
          <a:xfrm>
            <a:off x="7958456" y="6232791"/>
            <a:ext cx="3954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777777"/>
                </a:solidFill>
                <a:latin typeface="+mj-lt"/>
              </a:rPr>
              <a:t>Dr Frost Learning is a registered charity in England and Wales (no 1194954)</a:t>
            </a:r>
            <a:endParaRPr lang="en-GB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06301"/>
            <a:ext cx="12192000" cy="711803"/>
          </a:xfrm>
          <a:prstGeom prst="rect">
            <a:avLst/>
          </a:prstGeom>
        </p:spPr>
        <p:txBody>
          <a:bodyPr/>
          <a:lstStyle>
            <a:lvl1pPr algn="ctr">
              <a:defRPr sz="4400" b="1">
                <a:solidFill>
                  <a:srgbClr val="222A35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9BA9-8B62-7E4E-2773-6F501CD553F4}"/>
              </a:ext>
            </a:extLst>
          </p:cNvPr>
          <p:cNvSpPr txBox="1"/>
          <p:nvPr/>
        </p:nvSpPr>
        <p:spPr>
          <a:xfrm>
            <a:off x="184440" y="625244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Last modified: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C8542-E65C-7D1B-9ED3-B9D1291D672E}"/>
              </a:ext>
            </a:extLst>
          </p:cNvPr>
          <p:cNvSpPr/>
          <p:nvPr/>
        </p:nvSpPr>
        <p:spPr>
          <a:xfrm>
            <a:off x="0" y="6780610"/>
            <a:ext cx="12192000" cy="10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4049AE-9B5B-4176-C832-2711549AEB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6367" y="6237313"/>
            <a:ext cx="3359151" cy="3905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A picture containing graphics, graphic design, clipart, design&#10;&#10;Description automatically generated">
            <a:extLst>
              <a:ext uri="{FF2B5EF4-FFF2-40B4-BE49-F238E27FC236}">
                <a16:creationId xmlns:a16="http://schemas.microsoft.com/office/drawing/2014/main" id="{69A882DC-5AA7-74E7-9341-391DA71C2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020" y="5455763"/>
            <a:ext cx="1063101" cy="6039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D3D08F-A50A-6788-FB07-0E3D2D571A69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585054A-A58C-859E-6CFB-26536F61C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520" y="5669411"/>
            <a:ext cx="2390960" cy="4360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387350-193E-12FD-A5D4-C0E4325F7316}"/>
              </a:ext>
            </a:extLst>
          </p:cNvPr>
          <p:cNvSpPr txBox="1"/>
          <p:nvPr/>
        </p:nvSpPr>
        <p:spPr>
          <a:xfrm>
            <a:off x="177800" y="5363128"/>
            <a:ext cx="294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Created in collaboration with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E087A2-1A2E-7D9E-1AA4-629A26B96B3C}"/>
              </a:ext>
            </a:extLst>
          </p:cNvPr>
          <p:cNvSpPr txBox="1">
            <a:spLocks/>
          </p:cNvSpPr>
          <p:nvPr/>
        </p:nvSpPr>
        <p:spPr>
          <a:xfrm>
            <a:off x="1438717" y="3798430"/>
            <a:ext cx="9313035" cy="1166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www.drfrost.org </a:t>
            </a:r>
          </a:p>
          <a:p>
            <a:pPr marL="0" indent="0" algn="ctr">
              <a:buNone/>
            </a:pPr>
            <a:r>
              <a:rPr lang="en-GB" sz="2000" b="1" dirty="0"/>
              <a:t>@DrFrostMaths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4171-0834-E67D-82D1-47166D752B51}"/>
              </a:ext>
            </a:extLst>
          </p:cNvPr>
          <p:cNvSpPr txBox="1"/>
          <p:nvPr/>
        </p:nvSpPr>
        <p:spPr>
          <a:xfrm>
            <a:off x="3211599" y="4812436"/>
            <a:ext cx="5805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600" b="1" dirty="0"/>
              <a:t>Contact the resource team: </a:t>
            </a:r>
          </a:p>
          <a:p>
            <a:pPr marL="0" indent="0" algn="ctr">
              <a:buNone/>
            </a:pPr>
            <a:r>
              <a:rPr lang="en-GB" sz="1600" b="0" dirty="0"/>
              <a:t>resources@drfrost.org</a:t>
            </a:r>
          </a:p>
          <a:p>
            <a:pPr marL="0" indent="0" algn="ctr">
              <a:buNone/>
            </a:pPr>
            <a:r>
              <a:rPr lang="en-GB" sz="1600" b="0" dirty="0"/>
              <a:t>@DrFrostResource </a:t>
            </a:r>
          </a:p>
        </p:txBody>
      </p:sp>
    </p:spTree>
    <p:extLst>
      <p:ext uri="{BB962C8B-B14F-4D97-AF65-F5344CB8AC3E}">
        <p14:creationId xmlns:p14="http://schemas.microsoft.com/office/powerpoint/2010/main" val="31925783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101E6F-00E7-774C-33CA-137EF69FA5AB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DEA57E-1812-C978-D64B-16AF596E0F27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C9C-02A8-B6D8-E88C-8BA816A03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8376BE0-CF41-40D4-2398-37B4ED00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1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PP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EB7B76-7BB3-72CB-4B88-C51347D21D23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8A73C-57B9-B813-7D7E-137BF9D28BBA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895" y="764704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6F67B28-A612-686F-3C9B-E47A38FE77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392" y="764705"/>
            <a:ext cx="5808267" cy="58907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B81DAA1-DE76-4A2F-8494-8A4A9E0458A2}"/>
              </a:ext>
            </a:extLst>
          </p:cNvPr>
          <p:cNvCxnSpPr>
            <a:cxnSpLocks/>
          </p:cNvCxnSpPr>
          <p:nvPr/>
        </p:nvCxnSpPr>
        <p:spPr>
          <a:xfrm>
            <a:off x="6093133" y="764704"/>
            <a:ext cx="0" cy="58907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B1D698-AFF2-D9B2-DB1A-6174F5FCD7B1}"/>
              </a:ext>
            </a:extLst>
          </p:cNvPr>
          <p:cNvSpPr txBox="1"/>
          <p:nvPr/>
        </p:nvSpPr>
        <p:spPr>
          <a:xfrm>
            <a:off x="143336" y="-19093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Example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2E5499-5E9B-B9D8-54CA-E03A997EE296}"/>
              </a:ext>
            </a:extLst>
          </p:cNvPr>
          <p:cNvSpPr txBox="1"/>
          <p:nvPr/>
        </p:nvSpPr>
        <p:spPr>
          <a:xfrm>
            <a:off x="6093133" y="-9219"/>
            <a:ext cx="58082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Test Your Understanding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BD6F74-4E0F-A278-A5DF-32AC3DF083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594867B-C470-2366-621C-2AEA99A488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7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+ RM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31DF4A-00D6-63D9-225B-6B01D6CA7759}"/>
              </a:ext>
            </a:extLst>
          </p:cNvPr>
          <p:cNvSpPr/>
          <p:nvPr/>
        </p:nvSpPr>
        <p:spPr>
          <a:xfrm>
            <a:off x="-1" y="-9553"/>
            <a:ext cx="12192001" cy="576291"/>
          </a:xfrm>
          <a:prstGeom prst="rect">
            <a:avLst/>
          </a:prstGeom>
          <a:solidFill>
            <a:srgbClr val="9FCA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7F663B-08C7-9EC0-BE14-883A8CA0D735}"/>
              </a:ext>
            </a:extLst>
          </p:cNvPr>
          <p:cNvSpPr/>
          <p:nvPr/>
        </p:nvSpPr>
        <p:spPr>
          <a:xfrm>
            <a:off x="0" y="-19091"/>
            <a:ext cx="12192000" cy="542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3200" b="1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51731F-79DD-9E71-E929-9EC455C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7" y="27874"/>
            <a:ext cx="11905323" cy="44903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E5980C-ACA5-9256-BBFA-5DC4B7114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733" y="6208882"/>
            <a:ext cx="1544240" cy="5127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F3FD52-BDD3-69C4-5C0E-2095540F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051" y="6266022"/>
            <a:ext cx="2185048" cy="3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7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99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18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277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34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77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68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84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2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352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02/12/2025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483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443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3358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68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82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08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536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598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3910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57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445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39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661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98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6067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1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260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568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224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356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357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088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29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7A24ABE6-343B-4734-83E8-432C498277DA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B16BD6D-343F-4552-89BE-B5F9C009A57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7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0" r:id="rId14"/>
    <p:sldLayoutId id="2147483681" r:id="rId15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12/2/2025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08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1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fld id="{48A87A34-81AB-432B-8DAE-1953F412C126}" type="datetimeFigureOut">
              <a:rPr lang="en-US" smtClean="0">
                <a:solidFill>
                  <a:srgbClr val="000000"/>
                </a:solidFill>
              </a:rPr>
              <a:pPr/>
              <a:t>12/2/2025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22F896-40B5-4ADD-8801-0D06FADFA09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27"/>
          <a:stretch/>
        </p:blipFill>
        <p:spPr>
          <a:xfrm>
            <a:off x="10896539" y="5800491"/>
            <a:ext cx="1084729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15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91" y="27631"/>
            <a:ext cx="12190475" cy="449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4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microsoft.com/office/2007/relationships/hdphoto" Target="../media/hdphoto10.wdp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1C60-CE4C-07D0-CD9D-762041B7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54826-0A85-8F33-1648-C5F0E5EC188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FEDE234-DED1-4F00-02A5-4E46432B736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BC783A23-0BA2-98D1-07CF-6929C6F4592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F55CB-65EB-1B2C-4F38-2AE47AC25A17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370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7F55CB-65EB-1B2C-4F38-2AE47AC25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3705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798BA68-AE1B-56BF-DC2A-3DF9F9404AD0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B7B8EB-23FA-B2B0-7364-82076480F7BA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(−3)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2B7B8EB-23FA-B2B0-7364-82076480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FBC3A-C896-080A-1F30-AB5DEA422262}"/>
                  </a:ext>
                </a:extLst>
              </p:cNvPr>
              <p:cNvSpPr txBox="1"/>
              <p:nvPr/>
            </p:nvSpPr>
            <p:spPr>
              <a:xfrm>
                <a:off x="7289370" y="1039437"/>
                <a:ext cx="35370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5FBC3A-C896-080A-1F30-AB5DEA422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0" y="1039437"/>
                <a:ext cx="353705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A12D088-44A5-C756-543F-9C86DB30D2E3}"/>
              </a:ext>
            </a:extLst>
          </p:cNvPr>
          <p:cNvSpPr txBox="1"/>
          <p:nvPr/>
        </p:nvSpPr>
        <p:spPr>
          <a:xfrm>
            <a:off x="6096000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CB258A-6892-0A37-F308-407C281D20B8}"/>
                  </a:ext>
                </a:extLst>
              </p:cNvPr>
              <p:cNvSpPr txBox="1"/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CB258A-6892-0A37-F308-407C281D2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11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DB9AD-2B81-CE11-77A7-3474A7341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978A6-1966-73C8-463F-D8756EE2E18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CE04CE9-7030-FCB4-3F76-CBE30E49287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281C0259-C8B5-503F-BBB9-F861D4758F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1832A-2E38-C82B-D882-794F45BBAC78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370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1832A-2E38-C82B-D882-794F45BB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3705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4086076-8328-ABFF-61D3-B2373243F79A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9F32E4-0AB4-5435-71B4-635FD2D6275F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(3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9F32E4-0AB4-5435-71B4-635FD2D62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0C6DE1-C550-3B47-8155-F381141112AA}"/>
                  </a:ext>
                </a:extLst>
              </p:cNvPr>
              <p:cNvSpPr txBox="1"/>
              <p:nvPr/>
            </p:nvSpPr>
            <p:spPr>
              <a:xfrm>
                <a:off x="7289370" y="1039437"/>
                <a:ext cx="35370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0C6DE1-C550-3B47-8155-F38114111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0" y="1039437"/>
                <a:ext cx="353705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451158E-4FA4-00F5-76A0-E6D72300162A}"/>
              </a:ext>
            </a:extLst>
          </p:cNvPr>
          <p:cNvSpPr txBox="1"/>
          <p:nvPr/>
        </p:nvSpPr>
        <p:spPr>
          <a:xfrm>
            <a:off x="6096000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8D8632-5204-C388-4E86-DF75400F6EF0}"/>
                  </a:ext>
                </a:extLst>
              </p:cNvPr>
              <p:cNvSpPr txBox="1"/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(7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8D8632-5204-C388-4E86-DF75400F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94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FCD6A-026D-33D9-0563-ADF94C7AA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77F87E-F71D-8C79-8B09-4A2A1D1423D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A79BB1E7-A04B-A8BC-9318-958FA66681F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6168D14-52F8-4D9B-E09D-178BA9CB7D9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28080-809C-5C33-7B26-76ABF0F7E2D6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628080-809C-5C33-7B26-76ABF0F7E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48E876-ED43-B244-B2D5-81B50DDF680F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713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out the value of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which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19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48E876-ED43-B244-B2D5-81B50DDF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713955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22C6D-C57F-BF27-A5D5-038530F01AF5}"/>
                  </a:ext>
                </a:extLst>
              </p:cNvPr>
              <p:cNvSpPr txBox="1"/>
              <p:nvPr/>
            </p:nvSpPr>
            <p:spPr>
              <a:xfrm>
                <a:off x="7181216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222C6D-C57F-BF27-A5D5-038530F01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16" y="988564"/>
                <a:ext cx="326102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9AD42-E940-3945-37D0-4D0332441F15}"/>
                  </a:ext>
                </a:extLst>
              </p:cNvPr>
              <p:cNvSpPr txBox="1"/>
              <p:nvPr/>
            </p:nvSpPr>
            <p:spPr>
              <a:xfrm>
                <a:off x="6078366" y="2184124"/>
                <a:ext cx="4713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out the value of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for which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9AD42-E940-3945-37D0-4D033244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6" y="2184124"/>
                <a:ext cx="4713955" cy="954107"/>
              </a:xfrm>
              <a:prstGeom prst="rect">
                <a:avLst/>
              </a:prstGeom>
              <a:blipFill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1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42E0-3220-3A7E-211B-F953503B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1B119C-F51E-CBB0-2AF2-9C84052EF5C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2A6B7A12-3443-7E81-D667-FD913F56F40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72C3FFDF-D741-422A-3EBB-1514790DEB3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8489E-CD8C-CEDE-7819-E322D26155FA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98489E-CD8C-CEDE-7819-E322D261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920062-B5E3-614A-8854-44906804802F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713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Given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14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F</a:t>
                </a:r>
                <a:r>
                  <a:rPr kumimoji="0" lang="en-GB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ind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the value of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8920062-B5E3-614A-8854-449068048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713955" cy="954107"/>
              </a:xfrm>
              <a:prstGeom prst="rect">
                <a:avLst/>
              </a:prstGeom>
              <a:blipFill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F2D2F-C2E2-19F9-9123-D2F9E5384E36}"/>
                  </a:ext>
                </a:extLst>
              </p:cNvPr>
              <p:cNvSpPr txBox="1"/>
              <p:nvPr/>
            </p:nvSpPr>
            <p:spPr>
              <a:xfrm>
                <a:off x="7181216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1EF2D2F-C2E2-19F9-9123-D2F9E5384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216" y="988564"/>
                <a:ext cx="326102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35A1B-657F-F2C1-2EE5-8CC290F4EE1A}"/>
                  </a:ext>
                </a:extLst>
              </p:cNvPr>
              <p:cNvSpPr txBox="1"/>
              <p:nvPr/>
            </p:nvSpPr>
            <p:spPr>
              <a:xfrm>
                <a:off x="6078366" y="2184124"/>
                <a:ext cx="47139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Given that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e>
                    </m:d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GB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24</m:t>
                    </m:r>
                  </m:oMath>
                </a14:m>
                <a:endParaRPr kumimoji="0" lang="en-GB" sz="28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Find the value of b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635A1B-657F-F2C1-2EE5-8CC290F4E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66" y="2184124"/>
                <a:ext cx="4713955" cy="954107"/>
              </a:xfrm>
              <a:prstGeom prst="rect">
                <a:avLst/>
              </a:prstGeom>
              <a:blipFill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6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31B6F9-029F-F6F8-77CE-114AA7159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64"/>
            <a:ext cx="5970595" cy="42220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88A74A-6D78-7A68-32F9-A05AF13C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3395"/>
            <a:ext cx="5970595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404F86-6136-1791-8192-B300B22A3271}"/>
              </a:ext>
            </a:extLst>
          </p:cNvPr>
          <p:cNvSpPr txBox="1"/>
          <p:nvPr/>
        </p:nvSpPr>
        <p:spPr>
          <a:xfrm>
            <a:off x="929900" y="5420531"/>
            <a:ext cx="1168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CRACK THE CODE: Add your answers together to get the three digit code! </a:t>
            </a:r>
          </a:p>
        </p:txBody>
      </p:sp>
    </p:spTree>
    <p:extLst>
      <p:ext uri="{BB962C8B-B14F-4D97-AF65-F5344CB8AC3E}">
        <p14:creationId xmlns:p14="http://schemas.microsoft.com/office/powerpoint/2010/main" val="95167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F05AC-7796-33B8-9AD8-DC6BC642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6536" cy="4744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B88D4-9629-0463-5CE3-583571D6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517" y="2036675"/>
            <a:ext cx="6687483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C650D32-274F-CFC8-D5A9-050D37356968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b="1" dirty="0">
                <a:latin typeface="Century Gothic" panose="020B0502020202020204" pitchFamily="34" charset="0"/>
              </a:rPr>
              <a:t>Exam Question 1 </a:t>
            </a:r>
            <a:endParaRPr lang="en-GB" sz="4000" b="1" u="sng" dirty="0"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098208-85E8-6957-7C0D-55BC05174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519" y="1627323"/>
            <a:ext cx="7642805" cy="29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54B0-CC51-339E-98F1-5956F9AF9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3C5AA97E-DC57-D8D7-7E50-5D9C2FD80A31}"/>
              </a:ext>
            </a:extLst>
          </p:cNvPr>
          <p:cNvSpPr txBox="1">
            <a:spLocks/>
          </p:cNvSpPr>
          <p:nvPr/>
        </p:nvSpPr>
        <p:spPr>
          <a:xfrm>
            <a:off x="220662" y="1"/>
            <a:ext cx="10783135" cy="1503336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Exam Question 2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681A8E-BC42-4BA4-77FC-388EE5FD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188" y="1575014"/>
            <a:ext cx="8010817" cy="30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E3ED2-9563-2042-5A34-A2563FF03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C32-AC16-91BE-A23F-385654CFB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3EDDE-177E-4D62-0C86-D9DA964248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0662" y="0"/>
            <a:ext cx="11750675" cy="1038387"/>
          </a:xfrm>
          <a:prstGeom prst="rect">
            <a:avLst/>
          </a:prstGeom>
          <a:solidFill>
            <a:srgbClr val="FF99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186" lvl="1" indent="0" algn="ctr">
              <a:buNone/>
            </a:pPr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Substituting into Functions </a:t>
            </a:r>
            <a:endParaRPr lang="en-GB" sz="3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5F9575-32E8-555A-1412-2BFC7BF7E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56" y="1186838"/>
            <a:ext cx="6659668" cy="4996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0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1FF4FA-A711-1FE1-7906-8A38C973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28502" cy="632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68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1A8C39-0FC7-D86E-AB81-701BEB58E2C1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6E55A3D9-6A53-7D3D-7C8A-EE33652DDB58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1666E08-57BD-B16A-24DF-975F6195F00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=4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D19E33-EBE7-14A0-C47E-17537856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26102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DCFE418-1DBA-032D-59BA-C7516D71F954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/>
              <p:nvPr/>
            </p:nvSpPr>
            <p:spPr>
              <a:xfrm>
                <a:off x="90520" y="1966681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(9)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F43FE0-F1E1-4602-AFF0-4EE06A870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1966681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−57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E6D120-002A-2C53-3187-157713C38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354475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99D9DD4-D829-5EC4-DBCD-43A93FC9A854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FAD34-13B1-7E1D-A9EF-E6E4910D47D4}"/>
                  </a:ext>
                </a:extLst>
              </p:cNvPr>
              <p:cNvSpPr txBox="1"/>
              <p:nvPr/>
            </p:nvSpPr>
            <p:spPr>
              <a:xfrm>
                <a:off x="6168886" y="205727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(1.5)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FAD34-13B1-7E1D-A9EF-E6E4910D4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86" y="2057274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3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0BC93-86A2-008F-18A7-ECC81678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C759DA-6CA3-A27F-A79E-593B6EC3C599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79AB5ADE-AFB7-AA52-34EE-ABBF939BA21C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5518F81E-89FB-659E-A4BE-73A3547B8376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3D2B6-32DD-A49E-548A-C34EA2FDB776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2977289" cy="1054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+9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13D2B6-32DD-A49E-548A-C34EA2FDB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2977289" cy="1054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C61B5D2-6FCF-AB27-EA1C-DE217692D942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2CC3B2-D7D2-4FEE-18F7-54AB62E535BD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(12)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32CC3B2-D7D2-4FEE-18F7-54AB62E53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0413B-DD68-A864-517B-D916B0B191A9}"/>
                  </a:ext>
                </a:extLst>
              </p:cNvPr>
              <p:cNvSpPr txBox="1"/>
              <p:nvPr/>
            </p:nvSpPr>
            <p:spPr>
              <a:xfrm>
                <a:off x="7271736" y="1079157"/>
                <a:ext cx="2977289" cy="10502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=7+</m:t>
                      </m:r>
                      <m:f>
                        <m:fPr>
                          <m:ctrlP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60413B-DD68-A864-517B-D916B0B1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36" y="1079157"/>
                <a:ext cx="2977289" cy="1050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406B0B7-99CE-1445-1DE0-6EF549548758}"/>
              </a:ext>
            </a:extLst>
          </p:cNvPr>
          <p:cNvSpPr txBox="1"/>
          <p:nvPr/>
        </p:nvSpPr>
        <p:spPr>
          <a:xfrm>
            <a:off x="6078366" y="62757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4B8BB-8884-D828-E3D3-42A4327BC0DA}"/>
                  </a:ext>
                </a:extLst>
              </p:cNvPr>
              <p:cNvSpPr txBox="1"/>
              <p:nvPr/>
            </p:nvSpPr>
            <p:spPr>
              <a:xfrm>
                <a:off x="6095999" y="222424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(20)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4B8BB-8884-D828-E3D3-42A4327BC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22424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82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12E61-93CE-1CAD-405E-4F79E9B29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2A811A-5FE4-4D60-3FC4-567901D12220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EC271245-B247-315F-997A-B326A6FD6A3E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14A5F70E-B6C4-E1D1-8663-62851FEADEF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8D03B2-6395-4BE4-69D9-F926495E5E9B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8D03B2-6395-4BE4-69D9-F926495E5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7A8B22E-453B-F78E-D7F4-5A37BCDEA7D3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20EE3-0CA8-EE7B-818C-87B159F2C1D7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(−4)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20EE3-0CA8-EE7B-818C-87B159F2C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CBA5B-08BC-83FF-E22D-5BF5AB1D4A8D}"/>
                  </a:ext>
                </a:extLst>
              </p:cNvPr>
              <p:cNvSpPr txBox="1"/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+13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4CBA5B-08BC-83FF-E22D-5BF5AB1D4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3AA4ED6-0253-CBE5-6B28-C2DF06B1C2B8}"/>
              </a:ext>
            </a:extLst>
          </p:cNvPr>
          <p:cNvSpPr txBox="1"/>
          <p:nvPr/>
        </p:nvSpPr>
        <p:spPr>
          <a:xfrm>
            <a:off x="6096000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86E683-5EF1-846C-D5A1-CF7561BBF255}"/>
                  </a:ext>
                </a:extLst>
              </p:cNvPr>
              <p:cNvSpPr txBox="1"/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(4)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86E683-5EF1-846C-D5A1-CF7561BBF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060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48118-28D4-8EB4-398E-9C6D8BE23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D19A3-C661-A954-0FAE-17FB2BF6052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entagon 46">
            <a:extLst>
              <a:ext uri="{FF2B5EF4-FFF2-40B4-BE49-F238E27FC236}">
                <a16:creationId xmlns:a16="http://schemas.microsoft.com/office/drawing/2014/main" id="{B4B987B3-09B6-FEA0-DADC-94835D66677B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hevron 47">
            <a:extLst>
              <a:ext uri="{FF2B5EF4-FFF2-40B4-BE49-F238E27FC236}">
                <a16:creationId xmlns:a16="http://schemas.microsoft.com/office/drawing/2014/main" id="{C948A81F-BF3C-2486-74F9-FE4BB692F365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4E7366-4335-2880-5BAE-4DC4CD67E64B}"/>
                  </a:ext>
                </a:extLst>
              </p:cNvPr>
              <p:cNvSpPr txBox="1"/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+11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4E7366-4335-2880-5BAE-4DC4CD67E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70" y="988564"/>
                <a:ext cx="355950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E9DFAB-F9D9-F53F-D7AD-DDBD7A508AC1}"/>
              </a:ext>
            </a:extLst>
          </p:cNvPr>
          <p:cNvSpPr txBox="1"/>
          <p:nvPr/>
        </p:nvSpPr>
        <p:spPr>
          <a:xfrm>
            <a:off x="0" y="536979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68D95F-92B9-B138-4FAC-3263177ECA88}"/>
                  </a:ext>
                </a:extLst>
              </p:cNvPr>
              <p:cNvSpPr txBox="1"/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(6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68D95F-92B9-B138-4FAC-3263177EC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0" y="2184124"/>
                <a:ext cx="4310999" cy="523220"/>
              </a:xfrm>
              <a:prstGeom prst="rect">
                <a:avLst/>
              </a:prstGeom>
              <a:blipFill>
                <a:blip r:embed="rId3"/>
                <a:stretch>
                  <a:fillRect l="-297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B2D02-8B8A-DAB7-088F-70F65D720F3D}"/>
                  </a:ext>
                </a:extLst>
              </p:cNvPr>
              <p:cNvSpPr txBox="1"/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d>
                        <m:d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GB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+13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AB2D02-8B8A-DAB7-088F-70F65D72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370" y="1039437"/>
                <a:ext cx="353705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37BF2A6-11DE-B8A3-9FD7-522C5B6DCD8B}"/>
              </a:ext>
            </a:extLst>
          </p:cNvPr>
          <p:cNvSpPr txBox="1"/>
          <p:nvPr/>
        </p:nvSpPr>
        <p:spPr>
          <a:xfrm>
            <a:off x="6096000" y="587852"/>
            <a:ext cx="431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Given that: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03F7AB-3A7B-790D-DECF-98E6BB1618F0}"/>
                  </a:ext>
                </a:extLst>
              </p:cNvPr>
              <p:cNvSpPr txBox="1"/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Evaluate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𝑔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+6)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903F7AB-3A7B-790D-DECF-98E6BB161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520" y="2234997"/>
                <a:ext cx="4310999" cy="523220"/>
              </a:xfrm>
              <a:prstGeom prst="rect">
                <a:avLst/>
              </a:prstGeom>
              <a:blipFill>
                <a:blip r:embed="rId5"/>
                <a:stretch>
                  <a:fillRect l="-297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47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Archway PP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4.xml><?xml version="1.0" encoding="utf-8"?>
<a:theme xmlns:a="http://schemas.openxmlformats.org/drawingml/2006/main" name="3. DFL Slides Theme incl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 DFL Slides Theme incl RMetS" id="{E346F68E-D4B7-4CDA-9F0A-07E8430B7D93}" vid="{28749E7D-AA63-4A6D-ABE0-479140F3ADF6}"/>
    </a:ext>
  </a:extLst>
</a:theme>
</file>

<file path=ppt/theme/theme5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1_Archwa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uecoat" id="{36F09A4B-91E1-4E8C-877E-48F15A955044}" vid="{0AB1EBC5-FB0A-4F54-87BE-1EB7397C9FD6}"/>
    </a:ext>
  </a:extLst>
</a:theme>
</file>

<file path=ppt/theme/theme7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DFL Slides Theme + RMetS">
  <a:themeElements>
    <a:clrScheme name="DFM Colours">
      <a:dk1>
        <a:srgbClr val="000000"/>
      </a:dk1>
      <a:lt1>
        <a:sysClr val="window" lastClr="FFFFFF"/>
      </a:lt1>
      <a:dk2>
        <a:srgbClr val="222A35"/>
      </a:dk2>
      <a:lt2>
        <a:srgbClr val="EEECE1"/>
      </a:lt2>
      <a:accent1>
        <a:srgbClr val="BAE947"/>
      </a:accent1>
      <a:accent2>
        <a:srgbClr val="8064A2"/>
      </a:accent2>
      <a:accent3>
        <a:srgbClr val="4BACC6"/>
      </a:accent3>
      <a:accent4>
        <a:srgbClr val="F79646"/>
      </a:accent4>
      <a:accent5>
        <a:srgbClr val="9BBB59"/>
      </a:accent5>
      <a:accent6>
        <a:srgbClr val="FB5D43"/>
      </a:accent6>
      <a:hlink>
        <a:srgbClr val="31859B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FL Slides Theme + RMetS" id="{5E0E8018-04C0-4DBD-A76D-84DD9F015EED}" vid="{69D9431B-AF90-4771-8921-1355DB9CBAC3}"/>
    </a:ext>
  </a:extLst>
</a:theme>
</file>

<file path=ppt/theme/theme9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465</Words>
  <Application>Microsoft Office PowerPoint</Application>
  <PresentationFormat>Widescreen</PresentationFormat>
  <Paragraphs>120</Paragraphs>
  <Slides>17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Aptos</vt:lpstr>
      <vt:lpstr>Arial</vt:lpstr>
      <vt:lpstr>Calibri</vt:lpstr>
      <vt:lpstr>Cambria Math</vt:lpstr>
      <vt:lpstr>Century Gothic</vt:lpstr>
      <vt:lpstr>Comic Sans MS</vt:lpstr>
      <vt:lpstr>Lato</vt:lpstr>
      <vt:lpstr>Trebuchet MS</vt:lpstr>
      <vt:lpstr>Wingdings</vt:lpstr>
      <vt:lpstr>Office Theme</vt:lpstr>
      <vt:lpstr>ALT</vt:lpstr>
      <vt:lpstr>Archway</vt:lpstr>
      <vt:lpstr>3. DFL Slides Theme incl RMetS</vt:lpstr>
      <vt:lpstr>1_ALT</vt:lpstr>
      <vt:lpstr>1_Archway</vt:lpstr>
      <vt:lpstr>2_ALT</vt:lpstr>
      <vt:lpstr>DFL Slides Theme + RMetS</vt:lpstr>
      <vt:lpstr>3_ALT</vt:lpstr>
      <vt:lpstr>Archway PPT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43</cp:revision>
  <cp:lastPrinted>2025-09-19T09:29:26Z</cp:lastPrinted>
  <dcterms:created xsi:type="dcterms:W3CDTF">2024-05-01T10:13:14Z</dcterms:created>
  <dcterms:modified xsi:type="dcterms:W3CDTF">2025-12-02T11:57:10Z</dcterms:modified>
</cp:coreProperties>
</file>