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5" r:id="rId5"/>
  </p:sldMasterIdLst>
  <p:notesMasterIdLst>
    <p:notesMasterId r:id="rId21"/>
  </p:notesMasterIdLst>
  <p:sldIdLst>
    <p:sldId id="264" r:id="rId6"/>
    <p:sldId id="269" r:id="rId7"/>
    <p:sldId id="288" r:id="rId8"/>
    <p:sldId id="261" r:id="rId9"/>
    <p:sldId id="297" r:id="rId10"/>
    <p:sldId id="270" r:id="rId11"/>
    <p:sldId id="307" r:id="rId12"/>
    <p:sldId id="277" r:id="rId13"/>
    <p:sldId id="299" r:id="rId14"/>
    <p:sldId id="300" r:id="rId15"/>
    <p:sldId id="303" r:id="rId16"/>
    <p:sldId id="262" r:id="rId17"/>
    <p:sldId id="304" r:id="rId18"/>
    <p:sldId id="271" r:id="rId19"/>
    <p:sldId id="30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sic bits" id="{C6A166B6-1AF3-436B-ADEE-EB83467BA661}">
          <p14:sldIdLst>
            <p14:sldId id="264"/>
            <p14:sldId id="269"/>
            <p14:sldId id="288"/>
          </p14:sldIdLst>
        </p14:section>
        <p14:section name="Retrieve" id="{C03196B5-FD15-4DBC-8737-7F4AA5632A66}">
          <p14:sldIdLst>
            <p14:sldId id="261"/>
            <p14:sldId id="297"/>
          </p14:sldIdLst>
        </p14:section>
        <p14:section name="Instruct" id="{A989B0C6-FEE7-46F6-A651-D7ED39E502F9}">
          <p14:sldIdLst>
            <p14:sldId id="270"/>
            <p14:sldId id="307"/>
          </p14:sldIdLst>
        </p14:section>
        <p14:section name="Practise" id="{9B25ADF9-EA90-401E-998A-AD43D533C9ED}">
          <p14:sldIdLst>
            <p14:sldId id="277"/>
            <p14:sldId id="299"/>
            <p14:sldId id="300"/>
            <p14:sldId id="303"/>
          </p14:sldIdLst>
        </p14:section>
        <p14:section name="Instruct" id="{0F3E7FFC-BC15-42D9-A20A-EDC670475221}">
          <p14:sldIdLst>
            <p14:sldId id="262"/>
          </p14:sldIdLst>
        </p14:section>
        <p14:section name="Practice" id="{99A428AE-5C73-4F30-BC94-E090CFC7F72B}">
          <p14:sldIdLst>
            <p14:sldId id="304"/>
          </p14:sldIdLst>
        </p14:section>
        <p14:section name="Secure" id="{3C25313C-2642-42FF-8276-F00EC6DF9D8C}">
          <p14:sldIdLst>
            <p14:sldId id="271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8E7"/>
    <a:srgbClr val="E6D5F3"/>
    <a:srgbClr val="FD9803"/>
    <a:srgbClr val="196800"/>
    <a:srgbClr val="30C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0707" autoAdjust="0"/>
  </p:normalViewPr>
  <p:slideViewPr>
    <p:cSldViewPr snapToGrid="0">
      <p:cViewPr varScale="1">
        <p:scale>
          <a:sx n="62" d="100"/>
          <a:sy n="62" d="100"/>
        </p:scale>
        <p:origin x="10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639C-D221-4B8F-8BA1-400C55B06DE6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A001D2-7AE2-4737-A9D1-4609F19798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621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A001D2-7AE2-4737-A9D1-4609F19798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612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1.png"/><Relationship Id="rId18" Type="http://schemas.microsoft.com/office/2007/relationships/hdphoto" Target="../media/hdphoto8.wdp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12" Type="http://schemas.microsoft.com/office/2007/relationships/hdphoto" Target="../media/hdphoto5.wdp"/><Relationship Id="rId17" Type="http://schemas.openxmlformats.org/officeDocument/2006/relationships/image" Target="../media/image13.png"/><Relationship Id="rId2" Type="http://schemas.openxmlformats.org/officeDocument/2006/relationships/image" Target="../media/image5.png"/><Relationship Id="rId16" Type="http://schemas.microsoft.com/office/2007/relationships/hdphoto" Target="../media/hdphoto7.wdp"/><Relationship Id="rId1" Type="http://schemas.openxmlformats.org/officeDocument/2006/relationships/slideMaster" Target="../slideMasters/slideMaster2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7.png"/><Relationship Id="rId15" Type="http://schemas.openxmlformats.org/officeDocument/2006/relationships/image" Target="../media/image12.png"/><Relationship Id="rId10" Type="http://schemas.microsoft.com/office/2007/relationships/hdphoto" Target="../media/hdphoto4.wdp"/><Relationship Id="rId19" Type="http://schemas.openxmlformats.org/officeDocument/2006/relationships/image" Target="../media/image1.png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microsoft.com/office/2007/relationships/hdphoto" Target="../media/hdphoto6.wdp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0184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2073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60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93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0945813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0945812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8936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2048" y="304515"/>
            <a:ext cx="11626757" cy="7506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1"/>
          </p:nvPr>
        </p:nvSpPr>
        <p:spPr>
          <a:xfrm>
            <a:off x="287338" y="1377950"/>
            <a:ext cx="11626756" cy="46545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217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tranc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47179"/>
            <a:ext cx="11736438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2199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070" y="147179"/>
            <a:ext cx="11707859" cy="6563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86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lesson ex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81" y="156706"/>
            <a:ext cx="11736438" cy="65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8008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Spaced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304799" y="1229339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4258232" y="1229338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4" name="TextBox 33"/>
          <p:cNvSpPr txBox="1"/>
          <p:nvPr/>
        </p:nvSpPr>
        <p:spPr>
          <a:xfrm>
            <a:off x="8220631" y="1235971"/>
            <a:ext cx="3708000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6" name="TextBox 25"/>
          <p:cNvSpPr txBox="1"/>
          <p:nvPr/>
        </p:nvSpPr>
        <p:spPr>
          <a:xfrm>
            <a:off x="304799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Current Learning from KO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268894" y="1245664"/>
            <a:ext cx="3708000" cy="41293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Recent Learning</a:t>
            </a:r>
            <a:endParaRPr lang="en-GB" sz="240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38560" y="1245664"/>
            <a:ext cx="3708000" cy="414024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2500"/>
              </a:lnSpc>
            </a:pPr>
            <a:r>
              <a:rPr lang="en-GB" sz="2400" baseline="0">
                <a:solidFill>
                  <a:schemeClr val="bg1"/>
                </a:solidFill>
              </a:rPr>
              <a:t>Long-term Learning 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791632"/>
            <a:ext cx="3474627" cy="40264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30"/>
          <p:cNvSpPr>
            <a:spLocks noGrp="1"/>
          </p:cNvSpPr>
          <p:nvPr>
            <p:ph type="body" sz="quarter" idx="12"/>
          </p:nvPr>
        </p:nvSpPr>
        <p:spPr>
          <a:xfrm>
            <a:off x="4374918" y="1790542"/>
            <a:ext cx="3474627" cy="40470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2" name="Text Placeholder 30"/>
          <p:cNvSpPr>
            <a:spLocks noGrp="1"/>
          </p:cNvSpPr>
          <p:nvPr>
            <p:ph type="body" sz="quarter" idx="13"/>
          </p:nvPr>
        </p:nvSpPr>
        <p:spPr>
          <a:xfrm>
            <a:off x="8336532" y="1791633"/>
            <a:ext cx="3474627" cy="40539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12111" y="5934641"/>
            <a:ext cx="11945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>
                <a:solidFill>
                  <a:srgbClr val="002060"/>
                </a:solidFill>
              </a:rPr>
              <a:t>Retrieve from memory</a:t>
            </a:r>
            <a:r>
              <a:rPr lang="en-GB" sz="2400" i="1" baseline="0">
                <a:solidFill>
                  <a:srgbClr val="002060"/>
                </a:solidFill>
              </a:rPr>
              <a:t> without </a:t>
            </a:r>
            <a:r>
              <a:rPr lang="en-GB" sz="2400" i="1">
                <a:solidFill>
                  <a:srgbClr val="002060"/>
                </a:solidFill>
              </a:rPr>
              <a:t>prompts or discussion.</a:t>
            </a:r>
            <a:r>
              <a:rPr lang="en-GB" sz="2400" i="1" baseline="0">
                <a:solidFill>
                  <a:srgbClr val="002060"/>
                </a:solidFill>
              </a:rPr>
              <a:t> Y</a:t>
            </a:r>
            <a:r>
              <a:rPr lang="en-GB" sz="2400" i="1">
                <a:solidFill>
                  <a:srgbClr val="002060"/>
                </a:solidFill>
              </a:rPr>
              <a:t>ou must write something for</a:t>
            </a:r>
            <a:r>
              <a:rPr lang="en-GB" sz="2400" i="1" baseline="0">
                <a:solidFill>
                  <a:srgbClr val="002060"/>
                </a:solidFill>
              </a:rPr>
              <a:t> each.</a:t>
            </a:r>
            <a:endParaRPr lang="en-GB" sz="2400" i="1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8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47" name="Pentagon 4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48" name="Chevron 4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49" name="Chevron 4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3" name="Chevron 5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868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04799" y="1372768"/>
            <a:ext cx="11623832" cy="468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30"/>
          <p:cNvSpPr>
            <a:spLocks noGrp="1"/>
          </p:cNvSpPr>
          <p:nvPr>
            <p:ph type="body" sz="quarter" idx="11"/>
          </p:nvPr>
        </p:nvSpPr>
        <p:spPr>
          <a:xfrm>
            <a:off x="425020" y="1501023"/>
            <a:ext cx="11363568" cy="446050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32" name="Pentagon 31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4" name="Chevron 33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5" name="Chevron 34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58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469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LT Title - Retrieva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304799" y="72885"/>
            <a:ext cx="11623832" cy="983979"/>
          </a:xfrm>
          <a:prstGeom prst="rect">
            <a:avLst/>
          </a:prstGeom>
          <a:solidFill>
            <a:schemeClr val="bg1"/>
          </a:solidFill>
          <a:ln w="28575">
            <a:solidFill>
              <a:srgbClr val="0B5196"/>
            </a:solidFill>
          </a:ln>
        </p:spPr>
        <p:txBody>
          <a:bodyPr wrap="square" rtlCol="0">
            <a:spAutoFit/>
          </a:bodyPr>
          <a:lstStyle/>
          <a:p>
            <a:endParaRPr lang="en-GB"/>
          </a:p>
        </p:txBody>
      </p: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425020" y="434384"/>
            <a:ext cx="9099550" cy="4889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2060"/>
                </a:solidFill>
              </a:defRPr>
            </a:lvl1pPr>
            <a:lvl5pPr marL="1828746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0" name="Chevron 29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32" name="Chevron 3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33" name="Chevron 3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7560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Retriev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9062454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54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7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63" name="Pentagon 62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Rectangle 63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7" name="Pentagon 66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9259A4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8" name="Chevron 67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9" name="Chevron 68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70" name="Chevron 69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9216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15" name="Chevron 14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7863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Instruct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292837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DCB50E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00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3905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Practis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827472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3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46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2" name="Pentagon 51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7" name="Chevron 56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58" name="Chevron 57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E88126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59" name="Chevron 58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1445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22" name="Chevron 2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23" name="Chevron 2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0084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 Secure - Ru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11498874" y="-12902"/>
            <a:ext cx="696730" cy="650592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+mn-lt"/>
            </a:endParaRPr>
          </a:p>
        </p:txBody>
      </p:sp>
      <p:graphicFrame>
        <p:nvGraphicFramePr>
          <p:cNvPr id="45" name="Table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5629420"/>
              </p:ext>
            </p:extLst>
          </p:nvPr>
        </p:nvGraphicFramePr>
        <p:xfrm>
          <a:off x="11559521" y="529722"/>
          <a:ext cx="612157" cy="5581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157">
                  <a:extLst>
                    <a:ext uri="{9D8B030D-6E8A-4147-A177-3AD203B41FA5}">
                      <a16:colId xmlns:a16="http://schemas.microsoft.com/office/drawing/2014/main" val="1173439250"/>
                    </a:ext>
                  </a:extLst>
                </a:gridCol>
              </a:tblGrid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8570316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6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9255851"/>
                  </a:ext>
                </a:extLst>
              </a:tr>
              <a:tr h="80495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0917632"/>
                  </a:ext>
                </a:extLst>
              </a:tr>
              <a:tr h="675292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1984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600" b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91290061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6069001"/>
                  </a:ext>
                </a:extLst>
              </a:tr>
              <a:tr h="747106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4082905"/>
                  </a:ext>
                </a:extLst>
              </a:tr>
              <a:tr h="670794">
                <a:tc>
                  <a:txBody>
                    <a:bodyPr/>
                    <a:lstStyle/>
                    <a:p>
                      <a:pPr algn="ctr"/>
                      <a:r>
                        <a:rPr lang="en-GB" sz="800" b="1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600" b="1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marL="0" marR="0" marT="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2804185"/>
                  </a:ext>
                </a:extLst>
              </a:tr>
            </a:tbl>
          </a:graphicData>
        </a:graphic>
      </p:graphicFrame>
      <p:grpSp>
        <p:nvGrpSpPr>
          <p:cNvPr id="46" name="Group 45"/>
          <p:cNvGrpSpPr/>
          <p:nvPr/>
        </p:nvGrpSpPr>
        <p:grpSpPr>
          <a:xfrm>
            <a:off x="11629923" y="2865412"/>
            <a:ext cx="386112" cy="318172"/>
            <a:chOff x="3206569" y="2423806"/>
            <a:chExt cx="752955" cy="707366"/>
          </a:xfrm>
        </p:grpSpPr>
        <p:pic>
          <p:nvPicPr>
            <p:cNvPr id="4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5168" y="4247201"/>
            <a:ext cx="267421" cy="314182"/>
          </a:xfrm>
          <a:prstGeom prst="rect">
            <a:avLst/>
          </a:prstGeom>
        </p:spPr>
      </p:pic>
      <p:pic>
        <p:nvPicPr>
          <p:cNvPr id="50" name="Picture 4" descr="Image result for writing list icon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1486" y="3561335"/>
            <a:ext cx="206961" cy="29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6190" y="2166177"/>
            <a:ext cx="377815" cy="361612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11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r="5491" b="17816"/>
          <a:stretch/>
        </p:blipFill>
        <p:spPr>
          <a:xfrm>
            <a:off x="11625043" y="1378197"/>
            <a:ext cx="416216" cy="36193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b="19186"/>
          <a:stretch/>
        </p:blipFill>
        <p:spPr>
          <a:xfrm>
            <a:off x="11631028" y="733844"/>
            <a:ext cx="397619" cy="321332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1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9752" t="14781" r="9444" b="31513"/>
          <a:stretch/>
        </p:blipFill>
        <p:spPr>
          <a:xfrm>
            <a:off x="11646190" y="5004136"/>
            <a:ext cx="393846" cy="29110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1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400000"/>
                    </a14:imgEffect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 l="19250" r="21985" b="21255"/>
          <a:stretch/>
        </p:blipFill>
        <p:spPr>
          <a:xfrm>
            <a:off x="11736533" y="5610059"/>
            <a:ext cx="237138" cy="317761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 rot="5400000">
            <a:off x="11561796" y="3400"/>
            <a:ext cx="552955" cy="602231"/>
          </a:xfrm>
          <a:prstGeom prst="homePlate">
            <a:avLst>
              <a:gd name="adj" fmla="val 1920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/>
          <p:cNvSpPr/>
          <p:nvPr/>
        </p:nvSpPr>
        <p:spPr>
          <a:xfrm>
            <a:off x="11489909" y="-6595"/>
            <a:ext cx="70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000" b="1" i="0">
                <a:solidFill>
                  <a:srgbClr val="0B5196"/>
                </a:solidFill>
                <a:latin typeface="+mn-lt"/>
              </a:rPr>
              <a:t>EVERY CHILD A READER</a:t>
            </a:r>
          </a:p>
          <a:p>
            <a:pPr algn="ctr"/>
            <a:endParaRPr lang="en-GB" sz="200" b="0" i="1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0" y="6339146"/>
            <a:ext cx="12192000" cy="518854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" r="-6700" b="2639"/>
          <a:stretch/>
        </p:blipFill>
        <p:spPr>
          <a:xfrm>
            <a:off x="10875132" y="6420115"/>
            <a:ext cx="1316867" cy="394572"/>
          </a:xfrm>
          <a:prstGeom prst="rect">
            <a:avLst/>
          </a:prstGeom>
        </p:spPr>
      </p:pic>
      <p:sp>
        <p:nvSpPr>
          <p:cNvPr id="60" name="Pentagon 59"/>
          <p:cNvSpPr/>
          <p:nvPr/>
        </p:nvSpPr>
        <p:spPr>
          <a:xfrm>
            <a:off x="90521" y="6429002"/>
            <a:ext cx="2700000" cy="360000"/>
          </a:xfrm>
          <a:prstGeom prst="homePlate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RETRIEVE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1" name="Chevron 60"/>
          <p:cNvSpPr/>
          <p:nvPr/>
        </p:nvSpPr>
        <p:spPr>
          <a:xfrm>
            <a:off x="2760836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INSTRUCT</a:t>
            </a:r>
          </a:p>
        </p:txBody>
      </p:sp>
      <p:sp>
        <p:nvSpPr>
          <p:cNvPr id="62" name="Chevron 61"/>
          <p:cNvSpPr/>
          <p:nvPr/>
        </p:nvSpPr>
        <p:spPr>
          <a:xfrm>
            <a:off x="5412088" y="6429002"/>
            <a:ext cx="2700000" cy="360000"/>
          </a:xfrm>
          <a:prstGeom prst="chevron">
            <a:avLst/>
          </a:prstGeom>
          <a:solidFill>
            <a:srgbClr val="00206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PRACTISE</a:t>
            </a:r>
            <a:endParaRPr lang="en-GB" sz="1600" b="0">
              <a:solidFill>
                <a:schemeClr val="bg1"/>
              </a:solidFill>
            </a:endParaRPr>
          </a:p>
        </p:txBody>
      </p:sp>
      <p:sp>
        <p:nvSpPr>
          <p:cNvPr id="63" name="Chevron 62"/>
          <p:cNvSpPr/>
          <p:nvPr/>
        </p:nvSpPr>
        <p:spPr>
          <a:xfrm>
            <a:off x="8068872" y="6429002"/>
            <a:ext cx="2700000" cy="360000"/>
          </a:xfrm>
          <a:prstGeom prst="chevron">
            <a:avLst/>
          </a:prstGeom>
          <a:solidFill>
            <a:srgbClr val="3584C5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0">
                <a:solidFill>
                  <a:schemeClr val="bg1"/>
                </a:solidFill>
              </a:rPr>
              <a:t>SECURE</a:t>
            </a:r>
            <a:endParaRPr lang="en-GB" sz="1600" b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6635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87912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A6C98-DAC6-4159-9FF7-B5C19BEDE90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AA39F-60C5-44C8-8792-CE3924E8C53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81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6291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7D60C-CA30-4418-956C-2BD0E88CE44F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07/01/2026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3ACEA-43AF-47CC-899E-28D017AA7B2D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67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1371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9135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60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387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272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6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9A5D5B-C859-4D31-8FB3-7969B894133E}" type="datetimeFigureOut">
              <a:rPr lang="en-GB" smtClean="0"/>
              <a:t>07/01/2026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624C8-0723-4135-8E32-9967CABAE1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69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2780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defTabSz="91437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5" indent="-228595" algn="l" defTabSz="91437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4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0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6" indent="-228595" algn="l" defTabSz="91437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7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0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119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6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3" algn="l" defTabSz="91437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1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microsoft.com/office/2007/relationships/hdphoto" Target="../media/hdphoto10.wdp"/><Relationship Id="rId2" Type="http://schemas.openxmlformats.org/officeDocument/2006/relationships/image" Target="../media/image14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microsoft.com/office/2007/relationships/hdphoto" Target="../media/hdphoto9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31.png"/><Relationship Id="rId7" Type="http://schemas.openxmlformats.org/officeDocument/2006/relationships/image" Target="../media/image69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81.png"/><Relationship Id="rId3" Type="http://schemas.openxmlformats.org/officeDocument/2006/relationships/image" Target="../media/image60.png"/><Relationship Id="rId7" Type="http://schemas.openxmlformats.org/officeDocument/2006/relationships/image" Target="../media/image75.pn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11" Type="http://schemas.openxmlformats.org/officeDocument/2006/relationships/image" Target="../media/image79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67884" y="0"/>
            <a:ext cx="9144000" cy="571501"/>
          </a:xfrm>
        </p:spPr>
        <p:txBody>
          <a:bodyPr>
            <a:normAutofit fontScale="90000"/>
          </a:bodyPr>
          <a:lstStyle/>
          <a:p>
            <a:r>
              <a:rPr lang="en-GB" sz="4000" b="1" dirty="0"/>
              <a:t>Dual coding symbols: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6103" y="1232443"/>
            <a:ext cx="1651000" cy="449262"/>
          </a:xfrm>
        </p:spPr>
        <p:txBody>
          <a:bodyPr/>
          <a:lstStyle/>
          <a:p>
            <a:r>
              <a:rPr lang="en-GB"/>
              <a:t>Practise</a:t>
            </a:r>
          </a:p>
        </p:txBody>
      </p:sp>
      <p:pic>
        <p:nvPicPr>
          <p:cNvPr id="4" name="Picture 3" descr="pen and paper Icon 247339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76" y="1132786"/>
            <a:ext cx="635227" cy="63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think bubble Icon 29974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19" y="2418860"/>
            <a:ext cx="908540" cy="908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956103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Reflect</a:t>
            </a:r>
          </a:p>
        </p:txBody>
      </p:sp>
      <p:pic>
        <p:nvPicPr>
          <p:cNvPr id="7" name="Picture 2" descr="lightbulb Icon 126298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52" y="3791243"/>
            <a:ext cx="883407" cy="90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956103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Activate</a:t>
            </a:r>
          </a:p>
        </p:txBody>
      </p:sp>
      <p:pic>
        <p:nvPicPr>
          <p:cNvPr id="9" name="Picture 2" descr="Pen Icon 34061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91" y="5186948"/>
            <a:ext cx="838396" cy="838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956103" y="540015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Summarise</a:t>
            </a:r>
          </a:p>
        </p:txBody>
      </p:sp>
      <p:pic>
        <p:nvPicPr>
          <p:cNvPr id="12" name="Picture 4" descr="Speech Bubble Icon 80085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425" y="1070149"/>
            <a:ext cx="708497" cy="70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3674000" y="119976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Explain</a:t>
            </a:r>
          </a:p>
        </p:txBody>
      </p:sp>
      <p:pic>
        <p:nvPicPr>
          <p:cNvPr id="14" name="Picture 2" descr="speech Icon 50934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0869" y="2343408"/>
            <a:ext cx="780053" cy="78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/>
          <p:cNvSpPr txBox="1">
            <a:spLocks/>
          </p:cNvSpPr>
          <p:nvPr/>
        </p:nvSpPr>
        <p:spPr>
          <a:xfrm>
            <a:off x="3630922" y="2522476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Present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2638" y="3638606"/>
            <a:ext cx="1181910" cy="1184067"/>
          </a:xfrm>
          <a:prstGeom prst="rect">
            <a:avLst/>
          </a:prstGeom>
        </p:spPr>
      </p:pic>
      <p:sp>
        <p:nvSpPr>
          <p:cNvPr id="17" name="Subtitle 2"/>
          <p:cNvSpPr txBox="1">
            <a:spLocks/>
          </p:cNvSpPr>
          <p:nvPr/>
        </p:nvSpPr>
        <p:spPr>
          <a:xfrm>
            <a:off x="369499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Discuss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51539" y="4992185"/>
            <a:ext cx="1181910" cy="1190459"/>
          </a:xfrm>
          <a:prstGeom prst="rect">
            <a:avLst/>
          </a:prstGeom>
        </p:spPr>
      </p:pic>
      <p:sp>
        <p:nvSpPr>
          <p:cNvPr id="19" name="Subtitle 2"/>
          <p:cNvSpPr txBox="1">
            <a:spLocks/>
          </p:cNvSpPr>
          <p:nvPr/>
        </p:nvSpPr>
        <p:spPr>
          <a:xfrm>
            <a:off x="3674000" y="541079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Recall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3582" y="801729"/>
            <a:ext cx="1139972" cy="1043907"/>
          </a:xfrm>
          <a:prstGeom prst="rect">
            <a:avLst/>
          </a:prstGeom>
        </p:spPr>
      </p:pic>
      <p:sp>
        <p:nvSpPr>
          <p:cNvPr id="21" name="Subtitle 2"/>
          <p:cNvSpPr txBox="1">
            <a:spLocks/>
          </p:cNvSpPr>
          <p:nvPr/>
        </p:nvSpPr>
        <p:spPr>
          <a:xfrm>
            <a:off x="6855632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Organise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56299" y="2123069"/>
            <a:ext cx="1287255" cy="1226810"/>
          </a:xfrm>
          <a:prstGeom prst="rect">
            <a:avLst/>
          </a:prstGeom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6855632" y="25118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Compare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8347" y="3637641"/>
            <a:ext cx="1217285" cy="1239065"/>
          </a:xfrm>
          <a:prstGeom prst="rect">
            <a:avLst/>
          </a:prstGeom>
        </p:spPr>
      </p:pic>
      <p:sp>
        <p:nvSpPr>
          <p:cNvPr id="24" name="Subtitle 2"/>
          <p:cNvSpPr txBox="1">
            <a:spLocks/>
          </p:cNvSpPr>
          <p:nvPr/>
        </p:nvSpPr>
        <p:spPr>
          <a:xfrm>
            <a:off x="6800899" y="4032543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Predict</a:t>
            </a:r>
          </a:p>
        </p:txBody>
      </p:sp>
      <p:pic>
        <p:nvPicPr>
          <p:cNvPr id="25" name="Picture 2" descr="Vocabulary Icon Vector Isolated On White Background, Vocabulary Transparent  Sign Royalty Free Cliparts, Vectors, And Stock Illustration. Image  111598016."/>
          <p:cNvPicPr>
            <a:picLocks noChangeAspect="1" noChangeArrowheads="1"/>
          </p:cNvPicPr>
          <p:nvPr/>
        </p:nvPicPr>
        <p:blipFill>
          <a:blip r:embed="rId1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92" b="100000" l="0" r="100000">
                        <a14:foregroundMark x1="32846" y1="47615" x2="35462" y2="43462"/>
                        <a14:foregroundMark x1="57308" y1="36692" x2="60462" y2="36538"/>
                        <a14:foregroundMark x1="57846" y1="42154" x2="61615" y2="42385"/>
                        <a14:foregroundMark x1="58769" y1="47462" x2="63077" y2="47615"/>
                        <a14:foregroundMark x1="58769" y1="52692" x2="62769" y2="52154"/>
                        <a14:foregroundMark x1="58615" y1="60231" x2="63077" y2="60231"/>
                        <a14:foregroundMark x1="37692" y1="61538" x2="42231" y2="61538"/>
                        <a14:foregroundMark x1="37154" y1="66615" x2="42231" y2="66846"/>
                        <a14:foregroundMark x1="38077" y1="71923" x2="42000" y2="71538"/>
                        <a14:foregroundMark x1="37154" y1="77385" x2="44077" y2="77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99" y="4972956"/>
            <a:ext cx="1338372" cy="133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ubtitle 2"/>
          <p:cNvSpPr txBox="1">
            <a:spLocks/>
          </p:cNvSpPr>
          <p:nvPr/>
        </p:nvSpPr>
        <p:spPr>
          <a:xfrm>
            <a:off x="6800899" y="5381515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Vocabulary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97544" y="763361"/>
            <a:ext cx="1143972" cy="1082275"/>
          </a:xfrm>
          <a:prstGeom prst="rect">
            <a:avLst/>
          </a:prstGeom>
        </p:spPr>
      </p:pic>
      <p:sp>
        <p:nvSpPr>
          <p:cNvPr id="28" name="Subtitle 2"/>
          <p:cNvSpPr txBox="1">
            <a:spLocks/>
          </p:cNvSpPr>
          <p:nvPr/>
        </p:nvSpPr>
        <p:spPr>
          <a:xfrm>
            <a:off x="9942618" y="1176528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Big Question</a:t>
            </a:r>
          </a:p>
        </p:txBody>
      </p:sp>
      <p:pic>
        <p:nvPicPr>
          <p:cNvPr id="2050" name="Picture 2" descr="Evaluation icon vector sign and symbol isolated on white background,  Evaluation logo concept Stock Vector | Adobe Stock"/>
          <p:cNvPicPr>
            <a:picLocks noChangeAspect="1" noChangeArrowheads="1"/>
          </p:cNvPicPr>
          <p:nvPr/>
        </p:nvPicPr>
        <p:blipFill>
          <a:blip r:embed="rId1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83900" l="0" r="100000">
                        <a14:foregroundMark x1="41800" y1="10500" x2="44000" y2="9000"/>
                        <a14:foregroundMark x1="46600" y1="11400" x2="47700" y2="11600"/>
                        <a14:foregroundMark x1="54200" y1="31000" x2="56300" y2="32200"/>
                        <a14:foregroundMark x1="39200" y1="38100" x2="40700" y2="36800"/>
                        <a14:foregroundMark x1="71800" y1="59000" x2="72900" y2="59500"/>
                        <a14:foregroundMark x1="22000" y1="25800" x2="23500" y2="25500"/>
                        <a14:foregroundMark x1="23100" y1="42300" x2="24400" y2="42100"/>
                        <a14:foregroundMark x1="22600" y1="58800" x2="23300" y2="58800"/>
                        <a14:backgroundMark x1="46200" y1="14700" x2="45800" y2="12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8931" y="2189578"/>
            <a:ext cx="1367104" cy="1367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Subtitle 2"/>
          <p:cNvSpPr txBox="1">
            <a:spLocks/>
          </p:cNvSpPr>
          <p:nvPr/>
        </p:nvSpPr>
        <p:spPr>
          <a:xfrm>
            <a:off x="9841516" y="2648499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Evaluate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8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7762" y="3891413"/>
            <a:ext cx="1029442" cy="985293"/>
          </a:xfrm>
          <a:prstGeom prst="rect">
            <a:avLst/>
          </a:prstGeom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9967204" y="4029131"/>
            <a:ext cx="1651000" cy="449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Connect</a:t>
            </a:r>
          </a:p>
        </p:txBody>
      </p:sp>
    </p:spTree>
    <p:extLst>
      <p:ext uri="{BB962C8B-B14F-4D97-AF65-F5344CB8AC3E}">
        <p14:creationId xmlns:p14="http://schemas.microsoft.com/office/powerpoint/2010/main" val="420836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 prove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/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7C9A24-5A68-48D3-A8E3-8B2760EAA301}"/>
              </a:ext>
            </a:extLst>
          </p:cNvPr>
          <p:cNvSpPr txBox="1"/>
          <p:nvPr/>
        </p:nvSpPr>
        <p:spPr>
          <a:xfrm>
            <a:off x="3452090" y="212600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/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+8+2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/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/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4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 prove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C8709C-A691-491B-A2F9-C3A95482D439}"/>
                  </a:ext>
                </a:extLst>
              </p:cNvPr>
              <p:cNvSpPr txBox="1"/>
              <p:nvPr/>
            </p:nvSpPr>
            <p:spPr>
              <a:xfrm>
                <a:off x="3472659" y="1349060"/>
                <a:ext cx="2334229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GB" sz="36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AC8709C-A691-491B-A2F9-C3A95482D4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2659" y="1349060"/>
                <a:ext cx="2334229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64778DF-DD2B-4F62-B334-FB1226F96842}"/>
              </a:ext>
            </a:extLst>
          </p:cNvPr>
          <p:cNvSpPr txBox="1"/>
          <p:nvPr/>
        </p:nvSpPr>
        <p:spPr>
          <a:xfrm>
            <a:off x="3122374" y="1986476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6D30ED-E82A-4547-BE9B-10CA82178693}"/>
                  </a:ext>
                </a:extLst>
              </p:cNvPr>
              <p:cNvSpPr txBox="1"/>
              <p:nvPr/>
            </p:nvSpPr>
            <p:spPr>
              <a:xfrm>
                <a:off x="4033060" y="2975096"/>
                <a:ext cx="115627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+9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16D30ED-E82A-4547-BE9B-10CA82178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3060" y="2975096"/>
                <a:ext cx="1156278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4E376-82C2-41E7-AEDC-D559C20696CA}"/>
                  </a:ext>
                </a:extLst>
              </p:cNvPr>
              <p:cNvSpPr txBox="1"/>
              <p:nvPr/>
            </p:nvSpPr>
            <p:spPr>
              <a:xfrm>
                <a:off x="4235936" y="3383938"/>
                <a:ext cx="75052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20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i="1" baseline="3000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D54E376-82C2-41E7-AEDC-D559C20696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5936" y="3383938"/>
                <a:ext cx="750525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7ECC6-85D6-4DDB-8C59-8EF3270ACA76}"/>
                  </a:ext>
                </a:extLst>
              </p:cNvPr>
              <p:cNvSpPr txBox="1"/>
              <p:nvPr/>
            </p:nvSpPr>
            <p:spPr>
              <a:xfrm>
                <a:off x="4130137" y="3792781"/>
                <a:ext cx="962123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5(2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baseline="300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997ECC6-85D6-4DDB-8C59-8EF3270AC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0137" y="3792781"/>
                <a:ext cx="962123" cy="392993"/>
              </a:xfrm>
              <a:prstGeom prst="rect">
                <a:avLst/>
              </a:prstGeom>
              <a:blipFill>
                <a:blip r:embed="rId6"/>
                <a:stretch>
                  <a:fillRect b="-184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091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6D861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98" y="5168948"/>
            <a:ext cx="1029442" cy="985293"/>
          </a:xfrm>
          <a:prstGeom prst="rect">
            <a:avLst/>
          </a:prstGeom>
        </p:spPr>
      </p:pic>
      <p:sp>
        <p:nvSpPr>
          <p:cNvPr id="36" name="Google Shape;932;p81"/>
          <p:cNvSpPr txBox="1">
            <a:spLocks noGrp="1"/>
          </p:cNvSpPr>
          <p:nvPr>
            <p:ph type="body" idx="4294967295"/>
          </p:nvPr>
        </p:nvSpPr>
        <p:spPr>
          <a:xfrm>
            <a:off x="456427" y="435144"/>
            <a:ext cx="10903146" cy="697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400" dirty="0"/>
              <a:t>Prove that when 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/>
              <a:t> is an integer 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32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3200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3200" dirty="0"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3200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400" dirty="0"/>
              <a:t>is a multiple of 12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7" name="Google Shape;933;p81"/>
          <p:cNvSpPr txBox="1"/>
          <p:nvPr/>
        </p:nvSpPr>
        <p:spPr>
          <a:xfrm>
            <a:off x="1788815" y="3738250"/>
            <a:ext cx="898396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12(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+ 5)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this is an integer multiplied by 12 so must be a multiple of 12.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8" name="Google Shape;934;p81"/>
          <p:cNvSpPr/>
          <p:nvPr/>
        </p:nvSpPr>
        <p:spPr>
          <a:xfrm>
            <a:off x="1431068" y="37382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6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" name="Google Shape;935;p81"/>
          <p:cNvSpPr txBox="1"/>
          <p:nvPr/>
        </p:nvSpPr>
        <p:spPr>
          <a:xfrm>
            <a:off x="1788815" y="4119250"/>
            <a:ext cx="8094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∴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all numbers of the form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 are multiples of 12.</a:t>
            </a:r>
            <a:endParaRPr sz="4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" name="Google Shape;936;p81"/>
          <p:cNvSpPr/>
          <p:nvPr/>
        </p:nvSpPr>
        <p:spPr>
          <a:xfrm>
            <a:off x="1431068" y="4149154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7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" name="Google Shape;937;p81"/>
          <p:cNvSpPr txBox="1"/>
          <p:nvPr/>
        </p:nvSpPr>
        <p:spPr>
          <a:xfrm>
            <a:off x="1788815" y="1528450"/>
            <a:ext cx="8094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Take all numbers of the form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+ 8)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+ 2)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</a:t>
            </a:r>
            <a:r>
              <a:rPr lang="en-GB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 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" name="Google Shape;938;p81"/>
          <p:cNvSpPr txBox="1"/>
          <p:nvPr/>
        </p:nvSpPr>
        <p:spPr>
          <a:xfrm>
            <a:off x="1788815" y="1985650"/>
            <a:ext cx="809460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These can also be written  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+ 8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+ 8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(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</a:t>
            </a:r>
            <a:r>
              <a:rPr lang="en-GB" sz="2400" i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+ 4).</a:t>
            </a:r>
            <a:r>
              <a:rPr lang="en-GB" sz="2400" baseline="30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" name="Google Shape;939;p81"/>
          <p:cNvSpPr/>
          <p:nvPr/>
        </p:nvSpPr>
        <p:spPr>
          <a:xfrm>
            <a:off x="1431068" y="15284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1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" name="Google Shape;940;p81"/>
          <p:cNvSpPr/>
          <p:nvPr/>
        </p:nvSpPr>
        <p:spPr>
          <a:xfrm>
            <a:off x="1431068" y="19856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2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" name="Google Shape;941;p81"/>
          <p:cNvSpPr txBox="1"/>
          <p:nvPr/>
        </p:nvSpPr>
        <p:spPr>
          <a:xfrm>
            <a:off x="1788907" y="2389075"/>
            <a:ext cx="462618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(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+ 4)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" name="Google Shape;942;p81"/>
          <p:cNvSpPr/>
          <p:nvPr/>
        </p:nvSpPr>
        <p:spPr>
          <a:xfrm>
            <a:off x="1431068" y="24428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3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" name="Google Shape;943;p81"/>
          <p:cNvSpPr txBox="1"/>
          <p:nvPr/>
        </p:nvSpPr>
        <p:spPr>
          <a:xfrm>
            <a:off x="1788906" y="2846275"/>
            <a:ext cx="4626181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+ 64 −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− 4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" name="Google Shape;944;p81"/>
          <p:cNvSpPr/>
          <p:nvPr/>
        </p:nvSpPr>
        <p:spPr>
          <a:xfrm>
            <a:off x="1431068" y="2900050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4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" name="Google Shape;945;p81"/>
          <p:cNvSpPr txBox="1"/>
          <p:nvPr/>
        </p:nvSpPr>
        <p:spPr>
          <a:xfrm>
            <a:off x="1788861" y="3252762"/>
            <a:ext cx="331929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+ 60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" name="Google Shape;946;p81"/>
          <p:cNvSpPr/>
          <p:nvPr/>
        </p:nvSpPr>
        <p:spPr>
          <a:xfrm>
            <a:off x="1431068" y="3327346"/>
            <a:ext cx="300600" cy="300600"/>
          </a:xfrm>
          <a:prstGeom prst="ellipse">
            <a:avLst/>
          </a:prstGeom>
          <a:solidFill>
            <a:srgbClr val="FFFFFF"/>
          </a:solidFill>
          <a:ln w="38100" cap="flat" cmpd="sng">
            <a:solidFill>
              <a:srgbClr val="845A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Lexend"/>
                <a:ea typeface="Lexend"/>
                <a:cs typeface="Lexend"/>
                <a:sym typeface="Lexend"/>
              </a:rPr>
              <a:t>5</a:t>
            </a:r>
            <a:endParaRPr sz="2000"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116450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9" grpId="0"/>
      <p:bldP spid="41" grpId="0"/>
      <p:bldP spid="42" grpId="0"/>
      <p:bldP spid="45" grpId="0"/>
      <p:bldP spid="47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On your whiteboard</a:t>
            </a:r>
          </a:p>
        </p:txBody>
      </p:sp>
      <p:sp>
        <p:nvSpPr>
          <p:cNvPr id="4" name="Google Shape;1116;p91"/>
          <p:cNvSpPr txBox="1">
            <a:spLocks noGrp="1"/>
          </p:cNvSpPr>
          <p:nvPr>
            <p:ph sz="quarter" idx="11"/>
          </p:nvPr>
        </p:nvSpPr>
        <p:spPr>
          <a:xfrm>
            <a:off x="272049" y="1055176"/>
            <a:ext cx="11626756" cy="465455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/>
              <a:t> Prove that if 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/>
              <a:t> is an integer then    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+ 6)</a:t>
            </a:r>
            <a:r>
              <a:rPr lang="en-GB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− (2</a:t>
            </a:r>
            <a:r>
              <a:rPr lang="en-GB" i="1" dirty="0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+ 3)</a:t>
            </a:r>
            <a:r>
              <a:rPr lang="en-GB" baseline="30000" dirty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/>
              <a:t>is a multiple of 3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933;p81"/>
          <p:cNvSpPr txBox="1"/>
          <p:nvPr/>
        </p:nvSpPr>
        <p:spPr>
          <a:xfrm>
            <a:off x="831553" y="4181163"/>
            <a:ext cx="898396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3(4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+ 9)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.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7" name="Google Shape;935;p81"/>
          <p:cNvSpPr txBox="1"/>
          <p:nvPr/>
        </p:nvSpPr>
        <p:spPr>
          <a:xfrm>
            <a:off x="831553" y="4562163"/>
            <a:ext cx="8094600" cy="33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2400" b="1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∴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all numbers of the form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+ 6)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(2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where 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000" dirty="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is an integer are multiples of 3.</a:t>
            </a:r>
            <a:endParaRPr sz="4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0" name="Google Shape;938;p81"/>
          <p:cNvSpPr txBox="1"/>
          <p:nvPr/>
        </p:nvSpPr>
        <p:spPr>
          <a:xfrm>
            <a:off x="831553" y="2428563"/>
            <a:ext cx="1106725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000" dirty="0">
                <a:latin typeface="Lexend"/>
                <a:ea typeface="Lexend"/>
                <a:cs typeface="Lexend"/>
                <a:sym typeface="Lexend"/>
              </a:rPr>
              <a:t>≡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+ 36 − (4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+ 6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+ 9)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3" name="Google Shape;941;p81"/>
          <p:cNvSpPr txBox="1"/>
          <p:nvPr/>
        </p:nvSpPr>
        <p:spPr>
          <a:xfrm>
            <a:off x="831645" y="2831988"/>
            <a:ext cx="4626180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+ 36 − (4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+ 9)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5" name="Google Shape;943;p81"/>
          <p:cNvSpPr txBox="1"/>
          <p:nvPr/>
        </p:nvSpPr>
        <p:spPr>
          <a:xfrm>
            <a:off x="831644" y="3289188"/>
            <a:ext cx="4626181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+ 24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+ 36 − 4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− 9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17" name="Google Shape;945;p81"/>
          <p:cNvSpPr txBox="1"/>
          <p:nvPr/>
        </p:nvSpPr>
        <p:spPr>
          <a:xfrm>
            <a:off x="831599" y="3695675"/>
            <a:ext cx="3319292" cy="47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≡ 12</a:t>
            </a:r>
            <a:r>
              <a:rPr lang="en-GB" sz="2400" i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en-GB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+ 27</a:t>
            </a:r>
            <a:r>
              <a:rPr lang="en-GB" sz="2400" baseline="30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000" dirty="0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  <p:extLst>
      <p:ext uri="{BB962C8B-B14F-4D97-AF65-F5344CB8AC3E}">
        <p14:creationId xmlns:p14="http://schemas.microsoft.com/office/powerpoint/2010/main" val="395479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3" grpId="0"/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6728" y="0"/>
            <a:ext cx="9349241" cy="63579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2C15B41-0357-1506-DEA9-1E48A962F6B5}"/>
              </a:ext>
            </a:extLst>
          </p:cNvPr>
          <p:cNvSpPr txBox="1"/>
          <p:nvPr/>
        </p:nvSpPr>
        <p:spPr>
          <a:xfrm>
            <a:off x="6391275" y="4858524"/>
            <a:ext cx="209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563296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6608230-1CAD-7F45-7A76-B7C19F30AD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5D50041-8360-F403-039B-BE2CBAFE5437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grayscl/>
          </a:blip>
          <a:srcRect l="9742" t="7819" r="10942" b="6390"/>
          <a:stretch>
            <a:fillRect/>
          </a:stretch>
        </p:blipFill>
        <p:spPr>
          <a:xfrm rot="16200000">
            <a:off x="3648075" y="-542925"/>
            <a:ext cx="5610226" cy="80867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41FC60F-FDAC-6DA2-BD39-84124EE5B1FC}"/>
              </a:ext>
            </a:extLst>
          </p:cNvPr>
          <p:cNvSpPr txBox="1"/>
          <p:nvPr/>
        </p:nvSpPr>
        <p:spPr>
          <a:xfrm>
            <a:off x="7048500" y="5029974"/>
            <a:ext cx="2095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200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80ACA-8A41-B17C-980E-9408409BC423}"/>
                  </a:ext>
                </a:extLst>
              </p:cNvPr>
              <p:cNvSpPr txBox="1"/>
              <p:nvPr/>
            </p:nvSpPr>
            <p:spPr>
              <a:xfrm>
                <a:off x="5572125" y="5885677"/>
                <a:ext cx="169469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2(4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−2)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1E80ACA-8A41-B17C-980E-9408409BC4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2125" y="5885677"/>
                <a:ext cx="1694695" cy="276999"/>
              </a:xfrm>
              <a:prstGeom prst="rect">
                <a:avLst/>
              </a:prstGeom>
              <a:blipFill>
                <a:blip r:embed="rId3"/>
                <a:stretch>
                  <a:fillRect l="-2518" r="-4317" b="-369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5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1641" y="2841568"/>
            <a:ext cx="11694573" cy="2130585"/>
          </a:xfrm>
          <a:prstGeom prst="rect">
            <a:avLst/>
          </a:prstGeom>
          <a:gradFill flip="none" rotWithShape="1">
            <a:gsLst>
              <a:gs pos="29000">
                <a:srgbClr val="E77F20"/>
              </a:gs>
              <a:gs pos="0">
                <a:srgbClr val="E77F20"/>
              </a:gs>
              <a:gs pos="55000">
                <a:srgbClr val="EFC30C"/>
              </a:gs>
              <a:gs pos="100000">
                <a:srgbClr val="9259A3"/>
              </a:gs>
              <a:gs pos="30000">
                <a:srgbClr val="EFC30C"/>
              </a:gs>
              <a:gs pos="81000">
                <a:srgbClr val="9259A3"/>
              </a:gs>
              <a:gs pos="78000">
                <a:srgbClr val="3986C6"/>
              </a:gs>
              <a:gs pos="58000">
                <a:srgbClr val="3986C6"/>
              </a:gs>
            </a:gsLst>
            <a:lin ang="0" scaled="0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617018"/>
              </p:ext>
            </p:extLst>
          </p:nvPr>
        </p:nvGraphicFramePr>
        <p:xfrm>
          <a:off x="279245" y="2912239"/>
          <a:ext cx="11530768" cy="1986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7512">
                  <a:extLst>
                    <a:ext uri="{9D8B030D-6E8A-4147-A177-3AD203B41FA5}">
                      <a16:colId xmlns:a16="http://schemas.microsoft.com/office/drawing/2014/main" val="208285685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2402111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795377577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5641297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0264121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074247620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3049753918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131953832"/>
                    </a:ext>
                  </a:extLst>
                </a:gridCol>
                <a:gridCol w="1262907">
                  <a:extLst>
                    <a:ext uri="{9D8B030D-6E8A-4147-A177-3AD203B41FA5}">
                      <a16:colId xmlns:a16="http://schemas.microsoft.com/office/drawing/2014/main" val="2274147253"/>
                    </a:ext>
                  </a:extLst>
                </a:gridCol>
              </a:tblGrid>
              <a:tr h="767528">
                <a:tc rowSpan="3">
                  <a:txBody>
                    <a:bodyPr/>
                    <a:lstStyle/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Every child in an Archway school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will become a </a:t>
                      </a:r>
                    </a:p>
                    <a:p>
                      <a:pPr algn="ctr"/>
                      <a:r>
                        <a:rPr lang="en-GB" sz="1100" b="0" i="0" dirty="0">
                          <a:solidFill>
                            <a:schemeClr val="bg1"/>
                          </a:solidFill>
                          <a:latin typeface="Lato" panose="020F0502020204030203" pitchFamily="34" charset="0"/>
                        </a:rPr>
                        <a:t>fluent reader</a:t>
                      </a:r>
                    </a:p>
                    <a:p>
                      <a:pPr algn="ctr"/>
                      <a:endParaRPr lang="en-GB" sz="300" b="0" i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8704719"/>
                  </a:ext>
                </a:extLst>
              </a:tr>
              <a:tr h="761267">
                <a:tc vMerge="1">
                  <a:txBody>
                    <a:bodyPr/>
                    <a:lstStyle/>
                    <a:p>
                      <a:endParaRPr lang="en-GB" sz="105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RETRIEVE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or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phrases you</a:t>
                      </a:r>
                      <a:r>
                        <a:rPr lang="en-GB" sz="105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need</a:t>
                      </a:r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from the text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DECODE</a:t>
                      </a:r>
                      <a:r>
                        <a:rPr lang="en-GB" sz="1050" b="1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words or phrase to address a breakdown</a:t>
                      </a:r>
                      <a:endParaRPr lang="en-GB" sz="1050" b="1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effectLst/>
                          <a:latin typeface="Lato" panose="020F0502020204030203" pitchFamily="34" charset="0"/>
                        </a:rPr>
                        <a:t>CONNECT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with words or phrases you know from the text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or your memory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VISUALISE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images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in as much detail as possible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SUMMARISE</a:t>
                      </a:r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the main ideas of the text in a few words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INFER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meanings that might be within the text</a:t>
                      </a: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PREDICT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what might happen next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using details from the text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FF0000"/>
                          </a:solidFill>
                          <a:latin typeface="Lato" panose="020F0502020204030203" pitchFamily="34" charset="0"/>
                        </a:rPr>
                        <a:t>EXAMINE</a:t>
                      </a:r>
                      <a:endParaRPr lang="en-GB" sz="105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  <a:p>
                      <a:pPr algn="ctr"/>
                      <a:r>
                        <a:rPr lang="en-GB" sz="1050" b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how the writer uses words to construct</a:t>
                      </a:r>
                      <a:r>
                        <a:rPr lang="en-GB" sz="1050" b="0" baseline="0" dirty="0">
                          <a:solidFill>
                            <a:srgbClr val="002060"/>
                          </a:solidFill>
                          <a:latin typeface="Lato" panose="020F0502020204030203" pitchFamily="34" charset="0"/>
                        </a:rPr>
                        <a:t> meaning</a:t>
                      </a:r>
                      <a:endParaRPr lang="en-GB" sz="1050" b="0" dirty="0">
                        <a:solidFill>
                          <a:srgbClr val="00206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128860"/>
                  </a:ext>
                </a:extLst>
              </a:tr>
              <a:tr h="270934">
                <a:tc vMerge="1">
                  <a:txBody>
                    <a:bodyPr/>
                    <a:lstStyle/>
                    <a:p>
                      <a:pPr algn="ctr"/>
                      <a:endParaRPr lang="en-GB" sz="1000" b="0" i="1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GB" sz="1400" b="1" i="0" kern="1200" dirty="0">
                          <a:solidFill>
                            <a:schemeClr val="bg1"/>
                          </a:solidFill>
                          <a:effectLst/>
                          <a:latin typeface="Lato" panose="020F0502020204030203" pitchFamily="34" charset="0"/>
                          <a:ea typeface="+mn-ea"/>
                          <a:cs typeface="+mn-cs"/>
                        </a:rPr>
                        <a:t>ASK THOUGHTFUL QUESTIONS TO HELP YOU UNDERSTAND THE TEXT</a:t>
                      </a:r>
                      <a:endParaRPr lang="en-GB" sz="1050" b="1" dirty="0">
                        <a:solidFill>
                          <a:schemeClr val="bg1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rgbClr val="FF0000"/>
                        </a:solidFill>
                        <a:latin typeface="Lato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F8FC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4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9006716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709719" y="2971518"/>
            <a:ext cx="738462" cy="712334"/>
            <a:chOff x="3206569" y="2423806"/>
            <a:chExt cx="752955" cy="707366"/>
          </a:xfrm>
        </p:grpSpPr>
        <p:pic>
          <p:nvPicPr>
            <p:cNvPr id="7" name="Picture 2" descr="Image result for imagine icon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6569" y="2423806"/>
              <a:ext cx="752955" cy="7073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Image result for picture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75469">
              <a:off x="3330060" y="2576503"/>
              <a:ext cx="178047" cy="157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525" y="2902469"/>
            <a:ext cx="701206" cy="823818"/>
          </a:xfrm>
          <a:prstGeom prst="rect">
            <a:avLst/>
          </a:prstGeom>
        </p:spPr>
      </p:pic>
      <p:pic>
        <p:nvPicPr>
          <p:cNvPr id="10" name="Picture 4" descr="Image result for writing list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392" y="2966733"/>
            <a:ext cx="469483" cy="66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204" y="2936448"/>
            <a:ext cx="744252" cy="7123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r="5491" b="17816"/>
          <a:stretch/>
        </p:blipFill>
        <p:spPr>
          <a:xfrm>
            <a:off x="3148801" y="2972480"/>
            <a:ext cx="844990" cy="734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b="19186"/>
          <a:stretch/>
        </p:blipFill>
        <p:spPr>
          <a:xfrm>
            <a:off x="1854234" y="2972475"/>
            <a:ext cx="846149" cy="68380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9752" t="14781" r="9444" b="31513"/>
          <a:stretch/>
        </p:blipFill>
        <p:spPr>
          <a:xfrm>
            <a:off x="9426380" y="3041194"/>
            <a:ext cx="964491" cy="64103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9250" r="21985" b="21255"/>
          <a:stretch/>
        </p:blipFill>
        <p:spPr>
          <a:xfrm>
            <a:off x="10845520" y="2936448"/>
            <a:ext cx="524787" cy="70320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1"/>
          <a:srcRect t="1" b="-7382"/>
          <a:stretch/>
        </p:blipFill>
        <p:spPr>
          <a:xfrm>
            <a:off x="578631" y="2936448"/>
            <a:ext cx="820954" cy="73814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4008" y="3530488"/>
            <a:ext cx="1063453" cy="58339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26781" y="510363"/>
            <a:ext cx="795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Editable reading ruler</a:t>
            </a:r>
          </a:p>
        </p:txBody>
      </p:sp>
    </p:spTree>
    <p:extLst>
      <p:ext uri="{BB962C8B-B14F-4D97-AF65-F5344CB8AC3E}">
        <p14:creationId xmlns:p14="http://schemas.microsoft.com/office/powerpoint/2010/main" val="3871125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495"/>
          <a:stretch/>
        </p:blipFill>
        <p:spPr>
          <a:xfrm>
            <a:off x="9678729" y="2881423"/>
            <a:ext cx="2590252" cy="34557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04914" y="138792"/>
            <a:ext cx="6099711" cy="196819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859617" y="3069203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A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855" y="4847252"/>
            <a:ext cx="1208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latin typeface="Century Gothic" panose="020B0502020202020204" pitchFamily="34" charset="0"/>
              </a:rPr>
              <a:t>B</a:t>
            </a:r>
            <a:endParaRPr lang="en-GB" sz="1400" dirty="0">
              <a:latin typeface="Century Gothic" panose="020B0502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4B2F1F9-05D4-A571-DEEF-A0F906E9E17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584" y="2417503"/>
            <a:ext cx="2335539" cy="422921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3BAE0BC-3903-2A88-5546-19B47C94796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2025" y="4058428"/>
            <a:ext cx="1912777" cy="238750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5BA02B6-351F-ECFE-F860-DF6FB2BFE15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84802" y="4153999"/>
            <a:ext cx="2341403" cy="23875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2A80E8E-64AD-4573-BAA8-84B730A010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7073" y="4242329"/>
            <a:ext cx="2490787" cy="2094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850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1563" y="571500"/>
                <a:ext cx="749747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Expand and simplify </a:t>
                </a:r>
              </a:p>
              <a:p>
                <a:r>
                  <a:rPr lang="en-GB" sz="2600" dirty="0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+3(2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b="0" dirty="0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+6(8−2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Simplify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+9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2</m:t>
                    </m:r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GB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endParaRPr lang="en-GB" sz="2600" dirty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Expand and simplify 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b)</a:t>
                </a:r>
                <a:r>
                  <a:rPr lang="en-GB" sz="2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563" y="571500"/>
                <a:ext cx="7497474" cy="4893647"/>
              </a:xfrm>
              <a:prstGeom prst="rect">
                <a:avLst/>
              </a:prstGeom>
              <a:blipFill>
                <a:blip r:embed="rId2"/>
                <a:stretch>
                  <a:fillRect l="-1545" t="-12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3818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05795" y="520514"/>
                <a:ext cx="7497474" cy="52937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arenR"/>
                </a:pPr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Expand and simplify </a:t>
                </a:r>
              </a:p>
              <a:p>
                <a:r>
                  <a:rPr lang="en-GB" sz="2600" dirty="0"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GB" sz="2600" i="1" dirty="0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5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+3(2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+3)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b="0" dirty="0">
                  <a:cs typeface="Calibri" panose="020F0502020204030204" pitchFamily="34" charset="0"/>
                </a:endParaRPr>
              </a:p>
              <a:p>
                <a:r>
                  <a:rPr lang="en-GB" sz="2600" b="0" dirty="0">
                    <a:cs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3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+6(8−2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d>
                      <m:dPr>
                        <m:ctrlP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+4</m:t>
                        </m:r>
                      </m:e>
                    </m:d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(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−2)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Simplify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6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+9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4</m:t>
                        </m:r>
                        <m:r>
                          <a:rPr lang="en-GB" sz="2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−6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𝑛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</m:t>
                    </m:r>
                    <m:r>
                      <a:rPr lang="en-GB" sz="2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9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)</m:t>
                    </m:r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795" y="520514"/>
                <a:ext cx="7497474" cy="5293757"/>
              </a:xfrm>
              <a:prstGeom prst="rect">
                <a:avLst/>
              </a:prstGeom>
              <a:blipFill>
                <a:blip r:embed="rId2"/>
                <a:stretch>
                  <a:fillRect l="-1463" t="-10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92333" y="1317032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+5+6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+9≡16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+14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92333" y="1317032"/>
                <a:ext cx="6321117" cy="4924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454895" y="2139264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+6+48−12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54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4895" y="2139264"/>
                <a:ext cx="6321117" cy="4924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-588571" y="2900146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8571" y="2900146"/>
                <a:ext cx="6321117" cy="4924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205396" y="4171100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−9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05396" y="4171100"/>
                <a:ext cx="6321117" cy="4924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-388129" y="4637417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+6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+9−9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88129" y="4637417"/>
                <a:ext cx="6321117" cy="49244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392569" y="453322"/>
                <a:ext cx="7497474" cy="48936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2) b)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GB" sz="2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+1</m:t>
                        </m:r>
                      </m:e>
                    </m:d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−(</m:t>
                    </m:r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+2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𝑚</m:t>
                    </m:r>
                    <m:r>
                      <a:rPr lang="en-GB" sz="26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+1)</m:t>
                    </m:r>
                  </m:oMath>
                </a14:m>
                <a:endParaRPr lang="en-GB" sz="2600" dirty="0"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3) Expand and simplify </a:t>
                </a:r>
              </a:p>
              <a:p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(2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𝑛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+1)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6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			b)</a:t>
                </a:r>
                <a:r>
                  <a:rPr lang="en-GB" sz="2600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(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𝑎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+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𝑏</m:t>
                        </m:r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)</m:t>
                        </m:r>
                      </m:e>
                      <m:sup>
                        <m:r>
                          <a:rPr lang="en-GB" sz="2600" i="1"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endParaRPr lang="en-GB" sz="26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2569" y="453322"/>
                <a:ext cx="7497474" cy="4893647"/>
              </a:xfrm>
              <a:prstGeom prst="rect">
                <a:avLst/>
              </a:prstGeom>
              <a:blipFill>
                <a:blip r:embed="rId8"/>
                <a:stretch>
                  <a:fillRect l="-1463" t="-9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271786" y="1001774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1001774"/>
                <a:ext cx="6321117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72140" y="1430431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+1−1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2140" y="1430431"/>
                <a:ext cx="6321117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500658" y="1813277"/>
                <a:ext cx="6321117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6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≡</m:t>
                          </m:r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GB" sz="26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−2</m:t>
                      </m:r>
                      <m:r>
                        <a:rPr lang="en-GB" sz="2600" i="1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658" y="1813277"/>
                <a:ext cx="6321117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5271786" y="3688981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≡(2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+1)(2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+1)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786" y="3688981"/>
                <a:ext cx="3261669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007070" y="4225962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4</m:t>
                          </m:r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𝑛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+4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+1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70" y="4225962"/>
                <a:ext cx="3261669" cy="49244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590085" y="3686344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≡(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)(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𝑏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085" y="3686344"/>
                <a:ext cx="3261669" cy="49244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563959" y="4181424"/>
                <a:ext cx="3261669" cy="4924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≡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GB" sz="26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+2</m:t>
                      </m:r>
                      <m:r>
                        <a:rPr lang="en-GB" sz="2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libri" panose="020F0502020204030204" pitchFamily="34" charset="0"/>
                        </a:rPr>
                        <m:t>𝑎𝑏</m:t>
                      </m:r>
                    </m:oMath>
                  </m:oMathPara>
                </a14:m>
                <a:endParaRPr lang="en-GB" sz="2600" dirty="0">
                  <a:solidFill>
                    <a:srgbClr val="0070C0"/>
                  </a:solidFill>
                  <a:latin typeface="Cambria Math" panose="02040503050406030204" pitchFamily="18" charset="0"/>
                  <a:ea typeface="Cambria Math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63959" y="4181424"/>
                <a:ext cx="3261669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787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 do, we do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29" y="5370421"/>
            <a:ext cx="701206" cy="82381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DCB66-2F68-BC2D-B0AB-C52C7A0357B2}"/>
                  </a:ext>
                </a:extLst>
              </p:cNvPr>
              <p:cNvSpPr txBox="1"/>
              <p:nvPr/>
            </p:nvSpPr>
            <p:spPr>
              <a:xfrm>
                <a:off x="362462" y="659870"/>
                <a:ext cx="532710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2800" dirty="0"/>
                  <a:t>Show that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+4</m:t>
                    </m:r>
                  </m:oMath>
                </a14:m>
                <a:r>
                  <a:rPr lang="en-GB" sz="2800" dirty="0"/>
                  <a:t> is divisible by 2.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CDCB66-2F68-BC2D-B0AB-C52C7A035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62" y="659870"/>
                <a:ext cx="5327100" cy="523220"/>
              </a:xfrm>
              <a:prstGeom prst="rect">
                <a:avLst/>
              </a:prstGeom>
              <a:blipFill>
                <a:blip r:embed="rId4"/>
                <a:stretch>
                  <a:fillRect l="-5835" t="-11628" r="-595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68938-5EEC-82E4-7803-585F0751D45A}"/>
                  </a:ext>
                </a:extLst>
              </p:cNvPr>
              <p:cNvSpPr txBox="1"/>
              <p:nvPr/>
            </p:nvSpPr>
            <p:spPr>
              <a:xfrm>
                <a:off x="2491367" y="1974499"/>
                <a:ext cx="145443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+4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3B68938-5EEC-82E4-7803-585F0751D4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1367" y="1974499"/>
                <a:ext cx="145443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47C13-DC69-0783-B179-BA1440556080}"/>
                  </a:ext>
                </a:extLst>
              </p:cNvPr>
              <p:cNvSpPr txBox="1"/>
              <p:nvPr/>
            </p:nvSpPr>
            <p:spPr>
              <a:xfrm>
                <a:off x="2298117" y="3350683"/>
                <a:ext cx="2021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2(3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+2)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747C13-DC69-0783-B179-BA14405560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8117" y="3350683"/>
                <a:ext cx="2021900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DA1DCA72-C0FF-A1F9-5D5D-17816FFEBD74}"/>
              </a:ext>
            </a:extLst>
          </p:cNvPr>
          <p:cNvSpPr txBox="1"/>
          <p:nvPr/>
        </p:nvSpPr>
        <p:spPr>
          <a:xfrm>
            <a:off x="-74707" y="4689421"/>
            <a:ext cx="59722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10" name="Freeform: Shape 6">
            <a:extLst>
              <a:ext uri="{FF2B5EF4-FFF2-40B4-BE49-F238E27FC236}">
                <a16:creationId xmlns:a16="http://schemas.microsoft.com/office/drawing/2014/main" id="{7ADADBD5-D637-CCFD-5D6E-769E77FF6D0B}"/>
              </a:ext>
            </a:extLst>
          </p:cNvPr>
          <p:cNvSpPr/>
          <p:nvPr/>
        </p:nvSpPr>
        <p:spPr>
          <a:xfrm flipH="1" flipV="1">
            <a:off x="2445264" y="3935458"/>
            <a:ext cx="391375" cy="843797"/>
          </a:xfrm>
          <a:custGeom>
            <a:avLst/>
            <a:gdLst>
              <a:gd name="connsiteX0" fmla="*/ 0 w 254000"/>
              <a:gd name="connsiteY0" fmla="*/ 172720 h 172720"/>
              <a:gd name="connsiteX1" fmla="*/ 254000 w 254000"/>
              <a:gd name="connsiteY1" fmla="*/ 0 h 172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54000" h="172720">
                <a:moveTo>
                  <a:pt x="0" y="172720"/>
                </a:moveTo>
                <a:lnTo>
                  <a:pt x="254000" y="0"/>
                </a:lnTo>
              </a:path>
            </a:pathLst>
          </a:custGeom>
          <a:noFill/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9D13B9-BDC1-D222-A450-8AC88E0578EF}"/>
              </a:ext>
            </a:extLst>
          </p:cNvPr>
          <p:cNvSpPr txBox="1"/>
          <p:nvPr/>
        </p:nvSpPr>
        <p:spPr>
          <a:xfrm>
            <a:off x="2403938" y="2688820"/>
            <a:ext cx="162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2169D-504C-F0F7-2962-F4E8AEFFD3CB}"/>
                  </a:ext>
                </a:extLst>
              </p:cNvPr>
              <p:cNvSpPr txBox="1"/>
              <p:nvPr/>
            </p:nvSpPr>
            <p:spPr>
              <a:xfrm>
                <a:off x="6258240" y="659870"/>
                <a:ext cx="4643796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800" dirty="0"/>
                  <a:t>Show that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15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+20</m:t>
                    </m:r>
                  </m:oMath>
                </a14:m>
                <a:r>
                  <a:rPr lang="en-GB" sz="2800" dirty="0"/>
                  <a:t> is divisible by 5.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5832169D-504C-F0F7-2962-F4E8AEFFD3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40" y="659870"/>
                <a:ext cx="4643796" cy="954107"/>
              </a:xfrm>
              <a:prstGeom prst="rect">
                <a:avLst/>
              </a:prstGeom>
              <a:blipFill>
                <a:blip r:embed="rId7"/>
                <a:stretch>
                  <a:fillRect t="-6369" b="-165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3E4BF-7B9C-D8E1-5BA0-642BB67422E9}"/>
                  </a:ext>
                </a:extLst>
              </p:cNvPr>
              <p:cNvSpPr txBox="1"/>
              <p:nvPr/>
            </p:nvSpPr>
            <p:spPr>
              <a:xfrm>
                <a:off x="8064556" y="2176619"/>
                <a:ext cx="190969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en-GB" sz="32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243E4BF-7B9C-D8E1-5BA0-642BB6742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4556" y="2176619"/>
                <a:ext cx="190969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1EB49-F89C-455A-53FA-BA6E3329CD3A}"/>
                  </a:ext>
                </a:extLst>
              </p:cNvPr>
              <p:cNvSpPr txBox="1"/>
              <p:nvPr/>
            </p:nvSpPr>
            <p:spPr>
              <a:xfrm>
                <a:off x="8109612" y="4224801"/>
                <a:ext cx="202190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5(3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dirty="0" smtClean="0">
                          <a:latin typeface="Cambria Math" panose="02040503050406030204" pitchFamily="18" charset="0"/>
                        </a:rPr>
                        <m:t>+4)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C1EB49-F89C-455A-53FA-BA6E3329CD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9612" y="4224801"/>
                <a:ext cx="20219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71BE62BA-5F1D-1DCB-E014-741AA60B23A8}"/>
              </a:ext>
            </a:extLst>
          </p:cNvPr>
          <p:cNvSpPr txBox="1"/>
          <p:nvPr/>
        </p:nvSpPr>
        <p:spPr>
          <a:xfrm>
            <a:off x="8205255" y="3204941"/>
            <a:ext cx="16292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>
                <a:solidFill>
                  <a:srgbClr val="FF0000"/>
                </a:solidFill>
              </a:rPr>
              <a:t>Factorise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625957-246B-604C-48A8-50B7ED24CB67}"/>
              </a:ext>
            </a:extLst>
          </p:cNvPr>
          <p:cNvCxnSpPr>
            <a:cxnSpLocks/>
          </p:cNvCxnSpPr>
          <p:nvPr/>
        </p:nvCxnSpPr>
        <p:spPr>
          <a:xfrm>
            <a:off x="5901985" y="-16771"/>
            <a:ext cx="0" cy="6734907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204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 animBg="1"/>
      <p:bldP spid="11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78687"/>
            <a:ext cx="10945813" cy="585074"/>
          </a:xfrm>
          <a:solidFill>
            <a:schemeClr val="accent2"/>
          </a:solidFill>
        </p:spPr>
        <p:txBody>
          <a:bodyPr>
            <a:normAutofit lnSpcReduction="10000"/>
          </a:bodyPr>
          <a:lstStyle/>
          <a:p>
            <a:r>
              <a:rPr lang="en-GB" dirty="0">
                <a:latin typeface="Century Gothic" panose="020B0502020202020204" pitchFamily="34" charset="0"/>
              </a:rPr>
              <a:t>I do, we do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6944"/>
          <a:stretch/>
        </p:blipFill>
        <p:spPr>
          <a:xfrm>
            <a:off x="11474202" y="0"/>
            <a:ext cx="717798" cy="6381750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8625957-246B-604C-48A8-50B7ED24CB67}"/>
              </a:ext>
            </a:extLst>
          </p:cNvPr>
          <p:cNvCxnSpPr>
            <a:cxnSpLocks/>
          </p:cNvCxnSpPr>
          <p:nvPr/>
        </p:nvCxnSpPr>
        <p:spPr>
          <a:xfrm>
            <a:off x="5901985" y="-16771"/>
            <a:ext cx="0" cy="6734907"/>
          </a:xfrm>
          <a:prstGeom prst="straightConnector1">
            <a:avLst/>
          </a:prstGeom>
          <a:ln w="28575">
            <a:solidFill>
              <a:srgbClr val="0070C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AE6DA-D6E4-F1E7-F90F-5A326075D56F}"/>
                  </a:ext>
                </a:extLst>
              </p:cNvPr>
              <p:cNvSpPr txBox="1"/>
              <p:nvPr/>
            </p:nvSpPr>
            <p:spPr>
              <a:xfrm>
                <a:off x="0" y="663761"/>
                <a:ext cx="5886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</a:rPr>
                      <m:t>2(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+3)+6(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+3)</m:t>
                    </m:r>
                  </m:oMath>
                </a14:m>
                <a:r>
                  <a:rPr lang="en-GB" sz="2400" dirty="0"/>
                  <a:t> is divisible by 4.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52AE6DA-D6E4-F1E7-F90F-5A326075D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63761"/>
                <a:ext cx="5886884" cy="830997"/>
              </a:xfrm>
              <a:prstGeom prst="rect">
                <a:avLst/>
              </a:prstGeom>
              <a:blipFill>
                <a:blip r:embed="rId4"/>
                <a:stretch>
                  <a:fillRect l="-1242" t="-5882" r="-300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9644AB-612A-4117-EA88-72D45959EBAD}"/>
                  </a:ext>
                </a:extLst>
              </p:cNvPr>
              <p:cNvSpPr txBox="1"/>
              <p:nvPr/>
            </p:nvSpPr>
            <p:spPr>
              <a:xfrm>
                <a:off x="1332854" y="1806909"/>
                <a:ext cx="338304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2(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+3)+6(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+3)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C9644AB-612A-4117-EA88-72D45959EB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2854" y="1806909"/>
                <a:ext cx="3383042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C1D2A4-2E47-A6D8-38D4-DCEC41D09A18}"/>
                  </a:ext>
                </a:extLst>
              </p:cNvPr>
              <p:cNvSpPr txBox="1"/>
              <p:nvPr/>
            </p:nvSpPr>
            <p:spPr>
              <a:xfrm>
                <a:off x="1544758" y="2836965"/>
                <a:ext cx="29854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+6+6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+18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3C1D2A4-2E47-A6D8-38D4-DCEC41D09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758" y="2836965"/>
                <a:ext cx="2985497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C872FD8C-475B-7D70-464E-FA0E4C0AB0E7}"/>
              </a:ext>
            </a:extLst>
          </p:cNvPr>
          <p:cNvSpPr txBox="1"/>
          <p:nvPr/>
        </p:nvSpPr>
        <p:spPr>
          <a:xfrm>
            <a:off x="30388" y="5401371"/>
            <a:ext cx="597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F0C450-162E-CF19-A0C2-949F9D8ECE73}"/>
              </a:ext>
            </a:extLst>
          </p:cNvPr>
          <p:cNvSpPr txBox="1"/>
          <p:nvPr/>
        </p:nvSpPr>
        <p:spPr>
          <a:xfrm>
            <a:off x="2343317" y="2418596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E6A0D19-D1A7-73BA-12BA-6FD079570CD3}"/>
              </a:ext>
            </a:extLst>
          </p:cNvPr>
          <p:cNvSpPr txBox="1"/>
          <p:nvPr/>
        </p:nvSpPr>
        <p:spPr>
          <a:xfrm>
            <a:off x="2342086" y="3402313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1FE38-DA3E-626D-D62A-76A37ACF5862}"/>
                  </a:ext>
                </a:extLst>
              </p:cNvPr>
              <p:cNvSpPr txBox="1"/>
              <p:nvPr/>
            </p:nvSpPr>
            <p:spPr>
              <a:xfrm>
                <a:off x="2261664" y="3940721"/>
                <a:ext cx="152054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511FE38-DA3E-626D-D62A-76A37ACF5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664" y="3940721"/>
                <a:ext cx="1520544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2491BD7E-9A75-44FA-997A-4B6012988DF4}"/>
              </a:ext>
            </a:extLst>
          </p:cNvPr>
          <p:cNvSpPr txBox="1"/>
          <p:nvPr/>
        </p:nvSpPr>
        <p:spPr>
          <a:xfrm>
            <a:off x="2260348" y="4370845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E9FEF-1B4A-BAC0-9B9D-98D49C822AA6}"/>
                  </a:ext>
                </a:extLst>
              </p:cNvPr>
              <p:cNvSpPr txBox="1"/>
              <p:nvPr/>
            </p:nvSpPr>
            <p:spPr>
              <a:xfrm>
                <a:off x="2204226" y="4874638"/>
                <a:ext cx="181870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(2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627E9FEF-1B4A-BAC0-9B9D-98D49C82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226" y="4874638"/>
                <a:ext cx="1818703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298C8-B7A0-8EC1-4679-398995EB75C8}"/>
                  </a:ext>
                </a:extLst>
              </p:cNvPr>
              <p:cNvSpPr txBox="1"/>
              <p:nvPr/>
            </p:nvSpPr>
            <p:spPr>
              <a:xfrm>
                <a:off x="6002623" y="694244"/>
                <a:ext cx="588688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400" dirty="0"/>
                  <a:t>Show that </a:t>
                </a:r>
                <a14:m>
                  <m:oMath xmlns:m="http://schemas.openxmlformats.org/officeDocument/2006/math">
                    <m:r>
                      <a:rPr lang="en-GB" sz="2400" b="0" i="0" dirty="0" smtClean="0">
                        <a:latin typeface="Cambria Math" panose="02040503050406030204" pitchFamily="18" charset="0"/>
                      </a:rPr>
                      <m:t>6(</m:t>
                    </m:r>
                    <m:r>
                      <a:rPr lang="en-GB" sz="24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+4)+9(2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400" b="0" i="1" dirty="0" smtClean="0">
                        <a:latin typeface="Cambria Math" panose="02040503050406030204" pitchFamily="18" charset="0"/>
                      </a:rPr>
                      <m:t>+1)</m:t>
                    </m:r>
                  </m:oMath>
                </a14:m>
                <a:r>
                  <a:rPr lang="en-GB" sz="2400" dirty="0"/>
                  <a:t> is divisible by 3.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CC298C8-B7A0-8EC1-4679-398995EB7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2623" y="694244"/>
                <a:ext cx="5886884" cy="830997"/>
              </a:xfrm>
              <a:prstGeom prst="rect">
                <a:avLst/>
              </a:prstGeom>
              <a:blipFill>
                <a:blip r:embed="rId9"/>
                <a:stretch>
                  <a:fillRect t="-5882" b="-1617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C71556-A656-8999-ADA3-2A11919B0D8B}"/>
                  </a:ext>
                </a:extLst>
              </p:cNvPr>
              <p:cNvSpPr txBox="1"/>
              <p:nvPr/>
            </p:nvSpPr>
            <p:spPr>
              <a:xfrm>
                <a:off x="7236091" y="1837392"/>
                <a:ext cx="35818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0" dirty="0" smtClean="0">
                          <a:latin typeface="Cambria Math" panose="02040503050406030204" pitchFamily="18" charset="0"/>
                        </a:rPr>
                        <m:t>6(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+4)+9(2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7C71556-A656-8999-ADA3-2A11919B0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6091" y="1837392"/>
                <a:ext cx="3581814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D1B5C-0880-F27B-9315-220D4E17D1ED}"/>
                  </a:ext>
                </a:extLst>
              </p:cNvPr>
              <p:cNvSpPr txBox="1"/>
              <p:nvPr/>
            </p:nvSpPr>
            <p:spPr>
              <a:xfrm>
                <a:off x="7447994" y="2867448"/>
                <a:ext cx="318426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+24+18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+9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991D1B5C-0880-F27B-9315-220D4E17D1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7994" y="2867448"/>
                <a:ext cx="3184269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F0FE928-7FFF-C991-CCA7-6B70D8F49A88}"/>
              </a:ext>
            </a:extLst>
          </p:cNvPr>
          <p:cNvSpPr txBox="1"/>
          <p:nvPr/>
        </p:nvSpPr>
        <p:spPr>
          <a:xfrm>
            <a:off x="5871302" y="5383322"/>
            <a:ext cx="59722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0000"/>
                </a:solidFill>
              </a:rPr>
              <a:t>Make sure the divisor is on the outside of the bracket and everything else is inside the brackets.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369261-CC8B-327E-2E49-E2B8C09E1513}"/>
              </a:ext>
            </a:extLst>
          </p:cNvPr>
          <p:cNvSpPr txBox="1"/>
          <p:nvPr/>
        </p:nvSpPr>
        <p:spPr>
          <a:xfrm>
            <a:off x="8345940" y="2449079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Expand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B073D1-EE1F-7250-2347-058AF6821780}"/>
              </a:ext>
            </a:extLst>
          </p:cNvPr>
          <p:cNvSpPr txBox="1"/>
          <p:nvPr/>
        </p:nvSpPr>
        <p:spPr>
          <a:xfrm>
            <a:off x="8344709" y="3432796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Simplify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47364-FF44-F574-FCCF-950C784E3480}"/>
                  </a:ext>
                </a:extLst>
              </p:cNvPr>
              <p:cNvSpPr txBox="1"/>
              <p:nvPr/>
            </p:nvSpPr>
            <p:spPr>
              <a:xfrm>
                <a:off x="8254478" y="3971204"/>
                <a:ext cx="154016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24</m:t>
                    </m:r>
                    <m:r>
                      <a:rPr lang="en-GB" sz="28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GB" sz="2800" b="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GB" sz="2800" dirty="0"/>
                  <a:t>33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E447364-FF44-F574-FCCF-950C784E34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4478" y="3971204"/>
                <a:ext cx="1540165" cy="523220"/>
              </a:xfrm>
              <a:prstGeom prst="rect">
                <a:avLst/>
              </a:prstGeom>
              <a:blipFill>
                <a:blip r:embed="rId12"/>
                <a:stretch>
                  <a:fillRect t="-11628" r="-7510" b="-313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684BAE55-9F8E-B2D2-7FEE-CBAF00A2CAFE}"/>
              </a:ext>
            </a:extLst>
          </p:cNvPr>
          <p:cNvSpPr txBox="1"/>
          <p:nvPr/>
        </p:nvSpPr>
        <p:spPr>
          <a:xfrm>
            <a:off x="8262971" y="4401328"/>
            <a:ext cx="1523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dirty="0">
                <a:solidFill>
                  <a:srgbClr val="FF0000"/>
                </a:solidFill>
              </a:rPr>
              <a:t>Factorise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B01A49-F864-A6E9-5233-EC1B4AF1A470}"/>
                  </a:ext>
                </a:extLst>
              </p:cNvPr>
              <p:cNvSpPr txBox="1"/>
              <p:nvPr/>
            </p:nvSpPr>
            <p:spPr>
              <a:xfrm>
                <a:off x="8045283" y="4884947"/>
                <a:ext cx="201747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3(8</m:t>
                      </m:r>
                      <m:r>
                        <a:rPr lang="en-GB" sz="2800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800" b="0" i="1" dirty="0" smtClean="0">
                          <a:latin typeface="Cambria Math" panose="02040503050406030204" pitchFamily="18" charset="0"/>
                        </a:rPr>
                        <m:t>+11)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1B01A49-F864-A6E9-5233-EC1B4AF1A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283" y="4884947"/>
                <a:ext cx="2017475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762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 prove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/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+4</m:t>
                          </m:r>
                        </m:e>
                      </m:d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+2(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+6)</m:t>
                      </m:r>
                    </m:oMath>
                  </m:oMathPara>
                </a14:m>
                <a:endParaRPr lang="en-GB" sz="3600" baseline="30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B1BD9B-A620-4D05-919C-E6B9031C07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69" y="1510104"/>
                <a:ext cx="4251292" cy="63357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7C9A24-5A68-48D3-A8E3-8B2760EAA301}"/>
              </a:ext>
            </a:extLst>
          </p:cNvPr>
          <p:cNvSpPr txBox="1"/>
          <p:nvPr/>
        </p:nvSpPr>
        <p:spPr>
          <a:xfrm>
            <a:off x="3452090" y="2126004"/>
            <a:ext cx="30348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is divisible by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/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+8+2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29634A6-B716-4194-8037-33562855F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9855" y="3120170"/>
                <a:ext cx="2159245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/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+20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DF59F64-88E2-451B-8C4D-D4035E0A29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4805" y="3529012"/>
                <a:ext cx="1109343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/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4(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+5)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43D3CA6-EBC2-4159-BCE7-506BEE8AD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0340" y="3937855"/>
                <a:ext cx="1178271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29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200144"/>
            <a:ext cx="11626757" cy="750661"/>
          </a:xfrm>
          <a:solidFill>
            <a:schemeClr val="accent2"/>
          </a:solidFill>
        </p:spPr>
        <p:txBody>
          <a:bodyPr/>
          <a:lstStyle/>
          <a:p>
            <a:r>
              <a:rPr lang="en-GB" dirty="0">
                <a:latin typeface="Century Gothic" panose="020B0502020202020204" pitchFamily="34" charset="0"/>
              </a:rPr>
              <a:t>On your whiteboard prove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4427" y="4930924"/>
            <a:ext cx="3137518" cy="101238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2D6595-2847-4CBE-8A41-78C558E59CF4}"/>
                  </a:ext>
                </a:extLst>
              </p:cNvPr>
              <p:cNvSpPr txBox="1"/>
              <p:nvPr/>
            </p:nvSpPr>
            <p:spPr>
              <a:xfrm>
                <a:off x="3139407" y="1787419"/>
                <a:ext cx="4029436" cy="5734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GB" sz="32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+4(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3200" b="0" i="1" smtClean="0">
                          <a:latin typeface="Cambria Math" panose="02040503050406030204" pitchFamily="18" charset="0"/>
                        </a:rPr>
                        <m:t>−3)</m:t>
                      </m:r>
                    </m:oMath>
                  </m:oMathPara>
                </a14:m>
                <a:endParaRPr lang="en-GB" sz="3200" baseline="30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E2D6595-2847-4CBE-8A41-78C558E59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9407" y="1787419"/>
                <a:ext cx="4029436" cy="57342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5EC8843D-5D70-4A36-B79E-28A757FCDB4A}"/>
              </a:ext>
            </a:extLst>
          </p:cNvPr>
          <p:cNvSpPr txBox="1"/>
          <p:nvPr/>
        </p:nvSpPr>
        <p:spPr>
          <a:xfrm>
            <a:off x="3813054" y="2253411"/>
            <a:ext cx="2682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800" dirty="0"/>
              <a:t>is divisible by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080C5-C0D9-4E99-8638-0DADB9380A80}"/>
                  </a:ext>
                </a:extLst>
              </p:cNvPr>
              <p:cNvSpPr txBox="1"/>
              <p:nvPr/>
            </p:nvSpPr>
            <p:spPr>
              <a:xfrm>
                <a:off x="4031745" y="3099288"/>
                <a:ext cx="2301912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−6+4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F080C5-C0D9-4E99-8638-0DADB9380A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1745" y="3099288"/>
                <a:ext cx="2301912" cy="3929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6CD7CB-3AA6-4C7D-9C52-065231DCA76F}"/>
                  </a:ext>
                </a:extLst>
              </p:cNvPr>
              <p:cNvSpPr txBox="1"/>
              <p:nvPr/>
            </p:nvSpPr>
            <p:spPr>
              <a:xfrm>
                <a:off x="4556695" y="3508130"/>
                <a:ext cx="1252009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16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−18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F6CD7CB-3AA6-4C7D-9C52-065231DC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6695" y="3508130"/>
                <a:ext cx="1252009" cy="392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3C788-DB1F-4AD8-B4C0-07906111AEDC}"/>
                  </a:ext>
                </a:extLst>
              </p:cNvPr>
              <p:cNvSpPr txBox="1"/>
              <p:nvPr/>
            </p:nvSpPr>
            <p:spPr>
              <a:xfrm>
                <a:off x="4522231" y="3916973"/>
                <a:ext cx="1320938" cy="3929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2(8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</a:rPr>
                        <m:t>−9)</m:t>
                      </m:r>
                    </m:oMath>
                  </m:oMathPara>
                </a14:m>
                <a:endParaRPr lang="en-GB" sz="2000" baseline="30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863C788-DB1F-4AD8-B4C0-07906111A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2231" y="3916973"/>
                <a:ext cx="1320938" cy="392993"/>
              </a:xfrm>
              <a:prstGeom prst="rect">
                <a:avLst/>
              </a:prstGeom>
              <a:blipFill>
                <a:blip r:embed="rId6"/>
                <a:stretch>
                  <a:fillRect b="-1875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8973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CCCC"/>
      </a:accent1>
      <a:accent2>
        <a:srgbClr val="FF99CC"/>
      </a:accent2>
      <a:accent3>
        <a:srgbClr val="9EDAFF"/>
      </a:accent3>
      <a:accent4>
        <a:srgbClr val="FFCC00"/>
      </a:accent4>
      <a:accent5>
        <a:srgbClr val="70B7FF"/>
      </a:accent5>
      <a:accent6>
        <a:srgbClr val="66FF33"/>
      </a:accent6>
      <a:hlink>
        <a:srgbClr val="CCECFF"/>
      </a:hlink>
      <a:folHlink>
        <a:srgbClr val="99CCFF"/>
      </a:folHlink>
    </a:clrScheme>
    <a:fontScheme name="Custom 4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LT" id="{9F832D6E-0CAB-4CF7-84FA-0316559DD1B4}" vid="{CBC18081-8B85-4010-B651-95B1E8BF719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b518678-822a-4885-ac15-d4f5c04091c8">
      <Terms xmlns="http://schemas.microsoft.com/office/infopath/2007/PartnerControls"/>
    </lcf76f155ced4ddcb4097134ff3c332f>
    <TaxCatchAll xmlns="6a66d7ee-120d-40ff-a661-8ed131bddeb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DEF33D13135F45809E6ECF68676653" ma:contentTypeVersion="15" ma:contentTypeDescription="Create a new document." ma:contentTypeScope="" ma:versionID="8f39513189c778b6d5c50a170c0d30dd">
  <xsd:schema xmlns:xsd="http://www.w3.org/2001/XMLSchema" xmlns:xs="http://www.w3.org/2001/XMLSchema" xmlns:p="http://schemas.microsoft.com/office/2006/metadata/properties" xmlns:ns2="9b518678-822a-4885-ac15-d4f5c04091c8" xmlns:ns3="6a66d7ee-120d-40ff-a661-8ed131bddeb6" targetNamespace="http://schemas.microsoft.com/office/2006/metadata/properties" ma:root="true" ma:fieldsID="c36c74b4f750e4c5304b81e6b54a85ae" ns2:_="" ns3:_="">
    <xsd:import namespace="9b518678-822a-4885-ac15-d4f5c04091c8"/>
    <xsd:import namespace="6a66d7ee-120d-40ff-a661-8ed131bddeb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18678-822a-4885-ac15-d4f5c04091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7b46c6c-0cea-4743-9a8e-ff0155dd11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66d7ee-120d-40ff-a661-8ed131bddeb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2eaa5af-cb86-4f53-8619-1da8d2c0ba28}" ma:internalName="TaxCatchAll" ma:showField="CatchAllData" ma:web="6a66d7ee-120d-40ff-a661-8ed131bdde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18BA57A-8DB8-4545-A823-F6C19A6F6E7D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terms/"/>
    <ds:schemaRef ds:uri="6a66d7ee-120d-40ff-a661-8ed131bddeb6"/>
    <ds:schemaRef ds:uri="http://schemas.microsoft.com/office/2006/documentManagement/types"/>
    <ds:schemaRef ds:uri="http://schemas.openxmlformats.org/package/2006/metadata/core-properties"/>
    <ds:schemaRef ds:uri="9b518678-822a-4885-ac15-d4f5c04091c8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E53C7E2-39E1-480A-B925-F2F6A821D2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18678-822a-4885-ac15-d4f5c04091c8"/>
    <ds:schemaRef ds:uri="6a66d7ee-120d-40ff-a661-8ed131bddeb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C52B29-501A-4DFA-A5D5-7087DB49D49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1561</TotalTime>
  <Words>1004</Words>
  <Application>Microsoft Office PowerPoint</Application>
  <PresentationFormat>Widescreen</PresentationFormat>
  <Paragraphs>165</Paragraphs>
  <Slides>15</Slides>
  <Notes>1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Lato</vt:lpstr>
      <vt:lpstr>Lexend</vt:lpstr>
      <vt:lpstr>Times New Roman</vt:lpstr>
      <vt:lpstr>Office Theme</vt:lpstr>
      <vt:lpstr>ALT</vt:lpstr>
      <vt:lpstr>Dual coding symbols: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Dual coding symbols:</dc:title>
  <dc:creator>Mrs L Elder - MAT Staff</dc:creator>
  <cp:lastModifiedBy>Miss L Elder - MAT Staff</cp:lastModifiedBy>
  <cp:revision>30</cp:revision>
  <dcterms:created xsi:type="dcterms:W3CDTF">2024-05-01T10:13:14Z</dcterms:created>
  <dcterms:modified xsi:type="dcterms:W3CDTF">2026-01-07T14:45:58Z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0x01010086DEF33D13135F45809E6ECF68676653</vt:lpwstr>
  </property>
</Properties>
</file>