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  <p:sldMasterId id="2147483682" r:id="rId6"/>
  </p:sldMasterIdLst>
  <p:notesMasterIdLst>
    <p:notesMasterId r:id="rId31"/>
  </p:notesMasterIdLst>
  <p:sldIdLst>
    <p:sldId id="264" r:id="rId7"/>
    <p:sldId id="269" r:id="rId8"/>
    <p:sldId id="288" r:id="rId9"/>
    <p:sldId id="261" r:id="rId10"/>
    <p:sldId id="295" r:id="rId11"/>
    <p:sldId id="266" r:id="rId12"/>
    <p:sldId id="262" r:id="rId13"/>
    <p:sldId id="296" r:id="rId14"/>
    <p:sldId id="297" r:id="rId15"/>
    <p:sldId id="298" r:id="rId16"/>
    <p:sldId id="294" r:id="rId17"/>
    <p:sldId id="299" r:id="rId18"/>
    <p:sldId id="300" r:id="rId19"/>
    <p:sldId id="270" r:id="rId20"/>
    <p:sldId id="277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271" r:id="rId29"/>
    <p:sldId id="31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295"/>
            <p14:sldId id="266"/>
          </p14:sldIdLst>
        </p14:section>
        <p14:section name="Instruct" id="{A989B0C6-FEE7-46F6-A651-D7ED39E502F9}">
          <p14:sldIdLst>
            <p14:sldId id="262"/>
            <p14:sldId id="296"/>
            <p14:sldId id="297"/>
            <p14:sldId id="298"/>
          </p14:sldIdLst>
        </p14:section>
        <p14:section name="Practise" id="{9B25ADF9-EA90-401E-998A-AD43D533C9ED}">
          <p14:sldIdLst>
            <p14:sldId id="294"/>
            <p14:sldId id="299"/>
            <p14:sldId id="300"/>
            <p14:sldId id="270"/>
            <p14:sldId id="277"/>
            <p14:sldId id="305"/>
          </p14:sldIdLst>
        </p14:section>
        <p14:section name="Instruct" id="{EB554977-EDF9-4FED-B753-67E2A2139256}">
          <p14:sldIdLst>
            <p14:sldId id="306"/>
            <p14:sldId id="307"/>
            <p14:sldId id="308"/>
            <p14:sldId id="309"/>
            <p14:sldId id="310"/>
            <p14:sldId id="311"/>
          </p14:sldIdLst>
        </p14:section>
        <p14:section name="Secure" id="{3C25313C-2642-42FF-8276-F00EC6DF9D8C}">
          <p14:sldIdLst>
            <p14:sldId id="271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01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0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68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3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086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347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084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506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17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59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676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607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0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16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274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53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5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35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1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6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3.png"/><Relationship Id="rId7" Type="http://schemas.openxmlformats.org/officeDocument/2006/relationships/image" Target="../media/image8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microsoft.com/office/2007/relationships/hdphoto" Target="../media/hdphoto1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8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998" y="-52337"/>
            <a:ext cx="10945813" cy="750661"/>
          </a:xfrm>
        </p:spPr>
        <p:txBody>
          <a:bodyPr/>
          <a:lstStyle/>
          <a:p>
            <a:r>
              <a:rPr lang="en-GB" dirty="0"/>
              <a:t>On your whiteboard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3051" y="1318238"/>
            <a:ext cx="10945812" cy="46545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67E6E-2835-471E-B2CF-020C71B37322}"/>
              </a:ext>
            </a:extLst>
          </p:cNvPr>
          <p:cNvSpPr txBox="1"/>
          <p:nvPr/>
        </p:nvSpPr>
        <p:spPr>
          <a:xfrm>
            <a:off x="3287395" y="43226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Multiplying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CCB5A-F42A-4096-9CD8-5310E9C6AAB5}"/>
              </a:ext>
            </a:extLst>
          </p:cNvPr>
          <p:cNvSpPr txBox="1"/>
          <p:nvPr/>
        </p:nvSpPr>
        <p:spPr>
          <a:xfrm>
            <a:off x="2450562" y="899037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Even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582C8-8D7D-4644-804D-ED58E39ABB03}"/>
              </a:ext>
            </a:extLst>
          </p:cNvPr>
          <p:cNvSpPr txBox="1"/>
          <p:nvPr/>
        </p:nvSpPr>
        <p:spPr>
          <a:xfrm>
            <a:off x="2450562" y="1456079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Odd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66FF0-A3AF-4865-8475-615F9B981586}"/>
              </a:ext>
            </a:extLst>
          </p:cNvPr>
          <p:cNvSpPr txBox="1"/>
          <p:nvPr/>
        </p:nvSpPr>
        <p:spPr>
          <a:xfrm>
            <a:off x="2450562" y="1992801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× Odd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2C539-5004-43AA-B2EB-4C0457263EBD}"/>
              </a:ext>
            </a:extLst>
          </p:cNvPr>
          <p:cNvSpPr txBox="1"/>
          <p:nvPr/>
        </p:nvSpPr>
        <p:spPr>
          <a:xfrm>
            <a:off x="7051480" y="43226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91E386-1122-4325-8ECA-ED457331AB70}"/>
              </a:ext>
            </a:extLst>
          </p:cNvPr>
          <p:cNvSpPr txBox="1"/>
          <p:nvPr/>
        </p:nvSpPr>
        <p:spPr>
          <a:xfrm>
            <a:off x="6005585" y="899037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Even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BEA58B-EEE0-4490-BA6D-088248DD981B}"/>
              </a:ext>
            </a:extLst>
          </p:cNvPr>
          <p:cNvSpPr txBox="1"/>
          <p:nvPr/>
        </p:nvSpPr>
        <p:spPr>
          <a:xfrm>
            <a:off x="6005585" y="1456079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Odd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3AA38-9C1F-4EE6-ADC4-707ADBDE25CD}"/>
              </a:ext>
            </a:extLst>
          </p:cNvPr>
          <p:cNvSpPr txBox="1"/>
          <p:nvPr/>
        </p:nvSpPr>
        <p:spPr>
          <a:xfrm>
            <a:off x="6005585" y="1992801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+ Odd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B02E34-7A3E-4943-B9DC-503305646563}"/>
              </a:ext>
            </a:extLst>
          </p:cNvPr>
          <p:cNvSpPr txBox="1"/>
          <p:nvPr/>
        </p:nvSpPr>
        <p:spPr>
          <a:xfrm>
            <a:off x="4411442" y="899037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F2367-226B-40B4-AC67-C6CB01628419}"/>
              </a:ext>
            </a:extLst>
          </p:cNvPr>
          <p:cNvSpPr txBox="1"/>
          <p:nvPr/>
        </p:nvSpPr>
        <p:spPr>
          <a:xfrm>
            <a:off x="4411442" y="1456079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B896B-44EB-45CD-9747-D6DA88E8D3E6}"/>
              </a:ext>
            </a:extLst>
          </p:cNvPr>
          <p:cNvSpPr txBox="1"/>
          <p:nvPr/>
        </p:nvSpPr>
        <p:spPr>
          <a:xfrm>
            <a:off x="4411442" y="1992801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AAF8B0-B90D-4D55-B23B-45F15F91E40B}"/>
              </a:ext>
            </a:extLst>
          </p:cNvPr>
          <p:cNvSpPr txBox="1"/>
          <p:nvPr/>
        </p:nvSpPr>
        <p:spPr>
          <a:xfrm>
            <a:off x="7966465" y="899037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004E78-FD4F-4DD1-B5C9-3FA94C8708DE}"/>
              </a:ext>
            </a:extLst>
          </p:cNvPr>
          <p:cNvSpPr txBox="1"/>
          <p:nvPr/>
        </p:nvSpPr>
        <p:spPr>
          <a:xfrm>
            <a:off x="7966465" y="1456079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02FB1B-DDB0-427D-A261-0CC26478032C}"/>
              </a:ext>
            </a:extLst>
          </p:cNvPr>
          <p:cNvSpPr txBox="1"/>
          <p:nvPr/>
        </p:nvSpPr>
        <p:spPr>
          <a:xfrm>
            <a:off x="7966465" y="1992801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/>
              <p:nvPr/>
            </p:nvSpPr>
            <p:spPr>
              <a:xfrm>
                <a:off x="4727708" y="3522975"/>
                <a:ext cx="1576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708" y="3522975"/>
                <a:ext cx="1576394" cy="461665"/>
              </a:xfrm>
              <a:prstGeom prst="rect">
                <a:avLst/>
              </a:prstGeom>
              <a:blipFill>
                <a:blip r:embed="rId2"/>
                <a:stretch>
                  <a:fillRect l="-1163" t="-10526" r="-1589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8D3F6C0-5CFB-4CC3-A26B-7733401D6EF1}"/>
              </a:ext>
            </a:extLst>
          </p:cNvPr>
          <p:cNvSpPr txBox="1"/>
          <p:nvPr/>
        </p:nvSpPr>
        <p:spPr>
          <a:xfrm>
            <a:off x="1347518" y="5043763"/>
            <a:ext cx="253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(odd × odd)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38B676-D906-4429-AD32-CF5896200042}"/>
              </a:ext>
            </a:extLst>
          </p:cNvPr>
          <p:cNvSpPr txBox="1"/>
          <p:nvPr/>
        </p:nvSpPr>
        <p:spPr>
          <a:xfrm>
            <a:off x="1338726" y="5511123"/>
            <a:ext cx="156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odd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/>
              <p:nvPr/>
            </p:nvSpPr>
            <p:spPr>
              <a:xfrm>
                <a:off x="2340805" y="4270321"/>
                <a:ext cx="1178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odd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05" y="4270321"/>
                <a:ext cx="1178977" cy="461665"/>
              </a:xfrm>
              <a:prstGeom prst="rect">
                <a:avLst/>
              </a:prstGeom>
              <a:blipFill>
                <a:blip r:embed="rId3"/>
                <a:stretch>
                  <a:fillRect t="-10667" r="-18653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09392CC-CBD5-4ACA-89E9-320CCD422570}"/>
              </a:ext>
            </a:extLst>
          </p:cNvPr>
          <p:cNvSpPr txBox="1"/>
          <p:nvPr/>
        </p:nvSpPr>
        <p:spPr>
          <a:xfrm>
            <a:off x="3870910" y="5500963"/>
            <a:ext cx="108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even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FEA9AF-6473-47E8-9A49-0960FF3DD91F}"/>
              </a:ext>
            </a:extLst>
          </p:cNvPr>
          <p:cNvSpPr txBox="1"/>
          <p:nvPr/>
        </p:nvSpPr>
        <p:spPr>
          <a:xfrm>
            <a:off x="6578941" y="5043763"/>
            <a:ext cx="276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(even × even)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/>
              <p:nvPr/>
            </p:nvSpPr>
            <p:spPr>
              <a:xfrm>
                <a:off x="7572228" y="4270321"/>
                <a:ext cx="1297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228" y="4270321"/>
                <a:ext cx="1297919" cy="461665"/>
              </a:xfrm>
              <a:prstGeom prst="rect">
                <a:avLst/>
              </a:prstGeom>
              <a:blipFill>
                <a:blip r:embed="rId4"/>
                <a:stretch>
                  <a:fillRect t="-10667" r="-19249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434F3A2-723F-4F2E-A7E2-2CA0A187C508}"/>
              </a:ext>
            </a:extLst>
          </p:cNvPr>
          <p:cNvSpPr txBox="1"/>
          <p:nvPr/>
        </p:nvSpPr>
        <p:spPr>
          <a:xfrm>
            <a:off x="6605318" y="5511123"/>
            <a:ext cx="168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87B6E6-2433-47E4-88BE-E291CEA55C3D}"/>
              </a:ext>
            </a:extLst>
          </p:cNvPr>
          <p:cNvSpPr txBox="1"/>
          <p:nvPr/>
        </p:nvSpPr>
        <p:spPr>
          <a:xfrm>
            <a:off x="9137502" y="5500963"/>
            <a:ext cx="108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even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5CD441-8A3F-4BA6-906D-F1CD798E0F7F}"/>
              </a:ext>
            </a:extLst>
          </p:cNvPr>
          <p:cNvSpPr txBox="1"/>
          <p:nvPr/>
        </p:nvSpPr>
        <p:spPr>
          <a:xfrm>
            <a:off x="3114183" y="2681760"/>
            <a:ext cx="476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Can we use these facts to prove this statement?</a:t>
            </a:r>
          </a:p>
        </p:txBody>
      </p:sp>
    </p:spTree>
    <p:extLst>
      <p:ext uri="{BB962C8B-B14F-4D97-AF65-F5344CB8AC3E}">
        <p14:creationId xmlns:p14="http://schemas.microsoft.com/office/powerpoint/2010/main" val="18856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1585" y="59505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On your whiteboard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71585" y="283490"/>
            <a:ext cx="10945813" cy="750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01638" y="1654065"/>
            <a:ext cx="10945812" cy="46545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67E6E-2835-471E-B2CF-020C71B37322}"/>
              </a:ext>
            </a:extLst>
          </p:cNvPr>
          <p:cNvSpPr txBox="1"/>
          <p:nvPr/>
        </p:nvSpPr>
        <p:spPr>
          <a:xfrm>
            <a:off x="3415982" y="76809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Multiplying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CCB5A-F42A-4096-9CD8-5310E9C6AAB5}"/>
              </a:ext>
            </a:extLst>
          </p:cNvPr>
          <p:cNvSpPr txBox="1"/>
          <p:nvPr/>
        </p:nvSpPr>
        <p:spPr>
          <a:xfrm>
            <a:off x="2579149" y="1234864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Even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D582C8-8D7D-4644-804D-ED58E39ABB03}"/>
              </a:ext>
            </a:extLst>
          </p:cNvPr>
          <p:cNvSpPr txBox="1"/>
          <p:nvPr/>
        </p:nvSpPr>
        <p:spPr>
          <a:xfrm>
            <a:off x="2579149" y="1791906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Odd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66FF0-A3AF-4865-8475-615F9B981586}"/>
              </a:ext>
            </a:extLst>
          </p:cNvPr>
          <p:cNvSpPr txBox="1"/>
          <p:nvPr/>
        </p:nvSpPr>
        <p:spPr>
          <a:xfrm>
            <a:off x="2579149" y="2328628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× Odd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92C539-5004-43AA-B2EB-4C0457263EBD}"/>
              </a:ext>
            </a:extLst>
          </p:cNvPr>
          <p:cNvSpPr txBox="1"/>
          <p:nvPr/>
        </p:nvSpPr>
        <p:spPr>
          <a:xfrm>
            <a:off x="7180067" y="76809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1E386-1122-4325-8ECA-ED457331AB70}"/>
              </a:ext>
            </a:extLst>
          </p:cNvPr>
          <p:cNvSpPr txBox="1"/>
          <p:nvPr/>
        </p:nvSpPr>
        <p:spPr>
          <a:xfrm>
            <a:off x="6134172" y="1234864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Even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BEA58B-EEE0-4490-BA6D-088248DD981B}"/>
              </a:ext>
            </a:extLst>
          </p:cNvPr>
          <p:cNvSpPr txBox="1"/>
          <p:nvPr/>
        </p:nvSpPr>
        <p:spPr>
          <a:xfrm>
            <a:off x="6134172" y="1791906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Odd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E3AA38-9C1F-4EE6-ADC4-707ADBDE25CD}"/>
              </a:ext>
            </a:extLst>
          </p:cNvPr>
          <p:cNvSpPr txBox="1"/>
          <p:nvPr/>
        </p:nvSpPr>
        <p:spPr>
          <a:xfrm>
            <a:off x="6134172" y="2328628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+ Odd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B02E34-7A3E-4943-B9DC-503305646563}"/>
              </a:ext>
            </a:extLst>
          </p:cNvPr>
          <p:cNvSpPr txBox="1"/>
          <p:nvPr/>
        </p:nvSpPr>
        <p:spPr>
          <a:xfrm>
            <a:off x="4540029" y="1234864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9F2367-226B-40B4-AC67-C6CB01628419}"/>
              </a:ext>
            </a:extLst>
          </p:cNvPr>
          <p:cNvSpPr txBox="1"/>
          <p:nvPr/>
        </p:nvSpPr>
        <p:spPr>
          <a:xfrm>
            <a:off x="4540029" y="1791906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5B896B-44EB-45CD-9747-D6DA88E8D3E6}"/>
              </a:ext>
            </a:extLst>
          </p:cNvPr>
          <p:cNvSpPr txBox="1"/>
          <p:nvPr/>
        </p:nvSpPr>
        <p:spPr>
          <a:xfrm>
            <a:off x="4540029" y="2328628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AF8B0-B90D-4D55-B23B-45F15F91E40B}"/>
              </a:ext>
            </a:extLst>
          </p:cNvPr>
          <p:cNvSpPr txBox="1"/>
          <p:nvPr/>
        </p:nvSpPr>
        <p:spPr>
          <a:xfrm>
            <a:off x="8095052" y="1234864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004E78-FD4F-4DD1-B5C9-3FA94C8708DE}"/>
              </a:ext>
            </a:extLst>
          </p:cNvPr>
          <p:cNvSpPr txBox="1"/>
          <p:nvPr/>
        </p:nvSpPr>
        <p:spPr>
          <a:xfrm>
            <a:off x="8095052" y="1791906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02FB1B-DDB0-427D-A261-0CC26478032C}"/>
              </a:ext>
            </a:extLst>
          </p:cNvPr>
          <p:cNvSpPr txBox="1"/>
          <p:nvPr/>
        </p:nvSpPr>
        <p:spPr>
          <a:xfrm>
            <a:off x="8095052" y="2328628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/>
              <p:nvPr/>
            </p:nvSpPr>
            <p:spPr>
              <a:xfrm>
                <a:off x="4856295" y="3858802"/>
                <a:ext cx="1576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295" y="3858802"/>
                <a:ext cx="1576394" cy="461665"/>
              </a:xfrm>
              <a:prstGeom prst="rect">
                <a:avLst/>
              </a:prstGeom>
              <a:blipFill>
                <a:blip r:embed="rId3"/>
                <a:stretch>
                  <a:fillRect l="-1163" t="-10526" r="-1589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8D3F6C0-5CFB-4CC3-A26B-7733401D6EF1}"/>
              </a:ext>
            </a:extLst>
          </p:cNvPr>
          <p:cNvSpPr txBox="1"/>
          <p:nvPr/>
        </p:nvSpPr>
        <p:spPr>
          <a:xfrm>
            <a:off x="1476105" y="5379590"/>
            <a:ext cx="253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(odd × odd)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38B676-D906-4429-AD32-CF5896200042}"/>
              </a:ext>
            </a:extLst>
          </p:cNvPr>
          <p:cNvSpPr txBox="1"/>
          <p:nvPr/>
        </p:nvSpPr>
        <p:spPr>
          <a:xfrm>
            <a:off x="1467313" y="5846950"/>
            <a:ext cx="156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odd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/>
              <p:nvPr/>
            </p:nvSpPr>
            <p:spPr>
              <a:xfrm>
                <a:off x="2469392" y="4606148"/>
                <a:ext cx="1178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odd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392" y="4606148"/>
                <a:ext cx="1178977" cy="461665"/>
              </a:xfrm>
              <a:prstGeom prst="rect">
                <a:avLst/>
              </a:prstGeom>
              <a:blipFill>
                <a:blip r:embed="rId4"/>
                <a:stretch>
                  <a:fillRect t="-10667" r="-19171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09392CC-CBD5-4ACA-89E9-320CCD422570}"/>
              </a:ext>
            </a:extLst>
          </p:cNvPr>
          <p:cNvSpPr txBox="1"/>
          <p:nvPr/>
        </p:nvSpPr>
        <p:spPr>
          <a:xfrm>
            <a:off x="3999497" y="5836790"/>
            <a:ext cx="108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even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FEA9AF-6473-47E8-9A49-0960FF3DD91F}"/>
              </a:ext>
            </a:extLst>
          </p:cNvPr>
          <p:cNvSpPr txBox="1"/>
          <p:nvPr/>
        </p:nvSpPr>
        <p:spPr>
          <a:xfrm>
            <a:off x="6707528" y="5379590"/>
            <a:ext cx="276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(even × even)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/>
              <p:nvPr/>
            </p:nvSpPr>
            <p:spPr>
              <a:xfrm>
                <a:off x="7700815" y="4606148"/>
                <a:ext cx="1297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815" y="4606148"/>
                <a:ext cx="1297919" cy="461665"/>
              </a:xfrm>
              <a:prstGeom prst="rect">
                <a:avLst/>
              </a:prstGeom>
              <a:blipFill>
                <a:blip r:embed="rId5"/>
                <a:stretch>
                  <a:fillRect t="-10667" r="-19249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434F3A2-723F-4F2E-A7E2-2CA0A187C508}"/>
              </a:ext>
            </a:extLst>
          </p:cNvPr>
          <p:cNvSpPr txBox="1"/>
          <p:nvPr/>
        </p:nvSpPr>
        <p:spPr>
          <a:xfrm>
            <a:off x="6733905" y="5846950"/>
            <a:ext cx="168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even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87B6E6-2433-47E4-88BE-E291CEA55C3D}"/>
              </a:ext>
            </a:extLst>
          </p:cNvPr>
          <p:cNvSpPr txBox="1"/>
          <p:nvPr/>
        </p:nvSpPr>
        <p:spPr>
          <a:xfrm>
            <a:off x="9266089" y="5836790"/>
            <a:ext cx="108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even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5CD441-8A3F-4BA6-906D-F1CD798E0F7F}"/>
              </a:ext>
            </a:extLst>
          </p:cNvPr>
          <p:cNvSpPr txBox="1"/>
          <p:nvPr/>
        </p:nvSpPr>
        <p:spPr>
          <a:xfrm>
            <a:off x="3242770" y="3017587"/>
            <a:ext cx="476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Can we use these facts to prove this statement?</a:t>
            </a:r>
          </a:p>
        </p:txBody>
      </p:sp>
    </p:spTree>
    <p:extLst>
      <p:ext uri="{BB962C8B-B14F-4D97-AF65-F5344CB8AC3E}">
        <p14:creationId xmlns:p14="http://schemas.microsoft.com/office/powerpoint/2010/main" val="10162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1585" y="59505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On your whiteboard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71585" y="283490"/>
            <a:ext cx="10945813" cy="750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E67E6E-2835-471E-B2CF-020C71B37322}"/>
              </a:ext>
            </a:extLst>
          </p:cNvPr>
          <p:cNvSpPr txBox="1"/>
          <p:nvPr/>
        </p:nvSpPr>
        <p:spPr>
          <a:xfrm>
            <a:off x="3261921" y="81016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Multiplying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9CCB5A-F42A-4096-9CD8-5310E9C6AAB5}"/>
              </a:ext>
            </a:extLst>
          </p:cNvPr>
          <p:cNvSpPr txBox="1"/>
          <p:nvPr/>
        </p:nvSpPr>
        <p:spPr>
          <a:xfrm>
            <a:off x="2425088" y="1276939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Even =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FD582C8-8D7D-4644-804D-ED58E39ABB03}"/>
              </a:ext>
            </a:extLst>
          </p:cNvPr>
          <p:cNvSpPr txBox="1"/>
          <p:nvPr/>
        </p:nvSpPr>
        <p:spPr>
          <a:xfrm>
            <a:off x="2425088" y="1833981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Odd =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8866FF0-A3AF-4865-8475-615F9B981586}"/>
              </a:ext>
            </a:extLst>
          </p:cNvPr>
          <p:cNvSpPr txBox="1"/>
          <p:nvPr/>
        </p:nvSpPr>
        <p:spPr>
          <a:xfrm>
            <a:off x="2425088" y="2370703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× Odd =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92C539-5004-43AA-B2EB-4C0457263EBD}"/>
              </a:ext>
            </a:extLst>
          </p:cNvPr>
          <p:cNvSpPr txBox="1"/>
          <p:nvPr/>
        </p:nvSpPr>
        <p:spPr>
          <a:xfrm>
            <a:off x="7026006" y="81016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91E386-1122-4325-8ECA-ED457331AB70}"/>
              </a:ext>
            </a:extLst>
          </p:cNvPr>
          <p:cNvSpPr txBox="1"/>
          <p:nvPr/>
        </p:nvSpPr>
        <p:spPr>
          <a:xfrm>
            <a:off x="5980111" y="1276939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Even =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BEA58B-EEE0-4490-BA6D-088248DD981B}"/>
              </a:ext>
            </a:extLst>
          </p:cNvPr>
          <p:cNvSpPr txBox="1"/>
          <p:nvPr/>
        </p:nvSpPr>
        <p:spPr>
          <a:xfrm>
            <a:off x="5980111" y="1833981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Odd =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E3AA38-9C1F-4EE6-ADC4-707ADBDE25CD}"/>
              </a:ext>
            </a:extLst>
          </p:cNvPr>
          <p:cNvSpPr txBox="1"/>
          <p:nvPr/>
        </p:nvSpPr>
        <p:spPr>
          <a:xfrm>
            <a:off x="5980111" y="2370703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+ Odd =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2B02E34-7A3E-4943-B9DC-503305646563}"/>
              </a:ext>
            </a:extLst>
          </p:cNvPr>
          <p:cNvSpPr txBox="1"/>
          <p:nvPr/>
        </p:nvSpPr>
        <p:spPr>
          <a:xfrm>
            <a:off x="4385968" y="1276939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C9F2367-226B-40B4-AC67-C6CB01628419}"/>
              </a:ext>
            </a:extLst>
          </p:cNvPr>
          <p:cNvSpPr txBox="1"/>
          <p:nvPr/>
        </p:nvSpPr>
        <p:spPr>
          <a:xfrm>
            <a:off x="4385968" y="1833981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5B896B-44EB-45CD-9747-D6DA88E8D3E6}"/>
              </a:ext>
            </a:extLst>
          </p:cNvPr>
          <p:cNvSpPr txBox="1"/>
          <p:nvPr/>
        </p:nvSpPr>
        <p:spPr>
          <a:xfrm>
            <a:off x="4385968" y="2370703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EAAF8B0-B90D-4D55-B23B-45F15F91E40B}"/>
              </a:ext>
            </a:extLst>
          </p:cNvPr>
          <p:cNvSpPr txBox="1"/>
          <p:nvPr/>
        </p:nvSpPr>
        <p:spPr>
          <a:xfrm>
            <a:off x="7940991" y="1276939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5004E78-FD4F-4DD1-B5C9-3FA94C8708DE}"/>
              </a:ext>
            </a:extLst>
          </p:cNvPr>
          <p:cNvSpPr txBox="1"/>
          <p:nvPr/>
        </p:nvSpPr>
        <p:spPr>
          <a:xfrm>
            <a:off x="7940991" y="1833981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F02FB1B-DDB0-427D-A261-0CC26478032C}"/>
              </a:ext>
            </a:extLst>
          </p:cNvPr>
          <p:cNvSpPr txBox="1"/>
          <p:nvPr/>
        </p:nvSpPr>
        <p:spPr>
          <a:xfrm>
            <a:off x="7940991" y="2370703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/>
              <p:nvPr/>
            </p:nvSpPr>
            <p:spPr>
              <a:xfrm>
                <a:off x="4653856" y="3733614"/>
                <a:ext cx="20097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856" y="3733614"/>
                <a:ext cx="2009781" cy="461665"/>
              </a:xfrm>
              <a:prstGeom prst="rect">
                <a:avLst/>
              </a:prstGeom>
              <a:blipFill>
                <a:blip r:embed="rId3"/>
                <a:stretch>
                  <a:fillRect t="-10526" r="-8788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C8D3F6C0-5CFB-4CC3-A26B-7733401D6EF1}"/>
              </a:ext>
            </a:extLst>
          </p:cNvPr>
          <p:cNvSpPr txBox="1"/>
          <p:nvPr/>
        </p:nvSpPr>
        <p:spPr>
          <a:xfrm>
            <a:off x="1504680" y="5254402"/>
            <a:ext cx="253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(odd × odd)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400" dirty="0"/>
              <a:t> even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938B676-D906-4429-AD32-CF5896200042}"/>
              </a:ext>
            </a:extLst>
          </p:cNvPr>
          <p:cNvSpPr txBox="1"/>
          <p:nvPr/>
        </p:nvSpPr>
        <p:spPr>
          <a:xfrm>
            <a:off x="2445457" y="5721762"/>
            <a:ext cx="156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 even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/>
              <p:nvPr/>
            </p:nvSpPr>
            <p:spPr>
              <a:xfrm>
                <a:off x="2497967" y="4480960"/>
                <a:ext cx="1178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odd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967" y="4480960"/>
                <a:ext cx="1178977" cy="461665"/>
              </a:xfrm>
              <a:prstGeom prst="rect">
                <a:avLst/>
              </a:prstGeom>
              <a:blipFill>
                <a:blip r:embed="rId4"/>
                <a:stretch>
                  <a:fillRect t="-10526" r="-1865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609392CC-CBD5-4ACA-89E9-320CCD422570}"/>
              </a:ext>
            </a:extLst>
          </p:cNvPr>
          <p:cNvSpPr txBox="1"/>
          <p:nvPr/>
        </p:nvSpPr>
        <p:spPr>
          <a:xfrm>
            <a:off x="4028072" y="5711602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odd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0FEA9AF-6473-47E8-9A49-0960FF3DD91F}"/>
              </a:ext>
            </a:extLst>
          </p:cNvPr>
          <p:cNvSpPr txBox="1"/>
          <p:nvPr/>
        </p:nvSpPr>
        <p:spPr>
          <a:xfrm>
            <a:off x="6736103" y="5254402"/>
            <a:ext cx="276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(even × even)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−</a:t>
            </a:r>
            <a:r>
              <a:rPr lang="en-GB" sz="2400" dirty="0"/>
              <a:t> even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/>
              <p:nvPr/>
            </p:nvSpPr>
            <p:spPr>
              <a:xfrm>
                <a:off x="7729390" y="4480960"/>
                <a:ext cx="1297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390" y="4480960"/>
                <a:ext cx="1297919" cy="461665"/>
              </a:xfrm>
              <a:prstGeom prst="rect">
                <a:avLst/>
              </a:prstGeom>
              <a:blipFill>
                <a:blip r:embed="rId5"/>
                <a:stretch>
                  <a:fillRect t="-10526" r="-1877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C434F3A2-723F-4F2E-A7E2-2CA0A187C508}"/>
              </a:ext>
            </a:extLst>
          </p:cNvPr>
          <p:cNvSpPr txBox="1"/>
          <p:nvPr/>
        </p:nvSpPr>
        <p:spPr>
          <a:xfrm>
            <a:off x="7808765" y="5721762"/>
            <a:ext cx="168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400" dirty="0"/>
              <a:t> even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887B6E6-2433-47E4-88BE-E291CEA55C3D}"/>
              </a:ext>
            </a:extLst>
          </p:cNvPr>
          <p:cNvSpPr txBox="1"/>
          <p:nvPr/>
        </p:nvSpPr>
        <p:spPr>
          <a:xfrm>
            <a:off x="9746543" y="5711601"/>
            <a:ext cx="108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even 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FB00B4F-F578-4614-B134-001131B2C7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3"/>
          <a:stretch/>
        </p:blipFill>
        <p:spPr>
          <a:xfrm>
            <a:off x="4796740" y="4909318"/>
            <a:ext cx="644711" cy="69016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9A248F1-EFE7-40DB-82AF-D07CA466EC59}"/>
              </a:ext>
            </a:extLst>
          </p:cNvPr>
          <p:cNvSpPr txBox="1"/>
          <p:nvPr/>
        </p:nvSpPr>
        <p:spPr>
          <a:xfrm>
            <a:off x="3271345" y="2892399"/>
            <a:ext cx="476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Can we use these facts to prove this statement?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A9087-8C36-86CE-14BD-A61283D9E8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495"/>
          <a:stretch/>
        </p:blipFill>
        <p:spPr>
          <a:xfrm>
            <a:off x="10436375" y="210698"/>
            <a:ext cx="1584040" cy="21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1585" y="59505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On your whiteboard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71585" y="283490"/>
            <a:ext cx="10945813" cy="750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67E6E-2835-471E-B2CF-020C71B37322}"/>
              </a:ext>
            </a:extLst>
          </p:cNvPr>
          <p:cNvSpPr txBox="1"/>
          <p:nvPr/>
        </p:nvSpPr>
        <p:spPr>
          <a:xfrm>
            <a:off x="3319071" y="81016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Multiplying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9CCB5A-F42A-4096-9CD8-5310E9C6AAB5}"/>
              </a:ext>
            </a:extLst>
          </p:cNvPr>
          <p:cNvSpPr txBox="1"/>
          <p:nvPr/>
        </p:nvSpPr>
        <p:spPr>
          <a:xfrm>
            <a:off x="2482238" y="1276939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Even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D582C8-8D7D-4644-804D-ED58E39ABB03}"/>
              </a:ext>
            </a:extLst>
          </p:cNvPr>
          <p:cNvSpPr txBox="1"/>
          <p:nvPr/>
        </p:nvSpPr>
        <p:spPr>
          <a:xfrm>
            <a:off x="2482238" y="1833981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Odd =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866FF0-A3AF-4865-8475-615F9B981586}"/>
              </a:ext>
            </a:extLst>
          </p:cNvPr>
          <p:cNvSpPr txBox="1"/>
          <p:nvPr/>
        </p:nvSpPr>
        <p:spPr>
          <a:xfrm>
            <a:off x="2482238" y="2370703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× Odd =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92C539-5004-43AA-B2EB-4C0457263EBD}"/>
              </a:ext>
            </a:extLst>
          </p:cNvPr>
          <p:cNvSpPr txBox="1"/>
          <p:nvPr/>
        </p:nvSpPr>
        <p:spPr>
          <a:xfrm>
            <a:off x="7083156" y="81016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91E386-1122-4325-8ECA-ED457331AB70}"/>
              </a:ext>
            </a:extLst>
          </p:cNvPr>
          <p:cNvSpPr txBox="1"/>
          <p:nvPr/>
        </p:nvSpPr>
        <p:spPr>
          <a:xfrm>
            <a:off x="6037261" y="1276939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Even =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BEA58B-EEE0-4490-BA6D-088248DD981B}"/>
              </a:ext>
            </a:extLst>
          </p:cNvPr>
          <p:cNvSpPr txBox="1"/>
          <p:nvPr/>
        </p:nvSpPr>
        <p:spPr>
          <a:xfrm>
            <a:off x="6037261" y="1833981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Odd =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E3AA38-9C1F-4EE6-ADC4-707ADBDE25CD}"/>
              </a:ext>
            </a:extLst>
          </p:cNvPr>
          <p:cNvSpPr txBox="1"/>
          <p:nvPr/>
        </p:nvSpPr>
        <p:spPr>
          <a:xfrm>
            <a:off x="6037261" y="2370703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+ Odd =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B02E34-7A3E-4943-B9DC-503305646563}"/>
              </a:ext>
            </a:extLst>
          </p:cNvPr>
          <p:cNvSpPr txBox="1"/>
          <p:nvPr/>
        </p:nvSpPr>
        <p:spPr>
          <a:xfrm>
            <a:off x="4618954" y="1276939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9F2367-226B-40B4-AC67-C6CB01628419}"/>
              </a:ext>
            </a:extLst>
          </p:cNvPr>
          <p:cNvSpPr txBox="1"/>
          <p:nvPr/>
        </p:nvSpPr>
        <p:spPr>
          <a:xfrm>
            <a:off x="4605206" y="1841031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5B896B-44EB-45CD-9747-D6DA88E8D3E6}"/>
              </a:ext>
            </a:extLst>
          </p:cNvPr>
          <p:cNvSpPr txBox="1"/>
          <p:nvPr/>
        </p:nvSpPr>
        <p:spPr>
          <a:xfrm>
            <a:off x="4568131" y="2340467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AAF8B0-B90D-4D55-B23B-45F15F91E40B}"/>
              </a:ext>
            </a:extLst>
          </p:cNvPr>
          <p:cNvSpPr txBox="1"/>
          <p:nvPr/>
        </p:nvSpPr>
        <p:spPr>
          <a:xfrm>
            <a:off x="7998141" y="1276939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004E78-FD4F-4DD1-B5C9-3FA94C8708DE}"/>
              </a:ext>
            </a:extLst>
          </p:cNvPr>
          <p:cNvSpPr txBox="1"/>
          <p:nvPr/>
        </p:nvSpPr>
        <p:spPr>
          <a:xfrm>
            <a:off x="7998141" y="1833981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02FB1B-DDB0-427D-A261-0CC26478032C}"/>
              </a:ext>
            </a:extLst>
          </p:cNvPr>
          <p:cNvSpPr txBox="1"/>
          <p:nvPr/>
        </p:nvSpPr>
        <p:spPr>
          <a:xfrm>
            <a:off x="7998141" y="2370703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/>
              <p:nvPr/>
            </p:nvSpPr>
            <p:spPr>
              <a:xfrm>
                <a:off x="4556636" y="4028626"/>
                <a:ext cx="20214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636" y="4028626"/>
                <a:ext cx="2021451" cy="461665"/>
              </a:xfrm>
              <a:prstGeom prst="rect">
                <a:avLst/>
              </a:prstGeom>
              <a:blipFill>
                <a:blip r:embed="rId3"/>
                <a:stretch>
                  <a:fillRect t="-10526" r="-8735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C8D3F6C0-5CFB-4CC3-A26B-7733401D6EF1}"/>
              </a:ext>
            </a:extLst>
          </p:cNvPr>
          <p:cNvSpPr txBox="1"/>
          <p:nvPr/>
        </p:nvSpPr>
        <p:spPr>
          <a:xfrm>
            <a:off x="1404668" y="5449402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(odd × odd)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400" dirty="0"/>
              <a:t> odd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38B676-D906-4429-AD32-CF5896200042}"/>
              </a:ext>
            </a:extLst>
          </p:cNvPr>
          <p:cNvSpPr txBox="1"/>
          <p:nvPr/>
        </p:nvSpPr>
        <p:spPr>
          <a:xfrm>
            <a:off x="2371823" y="5916762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 odd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/>
              <p:nvPr/>
            </p:nvSpPr>
            <p:spPr>
              <a:xfrm>
                <a:off x="2397955" y="4675960"/>
                <a:ext cx="1178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odd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55" y="4675960"/>
                <a:ext cx="1178977" cy="461665"/>
              </a:xfrm>
              <a:prstGeom prst="rect">
                <a:avLst/>
              </a:prstGeom>
              <a:blipFill>
                <a:blip r:embed="rId4"/>
                <a:stretch>
                  <a:fillRect t="-10526" r="-1855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609392CC-CBD5-4ACA-89E9-320CCD422570}"/>
              </a:ext>
            </a:extLst>
          </p:cNvPr>
          <p:cNvSpPr txBox="1"/>
          <p:nvPr/>
        </p:nvSpPr>
        <p:spPr>
          <a:xfrm>
            <a:off x="3928060" y="5906602"/>
            <a:ext cx="108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even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FEA9AF-6473-47E8-9A49-0960FF3DD91F}"/>
              </a:ext>
            </a:extLst>
          </p:cNvPr>
          <p:cNvSpPr txBox="1"/>
          <p:nvPr/>
        </p:nvSpPr>
        <p:spPr>
          <a:xfrm>
            <a:off x="6636091" y="5449402"/>
            <a:ext cx="276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(even × even)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−</a:t>
            </a:r>
            <a:r>
              <a:rPr lang="en-GB" sz="2400" dirty="0"/>
              <a:t> even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/>
              <p:nvPr/>
            </p:nvSpPr>
            <p:spPr>
              <a:xfrm>
                <a:off x="7629378" y="4675960"/>
                <a:ext cx="1297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378" y="4675960"/>
                <a:ext cx="1297919" cy="461665"/>
              </a:xfrm>
              <a:prstGeom prst="rect">
                <a:avLst/>
              </a:prstGeom>
              <a:blipFill>
                <a:blip r:embed="rId5"/>
                <a:stretch>
                  <a:fillRect t="-10526" r="-1934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C434F3A2-723F-4F2E-A7E2-2CA0A187C508}"/>
              </a:ext>
            </a:extLst>
          </p:cNvPr>
          <p:cNvSpPr txBox="1"/>
          <p:nvPr/>
        </p:nvSpPr>
        <p:spPr>
          <a:xfrm>
            <a:off x="7708752" y="5916762"/>
            <a:ext cx="168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400" dirty="0"/>
              <a:t> even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887B6E6-2433-47E4-88BE-E291CEA55C3D}"/>
              </a:ext>
            </a:extLst>
          </p:cNvPr>
          <p:cNvSpPr txBox="1"/>
          <p:nvPr/>
        </p:nvSpPr>
        <p:spPr>
          <a:xfrm>
            <a:off x="9570523" y="5906601"/>
            <a:ext cx="108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even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D0630D1-0A13-481F-8744-2F23965B37DD}"/>
              </a:ext>
            </a:extLst>
          </p:cNvPr>
          <p:cNvSpPr txBox="1"/>
          <p:nvPr/>
        </p:nvSpPr>
        <p:spPr>
          <a:xfrm>
            <a:off x="3185620" y="3187411"/>
            <a:ext cx="476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Can we use these facts to prove this statement?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45D34-FD8D-9C55-0053-E85454D7C5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95"/>
          <a:stretch/>
        </p:blipFill>
        <p:spPr>
          <a:xfrm>
            <a:off x="10436375" y="210698"/>
            <a:ext cx="1584040" cy="21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7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8687"/>
            <a:ext cx="10945813" cy="585074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I do, we 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74202" y="0"/>
            <a:ext cx="717798" cy="638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9" y="5370421"/>
            <a:ext cx="701206" cy="823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8BF0FF-B835-494D-8064-915C969C1561}"/>
              </a:ext>
            </a:extLst>
          </p:cNvPr>
          <p:cNvSpPr txBox="1"/>
          <p:nvPr/>
        </p:nvSpPr>
        <p:spPr>
          <a:xfrm>
            <a:off x="428618" y="597877"/>
            <a:ext cx="4089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Multiply a number by 4 &amp; then add 3,</a:t>
            </a:r>
          </a:p>
          <a:p>
            <a:pPr algn="ctr"/>
            <a:r>
              <a:rPr lang="en-GB" sz="2000" dirty="0"/>
              <a:t>the result is always an odd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FE9FF-0AAB-4289-A47E-13D2E5B933CF}"/>
                  </a:ext>
                </a:extLst>
              </p:cNvPr>
              <p:cNvSpPr txBox="1"/>
              <p:nvPr/>
            </p:nvSpPr>
            <p:spPr>
              <a:xfrm>
                <a:off x="1129304" y="2145325"/>
                <a:ext cx="1141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FE9FF-0AAB-4289-A47E-13D2E5B93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04" y="2145325"/>
                <a:ext cx="1141082" cy="461665"/>
              </a:xfrm>
              <a:prstGeom prst="rect">
                <a:avLst/>
              </a:prstGeom>
              <a:blipFill>
                <a:blip r:embed="rId4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E97D3F-E39B-4C53-AFD9-92776F758D9C}"/>
                  </a:ext>
                </a:extLst>
              </p:cNvPr>
              <p:cNvSpPr txBox="1"/>
              <p:nvPr/>
            </p:nvSpPr>
            <p:spPr>
              <a:xfrm>
                <a:off x="1116292" y="3358664"/>
                <a:ext cx="1677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+2+1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E97D3F-E39B-4C53-AFD9-92776F758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92" y="3358664"/>
                <a:ext cx="1677062" cy="461665"/>
              </a:xfrm>
              <a:prstGeom prst="rect">
                <a:avLst/>
              </a:prstGeom>
              <a:blipFill>
                <a:blip r:embed="rId5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814676-9CE0-436D-9E92-4597004CFC57}"/>
                  </a:ext>
                </a:extLst>
              </p:cNvPr>
              <p:cNvSpPr txBox="1"/>
              <p:nvPr/>
            </p:nvSpPr>
            <p:spPr>
              <a:xfrm>
                <a:off x="988052" y="4572003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+1)+1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814676-9CE0-436D-9E92-4597004C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52" y="4572003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631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DECB6DC-65B6-43EA-81CA-FA93AFF6DAC8}"/>
              </a:ext>
            </a:extLst>
          </p:cNvPr>
          <p:cNvSpPr txBox="1"/>
          <p:nvPr/>
        </p:nvSpPr>
        <p:spPr>
          <a:xfrm>
            <a:off x="3118588" y="1758463"/>
            <a:ext cx="16466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To be odd,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it must have a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 ‘spare’ unit.</a:t>
            </a:r>
          </a:p>
        </p:txBody>
      </p:sp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46A3F23E-BAF4-43D5-96E7-702F9EF3BD64}"/>
              </a:ext>
            </a:extLst>
          </p:cNvPr>
          <p:cNvSpPr/>
          <p:nvPr/>
        </p:nvSpPr>
        <p:spPr>
          <a:xfrm>
            <a:off x="2866292" y="2815493"/>
            <a:ext cx="834683" cy="613508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C5A8E-44F2-4B82-B39A-35467F578E0B}"/>
              </a:ext>
            </a:extLst>
          </p:cNvPr>
          <p:cNvSpPr txBox="1"/>
          <p:nvPr/>
        </p:nvSpPr>
        <p:spPr>
          <a:xfrm>
            <a:off x="1331864" y="3991709"/>
            <a:ext cx="108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factorise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2133F3-0A10-446B-828B-D241B87F8288}"/>
              </a:ext>
            </a:extLst>
          </p:cNvPr>
          <p:cNvCxnSpPr>
            <a:cxnSpLocks/>
          </p:cNvCxnSpPr>
          <p:nvPr/>
        </p:nvCxnSpPr>
        <p:spPr>
          <a:xfrm>
            <a:off x="4953000" y="483577"/>
            <a:ext cx="0" cy="5758961"/>
          </a:xfrm>
          <a:prstGeom prst="straightConnector1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EF46552-94EE-4EC0-8302-ADA822077BB3}"/>
              </a:ext>
            </a:extLst>
          </p:cNvPr>
          <p:cNvSpPr txBox="1"/>
          <p:nvPr/>
        </p:nvSpPr>
        <p:spPr>
          <a:xfrm>
            <a:off x="1259128" y="5382220"/>
            <a:ext cx="20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Even + Odd = Odd</a:t>
            </a:r>
          </a:p>
        </p:txBody>
      </p:sp>
    </p:spTree>
    <p:extLst>
      <p:ext uri="{BB962C8B-B14F-4D97-AF65-F5344CB8AC3E}">
        <p14:creationId xmlns:p14="http://schemas.microsoft.com/office/powerpoint/2010/main" val="38920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 animBg="1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0" y="78687"/>
            <a:ext cx="10945813" cy="58507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Century Gothic" panose="020B0502020202020204" pitchFamily="34" charset="0"/>
              </a:rPr>
              <a:t>I do, we do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BF0FF-B835-494D-8064-915C969C1561}"/>
              </a:ext>
            </a:extLst>
          </p:cNvPr>
          <p:cNvSpPr txBox="1"/>
          <p:nvPr/>
        </p:nvSpPr>
        <p:spPr>
          <a:xfrm>
            <a:off x="585781" y="583590"/>
            <a:ext cx="4089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Multiply a number by 4 &amp; then add 3,</a:t>
            </a:r>
          </a:p>
          <a:p>
            <a:pPr algn="ctr"/>
            <a:r>
              <a:rPr lang="en-GB" sz="2000" dirty="0"/>
              <a:t>the result is always an odd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3FE9FF-0AAB-4289-A47E-13D2E5B933CF}"/>
                  </a:ext>
                </a:extLst>
              </p:cNvPr>
              <p:cNvSpPr txBox="1"/>
              <p:nvPr/>
            </p:nvSpPr>
            <p:spPr>
              <a:xfrm>
                <a:off x="1286467" y="2131038"/>
                <a:ext cx="1141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3FE9FF-0AAB-4289-A47E-13D2E5B93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67" y="2131038"/>
                <a:ext cx="1141082" cy="461665"/>
              </a:xfrm>
              <a:prstGeom prst="rect">
                <a:avLst/>
              </a:prstGeom>
              <a:blipFill>
                <a:blip r:embed="rId2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E97D3F-E39B-4C53-AFD9-92776F758D9C}"/>
                  </a:ext>
                </a:extLst>
              </p:cNvPr>
              <p:cNvSpPr txBox="1"/>
              <p:nvPr/>
            </p:nvSpPr>
            <p:spPr>
              <a:xfrm>
                <a:off x="1273455" y="3344377"/>
                <a:ext cx="1677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+2+1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E97D3F-E39B-4C53-AFD9-92776F758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55" y="3344377"/>
                <a:ext cx="1677062" cy="461665"/>
              </a:xfrm>
              <a:prstGeom prst="rect">
                <a:avLst/>
              </a:prstGeom>
              <a:blipFill>
                <a:blip r:embed="rId3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814676-9CE0-436D-9E92-4597004CFC57}"/>
                  </a:ext>
                </a:extLst>
              </p:cNvPr>
              <p:cNvSpPr txBox="1"/>
              <p:nvPr/>
            </p:nvSpPr>
            <p:spPr>
              <a:xfrm>
                <a:off x="1145215" y="455771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+1)+1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814676-9CE0-436D-9E92-4597004C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15" y="4557716"/>
                <a:ext cx="1933543" cy="461665"/>
              </a:xfrm>
              <a:prstGeom prst="rect">
                <a:avLst/>
              </a:prstGeom>
              <a:blipFill>
                <a:blip r:embed="rId4"/>
                <a:stretch>
                  <a:fillRect l="-631" b="-2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DECB6DC-65B6-43EA-81CA-FA93AFF6DAC8}"/>
              </a:ext>
            </a:extLst>
          </p:cNvPr>
          <p:cNvSpPr txBox="1"/>
          <p:nvPr/>
        </p:nvSpPr>
        <p:spPr>
          <a:xfrm>
            <a:off x="3275751" y="1744176"/>
            <a:ext cx="16466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To be odd,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it must have a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 ‘spare’ unit.</a:t>
            </a:r>
          </a:p>
        </p:txBody>
      </p:sp>
      <p:sp>
        <p:nvSpPr>
          <p:cNvPr id="12" name="Freeform: Shape 6">
            <a:extLst>
              <a:ext uri="{FF2B5EF4-FFF2-40B4-BE49-F238E27FC236}">
                <a16:creationId xmlns:a16="http://schemas.microsoft.com/office/drawing/2014/main" id="{46A3F23E-BAF4-43D5-96E7-702F9EF3BD64}"/>
              </a:ext>
            </a:extLst>
          </p:cNvPr>
          <p:cNvSpPr/>
          <p:nvPr/>
        </p:nvSpPr>
        <p:spPr>
          <a:xfrm>
            <a:off x="3023455" y="2801206"/>
            <a:ext cx="834683" cy="613508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BC5A8E-44F2-4B82-B39A-35467F578E0B}"/>
              </a:ext>
            </a:extLst>
          </p:cNvPr>
          <p:cNvSpPr txBox="1"/>
          <p:nvPr/>
        </p:nvSpPr>
        <p:spPr>
          <a:xfrm>
            <a:off x="1489027" y="3977422"/>
            <a:ext cx="108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factorise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F46552-94EE-4EC0-8302-ADA822077BB3}"/>
              </a:ext>
            </a:extLst>
          </p:cNvPr>
          <p:cNvSpPr txBox="1"/>
          <p:nvPr/>
        </p:nvSpPr>
        <p:spPr>
          <a:xfrm>
            <a:off x="1071788" y="5436945"/>
            <a:ext cx="20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Even + Odd = Odd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A2DC7F-91EF-4797-9A75-7AC67564BC18}"/>
              </a:ext>
            </a:extLst>
          </p:cNvPr>
          <p:cNvSpPr txBox="1"/>
          <p:nvPr/>
        </p:nvSpPr>
        <p:spPr>
          <a:xfrm>
            <a:off x="5479721" y="583590"/>
            <a:ext cx="4219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Multiply a number by 2 &amp; then add 7,</a:t>
            </a:r>
          </a:p>
          <a:p>
            <a:pPr algn="ctr"/>
            <a:r>
              <a:rPr lang="en-GB" sz="2000" dirty="0"/>
              <a:t>the result is always an odd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A4DF6D-EF1F-4EF7-917F-339EACE1D8B4}"/>
                  </a:ext>
                </a:extLst>
              </p:cNvPr>
              <p:cNvSpPr txBox="1"/>
              <p:nvPr/>
            </p:nvSpPr>
            <p:spPr>
              <a:xfrm>
                <a:off x="6992675" y="2131038"/>
                <a:ext cx="1141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A4DF6D-EF1F-4EF7-917F-339EACE1D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675" y="2131038"/>
                <a:ext cx="1141082" cy="461665"/>
              </a:xfrm>
              <a:prstGeom prst="rect">
                <a:avLst/>
              </a:prstGeom>
              <a:blipFill>
                <a:blip r:embed="rId5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69381F-38D3-4437-BD11-002AA9F5AC79}"/>
                  </a:ext>
                </a:extLst>
              </p:cNvPr>
              <p:cNvSpPr txBox="1"/>
              <p:nvPr/>
            </p:nvSpPr>
            <p:spPr>
              <a:xfrm>
                <a:off x="6882947" y="3344377"/>
                <a:ext cx="1677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+6+1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69381F-38D3-4437-BD11-002AA9F5A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947" y="3344377"/>
                <a:ext cx="1677062" cy="461665"/>
              </a:xfrm>
              <a:prstGeom prst="rect">
                <a:avLst/>
              </a:prstGeom>
              <a:blipFill>
                <a:blip r:embed="rId6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8ABCFD-F4C1-41F3-879D-D0DD3BFBBB5C}"/>
                  </a:ext>
                </a:extLst>
              </p:cNvPr>
              <p:cNvSpPr txBox="1"/>
              <p:nvPr/>
            </p:nvSpPr>
            <p:spPr>
              <a:xfrm>
                <a:off x="6754707" y="455771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+3)+1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8ABCFD-F4C1-41F3-879D-D0DD3BFBB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707" y="4557716"/>
                <a:ext cx="1933543" cy="461665"/>
              </a:xfrm>
              <a:prstGeom prst="rect">
                <a:avLst/>
              </a:prstGeom>
              <a:blipFill>
                <a:blip r:embed="rId7"/>
                <a:stretch>
                  <a:fillRect l="-631" b="-2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2133F3-0A10-446B-828B-D241B87F8288}"/>
              </a:ext>
            </a:extLst>
          </p:cNvPr>
          <p:cNvCxnSpPr>
            <a:cxnSpLocks/>
          </p:cNvCxnSpPr>
          <p:nvPr/>
        </p:nvCxnSpPr>
        <p:spPr>
          <a:xfrm>
            <a:off x="5124450" y="464896"/>
            <a:ext cx="0" cy="5758961"/>
          </a:xfrm>
          <a:prstGeom prst="straightConnector1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b="6944"/>
          <a:stretch/>
        </p:blipFill>
        <p:spPr>
          <a:xfrm>
            <a:off x="11474202" y="0"/>
            <a:ext cx="717798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8687"/>
            <a:ext cx="10945813" cy="585074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I do, we do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8BF0FF-B835-494D-8064-915C969C1561}"/>
              </a:ext>
            </a:extLst>
          </p:cNvPr>
          <p:cNvSpPr txBox="1"/>
          <p:nvPr/>
        </p:nvSpPr>
        <p:spPr>
          <a:xfrm>
            <a:off x="428618" y="597877"/>
            <a:ext cx="4089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Multiply a number by 4 &amp; then add 3,</a:t>
            </a:r>
          </a:p>
          <a:p>
            <a:pPr algn="ctr"/>
            <a:r>
              <a:rPr lang="en-GB" sz="2000" dirty="0"/>
              <a:t>the result is always an odd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3FE9FF-0AAB-4289-A47E-13D2E5B933CF}"/>
                  </a:ext>
                </a:extLst>
              </p:cNvPr>
              <p:cNvSpPr txBox="1"/>
              <p:nvPr/>
            </p:nvSpPr>
            <p:spPr>
              <a:xfrm>
                <a:off x="1129304" y="2145325"/>
                <a:ext cx="1141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3FE9FF-0AAB-4289-A47E-13D2E5B93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04" y="2145325"/>
                <a:ext cx="1141082" cy="461665"/>
              </a:xfrm>
              <a:prstGeom prst="rect">
                <a:avLst/>
              </a:prstGeom>
              <a:blipFill>
                <a:blip r:embed="rId2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E97D3F-E39B-4C53-AFD9-92776F758D9C}"/>
                  </a:ext>
                </a:extLst>
              </p:cNvPr>
              <p:cNvSpPr txBox="1"/>
              <p:nvPr/>
            </p:nvSpPr>
            <p:spPr>
              <a:xfrm>
                <a:off x="1116292" y="3358664"/>
                <a:ext cx="1677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+2+1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E97D3F-E39B-4C53-AFD9-92776F758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92" y="3358664"/>
                <a:ext cx="1677062" cy="461665"/>
              </a:xfrm>
              <a:prstGeom prst="rect">
                <a:avLst/>
              </a:prstGeom>
              <a:blipFill>
                <a:blip r:embed="rId3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D814676-9CE0-436D-9E92-4597004CFC57}"/>
                  </a:ext>
                </a:extLst>
              </p:cNvPr>
              <p:cNvSpPr txBox="1"/>
              <p:nvPr/>
            </p:nvSpPr>
            <p:spPr>
              <a:xfrm>
                <a:off x="988052" y="4572003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+1)+1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D814676-9CE0-436D-9E92-4597004C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52" y="4572003"/>
                <a:ext cx="1933543" cy="461665"/>
              </a:xfrm>
              <a:prstGeom prst="rect">
                <a:avLst/>
              </a:prstGeom>
              <a:blipFill>
                <a:blip r:embed="rId4"/>
                <a:stretch>
                  <a:fillRect l="-631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4DECB6DC-65B6-43EA-81CA-FA93AFF6DAC8}"/>
              </a:ext>
            </a:extLst>
          </p:cNvPr>
          <p:cNvSpPr txBox="1"/>
          <p:nvPr/>
        </p:nvSpPr>
        <p:spPr>
          <a:xfrm>
            <a:off x="3118588" y="1758463"/>
            <a:ext cx="16466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To be odd,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it must have a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 ‘spare’ unit.</a:t>
            </a:r>
          </a:p>
        </p:txBody>
      </p:sp>
      <p:sp>
        <p:nvSpPr>
          <p:cNvPr id="40" name="Freeform: Shape 6">
            <a:extLst>
              <a:ext uri="{FF2B5EF4-FFF2-40B4-BE49-F238E27FC236}">
                <a16:creationId xmlns:a16="http://schemas.microsoft.com/office/drawing/2014/main" id="{46A3F23E-BAF4-43D5-96E7-702F9EF3BD64}"/>
              </a:ext>
            </a:extLst>
          </p:cNvPr>
          <p:cNvSpPr/>
          <p:nvPr/>
        </p:nvSpPr>
        <p:spPr>
          <a:xfrm>
            <a:off x="2866292" y="2815493"/>
            <a:ext cx="834683" cy="613508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BC5A8E-44F2-4B82-B39A-35467F578E0B}"/>
              </a:ext>
            </a:extLst>
          </p:cNvPr>
          <p:cNvSpPr txBox="1"/>
          <p:nvPr/>
        </p:nvSpPr>
        <p:spPr>
          <a:xfrm>
            <a:off x="1331864" y="3991709"/>
            <a:ext cx="108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factorise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42133F3-0A10-446B-828B-D241B87F8288}"/>
              </a:ext>
            </a:extLst>
          </p:cNvPr>
          <p:cNvCxnSpPr>
            <a:cxnSpLocks/>
          </p:cNvCxnSpPr>
          <p:nvPr/>
        </p:nvCxnSpPr>
        <p:spPr>
          <a:xfrm>
            <a:off x="4953000" y="483577"/>
            <a:ext cx="0" cy="5758961"/>
          </a:xfrm>
          <a:prstGeom prst="straightConnector1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EF46552-94EE-4EC0-8302-ADA822077BB3}"/>
              </a:ext>
            </a:extLst>
          </p:cNvPr>
          <p:cNvSpPr txBox="1"/>
          <p:nvPr/>
        </p:nvSpPr>
        <p:spPr>
          <a:xfrm>
            <a:off x="914625" y="5451232"/>
            <a:ext cx="20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Even + Odd = Odd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A2DC7F-91EF-4797-9A75-7AC67564BC18}"/>
              </a:ext>
            </a:extLst>
          </p:cNvPr>
          <p:cNvSpPr txBox="1"/>
          <p:nvPr/>
        </p:nvSpPr>
        <p:spPr>
          <a:xfrm>
            <a:off x="5322558" y="597877"/>
            <a:ext cx="4219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Multiply a number by 4 &amp; then add 5,</a:t>
            </a:r>
          </a:p>
          <a:p>
            <a:pPr algn="ctr"/>
            <a:r>
              <a:rPr lang="en-GB" sz="2000" dirty="0"/>
              <a:t>the result is always an odd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A4DF6D-EF1F-4EF7-917F-339EACE1D8B4}"/>
                  </a:ext>
                </a:extLst>
              </p:cNvPr>
              <p:cNvSpPr txBox="1"/>
              <p:nvPr/>
            </p:nvSpPr>
            <p:spPr>
              <a:xfrm>
                <a:off x="6835512" y="2145325"/>
                <a:ext cx="1141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A4DF6D-EF1F-4EF7-917F-339EACE1D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512" y="2145325"/>
                <a:ext cx="1141082" cy="461665"/>
              </a:xfrm>
              <a:prstGeom prst="rect">
                <a:avLst/>
              </a:prstGeom>
              <a:blipFill>
                <a:blip r:embed="rId5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269381F-38D3-4437-BD11-002AA9F5AC79}"/>
                  </a:ext>
                </a:extLst>
              </p:cNvPr>
              <p:cNvSpPr txBox="1"/>
              <p:nvPr/>
            </p:nvSpPr>
            <p:spPr>
              <a:xfrm>
                <a:off x="6725784" y="3358664"/>
                <a:ext cx="1677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+4+1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269381F-38D3-4437-BD11-002AA9F5A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784" y="3358664"/>
                <a:ext cx="1677062" cy="461665"/>
              </a:xfrm>
              <a:prstGeom prst="rect">
                <a:avLst/>
              </a:prstGeom>
              <a:blipFill>
                <a:blip r:embed="rId6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8ABCFD-F4C1-41F3-879D-D0DD3BFBBB5C}"/>
                  </a:ext>
                </a:extLst>
              </p:cNvPr>
              <p:cNvSpPr txBox="1"/>
              <p:nvPr/>
            </p:nvSpPr>
            <p:spPr>
              <a:xfrm>
                <a:off x="6597544" y="4572003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+1)+1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8ABCFD-F4C1-41F3-879D-D0DD3BFBB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544" y="4572003"/>
                <a:ext cx="1933543" cy="461665"/>
              </a:xfrm>
              <a:prstGeom prst="rect">
                <a:avLst/>
              </a:prstGeom>
              <a:blipFill>
                <a:blip r:embed="rId7"/>
                <a:stretch>
                  <a:fillRect l="-631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/>
          <a:srcRect b="6944"/>
          <a:stretch/>
        </p:blipFill>
        <p:spPr>
          <a:xfrm>
            <a:off x="11474202" y="0"/>
            <a:ext cx="717798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7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C7B3F0-D345-4EE6-ABAF-A7AB7FAFB297}"/>
                  </a:ext>
                </a:extLst>
              </p:cNvPr>
              <p:cNvSpPr txBox="1"/>
              <p:nvPr/>
            </p:nvSpPr>
            <p:spPr>
              <a:xfrm>
                <a:off x="4374124" y="1261696"/>
                <a:ext cx="2700803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C7B3F0-D345-4EE6-ABAF-A7AB7FAF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124" y="1261696"/>
                <a:ext cx="2700803" cy="5132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11C379-0346-4C4E-A3D0-DE6B47A93F94}"/>
                  </a:ext>
                </a:extLst>
              </p:cNvPr>
              <p:cNvSpPr txBox="1"/>
              <p:nvPr/>
            </p:nvSpPr>
            <p:spPr>
              <a:xfrm>
                <a:off x="4916162" y="3301512"/>
                <a:ext cx="161672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11C379-0346-4C4E-A3D0-DE6B47A93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62" y="3301512"/>
                <a:ext cx="1616725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04AD1D-DC5F-47A8-80C3-7180C79C4AE3}"/>
                  </a:ext>
                </a:extLst>
              </p:cNvPr>
              <p:cNvSpPr txBox="1"/>
              <p:nvPr/>
            </p:nvSpPr>
            <p:spPr>
              <a:xfrm>
                <a:off x="4866469" y="4233495"/>
                <a:ext cx="1716111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04AD1D-DC5F-47A8-80C3-7180C79C4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469" y="4233495"/>
                <a:ext cx="1716111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70708CD-22A8-4672-B109-B83D9529AAF4}"/>
              </a:ext>
            </a:extLst>
          </p:cNvPr>
          <p:cNvSpPr txBox="1"/>
          <p:nvPr/>
        </p:nvSpPr>
        <p:spPr>
          <a:xfrm>
            <a:off x="2509801" y="413167"/>
            <a:ext cx="6429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The product of 2 consecutive even numbers is divisible by 4.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A382181-D145-4E23-840F-376F3F72E0A8}"/>
              </a:ext>
            </a:extLst>
          </p:cNvPr>
          <p:cNvCxnSpPr>
            <a:cxnSpLocks/>
          </p:cNvCxnSpPr>
          <p:nvPr/>
        </p:nvCxnSpPr>
        <p:spPr>
          <a:xfrm>
            <a:off x="2653079" y="1006720"/>
            <a:ext cx="6295292" cy="0"/>
          </a:xfrm>
          <a:prstGeom prst="straightConnector1">
            <a:avLst/>
          </a:prstGeom>
          <a:ln w="28575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46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C7B3F0-D345-4EE6-ABAF-A7AB7FAFB297}"/>
                  </a:ext>
                </a:extLst>
              </p:cNvPr>
              <p:cNvSpPr txBox="1"/>
              <p:nvPr/>
            </p:nvSpPr>
            <p:spPr>
              <a:xfrm>
                <a:off x="3087036" y="1490296"/>
                <a:ext cx="4474879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C7B3F0-D345-4EE6-ABAF-A7AB7FAF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036" y="1490296"/>
                <a:ext cx="4474879" cy="5132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1C379-0346-4C4E-A3D0-DE6B47A93F94}"/>
                  </a:ext>
                </a:extLst>
              </p:cNvPr>
              <p:cNvSpPr txBox="1"/>
              <p:nvPr/>
            </p:nvSpPr>
            <p:spPr>
              <a:xfrm>
                <a:off x="4686030" y="3530112"/>
                <a:ext cx="1276888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1C379-0346-4C4E-A3D0-DE6B47A93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030" y="3530112"/>
                <a:ext cx="1276888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04AD1D-DC5F-47A8-80C3-7180C79C4AE3}"/>
                  </a:ext>
                </a:extLst>
              </p:cNvPr>
              <p:cNvSpPr txBox="1"/>
              <p:nvPr/>
            </p:nvSpPr>
            <p:spPr>
              <a:xfrm>
                <a:off x="4529866" y="4462095"/>
                <a:ext cx="1589217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6(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04AD1D-DC5F-47A8-80C3-7180C79C4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866" y="4462095"/>
                <a:ext cx="1589217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70708CD-22A8-4672-B109-B83D9529AAF4}"/>
              </a:ext>
            </a:extLst>
          </p:cNvPr>
          <p:cNvSpPr txBox="1"/>
          <p:nvPr/>
        </p:nvSpPr>
        <p:spPr>
          <a:xfrm>
            <a:off x="2299258" y="641767"/>
            <a:ext cx="6050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The sum of 3 consecutive even numbers is divisible by 6.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382181-D145-4E23-840F-376F3F72E0A8}"/>
              </a:ext>
            </a:extLst>
          </p:cNvPr>
          <p:cNvCxnSpPr>
            <a:cxnSpLocks/>
          </p:cNvCxnSpPr>
          <p:nvPr/>
        </p:nvCxnSpPr>
        <p:spPr>
          <a:xfrm>
            <a:off x="2253029" y="1235320"/>
            <a:ext cx="6295292" cy="0"/>
          </a:xfrm>
          <a:prstGeom prst="straightConnector1">
            <a:avLst/>
          </a:prstGeom>
          <a:ln w="28575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C7B3F0-D345-4EE6-ABAF-A7AB7FAFB297}"/>
                  </a:ext>
                </a:extLst>
              </p:cNvPr>
              <p:cNvSpPr txBox="1"/>
              <p:nvPr/>
            </p:nvSpPr>
            <p:spPr>
              <a:xfrm>
                <a:off x="4118494" y="1377950"/>
                <a:ext cx="2354812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C7B3F0-D345-4EE6-ABAF-A7AB7FAF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494" y="1377950"/>
                <a:ext cx="2354812" cy="5132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A15FF-6DFE-4BF7-A515-EC49B61203AB}"/>
                  </a:ext>
                </a:extLst>
              </p:cNvPr>
              <p:cNvSpPr txBox="1"/>
              <p:nvPr/>
            </p:nvSpPr>
            <p:spPr>
              <a:xfrm>
                <a:off x="6236409" y="2485781"/>
                <a:ext cx="3781228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A15FF-6DFE-4BF7-A515-EC49B6120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09" y="2485781"/>
                <a:ext cx="3781228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11C379-0346-4C4E-A3D0-DE6B47A93F94}"/>
                  </a:ext>
                </a:extLst>
              </p:cNvPr>
              <p:cNvSpPr txBox="1"/>
              <p:nvPr/>
            </p:nvSpPr>
            <p:spPr>
              <a:xfrm>
                <a:off x="3702034" y="3417766"/>
                <a:ext cx="3187732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11C379-0346-4C4E-A3D0-DE6B47A93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034" y="3417766"/>
                <a:ext cx="3187732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04AD1D-DC5F-47A8-80C3-7180C79C4AE3}"/>
                  </a:ext>
                </a:extLst>
              </p:cNvPr>
              <p:cNvSpPr txBox="1"/>
              <p:nvPr/>
            </p:nvSpPr>
            <p:spPr>
              <a:xfrm>
                <a:off x="4174535" y="4349749"/>
                <a:ext cx="2242729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04AD1D-DC5F-47A8-80C3-7180C79C4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535" y="4349749"/>
                <a:ext cx="2242729" cy="513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B0CBCA-2E72-46C1-9ABA-C5D9F31EB353}"/>
                  </a:ext>
                </a:extLst>
              </p:cNvPr>
              <p:cNvSpPr txBox="1"/>
              <p:nvPr/>
            </p:nvSpPr>
            <p:spPr>
              <a:xfrm>
                <a:off x="4124841" y="5281733"/>
                <a:ext cx="2342116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B0CBCA-2E72-46C1-9ABA-C5D9F31EB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841" y="5281733"/>
                <a:ext cx="2342116" cy="513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70708CD-22A8-4672-B109-B83D9529AAF4}"/>
              </a:ext>
            </a:extLst>
          </p:cNvPr>
          <p:cNvSpPr txBox="1"/>
          <p:nvPr/>
        </p:nvSpPr>
        <p:spPr>
          <a:xfrm>
            <a:off x="2249007" y="529421"/>
            <a:ext cx="6093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The sum of the squares of 2 consecutive numbers is odd.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382181-D145-4E23-840F-376F3F72E0A8}"/>
              </a:ext>
            </a:extLst>
          </p:cNvPr>
          <p:cNvCxnSpPr>
            <a:cxnSpLocks/>
          </p:cNvCxnSpPr>
          <p:nvPr/>
        </p:nvCxnSpPr>
        <p:spPr>
          <a:xfrm>
            <a:off x="2224454" y="1122974"/>
            <a:ext cx="6295292" cy="0"/>
          </a:xfrm>
          <a:prstGeom prst="straightConnector1">
            <a:avLst/>
          </a:prstGeom>
          <a:ln w="28575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3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C7B3F0-D345-4EE6-ABAF-A7AB7FAFB297}"/>
                  </a:ext>
                </a:extLst>
              </p:cNvPr>
              <p:cNvSpPr txBox="1"/>
              <p:nvPr/>
            </p:nvSpPr>
            <p:spPr>
              <a:xfrm>
                <a:off x="3776714" y="1153044"/>
                <a:ext cx="3009798" cy="521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+ 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C7B3F0-D345-4EE6-ABAF-A7AB7FAF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714" y="1153044"/>
                <a:ext cx="3009798" cy="521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A15FF-6DFE-4BF7-A515-EC49B61203AB}"/>
                  </a:ext>
                </a:extLst>
              </p:cNvPr>
              <p:cNvSpPr txBox="1"/>
              <p:nvPr/>
            </p:nvSpPr>
            <p:spPr>
              <a:xfrm>
                <a:off x="5935427" y="2164159"/>
                <a:ext cx="4178773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A15FF-6DFE-4BF7-A515-EC49B6120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427" y="2164159"/>
                <a:ext cx="4178773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11C379-0346-4C4E-A3D0-DE6B47A93F94}"/>
                  </a:ext>
                </a:extLst>
              </p:cNvPr>
              <p:cNvSpPr txBox="1"/>
              <p:nvPr/>
            </p:nvSpPr>
            <p:spPr>
              <a:xfrm>
                <a:off x="3461724" y="3192860"/>
                <a:ext cx="3639779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11C379-0346-4C4E-A3D0-DE6B47A93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724" y="3192860"/>
                <a:ext cx="3639779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70708CD-22A8-4672-B109-B83D9529AAF4}"/>
              </a:ext>
            </a:extLst>
          </p:cNvPr>
          <p:cNvSpPr txBox="1"/>
          <p:nvPr/>
        </p:nvSpPr>
        <p:spPr>
          <a:xfrm>
            <a:off x="1483842" y="304515"/>
            <a:ext cx="7595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The sum of the squares of 2 consecutive even numbers is divisible by 4.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382181-D145-4E23-840F-376F3F72E0A8}"/>
              </a:ext>
            </a:extLst>
          </p:cNvPr>
          <p:cNvCxnSpPr>
            <a:cxnSpLocks/>
          </p:cNvCxnSpPr>
          <p:nvPr/>
        </p:nvCxnSpPr>
        <p:spPr>
          <a:xfrm>
            <a:off x="2210167" y="898068"/>
            <a:ext cx="6295292" cy="0"/>
          </a:xfrm>
          <a:prstGeom prst="straightConnector1">
            <a:avLst/>
          </a:prstGeom>
          <a:ln w="28575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A2D045-0E30-46E8-B8D5-316C4EBE48D6}"/>
                  </a:ext>
                </a:extLst>
              </p:cNvPr>
              <p:cNvSpPr txBox="1"/>
              <p:nvPr/>
            </p:nvSpPr>
            <p:spPr>
              <a:xfrm>
                <a:off x="3911783" y="5056827"/>
                <a:ext cx="273966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4(2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A2D045-0E30-46E8-B8D5-316C4EBE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783" y="5056827"/>
                <a:ext cx="2739660" cy="513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39A7E3-558C-4B93-BF13-B11325DA699D}"/>
                  </a:ext>
                </a:extLst>
              </p:cNvPr>
              <p:cNvSpPr txBox="1"/>
              <p:nvPr/>
            </p:nvSpPr>
            <p:spPr>
              <a:xfrm>
                <a:off x="4160248" y="4124843"/>
                <a:ext cx="2242729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39A7E3-558C-4B93-BF13-B11325DA6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248" y="4124843"/>
                <a:ext cx="2242729" cy="513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30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74202" y="0"/>
            <a:ext cx="717798" cy="63817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48" y="418815"/>
            <a:ext cx="10429524" cy="492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04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8" y="304515"/>
            <a:ext cx="11764076" cy="57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23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93" y="261625"/>
            <a:ext cx="4330153" cy="588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447" y="533088"/>
            <a:ext cx="4770290" cy="48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96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6" y="304515"/>
            <a:ext cx="6641110" cy="470058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3614804" y="1169475"/>
            <a:ext cx="8284001" cy="47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403" y="414579"/>
            <a:ext cx="92868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Write an algebraic expression for: </a:t>
            </a:r>
          </a:p>
          <a:p>
            <a:endParaRPr lang="en-GB" sz="3600" dirty="0"/>
          </a:p>
          <a:p>
            <a:pPr marL="342900" indent="-342900">
              <a:buFont typeface="+mj-lt"/>
              <a:buAutoNum type="arabicPeriod"/>
            </a:pPr>
            <a:r>
              <a:rPr lang="en-GB" sz="4800" dirty="0"/>
              <a:t>Multiply a number by 2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800" dirty="0"/>
              <a:t>Multiply a number by 2 and add 1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800" dirty="0"/>
              <a:t>An even number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800" dirty="0"/>
              <a:t>An odd number </a:t>
            </a:r>
          </a:p>
        </p:txBody>
      </p:sp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675" y="1042988"/>
            <a:ext cx="92868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4000" dirty="0"/>
              <a:t>Multiply a number by 2 </a:t>
            </a:r>
            <a:r>
              <a:rPr lang="en-GB" sz="4000" dirty="0">
                <a:solidFill>
                  <a:srgbClr val="FF0000"/>
                </a:solidFill>
              </a:rPr>
              <a:t>2n</a:t>
            </a:r>
            <a:endParaRPr lang="en-GB" sz="4000" dirty="0"/>
          </a:p>
          <a:p>
            <a:pPr marL="342900" indent="-342900">
              <a:buFont typeface="+mj-lt"/>
              <a:buAutoNum type="arabicPeriod"/>
            </a:pPr>
            <a:r>
              <a:rPr lang="en-GB" sz="4000" dirty="0"/>
              <a:t>Multiply a number by 2 and add 1 </a:t>
            </a:r>
            <a:r>
              <a:rPr lang="en-GB" sz="4000" dirty="0">
                <a:solidFill>
                  <a:srgbClr val="FF0000"/>
                </a:solidFill>
              </a:rPr>
              <a:t>2n + 1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000" dirty="0"/>
              <a:t>An even number </a:t>
            </a:r>
            <a:r>
              <a:rPr lang="en-GB" sz="4000" dirty="0">
                <a:solidFill>
                  <a:srgbClr val="FF0000"/>
                </a:solidFill>
              </a:rPr>
              <a:t>2n</a:t>
            </a:r>
            <a:endParaRPr lang="en-GB" sz="4000" dirty="0"/>
          </a:p>
          <a:p>
            <a:pPr marL="342900" indent="-342900">
              <a:buFont typeface="+mj-lt"/>
              <a:buAutoNum type="arabicPeriod"/>
            </a:pPr>
            <a:r>
              <a:rPr lang="en-GB" sz="4000" dirty="0"/>
              <a:t>An odd number </a:t>
            </a:r>
            <a:r>
              <a:rPr lang="en-GB" sz="4000" dirty="0">
                <a:solidFill>
                  <a:srgbClr val="FF0000"/>
                </a:solidFill>
              </a:rPr>
              <a:t>2n+1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938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9144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Key vocabulary: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Decode</a:t>
              </a:r>
              <a:r>
                <a:rPr kumimoji="0" lang="en-US" sz="1942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Definition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Non-examples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41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9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9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Consecutive Integers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2" y="4668885"/>
            <a:ext cx="1029442" cy="985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A10D8C-2DB1-4205-B076-31C1B808F442}"/>
              </a:ext>
            </a:extLst>
          </p:cNvPr>
          <p:cNvSpPr txBox="1"/>
          <p:nvPr/>
        </p:nvSpPr>
        <p:spPr>
          <a:xfrm>
            <a:off x="2407802" y="231041"/>
            <a:ext cx="674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The sum of two even numbers is always even… 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C2CDBF-9EAB-4697-A6D3-022F749D9308}"/>
                  </a:ext>
                </a:extLst>
              </p:cNvPr>
              <p:cNvSpPr txBox="1"/>
              <p:nvPr/>
            </p:nvSpPr>
            <p:spPr>
              <a:xfrm>
                <a:off x="5407017" y="1593849"/>
                <a:ext cx="2857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C2CDBF-9EAB-4697-A6D3-022F749D9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017" y="1593849"/>
                <a:ext cx="2857064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220036-60A6-4916-9B65-0F92F6601910}"/>
                  </a:ext>
                </a:extLst>
              </p:cNvPr>
              <p:cNvSpPr txBox="1"/>
              <p:nvPr/>
            </p:nvSpPr>
            <p:spPr>
              <a:xfrm>
                <a:off x="2180240" y="1242157"/>
                <a:ext cx="2090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is any integer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220036-60A6-4916-9B65-0F92F6601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240" y="1242157"/>
                <a:ext cx="2090059" cy="461665"/>
              </a:xfrm>
              <a:prstGeom prst="rect">
                <a:avLst/>
              </a:prstGeom>
              <a:blipFill>
                <a:blip r:embed="rId4"/>
                <a:stretch>
                  <a:fillRect t="-10667" r="-18950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37187C-424F-4014-B8FF-C464962F3D0F}"/>
                  </a:ext>
                </a:extLst>
              </p:cNvPr>
              <p:cNvSpPr txBox="1"/>
              <p:nvPr/>
            </p:nvSpPr>
            <p:spPr>
              <a:xfrm>
                <a:off x="2180240" y="1848826"/>
                <a:ext cx="2090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/>
                  <a:t> is any integer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37187C-424F-4014-B8FF-C464962F3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240" y="1848826"/>
                <a:ext cx="2090059" cy="461665"/>
              </a:xfrm>
              <a:prstGeom prst="rect">
                <a:avLst/>
              </a:prstGeom>
              <a:blipFill>
                <a:blip r:embed="rId5"/>
                <a:stretch>
                  <a:fillRect l="-875" t="-10526" r="-1865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911DD1F-01CC-4DDE-BD09-86CFEF067DCB}"/>
              </a:ext>
            </a:extLst>
          </p:cNvPr>
          <p:cNvSpPr txBox="1"/>
          <p:nvPr/>
        </p:nvSpPr>
        <p:spPr>
          <a:xfrm>
            <a:off x="1874101" y="3475403"/>
            <a:ext cx="7815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The sum of an even and an odd number is always odd… 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AE6419-B3CD-491A-8500-E7C742D127B5}"/>
                  </a:ext>
                </a:extLst>
              </p:cNvPr>
              <p:cNvSpPr txBox="1"/>
              <p:nvPr/>
            </p:nvSpPr>
            <p:spPr>
              <a:xfrm>
                <a:off x="7376494" y="5031641"/>
                <a:ext cx="2249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AE6419-B3CD-491A-8500-E7C742D12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494" y="5031641"/>
                <a:ext cx="2249205" cy="461665"/>
              </a:xfrm>
              <a:prstGeom prst="rect">
                <a:avLst/>
              </a:prstGeom>
              <a:blipFill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7B6BF2-5C21-4699-BC1B-DAFCFEA00F60}"/>
                  </a:ext>
                </a:extLst>
              </p:cNvPr>
              <p:cNvSpPr txBox="1"/>
              <p:nvPr/>
            </p:nvSpPr>
            <p:spPr>
              <a:xfrm>
                <a:off x="5407017" y="4512895"/>
                <a:ext cx="4226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7B6BF2-5C21-4699-BC1B-DAFCFEA00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017" y="4512895"/>
                <a:ext cx="422615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B22A565-0FD2-497C-B9E7-C6BCDF2E6B98}"/>
              </a:ext>
            </a:extLst>
          </p:cNvPr>
          <p:cNvSpPr txBox="1"/>
          <p:nvPr/>
        </p:nvSpPr>
        <p:spPr>
          <a:xfrm>
            <a:off x="4552798" y="2429118"/>
            <a:ext cx="198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now even numbers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561AD-2C75-410B-BFCE-E4EE09FC2935}"/>
              </a:ext>
            </a:extLst>
          </p:cNvPr>
          <p:cNvSpPr txBox="1"/>
          <p:nvPr/>
        </p:nvSpPr>
        <p:spPr>
          <a:xfrm>
            <a:off x="7060765" y="2429118"/>
            <a:ext cx="342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 number with a factor of 2 = even</a:t>
            </a:r>
          </a:p>
        </p:txBody>
      </p:sp>
      <p:sp>
        <p:nvSpPr>
          <p:cNvPr id="13" name="Freeform: Shape 15">
            <a:extLst>
              <a:ext uri="{FF2B5EF4-FFF2-40B4-BE49-F238E27FC236}">
                <a16:creationId xmlns:a16="http://schemas.microsoft.com/office/drawing/2014/main" id="{5F18CB07-2BDE-4B0F-BC1D-09992B5DA866}"/>
              </a:ext>
            </a:extLst>
          </p:cNvPr>
          <p:cNvSpPr/>
          <p:nvPr/>
        </p:nvSpPr>
        <p:spPr>
          <a:xfrm flipH="1" flipV="1">
            <a:off x="5351146" y="2065020"/>
            <a:ext cx="274320" cy="415290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6F76C0A5-6504-4CE5-8A3D-9DE28D3E3E23}"/>
              </a:ext>
            </a:extLst>
          </p:cNvPr>
          <p:cNvSpPr/>
          <p:nvPr/>
        </p:nvSpPr>
        <p:spPr>
          <a:xfrm flipH="1" flipV="1">
            <a:off x="5781675" y="2015490"/>
            <a:ext cx="609601" cy="407670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C4897E70-3B5A-444A-98A9-C09271077A3E}"/>
              </a:ext>
            </a:extLst>
          </p:cNvPr>
          <p:cNvSpPr/>
          <p:nvPr/>
        </p:nvSpPr>
        <p:spPr>
          <a:xfrm flipV="1">
            <a:off x="7705722" y="2068830"/>
            <a:ext cx="495303" cy="358140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94E04B-A386-4EAC-9BE0-DC6B496F835C}"/>
              </a:ext>
            </a:extLst>
          </p:cNvPr>
          <p:cNvCxnSpPr>
            <a:cxnSpLocks/>
          </p:cNvCxnSpPr>
          <p:nvPr/>
        </p:nvCxnSpPr>
        <p:spPr>
          <a:xfrm>
            <a:off x="2376121" y="2952187"/>
            <a:ext cx="6620608" cy="0"/>
          </a:xfrm>
          <a:prstGeom prst="line">
            <a:avLst/>
          </a:prstGeom>
          <a:ln w="28575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9B2356E-6558-4EE3-BDC3-305AD73FFACD}"/>
              </a:ext>
            </a:extLst>
          </p:cNvPr>
          <p:cNvSpPr txBox="1"/>
          <p:nvPr/>
        </p:nvSpPr>
        <p:spPr>
          <a:xfrm>
            <a:off x="6259260" y="5766678"/>
            <a:ext cx="379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(a number with a factor of 2) + 1 = odd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2D36D8-FDDF-4271-A45B-B0F41DDDF5B6}"/>
              </a:ext>
            </a:extLst>
          </p:cNvPr>
          <p:cNvSpPr txBox="1"/>
          <p:nvPr/>
        </p:nvSpPr>
        <p:spPr>
          <a:xfrm>
            <a:off x="4114267" y="5213740"/>
            <a:ext cx="264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an even number + 1 = odd</a:t>
            </a:r>
          </a:p>
        </p:txBody>
      </p:sp>
      <p:sp>
        <p:nvSpPr>
          <p:cNvPr id="19" name="Freeform: Shape 22">
            <a:extLst>
              <a:ext uri="{FF2B5EF4-FFF2-40B4-BE49-F238E27FC236}">
                <a16:creationId xmlns:a16="http://schemas.microsoft.com/office/drawing/2014/main" id="{11B2A2CB-AA8C-4D67-80D3-07F0F37F646D}"/>
              </a:ext>
            </a:extLst>
          </p:cNvPr>
          <p:cNvSpPr/>
          <p:nvPr/>
        </p:nvSpPr>
        <p:spPr>
          <a:xfrm flipH="1" flipV="1">
            <a:off x="6609715" y="4926330"/>
            <a:ext cx="238760" cy="330201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0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10D8C-2DB1-4205-B076-31C1B808F442}"/>
              </a:ext>
            </a:extLst>
          </p:cNvPr>
          <p:cNvSpPr txBox="1"/>
          <p:nvPr/>
        </p:nvSpPr>
        <p:spPr>
          <a:xfrm>
            <a:off x="2151666" y="188178"/>
            <a:ext cx="720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The product of two even numbers is always even… 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C2CDBF-9EAB-4697-A6D3-022F749D9308}"/>
                  </a:ext>
                </a:extLst>
              </p:cNvPr>
              <p:cNvSpPr txBox="1"/>
              <p:nvPr/>
            </p:nvSpPr>
            <p:spPr>
              <a:xfrm>
                <a:off x="5378442" y="1550986"/>
                <a:ext cx="35611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=2(2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C2CDBF-9EAB-4697-A6D3-022F749D9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42" y="1550986"/>
                <a:ext cx="3561168" cy="461665"/>
              </a:xfrm>
              <a:prstGeom prst="rect">
                <a:avLst/>
              </a:prstGeom>
              <a:blipFill>
                <a:blip r:embed="rId3"/>
                <a:stretch>
                  <a:fillRect r="-171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220036-60A6-4916-9B65-0F92F6601910}"/>
                  </a:ext>
                </a:extLst>
              </p:cNvPr>
              <p:cNvSpPr txBox="1"/>
              <p:nvPr/>
            </p:nvSpPr>
            <p:spPr>
              <a:xfrm>
                <a:off x="2151665" y="1199294"/>
                <a:ext cx="2090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is any integer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220036-60A6-4916-9B65-0F92F6601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5" y="1199294"/>
                <a:ext cx="2090059" cy="461665"/>
              </a:xfrm>
              <a:prstGeom prst="rect">
                <a:avLst/>
              </a:prstGeom>
              <a:blipFill>
                <a:blip r:embed="rId4"/>
                <a:stretch>
                  <a:fillRect t="-10667" r="-18950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37187C-424F-4014-B8FF-C464962F3D0F}"/>
                  </a:ext>
                </a:extLst>
              </p:cNvPr>
              <p:cNvSpPr txBox="1"/>
              <p:nvPr/>
            </p:nvSpPr>
            <p:spPr>
              <a:xfrm>
                <a:off x="2151665" y="1805963"/>
                <a:ext cx="2090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/>
                  <a:t> is any integer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37187C-424F-4014-B8FF-C464962F3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5" y="1805963"/>
                <a:ext cx="2090059" cy="461665"/>
              </a:xfrm>
              <a:prstGeom prst="rect">
                <a:avLst/>
              </a:prstGeom>
              <a:blipFill>
                <a:blip r:embed="rId5"/>
                <a:stretch>
                  <a:fillRect l="-875" t="-10526" r="-1865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911DD1F-01CC-4DDE-BD09-86CFEF067DCB}"/>
              </a:ext>
            </a:extLst>
          </p:cNvPr>
          <p:cNvSpPr txBox="1"/>
          <p:nvPr/>
        </p:nvSpPr>
        <p:spPr>
          <a:xfrm>
            <a:off x="1558495" y="3432540"/>
            <a:ext cx="8389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The product of an even and an odd number is always even… 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AE6419-B3CD-491A-8500-E7C742D127B5}"/>
                  </a:ext>
                </a:extLst>
              </p:cNvPr>
              <p:cNvSpPr txBox="1"/>
              <p:nvPr/>
            </p:nvSpPr>
            <p:spPr>
              <a:xfrm>
                <a:off x="7347919" y="4988778"/>
                <a:ext cx="20546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=2(2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AE6419-B3CD-491A-8500-E7C742D12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919" y="4988778"/>
                <a:ext cx="2054665" cy="461665"/>
              </a:xfrm>
              <a:prstGeom prst="rect">
                <a:avLst/>
              </a:prstGeom>
              <a:blipFill>
                <a:blip r:embed="rId6"/>
                <a:stretch>
                  <a:fillRect r="-593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7B6BF2-5C21-4699-BC1B-DAFCFEA00F60}"/>
                  </a:ext>
                </a:extLst>
              </p:cNvPr>
              <p:cNvSpPr txBox="1"/>
              <p:nvPr/>
            </p:nvSpPr>
            <p:spPr>
              <a:xfrm>
                <a:off x="5378442" y="4470032"/>
                <a:ext cx="37238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7B6BF2-5C21-4699-BC1B-DAFCFEA00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42" y="4470032"/>
                <a:ext cx="37238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9CEE9C-E3F9-41FC-939D-D4936517A7EB}"/>
              </a:ext>
            </a:extLst>
          </p:cNvPr>
          <p:cNvCxnSpPr>
            <a:cxnSpLocks/>
          </p:cNvCxnSpPr>
          <p:nvPr/>
        </p:nvCxnSpPr>
        <p:spPr>
          <a:xfrm>
            <a:off x="2347546" y="2909324"/>
            <a:ext cx="6620608" cy="0"/>
          </a:xfrm>
          <a:prstGeom prst="line">
            <a:avLst/>
          </a:prstGeom>
          <a:ln w="28575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3C561AD-2C75-410B-BFCE-E4EE09FC2935}"/>
              </a:ext>
            </a:extLst>
          </p:cNvPr>
          <p:cNvSpPr txBox="1"/>
          <p:nvPr/>
        </p:nvSpPr>
        <p:spPr>
          <a:xfrm>
            <a:off x="7032190" y="2386255"/>
            <a:ext cx="342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 number with a factor of 2 = even</a:t>
            </a:r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C4897E70-3B5A-444A-98A9-C09271077A3E}"/>
              </a:ext>
            </a:extLst>
          </p:cNvPr>
          <p:cNvSpPr/>
          <p:nvPr/>
        </p:nvSpPr>
        <p:spPr>
          <a:xfrm flipV="1">
            <a:off x="8239855" y="1999590"/>
            <a:ext cx="227137" cy="432582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26AA14-F972-46B9-93EB-423CD974DB55}"/>
              </a:ext>
            </a:extLst>
          </p:cNvPr>
          <p:cNvSpPr txBox="1"/>
          <p:nvPr/>
        </p:nvSpPr>
        <p:spPr>
          <a:xfrm>
            <a:off x="7032190" y="5920763"/>
            <a:ext cx="342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 number with a factor of 2 = even</a:t>
            </a:r>
          </a:p>
        </p:txBody>
      </p:sp>
      <p:sp>
        <p:nvSpPr>
          <p:cNvPr id="15" name="Freeform: Shape 16">
            <a:extLst>
              <a:ext uri="{FF2B5EF4-FFF2-40B4-BE49-F238E27FC236}">
                <a16:creationId xmlns:a16="http://schemas.microsoft.com/office/drawing/2014/main" id="{7C7C1AB7-BB19-422A-8877-163393301605}"/>
              </a:ext>
            </a:extLst>
          </p:cNvPr>
          <p:cNvSpPr/>
          <p:nvPr/>
        </p:nvSpPr>
        <p:spPr>
          <a:xfrm flipV="1">
            <a:off x="8335108" y="5535856"/>
            <a:ext cx="131884" cy="430824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CCB5A-F42A-4096-9CD8-5310E9C6AAB5}"/>
              </a:ext>
            </a:extLst>
          </p:cNvPr>
          <p:cNvSpPr txBox="1"/>
          <p:nvPr/>
        </p:nvSpPr>
        <p:spPr>
          <a:xfrm>
            <a:off x="2753701" y="475028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Even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582C8-8D7D-4644-804D-ED58E39ABB03}"/>
              </a:ext>
            </a:extLst>
          </p:cNvPr>
          <p:cNvSpPr txBox="1"/>
          <p:nvPr/>
        </p:nvSpPr>
        <p:spPr>
          <a:xfrm>
            <a:off x="2753701" y="1032070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Odd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66FF0-A3AF-4865-8475-615F9B981586}"/>
              </a:ext>
            </a:extLst>
          </p:cNvPr>
          <p:cNvSpPr txBox="1"/>
          <p:nvPr/>
        </p:nvSpPr>
        <p:spPr>
          <a:xfrm>
            <a:off x="2753701" y="1568792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× Odd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1E386-1122-4325-8ECA-ED457331AB70}"/>
              </a:ext>
            </a:extLst>
          </p:cNvPr>
          <p:cNvSpPr txBox="1"/>
          <p:nvPr/>
        </p:nvSpPr>
        <p:spPr>
          <a:xfrm>
            <a:off x="6308724" y="475028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Even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EA58B-EEE0-4490-BA6D-088248DD981B}"/>
              </a:ext>
            </a:extLst>
          </p:cNvPr>
          <p:cNvSpPr txBox="1"/>
          <p:nvPr/>
        </p:nvSpPr>
        <p:spPr>
          <a:xfrm>
            <a:off x="6308724" y="1032070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Odd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3AA38-9C1F-4EE6-ADC4-707ADBDE25CD}"/>
              </a:ext>
            </a:extLst>
          </p:cNvPr>
          <p:cNvSpPr txBox="1"/>
          <p:nvPr/>
        </p:nvSpPr>
        <p:spPr>
          <a:xfrm>
            <a:off x="6308724" y="1568792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+ Odd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02E34-7A3E-4943-B9DC-503305646563}"/>
              </a:ext>
            </a:extLst>
          </p:cNvPr>
          <p:cNvSpPr txBox="1"/>
          <p:nvPr/>
        </p:nvSpPr>
        <p:spPr>
          <a:xfrm>
            <a:off x="4837674" y="475028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9F2367-226B-40B4-AC67-C6CB01628419}"/>
              </a:ext>
            </a:extLst>
          </p:cNvPr>
          <p:cNvSpPr txBox="1"/>
          <p:nvPr/>
        </p:nvSpPr>
        <p:spPr>
          <a:xfrm>
            <a:off x="4837674" y="1032070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5B896B-44EB-45CD-9747-D6DA88E8D3E6}"/>
              </a:ext>
            </a:extLst>
          </p:cNvPr>
          <p:cNvSpPr txBox="1"/>
          <p:nvPr/>
        </p:nvSpPr>
        <p:spPr>
          <a:xfrm>
            <a:off x="4837674" y="1554870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AAF8B0-B90D-4D55-B23B-45F15F91E40B}"/>
              </a:ext>
            </a:extLst>
          </p:cNvPr>
          <p:cNvSpPr txBox="1"/>
          <p:nvPr/>
        </p:nvSpPr>
        <p:spPr>
          <a:xfrm>
            <a:off x="8432705" y="475028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004E78-FD4F-4DD1-B5C9-3FA94C8708DE}"/>
              </a:ext>
            </a:extLst>
          </p:cNvPr>
          <p:cNvSpPr txBox="1"/>
          <p:nvPr/>
        </p:nvSpPr>
        <p:spPr>
          <a:xfrm>
            <a:off x="8371226" y="1032070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02FB1B-DDB0-427D-A261-0CC26478032C}"/>
              </a:ext>
            </a:extLst>
          </p:cNvPr>
          <p:cNvSpPr txBox="1"/>
          <p:nvPr/>
        </p:nvSpPr>
        <p:spPr>
          <a:xfrm>
            <a:off x="8269604" y="1568792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/>
              <p:nvPr/>
            </p:nvSpPr>
            <p:spPr>
              <a:xfrm>
                <a:off x="4896387" y="3226715"/>
                <a:ext cx="18848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GB" sz="2400" dirty="0"/>
                  <a:t>is odd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387" y="3226715"/>
                <a:ext cx="1884875" cy="461665"/>
              </a:xfrm>
              <a:prstGeom prst="rect">
                <a:avLst/>
              </a:prstGeom>
              <a:blipFill>
                <a:blip r:embed="rId2"/>
                <a:stretch>
                  <a:fillRect l="-647" t="-10526" r="-1165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8D3F6C0-5CFB-4CC3-A26B-7733401D6EF1}"/>
              </a:ext>
            </a:extLst>
          </p:cNvPr>
          <p:cNvSpPr txBox="1"/>
          <p:nvPr/>
        </p:nvSpPr>
        <p:spPr>
          <a:xfrm>
            <a:off x="1690418" y="4747503"/>
            <a:ext cx="253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(even × odd) + odd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38B676-D906-4429-AD32-CF5896200042}"/>
              </a:ext>
            </a:extLst>
          </p:cNvPr>
          <p:cNvSpPr txBox="1"/>
          <p:nvPr/>
        </p:nvSpPr>
        <p:spPr>
          <a:xfrm>
            <a:off x="2147618" y="5214863"/>
            <a:ext cx="78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6DD24-3206-4867-B833-C682E433B83C}"/>
              </a:ext>
            </a:extLst>
          </p:cNvPr>
          <p:cNvSpPr txBox="1"/>
          <p:nvPr/>
        </p:nvSpPr>
        <p:spPr>
          <a:xfrm>
            <a:off x="3326178" y="5214863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 odd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D56A87-44CD-40E2-B683-8A8B034CCC8F}"/>
              </a:ext>
            </a:extLst>
          </p:cNvPr>
          <p:cNvSpPr txBox="1"/>
          <p:nvPr/>
        </p:nvSpPr>
        <p:spPr>
          <a:xfrm>
            <a:off x="969103" y="699135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Includes 2 as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 a factor</a:t>
            </a:r>
          </a:p>
        </p:txBody>
      </p:sp>
      <p:sp>
        <p:nvSpPr>
          <p:cNvPr id="21" name="Freeform: Shape 2">
            <a:extLst>
              <a:ext uri="{FF2B5EF4-FFF2-40B4-BE49-F238E27FC236}">
                <a16:creationId xmlns:a16="http://schemas.microsoft.com/office/drawing/2014/main" id="{E266EF2B-8B9C-4EC7-972B-66B2C04253EC}"/>
              </a:ext>
            </a:extLst>
          </p:cNvPr>
          <p:cNvSpPr/>
          <p:nvPr/>
        </p:nvSpPr>
        <p:spPr>
          <a:xfrm flipH="1" flipV="1">
            <a:off x="2318385" y="734695"/>
            <a:ext cx="447040" cy="157480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4">
            <a:extLst>
              <a:ext uri="{FF2B5EF4-FFF2-40B4-BE49-F238E27FC236}">
                <a16:creationId xmlns:a16="http://schemas.microsoft.com/office/drawing/2014/main" id="{2CB05138-1648-4DDC-B60A-2964B6E63CBD}"/>
              </a:ext>
            </a:extLst>
          </p:cNvPr>
          <p:cNvSpPr/>
          <p:nvPr/>
        </p:nvSpPr>
        <p:spPr>
          <a:xfrm flipH="1">
            <a:off x="2226945" y="1100455"/>
            <a:ext cx="518160" cy="157480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454F43-30E2-428B-8F41-527ED79AA7A9}"/>
              </a:ext>
            </a:extLst>
          </p:cNvPr>
          <p:cNvSpPr txBox="1"/>
          <p:nvPr/>
        </p:nvSpPr>
        <p:spPr>
          <a:xfrm>
            <a:off x="7232358" y="1313452"/>
            <a:ext cx="92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even +1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04B1EC-808B-4037-B9DB-98A06B2A3A9D}"/>
              </a:ext>
            </a:extLst>
          </p:cNvPr>
          <p:cNvSpPr txBox="1"/>
          <p:nvPr/>
        </p:nvSpPr>
        <p:spPr>
          <a:xfrm>
            <a:off x="8577582" y="1313452"/>
            <a:ext cx="92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even +1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A50796-4871-4D07-BD83-3835C1135788}"/>
              </a:ext>
            </a:extLst>
          </p:cNvPr>
          <p:cNvSpPr txBox="1"/>
          <p:nvPr/>
        </p:nvSpPr>
        <p:spPr>
          <a:xfrm>
            <a:off x="6203659" y="1937705"/>
            <a:ext cx="92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even +1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6DBFC9-9FAA-47BC-92A8-C6192A5A5ACB}"/>
              </a:ext>
            </a:extLst>
          </p:cNvPr>
          <p:cNvSpPr txBox="1"/>
          <p:nvPr/>
        </p:nvSpPr>
        <p:spPr>
          <a:xfrm>
            <a:off x="7144436" y="1937705"/>
            <a:ext cx="92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even 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/>
              <p:nvPr/>
            </p:nvSpPr>
            <p:spPr>
              <a:xfrm>
                <a:off x="2683705" y="3974061"/>
                <a:ext cx="1178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odd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705" y="3974061"/>
                <a:ext cx="1178977" cy="461665"/>
              </a:xfrm>
              <a:prstGeom prst="rect">
                <a:avLst/>
              </a:prstGeom>
              <a:blipFill>
                <a:blip r:embed="rId3"/>
                <a:stretch>
                  <a:fillRect t="-10526" r="-1855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609392CC-CBD5-4ACA-89E9-320CCD422570}"/>
              </a:ext>
            </a:extLst>
          </p:cNvPr>
          <p:cNvSpPr txBox="1"/>
          <p:nvPr/>
        </p:nvSpPr>
        <p:spPr>
          <a:xfrm>
            <a:off x="4213810" y="5204703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odd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FEA9AF-6473-47E8-9A49-0960FF3DD91F}"/>
              </a:ext>
            </a:extLst>
          </p:cNvPr>
          <p:cNvSpPr txBox="1"/>
          <p:nvPr/>
        </p:nvSpPr>
        <p:spPr>
          <a:xfrm>
            <a:off x="6921841" y="4747503"/>
            <a:ext cx="264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(even × even) + odd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B86428-BB1C-4E7C-95B3-E0A217455596}"/>
              </a:ext>
            </a:extLst>
          </p:cNvPr>
          <p:cNvSpPr txBox="1"/>
          <p:nvPr/>
        </p:nvSpPr>
        <p:spPr>
          <a:xfrm>
            <a:off x="7379041" y="5214863"/>
            <a:ext cx="78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6AA2DE-5A39-4F4E-9332-C96BCC5DA0A9}"/>
              </a:ext>
            </a:extLst>
          </p:cNvPr>
          <p:cNvSpPr txBox="1"/>
          <p:nvPr/>
        </p:nvSpPr>
        <p:spPr>
          <a:xfrm>
            <a:off x="8680694" y="5214863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 odd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/>
              <p:nvPr/>
            </p:nvSpPr>
            <p:spPr>
              <a:xfrm>
                <a:off x="7915128" y="3974061"/>
                <a:ext cx="1297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28" y="3974061"/>
                <a:ext cx="1297919" cy="461665"/>
              </a:xfrm>
              <a:prstGeom prst="rect">
                <a:avLst/>
              </a:prstGeom>
              <a:blipFill>
                <a:blip r:embed="rId4"/>
                <a:stretch>
                  <a:fillRect t="-10526" r="-1924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4A874E0F-3137-4F4B-A73C-8AD0A64CBD7F}"/>
              </a:ext>
            </a:extLst>
          </p:cNvPr>
          <p:cNvSpPr txBox="1"/>
          <p:nvPr/>
        </p:nvSpPr>
        <p:spPr>
          <a:xfrm>
            <a:off x="9594702" y="5204703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odd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80211F-1486-4B59-A1E8-1726897EDFF8}"/>
              </a:ext>
            </a:extLst>
          </p:cNvPr>
          <p:cNvSpPr txBox="1"/>
          <p:nvPr/>
        </p:nvSpPr>
        <p:spPr>
          <a:xfrm>
            <a:off x="3457083" y="2385500"/>
            <a:ext cx="476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Can we use these facts to prove this statement?</a:t>
            </a:r>
          </a:p>
        </p:txBody>
      </p:sp>
    </p:spTree>
    <p:extLst>
      <p:ext uri="{BB962C8B-B14F-4D97-AF65-F5344CB8AC3E}">
        <p14:creationId xmlns:p14="http://schemas.microsoft.com/office/powerpoint/2010/main" val="241525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2_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518678-822a-4885-ac15-d4f5c04091c8">
      <Terms xmlns="http://schemas.microsoft.com/office/infopath/2007/PartnerControls"/>
    </lcf76f155ced4ddcb4097134ff3c332f>
    <TaxCatchAll xmlns="6a66d7ee-120d-40ff-a661-8ed131bddeb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EF33D13135F45809E6ECF68676653" ma:contentTypeVersion="15" ma:contentTypeDescription="Create a new document." ma:contentTypeScope="" ma:versionID="8f39513189c778b6d5c50a170c0d30dd">
  <xsd:schema xmlns:xsd="http://www.w3.org/2001/XMLSchema" xmlns:xs="http://www.w3.org/2001/XMLSchema" xmlns:p="http://schemas.microsoft.com/office/2006/metadata/properties" xmlns:ns2="9b518678-822a-4885-ac15-d4f5c04091c8" xmlns:ns3="6a66d7ee-120d-40ff-a661-8ed131bddeb6" targetNamespace="http://schemas.microsoft.com/office/2006/metadata/properties" ma:root="true" ma:fieldsID="c36c74b4f750e4c5304b81e6b54a85ae" ns2:_="" ns3:_="">
    <xsd:import namespace="9b518678-822a-4885-ac15-d4f5c04091c8"/>
    <xsd:import namespace="6a66d7ee-120d-40ff-a661-8ed131bdd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18678-822a-4885-ac15-d4f5c04091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7b46c6c-0cea-4743-9a8e-ff0155dd11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6d7ee-120d-40ff-a661-8ed131bdde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2eaa5af-cb86-4f53-8619-1da8d2c0ba28}" ma:internalName="TaxCatchAll" ma:showField="CatchAllData" ma:web="6a66d7ee-120d-40ff-a661-8ed131bdd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8BA57A-8DB8-4545-A823-F6C19A6F6E7D}">
  <ds:schemaRefs>
    <ds:schemaRef ds:uri="http://schemas.microsoft.com/office/infopath/2007/PartnerControls"/>
    <ds:schemaRef ds:uri="http://purl.org/dc/elements/1.1/"/>
    <ds:schemaRef ds:uri="6a66d7ee-120d-40ff-a661-8ed131bddeb6"/>
    <ds:schemaRef ds:uri="9b518678-822a-4885-ac15-d4f5c04091c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53C7E2-39E1-480A-B925-F2F6A821D2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18678-822a-4885-ac15-d4f5c04091c8"/>
    <ds:schemaRef ds:uri="6a66d7ee-120d-40ff-a661-8ed131bdde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C52B29-501A-4DFA-A5D5-7087DB49D4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1181</Words>
  <Application>Microsoft Office PowerPoint</Application>
  <PresentationFormat>Widescreen</PresentationFormat>
  <Paragraphs>273</Paragraphs>
  <Slides>24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Cambria Math</vt:lpstr>
      <vt:lpstr>Century Gothic</vt:lpstr>
      <vt:lpstr>Josefin Sans</vt:lpstr>
      <vt:lpstr>Lato</vt:lpstr>
      <vt:lpstr>Roboto</vt:lpstr>
      <vt:lpstr>Söhne</vt:lpstr>
      <vt:lpstr>Office Theme</vt:lpstr>
      <vt:lpstr>ALT</vt:lpstr>
      <vt:lpstr>2_Office Theme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27</cp:revision>
  <dcterms:created xsi:type="dcterms:W3CDTF">2024-05-01T10:13:14Z</dcterms:created>
  <dcterms:modified xsi:type="dcterms:W3CDTF">2026-01-07T14:43:07Z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0x01010086DEF33D13135F45809E6ECF68676653</vt:lpwstr>
  </property>
</Properties>
</file>