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2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3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4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6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7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8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19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1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5" r:id="rId4"/>
    <p:sldMasterId id="2147483763" r:id="rId5"/>
    <p:sldMasterId id="2147483780" r:id="rId6"/>
    <p:sldMasterId id="2147483797" r:id="rId7"/>
    <p:sldMasterId id="2147483814" r:id="rId8"/>
    <p:sldMasterId id="2147483831" r:id="rId9"/>
    <p:sldMasterId id="2147483848" r:id="rId10"/>
    <p:sldMasterId id="2147483865" r:id="rId11"/>
    <p:sldMasterId id="2147483882" r:id="rId12"/>
    <p:sldMasterId id="2147483899" r:id="rId13"/>
    <p:sldMasterId id="2147483916" r:id="rId14"/>
    <p:sldMasterId id="2147483933" r:id="rId15"/>
    <p:sldMasterId id="2147483950" r:id="rId16"/>
    <p:sldMasterId id="2147483967" r:id="rId17"/>
    <p:sldMasterId id="2147484002" r:id="rId18"/>
    <p:sldMasterId id="2147484019" r:id="rId19"/>
    <p:sldMasterId id="2147484036" r:id="rId20"/>
    <p:sldMasterId id="2147484053" r:id="rId21"/>
    <p:sldMasterId id="2147484070" r:id="rId22"/>
  </p:sldMasterIdLst>
  <p:notesMasterIdLst>
    <p:notesMasterId r:id="rId59"/>
  </p:notesMasterIdLst>
  <p:sldIdLst>
    <p:sldId id="264" r:id="rId23"/>
    <p:sldId id="269" r:id="rId24"/>
    <p:sldId id="288" r:id="rId25"/>
    <p:sldId id="1060" r:id="rId26"/>
    <p:sldId id="1073" r:id="rId27"/>
    <p:sldId id="1074" r:id="rId28"/>
    <p:sldId id="1075" r:id="rId29"/>
    <p:sldId id="1076" r:id="rId30"/>
    <p:sldId id="1093" r:id="rId31"/>
    <p:sldId id="1077" r:id="rId32"/>
    <p:sldId id="1078" r:id="rId33"/>
    <p:sldId id="1081" r:id="rId34"/>
    <p:sldId id="1083" r:id="rId35"/>
    <p:sldId id="1102" r:id="rId36"/>
    <p:sldId id="1095" r:id="rId37"/>
    <p:sldId id="1092" r:id="rId38"/>
    <p:sldId id="1086" r:id="rId39"/>
    <p:sldId id="1088" r:id="rId40"/>
    <p:sldId id="1089" r:id="rId41"/>
    <p:sldId id="1094" r:id="rId42"/>
    <p:sldId id="1103" r:id="rId43"/>
    <p:sldId id="1096" r:id="rId44"/>
    <p:sldId id="1097" r:id="rId45"/>
    <p:sldId id="1098" r:id="rId46"/>
    <p:sldId id="1100" r:id="rId47"/>
    <p:sldId id="1099" r:id="rId48"/>
    <p:sldId id="1101" r:id="rId49"/>
    <p:sldId id="1091" r:id="rId50"/>
    <p:sldId id="1104" r:id="rId51"/>
    <p:sldId id="1106" r:id="rId52"/>
    <p:sldId id="1107" r:id="rId53"/>
    <p:sldId id="1108" r:id="rId54"/>
    <p:sldId id="1109" r:id="rId55"/>
    <p:sldId id="1110" r:id="rId56"/>
    <p:sldId id="1050" r:id="rId57"/>
    <p:sldId id="1012" r:id="rId5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oots and intercepts" id="{A989B0C6-FEE7-46F6-A651-D7ED39E502F9}">
          <p14:sldIdLst>
            <p14:sldId id="1060"/>
            <p14:sldId id="1073"/>
            <p14:sldId id="1074"/>
            <p14:sldId id="1075"/>
            <p14:sldId id="1076"/>
            <p14:sldId id="1093"/>
            <p14:sldId id="1077"/>
            <p14:sldId id="1078"/>
            <p14:sldId id="1081"/>
            <p14:sldId id="1083"/>
            <p14:sldId id="1102"/>
            <p14:sldId id="1095"/>
            <p14:sldId id="1092"/>
            <p14:sldId id="1086"/>
            <p14:sldId id="1088"/>
            <p14:sldId id="1089"/>
            <p14:sldId id="1094"/>
            <p14:sldId id="1103"/>
          </p14:sldIdLst>
        </p14:section>
        <p14:section name="Turning Points" id="{83EDCFCD-0531-4288-A70D-C9B61510FC72}">
          <p14:sldIdLst>
            <p14:sldId id="1096"/>
            <p14:sldId id="1097"/>
            <p14:sldId id="1098"/>
            <p14:sldId id="1100"/>
            <p14:sldId id="1099"/>
            <p14:sldId id="1101"/>
            <p14:sldId id="1091"/>
          </p14:sldIdLst>
        </p14:section>
        <p14:section name="Non-Monic Quadratics" id="{75190C94-768C-456F-840E-77329DB9ED1F}">
          <p14:sldIdLst>
            <p14:sldId id="1104"/>
            <p14:sldId id="1106"/>
            <p14:sldId id="1107"/>
            <p14:sldId id="1108"/>
            <p14:sldId id="1109"/>
            <p14:sldId id="1110"/>
          </p14:sldIdLst>
        </p14:section>
        <p14:section name="Exam Questions" id="{777AEF4E-E150-42A7-B66B-56A65ECA2A0C}">
          <p14:sldIdLst>
            <p14:sldId id="1050"/>
            <p14:sldId id="10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2A2D43"/>
    <a:srgbClr val="DEEBF7"/>
    <a:srgbClr val="F598A1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9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3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monic quadratics only initially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9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94E40-6513-5388-97C0-FCCABDDCD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B8A1B-13EA-49CA-505B-A2F38BFBB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BF9C7-11F0-14FD-F787-63C06B300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 student work with visualiser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E889B-9CCA-DFFF-DAD4-E787FA548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55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= +/-5 b = 11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Only monic quadratics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9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 student work with visualiser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69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DA54A-C26A-03B4-EF3A-5026C7446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1788B-2DCF-69A7-1686-0E46A7DFB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C2A3F-E670-2FCA-9214-B172E4298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Monic quadratics only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ABC9F-B2EB-A2EB-66BB-AFEBFEB14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233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 that the symmetry of the curve enables us also to find the coordinates of the vertex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65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73C2A-8CFC-2F18-D519-8916021B9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833132-4EC5-52E0-FA54-ACCC6C00C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C30CA9-53EE-3FE1-95EE-748C9CB75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 that the symmetry of the curve enables us also to find the coordinates of the vertex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683C5-8EBE-2338-3548-419D12869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07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4BBB4-464F-041A-A686-66C330DBE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ACBE9-04B4-0B77-31DA-5E2176738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B0DD7-6BFF-902D-E9DB-2F18BCDD2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 that the symmetry of the curve enables us also to find the coordinates of the vertex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10E13-5B00-1BBE-31CE-9045CB0E2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00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 student work with visualiser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6D664-396E-031B-46AE-E297D5BBA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89C87-4105-10B7-2E92-A01BA1BAA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58C34-BC1C-DF57-4B9F-2C6B7E1E7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Monic quadratics only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D33F4-6C51-993B-12D9-1A0C2673E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8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3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3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98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780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7402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144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56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00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2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633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77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00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08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93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86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577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18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23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43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678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9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8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51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34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77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774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828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24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824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694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501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22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242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061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64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304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570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38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59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7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262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8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94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6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76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9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361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57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0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996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690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721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26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00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13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176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95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993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015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50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66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474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93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00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298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174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406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88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853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18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91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951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690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308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000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480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376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12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8677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67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635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35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22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9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35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3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88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412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845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530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11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19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034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749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855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8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5628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691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0742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23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821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81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666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766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81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648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70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751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366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39673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6436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846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814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892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55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92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76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844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6504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430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965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1876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359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75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9891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678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601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230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514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424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458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342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9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121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2847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98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533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2807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340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4995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969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1427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84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4584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41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2682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223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011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202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2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438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726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33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9911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95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78193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7580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3706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18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2827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375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7624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22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713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7258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272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44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7606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300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0993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045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3054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49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7224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58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1178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747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3240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523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66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6286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81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73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4E384-4DE3-47FA-AB97-65249CC4AC27}" type="datetime2">
              <a:rPr lang="en-GB" smtClean="0"/>
              <a:pPr/>
              <a:t>Tuesday, 27 January 2026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80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6527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96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1181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3009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7743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6400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942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464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260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7676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5904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87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050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411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4529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4871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368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4359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9166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66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1100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65566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6062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1644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401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288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0528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2577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037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5001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18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506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0582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9408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036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5119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270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6121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550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9671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0788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49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2195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8498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175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7943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615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0956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6920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026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7788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0520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08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2826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9838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3103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196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6296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92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1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1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21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0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Tuesday, 27 January 2026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1650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2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9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70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6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6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87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86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0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94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92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5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5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4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7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6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9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8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7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69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52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15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8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34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36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51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1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46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3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55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02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616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5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74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7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35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30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98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00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95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52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99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26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4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86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04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15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25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2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7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1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0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92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82.xml"/><Relationship Id="rId16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slideLayout" Target="../slideLayouts/slideLayout2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98.xml"/><Relationship Id="rId16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314.xml"/><Relationship Id="rId16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330.xml"/><Relationship Id="rId16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Layout" Target="../slideLayouts/slideLayout3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4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52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24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16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3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5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0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0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1BFABEBC-D925-49BD-9388-11E7984E8EE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2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7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3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7264F2D5-4BC3-AD56-F05D-F16A0BBD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453247" cy="63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C6672A1A-A916-5502-CF9C-A9AF2C7C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60258" cy="62406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E6AE4-5B42-4FAC-611E-472635711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133441" y="5063797"/>
            <a:ext cx="939739" cy="1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5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4314C8-5103-6191-8A1B-7C70AFCEC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C6DDED64-F99A-7E26-A6D2-10BD88213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8E00421-4F6C-CECF-4D10-8DD0F69D36DC}"/>
                  </a:ext>
                </a:extLst>
              </p:cNvPr>
              <p:cNvSpPr/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5400" dirty="0">
                    <a:solidFill>
                      <a:schemeClr val="tx1"/>
                    </a:solidFill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8E00421-4F6C-CECF-4D10-8DD0F69D3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blipFill>
                <a:blip r:embed="rId3"/>
                <a:stretch>
                  <a:fillRect t="-896" r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FA0FD57-491A-4792-3550-BC9D76A844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133441" y="5063797"/>
            <a:ext cx="939739" cy="1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3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9E906-B18D-CBB9-033C-B6389C74E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1BAFFC69-B95A-2923-E27E-A32BD545C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2777CBD-87A2-179A-794D-85A754DD412D}"/>
                  </a:ext>
                </a:extLst>
              </p:cNvPr>
              <p:cNvSpPr/>
              <p:nvPr/>
            </p:nvSpPr>
            <p:spPr>
              <a:xfrm>
                <a:off x="123986" y="108488"/>
                <a:ext cx="643179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+4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−5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2777CBD-87A2-179A-794D-85A754DD41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" y="108488"/>
                <a:ext cx="6431797" cy="2030278"/>
              </a:xfrm>
              <a:prstGeom prst="roundRect">
                <a:avLst/>
              </a:prstGeom>
              <a:blipFill>
                <a:blip r:embed="rId3"/>
                <a:stretch>
                  <a:fillRect t="-896" r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4774448-3DB1-D928-4C9F-64622D5ADE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133441" y="5063797"/>
            <a:ext cx="939739" cy="1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4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092DAA7C-97D9-2769-AAD7-5FA20044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41" y="108488"/>
            <a:ext cx="11249918" cy="31771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32E591-E752-7B94-BF72-45E7FB140241}"/>
              </a:ext>
            </a:extLst>
          </p:cNvPr>
          <p:cNvSpPr/>
          <p:nvPr/>
        </p:nvSpPr>
        <p:spPr>
          <a:xfrm>
            <a:off x="471041" y="108488"/>
            <a:ext cx="1450749" cy="6199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A0BE7-6967-03B5-02E0-1ADF8A6A8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133441" y="5063797"/>
            <a:ext cx="939739" cy="1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9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AE8AB-C132-A314-8D95-8936ED9736BD}"/>
              </a:ext>
            </a:extLst>
          </p:cNvPr>
          <p:cNvSpPr txBox="1"/>
          <p:nvPr/>
        </p:nvSpPr>
        <p:spPr>
          <a:xfrm>
            <a:off x="153399" y="241187"/>
            <a:ext cx="1136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Sketch the following, ensuring you indicate where the curve intercepts either of the axes.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27BB66-23E4-7D67-42C0-EA4F4B8B93E8}"/>
                  </a:ext>
                </a:extLst>
              </p:cNvPr>
              <p:cNvSpPr txBox="1"/>
              <p:nvPr/>
            </p:nvSpPr>
            <p:spPr>
              <a:xfrm>
                <a:off x="2369104" y="1031272"/>
                <a:ext cx="2714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27BB66-23E4-7D67-42C0-EA4F4B8B9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104" y="1031272"/>
                <a:ext cx="2714340" cy="461665"/>
              </a:xfrm>
              <a:prstGeom prst="rect">
                <a:avLst/>
              </a:prstGeom>
              <a:blipFill>
                <a:blip r:embed="rId2"/>
                <a:stretch>
                  <a:fillRect l="-674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0CE51C-269C-6CFE-8AAF-5E98EC02AB75}"/>
                  </a:ext>
                </a:extLst>
              </p:cNvPr>
              <p:cNvSpPr txBox="1"/>
              <p:nvPr/>
            </p:nvSpPr>
            <p:spPr>
              <a:xfrm>
                <a:off x="2369104" y="2170785"/>
                <a:ext cx="34036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−10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+24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0CE51C-269C-6CFE-8AAF-5E98EC02A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104" y="2170785"/>
                <a:ext cx="3403671" cy="461665"/>
              </a:xfrm>
              <a:prstGeom prst="rect">
                <a:avLst/>
              </a:prstGeom>
              <a:blipFill>
                <a:blip r:embed="rId3"/>
                <a:stretch>
                  <a:fillRect l="-538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DE9363-FBC1-947B-4E0D-FF6340CDDEAC}"/>
                  </a:ext>
                </a:extLst>
              </p:cNvPr>
              <p:cNvSpPr txBox="1"/>
              <p:nvPr/>
            </p:nvSpPr>
            <p:spPr>
              <a:xfrm>
                <a:off x="2018618" y="3610945"/>
                <a:ext cx="34036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−4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DE9363-FBC1-947B-4E0D-FF6340CDD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18" y="3610945"/>
                <a:ext cx="3403671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2EB2C3-D1CE-5F77-4670-3B5742B5D4C4}"/>
                  </a:ext>
                </a:extLst>
              </p:cNvPr>
              <p:cNvSpPr txBox="1"/>
              <p:nvPr/>
            </p:nvSpPr>
            <p:spPr>
              <a:xfrm>
                <a:off x="2306650" y="4907089"/>
                <a:ext cx="34036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2EB2C3-D1CE-5F77-4670-3B5742B5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650" y="4907089"/>
                <a:ext cx="3403671" cy="461665"/>
              </a:xfrm>
              <a:prstGeom prst="rect">
                <a:avLst/>
              </a:prstGeom>
              <a:blipFill>
                <a:blip r:embed="rId5"/>
                <a:stretch>
                  <a:fillRect l="-53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1AB3A4-D4A4-7169-E6A9-E28B7EF98C37}"/>
                  </a:ext>
                </a:extLst>
              </p:cNvPr>
              <p:cNvSpPr txBox="1"/>
              <p:nvPr/>
            </p:nvSpPr>
            <p:spPr>
              <a:xfrm>
                <a:off x="6096000" y="1031272"/>
                <a:ext cx="34036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=4−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1AB3A4-D4A4-7169-E6A9-E28B7EF98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31272"/>
                <a:ext cx="3403671" cy="461665"/>
              </a:xfrm>
              <a:prstGeom prst="rect">
                <a:avLst/>
              </a:prstGeom>
              <a:blipFill>
                <a:blip r:embed="rId6"/>
                <a:stretch>
                  <a:fillRect l="-538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429FAF-A838-3247-ED7A-DCC1DFE70109}"/>
                  </a:ext>
                </a:extLst>
              </p:cNvPr>
              <p:cNvSpPr txBox="1"/>
              <p:nvPr/>
            </p:nvSpPr>
            <p:spPr>
              <a:xfrm>
                <a:off x="6096000" y="2098777"/>
                <a:ext cx="34036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=10+3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429FAF-A838-3247-ED7A-DCC1DFE70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98777"/>
                <a:ext cx="3403671" cy="461665"/>
              </a:xfrm>
              <a:prstGeom prst="rect">
                <a:avLst/>
              </a:prstGeom>
              <a:blipFill>
                <a:blip r:embed="rId7"/>
                <a:stretch>
                  <a:fillRect l="-538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F66E437-5A91-3C41-9024-FF7FCAF8B8A3}"/>
              </a:ext>
            </a:extLst>
          </p:cNvPr>
          <p:cNvSpPr/>
          <p:nvPr/>
        </p:nvSpPr>
        <p:spPr>
          <a:xfrm>
            <a:off x="1955745" y="1078229"/>
            <a:ext cx="288032" cy="2754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99AB1F-F343-271E-C3FC-EC3D67D9EB8F}"/>
              </a:ext>
            </a:extLst>
          </p:cNvPr>
          <p:cNvSpPr/>
          <p:nvPr/>
        </p:nvSpPr>
        <p:spPr>
          <a:xfrm>
            <a:off x="1931599" y="2217023"/>
            <a:ext cx="288032" cy="2754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CE495D-5C7B-8845-D7FB-4A0CF0A760CF}"/>
              </a:ext>
            </a:extLst>
          </p:cNvPr>
          <p:cNvSpPr/>
          <p:nvPr/>
        </p:nvSpPr>
        <p:spPr>
          <a:xfrm>
            <a:off x="1931599" y="3660623"/>
            <a:ext cx="288032" cy="2754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4EB3EA-04B3-1D69-4358-2BA5A2D131DA}"/>
              </a:ext>
            </a:extLst>
          </p:cNvPr>
          <p:cNvSpPr/>
          <p:nvPr/>
        </p:nvSpPr>
        <p:spPr>
          <a:xfrm>
            <a:off x="1931599" y="5001004"/>
            <a:ext cx="288032" cy="2754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7ACB79-763B-AD04-A265-48863901A4A7}"/>
              </a:ext>
            </a:extLst>
          </p:cNvPr>
          <p:cNvSpPr/>
          <p:nvPr/>
        </p:nvSpPr>
        <p:spPr>
          <a:xfrm>
            <a:off x="5689512" y="1091280"/>
            <a:ext cx="288032" cy="2754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AA180-B4F6-1A94-DD9A-DC9E4A0812F4}"/>
              </a:ext>
            </a:extLst>
          </p:cNvPr>
          <p:cNvSpPr/>
          <p:nvPr/>
        </p:nvSpPr>
        <p:spPr>
          <a:xfrm>
            <a:off x="5689512" y="2189314"/>
            <a:ext cx="288032" cy="2754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5902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era 1">
            <a:extLst>
              <a:ext uri="{FF2B5EF4-FFF2-40B4-BE49-F238E27FC236}">
                <a16:creationId xmlns:a16="http://schemas.microsoft.com/office/drawing/2014/main" id="{89F0B34A-2E85-82B9-8DA3-5E8766F06CD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11036969" cy="620829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822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49B052F0-797B-301D-E131-E47474D1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5686"/>
          <a:stretch>
            <a:fillRect/>
          </a:stretch>
        </p:blipFill>
        <p:spPr>
          <a:xfrm>
            <a:off x="0" y="0"/>
            <a:ext cx="6096000" cy="57444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1F8677-928E-A89A-FDAD-8A117249D2E0}"/>
              </a:ext>
            </a:extLst>
          </p:cNvPr>
          <p:cNvSpPr/>
          <p:nvPr/>
        </p:nvSpPr>
        <p:spPr>
          <a:xfrm>
            <a:off x="6390469" y="206931"/>
            <a:ext cx="5667214" cy="16063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equation?</a:t>
            </a:r>
          </a:p>
        </p:txBody>
      </p:sp>
    </p:spTree>
    <p:extLst>
      <p:ext uri="{BB962C8B-B14F-4D97-AF65-F5344CB8AC3E}">
        <p14:creationId xmlns:p14="http://schemas.microsoft.com/office/powerpoint/2010/main" val="4016460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546D7C68-F38F-01C2-DF87-9EC227D1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322" r="32745"/>
          <a:stretch>
            <a:fillRect/>
          </a:stretch>
        </p:blipFill>
        <p:spPr>
          <a:xfrm>
            <a:off x="51661" y="0"/>
            <a:ext cx="6152876" cy="62303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556907-5A9B-6E28-6D78-D10C926195ED}"/>
              </a:ext>
            </a:extLst>
          </p:cNvPr>
          <p:cNvSpPr/>
          <p:nvPr/>
        </p:nvSpPr>
        <p:spPr>
          <a:xfrm>
            <a:off x="6390469" y="206931"/>
            <a:ext cx="5667214" cy="16063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equation?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69AB3-EB2C-D7B1-3115-6E3F1440C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133441" y="5063797"/>
            <a:ext cx="939739" cy="1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8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93F20CCA-784E-1287-6643-35BC6EECB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087"/>
          <a:stretch>
            <a:fillRect/>
          </a:stretch>
        </p:blipFill>
        <p:spPr>
          <a:xfrm>
            <a:off x="0" y="0"/>
            <a:ext cx="6493790" cy="63796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1B1D76-93C8-5DAE-4719-586014864652}"/>
              </a:ext>
            </a:extLst>
          </p:cNvPr>
          <p:cNvSpPr/>
          <p:nvPr/>
        </p:nvSpPr>
        <p:spPr>
          <a:xfrm>
            <a:off x="6648773" y="160436"/>
            <a:ext cx="5408910" cy="16063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equation?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65012-BECF-E367-3279-60FCBCA3E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133441" y="5063797"/>
            <a:ext cx="939739" cy="1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B75FBE-25B7-5C42-A67A-A8B49256A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8A71886B-3B86-BAF4-B955-5020DFF4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76937" cy="492846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2928C9-21DD-0F99-1133-01F067B1FE4D}"/>
              </a:ext>
            </a:extLst>
          </p:cNvPr>
          <p:cNvSpPr/>
          <p:nvPr/>
        </p:nvSpPr>
        <p:spPr>
          <a:xfrm>
            <a:off x="1322522" y="4546457"/>
            <a:ext cx="9546955" cy="16063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equation?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9795D-5914-F81A-F209-42218507A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133441" y="5063797"/>
            <a:ext cx="939739" cy="1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5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949A00D-FCBB-D97D-E5B1-F1A52E391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1" y="0"/>
            <a:ext cx="11814357" cy="2603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CAA659-D01A-771C-26BF-952B9607A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133441" y="5063797"/>
            <a:ext cx="939739" cy="1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80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780A9-1981-9EB4-5E14-D5AA96952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quare maths&#10;&#10;AI-generated content may be incorrect.">
            <a:extLst>
              <a:ext uri="{FF2B5EF4-FFF2-40B4-BE49-F238E27FC236}">
                <a16:creationId xmlns:a16="http://schemas.microsoft.com/office/drawing/2014/main" id="{821102BA-E7AD-53EA-3C43-D6A2DDAA4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017" y="0"/>
            <a:ext cx="8843380" cy="63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43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D48FBB-5B2E-BBFA-8E19-1E3D86DBC7CD}"/>
                  </a:ext>
                </a:extLst>
              </p:cNvPr>
              <p:cNvSpPr txBox="1"/>
              <p:nvPr/>
            </p:nvSpPr>
            <p:spPr>
              <a:xfrm>
                <a:off x="725159" y="412006"/>
                <a:ext cx="9317743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Try to 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−6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+10</m:t>
                    </m:r>
                  </m:oMath>
                </a14:m>
                <a:r>
                  <a:rPr lang="en-GB" sz="2400" dirty="0"/>
                  <a:t>. What problem do you encounter?</a:t>
                </a:r>
              </a:p>
              <a:p>
                <a:endParaRPr lang="en-GB" sz="2400" dirty="0"/>
              </a:p>
              <a:p>
                <a:r>
                  <a:rPr lang="en-GB" sz="2400" b="1" dirty="0"/>
                  <a:t>There are no roots (i.e.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GB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/>
                      </a:rPr>
                      <m:t>−</m:t>
                    </m:r>
                    <m:r>
                      <a:rPr lang="en-GB" sz="2400" b="1" i="1" smtClean="0">
                        <a:latin typeface="Cambria Math"/>
                      </a:rPr>
                      <m:t>𝟔</m:t>
                    </m:r>
                    <m:r>
                      <a:rPr lang="en-GB" sz="2400" b="1" i="1" smtClean="0">
                        <a:latin typeface="Cambria Math"/>
                      </a:rPr>
                      <m:t>𝒙</m:t>
                    </m:r>
                    <m:r>
                      <a:rPr lang="en-GB" sz="2400" b="1" i="1" smtClean="0">
                        <a:latin typeface="Cambria Math"/>
                      </a:rPr>
                      <m:t>+</m:t>
                    </m:r>
                    <m:r>
                      <a:rPr lang="en-GB" sz="2400" b="1" i="1" smtClean="0">
                        <a:latin typeface="Cambria Math"/>
                      </a:rPr>
                      <m:t>𝟏𝟎</m:t>
                    </m:r>
                    <m:r>
                      <a:rPr lang="en-GB" sz="2400" b="1" i="1" smtClean="0">
                        <a:latin typeface="Cambria Math"/>
                      </a:rPr>
                      <m:t>=</m:t>
                    </m:r>
                    <m:r>
                      <a:rPr lang="en-GB" sz="2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2400" b="1" dirty="0"/>
                  <a:t>). Thus it’s hard to know how to sketch it – where does the ‘dip’ occur?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D48FBB-5B2E-BBFA-8E19-1E3D86DBC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59" y="412006"/>
                <a:ext cx="9317743" cy="1577996"/>
              </a:xfrm>
              <a:prstGeom prst="rect">
                <a:avLst/>
              </a:prstGeom>
              <a:blipFill>
                <a:blip r:embed="rId2"/>
                <a:stretch>
                  <a:fillRect l="-1047" t="-3101" r="-1702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B845B47-DDB8-037B-C536-43706755697C}"/>
              </a:ext>
            </a:extLst>
          </p:cNvPr>
          <p:cNvCxnSpPr>
            <a:cxnSpLocks/>
          </p:cNvCxnSpPr>
          <p:nvPr/>
        </p:nvCxnSpPr>
        <p:spPr>
          <a:xfrm>
            <a:off x="2254709" y="3730626"/>
            <a:ext cx="35291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06BD6E-1E75-B866-20BB-BA84A085C4EF}"/>
              </a:ext>
            </a:extLst>
          </p:cNvPr>
          <p:cNvCxnSpPr>
            <a:cxnSpLocks/>
          </p:cNvCxnSpPr>
          <p:nvPr/>
        </p:nvCxnSpPr>
        <p:spPr>
          <a:xfrm>
            <a:off x="4043559" y="2357157"/>
            <a:ext cx="0" cy="5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reeform 11">
            <a:extLst>
              <a:ext uri="{FF2B5EF4-FFF2-40B4-BE49-F238E27FC236}">
                <a16:creationId xmlns:a16="http://schemas.microsoft.com/office/drawing/2014/main" id="{5A665429-65D2-9D41-31BC-6F7EE06E205B}"/>
              </a:ext>
            </a:extLst>
          </p:cNvPr>
          <p:cNvSpPr/>
          <p:nvPr/>
        </p:nvSpPr>
        <p:spPr>
          <a:xfrm>
            <a:off x="2991704" y="2419283"/>
            <a:ext cx="1389825" cy="1072965"/>
          </a:xfrm>
          <a:custGeom>
            <a:avLst/>
            <a:gdLst>
              <a:gd name="connsiteX0" fmla="*/ 0 w 914400"/>
              <a:gd name="connsiteY0" fmla="*/ 10886 h 1069531"/>
              <a:gd name="connsiteX1" fmla="*/ 250372 w 914400"/>
              <a:gd name="connsiteY1" fmla="*/ 925286 h 1069531"/>
              <a:gd name="connsiteX2" fmla="*/ 500743 w 914400"/>
              <a:gd name="connsiteY2" fmla="*/ 1066800 h 1069531"/>
              <a:gd name="connsiteX3" fmla="*/ 664029 w 914400"/>
              <a:gd name="connsiteY3" fmla="*/ 925286 h 1069531"/>
              <a:gd name="connsiteX4" fmla="*/ 816429 w 914400"/>
              <a:gd name="connsiteY4" fmla="*/ 566058 h 1069531"/>
              <a:gd name="connsiteX5" fmla="*/ 914400 w 914400"/>
              <a:gd name="connsiteY5" fmla="*/ 0 h 106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1069531">
                <a:moveTo>
                  <a:pt x="0" y="10886"/>
                </a:moveTo>
                <a:cubicBezTo>
                  <a:pt x="83457" y="380093"/>
                  <a:pt x="166915" y="749300"/>
                  <a:pt x="250372" y="925286"/>
                </a:cubicBezTo>
                <a:cubicBezTo>
                  <a:pt x="333829" y="1101272"/>
                  <a:pt x="431800" y="1066800"/>
                  <a:pt x="500743" y="1066800"/>
                </a:cubicBezTo>
                <a:cubicBezTo>
                  <a:pt x="569686" y="1066800"/>
                  <a:pt x="611415" y="1008743"/>
                  <a:pt x="664029" y="925286"/>
                </a:cubicBezTo>
                <a:cubicBezTo>
                  <a:pt x="716643" y="841829"/>
                  <a:pt x="774701" y="720272"/>
                  <a:pt x="816429" y="566058"/>
                </a:cubicBezTo>
                <a:cubicBezTo>
                  <a:pt x="858157" y="411844"/>
                  <a:pt x="886278" y="205922"/>
                  <a:pt x="91440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D55E88-C08E-11E1-1388-30AA7195EBBF}"/>
                  </a:ext>
                </a:extLst>
              </p:cNvPr>
              <p:cNvSpPr txBox="1"/>
              <p:nvPr/>
            </p:nvSpPr>
            <p:spPr>
              <a:xfrm>
                <a:off x="5379224" y="3585325"/>
                <a:ext cx="632902" cy="40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D55E88-C08E-11E1-1388-30AA7195E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224" y="3585325"/>
                <a:ext cx="632902" cy="401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1707CB-BBB6-A407-BD2B-D0865548C54D}"/>
                  </a:ext>
                </a:extLst>
              </p:cNvPr>
              <p:cNvSpPr txBox="1"/>
              <p:nvPr/>
            </p:nvSpPr>
            <p:spPr>
              <a:xfrm>
                <a:off x="3722753" y="2052100"/>
                <a:ext cx="632902" cy="40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1707CB-BBB6-A407-BD2B-D0865548C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753" y="2052100"/>
                <a:ext cx="632902" cy="401395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E5CAB7-5177-4B41-6BDB-E4C5332B0599}"/>
                  </a:ext>
                </a:extLst>
              </p:cNvPr>
              <p:cNvSpPr txBox="1"/>
              <p:nvPr/>
            </p:nvSpPr>
            <p:spPr>
              <a:xfrm>
                <a:off x="3583911" y="2956197"/>
                <a:ext cx="632902" cy="40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E5CAB7-5177-4B41-6BDB-E4C5332B0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11" y="2956197"/>
                <a:ext cx="632902" cy="4013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342E7B-DC80-A926-C2F8-D5BAF0CB5D51}"/>
              </a:ext>
            </a:extLst>
          </p:cNvPr>
          <p:cNvCxnSpPr>
            <a:cxnSpLocks/>
          </p:cNvCxnSpPr>
          <p:nvPr/>
        </p:nvCxnSpPr>
        <p:spPr>
          <a:xfrm>
            <a:off x="5855109" y="3730626"/>
            <a:ext cx="35291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C82CF9-4950-9D38-E977-7CBB7FF5CE48}"/>
              </a:ext>
            </a:extLst>
          </p:cNvPr>
          <p:cNvCxnSpPr>
            <a:cxnSpLocks/>
          </p:cNvCxnSpPr>
          <p:nvPr/>
        </p:nvCxnSpPr>
        <p:spPr>
          <a:xfrm>
            <a:off x="7643959" y="2357157"/>
            <a:ext cx="0" cy="5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 18">
            <a:extLst>
              <a:ext uri="{FF2B5EF4-FFF2-40B4-BE49-F238E27FC236}">
                <a16:creationId xmlns:a16="http://schemas.microsoft.com/office/drawing/2014/main" id="{34A9C72A-D0B5-78A7-35AB-149BF8244A3F}"/>
              </a:ext>
            </a:extLst>
          </p:cNvPr>
          <p:cNvSpPr/>
          <p:nvPr/>
        </p:nvSpPr>
        <p:spPr>
          <a:xfrm>
            <a:off x="7240734" y="2419283"/>
            <a:ext cx="1389825" cy="1072965"/>
          </a:xfrm>
          <a:custGeom>
            <a:avLst/>
            <a:gdLst>
              <a:gd name="connsiteX0" fmla="*/ 0 w 914400"/>
              <a:gd name="connsiteY0" fmla="*/ 10886 h 1069531"/>
              <a:gd name="connsiteX1" fmla="*/ 250372 w 914400"/>
              <a:gd name="connsiteY1" fmla="*/ 925286 h 1069531"/>
              <a:gd name="connsiteX2" fmla="*/ 500743 w 914400"/>
              <a:gd name="connsiteY2" fmla="*/ 1066800 h 1069531"/>
              <a:gd name="connsiteX3" fmla="*/ 664029 w 914400"/>
              <a:gd name="connsiteY3" fmla="*/ 925286 h 1069531"/>
              <a:gd name="connsiteX4" fmla="*/ 816429 w 914400"/>
              <a:gd name="connsiteY4" fmla="*/ 566058 h 1069531"/>
              <a:gd name="connsiteX5" fmla="*/ 914400 w 914400"/>
              <a:gd name="connsiteY5" fmla="*/ 0 h 106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1069531">
                <a:moveTo>
                  <a:pt x="0" y="10886"/>
                </a:moveTo>
                <a:cubicBezTo>
                  <a:pt x="83457" y="380093"/>
                  <a:pt x="166915" y="749300"/>
                  <a:pt x="250372" y="925286"/>
                </a:cubicBezTo>
                <a:cubicBezTo>
                  <a:pt x="333829" y="1101272"/>
                  <a:pt x="431800" y="1066800"/>
                  <a:pt x="500743" y="1066800"/>
                </a:cubicBezTo>
                <a:cubicBezTo>
                  <a:pt x="569686" y="1066800"/>
                  <a:pt x="611415" y="1008743"/>
                  <a:pt x="664029" y="925286"/>
                </a:cubicBezTo>
                <a:cubicBezTo>
                  <a:pt x="716643" y="841829"/>
                  <a:pt x="774701" y="720272"/>
                  <a:pt x="816429" y="566058"/>
                </a:cubicBezTo>
                <a:cubicBezTo>
                  <a:pt x="858157" y="411844"/>
                  <a:pt x="886278" y="205922"/>
                  <a:pt x="91440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2BDB97-5973-F107-49BE-23304AEA4BC1}"/>
                  </a:ext>
                </a:extLst>
              </p:cNvPr>
              <p:cNvSpPr txBox="1"/>
              <p:nvPr/>
            </p:nvSpPr>
            <p:spPr>
              <a:xfrm>
                <a:off x="8979624" y="3585325"/>
                <a:ext cx="632902" cy="40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2BDB97-5973-F107-49BE-23304AEA4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624" y="3585325"/>
                <a:ext cx="632902" cy="4013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D1DA82-0F8D-9FC5-5A67-145DE91519F7}"/>
                  </a:ext>
                </a:extLst>
              </p:cNvPr>
              <p:cNvSpPr txBox="1"/>
              <p:nvPr/>
            </p:nvSpPr>
            <p:spPr>
              <a:xfrm>
                <a:off x="7323153" y="2052100"/>
                <a:ext cx="632902" cy="40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D1DA82-0F8D-9FC5-5A67-145DE9151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153" y="2052100"/>
                <a:ext cx="632902" cy="401395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8FC854-E8D1-22C8-8540-47AD6FAA4796}"/>
                  </a:ext>
                </a:extLst>
              </p:cNvPr>
              <p:cNvSpPr txBox="1"/>
              <p:nvPr/>
            </p:nvSpPr>
            <p:spPr>
              <a:xfrm>
                <a:off x="7135207" y="2968447"/>
                <a:ext cx="632902" cy="40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8FC854-E8D1-22C8-8540-47AD6FAA4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207" y="2968447"/>
                <a:ext cx="632902" cy="4013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7185AD1-F10E-4B83-2C23-1B5B0AA6B9EA}"/>
              </a:ext>
            </a:extLst>
          </p:cNvPr>
          <p:cNvSpPr txBox="1"/>
          <p:nvPr/>
        </p:nvSpPr>
        <p:spPr>
          <a:xfrm>
            <a:off x="4250980" y="2529729"/>
            <a:ext cx="1085562" cy="111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?</a:t>
            </a:r>
            <a:endParaRPr lang="en-GB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A69E04-40C5-C39C-0E0B-19A1EE546503}"/>
              </a:ext>
            </a:extLst>
          </p:cNvPr>
          <p:cNvSpPr txBox="1"/>
          <p:nvPr/>
        </p:nvSpPr>
        <p:spPr>
          <a:xfrm>
            <a:off x="6121179" y="2514673"/>
            <a:ext cx="1085562" cy="111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?</a:t>
            </a:r>
            <a:endParaRPr lang="en-GB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C141B1-9FAD-008A-12DA-73A01AD46FCD}"/>
              </a:ext>
            </a:extLst>
          </p:cNvPr>
          <p:cNvSpPr/>
          <p:nvPr/>
        </p:nvSpPr>
        <p:spPr>
          <a:xfrm>
            <a:off x="557940" y="1038386"/>
            <a:ext cx="10575908" cy="32774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5EEDF3-70C7-2CB4-A917-59A06C8EB0B4}"/>
              </a:ext>
            </a:extLst>
          </p:cNvPr>
          <p:cNvSpPr txBox="1"/>
          <p:nvPr/>
        </p:nvSpPr>
        <p:spPr>
          <a:xfrm>
            <a:off x="592297" y="4592054"/>
            <a:ext cx="10537939" cy="833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Completing the square allows us to find where the minimum or maximum point on the graph is…</a:t>
            </a:r>
          </a:p>
        </p:txBody>
      </p:sp>
    </p:spTree>
    <p:extLst>
      <p:ext uri="{BB962C8B-B14F-4D97-AF65-F5344CB8AC3E}">
        <p14:creationId xmlns:p14="http://schemas.microsoft.com/office/powerpoint/2010/main" val="41926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814E47-1397-4008-FF97-61E88646A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A266E806-69FC-9B73-3FCB-269550F5B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7367948D-F4EF-9372-4E10-6600FC29D84D}"/>
                  </a:ext>
                </a:extLst>
              </p:cNvPr>
              <p:cNvSpPr/>
              <p:nvPr/>
            </p:nvSpPr>
            <p:spPr>
              <a:xfrm>
                <a:off x="123986" y="108488"/>
                <a:ext cx="643179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+4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−5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7367948D-F4EF-9372-4E10-6600FC29D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" y="108488"/>
                <a:ext cx="6431797" cy="2030278"/>
              </a:xfrm>
              <a:prstGeom prst="roundRect">
                <a:avLst/>
              </a:prstGeom>
              <a:blipFill>
                <a:blip r:embed="rId4"/>
                <a:stretch>
                  <a:fillRect t="-896" r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96D6A16-04DF-D398-59FE-1512B545DEAA}"/>
              </a:ext>
            </a:extLst>
          </p:cNvPr>
          <p:cNvSpPr txBox="1"/>
          <p:nvPr/>
        </p:nvSpPr>
        <p:spPr>
          <a:xfrm>
            <a:off x="1239864" y="2340244"/>
            <a:ext cx="54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Label the coordinates of the turning point </a:t>
            </a:r>
          </a:p>
        </p:txBody>
      </p:sp>
    </p:spTree>
    <p:extLst>
      <p:ext uri="{BB962C8B-B14F-4D97-AF65-F5344CB8AC3E}">
        <p14:creationId xmlns:p14="http://schemas.microsoft.com/office/powerpoint/2010/main" val="3006559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12BC41-8A17-514F-ACFD-CD1B1F451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4EE8173D-82F3-4591-3278-A72AB4A43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6F98DF2E-8399-4666-11B7-2B506BDF72EB}"/>
                  </a:ext>
                </a:extLst>
              </p:cNvPr>
              <p:cNvSpPr/>
              <p:nvPr/>
            </p:nvSpPr>
            <p:spPr>
              <a:xfrm>
                <a:off x="123986" y="108488"/>
                <a:ext cx="643179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+2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6F98DF2E-8399-4666-11B7-2B506BDF7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" y="108488"/>
                <a:ext cx="6431797" cy="2030278"/>
              </a:xfrm>
              <a:prstGeom prst="roundRect">
                <a:avLst/>
              </a:prstGeom>
              <a:blipFill>
                <a:blip r:embed="rId4"/>
                <a:stretch>
                  <a:fillRect t="-896" r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69AC30C-58D2-2817-EB89-3E926C525377}"/>
              </a:ext>
            </a:extLst>
          </p:cNvPr>
          <p:cNvSpPr txBox="1"/>
          <p:nvPr/>
        </p:nvSpPr>
        <p:spPr>
          <a:xfrm>
            <a:off x="1239864" y="2340244"/>
            <a:ext cx="54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coordinates of the turning point </a:t>
            </a:r>
          </a:p>
        </p:txBody>
      </p:sp>
    </p:spTree>
    <p:extLst>
      <p:ext uri="{BB962C8B-B14F-4D97-AF65-F5344CB8AC3E}">
        <p14:creationId xmlns:p14="http://schemas.microsoft.com/office/powerpoint/2010/main" val="2360189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2ED6F1-D1FD-A6F4-72BA-86E3B6125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7778A3F2-F0C8-EF05-04CE-2759CF6A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EB5755-B18A-802E-DB20-F28537C69524}"/>
                  </a:ext>
                </a:extLst>
              </p:cNvPr>
              <p:cNvSpPr/>
              <p:nvPr/>
            </p:nvSpPr>
            <p:spPr>
              <a:xfrm>
                <a:off x="123986" y="108488"/>
                <a:ext cx="643179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+10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EB5755-B18A-802E-DB20-F28537C69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" y="108488"/>
                <a:ext cx="6431797" cy="2030278"/>
              </a:xfrm>
              <a:prstGeom prst="roundRect">
                <a:avLst/>
              </a:prstGeom>
              <a:blipFill>
                <a:blip r:embed="rId4"/>
                <a:stretch>
                  <a:fillRect t="-896" r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D40B4F-8871-D837-2DC4-7B647912DE7A}"/>
              </a:ext>
            </a:extLst>
          </p:cNvPr>
          <p:cNvSpPr txBox="1"/>
          <p:nvPr/>
        </p:nvSpPr>
        <p:spPr>
          <a:xfrm>
            <a:off x="1239864" y="2340244"/>
            <a:ext cx="54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coordinates of the turning point </a:t>
            </a:r>
          </a:p>
        </p:txBody>
      </p:sp>
    </p:spTree>
    <p:extLst>
      <p:ext uri="{BB962C8B-B14F-4D97-AF65-F5344CB8AC3E}">
        <p14:creationId xmlns:p14="http://schemas.microsoft.com/office/powerpoint/2010/main" val="3971300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7F4A66F6-A7AD-D33D-D620-3C912631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9" y="1603626"/>
            <a:ext cx="11836028" cy="216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164B6A-5BDF-F4C2-16F2-91B80720F178}"/>
              </a:ext>
            </a:extLst>
          </p:cNvPr>
          <p:cNvSpPr txBox="1"/>
          <p:nvPr/>
        </p:nvSpPr>
        <p:spPr>
          <a:xfrm>
            <a:off x="153399" y="241187"/>
            <a:ext cx="11360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Sketch the following, ensuring you indicate where the curve intercepts either of the axes and the coordinates of the turning point </a:t>
            </a:r>
          </a:p>
        </p:txBody>
      </p:sp>
    </p:spTree>
    <p:extLst>
      <p:ext uri="{BB962C8B-B14F-4D97-AF65-F5344CB8AC3E}">
        <p14:creationId xmlns:p14="http://schemas.microsoft.com/office/powerpoint/2010/main" val="1376355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era 1">
            <a:extLst>
              <a:ext uri="{FF2B5EF4-FFF2-40B4-BE49-F238E27FC236}">
                <a16:creationId xmlns:a16="http://schemas.microsoft.com/office/drawing/2014/main" id="{9CAEF6E1-B2F3-AB5B-0C62-1E5D57CF2A9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1298264" cy="635527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7186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4D00E-3DFD-A230-B59B-431C07622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white rectangular boxes with black text&#10;&#10;AI-generated content may be incorrect.">
            <a:extLst>
              <a:ext uri="{FF2B5EF4-FFF2-40B4-BE49-F238E27FC236}">
                <a16:creationId xmlns:a16="http://schemas.microsoft.com/office/drawing/2014/main" id="{4DC39F54-AB2C-61A4-51DF-BA48531CD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50" y="0"/>
            <a:ext cx="8991111" cy="63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377C06-7552-0D62-5489-424006FB1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DFB87F3D-D673-0982-E018-94507AE68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F0AB148-619C-ABA3-1973-2A350BE50082}"/>
                  </a:ext>
                </a:extLst>
              </p:cNvPr>
              <p:cNvSpPr/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−5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F0AB148-619C-ABA3-1973-2A350BE50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blipFill>
                <a:blip r:embed="rId3"/>
                <a:stretch>
                  <a:fillRect t="-896" r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985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070E4-758C-B2AD-2EED-40BF3CC3E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797D06D1-6D32-522D-FBDF-794BC60BE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5593E94-86BE-BAD4-FBAE-B37BED6FE9BA}"/>
                  </a:ext>
                </a:extLst>
              </p:cNvPr>
              <p:cNvSpPr/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−17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+10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5593E94-86BE-BAD4-FBAE-B37BED6FE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blipFill>
                <a:blip r:embed="rId3"/>
                <a:stretch>
                  <a:fillRect t="-896" r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8FCA85-A60C-9931-6925-BCB7622F9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133441" y="5063797"/>
            <a:ext cx="939739" cy="1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20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456FF-DEC5-2C43-1B52-E0B55DFB3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01D0E4E5-2CA1-1D26-6ABE-371885A5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0"/>
            <a:ext cx="11267268" cy="6189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D0B09323-EB80-79D3-A1B9-CF9D20E15F4D}"/>
                  </a:ext>
                </a:extLst>
              </p:cNvPr>
              <p:cNvSpPr/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+14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−15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D0B09323-EB80-79D3-A1B9-CF9D20E15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210"/>
                <a:ext cx="6431797" cy="2030278"/>
              </a:xfrm>
              <a:prstGeom prst="roundRect">
                <a:avLst/>
              </a:prstGeom>
              <a:blipFill>
                <a:blip r:embed="rId3"/>
                <a:stretch>
                  <a:fillRect t="-896" r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6A98DBA-5B8B-8EFB-E61C-FF2A91541F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133441" y="5063797"/>
            <a:ext cx="939739" cy="1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30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BAC7C2-F2FD-99E5-8146-030B31244995}"/>
              </a:ext>
            </a:extLst>
          </p:cNvPr>
          <p:cNvSpPr txBox="1"/>
          <p:nvPr/>
        </p:nvSpPr>
        <p:spPr>
          <a:xfrm>
            <a:off x="153399" y="241187"/>
            <a:ext cx="11360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Sketch the following, ensuring you indicate where the curve intercepts either of the axes and the coordinates of the turning point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D5395-F391-FFF4-0243-96EC65DAB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1" y="1756196"/>
            <a:ext cx="11612939" cy="1327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999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A89F2-3DA2-4A1F-9B5C-594F80662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era 1">
            <a:extLst>
              <a:ext uri="{FF2B5EF4-FFF2-40B4-BE49-F238E27FC236}">
                <a16:creationId xmlns:a16="http://schemas.microsoft.com/office/drawing/2014/main" id="{1F4A38E4-4E76-242B-21B6-F8D2FA7AB76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1298264" cy="635527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56806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13092-92DA-133D-4321-875BD08E8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7233FCD-3505-A908-45D4-10DF5B3DE51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graph of function and equations&#10;&#10;AI-generated content may be incorrect.">
            <a:extLst>
              <a:ext uri="{FF2B5EF4-FFF2-40B4-BE49-F238E27FC236}">
                <a16:creationId xmlns:a16="http://schemas.microsoft.com/office/drawing/2014/main" id="{E62769C4-7A9C-7CA9-7521-21B64A6F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652"/>
            <a:ext cx="7191214" cy="53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97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D225-8F8B-66C3-E286-6905B3E79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7DEFA27-9988-1327-3BD4-BFBD23B2CB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7500" lnSpcReduction="2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 </a:t>
            </a:r>
            <a:endParaRPr kumimoji="0" lang="en-GB" sz="5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diagram of a person running towards a ball&#10;&#10;AI-generated content may be incorrect.">
            <a:extLst>
              <a:ext uri="{FF2B5EF4-FFF2-40B4-BE49-F238E27FC236}">
                <a16:creationId xmlns:a16="http://schemas.microsoft.com/office/drawing/2014/main" id="{DA7CB968-CFCC-FAFD-CC0C-962DD03AF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7652"/>
            <a:ext cx="5896798" cy="3943900"/>
          </a:xfrm>
          <a:prstGeom prst="rect">
            <a:avLst/>
          </a:prstGeom>
        </p:spPr>
      </p:pic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BC6CE162-7098-18B0-89FD-CFE56EE54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526" y="967652"/>
            <a:ext cx="5789514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2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aths cards&#10;&#10;AI-generated content may be incorrect.">
            <a:extLst>
              <a:ext uri="{FF2B5EF4-FFF2-40B4-BE49-F238E27FC236}">
                <a16:creationId xmlns:a16="http://schemas.microsoft.com/office/drawing/2014/main" id="{6CD633CA-FBF7-0936-851B-150B1F7E1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45" y="0"/>
            <a:ext cx="8694549" cy="63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3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4EB593A2-26D6-882F-43F4-25ACA4A8FAAF}"/>
              </a:ext>
            </a:extLst>
          </p:cNvPr>
          <p:cNvSpPr/>
          <p:nvPr/>
        </p:nvSpPr>
        <p:spPr>
          <a:xfrm>
            <a:off x="3498546" y="1179349"/>
            <a:ext cx="4686300" cy="3763386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B8467A-71AE-338E-0998-EC3170154BA2}"/>
              </a:ext>
            </a:extLst>
          </p:cNvPr>
          <p:cNvCxnSpPr/>
          <p:nvPr/>
        </p:nvCxnSpPr>
        <p:spPr>
          <a:xfrm>
            <a:off x="3282522" y="4275693"/>
            <a:ext cx="56166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39949F-2618-739B-60EE-7BB4E75FA7D9}"/>
              </a:ext>
            </a:extLst>
          </p:cNvPr>
          <p:cNvCxnSpPr/>
          <p:nvPr/>
        </p:nvCxnSpPr>
        <p:spPr>
          <a:xfrm flipV="1">
            <a:off x="6684162" y="819309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1AB655-0E94-4A03-7116-4B4D4C3A7AA8}"/>
              </a:ext>
            </a:extLst>
          </p:cNvPr>
          <p:cNvSpPr txBox="1"/>
          <p:nvPr/>
        </p:nvSpPr>
        <p:spPr>
          <a:xfrm>
            <a:off x="8899146" y="398330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18361-9901-8B53-CF9A-BB5AE5157F71}"/>
              </a:ext>
            </a:extLst>
          </p:cNvPr>
          <p:cNvSpPr txBox="1"/>
          <p:nvPr/>
        </p:nvSpPr>
        <p:spPr>
          <a:xfrm>
            <a:off x="6432134" y="23499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AA6F3-2B23-F380-7BD0-FDBF7881DB7E}"/>
              </a:ext>
            </a:extLst>
          </p:cNvPr>
          <p:cNvSpPr txBox="1"/>
          <p:nvPr/>
        </p:nvSpPr>
        <p:spPr>
          <a:xfrm>
            <a:off x="1842362" y="387261"/>
            <a:ext cx="399933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3 features needed in sketch?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4D5AB-3008-F983-10D9-DC3D62B45434}"/>
              </a:ext>
            </a:extLst>
          </p:cNvPr>
          <p:cNvSpPr txBox="1"/>
          <p:nvPr/>
        </p:nvSpPr>
        <p:spPr>
          <a:xfrm>
            <a:off x="4786852" y="2964740"/>
            <a:ext cx="129614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4D3C7-7D40-0314-0CAF-D3FA2F16C70F}"/>
              </a:ext>
            </a:extLst>
          </p:cNvPr>
          <p:cNvSpPr txBox="1"/>
          <p:nvPr/>
        </p:nvSpPr>
        <p:spPr>
          <a:xfrm>
            <a:off x="7386978" y="5341004"/>
            <a:ext cx="176419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y-intercept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FA1A1-0F6B-F88B-B32A-791C19770BC2}"/>
              </a:ext>
            </a:extLst>
          </p:cNvPr>
          <p:cNvSpPr txBox="1"/>
          <p:nvPr/>
        </p:nvSpPr>
        <p:spPr>
          <a:xfrm>
            <a:off x="2229405" y="5211797"/>
            <a:ext cx="253828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General shape: Smiley face or hill?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A556F2-BD2E-B5CB-407D-D30CF4B9E6C0}"/>
              </a:ext>
            </a:extLst>
          </p:cNvPr>
          <p:cNvCxnSpPr>
            <a:stCxn id="9" idx="2"/>
          </p:cNvCxnSpPr>
          <p:nvPr/>
        </p:nvCxnSpPr>
        <p:spPr>
          <a:xfrm flipH="1">
            <a:off x="4866698" y="3426405"/>
            <a:ext cx="568226" cy="77728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59504E-0ADA-19A0-8D5A-88160B318651}"/>
              </a:ext>
            </a:extLst>
          </p:cNvPr>
          <p:cNvCxnSpPr>
            <a:stCxn id="9" idx="2"/>
          </p:cNvCxnSpPr>
          <p:nvPr/>
        </p:nvCxnSpPr>
        <p:spPr>
          <a:xfrm>
            <a:off x="5434924" y="3426405"/>
            <a:ext cx="1592014" cy="77728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7492C2-43D1-52EA-A532-C567EFB66554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6684162" y="4851757"/>
            <a:ext cx="1584914" cy="48924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E0D92B-DD56-15AF-609E-0B1C148FB47C}"/>
              </a:ext>
            </a:extLst>
          </p:cNvPr>
          <p:cNvCxnSpPr>
            <a:stCxn id="11" idx="0"/>
          </p:cNvCxnSpPr>
          <p:nvPr/>
        </p:nvCxnSpPr>
        <p:spPr>
          <a:xfrm flipV="1">
            <a:off x="3498546" y="4851757"/>
            <a:ext cx="1652265" cy="36004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8551-695C-8AF7-DAAB-A8580472BE0D}"/>
              </a:ext>
            </a:extLst>
          </p:cNvPr>
          <p:cNvSpPr/>
          <p:nvPr/>
        </p:nvSpPr>
        <p:spPr>
          <a:xfrm>
            <a:off x="4786852" y="2964741"/>
            <a:ext cx="1296143" cy="461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54B59B-4B72-7991-AA0D-135963B64486}"/>
              </a:ext>
            </a:extLst>
          </p:cNvPr>
          <p:cNvSpPr/>
          <p:nvPr/>
        </p:nvSpPr>
        <p:spPr>
          <a:xfrm>
            <a:off x="7386978" y="5341004"/>
            <a:ext cx="1764196" cy="4617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B5BEE4-BF79-77AA-1866-D632D1D55F56}"/>
              </a:ext>
            </a:extLst>
          </p:cNvPr>
          <p:cNvSpPr/>
          <p:nvPr/>
        </p:nvSpPr>
        <p:spPr>
          <a:xfrm>
            <a:off x="2229405" y="5211796"/>
            <a:ext cx="253828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16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8FB55BCC-E473-B1ED-2994-2434E425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87254" cy="6262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7B558E-7B9E-F467-681D-9F4242013F0F}"/>
              </a:ext>
            </a:extLst>
          </p:cNvPr>
          <p:cNvSpPr txBox="1"/>
          <p:nvPr/>
        </p:nvSpPr>
        <p:spPr>
          <a:xfrm>
            <a:off x="7609668" y="263471"/>
            <a:ext cx="4463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is the y – intercept?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How do you know? </a:t>
            </a:r>
          </a:p>
        </p:txBody>
      </p:sp>
    </p:spTree>
    <p:extLst>
      <p:ext uri="{BB962C8B-B14F-4D97-AF65-F5344CB8AC3E}">
        <p14:creationId xmlns:p14="http://schemas.microsoft.com/office/powerpoint/2010/main" val="251155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rectangular signs with black text&#10;&#10;AI-generated content may be incorrect.">
            <a:extLst>
              <a:ext uri="{FF2B5EF4-FFF2-40B4-BE49-F238E27FC236}">
                <a16:creationId xmlns:a16="http://schemas.microsoft.com/office/drawing/2014/main" id="{718D6989-2D3B-EB45-5155-B947A63DE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981627" cy="6317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661C6B-9B40-6B7F-45FC-FB4F7F6306C1}"/>
              </a:ext>
            </a:extLst>
          </p:cNvPr>
          <p:cNvSpPr txBox="1"/>
          <p:nvPr/>
        </p:nvSpPr>
        <p:spPr>
          <a:xfrm>
            <a:off x="7609668" y="263471"/>
            <a:ext cx="4463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is the y – intercept? </a:t>
            </a:r>
          </a:p>
          <a:p>
            <a:pPr algn="ctr"/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EBAE6-2758-B222-68A5-734A722AA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1133441" y="5063797"/>
            <a:ext cx="939739" cy="1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4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D89DA60C-B6B0-4E18-AD66-415B6E6D8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6334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044B4-82D1-BC9C-6532-9A0E23779AC5}"/>
              </a:ext>
            </a:extLst>
          </p:cNvPr>
          <p:cNvSpPr txBox="1"/>
          <p:nvPr/>
        </p:nvSpPr>
        <p:spPr>
          <a:xfrm>
            <a:off x="7609668" y="263471"/>
            <a:ext cx="4463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are the roots?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How do you know? </a:t>
            </a:r>
          </a:p>
        </p:txBody>
      </p:sp>
    </p:spTree>
    <p:extLst>
      <p:ext uri="{BB962C8B-B14F-4D97-AF65-F5344CB8AC3E}">
        <p14:creationId xmlns:p14="http://schemas.microsoft.com/office/powerpoint/2010/main" val="418318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7A7802-1D33-278B-70A1-EDCF02DE5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8A3E3325-C61B-22F1-020A-020F0B410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81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5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1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1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3.xml><?xml version="1.0" encoding="utf-8"?>
<a:theme xmlns:a="http://schemas.openxmlformats.org/drawingml/2006/main" name="1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4.xml><?xml version="1.0" encoding="utf-8"?>
<a:theme xmlns:a="http://schemas.openxmlformats.org/drawingml/2006/main" name="1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5.xml><?xml version="1.0" encoding="utf-8"?>
<a:theme xmlns:a="http://schemas.openxmlformats.org/drawingml/2006/main" name="1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6.xml><?xml version="1.0" encoding="utf-8"?>
<a:theme xmlns:a="http://schemas.openxmlformats.org/drawingml/2006/main" name="1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7.xml><?xml version="1.0" encoding="utf-8"?>
<a:theme xmlns:a="http://schemas.openxmlformats.org/drawingml/2006/main" name="1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8.xml><?xml version="1.0" encoding="utf-8"?>
<a:theme xmlns:a="http://schemas.openxmlformats.org/drawingml/2006/main" name="1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9.xml><?xml version="1.0" encoding="utf-8"?>
<a:theme xmlns:a="http://schemas.openxmlformats.org/drawingml/2006/main" name="1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0.xml><?xml version="1.0" encoding="utf-8"?>
<a:theme xmlns:a="http://schemas.openxmlformats.org/drawingml/2006/main" name="2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1.xml><?xml version="1.0" encoding="utf-8"?>
<a:theme xmlns:a="http://schemas.openxmlformats.org/drawingml/2006/main" name="2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2.xml><?xml version="1.0" encoding="utf-8"?>
<a:theme xmlns:a="http://schemas.openxmlformats.org/drawingml/2006/main" name="2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5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9.xml><?xml version="1.0" encoding="utf-8"?>
<a:theme xmlns:a="http://schemas.openxmlformats.org/drawingml/2006/main" name="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598</Words>
  <Application>Microsoft Office PowerPoint</Application>
  <PresentationFormat>Widescreen</PresentationFormat>
  <Paragraphs>124</Paragraphs>
  <Slides>36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36</vt:i4>
      </vt:variant>
    </vt:vector>
  </HeadingPairs>
  <TitlesOfParts>
    <vt:vector size="64" baseType="lpstr">
      <vt:lpstr>Arial</vt:lpstr>
      <vt:lpstr>Calibri</vt:lpstr>
      <vt:lpstr>Cambria Math</vt:lpstr>
      <vt:lpstr>Century Gothic</vt:lpstr>
      <vt:lpstr>Comic Sans MS</vt:lpstr>
      <vt:lpstr>Lato</vt:lpstr>
      <vt:lpstr>Office Theme</vt:lpstr>
      <vt:lpstr>ALT</vt:lpstr>
      <vt:lpstr>Archway</vt:lpstr>
      <vt:lpstr>1_ALT</vt:lpstr>
      <vt:lpstr>5_ALT</vt:lpstr>
      <vt:lpstr>6_ALT</vt:lpstr>
      <vt:lpstr>7_ALT</vt:lpstr>
      <vt:lpstr>8_ALT</vt:lpstr>
      <vt:lpstr>9_ALT</vt:lpstr>
      <vt:lpstr>10_ALT</vt:lpstr>
      <vt:lpstr>11_ALT</vt:lpstr>
      <vt:lpstr>12_ALT</vt:lpstr>
      <vt:lpstr>13_ALT</vt:lpstr>
      <vt:lpstr>14_ALT</vt:lpstr>
      <vt:lpstr>15_ALT</vt:lpstr>
      <vt:lpstr>16_ALT</vt:lpstr>
      <vt:lpstr>17_ALT</vt:lpstr>
      <vt:lpstr>18_ALT</vt:lpstr>
      <vt:lpstr>19_ALT</vt:lpstr>
      <vt:lpstr>20_ALT</vt:lpstr>
      <vt:lpstr>21_ALT</vt:lpstr>
      <vt:lpstr>22_ALT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47</cp:revision>
  <cp:lastPrinted>2025-10-03T07:17:01Z</cp:lastPrinted>
  <dcterms:created xsi:type="dcterms:W3CDTF">2024-05-01T10:13:14Z</dcterms:created>
  <dcterms:modified xsi:type="dcterms:W3CDTF">2026-01-27T10:09:39Z</dcterms:modified>
</cp:coreProperties>
</file>