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8" r:id="rId1"/>
    <p:sldMasterId id="2147483731" r:id="rId2"/>
    <p:sldMasterId id="2147483736" r:id="rId3"/>
  </p:sldMasterIdLst>
  <p:notesMasterIdLst>
    <p:notesMasterId r:id="rId15"/>
  </p:notesMasterIdLst>
  <p:sldIdLst>
    <p:sldId id="286" r:id="rId4"/>
    <p:sldId id="281" r:id="rId5"/>
    <p:sldId id="283" r:id="rId6"/>
    <p:sldId id="282" r:id="rId7"/>
    <p:sldId id="284" r:id="rId8"/>
    <p:sldId id="288" r:id="rId9"/>
    <p:sldId id="289" r:id="rId10"/>
    <p:sldId id="290" r:id="rId11"/>
    <p:sldId id="271" r:id="rId12"/>
    <p:sldId id="276" r:id="rId13"/>
    <p:sldId id="275" r:id="rId14"/>
  </p:sldIdLst>
  <p:sldSz cx="12192000" cy="6858000"/>
  <p:notesSz cx="7104063" cy="10234613"/>
  <p:embeddedFontLst>
    <p:embeddedFont>
      <p:font typeface="Century Gothic" panose="020B0502020202020204" pitchFamily="34" charset="0"/>
      <p:regular r:id="rId16"/>
      <p:bold r:id="rId17"/>
      <p:italic r:id="rId18"/>
      <p:boldItalic r:id="rId19"/>
    </p:embeddedFont>
    <p:embeddedFont>
      <p:font typeface="Lato" panose="020F0502020204030203"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necting Knowledge" id="{059544AC-2C27-45B1-9F95-F87DF8854DD6}">
          <p14:sldIdLst>
            <p14:sldId id="286"/>
          </p14:sldIdLst>
        </p14:section>
        <p14:section name="Instruction" id="{E588C379-5C9C-4141-AE9D-89D5EB15A705}">
          <p14:sldIdLst>
            <p14:sldId id="281"/>
            <p14:sldId id="283"/>
            <p14:sldId id="282"/>
            <p14:sldId id="284"/>
            <p14:sldId id="288"/>
            <p14:sldId id="289"/>
          </p14:sldIdLst>
        </p14:section>
        <p14:section name="Practice" id="{CB3A0AB4-7D99-4BBF-BB04-827D3BC648E8}">
          <p14:sldIdLst>
            <p14:sldId id="290"/>
          </p14:sldIdLst>
        </p14:section>
        <p14:section name="Problems" id="{6075E855-BE3B-4E18-B90D-E662CE5F2631}">
          <p14:sldIdLst>
            <p14:sldId id="271"/>
            <p14:sldId id="276"/>
            <p14:sldId id="275"/>
          </p14:sldIdLst>
        </p14:section>
      </p14:sectionLst>
    </p:ext>
    <p:ext uri="{EFAFB233-063F-42B5-8137-9DF3F51BA10A}">
      <p15:sldGuideLst xmlns:p15="http://schemas.microsoft.com/office/powerpoint/2012/main">
        <p15:guide id="1" orient="horz" pos="2160" userDrawn="1">
          <p15:clr>
            <a:srgbClr val="A4A3A4"/>
          </p15:clr>
        </p15:guide>
        <p15:guide id="2" pos="35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D966"/>
    <a:srgbClr val="333432"/>
    <a:srgbClr val="130804"/>
    <a:srgbClr val="FFD03B"/>
    <a:srgbClr val="00FF00"/>
    <a:srgbClr val="FF33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86679" autoAdjust="0"/>
  </p:normalViewPr>
  <p:slideViewPr>
    <p:cSldViewPr snapToGrid="0" showGuides="1">
      <p:cViewPr varScale="1">
        <p:scale>
          <a:sx n="59" d="100"/>
          <a:sy n="59" d="100"/>
        </p:scale>
        <p:origin x="1092" y="66"/>
      </p:cViewPr>
      <p:guideLst>
        <p:guide orient="horz" pos="2160"/>
        <p:guide pos="3505"/>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42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427" cy="513508"/>
          </a:xfrm>
          <a:prstGeom prst="rect">
            <a:avLst/>
          </a:prstGeom>
        </p:spPr>
        <p:txBody>
          <a:bodyPr vert="horz" lIns="94637" tIns="47319" rIns="94637" bIns="47319" rtlCol="0"/>
          <a:lstStyle>
            <a:lvl1pPr algn="l">
              <a:defRPr sz="1300"/>
            </a:lvl1pPr>
          </a:lstStyle>
          <a:p>
            <a:endParaRPr lang="en-GB"/>
          </a:p>
        </p:txBody>
      </p:sp>
      <p:sp>
        <p:nvSpPr>
          <p:cNvPr id="3" name="Date Placeholder 2"/>
          <p:cNvSpPr>
            <a:spLocks noGrp="1"/>
          </p:cNvSpPr>
          <p:nvPr>
            <p:ph type="dt" idx="1"/>
          </p:nvPr>
        </p:nvSpPr>
        <p:spPr>
          <a:xfrm>
            <a:off x="4023993" y="0"/>
            <a:ext cx="3078427" cy="513508"/>
          </a:xfrm>
          <a:prstGeom prst="rect">
            <a:avLst/>
          </a:prstGeom>
        </p:spPr>
        <p:txBody>
          <a:bodyPr vert="horz" lIns="94637" tIns="47319" rIns="94637" bIns="47319" rtlCol="0"/>
          <a:lstStyle>
            <a:lvl1pPr algn="r">
              <a:defRPr sz="1300"/>
            </a:lvl1pPr>
          </a:lstStyle>
          <a:p>
            <a:fld id="{9C6A85EB-AF26-437E-8488-94E19A13AA79}" type="datetimeFigureOut">
              <a:rPr lang="en-GB" smtClean="0"/>
              <a:t>13/01/2026</a:t>
            </a:fld>
            <a:endParaRPr lang="en-GB"/>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4637" tIns="47319" rIns="94637" bIns="47319" rtlCol="0" anchor="ctr"/>
          <a:lstStyle/>
          <a:p>
            <a:endParaRPr lang="en-GB"/>
          </a:p>
        </p:txBody>
      </p:sp>
      <p:sp>
        <p:nvSpPr>
          <p:cNvPr id="5" name="Notes Placeholder 4"/>
          <p:cNvSpPr>
            <a:spLocks noGrp="1"/>
          </p:cNvSpPr>
          <p:nvPr>
            <p:ph type="body" sz="quarter" idx="3"/>
          </p:nvPr>
        </p:nvSpPr>
        <p:spPr>
          <a:xfrm>
            <a:off x="710407" y="4925410"/>
            <a:ext cx="5683250" cy="4029878"/>
          </a:xfrm>
          <a:prstGeom prst="rect">
            <a:avLst/>
          </a:prstGeom>
        </p:spPr>
        <p:txBody>
          <a:bodyPr vert="horz" lIns="94637" tIns="47319" rIns="94637" bIns="473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721110"/>
            <a:ext cx="3078427" cy="513507"/>
          </a:xfrm>
          <a:prstGeom prst="rect">
            <a:avLst/>
          </a:prstGeom>
        </p:spPr>
        <p:txBody>
          <a:bodyPr vert="horz" lIns="94637" tIns="47319" rIns="94637" bIns="47319" rtlCol="0" anchor="b"/>
          <a:lstStyle>
            <a:lvl1pPr algn="l">
              <a:defRPr sz="1300"/>
            </a:lvl1pPr>
          </a:lstStyle>
          <a:p>
            <a:endParaRPr lang="en-GB"/>
          </a:p>
        </p:txBody>
      </p:sp>
      <p:sp>
        <p:nvSpPr>
          <p:cNvPr id="7" name="Slide Number Placeholder 6"/>
          <p:cNvSpPr>
            <a:spLocks noGrp="1"/>
          </p:cNvSpPr>
          <p:nvPr>
            <p:ph type="sldNum" sz="quarter" idx="5"/>
          </p:nvPr>
        </p:nvSpPr>
        <p:spPr>
          <a:xfrm>
            <a:off x="4023993" y="9721110"/>
            <a:ext cx="3078427" cy="513507"/>
          </a:xfrm>
          <a:prstGeom prst="rect">
            <a:avLst/>
          </a:prstGeom>
        </p:spPr>
        <p:txBody>
          <a:bodyPr vert="horz" lIns="94637" tIns="47319" rIns="94637" bIns="47319" rtlCol="0" anchor="b"/>
          <a:lstStyle>
            <a:lvl1pPr algn="r">
              <a:defRPr sz="1300"/>
            </a:lvl1pPr>
          </a:lstStyle>
          <a:p>
            <a:fld id="{DD4EDCD2-601A-461C-9AB5-639C33E3F986}" type="slidenum">
              <a:rPr lang="en-GB" smtClean="0"/>
              <a:t>‹#›</a:t>
            </a:fld>
            <a:endParaRPr lang="en-GB"/>
          </a:p>
        </p:txBody>
      </p:sp>
    </p:spTree>
    <p:extLst>
      <p:ext uri="{BB962C8B-B14F-4D97-AF65-F5344CB8AC3E}">
        <p14:creationId xmlns:p14="http://schemas.microsoft.com/office/powerpoint/2010/main" val="275949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350 no </a:t>
            </a:r>
          </a:p>
        </p:txBody>
      </p:sp>
      <p:sp>
        <p:nvSpPr>
          <p:cNvPr id="4" name="Slide Number Placeholder 3"/>
          <p:cNvSpPr>
            <a:spLocks noGrp="1"/>
          </p:cNvSpPr>
          <p:nvPr>
            <p:ph type="sldNum" sz="quarter" idx="10"/>
          </p:nvPr>
        </p:nvSpPr>
        <p:spPr/>
        <p:txBody>
          <a:bodyPr/>
          <a:lstStyle/>
          <a:p>
            <a:fld id="{DD4EDCD2-601A-461C-9AB5-639C33E3F986}" type="slidenum">
              <a:rPr lang="en-GB" smtClean="0"/>
              <a:t>9</a:t>
            </a:fld>
            <a:endParaRPr lang="en-GB"/>
          </a:p>
        </p:txBody>
      </p:sp>
    </p:spTree>
    <p:extLst>
      <p:ext uri="{BB962C8B-B14F-4D97-AF65-F5344CB8AC3E}">
        <p14:creationId xmlns:p14="http://schemas.microsoft.com/office/powerpoint/2010/main" val="3152313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5.6</a:t>
            </a:r>
          </a:p>
        </p:txBody>
      </p:sp>
      <p:sp>
        <p:nvSpPr>
          <p:cNvPr id="4" name="Slide Number Placeholder 3"/>
          <p:cNvSpPr>
            <a:spLocks noGrp="1"/>
          </p:cNvSpPr>
          <p:nvPr>
            <p:ph type="sldNum" sz="quarter" idx="10"/>
          </p:nvPr>
        </p:nvSpPr>
        <p:spPr/>
        <p:txBody>
          <a:bodyPr/>
          <a:lstStyle/>
          <a:p>
            <a:fld id="{DD4EDCD2-601A-461C-9AB5-639C33E3F986}" type="slidenum">
              <a:rPr lang="en-GB" smtClean="0"/>
              <a:t>10</a:t>
            </a:fld>
            <a:endParaRPr lang="en-GB"/>
          </a:p>
        </p:txBody>
      </p:sp>
    </p:spTree>
    <p:extLst>
      <p:ext uri="{BB962C8B-B14F-4D97-AF65-F5344CB8AC3E}">
        <p14:creationId xmlns:p14="http://schemas.microsoft.com/office/powerpoint/2010/main" val="110815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2.85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4EDCD2-601A-461C-9AB5-639C33E3F98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781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196116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4096163034"/>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212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505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304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olling Recall Question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73227575"/>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6" name="Text Placeholder 5"/>
          <p:cNvSpPr>
            <a:spLocks noGrp="1"/>
          </p:cNvSpPr>
          <p:nvPr>
            <p:ph type="body" sz="quarter" idx="10" hasCustomPrompt="1"/>
          </p:nvPr>
        </p:nvSpPr>
        <p:spPr>
          <a:xfrm>
            <a:off x="475130" y="1165414"/>
            <a:ext cx="5531970" cy="887227"/>
          </a:xfrm>
        </p:spPr>
        <p:txBody>
          <a:bodyPr>
            <a:normAutofit/>
          </a:bodyPr>
          <a:lstStyle>
            <a:lvl1pPr marL="0" indent="0">
              <a:buNone/>
              <a:defRPr sz="1625" baseline="0"/>
            </a:lvl1pPr>
          </a:lstStyle>
          <a:p>
            <a:pPr lvl="0"/>
            <a:r>
              <a:rPr lang="en-US" dirty="0"/>
              <a:t>Type question here</a:t>
            </a:r>
          </a:p>
        </p:txBody>
      </p:sp>
      <p:sp>
        <p:nvSpPr>
          <p:cNvPr id="52" name="Text Placeholder 5"/>
          <p:cNvSpPr>
            <a:spLocks noGrp="1"/>
          </p:cNvSpPr>
          <p:nvPr>
            <p:ph type="body" sz="quarter" idx="11" hasCustomPrompt="1"/>
          </p:nvPr>
        </p:nvSpPr>
        <p:spPr>
          <a:xfrm>
            <a:off x="475130" y="2145056"/>
            <a:ext cx="5531970" cy="887227"/>
          </a:xfrm>
        </p:spPr>
        <p:txBody>
          <a:bodyPr>
            <a:normAutofit/>
          </a:bodyPr>
          <a:lstStyle>
            <a:lvl1pPr marL="0" indent="0">
              <a:buNone/>
              <a:defRPr sz="1625"/>
            </a:lvl1pPr>
          </a:lstStyle>
          <a:p>
            <a:pPr lvl="0"/>
            <a:r>
              <a:rPr lang="en-US" dirty="0"/>
              <a:t>Type question here</a:t>
            </a:r>
          </a:p>
        </p:txBody>
      </p:sp>
      <p:sp>
        <p:nvSpPr>
          <p:cNvPr id="53" name="Text Placeholder 5"/>
          <p:cNvSpPr>
            <a:spLocks noGrp="1"/>
          </p:cNvSpPr>
          <p:nvPr>
            <p:ph type="body" sz="quarter" idx="12" hasCustomPrompt="1"/>
          </p:nvPr>
        </p:nvSpPr>
        <p:spPr>
          <a:xfrm>
            <a:off x="475130" y="3172545"/>
            <a:ext cx="5531970" cy="887227"/>
          </a:xfrm>
        </p:spPr>
        <p:txBody>
          <a:bodyPr>
            <a:normAutofit/>
          </a:bodyPr>
          <a:lstStyle>
            <a:lvl1pPr marL="0" indent="0">
              <a:buNone/>
              <a:defRPr sz="1625"/>
            </a:lvl1pPr>
          </a:lstStyle>
          <a:p>
            <a:pPr lvl="0"/>
            <a:r>
              <a:rPr lang="en-US" dirty="0"/>
              <a:t>Type question here</a:t>
            </a:r>
          </a:p>
        </p:txBody>
      </p:sp>
      <p:sp>
        <p:nvSpPr>
          <p:cNvPr id="54" name="Text Placeholder 5"/>
          <p:cNvSpPr>
            <a:spLocks noGrp="1"/>
          </p:cNvSpPr>
          <p:nvPr>
            <p:ph type="body" sz="quarter" idx="13" hasCustomPrompt="1"/>
          </p:nvPr>
        </p:nvSpPr>
        <p:spPr>
          <a:xfrm>
            <a:off x="475130" y="4152187"/>
            <a:ext cx="5531970" cy="887227"/>
          </a:xfrm>
        </p:spPr>
        <p:txBody>
          <a:bodyPr>
            <a:normAutofit/>
          </a:bodyPr>
          <a:lstStyle>
            <a:lvl1pPr marL="0" indent="0">
              <a:buNone/>
              <a:defRPr sz="1625"/>
            </a:lvl1pPr>
          </a:lstStyle>
          <a:p>
            <a:pPr lvl="0"/>
            <a:r>
              <a:rPr lang="en-US" dirty="0"/>
              <a:t>Type question here</a:t>
            </a:r>
          </a:p>
        </p:txBody>
      </p:sp>
      <p:sp>
        <p:nvSpPr>
          <p:cNvPr id="55" name="Text Placeholder 5"/>
          <p:cNvSpPr>
            <a:spLocks noGrp="1"/>
          </p:cNvSpPr>
          <p:nvPr>
            <p:ph type="body" sz="quarter" idx="14" hasCustomPrompt="1"/>
          </p:nvPr>
        </p:nvSpPr>
        <p:spPr>
          <a:xfrm>
            <a:off x="475129" y="5131829"/>
            <a:ext cx="5531970" cy="887227"/>
          </a:xfrm>
        </p:spPr>
        <p:txBody>
          <a:bodyPr>
            <a:normAutofit/>
          </a:bodyPr>
          <a:lstStyle>
            <a:lvl1pPr marL="0" indent="0">
              <a:buNone/>
              <a:defRPr sz="1625"/>
            </a:lvl1pPr>
          </a:lstStyle>
          <a:p>
            <a:pPr lvl="0"/>
            <a:r>
              <a:rPr lang="en-US" dirty="0"/>
              <a:t>Type question here</a:t>
            </a:r>
          </a:p>
        </p:txBody>
      </p:sp>
      <p:sp>
        <p:nvSpPr>
          <p:cNvPr id="56" name="Text Placeholder 5"/>
          <p:cNvSpPr>
            <a:spLocks noGrp="1"/>
          </p:cNvSpPr>
          <p:nvPr>
            <p:ph type="body" sz="quarter" idx="15" hasCustomPrompt="1"/>
          </p:nvPr>
        </p:nvSpPr>
        <p:spPr>
          <a:xfrm>
            <a:off x="6320864" y="1165414"/>
            <a:ext cx="5531970" cy="887227"/>
          </a:xfrm>
        </p:spPr>
        <p:txBody>
          <a:bodyPr>
            <a:normAutofit/>
          </a:bodyPr>
          <a:lstStyle>
            <a:lvl1pPr marL="0" indent="0">
              <a:buNone/>
              <a:defRPr sz="1625"/>
            </a:lvl1pPr>
          </a:lstStyle>
          <a:p>
            <a:pPr lvl="0"/>
            <a:r>
              <a:rPr lang="en-US" dirty="0"/>
              <a:t>Type question here</a:t>
            </a:r>
          </a:p>
        </p:txBody>
      </p:sp>
      <p:sp>
        <p:nvSpPr>
          <p:cNvPr id="57" name="Text Placeholder 5"/>
          <p:cNvSpPr>
            <a:spLocks noGrp="1"/>
          </p:cNvSpPr>
          <p:nvPr>
            <p:ph type="body" sz="quarter" idx="16" hasCustomPrompt="1"/>
          </p:nvPr>
        </p:nvSpPr>
        <p:spPr>
          <a:xfrm>
            <a:off x="6320864" y="2145056"/>
            <a:ext cx="5531970" cy="887227"/>
          </a:xfrm>
        </p:spPr>
        <p:txBody>
          <a:bodyPr>
            <a:normAutofit/>
          </a:bodyPr>
          <a:lstStyle>
            <a:lvl1pPr marL="0" indent="0">
              <a:buNone/>
              <a:defRPr sz="1625"/>
            </a:lvl1pPr>
          </a:lstStyle>
          <a:p>
            <a:pPr lvl="0"/>
            <a:r>
              <a:rPr lang="en-US" dirty="0"/>
              <a:t>Type question here</a:t>
            </a:r>
          </a:p>
        </p:txBody>
      </p:sp>
      <p:sp>
        <p:nvSpPr>
          <p:cNvPr id="58" name="Text Placeholder 5"/>
          <p:cNvSpPr>
            <a:spLocks noGrp="1"/>
          </p:cNvSpPr>
          <p:nvPr>
            <p:ph type="body" sz="quarter" idx="17" hasCustomPrompt="1"/>
          </p:nvPr>
        </p:nvSpPr>
        <p:spPr>
          <a:xfrm>
            <a:off x="6320864" y="3172545"/>
            <a:ext cx="5531970" cy="887227"/>
          </a:xfrm>
        </p:spPr>
        <p:txBody>
          <a:bodyPr>
            <a:normAutofit/>
          </a:bodyPr>
          <a:lstStyle>
            <a:lvl1pPr marL="0" indent="0">
              <a:buNone/>
              <a:defRPr sz="1625"/>
            </a:lvl1pPr>
          </a:lstStyle>
          <a:p>
            <a:pPr lvl="0"/>
            <a:r>
              <a:rPr lang="en-US" dirty="0"/>
              <a:t>Type question here</a:t>
            </a:r>
          </a:p>
        </p:txBody>
      </p:sp>
      <p:sp>
        <p:nvSpPr>
          <p:cNvPr id="59" name="Text Placeholder 5"/>
          <p:cNvSpPr>
            <a:spLocks noGrp="1"/>
          </p:cNvSpPr>
          <p:nvPr>
            <p:ph type="body" sz="quarter" idx="18" hasCustomPrompt="1"/>
          </p:nvPr>
        </p:nvSpPr>
        <p:spPr>
          <a:xfrm>
            <a:off x="6320864" y="4152187"/>
            <a:ext cx="5531970" cy="887227"/>
          </a:xfrm>
        </p:spPr>
        <p:txBody>
          <a:bodyPr>
            <a:normAutofit/>
          </a:bodyPr>
          <a:lstStyle>
            <a:lvl1pPr marL="0" indent="0">
              <a:buNone/>
              <a:defRPr sz="1625"/>
            </a:lvl1pPr>
          </a:lstStyle>
          <a:p>
            <a:pPr lvl="0"/>
            <a:r>
              <a:rPr lang="en-US" dirty="0"/>
              <a:t>Type question here</a:t>
            </a:r>
          </a:p>
        </p:txBody>
      </p:sp>
      <p:sp>
        <p:nvSpPr>
          <p:cNvPr id="60" name="Text Placeholder 5"/>
          <p:cNvSpPr>
            <a:spLocks noGrp="1"/>
          </p:cNvSpPr>
          <p:nvPr>
            <p:ph type="body" sz="quarter" idx="19" hasCustomPrompt="1"/>
          </p:nvPr>
        </p:nvSpPr>
        <p:spPr>
          <a:xfrm>
            <a:off x="6418728" y="5131829"/>
            <a:ext cx="5434105" cy="887227"/>
          </a:xfrm>
        </p:spPr>
        <p:txBody>
          <a:bodyPr>
            <a:normAutofit/>
          </a:bodyPr>
          <a:lstStyle>
            <a:lvl1pPr marL="0" indent="0">
              <a:buNone/>
              <a:defRPr sz="1625"/>
            </a:lvl1pPr>
          </a:lstStyle>
          <a:p>
            <a:pPr lvl="0"/>
            <a:r>
              <a:rPr lang="en-US" dirty="0"/>
              <a:t>Type question here</a:t>
            </a:r>
          </a:p>
        </p:txBody>
      </p:sp>
    </p:spTree>
    <p:extLst>
      <p:ext uri="{BB962C8B-B14F-4D97-AF65-F5344CB8AC3E}">
        <p14:creationId xmlns:p14="http://schemas.microsoft.com/office/powerpoint/2010/main" val="3136003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Rolling Recall Answer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65309336"/>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7" name="Text Placeholder 5"/>
          <p:cNvSpPr>
            <a:spLocks noGrp="1"/>
          </p:cNvSpPr>
          <p:nvPr>
            <p:ph type="body" sz="quarter" idx="10" hasCustomPrompt="1"/>
          </p:nvPr>
        </p:nvSpPr>
        <p:spPr>
          <a:xfrm>
            <a:off x="2142566" y="1165414"/>
            <a:ext cx="3864535" cy="887227"/>
          </a:xfrm>
        </p:spPr>
        <p:txBody>
          <a:bodyPr>
            <a:normAutofit/>
          </a:bodyPr>
          <a:lstStyle>
            <a:lvl1pPr marL="0" indent="0">
              <a:buNone/>
              <a:defRPr sz="1625"/>
            </a:lvl1pPr>
          </a:lstStyle>
          <a:p>
            <a:pPr lvl="0"/>
            <a:r>
              <a:rPr lang="en-US" dirty="0"/>
              <a:t>Type answer here</a:t>
            </a:r>
          </a:p>
        </p:txBody>
      </p:sp>
      <p:sp>
        <p:nvSpPr>
          <p:cNvPr id="8" name="Text Placeholder 5"/>
          <p:cNvSpPr>
            <a:spLocks noGrp="1"/>
          </p:cNvSpPr>
          <p:nvPr>
            <p:ph type="body" sz="quarter" idx="11" hasCustomPrompt="1"/>
          </p:nvPr>
        </p:nvSpPr>
        <p:spPr>
          <a:xfrm>
            <a:off x="2142566" y="2157473"/>
            <a:ext cx="3864535" cy="887227"/>
          </a:xfrm>
        </p:spPr>
        <p:txBody>
          <a:bodyPr>
            <a:normAutofit/>
          </a:bodyPr>
          <a:lstStyle>
            <a:lvl1pPr marL="0" indent="0">
              <a:buNone/>
              <a:defRPr sz="1625"/>
            </a:lvl1pPr>
          </a:lstStyle>
          <a:p>
            <a:pPr lvl="0"/>
            <a:r>
              <a:rPr lang="en-US" dirty="0"/>
              <a:t>Type answer here</a:t>
            </a:r>
          </a:p>
        </p:txBody>
      </p:sp>
      <p:sp>
        <p:nvSpPr>
          <p:cNvPr id="9" name="Text Placeholder 5"/>
          <p:cNvSpPr>
            <a:spLocks noGrp="1"/>
          </p:cNvSpPr>
          <p:nvPr>
            <p:ph type="body" sz="quarter" idx="12" hasCustomPrompt="1"/>
          </p:nvPr>
        </p:nvSpPr>
        <p:spPr>
          <a:xfrm>
            <a:off x="2142566" y="3134679"/>
            <a:ext cx="3864535" cy="887227"/>
          </a:xfrm>
        </p:spPr>
        <p:txBody>
          <a:bodyPr>
            <a:normAutofit/>
          </a:bodyPr>
          <a:lstStyle>
            <a:lvl1pPr marL="0" indent="0">
              <a:buNone/>
              <a:defRPr sz="1625"/>
            </a:lvl1pPr>
          </a:lstStyle>
          <a:p>
            <a:pPr lvl="0"/>
            <a:r>
              <a:rPr lang="en-US" dirty="0"/>
              <a:t>Type answer here</a:t>
            </a:r>
          </a:p>
        </p:txBody>
      </p:sp>
      <p:sp>
        <p:nvSpPr>
          <p:cNvPr id="10" name="Text Placeholder 5"/>
          <p:cNvSpPr>
            <a:spLocks noGrp="1"/>
          </p:cNvSpPr>
          <p:nvPr>
            <p:ph type="body" sz="quarter" idx="13" hasCustomPrompt="1"/>
          </p:nvPr>
        </p:nvSpPr>
        <p:spPr>
          <a:xfrm>
            <a:off x="2142565" y="4171727"/>
            <a:ext cx="3864535" cy="887227"/>
          </a:xfrm>
        </p:spPr>
        <p:txBody>
          <a:bodyPr>
            <a:normAutofit/>
          </a:bodyPr>
          <a:lstStyle>
            <a:lvl1pPr marL="0" indent="0">
              <a:buNone/>
              <a:defRPr sz="1625"/>
            </a:lvl1pPr>
          </a:lstStyle>
          <a:p>
            <a:pPr lvl="0"/>
            <a:r>
              <a:rPr lang="en-US" dirty="0"/>
              <a:t>Type answer here</a:t>
            </a:r>
          </a:p>
        </p:txBody>
      </p:sp>
      <p:sp>
        <p:nvSpPr>
          <p:cNvPr id="11" name="Text Placeholder 5"/>
          <p:cNvSpPr>
            <a:spLocks noGrp="1"/>
          </p:cNvSpPr>
          <p:nvPr>
            <p:ph type="body" sz="quarter" idx="14" hasCustomPrompt="1"/>
          </p:nvPr>
        </p:nvSpPr>
        <p:spPr>
          <a:xfrm>
            <a:off x="2142565" y="5163786"/>
            <a:ext cx="3864535" cy="887227"/>
          </a:xfrm>
        </p:spPr>
        <p:txBody>
          <a:bodyPr>
            <a:normAutofit/>
          </a:bodyPr>
          <a:lstStyle>
            <a:lvl1pPr marL="0" indent="0">
              <a:buNone/>
              <a:defRPr sz="1625"/>
            </a:lvl1pPr>
          </a:lstStyle>
          <a:p>
            <a:pPr lvl="0"/>
            <a:r>
              <a:rPr lang="en-US" dirty="0"/>
              <a:t>Type answer here</a:t>
            </a:r>
          </a:p>
        </p:txBody>
      </p:sp>
      <p:sp>
        <p:nvSpPr>
          <p:cNvPr id="12" name="Text Placeholder 5"/>
          <p:cNvSpPr>
            <a:spLocks noGrp="1"/>
          </p:cNvSpPr>
          <p:nvPr>
            <p:ph type="body" sz="quarter" idx="15" hasCustomPrompt="1"/>
          </p:nvPr>
        </p:nvSpPr>
        <p:spPr>
          <a:xfrm>
            <a:off x="8040594" y="1165414"/>
            <a:ext cx="3864535" cy="887227"/>
          </a:xfrm>
        </p:spPr>
        <p:txBody>
          <a:bodyPr>
            <a:normAutofit/>
          </a:bodyPr>
          <a:lstStyle>
            <a:lvl1pPr marL="0" indent="0">
              <a:buNone/>
              <a:defRPr sz="1625"/>
            </a:lvl1pPr>
          </a:lstStyle>
          <a:p>
            <a:pPr lvl="0"/>
            <a:r>
              <a:rPr lang="en-US" dirty="0"/>
              <a:t>Type answer here</a:t>
            </a:r>
          </a:p>
        </p:txBody>
      </p:sp>
      <p:sp>
        <p:nvSpPr>
          <p:cNvPr id="13" name="Text Placeholder 5"/>
          <p:cNvSpPr>
            <a:spLocks noGrp="1"/>
          </p:cNvSpPr>
          <p:nvPr>
            <p:ph type="body" sz="quarter" idx="16" hasCustomPrompt="1"/>
          </p:nvPr>
        </p:nvSpPr>
        <p:spPr>
          <a:xfrm>
            <a:off x="8040594" y="2157473"/>
            <a:ext cx="3864535" cy="887227"/>
          </a:xfrm>
        </p:spPr>
        <p:txBody>
          <a:bodyPr>
            <a:normAutofit/>
          </a:bodyPr>
          <a:lstStyle>
            <a:lvl1pPr marL="0" indent="0">
              <a:buNone/>
              <a:defRPr sz="1625"/>
            </a:lvl1pPr>
          </a:lstStyle>
          <a:p>
            <a:pPr lvl="0"/>
            <a:r>
              <a:rPr lang="en-US" dirty="0"/>
              <a:t>Type answer here</a:t>
            </a:r>
          </a:p>
        </p:txBody>
      </p:sp>
      <p:sp>
        <p:nvSpPr>
          <p:cNvPr id="14" name="Text Placeholder 5"/>
          <p:cNvSpPr>
            <a:spLocks noGrp="1"/>
          </p:cNvSpPr>
          <p:nvPr>
            <p:ph type="body" sz="quarter" idx="17" hasCustomPrompt="1"/>
          </p:nvPr>
        </p:nvSpPr>
        <p:spPr>
          <a:xfrm>
            <a:off x="8040593" y="3134679"/>
            <a:ext cx="3864535" cy="887227"/>
          </a:xfrm>
        </p:spPr>
        <p:txBody>
          <a:bodyPr>
            <a:normAutofit/>
          </a:bodyPr>
          <a:lstStyle>
            <a:lvl1pPr marL="0" indent="0">
              <a:buNone/>
              <a:defRPr sz="1625"/>
            </a:lvl1pPr>
          </a:lstStyle>
          <a:p>
            <a:pPr lvl="0"/>
            <a:r>
              <a:rPr lang="en-US" dirty="0"/>
              <a:t>Type answer here</a:t>
            </a:r>
          </a:p>
        </p:txBody>
      </p:sp>
      <p:sp>
        <p:nvSpPr>
          <p:cNvPr id="15" name="Text Placeholder 5"/>
          <p:cNvSpPr>
            <a:spLocks noGrp="1"/>
          </p:cNvSpPr>
          <p:nvPr>
            <p:ph type="body" sz="quarter" idx="18" hasCustomPrompt="1"/>
          </p:nvPr>
        </p:nvSpPr>
        <p:spPr>
          <a:xfrm>
            <a:off x="8040592" y="4171727"/>
            <a:ext cx="3864535" cy="887227"/>
          </a:xfrm>
        </p:spPr>
        <p:txBody>
          <a:bodyPr>
            <a:normAutofit/>
          </a:bodyPr>
          <a:lstStyle>
            <a:lvl1pPr marL="0" indent="0">
              <a:buNone/>
              <a:defRPr sz="1625"/>
            </a:lvl1pPr>
          </a:lstStyle>
          <a:p>
            <a:pPr lvl="0"/>
            <a:r>
              <a:rPr lang="en-US" dirty="0"/>
              <a:t>Type answer here</a:t>
            </a:r>
          </a:p>
        </p:txBody>
      </p:sp>
      <p:sp>
        <p:nvSpPr>
          <p:cNvPr id="16" name="Text Placeholder 5"/>
          <p:cNvSpPr>
            <a:spLocks noGrp="1"/>
          </p:cNvSpPr>
          <p:nvPr>
            <p:ph type="body" sz="quarter" idx="19" hasCustomPrompt="1"/>
          </p:nvPr>
        </p:nvSpPr>
        <p:spPr>
          <a:xfrm>
            <a:off x="8040592" y="5163786"/>
            <a:ext cx="3864535" cy="887227"/>
          </a:xfrm>
        </p:spPr>
        <p:txBody>
          <a:bodyPr>
            <a:normAutofit/>
          </a:bodyPr>
          <a:lstStyle>
            <a:lvl1pPr marL="0" indent="0">
              <a:buNone/>
              <a:defRPr sz="1625"/>
            </a:lvl1pPr>
          </a:lstStyle>
          <a:p>
            <a:pPr lvl="0"/>
            <a:r>
              <a:rPr lang="en-US" dirty="0"/>
              <a:t>Type answer here</a:t>
            </a:r>
          </a:p>
        </p:txBody>
      </p:sp>
      <p:sp>
        <p:nvSpPr>
          <p:cNvPr id="17" name="Text Placeholder 5"/>
          <p:cNvSpPr>
            <a:spLocks noGrp="1"/>
          </p:cNvSpPr>
          <p:nvPr>
            <p:ph type="body" sz="quarter" idx="20" hasCustomPrompt="1"/>
          </p:nvPr>
        </p:nvSpPr>
        <p:spPr>
          <a:xfrm>
            <a:off x="457202" y="1165414"/>
            <a:ext cx="1523999" cy="887227"/>
          </a:xfrm>
        </p:spPr>
        <p:txBody>
          <a:bodyPr>
            <a:normAutofit/>
          </a:bodyPr>
          <a:lstStyle>
            <a:lvl1pPr marL="0" indent="0">
              <a:buNone/>
              <a:defRPr sz="1300"/>
            </a:lvl1pPr>
          </a:lstStyle>
          <a:p>
            <a:pPr lvl="0"/>
            <a:r>
              <a:rPr lang="en-US" dirty="0"/>
              <a:t>Type question keyword here</a:t>
            </a:r>
          </a:p>
        </p:txBody>
      </p:sp>
      <p:sp>
        <p:nvSpPr>
          <p:cNvPr id="18" name="Text Placeholder 5"/>
          <p:cNvSpPr>
            <a:spLocks noGrp="1"/>
          </p:cNvSpPr>
          <p:nvPr>
            <p:ph type="body" sz="quarter" idx="21" hasCustomPrompt="1"/>
          </p:nvPr>
        </p:nvSpPr>
        <p:spPr>
          <a:xfrm>
            <a:off x="457202" y="2157473"/>
            <a:ext cx="1523999" cy="887227"/>
          </a:xfrm>
        </p:spPr>
        <p:txBody>
          <a:bodyPr>
            <a:normAutofit/>
          </a:bodyPr>
          <a:lstStyle>
            <a:lvl1pPr marL="0" indent="0">
              <a:buNone/>
              <a:defRPr sz="1300"/>
            </a:lvl1pPr>
          </a:lstStyle>
          <a:p>
            <a:pPr lvl="0"/>
            <a:r>
              <a:rPr lang="en-US" dirty="0"/>
              <a:t>Type question Keyword here</a:t>
            </a:r>
          </a:p>
        </p:txBody>
      </p:sp>
      <p:sp>
        <p:nvSpPr>
          <p:cNvPr id="19" name="Text Placeholder 5"/>
          <p:cNvSpPr>
            <a:spLocks noGrp="1"/>
          </p:cNvSpPr>
          <p:nvPr>
            <p:ph type="body" sz="quarter" idx="22" hasCustomPrompt="1"/>
          </p:nvPr>
        </p:nvSpPr>
        <p:spPr>
          <a:xfrm>
            <a:off x="457202" y="3134679"/>
            <a:ext cx="1523999" cy="887227"/>
          </a:xfrm>
        </p:spPr>
        <p:txBody>
          <a:bodyPr>
            <a:normAutofit/>
          </a:bodyPr>
          <a:lstStyle>
            <a:lvl1pPr marL="0" indent="0">
              <a:buNone/>
              <a:defRPr sz="1300"/>
            </a:lvl1pPr>
          </a:lstStyle>
          <a:p>
            <a:pPr lvl="0"/>
            <a:r>
              <a:rPr lang="en-US" dirty="0"/>
              <a:t>Type question Keyword here</a:t>
            </a:r>
          </a:p>
        </p:txBody>
      </p:sp>
      <p:sp>
        <p:nvSpPr>
          <p:cNvPr id="20" name="Text Placeholder 5"/>
          <p:cNvSpPr>
            <a:spLocks noGrp="1"/>
          </p:cNvSpPr>
          <p:nvPr>
            <p:ph type="body" sz="quarter" idx="23" hasCustomPrompt="1"/>
          </p:nvPr>
        </p:nvSpPr>
        <p:spPr>
          <a:xfrm>
            <a:off x="457201" y="4171727"/>
            <a:ext cx="1523999" cy="887227"/>
          </a:xfrm>
        </p:spPr>
        <p:txBody>
          <a:bodyPr>
            <a:normAutofit/>
          </a:bodyPr>
          <a:lstStyle>
            <a:lvl1pPr marL="0" indent="0">
              <a:buNone/>
              <a:defRPr sz="1300"/>
            </a:lvl1pPr>
          </a:lstStyle>
          <a:p>
            <a:pPr lvl="0"/>
            <a:r>
              <a:rPr lang="en-US" dirty="0"/>
              <a:t>Type question Keyword here</a:t>
            </a:r>
          </a:p>
        </p:txBody>
      </p:sp>
      <p:sp>
        <p:nvSpPr>
          <p:cNvPr id="21" name="Text Placeholder 5"/>
          <p:cNvSpPr>
            <a:spLocks noGrp="1"/>
          </p:cNvSpPr>
          <p:nvPr>
            <p:ph type="body" sz="quarter" idx="24" hasCustomPrompt="1"/>
          </p:nvPr>
        </p:nvSpPr>
        <p:spPr>
          <a:xfrm>
            <a:off x="457201" y="5163786"/>
            <a:ext cx="1523999" cy="887227"/>
          </a:xfrm>
        </p:spPr>
        <p:txBody>
          <a:bodyPr>
            <a:normAutofit/>
          </a:bodyPr>
          <a:lstStyle>
            <a:lvl1pPr marL="0" indent="0">
              <a:buNone/>
              <a:defRPr sz="1300"/>
            </a:lvl1pPr>
          </a:lstStyle>
          <a:p>
            <a:pPr lvl="0"/>
            <a:r>
              <a:rPr lang="en-US" dirty="0"/>
              <a:t>Type question Keyword here</a:t>
            </a:r>
          </a:p>
        </p:txBody>
      </p:sp>
      <p:sp>
        <p:nvSpPr>
          <p:cNvPr id="22" name="Text Placeholder 5"/>
          <p:cNvSpPr>
            <a:spLocks noGrp="1"/>
          </p:cNvSpPr>
          <p:nvPr>
            <p:ph type="body" sz="quarter" idx="25" hasCustomPrompt="1"/>
          </p:nvPr>
        </p:nvSpPr>
        <p:spPr>
          <a:xfrm>
            <a:off x="6338050" y="1165414"/>
            <a:ext cx="1523999" cy="887227"/>
          </a:xfrm>
        </p:spPr>
        <p:txBody>
          <a:bodyPr>
            <a:normAutofit/>
          </a:bodyPr>
          <a:lstStyle>
            <a:lvl1pPr marL="0" indent="0">
              <a:buNone/>
              <a:defRPr sz="1300"/>
            </a:lvl1pPr>
          </a:lstStyle>
          <a:p>
            <a:pPr lvl="0"/>
            <a:r>
              <a:rPr lang="en-US" dirty="0"/>
              <a:t>Type question Keyword here</a:t>
            </a:r>
          </a:p>
        </p:txBody>
      </p:sp>
      <p:sp>
        <p:nvSpPr>
          <p:cNvPr id="23" name="Text Placeholder 5"/>
          <p:cNvSpPr>
            <a:spLocks noGrp="1"/>
          </p:cNvSpPr>
          <p:nvPr>
            <p:ph type="body" sz="quarter" idx="26" hasCustomPrompt="1"/>
          </p:nvPr>
        </p:nvSpPr>
        <p:spPr>
          <a:xfrm>
            <a:off x="6338050" y="2157473"/>
            <a:ext cx="1523999" cy="887227"/>
          </a:xfrm>
        </p:spPr>
        <p:txBody>
          <a:bodyPr>
            <a:normAutofit/>
          </a:bodyPr>
          <a:lstStyle>
            <a:lvl1pPr marL="0" indent="0">
              <a:buNone/>
              <a:defRPr sz="1300"/>
            </a:lvl1pPr>
          </a:lstStyle>
          <a:p>
            <a:pPr lvl="0"/>
            <a:r>
              <a:rPr lang="en-US" dirty="0"/>
              <a:t>Type question Keyword here</a:t>
            </a:r>
          </a:p>
        </p:txBody>
      </p:sp>
      <p:sp>
        <p:nvSpPr>
          <p:cNvPr id="24" name="Text Placeholder 5"/>
          <p:cNvSpPr>
            <a:spLocks noGrp="1"/>
          </p:cNvSpPr>
          <p:nvPr>
            <p:ph type="body" sz="quarter" idx="27" hasCustomPrompt="1"/>
          </p:nvPr>
        </p:nvSpPr>
        <p:spPr>
          <a:xfrm>
            <a:off x="6338048" y="3134679"/>
            <a:ext cx="1523999" cy="887227"/>
          </a:xfrm>
        </p:spPr>
        <p:txBody>
          <a:bodyPr>
            <a:normAutofit/>
          </a:bodyPr>
          <a:lstStyle>
            <a:lvl1pPr marL="0" indent="0">
              <a:buNone/>
              <a:defRPr sz="1300"/>
            </a:lvl1pPr>
          </a:lstStyle>
          <a:p>
            <a:pPr lvl="0"/>
            <a:r>
              <a:rPr lang="en-US" dirty="0"/>
              <a:t>Type question Keyword here</a:t>
            </a:r>
          </a:p>
        </p:txBody>
      </p:sp>
      <p:sp>
        <p:nvSpPr>
          <p:cNvPr id="25" name="Text Placeholder 5"/>
          <p:cNvSpPr>
            <a:spLocks noGrp="1"/>
          </p:cNvSpPr>
          <p:nvPr>
            <p:ph type="body" sz="quarter" idx="28" hasCustomPrompt="1"/>
          </p:nvPr>
        </p:nvSpPr>
        <p:spPr>
          <a:xfrm>
            <a:off x="6338047" y="4171727"/>
            <a:ext cx="1523999" cy="887227"/>
          </a:xfrm>
        </p:spPr>
        <p:txBody>
          <a:bodyPr>
            <a:normAutofit/>
          </a:bodyPr>
          <a:lstStyle>
            <a:lvl1pPr marL="0" indent="0">
              <a:buNone/>
              <a:defRPr sz="1300"/>
            </a:lvl1pPr>
          </a:lstStyle>
          <a:p>
            <a:pPr lvl="0"/>
            <a:r>
              <a:rPr lang="en-US" dirty="0"/>
              <a:t>Type question Keyword here</a:t>
            </a:r>
          </a:p>
        </p:txBody>
      </p:sp>
      <p:sp>
        <p:nvSpPr>
          <p:cNvPr id="26" name="Text Placeholder 5"/>
          <p:cNvSpPr>
            <a:spLocks noGrp="1"/>
          </p:cNvSpPr>
          <p:nvPr>
            <p:ph type="body" sz="quarter" idx="29" hasCustomPrompt="1"/>
          </p:nvPr>
        </p:nvSpPr>
        <p:spPr>
          <a:xfrm>
            <a:off x="6338047" y="5163786"/>
            <a:ext cx="1523999" cy="887227"/>
          </a:xfrm>
        </p:spPr>
        <p:txBody>
          <a:bodyPr>
            <a:normAutofit/>
          </a:bodyPr>
          <a:lstStyle>
            <a:lvl1pPr marL="0" indent="0">
              <a:buNone/>
              <a:defRPr sz="1300"/>
            </a:lvl1pPr>
          </a:lstStyle>
          <a:p>
            <a:pPr lvl="0"/>
            <a:r>
              <a:rPr lang="en-US" dirty="0"/>
              <a:t>Type question Keyword here</a:t>
            </a:r>
          </a:p>
        </p:txBody>
      </p:sp>
    </p:spTree>
    <p:extLst>
      <p:ext uri="{BB962C8B-B14F-4D97-AF65-F5344CB8AC3E}">
        <p14:creationId xmlns:p14="http://schemas.microsoft.com/office/powerpoint/2010/main" val="3446601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 Revision Lesson">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REVISE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PRACTICE</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CHECK</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0810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690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ALT Lesson Structure">
    <p:spTree>
      <p:nvGrpSpPr>
        <p:cNvPr id="1" name=""/>
        <p:cNvGrpSpPr/>
        <p:nvPr/>
      </p:nvGrpSpPr>
      <p:grpSpPr>
        <a:xfrm>
          <a:off x="0" y="0"/>
          <a:ext cx="0" cy="0"/>
          <a:chOff x="0" y="0"/>
          <a:chExt cx="0" cy="0"/>
        </a:xfrm>
      </p:grpSpPr>
      <p:sp>
        <p:nvSpPr>
          <p:cNvPr id="20" name="TextBox 19"/>
          <p:cNvSpPr txBox="1"/>
          <p:nvPr/>
        </p:nvSpPr>
        <p:spPr>
          <a:xfrm>
            <a:off x="3371396" y="496540"/>
            <a:ext cx="2446670" cy="593752"/>
          </a:xfrm>
          <a:prstGeom prst="rect">
            <a:avLst/>
          </a:prstGeom>
          <a:solidFill>
            <a:srgbClr val="DAE3F3"/>
          </a:solid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Clear instruction and modelling</a:t>
            </a:r>
          </a:p>
          <a:p>
            <a:pPr marL="0" indent="0" algn="ctr">
              <a:spcAft>
                <a:spcPts val="244"/>
              </a:spcAft>
              <a:buFont typeface="Arial" panose="020B0604020202020204" pitchFamily="34" charset="0"/>
              <a:buNone/>
            </a:pPr>
            <a:r>
              <a:rPr lang="en-GB" sz="975" dirty="0">
                <a:solidFill>
                  <a:srgbClr val="0B5196"/>
                </a:solidFill>
                <a:latin typeface="+mn-lt"/>
              </a:rPr>
              <a:t>Model Reading Strategies </a:t>
            </a:r>
          </a:p>
          <a:p>
            <a:pPr marL="0" indent="0" algn="ctr">
              <a:spcAft>
                <a:spcPts val="244"/>
              </a:spcAft>
              <a:buFont typeface="Arial" panose="020B0604020202020204" pitchFamily="34" charset="0"/>
              <a:buNone/>
            </a:pPr>
            <a:r>
              <a:rPr lang="en-GB" sz="975" dirty="0">
                <a:solidFill>
                  <a:srgbClr val="0B5196"/>
                </a:solidFill>
                <a:latin typeface="+mn-lt"/>
              </a:rPr>
              <a:t>Use Knowledge Organiser</a:t>
            </a:r>
          </a:p>
        </p:txBody>
      </p:sp>
      <p:sp>
        <p:nvSpPr>
          <p:cNvPr id="19" name="TextBox 18"/>
          <p:cNvSpPr txBox="1"/>
          <p:nvPr/>
        </p:nvSpPr>
        <p:spPr>
          <a:xfrm>
            <a:off x="9052208" y="488379"/>
            <a:ext cx="2688823" cy="593752"/>
          </a:xfrm>
          <a:prstGeom prst="rect">
            <a:avLst/>
          </a:prstGeom>
          <a:solidFill>
            <a:srgbClr val="DAE3F3"/>
          </a:solid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Remove scaffolding when</a:t>
            </a:r>
            <a:r>
              <a:rPr lang="en-GB" sz="975" baseline="0" dirty="0">
                <a:solidFill>
                  <a:srgbClr val="0B5196"/>
                </a:solidFill>
                <a:latin typeface="+mn-lt"/>
              </a:rPr>
              <a:t> appropriate</a:t>
            </a:r>
            <a:endParaRPr lang="en-GB" sz="975" dirty="0">
              <a:solidFill>
                <a:srgbClr val="0B5196"/>
              </a:solidFill>
              <a:latin typeface="+mn-lt"/>
            </a:endParaRPr>
          </a:p>
          <a:p>
            <a:pPr marL="0" indent="0" algn="ctr">
              <a:spcAft>
                <a:spcPts val="244"/>
              </a:spcAft>
              <a:buFont typeface="Arial" panose="020B0604020202020204" pitchFamily="34" charset="0"/>
              <a:buNone/>
            </a:pPr>
            <a:r>
              <a:rPr lang="en-GB" sz="975" dirty="0">
                <a:solidFill>
                  <a:srgbClr val="0B5196"/>
                </a:solidFill>
                <a:latin typeface="+mn-lt"/>
              </a:rPr>
              <a:t>Connect with existing knowledge</a:t>
            </a:r>
          </a:p>
          <a:p>
            <a:pPr marL="0" indent="0" algn="ctr">
              <a:spcAft>
                <a:spcPts val="244"/>
              </a:spcAft>
              <a:buFont typeface="Arial" panose="020B0604020202020204" pitchFamily="34" charset="0"/>
              <a:buNone/>
            </a:pPr>
            <a:r>
              <a:rPr lang="en-GB" sz="975" dirty="0">
                <a:solidFill>
                  <a:srgbClr val="0B5196"/>
                </a:solidFill>
                <a:latin typeface="+mn-lt"/>
              </a:rPr>
              <a:t>Capture in writing or performance</a:t>
            </a:r>
          </a:p>
        </p:txBody>
      </p:sp>
      <p:sp>
        <p:nvSpPr>
          <p:cNvPr id="11" name="Pentagon 10"/>
          <p:cNvSpPr/>
          <p:nvPr/>
        </p:nvSpPr>
        <p:spPr>
          <a:xfrm>
            <a:off x="169863" y="130892"/>
            <a:ext cx="2988000" cy="358139"/>
          </a:xfrm>
          <a:prstGeom prst="homePlate">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3061553"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963055"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860464"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7" name="TextBox 16"/>
          <p:cNvSpPr txBox="1"/>
          <p:nvPr/>
        </p:nvSpPr>
        <p:spPr>
          <a:xfrm>
            <a:off x="258329" y="475131"/>
            <a:ext cx="2666487" cy="593752"/>
          </a:xfrm>
          <a:prstGeom prst="rect">
            <a:avLst/>
          </a:prstGeom>
          <a:no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Space recent and long term knowledge </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Misconceptions from Track &amp; Transfer</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Connect to KO &amp; home learning</a:t>
            </a:r>
          </a:p>
        </p:txBody>
      </p:sp>
      <p:sp>
        <p:nvSpPr>
          <p:cNvPr id="21" name="TextBox 20"/>
          <p:cNvSpPr txBox="1"/>
          <p:nvPr/>
        </p:nvSpPr>
        <p:spPr>
          <a:xfrm>
            <a:off x="6291539" y="496542"/>
            <a:ext cx="2494946" cy="593752"/>
          </a:xfrm>
          <a:prstGeom prst="rect">
            <a:avLst/>
          </a:prstGeom>
          <a:no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Add scaffolding where required</a:t>
            </a:r>
          </a:p>
          <a:p>
            <a:pPr marL="0" indent="0" algn="ctr">
              <a:spcAft>
                <a:spcPts val="244"/>
              </a:spcAft>
              <a:buFont typeface="Arial" panose="020B0604020202020204" pitchFamily="34" charset="0"/>
              <a:buNone/>
            </a:pPr>
            <a:r>
              <a:rPr lang="en-GB" sz="975" dirty="0">
                <a:solidFill>
                  <a:srgbClr val="0B5196"/>
                </a:solidFill>
                <a:latin typeface="+mn-lt"/>
              </a:rPr>
              <a:t>Use whiteboards &amp; visualisers</a:t>
            </a:r>
          </a:p>
          <a:p>
            <a:pPr marL="0" indent="0" algn="ctr">
              <a:spcAft>
                <a:spcPts val="244"/>
              </a:spcAft>
              <a:buFont typeface="Arial" panose="020B0604020202020204" pitchFamily="34" charset="0"/>
              <a:buNone/>
            </a:pPr>
            <a:r>
              <a:rPr lang="en-GB" sz="975" dirty="0">
                <a:solidFill>
                  <a:srgbClr val="0B5196"/>
                </a:solidFill>
                <a:latin typeface="+mn-lt"/>
              </a:rPr>
              <a:t>Make thinking visible </a:t>
            </a:r>
          </a:p>
        </p:txBody>
      </p:sp>
      <p:sp>
        <p:nvSpPr>
          <p:cNvPr id="25" name="Donut 24"/>
          <p:cNvSpPr/>
          <p:nvPr/>
        </p:nvSpPr>
        <p:spPr>
          <a:xfrm>
            <a:off x="2412025" y="2254578"/>
            <a:ext cx="3132000" cy="3132000"/>
          </a:xfrm>
          <a:prstGeom prst="donut">
            <a:avLst>
              <a:gd name="adj" fmla="val 1922"/>
            </a:avLst>
          </a:prstGeom>
          <a:no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26" name="Chevron 25"/>
          <p:cNvSpPr/>
          <p:nvPr/>
        </p:nvSpPr>
        <p:spPr>
          <a:xfrm>
            <a:off x="3161380" y="5086282"/>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PRACTISE</a:t>
            </a:r>
          </a:p>
        </p:txBody>
      </p:sp>
      <p:sp>
        <p:nvSpPr>
          <p:cNvPr id="27" name="Chevron 26"/>
          <p:cNvSpPr/>
          <p:nvPr/>
        </p:nvSpPr>
        <p:spPr>
          <a:xfrm>
            <a:off x="3171006" y="2199660"/>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RETRIEVE</a:t>
            </a:r>
          </a:p>
        </p:txBody>
      </p:sp>
      <p:sp>
        <p:nvSpPr>
          <p:cNvPr id="28" name="Chevron 27"/>
          <p:cNvSpPr/>
          <p:nvPr/>
        </p:nvSpPr>
        <p:spPr>
          <a:xfrm>
            <a:off x="5344231"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INSTRUCT</a:t>
            </a:r>
          </a:p>
        </p:txBody>
      </p:sp>
      <p:sp>
        <p:nvSpPr>
          <p:cNvPr id="29" name="Chevron 28"/>
          <p:cNvSpPr/>
          <p:nvPr/>
        </p:nvSpPr>
        <p:spPr>
          <a:xfrm>
            <a:off x="950178"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SECURE</a:t>
            </a:r>
          </a:p>
        </p:txBody>
      </p:sp>
      <p:cxnSp>
        <p:nvCxnSpPr>
          <p:cNvPr id="30" name="Straight Connector 29"/>
          <p:cNvCxnSpPr/>
          <p:nvPr/>
        </p:nvCxnSpPr>
        <p:spPr>
          <a:xfrm flipV="1">
            <a:off x="5736091" y="505292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a:endCxn id="8" idx="4"/>
          </p:cNvCxnSpPr>
          <p:nvPr/>
        </p:nvCxnSpPr>
        <p:spPr>
          <a:xfrm flipH="1" flipV="1">
            <a:off x="3969255" y="4648580"/>
            <a:ext cx="0" cy="4377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p:cNvSpPr txBox="1"/>
          <p:nvPr/>
        </p:nvSpPr>
        <p:spPr>
          <a:xfrm>
            <a:off x="5774044" y="4215442"/>
            <a:ext cx="2255108"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Hinge Point Questions</a:t>
            </a:r>
          </a:p>
          <a:p>
            <a:pPr marL="0" indent="0" algn="l">
              <a:spcAft>
                <a:spcPts val="244"/>
              </a:spcAft>
              <a:buFont typeface="Arial" panose="020B0604020202020204" pitchFamily="34" charset="0"/>
              <a:buNone/>
            </a:pPr>
            <a:r>
              <a:rPr lang="en-GB" sz="894" baseline="0" dirty="0">
                <a:solidFill>
                  <a:srgbClr val="0B5196"/>
                </a:solidFill>
                <a:latin typeface="+mn-lt"/>
              </a:rPr>
              <a:t>Know whether to move forward into practice, or give more instruction</a:t>
            </a:r>
            <a:endParaRPr lang="en-GB" sz="894" dirty="0">
              <a:solidFill>
                <a:srgbClr val="0B5196"/>
              </a:solidFill>
              <a:latin typeface="+mn-lt"/>
            </a:endParaRPr>
          </a:p>
        </p:txBody>
      </p:sp>
      <p:cxnSp>
        <p:nvCxnSpPr>
          <p:cNvPr id="33" name="Straight Connector 32"/>
          <p:cNvCxnSpPr/>
          <p:nvPr/>
        </p:nvCxnSpPr>
        <p:spPr>
          <a:xfrm>
            <a:off x="5704292" y="2747693"/>
            <a:ext cx="141988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H="1">
            <a:off x="5371477" y="2747693"/>
            <a:ext cx="332814" cy="28961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p:cNvSpPr txBox="1"/>
          <p:nvPr/>
        </p:nvSpPr>
        <p:spPr>
          <a:xfrm>
            <a:off x="5725072" y="2073045"/>
            <a:ext cx="1743890"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Show Me</a:t>
            </a:r>
          </a:p>
          <a:p>
            <a:pPr marL="0" indent="0" algn="l">
              <a:spcAft>
                <a:spcPts val="244"/>
              </a:spcAft>
              <a:buFont typeface="Arial" panose="020B0604020202020204" pitchFamily="34" charset="0"/>
              <a:buNone/>
            </a:pPr>
            <a:r>
              <a:rPr lang="en-GB" sz="894" baseline="0" dirty="0">
                <a:solidFill>
                  <a:srgbClr val="0B5196"/>
                </a:solidFill>
                <a:latin typeface="+mn-lt"/>
              </a:rPr>
              <a:t>All the pupils must show their retrieval work </a:t>
            </a:r>
            <a:endParaRPr lang="en-GB" sz="894" dirty="0">
              <a:solidFill>
                <a:srgbClr val="0B5196"/>
              </a:solidFill>
              <a:latin typeface="+mn-lt"/>
            </a:endParaRPr>
          </a:p>
        </p:txBody>
      </p:sp>
      <p:cxnSp>
        <p:nvCxnSpPr>
          <p:cNvPr id="36" name="Straight Connector 35"/>
          <p:cNvCxnSpPr/>
          <p:nvPr/>
        </p:nvCxnSpPr>
        <p:spPr>
          <a:xfrm flipV="1">
            <a:off x="409512" y="514734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V="1">
            <a:off x="2263528" y="4687227"/>
            <a:ext cx="426679" cy="43741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a:off x="576603" y="2766313"/>
            <a:ext cx="1590529" cy="17606"/>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flipV="1">
            <a:off x="2141885" y="2778893"/>
            <a:ext cx="420715" cy="30958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TextBox 39"/>
          <p:cNvSpPr txBox="1"/>
          <p:nvPr/>
        </p:nvSpPr>
        <p:spPr>
          <a:xfrm>
            <a:off x="173262" y="4440592"/>
            <a:ext cx="1996998"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Live Marking</a:t>
            </a:r>
          </a:p>
          <a:p>
            <a:pPr marL="0" indent="0" algn="r">
              <a:spcAft>
                <a:spcPts val="244"/>
              </a:spcAft>
              <a:buFont typeface="Arial" panose="020B0604020202020204" pitchFamily="34" charset="0"/>
              <a:buNone/>
            </a:pPr>
            <a:r>
              <a:rPr lang="en-GB" sz="894" baseline="0" dirty="0">
                <a:solidFill>
                  <a:srgbClr val="0B5196"/>
                </a:solidFill>
                <a:latin typeface="+mn-lt"/>
              </a:rPr>
              <a:t>Circulate the room to find and solve problems as they happen</a:t>
            </a:r>
            <a:endParaRPr lang="en-GB" sz="894" dirty="0">
              <a:solidFill>
                <a:srgbClr val="0B5196"/>
              </a:solidFill>
              <a:latin typeface="+mn-lt"/>
            </a:endParaRPr>
          </a:p>
        </p:txBody>
      </p:sp>
      <p:sp>
        <p:nvSpPr>
          <p:cNvPr id="41" name="TextBox 40"/>
          <p:cNvSpPr txBox="1"/>
          <p:nvPr/>
        </p:nvSpPr>
        <p:spPr>
          <a:xfrm>
            <a:off x="173262" y="2110043"/>
            <a:ext cx="2057719"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Track &amp; Transfer</a:t>
            </a:r>
          </a:p>
          <a:p>
            <a:pPr marL="0" indent="0" algn="r">
              <a:spcAft>
                <a:spcPts val="244"/>
              </a:spcAft>
              <a:buFont typeface="Arial" panose="020B0604020202020204" pitchFamily="34" charset="0"/>
              <a:buNone/>
            </a:pPr>
            <a:r>
              <a:rPr lang="en-GB" sz="894" baseline="0" dirty="0">
                <a:solidFill>
                  <a:srgbClr val="0B5196"/>
                </a:solidFill>
                <a:latin typeface="+mn-lt"/>
              </a:rPr>
              <a:t>Monitor learning to inform panning and retrieval</a:t>
            </a:r>
            <a:endParaRPr lang="en-GB" sz="894" dirty="0">
              <a:solidFill>
                <a:srgbClr val="0B5196"/>
              </a:solidFill>
              <a:latin typeface="+mn-lt"/>
            </a:endParaRPr>
          </a:p>
        </p:txBody>
      </p:sp>
      <p:sp>
        <p:nvSpPr>
          <p:cNvPr id="81" name="Rectangle 80"/>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82" name="Chevron 81"/>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LESSON CYCLE</a:t>
            </a:r>
            <a:endParaRPr lang="en-GB" sz="1300" b="0" dirty="0">
              <a:solidFill>
                <a:schemeClr val="bg1"/>
              </a:solidFill>
            </a:endParaRPr>
          </a:p>
        </p:txBody>
      </p:sp>
      <p:pic>
        <p:nvPicPr>
          <p:cNvPr id="83" name="Picture 8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91" name="Rectangle 90"/>
          <p:cNvSpPr/>
          <p:nvPr/>
        </p:nvSpPr>
        <p:spPr>
          <a:xfrm>
            <a:off x="169863" y="1316917"/>
            <a:ext cx="11678601" cy="45719"/>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43" name="Straight Connector 42"/>
          <p:cNvCxnSpPr/>
          <p:nvPr/>
        </p:nvCxnSpPr>
        <p:spPr>
          <a:xfrm flipH="1" flipV="1">
            <a:off x="5353548" y="4624553"/>
            <a:ext cx="402566" cy="41044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a:stCxn id="8" idx="0"/>
          </p:cNvCxnSpPr>
          <p:nvPr/>
        </p:nvCxnSpPr>
        <p:spPr>
          <a:xfrm flipV="1">
            <a:off x="3969255" y="2559660"/>
            <a:ext cx="0" cy="432918"/>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p:cNvCxnSpPr>
            <a:stCxn id="8" idx="6"/>
            <a:endCxn id="28" idx="1"/>
          </p:cNvCxnSpPr>
          <p:nvPr/>
        </p:nvCxnSpPr>
        <p:spPr>
          <a:xfrm flipV="1">
            <a:off x="4797255" y="3813423"/>
            <a:ext cx="546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p:cNvCxnSpPr>
            <a:stCxn id="29" idx="3"/>
            <a:endCxn id="8" idx="2"/>
          </p:cNvCxnSpPr>
          <p:nvPr/>
        </p:nvCxnSpPr>
        <p:spPr>
          <a:xfrm>
            <a:off x="2606178" y="3813423"/>
            <a:ext cx="5350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Chevron 48"/>
          <p:cNvSpPr/>
          <p:nvPr/>
        </p:nvSpPr>
        <p:spPr>
          <a:xfrm>
            <a:off x="9770461" y="2044275"/>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b="0" dirty="0">
              <a:solidFill>
                <a:schemeClr val="bg1"/>
              </a:solidFill>
            </a:endParaRPr>
          </a:p>
        </p:txBody>
      </p:sp>
      <p:sp>
        <p:nvSpPr>
          <p:cNvPr id="50" name="TextBox 49"/>
          <p:cNvSpPr txBox="1"/>
          <p:nvPr/>
        </p:nvSpPr>
        <p:spPr>
          <a:xfrm>
            <a:off x="8713695" y="2098878"/>
            <a:ext cx="3263153" cy="1622239"/>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1950" b="1" dirty="0">
                <a:solidFill>
                  <a:srgbClr val="0B5196"/>
                </a:solidFill>
                <a:latin typeface="+mn-lt"/>
              </a:rPr>
              <a:t>CONNECT</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Core Knowledge and Concepts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dirty="0">
                <a:solidFill>
                  <a:srgbClr val="0B5196"/>
                </a:solidFill>
                <a:latin typeface="+mn-lt"/>
              </a:rPr>
              <a:t>With Knowledge</a:t>
            </a:r>
            <a:r>
              <a:rPr lang="en-GB" sz="975" baseline="0" dirty="0">
                <a:solidFill>
                  <a:srgbClr val="0B5196"/>
                </a:solidFill>
                <a:latin typeface="+mn-lt"/>
              </a:rPr>
              <a:t> Organiser</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Home Learning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the Curriculum Journey</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other Curriculum Subjects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Personal Development and safeguarding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Gatsby Benchmarks (Careers)</a:t>
            </a:r>
            <a:endParaRPr lang="en-GB" sz="975" dirty="0">
              <a:solidFill>
                <a:srgbClr val="0B5196"/>
              </a:solidFill>
              <a:latin typeface="+mn-lt"/>
            </a:endParaRPr>
          </a:p>
        </p:txBody>
      </p:sp>
      <p:sp>
        <p:nvSpPr>
          <p:cNvPr id="51" name="Chevron 50"/>
          <p:cNvSpPr/>
          <p:nvPr/>
        </p:nvSpPr>
        <p:spPr>
          <a:xfrm rot="3350193">
            <a:off x="5034549" y="2659120"/>
            <a:ext cx="268941" cy="380094"/>
          </a:xfrm>
          <a:prstGeom prst="chevron">
            <a:avLst>
              <a:gd name="adj" fmla="val 73333"/>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8" name="Donut 7"/>
          <p:cNvSpPr/>
          <p:nvPr/>
        </p:nvSpPr>
        <p:spPr>
          <a:xfrm>
            <a:off x="3141255" y="2992578"/>
            <a:ext cx="1656000" cy="1656000"/>
          </a:xfrm>
          <a:prstGeom prst="donut">
            <a:avLst>
              <a:gd name="adj" fmla="val 4035"/>
            </a:avLst>
          </a:prstGeom>
          <a:solidFill>
            <a:srgbClr val="DAE3F3"/>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42" name="Chevron 41"/>
          <p:cNvSpPr/>
          <p:nvPr/>
        </p:nvSpPr>
        <p:spPr>
          <a:xfrm>
            <a:off x="3242660" y="3634849"/>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1" dirty="0">
                <a:solidFill>
                  <a:srgbClr val="0B5196"/>
                </a:solidFill>
              </a:rPr>
              <a:t>CONNECT</a:t>
            </a:r>
          </a:p>
        </p:txBody>
      </p:sp>
      <p:cxnSp>
        <p:nvCxnSpPr>
          <p:cNvPr id="47" name="Straight Connector 46"/>
          <p:cNvCxnSpPr/>
          <p:nvPr/>
        </p:nvCxnSpPr>
        <p:spPr>
          <a:xfrm>
            <a:off x="5401784" y="3173506"/>
            <a:ext cx="33119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flipH="1">
            <a:off x="4797256" y="3173508"/>
            <a:ext cx="604530" cy="425813"/>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67033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4" name="Picture 13"/>
          <p:cNvPicPr>
            <a:picLocks noChangeAspect="1"/>
          </p:cNvPicPr>
          <p:nvPr/>
        </p:nvPicPr>
        <p:blipFill>
          <a:blip r:embed="rId2">
            <a:duotone>
              <a:prstClr val="black"/>
              <a:schemeClr val="accent1">
                <a:tint val="45000"/>
                <a:satMod val="400000"/>
              </a:schemeClr>
            </a:duotone>
            <a:lum bright="-40000"/>
          </a:blip>
          <a:stretch>
            <a:fillRect/>
          </a:stretch>
        </p:blipFill>
        <p:spPr>
          <a:xfrm>
            <a:off x="3651494" y="1467132"/>
            <a:ext cx="4352672" cy="4609876"/>
          </a:xfrm>
          <a:prstGeom prst="rect">
            <a:avLst/>
          </a:prstGeom>
        </p:spPr>
      </p:pic>
      <p:sp>
        <p:nvSpPr>
          <p:cNvPr id="17" name="TextBox 16"/>
          <p:cNvSpPr txBox="1"/>
          <p:nvPr/>
        </p:nvSpPr>
        <p:spPr>
          <a:xfrm rot="19391665">
            <a:off x="6631545" y="4889520"/>
            <a:ext cx="1188292" cy="592470"/>
          </a:xfrm>
          <a:prstGeom prst="rect">
            <a:avLst/>
          </a:prstGeom>
          <a:noFill/>
        </p:spPr>
        <p:txBody>
          <a:bodyPr wrap="square" rtlCol="0">
            <a:spAutoFit/>
          </a:bodyPr>
          <a:lstStyle/>
          <a:p>
            <a:pPr algn="ctr"/>
            <a:r>
              <a:rPr lang="en-GB" sz="1625" b="0" dirty="0">
                <a:solidFill>
                  <a:srgbClr val="0B5196"/>
                </a:solidFill>
                <a:effectLst/>
                <a:latin typeface="Century Gothic" panose="020B0502020202020204" pitchFamily="34" charset="0"/>
              </a:rPr>
              <a:t>Every lesson</a:t>
            </a:r>
          </a:p>
        </p:txBody>
      </p:sp>
      <p:sp>
        <p:nvSpPr>
          <p:cNvPr id="18" name="TextBox 17"/>
          <p:cNvSpPr txBox="1"/>
          <p:nvPr/>
        </p:nvSpPr>
        <p:spPr>
          <a:xfrm rot="19817353">
            <a:off x="6409188" y="3940250"/>
            <a:ext cx="957786" cy="492443"/>
          </a:xfrm>
          <a:prstGeom prst="rect">
            <a:avLst/>
          </a:prstGeom>
          <a:noFill/>
        </p:spPr>
        <p:txBody>
          <a:bodyPr wrap="square" rtlCol="0">
            <a:spAutoFit/>
          </a:bodyPr>
          <a:lstStyle/>
          <a:p>
            <a:pPr algn="ctr"/>
            <a:r>
              <a:rPr lang="en-GB" sz="1300" b="0" dirty="0">
                <a:solidFill>
                  <a:srgbClr val="0B5196"/>
                </a:solidFill>
                <a:effectLst/>
                <a:latin typeface="Century Gothic" panose="020B0502020202020204" pitchFamily="34" charset="0"/>
              </a:rPr>
              <a:t>Every few weeks</a:t>
            </a:r>
          </a:p>
        </p:txBody>
      </p:sp>
      <p:sp>
        <p:nvSpPr>
          <p:cNvPr id="19" name="TextBox 18"/>
          <p:cNvSpPr txBox="1"/>
          <p:nvPr/>
        </p:nvSpPr>
        <p:spPr>
          <a:xfrm rot="19932370">
            <a:off x="6180859" y="2931389"/>
            <a:ext cx="698718" cy="617670"/>
          </a:xfrm>
          <a:prstGeom prst="rect">
            <a:avLst/>
          </a:prstGeom>
          <a:noFill/>
        </p:spPr>
        <p:txBody>
          <a:bodyPr wrap="square" rtlCol="0">
            <a:spAutoFit/>
          </a:bodyPr>
          <a:lstStyle/>
          <a:p>
            <a:pPr algn="ctr"/>
            <a:r>
              <a:rPr lang="en-GB" sz="1138" b="0" dirty="0">
                <a:solidFill>
                  <a:srgbClr val="0B5196"/>
                </a:solidFill>
                <a:effectLst/>
                <a:latin typeface="Century Gothic" panose="020B0502020202020204" pitchFamily="34" charset="0"/>
              </a:rPr>
              <a:t>One per unit</a:t>
            </a:r>
          </a:p>
        </p:txBody>
      </p:sp>
      <p:sp>
        <p:nvSpPr>
          <p:cNvPr id="20" name="TextBox 19"/>
          <p:cNvSpPr txBox="1"/>
          <p:nvPr/>
        </p:nvSpPr>
        <p:spPr>
          <a:xfrm>
            <a:off x="669891" y="4396422"/>
            <a:ext cx="3031654"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Recent and long term selected for interleaving</a:t>
            </a:r>
          </a:p>
        </p:txBody>
      </p:sp>
      <p:sp>
        <p:nvSpPr>
          <p:cNvPr id="21" name="TextBox 20"/>
          <p:cNvSpPr txBox="1"/>
          <p:nvPr/>
        </p:nvSpPr>
        <p:spPr>
          <a:xfrm>
            <a:off x="853941" y="3386516"/>
            <a:ext cx="3409627"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From the Knowledge Organiser – self studied homework</a:t>
            </a:r>
          </a:p>
        </p:txBody>
      </p:sp>
      <p:sp>
        <p:nvSpPr>
          <p:cNvPr id="22" name="TextBox 21"/>
          <p:cNvSpPr txBox="1"/>
          <p:nvPr/>
        </p:nvSpPr>
        <p:spPr>
          <a:xfrm>
            <a:off x="1376418" y="2369785"/>
            <a:ext cx="3552159"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learning from the current unit</a:t>
            </a:r>
          </a:p>
          <a:p>
            <a:pPr algn="ctr"/>
            <a:r>
              <a:rPr lang="en-GB" sz="1300" dirty="0">
                <a:solidFill>
                  <a:srgbClr val="0B5196"/>
                </a:solidFill>
                <a:latin typeface="Century Gothic" panose="020B0502020202020204" pitchFamily="34" charset="0"/>
              </a:rPr>
              <a:t> - specific revision homework</a:t>
            </a:r>
          </a:p>
        </p:txBody>
      </p:sp>
      <p:sp>
        <p:nvSpPr>
          <p:cNvPr id="23" name="TextBox 22"/>
          <p:cNvSpPr txBox="1"/>
          <p:nvPr/>
        </p:nvSpPr>
        <p:spPr>
          <a:xfrm>
            <a:off x="1119264" y="1474674"/>
            <a:ext cx="4474846"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Assessment Point - Interleaved knowledge from the full course of study</a:t>
            </a:r>
          </a:p>
        </p:txBody>
      </p:sp>
      <p:sp>
        <p:nvSpPr>
          <p:cNvPr id="24" name="TextBox 23"/>
          <p:cNvSpPr txBox="1"/>
          <p:nvPr/>
        </p:nvSpPr>
        <p:spPr>
          <a:xfrm>
            <a:off x="8127737" y="3942810"/>
            <a:ext cx="2490922"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Self marked – no stakes</a:t>
            </a:r>
          </a:p>
          <a:p>
            <a:pPr algn="ctr"/>
            <a:r>
              <a:rPr lang="en-GB" sz="1300" dirty="0">
                <a:solidFill>
                  <a:srgbClr val="0B5196"/>
                </a:solidFill>
                <a:latin typeface="Century Gothic" panose="020B0502020202020204" pitchFamily="34" charset="0"/>
              </a:rPr>
              <a:t>silent &amp; individual</a:t>
            </a:r>
          </a:p>
        </p:txBody>
      </p:sp>
      <p:sp>
        <p:nvSpPr>
          <p:cNvPr id="25" name="TextBox 24"/>
          <p:cNvSpPr txBox="1"/>
          <p:nvPr/>
        </p:nvSpPr>
        <p:spPr>
          <a:xfrm>
            <a:off x="7707160" y="3146482"/>
            <a:ext cx="2695681"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Peer marked – low stakes</a:t>
            </a:r>
            <a:br>
              <a:rPr lang="en-GB" sz="1300" dirty="0">
                <a:solidFill>
                  <a:srgbClr val="0B5196"/>
                </a:solidFill>
                <a:latin typeface="Century Gothic" panose="020B0502020202020204" pitchFamily="34" charset="0"/>
              </a:rPr>
            </a:br>
            <a:r>
              <a:rPr lang="en-GB" sz="1300" dirty="0">
                <a:solidFill>
                  <a:srgbClr val="0B5196"/>
                </a:solidFill>
                <a:latin typeface="Century Gothic" panose="020B0502020202020204" pitchFamily="34" charset="0"/>
              </a:rPr>
              <a:t> – whole class feedback</a:t>
            </a:r>
          </a:p>
        </p:txBody>
      </p:sp>
      <p:sp>
        <p:nvSpPr>
          <p:cNvPr id="26" name="TextBox 25"/>
          <p:cNvSpPr txBox="1"/>
          <p:nvPr/>
        </p:nvSpPr>
        <p:spPr>
          <a:xfrm>
            <a:off x="6773843" y="2320709"/>
            <a:ext cx="4134950"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 medium stakes personalised formative feedback</a:t>
            </a:r>
          </a:p>
        </p:txBody>
      </p:sp>
      <p:sp>
        <p:nvSpPr>
          <p:cNvPr id="27" name="TextBox 26"/>
          <p:cNvSpPr txBox="1"/>
          <p:nvPr/>
        </p:nvSpPr>
        <p:spPr>
          <a:xfrm>
            <a:off x="6487365" y="1413766"/>
            <a:ext cx="4688905"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&amp; moderated – high stakes summative mark informs reports</a:t>
            </a:r>
          </a:p>
        </p:txBody>
      </p:sp>
      <p:cxnSp>
        <p:nvCxnSpPr>
          <p:cNvPr id="28" name="Straight Connector 27"/>
          <p:cNvCxnSpPr/>
          <p:nvPr/>
        </p:nvCxnSpPr>
        <p:spPr>
          <a:xfrm flipV="1">
            <a:off x="1581911" y="2060433"/>
            <a:ext cx="34339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9" y="207703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3"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4" y="296469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3"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8" y="498909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8"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4"/>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20" y="292327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6" y="2023377"/>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5" y="794102"/>
            <a:ext cx="2804094"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KNOWLEDGE</a:t>
            </a:r>
          </a:p>
        </p:txBody>
      </p:sp>
      <p:sp>
        <p:nvSpPr>
          <p:cNvPr id="45" name="TextBox 44"/>
          <p:cNvSpPr txBox="1"/>
          <p:nvPr/>
        </p:nvSpPr>
        <p:spPr>
          <a:xfrm>
            <a:off x="7257870" y="800302"/>
            <a:ext cx="2233602"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PROCESS</a:t>
            </a:r>
          </a:p>
        </p:txBody>
      </p:sp>
      <p:sp>
        <p:nvSpPr>
          <p:cNvPr id="46" name="TextBox 45"/>
          <p:cNvSpPr txBox="1"/>
          <p:nvPr/>
        </p:nvSpPr>
        <p:spPr>
          <a:xfrm rot="484968">
            <a:off x="3842204" y="5273128"/>
            <a:ext cx="3206549"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SPACED RETRIEVAL</a:t>
            </a:r>
          </a:p>
        </p:txBody>
      </p:sp>
      <p:sp>
        <p:nvSpPr>
          <p:cNvPr id="47" name="TextBox 46"/>
          <p:cNvSpPr txBox="1"/>
          <p:nvPr/>
        </p:nvSpPr>
        <p:spPr>
          <a:xfrm rot="406049">
            <a:off x="4331251" y="4224981"/>
            <a:ext cx="2274462" cy="342401"/>
          </a:xfrm>
          <a:prstGeom prst="rect">
            <a:avLst/>
          </a:prstGeom>
          <a:noFill/>
        </p:spPr>
        <p:txBody>
          <a:bodyPr wrap="square" rtlCol="0">
            <a:spAutoFit/>
          </a:bodyPr>
          <a:lstStyle/>
          <a:p>
            <a:r>
              <a:rPr lang="en-GB" sz="1625" b="1" dirty="0">
                <a:solidFill>
                  <a:srgbClr val="0B5196"/>
                </a:solidFill>
                <a:latin typeface="Century Gothic" panose="020B0502020202020204" pitchFamily="34" charset="0"/>
              </a:rPr>
              <a:t>ROLLING RECALL</a:t>
            </a:r>
          </a:p>
        </p:txBody>
      </p:sp>
      <p:sp>
        <p:nvSpPr>
          <p:cNvPr id="48" name="TextBox 47"/>
          <p:cNvSpPr txBox="1"/>
          <p:nvPr/>
        </p:nvSpPr>
        <p:spPr>
          <a:xfrm rot="416738">
            <a:off x="4878610" y="3048592"/>
            <a:ext cx="1300614" cy="542584"/>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CHECK POINT</a:t>
            </a:r>
          </a:p>
        </p:txBody>
      </p:sp>
      <p:sp>
        <p:nvSpPr>
          <p:cNvPr id="49" name="TextBox 48"/>
          <p:cNvSpPr txBox="1"/>
          <p:nvPr/>
        </p:nvSpPr>
        <p:spPr>
          <a:xfrm rot="416738">
            <a:off x="5338623" y="2260497"/>
            <a:ext cx="702505" cy="317459"/>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KAP</a:t>
            </a:r>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ASSESSMENT PYRAMID</a:t>
            </a:r>
            <a:endParaRPr lang="en-GB" sz="1300" b="0" dirty="0">
              <a:solidFill>
                <a:schemeClr val="bg1"/>
              </a:solidFill>
            </a:endParaRPr>
          </a:p>
        </p:txBody>
      </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3447130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1"/>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ARCHWAY KNOWLEDGE CURRICULUM</a:t>
            </a:r>
          </a:p>
        </p:txBody>
      </p:sp>
      <p:sp>
        <p:nvSpPr>
          <p:cNvPr id="113" name="Rounded Rectangle 112"/>
          <p:cNvSpPr/>
          <p:nvPr/>
        </p:nvSpPr>
        <p:spPr>
          <a:xfrm>
            <a:off x="6346627"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CORE EXPECTATIONS</a:t>
            </a:r>
          </a:p>
        </p:txBody>
      </p:sp>
      <p:sp>
        <p:nvSpPr>
          <p:cNvPr id="114" name="Rounded Rectangle 113"/>
          <p:cNvSpPr/>
          <p:nvPr/>
        </p:nvSpPr>
        <p:spPr>
          <a:xfrm>
            <a:off x="6342388" y="3389291"/>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HIGH-IMPACT PEDAGOGY</a:t>
            </a:r>
          </a:p>
        </p:txBody>
      </p:sp>
      <p:sp>
        <p:nvSpPr>
          <p:cNvPr id="115" name="TextBox 114"/>
          <p:cNvSpPr txBox="1"/>
          <p:nvPr/>
        </p:nvSpPr>
        <p:spPr>
          <a:xfrm>
            <a:off x="6346628" y="692697"/>
            <a:ext cx="5516025" cy="917367"/>
          </a:xfrm>
          <a:prstGeom prst="rect">
            <a:avLst/>
          </a:prstGeom>
          <a:noFill/>
        </p:spPr>
        <p:txBody>
          <a:bodyPr wrap="square" rtlCol="0">
            <a:spAutoFit/>
          </a:bodyPr>
          <a:lstStyle/>
          <a:p>
            <a:r>
              <a:rPr lang="en-GB" sz="1056" dirty="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138" dirty="0"/>
              <a:t>.</a:t>
            </a:r>
          </a:p>
        </p:txBody>
      </p:sp>
      <p:sp>
        <p:nvSpPr>
          <p:cNvPr id="116" name="TextBox 115"/>
          <p:cNvSpPr txBox="1"/>
          <p:nvPr/>
        </p:nvSpPr>
        <p:spPr>
          <a:xfrm>
            <a:off x="6342390" y="2589288"/>
            <a:ext cx="5482945" cy="579774"/>
          </a:xfrm>
          <a:prstGeom prst="rect">
            <a:avLst/>
          </a:prstGeom>
          <a:noFill/>
        </p:spPr>
        <p:txBody>
          <a:bodyPr wrap="square" rtlCol="0">
            <a:spAutoFit/>
          </a:bodyPr>
          <a:lstStyle/>
          <a:p>
            <a:pPr>
              <a:spcAft>
                <a:spcPts val="488"/>
              </a:spcAft>
            </a:pPr>
            <a:r>
              <a:rPr lang="en-GB" sz="1056" dirty="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6" y="3921306"/>
            <a:ext cx="5488128" cy="417294"/>
          </a:xfrm>
          <a:prstGeom prst="rect">
            <a:avLst/>
          </a:prstGeom>
          <a:noFill/>
        </p:spPr>
        <p:txBody>
          <a:bodyPr wrap="square" rtlCol="0">
            <a:spAutoFit/>
          </a:bodyPr>
          <a:lstStyle/>
          <a:p>
            <a:pPr>
              <a:spcAft>
                <a:spcPts val="488"/>
              </a:spcAft>
            </a:pPr>
            <a:r>
              <a:rPr lang="en-GB" sz="1056" dirty="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2" y="4744145"/>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solidFill>
                  <a:schemeClr val="tx1"/>
                </a:solidFill>
              </a:rPr>
              <a:t>RESEARCH-INFORMED INNOVATION</a:t>
            </a:r>
          </a:p>
        </p:txBody>
      </p:sp>
      <p:sp>
        <p:nvSpPr>
          <p:cNvPr id="119" name="TextBox 118"/>
          <p:cNvSpPr txBox="1"/>
          <p:nvPr/>
        </p:nvSpPr>
        <p:spPr>
          <a:xfrm>
            <a:off x="6348097" y="5272751"/>
            <a:ext cx="5500193" cy="742254"/>
          </a:xfrm>
          <a:prstGeom prst="rect">
            <a:avLst/>
          </a:prstGeom>
          <a:noFill/>
        </p:spPr>
        <p:txBody>
          <a:bodyPr wrap="square" rtlCol="0">
            <a:spAutoFit/>
          </a:bodyPr>
          <a:lstStyle/>
          <a:p>
            <a:pPr>
              <a:spcAft>
                <a:spcPts val="488"/>
              </a:spcAft>
            </a:pPr>
            <a:r>
              <a:rPr lang="en-GB" sz="1056" dirty="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20" name="Rectangle 119"/>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21" name="Chevron 120"/>
          <p:cNvSpPr/>
          <p:nvPr/>
        </p:nvSpPr>
        <p:spPr>
          <a:xfrm>
            <a:off x="1892300" y="6281396"/>
            <a:ext cx="8435028"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TEACHING AND LEARNING FRAMEWORK</a:t>
            </a:r>
            <a:endParaRPr lang="en-GB" sz="1300" b="0" dirty="0">
              <a:solidFill>
                <a:schemeClr val="bg1"/>
              </a:solidFill>
            </a:endParaRPr>
          </a:p>
        </p:txBody>
      </p:sp>
      <p:pic>
        <p:nvPicPr>
          <p:cNvPr id="122" name="Picture 121"/>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2276508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5" name="TextBox 24"/>
          <p:cNvSpPr txBox="1"/>
          <p:nvPr/>
        </p:nvSpPr>
        <p:spPr>
          <a:xfrm>
            <a:off x="304799" y="1372770"/>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243159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5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extLst>
              <p:ext uri="{D42A27DB-BD31-4B8C-83A1-F6EECF244321}">
                <p14:modId xmlns:p14="http://schemas.microsoft.com/office/powerpoint/2010/main" val="2508850908"/>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332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039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050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706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0265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721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0784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30" r:id="rId11"/>
    <p:sldLayoutId id="2147483717" r:id="rId12"/>
  </p:sldLayoutIdLst>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13/01/2026</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30350586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13/01/2026</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216245445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6934200" y="304517"/>
            <a:ext cx="4283662" cy="750661"/>
          </a:xfrm>
        </p:spPr>
        <p:txBody>
          <a:bodyPr/>
          <a:lstStyle/>
          <a:p>
            <a:pPr algn="ctr"/>
            <a:r>
              <a:rPr lang="en-GB" sz="4400" dirty="0"/>
              <a:t>Fill in the missing values </a:t>
            </a:r>
          </a:p>
        </p:txBody>
      </p:sp>
      <p:pic>
        <p:nvPicPr>
          <p:cNvPr id="8" name="Content Placeholder 7"/>
          <p:cNvPicPr>
            <a:picLocks noGrp="1" noChangeAspect="1"/>
          </p:cNvPicPr>
          <p:nvPr>
            <p:ph sz="quarter" idx="11"/>
          </p:nvPr>
        </p:nvPicPr>
        <p:blipFill rotWithShape="1">
          <a:blip r:embed="rId2"/>
          <a:srcRect b="47607"/>
          <a:stretch/>
        </p:blipFill>
        <p:spPr>
          <a:xfrm>
            <a:off x="272048" y="304517"/>
            <a:ext cx="6342111" cy="3303976"/>
          </a:xfrm>
          <a:prstGeom prst="rect">
            <a:avLst/>
          </a:prstGeom>
        </p:spPr>
      </p:pic>
      <p:pic>
        <p:nvPicPr>
          <p:cNvPr id="9" name="Content Placeholder 7"/>
          <p:cNvPicPr>
            <a:picLocks noChangeAspect="1"/>
          </p:cNvPicPr>
          <p:nvPr/>
        </p:nvPicPr>
        <p:blipFill rotWithShape="1">
          <a:blip r:embed="rId2"/>
          <a:srcRect t="47810"/>
          <a:stretch/>
        </p:blipFill>
        <p:spPr>
          <a:xfrm>
            <a:off x="4632960" y="2756522"/>
            <a:ext cx="6584903" cy="3417159"/>
          </a:xfrm>
          <a:prstGeom prst="rect">
            <a:avLst/>
          </a:prstGeom>
        </p:spPr>
      </p:pic>
      <p:sp>
        <p:nvSpPr>
          <p:cNvPr id="10" name="Rectangle 9"/>
          <p:cNvSpPr/>
          <p:nvPr/>
        </p:nvSpPr>
        <p:spPr>
          <a:xfrm>
            <a:off x="4937760" y="2636520"/>
            <a:ext cx="2636520" cy="64008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p:cNvSpPr/>
          <p:nvPr/>
        </p:nvSpPr>
        <p:spPr>
          <a:xfrm>
            <a:off x="5120640" y="5668843"/>
            <a:ext cx="2636520" cy="64008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721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6000" b="1" dirty="0"/>
              <a:t>Problem</a:t>
            </a:r>
            <a:r>
              <a:rPr lang="en-GB" sz="5400" b="1" dirty="0"/>
              <a:t> 2 </a:t>
            </a:r>
          </a:p>
        </p:txBody>
      </p:sp>
      <p:sp>
        <p:nvSpPr>
          <p:cNvPr id="5" name="Rectangle 4"/>
          <p:cNvSpPr/>
          <p:nvPr/>
        </p:nvSpPr>
        <p:spPr>
          <a:xfrm>
            <a:off x="5212080" y="2682240"/>
            <a:ext cx="1310640" cy="6705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7" name="Content Placeholder 6"/>
          <p:cNvPicPr>
            <a:picLocks noGrp="1" noChangeAspect="1"/>
          </p:cNvPicPr>
          <p:nvPr>
            <p:ph sz="quarter" idx="11"/>
          </p:nvPr>
        </p:nvPicPr>
        <p:blipFill>
          <a:blip r:embed="rId3"/>
          <a:stretch>
            <a:fillRect/>
          </a:stretch>
        </p:blipFill>
        <p:spPr>
          <a:xfrm>
            <a:off x="272049" y="1350645"/>
            <a:ext cx="7747483" cy="3160395"/>
          </a:xfrm>
          <a:prstGeom prst="rect">
            <a:avLst/>
          </a:prstGeom>
        </p:spPr>
      </p:pic>
    </p:spTree>
    <p:extLst>
      <p:ext uri="{BB962C8B-B14F-4D97-AF65-F5344CB8AC3E}">
        <p14:creationId xmlns:p14="http://schemas.microsoft.com/office/powerpoint/2010/main" val="143342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6000" b="1" dirty="0"/>
              <a:t>Problem 3 </a:t>
            </a:r>
          </a:p>
        </p:txBody>
      </p:sp>
      <p:pic>
        <p:nvPicPr>
          <p:cNvPr id="7" name="Content Placeholder 6"/>
          <p:cNvPicPr>
            <a:picLocks noGrp="1" noChangeAspect="1"/>
          </p:cNvPicPr>
          <p:nvPr>
            <p:ph sz="quarter" idx="11"/>
          </p:nvPr>
        </p:nvPicPr>
        <p:blipFill>
          <a:blip r:embed="rId3"/>
          <a:stretch>
            <a:fillRect/>
          </a:stretch>
        </p:blipFill>
        <p:spPr>
          <a:xfrm>
            <a:off x="459581" y="1342072"/>
            <a:ext cx="8273502" cy="3001328"/>
          </a:xfrm>
          <a:prstGeom prst="rect">
            <a:avLst/>
          </a:prstGeom>
        </p:spPr>
      </p:pic>
    </p:spTree>
    <p:extLst>
      <p:ext uri="{BB962C8B-B14F-4D97-AF65-F5344CB8AC3E}">
        <p14:creationId xmlns:p14="http://schemas.microsoft.com/office/powerpoint/2010/main" val="3196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pPr marL="0" indent="0">
              <a:buNone/>
            </a:pPr>
            <a:r>
              <a:rPr lang="en-GB" sz="2800" dirty="0"/>
              <a:t>VAT (Value Added Tax) is a tax added to most products and services sold by VAT-registered businesses.</a:t>
            </a:r>
          </a:p>
          <a:p>
            <a:pPr marL="0" indent="0">
              <a:buNone/>
            </a:pPr>
            <a:endParaRPr lang="en-GB" sz="2800" dirty="0"/>
          </a:p>
          <a:p>
            <a:pPr marL="0" indent="0">
              <a:buNone/>
            </a:pPr>
            <a:r>
              <a:rPr lang="en-GB" sz="2800" dirty="0"/>
              <a:t>There are three rates of VAT: </a:t>
            </a:r>
          </a:p>
          <a:p>
            <a:pPr marL="0" indent="0">
              <a:buNone/>
            </a:pPr>
            <a:endParaRPr lang="en-GB" sz="2800" dirty="0"/>
          </a:p>
          <a:p>
            <a:pPr marL="0" indent="0">
              <a:buNone/>
            </a:pPr>
            <a:endParaRPr lang="en-GB" sz="2800" dirty="0"/>
          </a:p>
        </p:txBody>
      </p:sp>
      <p:pic>
        <p:nvPicPr>
          <p:cNvPr id="5" name="Picture 4"/>
          <p:cNvPicPr>
            <a:picLocks noChangeAspect="1"/>
          </p:cNvPicPr>
          <p:nvPr/>
        </p:nvPicPr>
        <p:blipFill>
          <a:blip r:embed="rId2"/>
          <a:stretch>
            <a:fillRect/>
          </a:stretch>
        </p:blipFill>
        <p:spPr>
          <a:xfrm>
            <a:off x="4816792" y="2697672"/>
            <a:ext cx="6581775" cy="3657600"/>
          </a:xfrm>
          <a:prstGeom prst="rect">
            <a:avLst/>
          </a:prstGeom>
        </p:spPr>
      </p:pic>
    </p:spTree>
    <p:extLst>
      <p:ext uri="{BB962C8B-B14F-4D97-AF65-F5344CB8AC3E}">
        <p14:creationId xmlns:p14="http://schemas.microsoft.com/office/powerpoint/2010/main" val="419385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pPr marL="0" indent="0">
              <a:buNone/>
            </a:pPr>
            <a:r>
              <a:rPr lang="en-GB" sz="3600" dirty="0"/>
              <a:t>Sophie bought a handbag for £250 plus VAT at 20% </a:t>
            </a:r>
          </a:p>
          <a:p>
            <a:pPr marL="0" indent="0">
              <a:buNone/>
            </a:pPr>
            <a:r>
              <a:rPr lang="en-GB" sz="3600" dirty="0"/>
              <a:t>Calculate the VAT.</a:t>
            </a:r>
          </a:p>
        </p:txBody>
      </p:sp>
    </p:spTree>
    <p:extLst>
      <p:ext uri="{BB962C8B-B14F-4D97-AF65-F5344CB8AC3E}">
        <p14:creationId xmlns:p14="http://schemas.microsoft.com/office/powerpoint/2010/main" val="1371322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pPr marL="0" indent="0">
              <a:buNone/>
            </a:pPr>
            <a:r>
              <a:rPr lang="en-GB" sz="4000" dirty="0"/>
              <a:t>A new bicycle costs £300 plus VAT at 20% </a:t>
            </a:r>
          </a:p>
          <a:p>
            <a:pPr marL="0" indent="0">
              <a:buNone/>
            </a:pPr>
            <a:r>
              <a:rPr lang="en-GB" sz="4000" dirty="0"/>
              <a:t>Work out the total cost of the bicycle.</a:t>
            </a:r>
          </a:p>
        </p:txBody>
      </p:sp>
    </p:spTree>
    <p:extLst>
      <p:ext uri="{BB962C8B-B14F-4D97-AF65-F5344CB8AC3E}">
        <p14:creationId xmlns:p14="http://schemas.microsoft.com/office/powerpoint/2010/main" val="309740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pPr marL="0" indent="0">
              <a:buNone/>
            </a:pPr>
            <a:r>
              <a:rPr lang="en-GB" sz="3600" dirty="0"/>
              <a:t>A watch costs £42 including VAT at a rate of 20%. </a:t>
            </a:r>
          </a:p>
          <a:p>
            <a:pPr marL="0" indent="0">
              <a:buNone/>
            </a:pPr>
            <a:r>
              <a:rPr lang="en-GB" sz="3600" dirty="0"/>
              <a:t>How much is the watch without VAT?</a:t>
            </a:r>
          </a:p>
        </p:txBody>
      </p:sp>
    </p:spTree>
    <p:extLst>
      <p:ext uri="{BB962C8B-B14F-4D97-AF65-F5344CB8AC3E}">
        <p14:creationId xmlns:p14="http://schemas.microsoft.com/office/powerpoint/2010/main" val="182942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BF167-B923-F9E1-36DE-D82691DBFB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251AF1-01B7-8637-FC11-9BE6B0242918}"/>
              </a:ext>
            </a:extLst>
          </p:cNvPr>
          <p:cNvSpPr>
            <a:spLocks noGrp="1"/>
          </p:cNvSpPr>
          <p:nvPr>
            <p:ph sz="quarter" idx="11"/>
          </p:nvPr>
        </p:nvSpPr>
        <p:spPr/>
        <p:txBody>
          <a:bodyPr/>
          <a:lstStyle/>
          <a:p>
            <a:pPr marL="0" indent="0">
              <a:buNone/>
            </a:pPr>
            <a:r>
              <a:rPr lang="en-GB" sz="3600" dirty="0"/>
              <a:t>A watch costs £50 including VAT at a rate of 20%. </a:t>
            </a:r>
          </a:p>
          <a:p>
            <a:pPr marL="0" indent="0">
              <a:buNone/>
            </a:pPr>
            <a:r>
              <a:rPr lang="en-GB" sz="3600" dirty="0"/>
              <a:t>How much is the watch without VAT?</a:t>
            </a:r>
          </a:p>
        </p:txBody>
      </p:sp>
    </p:spTree>
    <p:extLst>
      <p:ext uri="{BB962C8B-B14F-4D97-AF65-F5344CB8AC3E}">
        <p14:creationId xmlns:p14="http://schemas.microsoft.com/office/powerpoint/2010/main" val="2064551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90465-68C5-991A-C5F1-D739A98DD2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B6B6A3-B8E4-463C-123F-A15A82A593E7}"/>
              </a:ext>
            </a:extLst>
          </p:cNvPr>
          <p:cNvSpPr>
            <a:spLocks noGrp="1"/>
          </p:cNvSpPr>
          <p:nvPr>
            <p:ph sz="quarter" idx="11"/>
          </p:nvPr>
        </p:nvSpPr>
        <p:spPr/>
        <p:txBody>
          <a:bodyPr/>
          <a:lstStyle/>
          <a:p>
            <a:pPr marL="0" indent="0">
              <a:buNone/>
            </a:pPr>
            <a:r>
              <a:rPr lang="en-GB" sz="3600" dirty="0"/>
              <a:t>A TV costs £500 including VAT. </a:t>
            </a:r>
          </a:p>
          <a:p>
            <a:pPr marL="0" indent="0">
              <a:buNone/>
            </a:pPr>
            <a:r>
              <a:rPr lang="en-GB" sz="3600" dirty="0"/>
              <a:t>Calculate the VAT </a:t>
            </a:r>
          </a:p>
        </p:txBody>
      </p:sp>
    </p:spTree>
    <p:extLst>
      <p:ext uri="{BB962C8B-B14F-4D97-AF65-F5344CB8AC3E}">
        <p14:creationId xmlns:p14="http://schemas.microsoft.com/office/powerpoint/2010/main" val="1981837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able with text on it&#10;&#10;AI-generated content may be incorrect.">
            <a:extLst>
              <a:ext uri="{FF2B5EF4-FFF2-40B4-BE49-F238E27FC236}">
                <a16:creationId xmlns:a16="http://schemas.microsoft.com/office/drawing/2014/main" id="{64CCE1F5-42CE-369F-3231-FB9DF833EBC2}"/>
              </a:ext>
            </a:extLst>
          </p:cNvPr>
          <p:cNvPicPr>
            <a:picLocks noChangeAspect="1"/>
          </p:cNvPicPr>
          <p:nvPr/>
        </p:nvPicPr>
        <p:blipFill>
          <a:blip r:embed="rId2"/>
          <a:stretch>
            <a:fillRect/>
          </a:stretch>
        </p:blipFill>
        <p:spPr>
          <a:xfrm>
            <a:off x="1161052" y="129997"/>
            <a:ext cx="9167806" cy="62203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222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6000" b="1" dirty="0"/>
              <a:t>Problem 1 </a:t>
            </a:r>
          </a:p>
        </p:txBody>
      </p:sp>
      <p:pic>
        <p:nvPicPr>
          <p:cNvPr id="6" name="Content Placeholder 5"/>
          <p:cNvPicPr>
            <a:picLocks noGrp="1" noChangeAspect="1"/>
          </p:cNvPicPr>
          <p:nvPr>
            <p:ph sz="quarter" idx="11"/>
          </p:nvPr>
        </p:nvPicPr>
        <p:blipFill>
          <a:blip r:embed="rId3"/>
          <a:stretch>
            <a:fillRect/>
          </a:stretch>
        </p:blipFill>
        <p:spPr>
          <a:xfrm>
            <a:off x="113823" y="1443037"/>
            <a:ext cx="9518697" cy="3007043"/>
          </a:xfrm>
          <a:prstGeom prst="rect">
            <a:avLst/>
          </a:prstGeom>
        </p:spPr>
      </p:pic>
    </p:spTree>
    <p:extLst>
      <p:ext uri="{BB962C8B-B14F-4D97-AF65-F5344CB8AC3E}">
        <p14:creationId xmlns:p14="http://schemas.microsoft.com/office/powerpoint/2010/main" val="3585197205"/>
      </p:ext>
    </p:extLst>
  </p:cSld>
  <p:clrMapOvr>
    <a:masterClrMapping/>
  </p:clrMapOvr>
</p:sld>
</file>

<file path=ppt/theme/theme1.xml><?xml version="1.0" encoding="utf-8"?>
<a:theme xmlns:a="http://schemas.openxmlformats.org/drawingml/2006/main" name="ALTCCv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CCv2" id="{4F48670A-F939-4466-AF6F-90ADC58B0E17}" vid="{8887B371-F3E8-4C29-A510-C6481C3A9990}"/>
    </a:ext>
  </a:extLst>
</a:theme>
</file>

<file path=ppt/theme/theme2.xml><?xml version="1.0" encoding="utf-8"?>
<a:theme xmlns:a="http://schemas.openxmlformats.org/drawingml/2006/main" name="Assessm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acher Information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ALTCCv2</Template>
  <TotalTime>12212</TotalTime>
  <Words>134</Words>
  <Application>Microsoft Office PowerPoint</Application>
  <PresentationFormat>Widescreen</PresentationFormat>
  <Paragraphs>23</Paragraphs>
  <Slides>11</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Calibri Light</vt:lpstr>
      <vt:lpstr>Calibri</vt:lpstr>
      <vt:lpstr>Century Gothic</vt:lpstr>
      <vt:lpstr>Lato</vt:lpstr>
      <vt:lpstr>Arial</vt:lpstr>
      <vt:lpstr>ALTCCv2</vt:lpstr>
      <vt:lpstr>Assessment Slides</vt:lpstr>
      <vt:lpstr>Teacher Information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LElder</dc:creator>
  <cp:lastModifiedBy>Miss L Elder - MAT Staff</cp:lastModifiedBy>
  <cp:revision>544</cp:revision>
  <cp:lastPrinted>2017-12-31T22:38:51Z</cp:lastPrinted>
  <dcterms:created xsi:type="dcterms:W3CDTF">2017-01-17T16:57:04Z</dcterms:created>
  <dcterms:modified xsi:type="dcterms:W3CDTF">2026-01-13T08:41:29Z</dcterms:modified>
</cp:coreProperties>
</file>