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660" r:id="rId2"/>
    <p:sldMasterId id="2147483694" r:id="rId3"/>
    <p:sldMasterId id="2147483697" r:id="rId4"/>
  </p:sldMasterIdLst>
  <p:notesMasterIdLst>
    <p:notesMasterId r:id="rId28"/>
  </p:notesMasterIdLst>
  <p:sldIdLst>
    <p:sldId id="426" r:id="rId5"/>
    <p:sldId id="427" r:id="rId6"/>
    <p:sldId id="420" r:id="rId7"/>
    <p:sldId id="413" r:id="rId8"/>
    <p:sldId id="414" r:id="rId9"/>
    <p:sldId id="428" r:id="rId10"/>
    <p:sldId id="429" r:id="rId11"/>
    <p:sldId id="369" r:id="rId12"/>
    <p:sldId id="418" r:id="rId13"/>
    <p:sldId id="417" r:id="rId14"/>
    <p:sldId id="374" r:id="rId15"/>
    <p:sldId id="404" r:id="rId16"/>
    <p:sldId id="415" r:id="rId17"/>
    <p:sldId id="430" r:id="rId18"/>
    <p:sldId id="436" r:id="rId19"/>
    <p:sldId id="431" r:id="rId20"/>
    <p:sldId id="433" r:id="rId21"/>
    <p:sldId id="434" r:id="rId22"/>
    <p:sldId id="435" r:id="rId23"/>
    <p:sldId id="423" r:id="rId24"/>
    <p:sldId id="425" r:id="rId25"/>
    <p:sldId id="438" r:id="rId26"/>
    <p:sldId id="439"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A5D4B-A675-4E9B-BEA5-21E6687B3C4D}" v="59" dt="2026-06-30T15:03:25.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B7D590-1C06-4A60-B15F-DF258614BEEA}" type="datetimeFigureOut">
              <a:rPr lang="en-GB" smtClean="0"/>
              <a:t>02/07/2026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F6BD56-2967-4FF4-9D89-8DE7961E23B1}" type="slidenum">
              <a:rPr lang="en-GB" smtClean="0"/>
              <a:t>‹#›</a:t>
            </a:fld>
            <a:endParaRPr lang="en-GB"/>
          </a:p>
        </p:txBody>
      </p:sp>
    </p:spTree>
    <p:extLst>
      <p:ext uri="{BB962C8B-B14F-4D97-AF65-F5344CB8AC3E}">
        <p14:creationId xmlns:p14="http://schemas.microsoft.com/office/powerpoint/2010/main" val="2256633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 to demonstrate this with pieces of paper</a:t>
            </a:r>
          </a:p>
        </p:txBody>
      </p:sp>
      <p:sp>
        <p:nvSpPr>
          <p:cNvPr id="4" name="Slide Number Placeholder 3"/>
          <p:cNvSpPr>
            <a:spLocks noGrp="1"/>
          </p:cNvSpPr>
          <p:nvPr>
            <p:ph type="sldNum" sz="quarter" idx="5"/>
          </p:nvPr>
        </p:nvSpPr>
        <p:spPr/>
        <p:txBody>
          <a:bodyPr/>
          <a:lstStyle/>
          <a:p>
            <a:fld id="{2DF6BD56-2967-4FF4-9D89-8DE7961E23B1}" type="slidenum">
              <a:rPr lang="en-GB" smtClean="0"/>
              <a:t>9</a:t>
            </a:fld>
            <a:endParaRPr lang="en-GB"/>
          </a:p>
        </p:txBody>
      </p:sp>
    </p:spTree>
    <p:extLst>
      <p:ext uri="{BB962C8B-B14F-4D97-AF65-F5344CB8AC3E}">
        <p14:creationId xmlns:p14="http://schemas.microsoft.com/office/powerpoint/2010/main" val="18020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Better to demonstrate this with pieces of paper</a:t>
            </a:r>
          </a:p>
          <a:p>
            <a:endParaRPr lang="en-GB" dirty="0"/>
          </a:p>
        </p:txBody>
      </p:sp>
      <p:sp>
        <p:nvSpPr>
          <p:cNvPr id="4" name="Slide Number Placeholder 3"/>
          <p:cNvSpPr>
            <a:spLocks noGrp="1"/>
          </p:cNvSpPr>
          <p:nvPr>
            <p:ph type="sldNum" sz="quarter" idx="5"/>
          </p:nvPr>
        </p:nvSpPr>
        <p:spPr/>
        <p:txBody>
          <a:bodyPr/>
          <a:lstStyle/>
          <a:p>
            <a:fld id="{2DF6BD56-2967-4FF4-9D89-8DE7961E23B1}" type="slidenum">
              <a:rPr lang="en-GB" smtClean="0"/>
              <a:t>10</a:t>
            </a:fld>
            <a:endParaRPr lang="en-GB"/>
          </a:p>
        </p:txBody>
      </p:sp>
    </p:spTree>
    <p:extLst>
      <p:ext uri="{BB962C8B-B14F-4D97-AF65-F5344CB8AC3E}">
        <p14:creationId xmlns:p14="http://schemas.microsoft.com/office/powerpoint/2010/main" val="296363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2 to a page for students to complete in their books</a:t>
            </a:r>
          </a:p>
        </p:txBody>
      </p:sp>
      <p:sp>
        <p:nvSpPr>
          <p:cNvPr id="4" name="Slide Number Placeholder 3"/>
          <p:cNvSpPr>
            <a:spLocks noGrp="1"/>
          </p:cNvSpPr>
          <p:nvPr>
            <p:ph type="sldNum" sz="quarter" idx="5"/>
          </p:nvPr>
        </p:nvSpPr>
        <p:spPr/>
        <p:txBody>
          <a:bodyPr/>
          <a:lstStyle/>
          <a:p>
            <a:fld id="{2DF6BD56-2967-4FF4-9D89-8DE7961E23B1}" type="slidenum">
              <a:rPr lang="en-GB" smtClean="0"/>
              <a:t>14</a:t>
            </a:fld>
            <a:endParaRPr lang="en-GB"/>
          </a:p>
        </p:txBody>
      </p:sp>
    </p:spTree>
    <p:extLst>
      <p:ext uri="{BB962C8B-B14F-4D97-AF65-F5344CB8AC3E}">
        <p14:creationId xmlns:p14="http://schemas.microsoft.com/office/powerpoint/2010/main" val="229167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extra worksheet for students to practice</a:t>
            </a:r>
          </a:p>
        </p:txBody>
      </p:sp>
      <p:sp>
        <p:nvSpPr>
          <p:cNvPr id="4" name="Slide Number Placeholder 3"/>
          <p:cNvSpPr>
            <a:spLocks noGrp="1"/>
          </p:cNvSpPr>
          <p:nvPr>
            <p:ph type="sldNum" sz="quarter" idx="5"/>
          </p:nvPr>
        </p:nvSpPr>
        <p:spPr/>
        <p:txBody>
          <a:bodyPr/>
          <a:lstStyle/>
          <a:p>
            <a:fld id="{2DF6BD56-2967-4FF4-9D89-8DE7961E23B1}" type="slidenum">
              <a:rPr lang="en-GB" smtClean="0"/>
              <a:t>23</a:t>
            </a:fld>
            <a:endParaRPr lang="en-GB"/>
          </a:p>
        </p:txBody>
      </p:sp>
    </p:spTree>
    <p:extLst>
      <p:ext uri="{BB962C8B-B14F-4D97-AF65-F5344CB8AC3E}">
        <p14:creationId xmlns:p14="http://schemas.microsoft.com/office/powerpoint/2010/main" val="1204347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microsoft.com/office/2007/relationships/hdphoto" Target="../media/hdphoto2.wdp"/><Relationship Id="rId2" Type="http://schemas.openxmlformats.org/officeDocument/2006/relationships/image" Target="../media/image6.png"/><Relationship Id="rId16"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7.wdp"/><Relationship Id="rId17" Type="http://schemas.openxmlformats.org/officeDocument/2006/relationships/image" Target="../media/image35.png"/><Relationship Id="rId2" Type="http://schemas.openxmlformats.org/officeDocument/2006/relationships/image" Target="../media/image27.png"/><Relationship Id="rId16" Type="http://schemas.microsoft.com/office/2007/relationships/hdphoto" Target="../media/hdphoto9.wdp"/><Relationship Id="rId1" Type="http://schemas.openxmlformats.org/officeDocument/2006/relationships/slideMaster" Target="../slideMasters/slideMaster2.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6.wdp"/><Relationship Id="rId19"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7.wdp"/><Relationship Id="rId17" Type="http://schemas.openxmlformats.org/officeDocument/2006/relationships/image" Target="../media/image35.png"/><Relationship Id="rId2" Type="http://schemas.openxmlformats.org/officeDocument/2006/relationships/image" Target="../media/image27.png"/><Relationship Id="rId16" Type="http://schemas.microsoft.com/office/2007/relationships/hdphoto" Target="../media/hdphoto9.wdp"/><Relationship Id="rId1" Type="http://schemas.openxmlformats.org/officeDocument/2006/relationships/slideMaster" Target="../slideMasters/slideMaster2.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6.wdp"/><Relationship Id="rId19"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7.wdp"/><Relationship Id="rId17" Type="http://schemas.openxmlformats.org/officeDocument/2006/relationships/image" Target="../media/image35.png"/><Relationship Id="rId2" Type="http://schemas.openxmlformats.org/officeDocument/2006/relationships/image" Target="../media/image27.png"/><Relationship Id="rId16" Type="http://schemas.microsoft.com/office/2007/relationships/hdphoto" Target="../media/hdphoto9.wdp"/><Relationship Id="rId1" Type="http://schemas.openxmlformats.org/officeDocument/2006/relationships/slideMaster" Target="../slideMasters/slideMaster2.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6.wdp"/><Relationship Id="rId19"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7.wdp"/><Relationship Id="rId17" Type="http://schemas.openxmlformats.org/officeDocument/2006/relationships/image" Target="../media/image35.png"/><Relationship Id="rId2" Type="http://schemas.openxmlformats.org/officeDocument/2006/relationships/image" Target="../media/image27.png"/><Relationship Id="rId16" Type="http://schemas.microsoft.com/office/2007/relationships/hdphoto" Target="../media/hdphoto9.wdp"/><Relationship Id="rId1" Type="http://schemas.openxmlformats.org/officeDocument/2006/relationships/slideMaster" Target="../slideMasters/slideMaster2.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6.wdp"/><Relationship Id="rId19"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7.wdp"/><Relationship Id="rId17" Type="http://schemas.openxmlformats.org/officeDocument/2006/relationships/image" Target="../media/image35.png"/><Relationship Id="rId2" Type="http://schemas.openxmlformats.org/officeDocument/2006/relationships/image" Target="../media/image27.png"/><Relationship Id="rId16" Type="http://schemas.microsoft.com/office/2007/relationships/hdphoto" Target="../media/hdphoto9.wdp"/><Relationship Id="rId1" Type="http://schemas.openxmlformats.org/officeDocument/2006/relationships/slideMaster" Target="../slideMasters/slideMaster2.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6.wdp"/><Relationship Id="rId19"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Layouts/_rels/slideLayout27.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7.wdp"/><Relationship Id="rId17" Type="http://schemas.openxmlformats.org/officeDocument/2006/relationships/image" Target="../media/image35.png"/><Relationship Id="rId2" Type="http://schemas.openxmlformats.org/officeDocument/2006/relationships/image" Target="../media/image27.png"/><Relationship Id="rId16" Type="http://schemas.microsoft.com/office/2007/relationships/hdphoto" Target="../media/hdphoto9.wdp"/><Relationship Id="rId1" Type="http://schemas.openxmlformats.org/officeDocument/2006/relationships/slideMaster" Target="../slideMasters/slideMaster2.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6.wdp"/><Relationship Id="rId19"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Layouts/_rels/slideLayout2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7.wdp"/><Relationship Id="rId17" Type="http://schemas.openxmlformats.org/officeDocument/2006/relationships/image" Target="../media/image35.png"/><Relationship Id="rId2" Type="http://schemas.openxmlformats.org/officeDocument/2006/relationships/image" Target="../media/image27.png"/><Relationship Id="rId16" Type="http://schemas.microsoft.com/office/2007/relationships/hdphoto" Target="../media/hdphoto9.wdp"/><Relationship Id="rId1" Type="http://schemas.openxmlformats.org/officeDocument/2006/relationships/slideMaster" Target="../slideMasters/slideMaster2.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6.wdp"/><Relationship Id="rId19"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Layouts/_rels/slideLayout2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7.wdp"/><Relationship Id="rId17" Type="http://schemas.openxmlformats.org/officeDocument/2006/relationships/image" Target="../media/image35.png"/><Relationship Id="rId2" Type="http://schemas.openxmlformats.org/officeDocument/2006/relationships/image" Target="../media/image27.png"/><Relationship Id="rId16" Type="http://schemas.microsoft.com/office/2007/relationships/hdphoto" Target="../media/hdphoto9.wdp"/><Relationship Id="rId1" Type="http://schemas.openxmlformats.org/officeDocument/2006/relationships/slideMaster" Target="../slideMasters/slideMaster2.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6.wdp"/><Relationship Id="rId19"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7.wdp"/><Relationship Id="rId18" Type="http://schemas.openxmlformats.org/officeDocument/2006/relationships/image" Target="../media/image35.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2.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4.png"/><Relationship Id="rId20"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29.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1.png"/><Relationship Id="rId19" Type="http://schemas.microsoft.com/office/2007/relationships/hdphoto" Target="../media/hdphoto10.wdp"/><Relationship Id="rId4" Type="http://schemas.openxmlformats.org/officeDocument/2006/relationships/image" Target="../media/image28.png"/><Relationship Id="rId9" Type="http://schemas.microsoft.com/office/2007/relationships/hdphoto" Target="../media/hdphoto5.wdp"/><Relationship Id="rId14" Type="http://schemas.openxmlformats.org/officeDocument/2006/relationships/image" Target="../media/image3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7.wdp"/><Relationship Id="rId18" Type="http://schemas.openxmlformats.org/officeDocument/2006/relationships/image" Target="../media/image35.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2.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4.png"/><Relationship Id="rId20"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29.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1.png"/><Relationship Id="rId19" Type="http://schemas.microsoft.com/office/2007/relationships/hdphoto" Target="../media/hdphoto10.wdp"/><Relationship Id="rId4" Type="http://schemas.openxmlformats.org/officeDocument/2006/relationships/image" Target="../media/image28.png"/><Relationship Id="rId9" Type="http://schemas.microsoft.com/office/2007/relationships/hdphoto" Target="../media/hdphoto5.wdp"/><Relationship Id="rId14" Type="http://schemas.openxmlformats.org/officeDocument/2006/relationships/image" Target="../media/image33.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7.wdp"/><Relationship Id="rId18" Type="http://schemas.openxmlformats.org/officeDocument/2006/relationships/image" Target="../media/image35.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2.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4.png"/><Relationship Id="rId20"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29.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1.png"/><Relationship Id="rId19" Type="http://schemas.microsoft.com/office/2007/relationships/hdphoto" Target="../media/hdphoto10.wdp"/><Relationship Id="rId4" Type="http://schemas.openxmlformats.org/officeDocument/2006/relationships/image" Target="../media/image28.png"/><Relationship Id="rId9" Type="http://schemas.microsoft.com/office/2007/relationships/hdphoto" Target="../media/hdphoto5.wdp"/><Relationship Id="rId14" Type="http://schemas.openxmlformats.org/officeDocument/2006/relationships/image" Target="../media/image3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7.wdp"/><Relationship Id="rId18" Type="http://schemas.openxmlformats.org/officeDocument/2006/relationships/image" Target="../media/image35.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2.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4.png"/><Relationship Id="rId20"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29.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1.png"/><Relationship Id="rId19" Type="http://schemas.microsoft.com/office/2007/relationships/hdphoto" Target="../media/hdphoto10.wdp"/><Relationship Id="rId4" Type="http://schemas.openxmlformats.org/officeDocument/2006/relationships/image" Target="../media/image28.png"/><Relationship Id="rId9" Type="http://schemas.microsoft.com/office/2007/relationships/hdphoto" Target="../media/hdphoto5.wdp"/><Relationship Id="rId14" Type="http://schemas.openxmlformats.org/officeDocument/2006/relationships/image" Target="../media/image33.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7.wdp"/><Relationship Id="rId18" Type="http://schemas.openxmlformats.org/officeDocument/2006/relationships/image" Target="../media/image35.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2.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4.png"/><Relationship Id="rId20"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29.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1.png"/><Relationship Id="rId19" Type="http://schemas.microsoft.com/office/2007/relationships/hdphoto" Target="../media/hdphoto10.wdp"/><Relationship Id="rId4" Type="http://schemas.openxmlformats.org/officeDocument/2006/relationships/image" Target="../media/image28.png"/><Relationship Id="rId9" Type="http://schemas.microsoft.com/office/2007/relationships/hdphoto" Target="../media/hdphoto5.wdp"/><Relationship Id="rId14" Type="http://schemas.openxmlformats.org/officeDocument/2006/relationships/image" Target="../media/image33.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7.wdp"/><Relationship Id="rId18" Type="http://schemas.openxmlformats.org/officeDocument/2006/relationships/image" Target="../media/image35.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2.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4.png"/><Relationship Id="rId20"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29.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1.png"/><Relationship Id="rId19" Type="http://schemas.microsoft.com/office/2007/relationships/hdphoto" Target="../media/hdphoto10.wdp"/><Relationship Id="rId4" Type="http://schemas.openxmlformats.org/officeDocument/2006/relationships/image" Target="../media/image28.png"/><Relationship Id="rId9" Type="http://schemas.microsoft.com/office/2007/relationships/hdphoto" Target="../media/hdphoto5.wdp"/><Relationship Id="rId14" Type="http://schemas.openxmlformats.org/officeDocument/2006/relationships/image" Target="../media/image3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7.wdp"/><Relationship Id="rId17" Type="http://schemas.openxmlformats.org/officeDocument/2006/relationships/image" Target="../media/image35.png"/><Relationship Id="rId2" Type="http://schemas.openxmlformats.org/officeDocument/2006/relationships/image" Target="../media/image27.png"/><Relationship Id="rId16" Type="http://schemas.microsoft.com/office/2007/relationships/hdphoto" Target="../media/hdphoto9.wdp"/><Relationship Id="rId1" Type="http://schemas.openxmlformats.org/officeDocument/2006/relationships/slideMaster" Target="../slideMasters/slideMaster2.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6.wdp"/><Relationship Id="rId19"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ollatonWa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DFA1A3-2E3A-AAA8-D01C-E9FA15C7AC29}"/>
              </a:ext>
            </a:extLst>
          </p:cNvPr>
          <p:cNvPicPr>
            <a:picLocks noChangeAspect="1"/>
          </p:cNvPicPr>
          <p:nvPr userDrawn="1"/>
        </p:nvPicPr>
        <p:blipFill>
          <a:blip r:embed="rId2"/>
          <a:stretch>
            <a:fillRect/>
          </a:stretch>
        </p:blipFill>
        <p:spPr>
          <a:xfrm>
            <a:off x="122903" y="95251"/>
            <a:ext cx="11946194" cy="6667497"/>
          </a:xfrm>
          <a:prstGeom prst="rect">
            <a:avLst/>
          </a:prstGeom>
        </p:spPr>
      </p:pic>
    </p:spTree>
    <p:extLst>
      <p:ext uri="{BB962C8B-B14F-4D97-AF65-F5344CB8AC3E}">
        <p14:creationId xmlns:p14="http://schemas.microsoft.com/office/powerpoint/2010/main" val="133601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17408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s for dual cod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D1D431-64BC-7E79-75B8-81D052192A31}"/>
              </a:ext>
            </a:extLst>
          </p:cNvPr>
          <p:cNvSpPr>
            <a:spLocks noGrp="1"/>
          </p:cNvSpPr>
          <p:nvPr>
            <p:ph type="ctrTitle"/>
          </p:nvPr>
        </p:nvSpPr>
        <p:spPr>
          <a:xfrm>
            <a:off x="1467884" y="0"/>
            <a:ext cx="9144000" cy="571501"/>
          </a:xfrm>
          <a:prstGeom prst="rect">
            <a:avLst/>
          </a:prstGeom>
        </p:spPr>
        <p:txBody>
          <a:bodyPr>
            <a:normAutofit fontScale="90000"/>
          </a:bodyPr>
          <a:lstStyle/>
          <a:p>
            <a:r>
              <a:rPr lang="en-GB" sz="4000" b="1"/>
              <a:t>Click to edit Master title style</a:t>
            </a:r>
            <a:endParaRPr lang="en-GB" sz="4000" b="1" dirty="0"/>
          </a:p>
        </p:txBody>
      </p:sp>
      <p:sp>
        <p:nvSpPr>
          <p:cNvPr id="4" name="Subtitle 2">
            <a:extLst>
              <a:ext uri="{FF2B5EF4-FFF2-40B4-BE49-F238E27FC236}">
                <a16:creationId xmlns:a16="http://schemas.microsoft.com/office/drawing/2014/main" id="{931B4B34-F59E-0275-70A2-FBD94B54F641}"/>
              </a:ext>
            </a:extLst>
          </p:cNvPr>
          <p:cNvSpPr>
            <a:spLocks noGrp="1"/>
          </p:cNvSpPr>
          <p:nvPr>
            <p:ph type="subTitle" idx="1"/>
          </p:nvPr>
        </p:nvSpPr>
        <p:spPr>
          <a:xfrm>
            <a:off x="956103" y="1232443"/>
            <a:ext cx="1651000" cy="449262"/>
          </a:xfrm>
          <a:prstGeom prst="rect">
            <a:avLst/>
          </a:prstGeom>
        </p:spPr>
        <p:txBody>
          <a:bodyPr/>
          <a:lstStyle/>
          <a:p>
            <a:r>
              <a:rPr lang="en-GB"/>
              <a:t>Click to edit Master subtitle style</a:t>
            </a:r>
          </a:p>
        </p:txBody>
      </p:sp>
      <p:pic>
        <p:nvPicPr>
          <p:cNvPr id="5" name="Picture 4" descr="pen and paper Icon 2473397">
            <a:extLst>
              <a:ext uri="{FF2B5EF4-FFF2-40B4-BE49-F238E27FC236}">
                <a16:creationId xmlns:a16="http://schemas.microsoft.com/office/drawing/2014/main" id="{E38BBC13-38E4-2B8E-3FFF-1367DC3E4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ink bubble Icon 2997468">
            <a:extLst>
              <a:ext uri="{FF2B5EF4-FFF2-40B4-BE49-F238E27FC236}">
                <a16:creationId xmlns:a16="http://schemas.microsoft.com/office/drawing/2014/main" id="{32D325E6-6AB4-0D29-2B58-09CB8CBC7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E04D973-B9A2-D7A2-0B6A-C224C32BDA21}"/>
              </a:ext>
            </a:extLst>
          </p:cNvPr>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Reflect</a:t>
            </a:r>
          </a:p>
        </p:txBody>
      </p:sp>
      <p:pic>
        <p:nvPicPr>
          <p:cNvPr id="8" name="Picture 2" descr="lightbulb Icon 1262982">
            <a:extLst>
              <a:ext uri="{FF2B5EF4-FFF2-40B4-BE49-F238E27FC236}">
                <a16:creationId xmlns:a16="http://schemas.microsoft.com/office/drawing/2014/main" id="{7F4DCF54-7D6A-B1AE-E9AA-55A84DD51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FD66DDE-ADE5-A09A-8172-72FAF252EFA4}"/>
              </a:ext>
            </a:extLst>
          </p:cNvPr>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Activate</a:t>
            </a:r>
          </a:p>
        </p:txBody>
      </p:sp>
      <p:pic>
        <p:nvPicPr>
          <p:cNvPr id="10" name="Picture 2" descr="Pen Icon 3406116">
            <a:extLst>
              <a:ext uri="{FF2B5EF4-FFF2-40B4-BE49-F238E27FC236}">
                <a16:creationId xmlns:a16="http://schemas.microsoft.com/office/drawing/2014/main" id="{2BC1BF69-87EE-5B2B-F231-7E09C90C1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A7351FAB-3499-2CDF-6E8C-19D4E1F5CB5E}"/>
              </a:ext>
            </a:extLst>
          </p:cNvPr>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Summarise</a:t>
            </a:r>
          </a:p>
        </p:txBody>
      </p:sp>
      <p:pic>
        <p:nvPicPr>
          <p:cNvPr id="12" name="Picture 4" descr="Speech Bubble Icon 800850">
            <a:extLst>
              <a:ext uri="{FF2B5EF4-FFF2-40B4-BE49-F238E27FC236}">
                <a16:creationId xmlns:a16="http://schemas.microsoft.com/office/drawing/2014/main" id="{05AE22C3-04DF-DC1B-A6CF-636DC47CBA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FE4C3105-44AD-E949-B286-566060F6291C}"/>
              </a:ext>
            </a:extLst>
          </p:cNvPr>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Explain</a:t>
            </a:r>
          </a:p>
        </p:txBody>
      </p:sp>
      <p:pic>
        <p:nvPicPr>
          <p:cNvPr id="14" name="Picture 2" descr="speech Icon 509344">
            <a:extLst>
              <a:ext uri="{FF2B5EF4-FFF2-40B4-BE49-F238E27FC236}">
                <a16:creationId xmlns:a16="http://schemas.microsoft.com/office/drawing/2014/main" id="{C6D9BC7C-4D54-FA60-661A-638D3BDCF1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F8AA3190-4D67-D470-71B1-FD4A51CBD0A5}"/>
              </a:ext>
            </a:extLst>
          </p:cNvPr>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Present</a:t>
            </a:r>
          </a:p>
        </p:txBody>
      </p:sp>
      <p:pic>
        <p:nvPicPr>
          <p:cNvPr id="16" name="Picture 15">
            <a:extLst>
              <a:ext uri="{FF2B5EF4-FFF2-40B4-BE49-F238E27FC236}">
                <a16:creationId xmlns:a16="http://schemas.microsoft.com/office/drawing/2014/main" id="{B30DFD04-9601-27E8-B1BE-DAD178DC416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a:extLst>
              <a:ext uri="{FF2B5EF4-FFF2-40B4-BE49-F238E27FC236}">
                <a16:creationId xmlns:a16="http://schemas.microsoft.com/office/drawing/2014/main" id="{4EF396C9-E864-6AC0-8BA4-FC3286D7F8E5}"/>
              </a:ext>
            </a:extLst>
          </p:cNvPr>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Discuss</a:t>
            </a:r>
          </a:p>
        </p:txBody>
      </p:sp>
      <p:pic>
        <p:nvPicPr>
          <p:cNvPr id="18" name="Picture 17">
            <a:extLst>
              <a:ext uri="{FF2B5EF4-FFF2-40B4-BE49-F238E27FC236}">
                <a16:creationId xmlns:a16="http://schemas.microsoft.com/office/drawing/2014/main" id="{2FB6A4DD-115B-D992-0063-B037640BF38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a:extLst>
              <a:ext uri="{FF2B5EF4-FFF2-40B4-BE49-F238E27FC236}">
                <a16:creationId xmlns:a16="http://schemas.microsoft.com/office/drawing/2014/main" id="{13886359-B65B-1E47-8674-CE9B139EEDC3}"/>
              </a:ext>
            </a:extLst>
          </p:cNvPr>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Recall</a:t>
            </a:r>
          </a:p>
        </p:txBody>
      </p:sp>
      <p:pic>
        <p:nvPicPr>
          <p:cNvPr id="20" name="Picture 19">
            <a:extLst>
              <a:ext uri="{FF2B5EF4-FFF2-40B4-BE49-F238E27FC236}">
                <a16:creationId xmlns:a16="http://schemas.microsoft.com/office/drawing/2014/main" id="{58903CD6-99E6-7B76-B4A7-9FCF82F7E8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a:extLst>
              <a:ext uri="{FF2B5EF4-FFF2-40B4-BE49-F238E27FC236}">
                <a16:creationId xmlns:a16="http://schemas.microsoft.com/office/drawing/2014/main" id="{DBDA8053-1BA8-5B3D-DA6A-1BD351B732ED}"/>
              </a:ext>
            </a:extLst>
          </p:cNvPr>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Organise</a:t>
            </a:r>
          </a:p>
        </p:txBody>
      </p:sp>
      <p:pic>
        <p:nvPicPr>
          <p:cNvPr id="22" name="Picture 21">
            <a:extLst>
              <a:ext uri="{FF2B5EF4-FFF2-40B4-BE49-F238E27FC236}">
                <a16:creationId xmlns:a16="http://schemas.microsoft.com/office/drawing/2014/main" id="{4066DCF7-E117-0508-8275-CE09D4BCCB8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a:extLst>
              <a:ext uri="{FF2B5EF4-FFF2-40B4-BE49-F238E27FC236}">
                <a16:creationId xmlns:a16="http://schemas.microsoft.com/office/drawing/2014/main" id="{5FF4F375-A387-7188-D477-9B5DF712BBC8}"/>
              </a:ext>
            </a:extLst>
          </p:cNvPr>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Compare</a:t>
            </a:r>
          </a:p>
        </p:txBody>
      </p:sp>
      <p:pic>
        <p:nvPicPr>
          <p:cNvPr id="24" name="Picture 23">
            <a:extLst>
              <a:ext uri="{FF2B5EF4-FFF2-40B4-BE49-F238E27FC236}">
                <a16:creationId xmlns:a16="http://schemas.microsoft.com/office/drawing/2014/main" id="{1CD980B7-BB79-A877-E46D-84FEDC43A50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5" name="Subtitle 2">
            <a:extLst>
              <a:ext uri="{FF2B5EF4-FFF2-40B4-BE49-F238E27FC236}">
                <a16:creationId xmlns:a16="http://schemas.microsoft.com/office/drawing/2014/main" id="{33C7E8CB-1F8A-5783-0CA3-31F324218127}"/>
              </a:ext>
            </a:extLst>
          </p:cNvPr>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6" name="Picture 2" descr="Vocabulary Icon Vector Isolated On White Background, Vocabulary Transparent  Sign Royalty Free Cliparts, Vectors, And Stock Illustration. Image  111598016.">
            <a:extLst>
              <a:ext uri="{FF2B5EF4-FFF2-40B4-BE49-F238E27FC236}">
                <a16:creationId xmlns:a16="http://schemas.microsoft.com/office/drawing/2014/main" id="{AC16B857-F2FD-4B53-9F49-F87A92229675}"/>
              </a:ext>
            </a:extLst>
          </p:cNvPr>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2">
            <a:extLst>
              <a:ext uri="{FF2B5EF4-FFF2-40B4-BE49-F238E27FC236}">
                <a16:creationId xmlns:a16="http://schemas.microsoft.com/office/drawing/2014/main" id="{F2023999-1BAD-0971-BF87-1801D7A86F09}"/>
              </a:ext>
            </a:extLst>
          </p:cNvPr>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Vocabulary</a:t>
            </a:r>
          </a:p>
        </p:txBody>
      </p:sp>
      <p:pic>
        <p:nvPicPr>
          <p:cNvPr id="28" name="Picture 27">
            <a:extLst>
              <a:ext uri="{FF2B5EF4-FFF2-40B4-BE49-F238E27FC236}">
                <a16:creationId xmlns:a16="http://schemas.microsoft.com/office/drawing/2014/main" id="{17C6379E-FDEF-0B1A-A48B-FDD7CE7679F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9" name="Subtitle 2">
            <a:extLst>
              <a:ext uri="{FF2B5EF4-FFF2-40B4-BE49-F238E27FC236}">
                <a16:creationId xmlns:a16="http://schemas.microsoft.com/office/drawing/2014/main" id="{904693E4-D97B-0F3E-3E4B-2A18A17482F0}"/>
              </a:ext>
            </a:extLst>
          </p:cNvPr>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Big Question</a:t>
            </a:r>
          </a:p>
        </p:txBody>
      </p:sp>
      <p:pic>
        <p:nvPicPr>
          <p:cNvPr id="30" name="Picture 2" descr="Evaluation icon vector sign and symbol isolated on white background,  Evaluation logo concept Stock Vector | Adobe Stock">
            <a:extLst>
              <a:ext uri="{FF2B5EF4-FFF2-40B4-BE49-F238E27FC236}">
                <a16:creationId xmlns:a16="http://schemas.microsoft.com/office/drawing/2014/main" id="{37E48B3A-8DD6-302C-F7C2-CF4DCA00BC0D}"/>
              </a:ext>
            </a:extLst>
          </p:cNvPr>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1" name="Subtitle 2">
            <a:extLst>
              <a:ext uri="{FF2B5EF4-FFF2-40B4-BE49-F238E27FC236}">
                <a16:creationId xmlns:a16="http://schemas.microsoft.com/office/drawing/2014/main" id="{D4DE0248-B2C4-5C29-5D07-8F8F908E22FD}"/>
              </a:ext>
            </a:extLst>
          </p:cNvPr>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Evaluate</a:t>
            </a:r>
          </a:p>
        </p:txBody>
      </p:sp>
      <p:pic>
        <p:nvPicPr>
          <p:cNvPr id="32" name="Picture 31">
            <a:extLst>
              <a:ext uri="{FF2B5EF4-FFF2-40B4-BE49-F238E27FC236}">
                <a16:creationId xmlns:a16="http://schemas.microsoft.com/office/drawing/2014/main" id="{243A3AAE-70F6-0438-4AE6-EFC49EEF927A}"/>
              </a:ext>
            </a:extLst>
          </p:cNvPr>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3" name="Subtitle 2">
            <a:extLst>
              <a:ext uri="{FF2B5EF4-FFF2-40B4-BE49-F238E27FC236}">
                <a16:creationId xmlns:a16="http://schemas.microsoft.com/office/drawing/2014/main" id="{5B045B90-3FB8-EA8C-30E9-DA5040BC0287}"/>
              </a:ext>
            </a:extLst>
          </p:cNvPr>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312505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ths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9667C-C67A-6665-696C-4C079F001604}"/>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4" name="Picture 3">
            <a:extLst>
              <a:ext uri="{FF2B5EF4-FFF2-40B4-BE49-F238E27FC236}">
                <a16:creationId xmlns:a16="http://schemas.microsoft.com/office/drawing/2014/main" id="{AD875480-6883-3669-D196-D361C42586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5" name="TextBox 4">
            <a:extLst>
              <a:ext uri="{FF2B5EF4-FFF2-40B4-BE49-F238E27FC236}">
                <a16:creationId xmlns:a16="http://schemas.microsoft.com/office/drawing/2014/main" id="{E05B985A-1850-4802-D38E-C4DAC851A5D2}"/>
              </a:ext>
            </a:extLst>
          </p:cNvPr>
          <p:cNvSpPr txBox="1"/>
          <p:nvPr/>
        </p:nvSpPr>
        <p:spPr>
          <a:xfrm>
            <a:off x="9859617" y="3069203"/>
            <a:ext cx="1208599" cy="800219"/>
          </a:xfrm>
          <a:prstGeom prst="rect">
            <a:avLst/>
          </a:prstGeom>
          <a:noFill/>
        </p:spPr>
        <p:txBody>
          <a:bodyPr wrap="square" rtlCol="0">
            <a:spAutoFit/>
          </a:bodyPr>
          <a:lstStyle/>
          <a:p>
            <a:r>
              <a:rPr lang="en-GB" sz="3200" b="1" dirty="0">
                <a:latin typeface="Century Gothic" panose="020B0502020202020204" pitchFamily="34" charset="0"/>
              </a:rPr>
              <a:t>A </a:t>
            </a:r>
            <a:r>
              <a:rPr lang="en-GB" sz="1400" dirty="0">
                <a:latin typeface="Century Gothic" panose="020B0502020202020204" pitchFamily="34" charset="0"/>
              </a:rPr>
              <a:t>because…</a:t>
            </a:r>
          </a:p>
        </p:txBody>
      </p:sp>
      <p:sp>
        <p:nvSpPr>
          <p:cNvPr id="6" name="TextBox 5">
            <a:extLst>
              <a:ext uri="{FF2B5EF4-FFF2-40B4-BE49-F238E27FC236}">
                <a16:creationId xmlns:a16="http://schemas.microsoft.com/office/drawing/2014/main" id="{139A6B31-3BB7-51E9-D771-9667867D99AE}"/>
              </a:ext>
            </a:extLst>
          </p:cNvPr>
          <p:cNvSpPr txBox="1"/>
          <p:nvPr/>
        </p:nvSpPr>
        <p:spPr>
          <a:xfrm>
            <a:off x="10973855" y="4847252"/>
            <a:ext cx="1208599" cy="800219"/>
          </a:xfrm>
          <a:prstGeom prst="rect">
            <a:avLst/>
          </a:prstGeom>
          <a:noFill/>
        </p:spPr>
        <p:txBody>
          <a:bodyPr wrap="square" rtlCol="0">
            <a:spAutoFit/>
          </a:bodyPr>
          <a:lstStyle/>
          <a:p>
            <a:r>
              <a:rPr lang="en-GB" sz="3200" b="1" dirty="0">
                <a:latin typeface="Century Gothic" panose="020B0502020202020204" pitchFamily="34" charset="0"/>
              </a:rPr>
              <a:t>B </a:t>
            </a:r>
            <a:r>
              <a:rPr lang="en-GB" sz="1400" dirty="0">
                <a:latin typeface="Century Gothic" panose="020B0502020202020204" pitchFamily="34" charset="0"/>
              </a:rPr>
              <a:t>because…</a:t>
            </a:r>
          </a:p>
        </p:txBody>
      </p:sp>
      <p:pic>
        <p:nvPicPr>
          <p:cNvPr id="7" name="Picture 6">
            <a:extLst>
              <a:ext uri="{FF2B5EF4-FFF2-40B4-BE49-F238E27FC236}">
                <a16:creationId xmlns:a16="http://schemas.microsoft.com/office/drawing/2014/main" id="{B8AD39F2-B810-F733-FAD8-52B70723E4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8" name="Picture 7">
            <a:extLst>
              <a:ext uri="{FF2B5EF4-FFF2-40B4-BE49-F238E27FC236}">
                <a16:creationId xmlns:a16="http://schemas.microsoft.com/office/drawing/2014/main" id="{3AC275B6-8D2D-6BDD-053F-FDCC487815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9" name="Picture 8">
            <a:extLst>
              <a:ext uri="{FF2B5EF4-FFF2-40B4-BE49-F238E27FC236}">
                <a16:creationId xmlns:a16="http://schemas.microsoft.com/office/drawing/2014/main" id="{047FB1E3-23EC-CB6E-5113-4AFB028D44F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0" name="Picture 9">
            <a:extLst>
              <a:ext uri="{FF2B5EF4-FFF2-40B4-BE49-F238E27FC236}">
                <a16:creationId xmlns:a16="http://schemas.microsoft.com/office/drawing/2014/main" id="{93BDBD45-CA96-2667-F561-323ED2EF10D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268596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dirty="0">
                <a:solidFill>
                  <a:schemeClr val="bg1"/>
                </a:solidFill>
              </a:rPr>
              <a:t>Current Learning from KO</a:t>
            </a:r>
            <a:endParaRPr lang="en-GB" sz="2400" dirty="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dirty="0">
                <a:solidFill>
                  <a:schemeClr val="bg1"/>
                </a:solidFill>
              </a:rPr>
              <a:t>Recent Learning</a:t>
            </a:r>
            <a:endParaRPr lang="en-GB" sz="2400" dirty="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dirty="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dirty="0">
                <a:solidFill>
                  <a:srgbClr val="002060"/>
                </a:solidFill>
              </a:rPr>
              <a:t>Retrieve from memory</a:t>
            </a:r>
            <a:r>
              <a:rPr lang="en-GB" sz="2400" i="1" baseline="0" dirty="0">
                <a:solidFill>
                  <a:srgbClr val="002060"/>
                </a:solidFill>
              </a:rPr>
              <a:t> without </a:t>
            </a:r>
            <a:r>
              <a:rPr lang="en-GB" sz="2400" i="1" dirty="0">
                <a:solidFill>
                  <a:srgbClr val="002060"/>
                </a:solidFill>
              </a:rPr>
              <a:t>prompts or discussion.</a:t>
            </a:r>
            <a:r>
              <a:rPr lang="en-GB" sz="2400" i="1" baseline="0" dirty="0">
                <a:solidFill>
                  <a:srgbClr val="002060"/>
                </a:solidFill>
              </a:rPr>
              <a:t> Y</a:t>
            </a:r>
            <a:r>
              <a:rPr lang="en-GB" sz="2400" i="1" dirty="0">
                <a:solidFill>
                  <a:srgbClr val="002060"/>
                </a:solidFill>
              </a:rPr>
              <a:t>ou must write something for</a:t>
            </a:r>
            <a:r>
              <a:rPr lang="en-GB" sz="2400" i="1" baseline="0" dirty="0">
                <a:solidFill>
                  <a:srgbClr val="002060"/>
                </a:solidFill>
              </a:rPr>
              <a:t> each.</a:t>
            </a:r>
            <a:endParaRPr lang="en-GB" sz="2400" i="1" dirty="0">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272813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2661328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1725166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dirty="0">
                <a:solidFill>
                  <a:srgbClr val="0B5196"/>
                </a:solidFill>
                <a:latin typeface="+mn-lt"/>
              </a:rPr>
              <a:t>EVERY CHILD A READER</a:t>
            </a:r>
          </a:p>
          <a:p>
            <a:pPr algn="ctr"/>
            <a:endParaRPr lang="en-GB" sz="200" b="0" i="1" dirty="0">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214725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3332244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dirty="0">
                <a:solidFill>
                  <a:srgbClr val="0B5196"/>
                </a:solidFill>
                <a:latin typeface="+mn-lt"/>
              </a:rPr>
              <a:t>EVERY CHILD A READER</a:t>
            </a:r>
          </a:p>
          <a:p>
            <a:pPr algn="ctr"/>
            <a:endParaRPr lang="en-GB" sz="200" b="0" i="1" dirty="0">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2214604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209245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 name="Text Placeholder 2">
            <a:extLst>
              <a:ext uri="{FF2B5EF4-FFF2-40B4-BE49-F238E27FC236}">
                <a16:creationId xmlns:a16="http://schemas.microsoft.com/office/drawing/2014/main" id="{2D6683B7-0428-E210-3CB3-093FE309A188}"/>
              </a:ext>
            </a:extLst>
          </p:cNvPr>
          <p:cNvSpPr>
            <a:spLocks noGrp="1"/>
          </p:cNvSpPr>
          <p:nvPr>
            <p:ph type="body" sz="quarter" idx="14"/>
          </p:nvPr>
        </p:nvSpPr>
        <p:spPr>
          <a:xfrm>
            <a:off x="304799" y="329406"/>
            <a:ext cx="11623675" cy="461665"/>
          </a:xfrm>
          <a:prstGeom prst="rect">
            <a:avLst/>
          </a:prstGeom>
        </p:spPr>
        <p:style>
          <a:lnRef idx="2">
            <a:schemeClr val="accent5"/>
          </a:lnRef>
          <a:fillRef idx="1">
            <a:schemeClr val="lt1"/>
          </a:fillRef>
          <a:effectRef idx="0">
            <a:schemeClr val="accent5"/>
          </a:effectRef>
          <a:fontRef idx="minor">
            <a:schemeClr val="dk1"/>
          </a:fontRef>
        </p:style>
        <p:txBody>
          <a:bodyPr/>
          <a:lstStyle>
            <a:lvl1pPr>
              <a:buNone/>
              <a:defRPr/>
            </a:lvl1pPr>
          </a:lstStyle>
          <a:p>
            <a:pPr lvl="0"/>
            <a:r>
              <a:rPr lang="en-GB" dirty="0"/>
              <a:t>Click to edit Master text styles</a:t>
            </a:r>
          </a:p>
        </p:txBody>
      </p:sp>
      <p:sp>
        <p:nvSpPr>
          <p:cNvPr id="2" name="Rounded Rectangle 12">
            <a:extLst>
              <a:ext uri="{FF2B5EF4-FFF2-40B4-BE49-F238E27FC236}">
                <a16:creationId xmlns:a16="http://schemas.microsoft.com/office/drawing/2014/main" id="{C7F55035-A557-4C68-AAA1-4FE180C73126}"/>
              </a:ext>
            </a:extLst>
          </p:cNvPr>
          <p:cNvSpPr/>
          <p:nvPr userDrawn="1"/>
        </p:nvSpPr>
        <p:spPr>
          <a:xfrm>
            <a:off x="9365673" y="346200"/>
            <a:ext cx="2445486" cy="444871"/>
          </a:xfrm>
          <a:prstGeom prst="roundRect">
            <a:avLst>
              <a:gd name="adj" fmla="val 7082"/>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478226">
              <a:defRPr/>
            </a:pPr>
            <a:fld id="{C6B84C17-3CF8-42C4-A28A-3DB1C6B8124A}" type="datetime1">
              <a:rPr lang="en-GB" sz="2200" smtClean="0">
                <a:solidFill>
                  <a:prstClr val="black"/>
                </a:solidFill>
                <a:latin typeface="Arial" panose="020B0604020202020204" pitchFamily="34" charset="0"/>
                <a:cs typeface="Arial" panose="020B0604020202020204" pitchFamily="34" charset="0"/>
              </a:rPr>
              <a:t>02/07/2026</a:t>
            </a:fld>
            <a:endParaRPr lang="en-GB"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378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dirty="0">
                <a:solidFill>
                  <a:srgbClr val="0B5196"/>
                </a:solidFill>
                <a:latin typeface="+mn-lt"/>
              </a:rPr>
              <a:t>EVERY CHILD A READER</a:t>
            </a:r>
          </a:p>
          <a:p>
            <a:pPr algn="ctr"/>
            <a:endParaRPr lang="en-GB" sz="200" b="0" i="1" dirty="0">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62882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3302911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dirty="0">
                <a:solidFill>
                  <a:srgbClr val="0B5196"/>
                </a:solidFill>
                <a:latin typeface="+mn-lt"/>
              </a:rPr>
              <a:t>EVERY CHILD A READER</a:t>
            </a:r>
          </a:p>
          <a:p>
            <a:pPr algn="ctr"/>
            <a:endParaRPr lang="en-GB" sz="200" b="0" i="1" dirty="0">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3469029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668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F6BAC-1ECF-4DE2-AFD9-F21B2BF6C4C0}" type="datetimeFigureOut">
              <a:rPr lang="en-GB" smtClean="0"/>
              <a:t>02/07/2026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1888219-E370-4649-8F48-EFF0C49B5AA8}" type="slidenum">
              <a:rPr lang="en-GB" smtClean="0"/>
              <a:t>‹#›</a:t>
            </a:fld>
            <a:endParaRPr lang="en-GB" dirty="0"/>
          </a:p>
        </p:txBody>
      </p:sp>
    </p:spTree>
    <p:extLst>
      <p:ext uri="{BB962C8B-B14F-4D97-AF65-F5344CB8AC3E}">
        <p14:creationId xmlns:p14="http://schemas.microsoft.com/office/powerpoint/2010/main" val="555561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62462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00688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66896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18492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1308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trieval 2">
    <p:spTree>
      <p:nvGrpSpPr>
        <p:cNvPr id="1" name=""/>
        <p:cNvGrpSpPr/>
        <p:nvPr/>
      </p:nvGrpSpPr>
      <p:grpSpPr>
        <a:xfrm>
          <a:off x="0" y="0"/>
          <a:ext cx="0" cy="0"/>
          <a:chOff x="0" y="0"/>
          <a:chExt cx="0" cy="0"/>
        </a:xfrm>
      </p:grpSpPr>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4" name="Text Placeholder 2">
            <a:extLst>
              <a:ext uri="{FF2B5EF4-FFF2-40B4-BE49-F238E27FC236}">
                <a16:creationId xmlns:a16="http://schemas.microsoft.com/office/drawing/2014/main" id="{9378529C-BA5F-2BE2-FA01-B48D535249A6}"/>
              </a:ext>
            </a:extLst>
          </p:cNvPr>
          <p:cNvSpPr>
            <a:spLocks noGrp="1"/>
          </p:cNvSpPr>
          <p:nvPr>
            <p:ph type="body" sz="quarter" idx="10"/>
          </p:nvPr>
        </p:nvSpPr>
        <p:spPr>
          <a:xfrm>
            <a:off x="769938" y="533400"/>
            <a:ext cx="10677525" cy="3081338"/>
          </a:xfrm>
          <a:prstGeom prst="rect">
            <a:avLst/>
          </a:prstGeom>
        </p:spPr>
        <p:txBody>
          <a:bodyPr/>
          <a:lstStyle>
            <a:lvl1pPr algn="ctr">
              <a:buNone/>
              <a:defRPr>
                <a:latin typeface="Arial" panose="020B0604020202020204" pitchFamily="34" charset="0"/>
                <a:cs typeface="Arial" panose="020B0604020202020204" pitchFamily="34" charset="0"/>
              </a:defRPr>
            </a:lvl1pPr>
            <a:lvl2pPr algn="ctr">
              <a:buNone/>
              <a:defRPr>
                <a:latin typeface="Arial" panose="020B0604020202020204" pitchFamily="34" charset="0"/>
                <a:cs typeface="Arial" panose="020B0604020202020204" pitchFamily="34" charset="0"/>
              </a:defRPr>
            </a:lvl2pPr>
            <a:lvl3pPr algn="ctr">
              <a:buNone/>
              <a:defRPr>
                <a:latin typeface="Arial" panose="020B0604020202020204" pitchFamily="34" charset="0"/>
                <a:cs typeface="Arial" panose="020B0604020202020204" pitchFamily="34" charset="0"/>
              </a:defRPr>
            </a:lvl3pPr>
            <a:lvl4pPr algn="ctr">
              <a:buNone/>
              <a:defRPr>
                <a:latin typeface="Arial" panose="020B0604020202020204" pitchFamily="34" charset="0"/>
                <a:cs typeface="Arial" panose="020B0604020202020204" pitchFamily="34" charset="0"/>
              </a:defRPr>
            </a:lvl4pPr>
            <a:lvl5pPr algn="ctr">
              <a:buNone/>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40604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65454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98565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25861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51723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86680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07446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21783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26655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1741660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E42F6BAC-1ECF-4DE2-AFD9-F21B2BF6C4C0}" type="datetimeFigureOut">
              <a:rPr lang="en-GB" smtClean="0"/>
              <a:t>02/07/2026</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F1888219-E370-4649-8F48-EFF0C49B5AA8}" type="slidenum">
              <a:rPr lang="en-GB" smtClean="0"/>
              <a:t>‹#›</a:t>
            </a:fld>
            <a:endParaRPr lang="en-GB" dirty="0"/>
          </a:p>
        </p:txBody>
      </p:sp>
    </p:spTree>
    <p:extLst>
      <p:ext uri="{BB962C8B-B14F-4D97-AF65-F5344CB8AC3E}">
        <p14:creationId xmlns:p14="http://schemas.microsoft.com/office/powerpoint/2010/main" val="372363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truct">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2" name="Text Placeholder 2">
            <a:extLst>
              <a:ext uri="{FF2B5EF4-FFF2-40B4-BE49-F238E27FC236}">
                <a16:creationId xmlns:a16="http://schemas.microsoft.com/office/drawing/2014/main" id="{57AA03BB-1A9A-88B6-3E21-3CFF933ECDF6}"/>
              </a:ext>
            </a:extLst>
          </p:cNvPr>
          <p:cNvSpPr>
            <a:spLocks noGrp="1"/>
          </p:cNvSpPr>
          <p:nvPr>
            <p:ph type="body" sz="quarter" idx="10"/>
          </p:nvPr>
        </p:nvSpPr>
        <p:spPr>
          <a:xfrm>
            <a:off x="769938" y="533400"/>
            <a:ext cx="10677525" cy="3081338"/>
          </a:xfrm>
          <a:prstGeom prst="rect">
            <a:avLst/>
          </a:prstGeom>
        </p:spPr>
        <p:txBody>
          <a:bodyPr/>
          <a:lstStyle>
            <a:lvl1pPr algn="ctr">
              <a:buNone/>
              <a:defRPr>
                <a:latin typeface="Arial" panose="020B0604020202020204" pitchFamily="34" charset="0"/>
                <a:cs typeface="Arial" panose="020B0604020202020204" pitchFamily="34" charset="0"/>
              </a:defRPr>
            </a:lvl1pPr>
            <a:lvl2pPr algn="ctr">
              <a:buNone/>
              <a:defRPr>
                <a:latin typeface="Arial" panose="020B0604020202020204" pitchFamily="34" charset="0"/>
                <a:cs typeface="Arial" panose="020B0604020202020204" pitchFamily="34" charset="0"/>
              </a:defRPr>
            </a:lvl2pPr>
            <a:lvl3pPr algn="ctr">
              <a:buNone/>
              <a:defRPr>
                <a:latin typeface="Arial" panose="020B0604020202020204" pitchFamily="34" charset="0"/>
                <a:cs typeface="Arial" panose="020B0604020202020204" pitchFamily="34" charset="0"/>
              </a:defRPr>
            </a:lvl3pPr>
            <a:lvl4pPr algn="ctr">
              <a:buNone/>
              <a:defRPr>
                <a:latin typeface="Arial" panose="020B0604020202020204" pitchFamily="34" charset="0"/>
                <a:cs typeface="Arial" panose="020B0604020202020204" pitchFamily="34" charset="0"/>
              </a:defRPr>
            </a:lvl4pPr>
            <a:lvl5pPr algn="ctr">
              <a:buNone/>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60416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9C5D-A778-192F-4C66-37E1E5DAD4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9242CF2-46CD-775F-1010-053EE872A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8F6C264-E82F-D444-4106-B6D6456EC0BA}"/>
              </a:ext>
            </a:extLst>
          </p:cNvPr>
          <p:cNvSpPr>
            <a:spLocks noGrp="1"/>
          </p:cNvSpPr>
          <p:nvPr>
            <p:ph type="dt" sz="half" idx="10"/>
          </p:nvPr>
        </p:nvSpPr>
        <p:spPr/>
        <p:txBody>
          <a:bodyPr/>
          <a:lstStyle/>
          <a:p>
            <a:fld id="{E42F6BAC-1ECF-4DE2-AFD9-F21B2BF6C4C0}" type="datetimeFigureOut">
              <a:rPr lang="en-GB" smtClean="0"/>
              <a:t>02/07/2026</a:t>
            </a:fld>
            <a:endParaRPr lang="en-GB" dirty="0"/>
          </a:p>
        </p:txBody>
      </p:sp>
      <p:sp>
        <p:nvSpPr>
          <p:cNvPr id="5" name="Footer Placeholder 4">
            <a:extLst>
              <a:ext uri="{FF2B5EF4-FFF2-40B4-BE49-F238E27FC236}">
                <a16:creationId xmlns:a16="http://schemas.microsoft.com/office/drawing/2014/main" id="{0C701082-2AE2-1937-F11E-825BBE4048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15E94E-F9D4-BB4A-328C-F3F654D77B04}"/>
              </a:ext>
            </a:extLst>
          </p:cNvPr>
          <p:cNvSpPr>
            <a:spLocks noGrp="1"/>
          </p:cNvSpPr>
          <p:nvPr>
            <p:ph type="sldNum" sz="quarter" idx="12"/>
          </p:nvPr>
        </p:nvSpPr>
        <p:spPr/>
        <p:txBody>
          <a:bodyPr/>
          <a:lstStyle/>
          <a:p>
            <a:fld id="{F1888219-E370-4649-8F48-EFF0C49B5AA8}" type="slidenum">
              <a:rPr lang="en-GB" smtClean="0"/>
              <a:t>‹#›</a:t>
            </a:fld>
            <a:endParaRPr lang="en-GB" dirty="0"/>
          </a:p>
        </p:txBody>
      </p:sp>
    </p:spTree>
    <p:extLst>
      <p:ext uri="{BB962C8B-B14F-4D97-AF65-F5344CB8AC3E}">
        <p14:creationId xmlns:p14="http://schemas.microsoft.com/office/powerpoint/2010/main" val="1936987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715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dirty="0">
                <a:solidFill>
                  <a:srgbClr val="002060"/>
                </a:solidFill>
              </a:rPr>
              <a:t>How much have you</a:t>
            </a:r>
            <a:r>
              <a:rPr lang="en-GB" sz="2000" b="1" i="1" baseline="0" dirty="0">
                <a:solidFill>
                  <a:srgbClr val="002060"/>
                </a:solidFill>
              </a:rPr>
              <a:t> remembered from recent lessons? Answer all these questions from memory, in silence.</a:t>
            </a:r>
            <a:endParaRPr lang="en-GB" sz="2000" b="1" i="1" dirty="0">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2213541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dirty="0">
                <a:solidFill>
                  <a:srgbClr val="002060"/>
                </a:solidFill>
              </a:rPr>
              <a:t>How much have you</a:t>
            </a:r>
            <a:r>
              <a:rPr lang="en-GB" sz="2000" b="1" i="1" baseline="0" dirty="0">
                <a:solidFill>
                  <a:srgbClr val="002060"/>
                </a:solidFill>
              </a:rPr>
              <a:t> remembered from recent lessons? Answer all these questions from memory, in silence.</a:t>
            </a:r>
            <a:endParaRPr lang="en-GB" sz="2000" b="1" i="1" dirty="0">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Tree>
    <p:extLst>
      <p:ext uri="{BB962C8B-B14F-4D97-AF65-F5344CB8AC3E}">
        <p14:creationId xmlns:p14="http://schemas.microsoft.com/office/powerpoint/2010/main" val="1725438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dirty="0">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RETRIEVE</a:t>
            </a:r>
            <a:endParaRPr lang="en-GB" sz="1600" b="0" dirty="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PRACTISE</a:t>
            </a:r>
            <a:endParaRPr lang="en-GB" sz="1600" b="0" dirty="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SECURE</a:t>
            </a:r>
            <a:endParaRPr lang="en-GB" sz="1600" b="0" dirty="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dirty="0" err="1"/>
              <a:t>AfL</a:t>
            </a:r>
            <a:r>
              <a:rPr lang="en-GB" sz="1100" b="1" dirty="0"/>
              <a:t>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dirty="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852871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1778379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3649394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61339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382794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2" name="Text Placeholder 2">
            <a:extLst>
              <a:ext uri="{FF2B5EF4-FFF2-40B4-BE49-F238E27FC236}">
                <a16:creationId xmlns:a16="http://schemas.microsoft.com/office/drawing/2014/main" id="{767FF6A1-B787-F575-8F36-D2FB2ADFFC1F}"/>
              </a:ext>
            </a:extLst>
          </p:cNvPr>
          <p:cNvSpPr>
            <a:spLocks noGrp="1"/>
          </p:cNvSpPr>
          <p:nvPr>
            <p:ph type="body" sz="quarter" idx="10"/>
          </p:nvPr>
        </p:nvSpPr>
        <p:spPr>
          <a:xfrm>
            <a:off x="769938" y="533400"/>
            <a:ext cx="10677525" cy="3081338"/>
          </a:xfrm>
          <a:prstGeom prst="rect">
            <a:avLst/>
          </a:prstGeom>
        </p:spPr>
        <p:txBody>
          <a:bodyPr/>
          <a:lstStyle>
            <a:lvl1pPr algn="ctr">
              <a:buNone/>
              <a:defRPr>
                <a:latin typeface="Arial" panose="020B0604020202020204" pitchFamily="34" charset="0"/>
                <a:cs typeface="Arial" panose="020B0604020202020204" pitchFamily="34" charset="0"/>
              </a:defRPr>
            </a:lvl1pPr>
            <a:lvl2pPr algn="ctr">
              <a:buNone/>
              <a:defRPr>
                <a:latin typeface="Arial" panose="020B0604020202020204" pitchFamily="34" charset="0"/>
                <a:cs typeface="Arial" panose="020B0604020202020204" pitchFamily="34" charset="0"/>
              </a:defRPr>
            </a:lvl2pPr>
            <a:lvl3pPr algn="ctr">
              <a:buNone/>
              <a:defRPr>
                <a:latin typeface="Arial" panose="020B0604020202020204" pitchFamily="34" charset="0"/>
                <a:cs typeface="Arial" panose="020B0604020202020204" pitchFamily="34" charset="0"/>
              </a:defRPr>
            </a:lvl3pPr>
            <a:lvl4pPr algn="ctr">
              <a:buNone/>
              <a:defRPr>
                <a:latin typeface="Arial" panose="020B0604020202020204" pitchFamily="34" charset="0"/>
                <a:cs typeface="Arial" panose="020B0604020202020204" pitchFamily="34" charset="0"/>
              </a:defRPr>
            </a:lvl4pPr>
            <a:lvl5pPr algn="ctr">
              <a:buNone/>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1780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2" name="Text Placeholder 2">
            <a:extLst>
              <a:ext uri="{FF2B5EF4-FFF2-40B4-BE49-F238E27FC236}">
                <a16:creationId xmlns:a16="http://schemas.microsoft.com/office/drawing/2014/main" id="{CB61E4C6-3628-058D-FFD1-6D1B97B6A5D9}"/>
              </a:ext>
            </a:extLst>
          </p:cNvPr>
          <p:cNvSpPr>
            <a:spLocks noGrp="1"/>
          </p:cNvSpPr>
          <p:nvPr>
            <p:ph type="body" sz="quarter" idx="10"/>
          </p:nvPr>
        </p:nvSpPr>
        <p:spPr>
          <a:xfrm>
            <a:off x="769938" y="533400"/>
            <a:ext cx="10677525" cy="3081338"/>
          </a:xfrm>
          <a:prstGeom prst="rect">
            <a:avLst/>
          </a:prstGeom>
        </p:spPr>
        <p:txBody>
          <a:bodyPr/>
          <a:lstStyle>
            <a:lvl1pPr algn="ctr">
              <a:buNone/>
              <a:defRPr>
                <a:latin typeface="Arial" panose="020B0604020202020204" pitchFamily="34" charset="0"/>
                <a:cs typeface="Arial" panose="020B0604020202020204" pitchFamily="34" charset="0"/>
              </a:defRPr>
            </a:lvl1pPr>
            <a:lvl2pPr algn="ctr">
              <a:buNone/>
              <a:defRPr>
                <a:latin typeface="Arial" panose="020B0604020202020204" pitchFamily="34" charset="0"/>
                <a:cs typeface="Arial" panose="020B0604020202020204" pitchFamily="34" charset="0"/>
              </a:defRPr>
            </a:lvl2pPr>
            <a:lvl3pPr algn="ctr">
              <a:buNone/>
              <a:defRPr>
                <a:latin typeface="Arial" panose="020B0604020202020204" pitchFamily="34" charset="0"/>
                <a:cs typeface="Arial" panose="020B0604020202020204" pitchFamily="34" charset="0"/>
              </a:defRPr>
            </a:lvl3pPr>
            <a:lvl4pPr algn="ctr">
              <a:buNone/>
              <a:defRPr>
                <a:latin typeface="Arial" panose="020B0604020202020204" pitchFamily="34" charset="0"/>
                <a:cs typeface="Arial" panose="020B0604020202020204" pitchFamily="34" charset="0"/>
              </a:defRPr>
            </a:lvl4pPr>
            <a:lvl5pPr algn="ctr">
              <a:buNone/>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7731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B77F881-981D-E758-309B-2CFA396C5023}"/>
              </a:ext>
            </a:extLst>
          </p:cNvPr>
          <p:cNvSpPr>
            <a:spLocks noGrp="1"/>
          </p:cNvSpPr>
          <p:nvPr>
            <p:ph type="body" sz="quarter" idx="10"/>
          </p:nvPr>
        </p:nvSpPr>
        <p:spPr>
          <a:xfrm>
            <a:off x="769938" y="533400"/>
            <a:ext cx="10677525" cy="3081338"/>
          </a:xfrm>
          <a:prstGeom prst="rect">
            <a:avLst/>
          </a:prstGeom>
        </p:spPr>
        <p:txBody>
          <a:bodyPr/>
          <a:lstStyle>
            <a:lvl1pPr algn="ctr">
              <a:buNone/>
              <a:defRPr>
                <a:latin typeface="Arial" panose="020B0604020202020204" pitchFamily="34" charset="0"/>
                <a:cs typeface="Arial" panose="020B0604020202020204" pitchFamily="34" charset="0"/>
              </a:defRPr>
            </a:lvl1pPr>
            <a:lvl2pPr algn="ctr">
              <a:buNone/>
              <a:defRPr>
                <a:latin typeface="Arial" panose="020B0604020202020204" pitchFamily="34" charset="0"/>
                <a:cs typeface="Arial" panose="020B0604020202020204" pitchFamily="34" charset="0"/>
              </a:defRPr>
            </a:lvl2pPr>
            <a:lvl3pPr algn="ctr">
              <a:buNone/>
              <a:defRPr>
                <a:latin typeface="Arial" panose="020B0604020202020204" pitchFamily="34" charset="0"/>
                <a:cs typeface="Arial" panose="020B0604020202020204" pitchFamily="34" charset="0"/>
              </a:defRPr>
            </a:lvl3pPr>
            <a:lvl4pPr algn="ctr">
              <a:buNone/>
              <a:defRPr>
                <a:latin typeface="Arial" panose="020B0604020202020204" pitchFamily="34" charset="0"/>
                <a:cs typeface="Arial" panose="020B0604020202020204" pitchFamily="34" charset="0"/>
              </a:defRPr>
            </a:lvl4pPr>
            <a:lvl5pPr algn="ctr">
              <a:buNone/>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1484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33539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74940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theme" Target="../theme/theme2.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4.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5348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405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703" r:id="rId34"/>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02/07/2026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dirty="0"/>
          </a:p>
        </p:txBody>
      </p:sp>
    </p:spTree>
    <p:extLst>
      <p:ext uri="{BB962C8B-B14F-4D97-AF65-F5344CB8AC3E}">
        <p14:creationId xmlns:p14="http://schemas.microsoft.com/office/powerpoint/2010/main" val="868541842"/>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03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58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4327358" y="2431226"/>
            <a:ext cx="2983832" cy="993202"/>
          </a:xfrm>
          <a:prstGeom prst="parallelogram">
            <a:avLst>
              <a:gd name="adj" fmla="val 74667"/>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flipV="1">
            <a:off x="3605463" y="2081464"/>
            <a:ext cx="4812632" cy="156410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27359" y="1937085"/>
            <a:ext cx="3465095" cy="225832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31306" y="1447943"/>
            <a:ext cx="0" cy="295976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54379" y="2927826"/>
            <a:ext cx="383807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53693BA-3255-2540-B3BC-C67B545176AA}"/>
              </a:ext>
            </a:extLst>
          </p:cNvPr>
          <p:cNvSpPr txBox="1"/>
          <p:nvPr/>
        </p:nvSpPr>
        <p:spPr>
          <a:xfrm>
            <a:off x="2191512" y="4518554"/>
            <a:ext cx="7525512" cy="523220"/>
          </a:xfrm>
          <a:prstGeom prst="rect">
            <a:avLst/>
          </a:prstGeom>
          <a:noFill/>
        </p:spPr>
        <p:txBody>
          <a:bodyPr wrap="square" rtlCol="0">
            <a:spAutoFit/>
          </a:bodyPr>
          <a:lstStyle/>
          <a:p>
            <a:pPr algn="ctr"/>
            <a:r>
              <a:rPr lang="en-GB" sz="2800" dirty="0">
                <a:solidFill>
                  <a:schemeClr val="accent1"/>
                </a:solidFill>
              </a:rPr>
              <a:t>A parallelogram has no lines of symmetry.</a:t>
            </a:r>
          </a:p>
        </p:txBody>
      </p:sp>
      <p:sp>
        <p:nvSpPr>
          <p:cNvPr id="9" name="TextBox 8">
            <a:extLst>
              <a:ext uri="{FF2B5EF4-FFF2-40B4-BE49-F238E27FC236}">
                <a16:creationId xmlns:a16="http://schemas.microsoft.com/office/drawing/2014/main" id="{653693BA-3255-2540-B3BC-C67B545176AA}"/>
              </a:ext>
            </a:extLst>
          </p:cNvPr>
          <p:cNvSpPr txBox="1"/>
          <p:nvPr/>
        </p:nvSpPr>
        <p:spPr>
          <a:xfrm>
            <a:off x="3954380" y="5148448"/>
            <a:ext cx="6083567" cy="523220"/>
          </a:xfrm>
          <a:prstGeom prst="rect">
            <a:avLst/>
          </a:prstGeom>
          <a:noFill/>
        </p:spPr>
        <p:txBody>
          <a:bodyPr wrap="square" rtlCol="0">
            <a:spAutoFit/>
          </a:bodyPr>
          <a:lstStyle/>
          <a:p>
            <a:r>
              <a:rPr lang="en-GB" sz="2800" dirty="0"/>
              <a:t>“Remember trace and fold”</a:t>
            </a:r>
          </a:p>
        </p:txBody>
      </p:sp>
      <p:sp>
        <p:nvSpPr>
          <p:cNvPr id="10" name="TextBox 9">
            <a:extLst>
              <a:ext uri="{FF2B5EF4-FFF2-40B4-BE49-F238E27FC236}">
                <a16:creationId xmlns:a16="http://schemas.microsoft.com/office/drawing/2014/main" id="{653693BA-3255-2540-B3BC-C67B545176AA}"/>
              </a:ext>
            </a:extLst>
          </p:cNvPr>
          <p:cNvSpPr txBox="1"/>
          <p:nvPr/>
        </p:nvSpPr>
        <p:spPr>
          <a:xfrm>
            <a:off x="2263702" y="706058"/>
            <a:ext cx="7525512" cy="461665"/>
          </a:xfrm>
          <a:prstGeom prst="rect">
            <a:avLst/>
          </a:prstGeom>
          <a:noFill/>
        </p:spPr>
        <p:txBody>
          <a:bodyPr wrap="square" rtlCol="0">
            <a:spAutoFit/>
          </a:bodyPr>
          <a:lstStyle/>
          <a:p>
            <a:pPr algn="ctr"/>
            <a:r>
              <a:rPr lang="en-GB" sz="2400" dirty="0"/>
              <a:t>How many lines of symmetry does a parallelogram have?</a:t>
            </a:r>
          </a:p>
        </p:txBody>
      </p:sp>
    </p:spTree>
    <p:custDataLst>
      <p:tags r:id="rId1"/>
    </p:custDataLst>
    <p:extLst>
      <p:ext uri="{BB962C8B-B14F-4D97-AF65-F5344CB8AC3E}">
        <p14:creationId xmlns:p14="http://schemas.microsoft.com/office/powerpoint/2010/main" val="372550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53693BA-3255-2540-B3BC-C67B545176AA}"/>
              </a:ext>
            </a:extLst>
          </p:cNvPr>
          <p:cNvSpPr txBox="1"/>
          <p:nvPr/>
        </p:nvSpPr>
        <p:spPr>
          <a:xfrm>
            <a:off x="2037961" y="343471"/>
            <a:ext cx="5081192" cy="2246769"/>
          </a:xfrm>
          <a:prstGeom prst="rect">
            <a:avLst/>
          </a:prstGeom>
          <a:noFill/>
        </p:spPr>
        <p:txBody>
          <a:bodyPr wrap="square" rtlCol="0">
            <a:spAutoFit/>
          </a:bodyPr>
          <a:lstStyle/>
          <a:p>
            <a:r>
              <a:rPr lang="en-GB" sz="2800" dirty="0"/>
              <a:t>Write the name of the shape with </a:t>
            </a:r>
          </a:p>
          <a:p>
            <a:pPr marL="457200" indent="-457200">
              <a:buFont typeface="Arial" panose="020B0604020202020204" pitchFamily="34" charset="0"/>
              <a:buChar char="•"/>
            </a:pPr>
            <a:r>
              <a:rPr lang="en-GB" sz="2800" dirty="0"/>
              <a:t> no lines of symmetry</a:t>
            </a:r>
          </a:p>
          <a:p>
            <a:pPr marL="457200" indent="-457200">
              <a:buFont typeface="Arial" panose="020B0604020202020204" pitchFamily="34" charset="0"/>
              <a:buChar char="•"/>
            </a:pPr>
            <a:r>
              <a:rPr lang="en-GB" sz="2800" dirty="0"/>
              <a:t> 1 line of symmetry</a:t>
            </a:r>
          </a:p>
          <a:p>
            <a:pPr marL="457200" indent="-457200">
              <a:buFont typeface="Arial" panose="020B0604020202020204" pitchFamily="34" charset="0"/>
              <a:buChar char="•"/>
            </a:pPr>
            <a:r>
              <a:rPr lang="en-GB" sz="2800" dirty="0"/>
              <a:t> 2 lines of symmetry</a:t>
            </a:r>
          </a:p>
          <a:p>
            <a:pPr marL="457200" indent="-457200">
              <a:buFont typeface="Arial" panose="020B0604020202020204" pitchFamily="34" charset="0"/>
              <a:buChar char="•"/>
            </a:pPr>
            <a:r>
              <a:rPr lang="en-GB" sz="2800" dirty="0"/>
              <a:t> 5 lines of symmetry</a:t>
            </a:r>
          </a:p>
        </p:txBody>
      </p:sp>
      <p:grpSp>
        <p:nvGrpSpPr>
          <p:cNvPr id="24" name="Group 23"/>
          <p:cNvGrpSpPr/>
          <p:nvPr/>
        </p:nvGrpSpPr>
        <p:grpSpPr>
          <a:xfrm>
            <a:off x="2037961" y="3901366"/>
            <a:ext cx="1902777" cy="732790"/>
            <a:chOff x="4916315" y="5137066"/>
            <a:chExt cx="1902777" cy="732790"/>
          </a:xfrm>
        </p:grpSpPr>
        <p:sp>
          <p:nvSpPr>
            <p:cNvPr id="27" name="Flowchart: Manual Operation 1">
              <a:extLst>
                <a:ext uri="{FF2B5EF4-FFF2-40B4-BE49-F238E27FC236}">
                  <a16:creationId xmlns:a16="http://schemas.microsoft.com/office/drawing/2014/main" id="{4FE09346-3D15-400D-B75D-744EFCF89365}"/>
                </a:ext>
              </a:extLst>
            </p:cNvPr>
            <p:cNvSpPr/>
            <p:nvPr/>
          </p:nvSpPr>
          <p:spPr>
            <a:xfrm>
              <a:off x="4916315" y="5137066"/>
              <a:ext cx="1902777" cy="7327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1485"/>
                <a:gd name="connsiteX1" fmla="*/ 10000 w 10000"/>
                <a:gd name="connsiteY1" fmla="*/ 0 h 11485"/>
                <a:gd name="connsiteX2" fmla="*/ 8000 w 10000"/>
                <a:gd name="connsiteY2" fmla="*/ 10000 h 11485"/>
                <a:gd name="connsiteX3" fmla="*/ 468 w 10000"/>
                <a:gd name="connsiteY3" fmla="*/ 11485 h 11485"/>
                <a:gd name="connsiteX4" fmla="*/ 0 w 10000"/>
                <a:gd name="connsiteY4" fmla="*/ 0 h 11485"/>
                <a:gd name="connsiteX0" fmla="*/ 2788 w 12788"/>
                <a:gd name="connsiteY0" fmla="*/ 0 h 11510"/>
                <a:gd name="connsiteX1" fmla="*/ 12788 w 12788"/>
                <a:gd name="connsiteY1" fmla="*/ 0 h 11510"/>
                <a:gd name="connsiteX2" fmla="*/ 10788 w 12788"/>
                <a:gd name="connsiteY2" fmla="*/ 10000 h 11510"/>
                <a:gd name="connsiteX3" fmla="*/ 0 w 12788"/>
                <a:gd name="connsiteY3" fmla="*/ 11510 h 11510"/>
                <a:gd name="connsiteX4" fmla="*/ 2788 w 12788"/>
                <a:gd name="connsiteY4" fmla="*/ 0 h 11510"/>
                <a:gd name="connsiteX0" fmla="*/ 2788 w 26044"/>
                <a:gd name="connsiteY0" fmla="*/ 0 h 11510"/>
                <a:gd name="connsiteX1" fmla="*/ 12788 w 26044"/>
                <a:gd name="connsiteY1" fmla="*/ 0 h 11510"/>
                <a:gd name="connsiteX2" fmla="*/ 26044 w 26044"/>
                <a:gd name="connsiteY2" fmla="*/ 11510 h 11510"/>
                <a:gd name="connsiteX3" fmla="*/ 0 w 26044"/>
                <a:gd name="connsiteY3" fmla="*/ 11510 h 11510"/>
                <a:gd name="connsiteX4" fmla="*/ 2788 w 26044"/>
                <a:gd name="connsiteY4" fmla="*/ 0 h 11510"/>
                <a:gd name="connsiteX0" fmla="*/ 6044 w 29300"/>
                <a:gd name="connsiteY0" fmla="*/ 0 h 20490"/>
                <a:gd name="connsiteX1" fmla="*/ 16044 w 29300"/>
                <a:gd name="connsiteY1" fmla="*/ 0 h 20490"/>
                <a:gd name="connsiteX2" fmla="*/ 29300 w 29300"/>
                <a:gd name="connsiteY2" fmla="*/ 11510 h 20490"/>
                <a:gd name="connsiteX3" fmla="*/ 0 w 29300"/>
                <a:gd name="connsiteY3" fmla="*/ 20490 h 20490"/>
                <a:gd name="connsiteX4" fmla="*/ 6044 w 29300"/>
                <a:gd name="connsiteY4" fmla="*/ 0 h 20490"/>
                <a:gd name="connsiteX0" fmla="*/ 6044 w 35838"/>
                <a:gd name="connsiteY0" fmla="*/ 0 h 20490"/>
                <a:gd name="connsiteX1" fmla="*/ 16044 w 35838"/>
                <a:gd name="connsiteY1" fmla="*/ 0 h 20490"/>
                <a:gd name="connsiteX2" fmla="*/ 35838 w 35838"/>
                <a:gd name="connsiteY2" fmla="*/ 20490 h 20490"/>
                <a:gd name="connsiteX3" fmla="*/ 0 w 35838"/>
                <a:gd name="connsiteY3" fmla="*/ 20490 h 20490"/>
                <a:gd name="connsiteX4" fmla="*/ 6044 w 35838"/>
                <a:gd name="connsiteY4" fmla="*/ 0 h 20490"/>
                <a:gd name="connsiteX0" fmla="*/ 6017 w 35811"/>
                <a:gd name="connsiteY0" fmla="*/ 0 h 20490"/>
                <a:gd name="connsiteX1" fmla="*/ 16017 w 35811"/>
                <a:gd name="connsiteY1" fmla="*/ 0 h 20490"/>
                <a:gd name="connsiteX2" fmla="*/ 35811 w 35811"/>
                <a:gd name="connsiteY2" fmla="*/ 20490 h 20490"/>
                <a:gd name="connsiteX3" fmla="*/ 0 w 35811"/>
                <a:gd name="connsiteY3" fmla="*/ 7020 h 20490"/>
                <a:gd name="connsiteX4" fmla="*/ 6017 w 35811"/>
                <a:gd name="connsiteY4" fmla="*/ 0 h 20490"/>
                <a:gd name="connsiteX0" fmla="*/ 9749 w 35811"/>
                <a:gd name="connsiteY0" fmla="*/ 0 h 22450"/>
                <a:gd name="connsiteX1" fmla="*/ 16017 w 35811"/>
                <a:gd name="connsiteY1" fmla="*/ 1960 h 22450"/>
                <a:gd name="connsiteX2" fmla="*/ 35811 w 35811"/>
                <a:gd name="connsiteY2" fmla="*/ 22450 h 22450"/>
                <a:gd name="connsiteX3" fmla="*/ 0 w 35811"/>
                <a:gd name="connsiteY3" fmla="*/ 8980 h 22450"/>
                <a:gd name="connsiteX4" fmla="*/ 9749 w 35811"/>
                <a:gd name="connsiteY4" fmla="*/ 0 h 22450"/>
                <a:gd name="connsiteX0" fmla="*/ 9749 w 35811"/>
                <a:gd name="connsiteY0" fmla="*/ 0 h 22450"/>
                <a:gd name="connsiteX1" fmla="*/ 29282 w 35811"/>
                <a:gd name="connsiteY1" fmla="*/ 9005 h 22450"/>
                <a:gd name="connsiteX2" fmla="*/ 35811 w 35811"/>
                <a:gd name="connsiteY2" fmla="*/ 22450 h 22450"/>
                <a:gd name="connsiteX3" fmla="*/ 0 w 35811"/>
                <a:gd name="connsiteY3" fmla="*/ 8980 h 22450"/>
                <a:gd name="connsiteX4" fmla="*/ 9749 w 35811"/>
                <a:gd name="connsiteY4" fmla="*/ 0 h 22450"/>
                <a:gd name="connsiteX0" fmla="*/ 9749 w 29282"/>
                <a:gd name="connsiteY0" fmla="*/ 0 h 17985"/>
                <a:gd name="connsiteX1" fmla="*/ 29282 w 29282"/>
                <a:gd name="connsiteY1" fmla="*/ 9005 h 17985"/>
                <a:gd name="connsiteX2" fmla="*/ 9749 w 29282"/>
                <a:gd name="connsiteY2" fmla="*/ 17985 h 17985"/>
                <a:gd name="connsiteX3" fmla="*/ 0 w 29282"/>
                <a:gd name="connsiteY3" fmla="*/ 8980 h 17985"/>
                <a:gd name="connsiteX4" fmla="*/ 9749 w 29282"/>
                <a:gd name="connsiteY4" fmla="*/ 0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 h="17985">
                  <a:moveTo>
                    <a:pt x="9749" y="0"/>
                  </a:moveTo>
                  <a:lnTo>
                    <a:pt x="29282" y="9005"/>
                  </a:lnTo>
                  <a:lnTo>
                    <a:pt x="9749" y="17985"/>
                  </a:lnTo>
                  <a:lnTo>
                    <a:pt x="0" y="8980"/>
                  </a:lnTo>
                  <a:lnTo>
                    <a:pt x="9749" y="0"/>
                  </a:lnTo>
                  <a:close/>
                </a:path>
              </a:pathLst>
            </a:cu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cxnSp>
          <p:nvCxnSpPr>
            <p:cNvPr id="28" name="Straight Connector 27"/>
            <p:cNvCxnSpPr/>
            <p:nvPr/>
          </p:nvCxnSpPr>
          <p:spPr>
            <a:xfrm>
              <a:off x="5947567" y="5664802"/>
              <a:ext cx="72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88510" y="5664802"/>
              <a:ext cx="72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906624" y="5171075"/>
              <a:ext cx="72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947567" y="5171075"/>
              <a:ext cx="72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48042" y="5261075"/>
              <a:ext cx="14400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57928" y="5652866"/>
              <a:ext cx="14400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116301" y="3738158"/>
            <a:ext cx="1810332" cy="1265722"/>
            <a:chOff x="6952218" y="1305761"/>
            <a:chExt cx="1891665" cy="1315575"/>
          </a:xfrm>
        </p:grpSpPr>
        <p:sp>
          <p:nvSpPr>
            <p:cNvPr id="45" name="Parallelogram 44">
              <a:extLst>
                <a:ext uri="{FF2B5EF4-FFF2-40B4-BE49-F238E27FC236}">
                  <a16:creationId xmlns:a16="http://schemas.microsoft.com/office/drawing/2014/main" id="{0369C975-F09F-40B8-AD95-2B09A2365F9D}"/>
                </a:ext>
              </a:extLst>
            </p:cNvPr>
            <p:cNvSpPr/>
            <p:nvPr/>
          </p:nvSpPr>
          <p:spPr>
            <a:xfrm>
              <a:off x="6952218" y="1377761"/>
              <a:ext cx="1891665" cy="1171575"/>
            </a:xfrm>
            <a:prstGeom prst="parallelogram">
              <a:avLst>
                <a:gd name="adj" fmla="val 44512"/>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cxnSp>
          <p:nvCxnSpPr>
            <p:cNvPr id="46" name="Straight Connector 45"/>
            <p:cNvCxnSpPr/>
            <p:nvPr/>
          </p:nvCxnSpPr>
          <p:spPr>
            <a:xfrm>
              <a:off x="7138484" y="1954199"/>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510084" y="1979757"/>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2039" y="130576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30297" y="2477336"/>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6313564" y="3770333"/>
            <a:ext cx="1114832" cy="1140446"/>
            <a:chOff x="6444204" y="2796689"/>
            <a:chExt cx="1114832" cy="1140446"/>
          </a:xfrm>
        </p:grpSpPr>
        <p:sp>
          <p:nvSpPr>
            <p:cNvPr id="3" name="Regular Pentagon 2"/>
            <p:cNvSpPr/>
            <p:nvPr/>
          </p:nvSpPr>
          <p:spPr>
            <a:xfrm>
              <a:off x="6444204" y="2796689"/>
              <a:ext cx="1114832" cy="1071542"/>
            </a:xfrm>
            <a:prstGeom prst="pentagon">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1080000">
              <a:off x="6493780" y="3561093"/>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 flipH="1">
              <a:off x="7363129" y="3561093"/>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2460000" flipH="1">
              <a:off x="6658628" y="2993558"/>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9140000">
              <a:off x="7274610" y="3020025"/>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6951632" y="3868231"/>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5400000">
            <a:off x="7530345" y="4088492"/>
            <a:ext cx="2304797" cy="1155066"/>
            <a:chOff x="7187257" y="4474899"/>
            <a:chExt cx="2494596" cy="1264056"/>
          </a:xfrm>
        </p:grpSpPr>
        <p:sp>
          <p:nvSpPr>
            <p:cNvPr id="64" name="Flowchart: Manual Operation 1">
              <a:extLst>
                <a:ext uri="{FF2B5EF4-FFF2-40B4-BE49-F238E27FC236}">
                  <a16:creationId xmlns:a16="http://schemas.microsoft.com/office/drawing/2014/main" id="{54FEF2AB-A999-43F2-B871-71A33386D77C}"/>
                </a:ext>
              </a:extLst>
            </p:cNvPr>
            <p:cNvSpPr/>
            <p:nvPr/>
          </p:nvSpPr>
          <p:spPr>
            <a:xfrm>
              <a:off x="7187257" y="4536180"/>
              <a:ext cx="2494596" cy="112903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1485"/>
                <a:gd name="connsiteX1" fmla="*/ 10000 w 10000"/>
                <a:gd name="connsiteY1" fmla="*/ 0 h 11485"/>
                <a:gd name="connsiteX2" fmla="*/ 8000 w 10000"/>
                <a:gd name="connsiteY2" fmla="*/ 10000 h 11485"/>
                <a:gd name="connsiteX3" fmla="*/ 468 w 10000"/>
                <a:gd name="connsiteY3" fmla="*/ 11485 h 11485"/>
                <a:gd name="connsiteX4" fmla="*/ 0 w 10000"/>
                <a:gd name="connsiteY4" fmla="*/ 0 h 11485"/>
                <a:gd name="connsiteX0" fmla="*/ 2788 w 12788"/>
                <a:gd name="connsiteY0" fmla="*/ 0 h 11510"/>
                <a:gd name="connsiteX1" fmla="*/ 12788 w 12788"/>
                <a:gd name="connsiteY1" fmla="*/ 0 h 11510"/>
                <a:gd name="connsiteX2" fmla="*/ 10788 w 12788"/>
                <a:gd name="connsiteY2" fmla="*/ 10000 h 11510"/>
                <a:gd name="connsiteX3" fmla="*/ 0 w 12788"/>
                <a:gd name="connsiteY3" fmla="*/ 11510 h 11510"/>
                <a:gd name="connsiteX4" fmla="*/ 2788 w 12788"/>
                <a:gd name="connsiteY4" fmla="*/ 0 h 11510"/>
                <a:gd name="connsiteX0" fmla="*/ 2788 w 26044"/>
                <a:gd name="connsiteY0" fmla="*/ 0 h 11510"/>
                <a:gd name="connsiteX1" fmla="*/ 12788 w 26044"/>
                <a:gd name="connsiteY1" fmla="*/ 0 h 11510"/>
                <a:gd name="connsiteX2" fmla="*/ 26044 w 26044"/>
                <a:gd name="connsiteY2" fmla="*/ 11510 h 11510"/>
                <a:gd name="connsiteX3" fmla="*/ 0 w 26044"/>
                <a:gd name="connsiteY3" fmla="*/ 11510 h 11510"/>
                <a:gd name="connsiteX4" fmla="*/ 2788 w 26044"/>
                <a:gd name="connsiteY4" fmla="*/ 0 h 11510"/>
                <a:gd name="connsiteX0" fmla="*/ 6044 w 29300"/>
                <a:gd name="connsiteY0" fmla="*/ 0 h 20490"/>
                <a:gd name="connsiteX1" fmla="*/ 16044 w 29300"/>
                <a:gd name="connsiteY1" fmla="*/ 0 h 20490"/>
                <a:gd name="connsiteX2" fmla="*/ 29300 w 29300"/>
                <a:gd name="connsiteY2" fmla="*/ 11510 h 20490"/>
                <a:gd name="connsiteX3" fmla="*/ 0 w 29300"/>
                <a:gd name="connsiteY3" fmla="*/ 20490 h 20490"/>
                <a:gd name="connsiteX4" fmla="*/ 6044 w 29300"/>
                <a:gd name="connsiteY4" fmla="*/ 0 h 20490"/>
                <a:gd name="connsiteX0" fmla="*/ 6044 w 35838"/>
                <a:gd name="connsiteY0" fmla="*/ 0 h 20490"/>
                <a:gd name="connsiteX1" fmla="*/ 16044 w 35838"/>
                <a:gd name="connsiteY1" fmla="*/ 0 h 20490"/>
                <a:gd name="connsiteX2" fmla="*/ 35838 w 35838"/>
                <a:gd name="connsiteY2" fmla="*/ 20490 h 20490"/>
                <a:gd name="connsiteX3" fmla="*/ 0 w 35838"/>
                <a:gd name="connsiteY3" fmla="*/ 20490 h 20490"/>
                <a:gd name="connsiteX4" fmla="*/ 6044 w 35838"/>
                <a:gd name="connsiteY4" fmla="*/ 0 h 2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8" h="20490">
                  <a:moveTo>
                    <a:pt x="6044" y="0"/>
                  </a:moveTo>
                  <a:lnTo>
                    <a:pt x="16044" y="0"/>
                  </a:lnTo>
                  <a:lnTo>
                    <a:pt x="35838" y="20490"/>
                  </a:lnTo>
                  <a:lnTo>
                    <a:pt x="0" y="20490"/>
                  </a:lnTo>
                  <a:lnTo>
                    <a:pt x="6044" y="0"/>
                  </a:lnTo>
                  <a:close/>
                </a:path>
              </a:pathLst>
            </a:cu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nvGrpSpPr>
            <p:cNvPr id="65" name="Group 64"/>
            <p:cNvGrpSpPr/>
            <p:nvPr/>
          </p:nvGrpSpPr>
          <p:grpSpPr>
            <a:xfrm>
              <a:off x="7898051" y="4474899"/>
              <a:ext cx="144000" cy="147491"/>
              <a:chOff x="5026957" y="5227695"/>
              <a:chExt cx="144000" cy="147491"/>
            </a:xfrm>
          </p:grpSpPr>
          <p:cxnSp>
            <p:nvCxnSpPr>
              <p:cNvPr id="69" name="Straight Connector 68"/>
              <p:cNvCxnSpPr/>
              <p:nvPr/>
            </p:nvCxnSpPr>
            <p:spPr>
              <a:xfrm>
                <a:off x="5026957" y="5227695"/>
                <a:ext cx="14400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026957" y="5303186"/>
                <a:ext cx="14400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7970051" y="5591464"/>
              <a:ext cx="144000" cy="147491"/>
              <a:chOff x="5026957" y="5227695"/>
              <a:chExt cx="144000" cy="147491"/>
            </a:xfrm>
          </p:grpSpPr>
          <p:cxnSp>
            <p:nvCxnSpPr>
              <p:cNvPr id="67" name="Straight Connector 66"/>
              <p:cNvCxnSpPr/>
              <p:nvPr/>
            </p:nvCxnSpPr>
            <p:spPr>
              <a:xfrm>
                <a:off x="5026957" y="5227695"/>
                <a:ext cx="14400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026957" y="5303186"/>
                <a:ext cx="14400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 name="Picture 5">
            <a:extLst>
              <a:ext uri="{FF2B5EF4-FFF2-40B4-BE49-F238E27FC236}">
                <a16:creationId xmlns:a16="http://schemas.microsoft.com/office/drawing/2014/main" id="{A899AB06-8381-C92D-CEA6-F02A751655A2}"/>
              </a:ext>
            </a:extLst>
          </p:cNvPr>
          <p:cNvPicPr>
            <a:picLocks noChangeAspect="1"/>
          </p:cNvPicPr>
          <p:nvPr/>
        </p:nvPicPr>
        <p:blipFill>
          <a:blip r:embed="rId3"/>
          <a:stretch>
            <a:fillRect/>
          </a:stretch>
        </p:blipFill>
        <p:spPr>
          <a:xfrm>
            <a:off x="9799507" y="0"/>
            <a:ext cx="2255177" cy="1010653"/>
          </a:xfrm>
          <a:prstGeom prst="rect">
            <a:avLst/>
          </a:prstGeom>
        </p:spPr>
      </p:pic>
    </p:spTree>
    <p:custDataLst>
      <p:tags r:id="rId1"/>
    </p:custDataLst>
    <p:extLst>
      <p:ext uri="{BB962C8B-B14F-4D97-AF65-F5344CB8AC3E}">
        <p14:creationId xmlns:p14="http://schemas.microsoft.com/office/powerpoint/2010/main" val="248911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028140" y="2099503"/>
            <a:ext cx="1902777" cy="732790"/>
            <a:chOff x="4916315" y="5137066"/>
            <a:chExt cx="1902777" cy="732790"/>
          </a:xfrm>
        </p:grpSpPr>
        <p:sp>
          <p:nvSpPr>
            <p:cNvPr id="27" name="Flowchart: Manual Operation 1">
              <a:extLst>
                <a:ext uri="{FF2B5EF4-FFF2-40B4-BE49-F238E27FC236}">
                  <a16:creationId xmlns:a16="http://schemas.microsoft.com/office/drawing/2014/main" id="{4FE09346-3D15-400D-B75D-744EFCF89365}"/>
                </a:ext>
              </a:extLst>
            </p:cNvPr>
            <p:cNvSpPr/>
            <p:nvPr/>
          </p:nvSpPr>
          <p:spPr>
            <a:xfrm>
              <a:off x="4916315" y="5137066"/>
              <a:ext cx="1902777" cy="7327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1485"/>
                <a:gd name="connsiteX1" fmla="*/ 10000 w 10000"/>
                <a:gd name="connsiteY1" fmla="*/ 0 h 11485"/>
                <a:gd name="connsiteX2" fmla="*/ 8000 w 10000"/>
                <a:gd name="connsiteY2" fmla="*/ 10000 h 11485"/>
                <a:gd name="connsiteX3" fmla="*/ 468 w 10000"/>
                <a:gd name="connsiteY3" fmla="*/ 11485 h 11485"/>
                <a:gd name="connsiteX4" fmla="*/ 0 w 10000"/>
                <a:gd name="connsiteY4" fmla="*/ 0 h 11485"/>
                <a:gd name="connsiteX0" fmla="*/ 2788 w 12788"/>
                <a:gd name="connsiteY0" fmla="*/ 0 h 11510"/>
                <a:gd name="connsiteX1" fmla="*/ 12788 w 12788"/>
                <a:gd name="connsiteY1" fmla="*/ 0 h 11510"/>
                <a:gd name="connsiteX2" fmla="*/ 10788 w 12788"/>
                <a:gd name="connsiteY2" fmla="*/ 10000 h 11510"/>
                <a:gd name="connsiteX3" fmla="*/ 0 w 12788"/>
                <a:gd name="connsiteY3" fmla="*/ 11510 h 11510"/>
                <a:gd name="connsiteX4" fmla="*/ 2788 w 12788"/>
                <a:gd name="connsiteY4" fmla="*/ 0 h 11510"/>
                <a:gd name="connsiteX0" fmla="*/ 2788 w 26044"/>
                <a:gd name="connsiteY0" fmla="*/ 0 h 11510"/>
                <a:gd name="connsiteX1" fmla="*/ 12788 w 26044"/>
                <a:gd name="connsiteY1" fmla="*/ 0 h 11510"/>
                <a:gd name="connsiteX2" fmla="*/ 26044 w 26044"/>
                <a:gd name="connsiteY2" fmla="*/ 11510 h 11510"/>
                <a:gd name="connsiteX3" fmla="*/ 0 w 26044"/>
                <a:gd name="connsiteY3" fmla="*/ 11510 h 11510"/>
                <a:gd name="connsiteX4" fmla="*/ 2788 w 26044"/>
                <a:gd name="connsiteY4" fmla="*/ 0 h 11510"/>
                <a:gd name="connsiteX0" fmla="*/ 6044 w 29300"/>
                <a:gd name="connsiteY0" fmla="*/ 0 h 20490"/>
                <a:gd name="connsiteX1" fmla="*/ 16044 w 29300"/>
                <a:gd name="connsiteY1" fmla="*/ 0 h 20490"/>
                <a:gd name="connsiteX2" fmla="*/ 29300 w 29300"/>
                <a:gd name="connsiteY2" fmla="*/ 11510 h 20490"/>
                <a:gd name="connsiteX3" fmla="*/ 0 w 29300"/>
                <a:gd name="connsiteY3" fmla="*/ 20490 h 20490"/>
                <a:gd name="connsiteX4" fmla="*/ 6044 w 29300"/>
                <a:gd name="connsiteY4" fmla="*/ 0 h 20490"/>
                <a:gd name="connsiteX0" fmla="*/ 6044 w 35838"/>
                <a:gd name="connsiteY0" fmla="*/ 0 h 20490"/>
                <a:gd name="connsiteX1" fmla="*/ 16044 w 35838"/>
                <a:gd name="connsiteY1" fmla="*/ 0 h 20490"/>
                <a:gd name="connsiteX2" fmla="*/ 35838 w 35838"/>
                <a:gd name="connsiteY2" fmla="*/ 20490 h 20490"/>
                <a:gd name="connsiteX3" fmla="*/ 0 w 35838"/>
                <a:gd name="connsiteY3" fmla="*/ 20490 h 20490"/>
                <a:gd name="connsiteX4" fmla="*/ 6044 w 35838"/>
                <a:gd name="connsiteY4" fmla="*/ 0 h 20490"/>
                <a:gd name="connsiteX0" fmla="*/ 6017 w 35811"/>
                <a:gd name="connsiteY0" fmla="*/ 0 h 20490"/>
                <a:gd name="connsiteX1" fmla="*/ 16017 w 35811"/>
                <a:gd name="connsiteY1" fmla="*/ 0 h 20490"/>
                <a:gd name="connsiteX2" fmla="*/ 35811 w 35811"/>
                <a:gd name="connsiteY2" fmla="*/ 20490 h 20490"/>
                <a:gd name="connsiteX3" fmla="*/ 0 w 35811"/>
                <a:gd name="connsiteY3" fmla="*/ 7020 h 20490"/>
                <a:gd name="connsiteX4" fmla="*/ 6017 w 35811"/>
                <a:gd name="connsiteY4" fmla="*/ 0 h 20490"/>
                <a:gd name="connsiteX0" fmla="*/ 9749 w 35811"/>
                <a:gd name="connsiteY0" fmla="*/ 0 h 22450"/>
                <a:gd name="connsiteX1" fmla="*/ 16017 w 35811"/>
                <a:gd name="connsiteY1" fmla="*/ 1960 h 22450"/>
                <a:gd name="connsiteX2" fmla="*/ 35811 w 35811"/>
                <a:gd name="connsiteY2" fmla="*/ 22450 h 22450"/>
                <a:gd name="connsiteX3" fmla="*/ 0 w 35811"/>
                <a:gd name="connsiteY3" fmla="*/ 8980 h 22450"/>
                <a:gd name="connsiteX4" fmla="*/ 9749 w 35811"/>
                <a:gd name="connsiteY4" fmla="*/ 0 h 22450"/>
                <a:gd name="connsiteX0" fmla="*/ 9749 w 35811"/>
                <a:gd name="connsiteY0" fmla="*/ 0 h 22450"/>
                <a:gd name="connsiteX1" fmla="*/ 29282 w 35811"/>
                <a:gd name="connsiteY1" fmla="*/ 9005 h 22450"/>
                <a:gd name="connsiteX2" fmla="*/ 35811 w 35811"/>
                <a:gd name="connsiteY2" fmla="*/ 22450 h 22450"/>
                <a:gd name="connsiteX3" fmla="*/ 0 w 35811"/>
                <a:gd name="connsiteY3" fmla="*/ 8980 h 22450"/>
                <a:gd name="connsiteX4" fmla="*/ 9749 w 35811"/>
                <a:gd name="connsiteY4" fmla="*/ 0 h 22450"/>
                <a:gd name="connsiteX0" fmla="*/ 9749 w 29282"/>
                <a:gd name="connsiteY0" fmla="*/ 0 h 17985"/>
                <a:gd name="connsiteX1" fmla="*/ 29282 w 29282"/>
                <a:gd name="connsiteY1" fmla="*/ 9005 h 17985"/>
                <a:gd name="connsiteX2" fmla="*/ 9749 w 29282"/>
                <a:gd name="connsiteY2" fmla="*/ 17985 h 17985"/>
                <a:gd name="connsiteX3" fmla="*/ 0 w 29282"/>
                <a:gd name="connsiteY3" fmla="*/ 8980 h 17985"/>
                <a:gd name="connsiteX4" fmla="*/ 9749 w 29282"/>
                <a:gd name="connsiteY4" fmla="*/ 0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 h="17985">
                  <a:moveTo>
                    <a:pt x="9749" y="0"/>
                  </a:moveTo>
                  <a:lnTo>
                    <a:pt x="29282" y="9005"/>
                  </a:lnTo>
                  <a:lnTo>
                    <a:pt x="9749" y="17985"/>
                  </a:lnTo>
                  <a:lnTo>
                    <a:pt x="0" y="8980"/>
                  </a:lnTo>
                  <a:lnTo>
                    <a:pt x="9749" y="0"/>
                  </a:lnTo>
                  <a:close/>
                </a:path>
              </a:pathLst>
            </a:cu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cxnSp>
          <p:nvCxnSpPr>
            <p:cNvPr id="28" name="Straight Connector 27"/>
            <p:cNvCxnSpPr/>
            <p:nvPr/>
          </p:nvCxnSpPr>
          <p:spPr>
            <a:xfrm>
              <a:off x="5947567" y="5664802"/>
              <a:ext cx="72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88510" y="5664802"/>
              <a:ext cx="72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906624" y="5171075"/>
              <a:ext cx="72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947567" y="5171075"/>
              <a:ext cx="72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48042" y="5261075"/>
              <a:ext cx="14400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57928" y="5652866"/>
              <a:ext cx="14400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106480" y="1936295"/>
            <a:ext cx="1810332" cy="1265722"/>
            <a:chOff x="6952218" y="1305761"/>
            <a:chExt cx="1891665" cy="1315575"/>
          </a:xfrm>
        </p:grpSpPr>
        <p:sp>
          <p:nvSpPr>
            <p:cNvPr id="45" name="Parallelogram 44">
              <a:extLst>
                <a:ext uri="{FF2B5EF4-FFF2-40B4-BE49-F238E27FC236}">
                  <a16:creationId xmlns:a16="http://schemas.microsoft.com/office/drawing/2014/main" id="{0369C975-F09F-40B8-AD95-2B09A2365F9D}"/>
                </a:ext>
              </a:extLst>
            </p:cNvPr>
            <p:cNvSpPr/>
            <p:nvPr/>
          </p:nvSpPr>
          <p:spPr>
            <a:xfrm>
              <a:off x="6952218" y="1377761"/>
              <a:ext cx="1891665" cy="1171575"/>
            </a:xfrm>
            <a:prstGeom prst="parallelogram">
              <a:avLst>
                <a:gd name="adj" fmla="val 44512"/>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cxnSp>
          <p:nvCxnSpPr>
            <p:cNvPr id="46" name="Straight Connector 45"/>
            <p:cNvCxnSpPr/>
            <p:nvPr/>
          </p:nvCxnSpPr>
          <p:spPr>
            <a:xfrm>
              <a:off x="7138484" y="1954199"/>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510084" y="1979757"/>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2039" y="130576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30297" y="2477336"/>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6303743" y="1968470"/>
            <a:ext cx="1114832" cy="1140446"/>
            <a:chOff x="6444204" y="2796689"/>
            <a:chExt cx="1114832" cy="1140446"/>
          </a:xfrm>
        </p:grpSpPr>
        <p:sp>
          <p:nvSpPr>
            <p:cNvPr id="3" name="Regular Pentagon 2"/>
            <p:cNvSpPr/>
            <p:nvPr/>
          </p:nvSpPr>
          <p:spPr>
            <a:xfrm>
              <a:off x="6444204" y="2796689"/>
              <a:ext cx="1114832" cy="1071542"/>
            </a:xfrm>
            <a:prstGeom prst="pentagon">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1080000">
              <a:off x="6493780" y="3561093"/>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 flipH="1">
              <a:off x="7363129" y="3561093"/>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2460000" flipH="1">
              <a:off x="6658628" y="2993558"/>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9140000">
              <a:off x="7274610" y="3020025"/>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6951632" y="3868231"/>
              <a:ext cx="1378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5400000">
            <a:off x="7520524" y="2225669"/>
            <a:ext cx="2304797" cy="1155066"/>
            <a:chOff x="7187257" y="4474899"/>
            <a:chExt cx="2494596" cy="1264056"/>
          </a:xfrm>
        </p:grpSpPr>
        <p:sp>
          <p:nvSpPr>
            <p:cNvPr id="64" name="Flowchart: Manual Operation 1">
              <a:extLst>
                <a:ext uri="{FF2B5EF4-FFF2-40B4-BE49-F238E27FC236}">
                  <a16:creationId xmlns:a16="http://schemas.microsoft.com/office/drawing/2014/main" id="{54FEF2AB-A999-43F2-B871-71A33386D77C}"/>
                </a:ext>
              </a:extLst>
            </p:cNvPr>
            <p:cNvSpPr/>
            <p:nvPr/>
          </p:nvSpPr>
          <p:spPr>
            <a:xfrm>
              <a:off x="7187257" y="4536180"/>
              <a:ext cx="2494596" cy="112903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1485"/>
                <a:gd name="connsiteX1" fmla="*/ 10000 w 10000"/>
                <a:gd name="connsiteY1" fmla="*/ 0 h 11485"/>
                <a:gd name="connsiteX2" fmla="*/ 8000 w 10000"/>
                <a:gd name="connsiteY2" fmla="*/ 10000 h 11485"/>
                <a:gd name="connsiteX3" fmla="*/ 468 w 10000"/>
                <a:gd name="connsiteY3" fmla="*/ 11485 h 11485"/>
                <a:gd name="connsiteX4" fmla="*/ 0 w 10000"/>
                <a:gd name="connsiteY4" fmla="*/ 0 h 11485"/>
                <a:gd name="connsiteX0" fmla="*/ 2788 w 12788"/>
                <a:gd name="connsiteY0" fmla="*/ 0 h 11510"/>
                <a:gd name="connsiteX1" fmla="*/ 12788 w 12788"/>
                <a:gd name="connsiteY1" fmla="*/ 0 h 11510"/>
                <a:gd name="connsiteX2" fmla="*/ 10788 w 12788"/>
                <a:gd name="connsiteY2" fmla="*/ 10000 h 11510"/>
                <a:gd name="connsiteX3" fmla="*/ 0 w 12788"/>
                <a:gd name="connsiteY3" fmla="*/ 11510 h 11510"/>
                <a:gd name="connsiteX4" fmla="*/ 2788 w 12788"/>
                <a:gd name="connsiteY4" fmla="*/ 0 h 11510"/>
                <a:gd name="connsiteX0" fmla="*/ 2788 w 26044"/>
                <a:gd name="connsiteY0" fmla="*/ 0 h 11510"/>
                <a:gd name="connsiteX1" fmla="*/ 12788 w 26044"/>
                <a:gd name="connsiteY1" fmla="*/ 0 h 11510"/>
                <a:gd name="connsiteX2" fmla="*/ 26044 w 26044"/>
                <a:gd name="connsiteY2" fmla="*/ 11510 h 11510"/>
                <a:gd name="connsiteX3" fmla="*/ 0 w 26044"/>
                <a:gd name="connsiteY3" fmla="*/ 11510 h 11510"/>
                <a:gd name="connsiteX4" fmla="*/ 2788 w 26044"/>
                <a:gd name="connsiteY4" fmla="*/ 0 h 11510"/>
                <a:gd name="connsiteX0" fmla="*/ 6044 w 29300"/>
                <a:gd name="connsiteY0" fmla="*/ 0 h 20490"/>
                <a:gd name="connsiteX1" fmla="*/ 16044 w 29300"/>
                <a:gd name="connsiteY1" fmla="*/ 0 h 20490"/>
                <a:gd name="connsiteX2" fmla="*/ 29300 w 29300"/>
                <a:gd name="connsiteY2" fmla="*/ 11510 h 20490"/>
                <a:gd name="connsiteX3" fmla="*/ 0 w 29300"/>
                <a:gd name="connsiteY3" fmla="*/ 20490 h 20490"/>
                <a:gd name="connsiteX4" fmla="*/ 6044 w 29300"/>
                <a:gd name="connsiteY4" fmla="*/ 0 h 20490"/>
                <a:gd name="connsiteX0" fmla="*/ 6044 w 35838"/>
                <a:gd name="connsiteY0" fmla="*/ 0 h 20490"/>
                <a:gd name="connsiteX1" fmla="*/ 16044 w 35838"/>
                <a:gd name="connsiteY1" fmla="*/ 0 h 20490"/>
                <a:gd name="connsiteX2" fmla="*/ 35838 w 35838"/>
                <a:gd name="connsiteY2" fmla="*/ 20490 h 20490"/>
                <a:gd name="connsiteX3" fmla="*/ 0 w 35838"/>
                <a:gd name="connsiteY3" fmla="*/ 20490 h 20490"/>
                <a:gd name="connsiteX4" fmla="*/ 6044 w 35838"/>
                <a:gd name="connsiteY4" fmla="*/ 0 h 2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8" h="20490">
                  <a:moveTo>
                    <a:pt x="6044" y="0"/>
                  </a:moveTo>
                  <a:lnTo>
                    <a:pt x="16044" y="0"/>
                  </a:lnTo>
                  <a:lnTo>
                    <a:pt x="35838" y="20490"/>
                  </a:lnTo>
                  <a:lnTo>
                    <a:pt x="0" y="20490"/>
                  </a:lnTo>
                  <a:lnTo>
                    <a:pt x="6044" y="0"/>
                  </a:lnTo>
                  <a:close/>
                </a:path>
              </a:pathLst>
            </a:cu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nvGrpSpPr>
            <p:cNvPr id="65" name="Group 64"/>
            <p:cNvGrpSpPr/>
            <p:nvPr/>
          </p:nvGrpSpPr>
          <p:grpSpPr>
            <a:xfrm>
              <a:off x="7898051" y="4474899"/>
              <a:ext cx="144000" cy="147491"/>
              <a:chOff x="5026957" y="5227695"/>
              <a:chExt cx="144000" cy="147491"/>
            </a:xfrm>
          </p:grpSpPr>
          <p:cxnSp>
            <p:nvCxnSpPr>
              <p:cNvPr id="69" name="Straight Connector 68"/>
              <p:cNvCxnSpPr/>
              <p:nvPr/>
            </p:nvCxnSpPr>
            <p:spPr>
              <a:xfrm>
                <a:off x="5026957" y="5227695"/>
                <a:ext cx="14400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026957" y="5303186"/>
                <a:ext cx="14400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7970051" y="5591464"/>
              <a:ext cx="144000" cy="147491"/>
              <a:chOff x="5026957" y="5227695"/>
              <a:chExt cx="144000" cy="147491"/>
            </a:xfrm>
          </p:grpSpPr>
          <p:cxnSp>
            <p:nvCxnSpPr>
              <p:cNvPr id="67" name="Straight Connector 66"/>
              <p:cNvCxnSpPr/>
              <p:nvPr/>
            </p:nvCxnSpPr>
            <p:spPr>
              <a:xfrm>
                <a:off x="5026957" y="5227695"/>
                <a:ext cx="14400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026957" y="5303186"/>
                <a:ext cx="14400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6" name="TextBox 35">
            <a:extLst>
              <a:ext uri="{FF2B5EF4-FFF2-40B4-BE49-F238E27FC236}">
                <a16:creationId xmlns:a16="http://schemas.microsoft.com/office/drawing/2014/main" id="{D53FFC98-BB79-4743-83C7-633D6FB3D75C}"/>
              </a:ext>
            </a:extLst>
          </p:cNvPr>
          <p:cNvSpPr txBox="1"/>
          <p:nvPr/>
        </p:nvSpPr>
        <p:spPr>
          <a:xfrm>
            <a:off x="2255880" y="856498"/>
            <a:ext cx="1417378" cy="523220"/>
          </a:xfrm>
          <a:prstGeom prst="rect">
            <a:avLst/>
          </a:prstGeom>
          <a:noFill/>
        </p:spPr>
        <p:txBody>
          <a:bodyPr wrap="square" rtlCol="0">
            <a:spAutoFit/>
          </a:bodyPr>
          <a:lstStyle>
            <a:defPPr>
              <a:defRPr lang="en-US"/>
            </a:defPPr>
            <a:lvl1pPr>
              <a:defRPr sz="2800"/>
            </a:lvl1pPr>
          </a:lstStyle>
          <a:p>
            <a:r>
              <a:rPr lang="en-GB" dirty="0">
                <a:solidFill>
                  <a:schemeClr val="accent1"/>
                </a:solidFill>
                <a:sym typeface="Arial"/>
              </a:rPr>
              <a:t>a) 1 line</a:t>
            </a:r>
          </a:p>
        </p:txBody>
      </p:sp>
      <p:sp>
        <p:nvSpPr>
          <p:cNvPr id="38" name="TextBox 37">
            <a:extLst>
              <a:ext uri="{FF2B5EF4-FFF2-40B4-BE49-F238E27FC236}">
                <a16:creationId xmlns:a16="http://schemas.microsoft.com/office/drawing/2014/main" id="{D53FFC98-BB79-4743-83C7-633D6FB3D75C}"/>
              </a:ext>
            </a:extLst>
          </p:cNvPr>
          <p:cNvSpPr txBox="1"/>
          <p:nvPr/>
        </p:nvSpPr>
        <p:spPr>
          <a:xfrm>
            <a:off x="4172913" y="856498"/>
            <a:ext cx="1572604" cy="523220"/>
          </a:xfrm>
          <a:prstGeom prst="rect">
            <a:avLst/>
          </a:prstGeom>
          <a:noFill/>
        </p:spPr>
        <p:txBody>
          <a:bodyPr wrap="square" rtlCol="0">
            <a:spAutoFit/>
          </a:bodyPr>
          <a:lstStyle>
            <a:defPPr>
              <a:defRPr lang="en-US"/>
            </a:defPPr>
            <a:lvl1pPr>
              <a:defRPr sz="2800"/>
            </a:lvl1pPr>
          </a:lstStyle>
          <a:p>
            <a:r>
              <a:rPr lang="en-GB" dirty="0">
                <a:solidFill>
                  <a:schemeClr val="accent1"/>
                </a:solidFill>
                <a:sym typeface="Arial"/>
              </a:rPr>
              <a:t>b) 2 lines</a:t>
            </a:r>
          </a:p>
        </p:txBody>
      </p:sp>
      <p:sp>
        <p:nvSpPr>
          <p:cNvPr id="40" name="TextBox 39">
            <a:extLst>
              <a:ext uri="{FF2B5EF4-FFF2-40B4-BE49-F238E27FC236}">
                <a16:creationId xmlns:a16="http://schemas.microsoft.com/office/drawing/2014/main" id="{D53FFC98-BB79-4743-83C7-633D6FB3D75C}"/>
              </a:ext>
            </a:extLst>
          </p:cNvPr>
          <p:cNvSpPr txBox="1"/>
          <p:nvPr/>
        </p:nvSpPr>
        <p:spPr>
          <a:xfrm>
            <a:off x="6061022" y="856498"/>
            <a:ext cx="1738698" cy="523220"/>
          </a:xfrm>
          <a:prstGeom prst="rect">
            <a:avLst/>
          </a:prstGeom>
          <a:noFill/>
        </p:spPr>
        <p:txBody>
          <a:bodyPr wrap="square" rtlCol="0">
            <a:spAutoFit/>
          </a:bodyPr>
          <a:lstStyle>
            <a:defPPr>
              <a:defRPr lang="en-US"/>
            </a:defPPr>
            <a:lvl1pPr>
              <a:defRPr sz="2800"/>
            </a:lvl1pPr>
          </a:lstStyle>
          <a:p>
            <a:r>
              <a:rPr lang="en-GB" dirty="0">
                <a:solidFill>
                  <a:schemeClr val="accent1"/>
                </a:solidFill>
                <a:sym typeface="Arial"/>
              </a:rPr>
              <a:t>c) 5 lines</a:t>
            </a:r>
          </a:p>
        </p:txBody>
      </p:sp>
      <p:sp>
        <p:nvSpPr>
          <p:cNvPr id="42" name="TextBox 41">
            <a:extLst>
              <a:ext uri="{FF2B5EF4-FFF2-40B4-BE49-F238E27FC236}">
                <a16:creationId xmlns:a16="http://schemas.microsoft.com/office/drawing/2014/main" id="{D53FFC98-BB79-4743-83C7-633D6FB3D75C}"/>
              </a:ext>
            </a:extLst>
          </p:cNvPr>
          <p:cNvSpPr txBox="1"/>
          <p:nvPr/>
        </p:nvSpPr>
        <p:spPr>
          <a:xfrm>
            <a:off x="8039025" y="856498"/>
            <a:ext cx="1578156" cy="523220"/>
          </a:xfrm>
          <a:prstGeom prst="rect">
            <a:avLst/>
          </a:prstGeom>
          <a:noFill/>
        </p:spPr>
        <p:txBody>
          <a:bodyPr wrap="square" rtlCol="0">
            <a:spAutoFit/>
          </a:bodyPr>
          <a:lstStyle>
            <a:defPPr>
              <a:defRPr lang="en-US"/>
            </a:defPPr>
            <a:lvl1pPr>
              <a:defRPr sz="2800"/>
            </a:lvl1pPr>
          </a:lstStyle>
          <a:p>
            <a:r>
              <a:rPr lang="en-GB" dirty="0">
                <a:solidFill>
                  <a:schemeClr val="accent1"/>
                </a:solidFill>
                <a:sym typeface="Arial"/>
              </a:rPr>
              <a:t>d) 0 lines</a:t>
            </a:r>
          </a:p>
        </p:txBody>
      </p:sp>
      <p:sp>
        <p:nvSpPr>
          <p:cNvPr id="50" name="TextBox 49">
            <a:extLst>
              <a:ext uri="{FF2B5EF4-FFF2-40B4-BE49-F238E27FC236}">
                <a16:creationId xmlns:a16="http://schemas.microsoft.com/office/drawing/2014/main" id="{D53FFC98-BB79-4743-83C7-633D6FB3D75C}"/>
              </a:ext>
            </a:extLst>
          </p:cNvPr>
          <p:cNvSpPr txBox="1"/>
          <p:nvPr/>
        </p:nvSpPr>
        <p:spPr>
          <a:xfrm>
            <a:off x="2269752" y="4216118"/>
            <a:ext cx="1169800" cy="523220"/>
          </a:xfrm>
          <a:prstGeom prst="rect">
            <a:avLst/>
          </a:prstGeom>
          <a:noFill/>
        </p:spPr>
        <p:txBody>
          <a:bodyPr wrap="square" rtlCol="0">
            <a:spAutoFit/>
          </a:bodyPr>
          <a:lstStyle>
            <a:defPPr>
              <a:defRPr lang="en-US"/>
            </a:defPPr>
            <a:lvl1pPr>
              <a:defRPr sz="2800"/>
            </a:lvl1pPr>
          </a:lstStyle>
          <a:p>
            <a:r>
              <a:rPr lang="en-GB" dirty="0">
                <a:solidFill>
                  <a:schemeClr val="accent1"/>
                </a:solidFill>
                <a:sym typeface="Arial"/>
              </a:rPr>
              <a:t>Kite</a:t>
            </a:r>
          </a:p>
        </p:txBody>
      </p:sp>
      <p:sp>
        <p:nvSpPr>
          <p:cNvPr id="56" name="TextBox 55">
            <a:extLst>
              <a:ext uri="{FF2B5EF4-FFF2-40B4-BE49-F238E27FC236}">
                <a16:creationId xmlns:a16="http://schemas.microsoft.com/office/drawing/2014/main" id="{D53FFC98-BB79-4743-83C7-633D6FB3D75C}"/>
              </a:ext>
            </a:extLst>
          </p:cNvPr>
          <p:cNvSpPr txBox="1"/>
          <p:nvPr/>
        </p:nvSpPr>
        <p:spPr>
          <a:xfrm>
            <a:off x="4045252" y="4216118"/>
            <a:ext cx="1632075" cy="523220"/>
          </a:xfrm>
          <a:prstGeom prst="rect">
            <a:avLst/>
          </a:prstGeom>
          <a:noFill/>
        </p:spPr>
        <p:txBody>
          <a:bodyPr wrap="square" rtlCol="0">
            <a:spAutoFit/>
          </a:bodyPr>
          <a:lstStyle>
            <a:defPPr>
              <a:defRPr lang="en-US"/>
            </a:defPPr>
            <a:lvl1pPr>
              <a:defRPr sz="2800"/>
            </a:lvl1pPr>
          </a:lstStyle>
          <a:p>
            <a:r>
              <a:rPr lang="en-GB" dirty="0">
                <a:solidFill>
                  <a:schemeClr val="accent1"/>
                </a:solidFill>
                <a:sym typeface="Arial"/>
              </a:rPr>
              <a:t>Rhombus</a:t>
            </a:r>
          </a:p>
        </p:txBody>
      </p:sp>
      <p:sp>
        <p:nvSpPr>
          <p:cNvPr id="57" name="TextBox 56">
            <a:extLst>
              <a:ext uri="{FF2B5EF4-FFF2-40B4-BE49-F238E27FC236}">
                <a16:creationId xmlns:a16="http://schemas.microsoft.com/office/drawing/2014/main" id="{D53FFC98-BB79-4743-83C7-633D6FB3D75C}"/>
              </a:ext>
            </a:extLst>
          </p:cNvPr>
          <p:cNvSpPr txBox="1"/>
          <p:nvPr/>
        </p:nvSpPr>
        <p:spPr>
          <a:xfrm>
            <a:off x="6100242" y="4216118"/>
            <a:ext cx="1632075" cy="523220"/>
          </a:xfrm>
          <a:prstGeom prst="rect">
            <a:avLst/>
          </a:prstGeom>
          <a:noFill/>
        </p:spPr>
        <p:txBody>
          <a:bodyPr wrap="square" rtlCol="0">
            <a:spAutoFit/>
          </a:bodyPr>
          <a:lstStyle>
            <a:defPPr>
              <a:defRPr lang="en-US"/>
            </a:defPPr>
            <a:lvl1pPr>
              <a:defRPr sz="2800"/>
            </a:lvl1pPr>
          </a:lstStyle>
          <a:p>
            <a:r>
              <a:rPr lang="en-GB" dirty="0">
                <a:solidFill>
                  <a:schemeClr val="accent1"/>
                </a:solidFill>
                <a:sym typeface="Arial"/>
              </a:rPr>
              <a:t>Pentagon</a:t>
            </a:r>
          </a:p>
        </p:txBody>
      </p:sp>
      <p:sp>
        <p:nvSpPr>
          <p:cNvPr id="58" name="TextBox 57">
            <a:extLst>
              <a:ext uri="{FF2B5EF4-FFF2-40B4-BE49-F238E27FC236}">
                <a16:creationId xmlns:a16="http://schemas.microsoft.com/office/drawing/2014/main" id="{D53FFC98-BB79-4743-83C7-633D6FB3D75C}"/>
              </a:ext>
            </a:extLst>
          </p:cNvPr>
          <p:cNvSpPr txBox="1"/>
          <p:nvPr/>
        </p:nvSpPr>
        <p:spPr>
          <a:xfrm>
            <a:off x="7765976" y="4216118"/>
            <a:ext cx="2004085" cy="523220"/>
          </a:xfrm>
          <a:prstGeom prst="rect">
            <a:avLst/>
          </a:prstGeom>
          <a:noFill/>
        </p:spPr>
        <p:txBody>
          <a:bodyPr wrap="square" rtlCol="0">
            <a:spAutoFit/>
          </a:bodyPr>
          <a:lstStyle>
            <a:defPPr>
              <a:defRPr lang="en-US"/>
            </a:defPPr>
            <a:lvl1pPr>
              <a:defRPr sz="2800"/>
            </a:lvl1pPr>
          </a:lstStyle>
          <a:p>
            <a:r>
              <a:rPr lang="en-GB" dirty="0">
                <a:solidFill>
                  <a:schemeClr val="accent1"/>
                </a:solidFill>
                <a:sym typeface="Arial"/>
              </a:rPr>
              <a:t>Trapezium</a:t>
            </a:r>
          </a:p>
        </p:txBody>
      </p:sp>
      <p:cxnSp>
        <p:nvCxnSpPr>
          <p:cNvPr id="41" name="Straight Connector 40">
            <a:extLst>
              <a:ext uri="{FF2B5EF4-FFF2-40B4-BE49-F238E27FC236}">
                <a16:creationId xmlns:a16="http://schemas.microsoft.com/office/drawing/2014/main" id="{08B4A2E8-43D9-4EF4-AC8A-29D18939F469}"/>
              </a:ext>
            </a:extLst>
          </p:cNvPr>
          <p:cNvCxnSpPr>
            <a:cxnSpLocks/>
          </p:cNvCxnSpPr>
          <p:nvPr/>
        </p:nvCxnSpPr>
        <p:spPr>
          <a:xfrm>
            <a:off x="1840582" y="2468983"/>
            <a:ext cx="226589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290678B-4C09-4F5F-BEBF-9CCA7EA09D91}"/>
              </a:ext>
            </a:extLst>
          </p:cNvPr>
          <p:cNvCxnSpPr>
            <a:cxnSpLocks/>
          </p:cNvCxnSpPr>
          <p:nvPr/>
        </p:nvCxnSpPr>
        <p:spPr>
          <a:xfrm>
            <a:off x="4486053" y="1829096"/>
            <a:ext cx="1054100" cy="14732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8D7B4AE-49B8-423F-BAC9-4FDF49851136}"/>
              </a:ext>
            </a:extLst>
          </p:cNvPr>
          <p:cNvCxnSpPr>
            <a:cxnSpLocks/>
          </p:cNvCxnSpPr>
          <p:nvPr/>
        </p:nvCxnSpPr>
        <p:spPr>
          <a:xfrm flipH="1">
            <a:off x="3910619" y="1898946"/>
            <a:ext cx="2181758" cy="136525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6B3C131-93FA-4102-B43F-65C1260A60BF}"/>
              </a:ext>
            </a:extLst>
          </p:cNvPr>
          <p:cNvCxnSpPr>
            <a:cxnSpLocks/>
          </p:cNvCxnSpPr>
          <p:nvPr/>
        </p:nvCxnSpPr>
        <p:spPr>
          <a:xfrm>
            <a:off x="6471950" y="1998229"/>
            <a:ext cx="861332" cy="120378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6F52554-44B5-4948-861E-DD3829C093BE}"/>
              </a:ext>
            </a:extLst>
          </p:cNvPr>
          <p:cNvCxnSpPr>
            <a:cxnSpLocks/>
          </p:cNvCxnSpPr>
          <p:nvPr/>
        </p:nvCxnSpPr>
        <p:spPr>
          <a:xfrm>
            <a:off x="6112674" y="2307518"/>
            <a:ext cx="1431975" cy="51824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F3ECA78-83A4-4A50-AF44-32C534767B63}"/>
              </a:ext>
            </a:extLst>
          </p:cNvPr>
          <p:cNvCxnSpPr>
            <a:cxnSpLocks/>
          </p:cNvCxnSpPr>
          <p:nvPr/>
        </p:nvCxnSpPr>
        <p:spPr>
          <a:xfrm flipV="1">
            <a:off x="6412351" y="1968470"/>
            <a:ext cx="901598" cy="1233548"/>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B51430-017E-4C6A-8B0D-A6A421CDBA25}"/>
              </a:ext>
            </a:extLst>
          </p:cNvPr>
          <p:cNvCxnSpPr>
            <a:cxnSpLocks/>
          </p:cNvCxnSpPr>
          <p:nvPr/>
        </p:nvCxnSpPr>
        <p:spPr>
          <a:xfrm flipV="1">
            <a:off x="6176878" y="2339455"/>
            <a:ext cx="1388066" cy="48166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5E17D36-CD77-8B3E-4365-93A8760941A7}"/>
              </a:ext>
            </a:extLst>
          </p:cNvPr>
          <p:cNvPicPr>
            <a:picLocks noChangeAspect="1"/>
          </p:cNvPicPr>
          <p:nvPr/>
        </p:nvPicPr>
        <p:blipFill>
          <a:blip r:embed="rId3"/>
          <a:stretch>
            <a:fillRect/>
          </a:stretch>
        </p:blipFill>
        <p:spPr>
          <a:xfrm>
            <a:off x="9799507" y="0"/>
            <a:ext cx="2255177" cy="1010653"/>
          </a:xfrm>
          <a:prstGeom prst="rect">
            <a:avLst/>
          </a:prstGeom>
        </p:spPr>
      </p:pic>
    </p:spTree>
    <p:custDataLst>
      <p:tags r:id="rId1"/>
    </p:custDataLst>
    <p:extLst>
      <p:ext uri="{BB962C8B-B14F-4D97-AF65-F5344CB8AC3E}">
        <p14:creationId xmlns:p14="http://schemas.microsoft.com/office/powerpoint/2010/main" val="12266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0"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10" presetClass="entr" presetSubtype="0"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par>
                                <p:cTn id="45" presetID="10"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2" grpId="0"/>
      <p:bldP spid="50"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2268481" y="508342"/>
            <a:ext cx="5227872" cy="83099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Look at the two shapes.</a:t>
            </a:r>
          </a:p>
          <a:p>
            <a:r>
              <a:rPr lang="en-GB" sz="2400" dirty="0">
                <a:latin typeface="Calibri" panose="020F0502020204030204" pitchFamily="34" charset="0"/>
                <a:cs typeface="Calibri" panose="020F0502020204030204" pitchFamily="34" charset="0"/>
              </a:rPr>
              <a:t>What’s the same? What’s different?</a:t>
            </a:r>
          </a:p>
        </p:txBody>
      </p:sp>
      <p:sp>
        <p:nvSpPr>
          <p:cNvPr id="61" name="Regular Pentagon 60"/>
          <p:cNvSpPr/>
          <p:nvPr/>
        </p:nvSpPr>
        <p:spPr>
          <a:xfrm rot="2491509">
            <a:off x="3233300" y="1500670"/>
            <a:ext cx="1800000" cy="1800000"/>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6499893" y="2099245"/>
            <a:ext cx="445477" cy="328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945369" y="1669475"/>
            <a:ext cx="844062" cy="758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6499892" y="2099245"/>
            <a:ext cx="175846" cy="13286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675739" y="3166045"/>
            <a:ext cx="1594339" cy="261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7777709" y="1669475"/>
            <a:ext cx="492368" cy="1496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268481" y="4024908"/>
            <a:ext cx="7015354"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Do all pentagons have at least one line of symmetry?</a:t>
            </a:r>
          </a:p>
        </p:txBody>
      </p:sp>
      <p:cxnSp>
        <p:nvCxnSpPr>
          <p:cNvPr id="14" name="Straight Connector 13"/>
          <p:cNvCxnSpPr/>
          <p:nvPr/>
        </p:nvCxnSpPr>
        <p:spPr>
          <a:xfrm flipH="1">
            <a:off x="4172189" y="1560535"/>
            <a:ext cx="36000" cy="25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H="1">
            <a:off x="3434900" y="2984436"/>
            <a:ext cx="144000" cy="144000"/>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H="1">
            <a:off x="4726715" y="2219821"/>
            <a:ext cx="216000" cy="7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3290104" y="2108963"/>
            <a:ext cx="164892" cy="87444"/>
          </a:xfrm>
          <a:prstGeom prst="line">
            <a:avLst/>
          </a:prstGeom>
          <a:ln w="19050"/>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4443329" y="3029376"/>
            <a:ext cx="86426" cy="192955"/>
          </a:xfrm>
          <a:prstGeom prst="line">
            <a:avLst/>
          </a:prstGeom>
          <a:ln w="19050"/>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2268481" y="4651452"/>
            <a:ext cx="7655038" cy="461665"/>
          </a:xfrm>
          <a:prstGeom prst="rect">
            <a:avLst/>
          </a:prstGeom>
          <a:noFill/>
        </p:spPr>
        <p:txBody>
          <a:bodyPr wrap="square" rtlCol="0">
            <a:spAutoFit/>
          </a:bodyPr>
          <a:lstStyle/>
          <a:p>
            <a:r>
              <a:rPr lang="en-GB" sz="2400" dirty="0">
                <a:solidFill>
                  <a:schemeClr val="accent1"/>
                </a:solidFill>
                <a:latin typeface="Calibri" panose="020F0502020204030204" pitchFamily="34" charset="0"/>
                <a:cs typeface="Calibri" panose="020F0502020204030204" pitchFamily="34" charset="0"/>
              </a:rPr>
              <a:t>No, some irregular pentagons have no lines of symmetry</a:t>
            </a:r>
          </a:p>
        </p:txBody>
      </p:sp>
      <p:pic>
        <p:nvPicPr>
          <p:cNvPr id="5" name="Picture 4">
            <a:extLst>
              <a:ext uri="{FF2B5EF4-FFF2-40B4-BE49-F238E27FC236}">
                <a16:creationId xmlns:a16="http://schemas.microsoft.com/office/drawing/2014/main" id="{3FFFCB4B-9095-80BB-8717-51168387320B}"/>
              </a:ext>
            </a:extLst>
          </p:cNvPr>
          <p:cNvPicPr>
            <a:picLocks noChangeAspect="1"/>
          </p:cNvPicPr>
          <p:nvPr/>
        </p:nvPicPr>
        <p:blipFill>
          <a:blip r:embed="rId3"/>
          <a:stretch>
            <a:fillRect/>
          </a:stretch>
        </p:blipFill>
        <p:spPr>
          <a:xfrm>
            <a:off x="9799507" y="0"/>
            <a:ext cx="2255177" cy="1010653"/>
          </a:xfrm>
          <a:prstGeom prst="rect">
            <a:avLst/>
          </a:prstGeom>
        </p:spPr>
      </p:pic>
    </p:spTree>
    <p:custDataLst>
      <p:tags r:id="rId1"/>
    </p:custDataLst>
    <p:extLst>
      <p:ext uri="{BB962C8B-B14F-4D97-AF65-F5344CB8AC3E}">
        <p14:creationId xmlns:p14="http://schemas.microsoft.com/office/powerpoint/2010/main" val="206605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5"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3FD3B9-7F69-584B-EE64-379FE33DE5CE}"/>
              </a:ext>
            </a:extLst>
          </p:cNvPr>
          <p:cNvPicPr>
            <a:picLocks noChangeAspect="1"/>
          </p:cNvPicPr>
          <p:nvPr/>
        </p:nvPicPr>
        <p:blipFill>
          <a:blip r:embed="rId3"/>
          <a:stretch>
            <a:fillRect/>
          </a:stretch>
        </p:blipFill>
        <p:spPr>
          <a:xfrm>
            <a:off x="1621971" y="0"/>
            <a:ext cx="9492343" cy="6793851"/>
          </a:xfrm>
          <a:prstGeom prst="rect">
            <a:avLst/>
          </a:prstGeom>
        </p:spPr>
      </p:pic>
    </p:spTree>
    <p:extLst>
      <p:ext uri="{BB962C8B-B14F-4D97-AF65-F5344CB8AC3E}">
        <p14:creationId xmlns:p14="http://schemas.microsoft.com/office/powerpoint/2010/main" val="137311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A8B89E-2330-454A-006A-BA7272D50F3F}"/>
              </a:ext>
            </a:extLst>
          </p:cNvPr>
          <p:cNvPicPr>
            <a:picLocks noChangeAspect="1"/>
          </p:cNvPicPr>
          <p:nvPr/>
        </p:nvPicPr>
        <p:blipFill>
          <a:blip r:embed="rId2"/>
          <a:stretch>
            <a:fillRect/>
          </a:stretch>
        </p:blipFill>
        <p:spPr>
          <a:xfrm>
            <a:off x="1379621" y="294094"/>
            <a:ext cx="9432757" cy="5933838"/>
          </a:xfrm>
          <a:prstGeom prst="rect">
            <a:avLst/>
          </a:prstGeom>
        </p:spPr>
      </p:pic>
    </p:spTree>
    <p:extLst>
      <p:ext uri="{BB962C8B-B14F-4D97-AF65-F5344CB8AC3E}">
        <p14:creationId xmlns:p14="http://schemas.microsoft.com/office/powerpoint/2010/main" val="362058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BEB5C2-02BF-71EB-DE85-7A56110C712A}"/>
              </a:ext>
            </a:extLst>
          </p:cNvPr>
          <p:cNvSpPr>
            <a:spLocks noGrp="1"/>
          </p:cNvSpPr>
          <p:nvPr>
            <p:ph type="body" sz="quarter" idx="10"/>
          </p:nvPr>
        </p:nvSpPr>
        <p:spPr/>
        <p:txBody>
          <a:bodyPr/>
          <a:lstStyle/>
          <a:p>
            <a:r>
              <a:rPr lang="en-GB" dirty="0"/>
              <a:t>THINK. PAIR. SHARE</a:t>
            </a:r>
          </a:p>
          <a:p>
            <a:r>
              <a:rPr lang="en-GB" dirty="0"/>
              <a:t>Explain what you notice about the relationship between the lines of symmetry and the number of sides</a:t>
            </a:r>
          </a:p>
        </p:txBody>
      </p:sp>
      <p:pic>
        <p:nvPicPr>
          <p:cNvPr id="6" name="Picture 5">
            <a:extLst>
              <a:ext uri="{FF2B5EF4-FFF2-40B4-BE49-F238E27FC236}">
                <a16:creationId xmlns:a16="http://schemas.microsoft.com/office/drawing/2014/main" id="{2803B438-0033-A03E-EEEC-C6BF9A8BE127}"/>
              </a:ext>
            </a:extLst>
          </p:cNvPr>
          <p:cNvPicPr>
            <a:picLocks noChangeAspect="1"/>
          </p:cNvPicPr>
          <p:nvPr/>
        </p:nvPicPr>
        <p:blipFill>
          <a:blip r:embed="rId2"/>
          <a:stretch>
            <a:fillRect/>
          </a:stretch>
        </p:blipFill>
        <p:spPr>
          <a:xfrm>
            <a:off x="9799507" y="0"/>
            <a:ext cx="2255177" cy="1010653"/>
          </a:xfrm>
          <a:prstGeom prst="rect">
            <a:avLst/>
          </a:prstGeom>
        </p:spPr>
      </p:pic>
    </p:spTree>
    <p:extLst>
      <p:ext uri="{BB962C8B-B14F-4D97-AF65-F5344CB8AC3E}">
        <p14:creationId xmlns:p14="http://schemas.microsoft.com/office/powerpoint/2010/main" val="162454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6976EA-09AE-C315-F58E-0D0BBEE4F3A4}"/>
              </a:ext>
            </a:extLst>
          </p:cNvPr>
          <p:cNvSpPr txBox="1"/>
          <p:nvPr/>
        </p:nvSpPr>
        <p:spPr>
          <a:xfrm>
            <a:off x="137316" y="1010653"/>
            <a:ext cx="10847671" cy="1384995"/>
          </a:xfrm>
          <a:prstGeom prst="rect">
            <a:avLst/>
          </a:prstGeom>
          <a:noFill/>
        </p:spPr>
        <p:txBody>
          <a:bodyPr wrap="square">
            <a:spAutoFit/>
          </a:bodyPr>
          <a:lstStyle/>
          <a:p>
            <a:r>
              <a:rPr lang="en-GB" sz="2800" dirty="0"/>
              <a:t>Consider each of the following statements and decide whether they are always, sometimes or never true. </a:t>
            </a:r>
          </a:p>
          <a:p>
            <a:r>
              <a:rPr lang="en-GB" sz="2800" dirty="0"/>
              <a:t>Explain each of your answers</a:t>
            </a:r>
          </a:p>
        </p:txBody>
      </p:sp>
      <p:sp>
        <p:nvSpPr>
          <p:cNvPr id="5" name="TextBox 4">
            <a:extLst>
              <a:ext uri="{FF2B5EF4-FFF2-40B4-BE49-F238E27FC236}">
                <a16:creationId xmlns:a16="http://schemas.microsoft.com/office/drawing/2014/main" id="{E11BF48C-6225-1891-A9F7-1D5EBC239868}"/>
              </a:ext>
            </a:extLst>
          </p:cNvPr>
          <p:cNvSpPr txBox="1"/>
          <p:nvPr/>
        </p:nvSpPr>
        <p:spPr>
          <a:xfrm>
            <a:off x="3048802" y="3333368"/>
            <a:ext cx="6097604" cy="461665"/>
          </a:xfrm>
          <a:prstGeom prst="rect">
            <a:avLst/>
          </a:prstGeom>
          <a:noFill/>
        </p:spPr>
        <p:txBody>
          <a:bodyPr wrap="square">
            <a:spAutoFit/>
          </a:bodyPr>
          <a:lstStyle/>
          <a:p>
            <a:pPr algn="ctr"/>
            <a:r>
              <a:rPr lang="en-GB" sz="2400" b="1" dirty="0"/>
              <a:t>A pentagon has five lines of symmetry.</a:t>
            </a:r>
          </a:p>
        </p:txBody>
      </p:sp>
      <p:pic>
        <p:nvPicPr>
          <p:cNvPr id="8" name="Picture 7">
            <a:extLst>
              <a:ext uri="{FF2B5EF4-FFF2-40B4-BE49-F238E27FC236}">
                <a16:creationId xmlns:a16="http://schemas.microsoft.com/office/drawing/2014/main" id="{C4BCC071-2D76-79AC-8295-368A3C9F75B4}"/>
              </a:ext>
            </a:extLst>
          </p:cNvPr>
          <p:cNvPicPr>
            <a:picLocks noChangeAspect="1"/>
          </p:cNvPicPr>
          <p:nvPr/>
        </p:nvPicPr>
        <p:blipFill>
          <a:blip r:embed="rId2"/>
          <a:stretch>
            <a:fillRect/>
          </a:stretch>
        </p:blipFill>
        <p:spPr>
          <a:xfrm>
            <a:off x="9799507" y="0"/>
            <a:ext cx="2255177" cy="1010653"/>
          </a:xfrm>
          <a:prstGeom prst="rect">
            <a:avLst/>
          </a:prstGeom>
        </p:spPr>
      </p:pic>
    </p:spTree>
    <p:extLst>
      <p:ext uri="{BB962C8B-B14F-4D97-AF65-F5344CB8AC3E}">
        <p14:creationId xmlns:p14="http://schemas.microsoft.com/office/powerpoint/2010/main" val="1079273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70A39-D698-2E47-8135-E0CA62E13D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E44638-51F0-E8DE-B6E2-95C5CFF03D72}"/>
              </a:ext>
            </a:extLst>
          </p:cNvPr>
          <p:cNvSpPr txBox="1"/>
          <p:nvPr/>
        </p:nvSpPr>
        <p:spPr>
          <a:xfrm>
            <a:off x="259883" y="1010653"/>
            <a:ext cx="10847671" cy="1384995"/>
          </a:xfrm>
          <a:prstGeom prst="rect">
            <a:avLst/>
          </a:prstGeom>
          <a:noFill/>
        </p:spPr>
        <p:txBody>
          <a:bodyPr wrap="square">
            <a:spAutoFit/>
          </a:bodyPr>
          <a:lstStyle/>
          <a:p>
            <a:r>
              <a:rPr lang="en-GB" sz="2800" dirty="0"/>
              <a:t>Consider each of the following statements and decide whether they are always, sometimes or never true. </a:t>
            </a:r>
          </a:p>
          <a:p>
            <a:r>
              <a:rPr lang="en-GB" sz="2800" dirty="0"/>
              <a:t>Explain each of your answers</a:t>
            </a:r>
          </a:p>
        </p:txBody>
      </p:sp>
      <p:sp>
        <p:nvSpPr>
          <p:cNvPr id="5" name="TextBox 4">
            <a:extLst>
              <a:ext uri="{FF2B5EF4-FFF2-40B4-BE49-F238E27FC236}">
                <a16:creationId xmlns:a16="http://schemas.microsoft.com/office/drawing/2014/main" id="{BD4BB6EB-4D78-512B-358A-22986067D887}"/>
              </a:ext>
            </a:extLst>
          </p:cNvPr>
          <p:cNvSpPr txBox="1"/>
          <p:nvPr/>
        </p:nvSpPr>
        <p:spPr>
          <a:xfrm>
            <a:off x="3048802" y="3333368"/>
            <a:ext cx="6097604" cy="461665"/>
          </a:xfrm>
          <a:prstGeom prst="rect">
            <a:avLst/>
          </a:prstGeom>
          <a:noFill/>
        </p:spPr>
        <p:txBody>
          <a:bodyPr wrap="square">
            <a:spAutoFit/>
          </a:bodyPr>
          <a:lstStyle/>
          <a:p>
            <a:pPr algn="ctr"/>
            <a:r>
              <a:rPr lang="en-GB" sz="2400" b="1" dirty="0"/>
              <a:t>A square has four lines of symmetry. </a:t>
            </a:r>
          </a:p>
        </p:txBody>
      </p:sp>
      <p:pic>
        <p:nvPicPr>
          <p:cNvPr id="8" name="Picture 7">
            <a:extLst>
              <a:ext uri="{FF2B5EF4-FFF2-40B4-BE49-F238E27FC236}">
                <a16:creationId xmlns:a16="http://schemas.microsoft.com/office/drawing/2014/main" id="{89E883C4-6BF2-ED23-68F7-DFD357157276}"/>
              </a:ext>
            </a:extLst>
          </p:cNvPr>
          <p:cNvPicPr>
            <a:picLocks noChangeAspect="1"/>
          </p:cNvPicPr>
          <p:nvPr/>
        </p:nvPicPr>
        <p:blipFill>
          <a:blip r:embed="rId2"/>
          <a:stretch>
            <a:fillRect/>
          </a:stretch>
        </p:blipFill>
        <p:spPr>
          <a:xfrm>
            <a:off x="9799507" y="0"/>
            <a:ext cx="2255177" cy="1010653"/>
          </a:xfrm>
          <a:prstGeom prst="rect">
            <a:avLst/>
          </a:prstGeom>
        </p:spPr>
      </p:pic>
    </p:spTree>
    <p:extLst>
      <p:ext uri="{BB962C8B-B14F-4D97-AF65-F5344CB8AC3E}">
        <p14:creationId xmlns:p14="http://schemas.microsoft.com/office/powerpoint/2010/main" val="101525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6772E-84B9-CE5A-D7F4-626EA89B82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7A9E667-ED05-A496-FE5E-AC265C1275BD}"/>
              </a:ext>
            </a:extLst>
          </p:cNvPr>
          <p:cNvSpPr txBox="1"/>
          <p:nvPr/>
        </p:nvSpPr>
        <p:spPr>
          <a:xfrm>
            <a:off x="231007" y="1010653"/>
            <a:ext cx="10847671" cy="1384995"/>
          </a:xfrm>
          <a:prstGeom prst="rect">
            <a:avLst/>
          </a:prstGeom>
          <a:noFill/>
        </p:spPr>
        <p:txBody>
          <a:bodyPr wrap="square">
            <a:spAutoFit/>
          </a:bodyPr>
          <a:lstStyle/>
          <a:p>
            <a:r>
              <a:rPr lang="en-GB" sz="2800" dirty="0"/>
              <a:t>Consider each of the following statements and decide whether they are always, sometimes or never true. </a:t>
            </a:r>
          </a:p>
          <a:p>
            <a:r>
              <a:rPr lang="en-GB" sz="2800" dirty="0"/>
              <a:t>Explain each of your answers</a:t>
            </a:r>
          </a:p>
        </p:txBody>
      </p:sp>
      <p:sp>
        <p:nvSpPr>
          <p:cNvPr id="5" name="TextBox 4">
            <a:extLst>
              <a:ext uri="{FF2B5EF4-FFF2-40B4-BE49-F238E27FC236}">
                <a16:creationId xmlns:a16="http://schemas.microsoft.com/office/drawing/2014/main" id="{A0135DE8-8B47-D850-AB8D-5FF29AE63376}"/>
              </a:ext>
            </a:extLst>
          </p:cNvPr>
          <p:cNvSpPr txBox="1"/>
          <p:nvPr/>
        </p:nvSpPr>
        <p:spPr>
          <a:xfrm>
            <a:off x="3048802" y="3333368"/>
            <a:ext cx="6097604" cy="461665"/>
          </a:xfrm>
          <a:prstGeom prst="rect">
            <a:avLst/>
          </a:prstGeom>
          <a:noFill/>
        </p:spPr>
        <p:txBody>
          <a:bodyPr wrap="square">
            <a:spAutoFit/>
          </a:bodyPr>
          <a:lstStyle/>
          <a:p>
            <a:pPr algn="ctr"/>
            <a:r>
              <a:rPr lang="en-GB" sz="2400" b="1" dirty="0"/>
              <a:t>A scalene triangle has three lines of symmetry.</a:t>
            </a:r>
          </a:p>
        </p:txBody>
      </p:sp>
      <p:pic>
        <p:nvPicPr>
          <p:cNvPr id="4" name="Picture 3">
            <a:extLst>
              <a:ext uri="{FF2B5EF4-FFF2-40B4-BE49-F238E27FC236}">
                <a16:creationId xmlns:a16="http://schemas.microsoft.com/office/drawing/2014/main" id="{5EEF68DB-2212-A228-4336-C8477758C8CE}"/>
              </a:ext>
            </a:extLst>
          </p:cNvPr>
          <p:cNvPicPr>
            <a:picLocks noChangeAspect="1"/>
          </p:cNvPicPr>
          <p:nvPr/>
        </p:nvPicPr>
        <p:blipFill>
          <a:blip r:embed="rId2"/>
          <a:stretch>
            <a:fillRect/>
          </a:stretch>
        </p:blipFill>
        <p:spPr>
          <a:xfrm>
            <a:off x="9799507" y="0"/>
            <a:ext cx="2255177" cy="1010653"/>
          </a:xfrm>
          <a:prstGeom prst="rect">
            <a:avLst/>
          </a:prstGeom>
        </p:spPr>
      </p:pic>
    </p:spTree>
    <p:extLst>
      <p:ext uri="{BB962C8B-B14F-4D97-AF65-F5344CB8AC3E}">
        <p14:creationId xmlns:p14="http://schemas.microsoft.com/office/powerpoint/2010/main" val="68710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FAAE5-70B5-2B17-7919-1D0E589DAB85}"/>
              </a:ext>
            </a:extLst>
          </p:cNvPr>
          <p:cNvSpPr>
            <a:spLocks noGrp="1"/>
          </p:cNvSpPr>
          <p:nvPr>
            <p:ph type="body" sz="quarter" idx="11"/>
          </p:nvPr>
        </p:nvSpPr>
        <p:spPr/>
        <p:txBody>
          <a:bodyPr/>
          <a:lstStyle/>
          <a:p>
            <a:r>
              <a:rPr lang="en-GB" dirty="0"/>
              <a:t>Find the area of a circle with a diameter of 10cm. Give your answer in terms of pi and 2 decimal places.</a:t>
            </a:r>
          </a:p>
        </p:txBody>
      </p:sp>
      <p:sp>
        <p:nvSpPr>
          <p:cNvPr id="3" name="Text Placeholder 2">
            <a:extLst>
              <a:ext uri="{FF2B5EF4-FFF2-40B4-BE49-F238E27FC236}">
                <a16:creationId xmlns:a16="http://schemas.microsoft.com/office/drawing/2014/main" id="{AB59B9E1-C1D9-C4B6-1FEF-A34CC0C989BF}"/>
              </a:ext>
            </a:extLst>
          </p:cNvPr>
          <p:cNvSpPr>
            <a:spLocks noGrp="1"/>
          </p:cNvSpPr>
          <p:nvPr>
            <p:ph type="body" sz="quarter" idx="12"/>
          </p:nvPr>
        </p:nvSpPr>
        <p:spPr/>
        <p:txBody>
          <a:bodyPr/>
          <a:lstStyle/>
          <a:p>
            <a:r>
              <a:rPr lang="en-GB" dirty="0"/>
              <a:t>Sketch this shape and its reflection</a:t>
            </a:r>
          </a:p>
        </p:txBody>
      </p:sp>
      <p:sp>
        <p:nvSpPr>
          <p:cNvPr id="4" name="Text Placeholder 3">
            <a:extLst>
              <a:ext uri="{FF2B5EF4-FFF2-40B4-BE49-F238E27FC236}">
                <a16:creationId xmlns:a16="http://schemas.microsoft.com/office/drawing/2014/main" id="{1EE91B17-C160-290E-B6F2-0305833D16B0}"/>
              </a:ext>
            </a:extLst>
          </p:cNvPr>
          <p:cNvSpPr>
            <a:spLocks noGrp="1"/>
          </p:cNvSpPr>
          <p:nvPr>
            <p:ph type="body" sz="quarter" idx="13"/>
          </p:nvPr>
        </p:nvSpPr>
        <p:spPr/>
        <p:txBody>
          <a:bodyPr/>
          <a:lstStyle/>
          <a:p>
            <a:r>
              <a:rPr lang="en-GB" dirty="0"/>
              <a:t>Solve </a:t>
            </a:r>
          </a:p>
          <a:p>
            <a:r>
              <a:rPr lang="en-GB" dirty="0"/>
              <a:t>2x – 10 &gt; 22</a:t>
            </a:r>
          </a:p>
          <a:p>
            <a:endParaRPr lang="en-GB" dirty="0"/>
          </a:p>
          <a:p>
            <a:endParaRPr lang="en-GB" dirty="0"/>
          </a:p>
          <a:p>
            <a:r>
              <a:rPr lang="en-GB" dirty="0"/>
              <a:t>Now represent this on a number line</a:t>
            </a:r>
          </a:p>
        </p:txBody>
      </p:sp>
      <p:sp>
        <p:nvSpPr>
          <p:cNvPr id="5" name="Text Placeholder 4">
            <a:extLst>
              <a:ext uri="{FF2B5EF4-FFF2-40B4-BE49-F238E27FC236}">
                <a16:creationId xmlns:a16="http://schemas.microsoft.com/office/drawing/2014/main" id="{0097DCDA-E231-348C-E981-93C0AD716BF1}"/>
              </a:ext>
            </a:extLst>
          </p:cNvPr>
          <p:cNvSpPr>
            <a:spLocks noGrp="1"/>
          </p:cNvSpPr>
          <p:nvPr>
            <p:ph type="body" sz="quarter" idx="14"/>
          </p:nvPr>
        </p:nvSpPr>
        <p:spPr/>
        <p:txBody>
          <a:bodyPr/>
          <a:lstStyle/>
          <a:p>
            <a:r>
              <a:rPr lang="en-GB" dirty="0"/>
              <a:t>Lines of Symmetry</a:t>
            </a:r>
          </a:p>
        </p:txBody>
      </p:sp>
      <p:pic>
        <p:nvPicPr>
          <p:cNvPr id="7" name="Picture 6">
            <a:extLst>
              <a:ext uri="{FF2B5EF4-FFF2-40B4-BE49-F238E27FC236}">
                <a16:creationId xmlns:a16="http://schemas.microsoft.com/office/drawing/2014/main" id="{878111B1-F790-A3C3-05A4-9FF003913A92}"/>
              </a:ext>
            </a:extLst>
          </p:cNvPr>
          <p:cNvPicPr>
            <a:picLocks noChangeAspect="1"/>
          </p:cNvPicPr>
          <p:nvPr/>
        </p:nvPicPr>
        <p:blipFill>
          <a:blip r:embed="rId2"/>
          <a:stretch>
            <a:fillRect/>
          </a:stretch>
        </p:blipFill>
        <p:spPr>
          <a:xfrm>
            <a:off x="4374918" y="2712310"/>
            <a:ext cx="2521080" cy="1606633"/>
          </a:xfrm>
          <a:prstGeom prst="rect">
            <a:avLst/>
          </a:prstGeom>
        </p:spPr>
      </p:pic>
      <p:sp>
        <p:nvSpPr>
          <p:cNvPr id="8" name="TextBox 7">
            <a:extLst>
              <a:ext uri="{FF2B5EF4-FFF2-40B4-BE49-F238E27FC236}">
                <a16:creationId xmlns:a16="http://schemas.microsoft.com/office/drawing/2014/main" id="{B1563EE3-AE41-9825-23CB-F7B0B183BED6}"/>
              </a:ext>
            </a:extLst>
          </p:cNvPr>
          <p:cNvSpPr txBox="1"/>
          <p:nvPr/>
        </p:nvSpPr>
        <p:spPr>
          <a:xfrm>
            <a:off x="6822062" y="3100127"/>
            <a:ext cx="1121846" cy="830997"/>
          </a:xfrm>
          <a:prstGeom prst="rect">
            <a:avLst/>
          </a:prstGeom>
          <a:noFill/>
        </p:spPr>
        <p:txBody>
          <a:bodyPr wrap="square" rtlCol="0">
            <a:spAutoFit/>
          </a:bodyPr>
          <a:lstStyle/>
          <a:p>
            <a:pPr algn="ctr"/>
            <a:r>
              <a:rPr lang="en-GB" sz="1600" dirty="0"/>
              <a:t>Line </a:t>
            </a:r>
          </a:p>
          <a:p>
            <a:pPr algn="ctr"/>
            <a:r>
              <a:rPr lang="en-GB" sz="1600" dirty="0"/>
              <a:t>of </a:t>
            </a:r>
          </a:p>
          <a:p>
            <a:pPr algn="ctr"/>
            <a:r>
              <a:rPr lang="en-GB" sz="1600" dirty="0"/>
              <a:t>reflection</a:t>
            </a:r>
          </a:p>
        </p:txBody>
      </p:sp>
    </p:spTree>
    <p:extLst>
      <p:ext uri="{BB962C8B-B14F-4D97-AF65-F5344CB8AC3E}">
        <p14:creationId xmlns:p14="http://schemas.microsoft.com/office/powerpoint/2010/main" val="302430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6CF27C-8CDA-C77B-0150-3B14C243FA9F}"/>
              </a:ext>
            </a:extLst>
          </p:cNvPr>
          <p:cNvSpPr txBox="1"/>
          <p:nvPr/>
        </p:nvSpPr>
        <p:spPr>
          <a:xfrm>
            <a:off x="170121" y="197572"/>
            <a:ext cx="6039293" cy="707886"/>
          </a:xfrm>
          <a:prstGeom prst="rect">
            <a:avLst/>
          </a:prstGeom>
          <a:noFill/>
        </p:spPr>
        <p:txBody>
          <a:bodyPr wrap="square" rtlCol="0">
            <a:spAutoFit/>
          </a:bodyPr>
          <a:lstStyle/>
          <a:p>
            <a:r>
              <a:rPr lang="en-GB" sz="4000" b="1" u="sng" dirty="0"/>
              <a:t>TITLE: Line Symmetry</a:t>
            </a:r>
          </a:p>
        </p:txBody>
      </p:sp>
      <p:sp>
        <p:nvSpPr>
          <p:cNvPr id="6" name="TextBox 5">
            <a:extLst>
              <a:ext uri="{FF2B5EF4-FFF2-40B4-BE49-F238E27FC236}">
                <a16:creationId xmlns:a16="http://schemas.microsoft.com/office/drawing/2014/main" id="{8AAB43EA-D94E-5761-5480-62BE18790F0D}"/>
              </a:ext>
            </a:extLst>
          </p:cNvPr>
          <p:cNvSpPr txBox="1"/>
          <p:nvPr/>
        </p:nvSpPr>
        <p:spPr>
          <a:xfrm>
            <a:off x="90378" y="1351463"/>
            <a:ext cx="6119036" cy="1384995"/>
          </a:xfrm>
          <a:prstGeom prst="rect">
            <a:avLst/>
          </a:prstGeom>
          <a:noFill/>
        </p:spPr>
        <p:txBody>
          <a:bodyPr wrap="square">
            <a:spAutoFit/>
          </a:bodyPr>
          <a:lstStyle/>
          <a:p>
            <a:pPr algn="ctr"/>
            <a:r>
              <a:rPr lang="en-GB" sz="2800" dirty="0"/>
              <a:t>For a regular polygon, the number of sides is equal to the number of lines of symmetry.</a:t>
            </a:r>
          </a:p>
        </p:txBody>
      </p:sp>
      <p:pic>
        <p:nvPicPr>
          <p:cNvPr id="8" name="Picture 7">
            <a:extLst>
              <a:ext uri="{FF2B5EF4-FFF2-40B4-BE49-F238E27FC236}">
                <a16:creationId xmlns:a16="http://schemas.microsoft.com/office/drawing/2014/main" id="{9D9CA326-2EE2-49E1-D122-07CD525EE53C}"/>
              </a:ext>
            </a:extLst>
          </p:cNvPr>
          <p:cNvPicPr>
            <a:picLocks noChangeAspect="1"/>
          </p:cNvPicPr>
          <p:nvPr/>
        </p:nvPicPr>
        <p:blipFill>
          <a:blip r:embed="rId2"/>
          <a:stretch>
            <a:fillRect/>
          </a:stretch>
        </p:blipFill>
        <p:spPr>
          <a:xfrm>
            <a:off x="1208567" y="2840450"/>
            <a:ext cx="4097080" cy="3113782"/>
          </a:xfrm>
          <a:prstGeom prst="rect">
            <a:avLst/>
          </a:prstGeom>
        </p:spPr>
      </p:pic>
      <p:pic>
        <p:nvPicPr>
          <p:cNvPr id="5" name="Picture 4">
            <a:extLst>
              <a:ext uri="{FF2B5EF4-FFF2-40B4-BE49-F238E27FC236}">
                <a16:creationId xmlns:a16="http://schemas.microsoft.com/office/drawing/2014/main" id="{836BFB5A-DC2D-B005-407A-09EFAF7F15A8}"/>
              </a:ext>
            </a:extLst>
          </p:cNvPr>
          <p:cNvPicPr>
            <a:picLocks noChangeAspect="1"/>
          </p:cNvPicPr>
          <p:nvPr/>
        </p:nvPicPr>
        <p:blipFill>
          <a:blip r:embed="rId3"/>
          <a:stretch>
            <a:fillRect/>
          </a:stretch>
        </p:blipFill>
        <p:spPr>
          <a:xfrm>
            <a:off x="7391548" y="197572"/>
            <a:ext cx="3801525" cy="5157216"/>
          </a:xfrm>
          <a:prstGeom prst="rect">
            <a:avLst/>
          </a:prstGeom>
        </p:spPr>
      </p:pic>
    </p:spTree>
    <p:extLst>
      <p:ext uri="{BB962C8B-B14F-4D97-AF65-F5344CB8AC3E}">
        <p14:creationId xmlns:p14="http://schemas.microsoft.com/office/powerpoint/2010/main" val="343784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31F2BF-87B7-A0CE-4185-0FA22454B303}"/>
              </a:ext>
            </a:extLst>
          </p:cNvPr>
          <p:cNvPicPr>
            <a:picLocks noChangeAspect="1"/>
          </p:cNvPicPr>
          <p:nvPr/>
        </p:nvPicPr>
        <p:blipFill>
          <a:blip r:embed="rId2"/>
          <a:stretch>
            <a:fillRect/>
          </a:stretch>
        </p:blipFill>
        <p:spPr>
          <a:xfrm>
            <a:off x="726588" y="0"/>
            <a:ext cx="3534516" cy="6305450"/>
          </a:xfrm>
          <a:prstGeom prst="rect">
            <a:avLst/>
          </a:prstGeom>
        </p:spPr>
      </p:pic>
      <p:pic>
        <p:nvPicPr>
          <p:cNvPr id="6" name="Picture 5">
            <a:extLst>
              <a:ext uri="{FF2B5EF4-FFF2-40B4-BE49-F238E27FC236}">
                <a16:creationId xmlns:a16="http://schemas.microsoft.com/office/drawing/2014/main" id="{2BACE340-A864-C758-6457-02E531926068}"/>
              </a:ext>
            </a:extLst>
          </p:cNvPr>
          <p:cNvPicPr>
            <a:picLocks noChangeAspect="1"/>
          </p:cNvPicPr>
          <p:nvPr/>
        </p:nvPicPr>
        <p:blipFill>
          <a:blip r:embed="rId3"/>
          <a:stretch>
            <a:fillRect/>
          </a:stretch>
        </p:blipFill>
        <p:spPr>
          <a:xfrm>
            <a:off x="4618080" y="0"/>
            <a:ext cx="6025536" cy="6274937"/>
          </a:xfrm>
          <a:prstGeom prst="rect">
            <a:avLst/>
          </a:prstGeom>
        </p:spPr>
      </p:pic>
    </p:spTree>
    <p:extLst>
      <p:ext uri="{BB962C8B-B14F-4D97-AF65-F5344CB8AC3E}">
        <p14:creationId xmlns:p14="http://schemas.microsoft.com/office/powerpoint/2010/main" val="359787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971E1C-826E-BF6D-21B9-C675D18FE22D}"/>
              </a:ext>
            </a:extLst>
          </p:cNvPr>
          <p:cNvPicPr>
            <a:picLocks noChangeAspect="1"/>
          </p:cNvPicPr>
          <p:nvPr/>
        </p:nvPicPr>
        <p:blipFill>
          <a:blip r:embed="rId2"/>
          <a:stretch>
            <a:fillRect/>
          </a:stretch>
        </p:blipFill>
        <p:spPr>
          <a:xfrm>
            <a:off x="4468837" y="144378"/>
            <a:ext cx="4867668" cy="6222675"/>
          </a:xfrm>
          <a:prstGeom prst="rect">
            <a:avLst/>
          </a:prstGeom>
        </p:spPr>
      </p:pic>
      <p:sp>
        <p:nvSpPr>
          <p:cNvPr id="5" name="TextBox 4">
            <a:extLst>
              <a:ext uri="{FF2B5EF4-FFF2-40B4-BE49-F238E27FC236}">
                <a16:creationId xmlns:a16="http://schemas.microsoft.com/office/drawing/2014/main" id="{0949584C-5052-76E7-BDD3-5DB1C07DA6B9}"/>
              </a:ext>
            </a:extLst>
          </p:cNvPr>
          <p:cNvSpPr txBox="1"/>
          <p:nvPr/>
        </p:nvSpPr>
        <p:spPr>
          <a:xfrm>
            <a:off x="269508" y="1732547"/>
            <a:ext cx="3108960" cy="1938992"/>
          </a:xfrm>
          <a:prstGeom prst="rect">
            <a:avLst/>
          </a:prstGeom>
          <a:noFill/>
        </p:spPr>
        <p:txBody>
          <a:bodyPr wrap="square" rtlCol="0">
            <a:spAutoFit/>
          </a:bodyPr>
          <a:lstStyle/>
          <a:p>
            <a:r>
              <a:rPr lang="en-GB" sz="2400" dirty="0"/>
              <a:t>What is the name of each shape?</a:t>
            </a:r>
          </a:p>
          <a:p>
            <a:r>
              <a:rPr lang="en-GB" sz="2400" dirty="0"/>
              <a:t>How many lines of symmetry does each one have?</a:t>
            </a:r>
          </a:p>
        </p:txBody>
      </p:sp>
    </p:spTree>
    <p:extLst>
      <p:ext uri="{BB962C8B-B14F-4D97-AF65-F5344CB8AC3E}">
        <p14:creationId xmlns:p14="http://schemas.microsoft.com/office/powerpoint/2010/main" val="159671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1AB6240-E98D-CA4F-3E65-4A41348DE9B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9F23BD-45BF-55A9-5619-E915A3ECDD4F}"/>
              </a:ext>
            </a:extLst>
          </p:cNvPr>
          <p:cNvPicPr>
            <a:picLocks noChangeAspect="1"/>
          </p:cNvPicPr>
          <p:nvPr/>
        </p:nvPicPr>
        <p:blipFill>
          <a:blip r:embed="rId3"/>
          <a:stretch>
            <a:fillRect/>
          </a:stretch>
        </p:blipFill>
        <p:spPr>
          <a:xfrm rot="16200000">
            <a:off x="2627536" y="-953760"/>
            <a:ext cx="6852489" cy="8760008"/>
          </a:xfrm>
          <a:prstGeom prst="rect">
            <a:avLst/>
          </a:prstGeom>
        </p:spPr>
      </p:pic>
      <p:sp>
        <p:nvSpPr>
          <p:cNvPr id="5" name="TextBox 4">
            <a:extLst>
              <a:ext uri="{FF2B5EF4-FFF2-40B4-BE49-F238E27FC236}">
                <a16:creationId xmlns:a16="http://schemas.microsoft.com/office/drawing/2014/main" id="{2F9E04E9-14F8-0B2D-6D03-751CFBB8AF6F}"/>
              </a:ext>
            </a:extLst>
          </p:cNvPr>
          <p:cNvSpPr txBox="1"/>
          <p:nvPr/>
        </p:nvSpPr>
        <p:spPr>
          <a:xfrm rot="16200000">
            <a:off x="-2170724" y="3007990"/>
            <a:ext cx="6858002" cy="830997"/>
          </a:xfrm>
          <a:prstGeom prst="rect">
            <a:avLst/>
          </a:prstGeom>
          <a:solidFill>
            <a:schemeClr val="bg1"/>
          </a:solidFill>
        </p:spPr>
        <p:txBody>
          <a:bodyPr wrap="square" rtlCol="0">
            <a:spAutoFit/>
          </a:bodyPr>
          <a:lstStyle/>
          <a:p>
            <a:pPr algn="ctr"/>
            <a:r>
              <a:rPr lang="en-GB" sz="2400" dirty="0"/>
              <a:t>What is the name of each shape?</a:t>
            </a:r>
          </a:p>
          <a:p>
            <a:pPr algn="ctr"/>
            <a:r>
              <a:rPr lang="en-GB" sz="2400" dirty="0"/>
              <a:t>How many lines of symmetry does each shape have?</a:t>
            </a:r>
          </a:p>
        </p:txBody>
      </p:sp>
    </p:spTree>
    <p:extLst>
      <p:ext uri="{BB962C8B-B14F-4D97-AF65-F5344CB8AC3E}">
        <p14:creationId xmlns:p14="http://schemas.microsoft.com/office/powerpoint/2010/main" val="305638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522" y="179800"/>
            <a:ext cx="7497474" cy="5693866"/>
          </a:xfrm>
          <a:prstGeom prst="rect">
            <a:avLst/>
          </a:prstGeom>
          <a:noFill/>
        </p:spPr>
        <p:txBody>
          <a:bodyPr wrap="square" rtlCol="0">
            <a:spAutoFit/>
          </a:bodyPr>
          <a:lstStyle/>
          <a:p>
            <a:pPr marL="514350" indent="-514350">
              <a:buFontTx/>
              <a:buAutoNum type="arabicParenR"/>
            </a:pPr>
            <a:r>
              <a:rPr lang="en-GB" sz="2800" dirty="0">
                <a:latin typeface="Calibri" panose="020F0502020204030204" pitchFamily="34" charset="0"/>
                <a:cs typeface="Calibri" panose="020F0502020204030204" pitchFamily="34" charset="0"/>
              </a:rPr>
              <a:t>Which of these shapes are polygons?</a:t>
            </a: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r>
              <a:rPr lang="en-GB" sz="2800" dirty="0">
                <a:latin typeface="Calibri" panose="020F0502020204030204" pitchFamily="34" charset="0"/>
                <a:cs typeface="Calibri" panose="020F0502020204030204" pitchFamily="34" charset="0"/>
              </a:rPr>
              <a:t>Which of these polygons are regular?  </a:t>
            </a: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endParaRPr lang="en-GB" sz="2800" dirty="0">
              <a:latin typeface="Calibri" panose="020F0502020204030204" pitchFamily="34" charset="0"/>
              <a:cs typeface="Calibri" panose="020F0502020204030204" pitchFamily="34" charset="0"/>
            </a:endParaRPr>
          </a:p>
          <a:p>
            <a:pPr marL="514350" indent="-514350">
              <a:buFontTx/>
              <a:buAutoNum type="arabicParenR"/>
            </a:pPr>
            <a:r>
              <a:rPr lang="en-GB" sz="2800" dirty="0">
                <a:latin typeface="Calibri" panose="020F0502020204030204" pitchFamily="34" charset="0"/>
                <a:cs typeface="Calibri" panose="020F0502020204030204" pitchFamily="34" charset="0"/>
              </a:rPr>
              <a:t>Name each polygon in question 2</a:t>
            </a:r>
          </a:p>
        </p:txBody>
      </p:sp>
      <p:grpSp>
        <p:nvGrpSpPr>
          <p:cNvPr id="19" name="Group 18"/>
          <p:cNvGrpSpPr/>
          <p:nvPr/>
        </p:nvGrpSpPr>
        <p:grpSpPr>
          <a:xfrm rot="4539893">
            <a:off x="4910031" y="968147"/>
            <a:ext cx="1309373" cy="1457124"/>
            <a:chOff x="2934929" y="2330199"/>
            <a:chExt cx="1936047" cy="2079570"/>
          </a:xfrm>
        </p:grpSpPr>
        <p:cxnSp>
          <p:nvCxnSpPr>
            <p:cNvPr id="20" name="Straight Connector 19"/>
            <p:cNvCxnSpPr/>
            <p:nvPr/>
          </p:nvCxnSpPr>
          <p:spPr>
            <a:xfrm flipV="1">
              <a:off x="2934929" y="2330245"/>
              <a:ext cx="737419" cy="1681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71228" y="2330199"/>
              <a:ext cx="432832" cy="840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38144" y="3589918"/>
              <a:ext cx="432832" cy="8198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34929" y="3999843"/>
              <a:ext cx="1936047" cy="409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Heart 29"/>
          <p:cNvSpPr/>
          <p:nvPr/>
        </p:nvSpPr>
        <p:spPr>
          <a:xfrm>
            <a:off x="2827732" y="882020"/>
            <a:ext cx="1199666" cy="1126797"/>
          </a:xfrm>
          <a:prstGeom prst="hear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Up Arrow 30"/>
          <p:cNvSpPr/>
          <p:nvPr/>
        </p:nvSpPr>
        <p:spPr>
          <a:xfrm>
            <a:off x="847393" y="882019"/>
            <a:ext cx="1171583" cy="1150322"/>
          </a:xfrm>
          <a:prstGeom prst="up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L-Shape 42"/>
          <p:cNvSpPr/>
          <p:nvPr/>
        </p:nvSpPr>
        <p:spPr>
          <a:xfrm rot="16200000">
            <a:off x="6624788" y="1006569"/>
            <a:ext cx="1186978" cy="937880"/>
          </a:xfrm>
          <a:prstGeom prst="corne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7" name="Picture 6" descr="File:Regular-polygon1.pn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464" y="3205260"/>
            <a:ext cx="1841940" cy="1720760"/>
          </a:xfrm>
          <a:prstGeom prst="rect">
            <a:avLst/>
          </a:prstGeom>
          <a:noFill/>
          <a:extLst>
            <a:ext uri="{909E8E84-426E-40DD-AFC4-6F175D3DCCD1}">
              <a14:hiddenFill xmlns:a14="http://schemas.microsoft.com/office/drawing/2010/main">
                <a:solidFill>
                  <a:srgbClr val="FFFFFF"/>
                </a:solidFill>
              </a14:hiddenFill>
            </a:ext>
          </a:extLst>
        </p:spPr>
      </p:pic>
      <p:sp>
        <p:nvSpPr>
          <p:cNvPr id="58" name="Hexagon 13"/>
          <p:cNvSpPr/>
          <p:nvPr/>
        </p:nvSpPr>
        <p:spPr>
          <a:xfrm>
            <a:off x="3615457" y="3352618"/>
            <a:ext cx="1584483" cy="1376631"/>
          </a:xfrm>
          <a:custGeom>
            <a:avLst/>
            <a:gdLst>
              <a:gd name="connsiteX0" fmla="*/ 0 w 1543538"/>
              <a:gd name="connsiteY0" fmla="*/ 684602 h 1369203"/>
              <a:gd name="connsiteX1" fmla="*/ 342301 w 1543538"/>
              <a:gd name="connsiteY1" fmla="*/ 0 h 1369203"/>
              <a:gd name="connsiteX2" fmla="*/ 1201237 w 1543538"/>
              <a:gd name="connsiteY2" fmla="*/ 0 h 1369203"/>
              <a:gd name="connsiteX3" fmla="*/ 1543538 w 1543538"/>
              <a:gd name="connsiteY3" fmla="*/ 684602 h 1369203"/>
              <a:gd name="connsiteX4" fmla="*/ 1201237 w 1543538"/>
              <a:gd name="connsiteY4" fmla="*/ 1369203 h 1369203"/>
              <a:gd name="connsiteX5" fmla="*/ 342301 w 1543538"/>
              <a:gd name="connsiteY5" fmla="*/ 1369203 h 1369203"/>
              <a:gd name="connsiteX6" fmla="*/ 0 w 1543538"/>
              <a:gd name="connsiteY6" fmla="*/ 684602 h 1369203"/>
              <a:gd name="connsiteX0" fmla="*/ 0 w 1567422"/>
              <a:gd name="connsiteY0" fmla="*/ 688014 h 1369203"/>
              <a:gd name="connsiteX1" fmla="*/ 366185 w 1567422"/>
              <a:gd name="connsiteY1" fmla="*/ 0 h 1369203"/>
              <a:gd name="connsiteX2" fmla="*/ 1225121 w 1567422"/>
              <a:gd name="connsiteY2" fmla="*/ 0 h 1369203"/>
              <a:gd name="connsiteX3" fmla="*/ 1567422 w 1567422"/>
              <a:gd name="connsiteY3" fmla="*/ 684602 h 1369203"/>
              <a:gd name="connsiteX4" fmla="*/ 1225121 w 1567422"/>
              <a:gd name="connsiteY4" fmla="*/ 1369203 h 1369203"/>
              <a:gd name="connsiteX5" fmla="*/ 366185 w 1567422"/>
              <a:gd name="connsiteY5" fmla="*/ 1369203 h 1369203"/>
              <a:gd name="connsiteX6" fmla="*/ 0 w 1567422"/>
              <a:gd name="connsiteY6" fmla="*/ 688014 h 1369203"/>
              <a:gd name="connsiteX0" fmla="*/ 0 w 1584482"/>
              <a:gd name="connsiteY0" fmla="*/ 688014 h 1369203"/>
              <a:gd name="connsiteX1" fmla="*/ 366185 w 1584482"/>
              <a:gd name="connsiteY1" fmla="*/ 0 h 1369203"/>
              <a:gd name="connsiteX2" fmla="*/ 1225121 w 1584482"/>
              <a:gd name="connsiteY2" fmla="*/ 0 h 1369203"/>
              <a:gd name="connsiteX3" fmla="*/ 1584482 w 1584482"/>
              <a:gd name="connsiteY3" fmla="*/ 684602 h 1369203"/>
              <a:gd name="connsiteX4" fmla="*/ 1225121 w 1584482"/>
              <a:gd name="connsiteY4" fmla="*/ 1369203 h 1369203"/>
              <a:gd name="connsiteX5" fmla="*/ 366185 w 1584482"/>
              <a:gd name="connsiteY5" fmla="*/ 1369203 h 1369203"/>
              <a:gd name="connsiteX6" fmla="*/ 0 w 1584482"/>
              <a:gd name="connsiteY6" fmla="*/ 688014 h 1369203"/>
              <a:gd name="connsiteX0" fmla="*/ 0 w 1584482"/>
              <a:gd name="connsiteY0" fmla="*/ 694837 h 1376026"/>
              <a:gd name="connsiteX1" fmla="*/ 366185 w 1584482"/>
              <a:gd name="connsiteY1" fmla="*/ 6823 h 1376026"/>
              <a:gd name="connsiteX2" fmla="*/ 1184178 w 1584482"/>
              <a:gd name="connsiteY2" fmla="*/ 0 h 1376026"/>
              <a:gd name="connsiteX3" fmla="*/ 1584482 w 1584482"/>
              <a:gd name="connsiteY3" fmla="*/ 691425 h 1376026"/>
              <a:gd name="connsiteX4" fmla="*/ 1225121 w 1584482"/>
              <a:gd name="connsiteY4" fmla="*/ 1376026 h 1376026"/>
              <a:gd name="connsiteX5" fmla="*/ 366185 w 1584482"/>
              <a:gd name="connsiteY5" fmla="*/ 1376026 h 1376026"/>
              <a:gd name="connsiteX6" fmla="*/ 0 w 1584482"/>
              <a:gd name="connsiteY6" fmla="*/ 694837 h 1376026"/>
              <a:gd name="connsiteX0" fmla="*/ 0 w 1584482"/>
              <a:gd name="connsiteY0" fmla="*/ 694837 h 1376026"/>
              <a:gd name="connsiteX1" fmla="*/ 383245 w 1584482"/>
              <a:gd name="connsiteY1" fmla="*/ 6823 h 1376026"/>
              <a:gd name="connsiteX2" fmla="*/ 1184178 w 1584482"/>
              <a:gd name="connsiteY2" fmla="*/ 0 h 1376026"/>
              <a:gd name="connsiteX3" fmla="*/ 1584482 w 1584482"/>
              <a:gd name="connsiteY3" fmla="*/ 691425 h 1376026"/>
              <a:gd name="connsiteX4" fmla="*/ 1225121 w 1584482"/>
              <a:gd name="connsiteY4" fmla="*/ 1376026 h 1376026"/>
              <a:gd name="connsiteX5" fmla="*/ 366185 w 1584482"/>
              <a:gd name="connsiteY5" fmla="*/ 1376026 h 1376026"/>
              <a:gd name="connsiteX6" fmla="*/ 0 w 1584482"/>
              <a:gd name="connsiteY6" fmla="*/ 694837 h 1376026"/>
              <a:gd name="connsiteX0" fmla="*/ 0 w 1584482"/>
              <a:gd name="connsiteY0" fmla="*/ 694837 h 1386261"/>
              <a:gd name="connsiteX1" fmla="*/ 383245 w 1584482"/>
              <a:gd name="connsiteY1" fmla="*/ 6823 h 1386261"/>
              <a:gd name="connsiteX2" fmla="*/ 1184178 w 1584482"/>
              <a:gd name="connsiteY2" fmla="*/ 0 h 1386261"/>
              <a:gd name="connsiteX3" fmla="*/ 1584482 w 1584482"/>
              <a:gd name="connsiteY3" fmla="*/ 691425 h 1386261"/>
              <a:gd name="connsiteX4" fmla="*/ 1225121 w 1584482"/>
              <a:gd name="connsiteY4" fmla="*/ 1376026 h 1386261"/>
              <a:gd name="connsiteX5" fmla="*/ 393480 w 1584482"/>
              <a:gd name="connsiteY5" fmla="*/ 1386261 h 1386261"/>
              <a:gd name="connsiteX6" fmla="*/ 0 w 1584482"/>
              <a:gd name="connsiteY6" fmla="*/ 694837 h 1386261"/>
              <a:gd name="connsiteX0" fmla="*/ 0 w 1584482"/>
              <a:gd name="connsiteY0" fmla="*/ 694837 h 1386261"/>
              <a:gd name="connsiteX1" fmla="*/ 383245 w 1584482"/>
              <a:gd name="connsiteY1" fmla="*/ 6823 h 1386261"/>
              <a:gd name="connsiteX2" fmla="*/ 1184178 w 1584482"/>
              <a:gd name="connsiteY2" fmla="*/ 0 h 1386261"/>
              <a:gd name="connsiteX3" fmla="*/ 1584482 w 1584482"/>
              <a:gd name="connsiteY3" fmla="*/ 691425 h 1386261"/>
              <a:gd name="connsiteX4" fmla="*/ 1173942 w 1584482"/>
              <a:gd name="connsiteY4" fmla="*/ 1379437 h 1386261"/>
              <a:gd name="connsiteX5" fmla="*/ 393480 w 1584482"/>
              <a:gd name="connsiteY5" fmla="*/ 1386261 h 1386261"/>
              <a:gd name="connsiteX6" fmla="*/ 0 w 1584482"/>
              <a:gd name="connsiteY6" fmla="*/ 694837 h 1386261"/>
              <a:gd name="connsiteX0" fmla="*/ 0 w 1584482"/>
              <a:gd name="connsiteY0" fmla="*/ 694837 h 1386261"/>
              <a:gd name="connsiteX1" fmla="*/ 383245 w 1584482"/>
              <a:gd name="connsiteY1" fmla="*/ 6823 h 1386261"/>
              <a:gd name="connsiteX2" fmla="*/ 1184178 w 1584482"/>
              <a:gd name="connsiteY2" fmla="*/ 0 h 1386261"/>
              <a:gd name="connsiteX3" fmla="*/ 1584482 w 1584482"/>
              <a:gd name="connsiteY3" fmla="*/ 691425 h 1386261"/>
              <a:gd name="connsiteX4" fmla="*/ 1187590 w 1584482"/>
              <a:gd name="connsiteY4" fmla="*/ 1386260 h 1386261"/>
              <a:gd name="connsiteX5" fmla="*/ 393480 w 1584482"/>
              <a:gd name="connsiteY5" fmla="*/ 1386261 h 1386261"/>
              <a:gd name="connsiteX6" fmla="*/ 0 w 1584482"/>
              <a:gd name="connsiteY6" fmla="*/ 694837 h 1386261"/>
              <a:gd name="connsiteX0" fmla="*/ 0 w 1584482"/>
              <a:gd name="connsiteY0" fmla="*/ 694837 h 1386261"/>
              <a:gd name="connsiteX1" fmla="*/ 383245 w 1584482"/>
              <a:gd name="connsiteY1" fmla="*/ 6823 h 1386261"/>
              <a:gd name="connsiteX2" fmla="*/ 1184178 w 1584482"/>
              <a:gd name="connsiteY2" fmla="*/ 0 h 1386261"/>
              <a:gd name="connsiteX3" fmla="*/ 1584482 w 1584482"/>
              <a:gd name="connsiteY3" fmla="*/ 691425 h 1386261"/>
              <a:gd name="connsiteX4" fmla="*/ 1180766 w 1584482"/>
              <a:gd name="connsiteY4" fmla="*/ 1379436 h 1386261"/>
              <a:gd name="connsiteX5" fmla="*/ 393480 w 1584482"/>
              <a:gd name="connsiteY5" fmla="*/ 1386261 h 1386261"/>
              <a:gd name="connsiteX6" fmla="*/ 0 w 1584482"/>
              <a:gd name="connsiteY6" fmla="*/ 694837 h 1386261"/>
              <a:gd name="connsiteX0" fmla="*/ 0 w 1574246"/>
              <a:gd name="connsiteY0" fmla="*/ 694837 h 1386261"/>
              <a:gd name="connsiteX1" fmla="*/ 383245 w 1574246"/>
              <a:gd name="connsiteY1" fmla="*/ 6823 h 1386261"/>
              <a:gd name="connsiteX2" fmla="*/ 1184178 w 1574246"/>
              <a:gd name="connsiteY2" fmla="*/ 0 h 1386261"/>
              <a:gd name="connsiteX3" fmla="*/ 1574246 w 1574246"/>
              <a:gd name="connsiteY3" fmla="*/ 691425 h 1386261"/>
              <a:gd name="connsiteX4" fmla="*/ 1180766 w 1574246"/>
              <a:gd name="connsiteY4" fmla="*/ 1379436 h 1386261"/>
              <a:gd name="connsiteX5" fmla="*/ 393480 w 1574246"/>
              <a:gd name="connsiteY5" fmla="*/ 1386261 h 1386261"/>
              <a:gd name="connsiteX6" fmla="*/ 0 w 1574246"/>
              <a:gd name="connsiteY6" fmla="*/ 694837 h 1386261"/>
              <a:gd name="connsiteX0" fmla="*/ 0 w 1584482"/>
              <a:gd name="connsiteY0" fmla="*/ 694837 h 1386261"/>
              <a:gd name="connsiteX1" fmla="*/ 393481 w 1584482"/>
              <a:gd name="connsiteY1" fmla="*/ 6823 h 1386261"/>
              <a:gd name="connsiteX2" fmla="*/ 1194414 w 1584482"/>
              <a:gd name="connsiteY2" fmla="*/ 0 h 1386261"/>
              <a:gd name="connsiteX3" fmla="*/ 1584482 w 1584482"/>
              <a:gd name="connsiteY3" fmla="*/ 691425 h 1386261"/>
              <a:gd name="connsiteX4" fmla="*/ 1191002 w 1584482"/>
              <a:gd name="connsiteY4" fmla="*/ 1379436 h 1386261"/>
              <a:gd name="connsiteX5" fmla="*/ 403716 w 1584482"/>
              <a:gd name="connsiteY5" fmla="*/ 1386261 h 1386261"/>
              <a:gd name="connsiteX6" fmla="*/ 0 w 1584482"/>
              <a:gd name="connsiteY6" fmla="*/ 694837 h 1386261"/>
              <a:gd name="connsiteX0" fmla="*/ 0 w 1584482"/>
              <a:gd name="connsiteY0" fmla="*/ 694837 h 1386261"/>
              <a:gd name="connsiteX1" fmla="*/ 393481 w 1584482"/>
              <a:gd name="connsiteY1" fmla="*/ 6823 h 1386261"/>
              <a:gd name="connsiteX2" fmla="*/ 1194414 w 1584482"/>
              <a:gd name="connsiteY2" fmla="*/ 0 h 1386261"/>
              <a:gd name="connsiteX3" fmla="*/ 1584482 w 1584482"/>
              <a:gd name="connsiteY3" fmla="*/ 691425 h 1386261"/>
              <a:gd name="connsiteX4" fmla="*/ 1191002 w 1584482"/>
              <a:gd name="connsiteY4" fmla="*/ 1379436 h 1386261"/>
              <a:gd name="connsiteX5" fmla="*/ 403716 w 1584482"/>
              <a:gd name="connsiteY5" fmla="*/ 1386261 h 1386261"/>
              <a:gd name="connsiteX6" fmla="*/ 0 w 1584482"/>
              <a:gd name="connsiteY6" fmla="*/ 694837 h 1386261"/>
              <a:gd name="connsiteX0" fmla="*/ 0 w 1584482"/>
              <a:gd name="connsiteY0" fmla="*/ 694837 h 1386261"/>
              <a:gd name="connsiteX1" fmla="*/ 393481 w 1584482"/>
              <a:gd name="connsiteY1" fmla="*/ 6823 h 1386261"/>
              <a:gd name="connsiteX2" fmla="*/ 1194414 w 1584482"/>
              <a:gd name="connsiteY2" fmla="*/ 0 h 1386261"/>
              <a:gd name="connsiteX3" fmla="*/ 1584482 w 1584482"/>
              <a:gd name="connsiteY3" fmla="*/ 691425 h 1386261"/>
              <a:gd name="connsiteX4" fmla="*/ 1191002 w 1584482"/>
              <a:gd name="connsiteY4" fmla="*/ 1379436 h 1386261"/>
              <a:gd name="connsiteX5" fmla="*/ 403716 w 1584482"/>
              <a:gd name="connsiteY5" fmla="*/ 1386261 h 1386261"/>
              <a:gd name="connsiteX6" fmla="*/ 0 w 1584482"/>
              <a:gd name="connsiteY6" fmla="*/ 694837 h 1386261"/>
              <a:gd name="connsiteX0" fmla="*/ 0 w 1584482"/>
              <a:gd name="connsiteY0" fmla="*/ 694837 h 1379436"/>
              <a:gd name="connsiteX1" fmla="*/ 393481 w 1584482"/>
              <a:gd name="connsiteY1" fmla="*/ 6823 h 1379436"/>
              <a:gd name="connsiteX2" fmla="*/ 1194414 w 1584482"/>
              <a:gd name="connsiteY2" fmla="*/ 0 h 1379436"/>
              <a:gd name="connsiteX3" fmla="*/ 1584482 w 1584482"/>
              <a:gd name="connsiteY3" fmla="*/ 691425 h 1379436"/>
              <a:gd name="connsiteX4" fmla="*/ 1191002 w 1584482"/>
              <a:gd name="connsiteY4" fmla="*/ 1379436 h 1379436"/>
              <a:gd name="connsiteX5" fmla="*/ 406521 w 1584482"/>
              <a:gd name="connsiteY5" fmla="*/ 1372237 h 1379436"/>
              <a:gd name="connsiteX6" fmla="*/ 0 w 1584482"/>
              <a:gd name="connsiteY6" fmla="*/ 694837 h 1379436"/>
              <a:gd name="connsiteX0" fmla="*/ 0 w 1584482"/>
              <a:gd name="connsiteY0" fmla="*/ 694837 h 1376631"/>
              <a:gd name="connsiteX1" fmla="*/ 393481 w 1584482"/>
              <a:gd name="connsiteY1" fmla="*/ 6823 h 1376631"/>
              <a:gd name="connsiteX2" fmla="*/ 1194414 w 1584482"/>
              <a:gd name="connsiteY2" fmla="*/ 0 h 1376631"/>
              <a:gd name="connsiteX3" fmla="*/ 1584482 w 1584482"/>
              <a:gd name="connsiteY3" fmla="*/ 691425 h 1376631"/>
              <a:gd name="connsiteX4" fmla="*/ 1191002 w 1584482"/>
              <a:gd name="connsiteY4" fmla="*/ 1376631 h 1376631"/>
              <a:gd name="connsiteX5" fmla="*/ 406521 w 1584482"/>
              <a:gd name="connsiteY5" fmla="*/ 1372237 h 1376631"/>
              <a:gd name="connsiteX6" fmla="*/ 0 w 1584482"/>
              <a:gd name="connsiteY6" fmla="*/ 694837 h 1376631"/>
              <a:gd name="connsiteX0" fmla="*/ 0 w 1584482"/>
              <a:gd name="connsiteY0" fmla="*/ 699234 h 1381028"/>
              <a:gd name="connsiteX1" fmla="*/ 393481 w 1584482"/>
              <a:gd name="connsiteY1" fmla="*/ 0 h 1381028"/>
              <a:gd name="connsiteX2" fmla="*/ 1194414 w 1584482"/>
              <a:gd name="connsiteY2" fmla="*/ 4397 h 1381028"/>
              <a:gd name="connsiteX3" fmla="*/ 1584482 w 1584482"/>
              <a:gd name="connsiteY3" fmla="*/ 695822 h 1381028"/>
              <a:gd name="connsiteX4" fmla="*/ 1191002 w 1584482"/>
              <a:gd name="connsiteY4" fmla="*/ 1381028 h 1381028"/>
              <a:gd name="connsiteX5" fmla="*/ 406521 w 1584482"/>
              <a:gd name="connsiteY5" fmla="*/ 1376634 h 1381028"/>
              <a:gd name="connsiteX6" fmla="*/ 0 w 1584482"/>
              <a:gd name="connsiteY6" fmla="*/ 699234 h 1381028"/>
              <a:gd name="connsiteX0" fmla="*/ 0 w 1584482"/>
              <a:gd name="connsiteY0" fmla="*/ 694837 h 1376631"/>
              <a:gd name="connsiteX1" fmla="*/ 393481 w 1584482"/>
              <a:gd name="connsiteY1" fmla="*/ 1213 h 1376631"/>
              <a:gd name="connsiteX2" fmla="*/ 1194414 w 1584482"/>
              <a:gd name="connsiteY2" fmla="*/ 0 h 1376631"/>
              <a:gd name="connsiteX3" fmla="*/ 1584482 w 1584482"/>
              <a:gd name="connsiteY3" fmla="*/ 691425 h 1376631"/>
              <a:gd name="connsiteX4" fmla="*/ 1191002 w 1584482"/>
              <a:gd name="connsiteY4" fmla="*/ 1376631 h 1376631"/>
              <a:gd name="connsiteX5" fmla="*/ 406521 w 1584482"/>
              <a:gd name="connsiteY5" fmla="*/ 1372237 h 1376631"/>
              <a:gd name="connsiteX6" fmla="*/ 0 w 1584482"/>
              <a:gd name="connsiteY6" fmla="*/ 694837 h 1376631"/>
              <a:gd name="connsiteX0" fmla="*/ 0 w 1595702"/>
              <a:gd name="connsiteY0" fmla="*/ 694837 h 1376631"/>
              <a:gd name="connsiteX1" fmla="*/ 393481 w 1595702"/>
              <a:gd name="connsiteY1" fmla="*/ 1213 h 1376631"/>
              <a:gd name="connsiteX2" fmla="*/ 1194414 w 1595702"/>
              <a:gd name="connsiteY2" fmla="*/ 0 h 1376631"/>
              <a:gd name="connsiteX3" fmla="*/ 1595702 w 1595702"/>
              <a:gd name="connsiteY3" fmla="*/ 683011 h 1376631"/>
              <a:gd name="connsiteX4" fmla="*/ 1191002 w 1595702"/>
              <a:gd name="connsiteY4" fmla="*/ 1376631 h 1376631"/>
              <a:gd name="connsiteX5" fmla="*/ 406521 w 1595702"/>
              <a:gd name="connsiteY5" fmla="*/ 1372237 h 1376631"/>
              <a:gd name="connsiteX6" fmla="*/ 0 w 1595702"/>
              <a:gd name="connsiteY6" fmla="*/ 694837 h 1376631"/>
              <a:gd name="connsiteX0" fmla="*/ 0 w 1584483"/>
              <a:gd name="connsiteY0" fmla="*/ 694837 h 1376631"/>
              <a:gd name="connsiteX1" fmla="*/ 393481 w 1584483"/>
              <a:gd name="connsiteY1" fmla="*/ 1213 h 1376631"/>
              <a:gd name="connsiteX2" fmla="*/ 1194414 w 1584483"/>
              <a:gd name="connsiteY2" fmla="*/ 0 h 1376631"/>
              <a:gd name="connsiteX3" fmla="*/ 1584483 w 1584483"/>
              <a:gd name="connsiteY3" fmla="*/ 683011 h 1376631"/>
              <a:gd name="connsiteX4" fmla="*/ 1191002 w 1584483"/>
              <a:gd name="connsiteY4" fmla="*/ 1376631 h 1376631"/>
              <a:gd name="connsiteX5" fmla="*/ 406521 w 1584483"/>
              <a:gd name="connsiteY5" fmla="*/ 1372237 h 1376631"/>
              <a:gd name="connsiteX6" fmla="*/ 0 w 1584483"/>
              <a:gd name="connsiteY6" fmla="*/ 694837 h 13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4483" h="1376631">
                <a:moveTo>
                  <a:pt x="0" y="694837"/>
                </a:moveTo>
                <a:lnTo>
                  <a:pt x="393481" y="1213"/>
                </a:lnTo>
                <a:lnTo>
                  <a:pt x="1194414" y="0"/>
                </a:lnTo>
                <a:lnTo>
                  <a:pt x="1584483" y="683011"/>
                </a:lnTo>
                <a:lnTo>
                  <a:pt x="1191002" y="1376631"/>
                </a:lnTo>
                <a:lnTo>
                  <a:pt x="406521" y="1372237"/>
                </a:lnTo>
                <a:lnTo>
                  <a:pt x="0" y="694837"/>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Parallelogram 60"/>
          <p:cNvSpPr/>
          <p:nvPr/>
        </p:nvSpPr>
        <p:spPr>
          <a:xfrm>
            <a:off x="999318" y="3466347"/>
            <a:ext cx="1987061" cy="1296301"/>
          </a:xfrm>
          <a:prstGeom prst="parallelogram">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4" name="Straight Connector 63"/>
          <p:cNvCxnSpPr/>
          <p:nvPr/>
        </p:nvCxnSpPr>
        <p:spPr>
          <a:xfrm>
            <a:off x="1057208" y="4114496"/>
            <a:ext cx="1908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077055" y="3351843"/>
            <a:ext cx="0" cy="213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131132" y="3351843"/>
            <a:ext cx="0" cy="213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938770" y="4627914"/>
            <a:ext cx="0" cy="213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992847" y="4627914"/>
            <a:ext cx="0" cy="213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720398" y="4117698"/>
            <a:ext cx="1908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a:off x="5587014" y="3242713"/>
            <a:ext cx="1769035" cy="1519934"/>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7" name="Straight Connector 86"/>
          <p:cNvCxnSpPr/>
          <p:nvPr/>
        </p:nvCxnSpPr>
        <p:spPr>
          <a:xfrm>
            <a:off x="6480871" y="4672931"/>
            <a:ext cx="1340" cy="179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51248" y="3957432"/>
            <a:ext cx="196561" cy="847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767747" y="3954738"/>
            <a:ext cx="196561" cy="129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4"/>
          <a:stretch>
            <a:fillRect/>
          </a:stretch>
        </p:blipFill>
        <p:spPr bwMode="auto">
          <a:xfrm>
            <a:off x="1445795" y="2050319"/>
            <a:ext cx="711465" cy="6584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4"/>
          <a:stretch>
            <a:fillRect/>
          </a:stretch>
        </p:blipFill>
        <p:spPr bwMode="auto">
          <a:xfrm>
            <a:off x="7473765" y="2050319"/>
            <a:ext cx="711465" cy="6584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4"/>
          <a:stretch>
            <a:fillRect/>
          </a:stretch>
        </p:blipFill>
        <p:spPr bwMode="auto">
          <a:xfrm>
            <a:off x="4983832" y="4303458"/>
            <a:ext cx="711465" cy="65841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a:blip r:embed="rId4"/>
          <a:stretch>
            <a:fillRect/>
          </a:stretch>
        </p:blipFill>
        <p:spPr bwMode="auto">
          <a:xfrm>
            <a:off x="7496392" y="4303458"/>
            <a:ext cx="711465" cy="65841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53FFC98-BB79-4743-83C7-633D6FB3D75C}"/>
              </a:ext>
            </a:extLst>
          </p:cNvPr>
          <p:cNvSpPr txBox="1"/>
          <p:nvPr/>
        </p:nvSpPr>
        <p:spPr>
          <a:xfrm>
            <a:off x="1063897" y="4926020"/>
            <a:ext cx="1662652" cy="400110"/>
          </a:xfrm>
          <a:prstGeom prst="rect">
            <a:avLst/>
          </a:prstGeom>
          <a:noFill/>
        </p:spPr>
        <p:txBody>
          <a:bodyPr wrap="square" rtlCol="0">
            <a:spAutoFit/>
          </a:bodyPr>
          <a:lstStyle>
            <a:defPPr>
              <a:defRPr lang="en-US"/>
            </a:defPPr>
            <a:lvl1pPr>
              <a:defRPr sz="2800"/>
            </a:lvl1pPr>
          </a:lstStyle>
          <a:p>
            <a:r>
              <a:rPr lang="en-GB" sz="2000" dirty="0">
                <a:solidFill>
                  <a:schemeClr val="accent1"/>
                </a:solidFill>
                <a:sym typeface="Arial"/>
              </a:rPr>
              <a:t>Parallelogram</a:t>
            </a:r>
          </a:p>
        </p:txBody>
      </p:sp>
      <p:sp>
        <p:nvSpPr>
          <p:cNvPr id="41" name="TextBox 40">
            <a:extLst>
              <a:ext uri="{FF2B5EF4-FFF2-40B4-BE49-F238E27FC236}">
                <a16:creationId xmlns:a16="http://schemas.microsoft.com/office/drawing/2014/main" id="{D53FFC98-BB79-4743-83C7-633D6FB3D75C}"/>
              </a:ext>
            </a:extLst>
          </p:cNvPr>
          <p:cNvSpPr txBox="1"/>
          <p:nvPr/>
        </p:nvSpPr>
        <p:spPr>
          <a:xfrm>
            <a:off x="3908233" y="4926020"/>
            <a:ext cx="1662652" cy="400110"/>
          </a:xfrm>
          <a:prstGeom prst="rect">
            <a:avLst/>
          </a:prstGeom>
          <a:noFill/>
        </p:spPr>
        <p:txBody>
          <a:bodyPr wrap="square" rtlCol="0">
            <a:spAutoFit/>
          </a:bodyPr>
          <a:lstStyle>
            <a:defPPr>
              <a:defRPr lang="en-US"/>
            </a:defPPr>
            <a:lvl1pPr>
              <a:defRPr sz="2800"/>
            </a:lvl1pPr>
          </a:lstStyle>
          <a:p>
            <a:r>
              <a:rPr lang="en-GB" sz="2000" dirty="0">
                <a:solidFill>
                  <a:schemeClr val="accent1"/>
                </a:solidFill>
                <a:sym typeface="Arial"/>
              </a:rPr>
              <a:t>Hexagon</a:t>
            </a:r>
          </a:p>
        </p:txBody>
      </p:sp>
      <p:sp>
        <p:nvSpPr>
          <p:cNvPr id="42" name="TextBox 41">
            <a:extLst>
              <a:ext uri="{FF2B5EF4-FFF2-40B4-BE49-F238E27FC236}">
                <a16:creationId xmlns:a16="http://schemas.microsoft.com/office/drawing/2014/main" id="{D53FFC98-BB79-4743-83C7-633D6FB3D75C}"/>
              </a:ext>
            </a:extLst>
          </p:cNvPr>
          <p:cNvSpPr txBox="1"/>
          <p:nvPr/>
        </p:nvSpPr>
        <p:spPr>
          <a:xfrm>
            <a:off x="5412838" y="4926020"/>
            <a:ext cx="2358735" cy="400110"/>
          </a:xfrm>
          <a:prstGeom prst="rect">
            <a:avLst/>
          </a:prstGeom>
          <a:noFill/>
        </p:spPr>
        <p:txBody>
          <a:bodyPr wrap="square" rtlCol="0">
            <a:spAutoFit/>
          </a:bodyPr>
          <a:lstStyle>
            <a:defPPr>
              <a:defRPr lang="en-US"/>
            </a:defPPr>
            <a:lvl1pPr>
              <a:defRPr sz="2800"/>
            </a:lvl1pPr>
          </a:lstStyle>
          <a:p>
            <a:r>
              <a:rPr lang="en-GB" sz="2000" dirty="0">
                <a:solidFill>
                  <a:schemeClr val="accent1"/>
                </a:solidFill>
                <a:sym typeface="Arial"/>
              </a:rPr>
              <a:t>Equilateral Triangle</a:t>
            </a:r>
          </a:p>
        </p:txBody>
      </p:sp>
      <p:grpSp>
        <p:nvGrpSpPr>
          <p:cNvPr id="9" name="Group 8">
            <a:extLst>
              <a:ext uri="{FF2B5EF4-FFF2-40B4-BE49-F238E27FC236}">
                <a16:creationId xmlns:a16="http://schemas.microsoft.com/office/drawing/2014/main" id="{8ACC2047-A5FF-4B52-821B-C60EC18D0F14}"/>
              </a:ext>
            </a:extLst>
          </p:cNvPr>
          <p:cNvGrpSpPr/>
          <p:nvPr/>
        </p:nvGrpSpPr>
        <p:grpSpPr>
          <a:xfrm rot="621185">
            <a:off x="1154649" y="3867735"/>
            <a:ext cx="95734" cy="107116"/>
            <a:chOff x="578572" y="3849118"/>
            <a:chExt cx="95734" cy="107116"/>
          </a:xfrm>
        </p:grpSpPr>
        <p:cxnSp>
          <p:nvCxnSpPr>
            <p:cNvPr id="44" name="Straight Connector 43">
              <a:extLst>
                <a:ext uri="{FF2B5EF4-FFF2-40B4-BE49-F238E27FC236}">
                  <a16:creationId xmlns:a16="http://schemas.microsoft.com/office/drawing/2014/main" id="{3B9ED58E-F4EB-4253-BB5B-B5782954A1EF}"/>
                </a:ext>
              </a:extLst>
            </p:cNvPr>
            <p:cNvCxnSpPr>
              <a:cxnSpLocks/>
            </p:cNvCxnSpPr>
            <p:nvPr/>
          </p:nvCxnSpPr>
          <p:spPr>
            <a:xfrm flipV="1">
              <a:off x="578572" y="3849118"/>
              <a:ext cx="59203"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B85DDC-254B-442A-A58D-4B680EA72699}"/>
                </a:ext>
              </a:extLst>
            </p:cNvPr>
            <p:cNvCxnSpPr>
              <a:cxnSpLocks/>
            </p:cNvCxnSpPr>
            <p:nvPr/>
          </p:nvCxnSpPr>
          <p:spPr>
            <a:xfrm flipH="1" flipV="1">
              <a:off x="633795" y="3850498"/>
              <a:ext cx="40511"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416253F3-453C-4290-9819-DB619362B34C}"/>
              </a:ext>
            </a:extLst>
          </p:cNvPr>
          <p:cNvGrpSpPr/>
          <p:nvPr/>
        </p:nvGrpSpPr>
        <p:grpSpPr>
          <a:xfrm rot="621185">
            <a:off x="2817838" y="3867965"/>
            <a:ext cx="98254" cy="106656"/>
            <a:chOff x="578572" y="3849118"/>
            <a:chExt cx="98254" cy="106656"/>
          </a:xfrm>
        </p:grpSpPr>
        <p:cxnSp>
          <p:nvCxnSpPr>
            <p:cNvPr id="47" name="Straight Connector 46">
              <a:extLst>
                <a:ext uri="{FF2B5EF4-FFF2-40B4-BE49-F238E27FC236}">
                  <a16:creationId xmlns:a16="http://schemas.microsoft.com/office/drawing/2014/main" id="{0C9EE832-8D69-48BD-ACC9-BA30C97B3282}"/>
                </a:ext>
              </a:extLst>
            </p:cNvPr>
            <p:cNvCxnSpPr>
              <a:cxnSpLocks/>
            </p:cNvCxnSpPr>
            <p:nvPr/>
          </p:nvCxnSpPr>
          <p:spPr>
            <a:xfrm flipV="1">
              <a:off x="578572" y="3849118"/>
              <a:ext cx="59203"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6ECB12-F418-4E12-80A5-34393CA3572D}"/>
                </a:ext>
              </a:extLst>
            </p:cNvPr>
            <p:cNvCxnSpPr>
              <a:cxnSpLocks/>
            </p:cNvCxnSpPr>
            <p:nvPr/>
          </p:nvCxnSpPr>
          <p:spPr>
            <a:xfrm flipH="1" flipV="1">
              <a:off x="636315" y="3850038"/>
              <a:ext cx="40511"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AA657E7D-0DC9-40CB-B816-8EC6CF9CB899}"/>
              </a:ext>
            </a:extLst>
          </p:cNvPr>
          <p:cNvGrpSpPr/>
          <p:nvPr/>
        </p:nvGrpSpPr>
        <p:grpSpPr>
          <a:xfrm rot="5400000">
            <a:off x="1684503" y="4703745"/>
            <a:ext cx="98172" cy="105736"/>
            <a:chOff x="578572" y="3849118"/>
            <a:chExt cx="98172" cy="105736"/>
          </a:xfrm>
        </p:grpSpPr>
        <p:cxnSp>
          <p:nvCxnSpPr>
            <p:cNvPr id="50" name="Straight Connector 49">
              <a:extLst>
                <a:ext uri="{FF2B5EF4-FFF2-40B4-BE49-F238E27FC236}">
                  <a16:creationId xmlns:a16="http://schemas.microsoft.com/office/drawing/2014/main" id="{323D28A7-13D9-4609-850B-2BF2CDE93FA3}"/>
                </a:ext>
              </a:extLst>
            </p:cNvPr>
            <p:cNvCxnSpPr>
              <a:cxnSpLocks/>
            </p:cNvCxnSpPr>
            <p:nvPr/>
          </p:nvCxnSpPr>
          <p:spPr>
            <a:xfrm flipV="1">
              <a:off x="578572" y="3849118"/>
              <a:ext cx="59203"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5868640-5B41-4C34-89E9-D2CC7C79854C}"/>
                </a:ext>
              </a:extLst>
            </p:cNvPr>
            <p:cNvCxnSpPr>
              <a:cxnSpLocks/>
            </p:cNvCxnSpPr>
            <p:nvPr/>
          </p:nvCxnSpPr>
          <p:spPr>
            <a:xfrm flipH="1" flipV="1">
              <a:off x="636233" y="3849118"/>
              <a:ext cx="40511"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E7724DA8-0F93-4AD5-B020-3C566597AC3B}"/>
              </a:ext>
            </a:extLst>
          </p:cNvPr>
          <p:cNvGrpSpPr/>
          <p:nvPr/>
        </p:nvGrpSpPr>
        <p:grpSpPr>
          <a:xfrm rot="5400000">
            <a:off x="1848508" y="3408774"/>
            <a:ext cx="98170" cy="105736"/>
            <a:chOff x="578572" y="3849118"/>
            <a:chExt cx="98170" cy="105736"/>
          </a:xfrm>
        </p:grpSpPr>
        <p:cxnSp>
          <p:nvCxnSpPr>
            <p:cNvPr id="53" name="Straight Connector 52">
              <a:extLst>
                <a:ext uri="{FF2B5EF4-FFF2-40B4-BE49-F238E27FC236}">
                  <a16:creationId xmlns:a16="http://schemas.microsoft.com/office/drawing/2014/main" id="{F3D3870F-79D4-4EF3-B724-F8EB6A29A328}"/>
                </a:ext>
              </a:extLst>
            </p:cNvPr>
            <p:cNvCxnSpPr>
              <a:cxnSpLocks/>
            </p:cNvCxnSpPr>
            <p:nvPr/>
          </p:nvCxnSpPr>
          <p:spPr>
            <a:xfrm flipV="1">
              <a:off x="578572" y="3849118"/>
              <a:ext cx="59203"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7F53AAC-7233-40EE-85C6-396955D247EA}"/>
                </a:ext>
              </a:extLst>
            </p:cNvPr>
            <p:cNvCxnSpPr>
              <a:cxnSpLocks/>
            </p:cNvCxnSpPr>
            <p:nvPr/>
          </p:nvCxnSpPr>
          <p:spPr>
            <a:xfrm flipH="1" flipV="1">
              <a:off x="636231" y="3849118"/>
              <a:ext cx="40511"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BBA96ACF-CAB2-47C2-B34D-D31A33495DB3}"/>
              </a:ext>
            </a:extLst>
          </p:cNvPr>
          <p:cNvGrpSpPr/>
          <p:nvPr/>
        </p:nvGrpSpPr>
        <p:grpSpPr>
          <a:xfrm rot="5400000">
            <a:off x="1598941" y="4703107"/>
            <a:ext cx="98172" cy="105736"/>
            <a:chOff x="578572" y="3849118"/>
            <a:chExt cx="98172" cy="105736"/>
          </a:xfrm>
        </p:grpSpPr>
        <p:cxnSp>
          <p:nvCxnSpPr>
            <p:cNvPr id="56" name="Straight Connector 55">
              <a:extLst>
                <a:ext uri="{FF2B5EF4-FFF2-40B4-BE49-F238E27FC236}">
                  <a16:creationId xmlns:a16="http://schemas.microsoft.com/office/drawing/2014/main" id="{150D8E15-F06F-423D-A464-3B9DE629C8CD}"/>
                </a:ext>
              </a:extLst>
            </p:cNvPr>
            <p:cNvCxnSpPr>
              <a:cxnSpLocks/>
            </p:cNvCxnSpPr>
            <p:nvPr/>
          </p:nvCxnSpPr>
          <p:spPr>
            <a:xfrm flipV="1">
              <a:off x="578572" y="3849118"/>
              <a:ext cx="59203"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B5870D-3138-4B74-A4DF-8F683E04EE4A}"/>
                </a:ext>
              </a:extLst>
            </p:cNvPr>
            <p:cNvCxnSpPr>
              <a:cxnSpLocks/>
            </p:cNvCxnSpPr>
            <p:nvPr/>
          </p:nvCxnSpPr>
          <p:spPr>
            <a:xfrm flipH="1" flipV="1">
              <a:off x="636233" y="3849118"/>
              <a:ext cx="40511"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1D49670A-26F3-486E-A1FE-1B1301D1DAD5}"/>
              </a:ext>
            </a:extLst>
          </p:cNvPr>
          <p:cNvGrpSpPr/>
          <p:nvPr/>
        </p:nvGrpSpPr>
        <p:grpSpPr>
          <a:xfrm rot="5400000">
            <a:off x="1762946" y="3408136"/>
            <a:ext cx="98170" cy="105736"/>
            <a:chOff x="578572" y="3849118"/>
            <a:chExt cx="98170" cy="105736"/>
          </a:xfrm>
        </p:grpSpPr>
        <p:cxnSp>
          <p:nvCxnSpPr>
            <p:cNvPr id="62" name="Straight Connector 61">
              <a:extLst>
                <a:ext uri="{FF2B5EF4-FFF2-40B4-BE49-F238E27FC236}">
                  <a16:creationId xmlns:a16="http://schemas.microsoft.com/office/drawing/2014/main" id="{B94B616C-12B9-440C-B33A-E0449BD75EA7}"/>
                </a:ext>
              </a:extLst>
            </p:cNvPr>
            <p:cNvCxnSpPr>
              <a:cxnSpLocks/>
            </p:cNvCxnSpPr>
            <p:nvPr/>
          </p:nvCxnSpPr>
          <p:spPr>
            <a:xfrm flipV="1">
              <a:off x="578572" y="3849118"/>
              <a:ext cx="59203"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C2BFD4-5CC7-4903-8BA2-7D121F62C322}"/>
                </a:ext>
              </a:extLst>
            </p:cNvPr>
            <p:cNvCxnSpPr>
              <a:cxnSpLocks/>
            </p:cNvCxnSpPr>
            <p:nvPr/>
          </p:nvCxnSpPr>
          <p:spPr>
            <a:xfrm flipH="1" flipV="1">
              <a:off x="636231" y="3849118"/>
              <a:ext cx="40511" cy="105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753E8744-2328-7345-51E2-E90E674712C3}"/>
              </a:ext>
            </a:extLst>
          </p:cNvPr>
          <p:cNvPicPr>
            <a:picLocks noChangeAspect="1"/>
          </p:cNvPicPr>
          <p:nvPr/>
        </p:nvPicPr>
        <p:blipFill>
          <a:blip r:embed="rId5"/>
          <a:stretch>
            <a:fillRect/>
          </a:stretch>
        </p:blipFill>
        <p:spPr>
          <a:xfrm>
            <a:off x="9799507" y="0"/>
            <a:ext cx="2255177" cy="1010653"/>
          </a:xfrm>
          <a:prstGeom prst="rect">
            <a:avLst/>
          </a:prstGeom>
        </p:spPr>
      </p:pic>
    </p:spTree>
    <p:custDataLst>
      <p:tags r:id="rId1"/>
    </p:custDataLst>
    <p:extLst>
      <p:ext uri="{BB962C8B-B14F-4D97-AF65-F5344CB8AC3E}">
        <p14:creationId xmlns:p14="http://schemas.microsoft.com/office/powerpoint/2010/main" val="309334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2"/>
          <p:cNvSpPr/>
          <p:nvPr/>
        </p:nvSpPr>
        <p:spPr>
          <a:xfrm>
            <a:off x="2352962" y="1830087"/>
            <a:ext cx="2461460" cy="2789050"/>
          </a:xfrm>
          <a:prstGeom prst="up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L-Shape 3"/>
          <p:cNvSpPr/>
          <p:nvPr/>
        </p:nvSpPr>
        <p:spPr>
          <a:xfrm rot="16200000">
            <a:off x="6117443" y="2416958"/>
            <a:ext cx="2941319" cy="1463039"/>
          </a:xfrm>
          <a:prstGeom prst="corner">
            <a:avLst>
              <a:gd name="adj1" fmla="val 50000"/>
              <a:gd name="adj2" fmla="val 5092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53693BA-3255-2540-B3BC-C67B545176AA}"/>
              </a:ext>
            </a:extLst>
          </p:cNvPr>
          <p:cNvSpPr txBox="1"/>
          <p:nvPr/>
        </p:nvSpPr>
        <p:spPr>
          <a:xfrm>
            <a:off x="1881611" y="316261"/>
            <a:ext cx="7525512" cy="523220"/>
          </a:xfrm>
          <a:prstGeom prst="rect">
            <a:avLst/>
          </a:prstGeom>
          <a:noFill/>
        </p:spPr>
        <p:txBody>
          <a:bodyPr wrap="square" rtlCol="0">
            <a:spAutoFit/>
          </a:bodyPr>
          <a:lstStyle/>
          <a:p>
            <a:r>
              <a:rPr lang="en-GB" sz="2800" dirty="0"/>
              <a:t>Which of the shapes have a line of symmetry?</a:t>
            </a:r>
          </a:p>
        </p:txBody>
      </p:sp>
      <p:cxnSp>
        <p:nvCxnSpPr>
          <p:cNvPr id="9" name="Straight Connector 8"/>
          <p:cNvCxnSpPr/>
          <p:nvPr/>
        </p:nvCxnSpPr>
        <p:spPr>
          <a:xfrm flipH="1">
            <a:off x="3581071" y="922353"/>
            <a:ext cx="15240" cy="4500000"/>
          </a:xfrm>
          <a:prstGeom prst="line">
            <a:avLst/>
          </a:prstGeom>
          <a:ln w="25400">
            <a:prstDash val="sys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7941888" y="869013"/>
            <a:ext cx="15240" cy="4500000"/>
          </a:xfrm>
          <a:prstGeom prst="line">
            <a:avLst/>
          </a:prstGeom>
          <a:ln w="25400">
            <a:prstDash val="sysDash"/>
          </a:ln>
        </p:spPr>
        <p:style>
          <a:lnRef idx="1">
            <a:schemeClr val="dk1"/>
          </a:lnRef>
          <a:fillRef idx="0">
            <a:schemeClr val="dk1"/>
          </a:fillRef>
          <a:effectRef idx="0">
            <a:schemeClr val="dk1"/>
          </a:effectRef>
          <a:fontRef idx="minor">
            <a:schemeClr val="tx1"/>
          </a:fontRef>
        </p:style>
      </p:cxnSp>
      <p:pic>
        <p:nvPicPr>
          <p:cNvPr id="12" name="Picture 2"/>
          <p:cNvPicPr>
            <a:picLocks noChangeAspect="1" noChangeArrowheads="1"/>
          </p:cNvPicPr>
          <p:nvPr/>
        </p:nvPicPr>
        <p:blipFill>
          <a:blip r:embed="rId3"/>
          <a:stretch>
            <a:fillRect/>
          </a:stretch>
        </p:blipFill>
        <p:spPr bwMode="auto">
          <a:xfrm>
            <a:off x="4102958" y="4660639"/>
            <a:ext cx="711465" cy="658417"/>
          </a:xfrm>
          <a:prstGeom prst="rect">
            <a:avLst/>
          </a:prstGeom>
          <a:noFill/>
          <a:extLst>
            <a:ext uri="{909E8E84-426E-40DD-AFC4-6F175D3DCCD1}">
              <a14:hiddenFill xmlns:a14="http://schemas.microsoft.com/office/drawing/2010/main">
                <a:solidFill>
                  <a:srgbClr val="FFFFFF"/>
                </a:solidFill>
              </a14:hiddenFill>
            </a:ext>
          </a:extLst>
        </p:spPr>
      </p:pic>
      <p:sp>
        <p:nvSpPr>
          <p:cNvPr id="13" name="Multiply 12"/>
          <p:cNvSpPr/>
          <p:nvPr/>
        </p:nvSpPr>
        <p:spPr>
          <a:xfrm>
            <a:off x="8082822" y="4611522"/>
            <a:ext cx="1145105" cy="1086390"/>
          </a:xfrm>
          <a:prstGeom prst="mathMultiply">
            <a:avLst>
              <a:gd name="adj1" fmla="val 2012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A8CBCA2-5570-78A5-18AB-2228A908B889}"/>
              </a:ext>
            </a:extLst>
          </p:cNvPr>
          <p:cNvSpPr txBox="1"/>
          <p:nvPr/>
        </p:nvSpPr>
        <p:spPr>
          <a:xfrm>
            <a:off x="1807835" y="966262"/>
            <a:ext cx="491757" cy="584775"/>
          </a:xfrm>
          <a:prstGeom prst="rect">
            <a:avLst/>
          </a:prstGeom>
          <a:noFill/>
        </p:spPr>
        <p:txBody>
          <a:bodyPr wrap="square" rtlCol="0">
            <a:spAutoFit/>
          </a:bodyPr>
          <a:lstStyle/>
          <a:p>
            <a:r>
              <a:rPr lang="en-GB" sz="3200" b="1" dirty="0"/>
              <a:t>A</a:t>
            </a:r>
          </a:p>
        </p:txBody>
      </p:sp>
      <p:sp>
        <p:nvSpPr>
          <p:cNvPr id="8" name="TextBox 7">
            <a:extLst>
              <a:ext uri="{FF2B5EF4-FFF2-40B4-BE49-F238E27FC236}">
                <a16:creationId xmlns:a16="http://schemas.microsoft.com/office/drawing/2014/main" id="{339121A0-9AEE-FBE5-5B94-4C1A3306C30C}"/>
              </a:ext>
            </a:extLst>
          </p:cNvPr>
          <p:cNvSpPr txBox="1"/>
          <p:nvPr/>
        </p:nvSpPr>
        <p:spPr>
          <a:xfrm>
            <a:off x="6723776" y="922031"/>
            <a:ext cx="491757" cy="584775"/>
          </a:xfrm>
          <a:prstGeom prst="rect">
            <a:avLst/>
          </a:prstGeom>
          <a:noFill/>
        </p:spPr>
        <p:txBody>
          <a:bodyPr wrap="square" rtlCol="0">
            <a:spAutoFit/>
          </a:bodyPr>
          <a:lstStyle/>
          <a:p>
            <a:r>
              <a:rPr lang="en-GB" sz="3200" b="1" dirty="0"/>
              <a:t>B</a:t>
            </a:r>
          </a:p>
        </p:txBody>
      </p:sp>
    </p:spTree>
    <p:custDataLst>
      <p:tags r:id="rId1"/>
    </p:custDataLst>
    <p:extLst>
      <p:ext uri="{BB962C8B-B14F-4D97-AF65-F5344CB8AC3E}">
        <p14:creationId xmlns:p14="http://schemas.microsoft.com/office/powerpoint/2010/main" val="349827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87381" y="842909"/>
            <a:ext cx="556563" cy="646331"/>
          </a:xfrm>
          <a:prstGeom prst="rect">
            <a:avLst/>
          </a:prstGeom>
          <a:noFill/>
        </p:spPr>
        <p:txBody>
          <a:bodyPr wrap="none" rtlCol="0">
            <a:spAutoFit/>
          </a:bodyPr>
          <a:lstStyle/>
          <a:p>
            <a:r>
              <a:rPr lang="en-GB" sz="3600" dirty="0"/>
              <a:t>1)</a:t>
            </a:r>
          </a:p>
        </p:txBody>
      </p:sp>
      <p:sp>
        <p:nvSpPr>
          <p:cNvPr id="11" name="Moon 10"/>
          <p:cNvSpPr/>
          <p:nvPr/>
        </p:nvSpPr>
        <p:spPr>
          <a:xfrm rot="6826486">
            <a:off x="3397247" y="1048459"/>
            <a:ext cx="1511091" cy="1575479"/>
          </a:xfrm>
          <a:prstGeom prst="moon">
            <a:avLst>
              <a:gd name="adj" fmla="val 64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2" name="Moon 11"/>
          <p:cNvSpPr/>
          <p:nvPr/>
        </p:nvSpPr>
        <p:spPr>
          <a:xfrm rot="6826486">
            <a:off x="6042019" y="1149824"/>
            <a:ext cx="1511091" cy="1575479"/>
          </a:xfrm>
          <a:prstGeom prst="moon">
            <a:avLst>
              <a:gd name="adj" fmla="val 64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3" name="TextBox 12"/>
          <p:cNvSpPr txBox="1"/>
          <p:nvPr/>
        </p:nvSpPr>
        <p:spPr>
          <a:xfrm>
            <a:off x="3160896" y="991824"/>
            <a:ext cx="452368" cy="646331"/>
          </a:xfrm>
          <a:prstGeom prst="rect">
            <a:avLst/>
          </a:prstGeom>
          <a:noFill/>
        </p:spPr>
        <p:txBody>
          <a:bodyPr wrap="none" rtlCol="0">
            <a:spAutoFit/>
          </a:bodyPr>
          <a:lstStyle/>
          <a:p>
            <a:r>
              <a:rPr lang="en-GB" sz="3600" dirty="0"/>
              <a:t>A</a:t>
            </a:r>
          </a:p>
        </p:txBody>
      </p:sp>
      <p:sp>
        <p:nvSpPr>
          <p:cNvPr id="14" name="TextBox 13"/>
          <p:cNvSpPr txBox="1"/>
          <p:nvPr/>
        </p:nvSpPr>
        <p:spPr>
          <a:xfrm>
            <a:off x="5704153" y="991824"/>
            <a:ext cx="436338" cy="646331"/>
          </a:xfrm>
          <a:prstGeom prst="rect">
            <a:avLst/>
          </a:prstGeom>
          <a:noFill/>
        </p:spPr>
        <p:txBody>
          <a:bodyPr wrap="none" rtlCol="0">
            <a:spAutoFit/>
          </a:bodyPr>
          <a:lstStyle/>
          <a:p>
            <a:r>
              <a:rPr lang="en-GB" sz="3600" dirty="0"/>
              <a:t>B</a:t>
            </a:r>
          </a:p>
        </p:txBody>
      </p:sp>
      <p:cxnSp>
        <p:nvCxnSpPr>
          <p:cNvPr id="15" name="Straight Connector 14"/>
          <p:cNvCxnSpPr/>
          <p:nvPr/>
        </p:nvCxnSpPr>
        <p:spPr>
          <a:xfrm flipV="1">
            <a:off x="3005522" y="1068913"/>
            <a:ext cx="2172753" cy="116519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413843" y="895208"/>
            <a:ext cx="862433" cy="169315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87381" y="3375616"/>
            <a:ext cx="556563" cy="646331"/>
          </a:xfrm>
          <a:prstGeom prst="rect">
            <a:avLst/>
          </a:prstGeom>
          <a:noFill/>
        </p:spPr>
        <p:txBody>
          <a:bodyPr wrap="none" rtlCol="0">
            <a:spAutoFit/>
          </a:bodyPr>
          <a:lstStyle/>
          <a:p>
            <a:r>
              <a:rPr lang="en-GB" sz="3600" dirty="0"/>
              <a:t>2)</a:t>
            </a:r>
          </a:p>
        </p:txBody>
      </p:sp>
      <p:sp>
        <p:nvSpPr>
          <p:cNvPr id="18" name="Up Arrow Callout 17"/>
          <p:cNvSpPr/>
          <p:nvPr/>
        </p:nvSpPr>
        <p:spPr>
          <a:xfrm rot="10800000">
            <a:off x="3916810" y="3650792"/>
            <a:ext cx="1770624" cy="1483432"/>
          </a:xfrm>
          <a:prstGeom prst="upArrowCallout">
            <a:avLst>
              <a:gd name="adj1" fmla="val 28768"/>
              <a:gd name="adj2" fmla="val 27826"/>
              <a:gd name="adj3" fmla="val 25000"/>
              <a:gd name="adj4" fmla="val 50227"/>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9" name="Up Arrow Callout 18"/>
          <p:cNvSpPr/>
          <p:nvPr/>
        </p:nvSpPr>
        <p:spPr>
          <a:xfrm rot="16200000">
            <a:off x="7132679" y="3623416"/>
            <a:ext cx="1770624" cy="1483432"/>
          </a:xfrm>
          <a:prstGeom prst="upArrowCallout">
            <a:avLst>
              <a:gd name="adj1" fmla="val 28768"/>
              <a:gd name="adj2" fmla="val 27826"/>
              <a:gd name="adj3" fmla="val 25000"/>
              <a:gd name="adj4" fmla="val 50227"/>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cxnSp>
        <p:nvCxnSpPr>
          <p:cNvPr id="20" name="Straight Connector 19"/>
          <p:cNvCxnSpPr/>
          <p:nvPr/>
        </p:nvCxnSpPr>
        <p:spPr>
          <a:xfrm flipV="1">
            <a:off x="4800864" y="3518553"/>
            <a:ext cx="0" cy="169315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13296" y="3472275"/>
            <a:ext cx="452368" cy="646331"/>
          </a:xfrm>
          <a:prstGeom prst="rect">
            <a:avLst/>
          </a:prstGeom>
          <a:noFill/>
        </p:spPr>
        <p:txBody>
          <a:bodyPr wrap="none" rtlCol="0">
            <a:spAutoFit/>
          </a:bodyPr>
          <a:lstStyle/>
          <a:p>
            <a:r>
              <a:rPr lang="en-GB" sz="3600" dirty="0"/>
              <a:t>A</a:t>
            </a:r>
          </a:p>
        </p:txBody>
      </p:sp>
      <p:sp>
        <p:nvSpPr>
          <p:cNvPr id="22" name="TextBox 21"/>
          <p:cNvSpPr txBox="1"/>
          <p:nvPr/>
        </p:nvSpPr>
        <p:spPr>
          <a:xfrm>
            <a:off x="6731947" y="3469379"/>
            <a:ext cx="436338" cy="646331"/>
          </a:xfrm>
          <a:prstGeom prst="rect">
            <a:avLst/>
          </a:prstGeom>
          <a:noFill/>
        </p:spPr>
        <p:txBody>
          <a:bodyPr wrap="none" rtlCol="0">
            <a:spAutoFit/>
          </a:bodyPr>
          <a:lstStyle/>
          <a:p>
            <a:r>
              <a:rPr lang="en-GB" sz="3600" dirty="0"/>
              <a:t>B</a:t>
            </a:r>
          </a:p>
        </p:txBody>
      </p:sp>
      <p:cxnSp>
        <p:nvCxnSpPr>
          <p:cNvPr id="23" name="Straight Connector 22"/>
          <p:cNvCxnSpPr/>
          <p:nvPr/>
        </p:nvCxnSpPr>
        <p:spPr>
          <a:xfrm flipV="1">
            <a:off x="8383467" y="3409078"/>
            <a:ext cx="0" cy="190304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634792" y="1061017"/>
            <a:ext cx="552878" cy="5075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6" name="Oval 25"/>
          <p:cNvSpPr/>
          <p:nvPr/>
        </p:nvSpPr>
        <p:spPr>
          <a:xfrm>
            <a:off x="3264169" y="3551699"/>
            <a:ext cx="552878" cy="5075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 name="Text Placeholder 2">
            <a:extLst>
              <a:ext uri="{FF2B5EF4-FFF2-40B4-BE49-F238E27FC236}">
                <a16:creationId xmlns:a16="http://schemas.microsoft.com/office/drawing/2014/main" id="{B4D1E573-4236-AEDE-8988-46E7AAA3A157}"/>
              </a:ext>
            </a:extLst>
          </p:cNvPr>
          <p:cNvSpPr>
            <a:spLocks noGrp="1"/>
          </p:cNvSpPr>
          <p:nvPr>
            <p:ph type="body" sz="quarter" idx="10"/>
          </p:nvPr>
        </p:nvSpPr>
        <p:spPr>
          <a:xfrm>
            <a:off x="801728" y="408686"/>
            <a:ext cx="10677525" cy="3081338"/>
          </a:xfrm>
        </p:spPr>
        <p:txBody>
          <a:bodyPr/>
          <a:lstStyle/>
          <a:p>
            <a:r>
              <a:rPr lang="en-GB" dirty="0"/>
              <a:t>For each question, what is the correct line of symmetry?</a:t>
            </a:r>
          </a:p>
        </p:txBody>
      </p:sp>
    </p:spTree>
    <p:custDataLst>
      <p:tags r:id="rId1"/>
    </p:custDataLst>
    <p:extLst>
      <p:ext uri="{BB962C8B-B14F-4D97-AF65-F5344CB8AC3E}">
        <p14:creationId xmlns:p14="http://schemas.microsoft.com/office/powerpoint/2010/main" val="4990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96A26-37D0-9F3A-F00C-ED805A64A443}"/>
              </a:ext>
            </a:extLst>
          </p:cNvPr>
          <p:cNvPicPr>
            <a:picLocks noChangeAspect="1"/>
          </p:cNvPicPr>
          <p:nvPr/>
        </p:nvPicPr>
        <p:blipFill>
          <a:blip r:embed="rId2"/>
          <a:stretch>
            <a:fillRect/>
          </a:stretch>
        </p:blipFill>
        <p:spPr>
          <a:xfrm>
            <a:off x="635690" y="317634"/>
            <a:ext cx="10196699" cy="5698156"/>
          </a:xfrm>
          <a:prstGeom prst="rect">
            <a:avLst/>
          </a:prstGeom>
        </p:spPr>
      </p:pic>
      <p:sp>
        <p:nvSpPr>
          <p:cNvPr id="5" name="TextBox 4">
            <a:extLst>
              <a:ext uri="{FF2B5EF4-FFF2-40B4-BE49-F238E27FC236}">
                <a16:creationId xmlns:a16="http://schemas.microsoft.com/office/drawing/2014/main" id="{DB65A3A9-141D-28AB-6BC5-14A1FD05CE40}"/>
              </a:ext>
            </a:extLst>
          </p:cNvPr>
          <p:cNvSpPr txBox="1"/>
          <p:nvPr/>
        </p:nvSpPr>
        <p:spPr>
          <a:xfrm>
            <a:off x="635690" y="317634"/>
            <a:ext cx="10920620" cy="461665"/>
          </a:xfrm>
          <a:prstGeom prst="rect">
            <a:avLst/>
          </a:prstGeom>
          <a:solidFill>
            <a:schemeClr val="bg1"/>
          </a:solidFill>
        </p:spPr>
        <p:txBody>
          <a:bodyPr wrap="square" rtlCol="0">
            <a:spAutoFit/>
          </a:bodyPr>
          <a:lstStyle/>
          <a:p>
            <a:r>
              <a:rPr lang="en-GB" sz="2400" dirty="0"/>
              <a:t>Name the shapes where the line of symmetry has been drawn correctly</a:t>
            </a:r>
          </a:p>
        </p:txBody>
      </p:sp>
      <p:sp>
        <p:nvSpPr>
          <p:cNvPr id="6" name="TextBox 5">
            <a:extLst>
              <a:ext uri="{FF2B5EF4-FFF2-40B4-BE49-F238E27FC236}">
                <a16:creationId xmlns:a16="http://schemas.microsoft.com/office/drawing/2014/main" id="{1A02E1FC-1B44-65E0-3EE6-EE52941EAB87}"/>
              </a:ext>
            </a:extLst>
          </p:cNvPr>
          <p:cNvSpPr txBox="1"/>
          <p:nvPr/>
        </p:nvSpPr>
        <p:spPr>
          <a:xfrm>
            <a:off x="6059359" y="5919537"/>
            <a:ext cx="6132641" cy="461665"/>
          </a:xfrm>
          <a:prstGeom prst="rect">
            <a:avLst/>
          </a:prstGeom>
          <a:noFill/>
        </p:spPr>
        <p:txBody>
          <a:bodyPr wrap="none" rtlCol="0">
            <a:spAutoFit/>
          </a:bodyPr>
          <a:lstStyle/>
          <a:p>
            <a:r>
              <a:rPr lang="en-GB" sz="2400" dirty="0"/>
              <a:t>Stretch : can you correct the lines of symmetry?</a:t>
            </a:r>
          </a:p>
        </p:txBody>
      </p:sp>
      <p:sp>
        <p:nvSpPr>
          <p:cNvPr id="7" name="TextBox 6">
            <a:extLst>
              <a:ext uri="{FF2B5EF4-FFF2-40B4-BE49-F238E27FC236}">
                <a16:creationId xmlns:a16="http://schemas.microsoft.com/office/drawing/2014/main" id="{2711ECE6-46B5-AF0A-EF08-FF73335AF952}"/>
              </a:ext>
            </a:extLst>
          </p:cNvPr>
          <p:cNvSpPr txBox="1"/>
          <p:nvPr/>
        </p:nvSpPr>
        <p:spPr>
          <a:xfrm>
            <a:off x="741314" y="933649"/>
            <a:ext cx="9557717" cy="3046988"/>
          </a:xfrm>
          <a:prstGeom prst="rect">
            <a:avLst/>
          </a:prstGeom>
          <a:noFill/>
        </p:spPr>
        <p:txBody>
          <a:bodyPr wrap="square" rtlCol="0">
            <a:spAutoFit/>
          </a:bodyPr>
          <a:lstStyle/>
          <a:p>
            <a:r>
              <a:rPr lang="en-GB" sz="2400" b="1" dirty="0">
                <a:solidFill>
                  <a:srgbClr val="FF0000"/>
                </a:solidFill>
              </a:rPr>
              <a:t>A				B				C</a:t>
            </a: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r>
              <a:rPr lang="en-GB" sz="2400" b="1" dirty="0">
                <a:solidFill>
                  <a:srgbClr val="FF0000"/>
                </a:solidFill>
              </a:rPr>
              <a:t>D				E				F</a:t>
            </a:r>
          </a:p>
        </p:txBody>
      </p:sp>
      <p:pic>
        <p:nvPicPr>
          <p:cNvPr id="9" name="Picture 8">
            <a:extLst>
              <a:ext uri="{FF2B5EF4-FFF2-40B4-BE49-F238E27FC236}">
                <a16:creationId xmlns:a16="http://schemas.microsoft.com/office/drawing/2014/main" id="{3272FCF0-29A6-F074-955E-37CFFB792B14}"/>
              </a:ext>
            </a:extLst>
          </p:cNvPr>
          <p:cNvPicPr>
            <a:picLocks noChangeAspect="1"/>
          </p:cNvPicPr>
          <p:nvPr/>
        </p:nvPicPr>
        <p:blipFill>
          <a:blip r:embed="rId3"/>
          <a:stretch>
            <a:fillRect/>
          </a:stretch>
        </p:blipFill>
        <p:spPr>
          <a:xfrm>
            <a:off x="9799507" y="0"/>
            <a:ext cx="2255177" cy="1010653"/>
          </a:xfrm>
          <a:prstGeom prst="rect">
            <a:avLst/>
          </a:prstGeom>
        </p:spPr>
      </p:pic>
    </p:spTree>
    <p:extLst>
      <p:ext uri="{BB962C8B-B14F-4D97-AF65-F5344CB8AC3E}">
        <p14:creationId xmlns:p14="http://schemas.microsoft.com/office/powerpoint/2010/main" val="176365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3E4425-1833-1778-4EC5-E1639402267A}"/>
              </a:ext>
            </a:extLst>
          </p:cNvPr>
          <p:cNvPicPr>
            <a:picLocks noChangeAspect="1"/>
          </p:cNvPicPr>
          <p:nvPr/>
        </p:nvPicPr>
        <p:blipFill>
          <a:blip r:embed="rId2"/>
          <a:srcRect t="7769"/>
          <a:stretch>
            <a:fillRect/>
          </a:stretch>
        </p:blipFill>
        <p:spPr>
          <a:xfrm>
            <a:off x="777041" y="500514"/>
            <a:ext cx="10268801" cy="5508949"/>
          </a:xfrm>
          <a:prstGeom prst="rect">
            <a:avLst/>
          </a:prstGeom>
        </p:spPr>
      </p:pic>
      <p:sp>
        <p:nvSpPr>
          <p:cNvPr id="6" name="TextBox 5">
            <a:extLst>
              <a:ext uri="{FF2B5EF4-FFF2-40B4-BE49-F238E27FC236}">
                <a16:creationId xmlns:a16="http://schemas.microsoft.com/office/drawing/2014/main" id="{B361AC7C-5AD1-50D5-B4A4-2AC530518B9E}"/>
              </a:ext>
            </a:extLst>
          </p:cNvPr>
          <p:cNvSpPr txBox="1"/>
          <p:nvPr/>
        </p:nvSpPr>
        <p:spPr>
          <a:xfrm>
            <a:off x="741314" y="933649"/>
            <a:ext cx="9557717" cy="3046988"/>
          </a:xfrm>
          <a:prstGeom prst="rect">
            <a:avLst/>
          </a:prstGeom>
          <a:noFill/>
        </p:spPr>
        <p:txBody>
          <a:bodyPr wrap="square" rtlCol="0">
            <a:spAutoFit/>
          </a:bodyPr>
          <a:lstStyle/>
          <a:p>
            <a:r>
              <a:rPr lang="en-GB" sz="2400" b="1" dirty="0">
                <a:solidFill>
                  <a:srgbClr val="FF0000"/>
                </a:solidFill>
              </a:rPr>
              <a:t>A				B				C</a:t>
            </a: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r>
              <a:rPr lang="en-GB" sz="2400" b="1" dirty="0">
                <a:solidFill>
                  <a:srgbClr val="FF0000"/>
                </a:solidFill>
              </a:rPr>
              <a:t>D				E				F</a:t>
            </a:r>
          </a:p>
        </p:txBody>
      </p:sp>
      <p:pic>
        <p:nvPicPr>
          <p:cNvPr id="8" name="Picture 7">
            <a:extLst>
              <a:ext uri="{FF2B5EF4-FFF2-40B4-BE49-F238E27FC236}">
                <a16:creationId xmlns:a16="http://schemas.microsoft.com/office/drawing/2014/main" id="{09599ECB-7E59-CCAC-70DC-04683B5B56F1}"/>
              </a:ext>
            </a:extLst>
          </p:cNvPr>
          <p:cNvPicPr>
            <a:picLocks noChangeAspect="1"/>
          </p:cNvPicPr>
          <p:nvPr/>
        </p:nvPicPr>
        <p:blipFill>
          <a:blip r:embed="rId3"/>
          <a:stretch>
            <a:fillRect/>
          </a:stretch>
        </p:blipFill>
        <p:spPr>
          <a:xfrm>
            <a:off x="9799507" y="0"/>
            <a:ext cx="2255177" cy="1010653"/>
          </a:xfrm>
          <a:prstGeom prst="rect">
            <a:avLst/>
          </a:prstGeom>
        </p:spPr>
      </p:pic>
    </p:spTree>
    <p:extLst>
      <p:ext uri="{BB962C8B-B14F-4D97-AF65-F5344CB8AC3E}">
        <p14:creationId xmlns:p14="http://schemas.microsoft.com/office/powerpoint/2010/main" val="357724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53693BA-3255-2540-B3BC-C67B545176AA}"/>
              </a:ext>
            </a:extLst>
          </p:cNvPr>
          <p:cNvSpPr txBox="1"/>
          <p:nvPr/>
        </p:nvSpPr>
        <p:spPr>
          <a:xfrm>
            <a:off x="2334168" y="777144"/>
            <a:ext cx="7525512" cy="1938992"/>
          </a:xfrm>
          <a:prstGeom prst="rect">
            <a:avLst/>
          </a:prstGeom>
          <a:noFill/>
        </p:spPr>
        <p:txBody>
          <a:bodyPr wrap="square" rtlCol="0">
            <a:spAutoFit/>
          </a:bodyPr>
          <a:lstStyle/>
          <a:p>
            <a:endParaRPr lang="en-GB" sz="2400" dirty="0"/>
          </a:p>
          <a:p>
            <a:endParaRPr lang="en-GB" sz="2400" dirty="0"/>
          </a:p>
          <a:p>
            <a:endParaRPr lang="en-GB" sz="2400" dirty="0"/>
          </a:p>
          <a:p>
            <a:endParaRPr lang="en-GB" sz="2400" dirty="0"/>
          </a:p>
          <a:p>
            <a:r>
              <a:rPr lang="en-GB" sz="2400" dirty="0"/>
              <a:t>Do you agree with Dora.  </a:t>
            </a:r>
          </a:p>
        </p:txBody>
      </p:sp>
      <p:sp>
        <p:nvSpPr>
          <p:cNvPr id="3" name="Rectangle 2"/>
          <p:cNvSpPr/>
          <p:nvPr/>
        </p:nvSpPr>
        <p:spPr>
          <a:xfrm>
            <a:off x="7461641" y="4141865"/>
            <a:ext cx="2052000" cy="1045029"/>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p:nvPr/>
        </p:nvCxnSpPr>
        <p:spPr>
          <a:xfrm flipV="1">
            <a:off x="7270325" y="3930582"/>
            <a:ext cx="2672133" cy="135501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17355" y="3966548"/>
            <a:ext cx="2769727" cy="140905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491765" y="3770140"/>
            <a:ext cx="0" cy="188301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906150" y="4662554"/>
            <a:ext cx="3086100" cy="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3003FDF-05E4-45E2-982E-361063B200C8}"/>
              </a:ext>
            </a:extLst>
          </p:cNvPr>
          <p:cNvPicPr>
            <a:picLocks noChangeAspect="1"/>
          </p:cNvPicPr>
          <p:nvPr/>
        </p:nvPicPr>
        <p:blipFill>
          <a:blip r:embed="rId3"/>
          <a:stretch>
            <a:fillRect/>
          </a:stretch>
        </p:blipFill>
        <p:spPr>
          <a:xfrm>
            <a:off x="2191513" y="777145"/>
            <a:ext cx="1622011" cy="1120133"/>
          </a:xfrm>
          <a:prstGeom prst="rect">
            <a:avLst/>
          </a:prstGeom>
        </p:spPr>
      </p:pic>
      <p:sp>
        <p:nvSpPr>
          <p:cNvPr id="12" name="TextBox 11">
            <a:extLst>
              <a:ext uri="{FF2B5EF4-FFF2-40B4-BE49-F238E27FC236}">
                <a16:creationId xmlns:a16="http://schemas.microsoft.com/office/drawing/2014/main" id="{7D2EEE61-6BDD-410A-AD10-09909B97AEE5}"/>
              </a:ext>
            </a:extLst>
          </p:cNvPr>
          <p:cNvSpPr txBox="1"/>
          <p:nvPr/>
        </p:nvSpPr>
        <p:spPr>
          <a:xfrm>
            <a:off x="4142049" y="904752"/>
            <a:ext cx="3859306" cy="919401"/>
          </a:xfrm>
          <a:prstGeom prst="wedgeRoundRectCallout">
            <a:avLst>
              <a:gd name="adj1" fmla="val -60980"/>
              <a:gd name="adj2" fmla="val 15535"/>
              <a:gd name="adj3" fmla="val 16667"/>
            </a:avLst>
          </a:prstGeom>
          <a:noFill/>
          <a:ln w="28575">
            <a:solidFill>
              <a:schemeClr val="accent2"/>
            </a:solidFill>
          </a:ln>
        </p:spPr>
        <p:txBody>
          <a:bodyPr wrap="square" rtlCol="0">
            <a:spAutoFit/>
          </a:bodyPr>
          <a:lstStyle/>
          <a:p>
            <a:pPr algn="ctr"/>
            <a:r>
              <a:rPr lang="en-GB" sz="2400" dirty="0"/>
              <a:t>This rectangle has 4 lines of symmetry.</a:t>
            </a:r>
          </a:p>
        </p:txBody>
      </p:sp>
      <p:sp>
        <p:nvSpPr>
          <p:cNvPr id="4" name="TextBox 3">
            <a:extLst>
              <a:ext uri="{FF2B5EF4-FFF2-40B4-BE49-F238E27FC236}">
                <a16:creationId xmlns:a16="http://schemas.microsoft.com/office/drawing/2014/main" id="{FF0461BD-F967-08D6-2CEB-48EC29294C81}"/>
              </a:ext>
            </a:extLst>
          </p:cNvPr>
          <p:cNvSpPr txBox="1"/>
          <p:nvPr/>
        </p:nvSpPr>
        <p:spPr>
          <a:xfrm>
            <a:off x="2191513" y="3195587"/>
            <a:ext cx="2351611" cy="1477328"/>
          </a:xfrm>
          <a:prstGeom prst="rect">
            <a:avLst/>
          </a:prstGeom>
          <a:noFill/>
        </p:spPr>
        <p:txBody>
          <a:bodyPr wrap="square" rtlCol="0">
            <a:spAutoFit/>
          </a:bodyPr>
          <a:lstStyle/>
          <a:p>
            <a:r>
              <a:rPr lang="en-GB" dirty="0"/>
              <a:t>THINK</a:t>
            </a:r>
          </a:p>
          <a:p>
            <a:endParaRPr lang="en-GB" dirty="0"/>
          </a:p>
          <a:p>
            <a:r>
              <a:rPr lang="en-GB" dirty="0"/>
              <a:t>PAIR</a:t>
            </a:r>
          </a:p>
          <a:p>
            <a:endParaRPr lang="en-GB" dirty="0"/>
          </a:p>
          <a:p>
            <a:r>
              <a:rPr lang="en-GB" dirty="0"/>
              <a:t>SHAIR</a:t>
            </a:r>
          </a:p>
        </p:txBody>
      </p:sp>
      <p:sp>
        <p:nvSpPr>
          <p:cNvPr id="6" name="TextBox 5">
            <a:extLst>
              <a:ext uri="{FF2B5EF4-FFF2-40B4-BE49-F238E27FC236}">
                <a16:creationId xmlns:a16="http://schemas.microsoft.com/office/drawing/2014/main" id="{19B6994D-A3C2-98EE-48AB-32BB71D1E5FD}"/>
              </a:ext>
            </a:extLst>
          </p:cNvPr>
          <p:cNvSpPr txBox="1"/>
          <p:nvPr/>
        </p:nvSpPr>
        <p:spPr>
          <a:xfrm>
            <a:off x="5917534" y="4141865"/>
            <a:ext cx="857113" cy="369332"/>
          </a:xfrm>
          <a:prstGeom prst="rect">
            <a:avLst/>
          </a:prstGeom>
          <a:noFill/>
        </p:spPr>
        <p:txBody>
          <a:bodyPr wrap="square" rtlCol="0">
            <a:spAutoFit/>
          </a:bodyPr>
          <a:lstStyle/>
          <a:p>
            <a:r>
              <a:rPr lang="en-GB" dirty="0"/>
              <a:t>Hint :</a:t>
            </a:r>
          </a:p>
        </p:txBody>
      </p:sp>
      <p:pic>
        <p:nvPicPr>
          <p:cNvPr id="8" name="Picture 7">
            <a:extLst>
              <a:ext uri="{FF2B5EF4-FFF2-40B4-BE49-F238E27FC236}">
                <a16:creationId xmlns:a16="http://schemas.microsoft.com/office/drawing/2014/main" id="{2511FC7C-741B-A880-C460-7593ECD4F2A7}"/>
              </a:ext>
            </a:extLst>
          </p:cNvPr>
          <p:cNvPicPr>
            <a:picLocks noChangeAspect="1"/>
          </p:cNvPicPr>
          <p:nvPr/>
        </p:nvPicPr>
        <p:blipFill>
          <a:blip r:embed="rId4"/>
          <a:stretch>
            <a:fillRect/>
          </a:stretch>
        </p:blipFill>
        <p:spPr>
          <a:xfrm>
            <a:off x="9799507" y="0"/>
            <a:ext cx="2255177" cy="1010653"/>
          </a:xfrm>
          <a:prstGeom prst="rect">
            <a:avLst/>
          </a:prstGeom>
        </p:spPr>
      </p:pic>
    </p:spTree>
    <p:custDataLst>
      <p:tags r:id="rId1"/>
    </p:custDataLst>
    <p:extLst>
      <p:ext uri="{BB962C8B-B14F-4D97-AF65-F5344CB8AC3E}">
        <p14:creationId xmlns:p14="http://schemas.microsoft.com/office/powerpoint/2010/main" val="24245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53693BA-3255-2540-B3BC-C67B545176AA}"/>
              </a:ext>
            </a:extLst>
          </p:cNvPr>
          <p:cNvSpPr txBox="1"/>
          <p:nvPr/>
        </p:nvSpPr>
        <p:spPr>
          <a:xfrm>
            <a:off x="2333244" y="309311"/>
            <a:ext cx="7525512" cy="2677656"/>
          </a:xfrm>
          <a:prstGeom prst="rect">
            <a:avLst/>
          </a:prstGeom>
          <a:noFill/>
        </p:spPr>
        <p:txBody>
          <a:bodyPr wrap="square" rtlCol="0">
            <a:spAutoFit/>
          </a:bodyPr>
          <a:lstStyle/>
          <a:p>
            <a:endParaRPr lang="en-GB" sz="2400" dirty="0"/>
          </a:p>
          <a:p>
            <a:endParaRPr lang="en-GB" sz="2400" dirty="0"/>
          </a:p>
          <a:p>
            <a:endParaRPr lang="en-GB" sz="2400" dirty="0"/>
          </a:p>
          <a:p>
            <a:endParaRPr lang="en-GB" sz="2400" dirty="0"/>
          </a:p>
          <a:p>
            <a:r>
              <a:rPr lang="en-GB" sz="2400" dirty="0"/>
              <a:t>Do you agree with Dora.  </a:t>
            </a:r>
          </a:p>
          <a:p>
            <a:endParaRPr lang="en-GB" sz="2400" dirty="0"/>
          </a:p>
          <a:p>
            <a:r>
              <a:rPr lang="en-GB" sz="2400" dirty="0"/>
              <a:t>How many lines of symmetry does a rectangle have?</a:t>
            </a:r>
          </a:p>
        </p:txBody>
      </p:sp>
      <p:sp>
        <p:nvSpPr>
          <p:cNvPr id="3" name="Rectangle 2"/>
          <p:cNvSpPr/>
          <p:nvPr/>
        </p:nvSpPr>
        <p:spPr>
          <a:xfrm>
            <a:off x="2956361" y="3294972"/>
            <a:ext cx="2052000" cy="1045029"/>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ight Triangle 4"/>
          <p:cNvSpPr/>
          <p:nvPr/>
        </p:nvSpPr>
        <p:spPr>
          <a:xfrm rot="5400000">
            <a:off x="7612283" y="3027097"/>
            <a:ext cx="1044000" cy="2052000"/>
          </a:xfrm>
          <a:prstGeom prst="rtTriangl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ight Triangle 14"/>
          <p:cNvSpPr/>
          <p:nvPr/>
        </p:nvSpPr>
        <p:spPr>
          <a:xfrm rot="12954423" flipH="1">
            <a:off x="7618805" y="3033494"/>
            <a:ext cx="1044000" cy="2052000"/>
          </a:xfrm>
          <a:prstGeom prst="rtTriangl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p:nvPr/>
        </p:nvCxnSpPr>
        <p:spPr>
          <a:xfrm flipV="1">
            <a:off x="2765045" y="3083689"/>
            <a:ext cx="2672133" cy="135501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41200" y="4634334"/>
            <a:ext cx="2052000" cy="1045029"/>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cxnSpLocks/>
          </p:cNvCxnSpPr>
          <p:nvPr/>
        </p:nvCxnSpPr>
        <p:spPr>
          <a:xfrm flipV="1">
            <a:off x="5759382" y="4408967"/>
            <a:ext cx="0" cy="1404556"/>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67551" y="5132023"/>
            <a:ext cx="3086100" cy="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53FFC98-BB79-4743-83C7-633D6FB3D75C}"/>
              </a:ext>
            </a:extLst>
          </p:cNvPr>
          <p:cNvSpPr txBox="1"/>
          <p:nvPr/>
        </p:nvSpPr>
        <p:spPr>
          <a:xfrm>
            <a:off x="7640144" y="4648163"/>
            <a:ext cx="1848263" cy="954107"/>
          </a:xfrm>
          <a:prstGeom prst="rect">
            <a:avLst/>
          </a:prstGeom>
          <a:noFill/>
        </p:spPr>
        <p:txBody>
          <a:bodyPr wrap="square" rtlCol="0">
            <a:spAutoFit/>
          </a:bodyPr>
          <a:lstStyle>
            <a:defPPr>
              <a:defRPr lang="en-US"/>
            </a:defPPr>
            <a:lvl1pPr>
              <a:defRPr sz="2800"/>
            </a:lvl1pPr>
          </a:lstStyle>
          <a:p>
            <a:pPr algn="ctr"/>
            <a:r>
              <a:rPr lang="en-GB" dirty="0">
                <a:solidFill>
                  <a:schemeClr val="accent1"/>
                </a:solidFill>
                <a:sym typeface="Arial"/>
              </a:rPr>
              <a:t>2 lines of symmetry</a:t>
            </a:r>
          </a:p>
        </p:txBody>
      </p:sp>
      <p:pic>
        <p:nvPicPr>
          <p:cNvPr id="13" name="Picture 12">
            <a:extLst>
              <a:ext uri="{FF2B5EF4-FFF2-40B4-BE49-F238E27FC236}">
                <a16:creationId xmlns:a16="http://schemas.microsoft.com/office/drawing/2014/main" id="{D1EF0472-86D6-468C-B929-EF27D6CCC6AC}"/>
              </a:ext>
            </a:extLst>
          </p:cNvPr>
          <p:cNvPicPr>
            <a:picLocks noChangeAspect="1"/>
          </p:cNvPicPr>
          <p:nvPr/>
        </p:nvPicPr>
        <p:blipFill>
          <a:blip r:embed="rId4"/>
          <a:stretch>
            <a:fillRect/>
          </a:stretch>
        </p:blipFill>
        <p:spPr>
          <a:xfrm>
            <a:off x="2190589" y="309312"/>
            <a:ext cx="1622011" cy="1120133"/>
          </a:xfrm>
          <a:prstGeom prst="rect">
            <a:avLst/>
          </a:prstGeom>
        </p:spPr>
      </p:pic>
      <p:sp>
        <p:nvSpPr>
          <p:cNvPr id="14" name="TextBox 13">
            <a:extLst>
              <a:ext uri="{FF2B5EF4-FFF2-40B4-BE49-F238E27FC236}">
                <a16:creationId xmlns:a16="http://schemas.microsoft.com/office/drawing/2014/main" id="{389A0911-5ADE-4E76-86E4-877551EF94BA}"/>
              </a:ext>
            </a:extLst>
          </p:cNvPr>
          <p:cNvSpPr txBox="1"/>
          <p:nvPr/>
        </p:nvSpPr>
        <p:spPr>
          <a:xfrm>
            <a:off x="4141125" y="436919"/>
            <a:ext cx="3859306" cy="919401"/>
          </a:xfrm>
          <a:prstGeom prst="wedgeRoundRectCallout">
            <a:avLst>
              <a:gd name="adj1" fmla="val -60980"/>
              <a:gd name="adj2" fmla="val 15535"/>
              <a:gd name="adj3" fmla="val 16667"/>
            </a:avLst>
          </a:prstGeom>
          <a:noFill/>
          <a:ln w="28575">
            <a:solidFill>
              <a:schemeClr val="accent2"/>
            </a:solidFill>
          </a:ln>
        </p:spPr>
        <p:txBody>
          <a:bodyPr wrap="square" rtlCol="0">
            <a:spAutoFit/>
          </a:bodyPr>
          <a:lstStyle/>
          <a:p>
            <a:pPr algn="ctr"/>
            <a:r>
              <a:rPr lang="en-GB" sz="2400" dirty="0"/>
              <a:t>This rectangle has 4 lines of symmetry.</a:t>
            </a:r>
          </a:p>
        </p:txBody>
      </p:sp>
    </p:spTree>
    <p:custDataLst>
      <p:tags r:id="rId1"/>
    </p:custDataLst>
    <p:extLst>
      <p:ext uri="{BB962C8B-B14F-4D97-AF65-F5344CB8AC3E}">
        <p14:creationId xmlns:p14="http://schemas.microsoft.com/office/powerpoint/2010/main" val="7502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xEl>
                                              <p:pRg st="6" end="6"/>
                                            </p:txEl>
                                          </p:spTgt>
                                        </p:tgtEl>
                                        <p:attrNameLst>
                                          <p:attrName>style.visibility</p:attrName>
                                        </p:attrNameLst>
                                      </p:cBhvr>
                                      <p:to>
                                        <p:strVal val="visible"/>
                                      </p:to>
                                    </p:set>
                                    <p:animEffect transition="in" filter="fade">
                                      <p:cBhvr>
                                        <p:cTn id="35" dur="500"/>
                                        <p:tgtEl>
                                          <p:spTgt spid="2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8"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1|1.9|12|1.5|5|2.1|1.2"/>
</p:tagLst>
</file>

<file path=ppt/tags/tag2.xml><?xml version="1.0" encoding="utf-8"?>
<p:tagLst xmlns:a="http://schemas.openxmlformats.org/drawingml/2006/main" xmlns:r="http://schemas.openxmlformats.org/officeDocument/2006/relationships" xmlns:p="http://schemas.openxmlformats.org/presentationml/2006/main">
  <p:tag name="TIMING" val="|9.9|7.3|9.9|7"/>
</p:tagLst>
</file>

<file path=ppt/tags/tag3.xml><?xml version="1.0" encoding="utf-8"?>
<p:tagLst xmlns:a="http://schemas.openxmlformats.org/drawingml/2006/main" xmlns:r="http://schemas.openxmlformats.org/officeDocument/2006/relationships" xmlns:p="http://schemas.openxmlformats.org/presentationml/2006/main">
  <p:tag name="TIMING" val="|6.4|3.9|9.4|11.4"/>
</p:tagLst>
</file>

<file path=ppt/tags/tag4.xml><?xml version="1.0" encoding="utf-8"?>
<p:tagLst xmlns:a="http://schemas.openxmlformats.org/drawingml/2006/main" xmlns:r="http://schemas.openxmlformats.org/officeDocument/2006/relationships" xmlns:p="http://schemas.openxmlformats.org/presentationml/2006/main">
  <p:tag name="TIMING" val="|12.9|3.5|0.9|2.5|0.8|3.6|0.7|2.7"/>
</p:tagLst>
</file>

<file path=ppt/tags/tag5.xml><?xml version="1.0" encoding="utf-8"?>
<p:tagLst xmlns:a="http://schemas.openxmlformats.org/drawingml/2006/main" xmlns:r="http://schemas.openxmlformats.org/officeDocument/2006/relationships" xmlns:p="http://schemas.openxmlformats.org/presentationml/2006/main">
  <p:tag name="TIMING" val="|7.1|2.6|18.5|1.8|2|2.1|6"/>
</p:tagLst>
</file>

<file path=ppt/tags/tag6.xml><?xml version="1.0" encoding="utf-8"?>
<p:tagLst xmlns:a="http://schemas.openxmlformats.org/drawingml/2006/main" xmlns:r="http://schemas.openxmlformats.org/officeDocument/2006/relationships" xmlns:p="http://schemas.openxmlformats.org/presentationml/2006/main">
  <p:tag name="TIMING" val="|11.7|9.4|2.6|5.7|4.2|5.2"/>
</p:tagLst>
</file>

<file path=ppt/tags/tag7.xml><?xml version="1.0" encoding="utf-8"?>
<p:tagLst xmlns:a="http://schemas.openxmlformats.org/drawingml/2006/main" xmlns:r="http://schemas.openxmlformats.org/officeDocument/2006/relationships" xmlns:p="http://schemas.openxmlformats.org/presentationml/2006/main">
  <p:tag name="TIMING" val="|6.9"/>
</p:tagLst>
</file>

<file path=ppt/tags/tag8.xml><?xml version="1.0" encoding="utf-8"?>
<p:tagLst xmlns:a="http://schemas.openxmlformats.org/drawingml/2006/main" xmlns:r="http://schemas.openxmlformats.org/officeDocument/2006/relationships" xmlns:p="http://schemas.openxmlformats.org/presentationml/2006/main">
  <p:tag name="TIMING" val="|5.9|7.1|5.9|5.9"/>
</p:tagLst>
</file>

<file path=ppt/tags/tag9.xml><?xml version="1.0" encoding="utf-8"?>
<p:tagLst xmlns:a="http://schemas.openxmlformats.org/drawingml/2006/main" xmlns:r="http://schemas.openxmlformats.org/officeDocument/2006/relationships" xmlns:p="http://schemas.openxmlformats.org/presentationml/2006/main">
  <p:tag name="TIMING" val="|2.4|7.4|17.7|10.2"/>
</p:tagLst>
</file>

<file path=ppt/theme/theme1.xml><?xml version="1.0" encoding="utf-8"?>
<a:theme xmlns:a="http://schemas.openxmlformats.org/drawingml/2006/main" name="1_ALT Maths BW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Maths BWA" id="{B0CCC775-17A6-498A-8D21-8000325C4431}" vid="{A7D7CE89-AB91-4E3A-9EE9-3546E043E60B}"/>
    </a:ext>
  </a:extLst>
</a:theme>
</file>

<file path=ppt/theme/theme2.xml><?xml version="1.0" encoding="utf-8"?>
<a:theme xmlns:a="http://schemas.openxmlformats.org/drawingml/2006/main" name="ALT Maths BW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Maths BWA" id="{B0CCC775-17A6-498A-8D21-8000325C4431}" vid="{A7D7CE89-AB91-4E3A-9EE9-3546E043E60B}"/>
    </a:ext>
  </a:extLst>
</a:theme>
</file>

<file path=ppt/theme/theme3.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6BAACC90-FAFA-4EBF-9340-8DF529396D71}"/>
    </a:ext>
  </a:extLst>
</a:theme>
</file>

<file path=ppt/theme/theme4.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CC229B3E-A947-407C-91B8-8C19B8FA212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ALT Maths BWA</Template>
  <TotalTime>1232</TotalTime>
  <Words>537</Words>
  <Application>Microsoft Office PowerPoint</Application>
  <PresentationFormat>Widescreen</PresentationFormat>
  <Paragraphs>121</Paragraphs>
  <Slides>23</Slides>
  <Notes>4</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Aptos</vt:lpstr>
      <vt:lpstr>Arial</vt:lpstr>
      <vt:lpstr>Arial Rounded MT Bold</vt:lpstr>
      <vt:lpstr>Calibri</vt:lpstr>
      <vt:lpstr>Century Gothic</vt:lpstr>
      <vt:lpstr>Comic Sans MS</vt:lpstr>
      <vt:lpstr>Courier New</vt:lpstr>
      <vt:lpstr>Lato</vt:lpstr>
      <vt:lpstr>1_ALT Maths BWA</vt:lpstr>
      <vt:lpstr>ALT Maths BWA</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Mrs G Grimshaw - BWA Staff</dc:creator>
  <cp:lastModifiedBy>Mrs G Grimshaw - BWA Staff</cp:lastModifiedBy>
  <cp:revision>2</cp:revision>
  <cp:lastPrinted>2026-06-30T15:11:58Z</cp:lastPrinted>
  <dcterms:created xsi:type="dcterms:W3CDTF">2025-05-18T11:25:48Z</dcterms:created>
  <dcterms:modified xsi:type="dcterms:W3CDTF">2026-07-03T06:39:43Z</dcterms:modified>
</cp:coreProperties>
</file>