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2.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3.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4.xml" ContentType="application/vnd.openxmlformats-officedocument.theme+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702" r:id="rId2"/>
    <p:sldMasterId id="2147483705" r:id="rId3"/>
    <p:sldMasterId id="2147483711" r:id="rId4"/>
    <p:sldMasterId id="2147483714" r:id="rId5"/>
  </p:sldMasterIdLst>
  <p:notesMasterIdLst>
    <p:notesMasterId r:id="rId33"/>
  </p:notesMasterIdLst>
  <p:sldIdLst>
    <p:sldId id="258" r:id="rId6"/>
    <p:sldId id="335" r:id="rId7"/>
    <p:sldId id="259" r:id="rId8"/>
    <p:sldId id="260" r:id="rId9"/>
    <p:sldId id="257" r:id="rId10"/>
    <p:sldId id="261" r:id="rId11"/>
    <p:sldId id="262" r:id="rId12"/>
    <p:sldId id="263" r:id="rId13"/>
    <p:sldId id="264" r:id="rId14"/>
    <p:sldId id="266" r:id="rId15"/>
    <p:sldId id="265" r:id="rId16"/>
    <p:sldId id="278" r:id="rId17"/>
    <p:sldId id="272" r:id="rId18"/>
    <p:sldId id="279" r:id="rId19"/>
    <p:sldId id="274" r:id="rId20"/>
    <p:sldId id="275" r:id="rId21"/>
    <p:sldId id="276" r:id="rId22"/>
    <p:sldId id="277" r:id="rId23"/>
    <p:sldId id="280" r:id="rId24"/>
    <p:sldId id="281" r:id="rId25"/>
    <p:sldId id="288" r:id="rId26"/>
    <p:sldId id="282" r:id="rId27"/>
    <p:sldId id="283" r:id="rId28"/>
    <p:sldId id="284" r:id="rId29"/>
    <p:sldId id="285" r:id="rId30"/>
    <p:sldId id="286" r:id="rId31"/>
    <p:sldId id="287"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BB435D5-C629-6855-9D82-ADBBCA8130E9}" name="Mr I Jahangir - BWA Staff" initials="MS" userId="S::ijahangir@bluecoat.uk.com::5c8e80b0-7faf-4458-b9fd-ce3218c3c496"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EC82EB4-D1AB-419F-8C4A-CA4C54A699E5}" v="1" dt="2026-07-16T12:31:55.92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4061" autoAdjust="0"/>
  </p:normalViewPr>
  <p:slideViewPr>
    <p:cSldViewPr snapToGrid="0">
      <p:cViewPr varScale="1">
        <p:scale>
          <a:sx n="61" d="100"/>
          <a:sy n="61" d="100"/>
        </p:scale>
        <p:origin x="68" y="1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microsoft.com/office/2018/10/relationships/authors" Target="authors.xml"/><Relationship Id="rId21" Type="http://schemas.openxmlformats.org/officeDocument/2006/relationships/slide" Target="slides/slide16.xml"/><Relationship Id="rId34"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notesMaster" Target="notesMasters/notesMaster1.xml"/><Relationship Id="rId38" Type="http://schemas.microsoft.com/office/2015/10/relationships/revisionInfo" Target="revisionInfo.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viewProps" Target="viewProps.xml"/><Relationship Id="rId8" Type="http://schemas.openxmlformats.org/officeDocument/2006/relationships/slide" Target="slides/slide3.xml"/><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011A2DB-FBC9-49C4-AE31-16A658015B87}" type="datetimeFigureOut">
              <a:rPr lang="en-GB" smtClean="0"/>
              <a:t>06/09/2026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3A4D53D-834A-43E8-9790-151AB03B1656}" type="slidenum">
              <a:rPr lang="en-GB" smtClean="0"/>
              <a:t>‹#›</a:t>
            </a:fld>
            <a:endParaRPr lang="en-GB"/>
          </a:p>
        </p:txBody>
      </p:sp>
    </p:spTree>
    <p:extLst>
      <p:ext uri="{BB962C8B-B14F-4D97-AF65-F5344CB8AC3E}">
        <p14:creationId xmlns:p14="http://schemas.microsoft.com/office/powerpoint/2010/main" val="20424702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lesson combines the learning acquired from Lesson 2 (Non calculator percentage increase and decrease) and Lesson 4 (Finding the multiplier).</a:t>
            </a:r>
          </a:p>
        </p:txBody>
      </p:sp>
      <p:sp>
        <p:nvSpPr>
          <p:cNvPr id="4" name="Slide Number Placeholder 3"/>
          <p:cNvSpPr>
            <a:spLocks noGrp="1"/>
          </p:cNvSpPr>
          <p:nvPr>
            <p:ph type="sldNum" sz="quarter" idx="5"/>
          </p:nvPr>
        </p:nvSpPr>
        <p:spPr/>
        <p:txBody>
          <a:bodyPr/>
          <a:lstStyle/>
          <a:p>
            <a:fld id="{A3A4D53D-834A-43E8-9790-151AB03B1656}" type="slidenum">
              <a:rPr lang="en-GB" smtClean="0"/>
              <a:t>1</a:t>
            </a:fld>
            <a:endParaRPr lang="en-GB"/>
          </a:p>
        </p:txBody>
      </p:sp>
    </p:spTree>
    <p:extLst>
      <p:ext uri="{BB962C8B-B14F-4D97-AF65-F5344CB8AC3E}">
        <p14:creationId xmlns:p14="http://schemas.microsoft.com/office/powerpoint/2010/main" val="416360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910A3C-1BB7-DFFF-C88B-756B70D983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8AD62B-CD72-E3F9-0C2B-5909F50E2E3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4939228-A65D-5E48-3230-AABAF0BAD408}"/>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03A5FEF5-A84D-4EEB-2B2A-E48AA76E0606}"/>
              </a:ext>
            </a:extLst>
          </p:cNvPr>
          <p:cNvSpPr>
            <a:spLocks noGrp="1"/>
          </p:cNvSpPr>
          <p:nvPr>
            <p:ph type="sldNum" sz="quarter" idx="5"/>
          </p:nvPr>
        </p:nvSpPr>
        <p:spPr/>
        <p:txBody>
          <a:bodyPr/>
          <a:lstStyle/>
          <a:p>
            <a:fld id="{A3A4D53D-834A-43E8-9790-151AB03B1656}" type="slidenum">
              <a:rPr lang="en-GB" smtClean="0"/>
              <a:t>17</a:t>
            </a:fld>
            <a:endParaRPr lang="en-GB"/>
          </a:p>
        </p:txBody>
      </p:sp>
    </p:spTree>
    <p:extLst>
      <p:ext uri="{BB962C8B-B14F-4D97-AF65-F5344CB8AC3E}">
        <p14:creationId xmlns:p14="http://schemas.microsoft.com/office/powerpoint/2010/main" val="6466808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3A4D53D-834A-43E8-9790-151AB03B1656}" type="slidenum">
              <a:rPr lang="en-GB" smtClean="0"/>
              <a:t>18</a:t>
            </a:fld>
            <a:endParaRPr lang="en-GB"/>
          </a:p>
        </p:txBody>
      </p:sp>
    </p:spTree>
    <p:extLst>
      <p:ext uri="{BB962C8B-B14F-4D97-AF65-F5344CB8AC3E}">
        <p14:creationId xmlns:p14="http://schemas.microsoft.com/office/powerpoint/2010/main" val="25146569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1F34A8-E589-7C93-2C0A-BF1908096F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0B1DBF-6B12-63D5-74A3-B741C888CF50}"/>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FF772934-0323-29AA-267B-30CB99DCE0C8}"/>
              </a:ext>
            </a:extLst>
          </p:cNvPr>
          <p:cNvSpPr>
            <a:spLocks noGrp="1"/>
          </p:cNvSpPr>
          <p:nvPr>
            <p:ph type="body" idx="1"/>
          </p:nvPr>
        </p:nvSpPr>
        <p:spPr/>
        <p:txBody>
          <a:bodyPr/>
          <a:lstStyle/>
          <a:p>
            <a:r>
              <a:rPr lang="en-GB" dirty="0"/>
              <a:t>Demonstrate</a:t>
            </a:r>
            <a:r>
              <a:rPr lang="en-GB" baseline="0" dirty="0"/>
              <a:t> simplifying fractional answers in terms of pi</a:t>
            </a:r>
            <a:endParaRPr lang="en-GB" dirty="0"/>
          </a:p>
        </p:txBody>
      </p:sp>
      <p:sp>
        <p:nvSpPr>
          <p:cNvPr id="4" name="Slide Number Placeholder 3">
            <a:extLst>
              <a:ext uri="{FF2B5EF4-FFF2-40B4-BE49-F238E27FC236}">
                <a16:creationId xmlns:a16="http://schemas.microsoft.com/office/drawing/2014/main" id="{8BD255C2-7D9A-017E-EC8F-88192DCBBAD9}"/>
              </a:ext>
            </a:extLst>
          </p:cNvPr>
          <p:cNvSpPr>
            <a:spLocks noGrp="1"/>
          </p:cNvSpPr>
          <p:nvPr>
            <p:ph type="sldNum" sz="quarter" idx="10"/>
          </p:nvPr>
        </p:nvSpPr>
        <p:spPr/>
        <p:txBody>
          <a:bodyPr/>
          <a:lstStyle/>
          <a:p>
            <a:fld id="{9DE9ECCB-A593-427C-8E0F-B636B57DEFC0}" type="slidenum">
              <a:rPr lang="en-GB" smtClean="0">
                <a:solidFill>
                  <a:prstClr val="black"/>
                </a:solidFill>
              </a:rPr>
              <a:pPr/>
              <a:t>19</a:t>
            </a:fld>
            <a:endParaRPr lang="en-GB">
              <a:solidFill>
                <a:prstClr val="black"/>
              </a:solidFill>
            </a:endParaRPr>
          </a:p>
        </p:txBody>
      </p:sp>
    </p:spTree>
    <p:extLst>
      <p:ext uri="{BB962C8B-B14F-4D97-AF65-F5344CB8AC3E}">
        <p14:creationId xmlns:p14="http://schemas.microsoft.com/office/powerpoint/2010/main" val="21401341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8A0840-81BE-BECB-03D6-C6467EAC54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FA0FED-BC3E-D413-3412-E3D6389B34EF}"/>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64BD0D74-328D-649E-62AC-EE96A0F6C0DD}"/>
              </a:ext>
            </a:extLst>
          </p:cNvPr>
          <p:cNvSpPr>
            <a:spLocks noGrp="1"/>
          </p:cNvSpPr>
          <p:nvPr>
            <p:ph type="body" idx="1"/>
          </p:nvPr>
        </p:nvSpPr>
        <p:spPr/>
        <p:txBody>
          <a:bodyPr/>
          <a:lstStyle/>
          <a:p>
            <a:r>
              <a:rPr lang="en-GB" dirty="0"/>
              <a:t>Demonstrate</a:t>
            </a:r>
            <a:r>
              <a:rPr lang="en-GB" baseline="0" dirty="0"/>
              <a:t> simplifying fractional answers in terms of pi</a:t>
            </a:r>
            <a:endParaRPr lang="en-GB" dirty="0"/>
          </a:p>
        </p:txBody>
      </p:sp>
      <p:sp>
        <p:nvSpPr>
          <p:cNvPr id="4" name="Slide Number Placeholder 3">
            <a:extLst>
              <a:ext uri="{FF2B5EF4-FFF2-40B4-BE49-F238E27FC236}">
                <a16:creationId xmlns:a16="http://schemas.microsoft.com/office/drawing/2014/main" id="{78F1BE47-8DBF-11B5-6098-3B0249911540}"/>
              </a:ext>
            </a:extLst>
          </p:cNvPr>
          <p:cNvSpPr>
            <a:spLocks noGrp="1"/>
          </p:cNvSpPr>
          <p:nvPr>
            <p:ph type="sldNum" sz="quarter" idx="10"/>
          </p:nvPr>
        </p:nvSpPr>
        <p:spPr/>
        <p:txBody>
          <a:bodyPr/>
          <a:lstStyle/>
          <a:p>
            <a:fld id="{9DE9ECCB-A593-427C-8E0F-B636B57DEFC0}" type="slidenum">
              <a:rPr lang="en-GB" smtClean="0">
                <a:solidFill>
                  <a:prstClr val="black"/>
                </a:solidFill>
              </a:rPr>
              <a:pPr/>
              <a:t>20</a:t>
            </a:fld>
            <a:endParaRPr lang="en-GB">
              <a:solidFill>
                <a:prstClr val="black"/>
              </a:solidFill>
            </a:endParaRPr>
          </a:p>
        </p:txBody>
      </p:sp>
    </p:spTree>
    <p:extLst>
      <p:ext uri="{BB962C8B-B14F-4D97-AF65-F5344CB8AC3E}">
        <p14:creationId xmlns:p14="http://schemas.microsoft.com/office/powerpoint/2010/main" val="3834284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D436C2-3320-5B75-F88D-B81B9D72EB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69859AE-0848-DD49-0D93-0133FDBF98A2}"/>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B99F3EB0-C35B-1828-0946-D0FC873BDBE0}"/>
              </a:ext>
            </a:extLst>
          </p:cNvPr>
          <p:cNvSpPr>
            <a:spLocks noGrp="1"/>
          </p:cNvSpPr>
          <p:nvPr>
            <p:ph type="body" idx="1"/>
          </p:nvPr>
        </p:nvSpPr>
        <p:spPr/>
        <p:txBody>
          <a:bodyPr/>
          <a:lstStyle/>
          <a:p>
            <a:r>
              <a:rPr lang="en-GB" dirty="0"/>
              <a:t>Demonstrate</a:t>
            </a:r>
            <a:r>
              <a:rPr lang="en-GB" baseline="0" dirty="0"/>
              <a:t> simplifying fractional answers in terms of pi</a:t>
            </a:r>
            <a:endParaRPr lang="en-GB" dirty="0"/>
          </a:p>
        </p:txBody>
      </p:sp>
      <p:sp>
        <p:nvSpPr>
          <p:cNvPr id="4" name="Slide Number Placeholder 3">
            <a:extLst>
              <a:ext uri="{FF2B5EF4-FFF2-40B4-BE49-F238E27FC236}">
                <a16:creationId xmlns:a16="http://schemas.microsoft.com/office/drawing/2014/main" id="{C3A10CD6-7387-B659-ADD7-FAFBAC60C67B}"/>
              </a:ext>
            </a:extLst>
          </p:cNvPr>
          <p:cNvSpPr>
            <a:spLocks noGrp="1"/>
          </p:cNvSpPr>
          <p:nvPr>
            <p:ph type="sldNum" sz="quarter" idx="10"/>
          </p:nvPr>
        </p:nvSpPr>
        <p:spPr/>
        <p:txBody>
          <a:bodyPr/>
          <a:lstStyle/>
          <a:p>
            <a:fld id="{9DE9ECCB-A593-427C-8E0F-B636B57DEFC0}" type="slidenum">
              <a:rPr lang="en-GB" smtClean="0">
                <a:solidFill>
                  <a:prstClr val="black"/>
                </a:solidFill>
              </a:rPr>
              <a:pPr/>
              <a:t>21</a:t>
            </a:fld>
            <a:endParaRPr lang="en-GB">
              <a:solidFill>
                <a:prstClr val="black"/>
              </a:solidFill>
            </a:endParaRPr>
          </a:p>
        </p:txBody>
      </p:sp>
    </p:spTree>
    <p:extLst>
      <p:ext uri="{BB962C8B-B14F-4D97-AF65-F5344CB8AC3E}">
        <p14:creationId xmlns:p14="http://schemas.microsoft.com/office/powerpoint/2010/main" val="25557672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an optional slide to extend the concept from the previous slide,</a:t>
            </a:r>
          </a:p>
        </p:txBody>
      </p:sp>
      <p:sp>
        <p:nvSpPr>
          <p:cNvPr id="4" name="Slide Number Placeholder 3"/>
          <p:cNvSpPr>
            <a:spLocks noGrp="1"/>
          </p:cNvSpPr>
          <p:nvPr>
            <p:ph type="sldNum" sz="quarter" idx="5"/>
          </p:nvPr>
        </p:nvSpPr>
        <p:spPr/>
        <p:txBody>
          <a:bodyPr/>
          <a:lstStyle/>
          <a:p>
            <a:fld id="{A3A4D53D-834A-43E8-9790-151AB03B1656}" type="slidenum">
              <a:rPr lang="en-GB" smtClean="0"/>
              <a:t>9</a:t>
            </a:fld>
            <a:endParaRPr lang="en-GB"/>
          </a:p>
        </p:txBody>
      </p:sp>
    </p:spTree>
    <p:extLst>
      <p:ext uri="{BB962C8B-B14F-4D97-AF65-F5344CB8AC3E}">
        <p14:creationId xmlns:p14="http://schemas.microsoft.com/office/powerpoint/2010/main" val="16731426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9EF8E4-0EA7-C709-6B33-4A88DA985A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5CE598-DDB1-A0D6-39BB-5E9C3FD7676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8D8FDE8-4F5B-BC68-7BD3-BAC41100F438}"/>
              </a:ext>
            </a:extLst>
          </p:cNvPr>
          <p:cNvSpPr>
            <a:spLocks noGrp="1"/>
          </p:cNvSpPr>
          <p:nvPr>
            <p:ph type="body" idx="1"/>
          </p:nvPr>
        </p:nvSpPr>
        <p:spPr/>
        <p:txBody>
          <a:bodyPr/>
          <a:lstStyle/>
          <a:p>
            <a:r>
              <a:rPr lang="en-GB" dirty="0"/>
              <a:t>This is an optional slide to extend the concept from the previous slide.</a:t>
            </a:r>
          </a:p>
          <a:p>
            <a:r>
              <a:rPr lang="en-GB" dirty="0"/>
              <a:t>Price to Importer = $30 x 1.25 = $37.50</a:t>
            </a:r>
          </a:p>
          <a:p>
            <a:r>
              <a:rPr lang="en-GB" dirty="0"/>
              <a:t>Price to wholesaler = 37.5 x 1.40 = $52.50.</a:t>
            </a:r>
          </a:p>
          <a:p>
            <a:r>
              <a:rPr lang="en-GB" dirty="0"/>
              <a:t>Overall multiplier = 1.25 x 1.40 = 1.75</a:t>
            </a:r>
          </a:p>
        </p:txBody>
      </p:sp>
      <p:sp>
        <p:nvSpPr>
          <p:cNvPr id="4" name="Slide Number Placeholder 3">
            <a:extLst>
              <a:ext uri="{FF2B5EF4-FFF2-40B4-BE49-F238E27FC236}">
                <a16:creationId xmlns:a16="http://schemas.microsoft.com/office/drawing/2014/main" id="{BF2852AB-8B56-5C27-A7F8-0E2BAE160AC6}"/>
              </a:ext>
            </a:extLst>
          </p:cNvPr>
          <p:cNvSpPr>
            <a:spLocks noGrp="1"/>
          </p:cNvSpPr>
          <p:nvPr>
            <p:ph type="sldNum" sz="quarter" idx="5"/>
          </p:nvPr>
        </p:nvSpPr>
        <p:spPr/>
        <p:txBody>
          <a:bodyPr/>
          <a:lstStyle/>
          <a:p>
            <a:fld id="{A3A4D53D-834A-43E8-9790-151AB03B1656}" type="slidenum">
              <a:rPr lang="en-GB" smtClean="0"/>
              <a:t>10</a:t>
            </a:fld>
            <a:endParaRPr lang="en-GB"/>
          </a:p>
        </p:txBody>
      </p:sp>
    </p:spTree>
    <p:extLst>
      <p:ext uri="{BB962C8B-B14F-4D97-AF65-F5344CB8AC3E}">
        <p14:creationId xmlns:p14="http://schemas.microsoft.com/office/powerpoint/2010/main" val="14250284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69CDF7-EEDE-5487-1670-173597BC2F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BD2696-3D95-0C72-965D-A3A9C2A071D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0762739-0B2C-3767-9B90-DA615441715A}"/>
              </a:ext>
            </a:extLst>
          </p:cNvPr>
          <p:cNvSpPr>
            <a:spLocks noGrp="1"/>
          </p:cNvSpPr>
          <p:nvPr>
            <p:ph type="body" idx="1"/>
          </p:nvPr>
        </p:nvSpPr>
        <p:spPr/>
        <p:txBody>
          <a:bodyPr/>
          <a:lstStyle/>
          <a:p>
            <a:r>
              <a:rPr lang="en-GB" dirty="0"/>
              <a:t>This is an optional slide to extend the concept from the previous slide.</a:t>
            </a:r>
          </a:p>
          <a:p>
            <a:r>
              <a:rPr lang="en-GB" dirty="0"/>
              <a:t>Price to Importer = $30 x 1.25 = $37.50</a:t>
            </a:r>
          </a:p>
          <a:p>
            <a:r>
              <a:rPr lang="en-GB" dirty="0"/>
              <a:t>Price to wholesaler = 37.5 x 1.40 = $52.50.</a:t>
            </a:r>
          </a:p>
          <a:p>
            <a:r>
              <a:rPr lang="en-GB" dirty="0"/>
              <a:t>Overall multiplier = 1.25 x 1.40 = 1.75</a:t>
            </a:r>
          </a:p>
        </p:txBody>
      </p:sp>
      <p:sp>
        <p:nvSpPr>
          <p:cNvPr id="4" name="Slide Number Placeholder 3">
            <a:extLst>
              <a:ext uri="{FF2B5EF4-FFF2-40B4-BE49-F238E27FC236}">
                <a16:creationId xmlns:a16="http://schemas.microsoft.com/office/drawing/2014/main" id="{326A4A54-95E5-D588-8D50-9DF0BAAA6549}"/>
              </a:ext>
            </a:extLst>
          </p:cNvPr>
          <p:cNvSpPr>
            <a:spLocks noGrp="1"/>
          </p:cNvSpPr>
          <p:nvPr>
            <p:ph type="sldNum" sz="quarter" idx="5"/>
          </p:nvPr>
        </p:nvSpPr>
        <p:spPr/>
        <p:txBody>
          <a:bodyPr/>
          <a:lstStyle/>
          <a:p>
            <a:fld id="{A3A4D53D-834A-43E8-9790-151AB03B1656}" type="slidenum">
              <a:rPr lang="en-GB" smtClean="0"/>
              <a:t>11</a:t>
            </a:fld>
            <a:endParaRPr lang="en-GB"/>
          </a:p>
        </p:txBody>
      </p:sp>
    </p:spTree>
    <p:extLst>
      <p:ext uri="{BB962C8B-B14F-4D97-AF65-F5344CB8AC3E}">
        <p14:creationId xmlns:p14="http://schemas.microsoft.com/office/powerpoint/2010/main" val="26324001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859BD8-B454-B4EE-3A19-4ECAB83C22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3026CC-E430-83C8-94F5-1E0300DF27A4}"/>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DEB8B8F2-A530-62DD-5592-DB70426769F3}"/>
              </a:ext>
            </a:extLst>
          </p:cNvPr>
          <p:cNvSpPr>
            <a:spLocks noGrp="1"/>
          </p:cNvSpPr>
          <p:nvPr>
            <p:ph type="body" idx="1"/>
          </p:nvPr>
        </p:nvSpPr>
        <p:spPr/>
        <p:txBody>
          <a:bodyPr/>
          <a:lstStyle/>
          <a:p>
            <a:r>
              <a:rPr lang="en-GB" dirty="0"/>
              <a:t>Demonstrate</a:t>
            </a:r>
            <a:r>
              <a:rPr lang="en-GB" baseline="0" dirty="0"/>
              <a:t> simplifying fractional answers in terms of pi</a:t>
            </a:r>
            <a:endParaRPr lang="en-GB" dirty="0"/>
          </a:p>
        </p:txBody>
      </p:sp>
      <p:sp>
        <p:nvSpPr>
          <p:cNvPr id="4" name="Slide Number Placeholder 3">
            <a:extLst>
              <a:ext uri="{FF2B5EF4-FFF2-40B4-BE49-F238E27FC236}">
                <a16:creationId xmlns:a16="http://schemas.microsoft.com/office/drawing/2014/main" id="{0FE89FB0-9B9C-CCA0-12E4-51740D94E32C}"/>
              </a:ext>
            </a:extLst>
          </p:cNvPr>
          <p:cNvSpPr>
            <a:spLocks noGrp="1"/>
          </p:cNvSpPr>
          <p:nvPr>
            <p:ph type="sldNum" sz="quarter" idx="10"/>
          </p:nvPr>
        </p:nvSpPr>
        <p:spPr/>
        <p:txBody>
          <a:bodyPr/>
          <a:lstStyle/>
          <a:p>
            <a:fld id="{9DE9ECCB-A593-427C-8E0F-B636B57DEFC0}" type="slidenum">
              <a:rPr lang="en-GB" smtClean="0">
                <a:solidFill>
                  <a:prstClr val="black"/>
                </a:solidFill>
              </a:rPr>
              <a:pPr/>
              <a:t>12</a:t>
            </a:fld>
            <a:endParaRPr lang="en-GB">
              <a:solidFill>
                <a:prstClr val="black"/>
              </a:solidFill>
            </a:endParaRPr>
          </a:p>
        </p:txBody>
      </p:sp>
    </p:spTree>
    <p:extLst>
      <p:ext uri="{BB962C8B-B14F-4D97-AF65-F5344CB8AC3E}">
        <p14:creationId xmlns:p14="http://schemas.microsoft.com/office/powerpoint/2010/main" val="13573443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dirty="0"/>
              <a:t>Demonstrate</a:t>
            </a:r>
            <a:r>
              <a:rPr lang="en-GB" baseline="0" dirty="0"/>
              <a:t> simplifying fractional answers in terms of pi</a:t>
            </a:r>
            <a:endParaRPr lang="en-GB" dirty="0"/>
          </a:p>
        </p:txBody>
      </p:sp>
      <p:sp>
        <p:nvSpPr>
          <p:cNvPr id="4" name="Slide Number Placeholder 3"/>
          <p:cNvSpPr>
            <a:spLocks noGrp="1"/>
          </p:cNvSpPr>
          <p:nvPr>
            <p:ph type="sldNum" sz="quarter" idx="10"/>
          </p:nvPr>
        </p:nvSpPr>
        <p:spPr/>
        <p:txBody>
          <a:bodyPr/>
          <a:lstStyle/>
          <a:p>
            <a:fld id="{9DE9ECCB-A593-427C-8E0F-B636B57DEFC0}" type="slidenum">
              <a:rPr lang="en-GB" smtClean="0">
                <a:solidFill>
                  <a:prstClr val="black"/>
                </a:solidFill>
              </a:rPr>
              <a:pPr/>
              <a:t>13</a:t>
            </a:fld>
            <a:endParaRPr lang="en-GB">
              <a:solidFill>
                <a:prstClr val="black"/>
              </a:solidFill>
            </a:endParaRPr>
          </a:p>
        </p:txBody>
      </p:sp>
    </p:spTree>
    <p:extLst>
      <p:ext uri="{BB962C8B-B14F-4D97-AF65-F5344CB8AC3E}">
        <p14:creationId xmlns:p14="http://schemas.microsoft.com/office/powerpoint/2010/main" val="19727970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C5851B-E5BD-C847-2817-8D5B5C70BC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3A8217-290D-1BA4-AE88-EB1516245712}"/>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7B9434A1-5595-41CA-7A74-BD362080A4AA}"/>
              </a:ext>
            </a:extLst>
          </p:cNvPr>
          <p:cNvSpPr>
            <a:spLocks noGrp="1"/>
          </p:cNvSpPr>
          <p:nvPr>
            <p:ph type="body" idx="1"/>
          </p:nvPr>
        </p:nvSpPr>
        <p:spPr/>
        <p:txBody>
          <a:bodyPr/>
          <a:lstStyle/>
          <a:p>
            <a:r>
              <a:rPr lang="en-GB" dirty="0"/>
              <a:t>Demonstrate</a:t>
            </a:r>
            <a:r>
              <a:rPr lang="en-GB" baseline="0" dirty="0"/>
              <a:t> simplifying fractional answers in terms of pi</a:t>
            </a:r>
            <a:endParaRPr lang="en-GB" dirty="0"/>
          </a:p>
        </p:txBody>
      </p:sp>
      <p:sp>
        <p:nvSpPr>
          <p:cNvPr id="4" name="Slide Number Placeholder 3">
            <a:extLst>
              <a:ext uri="{FF2B5EF4-FFF2-40B4-BE49-F238E27FC236}">
                <a16:creationId xmlns:a16="http://schemas.microsoft.com/office/drawing/2014/main" id="{881C33DB-3081-7CFE-BD44-26E81EEAC16C}"/>
              </a:ext>
            </a:extLst>
          </p:cNvPr>
          <p:cNvSpPr>
            <a:spLocks noGrp="1"/>
          </p:cNvSpPr>
          <p:nvPr>
            <p:ph type="sldNum" sz="quarter" idx="10"/>
          </p:nvPr>
        </p:nvSpPr>
        <p:spPr/>
        <p:txBody>
          <a:bodyPr/>
          <a:lstStyle/>
          <a:p>
            <a:fld id="{9DE9ECCB-A593-427C-8E0F-B636B57DEFC0}" type="slidenum">
              <a:rPr lang="en-GB" smtClean="0">
                <a:solidFill>
                  <a:prstClr val="black"/>
                </a:solidFill>
              </a:rPr>
              <a:pPr/>
              <a:t>14</a:t>
            </a:fld>
            <a:endParaRPr lang="en-GB">
              <a:solidFill>
                <a:prstClr val="black"/>
              </a:solidFill>
            </a:endParaRPr>
          </a:p>
        </p:txBody>
      </p:sp>
    </p:spTree>
    <p:extLst>
      <p:ext uri="{BB962C8B-B14F-4D97-AF65-F5344CB8AC3E}">
        <p14:creationId xmlns:p14="http://schemas.microsoft.com/office/powerpoint/2010/main" val="19300544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9841F4-0BBF-CC1B-27A2-D14F3A0C28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4DA10AA-76C5-7E90-F7EE-7AA591FCE91F}"/>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D10A07AC-16B8-E963-D286-353780D6A9A0}"/>
              </a:ext>
            </a:extLst>
          </p:cNvPr>
          <p:cNvSpPr>
            <a:spLocks noGrp="1"/>
          </p:cNvSpPr>
          <p:nvPr>
            <p:ph type="body" idx="1"/>
          </p:nvPr>
        </p:nvSpPr>
        <p:spPr/>
        <p:txBody>
          <a:bodyPr/>
          <a:lstStyle/>
          <a:p>
            <a:r>
              <a:rPr lang="en-GB" dirty="0"/>
              <a:t>Demonstrate</a:t>
            </a:r>
            <a:r>
              <a:rPr lang="en-GB" baseline="0" dirty="0"/>
              <a:t> simplifying fractional answers in terms of pi</a:t>
            </a:r>
            <a:endParaRPr lang="en-GB" dirty="0"/>
          </a:p>
        </p:txBody>
      </p:sp>
      <p:sp>
        <p:nvSpPr>
          <p:cNvPr id="4" name="Slide Number Placeholder 3">
            <a:extLst>
              <a:ext uri="{FF2B5EF4-FFF2-40B4-BE49-F238E27FC236}">
                <a16:creationId xmlns:a16="http://schemas.microsoft.com/office/drawing/2014/main" id="{570A1A2B-8EF2-CBB6-1C5D-5DE39D03FE70}"/>
              </a:ext>
            </a:extLst>
          </p:cNvPr>
          <p:cNvSpPr>
            <a:spLocks noGrp="1"/>
          </p:cNvSpPr>
          <p:nvPr>
            <p:ph type="sldNum" sz="quarter" idx="10"/>
          </p:nvPr>
        </p:nvSpPr>
        <p:spPr/>
        <p:txBody>
          <a:bodyPr/>
          <a:lstStyle/>
          <a:p>
            <a:fld id="{9DE9ECCB-A593-427C-8E0F-B636B57DEFC0}" type="slidenum">
              <a:rPr lang="en-GB" smtClean="0">
                <a:solidFill>
                  <a:prstClr val="black"/>
                </a:solidFill>
              </a:rPr>
              <a:pPr/>
              <a:t>15</a:t>
            </a:fld>
            <a:endParaRPr lang="en-GB">
              <a:solidFill>
                <a:prstClr val="black"/>
              </a:solidFill>
            </a:endParaRPr>
          </a:p>
        </p:txBody>
      </p:sp>
    </p:spTree>
    <p:extLst>
      <p:ext uri="{BB962C8B-B14F-4D97-AF65-F5344CB8AC3E}">
        <p14:creationId xmlns:p14="http://schemas.microsoft.com/office/powerpoint/2010/main" val="33758021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3A4D53D-834A-43E8-9790-151AB03B1656}" type="slidenum">
              <a:rPr lang="en-GB" smtClean="0"/>
              <a:t>16</a:t>
            </a:fld>
            <a:endParaRPr lang="en-GB"/>
          </a:p>
        </p:txBody>
      </p:sp>
    </p:spTree>
    <p:extLst>
      <p:ext uri="{BB962C8B-B14F-4D97-AF65-F5344CB8AC3E}">
        <p14:creationId xmlns:p14="http://schemas.microsoft.com/office/powerpoint/2010/main" val="79329458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8" Type="http://schemas.microsoft.com/office/2007/relationships/hdphoto" Target="../media/hdphoto5.wdp"/><Relationship Id="rId13" Type="http://schemas.openxmlformats.org/officeDocument/2006/relationships/image" Target="../media/image32.png"/><Relationship Id="rId18" Type="http://schemas.microsoft.com/office/2007/relationships/hdphoto" Target="../media/hdphoto10.wdp"/><Relationship Id="rId3" Type="http://schemas.openxmlformats.org/officeDocument/2006/relationships/image" Target="../media/image27.png"/><Relationship Id="rId7" Type="http://schemas.openxmlformats.org/officeDocument/2006/relationships/image" Target="../media/image29.png"/><Relationship Id="rId12" Type="http://schemas.microsoft.com/office/2007/relationships/hdphoto" Target="../media/hdphoto7.wdp"/><Relationship Id="rId17" Type="http://schemas.openxmlformats.org/officeDocument/2006/relationships/image" Target="../media/image34.png"/><Relationship Id="rId2" Type="http://schemas.openxmlformats.org/officeDocument/2006/relationships/image" Target="../media/image26.png"/><Relationship Id="rId16" Type="http://schemas.microsoft.com/office/2007/relationships/hdphoto" Target="../media/hdphoto9.wdp"/><Relationship Id="rId1" Type="http://schemas.openxmlformats.org/officeDocument/2006/relationships/slideMaster" Target="../slideMasters/slideMaster1.xml"/><Relationship Id="rId6" Type="http://schemas.microsoft.com/office/2007/relationships/hdphoto" Target="../media/hdphoto4.wdp"/><Relationship Id="rId11" Type="http://schemas.openxmlformats.org/officeDocument/2006/relationships/image" Target="../media/image31.png"/><Relationship Id="rId5" Type="http://schemas.openxmlformats.org/officeDocument/2006/relationships/image" Target="../media/image28.png"/><Relationship Id="rId15" Type="http://schemas.openxmlformats.org/officeDocument/2006/relationships/image" Target="../media/image33.png"/><Relationship Id="rId10" Type="http://schemas.microsoft.com/office/2007/relationships/hdphoto" Target="../media/hdphoto6.wdp"/><Relationship Id="rId19" Type="http://schemas.openxmlformats.org/officeDocument/2006/relationships/image" Target="../media/image25.png"/><Relationship Id="rId4" Type="http://schemas.microsoft.com/office/2007/relationships/hdphoto" Target="../media/hdphoto3.wdp"/><Relationship Id="rId9" Type="http://schemas.openxmlformats.org/officeDocument/2006/relationships/image" Target="../media/image30.png"/><Relationship Id="rId14" Type="http://schemas.microsoft.com/office/2007/relationships/hdphoto" Target="../media/hdphoto8.wdp"/></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microsoft.com/office/2007/relationships/hdphoto" Target="../media/hdphoto5.wdp"/><Relationship Id="rId13" Type="http://schemas.openxmlformats.org/officeDocument/2006/relationships/image" Target="../media/image32.png"/><Relationship Id="rId18" Type="http://schemas.microsoft.com/office/2007/relationships/hdphoto" Target="../media/hdphoto10.wdp"/><Relationship Id="rId3" Type="http://schemas.openxmlformats.org/officeDocument/2006/relationships/image" Target="../media/image27.png"/><Relationship Id="rId7" Type="http://schemas.openxmlformats.org/officeDocument/2006/relationships/image" Target="../media/image29.png"/><Relationship Id="rId12" Type="http://schemas.microsoft.com/office/2007/relationships/hdphoto" Target="../media/hdphoto7.wdp"/><Relationship Id="rId17" Type="http://schemas.openxmlformats.org/officeDocument/2006/relationships/image" Target="../media/image34.png"/><Relationship Id="rId2" Type="http://schemas.openxmlformats.org/officeDocument/2006/relationships/image" Target="../media/image26.png"/><Relationship Id="rId16" Type="http://schemas.microsoft.com/office/2007/relationships/hdphoto" Target="../media/hdphoto9.wdp"/><Relationship Id="rId1" Type="http://schemas.openxmlformats.org/officeDocument/2006/relationships/slideMaster" Target="../slideMasters/slideMaster1.xml"/><Relationship Id="rId6" Type="http://schemas.microsoft.com/office/2007/relationships/hdphoto" Target="../media/hdphoto4.wdp"/><Relationship Id="rId11" Type="http://schemas.openxmlformats.org/officeDocument/2006/relationships/image" Target="../media/image31.png"/><Relationship Id="rId5" Type="http://schemas.openxmlformats.org/officeDocument/2006/relationships/image" Target="../media/image28.png"/><Relationship Id="rId15" Type="http://schemas.openxmlformats.org/officeDocument/2006/relationships/image" Target="../media/image33.png"/><Relationship Id="rId10" Type="http://schemas.microsoft.com/office/2007/relationships/hdphoto" Target="../media/hdphoto6.wdp"/><Relationship Id="rId19" Type="http://schemas.openxmlformats.org/officeDocument/2006/relationships/image" Target="../media/image25.png"/><Relationship Id="rId4" Type="http://schemas.microsoft.com/office/2007/relationships/hdphoto" Target="../media/hdphoto3.wdp"/><Relationship Id="rId9" Type="http://schemas.openxmlformats.org/officeDocument/2006/relationships/image" Target="../media/image30.png"/><Relationship Id="rId14" Type="http://schemas.microsoft.com/office/2007/relationships/hdphoto" Target="../media/hdphoto8.wdp"/></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8" Type="http://schemas.microsoft.com/office/2007/relationships/hdphoto" Target="../media/hdphoto5.wdp"/><Relationship Id="rId13" Type="http://schemas.openxmlformats.org/officeDocument/2006/relationships/image" Target="../media/image32.png"/><Relationship Id="rId18" Type="http://schemas.microsoft.com/office/2007/relationships/hdphoto" Target="../media/hdphoto10.wdp"/><Relationship Id="rId3" Type="http://schemas.openxmlformats.org/officeDocument/2006/relationships/image" Target="../media/image27.png"/><Relationship Id="rId7" Type="http://schemas.openxmlformats.org/officeDocument/2006/relationships/image" Target="../media/image29.png"/><Relationship Id="rId12" Type="http://schemas.microsoft.com/office/2007/relationships/hdphoto" Target="../media/hdphoto7.wdp"/><Relationship Id="rId17" Type="http://schemas.openxmlformats.org/officeDocument/2006/relationships/image" Target="../media/image34.png"/><Relationship Id="rId2" Type="http://schemas.openxmlformats.org/officeDocument/2006/relationships/image" Target="../media/image26.png"/><Relationship Id="rId16" Type="http://schemas.microsoft.com/office/2007/relationships/hdphoto" Target="../media/hdphoto9.wdp"/><Relationship Id="rId1" Type="http://schemas.openxmlformats.org/officeDocument/2006/relationships/slideMaster" Target="../slideMasters/slideMaster1.xml"/><Relationship Id="rId6" Type="http://schemas.microsoft.com/office/2007/relationships/hdphoto" Target="../media/hdphoto4.wdp"/><Relationship Id="rId11" Type="http://schemas.openxmlformats.org/officeDocument/2006/relationships/image" Target="../media/image31.png"/><Relationship Id="rId5" Type="http://schemas.openxmlformats.org/officeDocument/2006/relationships/image" Target="../media/image28.png"/><Relationship Id="rId15" Type="http://schemas.openxmlformats.org/officeDocument/2006/relationships/image" Target="../media/image33.png"/><Relationship Id="rId10" Type="http://schemas.microsoft.com/office/2007/relationships/hdphoto" Target="../media/hdphoto6.wdp"/><Relationship Id="rId19" Type="http://schemas.openxmlformats.org/officeDocument/2006/relationships/image" Target="../media/image25.png"/><Relationship Id="rId4" Type="http://schemas.microsoft.com/office/2007/relationships/hdphoto" Target="../media/hdphoto3.wdp"/><Relationship Id="rId9" Type="http://schemas.openxmlformats.org/officeDocument/2006/relationships/image" Target="../media/image30.png"/><Relationship Id="rId14" Type="http://schemas.microsoft.com/office/2007/relationships/hdphoto" Target="../media/hdphoto8.wdp"/></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8" Type="http://schemas.microsoft.com/office/2007/relationships/hdphoto" Target="../media/hdphoto5.wdp"/><Relationship Id="rId13" Type="http://schemas.openxmlformats.org/officeDocument/2006/relationships/image" Target="../media/image32.png"/><Relationship Id="rId18" Type="http://schemas.microsoft.com/office/2007/relationships/hdphoto" Target="../media/hdphoto10.wdp"/><Relationship Id="rId3" Type="http://schemas.openxmlformats.org/officeDocument/2006/relationships/image" Target="../media/image27.png"/><Relationship Id="rId7" Type="http://schemas.openxmlformats.org/officeDocument/2006/relationships/image" Target="../media/image29.png"/><Relationship Id="rId12" Type="http://schemas.microsoft.com/office/2007/relationships/hdphoto" Target="../media/hdphoto7.wdp"/><Relationship Id="rId17" Type="http://schemas.openxmlformats.org/officeDocument/2006/relationships/image" Target="../media/image34.png"/><Relationship Id="rId2" Type="http://schemas.openxmlformats.org/officeDocument/2006/relationships/image" Target="../media/image26.png"/><Relationship Id="rId16" Type="http://schemas.microsoft.com/office/2007/relationships/hdphoto" Target="../media/hdphoto9.wdp"/><Relationship Id="rId1" Type="http://schemas.openxmlformats.org/officeDocument/2006/relationships/slideMaster" Target="../slideMasters/slideMaster1.xml"/><Relationship Id="rId6" Type="http://schemas.microsoft.com/office/2007/relationships/hdphoto" Target="../media/hdphoto4.wdp"/><Relationship Id="rId11" Type="http://schemas.openxmlformats.org/officeDocument/2006/relationships/image" Target="../media/image31.png"/><Relationship Id="rId5" Type="http://schemas.openxmlformats.org/officeDocument/2006/relationships/image" Target="../media/image28.png"/><Relationship Id="rId15" Type="http://schemas.openxmlformats.org/officeDocument/2006/relationships/image" Target="../media/image33.png"/><Relationship Id="rId10" Type="http://schemas.microsoft.com/office/2007/relationships/hdphoto" Target="../media/hdphoto6.wdp"/><Relationship Id="rId19" Type="http://schemas.openxmlformats.org/officeDocument/2006/relationships/image" Target="../media/image25.png"/><Relationship Id="rId4" Type="http://schemas.microsoft.com/office/2007/relationships/hdphoto" Target="../media/hdphoto3.wdp"/><Relationship Id="rId9" Type="http://schemas.openxmlformats.org/officeDocument/2006/relationships/image" Target="../media/image30.png"/><Relationship Id="rId14" Type="http://schemas.microsoft.com/office/2007/relationships/hdphoto" Target="../media/hdphoto8.wdp"/></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8" Type="http://schemas.microsoft.com/office/2007/relationships/hdphoto" Target="../media/hdphoto5.wdp"/><Relationship Id="rId13" Type="http://schemas.openxmlformats.org/officeDocument/2006/relationships/image" Target="../media/image32.png"/><Relationship Id="rId18" Type="http://schemas.microsoft.com/office/2007/relationships/hdphoto" Target="../media/hdphoto10.wdp"/><Relationship Id="rId3" Type="http://schemas.openxmlformats.org/officeDocument/2006/relationships/image" Target="../media/image27.png"/><Relationship Id="rId7" Type="http://schemas.openxmlformats.org/officeDocument/2006/relationships/image" Target="../media/image29.png"/><Relationship Id="rId12" Type="http://schemas.microsoft.com/office/2007/relationships/hdphoto" Target="../media/hdphoto7.wdp"/><Relationship Id="rId17" Type="http://schemas.openxmlformats.org/officeDocument/2006/relationships/image" Target="../media/image34.png"/><Relationship Id="rId2" Type="http://schemas.openxmlformats.org/officeDocument/2006/relationships/image" Target="../media/image26.png"/><Relationship Id="rId16" Type="http://schemas.microsoft.com/office/2007/relationships/hdphoto" Target="../media/hdphoto9.wdp"/><Relationship Id="rId1" Type="http://schemas.openxmlformats.org/officeDocument/2006/relationships/slideMaster" Target="../slideMasters/slideMaster1.xml"/><Relationship Id="rId6" Type="http://schemas.microsoft.com/office/2007/relationships/hdphoto" Target="../media/hdphoto4.wdp"/><Relationship Id="rId11" Type="http://schemas.openxmlformats.org/officeDocument/2006/relationships/image" Target="../media/image31.png"/><Relationship Id="rId5" Type="http://schemas.openxmlformats.org/officeDocument/2006/relationships/image" Target="../media/image28.png"/><Relationship Id="rId15" Type="http://schemas.openxmlformats.org/officeDocument/2006/relationships/image" Target="../media/image33.png"/><Relationship Id="rId10" Type="http://schemas.microsoft.com/office/2007/relationships/hdphoto" Target="../media/hdphoto6.wdp"/><Relationship Id="rId19" Type="http://schemas.openxmlformats.org/officeDocument/2006/relationships/image" Target="../media/image25.png"/><Relationship Id="rId4" Type="http://schemas.microsoft.com/office/2007/relationships/hdphoto" Target="../media/hdphoto3.wdp"/><Relationship Id="rId9" Type="http://schemas.openxmlformats.org/officeDocument/2006/relationships/image" Target="../media/image30.png"/><Relationship Id="rId14" Type="http://schemas.microsoft.com/office/2007/relationships/hdphoto" Target="../media/hdphoto8.wdp"/></Relationships>
</file>

<file path=ppt/slideLayouts/_rels/slideLayout21.xml.rels><?xml version="1.0" encoding="UTF-8" standalone="yes"?>
<Relationships xmlns="http://schemas.openxmlformats.org/package/2006/relationships"><Relationship Id="rId8" Type="http://schemas.microsoft.com/office/2007/relationships/hdphoto" Target="../media/hdphoto5.wdp"/><Relationship Id="rId13" Type="http://schemas.openxmlformats.org/officeDocument/2006/relationships/image" Target="../media/image32.png"/><Relationship Id="rId18" Type="http://schemas.microsoft.com/office/2007/relationships/hdphoto" Target="../media/hdphoto10.wdp"/><Relationship Id="rId3" Type="http://schemas.openxmlformats.org/officeDocument/2006/relationships/image" Target="../media/image27.png"/><Relationship Id="rId7" Type="http://schemas.openxmlformats.org/officeDocument/2006/relationships/image" Target="../media/image29.png"/><Relationship Id="rId12" Type="http://schemas.microsoft.com/office/2007/relationships/hdphoto" Target="../media/hdphoto7.wdp"/><Relationship Id="rId17" Type="http://schemas.openxmlformats.org/officeDocument/2006/relationships/image" Target="../media/image34.png"/><Relationship Id="rId2" Type="http://schemas.openxmlformats.org/officeDocument/2006/relationships/image" Target="../media/image26.png"/><Relationship Id="rId16" Type="http://schemas.microsoft.com/office/2007/relationships/hdphoto" Target="../media/hdphoto9.wdp"/><Relationship Id="rId1" Type="http://schemas.openxmlformats.org/officeDocument/2006/relationships/slideMaster" Target="../slideMasters/slideMaster1.xml"/><Relationship Id="rId6" Type="http://schemas.microsoft.com/office/2007/relationships/hdphoto" Target="../media/hdphoto4.wdp"/><Relationship Id="rId11" Type="http://schemas.openxmlformats.org/officeDocument/2006/relationships/image" Target="../media/image31.png"/><Relationship Id="rId5" Type="http://schemas.openxmlformats.org/officeDocument/2006/relationships/image" Target="../media/image28.png"/><Relationship Id="rId15" Type="http://schemas.openxmlformats.org/officeDocument/2006/relationships/image" Target="../media/image33.png"/><Relationship Id="rId10" Type="http://schemas.microsoft.com/office/2007/relationships/hdphoto" Target="../media/hdphoto6.wdp"/><Relationship Id="rId19" Type="http://schemas.openxmlformats.org/officeDocument/2006/relationships/image" Target="../media/image25.png"/><Relationship Id="rId4" Type="http://schemas.microsoft.com/office/2007/relationships/hdphoto" Target="../media/hdphoto3.wdp"/><Relationship Id="rId9" Type="http://schemas.openxmlformats.org/officeDocument/2006/relationships/image" Target="../media/image30.png"/><Relationship Id="rId14" Type="http://schemas.microsoft.com/office/2007/relationships/hdphoto" Target="../media/hdphoto8.wdp"/></Relationships>
</file>

<file path=ppt/slideLayouts/_rels/slideLayout22.xml.rels><?xml version="1.0" encoding="UTF-8" standalone="yes"?>
<Relationships xmlns="http://schemas.openxmlformats.org/package/2006/relationships"><Relationship Id="rId8" Type="http://schemas.microsoft.com/office/2007/relationships/hdphoto" Target="../media/hdphoto5.wdp"/><Relationship Id="rId13" Type="http://schemas.openxmlformats.org/officeDocument/2006/relationships/image" Target="../media/image32.png"/><Relationship Id="rId18" Type="http://schemas.microsoft.com/office/2007/relationships/hdphoto" Target="../media/hdphoto10.wdp"/><Relationship Id="rId3" Type="http://schemas.openxmlformats.org/officeDocument/2006/relationships/image" Target="../media/image27.png"/><Relationship Id="rId7" Type="http://schemas.openxmlformats.org/officeDocument/2006/relationships/image" Target="../media/image29.png"/><Relationship Id="rId12" Type="http://schemas.microsoft.com/office/2007/relationships/hdphoto" Target="../media/hdphoto7.wdp"/><Relationship Id="rId17" Type="http://schemas.openxmlformats.org/officeDocument/2006/relationships/image" Target="../media/image34.png"/><Relationship Id="rId2" Type="http://schemas.openxmlformats.org/officeDocument/2006/relationships/image" Target="../media/image26.png"/><Relationship Id="rId16" Type="http://schemas.microsoft.com/office/2007/relationships/hdphoto" Target="../media/hdphoto9.wdp"/><Relationship Id="rId1" Type="http://schemas.openxmlformats.org/officeDocument/2006/relationships/slideMaster" Target="../slideMasters/slideMaster1.xml"/><Relationship Id="rId6" Type="http://schemas.microsoft.com/office/2007/relationships/hdphoto" Target="../media/hdphoto4.wdp"/><Relationship Id="rId11" Type="http://schemas.openxmlformats.org/officeDocument/2006/relationships/image" Target="../media/image31.png"/><Relationship Id="rId5" Type="http://schemas.openxmlformats.org/officeDocument/2006/relationships/image" Target="../media/image28.png"/><Relationship Id="rId15" Type="http://schemas.openxmlformats.org/officeDocument/2006/relationships/image" Target="../media/image33.png"/><Relationship Id="rId10" Type="http://schemas.microsoft.com/office/2007/relationships/hdphoto" Target="../media/hdphoto6.wdp"/><Relationship Id="rId19" Type="http://schemas.openxmlformats.org/officeDocument/2006/relationships/image" Target="../media/image25.png"/><Relationship Id="rId4" Type="http://schemas.microsoft.com/office/2007/relationships/hdphoto" Target="../media/hdphoto3.wdp"/><Relationship Id="rId9" Type="http://schemas.openxmlformats.org/officeDocument/2006/relationships/image" Target="../media/image30.png"/><Relationship Id="rId14" Type="http://schemas.microsoft.com/office/2007/relationships/hdphoto" Target="../media/hdphoto8.wdp"/></Relationships>
</file>

<file path=ppt/slideLayouts/_rels/slideLayout23.xml.rels><?xml version="1.0" encoding="UTF-8" standalone="yes"?>
<Relationships xmlns="http://schemas.openxmlformats.org/package/2006/relationships"><Relationship Id="rId8" Type="http://schemas.openxmlformats.org/officeDocument/2006/relationships/image" Target="../media/image29.png"/><Relationship Id="rId13" Type="http://schemas.microsoft.com/office/2007/relationships/hdphoto" Target="../media/hdphoto7.wdp"/><Relationship Id="rId18" Type="http://schemas.openxmlformats.org/officeDocument/2006/relationships/image" Target="../media/image34.png"/><Relationship Id="rId3" Type="http://schemas.microsoft.com/office/2007/relationships/hdphoto" Target="../media/hdphoto11.wdp"/><Relationship Id="rId7" Type="http://schemas.microsoft.com/office/2007/relationships/hdphoto" Target="../media/hdphoto4.wdp"/><Relationship Id="rId12" Type="http://schemas.openxmlformats.org/officeDocument/2006/relationships/image" Target="../media/image31.png"/><Relationship Id="rId17" Type="http://schemas.microsoft.com/office/2007/relationships/hdphoto" Target="../media/hdphoto9.wdp"/><Relationship Id="rId2" Type="http://schemas.openxmlformats.org/officeDocument/2006/relationships/image" Target="../media/image35.png"/><Relationship Id="rId16" Type="http://schemas.openxmlformats.org/officeDocument/2006/relationships/image" Target="../media/image33.png"/><Relationship Id="rId20" Type="http://schemas.openxmlformats.org/officeDocument/2006/relationships/image" Target="../media/image25.png"/><Relationship Id="rId1" Type="http://schemas.openxmlformats.org/officeDocument/2006/relationships/slideMaster" Target="../slideMasters/slideMaster1.xml"/><Relationship Id="rId6" Type="http://schemas.openxmlformats.org/officeDocument/2006/relationships/image" Target="../media/image28.png"/><Relationship Id="rId11" Type="http://schemas.microsoft.com/office/2007/relationships/hdphoto" Target="../media/hdphoto6.wdp"/><Relationship Id="rId5" Type="http://schemas.microsoft.com/office/2007/relationships/hdphoto" Target="../media/hdphoto3.wdp"/><Relationship Id="rId15" Type="http://schemas.microsoft.com/office/2007/relationships/hdphoto" Target="../media/hdphoto8.wdp"/><Relationship Id="rId10" Type="http://schemas.openxmlformats.org/officeDocument/2006/relationships/image" Target="../media/image30.png"/><Relationship Id="rId19" Type="http://schemas.microsoft.com/office/2007/relationships/hdphoto" Target="../media/hdphoto10.wdp"/><Relationship Id="rId4" Type="http://schemas.openxmlformats.org/officeDocument/2006/relationships/image" Target="../media/image27.png"/><Relationship Id="rId9" Type="http://schemas.microsoft.com/office/2007/relationships/hdphoto" Target="../media/hdphoto5.wdp"/><Relationship Id="rId14" Type="http://schemas.openxmlformats.org/officeDocument/2006/relationships/image" Target="../media/image32.png"/></Relationships>
</file>

<file path=ppt/slideLayouts/_rels/slideLayout24.xml.rels><?xml version="1.0" encoding="UTF-8" standalone="yes"?>
<Relationships xmlns="http://schemas.openxmlformats.org/package/2006/relationships"><Relationship Id="rId8" Type="http://schemas.openxmlformats.org/officeDocument/2006/relationships/image" Target="../media/image29.png"/><Relationship Id="rId13" Type="http://schemas.microsoft.com/office/2007/relationships/hdphoto" Target="../media/hdphoto7.wdp"/><Relationship Id="rId18" Type="http://schemas.openxmlformats.org/officeDocument/2006/relationships/image" Target="../media/image34.png"/><Relationship Id="rId3" Type="http://schemas.microsoft.com/office/2007/relationships/hdphoto" Target="../media/hdphoto11.wdp"/><Relationship Id="rId7" Type="http://schemas.microsoft.com/office/2007/relationships/hdphoto" Target="../media/hdphoto4.wdp"/><Relationship Id="rId12" Type="http://schemas.openxmlformats.org/officeDocument/2006/relationships/image" Target="../media/image31.png"/><Relationship Id="rId17" Type="http://schemas.microsoft.com/office/2007/relationships/hdphoto" Target="../media/hdphoto9.wdp"/><Relationship Id="rId2" Type="http://schemas.openxmlformats.org/officeDocument/2006/relationships/image" Target="../media/image35.png"/><Relationship Id="rId16" Type="http://schemas.openxmlformats.org/officeDocument/2006/relationships/image" Target="../media/image33.png"/><Relationship Id="rId20" Type="http://schemas.openxmlformats.org/officeDocument/2006/relationships/image" Target="../media/image25.png"/><Relationship Id="rId1" Type="http://schemas.openxmlformats.org/officeDocument/2006/relationships/slideMaster" Target="../slideMasters/slideMaster1.xml"/><Relationship Id="rId6" Type="http://schemas.openxmlformats.org/officeDocument/2006/relationships/image" Target="../media/image28.png"/><Relationship Id="rId11" Type="http://schemas.microsoft.com/office/2007/relationships/hdphoto" Target="../media/hdphoto6.wdp"/><Relationship Id="rId5" Type="http://schemas.microsoft.com/office/2007/relationships/hdphoto" Target="../media/hdphoto3.wdp"/><Relationship Id="rId15" Type="http://schemas.microsoft.com/office/2007/relationships/hdphoto" Target="../media/hdphoto8.wdp"/><Relationship Id="rId10" Type="http://schemas.openxmlformats.org/officeDocument/2006/relationships/image" Target="../media/image30.png"/><Relationship Id="rId19" Type="http://schemas.microsoft.com/office/2007/relationships/hdphoto" Target="../media/hdphoto10.wdp"/><Relationship Id="rId4" Type="http://schemas.openxmlformats.org/officeDocument/2006/relationships/image" Target="../media/image27.png"/><Relationship Id="rId9" Type="http://schemas.microsoft.com/office/2007/relationships/hdphoto" Target="../media/hdphoto5.wdp"/><Relationship Id="rId14" Type="http://schemas.openxmlformats.org/officeDocument/2006/relationships/image" Target="../media/image32.png"/></Relationships>
</file>

<file path=ppt/slideLayouts/_rels/slideLayout25.xml.rels><?xml version="1.0" encoding="UTF-8" standalone="yes"?>
<Relationships xmlns="http://schemas.openxmlformats.org/package/2006/relationships"><Relationship Id="rId8" Type="http://schemas.openxmlformats.org/officeDocument/2006/relationships/image" Target="../media/image29.png"/><Relationship Id="rId13" Type="http://schemas.microsoft.com/office/2007/relationships/hdphoto" Target="../media/hdphoto7.wdp"/><Relationship Id="rId18" Type="http://schemas.openxmlformats.org/officeDocument/2006/relationships/image" Target="../media/image34.png"/><Relationship Id="rId3" Type="http://schemas.microsoft.com/office/2007/relationships/hdphoto" Target="../media/hdphoto11.wdp"/><Relationship Id="rId7" Type="http://schemas.microsoft.com/office/2007/relationships/hdphoto" Target="../media/hdphoto4.wdp"/><Relationship Id="rId12" Type="http://schemas.openxmlformats.org/officeDocument/2006/relationships/image" Target="../media/image31.png"/><Relationship Id="rId17" Type="http://schemas.microsoft.com/office/2007/relationships/hdphoto" Target="../media/hdphoto9.wdp"/><Relationship Id="rId2" Type="http://schemas.openxmlformats.org/officeDocument/2006/relationships/image" Target="../media/image35.png"/><Relationship Id="rId16" Type="http://schemas.openxmlformats.org/officeDocument/2006/relationships/image" Target="../media/image33.png"/><Relationship Id="rId20" Type="http://schemas.openxmlformats.org/officeDocument/2006/relationships/image" Target="../media/image25.png"/><Relationship Id="rId1" Type="http://schemas.openxmlformats.org/officeDocument/2006/relationships/slideMaster" Target="../slideMasters/slideMaster1.xml"/><Relationship Id="rId6" Type="http://schemas.openxmlformats.org/officeDocument/2006/relationships/image" Target="../media/image28.png"/><Relationship Id="rId11" Type="http://schemas.microsoft.com/office/2007/relationships/hdphoto" Target="../media/hdphoto6.wdp"/><Relationship Id="rId5" Type="http://schemas.microsoft.com/office/2007/relationships/hdphoto" Target="../media/hdphoto3.wdp"/><Relationship Id="rId15" Type="http://schemas.microsoft.com/office/2007/relationships/hdphoto" Target="../media/hdphoto8.wdp"/><Relationship Id="rId10" Type="http://schemas.openxmlformats.org/officeDocument/2006/relationships/image" Target="../media/image30.png"/><Relationship Id="rId19" Type="http://schemas.microsoft.com/office/2007/relationships/hdphoto" Target="../media/hdphoto10.wdp"/><Relationship Id="rId4" Type="http://schemas.openxmlformats.org/officeDocument/2006/relationships/image" Target="../media/image27.png"/><Relationship Id="rId9" Type="http://schemas.microsoft.com/office/2007/relationships/hdphoto" Target="../media/hdphoto5.wdp"/><Relationship Id="rId14" Type="http://schemas.openxmlformats.org/officeDocument/2006/relationships/image" Target="../media/image32.png"/></Relationships>
</file>

<file path=ppt/slideLayouts/_rels/slideLayout26.xml.rels><?xml version="1.0" encoding="UTF-8" standalone="yes"?>
<Relationships xmlns="http://schemas.openxmlformats.org/package/2006/relationships"><Relationship Id="rId8" Type="http://schemas.openxmlformats.org/officeDocument/2006/relationships/image" Target="../media/image29.png"/><Relationship Id="rId13" Type="http://schemas.microsoft.com/office/2007/relationships/hdphoto" Target="../media/hdphoto7.wdp"/><Relationship Id="rId18" Type="http://schemas.openxmlformats.org/officeDocument/2006/relationships/image" Target="../media/image34.png"/><Relationship Id="rId3" Type="http://schemas.microsoft.com/office/2007/relationships/hdphoto" Target="../media/hdphoto11.wdp"/><Relationship Id="rId7" Type="http://schemas.microsoft.com/office/2007/relationships/hdphoto" Target="../media/hdphoto4.wdp"/><Relationship Id="rId12" Type="http://schemas.openxmlformats.org/officeDocument/2006/relationships/image" Target="../media/image31.png"/><Relationship Id="rId17" Type="http://schemas.microsoft.com/office/2007/relationships/hdphoto" Target="../media/hdphoto9.wdp"/><Relationship Id="rId2" Type="http://schemas.openxmlformats.org/officeDocument/2006/relationships/image" Target="../media/image35.png"/><Relationship Id="rId16" Type="http://schemas.openxmlformats.org/officeDocument/2006/relationships/image" Target="../media/image33.png"/><Relationship Id="rId20" Type="http://schemas.openxmlformats.org/officeDocument/2006/relationships/image" Target="../media/image25.png"/><Relationship Id="rId1" Type="http://schemas.openxmlformats.org/officeDocument/2006/relationships/slideMaster" Target="../slideMasters/slideMaster1.xml"/><Relationship Id="rId6" Type="http://schemas.openxmlformats.org/officeDocument/2006/relationships/image" Target="../media/image28.png"/><Relationship Id="rId11" Type="http://schemas.microsoft.com/office/2007/relationships/hdphoto" Target="../media/hdphoto6.wdp"/><Relationship Id="rId5" Type="http://schemas.microsoft.com/office/2007/relationships/hdphoto" Target="../media/hdphoto3.wdp"/><Relationship Id="rId15" Type="http://schemas.microsoft.com/office/2007/relationships/hdphoto" Target="../media/hdphoto8.wdp"/><Relationship Id="rId10" Type="http://schemas.openxmlformats.org/officeDocument/2006/relationships/image" Target="../media/image30.png"/><Relationship Id="rId19" Type="http://schemas.microsoft.com/office/2007/relationships/hdphoto" Target="../media/hdphoto10.wdp"/><Relationship Id="rId4" Type="http://schemas.openxmlformats.org/officeDocument/2006/relationships/image" Target="../media/image27.png"/><Relationship Id="rId9" Type="http://schemas.microsoft.com/office/2007/relationships/hdphoto" Target="../media/hdphoto5.wdp"/><Relationship Id="rId14" Type="http://schemas.openxmlformats.org/officeDocument/2006/relationships/image" Target="../media/image32.png"/></Relationships>
</file>

<file path=ppt/slideLayouts/_rels/slideLayout27.xml.rels><?xml version="1.0" encoding="UTF-8" standalone="yes"?>
<Relationships xmlns="http://schemas.openxmlformats.org/package/2006/relationships"><Relationship Id="rId8" Type="http://schemas.openxmlformats.org/officeDocument/2006/relationships/image" Target="../media/image29.png"/><Relationship Id="rId13" Type="http://schemas.microsoft.com/office/2007/relationships/hdphoto" Target="../media/hdphoto7.wdp"/><Relationship Id="rId18" Type="http://schemas.openxmlformats.org/officeDocument/2006/relationships/image" Target="../media/image34.png"/><Relationship Id="rId3" Type="http://schemas.microsoft.com/office/2007/relationships/hdphoto" Target="../media/hdphoto11.wdp"/><Relationship Id="rId7" Type="http://schemas.microsoft.com/office/2007/relationships/hdphoto" Target="../media/hdphoto4.wdp"/><Relationship Id="rId12" Type="http://schemas.openxmlformats.org/officeDocument/2006/relationships/image" Target="../media/image31.png"/><Relationship Id="rId17" Type="http://schemas.microsoft.com/office/2007/relationships/hdphoto" Target="../media/hdphoto9.wdp"/><Relationship Id="rId2" Type="http://schemas.openxmlformats.org/officeDocument/2006/relationships/image" Target="../media/image35.png"/><Relationship Id="rId16" Type="http://schemas.openxmlformats.org/officeDocument/2006/relationships/image" Target="../media/image33.png"/><Relationship Id="rId20" Type="http://schemas.openxmlformats.org/officeDocument/2006/relationships/image" Target="../media/image25.png"/><Relationship Id="rId1" Type="http://schemas.openxmlformats.org/officeDocument/2006/relationships/slideMaster" Target="../slideMasters/slideMaster1.xml"/><Relationship Id="rId6" Type="http://schemas.openxmlformats.org/officeDocument/2006/relationships/image" Target="../media/image28.png"/><Relationship Id="rId11" Type="http://schemas.microsoft.com/office/2007/relationships/hdphoto" Target="../media/hdphoto6.wdp"/><Relationship Id="rId5" Type="http://schemas.microsoft.com/office/2007/relationships/hdphoto" Target="../media/hdphoto3.wdp"/><Relationship Id="rId15" Type="http://schemas.microsoft.com/office/2007/relationships/hdphoto" Target="../media/hdphoto8.wdp"/><Relationship Id="rId10" Type="http://schemas.openxmlformats.org/officeDocument/2006/relationships/image" Target="../media/image30.png"/><Relationship Id="rId19" Type="http://schemas.microsoft.com/office/2007/relationships/hdphoto" Target="../media/hdphoto10.wdp"/><Relationship Id="rId4" Type="http://schemas.openxmlformats.org/officeDocument/2006/relationships/image" Target="../media/image27.png"/><Relationship Id="rId9" Type="http://schemas.microsoft.com/office/2007/relationships/hdphoto" Target="../media/hdphoto5.wdp"/><Relationship Id="rId14" Type="http://schemas.openxmlformats.org/officeDocument/2006/relationships/image" Target="../media/image32.png"/></Relationships>
</file>

<file path=ppt/slideLayouts/_rels/slideLayout28.xml.rels><?xml version="1.0" encoding="UTF-8" standalone="yes"?>
<Relationships xmlns="http://schemas.openxmlformats.org/package/2006/relationships"><Relationship Id="rId8" Type="http://schemas.openxmlformats.org/officeDocument/2006/relationships/image" Target="../media/image29.png"/><Relationship Id="rId13" Type="http://schemas.microsoft.com/office/2007/relationships/hdphoto" Target="../media/hdphoto7.wdp"/><Relationship Id="rId18" Type="http://schemas.openxmlformats.org/officeDocument/2006/relationships/image" Target="../media/image34.png"/><Relationship Id="rId3" Type="http://schemas.microsoft.com/office/2007/relationships/hdphoto" Target="../media/hdphoto11.wdp"/><Relationship Id="rId7" Type="http://schemas.microsoft.com/office/2007/relationships/hdphoto" Target="../media/hdphoto4.wdp"/><Relationship Id="rId12" Type="http://schemas.openxmlformats.org/officeDocument/2006/relationships/image" Target="../media/image31.png"/><Relationship Id="rId17" Type="http://schemas.microsoft.com/office/2007/relationships/hdphoto" Target="../media/hdphoto9.wdp"/><Relationship Id="rId2" Type="http://schemas.openxmlformats.org/officeDocument/2006/relationships/image" Target="../media/image35.png"/><Relationship Id="rId16" Type="http://schemas.openxmlformats.org/officeDocument/2006/relationships/image" Target="../media/image33.png"/><Relationship Id="rId20" Type="http://schemas.openxmlformats.org/officeDocument/2006/relationships/image" Target="../media/image25.png"/><Relationship Id="rId1" Type="http://schemas.openxmlformats.org/officeDocument/2006/relationships/slideMaster" Target="../slideMasters/slideMaster1.xml"/><Relationship Id="rId6" Type="http://schemas.openxmlformats.org/officeDocument/2006/relationships/image" Target="../media/image28.png"/><Relationship Id="rId11" Type="http://schemas.microsoft.com/office/2007/relationships/hdphoto" Target="../media/hdphoto6.wdp"/><Relationship Id="rId5" Type="http://schemas.microsoft.com/office/2007/relationships/hdphoto" Target="../media/hdphoto3.wdp"/><Relationship Id="rId15" Type="http://schemas.microsoft.com/office/2007/relationships/hdphoto" Target="../media/hdphoto8.wdp"/><Relationship Id="rId10" Type="http://schemas.openxmlformats.org/officeDocument/2006/relationships/image" Target="../media/image30.png"/><Relationship Id="rId19" Type="http://schemas.microsoft.com/office/2007/relationships/hdphoto" Target="../media/hdphoto10.wdp"/><Relationship Id="rId4" Type="http://schemas.openxmlformats.org/officeDocument/2006/relationships/image" Target="../media/image27.png"/><Relationship Id="rId9" Type="http://schemas.microsoft.com/office/2007/relationships/hdphoto" Target="../media/hdphoto5.wdp"/><Relationship Id="rId14" Type="http://schemas.openxmlformats.org/officeDocument/2006/relationships/image" Target="../media/image32.png"/></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8" Type="http://schemas.microsoft.com/office/2007/relationships/hdphoto" Target="../media/hdphoto5.wdp"/><Relationship Id="rId13" Type="http://schemas.openxmlformats.org/officeDocument/2006/relationships/image" Target="../media/image32.png"/><Relationship Id="rId18" Type="http://schemas.microsoft.com/office/2007/relationships/hdphoto" Target="../media/hdphoto10.wdp"/><Relationship Id="rId3" Type="http://schemas.openxmlformats.org/officeDocument/2006/relationships/image" Target="../media/image27.png"/><Relationship Id="rId7" Type="http://schemas.openxmlformats.org/officeDocument/2006/relationships/image" Target="../media/image29.png"/><Relationship Id="rId12" Type="http://schemas.microsoft.com/office/2007/relationships/hdphoto" Target="../media/hdphoto7.wdp"/><Relationship Id="rId17" Type="http://schemas.openxmlformats.org/officeDocument/2006/relationships/image" Target="../media/image34.png"/><Relationship Id="rId2" Type="http://schemas.openxmlformats.org/officeDocument/2006/relationships/image" Target="../media/image26.png"/><Relationship Id="rId16" Type="http://schemas.microsoft.com/office/2007/relationships/hdphoto" Target="../media/hdphoto9.wdp"/><Relationship Id="rId1" Type="http://schemas.openxmlformats.org/officeDocument/2006/relationships/slideMaster" Target="../slideMasters/slideMaster1.xml"/><Relationship Id="rId6" Type="http://schemas.microsoft.com/office/2007/relationships/hdphoto" Target="../media/hdphoto4.wdp"/><Relationship Id="rId11" Type="http://schemas.openxmlformats.org/officeDocument/2006/relationships/image" Target="../media/image31.png"/><Relationship Id="rId5" Type="http://schemas.openxmlformats.org/officeDocument/2006/relationships/image" Target="../media/image28.png"/><Relationship Id="rId15" Type="http://schemas.openxmlformats.org/officeDocument/2006/relationships/image" Target="../media/image33.png"/><Relationship Id="rId10" Type="http://schemas.microsoft.com/office/2007/relationships/hdphoto" Target="../media/hdphoto6.wdp"/><Relationship Id="rId19" Type="http://schemas.openxmlformats.org/officeDocument/2006/relationships/image" Target="../media/image25.png"/><Relationship Id="rId4" Type="http://schemas.microsoft.com/office/2007/relationships/hdphoto" Target="../media/hdphoto3.wdp"/><Relationship Id="rId9" Type="http://schemas.openxmlformats.org/officeDocument/2006/relationships/image" Target="../media/image30.png"/><Relationship Id="rId14" Type="http://schemas.microsoft.com/office/2007/relationships/hdphoto" Target="../media/hdphoto8.wdp"/></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8" Type="http://schemas.openxmlformats.org/officeDocument/2006/relationships/image" Target="../media/image38.png"/><Relationship Id="rId13" Type="http://schemas.microsoft.com/office/2007/relationships/hdphoto" Target="../media/hdphoto7.wdp"/><Relationship Id="rId18" Type="http://schemas.openxmlformats.org/officeDocument/2006/relationships/image" Target="../media/image34.png"/><Relationship Id="rId3" Type="http://schemas.microsoft.com/office/2007/relationships/hdphoto" Target="../media/hdphoto12.wdp"/><Relationship Id="rId7" Type="http://schemas.microsoft.com/office/2007/relationships/hdphoto" Target="../media/hdphoto13.wdp"/><Relationship Id="rId12" Type="http://schemas.openxmlformats.org/officeDocument/2006/relationships/image" Target="../media/image31.png"/><Relationship Id="rId17" Type="http://schemas.microsoft.com/office/2007/relationships/hdphoto" Target="../media/hdphoto9.wdp"/><Relationship Id="rId2" Type="http://schemas.openxmlformats.org/officeDocument/2006/relationships/image" Target="../media/image36.png"/><Relationship Id="rId16" Type="http://schemas.openxmlformats.org/officeDocument/2006/relationships/image" Target="../media/image33.png"/><Relationship Id="rId20" Type="http://schemas.openxmlformats.org/officeDocument/2006/relationships/image" Target="../media/image25.png"/><Relationship Id="rId1" Type="http://schemas.openxmlformats.org/officeDocument/2006/relationships/slideMaster" Target="../slideMasters/slideMaster1.xml"/><Relationship Id="rId6" Type="http://schemas.openxmlformats.org/officeDocument/2006/relationships/image" Target="../media/image37.png"/><Relationship Id="rId11" Type="http://schemas.microsoft.com/office/2007/relationships/hdphoto" Target="../media/hdphoto15.wdp"/><Relationship Id="rId5" Type="http://schemas.microsoft.com/office/2007/relationships/hdphoto" Target="../media/hdphoto3.wdp"/><Relationship Id="rId15" Type="http://schemas.microsoft.com/office/2007/relationships/hdphoto" Target="../media/hdphoto8.wdp"/><Relationship Id="rId10" Type="http://schemas.openxmlformats.org/officeDocument/2006/relationships/image" Target="../media/image39.png"/><Relationship Id="rId19" Type="http://schemas.microsoft.com/office/2007/relationships/hdphoto" Target="../media/hdphoto10.wdp"/><Relationship Id="rId4" Type="http://schemas.openxmlformats.org/officeDocument/2006/relationships/image" Target="../media/image27.png"/><Relationship Id="rId9" Type="http://schemas.microsoft.com/office/2007/relationships/hdphoto" Target="../media/hdphoto14.wdp"/><Relationship Id="rId14" Type="http://schemas.openxmlformats.org/officeDocument/2006/relationships/image" Target="../media/image32.png"/></Relationships>
</file>

<file path=ppt/slideLayouts/_rels/slideLayout36.xml.rels><?xml version="1.0" encoding="UTF-8" standalone="yes"?>
<Relationships xmlns="http://schemas.openxmlformats.org/package/2006/relationships"><Relationship Id="rId8" Type="http://schemas.openxmlformats.org/officeDocument/2006/relationships/image" Target="../media/image38.png"/><Relationship Id="rId13" Type="http://schemas.microsoft.com/office/2007/relationships/hdphoto" Target="../media/hdphoto7.wdp"/><Relationship Id="rId18" Type="http://schemas.openxmlformats.org/officeDocument/2006/relationships/image" Target="../media/image34.png"/><Relationship Id="rId3" Type="http://schemas.microsoft.com/office/2007/relationships/hdphoto" Target="../media/hdphoto12.wdp"/><Relationship Id="rId7" Type="http://schemas.microsoft.com/office/2007/relationships/hdphoto" Target="../media/hdphoto13.wdp"/><Relationship Id="rId12" Type="http://schemas.openxmlformats.org/officeDocument/2006/relationships/image" Target="../media/image31.png"/><Relationship Id="rId17" Type="http://schemas.microsoft.com/office/2007/relationships/hdphoto" Target="../media/hdphoto9.wdp"/><Relationship Id="rId2" Type="http://schemas.openxmlformats.org/officeDocument/2006/relationships/image" Target="../media/image36.png"/><Relationship Id="rId16" Type="http://schemas.openxmlformats.org/officeDocument/2006/relationships/image" Target="../media/image33.png"/><Relationship Id="rId20" Type="http://schemas.openxmlformats.org/officeDocument/2006/relationships/image" Target="../media/image25.png"/><Relationship Id="rId1" Type="http://schemas.openxmlformats.org/officeDocument/2006/relationships/slideMaster" Target="../slideMasters/slideMaster1.xml"/><Relationship Id="rId6" Type="http://schemas.openxmlformats.org/officeDocument/2006/relationships/image" Target="../media/image37.png"/><Relationship Id="rId11" Type="http://schemas.microsoft.com/office/2007/relationships/hdphoto" Target="../media/hdphoto15.wdp"/><Relationship Id="rId5" Type="http://schemas.microsoft.com/office/2007/relationships/hdphoto" Target="../media/hdphoto3.wdp"/><Relationship Id="rId15" Type="http://schemas.microsoft.com/office/2007/relationships/hdphoto" Target="../media/hdphoto8.wdp"/><Relationship Id="rId10" Type="http://schemas.openxmlformats.org/officeDocument/2006/relationships/image" Target="../media/image39.png"/><Relationship Id="rId19" Type="http://schemas.microsoft.com/office/2007/relationships/hdphoto" Target="../media/hdphoto10.wdp"/><Relationship Id="rId4" Type="http://schemas.openxmlformats.org/officeDocument/2006/relationships/image" Target="../media/image27.png"/><Relationship Id="rId9" Type="http://schemas.microsoft.com/office/2007/relationships/hdphoto" Target="../media/hdphoto14.wdp"/><Relationship Id="rId14" Type="http://schemas.openxmlformats.org/officeDocument/2006/relationships/image" Target="../media/image32.png"/></Relationships>
</file>

<file path=ppt/slideLayouts/_rels/slideLayout37.xml.rels><?xml version="1.0" encoding="UTF-8" standalone="yes"?>
<Relationships xmlns="http://schemas.openxmlformats.org/package/2006/relationships"><Relationship Id="rId8" Type="http://schemas.openxmlformats.org/officeDocument/2006/relationships/image" Target="../media/image38.png"/><Relationship Id="rId13" Type="http://schemas.microsoft.com/office/2007/relationships/hdphoto" Target="../media/hdphoto7.wdp"/><Relationship Id="rId18" Type="http://schemas.openxmlformats.org/officeDocument/2006/relationships/image" Target="../media/image34.png"/><Relationship Id="rId3" Type="http://schemas.microsoft.com/office/2007/relationships/hdphoto" Target="../media/hdphoto12.wdp"/><Relationship Id="rId7" Type="http://schemas.microsoft.com/office/2007/relationships/hdphoto" Target="../media/hdphoto13.wdp"/><Relationship Id="rId12" Type="http://schemas.openxmlformats.org/officeDocument/2006/relationships/image" Target="../media/image31.png"/><Relationship Id="rId17" Type="http://schemas.microsoft.com/office/2007/relationships/hdphoto" Target="../media/hdphoto9.wdp"/><Relationship Id="rId2" Type="http://schemas.openxmlformats.org/officeDocument/2006/relationships/image" Target="../media/image36.png"/><Relationship Id="rId16" Type="http://schemas.openxmlformats.org/officeDocument/2006/relationships/image" Target="../media/image33.png"/><Relationship Id="rId20" Type="http://schemas.openxmlformats.org/officeDocument/2006/relationships/image" Target="../media/image25.png"/><Relationship Id="rId1" Type="http://schemas.openxmlformats.org/officeDocument/2006/relationships/slideMaster" Target="../slideMasters/slideMaster1.xml"/><Relationship Id="rId6" Type="http://schemas.openxmlformats.org/officeDocument/2006/relationships/image" Target="../media/image37.png"/><Relationship Id="rId11" Type="http://schemas.microsoft.com/office/2007/relationships/hdphoto" Target="../media/hdphoto15.wdp"/><Relationship Id="rId5" Type="http://schemas.microsoft.com/office/2007/relationships/hdphoto" Target="../media/hdphoto3.wdp"/><Relationship Id="rId15" Type="http://schemas.microsoft.com/office/2007/relationships/hdphoto" Target="../media/hdphoto8.wdp"/><Relationship Id="rId10" Type="http://schemas.openxmlformats.org/officeDocument/2006/relationships/image" Target="../media/image39.png"/><Relationship Id="rId19" Type="http://schemas.microsoft.com/office/2007/relationships/hdphoto" Target="../media/hdphoto10.wdp"/><Relationship Id="rId4" Type="http://schemas.openxmlformats.org/officeDocument/2006/relationships/image" Target="../media/image27.png"/><Relationship Id="rId9" Type="http://schemas.microsoft.com/office/2007/relationships/hdphoto" Target="../media/hdphoto14.wdp"/><Relationship Id="rId14" Type="http://schemas.openxmlformats.org/officeDocument/2006/relationships/image" Target="../media/image32.png"/></Relationships>
</file>

<file path=ppt/slideLayouts/_rels/slideLayout38.xml.rels><?xml version="1.0" encoding="UTF-8" standalone="yes"?>
<Relationships xmlns="http://schemas.openxmlformats.org/package/2006/relationships"><Relationship Id="rId8" Type="http://schemas.openxmlformats.org/officeDocument/2006/relationships/image" Target="../media/image38.png"/><Relationship Id="rId13" Type="http://schemas.microsoft.com/office/2007/relationships/hdphoto" Target="../media/hdphoto7.wdp"/><Relationship Id="rId18" Type="http://schemas.openxmlformats.org/officeDocument/2006/relationships/image" Target="../media/image34.png"/><Relationship Id="rId3" Type="http://schemas.microsoft.com/office/2007/relationships/hdphoto" Target="../media/hdphoto12.wdp"/><Relationship Id="rId7" Type="http://schemas.microsoft.com/office/2007/relationships/hdphoto" Target="../media/hdphoto13.wdp"/><Relationship Id="rId12" Type="http://schemas.openxmlformats.org/officeDocument/2006/relationships/image" Target="../media/image31.png"/><Relationship Id="rId17" Type="http://schemas.microsoft.com/office/2007/relationships/hdphoto" Target="../media/hdphoto9.wdp"/><Relationship Id="rId2" Type="http://schemas.openxmlformats.org/officeDocument/2006/relationships/image" Target="../media/image36.png"/><Relationship Id="rId16" Type="http://schemas.openxmlformats.org/officeDocument/2006/relationships/image" Target="../media/image33.png"/><Relationship Id="rId20" Type="http://schemas.openxmlformats.org/officeDocument/2006/relationships/image" Target="../media/image25.png"/><Relationship Id="rId1" Type="http://schemas.openxmlformats.org/officeDocument/2006/relationships/slideMaster" Target="../slideMasters/slideMaster1.xml"/><Relationship Id="rId6" Type="http://schemas.openxmlformats.org/officeDocument/2006/relationships/image" Target="../media/image37.png"/><Relationship Id="rId11" Type="http://schemas.microsoft.com/office/2007/relationships/hdphoto" Target="../media/hdphoto15.wdp"/><Relationship Id="rId5" Type="http://schemas.microsoft.com/office/2007/relationships/hdphoto" Target="../media/hdphoto3.wdp"/><Relationship Id="rId15" Type="http://schemas.microsoft.com/office/2007/relationships/hdphoto" Target="../media/hdphoto8.wdp"/><Relationship Id="rId10" Type="http://schemas.openxmlformats.org/officeDocument/2006/relationships/image" Target="../media/image39.png"/><Relationship Id="rId19" Type="http://schemas.microsoft.com/office/2007/relationships/hdphoto" Target="../media/hdphoto10.wdp"/><Relationship Id="rId4" Type="http://schemas.openxmlformats.org/officeDocument/2006/relationships/image" Target="../media/image27.png"/><Relationship Id="rId9" Type="http://schemas.microsoft.com/office/2007/relationships/hdphoto" Target="../media/hdphoto14.wdp"/><Relationship Id="rId14" Type="http://schemas.openxmlformats.org/officeDocument/2006/relationships/image" Target="../media/image32.png"/></Relationships>
</file>

<file path=ppt/slideLayouts/_rels/slideLayout39.xml.rels><?xml version="1.0" encoding="UTF-8" standalone="yes"?>
<Relationships xmlns="http://schemas.openxmlformats.org/package/2006/relationships"><Relationship Id="rId8" Type="http://schemas.microsoft.com/office/2007/relationships/hdphoto" Target="../media/hdphoto14.wdp"/><Relationship Id="rId13" Type="http://schemas.openxmlformats.org/officeDocument/2006/relationships/image" Target="../media/image32.png"/><Relationship Id="rId18" Type="http://schemas.microsoft.com/office/2007/relationships/hdphoto" Target="../media/hdphoto10.wdp"/><Relationship Id="rId3" Type="http://schemas.openxmlformats.org/officeDocument/2006/relationships/image" Target="../media/image27.png"/><Relationship Id="rId7" Type="http://schemas.openxmlformats.org/officeDocument/2006/relationships/image" Target="../media/image38.png"/><Relationship Id="rId12" Type="http://schemas.microsoft.com/office/2007/relationships/hdphoto" Target="../media/hdphoto7.wdp"/><Relationship Id="rId17" Type="http://schemas.openxmlformats.org/officeDocument/2006/relationships/image" Target="../media/image34.png"/><Relationship Id="rId2" Type="http://schemas.openxmlformats.org/officeDocument/2006/relationships/image" Target="../media/image26.png"/><Relationship Id="rId16" Type="http://schemas.microsoft.com/office/2007/relationships/hdphoto" Target="../media/hdphoto9.wdp"/><Relationship Id="rId1" Type="http://schemas.openxmlformats.org/officeDocument/2006/relationships/slideMaster" Target="../slideMasters/slideMaster1.xml"/><Relationship Id="rId6" Type="http://schemas.microsoft.com/office/2007/relationships/hdphoto" Target="../media/hdphoto13.wdp"/><Relationship Id="rId11" Type="http://schemas.openxmlformats.org/officeDocument/2006/relationships/image" Target="../media/image31.png"/><Relationship Id="rId5" Type="http://schemas.openxmlformats.org/officeDocument/2006/relationships/image" Target="../media/image37.png"/><Relationship Id="rId15" Type="http://schemas.openxmlformats.org/officeDocument/2006/relationships/image" Target="../media/image33.png"/><Relationship Id="rId10" Type="http://schemas.microsoft.com/office/2007/relationships/hdphoto" Target="../media/hdphoto15.wdp"/><Relationship Id="rId19" Type="http://schemas.openxmlformats.org/officeDocument/2006/relationships/image" Target="../media/image25.png"/><Relationship Id="rId4" Type="http://schemas.microsoft.com/office/2007/relationships/hdphoto" Target="../media/hdphoto3.wdp"/><Relationship Id="rId9" Type="http://schemas.openxmlformats.org/officeDocument/2006/relationships/image" Target="../media/image39.png"/><Relationship Id="rId14" Type="http://schemas.microsoft.com/office/2007/relationships/hdphoto" Target="../media/hdphoto8.wdp"/></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18.png"/><Relationship Id="rId3" Type="http://schemas.openxmlformats.org/officeDocument/2006/relationships/image" Target="../media/image5.png"/><Relationship Id="rId7" Type="http://schemas.openxmlformats.org/officeDocument/2006/relationships/image" Target="../media/image9.png"/><Relationship Id="rId12" Type="http://schemas.openxmlformats.org/officeDocument/2006/relationships/image" Target="../media/image14.png"/><Relationship Id="rId17" Type="http://schemas.microsoft.com/office/2007/relationships/hdphoto" Target="../media/hdphoto2.wdp"/><Relationship Id="rId2" Type="http://schemas.openxmlformats.org/officeDocument/2006/relationships/image" Target="../media/image4.png"/><Relationship Id="rId16" Type="http://schemas.openxmlformats.org/officeDocument/2006/relationships/image" Target="../media/image17.png"/><Relationship Id="rId1" Type="http://schemas.openxmlformats.org/officeDocument/2006/relationships/slideMaster" Target="../slideMasters/slideMaster1.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7.png"/><Relationship Id="rId15" Type="http://schemas.openxmlformats.org/officeDocument/2006/relationships/image" Target="../media/image16.pn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png"/><Relationship Id="rId14" Type="http://schemas.microsoft.com/office/2007/relationships/hdphoto" Target="../media/hdphoto1.wdp"/></Relationships>
</file>

<file path=ppt/slideLayouts/_rels/slideLayout40.xml.rels><?xml version="1.0" encoding="UTF-8" standalone="yes"?>
<Relationships xmlns="http://schemas.openxmlformats.org/package/2006/relationships"><Relationship Id="rId8" Type="http://schemas.microsoft.com/office/2007/relationships/hdphoto" Target="../media/hdphoto14.wdp"/><Relationship Id="rId13" Type="http://schemas.openxmlformats.org/officeDocument/2006/relationships/image" Target="../media/image32.png"/><Relationship Id="rId18" Type="http://schemas.microsoft.com/office/2007/relationships/hdphoto" Target="../media/hdphoto10.wdp"/><Relationship Id="rId3" Type="http://schemas.openxmlformats.org/officeDocument/2006/relationships/image" Target="../media/image27.png"/><Relationship Id="rId7" Type="http://schemas.openxmlformats.org/officeDocument/2006/relationships/image" Target="../media/image38.png"/><Relationship Id="rId12" Type="http://schemas.microsoft.com/office/2007/relationships/hdphoto" Target="../media/hdphoto7.wdp"/><Relationship Id="rId17" Type="http://schemas.openxmlformats.org/officeDocument/2006/relationships/image" Target="../media/image34.png"/><Relationship Id="rId2" Type="http://schemas.openxmlformats.org/officeDocument/2006/relationships/image" Target="../media/image26.png"/><Relationship Id="rId16" Type="http://schemas.microsoft.com/office/2007/relationships/hdphoto" Target="../media/hdphoto9.wdp"/><Relationship Id="rId1" Type="http://schemas.openxmlformats.org/officeDocument/2006/relationships/slideMaster" Target="../slideMasters/slideMaster1.xml"/><Relationship Id="rId6" Type="http://schemas.microsoft.com/office/2007/relationships/hdphoto" Target="../media/hdphoto13.wdp"/><Relationship Id="rId11" Type="http://schemas.openxmlformats.org/officeDocument/2006/relationships/image" Target="../media/image31.png"/><Relationship Id="rId5" Type="http://schemas.openxmlformats.org/officeDocument/2006/relationships/image" Target="../media/image37.png"/><Relationship Id="rId15" Type="http://schemas.openxmlformats.org/officeDocument/2006/relationships/image" Target="../media/image33.png"/><Relationship Id="rId10" Type="http://schemas.microsoft.com/office/2007/relationships/hdphoto" Target="../media/hdphoto15.wdp"/><Relationship Id="rId19" Type="http://schemas.openxmlformats.org/officeDocument/2006/relationships/image" Target="../media/image25.png"/><Relationship Id="rId4" Type="http://schemas.microsoft.com/office/2007/relationships/hdphoto" Target="../media/hdphoto3.wdp"/><Relationship Id="rId9" Type="http://schemas.openxmlformats.org/officeDocument/2006/relationships/image" Target="../media/image39.png"/><Relationship Id="rId14" Type="http://schemas.microsoft.com/office/2007/relationships/hdphoto" Target="../media/hdphoto8.wdp"/></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25.pn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41.emf"/><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42.pn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image" Target="../media/image19.png"/><Relationship Id="rId1" Type="http://schemas.openxmlformats.org/officeDocument/2006/relationships/slideMaster" Target="../slideMasters/slideMaster1.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25.png"/><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41.emf"/><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42.png"/><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8" Type="http://schemas.microsoft.com/office/2007/relationships/hdphoto" Target="../media/hdphoto5.wdp"/><Relationship Id="rId13" Type="http://schemas.openxmlformats.org/officeDocument/2006/relationships/image" Target="../media/image32.png"/><Relationship Id="rId18" Type="http://schemas.microsoft.com/office/2007/relationships/hdphoto" Target="../media/hdphoto10.wdp"/><Relationship Id="rId3" Type="http://schemas.openxmlformats.org/officeDocument/2006/relationships/image" Target="../media/image27.png"/><Relationship Id="rId7" Type="http://schemas.openxmlformats.org/officeDocument/2006/relationships/image" Target="../media/image29.png"/><Relationship Id="rId12" Type="http://schemas.microsoft.com/office/2007/relationships/hdphoto" Target="../media/hdphoto7.wdp"/><Relationship Id="rId17" Type="http://schemas.openxmlformats.org/officeDocument/2006/relationships/image" Target="../media/image34.png"/><Relationship Id="rId2" Type="http://schemas.openxmlformats.org/officeDocument/2006/relationships/image" Target="../media/image26.png"/><Relationship Id="rId16" Type="http://schemas.microsoft.com/office/2007/relationships/hdphoto" Target="../media/hdphoto9.wdp"/><Relationship Id="rId1" Type="http://schemas.openxmlformats.org/officeDocument/2006/relationships/slideMaster" Target="../slideMasters/slideMaster1.xml"/><Relationship Id="rId6" Type="http://schemas.microsoft.com/office/2007/relationships/hdphoto" Target="../media/hdphoto4.wdp"/><Relationship Id="rId11" Type="http://schemas.openxmlformats.org/officeDocument/2006/relationships/image" Target="../media/image31.png"/><Relationship Id="rId5" Type="http://schemas.openxmlformats.org/officeDocument/2006/relationships/image" Target="../media/image28.png"/><Relationship Id="rId15" Type="http://schemas.openxmlformats.org/officeDocument/2006/relationships/image" Target="../media/image33.png"/><Relationship Id="rId10" Type="http://schemas.microsoft.com/office/2007/relationships/hdphoto" Target="../media/hdphoto6.wdp"/><Relationship Id="rId19" Type="http://schemas.openxmlformats.org/officeDocument/2006/relationships/image" Target="../media/image25.png"/><Relationship Id="rId4" Type="http://schemas.microsoft.com/office/2007/relationships/hdphoto" Target="../media/hdphoto3.wdp"/><Relationship Id="rId9" Type="http://schemas.openxmlformats.org/officeDocument/2006/relationships/image" Target="../media/image30.png"/><Relationship Id="rId14" Type="http://schemas.microsoft.com/office/2007/relationships/hdphoto" Target="../media/hdphoto8.wdp"/></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Entrance slide">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227781" y="147179"/>
            <a:ext cx="11736438" cy="6563641"/>
          </a:xfrm>
          <a:prstGeom prst="rect">
            <a:avLst/>
          </a:prstGeom>
        </p:spPr>
      </p:pic>
    </p:spTree>
    <p:extLst>
      <p:ext uri="{BB962C8B-B14F-4D97-AF65-F5344CB8AC3E}">
        <p14:creationId xmlns:p14="http://schemas.microsoft.com/office/powerpoint/2010/main" val="10705256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ALT Instruct ">
    <p:spTree>
      <p:nvGrpSpPr>
        <p:cNvPr id="1" name=""/>
        <p:cNvGrpSpPr/>
        <p:nvPr/>
      </p:nvGrpSpPr>
      <p:grpSpPr>
        <a:xfrm>
          <a:off x="0" y="0"/>
          <a:ext cx="0" cy="0"/>
          <a:chOff x="0" y="0"/>
          <a:chExt cx="0" cy="0"/>
        </a:xfrm>
      </p:grpSpPr>
      <p:sp>
        <p:nvSpPr>
          <p:cNvPr id="11" name="Rectangle 10"/>
          <p:cNvSpPr/>
          <p:nvPr/>
        </p:nvSpPr>
        <p:spPr>
          <a:xfrm>
            <a:off x="0" y="6339146"/>
            <a:ext cx="12192000" cy="518854"/>
          </a:xfrm>
          <a:prstGeom prst="rect">
            <a:avLst/>
          </a:prstGeom>
          <a:solidFill>
            <a:srgbClr val="00206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 name="Picture 11"/>
          <p:cNvPicPr>
            <a:picLocks noChangeAspect="1"/>
          </p:cNvPicPr>
          <p:nvPr/>
        </p:nvPicPr>
        <p:blipFill rotWithShape="1">
          <a:blip r:embed="rId2" cstate="print">
            <a:extLst>
              <a:ext uri="{28A0092B-C50C-407E-A947-70E740481C1C}">
                <a14:useLocalDpi xmlns:a14="http://schemas.microsoft.com/office/drawing/2010/main" val="0"/>
              </a:ext>
            </a:extLst>
          </a:blip>
          <a:srcRect l="-1" t="1" r="-6700" b="2639"/>
          <a:stretch/>
        </p:blipFill>
        <p:spPr>
          <a:xfrm>
            <a:off x="10875132" y="6420115"/>
            <a:ext cx="1316867" cy="394572"/>
          </a:xfrm>
          <a:prstGeom prst="rect">
            <a:avLst/>
          </a:prstGeom>
        </p:spPr>
      </p:pic>
      <p:sp>
        <p:nvSpPr>
          <p:cNvPr id="13" name="Pentagon 12"/>
          <p:cNvSpPr/>
          <p:nvPr/>
        </p:nvSpPr>
        <p:spPr>
          <a:xfrm>
            <a:off x="90521" y="6429002"/>
            <a:ext cx="2700000" cy="360000"/>
          </a:xfrm>
          <a:prstGeom prst="homePlate">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RETRIEVE</a:t>
            </a:r>
            <a:endParaRPr lang="en-GB" sz="1600" b="0">
              <a:solidFill>
                <a:schemeClr val="bg1"/>
              </a:solidFill>
            </a:endParaRPr>
          </a:p>
        </p:txBody>
      </p:sp>
      <p:sp>
        <p:nvSpPr>
          <p:cNvPr id="14" name="Chevron 13"/>
          <p:cNvSpPr/>
          <p:nvPr/>
        </p:nvSpPr>
        <p:spPr>
          <a:xfrm>
            <a:off x="2760836" y="6429002"/>
            <a:ext cx="2700000" cy="360000"/>
          </a:xfrm>
          <a:prstGeom prst="chevron">
            <a:avLst/>
          </a:prstGeom>
          <a:solidFill>
            <a:srgbClr val="DCB50E"/>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INSTRUCT</a:t>
            </a:r>
          </a:p>
        </p:txBody>
      </p:sp>
      <p:sp>
        <p:nvSpPr>
          <p:cNvPr id="15" name="Chevron 14"/>
          <p:cNvSpPr/>
          <p:nvPr/>
        </p:nvSpPr>
        <p:spPr>
          <a:xfrm>
            <a:off x="5412088"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PRACTISE</a:t>
            </a:r>
            <a:endParaRPr lang="en-GB" sz="1600" b="0">
              <a:solidFill>
                <a:schemeClr val="bg1"/>
              </a:solidFill>
            </a:endParaRPr>
          </a:p>
        </p:txBody>
      </p:sp>
      <p:sp>
        <p:nvSpPr>
          <p:cNvPr id="16" name="Chevron 15"/>
          <p:cNvSpPr/>
          <p:nvPr/>
        </p:nvSpPr>
        <p:spPr>
          <a:xfrm>
            <a:off x="8068872"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SECURE</a:t>
            </a:r>
            <a:endParaRPr lang="en-GB" sz="1600" b="0">
              <a:solidFill>
                <a:schemeClr val="bg1"/>
              </a:solidFill>
            </a:endParaRPr>
          </a:p>
        </p:txBody>
      </p:sp>
    </p:spTree>
    <p:extLst>
      <p:ext uri="{BB962C8B-B14F-4D97-AF65-F5344CB8AC3E}">
        <p14:creationId xmlns:p14="http://schemas.microsoft.com/office/powerpoint/2010/main" val="35398951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ALT Instruct - Ruler">
    <p:spTree>
      <p:nvGrpSpPr>
        <p:cNvPr id="1" name=""/>
        <p:cNvGrpSpPr/>
        <p:nvPr/>
      </p:nvGrpSpPr>
      <p:grpSpPr>
        <a:xfrm>
          <a:off x="0" y="0"/>
          <a:ext cx="0" cy="0"/>
          <a:chOff x="0" y="0"/>
          <a:chExt cx="0" cy="0"/>
        </a:xfrm>
      </p:grpSpPr>
      <p:sp>
        <p:nvSpPr>
          <p:cNvPr id="40" name="Rectangle 39"/>
          <p:cNvSpPr/>
          <p:nvPr/>
        </p:nvSpPr>
        <p:spPr>
          <a:xfrm>
            <a:off x="11498874" y="-12902"/>
            <a:ext cx="696730" cy="6505922"/>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mn-lt"/>
            </a:endParaRPr>
          </a:p>
        </p:txBody>
      </p:sp>
      <p:graphicFrame>
        <p:nvGraphicFramePr>
          <p:cNvPr id="41" name="Table 40"/>
          <p:cNvGraphicFramePr>
            <a:graphicFrameLocks noGrp="1"/>
          </p:cNvGraphicFramePr>
          <p:nvPr>
            <p:extLst>
              <p:ext uri="{D42A27DB-BD31-4B8C-83A1-F6EECF244321}">
                <p14:modId xmlns:p14="http://schemas.microsoft.com/office/powerpoint/2010/main" val="2647292837"/>
              </p:ext>
            </p:extLst>
          </p:nvPr>
        </p:nvGraphicFramePr>
        <p:xfrm>
          <a:off x="11559521" y="529722"/>
          <a:ext cx="612157" cy="5581320"/>
        </p:xfrm>
        <a:graphic>
          <a:graphicData uri="http://schemas.openxmlformats.org/drawingml/2006/table">
            <a:tbl>
              <a:tblPr firstRow="1" bandRow="1">
                <a:tableStyleId>{5C22544A-7EE6-4342-B048-85BDC9FD1C3A}</a:tableStyleId>
              </a:tblPr>
              <a:tblGrid>
                <a:gridCol w="612157">
                  <a:extLst>
                    <a:ext uri="{9D8B030D-6E8A-4147-A177-3AD203B41FA5}">
                      <a16:colId xmlns:a16="http://schemas.microsoft.com/office/drawing/2014/main" val="1173439250"/>
                    </a:ext>
                  </a:extLst>
                </a:gridCol>
              </a:tblGrid>
              <a:tr h="670794">
                <a:tc>
                  <a:txBody>
                    <a:bodyPr/>
                    <a:lstStyle/>
                    <a:p>
                      <a:pPr algn="ctr"/>
                      <a:r>
                        <a:rPr lang="en-GB" sz="800" b="1">
                          <a:solidFill>
                            <a:schemeClr val="bg1"/>
                          </a:solidFill>
                          <a:latin typeface="Lato" panose="020F0502020204030203" pitchFamily="34" charset="0"/>
                        </a:rPr>
                        <a:t>RETRIEVE</a:t>
                      </a:r>
                      <a:r>
                        <a:rPr lang="en-GB" sz="600" b="1">
                          <a:solidFill>
                            <a:schemeClr val="bg1"/>
                          </a:solidFill>
                          <a:latin typeface="Lato" panose="020F0502020204030203" pitchFamily="34" charset="0"/>
                        </a:rPr>
                        <a:t> </a:t>
                      </a:r>
                    </a:p>
                  </a:txBody>
                  <a:tcPr marL="0" marR="0" marT="0" marB="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68570316"/>
                  </a:ext>
                </a:extLst>
              </a:tr>
              <a:tr h="670794">
                <a:tc>
                  <a:txBody>
                    <a:bodyPr/>
                    <a:lstStyle/>
                    <a:p>
                      <a:pPr algn="ctr"/>
                      <a:r>
                        <a:rPr lang="en-GB" sz="800" b="1">
                          <a:solidFill>
                            <a:schemeClr val="bg1"/>
                          </a:solidFill>
                          <a:latin typeface="Lato" panose="020F0502020204030203" pitchFamily="34" charset="0"/>
                        </a:rPr>
                        <a:t>DECODE</a:t>
                      </a:r>
                      <a:r>
                        <a:rPr lang="en-GB" sz="600" b="1">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99255851"/>
                  </a:ext>
                </a:extLst>
              </a:tr>
              <a:tr h="804952">
                <a:tc>
                  <a:txBody>
                    <a:bodyPr/>
                    <a:lstStyle/>
                    <a:p>
                      <a:pPr algn="ctr"/>
                      <a:r>
                        <a:rPr lang="en-GB" sz="800" b="1">
                          <a:solidFill>
                            <a:schemeClr val="bg1"/>
                          </a:solidFill>
                          <a:effectLst/>
                          <a:latin typeface="Lato" panose="020F0502020204030203" pitchFamily="34" charset="0"/>
                        </a:rPr>
                        <a:t>CONNECT</a:t>
                      </a:r>
                      <a:r>
                        <a:rPr lang="en-GB" sz="600" b="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00917632"/>
                  </a:ext>
                </a:extLst>
              </a:tr>
              <a:tr h="675292">
                <a:tc>
                  <a:txBody>
                    <a:bodyPr/>
                    <a:lstStyle/>
                    <a:p>
                      <a:pPr algn="ctr"/>
                      <a:r>
                        <a:rPr lang="en-GB" sz="800" b="1">
                          <a:solidFill>
                            <a:schemeClr val="bg1"/>
                          </a:solidFill>
                          <a:latin typeface="Lato" panose="020F0502020204030203" pitchFamily="34" charset="0"/>
                        </a:rPr>
                        <a:t>VISUALISE</a:t>
                      </a:r>
                      <a:endParaRPr lang="en-GB" sz="600" b="1">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119845"/>
                  </a:ext>
                </a:extLst>
              </a:tr>
              <a:tr h="670794">
                <a:tc>
                  <a:txBody>
                    <a:bodyPr/>
                    <a:lstStyle/>
                    <a:p>
                      <a:pPr algn="ctr"/>
                      <a:r>
                        <a:rPr lang="en-GB" sz="800" b="1">
                          <a:solidFill>
                            <a:schemeClr val="bg1"/>
                          </a:solidFill>
                          <a:latin typeface="Lato" panose="020F0502020204030203" pitchFamily="34" charset="0"/>
                        </a:rPr>
                        <a:t>SUMMARISE</a:t>
                      </a:r>
                      <a:r>
                        <a:rPr lang="en-GB" sz="600" b="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1290061"/>
                  </a:ext>
                </a:extLst>
              </a:tr>
              <a:tr h="670794">
                <a:tc>
                  <a:txBody>
                    <a:bodyPr/>
                    <a:lstStyle/>
                    <a:p>
                      <a:pPr algn="ctr"/>
                      <a:r>
                        <a:rPr lang="en-GB" sz="800" b="1">
                          <a:solidFill>
                            <a:schemeClr val="bg1"/>
                          </a:solidFill>
                          <a:latin typeface="Lato" panose="020F0502020204030203" pitchFamily="34" charset="0"/>
                        </a:rPr>
                        <a:t>INFER</a:t>
                      </a:r>
                      <a:endParaRPr lang="en-GB" sz="600" b="1">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36069001"/>
                  </a:ext>
                </a:extLst>
              </a:tr>
              <a:tr h="747106">
                <a:tc>
                  <a:txBody>
                    <a:bodyPr/>
                    <a:lstStyle/>
                    <a:p>
                      <a:pPr algn="ctr"/>
                      <a:r>
                        <a:rPr lang="en-GB" sz="800" b="1">
                          <a:solidFill>
                            <a:schemeClr val="bg1"/>
                          </a:solidFill>
                          <a:latin typeface="Lato" panose="020F0502020204030203" pitchFamily="34" charset="0"/>
                        </a:rPr>
                        <a:t>PREDICT</a:t>
                      </a:r>
                      <a:endParaRPr lang="en-GB" sz="600" b="1">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4082905"/>
                  </a:ext>
                </a:extLst>
              </a:tr>
              <a:tr h="670794">
                <a:tc>
                  <a:txBody>
                    <a:bodyPr/>
                    <a:lstStyle/>
                    <a:p>
                      <a:pPr algn="ctr"/>
                      <a:r>
                        <a:rPr lang="en-GB" sz="800" b="1">
                          <a:solidFill>
                            <a:schemeClr val="bg1"/>
                          </a:solidFill>
                          <a:latin typeface="Lato" panose="020F0502020204030203" pitchFamily="34" charset="0"/>
                        </a:rPr>
                        <a:t>EXAMINE</a:t>
                      </a:r>
                      <a:endParaRPr lang="en-GB" sz="600" b="1">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42804185"/>
                  </a:ext>
                </a:extLst>
              </a:tr>
            </a:tbl>
          </a:graphicData>
        </a:graphic>
      </p:graphicFrame>
      <p:grpSp>
        <p:nvGrpSpPr>
          <p:cNvPr id="42" name="Group 41"/>
          <p:cNvGrpSpPr/>
          <p:nvPr/>
        </p:nvGrpSpPr>
        <p:grpSpPr>
          <a:xfrm>
            <a:off x="11629923" y="2865412"/>
            <a:ext cx="386112" cy="318172"/>
            <a:chOff x="3206569" y="2423806"/>
            <a:chExt cx="752955" cy="707366"/>
          </a:xfrm>
        </p:grpSpPr>
        <p:pic>
          <p:nvPicPr>
            <p:cNvPr id="43" name="Picture 2" descr="Image result for imagine icon"/>
            <p:cNvPicPr>
              <a:picLocks noChangeAspect="1" noChangeArrowheads="1"/>
            </p:cNvPicPr>
            <p:nvPr/>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206569" y="2423806"/>
              <a:ext cx="752955" cy="707366"/>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4" descr="Image result for picture icon"/>
            <p:cNvPicPr>
              <a:picLocks noChangeAspect="1" noChangeArrowheads="1"/>
            </p:cNvPicPr>
            <p:nvPr/>
          </p:nvPicPr>
          <p:blipFill>
            <a:blip r:embed="rId3" cstate="print">
              <a:duotone>
                <a:schemeClr val="bg2">
                  <a:shade val="45000"/>
                  <a:satMod val="135000"/>
                </a:schemeClr>
                <a:prstClr val="white"/>
              </a:duotone>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rot="21375469">
              <a:off x="3330060" y="2576503"/>
              <a:ext cx="178047" cy="157846"/>
            </a:xfrm>
            <a:prstGeom prst="rect">
              <a:avLst/>
            </a:prstGeom>
            <a:noFill/>
            <a:extLst>
              <a:ext uri="{909E8E84-426E-40DD-AFC4-6F175D3DCCD1}">
                <a14:hiddenFill xmlns:a14="http://schemas.microsoft.com/office/drawing/2010/main">
                  <a:solidFill>
                    <a:srgbClr val="FFFFFF"/>
                  </a:solidFill>
                </a14:hiddenFill>
              </a:ext>
            </a:extLst>
          </p:spPr>
        </p:pic>
      </p:grpSp>
      <p:pic>
        <p:nvPicPr>
          <p:cNvPr id="45" name="Picture 44"/>
          <p:cNvPicPr>
            <a:picLocks noChangeAspect="1"/>
          </p:cNvPicPr>
          <p:nvPr/>
        </p:nvPicPr>
        <p:blipFill>
          <a:blip r:embed="rId5" cstate="print">
            <a:duotone>
              <a:schemeClr val="bg2">
                <a:shade val="45000"/>
                <a:satMod val="135000"/>
              </a:schemeClr>
              <a:prstClr val="white"/>
            </a:duotone>
            <a:extLst>
              <a:ext uri="{BEBA8EAE-BF5A-486C-A8C5-ECC9F3942E4B}">
                <a14:imgProps xmlns:a14="http://schemas.microsoft.com/office/drawing/2010/main">
                  <a14:imgLayer r:embed="rId6">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725168" y="4247201"/>
            <a:ext cx="267421" cy="314182"/>
          </a:xfrm>
          <a:prstGeom prst="rect">
            <a:avLst/>
          </a:prstGeom>
        </p:spPr>
      </p:pic>
      <p:pic>
        <p:nvPicPr>
          <p:cNvPr id="46" name="Picture 4" descr="Image result for writing list icon"/>
          <p:cNvPicPr>
            <a:picLocks noChangeAspect="1" noChangeArrowheads="1"/>
          </p:cNvPicPr>
          <p:nvPr/>
        </p:nvPicPr>
        <p:blipFill>
          <a:blip r:embed="rId7" cstate="print">
            <a:duotone>
              <a:schemeClr val="bg2">
                <a:shade val="45000"/>
                <a:satMod val="135000"/>
              </a:schemeClr>
              <a:prstClr val="white"/>
            </a:duotone>
            <a:extLst>
              <a:ext uri="{BEBA8EAE-BF5A-486C-A8C5-ECC9F3942E4B}">
                <a14:imgProps xmlns:a14="http://schemas.microsoft.com/office/drawing/2010/main">
                  <a14:imgLayer r:embed="rId8">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1741486" y="3561335"/>
            <a:ext cx="206961" cy="291029"/>
          </a:xfrm>
          <a:prstGeom prst="rect">
            <a:avLst/>
          </a:prstGeom>
          <a:noFill/>
          <a:extLst>
            <a:ext uri="{909E8E84-426E-40DD-AFC4-6F175D3DCCD1}">
              <a14:hiddenFill xmlns:a14="http://schemas.microsoft.com/office/drawing/2010/main">
                <a:solidFill>
                  <a:srgbClr val="FFFFFF"/>
                </a:solidFill>
              </a14:hiddenFill>
            </a:ext>
          </a:extLst>
        </p:spPr>
      </p:pic>
      <p:pic>
        <p:nvPicPr>
          <p:cNvPr id="47" name="Picture 46"/>
          <p:cNvPicPr>
            <a:picLocks noChangeAspect="1"/>
          </p:cNvPicPr>
          <p:nvPr/>
        </p:nvPicPr>
        <p:blipFill>
          <a:blip r:embed="rId9" cstate="print">
            <a:duotone>
              <a:schemeClr val="bg2">
                <a:shade val="45000"/>
                <a:satMod val="135000"/>
              </a:schemeClr>
              <a:prstClr val="white"/>
            </a:duotone>
            <a:extLst>
              <a:ext uri="{BEBA8EAE-BF5A-486C-A8C5-ECC9F3942E4B}">
                <a14:imgProps xmlns:a14="http://schemas.microsoft.com/office/drawing/2010/main">
                  <a14:imgLayer r:embed="rId10">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646190" y="2166177"/>
            <a:ext cx="377815" cy="361612"/>
          </a:xfrm>
          <a:prstGeom prst="rect">
            <a:avLst/>
          </a:prstGeom>
        </p:spPr>
      </p:pic>
      <p:pic>
        <p:nvPicPr>
          <p:cNvPr id="48" name="Picture 47"/>
          <p:cNvPicPr>
            <a:picLocks noChangeAspect="1"/>
          </p:cNvPicPr>
          <p:nvPr/>
        </p:nvPicPr>
        <p:blipFill rotWithShape="1">
          <a:blip r:embed="rId11">
            <a:duotone>
              <a:schemeClr val="bg2">
                <a:shade val="45000"/>
                <a:satMod val="135000"/>
              </a:schemeClr>
              <a:prstClr val="white"/>
            </a:duotone>
            <a:extLst>
              <a:ext uri="{BEBA8EAE-BF5A-486C-A8C5-ECC9F3942E4B}">
                <a14:imgProps xmlns:a14="http://schemas.microsoft.com/office/drawing/2010/main">
                  <a14:imgLayer r:embed="rId12">
                    <a14:imgEffect>
                      <a14:brightnessContrast bright="100000"/>
                    </a14:imgEffect>
                  </a14:imgLayer>
                </a14:imgProps>
              </a:ext>
            </a:extLst>
          </a:blip>
          <a:srcRect r="5491" b="17816"/>
          <a:stretch/>
        </p:blipFill>
        <p:spPr>
          <a:xfrm>
            <a:off x="11625043" y="1378197"/>
            <a:ext cx="416216" cy="361939"/>
          </a:xfrm>
          <a:prstGeom prst="rect">
            <a:avLst/>
          </a:prstGeom>
        </p:spPr>
      </p:pic>
      <p:pic>
        <p:nvPicPr>
          <p:cNvPr id="49" name="Picture 48"/>
          <p:cNvPicPr>
            <a:picLocks noChangeAspect="1"/>
          </p:cNvPicPr>
          <p:nvPr/>
        </p:nvPicPr>
        <p:blipFill rotWithShape="1">
          <a:blip r:embed="rId13">
            <a:duotone>
              <a:schemeClr val="bg2">
                <a:shade val="45000"/>
                <a:satMod val="135000"/>
              </a:schemeClr>
              <a:prstClr val="white"/>
            </a:duotone>
            <a:extLst>
              <a:ext uri="{BEBA8EAE-BF5A-486C-A8C5-ECC9F3942E4B}">
                <a14:imgProps xmlns:a14="http://schemas.microsoft.com/office/drawing/2010/main">
                  <a14:imgLayer r:embed="rId14">
                    <a14:imgEffect>
                      <a14:brightnessContrast bright="100000"/>
                    </a14:imgEffect>
                  </a14:imgLayer>
                </a14:imgProps>
              </a:ext>
            </a:extLst>
          </a:blip>
          <a:srcRect b="19186"/>
          <a:stretch/>
        </p:blipFill>
        <p:spPr>
          <a:xfrm>
            <a:off x="11631028" y="733844"/>
            <a:ext cx="397619" cy="321332"/>
          </a:xfrm>
          <a:prstGeom prst="rect">
            <a:avLst/>
          </a:prstGeom>
        </p:spPr>
      </p:pic>
      <p:pic>
        <p:nvPicPr>
          <p:cNvPr id="50" name="Picture 49"/>
          <p:cNvPicPr>
            <a:picLocks noChangeAspect="1"/>
          </p:cNvPicPr>
          <p:nvPr/>
        </p:nvPicPr>
        <p:blipFill rotWithShape="1">
          <a:blip r:embed="rId15">
            <a:duotone>
              <a:schemeClr val="bg2">
                <a:shade val="45000"/>
                <a:satMod val="135000"/>
              </a:schemeClr>
              <a:prstClr val="white"/>
            </a:duotone>
            <a:extLst>
              <a:ext uri="{BEBA8EAE-BF5A-486C-A8C5-ECC9F3942E4B}">
                <a14:imgProps xmlns:a14="http://schemas.microsoft.com/office/drawing/2010/main">
                  <a14:imgLayer r:embed="rId16">
                    <a14:imgEffect>
                      <a14:brightnessContrast bright="100000"/>
                    </a14:imgEffect>
                  </a14:imgLayer>
                </a14:imgProps>
              </a:ext>
            </a:extLst>
          </a:blip>
          <a:srcRect l="9752" t="14781" r="9444" b="31513"/>
          <a:stretch/>
        </p:blipFill>
        <p:spPr>
          <a:xfrm>
            <a:off x="11646190" y="5004136"/>
            <a:ext cx="393846" cy="291102"/>
          </a:xfrm>
          <a:prstGeom prst="rect">
            <a:avLst/>
          </a:prstGeom>
        </p:spPr>
      </p:pic>
      <p:pic>
        <p:nvPicPr>
          <p:cNvPr id="51" name="Picture 50"/>
          <p:cNvPicPr>
            <a:picLocks noChangeAspect="1"/>
          </p:cNvPicPr>
          <p:nvPr/>
        </p:nvPicPr>
        <p:blipFill rotWithShape="1">
          <a:blip r:embed="rId17">
            <a:duotone>
              <a:schemeClr val="bg2">
                <a:shade val="45000"/>
                <a:satMod val="135000"/>
              </a:schemeClr>
              <a:prstClr val="white"/>
            </a:duotone>
            <a:extLst>
              <a:ext uri="{BEBA8EAE-BF5A-486C-A8C5-ECC9F3942E4B}">
                <a14:imgProps xmlns:a14="http://schemas.microsoft.com/office/drawing/2010/main">
                  <a14:imgLayer r:embed="rId18">
                    <a14:imgEffect>
                      <a14:saturation sat="400000"/>
                    </a14:imgEffect>
                    <a14:imgEffect>
                      <a14:brightnessContrast bright="100000"/>
                    </a14:imgEffect>
                  </a14:imgLayer>
                </a14:imgProps>
              </a:ext>
            </a:extLst>
          </a:blip>
          <a:srcRect l="19250" r="21985" b="21255"/>
          <a:stretch/>
        </p:blipFill>
        <p:spPr>
          <a:xfrm>
            <a:off x="11736533" y="5610059"/>
            <a:ext cx="237138" cy="317761"/>
          </a:xfrm>
          <a:prstGeom prst="rect">
            <a:avLst/>
          </a:prstGeom>
        </p:spPr>
      </p:pic>
      <p:sp>
        <p:nvSpPr>
          <p:cNvPr id="52" name="Pentagon 51"/>
          <p:cNvSpPr/>
          <p:nvPr/>
        </p:nvSpPr>
        <p:spPr>
          <a:xfrm rot="5400000">
            <a:off x="11561796" y="3400"/>
            <a:ext cx="552955" cy="602231"/>
          </a:xfrm>
          <a:prstGeom prst="homePlate">
            <a:avLst>
              <a:gd name="adj" fmla="val 1920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Rectangle 52"/>
          <p:cNvSpPr/>
          <p:nvPr/>
        </p:nvSpPr>
        <p:spPr>
          <a:xfrm>
            <a:off x="11489909" y="-6595"/>
            <a:ext cx="704800" cy="584775"/>
          </a:xfrm>
          <a:prstGeom prst="rect">
            <a:avLst/>
          </a:prstGeom>
        </p:spPr>
        <p:txBody>
          <a:bodyPr wrap="square">
            <a:spAutoFit/>
          </a:bodyPr>
          <a:lstStyle/>
          <a:p>
            <a:pPr algn="ctr"/>
            <a:r>
              <a:rPr lang="en-GB" sz="1000" b="1" i="0">
                <a:solidFill>
                  <a:srgbClr val="0B5196"/>
                </a:solidFill>
                <a:latin typeface="+mn-lt"/>
              </a:rPr>
              <a:t>EVERY CHILD A READER</a:t>
            </a:r>
          </a:p>
          <a:p>
            <a:pPr algn="ctr"/>
            <a:endParaRPr lang="en-GB" sz="200" b="0" i="1">
              <a:solidFill>
                <a:srgbClr val="002060"/>
              </a:solidFill>
              <a:latin typeface="+mn-lt"/>
            </a:endParaRPr>
          </a:p>
        </p:txBody>
      </p:sp>
      <p:sp>
        <p:nvSpPr>
          <p:cNvPr id="54" name="Rectangle 53"/>
          <p:cNvSpPr/>
          <p:nvPr/>
        </p:nvSpPr>
        <p:spPr>
          <a:xfrm>
            <a:off x="0" y="6339146"/>
            <a:ext cx="12192000" cy="518854"/>
          </a:xfrm>
          <a:prstGeom prst="rect">
            <a:avLst/>
          </a:prstGeom>
          <a:solidFill>
            <a:srgbClr val="00206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5" name="Picture 54"/>
          <p:cNvPicPr>
            <a:picLocks noChangeAspect="1"/>
          </p:cNvPicPr>
          <p:nvPr/>
        </p:nvPicPr>
        <p:blipFill rotWithShape="1">
          <a:blip r:embed="rId19" cstate="print">
            <a:extLst>
              <a:ext uri="{28A0092B-C50C-407E-A947-70E740481C1C}">
                <a14:useLocalDpi xmlns:a14="http://schemas.microsoft.com/office/drawing/2010/main" val="0"/>
              </a:ext>
            </a:extLst>
          </a:blip>
          <a:srcRect l="-1" t="1" r="-6700" b="2639"/>
          <a:stretch/>
        </p:blipFill>
        <p:spPr>
          <a:xfrm>
            <a:off x="10875132" y="6420115"/>
            <a:ext cx="1316867" cy="394572"/>
          </a:xfrm>
          <a:prstGeom prst="rect">
            <a:avLst/>
          </a:prstGeom>
        </p:spPr>
      </p:pic>
      <p:sp>
        <p:nvSpPr>
          <p:cNvPr id="56" name="Pentagon 55"/>
          <p:cNvSpPr/>
          <p:nvPr/>
        </p:nvSpPr>
        <p:spPr>
          <a:xfrm>
            <a:off x="90521" y="6429002"/>
            <a:ext cx="2700000" cy="360000"/>
          </a:xfrm>
          <a:prstGeom prst="homePlate">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RETRIEVE</a:t>
            </a:r>
            <a:endParaRPr lang="en-GB" sz="1600" b="0">
              <a:solidFill>
                <a:schemeClr val="bg1"/>
              </a:solidFill>
            </a:endParaRPr>
          </a:p>
        </p:txBody>
      </p:sp>
      <p:sp>
        <p:nvSpPr>
          <p:cNvPr id="57" name="Chevron 56"/>
          <p:cNvSpPr/>
          <p:nvPr/>
        </p:nvSpPr>
        <p:spPr>
          <a:xfrm>
            <a:off x="2760836" y="6429002"/>
            <a:ext cx="2700000" cy="360000"/>
          </a:xfrm>
          <a:prstGeom prst="chevron">
            <a:avLst/>
          </a:prstGeom>
          <a:solidFill>
            <a:srgbClr val="DCB50E"/>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INSTRUCT</a:t>
            </a:r>
          </a:p>
        </p:txBody>
      </p:sp>
      <p:sp>
        <p:nvSpPr>
          <p:cNvPr id="58" name="Chevron 57"/>
          <p:cNvSpPr/>
          <p:nvPr/>
        </p:nvSpPr>
        <p:spPr>
          <a:xfrm>
            <a:off x="5412088"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PRACTISE</a:t>
            </a:r>
            <a:endParaRPr lang="en-GB" sz="1600" b="0">
              <a:solidFill>
                <a:schemeClr val="bg1"/>
              </a:solidFill>
            </a:endParaRPr>
          </a:p>
        </p:txBody>
      </p:sp>
      <p:sp>
        <p:nvSpPr>
          <p:cNvPr id="59" name="Chevron 58"/>
          <p:cNvSpPr/>
          <p:nvPr/>
        </p:nvSpPr>
        <p:spPr>
          <a:xfrm>
            <a:off x="8068872"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SECURE</a:t>
            </a:r>
            <a:endParaRPr lang="en-GB" sz="1600" b="0">
              <a:solidFill>
                <a:schemeClr val="bg1"/>
              </a:solidFill>
            </a:endParaRPr>
          </a:p>
        </p:txBody>
      </p:sp>
    </p:spTree>
    <p:extLst>
      <p:ext uri="{BB962C8B-B14F-4D97-AF65-F5344CB8AC3E}">
        <p14:creationId xmlns:p14="http://schemas.microsoft.com/office/powerpoint/2010/main" val="29960148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ALT Practise">
    <p:spTree>
      <p:nvGrpSpPr>
        <p:cNvPr id="1" name=""/>
        <p:cNvGrpSpPr/>
        <p:nvPr/>
      </p:nvGrpSpPr>
      <p:grpSpPr>
        <a:xfrm>
          <a:off x="0" y="0"/>
          <a:ext cx="0" cy="0"/>
          <a:chOff x="0" y="0"/>
          <a:chExt cx="0" cy="0"/>
        </a:xfrm>
      </p:grpSpPr>
      <p:sp>
        <p:nvSpPr>
          <p:cNvPr id="11" name="Rectangle 10"/>
          <p:cNvSpPr/>
          <p:nvPr/>
        </p:nvSpPr>
        <p:spPr>
          <a:xfrm>
            <a:off x="0" y="6339146"/>
            <a:ext cx="12192000" cy="518854"/>
          </a:xfrm>
          <a:prstGeom prst="rect">
            <a:avLst/>
          </a:prstGeom>
          <a:solidFill>
            <a:srgbClr val="00206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 name="Picture 11"/>
          <p:cNvPicPr>
            <a:picLocks noChangeAspect="1"/>
          </p:cNvPicPr>
          <p:nvPr/>
        </p:nvPicPr>
        <p:blipFill rotWithShape="1">
          <a:blip r:embed="rId2" cstate="print">
            <a:extLst>
              <a:ext uri="{28A0092B-C50C-407E-A947-70E740481C1C}">
                <a14:useLocalDpi xmlns:a14="http://schemas.microsoft.com/office/drawing/2010/main" val="0"/>
              </a:ext>
            </a:extLst>
          </a:blip>
          <a:srcRect l="-1" t="1" r="-6700" b="2639"/>
          <a:stretch/>
        </p:blipFill>
        <p:spPr>
          <a:xfrm>
            <a:off x="10875132" y="6420115"/>
            <a:ext cx="1316867" cy="394572"/>
          </a:xfrm>
          <a:prstGeom prst="rect">
            <a:avLst/>
          </a:prstGeom>
        </p:spPr>
      </p:pic>
      <p:sp>
        <p:nvSpPr>
          <p:cNvPr id="13" name="Pentagon 12"/>
          <p:cNvSpPr/>
          <p:nvPr/>
        </p:nvSpPr>
        <p:spPr>
          <a:xfrm>
            <a:off x="90521" y="6429002"/>
            <a:ext cx="2700000" cy="360000"/>
          </a:xfrm>
          <a:prstGeom prst="homePlate">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RETRIEVE</a:t>
            </a:r>
            <a:endParaRPr lang="en-GB" sz="1600" b="0">
              <a:solidFill>
                <a:schemeClr val="bg1"/>
              </a:solidFill>
            </a:endParaRPr>
          </a:p>
        </p:txBody>
      </p:sp>
      <p:sp>
        <p:nvSpPr>
          <p:cNvPr id="14" name="Chevron 13"/>
          <p:cNvSpPr/>
          <p:nvPr/>
        </p:nvSpPr>
        <p:spPr>
          <a:xfrm>
            <a:off x="2760836"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INSTRUCT</a:t>
            </a:r>
          </a:p>
        </p:txBody>
      </p:sp>
      <p:sp>
        <p:nvSpPr>
          <p:cNvPr id="22" name="Chevron 21"/>
          <p:cNvSpPr/>
          <p:nvPr/>
        </p:nvSpPr>
        <p:spPr>
          <a:xfrm>
            <a:off x="5412088" y="6429002"/>
            <a:ext cx="2700000" cy="360000"/>
          </a:xfrm>
          <a:prstGeom prst="chevron">
            <a:avLst/>
          </a:prstGeom>
          <a:solidFill>
            <a:srgbClr val="E8812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PRACTISE</a:t>
            </a:r>
            <a:endParaRPr lang="en-GB" sz="1600" b="0">
              <a:solidFill>
                <a:schemeClr val="bg1"/>
              </a:solidFill>
            </a:endParaRPr>
          </a:p>
        </p:txBody>
      </p:sp>
      <p:sp>
        <p:nvSpPr>
          <p:cNvPr id="23" name="Chevron 22"/>
          <p:cNvSpPr/>
          <p:nvPr/>
        </p:nvSpPr>
        <p:spPr>
          <a:xfrm>
            <a:off x="8068872"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SECURE</a:t>
            </a:r>
            <a:endParaRPr lang="en-GB" sz="1600" b="0">
              <a:solidFill>
                <a:schemeClr val="bg1"/>
              </a:solidFill>
            </a:endParaRPr>
          </a:p>
        </p:txBody>
      </p:sp>
    </p:spTree>
    <p:extLst>
      <p:ext uri="{BB962C8B-B14F-4D97-AF65-F5344CB8AC3E}">
        <p14:creationId xmlns:p14="http://schemas.microsoft.com/office/powerpoint/2010/main" val="13740956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T Practise - Ruler">
    <p:spTree>
      <p:nvGrpSpPr>
        <p:cNvPr id="1" name=""/>
        <p:cNvGrpSpPr/>
        <p:nvPr/>
      </p:nvGrpSpPr>
      <p:grpSpPr>
        <a:xfrm>
          <a:off x="0" y="0"/>
          <a:ext cx="0" cy="0"/>
          <a:chOff x="0" y="0"/>
          <a:chExt cx="0" cy="0"/>
        </a:xfrm>
      </p:grpSpPr>
      <p:sp>
        <p:nvSpPr>
          <p:cNvPr id="40" name="Rectangle 39"/>
          <p:cNvSpPr/>
          <p:nvPr/>
        </p:nvSpPr>
        <p:spPr>
          <a:xfrm>
            <a:off x="11498874" y="-12902"/>
            <a:ext cx="696730" cy="6505922"/>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mn-lt"/>
            </a:endParaRPr>
          </a:p>
        </p:txBody>
      </p:sp>
      <p:graphicFrame>
        <p:nvGraphicFramePr>
          <p:cNvPr id="41" name="Table 40"/>
          <p:cNvGraphicFramePr>
            <a:graphicFrameLocks noGrp="1"/>
          </p:cNvGraphicFramePr>
          <p:nvPr>
            <p:extLst>
              <p:ext uri="{D42A27DB-BD31-4B8C-83A1-F6EECF244321}">
                <p14:modId xmlns:p14="http://schemas.microsoft.com/office/powerpoint/2010/main" val="1452827472"/>
              </p:ext>
            </p:extLst>
          </p:nvPr>
        </p:nvGraphicFramePr>
        <p:xfrm>
          <a:off x="11559521" y="529722"/>
          <a:ext cx="612157" cy="5581320"/>
        </p:xfrm>
        <a:graphic>
          <a:graphicData uri="http://schemas.openxmlformats.org/drawingml/2006/table">
            <a:tbl>
              <a:tblPr firstRow="1" bandRow="1">
                <a:tableStyleId>{5C22544A-7EE6-4342-B048-85BDC9FD1C3A}</a:tableStyleId>
              </a:tblPr>
              <a:tblGrid>
                <a:gridCol w="612157">
                  <a:extLst>
                    <a:ext uri="{9D8B030D-6E8A-4147-A177-3AD203B41FA5}">
                      <a16:colId xmlns:a16="http://schemas.microsoft.com/office/drawing/2014/main" val="1173439250"/>
                    </a:ext>
                  </a:extLst>
                </a:gridCol>
              </a:tblGrid>
              <a:tr h="670794">
                <a:tc>
                  <a:txBody>
                    <a:bodyPr/>
                    <a:lstStyle/>
                    <a:p>
                      <a:pPr algn="ctr"/>
                      <a:r>
                        <a:rPr lang="en-GB" sz="800" b="1">
                          <a:solidFill>
                            <a:schemeClr val="bg1"/>
                          </a:solidFill>
                          <a:latin typeface="Lato" panose="020F0502020204030203" pitchFamily="34" charset="0"/>
                        </a:rPr>
                        <a:t>RETRIEVE</a:t>
                      </a:r>
                      <a:r>
                        <a:rPr lang="en-GB" sz="600" b="1">
                          <a:solidFill>
                            <a:schemeClr val="bg1"/>
                          </a:solidFill>
                          <a:latin typeface="Lato" panose="020F0502020204030203" pitchFamily="34" charset="0"/>
                        </a:rPr>
                        <a:t> </a:t>
                      </a:r>
                    </a:p>
                  </a:txBody>
                  <a:tcPr marL="0" marR="0" marT="0" marB="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68570316"/>
                  </a:ext>
                </a:extLst>
              </a:tr>
              <a:tr h="670794">
                <a:tc>
                  <a:txBody>
                    <a:bodyPr/>
                    <a:lstStyle/>
                    <a:p>
                      <a:pPr algn="ctr"/>
                      <a:r>
                        <a:rPr lang="en-GB" sz="800" b="1">
                          <a:solidFill>
                            <a:schemeClr val="bg1"/>
                          </a:solidFill>
                          <a:latin typeface="Lato" panose="020F0502020204030203" pitchFamily="34" charset="0"/>
                        </a:rPr>
                        <a:t>DECODE</a:t>
                      </a:r>
                      <a:r>
                        <a:rPr lang="en-GB" sz="600" b="1">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99255851"/>
                  </a:ext>
                </a:extLst>
              </a:tr>
              <a:tr h="804952">
                <a:tc>
                  <a:txBody>
                    <a:bodyPr/>
                    <a:lstStyle/>
                    <a:p>
                      <a:pPr algn="ctr"/>
                      <a:r>
                        <a:rPr lang="en-GB" sz="800" b="1">
                          <a:solidFill>
                            <a:schemeClr val="bg1"/>
                          </a:solidFill>
                          <a:effectLst/>
                          <a:latin typeface="Lato" panose="020F0502020204030203" pitchFamily="34" charset="0"/>
                        </a:rPr>
                        <a:t>CONNECT</a:t>
                      </a:r>
                      <a:r>
                        <a:rPr lang="en-GB" sz="600" b="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00917632"/>
                  </a:ext>
                </a:extLst>
              </a:tr>
              <a:tr h="675292">
                <a:tc>
                  <a:txBody>
                    <a:bodyPr/>
                    <a:lstStyle/>
                    <a:p>
                      <a:pPr algn="ctr"/>
                      <a:r>
                        <a:rPr lang="en-GB" sz="800" b="1">
                          <a:solidFill>
                            <a:schemeClr val="bg1"/>
                          </a:solidFill>
                          <a:latin typeface="Lato" panose="020F0502020204030203" pitchFamily="34" charset="0"/>
                        </a:rPr>
                        <a:t>VISUALISE</a:t>
                      </a:r>
                      <a:endParaRPr lang="en-GB" sz="600" b="1">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119845"/>
                  </a:ext>
                </a:extLst>
              </a:tr>
              <a:tr h="670794">
                <a:tc>
                  <a:txBody>
                    <a:bodyPr/>
                    <a:lstStyle/>
                    <a:p>
                      <a:pPr algn="ctr"/>
                      <a:r>
                        <a:rPr lang="en-GB" sz="800" b="1">
                          <a:solidFill>
                            <a:schemeClr val="bg1"/>
                          </a:solidFill>
                          <a:latin typeface="Lato" panose="020F0502020204030203" pitchFamily="34" charset="0"/>
                        </a:rPr>
                        <a:t>SUMMARISE</a:t>
                      </a:r>
                      <a:r>
                        <a:rPr lang="en-GB" sz="600" b="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1290061"/>
                  </a:ext>
                </a:extLst>
              </a:tr>
              <a:tr h="670794">
                <a:tc>
                  <a:txBody>
                    <a:bodyPr/>
                    <a:lstStyle/>
                    <a:p>
                      <a:pPr algn="ctr"/>
                      <a:r>
                        <a:rPr lang="en-GB" sz="800" b="1">
                          <a:solidFill>
                            <a:schemeClr val="bg1"/>
                          </a:solidFill>
                          <a:latin typeface="Lato" panose="020F0502020204030203" pitchFamily="34" charset="0"/>
                        </a:rPr>
                        <a:t>INFER</a:t>
                      </a:r>
                      <a:endParaRPr lang="en-GB" sz="600" b="1">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36069001"/>
                  </a:ext>
                </a:extLst>
              </a:tr>
              <a:tr h="747106">
                <a:tc>
                  <a:txBody>
                    <a:bodyPr/>
                    <a:lstStyle/>
                    <a:p>
                      <a:pPr algn="ctr"/>
                      <a:r>
                        <a:rPr lang="en-GB" sz="800" b="1">
                          <a:solidFill>
                            <a:schemeClr val="bg1"/>
                          </a:solidFill>
                          <a:latin typeface="Lato" panose="020F0502020204030203" pitchFamily="34" charset="0"/>
                        </a:rPr>
                        <a:t>PREDICT</a:t>
                      </a:r>
                      <a:endParaRPr lang="en-GB" sz="600" b="1">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4082905"/>
                  </a:ext>
                </a:extLst>
              </a:tr>
              <a:tr h="670794">
                <a:tc>
                  <a:txBody>
                    <a:bodyPr/>
                    <a:lstStyle/>
                    <a:p>
                      <a:pPr algn="ctr"/>
                      <a:r>
                        <a:rPr lang="en-GB" sz="800" b="1">
                          <a:solidFill>
                            <a:schemeClr val="bg1"/>
                          </a:solidFill>
                          <a:latin typeface="Lato" panose="020F0502020204030203" pitchFamily="34" charset="0"/>
                        </a:rPr>
                        <a:t>EXAMINE</a:t>
                      </a:r>
                      <a:endParaRPr lang="en-GB" sz="600" b="1">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42804185"/>
                  </a:ext>
                </a:extLst>
              </a:tr>
            </a:tbl>
          </a:graphicData>
        </a:graphic>
      </p:graphicFrame>
      <p:grpSp>
        <p:nvGrpSpPr>
          <p:cNvPr id="42" name="Group 41"/>
          <p:cNvGrpSpPr/>
          <p:nvPr/>
        </p:nvGrpSpPr>
        <p:grpSpPr>
          <a:xfrm>
            <a:off x="11629923" y="2865412"/>
            <a:ext cx="386112" cy="318172"/>
            <a:chOff x="3206569" y="2423806"/>
            <a:chExt cx="752955" cy="707366"/>
          </a:xfrm>
        </p:grpSpPr>
        <p:pic>
          <p:nvPicPr>
            <p:cNvPr id="43" name="Picture 2" descr="Image result for imagine icon"/>
            <p:cNvPicPr>
              <a:picLocks noChangeAspect="1" noChangeArrowheads="1"/>
            </p:cNvPicPr>
            <p:nvPr/>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206569" y="2423806"/>
              <a:ext cx="752955" cy="707366"/>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4" descr="Image result for picture icon"/>
            <p:cNvPicPr>
              <a:picLocks noChangeAspect="1" noChangeArrowheads="1"/>
            </p:cNvPicPr>
            <p:nvPr/>
          </p:nvPicPr>
          <p:blipFill>
            <a:blip r:embed="rId3" cstate="print">
              <a:duotone>
                <a:schemeClr val="bg2">
                  <a:shade val="45000"/>
                  <a:satMod val="135000"/>
                </a:schemeClr>
                <a:prstClr val="white"/>
              </a:duotone>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rot="21375469">
              <a:off x="3330060" y="2576503"/>
              <a:ext cx="178047" cy="157846"/>
            </a:xfrm>
            <a:prstGeom prst="rect">
              <a:avLst/>
            </a:prstGeom>
            <a:noFill/>
            <a:extLst>
              <a:ext uri="{909E8E84-426E-40DD-AFC4-6F175D3DCCD1}">
                <a14:hiddenFill xmlns:a14="http://schemas.microsoft.com/office/drawing/2010/main">
                  <a:solidFill>
                    <a:srgbClr val="FFFFFF"/>
                  </a:solidFill>
                </a14:hiddenFill>
              </a:ext>
            </a:extLst>
          </p:spPr>
        </p:pic>
      </p:grpSp>
      <p:pic>
        <p:nvPicPr>
          <p:cNvPr id="45" name="Picture 44"/>
          <p:cNvPicPr>
            <a:picLocks noChangeAspect="1"/>
          </p:cNvPicPr>
          <p:nvPr/>
        </p:nvPicPr>
        <p:blipFill>
          <a:blip r:embed="rId5" cstate="print">
            <a:duotone>
              <a:schemeClr val="bg2">
                <a:shade val="45000"/>
                <a:satMod val="135000"/>
              </a:schemeClr>
              <a:prstClr val="white"/>
            </a:duotone>
            <a:extLst>
              <a:ext uri="{BEBA8EAE-BF5A-486C-A8C5-ECC9F3942E4B}">
                <a14:imgProps xmlns:a14="http://schemas.microsoft.com/office/drawing/2010/main">
                  <a14:imgLayer r:embed="rId6">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725168" y="4247201"/>
            <a:ext cx="267421" cy="314182"/>
          </a:xfrm>
          <a:prstGeom prst="rect">
            <a:avLst/>
          </a:prstGeom>
        </p:spPr>
      </p:pic>
      <p:pic>
        <p:nvPicPr>
          <p:cNvPr id="46" name="Picture 4" descr="Image result for writing list icon"/>
          <p:cNvPicPr>
            <a:picLocks noChangeAspect="1" noChangeArrowheads="1"/>
          </p:cNvPicPr>
          <p:nvPr/>
        </p:nvPicPr>
        <p:blipFill>
          <a:blip r:embed="rId7" cstate="print">
            <a:duotone>
              <a:schemeClr val="bg2">
                <a:shade val="45000"/>
                <a:satMod val="135000"/>
              </a:schemeClr>
              <a:prstClr val="white"/>
            </a:duotone>
            <a:extLst>
              <a:ext uri="{BEBA8EAE-BF5A-486C-A8C5-ECC9F3942E4B}">
                <a14:imgProps xmlns:a14="http://schemas.microsoft.com/office/drawing/2010/main">
                  <a14:imgLayer r:embed="rId8">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1741486" y="3561335"/>
            <a:ext cx="206961" cy="291029"/>
          </a:xfrm>
          <a:prstGeom prst="rect">
            <a:avLst/>
          </a:prstGeom>
          <a:noFill/>
          <a:extLst>
            <a:ext uri="{909E8E84-426E-40DD-AFC4-6F175D3DCCD1}">
              <a14:hiddenFill xmlns:a14="http://schemas.microsoft.com/office/drawing/2010/main">
                <a:solidFill>
                  <a:srgbClr val="FFFFFF"/>
                </a:solidFill>
              </a14:hiddenFill>
            </a:ext>
          </a:extLst>
        </p:spPr>
      </p:pic>
      <p:pic>
        <p:nvPicPr>
          <p:cNvPr id="47" name="Picture 46"/>
          <p:cNvPicPr>
            <a:picLocks noChangeAspect="1"/>
          </p:cNvPicPr>
          <p:nvPr/>
        </p:nvPicPr>
        <p:blipFill>
          <a:blip r:embed="rId9" cstate="print">
            <a:duotone>
              <a:schemeClr val="bg2">
                <a:shade val="45000"/>
                <a:satMod val="135000"/>
              </a:schemeClr>
              <a:prstClr val="white"/>
            </a:duotone>
            <a:extLst>
              <a:ext uri="{BEBA8EAE-BF5A-486C-A8C5-ECC9F3942E4B}">
                <a14:imgProps xmlns:a14="http://schemas.microsoft.com/office/drawing/2010/main">
                  <a14:imgLayer r:embed="rId10">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646190" y="2166177"/>
            <a:ext cx="377815" cy="361612"/>
          </a:xfrm>
          <a:prstGeom prst="rect">
            <a:avLst/>
          </a:prstGeom>
        </p:spPr>
      </p:pic>
      <p:pic>
        <p:nvPicPr>
          <p:cNvPr id="48" name="Picture 47"/>
          <p:cNvPicPr>
            <a:picLocks noChangeAspect="1"/>
          </p:cNvPicPr>
          <p:nvPr/>
        </p:nvPicPr>
        <p:blipFill rotWithShape="1">
          <a:blip r:embed="rId11">
            <a:duotone>
              <a:schemeClr val="bg2">
                <a:shade val="45000"/>
                <a:satMod val="135000"/>
              </a:schemeClr>
              <a:prstClr val="white"/>
            </a:duotone>
            <a:extLst>
              <a:ext uri="{BEBA8EAE-BF5A-486C-A8C5-ECC9F3942E4B}">
                <a14:imgProps xmlns:a14="http://schemas.microsoft.com/office/drawing/2010/main">
                  <a14:imgLayer r:embed="rId12">
                    <a14:imgEffect>
                      <a14:brightnessContrast bright="100000"/>
                    </a14:imgEffect>
                  </a14:imgLayer>
                </a14:imgProps>
              </a:ext>
            </a:extLst>
          </a:blip>
          <a:srcRect r="5491" b="17816"/>
          <a:stretch/>
        </p:blipFill>
        <p:spPr>
          <a:xfrm>
            <a:off x="11625043" y="1378197"/>
            <a:ext cx="416216" cy="361939"/>
          </a:xfrm>
          <a:prstGeom prst="rect">
            <a:avLst/>
          </a:prstGeom>
        </p:spPr>
      </p:pic>
      <p:pic>
        <p:nvPicPr>
          <p:cNvPr id="49" name="Picture 48"/>
          <p:cNvPicPr>
            <a:picLocks noChangeAspect="1"/>
          </p:cNvPicPr>
          <p:nvPr/>
        </p:nvPicPr>
        <p:blipFill rotWithShape="1">
          <a:blip r:embed="rId13">
            <a:duotone>
              <a:schemeClr val="bg2">
                <a:shade val="45000"/>
                <a:satMod val="135000"/>
              </a:schemeClr>
              <a:prstClr val="white"/>
            </a:duotone>
            <a:extLst>
              <a:ext uri="{BEBA8EAE-BF5A-486C-A8C5-ECC9F3942E4B}">
                <a14:imgProps xmlns:a14="http://schemas.microsoft.com/office/drawing/2010/main">
                  <a14:imgLayer r:embed="rId14">
                    <a14:imgEffect>
                      <a14:brightnessContrast bright="100000"/>
                    </a14:imgEffect>
                  </a14:imgLayer>
                </a14:imgProps>
              </a:ext>
            </a:extLst>
          </a:blip>
          <a:srcRect b="19186"/>
          <a:stretch/>
        </p:blipFill>
        <p:spPr>
          <a:xfrm>
            <a:off x="11631028" y="733844"/>
            <a:ext cx="397619" cy="321332"/>
          </a:xfrm>
          <a:prstGeom prst="rect">
            <a:avLst/>
          </a:prstGeom>
        </p:spPr>
      </p:pic>
      <p:pic>
        <p:nvPicPr>
          <p:cNvPr id="50" name="Picture 49"/>
          <p:cNvPicPr>
            <a:picLocks noChangeAspect="1"/>
          </p:cNvPicPr>
          <p:nvPr/>
        </p:nvPicPr>
        <p:blipFill rotWithShape="1">
          <a:blip r:embed="rId15">
            <a:duotone>
              <a:schemeClr val="bg2">
                <a:shade val="45000"/>
                <a:satMod val="135000"/>
              </a:schemeClr>
              <a:prstClr val="white"/>
            </a:duotone>
            <a:extLst>
              <a:ext uri="{BEBA8EAE-BF5A-486C-A8C5-ECC9F3942E4B}">
                <a14:imgProps xmlns:a14="http://schemas.microsoft.com/office/drawing/2010/main">
                  <a14:imgLayer r:embed="rId16">
                    <a14:imgEffect>
                      <a14:brightnessContrast bright="100000"/>
                    </a14:imgEffect>
                  </a14:imgLayer>
                </a14:imgProps>
              </a:ext>
            </a:extLst>
          </a:blip>
          <a:srcRect l="9752" t="14781" r="9444" b="31513"/>
          <a:stretch/>
        </p:blipFill>
        <p:spPr>
          <a:xfrm>
            <a:off x="11646190" y="5004136"/>
            <a:ext cx="393846" cy="291102"/>
          </a:xfrm>
          <a:prstGeom prst="rect">
            <a:avLst/>
          </a:prstGeom>
        </p:spPr>
      </p:pic>
      <p:pic>
        <p:nvPicPr>
          <p:cNvPr id="51" name="Picture 50"/>
          <p:cNvPicPr>
            <a:picLocks noChangeAspect="1"/>
          </p:cNvPicPr>
          <p:nvPr/>
        </p:nvPicPr>
        <p:blipFill rotWithShape="1">
          <a:blip r:embed="rId17">
            <a:duotone>
              <a:schemeClr val="bg2">
                <a:shade val="45000"/>
                <a:satMod val="135000"/>
              </a:schemeClr>
              <a:prstClr val="white"/>
            </a:duotone>
            <a:extLst>
              <a:ext uri="{BEBA8EAE-BF5A-486C-A8C5-ECC9F3942E4B}">
                <a14:imgProps xmlns:a14="http://schemas.microsoft.com/office/drawing/2010/main">
                  <a14:imgLayer r:embed="rId18">
                    <a14:imgEffect>
                      <a14:saturation sat="400000"/>
                    </a14:imgEffect>
                    <a14:imgEffect>
                      <a14:brightnessContrast bright="100000"/>
                    </a14:imgEffect>
                  </a14:imgLayer>
                </a14:imgProps>
              </a:ext>
            </a:extLst>
          </a:blip>
          <a:srcRect l="19250" r="21985" b="21255"/>
          <a:stretch/>
        </p:blipFill>
        <p:spPr>
          <a:xfrm>
            <a:off x="11736533" y="5610059"/>
            <a:ext cx="237138" cy="317761"/>
          </a:xfrm>
          <a:prstGeom prst="rect">
            <a:avLst/>
          </a:prstGeom>
        </p:spPr>
      </p:pic>
      <p:sp>
        <p:nvSpPr>
          <p:cNvPr id="52" name="Pentagon 51"/>
          <p:cNvSpPr/>
          <p:nvPr/>
        </p:nvSpPr>
        <p:spPr>
          <a:xfrm rot="5400000">
            <a:off x="11561796" y="3400"/>
            <a:ext cx="552955" cy="602231"/>
          </a:xfrm>
          <a:prstGeom prst="homePlate">
            <a:avLst>
              <a:gd name="adj" fmla="val 1920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Rectangle 52"/>
          <p:cNvSpPr/>
          <p:nvPr/>
        </p:nvSpPr>
        <p:spPr>
          <a:xfrm>
            <a:off x="11489909" y="-6595"/>
            <a:ext cx="704800" cy="584775"/>
          </a:xfrm>
          <a:prstGeom prst="rect">
            <a:avLst/>
          </a:prstGeom>
        </p:spPr>
        <p:txBody>
          <a:bodyPr wrap="square">
            <a:spAutoFit/>
          </a:bodyPr>
          <a:lstStyle/>
          <a:p>
            <a:pPr algn="ctr"/>
            <a:r>
              <a:rPr lang="en-GB" sz="1000" b="1" i="0">
                <a:solidFill>
                  <a:srgbClr val="0B5196"/>
                </a:solidFill>
                <a:latin typeface="+mn-lt"/>
              </a:rPr>
              <a:t>EVERY CHILD A READER</a:t>
            </a:r>
          </a:p>
          <a:p>
            <a:pPr algn="ctr"/>
            <a:endParaRPr lang="en-GB" sz="200" b="0" i="1">
              <a:solidFill>
                <a:srgbClr val="002060"/>
              </a:solidFill>
              <a:latin typeface="+mn-lt"/>
            </a:endParaRPr>
          </a:p>
        </p:txBody>
      </p:sp>
      <p:sp>
        <p:nvSpPr>
          <p:cNvPr id="54" name="Rectangle 53"/>
          <p:cNvSpPr/>
          <p:nvPr/>
        </p:nvSpPr>
        <p:spPr>
          <a:xfrm>
            <a:off x="0" y="6339146"/>
            <a:ext cx="12192000" cy="518854"/>
          </a:xfrm>
          <a:prstGeom prst="rect">
            <a:avLst/>
          </a:prstGeom>
          <a:solidFill>
            <a:srgbClr val="00206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5" name="Picture 54"/>
          <p:cNvPicPr>
            <a:picLocks noChangeAspect="1"/>
          </p:cNvPicPr>
          <p:nvPr/>
        </p:nvPicPr>
        <p:blipFill rotWithShape="1">
          <a:blip r:embed="rId19" cstate="print">
            <a:extLst>
              <a:ext uri="{28A0092B-C50C-407E-A947-70E740481C1C}">
                <a14:useLocalDpi xmlns:a14="http://schemas.microsoft.com/office/drawing/2010/main" val="0"/>
              </a:ext>
            </a:extLst>
          </a:blip>
          <a:srcRect l="-1" t="1" r="-6700" b="2639"/>
          <a:stretch/>
        </p:blipFill>
        <p:spPr>
          <a:xfrm>
            <a:off x="10875132" y="6420115"/>
            <a:ext cx="1316867" cy="394572"/>
          </a:xfrm>
          <a:prstGeom prst="rect">
            <a:avLst/>
          </a:prstGeom>
        </p:spPr>
      </p:pic>
      <p:sp>
        <p:nvSpPr>
          <p:cNvPr id="56" name="Pentagon 55"/>
          <p:cNvSpPr/>
          <p:nvPr/>
        </p:nvSpPr>
        <p:spPr>
          <a:xfrm>
            <a:off x="90521" y="6429002"/>
            <a:ext cx="2700000" cy="360000"/>
          </a:xfrm>
          <a:prstGeom prst="homePlate">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RETRIEVE</a:t>
            </a:r>
            <a:endParaRPr lang="en-GB" sz="1600" b="0">
              <a:solidFill>
                <a:schemeClr val="bg1"/>
              </a:solidFill>
            </a:endParaRPr>
          </a:p>
        </p:txBody>
      </p:sp>
      <p:sp>
        <p:nvSpPr>
          <p:cNvPr id="57" name="Chevron 56"/>
          <p:cNvSpPr/>
          <p:nvPr/>
        </p:nvSpPr>
        <p:spPr>
          <a:xfrm>
            <a:off x="2760836"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INSTRUCT</a:t>
            </a:r>
          </a:p>
        </p:txBody>
      </p:sp>
      <p:sp>
        <p:nvSpPr>
          <p:cNvPr id="58" name="Chevron 57"/>
          <p:cNvSpPr/>
          <p:nvPr/>
        </p:nvSpPr>
        <p:spPr>
          <a:xfrm>
            <a:off x="5412088" y="6429002"/>
            <a:ext cx="2700000" cy="360000"/>
          </a:xfrm>
          <a:prstGeom prst="chevron">
            <a:avLst/>
          </a:prstGeom>
          <a:solidFill>
            <a:srgbClr val="E8812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PRACTISE</a:t>
            </a:r>
            <a:endParaRPr lang="en-GB" sz="1600" b="0">
              <a:solidFill>
                <a:schemeClr val="bg1"/>
              </a:solidFill>
            </a:endParaRPr>
          </a:p>
        </p:txBody>
      </p:sp>
      <p:sp>
        <p:nvSpPr>
          <p:cNvPr id="59" name="Chevron 58"/>
          <p:cNvSpPr/>
          <p:nvPr/>
        </p:nvSpPr>
        <p:spPr>
          <a:xfrm>
            <a:off x="8068872"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SECURE</a:t>
            </a:r>
            <a:endParaRPr lang="en-GB" sz="1600" b="0">
              <a:solidFill>
                <a:schemeClr val="bg1"/>
              </a:solidFill>
            </a:endParaRPr>
          </a:p>
        </p:txBody>
      </p:sp>
    </p:spTree>
    <p:extLst>
      <p:ext uri="{BB962C8B-B14F-4D97-AF65-F5344CB8AC3E}">
        <p14:creationId xmlns:p14="http://schemas.microsoft.com/office/powerpoint/2010/main" val="25423353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T Secure">
    <p:spTree>
      <p:nvGrpSpPr>
        <p:cNvPr id="1" name=""/>
        <p:cNvGrpSpPr/>
        <p:nvPr/>
      </p:nvGrpSpPr>
      <p:grpSpPr>
        <a:xfrm>
          <a:off x="0" y="0"/>
          <a:ext cx="0" cy="0"/>
          <a:chOff x="0" y="0"/>
          <a:chExt cx="0" cy="0"/>
        </a:xfrm>
      </p:grpSpPr>
      <p:sp>
        <p:nvSpPr>
          <p:cNvPr id="11" name="Rectangle 10"/>
          <p:cNvSpPr/>
          <p:nvPr/>
        </p:nvSpPr>
        <p:spPr>
          <a:xfrm>
            <a:off x="0" y="6339146"/>
            <a:ext cx="12192000" cy="518854"/>
          </a:xfrm>
          <a:prstGeom prst="rect">
            <a:avLst/>
          </a:prstGeom>
          <a:solidFill>
            <a:srgbClr val="00206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 name="Picture 11"/>
          <p:cNvPicPr>
            <a:picLocks noChangeAspect="1"/>
          </p:cNvPicPr>
          <p:nvPr/>
        </p:nvPicPr>
        <p:blipFill rotWithShape="1">
          <a:blip r:embed="rId2" cstate="print">
            <a:extLst>
              <a:ext uri="{28A0092B-C50C-407E-A947-70E740481C1C}">
                <a14:useLocalDpi xmlns:a14="http://schemas.microsoft.com/office/drawing/2010/main" val="0"/>
              </a:ext>
            </a:extLst>
          </a:blip>
          <a:srcRect l="-1" t="1" r="-6700" b="2639"/>
          <a:stretch/>
        </p:blipFill>
        <p:spPr>
          <a:xfrm>
            <a:off x="10875132" y="6420115"/>
            <a:ext cx="1316867" cy="394572"/>
          </a:xfrm>
          <a:prstGeom prst="rect">
            <a:avLst/>
          </a:prstGeom>
        </p:spPr>
      </p:pic>
      <p:sp>
        <p:nvSpPr>
          <p:cNvPr id="13" name="Pentagon 12"/>
          <p:cNvSpPr/>
          <p:nvPr/>
        </p:nvSpPr>
        <p:spPr>
          <a:xfrm>
            <a:off x="90521" y="6429002"/>
            <a:ext cx="2700000" cy="360000"/>
          </a:xfrm>
          <a:prstGeom prst="homePlate">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RETRIEVE</a:t>
            </a:r>
            <a:endParaRPr lang="en-GB" sz="1600" b="0">
              <a:solidFill>
                <a:schemeClr val="bg1"/>
              </a:solidFill>
            </a:endParaRPr>
          </a:p>
        </p:txBody>
      </p:sp>
      <p:sp>
        <p:nvSpPr>
          <p:cNvPr id="14" name="Chevron 13"/>
          <p:cNvSpPr/>
          <p:nvPr/>
        </p:nvSpPr>
        <p:spPr>
          <a:xfrm>
            <a:off x="2760836"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INSTRUCT</a:t>
            </a:r>
          </a:p>
        </p:txBody>
      </p:sp>
      <p:sp>
        <p:nvSpPr>
          <p:cNvPr id="22" name="Chevron 21"/>
          <p:cNvSpPr/>
          <p:nvPr/>
        </p:nvSpPr>
        <p:spPr>
          <a:xfrm>
            <a:off x="5412088"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PRACTISE</a:t>
            </a:r>
            <a:endParaRPr lang="en-GB" sz="1600" b="0">
              <a:solidFill>
                <a:schemeClr val="bg1"/>
              </a:solidFill>
            </a:endParaRPr>
          </a:p>
        </p:txBody>
      </p:sp>
      <p:sp>
        <p:nvSpPr>
          <p:cNvPr id="23" name="Chevron 22"/>
          <p:cNvSpPr/>
          <p:nvPr/>
        </p:nvSpPr>
        <p:spPr>
          <a:xfrm>
            <a:off x="8068872" y="6429002"/>
            <a:ext cx="2700000" cy="360000"/>
          </a:xfrm>
          <a:prstGeom prst="chevron">
            <a:avLst/>
          </a:prstGeom>
          <a:solidFill>
            <a:srgbClr val="3584C5"/>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SECURE</a:t>
            </a:r>
            <a:endParaRPr lang="en-GB" sz="1600" b="0">
              <a:solidFill>
                <a:schemeClr val="bg1"/>
              </a:solidFill>
            </a:endParaRPr>
          </a:p>
        </p:txBody>
      </p:sp>
    </p:spTree>
    <p:extLst>
      <p:ext uri="{BB962C8B-B14F-4D97-AF65-F5344CB8AC3E}">
        <p14:creationId xmlns:p14="http://schemas.microsoft.com/office/powerpoint/2010/main" val="20685619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ALT Secure - Ruler">
    <p:spTree>
      <p:nvGrpSpPr>
        <p:cNvPr id="1" name=""/>
        <p:cNvGrpSpPr/>
        <p:nvPr/>
      </p:nvGrpSpPr>
      <p:grpSpPr>
        <a:xfrm>
          <a:off x="0" y="0"/>
          <a:ext cx="0" cy="0"/>
          <a:chOff x="0" y="0"/>
          <a:chExt cx="0" cy="0"/>
        </a:xfrm>
      </p:grpSpPr>
      <p:sp>
        <p:nvSpPr>
          <p:cNvPr id="44" name="Rectangle 43"/>
          <p:cNvSpPr/>
          <p:nvPr/>
        </p:nvSpPr>
        <p:spPr>
          <a:xfrm>
            <a:off x="11498874" y="-12902"/>
            <a:ext cx="696730" cy="6505922"/>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mn-lt"/>
            </a:endParaRPr>
          </a:p>
        </p:txBody>
      </p:sp>
      <p:graphicFrame>
        <p:nvGraphicFramePr>
          <p:cNvPr id="45" name="Table 44"/>
          <p:cNvGraphicFramePr>
            <a:graphicFrameLocks noGrp="1"/>
          </p:cNvGraphicFramePr>
          <p:nvPr>
            <p:extLst>
              <p:ext uri="{D42A27DB-BD31-4B8C-83A1-F6EECF244321}">
                <p14:modId xmlns:p14="http://schemas.microsoft.com/office/powerpoint/2010/main" val="1705629420"/>
              </p:ext>
            </p:extLst>
          </p:nvPr>
        </p:nvGraphicFramePr>
        <p:xfrm>
          <a:off x="11559521" y="529722"/>
          <a:ext cx="612157" cy="5581320"/>
        </p:xfrm>
        <a:graphic>
          <a:graphicData uri="http://schemas.openxmlformats.org/drawingml/2006/table">
            <a:tbl>
              <a:tblPr firstRow="1" bandRow="1">
                <a:tableStyleId>{5C22544A-7EE6-4342-B048-85BDC9FD1C3A}</a:tableStyleId>
              </a:tblPr>
              <a:tblGrid>
                <a:gridCol w="612157">
                  <a:extLst>
                    <a:ext uri="{9D8B030D-6E8A-4147-A177-3AD203B41FA5}">
                      <a16:colId xmlns:a16="http://schemas.microsoft.com/office/drawing/2014/main" val="1173439250"/>
                    </a:ext>
                  </a:extLst>
                </a:gridCol>
              </a:tblGrid>
              <a:tr h="670794">
                <a:tc>
                  <a:txBody>
                    <a:bodyPr/>
                    <a:lstStyle/>
                    <a:p>
                      <a:pPr algn="ctr"/>
                      <a:r>
                        <a:rPr lang="en-GB" sz="800" b="1">
                          <a:solidFill>
                            <a:schemeClr val="bg1"/>
                          </a:solidFill>
                          <a:latin typeface="Lato" panose="020F0502020204030203" pitchFamily="34" charset="0"/>
                        </a:rPr>
                        <a:t>RETRIEVE</a:t>
                      </a:r>
                      <a:r>
                        <a:rPr lang="en-GB" sz="600" b="1">
                          <a:solidFill>
                            <a:schemeClr val="bg1"/>
                          </a:solidFill>
                          <a:latin typeface="Lato" panose="020F0502020204030203" pitchFamily="34" charset="0"/>
                        </a:rPr>
                        <a:t> </a:t>
                      </a:r>
                    </a:p>
                  </a:txBody>
                  <a:tcPr marL="0" marR="0" marT="0" marB="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68570316"/>
                  </a:ext>
                </a:extLst>
              </a:tr>
              <a:tr h="670794">
                <a:tc>
                  <a:txBody>
                    <a:bodyPr/>
                    <a:lstStyle/>
                    <a:p>
                      <a:pPr algn="ctr"/>
                      <a:r>
                        <a:rPr lang="en-GB" sz="800" b="1">
                          <a:solidFill>
                            <a:schemeClr val="bg1"/>
                          </a:solidFill>
                          <a:latin typeface="Lato" panose="020F0502020204030203" pitchFamily="34" charset="0"/>
                        </a:rPr>
                        <a:t>DECODE</a:t>
                      </a:r>
                      <a:r>
                        <a:rPr lang="en-GB" sz="600" b="1">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99255851"/>
                  </a:ext>
                </a:extLst>
              </a:tr>
              <a:tr h="804952">
                <a:tc>
                  <a:txBody>
                    <a:bodyPr/>
                    <a:lstStyle/>
                    <a:p>
                      <a:pPr algn="ctr"/>
                      <a:r>
                        <a:rPr lang="en-GB" sz="800" b="1">
                          <a:solidFill>
                            <a:schemeClr val="bg1"/>
                          </a:solidFill>
                          <a:effectLst/>
                          <a:latin typeface="Lato" panose="020F0502020204030203" pitchFamily="34" charset="0"/>
                        </a:rPr>
                        <a:t>CONNECT</a:t>
                      </a:r>
                      <a:r>
                        <a:rPr lang="en-GB" sz="600" b="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00917632"/>
                  </a:ext>
                </a:extLst>
              </a:tr>
              <a:tr h="675292">
                <a:tc>
                  <a:txBody>
                    <a:bodyPr/>
                    <a:lstStyle/>
                    <a:p>
                      <a:pPr algn="ctr"/>
                      <a:r>
                        <a:rPr lang="en-GB" sz="800" b="1">
                          <a:solidFill>
                            <a:schemeClr val="bg1"/>
                          </a:solidFill>
                          <a:latin typeface="Lato" panose="020F0502020204030203" pitchFamily="34" charset="0"/>
                        </a:rPr>
                        <a:t>VISUALISE</a:t>
                      </a:r>
                      <a:endParaRPr lang="en-GB" sz="600" b="1">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119845"/>
                  </a:ext>
                </a:extLst>
              </a:tr>
              <a:tr h="670794">
                <a:tc>
                  <a:txBody>
                    <a:bodyPr/>
                    <a:lstStyle/>
                    <a:p>
                      <a:pPr algn="ctr"/>
                      <a:r>
                        <a:rPr lang="en-GB" sz="800" b="1">
                          <a:solidFill>
                            <a:schemeClr val="bg1"/>
                          </a:solidFill>
                          <a:latin typeface="Lato" panose="020F0502020204030203" pitchFamily="34" charset="0"/>
                        </a:rPr>
                        <a:t>SUMMARISE</a:t>
                      </a:r>
                      <a:r>
                        <a:rPr lang="en-GB" sz="600" b="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1290061"/>
                  </a:ext>
                </a:extLst>
              </a:tr>
              <a:tr h="670794">
                <a:tc>
                  <a:txBody>
                    <a:bodyPr/>
                    <a:lstStyle/>
                    <a:p>
                      <a:pPr algn="ctr"/>
                      <a:r>
                        <a:rPr lang="en-GB" sz="800" b="1">
                          <a:solidFill>
                            <a:schemeClr val="bg1"/>
                          </a:solidFill>
                          <a:latin typeface="Lato" panose="020F0502020204030203" pitchFamily="34" charset="0"/>
                        </a:rPr>
                        <a:t>INFER</a:t>
                      </a:r>
                      <a:endParaRPr lang="en-GB" sz="600" b="1">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36069001"/>
                  </a:ext>
                </a:extLst>
              </a:tr>
              <a:tr h="747106">
                <a:tc>
                  <a:txBody>
                    <a:bodyPr/>
                    <a:lstStyle/>
                    <a:p>
                      <a:pPr algn="ctr"/>
                      <a:r>
                        <a:rPr lang="en-GB" sz="800" b="1">
                          <a:solidFill>
                            <a:schemeClr val="bg1"/>
                          </a:solidFill>
                          <a:latin typeface="Lato" panose="020F0502020204030203" pitchFamily="34" charset="0"/>
                        </a:rPr>
                        <a:t>PREDICT</a:t>
                      </a:r>
                      <a:endParaRPr lang="en-GB" sz="600" b="1">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4082905"/>
                  </a:ext>
                </a:extLst>
              </a:tr>
              <a:tr h="670794">
                <a:tc>
                  <a:txBody>
                    <a:bodyPr/>
                    <a:lstStyle/>
                    <a:p>
                      <a:pPr algn="ctr"/>
                      <a:r>
                        <a:rPr lang="en-GB" sz="800" b="1">
                          <a:solidFill>
                            <a:schemeClr val="bg1"/>
                          </a:solidFill>
                          <a:latin typeface="Lato" panose="020F0502020204030203" pitchFamily="34" charset="0"/>
                        </a:rPr>
                        <a:t>EXAMINE</a:t>
                      </a:r>
                      <a:endParaRPr lang="en-GB" sz="600" b="1">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42804185"/>
                  </a:ext>
                </a:extLst>
              </a:tr>
            </a:tbl>
          </a:graphicData>
        </a:graphic>
      </p:graphicFrame>
      <p:grpSp>
        <p:nvGrpSpPr>
          <p:cNvPr id="46" name="Group 45"/>
          <p:cNvGrpSpPr/>
          <p:nvPr/>
        </p:nvGrpSpPr>
        <p:grpSpPr>
          <a:xfrm>
            <a:off x="11629923" y="2865412"/>
            <a:ext cx="386112" cy="318172"/>
            <a:chOff x="3206569" y="2423806"/>
            <a:chExt cx="752955" cy="707366"/>
          </a:xfrm>
        </p:grpSpPr>
        <p:pic>
          <p:nvPicPr>
            <p:cNvPr id="47" name="Picture 2" descr="Image result for imagine icon"/>
            <p:cNvPicPr>
              <a:picLocks noChangeAspect="1" noChangeArrowheads="1"/>
            </p:cNvPicPr>
            <p:nvPr/>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206569" y="2423806"/>
              <a:ext cx="752955" cy="707366"/>
            </a:xfrm>
            <a:prstGeom prst="rect">
              <a:avLst/>
            </a:prstGeom>
            <a:noFill/>
            <a:extLst>
              <a:ext uri="{909E8E84-426E-40DD-AFC4-6F175D3DCCD1}">
                <a14:hiddenFill xmlns:a14="http://schemas.microsoft.com/office/drawing/2010/main">
                  <a:solidFill>
                    <a:srgbClr val="FFFFFF"/>
                  </a:solidFill>
                </a14:hiddenFill>
              </a:ext>
            </a:extLst>
          </p:spPr>
        </p:pic>
        <p:pic>
          <p:nvPicPr>
            <p:cNvPr id="48" name="Picture 4" descr="Image result for picture icon"/>
            <p:cNvPicPr>
              <a:picLocks noChangeAspect="1" noChangeArrowheads="1"/>
            </p:cNvPicPr>
            <p:nvPr/>
          </p:nvPicPr>
          <p:blipFill>
            <a:blip r:embed="rId3" cstate="print">
              <a:duotone>
                <a:schemeClr val="bg2">
                  <a:shade val="45000"/>
                  <a:satMod val="135000"/>
                </a:schemeClr>
                <a:prstClr val="white"/>
              </a:duotone>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rot="21375469">
              <a:off x="3330060" y="2576503"/>
              <a:ext cx="178047" cy="157846"/>
            </a:xfrm>
            <a:prstGeom prst="rect">
              <a:avLst/>
            </a:prstGeom>
            <a:noFill/>
            <a:extLst>
              <a:ext uri="{909E8E84-426E-40DD-AFC4-6F175D3DCCD1}">
                <a14:hiddenFill xmlns:a14="http://schemas.microsoft.com/office/drawing/2010/main">
                  <a:solidFill>
                    <a:srgbClr val="FFFFFF"/>
                  </a:solidFill>
                </a14:hiddenFill>
              </a:ext>
            </a:extLst>
          </p:spPr>
        </p:pic>
      </p:grpSp>
      <p:pic>
        <p:nvPicPr>
          <p:cNvPr id="49" name="Picture 48"/>
          <p:cNvPicPr>
            <a:picLocks noChangeAspect="1"/>
          </p:cNvPicPr>
          <p:nvPr/>
        </p:nvPicPr>
        <p:blipFill>
          <a:blip r:embed="rId5" cstate="print">
            <a:duotone>
              <a:schemeClr val="bg2">
                <a:shade val="45000"/>
                <a:satMod val="135000"/>
              </a:schemeClr>
              <a:prstClr val="white"/>
            </a:duotone>
            <a:extLst>
              <a:ext uri="{BEBA8EAE-BF5A-486C-A8C5-ECC9F3942E4B}">
                <a14:imgProps xmlns:a14="http://schemas.microsoft.com/office/drawing/2010/main">
                  <a14:imgLayer r:embed="rId6">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725168" y="4247201"/>
            <a:ext cx="267421" cy="314182"/>
          </a:xfrm>
          <a:prstGeom prst="rect">
            <a:avLst/>
          </a:prstGeom>
        </p:spPr>
      </p:pic>
      <p:pic>
        <p:nvPicPr>
          <p:cNvPr id="50" name="Picture 4" descr="Image result for writing list icon"/>
          <p:cNvPicPr>
            <a:picLocks noChangeAspect="1" noChangeArrowheads="1"/>
          </p:cNvPicPr>
          <p:nvPr/>
        </p:nvPicPr>
        <p:blipFill>
          <a:blip r:embed="rId7" cstate="print">
            <a:duotone>
              <a:schemeClr val="bg2">
                <a:shade val="45000"/>
                <a:satMod val="135000"/>
              </a:schemeClr>
              <a:prstClr val="white"/>
            </a:duotone>
            <a:extLst>
              <a:ext uri="{BEBA8EAE-BF5A-486C-A8C5-ECC9F3942E4B}">
                <a14:imgProps xmlns:a14="http://schemas.microsoft.com/office/drawing/2010/main">
                  <a14:imgLayer r:embed="rId8">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1741486" y="3561335"/>
            <a:ext cx="206961" cy="291029"/>
          </a:xfrm>
          <a:prstGeom prst="rect">
            <a:avLst/>
          </a:prstGeom>
          <a:noFill/>
          <a:extLst>
            <a:ext uri="{909E8E84-426E-40DD-AFC4-6F175D3DCCD1}">
              <a14:hiddenFill xmlns:a14="http://schemas.microsoft.com/office/drawing/2010/main">
                <a:solidFill>
                  <a:srgbClr val="FFFFFF"/>
                </a:solidFill>
              </a14:hiddenFill>
            </a:ext>
          </a:extLst>
        </p:spPr>
      </p:pic>
      <p:pic>
        <p:nvPicPr>
          <p:cNvPr id="51" name="Picture 50"/>
          <p:cNvPicPr>
            <a:picLocks noChangeAspect="1"/>
          </p:cNvPicPr>
          <p:nvPr/>
        </p:nvPicPr>
        <p:blipFill>
          <a:blip r:embed="rId9" cstate="print">
            <a:duotone>
              <a:schemeClr val="bg2">
                <a:shade val="45000"/>
                <a:satMod val="135000"/>
              </a:schemeClr>
              <a:prstClr val="white"/>
            </a:duotone>
            <a:extLst>
              <a:ext uri="{BEBA8EAE-BF5A-486C-A8C5-ECC9F3942E4B}">
                <a14:imgProps xmlns:a14="http://schemas.microsoft.com/office/drawing/2010/main">
                  <a14:imgLayer r:embed="rId10">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646190" y="2166177"/>
            <a:ext cx="377815" cy="361612"/>
          </a:xfrm>
          <a:prstGeom prst="rect">
            <a:avLst/>
          </a:prstGeom>
        </p:spPr>
      </p:pic>
      <p:pic>
        <p:nvPicPr>
          <p:cNvPr id="52" name="Picture 51"/>
          <p:cNvPicPr>
            <a:picLocks noChangeAspect="1"/>
          </p:cNvPicPr>
          <p:nvPr/>
        </p:nvPicPr>
        <p:blipFill rotWithShape="1">
          <a:blip r:embed="rId11">
            <a:duotone>
              <a:schemeClr val="bg2">
                <a:shade val="45000"/>
                <a:satMod val="135000"/>
              </a:schemeClr>
              <a:prstClr val="white"/>
            </a:duotone>
            <a:extLst>
              <a:ext uri="{BEBA8EAE-BF5A-486C-A8C5-ECC9F3942E4B}">
                <a14:imgProps xmlns:a14="http://schemas.microsoft.com/office/drawing/2010/main">
                  <a14:imgLayer r:embed="rId12">
                    <a14:imgEffect>
                      <a14:brightnessContrast bright="100000"/>
                    </a14:imgEffect>
                  </a14:imgLayer>
                </a14:imgProps>
              </a:ext>
            </a:extLst>
          </a:blip>
          <a:srcRect r="5491" b="17816"/>
          <a:stretch/>
        </p:blipFill>
        <p:spPr>
          <a:xfrm>
            <a:off x="11625043" y="1378197"/>
            <a:ext cx="416216" cy="361939"/>
          </a:xfrm>
          <a:prstGeom prst="rect">
            <a:avLst/>
          </a:prstGeom>
        </p:spPr>
      </p:pic>
      <p:pic>
        <p:nvPicPr>
          <p:cNvPr id="53" name="Picture 52"/>
          <p:cNvPicPr>
            <a:picLocks noChangeAspect="1"/>
          </p:cNvPicPr>
          <p:nvPr/>
        </p:nvPicPr>
        <p:blipFill rotWithShape="1">
          <a:blip r:embed="rId13">
            <a:duotone>
              <a:schemeClr val="bg2">
                <a:shade val="45000"/>
                <a:satMod val="135000"/>
              </a:schemeClr>
              <a:prstClr val="white"/>
            </a:duotone>
            <a:extLst>
              <a:ext uri="{BEBA8EAE-BF5A-486C-A8C5-ECC9F3942E4B}">
                <a14:imgProps xmlns:a14="http://schemas.microsoft.com/office/drawing/2010/main">
                  <a14:imgLayer r:embed="rId14">
                    <a14:imgEffect>
                      <a14:brightnessContrast bright="100000"/>
                    </a14:imgEffect>
                  </a14:imgLayer>
                </a14:imgProps>
              </a:ext>
            </a:extLst>
          </a:blip>
          <a:srcRect b="19186"/>
          <a:stretch/>
        </p:blipFill>
        <p:spPr>
          <a:xfrm>
            <a:off x="11631028" y="733844"/>
            <a:ext cx="397619" cy="321332"/>
          </a:xfrm>
          <a:prstGeom prst="rect">
            <a:avLst/>
          </a:prstGeom>
        </p:spPr>
      </p:pic>
      <p:pic>
        <p:nvPicPr>
          <p:cNvPr id="54" name="Picture 53"/>
          <p:cNvPicPr>
            <a:picLocks noChangeAspect="1"/>
          </p:cNvPicPr>
          <p:nvPr/>
        </p:nvPicPr>
        <p:blipFill rotWithShape="1">
          <a:blip r:embed="rId15">
            <a:duotone>
              <a:schemeClr val="bg2">
                <a:shade val="45000"/>
                <a:satMod val="135000"/>
              </a:schemeClr>
              <a:prstClr val="white"/>
            </a:duotone>
            <a:extLst>
              <a:ext uri="{BEBA8EAE-BF5A-486C-A8C5-ECC9F3942E4B}">
                <a14:imgProps xmlns:a14="http://schemas.microsoft.com/office/drawing/2010/main">
                  <a14:imgLayer r:embed="rId16">
                    <a14:imgEffect>
                      <a14:brightnessContrast bright="100000"/>
                    </a14:imgEffect>
                  </a14:imgLayer>
                </a14:imgProps>
              </a:ext>
            </a:extLst>
          </a:blip>
          <a:srcRect l="9752" t="14781" r="9444" b="31513"/>
          <a:stretch/>
        </p:blipFill>
        <p:spPr>
          <a:xfrm>
            <a:off x="11646190" y="5004136"/>
            <a:ext cx="393846" cy="291102"/>
          </a:xfrm>
          <a:prstGeom prst="rect">
            <a:avLst/>
          </a:prstGeom>
        </p:spPr>
      </p:pic>
      <p:pic>
        <p:nvPicPr>
          <p:cNvPr id="55" name="Picture 54"/>
          <p:cNvPicPr>
            <a:picLocks noChangeAspect="1"/>
          </p:cNvPicPr>
          <p:nvPr/>
        </p:nvPicPr>
        <p:blipFill rotWithShape="1">
          <a:blip r:embed="rId17">
            <a:duotone>
              <a:schemeClr val="bg2">
                <a:shade val="45000"/>
                <a:satMod val="135000"/>
              </a:schemeClr>
              <a:prstClr val="white"/>
            </a:duotone>
            <a:extLst>
              <a:ext uri="{BEBA8EAE-BF5A-486C-A8C5-ECC9F3942E4B}">
                <a14:imgProps xmlns:a14="http://schemas.microsoft.com/office/drawing/2010/main">
                  <a14:imgLayer r:embed="rId18">
                    <a14:imgEffect>
                      <a14:saturation sat="400000"/>
                    </a14:imgEffect>
                    <a14:imgEffect>
                      <a14:brightnessContrast bright="100000"/>
                    </a14:imgEffect>
                  </a14:imgLayer>
                </a14:imgProps>
              </a:ext>
            </a:extLst>
          </a:blip>
          <a:srcRect l="19250" r="21985" b="21255"/>
          <a:stretch/>
        </p:blipFill>
        <p:spPr>
          <a:xfrm>
            <a:off x="11736533" y="5610059"/>
            <a:ext cx="237138" cy="317761"/>
          </a:xfrm>
          <a:prstGeom prst="rect">
            <a:avLst/>
          </a:prstGeom>
        </p:spPr>
      </p:pic>
      <p:sp>
        <p:nvSpPr>
          <p:cNvPr id="56" name="Pentagon 55"/>
          <p:cNvSpPr/>
          <p:nvPr/>
        </p:nvSpPr>
        <p:spPr>
          <a:xfrm rot="5400000">
            <a:off x="11561796" y="3400"/>
            <a:ext cx="552955" cy="602231"/>
          </a:xfrm>
          <a:prstGeom prst="homePlate">
            <a:avLst>
              <a:gd name="adj" fmla="val 1920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 name="Rectangle 56"/>
          <p:cNvSpPr/>
          <p:nvPr/>
        </p:nvSpPr>
        <p:spPr>
          <a:xfrm>
            <a:off x="11489909" y="-6595"/>
            <a:ext cx="704800" cy="584775"/>
          </a:xfrm>
          <a:prstGeom prst="rect">
            <a:avLst/>
          </a:prstGeom>
        </p:spPr>
        <p:txBody>
          <a:bodyPr wrap="square">
            <a:spAutoFit/>
          </a:bodyPr>
          <a:lstStyle/>
          <a:p>
            <a:pPr algn="ctr"/>
            <a:r>
              <a:rPr lang="en-GB" sz="1000" b="1" i="0">
                <a:solidFill>
                  <a:srgbClr val="0B5196"/>
                </a:solidFill>
                <a:latin typeface="+mn-lt"/>
              </a:rPr>
              <a:t>EVERY CHILD A READER</a:t>
            </a:r>
          </a:p>
          <a:p>
            <a:pPr algn="ctr"/>
            <a:endParaRPr lang="en-GB" sz="200" b="0" i="1">
              <a:solidFill>
                <a:srgbClr val="002060"/>
              </a:solidFill>
              <a:latin typeface="+mn-lt"/>
            </a:endParaRPr>
          </a:p>
        </p:txBody>
      </p:sp>
      <p:sp>
        <p:nvSpPr>
          <p:cNvPr id="58" name="Rectangle 57"/>
          <p:cNvSpPr/>
          <p:nvPr/>
        </p:nvSpPr>
        <p:spPr>
          <a:xfrm>
            <a:off x="0" y="6339146"/>
            <a:ext cx="12192000" cy="518854"/>
          </a:xfrm>
          <a:prstGeom prst="rect">
            <a:avLst/>
          </a:prstGeom>
          <a:solidFill>
            <a:srgbClr val="00206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9" name="Picture 58"/>
          <p:cNvPicPr>
            <a:picLocks noChangeAspect="1"/>
          </p:cNvPicPr>
          <p:nvPr/>
        </p:nvPicPr>
        <p:blipFill rotWithShape="1">
          <a:blip r:embed="rId19" cstate="print">
            <a:extLst>
              <a:ext uri="{28A0092B-C50C-407E-A947-70E740481C1C}">
                <a14:useLocalDpi xmlns:a14="http://schemas.microsoft.com/office/drawing/2010/main" val="0"/>
              </a:ext>
            </a:extLst>
          </a:blip>
          <a:srcRect l="-1" t="1" r="-6700" b="2639"/>
          <a:stretch/>
        </p:blipFill>
        <p:spPr>
          <a:xfrm>
            <a:off x="10875132" y="6420115"/>
            <a:ext cx="1316867" cy="394572"/>
          </a:xfrm>
          <a:prstGeom prst="rect">
            <a:avLst/>
          </a:prstGeom>
        </p:spPr>
      </p:pic>
      <p:sp>
        <p:nvSpPr>
          <p:cNvPr id="60" name="Pentagon 59"/>
          <p:cNvSpPr/>
          <p:nvPr/>
        </p:nvSpPr>
        <p:spPr>
          <a:xfrm>
            <a:off x="90521" y="6429002"/>
            <a:ext cx="2700000" cy="360000"/>
          </a:xfrm>
          <a:prstGeom prst="homePlate">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RETRIEVE</a:t>
            </a:r>
            <a:endParaRPr lang="en-GB" sz="1600" b="0">
              <a:solidFill>
                <a:schemeClr val="bg1"/>
              </a:solidFill>
            </a:endParaRPr>
          </a:p>
        </p:txBody>
      </p:sp>
      <p:sp>
        <p:nvSpPr>
          <p:cNvPr id="61" name="Chevron 60"/>
          <p:cNvSpPr/>
          <p:nvPr/>
        </p:nvSpPr>
        <p:spPr>
          <a:xfrm>
            <a:off x="2760836"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INSTRUCT</a:t>
            </a:r>
          </a:p>
        </p:txBody>
      </p:sp>
      <p:sp>
        <p:nvSpPr>
          <p:cNvPr id="62" name="Chevron 61"/>
          <p:cNvSpPr/>
          <p:nvPr/>
        </p:nvSpPr>
        <p:spPr>
          <a:xfrm>
            <a:off x="5412088"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PRACTISE</a:t>
            </a:r>
            <a:endParaRPr lang="en-GB" sz="1600" b="0">
              <a:solidFill>
                <a:schemeClr val="bg1"/>
              </a:solidFill>
            </a:endParaRPr>
          </a:p>
        </p:txBody>
      </p:sp>
      <p:sp>
        <p:nvSpPr>
          <p:cNvPr id="63" name="Chevron 62"/>
          <p:cNvSpPr/>
          <p:nvPr/>
        </p:nvSpPr>
        <p:spPr>
          <a:xfrm>
            <a:off x="8068872" y="6429002"/>
            <a:ext cx="2700000" cy="360000"/>
          </a:xfrm>
          <a:prstGeom prst="chevron">
            <a:avLst/>
          </a:prstGeom>
          <a:solidFill>
            <a:srgbClr val="3584C5"/>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SECURE</a:t>
            </a:r>
            <a:endParaRPr lang="en-GB" sz="1600" b="0">
              <a:solidFill>
                <a:schemeClr val="bg1"/>
              </a:solidFill>
            </a:endParaRPr>
          </a:p>
        </p:txBody>
      </p:sp>
    </p:spTree>
    <p:extLst>
      <p:ext uri="{BB962C8B-B14F-4D97-AF65-F5344CB8AC3E}">
        <p14:creationId xmlns:p14="http://schemas.microsoft.com/office/powerpoint/2010/main" val="26669416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557362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3E83ACE-0C2E-40DA-9689-7ED019102997}" type="datetimeFigureOut">
              <a:rPr lang="en-GB" smtClean="0"/>
              <a:t>06/09/2026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C06BE2A-0CC9-431A-A155-BAEA2D2CE1A2}" type="slidenum">
              <a:rPr lang="en-GB" smtClean="0"/>
              <a:t>‹#›</a:t>
            </a:fld>
            <a:endParaRPr lang="en-GB"/>
          </a:p>
        </p:txBody>
      </p:sp>
    </p:spTree>
    <p:extLst>
      <p:ext uri="{BB962C8B-B14F-4D97-AF65-F5344CB8AC3E}">
        <p14:creationId xmlns:p14="http://schemas.microsoft.com/office/powerpoint/2010/main" val="55920628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1_ALT Practise">
    <p:spTree>
      <p:nvGrpSpPr>
        <p:cNvPr id="1" name=""/>
        <p:cNvGrpSpPr/>
        <p:nvPr/>
      </p:nvGrpSpPr>
      <p:grpSpPr>
        <a:xfrm>
          <a:off x="0" y="0"/>
          <a:ext cx="0" cy="0"/>
          <a:chOff x="0" y="0"/>
          <a:chExt cx="0" cy="0"/>
        </a:xfrm>
      </p:grpSpPr>
      <p:sp>
        <p:nvSpPr>
          <p:cNvPr id="10" name="Rectangle 9"/>
          <p:cNvSpPr/>
          <p:nvPr/>
        </p:nvSpPr>
        <p:spPr>
          <a:xfrm>
            <a:off x="1" y="6381936"/>
            <a:ext cx="12186639" cy="476064"/>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11" name="Pentagon 10"/>
          <p:cNvSpPr/>
          <p:nvPr/>
        </p:nvSpPr>
        <p:spPr>
          <a:xfrm>
            <a:off x="112111" y="6444944"/>
            <a:ext cx="2808000" cy="358139"/>
          </a:xfrm>
          <a:prstGeom prst="homePlate">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RETRIEVE</a:t>
            </a:r>
            <a:endParaRPr lang="en-GB" sz="1300" b="0" dirty="0">
              <a:solidFill>
                <a:schemeClr val="bg1"/>
              </a:solidFill>
            </a:endParaRPr>
          </a:p>
        </p:txBody>
      </p:sp>
      <p:sp>
        <p:nvSpPr>
          <p:cNvPr id="12" name="Chevron 11"/>
          <p:cNvSpPr/>
          <p:nvPr/>
        </p:nvSpPr>
        <p:spPr>
          <a:xfrm>
            <a:off x="2860361"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INSTRUCT</a:t>
            </a:r>
          </a:p>
        </p:txBody>
      </p:sp>
      <p:sp>
        <p:nvSpPr>
          <p:cNvPr id="13" name="Chevron 12"/>
          <p:cNvSpPr/>
          <p:nvPr/>
        </p:nvSpPr>
        <p:spPr>
          <a:xfrm>
            <a:off x="5600494" y="6444944"/>
            <a:ext cx="2808000" cy="358139"/>
          </a:xfrm>
          <a:prstGeom prst="chevron">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1" dirty="0">
                <a:solidFill>
                  <a:srgbClr val="0B5196"/>
                </a:solidFill>
              </a:rPr>
              <a:t>PRACTISE</a:t>
            </a:r>
            <a:endParaRPr lang="en-GB" sz="1300" b="1" dirty="0">
              <a:solidFill>
                <a:srgbClr val="0B5196"/>
              </a:solidFill>
            </a:endParaRPr>
          </a:p>
        </p:txBody>
      </p:sp>
      <p:sp>
        <p:nvSpPr>
          <p:cNvPr id="14" name="Chevron 13"/>
          <p:cNvSpPr/>
          <p:nvPr/>
        </p:nvSpPr>
        <p:spPr>
          <a:xfrm>
            <a:off x="8336532"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SECURE</a:t>
            </a:r>
            <a:endParaRPr lang="en-GB" sz="1300" b="0" dirty="0">
              <a:solidFill>
                <a:schemeClr val="bg1"/>
              </a:solidFill>
            </a:endParaRPr>
          </a:p>
        </p:txBody>
      </p:sp>
      <p:pic>
        <p:nvPicPr>
          <p:cNvPr id="23" name="Picture 22"/>
          <p:cNvPicPr>
            <a:picLocks noChangeAspect="1"/>
          </p:cNvPicPr>
          <p:nvPr/>
        </p:nvPicPr>
        <p:blipFill rotWithShape="1">
          <a:blip r:embed="rId2" cstate="print">
            <a:extLst>
              <a:ext uri="{28A0092B-C50C-407E-A947-70E740481C1C}">
                <a14:useLocalDpi xmlns:a14="http://schemas.microsoft.com/office/drawing/2010/main" val="0"/>
              </a:ext>
            </a:extLst>
          </a:blip>
          <a:srcRect t="1" r="59982" b="-5988"/>
          <a:stretch/>
        </p:blipFill>
        <p:spPr>
          <a:xfrm>
            <a:off x="11645154" y="6420116"/>
            <a:ext cx="487873" cy="429535"/>
          </a:xfrm>
          <a:prstGeom prst="rect">
            <a:avLst/>
          </a:prstGeom>
        </p:spPr>
      </p:pic>
      <p:sp>
        <p:nvSpPr>
          <p:cNvPr id="8" name="Text Placeholder 4"/>
          <p:cNvSpPr>
            <a:spLocks noGrp="1"/>
          </p:cNvSpPr>
          <p:nvPr>
            <p:ph type="body" sz="quarter" idx="10"/>
          </p:nvPr>
        </p:nvSpPr>
        <p:spPr>
          <a:xfrm>
            <a:off x="272048" y="304517"/>
            <a:ext cx="11626757" cy="750661"/>
          </a:xfrm>
          <a:prstGeom prst="rect">
            <a:avLst/>
          </a:prstGeom>
        </p:spPr>
        <p:txBody>
          <a:bodyPr/>
          <a:lstStyle>
            <a:lvl1pPr marL="0" indent="0">
              <a:buNone/>
              <a:defRPr sz="2925"/>
            </a:lvl1pPr>
          </a:lstStyle>
          <a:p>
            <a:pPr lvl="0"/>
            <a:r>
              <a:rPr lang="en-GB"/>
              <a:t>Click to edit Master text styles</a:t>
            </a:r>
          </a:p>
        </p:txBody>
      </p:sp>
      <p:sp>
        <p:nvSpPr>
          <p:cNvPr id="9" name="Content Placeholder 6"/>
          <p:cNvSpPr>
            <a:spLocks noGrp="1"/>
          </p:cNvSpPr>
          <p:nvPr>
            <p:ph sz="quarter" idx="11"/>
          </p:nvPr>
        </p:nvSpPr>
        <p:spPr>
          <a:xfrm>
            <a:off x="287338" y="1377950"/>
            <a:ext cx="11626756" cy="4654550"/>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1381880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cSld name="1_ALT Instruct - Ruler">
    <p:spTree>
      <p:nvGrpSpPr>
        <p:cNvPr id="1" name=""/>
        <p:cNvGrpSpPr/>
        <p:nvPr/>
      </p:nvGrpSpPr>
      <p:grpSpPr>
        <a:xfrm>
          <a:off x="0" y="0"/>
          <a:ext cx="0" cy="0"/>
          <a:chOff x="0" y="0"/>
          <a:chExt cx="0" cy="0"/>
        </a:xfrm>
      </p:grpSpPr>
      <p:sp>
        <p:nvSpPr>
          <p:cNvPr id="10" name="Rectangle 9"/>
          <p:cNvSpPr/>
          <p:nvPr/>
        </p:nvSpPr>
        <p:spPr>
          <a:xfrm>
            <a:off x="1" y="6381936"/>
            <a:ext cx="12186639" cy="476064"/>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11" name="Pentagon 10"/>
          <p:cNvSpPr/>
          <p:nvPr/>
        </p:nvSpPr>
        <p:spPr>
          <a:xfrm>
            <a:off x="112111" y="6444944"/>
            <a:ext cx="2808000" cy="358139"/>
          </a:xfrm>
          <a:prstGeom prst="homePlate">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RETRIEVE</a:t>
            </a:r>
            <a:endParaRPr lang="en-GB" sz="1300" b="0" dirty="0">
              <a:solidFill>
                <a:schemeClr val="bg1"/>
              </a:solidFill>
            </a:endParaRPr>
          </a:p>
        </p:txBody>
      </p:sp>
      <p:sp>
        <p:nvSpPr>
          <p:cNvPr id="12" name="Chevron 11"/>
          <p:cNvSpPr/>
          <p:nvPr/>
        </p:nvSpPr>
        <p:spPr>
          <a:xfrm>
            <a:off x="2860361" y="6444944"/>
            <a:ext cx="2808000" cy="358139"/>
          </a:xfrm>
          <a:prstGeom prst="chevron">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1" dirty="0">
                <a:solidFill>
                  <a:srgbClr val="0B5196"/>
                </a:solidFill>
              </a:rPr>
              <a:t>INSTRUCT</a:t>
            </a:r>
          </a:p>
        </p:txBody>
      </p:sp>
      <p:sp>
        <p:nvSpPr>
          <p:cNvPr id="13" name="Chevron 12"/>
          <p:cNvSpPr/>
          <p:nvPr/>
        </p:nvSpPr>
        <p:spPr>
          <a:xfrm>
            <a:off x="5600494"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PRACTISE</a:t>
            </a:r>
            <a:endParaRPr lang="en-GB" sz="1300" b="0" dirty="0">
              <a:solidFill>
                <a:schemeClr val="bg1"/>
              </a:solidFill>
            </a:endParaRPr>
          </a:p>
        </p:txBody>
      </p:sp>
      <p:sp>
        <p:nvSpPr>
          <p:cNvPr id="14" name="Chevron 13"/>
          <p:cNvSpPr/>
          <p:nvPr/>
        </p:nvSpPr>
        <p:spPr>
          <a:xfrm>
            <a:off x="8336532"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SECURE</a:t>
            </a:r>
            <a:endParaRPr lang="en-GB" sz="1300" b="0" dirty="0">
              <a:solidFill>
                <a:schemeClr val="bg1"/>
              </a:solidFill>
            </a:endParaRPr>
          </a:p>
        </p:txBody>
      </p:sp>
      <p:sp>
        <p:nvSpPr>
          <p:cNvPr id="15" name="Rectangle 14"/>
          <p:cNvSpPr/>
          <p:nvPr/>
        </p:nvSpPr>
        <p:spPr>
          <a:xfrm>
            <a:off x="11489909" y="-12902"/>
            <a:ext cx="696730" cy="6394837"/>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latin typeface="+mn-lt"/>
            </a:endParaRPr>
          </a:p>
        </p:txBody>
      </p:sp>
      <p:graphicFrame>
        <p:nvGraphicFramePr>
          <p:cNvPr id="16" name="Table 15"/>
          <p:cNvGraphicFramePr>
            <a:graphicFrameLocks noGrp="1"/>
          </p:cNvGraphicFramePr>
          <p:nvPr>
            <p:extLst>
              <p:ext uri="{D42A27DB-BD31-4B8C-83A1-F6EECF244321}">
                <p14:modId xmlns:p14="http://schemas.microsoft.com/office/powerpoint/2010/main" val="3407832321"/>
              </p:ext>
            </p:extLst>
          </p:nvPr>
        </p:nvGraphicFramePr>
        <p:xfrm>
          <a:off x="11559521" y="529722"/>
          <a:ext cx="612158" cy="5581320"/>
        </p:xfrm>
        <a:graphic>
          <a:graphicData uri="http://schemas.openxmlformats.org/drawingml/2006/table">
            <a:tbl>
              <a:tblPr firstRow="1" bandRow="1">
                <a:tableStyleId>{5C22544A-7EE6-4342-B048-85BDC9FD1C3A}</a:tableStyleId>
              </a:tblPr>
              <a:tblGrid>
                <a:gridCol w="612158">
                  <a:extLst>
                    <a:ext uri="{9D8B030D-6E8A-4147-A177-3AD203B41FA5}">
                      <a16:colId xmlns:a16="http://schemas.microsoft.com/office/drawing/2014/main" val="1173439250"/>
                    </a:ext>
                  </a:extLst>
                </a:gridCol>
              </a:tblGrid>
              <a:tr h="670794">
                <a:tc>
                  <a:txBody>
                    <a:bodyPr/>
                    <a:lstStyle/>
                    <a:p>
                      <a:pPr algn="ctr"/>
                      <a:r>
                        <a:rPr lang="en-GB" sz="800" b="1" dirty="0">
                          <a:solidFill>
                            <a:schemeClr val="bg1"/>
                          </a:solidFill>
                          <a:latin typeface="Lato" panose="020F0502020204030203" pitchFamily="34" charset="0"/>
                        </a:rPr>
                        <a:t>RETRIEVE</a:t>
                      </a:r>
                      <a:r>
                        <a:rPr lang="en-GB" sz="600" b="1" dirty="0">
                          <a:solidFill>
                            <a:schemeClr val="bg1"/>
                          </a:solidFill>
                          <a:latin typeface="Lato" panose="020F0502020204030203" pitchFamily="34" charset="0"/>
                        </a:rPr>
                        <a:t> </a:t>
                      </a:r>
                    </a:p>
                  </a:txBody>
                  <a:tcPr marL="0" marR="0" marT="0" marB="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68570316"/>
                  </a:ext>
                </a:extLst>
              </a:tr>
              <a:tr h="670794">
                <a:tc>
                  <a:txBody>
                    <a:bodyPr/>
                    <a:lstStyle/>
                    <a:p>
                      <a:pPr algn="ctr"/>
                      <a:r>
                        <a:rPr lang="en-GB" sz="800" b="1" dirty="0">
                          <a:solidFill>
                            <a:schemeClr val="bg1"/>
                          </a:solidFill>
                          <a:latin typeface="Lato" panose="020F0502020204030203" pitchFamily="34" charset="0"/>
                        </a:rPr>
                        <a:t>DECODE</a:t>
                      </a:r>
                      <a:r>
                        <a:rPr lang="en-GB" sz="600" b="1"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99255851"/>
                  </a:ext>
                </a:extLst>
              </a:tr>
              <a:tr h="804952">
                <a:tc>
                  <a:txBody>
                    <a:bodyPr/>
                    <a:lstStyle/>
                    <a:p>
                      <a:pPr algn="ctr"/>
                      <a:r>
                        <a:rPr lang="en-GB" sz="800" b="1" dirty="0">
                          <a:solidFill>
                            <a:schemeClr val="bg1"/>
                          </a:solidFill>
                          <a:effectLst/>
                          <a:latin typeface="Lato" panose="020F0502020204030203" pitchFamily="34" charset="0"/>
                        </a:rPr>
                        <a:t>CONNECT</a:t>
                      </a:r>
                      <a:r>
                        <a:rPr lang="en-GB" sz="600" b="0"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00917632"/>
                  </a:ext>
                </a:extLst>
              </a:tr>
              <a:tr h="675292">
                <a:tc>
                  <a:txBody>
                    <a:bodyPr/>
                    <a:lstStyle/>
                    <a:p>
                      <a:pPr algn="ctr"/>
                      <a:r>
                        <a:rPr lang="en-GB" sz="800" b="1" dirty="0">
                          <a:solidFill>
                            <a:schemeClr val="bg1"/>
                          </a:solidFill>
                          <a:latin typeface="Lato" panose="020F0502020204030203" pitchFamily="34" charset="0"/>
                        </a:rPr>
                        <a:t>VISUALISE</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119845"/>
                  </a:ext>
                </a:extLst>
              </a:tr>
              <a:tr h="670794">
                <a:tc>
                  <a:txBody>
                    <a:bodyPr/>
                    <a:lstStyle/>
                    <a:p>
                      <a:pPr algn="ctr"/>
                      <a:r>
                        <a:rPr lang="en-GB" sz="800" b="1" dirty="0">
                          <a:solidFill>
                            <a:schemeClr val="bg1"/>
                          </a:solidFill>
                          <a:latin typeface="Lato" panose="020F0502020204030203" pitchFamily="34" charset="0"/>
                        </a:rPr>
                        <a:t>SUMMARISE</a:t>
                      </a:r>
                      <a:r>
                        <a:rPr lang="en-GB" sz="600" b="0"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1290061"/>
                  </a:ext>
                </a:extLst>
              </a:tr>
              <a:tr h="670794">
                <a:tc>
                  <a:txBody>
                    <a:bodyPr/>
                    <a:lstStyle/>
                    <a:p>
                      <a:pPr algn="ctr"/>
                      <a:r>
                        <a:rPr lang="en-GB" sz="800" b="1" dirty="0">
                          <a:solidFill>
                            <a:schemeClr val="bg1"/>
                          </a:solidFill>
                          <a:latin typeface="Lato" panose="020F0502020204030203" pitchFamily="34" charset="0"/>
                        </a:rPr>
                        <a:t>INFER</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36069001"/>
                  </a:ext>
                </a:extLst>
              </a:tr>
              <a:tr h="747106">
                <a:tc>
                  <a:txBody>
                    <a:bodyPr/>
                    <a:lstStyle/>
                    <a:p>
                      <a:pPr algn="ctr"/>
                      <a:r>
                        <a:rPr lang="en-GB" sz="800" b="1" dirty="0">
                          <a:solidFill>
                            <a:schemeClr val="bg1"/>
                          </a:solidFill>
                          <a:latin typeface="Lato" panose="020F0502020204030203" pitchFamily="34" charset="0"/>
                        </a:rPr>
                        <a:t>PREDICT</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4082905"/>
                  </a:ext>
                </a:extLst>
              </a:tr>
              <a:tr h="670794">
                <a:tc>
                  <a:txBody>
                    <a:bodyPr/>
                    <a:lstStyle/>
                    <a:p>
                      <a:pPr algn="ctr"/>
                      <a:r>
                        <a:rPr lang="en-GB" sz="800" b="1" dirty="0">
                          <a:solidFill>
                            <a:schemeClr val="bg1"/>
                          </a:solidFill>
                          <a:latin typeface="Lato" panose="020F0502020204030203" pitchFamily="34" charset="0"/>
                        </a:rPr>
                        <a:t>EXAMINE</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42804185"/>
                  </a:ext>
                </a:extLst>
              </a:tr>
            </a:tbl>
          </a:graphicData>
        </a:graphic>
      </p:graphicFrame>
      <p:grpSp>
        <p:nvGrpSpPr>
          <p:cNvPr id="18" name="Group 17"/>
          <p:cNvGrpSpPr/>
          <p:nvPr/>
        </p:nvGrpSpPr>
        <p:grpSpPr>
          <a:xfrm>
            <a:off x="11629922" y="2865412"/>
            <a:ext cx="386112" cy="318172"/>
            <a:chOff x="3206569" y="2423806"/>
            <a:chExt cx="752955" cy="707366"/>
          </a:xfrm>
        </p:grpSpPr>
        <p:pic>
          <p:nvPicPr>
            <p:cNvPr id="19" name="Picture 2" descr="Image result for imagine icon"/>
            <p:cNvPicPr>
              <a:picLocks noChangeAspect="1" noChangeArrowheads="1"/>
            </p:cNvPicPr>
            <p:nvPr/>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206569" y="2423806"/>
              <a:ext cx="752955" cy="707366"/>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 descr="Image result for picture icon"/>
            <p:cNvPicPr>
              <a:picLocks noChangeAspect="1" noChangeArrowheads="1"/>
            </p:cNvPicPr>
            <p:nvPr/>
          </p:nvPicPr>
          <p:blipFill>
            <a:blip r:embed="rId3" cstate="print">
              <a:duotone>
                <a:schemeClr val="bg2">
                  <a:shade val="45000"/>
                  <a:satMod val="135000"/>
                </a:schemeClr>
                <a:prstClr val="white"/>
              </a:duotone>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rot="21375469">
              <a:off x="3330060" y="2576503"/>
              <a:ext cx="178047" cy="157846"/>
            </a:xfrm>
            <a:prstGeom prst="rect">
              <a:avLst/>
            </a:prstGeom>
            <a:noFill/>
            <a:extLst>
              <a:ext uri="{909E8E84-426E-40DD-AFC4-6F175D3DCCD1}">
                <a14:hiddenFill xmlns:a14="http://schemas.microsoft.com/office/drawing/2010/main">
                  <a:solidFill>
                    <a:srgbClr val="FFFFFF"/>
                  </a:solidFill>
                </a14:hiddenFill>
              </a:ext>
            </a:extLst>
          </p:spPr>
        </p:pic>
      </p:grpSp>
      <p:pic>
        <p:nvPicPr>
          <p:cNvPr id="21" name="Picture 20"/>
          <p:cNvPicPr>
            <a:picLocks noChangeAspect="1"/>
          </p:cNvPicPr>
          <p:nvPr/>
        </p:nvPicPr>
        <p:blipFill>
          <a:blip r:embed="rId5" cstate="print">
            <a:duotone>
              <a:schemeClr val="bg2">
                <a:shade val="45000"/>
                <a:satMod val="135000"/>
              </a:schemeClr>
              <a:prstClr val="white"/>
            </a:duotone>
            <a:extLst>
              <a:ext uri="{BEBA8EAE-BF5A-486C-A8C5-ECC9F3942E4B}">
                <a14:imgProps xmlns:a14="http://schemas.microsoft.com/office/drawing/2010/main">
                  <a14:imgLayer r:embed="rId6">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725168" y="4247201"/>
            <a:ext cx="267422" cy="314182"/>
          </a:xfrm>
          <a:prstGeom prst="rect">
            <a:avLst/>
          </a:prstGeom>
        </p:spPr>
      </p:pic>
      <p:pic>
        <p:nvPicPr>
          <p:cNvPr id="22" name="Picture 4" descr="Image result for writing list icon"/>
          <p:cNvPicPr>
            <a:picLocks noChangeAspect="1" noChangeArrowheads="1"/>
          </p:cNvPicPr>
          <p:nvPr/>
        </p:nvPicPr>
        <p:blipFill>
          <a:blip r:embed="rId7" cstate="print">
            <a:duotone>
              <a:schemeClr val="bg2">
                <a:shade val="45000"/>
                <a:satMod val="135000"/>
              </a:schemeClr>
              <a:prstClr val="white"/>
            </a:duotone>
            <a:extLst>
              <a:ext uri="{BEBA8EAE-BF5A-486C-A8C5-ECC9F3942E4B}">
                <a14:imgProps xmlns:a14="http://schemas.microsoft.com/office/drawing/2010/main">
                  <a14:imgLayer r:embed="rId8">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1741487" y="3561335"/>
            <a:ext cx="206961" cy="291029"/>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30"/>
          <p:cNvPicPr>
            <a:picLocks noChangeAspect="1"/>
          </p:cNvPicPr>
          <p:nvPr/>
        </p:nvPicPr>
        <p:blipFill>
          <a:blip r:embed="rId9" cstate="print">
            <a:duotone>
              <a:schemeClr val="bg2">
                <a:shade val="45000"/>
                <a:satMod val="135000"/>
              </a:schemeClr>
              <a:prstClr val="white"/>
            </a:duotone>
            <a:extLst>
              <a:ext uri="{BEBA8EAE-BF5A-486C-A8C5-ECC9F3942E4B}">
                <a14:imgProps xmlns:a14="http://schemas.microsoft.com/office/drawing/2010/main">
                  <a14:imgLayer r:embed="rId10">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646192" y="2166177"/>
            <a:ext cx="377815" cy="361612"/>
          </a:xfrm>
          <a:prstGeom prst="rect">
            <a:avLst/>
          </a:prstGeom>
        </p:spPr>
      </p:pic>
      <p:pic>
        <p:nvPicPr>
          <p:cNvPr id="32" name="Picture 31"/>
          <p:cNvPicPr>
            <a:picLocks noChangeAspect="1"/>
          </p:cNvPicPr>
          <p:nvPr/>
        </p:nvPicPr>
        <p:blipFill rotWithShape="1">
          <a:blip r:embed="rId11">
            <a:duotone>
              <a:schemeClr val="bg2">
                <a:shade val="45000"/>
                <a:satMod val="135000"/>
              </a:schemeClr>
              <a:prstClr val="white"/>
            </a:duotone>
            <a:extLst>
              <a:ext uri="{BEBA8EAE-BF5A-486C-A8C5-ECC9F3942E4B}">
                <a14:imgProps xmlns:a14="http://schemas.microsoft.com/office/drawing/2010/main">
                  <a14:imgLayer r:embed="rId12">
                    <a14:imgEffect>
                      <a14:brightnessContrast bright="100000"/>
                    </a14:imgEffect>
                  </a14:imgLayer>
                </a14:imgProps>
              </a:ext>
            </a:extLst>
          </a:blip>
          <a:srcRect r="5491" b="17816"/>
          <a:stretch/>
        </p:blipFill>
        <p:spPr>
          <a:xfrm>
            <a:off x="11625042" y="1378199"/>
            <a:ext cx="416217" cy="361939"/>
          </a:xfrm>
          <a:prstGeom prst="rect">
            <a:avLst/>
          </a:prstGeom>
        </p:spPr>
      </p:pic>
      <p:pic>
        <p:nvPicPr>
          <p:cNvPr id="33" name="Picture 32"/>
          <p:cNvPicPr>
            <a:picLocks noChangeAspect="1"/>
          </p:cNvPicPr>
          <p:nvPr/>
        </p:nvPicPr>
        <p:blipFill rotWithShape="1">
          <a:blip r:embed="rId13">
            <a:duotone>
              <a:schemeClr val="bg2">
                <a:shade val="45000"/>
                <a:satMod val="135000"/>
              </a:schemeClr>
              <a:prstClr val="white"/>
            </a:duotone>
            <a:extLst>
              <a:ext uri="{BEBA8EAE-BF5A-486C-A8C5-ECC9F3942E4B}">
                <a14:imgProps xmlns:a14="http://schemas.microsoft.com/office/drawing/2010/main">
                  <a14:imgLayer r:embed="rId14">
                    <a14:imgEffect>
                      <a14:brightnessContrast bright="100000"/>
                    </a14:imgEffect>
                  </a14:imgLayer>
                </a14:imgProps>
              </a:ext>
            </a:extLst>
          </a:blip>
          <a:srcRect b="19186"/>
          <a:stretch/>
        </p:blipFill>
        <p:spPr>
          <a:xfrm>
            <a:off x="11631030" y="733844"/>
            <a:ext cx="397618" cy="321332"/>
          </a:xfrm>
          <a:prstGeom prst="rect">
            <a:avLst/>
          </a:prstGeom>
        </p:spPr>
      </p:pic>
      <p:pic>
        <p:nvPicPr>
          <p:cNvPr id="34" name="Picture 33"/>
          <p:cNvPicPr>
            <a:picLocks noChangeAspect="1"/>
          </p:cNvPicPr>
          <p:nvPr/>
        </p:nvPicPr>
        <p:blipFill rotWithShape="1">
          <a:blip r:embed="rId15">
            <a:duotone>
              <a:schemeClr val="bg2">
                <a:shade val="45000"/>
                <a:satMod val="135000"/>
              </a:schemeClr>
              <a:prstClr val="white"/>
            </a:duotone>
            <a:extLst>
              <a:ext uri="{BEBA8EAE-BF5A-486C-A8C5-ECC9F3942E4B}">
                <a14:imgProps xmlns:a14="http://schemas.microsoft.com/office/drawing/2010/main">
                  <a14:imgLayer r:embed="rId16">
                    <a14:imgEffect>
                      <a14:brightnessContrast bright="100000"/>
                    </a14:imgEffect>
                  </a14:imgLayer>
                </a14:imgProps>
              </a:ext>
            </a:extLst>
          </a:blip>
          <a:srcRect l="9752" t="14781" r="9444" b="31513"/>
          <a:stretch/>
        </p:blipFill>
        <p:spPr>
          <a:xfrm>
            <a:off x="11646190" y="5004136"/>
            <a:ext cx="393846" cy="291102"/>
          </a:xfrm>
          <a:prstGeom prst="rect">
            <a:avLst/>
          </a:prstGeom>
        </p:spPr>
      </p:pic>
      <p:pic>
        <p:nvPicPr>
          <p:cNvPr id="35" name="Picture 34"/>
          <p:cNvPicPr>
            <a:picLocks noChangeAspect="1"/>
          </p:cNvPicPr>
          <p:nvPr/>
        </p:nvPicPr>
        <p:blipFill rotWithShape="1">
          <a:blip r:embed="rId17">
            <a:duotone>
              <a:schemeClr val="bg2">
                <a:shade val="45000"/>
                <a:satMod val="135000"/>
              </a:schemeClr>
              <a:prstClr val="white"/>
            </a:duotone>
            <a:extLst>
              <a:ext uri="{BEBA8EAE-BF5A-486C-A8C5-ECC9F3942E4B}">
                <a14:imgProps xmlns:a14="http://schemas.microsoft.com/office/drawing/2010/main">
                  <a14:imgLayer r:embed="rId18">
                    <a14:imgEffect>
                      <a14:saturation sat="400000"/>
                    </a14:imgEffect>
                    <a14:imgEffect>
                      <a14:brightnessContrast bright="100000"/>
                    </a14:imgEffect>
                  </a14:imgLayer>
                </a14:imgProps>
              </a:ext>
            </a:extLst>
          </a:blip>
          <a:srcRect l="19250" r="21985" b="21255"/>
          <a:stretch/>
        </p:blipFill>
        <p:spPr>
          <a:xfrm>
            <a:off x="11736534" y="5610061"/>
            <a:ext cx="237138" cy="317761"/>
          </a:xfrm>
          <a:prstGeom prst="rect">
            <a:avLst/>
          </a:prstGeom>
        </p:spPr>
      </p:pic>
      <p:sp>
        <p:nvSpPr>
          <p:cNvPr id="36" name="Pentagon 35"/>
          <p:cNvSpPr/>
          <p:nvPr/>
        </p:nvSpPr>
        <p:spPr>
          <a:xfrm rot="5400000">
            <a:off x="11561797" y="3402"/>
            <a:ext cx="552955" cy="602231"/>
          </a:xfrm>
          <a:prstGeom prst="homePlate">
            <a:avLst>
              <a:gd name="adj" fmla="val 1920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37" name="Rectangle 36"/>
          <p:cNvSpPr/>
          <p:nvPr/>
        </p:nvSpPr>
        <p:spPr>
          <a:xfrm>
            <a:off x="11489909" y="-6595"/>
            <a:ext cx="704800" cy="492699"/>
          </a:xfrm>
          <a:prstGeom prst="rect">
            <a:avLst/>
          </a:prstGeom>
        </p:spPr>
        <p:txBody>
          <a:bodyPr wrap="square">
            <a:spAutoFit/>
          </a:bodyPr>
          <a:lstStyle/>
          <a:p>
            <a:pPr algn="ctr"/>
            <a:r>
              <a:rPr lang="en-GB" sz="813" b="1" i="0" dirty="0">
                <a:solidFill>
                  <a:srgbClr val="0B5196"/>
                </a:solidFill>
                <a:latin typeface="+mn-lt"/>
              </a:rPr>
              <a:t>EVERY CHILD A READER</a:t>
            </a:r>
          </a:p>
          <a:p>
            <a:pPr algn="ctr"/>
            <a:endParaRPr lang="en-GB" sz="163" b="0" i="1" dirty="0">
              <a:solidFill>
                <a:srgbClr val="002060"/>
              </a:solidFill>
              <a:latin typeface="+mn-lt"/>
            </a:endParaRPr>
          </a:p>
        </p:txBody>
      </p:sp>
      <p:pic>
        <p:nvPicPr>
          <p:cNvPr id="23" name="Picture 22"/>
          <p:cNvPicPr>
            <a:picLocks noChangeAspect="1"/>
          </p:cNvPicPr>
          <p:nvPr/>
        </p:nvPicPr>
        <p:blipFill rotWithShape="1">
          <a:blip r:embed="rId19" cstate="print">
            <a:extLst>
              <a:ext uri="{28A0092B-C50C-407E-A947-70E740481C1C}">
                <a14:useLocalDpi xmlns:a14="http://schemas.microsoft.com/office/drawing/2010/main" val="0"/>
              </a:ext>
            </a:extLst>
          </a:blip>
          <a:srcRect t="1" r="59982" b="-5988"/>
          <a:stretch/>
        </p:blipFill>
        <p:spPr>
          <a:xfrm>
            <a:off x="11645154" y="6420116"/>
            <a:ext cx="487873" cy="429535"/>
          </a:xfrm>
          <a:prstGeom prst="rect">
            <a:avLst/>
          </a:prstGeom>
        </p:spPr>
      </p:pic>
      <p:sp>
        <p:nvSpPr>
          <p:cNvPr id="24" name="Text Placeholder 4"/>
          <p:cNvSpPr>
            <a:spLocks noGrp="1"/>
          </p:cNvSpPr>
          <p:nvPr>
            <p:ph type="body" sz="quarter" idx="10"/>
          </p:nvPr>
        </p:nvSpPr>
        <p:spPr>
          <a:xfrm>
            <a:off x="272049" y="304517"/>
            <a:ext cx="10945813" cy="750661"/>
          </a:xfrm>
          <a:prstGeom prst="rect">
            <a:avLst/>
          </a:prstGeom>
        </p:spPr>
        <p:txBody>
          <a:bodyPr/>
          <a:lstStyle>
            <a:lvl1pPr marL="0" indent="0">
              <a:buNone/>
              <a:defRPr sz="2925"/>
            </a:lvl1pPr>
          </a:lstStyle>
          <a:p>
            <a:pPr lvl="0"/>
            <a:r>
              <a:rPr lang="en-GB"/>
              <a:t>Click to edit Master text styles</a:t>
            </a:r>
          </a:p>
        </p:txBody>
      </p:sp>
      <p:sp>
        <p:nvSpPr>
          <p:cNvPr id="25" name="Content Placeholder 6"/>
          <p:cNvSpPr>
            <a:spLocks noGrp="1"/>
          </p:cNvSpPr>
          <p:nvPr>
            <p:ph sz="quarter" idx="11"/>
          </p:nvPr>
        </p:nvSpPr>
        <p:spPr>
          <a:xfrm>
            <a:off x="287338" y="1377950"/>
            <a:ext cx="10945812" cy="4654550"/>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29365054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Lesson exit">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242070" y="147179"/>
            <a:ext cx="11707859" cy="6563641"/>
          </a:xfrm>
          <a:prstGeom prst="rect">
            <a:avLst/>
          </a:prstGeom>
        </p:spPr>
      </p:pic>
    </p:spTree>
    <p:extLst>
      <p:ext uri="{BB962C8B-B14F-4D97-AF65-F5344CB8AC3E}">
        <p14:creationId xmlns:p14="http://schemas.microsoft.com/office/powerpoint/2010/main" val="284417516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cSld name="2_ALT Instruct - Ruler">
    <p:spTree>
      <p:nvGrpSpPr>
        <p:cNvPr id="1" name=""/>
        <p:cNvGrpSpPr/>
        <p:nvPr/>
      </p:nvGrpSpPr>
      <p:grpSpPr>
        <a:xfrm>
          <a:off x="0" y="0"/>
          <a:ext cx="0" cy="0"/>
          <a:chOff x="0" y="0"/>
          <a:chExt cx="0" cy="0"/>
        </a:xfrm>
      </p:grpSpPr>
      <p:sp>
        <p:nvSpPr>
          <p:cNvPr id="10" name="Rectangle 9"/>
          <p:cNvSpPr/>
          <p:nvPr/>
        </p:nvSpPr>
        <p:spPr>
          <a:xfrm>
            <a:off x="1" y="6381936"/>
            <a:ext cx="12186639" cy="476064"/>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11" name="Pentagon 10"/>
          <p:cNvSpPr/>
          <p:nvPr/>
        </p:nvSpPr>
        <p:spPr>
          <a:xfrm>
            <a:off x="112111" y="6444944"/>
            <a:ext cx="2808000" cy="358139"/>
          </a:xfrm>
          <a:prstGeom prst="homePlate">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RETRIEVE</a:t>
            </a:r>
            <a:endParaRPr lang="en-GB" sz="1300" b="0" dirty="0">
              <a:solidFill>
                <a:schemeClr val="bg1"/>
              </a:solidFill>
            </a:endParaRPr>
          </a:p>
        </p:txBody>
      </p:sp>
      <p:sp>
        <p:nvSpPr>
          <p:cNvPr id="12" name="Chevron 11"/>
          <p:cNvSpPr/>
          <p:nvPr/>
        </p:nvSpPr>
        <p:spPr>
          <a:xfrm>
            <a:off x="2860361" y="6444944"/>
            <a:ext cx="2808000" cy="358139"/>
          </a:xfrm>
          <a:prstGeom prst="chevron">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1" dirty="0">
                <a:solidFill>
                  <a:srgbClr val="0B5196"/>
                </a:solidFill>
              </a:rPr>
              <a:t>INSTRUCT</a:t>
            </a:r>
          </a:p>
        </p:txBody>
      </p:sp>
      <p:sp>
        <p:nvSpPr>
          <p:cNvPr id="13" name="Chevron 12"/>
          <p:cNvSpPr/>
          <p:nvPr/>
        </p:nvSpPr>
        <p:spPr>
          <a:xfrm>
            <a:off x="5600494"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PRACTISE</a:t>
            </a:r>
            <a:endParaRPr lang="en-GB" sz="1300" b="0" dirty="0">
              <a:solidFill>
                <a:schemeClr val="bg1"/>
              </a:solidFill>
            </a:endParaRPr>
          </a:p>
        </p:txBody>
      </p:sp>
      <p:sp>
        <p:nvSpPr>
          <p:cNvPr id="14" name="Chevron 13"/>
          <p:cNvSpPr/>
          <p:nvPr/>
        </p:nvSpPr>
        <p:spPr>
          <a:xfrm>
            <a:off x="8336532"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SECURE</a:t>
            </a:r>
            <a:endParaRPr lang="en-GB" sz="1300" b="0" dirty="0">
              <a:solidFill>
                <a:schemeClr val="bg1"/>
              </a:solidFill>
            </a:endParaRPr>
          </a:p>
        </p:txBody>
      </p:sp>
      <p:sp>
        <p:nvSpPr>
          <p:cNvPr id="15" name="Rectangle 14"/>
          <p:cNvSpPr/>
          <p:nvPr/>
        </p:nvSpPr>
        <p:spPr>
          <a:xfrm>
            <a:off x="11489909" y="-12902"/>
            <a:ext cx="696730" cy="6394837"/>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latin typeface="+mn-lt"/>
            </a:endParaRPr>
          </a:p>
        </p:txBody>
      </p:sp>
      <p:graphicFrame>
        <p:nvGraphicFramePr>
          <p:cNvPr id="16" name="Table 15"/>
          <p:cNvGraphicFramePr>
            <a:graphicFrameLocks noGrp="1"/>
          </p:cNvGraphicFramePr>
          <p:nvPr>
            <p:extLst>
              <p:ext uri="{D42A27DB-BD31-4B8C-83A1-F6EECF244321}">
                <p14:modId xmlns:p14="http://schemas.microsoft.com/office/powerpoint/2010/main" val="3407832321"/>
              </p:ext>
            </p:extLst>
          </p:nvPr>
        </p:nvGraphicFramePr>
        <p:xfrm>
          <a:off x="11559521" y="529722"/>
          <a:ext cx="612158" cy="5581320"/>
        </p:xfrm>
        <a:graphic>
          <a:graphicData uri="http://schemas.openxmlformats.org/drawingml/2006/table">
            <a:tbl>
              <a:tblPr firstRow="1" bandRow="1">
                <a:tableStyleId>{5C22544A-7EE6-4342-B048-85BDC9FD1C3A}</a:tableStyleId>
              </a:tblPr>
              <a:tblGrid>
                <a:gridCol w="612158">
                  <a:extLst>
                    <a:ext uri="{9D8B030D-6E8A-4147-A177-3AD203B41FA5}">
                      <a16:colId xmlns:a16="http://schemas.microsoft.com/office/drawing/2014/main" val="1173439250"/>
                    </a:ext>
                  </a:extLst>
                </a:gridCol>
              </a:tblGrid>
              <a:tr h="670794">
                <a:tc>
                  <a:txBody>
                    <a:bodyPr/>
                    <a:lstStyle/>
                    <a:p>
                      <a:pPr algn="ctr"/>
                      <a:r>
                        <a:rPr lang="en-GB" sz="800" b="1" dirty="0">
                          <a:solidFill>
                            <a:schemeClr val="bg1"/>
                          </a:solidFill>
                          <a:latin typeface="Lato" panose="020F0502020204030203" pitchFamily="34" charset="0"/>
                        </a:rPr>
                        <a:t>RETRIEVE</a:t>
                      </a:r>
                      <a:r>
                        <a:rPr lang="en-GB" sz="600" b="1" dirty="0">
                          <a:solidFill>
                            <a:schemeClr val="bg1"/>
                          </a:solidFill>
                          <a:latin typeface="Lato" panose="020F0502020204030203" pitchFamily="34" charset="0"/>
                        </a:rPr>
                        <a:t> </a:t>
                      </a:r>
                    </a:p>
                  </a:txBody>
                  <a:tcPr marL="0" marR="0" marT="0" marB="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68570316"/>
                  </a:ext>
                </a:extLst>
              </a:tr>
              <a:tr h="670794">
                <a:tc>
                  <a:txBody>
                    <a:bodyPr/>
                    <a:lstStyle/>
                    <a:p>
                      <a:pPr algn="ctr"/>
                      <a:r>
                        <a:rPr lang="en-GB" sz="800" b="1" dirty="0">
                          <a:solidFill>
                            <a:schemeClr val="bg1"/>
                          </a:solidFill>
                          <a:latin typeface="Lato" panose="020F0502020204030203" pitchFamily="34" charset="0"/>
                        </a:rPr>
                        <a:t>DECODE</a:t>
                      </a:r>
                      <a:r>
                        <a:rPr lang="en-GB" sz="600" b="1"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99255851"/>
                  </a:ext>
                </a:extLst>
              </a:tr>
              <a:tr h="804952">
                <a:tc>
                  <a:txBody>
                    <a:bodyPr/>
                    <a:lstStyle/>
                    <a:p>
                      <a:pPr algn="ctr"/>
                      <a:r>
                        <a:rPr lang="en-GB" sz="800" b="1" dirty="0">
                          <a:solidFill>
                            <a:schemeClr val="bg1"/>
                          </a:solidFill>
                          <a:effectLst/>
                          <a:latin typeface="Lato" panose="020F0502020204030203" pitchFamily="34" charset="0"/>
                        </a:rPr>
                        <a:t>CONNECT</a:t>
                      </a:r>
                      <a:r>
                        <a:rPr lang="en-GB" sz="600" b="0"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00917632"/>
                  </a:ext>
                </a:extLst>
              </a:tr>
              <a:tr h="675292">
                <a:tc>
                  <a:txBody>
                    <a:bodyPr/>
                    <a:lstStyle/>
                    <a:p>
                      <a:pPr algn="ctr"/>
                      <a:r>
                        <a:rPr lang="en-GB" sz="800" b="1" dirty="0">
                          <a:solidFill>
                            <a:schemeClr val="bg1"/>
                          </a:solidFill>
                          <a:latin typeface="Lato" panose="020F0502020204030203" pitchFamily="34" charset="0"/>
                        </a:rPr>
                        <a:t>VISUALISE</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119845"/>
                  </a:ext>
                </a:extLst>
              </a:tr>
              <a:tr h="670794">
                <a:tc>
                  <a:txBody>
                    <a:bodyPr/>
                    <a:lstStyle/>
                    <a:p>
                      <a:pPr algn="ctr"/>
                      <a:r>
                        <a:rPr lang="en-GB" sz="800" b="1" dirty="0">
                          <a:solidFill>
                            <a:schemeClr val="bg1"/>
                          </a:solidFill>
                          <a:latin typeface="Lato" panose="020F0502020204030203" pitchFamily="34" charset="0"/>
                        </a:rPr>
                        <a:t>SUMMARISE</a:t>
                      </a:r>
                      <a:r>
                        <a:rPr lang="en-GB" sz="600" b="0"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1290061"/>
                  </a:ext>
                </a:extLst>
              </a:tr>
              <a:tr h="670794">
                <a:tc>
                  <a:txBody>
                    <a:bodyPr/>
                    <a:lstStyle/>
                    <a:p>
                      <a:pPr algn="ctr"/>
                      <a:r>
                        <a:rPr lang="en-GB" sz="800" b="1" dirty="0">
                          <a:solidFill>
                            <a:schemeClr val="bg1"/>
                          </a:solidFill>
                          <a:latin typeface="Lato" panose="020F0502020204030203" pitchFamily="34" charset="0"/>
                        </a:rPr>
                        <a:t>INFER</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36069001"/>
                  </a:ext>
                </a:extLst>
              </a:tr>
              <a:tr h="747106">
                <a:tc>
                  <a:txBody>
                    <a:bodyPr/>
                    <a:lstStyle/>
                    <a:p>
                      <a:pPr algn="ctr"/>
                      <a:r>
                        <a:rPr lang="en-GB" sz="800" b="1" dirty="0">
                          <a:solidFill>
                            <a:schemeClr val="bg1"/>
                          </a:solidFill>
                          <a:latin typeface="Lato" panose="020F0502020204030203" pitchFamily="34" charset="0"/>
                        </a:rPr>
                        <a:t>PREDICT</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4082905"/>
                  </a:ext>
                </a:extLst>
              </a:tr>
              <a:tr h="670794">
                <a:tc>
                  <a:txBody>
                    <a:bodyPr/>
                    <a:lstStyle/>
                    <a:p>
                      <a:pPr algn="ctr"/>
                      <a:r>
                        <a:rPr lang="en-GB" sz="800" b="1" dirty="0">
                          <a:solidFill>
                            <a:schemeClr val="bg1"/>
                          </a:solidFill>
                          <a:latin typeface="Lato" panose="020F0502020204030203" pitchFamily="34" charset="0"/>
                        </a:rPr>
                        <a:t>EXAMINE</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42804185"/>
                  </a:ext>
                </a:extLst>
              </a:tr>
            </a:tbl>
          </a:graphicData>
        </a:graphic>
      </p:graphicFrame>
      <p:grpSp>
        <p:nvGrpSpPr>
          <p:cNvPr id="18" name="Group 17"/>
          <p:cNvGrpSpPr/>
          <p:nvPr/>
        </p:nvGrpSpPr>
        <p:grpSpPr>
          <a:xfrm>
            <a:off x="11629922" y="2865412"/>
            <a:ext cx="386112" cy="318172"/>
            <a:chOff x="3206569" y="2423806"/>
            <a:chExt cx="752955" cy="707366"/>
          </a:xfrm>
        </p:grpSpPr>
        <p:pic>
          <p:nvPicPr>
            <p:cNvPr id="19" name="Picture 2" descr="Image result for imagine icon"/>
            <p:cNvPicPr>
              <a:picLocks noChangeAspect="1" noChangeArrowheads="1"/>
            </p:cNvPicPr>
            <p:nvPr/>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206569" y="2423806"/>
              <a:ext cx="752955" cy="707366"/>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 descr="Image result for picture icon"/>
            <p:cNvPicPr>
              <a:picLocks noChangeAspect="1" noChangeArrowheads="1"/>
            </p:cNvPicPr>
            <p:nvPr/>
          </p:nvPicPr>
          <p:blipFill>
            <a:blip r:embed="rId3" cstate="print">
              <a:duotone>
                <a:schemeClr val="bg2">
                  <a:shade val="45000"/>
                  <a:satMod val="135000"/>
                </a:schemeClr>
                <a:prstClr val="white"/>
              </a:duotone>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rot="21375469">
              <a:off x="3330060" y="2576503"/>
              <a:ext cx="178047" cy="157846"/>
            </a:xfrm>
            <a:prstGeom prst="rect">
              <a:avLst/>
            </a:prstGeom>
            <a:noFill/>
            <a:extLst>
              <a:ext uri="{909E8E84-426E-40DD-AFC4-6F175D3DCCD1}">
                <a14:hiddenFill xmlns:a14="http://schemas.microsoft.com/office/drawing/2010/main">
                  <a:solidFill>
                    <a:srgbClr val="FFFFFF"/>
                  </a:solidFill>
                </a14:hiddenFill>
              </a:ext>
            </a:extLst>
          </p:spPr>
        </p:pic>
      </p:grpSp>
      <p:pic>
        <p:nvPicPr>
          <p:cNvPr id="21" name="Picture 20"/>
          <p:cNvPicPr>
            <a:picLocks noChangeAspect="1"/>
          </p:cNvPicPr>
          <p:nvPr/>
        </p:nvPicPr>
        <p:blipFill>
          <a:blip r:embed="rId5" cstate="print">
            <a:duotone>
              <a:schemeClr val="bg2">
                <a:shade val="45000"/>
                <a:satMod val="135000"/>
              </a:schemeClr>
              <a:prstClr val="white"/>
            </a:duotone>
            <a:extLst>
              <a:ext uri="{BEBA8EAE-BF5A-486C-A8C5-ECC9F3942E4B}">
                <a14:imgProps xmlns:a14="http://schemas.microsoft.com/office/drawing/2010/main">
                  <a14:imgLayer r:embed="rId6">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725168" y="4247201"/>
            <a:ext cx="267422" cy="314182"/>
          </a:xfrm>
          <a:prstGeom prst="rect">
            <a:avLst/>
          </a:prstGeom>
        </p:spPr>
      </p:pic>
      <p:pic>
        <p:nvPicPr>
          <p:cNvPr id="22" name="Picture 4" descr="Image result for writing list icon"/>
          <p:cNvPicPr>
            <a:picLocks noChangeAspect="1" noChangeArrowheads="1"/>
          </p:cNvPicPr>
          <p:nvPr/>
        </p:nvPicPr>
        <p:blipFill>
          <a:blip r:embed="rId7" cstate="print">
            <a:duotone>
              <a:schemeClr val="bg2">
                <a:shade val="45000"/>
                <a:satMod val="135000"/>
              </a:schemeClr>
              <a:prstClr val="white"/>
            </a:duotone>
            <a:extLst>
              <a:ext uri="{BEBA8EAE-BF5A-486C-A8C5-ECC9F3942E4B}">
                <a14:imgProps xmlns:a14="http://schemas.microsoft.com/office/drawing/2010/main">
                  <a14:imgLayer r:embed="rId8">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1741487" y="3561335"/>
            <a:ext cx="206961" cy="291029"/>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30"/>
          <p:cNvPicPr>
            <a:picLocks noChangeAspect="1"/>
          </p:cNvPicPr>
          <p:nvPr/>
        </p:nvPicPr>
        <p:blipFill>
          <a:blip r:embed="rId9" cstate="print">
            <a:duotone>
              <a:schemeClr val="bg2">
                <a:shade val="45000"/>
                <a:satMod val="135000"/>
              </a:schemeClr>
              <a:prstClr val="white"/>
            </a:duotone>
            <a:extLst>
              <a:ext uri="{BEBA8EAE-BF5A-486C-A8C5-ECC9F3942E4B}">
                <a14:imgProps xmlns:a14="http://schemas.microsoft.com/office/drawing/2010/main">
                  <a14:imgLayer r:embed="rId10">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646192" y="2166177"/>
            <a:ext cx="377815" cy="361612"/>
          </a:xfrm>
          <a:prstGeom prst="rect">
            <a:avLst/>
          </a:prstGeom>
        </p:spPr>
      </p:pic>
      <p:pic>
        <p:nvPicPr>
          <p:cNvPr id="32" name="Picture 31"/>
          <p:cNvPicPr>
            <a:picLocks noChangeAspect="1"/>
          </p:cNvPicPr>
          <p:nvPr/>
        </p:nvPicPr>
        <p:blipFill rotWithShape="1">
          <a:blip r:embed="rId11">
            <a:duotone>
              <a:schemeClr val="bg2">
                <a:shade val="45000"/>
                <a:satMod val="135000"/>
              </a:schemeClr>
              <a:prstClr val="white"/>
            </a:duotone>
            <a:extLst>
              <a:ext uri="{BEBA8EAE-BF5A-486C-A8C5-ECC9F3942E4B}">
                <a14:imgProps xmlns:a14="http://schemas.microsoft.com/office/drawing/2010/main">
                  <a14:imgLayer r:embed="rId12">
                    <a14:imgEffect>
                      <a14:brightnessContrast bright="100000"/>
                    </a14:imgEffect>
                  </a14:imgLayer>
                </a14:imgProps>
              </a:ext>
            </a:extLst>
          </a:blip>
          <a:srcRect r="5491" b="17816"/>
          <a:stretch/>
        </p:blipFill>
        <p:spPr>
          <a:xfrm>
            <a:off x="11625042" y="1378199"/>
            <a:ext cx="416217" cy="361939"/>
          </a:xfrm>
          <a:prstGeom prst="rect">
            <a:avLst/>
          </a:prstGeom>
        </p:spPr>
      </p:pic>
      <p:pic>
        <p:nvPicPr>
          <p:cNvPr id="33" name="Picture 32"/>
          <p:cNvPicPr>
            <a:picLocks noChangeAspect="1"/>
          </p:cNvPicPr>
          <p:nvPr/>
        </p:nvPicPr>
        <p:blipFill rotWithShape="1">
          <a:blip r:embed="rId13">
            <a:duotone>
              <a:schemeClr val="bg2">
                <a:shade val="45000"/>
                <a:satMod val="135000"/>
              </a:schemeClr>
              <a:prstClr val="white"/>
            </a:duotone>
            <a:extLst>
              <a:ext uri="{BEBA8EAE-BF5A-486C-A8C5-ECC9F3942E4B}">
                <a14:imgProps xmlns:a14="http://schemas.microsoft.com/office/drawing/2010/main">
                  <a14:imgLayer r:embed="rId14">
                    <a14:imgEffect>
                      <a14:brightnessContrast bright="100000"/>
                    </a14:imgEffect>
                  </a14:imgLayer>
                </a14:imgProps>
              </a:ext>
            </a:extLst>
          </a:blip>
          <a:srcRect b="19186"/>
          <a:stretch/>
        </p:blipFill>
        <p:spPr>
          <a:xfrm>
            <a:off x="11631030" y="733844"/>
            <a:ext cx="397618" cy="321332"/>
          </a:xfrm>
          <a:prstGeom prst="rect">
            <a:avLst/>
          </a:prstGeom>
        </p:spPr>
      </p:pic>
      <p:pic>
        <p:nvPicPr>
          <p:cNvPr id="34" name="Picture 33"/>
          <p:cNvPicPr>
            <a:picLocks noChangeAspect="1"/>
          </p:cNvPicPr>
          <p:nvPr/>
        </p:nvPicPr>
        <p:blipFill rotWithShape="1">
          <a:blip r:embed="rId15">
            <a:duotone>
              <a:schemeClr val="bg2">
                <a:shade val="45000"/>
                <a:satMod val="135000"/>
              </a:schemeClr>
              <a:prstClr val="white"/>
            </a:duotone>
            <a:extLst>
              <a:ext uri="{BEBA8EAE-BF5A-486C-A8C5-ECC9F3942E4B}">
                <a14:imgProps xmlns:a14="http://schemas.microsoft.com/office/drawing/2010/main">
                  <a14:imgLayer r:embed="rId16">
                    <a14:imgEffect>
                      <a14:brightnessContrast bright="100000"/>
                    </a14:imgEffect>
                  </a14:imgLayer>
                </a14:imgProps>
              </a:ext>
            </a:extLst>
          </a:blip>
          <a:srcRect l="9752" t="14781" r="9444" b="31513"/>
          <a:stretch/>
        </p:blipFill>
        <p:spPr>
          <a:xfrm>
            <a:off x="11646190" y="5004136"/>
            <a:ext cx="393846" cy="291102"/>
          </a:xfrm>
          <a:prstGeom prst="rect">
            <a:avLst/>
          </a:prstGeom>
        </p:spPr>
      </p:pic>
      <p:pic>
        <p:nvPicPr>
          <p:cNvPr id="35" name="Picture 34"/>
          <p:cNvPicPr>
            <a:picLocks noChangeAspect="1"/>
          </p:cNvPicPr>
          <p:nvPr/>
        </p:nvPicPr>
        <p:blipFill rotWithShape="1">
          <a:blip r:embed="rId17">
            <a:duotone>
              <a:schemeClr val="bg2">
                <a:shade val="45000"/>
                <a:satMod val="135000"/>
              </a:schemeClr>
              <a:prstClr val="white"/>
            </a:duotone>
            <a:extLst>
              <a:ext uri="{BEBA8EAE-BF5A-486C-A8C5-ECC9F3942E4B}">
                <a14:imgProps xmlns:a14="http://schemas.microsoft.com/office/drawing/2010/main">
                  <a14:imgLayer r:embed="rId18">
                    <a14:imgEffect>
                      <a14:saturation sat="400000"/>
                    </a14:imgEffect>
                    <a14:imgEffect>
                      <a14:brightnessContrast bright="100000"/>
                    </a14:imgEffect>
                  </a14:imgLayer>
                </a14:imgProps>
              </a:ext>
            </a:extLst>
          </a:blip>
          <a:srcRect l="19250" r="21985" b="21255"/>
          <a:stretch/>
        </p:blipFill>
        <p:spPr>
          <a:xfrm>
            <a:off x="11736534" y="5610061"/>
            <a:ext cx="237138" cy="317761"/>
          </a:xfrm>
          <a:prstGeom prst="rect">
            <a:avLst/>
          </a:prstGeom>
        </p:spPr>
      </p:pic>
      <p:sp>
        <p:nvSpPr>
          <p:cNvPr id="36" name="Pentagon 35"/>
          <p:cNvSpPr/>
          <p:nvPr/>
        </p:nvSpPr>
        <p:spPr>
          <a:xfrm rot="5400000">
            <a:off x="11561797" y="3402"/>
            <a:ext cx="552955" cy="602231"/>
          </a:xfrm>
          <a:prstGeom prst="homePlate">
            <a:avLst>
              <a:gd name="adj" fmla="val 1920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37" name="Rectangle 36"/>
          <p:cNvSpPr/>
          <p:nvPr/>
        </p:nvSpPr>
        <p:spPr>
          <a:xfrm>
            <a:off x="11489909" y="-6595"/>
            <a:ext cx="704800" cy="492699"/>
          </a:xfrm>
          <a:prstGeom prst="rect">
            <a:avLst/>
          </a:prstGeom>
        </p:spPr>
        <p:txBody>
          <a:bodyPr wrap="square">
            <a:spAutoFit/>
          </a:bodyPr>
          <a:lstStyle/>
          <a:p>
            <a:pPr algn="ctr"/>
            <a:r>
              <a:rPr lang="en-GB" sz="813" b="1" i="0" dirty="0">
                <a:solidFill>
                  <a:srgbClr val="0B5196"/>
                </a:solidFill>
                <a:latin typeface="+mn-lt"/>
              </a:rPr>
              <a:t>EVERY CHILD A READER</a:t>
            </a:r>
          </a:p>
          <a:p>
            <a:pPr algn="ctr"/>
            <a:endParaRPr lang="en-GB" sz="163" b="0" i="1" dirty="0">
              <a:solidFill>
                <a:srgbClr val="002060"/>
              </a:solidFill>
              <a:latin typeface="+mn-lt"/>
            </a:endParaRPr>
          </a:p>
        </p:txBody>
      </p:sp>
      <p:pic>
        <p:nvPicPr>
          <p:cNvPr id="23" name="Picture 22"/>
          <p:cNvPicPr>
            <a:picLocks noChangeAspect="1"/>
          </p:cNvPicPr>
          <p:nvPr/>
        </p:nvPicPr>
        <p:blipFill rotWithShape="1">
          <a:blip r:embed="rId19" cstate="print">
            <a:extLst>
              <a:ext uri="{28A0092B-C50C-407E-A947-70E740481C1C}">
                <a14:useLocalDpi xmlns:a14="http://schemas.microsoft.com/office/drawing/2010/main" val="0"/>
              </a:ext>
            </a:extLst>
          </a:blip>
          <a:srcRect t="1" r="59982" b="-5988"/>
          <a:stretch/>
        </p:blipFill>
        <p:spPr>
          <a:xfrm>
            <a:off x="11645154" y="6420116"/>
            <a:ext cx="487873" cy="429535"/>
          </a:xfrm>
          <a:prstGeom prst="rect">
            <a:avLst/>
          </a:prstGeom>
        </p:spPr>
      </p:pic>
      <p:sp>
        <p:nvSpPr>
          <p:cNvPr id="24" name="Text Placeholder 4"/>
          <p:cNvSpPr>
            <a:spLocks noGrp="1"/>
          </p:cNvSpPr>
          <p:nvPr>
            <p:ph type="body" sz="quarter" idx="10"/>
          </p:nvPr>
        </p:nvSpPr>
        <p:spPr>
          <a:xfrm>
            <a:off x="272049" y="304517"/>
            <a:ext cx="10945813" cy="750661"/>
          </a:xfrm>
          <a:prstGeom prst="rect">
            <a:avLst/>
          </a:prstGeom>
        </p:spPr>
        <p:txBody>
          <a:bodyPr/>
          <a:lstStyle>
            <a:lvl1pPr marL="0" indent="0">
              <a:buNone/>
              <a:defRPr sz="2925"/>
            </a:lvl1pPr>
          </a:lstStyle>
          <a:p>
            <a:pPr lvl="0"/>
            <a:r>
              <a:rPr lang="en-GB"/>
              <a:t>Click to edit Master text styles</a:t>
            </a:r>
          </a:p>
        </p:txBody>
      </p:sp>
      <p:sp>
        <p:nvSpPr>
          <p:cNvPr id="25" name="Content Placeholder 6"/>
          <p:cNvSpPr>
            <a:spLocks noGrp="1"/>
          </p:cNvSpPr>
          <p:nvPr>
            <p:ph sz="quarter" idx="11"/>
          </p:nvPr>
        </p:nvSpPr>
        <p:spPr>
          <a:xfrm>
            <a:off x="287338" y="1377950"/>
            <a:ext cx="10945812" cy="4654550"/>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349900114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cSld name="3_ALT Instruct - Ruler">
    <p:spTree>
      <p:nvGrpSpPr>
        <p:cNvPr id="1" name=""/>
        <p:cNvGrpSpPr/>
        <p:nvPr/>
      </p:nvGrpSpPr>
      <p:grpSpPr>
        <a:xfrm>
          <a:off x="0" y="0"/>
          <a:ext cx="0" cy="0"/>
          <a:chOff x="0" y="0"/>
          <a:chExt cx="0" cy="0"/>
        </a:xfrm>
      </p:grpSpPr>
      <p:sp>
        <p:nvSpPr>
          <p:cNvPr id="10" name="Rectangle 9"/>
          <p:cNvSpPr/>
          <p:nvPr/>
        </p:nvSpPr>
        <p:spPr>
          <a:xfrm>
            <a:off x="1" y="6381936"/>
            <a:ext cx="12186639" cy="476064"/>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11" name="Pentagon 10"/>
          <p:cNvSpPr/>
          <p:nvPr/>
        </p:nvSpPr>
        <p:spPr>
          <a:xfrm>
            <a:off x="112111" y="6444944"/>
            <a:ext cx="2808000" cy="358139"/>
          </a:xfrm>
          <a:prstGeom prst="homePlate">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RETRIEVE</a:t>
            </a:r>
            <a:endParaRPr lang="en-GB" sz="1300" b="0" dirty="0">
              <a:solidFill>
                <a:schemeClr val="bg1"/>
              </a:solidFill>
            </a:endParaRPr>
          </a:p>
        </p:txBody>
      </p:sp>
      <p:sp>
        <p:nvSpPr>
          <p:cNvPr id="12" name="Chevron 11"/>
          <p:cNvSpPr/>
          <p:nvPr/>
        </p:nvSpPr>
        <p:spPr>
          <a:xfrm>
            <a:off x="2860361" y="6444944"/>
            <a:ext cx="2808000" cy="358139"/>
          </a:xfrm>
          <a:prstGeom prst="chevron">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1" dirty="0">
                <a:solidFill>
                  <a:srgbClr val="0B5196"/>
                </a:solidFill>
              </a:rPr>
              <a:t>INSTRUCT</a:t>
            </a:r>
          </a:p>
        </p:txBody>
      </p:sp>
      <p:sp>
        <p:nvSpPr>
          <p:cNvPr id="13" name="Chevron 12"/>
          <p:cNvSpPr/>
          <p:nvPr/>
        </p:nvSpPr>
        <p:spPr>
          <a:xfrm>
            <a:off x="5600494"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PRACTISE</a:t>
            </a:r>
            <a:endParaRPr lang="en-GB" sz="1300" b="0" dirty="0">
              <a:solidFill>
                <a:schemeClr val="bg1"/>
              </a:solidFill>
            </a:endParaRPr>
          </a:p>
        </p:txBody>
      </p:sp>
      <p:sp>
        <p:nvSpPr>
          <p:cNvPr id="14" name="Chevron 13"/>
          <p:cNvSpPr/>
          <p:nvPr/>
        </p:nvSpPr>
        <p:spPr>
          <a:xfrm>
            <a:off x="8336532"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SECURE</a:t>
            </a:r>
            <a:endParaRPr lang="en-GB" sz="1300" b="0" dirty="0">
              <a:solidFill>
                <a:schemeClr val="bg1"/>
              </a:solidFill>
            </a:endParaRPr>
          </a:p>
        </p:txBody>
      </p:sp>
      <p:sp>
        <p:nvSpPr>
          <p:cNvPr id="15" name="Rectangle 14"/>
          <p:cNvSpPr/>
          <p:nvPr/>
        </p:nvSpPr>
        <p:spPr>
          <a:xfrm>
            <a:off x="11489909" y="-12902"/>
            <a:ext cx="696730" cy="6394837"/>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latin typeface="+mn-lt"/>
            </a:endParaRPr>
          </a:p>
        </p:txBody>
      </p:sp>
      <p:graphicFrame>
        <p:nvGraphicFramePr>
          <p:cNvPr id="16" name="Table 15"/>
          <p:cNvGraphicFramePr>
            <a:graphicFrameLocks noGrp="1"/>
          </p:cNvGraphicFramePr>
          <p:nvPr>
            <p:extLst>
              <p:ext uri="{D42A27DB-BD31-4B8C-83A1-F6EECF244321}">
                <p14:modId xmlns:p14="http://schemas.microsoft.com/office/powerpoint/2010/main" val="3407832321"/>
              </p:ext>
            </p:extLst>
          </p:nvPr>
        </p:nvGraphicFramePr>
        <p:xfrm>
          <a:off x="11559521" y="529722"/>
          <a:ext cx="612158" cy="5581320"/>
        </p:xfrm>
        <a:graphic>
          <a:graphicData uri="http://schemas.openxmlformats.org/drawingml/2006/table">
            <a:tbl>
              <a:tblPr firstRow="1" bandRow="1">
                <a:tableStyleId>{5C22544A-7EE6-4342-B048-85BDC9FD1C3A}</a:tableStyleId>
              </a:tblPr>
              <a:tblGrid>
                <a:gridCol w="612158">
                  <a:extLst>
                    <a:ext uri="{9D8B030D-6E8A-4147-A177-3AD203B41FA5}">
                      <a16:colId xmlns:a16="http://schemas.microsoft.com/office/drawing/2014/main" val="1173439250"/>
                    </a:ext>
                  </a:extLst>
                </a:gridCol>
              </a:tblGrid>
              <a:tr h="670794">
                <a:tc>
                  <a:txBody>
                    <a:bodyPr/>
                    <a:lstStyle/>
                    <a:p>
                      <a:pPr algn="ctr"/>
                      <a:r>
                        <a:rPr lang="en-GB" sz="800" b="1" dirty="0">
                          <a:solidFill>
                            <a:schemeClr val="bg1"/>
                          </a:solidFill>
                          <a:latin typeface="Lato" panose="020F0502020204030203" pitchFamily="34" charset="0"/>
                        </a:rPr>
                        <a:t>RETRIEVE</a:t>
                      </a:r>
                      <a:r>
                        <a:rPr lang="en-GB" sz="600" b="1" dirty="0">
                          <a:solidFill>
                            <a:schemeClr val="bg1"/>
                          </a:solidFill>
                          <a:latin typeface="Lato" panose="020F0502020204030203" pitchFamily="34" charset="0"/>
                        </a:rPr>
                        <a:t> </a:t>
                      </a:r>
                    </a:p>
                  </a:txBody>
                  <a:tcPr marL="0" marR="0" marT="0" marB="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68570316"/>
                  </a:ext>
                </a:extLst>
              </a:tr>
              <a:tr h="670794">
                <a:tc>
                  <a:txBody>
                    <a:bodyPr/>
                    <a:lstStyle/>
                    <a:p>
                      <a:pPr algn="ctr"/>
                      <a:r>
                        <a:rPr lang="en-GB" sz="800" b="1" dirty="0">
                          <a:solidFill>
                            <a:schemeClr val="bg1"/>
                          </a:solidFill>
                          <a:latin typeface="Lato" panose="020F0502020204030203" pitchFamily="34" charset="0"/>
                        </a:rPr>
                        <a:t>DECODE</a:t>
                      </a:r>
                      <a:r>
                        <a:rPr lang="en-GB" sz="600" b="1"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99255851"/>
                  </a:ext>
                </a:extLst>
              </a:tr>
              <a:tr h="804952">
                <a:tc>
                  <a:txBody>
                    <a:bodyPr/>
                    <a:lstStyle/>
                    <a:p>
                      <a:pPr algn="ctr"/>
                      <a:r>
                        <a:rPr lang="en-GB" sz="800" b="1" dirty="0">
                          <a:solidFill>
                            <a:schemeClr val="bg1"/>
                          </a:solidFill>
                          <a:effectLst/>
                          <a:latin typeface="Lato" panose="020F0502020204030203" pitchFamily="34" charset="0"/>
                        </a:rPr>
                        <a:t>CONNECT</a:t>
                      </a:r>
                      <a:r>
                        <a:rPr lang="en-GB" sz="600" b="0"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00917632"/>
                  </a:ext>
                </a:extLst>
              </a:tr>
              <a:tr h="675292">
                <a:tc>
                  <a:txBody>
                    <a:bodyPr/>
                    <a:lstStyle/>
                    <a:p>
                      <a:pPr algn="ctr"/>
                      <a:r>
                        <a:rPr lang="en-GB" sz="800" b="1" dirty="0">
                          <a:solidFill>
                            <a:schemeClr val="bg1"/>
                          </a:solidFill>
                          <a:latin typeface="Lato" panose="020F0502020204030203" pitchFamily="34" charset="0"/>
                        </a:rPr>
                        <a:t>VISUALISE</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119845"/>
                  </a:ext>
                </a:extLst>
              </a:tr>
              <a:tr h="670794">
                <a:tc>
                  <a:txBody>
                    <a:bodyPr/>
                    <a:lstStyle/>
                    <a:p>
                      <a:pPr algn="ctr"/>
                      <a:r>
                        <a:rPr lang="en-GB" sz="800" b="1" dirty="0">
                          <a:solidFill>
                            <a:schemeClr val="bg1"/>
                          </a:solidFill>
                          <a:latin typeface="Lato" panose="020F0502020204030203" pitchFamily="34" charset="0"/>
                        </a:rPr>
                        <a:t>SUMMARISE</a:t>
                      </a:r>
                      <a:r>
                        <a:rPr lang="en-GB" sz="600" b="0"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1290061"/>
                  </a:ext>
                </a:extLst>
              </a:tr>
              <a:tr h="670794">
                <a:tc>
                  <a:txBody>
                    <a:bodyPr/>
                    <a:lstStyle/>
                    <a:p>
                      <a:pPr algn="ctr"/>
                      <a:r>
                        <a:rPr lang="en-GB" sz="800" b="1" dirty="0">
                          <a:solidFill>
                            <a:schemeClr val="bg1"/>
                          </a:solidFill>
                          <a:latin typeface="Lato" panose="020F0502020204030203" pitchFamily="34" charset="0"/>
                        </a:rPr>
                        <a:t>INFER</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36069001"/>
                  </a:ext>
                </a:extLst>
              </a:tr>
              <a:tr h="747106">
                <a:tc>
                  <a:txBody>
                    <a:bodyPr/>
                    <a:lstStyle/>
                    <a:p>
                      <a:pPr algn="ctr"/>
                      <a:r>
                        <a:rPr lang="en-GB" sz="800" b="1" dirty="0">
                          <a:solidFill>
                            <a:schemeClr val="bg1"/>
                          </a:solidFill>
                          <a:latin typeface="Lato" panose="020F0502020204030203" pitchFamily="34" charset="0"/>
                        </a:rPr>
                        <a:t>PREDICT</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4082905"/>
                  </a:ext>
                </a:extLst>
              </a:tr>
              <a:tr h="670794">
                <a:tc>
                  <a:txBody>
                    <a:bodyPr/>
                    <a:lstStyle/>
                    <a:p>
                      <a:pPr algn="ctr"/>
                      <a:r>
                        <a:rPr lang="en-GB" sz="800" b="1" dirty="0">
                          <a:solidFill>
                            <a:schemeClr val="bg1"/>
                          </a:solidFill>
                          <a:latin typeface="Lato" panose="020F0502020204030203" pitchFamily="34" charset="0"/>
                        </a:rPr>
                        <a:t>EXAMINE</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42804185"/>
                  </a:ext>
                </a:extLst>
              </a:tr>
            </a:tbl>
          </a:graphicData>
        </a:graphic>
      </p:graphicFrame>
      <p:grpSp>
        <p:nvGrpSpPr>
          <p:cNvPr id="18" name="Group 17"/>
          <p:cNvGrpSpPr/>
          <p:nvPr/>
        </p:nvGrpSpPr>
        <p:grpSpPr>
          <a:xfrm>
            <a:off x="11629922" y="2865412"/>
            <a:ext cx="386112" cy="318172"/>
            <a:chOff x="3206569" y="2423806"/>
            <a:chExt cx="752955" cy="707366"/>
          </a:xfrm>
        </p:grpSpPr>
        <p:pic>
          <p:nvPicPr>
            <p:cNvPr id="19" name="Picture 2" descr="Image result for imagine icon"/>
            <p:cNvPicPr>
              <a:picLocks noChangeAspect="1" noChangeArrowheads="1"/>
            </p:cNvPicPr>
            <p:nvPr/>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206569" y="2423806"/>
              <a:ext cx="752955" cy="707366"/>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 descr="Image result for picture icon"/>
            <p:cNvPicPr>
              <a:picLocks noChangeAspect="1" noChangeArrowheads="1"/>
            </p:cNvPicPr>
            <p:nvPr/>
          </p:nvPicPr>
          <p:blipFill>
            <a:blip r:embed="rId3" cstate="print">
              <a:duotone>
                <a:schemeClr val="bg2">
                  <a:shade val="45000"/>
                  <a:satMod val="135000"/>
                </a:schemeClr>
                <a:prstClr val="white"/>
              </a:duotone>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rot="21375469">
              <a:off x="3330060" y="2576503"/>
              <a:ext cx="178047" cy="157846"/>
            </a:xfrm>
            <a:prstGeom prst="rect">
              <a:avLst/>
            </a:prstGeom>
            <a:noFill/>
            <a:extLst>
              <a:ext uri="{909E8E84-426E-40DD-AFC4-6F175D3DCCD1}">
                <a14:hiddenFill xmlns:a14="http://schemas.microsoft.com/office/drawing/2010/main">
                  <a:solidFill>
                    <a:srgbClr val="FFFFFF"/>
                  </a:solidFill>
                </a14:hiddenFill>
              </a:ext>
            </a:extLst>
          </p:spPr>
        </p:pic>
      </p:grpSp>
      <p:pic>
        <p:nvPicPr>
          <p:cNvPr id="21" name="Picture 20"/>
          <p:cNvPicPr>
            <a:picLocks noChangeAspect="1"/>
          </p:cNvPicPr>
          <p:nvPr/>
        </p:nvPicPr>
        <p:blipFill>
          <a:blip r:embed="rId5" cstate="print">
            <a:duotone>
              <a:schemeClr val="bg2">
                <a:shade val="45000"/>
                <a:satMod val="135000"/>
              </a:schemeClr>
              <a:prstClr val="white"/>
            </a:duotone>
            <a:extLst>
              <a:ext uri="{BEBA8EAE-BF5A-486C-A8C5-ECC9F3942E4B}">
                <a14:imgProps xmlns:a14="http://schemas.microsoft.com/office/drawing/2010/main">
                  <a14:imgLayer r:embed="rId6">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725168" y="4247201"/>
            <a:ext cx="267422" cy="314182"/>
          </a:xfrm>
          <a:prstGeom prst="rect">
            <a:avLst/>
          </a:prstGeom>
        </p:spPr>
      </p:pic>
      <p:pic>
        <p:nvPicPr>
          <p:cNvPr id="22" name="Picture 4" descr="Image result for writing list icon"/>
          <p:cNvPicPr>
            <a:picLocks noChangeAspect="1" noChangeArrowheads="1"/>
          </p:cNvPicPr>
          <p:nvPr/>
        </p:nvPicPr>
        <p:blipFill>
          <a:blip r:embed="rId7" cstate="print">
            <a:duotone>
              <a:schemeClr val="bg2">
                <a:shade val="45000"/>
                <a:satMod val="135000"/>
              </a:schemeClr>
              <a:prstClr val="white"/>
            </a:duotone>
            <a:extLst>
              <a:ext uri="{BEBA8EAE-BF5A-486C-A8C5-ECC9F3942E4B}">
                <a14:imgProps xmlns:a14="http://schemas.microsoft.com/office/drawing/2010/main">
                  <a14:imgLayer r:embed="rId8">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1741487" y="3561335"/>
            <a:ext cx="206961" cy="291029"/>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30"/>
          <p:cNvPicPr>
            <a:picLocks noChangeAspect="1"/>
          </p:cNvPicPr>
          <p:nvPr/>
        </p:nvPicPr>
        <p:blipFill>
          <a:blip r:embed="rId9" cstate="print">
            <a:duotone>
              <a:schemeClr val="bg2">
                <a:shade val="45000"/>
                <a:satMod val="135000"/>
              </a:schemeClr>
              <a:prstClr val="white"/>
            </a:duotone>
            <a:extLst>
              <a:ext uri="{BEBA8EAE-BF5A-486C-A8C5-ECC9F3942E4B}">
                <a14:imgProps xmlns:a14="http://schemas.microsoft.com/office/drawing/2010/main">
                  <a14:imgLayer r:embed="rId10">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646192" y="2166177"/>
            <a:ext cx="377815" cy="361612"/>
          </a:xfrm>
          <a:prstGeom prst="rect">
            <a:avLst/>
          </a:prstGeom>
        </p:spPr>
      </p:pic>
      <p:pic>
        <p:nvPicPr>
          <p:cNvPr id="32" name="Picture 31"/>
          <p:cNvPicPr>
            <a:picLocks noChangeAspect="1"/>
          </p:cNvPicPr>
          <p:nvPr/>
        </p:nvPicPr>
        <p:blipFill rotWithShape="1">
          <a:blip r:embed="rId11">
            <a:duotone>
              <a:schemeClr val="bg2">
                <a:shade val="45000"/>
                <a:satMod val="135000"/>
              </a:schemeClr>
              <a:prstClr val="white"/>
            </a:duotone>
            <a:extLst>
              <a:ext uri="{BEBA8EAE-BF5A-486C-A8C5-ECC9F3942E4B}">
                <a14:imgProps xmlns:a14="http://schemas.microsoft.com/office/drawing/2010/main">
                  <a14:imgLayer r:embed="rId12">
                    <a14:imgEffect>
                      <a14:brightnessContrast bright="100000"/>
                    </a14:imgEffect>
                  </a14:imgLayer>
                </a14:imgProps>
              </a:ext>
            </a:extLst>
          </a:blip>
          <a:srcRect r="5491" b="17816"/>
          <a:stretch/>
        </p:blipFill>
        <p:spPr>
          <a:xfrm>
            <a:off x="11625042" y="1378199"/>
            <a:ext cx="416217" cy="361939"/>
          </a:xfrm>
          <a:prstGeom prst="rect">
            <a:avLst/>
          </a:prstGeom>
        </p:spPr>
      </p:pic>
      <p:pic>
        <p:nvPicPr>
          <p:cNvPr id="33" name="Picture 32"/>
          <p:cNvPicPr>
            <a:picLocks noChangeAspect="1"/>
          </p:cNvPicPr>
          <p:nvPr/>
        </p:nvPicPr>
        <p:blipFill rotWithShape="1">
          <a:blip r:embed="rId13">
            <a:duotone>
              <a:schemeClr val="bg2">
                <a:shade val="45000"/>
                <a:satMod val="135000"/>
              </a:schemeClr>
              <a:prstClr val="white"/>
            </a:duotone>
            <a:extLst>
              <a:ext uri="{BEBA8EAE-BF5A-486C-A8C5-ECC9F3942E4B}">
                <a14:imgProps xmlns:a14="http://schemas.microsoft.com/office/drawing/2010/main">
                  <a14:imgLayer r:embed="rId14">
                    <a14:imgEffect>
                      <a14:brightnessContrast bright="100000"/>
                    </a14:imgEffect>
                  </a14:imgLayer>
                </a14:imgProps>
              </a:ext>
            </a:extLst>
          </a:blip>
          <a:srcRect b="19186"/>
          <a:stretch/>
        </p:blipFill>
        <p:spPr>
          <a:xfrm>
            <a:off x="11631030" y="733844"/>
            <a:ext cx="397618" cy="321332"/>
          </a:xfrm>
          <a:prstGeom prst="rect">
            <a:avLst/>
          </a:prstGeom>
        </p:spPr>
      </p:pic>
      <p:pic>
        <p:nvPicPr>
          <p:cNvPr id="34" name="Picture 33"/>
          <p:cNvPicPr>
            <a:picLocks noChangeAspect="1"/>
          </p:cNvPicPr>
          <p:nvPr/>
        </p:nvPicPr>
        <p:blipFill rotWithShape="1">
          <a:blip r:embed="rId15">
            <a:duotone>
              <a:schemeClr val="bg2">
                <a:shade val="45000"/>
                <a:satMod val="135000"/>
              </a:schemeClr>
              <a:prstClr val="white"/>
            </a:duotone>
            <a:extLst>
              <a:ext uri="{BEBA8EAE-BF5A-486C-A8C5-ECC9F3942E4B}">
                <a14:imgProps xmlns:a14="http://schemas.microsoft.com/office/drawing/2010/main">
                  <a14:imgLayer r:embed="rId16">
                    <a14:imgEffect>
                      <a14:brightnessContrast bright="100000"/>
                    </a14:imgEffect>
                  </a14:imgLayer>
                </a14:imgProps>
              </a:ext>
            </a:extLst>
          </a:blip>
          <a:srcRect l="9752" t="14781" r="9444" b="31513"/>
          <a:stretch/>
        </p:blipFill>
        <p:spPr>
          <a:xfrm>
            <a:off x="11646190" y="5004136"/>
            <a:ext cx="393846" cy="291102"/>
          </a:xfrm>
          <a:prstGeom prst="rect">
            <a:avLst/>
          </a:prstGeom>
        </p:spPr>
      </p:pic>
      <p:pic>
        <p:nvPicPr>
          <p:cNvPr id="35" name="Picture 34"/>
          <p:cNvPicPr>
            <a:picLocks noChangeAspect="1"/>
          </p:cNvPicPr>
          <p:nvPr/>
        </p:nvPicPr>
        <p:blipFill rotWithShape="1">
          <a:blip r:embed="rId17">
            <a:duotone>
              <a:schemeClr val="bg2">
                <a:shade val="45000"/>
                <a:satMod val="135000"/>
              </a:schemeClr>
              <a:prstClr val="white"/>
            </a:duotone>
            <a:extLst>
              <a:ext uri="{BEBA8EAE-BF5A-486C-A8C5-ECC9F3942E4B}">
                <a14:imgProps xmlns:a14="http://schemas.microsoft.com/office/drawing/2010/main">
                  <a14:imgLayer r:embed="rId18">
                    <a14:imgEffect>
                      <a14:saturation sat="400000"/>
                    </a14:imgEffect>
                    <a14:imgEffect>
                      <a14:brightnessContrast bright="100000"/>
                    </a14:imgEffect>
                  </a14:imgLayer>
                </a14:imgProps>
              </a:ext>
            </a:extLst>
          </a:blip>
          <a:srcRect l="19250" r="21985" b="21255"/>
          <a:stretch/>
        </p:blipFill>
        <p:spPr>
          <a:xfrm>
            <a:off x="11736534" y="5610061"/>
            <a:ext cx="237138" cy="317761"/>
          </a:xfrm>
          <a:prstGeom prst="rect">
            <a:avLst/>
          </a:prstGeom>
        </p:spPr>
      </p:pic>
      <p:sp>
        <p:nvSpPr>
          <p:cNvPr id="36" name="Pentagon 35"/>
          <p:cNvSpPr/>
          <p:nvPr/>
        </p:nvSpPr>
        <p:spPr>
          <a:xfrm rot="5400000">
            <a:off x="11561797" y="3402"/>
            <a:ext cx="552955" cy="602231"/>
          </a:xfrm>
          <a:prstGeom prst="homePlate">
            <a:avLst>
              <a:gd name="adj" fmla="val 1920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37" name="Rectangle 36"/>
          <p:cNvSpPr/>
          <p:nvPr/>
        </p:nvSpPr>
        <p:spPr>
          <a:xfrm>
            <a:off x="11489909" y="-6595"/>
            <a:ext cx="704800" cy="492699"/>
          </a:xfrm>
          <a:prstGeom prst="rect">
            <a:avLst/>
          </a:prstGeom>
        </p:spPr>
        <p:txBody>
          <a:bodyPr wrap="square">
            <a:spAutoFit/>
          </a:bodyPr>
          <a:lstStyle/>
          <a:p>
            <a:pPr algn="ctr"/>
            <a:r>
              <a:rPr lang="en-GB" sz="813" b="1" i="0" dirty="0">
                <a:solidFill>
                  <a:srgbClr val="0B5196"/>
                </a:solidFill>
                <a:latin typeface="+mn-lt"/>
              </a:rPr>
              <a:t>EVERY CHILD A READER</a:t>
            </a:r>
          </a:p>
          <a:p>
            <a:pPr algn="ctr"/>
            <a:endParaRPr lang="en-GB" sz="163" b="0" i="1" dirty="0">
              <a:solidFill>
                <a:srgbClr val="002060"/>
              </a:solidFill>
              <a:latin typeface="+mn-lt"/>
            </a:endParaRPr>
          </a:p>
        </p:txBody>
      </p:sp>
      <p:pic>
        <p:nvPicPr>
          <p:cNvPr id="23" name="Picture 22"/>
          <p:cNvPicPr>
            <a:picLocks noChangeAspect="1"/>
          </p:cNvPicPr>
          <p:nvPr/>
        </p:nvPicPr>
        <p:blipFill rotWithShape="1">
          <a:blip r:embed="rId19" cstate="print">
            <a:extLst>
              <a:ext uri="{28A0092B-C50C-407E-A947-70E740481C1C}">
                <a14:useLocalDpi xmlns:a14="http://schemas.microsoft.com/office/drawing/2010/main" val="0"/>
              </a:ext>
            </a:extLst>
          </a:blip>
          <a:srcRect t="1" r="59982" b="-5988"/>
          <a:stretch/>
        </p:blipFill>
        <p:spPr>
          <a:xfrm>
            <a:off x="11645154" y="6420116"/>
            <a:ext cx="487873" cy="429535"/>
          </a:xfrm>
          <a:prstGeom prst="rect">
            <a:avLst/>
          </a:prstGeom>
        </p:spPr>
      </p:pic>
      <p:sp>
        <p:nvSpPr>
          <p:cNvPr id="24" name="Text Placeholder 4"/>
          <p:cNvSpPr>
            <a:spLocks noGrp="1"/>
          </p:cNvSpPr>
          <p:nvPr>
            <p:ph type="body" sz="quarter" idx="10"/>
          </p:nvPr>
        </p:nvSpPr>
        <p:spPr>
          <a:xfrm>
            <a:off x="272049" y="304517"/>
            <a:ext cx="10945813" cy="750661"/>
          </a:xfrm>
          <a:prstGeom prst="rect">
            <a:avLst/>
          </a:prstGeom>
        </p:spPr>
        <p:txBody>
          <a:bodyPr/>
          <a:lstStyle>
            <a:lvl1pPr marL="0" indent="0">
              <a:buNone/>
              <a:defRPr sz="2925"/>
            </a:lvl1pPr>
          </a:lstStyle>
          <a:p>
            <a:pPr lvl="0"/>
            <a:r>
              <a:rPr lang="en-GB"/>
              <a:t>Click to edit Master text styles</a:t>
            </a:r>
          </a:p>
        </p:txBody>
      </p:sp>
      <p:sp>
        <p:nvSpPr>
          <p:cNvPr id="25" name="Content Placeholder 6"/>
          <p:cNvSpPr>
            <a:spLocks noGrp="1"/>
          </p:cNvSpPr>
          <p:nvPr>
            <p:ph sz="quarter" idx="11"/>
          </p:nvPr>
        </p:nvSpPr>
        <p:spPr>
          <a:xfrm>
            <a:off x="287338" y="1377950"/>
            <a:ext cx="10945812" cy="4654550"/>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174416109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cSld name="4_ALT Instruct - Ruler">
    <p:spTree>
      <p:nvGrpSpPr>
        <p:cNvPr id="1" name=""/>
        <p:cNvGrpSpPr/>
        <p:nvPr/>
      </p:nvGrpSpPr>
      <p:grpSpPr>
        <a:xfrm>
          <a:off x="0" y="0"/>
          <a:ext cx="0" cy="0"/>
          <a:chOff x="0" y="0"/>
          <a:chExt cx="0" cy="0"/>
        </a:xfrm>
      </p:grpSpPr>
      <p:sp>
        <p:nvSpPr>
          <p:cNvPr id="10" name="Rectangle 9"/>
          <p:cNvSpPr/>
          <p:nvPr/>
        </p:nvSpPr>
        <p:spPr>
          <a:xfrm>
            <a:off x="1" y="6381936"/>
            <a:ext cx="12186639" cy="476064"/>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11" name="Pentagon 10"/>
          <p:cNvSpPr/>
          <p:nvPr/>
        </p:nvSpPr>
        <p:spPr>
          <a:xfrm>
            <a:off x="112111" y="6444944"/>
            <a:ext cx="2808000" cy="358139"/>
          </a:xfrm>
          <a:prstGeom prst="homePlate">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RETRIEVE</a:t>
            </a:r>
            <a:endParaRPr lang="en-GB" sz="1300" b="0" dirty="0">
              <a:solidFill>
                <a:schemeClr val="bg1"/>
              </a:solidFill>
            </a:endParaRPr>
          </a:p>
        </p:txBody>
      </p:sp>
      <p:sp>
        <p:nvSpPr>
          <p:cNvPr id="12" name="Chevron 11"/>
          <p:cNvSpPr/>
          <p:nvPr/>
        </p:nvSpPr>
        <p:spPr>
          <a:xfrm>
            <a:off x="2860361" y="6444944"/>
            <a:ext cx="2808000" cy="358139"/>
          </a:xfrm>
          <a:prstGeom prst="chevron">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1" dirty="0">
                <a:solidFill>
                  <a:srgbClr val="0B5196"/>
                </a:solidFill>
              </a:rPr>
              <a:t>INSTRUCT</a:t>
            </a:r>
          </a:p>
        </p:txBody>
      </p:sp>
      <p:sp>
        <p:nvSpPr>
          <p:cNvPr id="13" name="Chevron 12"/>
          <p:cNvSpPr/>
          <p:nvPr/>
        </p:nvSpPr>
        <p:spPr>
          <a:xfrm>
            <a:off x="5600494"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PRACTISE</a:t>
            </a:r>
            <a:endParaRPr lang="en-GB" sz="1300" b="0" dirty="0">
              <a:solidFill>
                <a:schemeClr val="bg1"/>
              </a:solidFill>
            </a:endParaRPr>
          </a:p>
        </p:txBody>
      </p:sp>
      <p:sp>
        <p:nvSpPr>
          <p:cNvPr id="14" name="Chevron 13"/>
          <p:cNvSpPr/>
          <p:nvPr/>
        </p:nvSpPr>
        <p:spPr>
          <a:xfrm>
            <a:off x="8336532"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SECURE</a:t>
            </a:r>
            <a:endParaRPr lang="en-GB" sz="1300" b="0" dirty="0">
              <a:solidFill>
                <a:schemeClr val="bg1"/>
              </a:solidFill>
            </a:endParaRPr>
          </a:p>
        </p:txBody>
      </p:sp>
      <p:sp>
        <p:nvSpPr>
          <p:cNvPr id="15" name="Rectangle 14"/>
          <p:cNvSpPr/>
          <p:nvPr/>
        </p:nvSpPr>
        <p:spPr>
          <a:xfrm>
            <a:off x="11489909" y="-12902"/>
            <a:ext cx="696730" cy="6394837"/>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latin typeface="+mn-lt"/>
            </a:endParaRPr>
          </a:p>
        </p:txBody>
      </p:sp>
      <p:graphicFrame>
        <p:nvGraphicFramePr>
          <p:cNvPr id="16" name="Table 15"/>
          <p:cNvGraphicFramePr>
            <a:graphicFrameLocks noGrp="1"/>
          </p:cNvGraphicFramePr>
          <p:nvPr>
            <p:extLst>
              <p:ext uri="{D42A27DB-BD31-4B8C-83A1-F6EECF244321}">
                <p14:modId xmlns:p14="http://schemas.microsoft.com/office/powerpoint/2010/main" val="3407832321"/>
              </p:ext>
            </p:extLst>
          </p:nvPr>
        </p:nvGraphicFramePr>
        <p:xfrm>
          <a:off x="11559521" y="529722"/>
          <a:ext cx="612158" cy="5581320"/>
        </p:xfrm>
        <a:graphic>
          <a:graphicData uri="http://schemas.openxmlformats.org/drawingml/2006/table">
            <a:tbl>
              <a:tblPr firstRow="1" bandRow="1">
                <a:tableStyleId>{5C22544A-7EE6-4342-B048-85BDC9FD1C3A}</a:tableStyleId>
              </a:tblPr>
              <a:tblGrid>
                <a:gridCol w="612158">
                  <a:extLst>
                    <a:ext uri="{9D8B030D-6E8A-4147-A177-3AD203B41FA5}">
                      <a16:colId xmlns:a16="http://schemas.microsoft.com/office/drawing/2014/main" val="1173439250"/>
                    </a:ext>
                  </a:extLst>
                </a:gridCol>
              </a:tblGrid>
              <a:tr h="670794">
                <a:tc>
                  <a:txBody>
                    <a:bodyPr/>
                    <a:lstStyle/>
                    <a:p>
                      <a:pPr algn="ctr"/>
                      <a:r>
                        <a:rPr lang="en-GB" sz="800" b="1" dirty="0">
                          <a:solidFill>
                            <a:schemeClr val="bg1"/>
                          </a:solidFill>
                          <a:latin typeface="Lato" panose="020F0502020204030203" pitchFamily="34" charset="0"/>
                        </a:rPr>
                        <a:t>RETRIEVE</a:t>
                      </a:r>
                      <a:r>
                        <a:rPr lang="en-GB" sz="600" b="1" dirty="0">
                          <a:solidFill>
                            <a:schemeClr val="bg1"/>
                          </a:solidFill>
                          <a:latin typeface="Lato" panose="020F0502020204030203" pitchFamily="34" charset="0"/>
                        </a:rPr>
                        <a:t> </a:t>
                      </a:r>
                    </a:p>
                  </a:txBody>
                  <a:tcPr marL="0" marR="0" marT="0" marB="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68570316"/>
                  </a:ext>
                </a:extLst>
              </a:tr>
              <a:tr h="670794">
                <a:tc>
                  <a:txBody>
                    <a:bodyPr/>
                    <a:lstStyle/>
                    <a:p>
                      <a:pPr algn="ctr"/>
                      <a:r>
                        <a:rPr lang="en-GB" sz="800" b="1" dirty="0">
                          <a:solidFill>
                            <a:schemeClr val="bg1"/>
                          </a:solidFill>
                          <a:latin typeface="Lato" panose="020F0502020204030203" pitchFamily="34" charset="0"/>
                        </a:rPr>
                        <a:t>DECODE</a:t>
                      </a:r>
                      <a:r>
                        <a:rPr lang="en-GB" sz="600" b="1"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99255851"/>
                  </a:ext>
                </a:extLst>
              </a:tr>
              <a:tr h="804952">
                <a:tc>
                  <a:txBody>
                    <a:bodyPr/>
                    <a:lstStyle/>
                    <a:p>
                      <a:pPr algn="ctr"/>
                      <a:r>
                        <a:rPr lang="en-GB" sz="800" b="1" dirty="0">
                          <a:solidFill>
                            <a:schemeClr val="bg1"/>
                          </a:solidFill>
                          <a:effectLst/>
                          <a:latin typeface="Lato" panose="020F0502020204030203" pitchFamily="34" charset="0"/>
                        </a:rPr>
                        <a:t>CONNECT</a:t>
                      </a:r>
                      <a:r>
                        <a:rPr lang="en-GB" sz="600" b="0"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00917632"/>
                  </a:ext>
                </a:extLst>
              </a:tr>
              <a:tr h="675292">
                <a:tc>
                  <a:txBody>
                    <a:bodyPr/>
                    <a:lstStyle/>
                    <a:p>
                      <a:pPr algn="ctr"/>
                      <a:r>
                        <a:rPr lang="en-GB" sz="800" b="1" dirty="0">
                          <a:solidFill>
                            <a:schemeClr val="bg1"/>
                          </a:solidFill>
                          <a:latin typeface="Lato" panose="020F0502020204030203" pitchFamily="34" charset="0"/>
                        </a:rPr>
                        <a:t>VISUALISE</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119845"/>
                  </a:ext>
                </a:extLst>
              </a:tr>
              <a:tr h="670794">
                <a:tc>
                  <a:txBody>
                    <a:bodyPr/>
                    <a:lstStyle/>
                    <a:p>
                      <a:pPr algn="ctr"/>
                      <a:r>
                        <a:rPr lang="en-GB" sz="800" b="1" dirty="0">
                          <a:solidFill>
                            <a:schemeClr val="bg1"/>
                          </a:solidFill>
                          <a:latin typeface="Lato" panose="020F0502020204030203" pitchFamily="34" charset="0"/>
                        </a:rPr>
                        <a:t>SUMMARISE</a:t>
                      </a:r>
                      <a:r>
                        <a:rPr lang="en-GB" sz="600" b="0"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1290061"/>
                  </a:ext>
                </a:extLst>
              </a:tr>
              <a:tr h="670794">
                <a:tc>
                  <a:txBody>
                    <a:bodyPr/>
                    <a:lstStyle/>
                    <a:p>
                      <a:pPr algn="ctr"/>
                      <a:r>
                        <a:rPr lang="en-GB" sz="800" b="1" dirty="0">
                          <a:solidFill>
                            <a:schemeClr val="bg1"/>
                          </a:solidFill>
                          <a:latin typeface="Lato" panose="020F0502020204030203" pitchFamily="34" charset="0"/>
                        </a:rPr>
                        <a:t>INFER</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36069001"/>
                  </a:ext>
                </a:extLst>
              </a:tr>
              <a:tr h="747106">
                <a:tc>
                  <a:txBody>
                    <a:bodyPr/>
                    <a:lstStyle/>
                    <a:p>
                      <a:pPr algn="ctr"/>
                      <a:r>
                        <a:rPr lang="en-GB" sz="800" b="1" dirty="0">
                          <a:solidFill>
                            <a:schemeClr val="bg1"/>
                          </a:solidFill>
                          <a:latin typeface="Lato" panose="020F0502020204030203" pitchFamily="34" charset="0"/>
                        </a:rPr>
                        <a:t>PREDICT</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4082905"/>
                  </a:ext>
                </a:extLst>
              </a:tr>
              <a:tr h="670794">
                <a:tc>
                  <a:txBody>
                    <a:bodyPr/>
                    <a:lstStyle/>
                    <a:p>
                      <a:pPr algn="ctr"/>
                      <a:r>
                        <a:rPr lang="en-GB" sz="800" b="1" dirty="0">
                          <a:solidFill>
                            <a:schemeClr val="bg1"/>
                          </a:solidFill>
                          <a:latin typeface="Lato" panose="020F0502020204030203" pitchFamily="34" charset="0"/>
                        </a:rPr>
                        <a:t>EXAMINE</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42804185"/>
                  </a:ext>
                </a:extLst>
              </a:tr>
            </a:tbl>
          </a:graphicData>
        </a:graphic>
      </p:graphicFrame>
      <p:grpSp>
        <p:nvGrpSpPr>
          <p:cNvPr id="18" name="Group 17"/>
          <p:cNvGrpSpPr/>
          <p:nvPr/>
        </p:nvGrpSpPr>
        <p:grpSpPr>
          <a:xfrm>
            <a:off x="11629922" y="2865412"/>
            <a:ext cx="386112" cy="318172"/>
            <a:chOff x="3206569" y="2423806"/>
            <a:chExt cx="752955" cy="707366"/>
          </a:xfrm>
        </p:grpSpPr>
        <p:pic>
          <p:nvPicPr>
            <p:cNvPr id="19" name="Picture 2" descr="Image result for imagine icon"/>
            <p:cNvPicPr>
              <a:picLocks noChangeAspect="1" noChangeArrowheads="1"/>
            </p:cNvPicPr>
            <p:nvPr/>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206569" y="2423806"/>
              <a:ext cx="752955" cy="707366"/>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 descr="Image result for picture icon"/>
            <p:cNvPicPr>
              <a:picLocks noChangeAspect="1" noChangeArrowheads="1"/>
            </p:cNvPicPr>
            <p:nvPr/>
          </p:nvPicPr>
          <p:blipFill>
            <a:blip r:embed="rId3" cstate="print">
              <a:duotone>
                <a:schemeClr val="bg2">
                  <a:shade val="45000"/>
                  <a:satMod val="135000"/>
                </a:schemeClr>
                <a:prstClr val="white"/>
              </a:duotone>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rot="21375469">
              <a:off x="3330060" y="2576503"/>
              <a:ext cx="178047" cy="157846"/>
            </a:xfrm>
            <a:prstGeom prst="rect">
              <a:avLst/>
            </a:prstGeom>
            <a:noFill/>
            <a:extLst>
              <a:ext uri="{909E8E84-426E-40DD-AFC4-6F175D3DCCD1}">
                <a14:hiddenFill xmlns:a14="http://schemas.microsoft.com/office/drawing/2010/main">
                  <a:solidFill>
                    <a:srgbClr val="FFFFFF"/>
                  </a:solidFill>
                </a14:hiddenFill>
              </a:ext>
            </a:extLst>
          </p:spPr>
        </p:pic>
      </p:grpSp>
      <p:pic>
        <p:nvPicPr>
          <p:cNvPr id="21" name="Picture 20"/>
          <p:cNvPicPr>
            <a:picLocks noChangeAspect="1"/>
          </p:cNvPicPr>
          <p:nvPr/>
        </p:nvPicPr>
        <p:blipFill>
          <a:blip r:embed="rId5" cstate="print">
            <a:duotone>
              <a:schemeClr val="bg2">
                <a:shade val="45000"/>
                <a:satMod val="135000"/>
              </a:schemeClr>
              <a:prstClr val="white"/>
            </a:duotone>
            <a:extLst>
              <a:ext uri="{BEBA8EAE-BF5A-486C-A8C5-ECC9F3942E4B}">
                <a14:imgProps xmlns:a14="http://schemas.microsoft.com/office/drawing/2010/main">
                  <a14:imgLayer r:embed="rId6">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725168" y="4247201"/>
            <a:ext cx="267422" cy="314182"/>
          </a:xfrm>
          <a:prstGeom prst="rect">
            <a:avLst/>
          </a:prstGeom>
        </p:spPr>
      </p:pic>
      <p:pic>
        <p:nvPicPr>
          <p:cNvPr id="22" name="Picture 4" descr="Image result for writing list icon"/>
          <p:cNvPicPr>
            <a:picLocks noChangeAspect="1" noChangeArrowheads="1"/>
          </p:cNvPicPr>
          <p:nvPr/>
        </p:nvPicPr>
        <p:blipFill>
          <a:blip r:embed="rId7" cstate="print">
            <a:duotone>
              <a:schemeClr val="bg2">
                <a:shade val="45000"/>
                <a:satMod val="135000"/>
              </a:schemeClr>
              <a:prstClr val="white"/>
            </a:duotone>
            <a:extLst>
              <a:ext uri="{BEBA8EAE-BF5A-486C-A8C5-ECC9F3942E4B}">
                <a14:imgProps xmlns:a14="http://schemas.microsoft.com/office/drawing/2010/main">
                  <a14:imgLayer r:embed="rId8">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1741487" y="3561335"/>
            <a:ext cx="206961" cy="291029"/>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30"/>
          <p:cNvPicPr>
            <a:picLocks noChangeAspect="1"/>
          </p:cNvPicPr>
          <p:nvPr/>
        </p:nvPicPr>
        <p:blipFill>
          <a:blip r:embed="rId9" cstate="print">
            <a:duotone>
              <a:schemeClr val="bg2">
                <a:shade val="45000"/>
                <a:satMod val="135000"/>
              </a:schemeClr>
              <a:prstClr val="white"/>
            </a:duotone>
            <a:extLst>
              <a:ext uri="{BEBA8EAE-BF5A-486C-A8C5-ECC9F3942E4B}">
                <a14:imgProps xmlns:a14="http://schemas.microsoft.com/office/drawing/2010/main">
                  <a14:imgLayer r:embed="rId10">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646192" y="2166177"/>
            <a:ext cx="377815" cy="361612"/>
          </a:xfrm>
          <a:prstGeom prst="rect">
            <a:avLst/>
          </a:prstGeom>
        </p:spPr>
      </p:pic>
      <p:pic>
        <p:nvPicPr>
          <p:cNvPr id="32" name="Picture 31"/>
          <p:cNvPicPr>
            <a:picLocks noChangeAspect="1"/>
          </p:cNvPicPr>
          <p:nvPr/>
        </p:nvPicPr>
        <p:blipFill rotWithShape="1">
          <a:blip r:embed="rId11">
            <a:duotone>
              <a:schemeClr val="bg2">
                <a:shade val="45000"/>
                <a:satMod val="135000"/>
              </a:schemeClr>
              <a:prstClr val="white"/>
            </a:duotone>
            <a:extLst>
              <a:ext uri="{BEBA8EAE-BF5A-486C-A8C5-ECC9F3942E4B}">
                <a14:imgProps xmlns:a14="http://schemas.microsoft.com/office/drawing/2010/main">
                  <a14:imgLayer r:embed="rId12">
                    <a14:imgEffect>
                      <a14:brightnessContrast bright="100000"/>
                    </a14:imgEffect>
                  </a14:imgLayer>
                </a14:imgProps>
              </a:ext>
            </a:extLst>
          </a:blip>
          <a:srcRect r="5491" b="17816"/>
          <a:stretch/>
        </p:blipFill>
        <p:spPr>
          <a:xfrm>
            <a:off x="11625042" y="1378199"/>
            <a:ext cx="416217" cy="361939"/>
          </a:xfrm>
          <a:prstGeom prst="rect">
            <a:avLst/>
          </a:prstGeom>
        </p:spPr>
      </p:pic>
      <p:pic>
        <p:nvPicPr>
          <p:cNvPr id="33" name="Picture 32"/>
          <p:cNvPicPr>
            <a:picLocks noChangeAspect="1"/>
          </p:cNvPicPr>
          <p:nvPr/>
        </p:nvPicPr>
        <p:blipFill rotWithShape="1">
          <a:blip r:embed="rId13">
            <a:duotone>
              <a:schemeClr val="bg2">
                <a:shade val="45000"/>
                <a:satMod val="135000"/>
              </a:schemeClr>
              <a:prstClr val="white"/>
            </a:duotone>
            <a:extLst>
              <a:ext uri="{BEBA8EAE-BF5A-486C-A8C5-ECC9F3942E4B}">
                <a14:imgProps xmlns:a14="http://schemas.microsoft.com/office/drawing/2010/main">
                  <a14:imgLayer r:embed="rId14">
                    <a14:imgEffect>
                      <a14:brightnessContrast bright="100000"/>
                    </a14:imgEffect>
                  </a14:imgLayer>
                </a14:imgProps>
              </a:ext>
            </a:extLst>
          </a:blip>
          <a:srcRect b="19186"/>
          <a:stretch/>
        </p:blipFill>
        <p:spPr>
          <a:xfrm>
            <a:off x="11631030" y="733844"/>
            <a:ext cx="397618" cy="321332"/>
          </a:xfrm>
          <a:prstGeom prst="rect">
            <a:avLst/>
          </a:prstGeom>
        </p:spPr>
      </p:pic>
      <p:pic>
        <p:nvPicPr>
          <p:cNvPr id="34" name="Picture 33"/>
          <p:cNvPicPr>
            <a:picLocks noChangeAspect="1"/>
          </p:cNvPicPr>
          <p:nvPr/>
        </p:nvPicPr>
        <p:blipFill rotWithShape="1">
          <a:blip r:embed="rId15">
            <a:duotone>
              <a:schemeClr val="bg2">
                <a:shade val="45000"/>
                <a:satMod val="135000"/>
              </a:schemeClr>
              <a:prstClr val="white"/>
            </a:duotone>
            <a:extLst>
              <a:ext uri="{BEBA8EAE-BF5A-486C-A8C5-ECC9F3942E4B}">
                <a14:imgProps xmlns:a14="http://schemas.microsoft.com/office/drawing/2010/main">
                  <a14:imgLayer r:embed="rId16">
                    <a14:imgEffect>
                      <a14:brightnessContrast bright="100000"/>
                    </a14:imgEffect>
                  </a14:imgLayer>
                </a14:imgProps>
              </a:ext>
            </a:extLst>
          </a:blip>
          <a:srcRect l="9752" t="14781" r="9444" b="31513"/>
          <a:stretch/>
        </p:blipFill>
        <p:spPr>
          <a:xfrm>
            <a:off x="11646190" y="5004136"/>
            <a:ext cx="393846" cy="291102"/>
          </a:xfrm>
          <a:prstGeom prst="rect">
            <a:avLst/>
          </a:prstGeom>
        </p:spPr>
      </p:pic>
      <p:pic>
        <p:nvPicPr>
          <p:cNvPr id="35" name="Picture 34"/>
          <p:cNvPicPr>
            <a:picLocks noChangeAspect="1"/>
          </p:cNvPicPr>
          <p:nvPr/>
        </p:nvPicPr>
        <p:blipFill rotWithShape="1">
          <a:blip r:embed="rId17">
            <a:duotone>
              <a:schemeClr val="bg2">
                <a:shade val="45000"/>
                <a:satMod val="135000"/>
              </a:schemeClr>
              <a:prstClr val="white"/>
            </a:duotone>
            <a:extLst>
              <a:ext uri="{BEBA8EAE-BF5A-486C-A8C5-ECC9F3942E4B}">
                <a14:imgProps xmlns:a14="http://schemas.microsoft.com/office/drawing/2010/main">
                  <a14:imgLayer r:embed="rId18">
                    <a14:imgEffect>
                      <a14:saturation sat="400000"/>
                    </a14:imgEffect>
                    <a14:imgEffect>
                      <a14:brightnessContrast bright="100000"/>
                    </a14:imgEffect>
                  </a14:imgLayer>
                </a14:imgProps>
              </a:ext>
            </a:extLst>
          </a:blip>
          <a:srcRect l="19250" r="21985" b="21255"/>
          <a:stretch/>
        </p:blipFill>
        <p:spPr>
          <a:xfrm>
            <a:off x="11736534" y="5610061"/>
            <a:ext cx="237138" cy="317761"/>
          </a:xfrm>
          <a:prstGeom prst="rect">
            <a:avLst/>
          </a:prstGeom>
        </p:spPr>
      </p:pic>
      <p:sp>
        <p:nvSpPr>
          <p:cNvPr id="36" name="Pentagon 35"/>
          <p:cNvSpPr/>
          <p:nvPr/>
        </p:nvSpPr>
        <p:spPr>
          <a:xfrm rot="5400000">
            <a:off x="11561797" y="3402"/>
            <a:ext cx="552955" cy="602231"/>
          </a:xfrm>
          <a:prstGeom prst="homePlate">
            <a:avLst>
              <a:gd name="adj" fmla="val 1920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37" name="Rectangle 36"/>
          <p:cNvSpPr/>
          <p:nvPr/>
        </p:nvSpPr>
        <p:spPr>
          <a:xfrm>
            <a:off x="11489909" y="-6595"/>
            <a:ext cx="704800" cy="492699"/>
          </a:xfrm>
          <a:prstGeom prst="rect">
            <a:avLst/>
          </a:prstGeom>
        </p:spPr>
        <p:txBody>
          <a:bodyPr wrap="square">
            <a:spAutoFit/>
          </a:bodyPr>
          <a:lstStyle/>
          <a:p>
            <a:pPr algn="ctr"/>
            <a:r>
              <a:rPr lang="en-GB" sz="813" b="1" i="0" dirty="0">
                <a:solidFill>
                  <a:srgbClr val="0B5196"/>
                </a:solidFill>
                <a:latin typeface="+mn-lt"/>
              </a:rPr>
              <a:t>EVERY CHILD A READER</a:t>
            </a:r>
          </a:p>
          <a:p>
            <a:pPr algn="ctr"/>
            <a:endParaRPr lang="en-GB" sz="163" b="0" i="1" dirty="0">
              <a:solidFill>
                <a:srgbClr val="002060"/>
              </a:solidFill>
              <a:latin typeface="+mn-lt"/>
            </a:endParaRPr>
          </a:p>
        </p:txBody>
      </p:sp>
      <p:pic>
        <p:nvPicPr>
          <p:cNvPr id="23" name="Picture 22"/>
          <p:cNvPicPr>
            <a:picLocks noChangeAspect="1"/>
          </p:cNvPicPr>
          <p:nvPr/>
        </p:nvPicPr>
        <p:blipFill rotWithShape="1">
          <a:blip r:embed="rId19" cstate="print">
            <a:extLst>
              <a:ext uri="{28A0092B-C50C-407E-A947-70E740481C1C}">
                <a14:useLocalDpi xmlns:a14="http://schemas.microsoft.com/office/drawing/2010/main" val="0"/>
              </a:ext>
            </a:extLst>
          </a:blip>
          <a:srcRect t="1" r="59982" b="-5988"/>
          <a:stretch/>
        </p:blipFill>
        <p:spPr>
          <a:xfrm>
            <a:off x="11645154" y="6420116"/>
            <a:ext cx="487873" cy="429535"/>
          </a:xfrm>
          <a:prstGeom prst="rect">
            <a:avLst/>
          </a:prstGeom>
        </p:spPr>
      </p:pic>
      <p:sp>
        <p:nvSpPr>
          <p:cNvPr id="24" name="Text Placeholder 4"/>
          <p:cNvSpPr>
            <a:spLocks noGrp="1"/>
          </p:cNvSpPr>
          <p:nvPr>
            <p:ph type="body" sz="quarter" idx="10"/>
          </p:nvPr>
        </p:nvSpPr>
        <p:spPr>
          <a:xfrm>
            <a:off x="272049" y="304517"/>
            <a:ext cx="10945813" cy="750661"/>
          </a:xfrm>
          <a:prstGeom prst="rect">
            <a:avLst/>
          </a:prstGeom>
        </p:spPr>
        <p:txBody>
          <a:bodyPr/>
          <a:lstStyle>
            <a:lvl1pPr marL="0" indent="0">
              <a:buNone/>
              <a:defRPr sz="2925"/>
            </a:lvl1pPr>
          </a:lstStyle>
          <a:p>
            <a:pPr lvl="0"/>
            <a:r>
              <a:rPr lang="en-GB"/>
              <a:t>Click to edit Master text styles</a:t>
            </a:r>
          </a:p>
        </p:txBody>
      </p:sp>
      <p:sp>
        <p:nvSpPr>
          <p:cNvPr id="25" name="Content Placeholder 6"/>
          <p:cNvSpPr>
            <a:spLocks noGrp="1"/>
          </p:cNvSpPr>
          <p:nvPr>
            <p:ph sz="quarter" idx="11"/>
          </p:nvPr>
        </p:nvSpPr>
        <p:spPr>
          <a:xfrm>
            <a:off x="287338" y="1377950"/>
            <a:ext cx="10945812" cy="4654550"/>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385518772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cSld name="1_ALT Practise - Ruler">
    <p:spTree>
      <p:nvGrpSpPr>
        <p:cNvPr id="1" name=""/>
        <p:cNvGrpSpPr/>
        <p:nvPr/>
      </p:nvGrpSpPr>
      <p:grpSpPr>
        <a:xfrm>
          <a:off x="0" y="0"/>
          <a:ext cx="0" cy="0"/>
          <a:chOff x="0" y="0"/>
          <a:chExt cx="0" cy="0"/>
        </a:xfrm>
      </p:grpSpPr>
      <p:sp>
        <p:nvSpPr>
          <p:cNvPr id="10" name="Rectangle 9"/>
          <p:cNvSpPr/>
          <p:nvPr/>
        </p:nvSpPr>
        <p:spPr>
          <a:xfrm>
            <a:off x="1" y="6381936"/>
            <a:ext cx="12186639" cy="476064"/>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11" name="Pentagon 10"/>
          <p:cNvSpPr/>
          <p:nvPr/>
        </p:nvSpPr>
        <p:spPr>
          <a:xfrm>
            <a:off x="112111" y="6444944"/>
            <a:ext cx="2808000" cy="358139"/>
          </a:xfrm>
          <a:prstGeom prst="homePlate">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RETRIEVE</a:t>
            </a:r>
            <a:endParaRPr lang="en-GB" sz="1300" b="0" dirty="0">
              <a:solidFill>
                <a:schemeClr val="bg1"/>
              </a:solidFill>
            </a:endParaRPr>
          </a:p>
        </p:txBody>
      </p:sp>
      <p:sp>
        <p:nvSpPr>
          <p:cNvPr id="12" name="Chevron 11"/>
          <p:cNvSpPr/>
          <p:nvPr/>
        </p:nvSpPr>
        <p:spPr>
          <a:xfrm>
            <a:off x="2860361"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INSTRUCT</a:t>
            </a:r>
          </a:p>
        </p:txBody>
      </p:sp>
      <p:sp>
        <p:nvSpPr>
          <p:cNvPr id="13" name="Chevron 12"/>
          <p:cNvSpPr/>
          <p:nvPr/>
        </p:nvSpPr>
        <p:spPr>
          <a:xfrm>
            <a:off x="5600494" y="6444944"/>
            <a:ext cx="2808000" cy="358139"/>
          </a:xfrm>
          <a:prstGeom prst="chevron">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1" dirty="0">
                <a:solidFill>
                  <a:srgbClr val="0B5196"/>
                </a:solidFill>
              </a:rPr>
              <a:t>PRACTISE</a:t>
            </a:r>
            <a:endParaRPr lang="en-GB" sz="1300" b="1" dirty="0">
              <a:solidFill>
                <a:srgbClr val="0B5196"/>
              </a:solidFill>
            </a:endParaRPr>
          </a:p>
        </p:txBody>
      </p:sp>
      <p:sp>
        <p:nvSpPr>
          <p:cNvPr id="14" name="Chevron 13"/>
          <p:cNvSpPr/>
          <p:nvPr/>
        </p:nvSpPr>
        <p:spPr>
          <a:xfrm>
            <a:off x="8336532"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SECURE</a:t>
            </a:r>
            <a:endParaRPr lang="en-GB" sz="1300" b="0" dirty="0">
              <a:solidFill>
                <a:schemeClr val="bg1"/>
              </a:solidFill>
            </a:endParaRPr>
          </a:p>
        </p:txBody>
      </p:sp>
      <p:sp>
        <p:nvSpPr>
          <p:cNvPr id="15" name="Rectangle 14"/>
          <p:cNvSpPr/>
          <p:nvPr/>
        </p:nvSpPr>
        <p:spPr>
          <a:xfrm>
            <a:off x="11489909" y="-12902"/>
            <a:ext cx="696730" cy="6394837"/>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latin typeface="+mn-lt"/>
            </a:endParaRPr>
          </a:p>
        </p:txBody>
      </p:sp>
      <p:graphicFrame>
        <p:nvGraphicFramePr>
          <p:cNvPr id="16" name="Table 15"/>
          <p:cNvGraphicFramePr>
            <a:graphicFrameLocks noGrp="1"/>
          </p:cNvGraphicFramePr>
          <p:nvPr>
            <p:extLst>
              <p:ext uri="{D42A27DB-BD31-4B8C-83A1-F6EECF244321}">
                <p14:modId xmlns:p14="http://schemas.microsoft.com/office/powerpoint/2010/main" val="824284259"/>
              </p:ext>
            </p:extLst>
          </p:nvPr>
        </p:nvGraphicFramePr>
        <p:xfrm>
          <a:off x="11559521" y="529722"/>
          <a:ext cx="612158" cy="5581320"/>
        </p:xfrm>
        <a:graphic>
          <a:graphicData uri="http://schemas.openxmlformats.org/drawingml/2006/table">
            <a:tbl>
              <a:tblPr firstRow="1" bandRow="1">
                <a:tableStyleId>{5C22544A-7EE6-4342-B048-85BDC9FD1C3A}</a:tableStyleId>
              </a:tblPr>
              <a:tblGrid>
                <a:gridCol w="612158">
                  <a:extLst>
                    <a:ext uri="{9D8B030D-6E8A-4147-A177-3AD203B41FA5}">
                      <a16:colId xmlns:a16="http://schemas.microsoft.com/office/drawing/2014/main" val="1173439250"/>
                    </a:ext>
                  </a:extLst>
                </a:gridCol>
              </a:tblGrid>
              <a:tr h="670794">
                <a:tc>
                  <a:txBody>
                    <a:bodyPr/>
                    <a:lstStyle/>
                    <a:p>
                      <a:pPr algn="ctr"/>
                      <a:r>
                        <a:rPr lang="en-GB" sz="800" b="1" dirty="0">
                          <a:solidFill>
                            <a:schemeClr val="bg1"/>
                          </a:solidFill>
                          <a:latin typeface="Lato" panose="020F0502020204030203" pitchFamily="34" charset="0"/>
                        </a:rPr>
                        <a:t>RETRIEVE</a:t>
                      </a:r>
                      <a:r>
                        <a:rPr lang="en-GB" sz="600" b="1" dirty="0">
                          <a:solidFill>
                            <a:schemeClr val="bg1"/>
                          </a:solidFill>
                          <a:latin typeface="Lato" panose="020F0502020204030203" pitchFamily="34" charset="0"/>
                        </a:rPr>
                        <a:t> </a:t>
                      </a:r>
                    </a:p>
                  </a:txBody>
                  <a:tcPr marL="0" marR="0" marT="0" marB="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68570316"/>
                  </a:ext>
                </a:extLst>
              </a:tr>
              <a:tr h="670794">
                <a:tc>
                  <a:txBody>
                    <a:bodyPr/>
                    <a:lstStyle/>
                    <a:p>
                      <a:pPr algn="ctr"/>
                      <a:r>
                        <a:rPr lang="en-GB" sz="800" b="1" dirty="0">
                          <a:solidFill>
                            <a:schemeClr val="bg1"/>
                          </a:solidFill>
                          <a:latin typeface="Lato" panose="020F0502020204030203" pitchFamily="34" charset="0"/>
                        </a:rPr>
                        <a:t>DECODE</a:t>
                      </a:r>
                      <a:r>
                        <a:rPr lang="en-GB" sz="600" b="1"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99255851"/>
                  </a:ext>
                </a:extLst>
              </a:tr>
              <a:tr h="804952">
                <a:tc>
                  <a:txBody>
                    <a:bodyPr/>
                    <a:lstStyle/>
                    <a:p>
                      <a:pPr algn="ctr"/>
                      <a:r>
                        <a:rPr lang="en-GB" sz="800" b="1" dirty="0">
                          <a:solidFill>
                            <a:schemeClr val="bg1"/>
                          </a:solidFill>
                          <a:effectLst/>
                          <a:latin typeface="Lato" panose="020F0502020204030203" pitchFamily="34" charset="0"/>
                        </a:rPr>
                        <a:t>CONNECT</a:t>
                      </a:r>
                      <a:r>
                        <a:rPr lang="en-GB" sz="600" b="0"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00917632"/>
                  </a:ext>
                </a:extLst>
              </a:tr>
              <a:tr h="675292">
                <a:tc>
                  <a:txBody>
                    <a:bodyPr/>
                    <a:lstStyle/>
                    <a:p>
                      <a:pPr algn="ctr"/>
                      <a:r>
                        <a:rPr lang="en-GB" sz="800" b="1" dirty="0">
                          <a:solidFill>
                            <a:schemeClr val="bg1"/>
                          </a:solidFill>
                          <a:latin typeface="Lato" panose="020F0502020204030203" pitchFamily="34" charset="0"/>
                        </a:rPr>
                        <a:t>VISUALISE</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119845"/>
                  </a:ext>
                </a:extLst>
              </a:tr>
              <a:tr h="670794">
                <a:tc>
                  <a:txBody>
                    <a:bodyPr/>
                    <a:lstStyle/>
                    <a:p>
                      <a:pPr algn="ctr"/>
                      <a:r>
                        <a:rPr lang="en-GB" sz="800" b="1" dirty="0">
                          <a:solidFill>
                            <a:schemeClr val="bg1"/>
                          </a:solidFill>
                          <a:latin typeface="Lato" panose="020F0502020204030203" pitchFamily="34" charset="0"/>
                        </a:rPr>
                        <a:t>SUMMARISE</a:t>
                      </a:r>
                      <a:r>
                        <a:rPr lang="en-GB" sz="600" b="0"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1290061"/>
                  </a:ext>
                </a:extLst>
              </a:tr>
              <a:tr h="670794">
                <a:tc>
                  <a:txBody>
                    <a:bodyPr/>
                    <a:lstStyle/>
                    <a:p>
                      <a:pPr algn="ctr"/>
                      <a:r>
                        <a:rPr lang="en-GB" sz="800" b="1" dirty="0">
                          <a:solidFill>
                            <a:schemeClr val="bg1"/>
                          </a:solidFill>
                          <a:latin typeface="Lato" panose="020F0502020204030203" pitchFamily="34" charset="0"/>
                        </a:rPr>
                        <a:t>INFER</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36069001"/>
                  </a:ext>
                </a:extLst>
              </a:tr>
              <a:tr h="747106">
                <a:tc>
                  <a:txBody>
                    <a:bodyPr/>
                    <a:lstStyle/>
                    <a:p>
                      <a:pPr algn="ctr"/>
                      <a:r>
                        <a:rPr lang="en-GB" sz="800" b="1" dirty="0">
                          <a:solidFill>
                            <a:schemeClr val="bg1"/>
                          </a:solidFill>
                          <a:latin typeface="Lato" panose="020F0502020204030203" pitchFamily="34" charset="0"/>
                        </a:rPr>
                        <a:t>PREDICT</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4082905"/>
                  </a:ext>
                </a:extLst>
              </a:tr>
              <a:tr h="670794">
                <a:tc>
                  <a:txBody>
                    <a:bodyPr/>
                    <a:lstStyle/>
                    <a:p>
                      <a:pPr algn="ctr"/>
                      <a:r>
                        <a:rPr lang="en-GB" sz="800" b="1" dirty="0">
                          <a:solidFill>
                            <a:schemeClr val="bg1"/>
                          </a:solidFill>
                          <a:latin typeface="Lato" panose="020F0502020204030203" pitchFamily="34" charset="0"/>
                        </a:rPr>
                        <a:t>EXAMINE</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42804185"/>
                  </a:ext>
                </a:extLst>
              </a:tr>
            </a:tbl>
          </a:graphicData>
        </a:graphic>
      </p:graphicFrame>
      <p:grpSp>
        <p:nvGrpSpPr>
          <p:cNvPr id="18" name="Group 17"/>
          <p:cNvGrpSpPr/>
          <p:nvPr/>
        </p:nvGrpSpPr>
        <p:grpSpPr>
          <a:xfrm>
            <a:off x="11629922" y="2865412"/>
            <a:ext cx="386112" cy="318172"/>
            <a:chOff x="3206569" y="2423806"/>
            <a:chExt cx="752955" cy="707366"/>
          </a:xfrm>
        </p:grpSpPr>
        <p:pic>
          <p:nvPicPr>
            <p:cNvPr id="19" name="Picture 2" descr="Image result for imagine icon"/>
            <p:cNvPicPr>
              <a:picLocks noChangeAspect="1" noChangeArrowheads="1"/>
            </p:cNvPicPr>
            <p:nvPr/>
          </p:nvPicPr>
          <p:blipFill>
            <a:blip r:embed="rId2" cstate="print">
              <a:duotone>
                <a:schemeClr val="bg2">
                  <a:shade val="45000"/>
                  <a:satMod val="135000"/>
                </a:schemeClr>
                <a:prstClr val="white"/>
              </a:duotone>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3206569" y="2423806"/>
              <a:ext cx="752955" cy="707366"/>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 descr="Image result for picture icon"/>
            <p:cNvPicPr>
              <a:picLocks noChangeAspect="1" noChangeArrowheads="1"/>
            </p:cNvPicPr>
            <p:nvPr/>
          </p:nvPicPr>
          <p:blipFill>
            <a:blip r:embed="rId4" cstate="print">
              <a:duotone>
                <a:schemeClr val="bg2">
                  <a:shade val="45000"/>
                  <a:satMod val="135000"/>
                </a:schemeClr>
                <a:prstClr val="white"/>
              </a:duotone>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rot="21375469">
              <a:off x="3330060" y="2576503"/>
              <a:ext cx="178047" cy="157846"/>
            </a:xfrm>
            <a:prstGeom prst="rect">
              <a:avLst/>
            </a:prstGeom>
            <a:noFill/>
            <a:extLst>
              <a:ext uri="{909E8E84-426E-40DD-AFC4-6F175D3DCCD1}">
                <a14:hiddenFill xmlns:a14="http://schemas.microsoft.com/office/drawing/2010/main">
                  <a:solidFill>
                    <a:srgbClr val="FFFFFF"/>
                  </a:solidFill>
                </a14:hiddenFill>
              </a:ext>
            </a:extLst>
          </p:spPr>
        </p:pic>
      </p:grpSp>
      <p:pic>
        <p:nvPicPr>
          <p:cNvPr id="21" name="Picture 20"/>
          <p:cNvPicPr>
            <a:picLocks noChangeAspect="1"/>
          </p:cNvPicPr>
          <p:nvPr/>
        </p:nvPicPr>
        <p:blipFill>
          <a:blip r:embed="rId6" cstate="print">
            <a:duotone>
              <a:schemeClr val="bg2">
                <a:shade val="45000"/>
                <a:satMod val="135000"/>
              </a:schemeClr>
              <a:prstClr val="white"/>
            </a:duotone>
            <a:extLst>
              <a:ext uri="{BEBA8EAE-BF5A-486C-A8C5-ECC9F3942E4B}">
                <a14:imgProps xmlns:a14="http://schemas.microsoft.com/office/drawing/2010/main">
                  <a14:imgLayer r:embed="rId7">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725168" y="4247201"/>
            <a:ext cx="267422" cy="314182"/>
          </a:xfrm>
          <a:prstGeom prst="rect">
            <a:avLst/>
          </a:prstGeom>
        </p:spPr>
      </p:pic>
      <p:pic>
        <p:nvPicPr>
          <p:cNvPr id="22" name="Picture 4" descr="Image result for writing list icon"/>
          <p:cNvPicPr>
            <a:picLocks noChangeAspect="1" noChangeArrowheads="1"/>
          </p:cNvPicPr>
          <p:nvPr/>
        </p:nvPicPr>
        <p:blipFill>
          <a:blip r:embed="rId8" cstate="print">
            <a:duotone>
              <a:schemeClr val="bg2">
                <a:shade val="45000"/>
                <a:satMod val="135000"/>
              </a:schemeClr>
              <a:prstClr val="white"/>
            </a:duotone>
            <a:extLst>
              <a:ext uri="{BEBA8EAE-BF5A-486C-A8C5-ECC9F3942E4B}">
                <a14:imgProps xmlns:a14="http://schemas.microsoft.com/office/drawing/2010/main">
                  <a14:imgLayer r:embed="rId9">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1741487" y="3561335"/>
            <a:ext cx="206961" cy="291029"/>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30"/>
          <p:cNvPicPr>
            <a:picLocks noChangeAspect="1"/>
          </p:cNvPicPr>
          <p:nvPr/>
        </p:nvPicPr>
        <p:blipFill>
          <a:blip r:embed="rId10" cstate="print">
            <a:duotone>
              <a:schemeClr val="bg2">
                <a:shade val="45000"/>
                <a:satMod val="135000"/>
              </a:schemeClr>
              <a:prstClr val="white"/>
            </a:duotone>
            <a:extLst>
              <a:ext uri="{BEBA8EAE-BF5A-486C-A8C5-ECC9F3942E4B}">
                <a14:imgProps xmlns:a14="http://schemas.microsoft.com/office/drawing/2010/main">
                  <a14:imgLayer r:embed="rId11">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646192" y="2166177"/>
            <a:ext cx="377815" cy="361612"/>
          </a:xfrm>
          <a:prstGeom prst="rect">
            <a:avLst/>
          </a:prstGeom>
        </p:spPr>
      </p:pic>
      <p:pic>
        <p:nvPicPr>
          <p:cNvPr id="32" name="Picture 31"/>
          <p:cNvPicPr>
            <a:picLocks noChangeAspect="1"/>
          </p:cNvPicPr>
          <p:nvPr/>
        </p:nvPicPr>
        <p:blipFill rotWithShape="1">
          <a:blip r:embed="rId12">
            <a:duotone>
              <a:schemeClr val="bg2">
                <a:shade val="45000"/>
                <a:satMod val="135000"/>
              </a:schemeClr>
              <a:prstClr val="white"/>
            </a:duotone>
            <a:extLst>
              <a:ext uri="{BEBA8EAE-BF5A-486C-A8C5-ECC9F3942E4B}">
                <a14:imgProps xmlns:a14="http://schemas.microsoft.com/office/drawing/2010/main">
                  <a14:imgLayer r:embed="rId13">
                    <a14:imgEffect>
                      <a14:brightnessContrast bright="100000"/>
                    </a14:imgEffect>
                  </a14:imgLayer>
                </a14:imgProps>
              </a:ext>
            </a:extLst>
          </a:blip>
          <a:srcRect r="5491" b="17816"/>
          <a:stretch/>
        </p:blipFill>
        <p:spPr>
          <a:xfrm>
            <a:off x="11625042" y="1378199"/>
            <a:ext cx="416217" cy="361939"/>
          </a:xfrm>
          <a:prstGeom prst="rect">
            <a:avLst/>
          </a:prstGeom>
        </p:spPr>
      </p:pic>
      <p:pic>
        <p:nvPicPr>
          <p:cNvPr id="33" name="Picture 32"/>
          <p:cNvPicPr>
            <a:picLocks noChangeAspect="1"/>
          </p:cNvPicPr>
          <p:nvPr/>
        </p:nvPicPr>
        <p:blipFill rotWithShape="1">
          <a:blip r:embed="rId14">
            <a:duotone>
              <a:schemeClr val="bg2">
                <a:shade val="45000"/>
                <a:satMod val="135000"/>
              </a:schemeClr>
              <a:prstClr val="white"/>
            </a:duotone>
            <a:extLst>
              <a:ext uri="{BEBA8EAE-BF5A-486C-A8C5-ECC9F3942E4B}">
                <a14:imgProps xmlns:a14="http://schemas.microsoft.com/office/drawing/2010/main">
                  <a14:imgLayer r:embed="rId15">
                    <a14:imgEffect>
                      <a14:brightnessContrast bright="100000"/>
                    </a14:imgEffect>
                  </a14:imgLayer>
                </a14:imgProps>
              </a:ext>
            </a:extLst>
          </a:blip>
          <a:srcRect b="19186"/>
          <a:stretch/>
        </p:blipFill>
        <p:spPr>
          <a:xfrm>
            <a:off x="11631030" y="733844"/>
            <a:ext cx="397618" cy="321332"/>
          </a:xfrm>
          <a:prstGeom prst="rect">
            <a:avLst/>
          </a:prstGeom>
        </p:spPr>
      </p:pic>
      <p:pic>
        <p:nvPicPr>
          <p:cNvPr id="34" name="Picture 33"/>
          <p:cNvPicPr>
            <a:picLocks noChangeAspect="1"/>
          </p:cNvPicPr>
          <p:nvPr/>
        </p:nvPicPr>
        <p:blipFill rotWithShape="1">
          <a:blip r:embed="rId16">
            <a:duotone>
              <a:schemeClr val="bg2">
                <a:shade val="45000"/>
                <a:satMod val="135000"/>
              </a:schemeClr>
              <a:prstClr val="white"/>
            </a:duotone>
            <a:extLst>
              <a:ext uri="{BEBA8EAE-BF5A-486C-A8C5-ECC9F3942E4B}">
                <a14:imgProps xmlns:a14="http://schemas.microsoft.com/office/drawing/2010/main">
                  <a14:imgLayer r:embed="rId17">
                    <a14:imgEffect>
                      <a14:brightnessContrast bright="100000"/>
                    </a14:imgEffect>
                  </a14:imgLayer>
                </a14:imgProps>
              </a:ext>
            </a:extLst>
          </a:blip>
          <a:srcRect l="9752" t="14781" r="9444" b="31513"/>
          <a:stretch/>
        </p:blipFill>
        <p:spPr>
          <a:xfrm>
            <a:off x="11646190" y="5004136"/>
            <a:ext cx="393846" cy="291102"/>
          </a:xfrm>
          <a:prstGeom prst="rect">
            <a:avLst/>
          </a:prstGeom>
        </p:spPr>
      </p:pic>
      <p:pic>
        <p:nvPicPr>
          <p:cNvPr id="35" name="Picture 34"/>
          <p:cNvPicPr>
            <a:picLocks noChangeAspect="1"/>
          </p:cNvPicPr>
          <p:nvPr/>
        </p:nvPicPr>
        <p:blipFill rotWithShape="1">
          <a:blip r:embed="rId18">
            <a:duotone>
              <a:schemeClr val="bg2">
                <a:shade val="45000"/>
                <a:satMod val="135000"/>
              </a:schemeClr>
              <a:prstClr val="white"/>
            </a:duotone>
            <a:extLst>
              <a:ext uri="{BEBA8EAE-BF5A-486C-A8C5-ECC9F3942E4B}">
                <a14:imgProps xmlns:a14="http://schemas.microsoft.com/office/drawing/2010/main">
                  <a14:imgLayer r:embed="rId19">
                    <a14:imgEffect>
                      <a14:saturation sat="400000"/>
                    </a14:imgEffect>
                    <a14:imgEffect>
                      <a14:brightnessContrast bright="100000"/>
                    </a14:imgEffect>
                  </a14:imgLayer>
                </a14:imgProps>
              </a:ext>
            </a:extLst>
          </a:blip>
          <a:srcRect l="19250" r="21985" b="21255"/>
          <a:stretch/>
        </p:blipFill>
        <p:spPr>
          <a:xfrm>
            <a:off x="11736534" y="5610061"/>
            <a:ext cx="237138" cy="317761"/>
          </a:xfrm>
          <a:prstGeom prst="rect">
            <a:avLst/>
          </a:prstGeom>
        </p:spPr>
      </p:pic>
      <p:sp>
        <p:nvSpPr>
          <p:cNvPr id="36" name="Pentagon 35"/>
          <p:cNvSpPr/>
          <p:nvPr/>
        </p:nvSpPr>
        <p:spPr>
          <a:xfrm rot="5400000">
            <a:off x="11561797" y="3402"/>
            <a:ext cx="552955" cy="602231"/>
          </a:xfrm>
          <a:prstGeom prst="homePlate">
            <a:avLst>
              <a:gd name="adj" fmla="val 1920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37" name="Rectangle 36"/>
          <p:cNvSpPr/>
          <p:nvPr/>
        </p:nvSpPr>
        <p:spPr>
          <a:xfrm>
            <a:off x="11489909" y="-6595"/>
            <a:ext cx="704800" cy="492699"/>
          </a:xfrm>
          <a:prstGeom prst="rect">
            <a:avLst/>
          </a:prstGeom>
        </p:spPr>
        <p:txBody>
          <a:bodyPr wrap="square">
            <a:spAutoFit/>
          </a:bodyPr>
          <a:lstStyle/>
          <a:p>
            <a:pPr algn="ctr"/>
            <a:r>
              <a:rPr lang="en-GB" sz="813" b="1" i="0" dirty="0">
                <a:solidFill>
                  <a:srgbClr val="0B5196"/>
                </a:solidFill>
                <a:latin typeface="+mn-lt"/>
              </a:rPr>
              <a:t>EVERY CHILD A READER</a:t>
            </a:r>
          </a:p>
          <a:p>
            <a:pPr algn="ctr"/>
            <a:endParaRPr lang="en-GB" sz="163" b="0" i="1" dirty="0">
              <a:solidFill>
                <a:srgbClr val="002060"/>
              </a:solidFill>
              <a:latin typeface="+mn-lt"/>
            </a:endParaRPr>
          </a:p>
        </p:txBody>
      </p:sp>
      <p:pic>
        <p:nvPicPr>
          <p:cNvPr id="23" name="Picture 22"/>
          <p:cNvPicPr>
            <a:picLocks noChangeAspect="1"/>
          </p:cNvPicPr>
          <p:nvPr/>
        </p:nvPicPr>
        <p:blipFill rotWithShape="1">
          <a:blip r:embed="rId20" cstate="print">
            <a:extLst>
              <a:ext uri="{28A0092B-C50C-407E-A947-70E740481C1C}">
                <a14:useLocalDpi xmlns:a14="http://schemas.microsoft.com/office/drawing/2010/main" val="0"/>
              </a:ext>
            </a:extLst>
          </a:blip>
          <a:srcRect t="1" r="59982" b="-5988"/>
          <a:stretch/>
        </p:blipFill>
        <p:spPr>
          <a:xfrm>
            <a:off x="11645154" y="6420116"/>
            <a:ext cx="487873" cy="429535"/>
          </a:xfrm>
          <a:prstGeom prst="rect">
            <a:avLst/>
          </a:prstGeom>
        </p:spPr>
      </p:pic>
      <p:sp>
        <p:nvSpPr>
          <p:cNvPr id="24" name="Text Placeholder 4"/>
          <p:cNvSpPr>
            <a:spLocks noGrp="1"/>
          </p:cNvSpPr>
          <p:nvPr>
            <p:ph type="body" sz="quarter" idx="10"/>
          </p:nvPr>
        </p:nvSpPr>
        <p:spPr>
          <a:xfrm>
            <a:off x="272049" y="304517"/>
            <a:ext cx="10945813" cy="750661"/>
          </a:xfrm>
          <a:prstGeom prst="rect">
            <a:avLst/>
          </a:prstGeom>
        </p:spPr>
        <p:txBody>
          <a:bodyPr/>
          <a:lstStyle>
            <a:lvl1pPr marL="0" indent="0">
              <a:buNone/>
              <a:defRPr sz="2925"/>
            </a:lvl1pPr>
          </a:lstStyle>
          <a:p>
            <a:pPr lvl="0"/>
            <a:r>
              <a:rPr lang="en-GB"/>
              <a:t>Click to edit Master text styles</a:t>
            </a:r>
          </a:p>
        </p:txBody>
      </p:sp>
      <p:sp>
        <p:nvSpPr>
          <p:cNvPr id="25" name="Content Placeholder 6"/>
          <p:cNvSpPr>
            <a:spLocks noGrp="1"/>
          </p:cNvSpPr>
          <p:nvPr>
            <p:ph sz="quarter" idx="11"/>
          </p:nvPr>
        </p:nvSpPr>
        <p:spPr>
          <a:xfrm>
            <a:off x="287338" y="1377950"/>
            <a:ext cx="10945812" cy="4654550"/>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195603718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cSld name="2_ALT Practise - Ruler">
    <p:spTree>
      <p:nvGrpSpPr>
        <p:cNvPr id="1" name=""/>
        <p:cNvGrpSpPr/>
        <p:nvPr/>
      </p:nvGrpSpPr>
      <p:grpSpPr>
        <a:xfrm>
          <a:off x="0" y="0"/>
          <a:ext cx="0" cy="0"/>
          <a:chOff x="0" y="0"/>
          <a:chExt cx="0" cy="0"/>
        </a:xfrm>
      </p:grpSpPr>
      <p:sp>
        <p:nvSpPr>
          <p:cNvPr id="10" name="Rectangle 9"/>
          <p:cNvSpPr/>
          <p:nvPr/>
        </p:nvSpPr>
        <p:spPr>
          <a:xfrm>
            <a:off x="1" y="6381936"/>
            <a:ext cx="12186639" cy="476064"/>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11" name="Pentagon 10"/>
          <p:cNvSpPr/>
          <p:nvPr/>
        </p:nvSpPr>
        <p:spPr>
          <a:xfrm>
            <a:off x="112111" y="6444944"/>
            <a:ext cx="2808000" cy="358139"/>
          </a:xfrm>
          <a:prstGeom prst="homePlate">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RETRIEVE</a:t>
            </a:r>
            <a:endParaRPr lang="en-GB" sz="1300" b="0" dirty="0">
              <a:solidFill>
                <a:schemeClr val="bg1"/>
              </a:solidFill>
            </a:endParaRPr>
          </a:p>
        </p:txBody>
      </p:sp>
      <p:sp>
        <p:nvSpPr>
          <p:cNvPr id="12" name="Chevron 11"/>
          <p:cNvSpPr/>
          <p:nvPr/>
        </p:nvSpPr>
        <p:spPr>
          <a:xfrm>
            <a:off x="2860361"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INSTRUCT</a:t>
            </a:r>
          </a:p>
        </p:txBody>
      </p:sp>
      <p:sp>
        <p:nvSpPr>
          <p:cNvPr id="13" name="Chevron 12"/>
          <p:cNvSpPr/>
          <p:nvPr/>
        </p:nvSpPr>
        <p:spPr>
          <a:xfrm>
            <a:off x="5600494" y="6444944"/>
            <a:ext cx="2808000" cy="358139"/>
          </a:xfrm>
          <a:prstGeom prst="chevron">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1" dirty="0">
                <a:solidFill>
                  <a:srgbClr val="0B5196"/>
                </a:solidFill>
              </a:rPr>
              <a:t>PRACTISE</a:t>
            </a:r>
            <a:endParaRPr lang="en-GB" sz="1300" b="1" dirty="0">
              <a:solidFill>
                <a:srgbClr val="0B5196"/>
              </a:solidFill>
            </a:endParaRPr>
          </a:p>
        </p:txBody>
      </p:sp>
      <p:sp>
        <p:nvSpPr>
          <p:cNvPr id="14" name="Chevron 13"/>
          <p:cNvSpPr/>
          <p:nvPr/>
        </p:nvSpPr>
        <p:spPr>
          <a:xfrm>
            <a:off x="8336532"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SECURE</a:t>
            </a:r>
            <a:endParaRPr lang="en-GB" sz="1300" b="0" dirty="0">
              <a:solidFill>
                <a:schemeClr val="bg1"/>
              </a:solidFill>
            </a:endParaRPr>
          </a:p>
        </p:txBody>
      </p:sp>
      <p:sp>
        <p:nvSpPr>
          <p:cNvPr id="15" name="Rectangle 14"/>
          <p:cNvSpPr/>
          <p:nvPr/>
        </p:nvSpPr>
        <p:spPr>
          <a:xfrm>
            <a:off x="11489909" y="-12902"/>
            <a:ext cx="696730" cy="6394837"/>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latin typeface="+mn-lt"/>
            </a:endParaRPr>
          </a:p>
        </p:txBody>
      </p:sp>
      <p:graphicFrame>
        <p:nvGraphicFramePr>
          <p:cNvPr id="16" name="Table 15"/>
          <p:cNvGraphicFramePr>
            <a:graphicFrameLocks noGrp="1"/>
          </p:cNvGraphicFramePr>
          <p:nvPr>
            <p:extLst>
              <p:ext uri="{D42A27DB-BD31-4B8C-83A1-F6EECF244321}">
                <p14:modId xmlns:p14="http://schemas.microsoft.com/office/powerpoint/2010/main" val="824284259"/>
              </p:ext>
            </p:extLst>
          </p:nvPr>
        </p:nvGraphicFramePr>
        <p:xfrm>
          <a:off x="11559521" y="529722"/>
          <a:ext cx="612158" cy="5581320"/>
        </p:xfrm>
        <a:graphic>
          <a:graphicData uri="http://schemas.openxmlformats.org/drawingml/2006/table">
            <a:tbl>
              <a:tblPr firstRow="1" bandRow="1">
                <a:tableStyleId>{5C22544A-7EE6-4342-B048-85BDC9FD1C3A}</a:tableStyleId>
              </a:tblPr>
              <a:tblGrid>
                <a:gridCol w="612158">
                  <a:extLst>
                    <a:ext uri="{9D8B030D-6E8A-4147-A177-3AD203B41FA5}">
                      <a16:colId xmlns:a16="http://schemas.microsoft.com/office/drawing/2014/main" val="1173439250"/>
                    </a:ext>
                  </a:extLst>
                </a:gridCol>
              </a:tblGrid>
              <a:tr h="670794">
                <a:tc>
                  <a:txBody>
                    <a:bodyPr/>
                    <a:lstStyle/>
                    <a:p>
                      <a:pPr algn="ctr"/>
                      <a:r>
                        <a:rPr lang="en-GB" sz="800" b="1" dirty="0">
                          <a:solidFill>
                            <a:schemeClr val="bg1"/>
                          </a:solidFill>
                          <a:latin typeface="Lato" panose="020F0502020204030203" pitchFamily="34" charset="0"/>
                        </a:rPr>
                        <a:t>RETRIEVE</a:t>
                      </a:r>
                      <a:r>
                        <a:rPr lang="en-GB" sz="600" b="1" dirty="0">
                          <a:solidFill>
                            <a:schemeClr val="bg1"/>
                          </a:solidFill>
                          <a:latin typeface="Lato" panose="020F0502020204030203" pitchFamily="34" charset="0"/>
                        </a:rPr>
                        <a:t> </a:t>
                      </a:r>
                    </a:p>
                  </a:txBody>
                  <a:tcPr marL="0" marR="0" marT="0" marB="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68570316"/>
                  </a:ext>
                </a:extLst>
              </a:tr>
              <a:tr h="670794">
                <a:tc>
                  <a:txBody>
                    <a:bodyPr/>
                    <a:lstStyle/>
                    <a:p>
                      <a:pPr algn="ctr"/>
                      <a:r>
                        <a:rPr lang="en-GB" sz="800" b="1" dirty="0">
                          <a:solidFill>
                            <a:schemeClr val="bg1"/>
                          </a:solidFill>
                          <a:latin typeface="Lato" panose="020F0502020204030203" pitchFamily="34" charset="0"/>
                        </a:rPr>
                        <a:t>DECODE</a:t>
                      </a:r>
                      <a:r>
                        <a:rPr lang="en-GB" sz="600" b="1"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99255851"/>
                  </a:ext>
                </a:extLst>
              </a:tr>
              <a:tr h="804952">
                <a:tc>
                  <a:txBody>
                    <a:bodyPr/>
                    <a:lstStyle/>
                    <a:p>
                      <a:pPr algn="ctr"/>
                      <a:r>
                        <a:rPr lang="en-GB" sz="800" b="1" dirty="0">
                          <a:solidFill>
                            <a:schemeClr val="bg1"/>
                          </a:solidFill>
                          <a:effectLst/>
                          <a:latin typeface="Lato" panose="020F0502020204030203" pitchFamily="34" charset="0"/>
                        </a:rPr>
                        <a:t>CONNECT</a:t>
                      </a:r>
                      <a:r>
                        <a:rPr lang="en-GB" sz="600" b="0"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00917632"/>
                  </a:ext>
                </a:extLst>
              </a:tr>
              <a:tr h="675292">
                <a:tc>
                  <a:txBody>
                    <a:bodyPr/>
                    <a:lstStyle/>
                    <a:p>
                      <a:pPr algn="ctr"/>
                      <a:r>
                        <a:rPr lang="en-GB" sz="800" b="1" dirty="0">
                          <a:solidFill>
                            <a:schemeClr val="bg1"/>
                          </a:solidFill>
                          <a:latin typeface="Lato" panose="020F0502020204030203" pitchFamily="34" charset="0"/>
                        </a:rPr>
                        <a:t>VISUALISE</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119845"/>
                  </a:ext>
                </a:extLst>
              </a:tr>
              <a:tr h="670794">
                <a:tc>
                  <a:txBody>
                    <a:bodyPr/>
                    <a:lstStyle/>
                    <a:p>
                      <a:pPr algn="ctr"/>
                      <a:r>
                        <a:rPr lang="en-GB" sz="800" b="1" dirty="0">
                          <a:solidFill>
                            <a:schemeClr val="bg1"/>
                          </a:solidFill>
                          <a:latin typeface="Lato" panose="020F0502020204030203" pitchFamily="34" charset="0"/>
                        </a:rPr>
                        <a:t>SUMMARISE</a:t>
                      </a:r>
                      <a:r>
                        <a:rPr lang="en-GB" sz="600" b="0"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1290061"/>
                  </a:ext>
                </a:extLst>
              </a:tr>
              <a:tr h="670794">
                <a:tc>
                  <a:txBody>
                    <a:bodyPr/>
                    <a:lstStyle/>
                    <a:p>
                      <a:pPr algn="ctr"/>
                      <a:r>
                        <a:rPr lang="en-GB" sz="800" b="1" dirty="0">
                          <a:solidFill>
                            <a:schemeClr val="bg1"/>
                          </a:solidFill>
                          <a:latin typeface="Lato" panose="020F0502020204030203" pitchFamily="34" charset="0"/>
                        </a:rPr>
                        <a:t>INFER</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36069001"/>
                  </a:ext>
                </a:extLst>
              </a:tr>
              <a:tr h="747106">
                <a:tc>
                  <a:txBody>
                    <a:bodyPr/>
                    <a:lstStyle/>
                    <a:p>
                      <a:pPr algn="ctr"/>
                      <a:r>
                        <a:rPr lang="en-GB" sz="800" b="1" dirty="0">
                          <a:solidFill>
                            <a:schemeClr val="bg1"/>
                          </a:solidFill>
                          <a:latin typeface="Lato" panose="020F0502020204030203" pitchFamily="34" charset="0"/>
                        </a:rPr>
                        <a:t>PREDICT</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4082905"/>
                  </a:ext>
                </a:extLst>
              </a:tr>
              <a:tr h="670794">
                <a:tc>
                  <a:txBody>
                    <a:bodyPr/>
                    <a:lstStyle/>
                    <a:p>
                      <a:pPr algn="ctr"/>
                      <a:r>
                        <a:rPr lang="en-GB" sz="800" b="1" dirty="0">
                          <a:solidFill>
                            <a:schemeClr val="bg1"/>
                          </a:solidFill>
                          <a:latin typeface="Lato" panose="020F0502020204030203" pitchFamily="34" charset="0"/>
                        </a:rPr>
                        <a:t>EXAMINE</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42804185"/>
                  </a:ext>
                </a:extLst>
              </a:tr>
            </a:tbl>
          </a:graphicData>
        </a:graphic>
      </p:graphicFrame>
      <p:grpSp>
        <p:nvGrpSpPr>
          <p:cNvPr id="18" name="Group 17"/>
          <p:cNvGrpSpPr/>
          <p:nvPr/>
        </p:nvGrpSpPr>
        <p:grpSpPr>
          <a:xfrm>
            <a:off x="11629922" y="2865412"/>
            <a:ext cx="386112" cy="318172"/>
            <a:chOff x="3206569" y="2423806"/>
            <a:chExt cx="752955" cy="707366"/>
          </a:xfrm>
        </p:grpSpPr>
        <p:pic>
          <p:nvPicPr>
            <p:cNvPr id="19" name="Picture 2" descr="Image result for imagine icon"/>
            <p:cNvPicPr>
              <a:picLocks noChangeAspect="1" noChangeArrowheads="1"/>
            </p:cNvPicPr>
            <p:nvPr/>
          </p:nvPicPr>
          <p:blipFill>
            <a:blip r:embed="rId2" cstate="print">
              <a:duotone>
                <a:schemeClr val="bg2">
                  <a:shade val="45000"/>
                  <a:satMod val="135000"/>
                </a:schemeClr>
                <a:prstClr val="white"/>
              </a:duotone>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3206569" y="2423806"/>
              <a:ext cx="752955" cy="707366"/>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 descr="Image result for picture icon"/>
            <p:cNvPicPr>
              <a:picLocks noChangeAspect="1" noChangeArrowheads="1"/>
            </p:cNvPicPr>
            <p:nvPr/>
          </p:nvPicPr>
          <p:blipFill>
            <a:blip r:embed="rId4" cstate="print">
              <a:duotone>
                <a:schemeClr val="bg2">
                  <a:shade val="45000"/>
                  <a:satMod val="135000"/>
                </a:schemeClr>
                <a:prstClr val="white"/>
              </a:duotone>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rot="21375469">
              <a:off x="3330060" y="2576503"/>
              <a:ext cx="178047" cy="157846"/>
            </a:xfrm>
            <a:prstGeom prst="rect">
              <a:avLst/>
            </a:prstGeom>
            <a:noFill/>
            <a:extLst>
              <a:ext uri="{909E8E84-426E-40DD-AFC4-6F175D3DCCD1}">
                <a14:hiddenFill xmlns:a14="http://schemas.microsoft.com/office/drawing/2010/main">
                  <a:solidFill>
                    <a:srgbClr val="FFFFFF"/>
                  </a:solidFill>
                </a14:hiddenFill>
              </a:ext>
            </a:extLst>
          </p:spPr>
        </p:pic>
      </p:grpSp>
      <p:pic>
        <p:nvPicPr>
          <p:cNvPr id="21" name="Picture 20"/>
          <p:cNvPicPr>
            <a:picLocks noChangeAspect="1"/>
          </p:cNvPicPr>
          <p:nvPr/>
        </p:nvPicPr>
        <p:blipFill>
          <a:blip r:embed="rId6" cstate="print">
            <a:duotone>
              <a:schemeClr val="bg2">
                <a:shade val="45000"/>
                <a:satMod val="135000"/>
              </a:schemeClr>
              <a:prstClr val="white"/>
            </a:duotone>
            <a:extLst>
              <a:ext uri="{BEBA8EAE-BF5A-486C-A8C5-ECC9F3942E4B}">
                <a14:imgProps xmlns:a14="http://schemas.microsoft.com/office/drawing/2010/main">
                  <a14:imgLayer r:embed="rId7">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725168" y="4247201"/>
            <a:ext cx="267422" cy="314182"/>
          </a:xfrm>
          <a:prstGeom prst="rect">
            <a:avLst/>
          </a:prstGeom>
        </p:spPr>
      </p:pic>
      <p:pic>
        <p:nvPicPr>
          <p:cNvPr id="22" name="Picture 4" descr="Image result for writing list icon"/>
          <p:cNvPicPr>
            <a:picLocks noChangeAspect="1" noChangeArrowheads="1"/>
          </p:cNvPicPr>
          <p:nvPr/>
        </p:nvPicPr>
        <p:blipFill>
          <a:blip r:embed="rId8" cstate="print">
            <a:duotone>
              <a:schemeClr val="bg2">
                <a:shade val="45000"/>
                <a:satMod val="135000"/>
              </a:schemeClr>
              <a:prstClr val="white"/>
            </a:duotone>
            <a:extLst>
              <a:ext uri="{BEBA8EAE-BF5A-486C-A8C5-ECC9F3942E4B}">
                <a14:imgProps xmlns:a14="http://schemas.microsoft.com/office/drawing/2010/main">
                  <a14:imgLayer r:embed="rId9">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1741487" y="3561335"/>
            <a:ext cx="206961" cy="291029"/>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30"/>
          <p:cNvPicPr>
            <a:picLocks noChangeAspect="1"/>
          </p:cNvPicPr>
          <p:nvPr/>
        </p:nvPicPr>
        <p:blipFill>
          <a:blip r:embed="rId10" cstate="print">
            <a:duotone>
              <a:schemeClr val="bg2">
                <a:shade val="45000"/>
                <a:satMod val="135000"/>
              </a:schemeClr>
              <a:prstClr val="white"/>
            </a:duotone>
            <a:extLst>
              <a:ext uri="{BEBA8EAE-BF5A-486C-A8C5-ECC9F3942E4B}">
                <a14:imgProps xmlns:a14="http://schemas.microsoft.com/office/drawing/2010/main">
                  <a14:imgLayer r:embed="rId11">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646192" y="2166177"/>
            <a:ext cx="377815" cy="361612"/>
          </a:xfrm>
          <a:prstGeom prst="rect">
            <a:avLst/>
          </a:prstGeom>
        </p:spPr>
      </p:pic>
      <p:pic>
        <p:nvPicPr>
          <p:cNvPr id="32" name="Picture 31"/>
          <p:cNvPicPr>
            <a:picLocks noChangeAspect="1"/>
          </p:cNvPicPr>
          <p:nvPr/>
        </p:nvPicPr>
        <p:blipFill rotWithShape="1">
          <a:blip r:embed="rId12">
            <a:duotone>
              <a:schemeClr val="bg2">
                <a:shade val="45000"/>
                <a:satMod val="135000"/>
              </a:schemeClr>
              <a:prstClr val="white"/>
            </a:duotone>
            <a:extLst>
              <a:ext uri="{BEBA8EAE-BF5A-486C-A8C5-ECC9F3942E4B}">
                <a14:imgProps xmlns:a14="http://schemas.microsoft.com/office/drawing/2010/main">
                  <a14:imgLayer r:embed="rId13">
                    <a14:imgEffect>
                      <a14:brightnessContrast bright="100000"/>
                    </a14:imgEffect>
                  </a14:imgLayer>
                </a14:imgProps>
              </a:ext>
            </a:extLst>
          </a:blip>
          <a:srcRect r="5491" b="17816"/>
          <a:stretch/>
        </p:blipFill>
        <p:spPr>
          <a:xfrm>
            <a:off x="11625042" y="1378199"/>
            <a:ext cx="416217" cy="361939"/>
          </a:xfrm>
          <a:prstGeom prst="rect">
            <a:avLst/>
          </a:prstGeom>
        </p:spPr>
      </p:pic>
      <p:pic>
        <p:nvPicPr>
          <p:cNvPr id="33" name="Picture 32"/>
          <p:cNvPicPr>
            <a:picLocks noChangeAspect="1"/>
          </p:cNvPicPr>
          <p:nvPr/>
        </p:nvPicPr>
        <p:blipFill rotWithShape="1">
          <a:blip r:embed="rId14">
            <a:duotone>
              <a:schemeClr val="bg2">
                <a:shade val="45000"/>
                <a:satMod val="135000"/>
              </a:schemeClr>
              <a:prstClr val="white"/>
            </a:duotone>
            <a:extLst>
              <a:ext uri="{BEBA8EAE-BF5A-486C-A8C5-ECC9F3942E4B}">
                <a14:imgProps xmlns:a14="http://schemas.microsoft.com/office/drawing/2010/main">
                  <a14:imgLayer r:embed="rId15">
                    <a14:imgEffect>
                      <a14:brightnessContrast bright="100000"/>
                    </a14:imgEffect>
                  </a14:imgLayer>
                </a14:imgProps>
              </a:ext>
            </a:extLst>
          </a:blip>
          <a:srcRect b="19186"/>
          <a:stretch/>
        </p:blipFill>
        <p:spPr>
          <a:xfrm>
            <a:off x="11631030" y="733844"/>
            <a:ext cx="397618" cy="321332"/>
          </a:xfrm>
          <a:prstGeom prst="rect">
            <a:avLst/>
          </a:prstGeom>
        </p:spPr>
      </p:pic>
      <p:pic>
        <p:nvPicPr>
          <p:cNvPr id="34" name="Picture 33"/>
          <p:cNvPicPr>
            <a:picLocks noChangeAspect="1"/>
          </p:cNvPicPr>
          <p:nvPr/>
        </p:nvPicPr>
        <p:blipFill rotWithShape="1">
          <a:blip r:embed="rId16">
            <a:duotone>
              <a:schemeClr val="bg2">
                <a:shade val="45000"/>
                <a:satMod val="135000"/>
              </a:schemeClr>
              <a:prstClr val="white"/>
            </a:duotone>
            <a:extLst>
              <a:ext uri="{BEBA8EAE-BF5A-486C-A8C5-ECC9F3942E4B}">
                <a14:imgProps xmlns:a14="http://schemas.microsoft.com/office/drawing/2010/main">
                  <a14:imgLayer r:embed="rId17">
                    <a14:imgEffect>
                      <a14:brightnessContrast bright="100000"/>
                    </a14:imgEffect>
                  </a14:imgLayer>
                </a14:imgProps>
              </a:ext>
            </a:extLst>
          </a:blip>
          <a:srcRect l="9752" t="14781" r="9444" b="31513"/>
          <a:stretch/>
        </p:blipFill>
        <p:spPr>
          <a:xfrm>
            <a:off x="11646190" y="5004136"/>
            <a:ext cx="393846" cy="291102"/>
          </a:xfrm>
          <a:prstGeom prst="rect">
            <a:avLst/>
          </a:prstGeom>
        </p:spPr>
      </p:pic>
      <p:pic>
        <p:nvPicPr>
          <p:cNvPr id="35" name="Picture 34"/>
          <p:cNvPicPr>
            <a:picLocks noChangeAspect="1"/>
          </p:cNvPicPr>
          <p:nvPr/>
        </p:nvPicPr>
        <p:blipFill rotWithShape="1">
          <a:blip r:embed="rId18">
            <a:duotone>
              <a:schemeClr val="bg2">
                <a:shade val="45000"/>
                <a:satMod val="135000"/>
              </a:schemeClr>
              <a:prstClr val="white"/>
            </a:duotone>
            <a:extLst>
              <a:ext uri="{BEBA8EAE-BF5A-486C-A8C5-ECC9F3942E4B}">
                <a14:imgProps xmlns:a14="http://schemas.microsoft.com/office/drawing/2010/main">
                  <a14:imgLayer r:embed="rId19">
                    <a14:imgEffect>
                      <a14:saturation sat="400000"/>
                    </a14:imgEffect>
                    <a14:imgEffect>
                      <a14:brightnessContrast bright="100000"/>
                    </a14:imgEffect>
                  </a14:imgLayer>
                </a14:imgProps>
              </a:ext>
            </a:extLst>
          </a:blip>
          <a:srcRect l="19250" r="21985" b="21255"/>
          <a:stretch/>
        </p:blipFill>
        <p:spPr>
          <a:xfrm>
            <a:off x="11736534" y="5610061"/>
            <a:ext cx="237138" cy="317761"/>
          </a:xfrm>
          <a:prstGeom prst="rect">
            <a:avLst/>
          </a:prstGeom>
        </p:spPr>
      </p:pic>
      <p:sp>
        <p:nvSpPr>
          <p:cNvPr id="36" name="Pentagon 35"/>
          <p:cNvSpPr/>
          <p:nvPr/>
        </p:nvSpPr>
        <p:spPr>
          <a:xfrm rot="5400000">
            <a:off x="11561797" y="3402"/>
            <a:ext cx="552955" cy="602231"/>
          </a:xfrm>
          <a:prstGeom prst="homePlate">
            <a:avLst>
              <a:gd name="adj" fmla="val 1920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37" name="Rectangle 36"/>
          <p:cNvSpPr/>
          <p:nvPr/>
        </p:nvSpPr>
        <p:spPr>
          <a:xfrm>
            <a:off x="11489909" y="-6595"/>
            <a:ext cx="704800" cy="492699"/>
          </a:xfrm>
          <a:prstGeom prst="rect">
            <a:avLst/>
          </a:prstGeom>
        </p:spPr>
        <p:txBody>
          <a:bodyPr wrap="square">
            <a:spAutoFit/>
          </a:bodyPr>
          <a:lstStyle/>
          <a:p>
            <a:pPr algn="ctr"/>
            <a:r>
              <a:rPr lang="en-GB" sz="813" b="1" i="0" dirty="0">
                <a:solidFill>
                  <a:srgbClr val="0B5196"/>
                </a:solidFill>
                <a:latin typeface="+mn-lt"/>
              </a:rPr>
              <a:t>EVERY CHILD A READER</a:t>
            </a:r>
          </a:p>
          <a:p>
            <a:pPr algn="ctr"/>
            <a:endParaRPr lang="en-GB" sz="163" b="0" i="1" dirty="0">
              <a:solidFill>
                <a:srgbClr val="002060"/>
              </a:solidFill>
              <a:latin typeface="+mn-lt"/>
            </a:endParaRPr>
          </a:p>
        </p:txBody>
      </p:sp>
      <p:pic>
        <p:nvPicPr>
          <p:cNvPr id="23" name="Picture 22"/>
          <p:cNvPicPr>
            <a:picLocks noChangeAspect="1"/>
          </p:cNvPicPr>
          <p:nvPr/>
        </p:nvPicPr>
        <p:blipFill rotWithShape="1">
          <a:blip r:embed="rId20" cstate="print">
            <a:extLst>
              <a:ext uri="{28A0092B-C50C-407E-A947-70E740481C1C}">
                <a14:useLocalDpi xmlns:a14="http://schemas.microsoft.com/office/drawing/2010/main" val="0"/>
              </a:ext>
            </a:extLst>
          </a:blip>
          <a:srcRect t="1" r="59982" b="-5988"/>
          <a:stretch/>
        </p:blipFill>
        <p:spPr>
          <a:xfrm>
            <a:off x="11645154" y="6420116"/>
            <a:ext cx="487873" cy="429535"/>
          </a:xfrm>
          <a:prstGeom prst="rect">
            <a:avLst/>
          </a:prstGeom>
        </p:spPr>
      </p:pic>
      <p:sp>
        <p:nvSpPr>
          <p:cNvPr id="24" name="Text Placeholder 4"/>
          <p:cNvSpPr>
            <a:spLocks noGrp="1"/>
          </p:cNvSpPr>
          <p:nvPr>
            <p:ph type="body" sz="quarter" idx="10"/>
          </p:nvPr>
        </p:nvSpPr>
        <p:spPr>
          <a:xfrm>
            <a:off x="272049" y="304517"/>
            <a:ext cx="10945813" cy="750661"/>
          </a:xfrm>
          <a:prstGeom prst="rect">
            <a:avLst/>
          </a:prstGeom>
        </p:spPr>
        <p:txBody>
          <a:bodyPr/>
          <a:lstStyle>
            <a:lvl1pPr marL="0" indent="0">
              <a:buNone/>
              <a:defRPr sz="2925"/>
            </a:lvl1pPr>
          </a:lstStyle>
          <a:p>
            <a:pPr lvl="0"/>
            <a:r>
              <a:rPr lang="en-GB"/>
              <a:t>Click to edit Master text styles</a:t>
            </a:r>
          </a:p>
        </p:txBody>
      </p:sp>
      <p:sp>
        <p:nvSpPr>
          <p:cNvPr id="25" name="Content Placeholder 6"/>
          <p:cNvSpPr>
            <a:spLocks noGrp="1"/>
          </p:cNvSpPr>
          <p:nvPr>
            <p:ph sz="quarter" idx="11"/>
          </p:nvPr>
        </p:nvSpPr>
        <p:spPr>
          <a:xfrm>
            <a:off x="287338" y="1377950"/>
            <a:ext cx="10945812" cy="4654550"/>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8233435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cSld name="3_ALT Practise - Ruler">
    <p:spTree>
      <p:nvGrpSpPr>
        <p:cNvPr id="1" name=""/>
        <p:cNvGrpSpPr/>
        <p:nvPr/>
      </p:nvGrpSpPr>
      <p:grpSpPr>
        <a:xfrm>
          <a:off x="0" y="0"/>
          <a:ext cx="0" cy="0"/>
          <a:chOff x="0" y="0"/>
          <a:chExt cx="0" cy="0"/>
        </a:xfrm>
      </p:grpSpPr>
      <p:sp>
        <p:nvSpPr>
          <p:cNvPr id="10" name="Rectangle 9"/>
          <p:cNvSpPr/>
          <p:nvPr/>
        </p:nvSpPr>
        <p:spPr>
          <a:xfrm>
            <a:off x="1" y="6381936"/>
            <a:ext cx="12186639" cy="476064"/>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11" name="Pentagon 10"/>
          <p:cNvSpPr/>
          <p:nvPr/>
        </p:nvSpPr>
        <p:spPr>
          <a:xfrm>
            <a:off x="112111" y="6444944"/>
            <a:ext cx="2808000" cy="358139"/>
          </a:xfrm>
          <a:prstGeom prst="homePlate">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RETRIEVE</a:t>
            </a:r>
            <a:endParaRPr lang="en-GB" sz="1300" b="0" dirty="0">
              <a:solidFill>
                <a:schemeClr val="bg1"/>
              </a:solidFill>
            </a:endParaRPr>
          </a:p>
        </p:txBody>
      </p:sp>
      <p:sp>
        <p:nvSpPr>
          <p:cNvPr id="12" name="Chevron 11"/>
          <p:cNvSpPr/>
          <p:nvPr/>
        </p:nvSpPr>
        <p:spPr>
          <a:xfrm>
            <a:off x="2860361"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INSTRUCT</a:t>
            </a:r>
          </a:p>
        </p:txBody>
      </p:sp>
      <p:sp>
        <p:nvSpPr>
          <p:cNvPr id="13" name="Chevron 12"/>
          <p:cNvSpPr/>
          <p:nvPr/>
        </p:nvSpPr>
        <p:spPr>
          <a:xfrm>
            <a:off x="5600494" y="6444944"/>
            <a:ext cx="2808000" cy="358139"/>
          </a:xfrm>
          <a:prstGeom prst="chevron">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1" dirty="0">
                <a:solidFill>
                  <a:srgbClr val="0B5196"/>
                </a:solidFill>
              </a:rPr>
              <a:t>PRACTISE</a:t>
            </a:r>
            <a:endParaRPr lang="en-GB" sz="1300" b="1" dirty="0">
              <a:solidFill>
                <a:srgbClr val="0B5196"/>
              </a:solidFill>
            </a:endParaRPr>
          </a:p>
        </p:txBody>
      </p:sp>
      <p:sp>
        <p:nvSpPr>
          <p:cNvPr id="14" name="Chevron 13"/>
          <p:cNvSpPr/>
          <p:nvPr/>
        </p:nvSpPr>
        <p:spPr>
          <a:xfrm>
            <a:off x="8336532"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SECURE</a:t>
            </a:r>
            <a:endParaRPr lang="en-GB" sz="1300" b="0" dirty="0">
              <a:solidFill>
                <a:schemeClr val="bg1"/>
              </a:solidFill>
            </a:endParaRPr>
          </a:p>
        </p:txBody>
      </p:sp>
      <p:sp>
        <p:nvSpPr>
          <p:cNvPr id="15" name="Rectangle 14"/>
          <p:cNvSpPr/>
          <p:nvPr/>
        </p:nvSpPr>
        <p:spPr>
          <a:xfrm>
            <a:off x="11489909" y="-12902"/>
            <a:ext cx="696730" cy="6394837"/>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latin typeface="+mn-lt"/>
            </a:endParaRPr>
          </a:p>
        </p:txBody>
      </p:sp>
      <p:graphicFrame>
        <p:nvGraphicFramePr>
          <p:cNvPr id="16" name="Table 15"/>
          <p:cNvGraphicFramePr>
            <a:graphicFrameLocks noGrp="1"/>
          </p:cNvGraphicFramePr>
          <p:nvPr>
            <p:extLst>
              <p:ext uri="{D42A27DB-BD31-4B8C-83A1-F6EECF244321}">
                <p14:modId xmlns:p14="http://schemas.microsoft.com/office/powerpoint/2010/main" val="824284259"/>
              </p:ext>
            </p:extLst>
          </p:nvPr>
        </p:nvGraphicFramePr>
        <p:xfrm>
          <a:off x="11559521" y="529722"/>
          <a:ext cx="612158" cy="5581320"/>
        </p:xfrm>
        <a:graphic>
          <a:graphicData uri="http://schemas.openxmlformats.org/drawingml/2006/table">
            <a:tbl>
              <a:tblPr firstRow="1" bandRow="1">
                <a:tableStyleId>{5C22544A-7EE6-4342-B048-85BDC9FD1C3A}</a:tableStyleId>
              </a:tblPr>
              <a:tblGrid>
                <a:gridCol w="612158">
                  <a:extLst>
                    <a:ext uri="{9D8B030D-6E8A-4147-A177-3AD203B41FA5}">
                      <a16:colId xmlns:a16="http://schemas.microsoft.com/office/drawing/2014/main" val="1173439250"/>
                    </a:ext>
                  </a:extLst>
                </a:gridCol>
              </a:tblGrid>
              <a:tr h="670794">
                <a:tc>
                  <a:txBody>
                    <a:bodyPr/>
                    <a:lstStyle/>
                    <a:p>
                      <a:pPr algn="ctr"/>
                      <a:r>
                        <a:rPr lang="en-GB" sz="800" b="1" dirty="0">
                          <a:solidFill>
                            <a:schemeClr val="bg1"/>
                          </a:solidFill>
                          <a:latin typeface="Lato" panose="020F0502020204030203" pitchFamily="34" charset="0"/>
                        </a:rPr>
                        <a:t>RETRIEVE</a:t>
                      </a:r>
                      <a:r>
                        <a:rPr lang="en-GB" sz="600" b="1" dirty="0">
                          <a:solidFill>
                            <a:schemeClr val="bg1"/>
                          </a:solidFill>
                          <a:latin typeface="Lato" panose="020F0502020204030203" pitchFamily="34" charset="0"/>
                        </a:rPr>
                        <a:t> </a:t>
                      </a:r>
                    </a:p>
                  </a:txBody>
                  <a:tcPr marL="0" marR="0" marT="0" marB="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68570316"/>
                  </a:ext>
                </a:extLst>
              </a:tr>
              <a:tr h="670794">
                <a:tc>
                  <a:txBody>
                    <a:bodyPr/>
                    <a:lstStyle/>
                    <a:p>
                      <a:pPr algn="ctr"/>
                      <a:r>
                        <a:rPr lang="en-GB" sz="800" b="1" dirty="0">
                          <a:solidFill>
                            <a:schemeClr val="bg1"/>
                          </a:solidFill>
                          <a:latin typeface="Lato" panose="020F0502020204030203" pitchFamily="34" charset="0"/>
                        </a:rPr>
                        <a:t>DECODE</a:t>
                      </a:r>
                      <a:r>
                        <a:rPr lang="en-GB" sz="600" b="1"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99255851"/>
                  </a:ext>
                </a:extLst>
              </a:tr>
              <a:tr h="804952">
                <a:tc>
                  <a:txBody>
                    <a:bodyPr/>
                    <a:lstStyle/>
                    <a:p>
                      <a:pPr algn="ctr"/>
                      <a:r>
                        <a:rPr lang="en-GB" sz="800" b="1" dirty="0">
                          <a:solidFill>
                            <a:schemeClr val="bg1"/>
                          </a:solidFill>
                          <a:effectLst/>
                          <a:latin typeface="Lato" panose="020F0502020204030203" pitchFamily="34" charset="0"/>
                        </a:rPr>
                        <a:t>CONNECT</a:t>
                      </a:r>
                      <a:r>
                        <a:rPr lang="en-GB" sz="600" b="0"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00917632"/>
                  </a:ext>
                </a:extLst>
              </a:tr>
              <a:tr h="675292">
                <a:tc>
                  <a:txBody>
                    <a:bodyPr/>
                    <a:lstStyle/>
                    <a:p>
                      <a:pPr algn="ctr"/>
                      <a:r>
                        <a:rPr lang="en-GB" sz="800" b="1" dirty="0">
                          <a:solidFill>
                            <a:schemeClr val="bg1"/>
                          </a:solidFill>
                          <a:latin typeface="Lato" panose="020F0502020204030203" pitchFamily="34" charset="0"/>
                        </a:rPr>
                        <a:t>VISUALISE</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119845"/>
                  </a:ext>
                </a:extLst>
              </a:tr>
              <a:tr h="670794">
                <a:tc>
                  <a:txBody>
                    <a:bodyPr/>
                    <a:lstStyle/>
                    <a:p>
                      <a:pPr algn="ctr"/>
                      <a:r>
                        <a:rPr lang="en-GB" sz="800" b="1" dirty="0">
                          <a:solidFill>
                            <a:schemeClr val="bg1"/>
                          </a:solidFill>
                          <a:latin typeface="Lato" panose="020F0502020204030203" pitchFamily="34" charset="0"/>
                        </a:rPr>
                        <a:t>SUMMARISE</a:t>
                      </a:r>
                      <a:r>
                        <a:rPr lang="en-GB" sz="600" b="0"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1290061"/>
                  </a:ext>
                </a:extLst>
              </a:tr>
              <a:tr h="670794">
                <a:tc>
                  <a:txBody>
                    <a:bodyPr/>
                    <a:lstStyle/>
                    <a:p>
                      <a:pPr algn="ctr"/>
                      <a:r>
                        <a:rPr lang="en-GB" sz="800" b="1" dirty="0">
                          <a:solidFill>
                            <a:schemeClr val="bg1"/>
                          </a:solidFill>
                          <a:latin typeface="Lato" panose="020F0502020204030203" pitchFamily="34" charset="0"/>
                        </a:rPr>
                        <a:t>INFER</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36069001"/>
                  </a:ext>
                </a:extLst>
              </a:tr>
              <a:tr h="747106">
                <a:tc>
                  <a:txBody>
                    <a:bodyPr/>
                    <a:lstStyle/>
                    <a:p>
                      <a:pPr algn="ctr"/>
                      <a:r>
                        <a:rPr lang="en-GB" sz="800" b="1" dirty="0">
                          <a:solidFill>
                            <a:schemeClr val="bg1"/>
                          </a:solidFill>
                          <a:latin typeface="Lato" panose="020F0502020204030203" pitchFamily="34" charset="0"/>
                        </a:rPr>
                        <a:t>PREDICT</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4082905"/>
                  </a:ext>
                </a:extLst>
              </a:tr>
              <a:tr h="670794">
                <a:tc>
                  <a:txBody>
                    <a:bodyPr/>
                    <a:lstStyle/>
                    <a:p>
                      <a:pPr algn="ctr"/>
                      <a:r>
                        <a:rPr lang="en-GB" sz="800" b="1" dirty="0">
                          <a:solidFill>
                            <a:schemeClr val="bg1"/>
                          </a:solidFill>
                          <a:latin typeface="Lato" panose="020F0502020204030203" pitchFamily="34" charset="0"/>
                        </a:rPr>
                        <a:t>EXAMINE</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42804185"/>
                  </a:ext>
                </a:extLst>
              </a:tr>
            </a:tbl>
          </a:graphicData>
        </a:graphic>
      </p:graphicFrame>
      <p:grpSp>
        <p:nvGrpSpPr>
          <p:cNvPr id="18" name="Group 17"/>
          <p:cNvGrpSpPr/>
          <p:nvPr/>
        </p:nvGrpSpPr>
        <p:grpSpPr>
          <a:xfrm>
            <a:off x="11629922" y="2865412"/>
            <a:ext cx="386112" cy="318172"/>
            <a:chOff x="3206569" y="2423806"/>
            <a:chExt cx="752955" cy="707366"/>
          </a:xfrm>
        </p:grpSpPr>
        <p:pic>
          <p:nvPicPr>
            <p:cNvPr id="19" name="Picture 2" descr="Image result for imagine icon"/>
            <p:cNvPicPr>
              <a:picLocks noChangeAspect="1" noChangeArrowheads="1"/>
            </p:cNvPicPr>
            <p:nvPr/>
          </p:nvPicPr>
          <p:blipFill>
            <a:blip r:embed="rId2" cstate="print">
              <a:duotone>
                <a:schemeClr val="bg2">
                  <a:shade val="45000"/>
                  <a:satMod val="135000"/>
                </a:schemeClr>
                <a:prstClr val="white"/>
              </a:duotone>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3206569" y="2423806"/>
              <a:ext cx="752955" cy="707366"/>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 descr="Image result for picture icon"/>
            <p:cNvPicPr>
              <a:picLocks noChangeAspect="1" noChangeArrowheads="1"/>
            </p:cNvPicPr>
            <p:nvPr/>
          </p:nvPicPr>
          <p:blipFill>
            <a:blip r:embed="rId4" cstate="print">
              <a:duotone>
                <a:schemeClr val="bg2">
                  <a:shade val="45000"/>
                  <a:satMod val="135000"/>
                </a:schemeClr>
                <a:prstClr val="white"/>
              </a:duotone>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rot="21375469">
              <a:off x="3330060" y="2576503"/>
              <a:ext cx="178047" cy="157846"/>
            </a:xfrm>
            <a:prstGeom prst="rect">
              <a:avLst/>
            </a:prstGeom>
            <a:noFill/>
            <a:extLst>
              <a:ext uri="{909E8E84-426E-40DD-AFC4-6F175D3DCCD1}">
                <a14:hiddenFill xmlns:a14="http://schemas.microsoft.com/office/drawing/2010/main">
                  <a:solidFill>
                    <a:srgbClr val="FFFFFF"/>
                  </a:solidFill>
                </a14:hiddenFill>
              </a:ext>
            </a:extLst>
          </p:spPr>
        </p:pic>
      </p:grpSp>
      <p:pic>
        <p:nvPicPr>
          <p:cNvPr id="21" name="Picture 20"/>
          <p:cNvPicPr>
            <a:picLocks noChangeAspect="1"/>
          </p:cNvPicPr>
          <p:nvPr/>
        </p:nvPicPr>
        <p:blipFill>
          <a:blip r:embed="rId6" cstate="print">
            <a:duotone>
              <a:schemeClr val="bg2">
                <a:shade val="45000"/>
                <a:satMod val="135000"/>
              </a:schemeClr>
              <a:prstClr val="white"/>
            </a:duotone>
            <a:extLst>
              <a:ext uri="{BEBA8EAE-BF5A-486C-A8C5-ECC9F3942E4B}">
                <a14:imgProps xmlns:a14="http://schemas.microsoft.com/office/drawing/2010/main">
                  <a14:imgLayer r:embed="rId7">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725168" y="4247201"/>
            <a:ext cx="267422" cy="314182"/>
          </a:xfrm>
          <a:prstGeom prst="rect">
            <a:avLst/>
          </a:prstGeom>
        </p:spPr>
      </p:pic>
      <p:pic>
        <p:nvPicPr>
          <p:cNvPr id="22" name="Picture 4" descr="Image result for writing list icon"/>
          <p:cNvPicPr>
            <a:picLocks noChangeAspect="1" noChangeArrowheads="1"/>
          </p:cNvPicPr>
          <p:nvPr/>
        </p:nvPicPr>
        <p:blipFill>
          <a:blip r:embed="rId8" cstate="print">
            <a:duotone>
              <a:schemeClr val="bg2">
                <a:shade val="45000"/>
                <a:satMod val="135000"/>
              </a:schemeClr>
              <a:prstClr val="white"/>
            </a:duotone>
            <a:extLst>
              <a:ext uri="{BEBA8EAE-BF5A-486C-A8C5-ECC9F3942E4B}">
                <a14:imgProps xmlns:a14="http://schemas.microsoft.com/office/drawing/2010/main">
                  <a14:imgLayer r:embed="rId9">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1741487" y="3561335"/>
            <a:ext cx="206961" cy="291029"/>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30"/>
          <p:cNvPicPr>
            <a:picLocks noChangeAspect="1"/>
          </p:cNvPicPr>
          <p:nvPr/>
        </p:nvPicPr>
        <p:blipFill>
          <a:blip r:embed="rId10" cstate="print">
            <a:duotone>
              <a:schemeClr val="bg2">
                <a:shade val="45000"/>
                <a:satMod val="135000"/>
              </a:schemeClr>
              <a:prstClr val="white"/>
            </a:duotone>
            <a:extLst>
              <a:ext uri="{BEBA8EAE-BF5A-486C-A8C5-ECC9F3942E4B}">
                <a14:imgProps xmlns:a14="http://schemas.microsoft.com/office/drawing/2010/main">
                  <a14:imgLayer r:embed="rId11">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646192" y="2166177"/>
            <a:ext cx="377815" cy="361612"/>
          </a:xfrm>
          <a:prstGeom prst="rect">
            <a:avLst/>
          </a:prstGeom>
        </p:spPr>
      </p:pic>
      <p:pic>
        <p:nvPicPr>
          <p:cNvPr id="32" name="Picture 31"/>
          <p:cNvPicPr>
            <a:picLocks noChangeAspect="1"/>
          </p:cNvPicPr>
          <p:nvPr/>
        </p:nvPicPr>
        <p:blipFill rotWithShape="1">
          <a:blip r:embed="rId12">
            <a:duotone>
              <a:schemeClr val="bg2">
                <a:shade val="45000"/>
                <a:satMod val="135000"/>
              </a:schemeClr>
              <a:prstClr val="white"/>
            </a:duotone>
            <a:extLst>
              <a:ext uri="{BEBA8EAE-BF5A-486C-A8C5-ECC9F3942E4B}">
                <a14:imgProps xmlns:a14="http://schemas.microsoft.com/office/drawing/2010/main">
                  <a14:imgLayer r:embed="rId13">
                    <a14:imgEffect>
                      <a14:brightnessContrast bright="100000"/>
                    </a14:imgEffect>
                  </a14:imgLayer>
                </a14:imgProps>
              </a:ext>
            </a:extLst>
          </a:blip>
          <a:srcRect r="5491" b="17816"/>
          <a:stretch/>
        </p:blipFill>
        <p:spPr>
          <a:xfrm>
            <a:off x="11625042" y="1378199"/>
            <a:ext cx="416217" cy="361939"/>
          </a:xfrm>
          <a:prstGeom prst="rect">
            <a:avLst/>
          </a:prstGeom>
        </p:spPr>
      </p:pic>
      <p:pic>
        <p:nvPicPr>
          <p:cNvPr id="33" name="Picture 32"/>
          <p:cNvPicPr>
            <a:picLocks noChangeAspect="1"/>
          </p:cNvPicPr>
          <p:nvPr/>
        </p:nvPicPr>
        <p:blipFill rotWithShape="1">
          <a:blip r:embed="rId14">
            <a:duotone>
              <a:schemeClr val="bg2">
                <a:shade val="45000"/>
                <a:satMod val="135000"/>
              </a:schemeClr>
              <a:prstClr val="white"/>
            </a:duotone>
            <a:extLst>
              <a:ext uri="{BEBA8EAE-BF5A-486C-A8C5-ECC9F3942E4B}">
                <a14:imgProps xmlns:a14="http://schemas.microsoft.com/office/drawing/2010/main">
                  <a14:imgLayer r:embed="rId15">
                    <a14:imgEffect>
                      <a14:brightnessContrast bright="100000"/>
                    </a14:imgEffect>
                  </a14:imgLayer>
                </a14:imgProps>
              </a:ext>
            </a:extLst>
          </a:blip>
          <a:srcRect b="19186"/>
          <a:stretch/>
        </p:blipFill>
        <p:spPr>
          <a:xfrm>
            <a:off x="11631030" y="733844"/>
            <a:ext cx="397618" cy="321332"/>
          </a:xfrm>
          <a:prstGeom prst="rect">
            <a:avLst/>
          </a:prstGeom>
        </p:spPr>
      </p:pic>
      <p:pic>
        <p:nvPicPr>
          <p:cNvPr id="34" name="Picture 33"/>
          <p:cNvPicPr>
            <a:picLocks noChangeAspect="1"/>
          </p:cNvPicPr>
          <p:nvPr/>
        </p:nvPicPr>
        <p:blipFill rotWithShape="1">
          <a:blip r:embed="rId16">
            <a:duotone>
              <a:schemeClr val="bg2">
                <a:shade val="45000"/>
                <a:satMod val="135000"/>
              </a:schemeClr>
              <a:prstClr val="white"/>
            </a:duotone>
            <a:extLst>
              <a:ext uri="{BEBA8EAE-BF5A-486C-A8C5-ECC9F3942E4B}">
                <a14:imgProps xmlns:a14="http://schemas.microsoft.com/office/drawing/2010/main">
                  <a14:imgLayer r:embed="rId17">
                    <a14:imgEffect>
                      <a14:brightnessContrast bright="100000"/>
                    </a14:imgEffect>
                  </a14:imgLayer>
                </a14:imgProps>
              </a:ext>
            </a:extLst>
          </a:blip>
          <a:srcRect l="9752" t="14781" r="9444" b="31513"/>
          <a:stretch/>
        </p:blipFill>
        <p:spPr>
          <a:xfrm>
            <a:off x="11646190" y="5004136"/>
            <a:ext cx="393846" cy="291102"/>
          </a:xfrm>
          <a:prstGeom prst="rect">
            <a:avLst/>
          </a:prstGeom>
        </p:spPr>
      </p:pic>
      <p:pic>
        <p:nvPicPr>
          <p:cNvPr id="35" name="Picture 34"/>
          <p:cNvPicPr>
            <a:picLocks noChangeAspect="1"/>
          </p:cNvPicPr>
          <p:nvPr/>
        </p:nvPicPr>
        <p:blipFill rotWithShape="1">
          <a:blip r:embed="rId18">
            <a:duotone>
              <a:schemeClr val="bg2">
                <a:shade val="45000"/>
                <a:satMod val="135000"/>
              </a:schemeClr>
              <a:prstClr val="white"/>
            </a:duotone>
            <a:extLst>
              <a:ext uri="{BEBA8EAE-BF5A-486C-A8C5-ECC9F3942E4B}">
                <a14:imgProps xmlns:a14="http://schemas.microsoft.com/office/drawing/2010/main">
                  <a14:imgLayer r:embed="rId19">
                    <a14:imgEffect>
                      <a14:saturation sat="400000"/>
                    </a14:imgEffect>
                    <a14:imgEffect>
                      <a14:brightnessContrast bright="100000"/>
                    </a14:imgEffect>
                  </a14:imgLayer>
                </a14:imgProps>
              </a:ext>
            </a:extLst>
          </a:blip>
          <a:srcRect l="19250" r="21985" b="21255"/>
          <a:stretch/>
        </p:blipFill>
        <p:spPr>
          <a:xfrm>
            <a:off x="11736534" y="5610061"/>
            <a:ext cx="237138" cy="317761"/>
          </a:xfrm>
          <a:prstGeom prst="rect">
            <a:avLst/>
          </a:prstGeom>
        </p:spPr>
      </p:pic>
      <p:sp>
        <p:nvSpPr>
          <p:cNvPr id="36" name="Pentagon 35"/>
          <p:cNvSpPr/>
          <p:nvPr/>
        </p:nvSpPr>
        <p:spPr>
          <a:xfrm rot="5400000">
            <a:off x="11561797" y="3402"/>
            <a:ext cx="552955" cy="602231"/>
          </a:xfrm>
          <a:prstGeom prst="homePlate">
            <a:avLst>
              <a:gd name="adj" fmla="val 1920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37" name="Rectangle 36"/>
          <p:cNvSpPr/>
          <p:nvPr/>
        </p:nvSpPr>
        <p:spPr>
          <a:xfrm>
            <a:off x="11489909" y="-6595"/>
            <a:ext cx="704800" cy="492699"/>
          </a:xfrm>
          <a:prstGeom prst="rect">
            <a:avLst/>
          </a:prstGeom>
        </p:spPr>
        <p:txBody>
          <a:bodyPr wrap="square">
            <a:spAutoFit/>
          </a:bodyPr>
          <a:lstStyle/>
          <a:p>
            <a:pPr algn="ctr"/>
            <a:r>
              <a:rPr lang="en-GB" sz="813" b="1" i="0" dirty="0">
                <a:solidFill>
                  <a:srgbClr val="0B5196"/>
                </a:solidFill>
                <a:latin typeface="+mn-lt"/>
              </a:rPr>
              <a:t>EVERY CHILD A READER</a:t>
            </a:r>
          </a:p>
          <a:p>
            <a:pPr algn="ctr"/>
            <a:endParaRPr lang="en-GB" sz="163" b="0" i="1" dirty="0">
              <a:solidFill>
                <a:srgbClr val="002060"/>
              </a:solidFill>
              <a:latin typeface="+mn-lt"/>
            </a:endParaRPr>
          </a:p>
        </p:txBody>
      </p:sp>
      <p:pic>
        <p:nvPicPr>
          <p:cNvPr id="23" name="Picture 22"/>
          <p:cNvPicPr>
            <a:picLocks noChangeAspect="1"/>
          </p:cNvPicPr>
          <p:nvPr/>
        </p:nvPicPr>
        <p:blipFill rotWithShape="1">
          <a:blip r:embed="rId20" cstate="print">
            <a:extLst>
              <a:ext uri="{28A0092B-C50C-407E-A947-70E740481C1C}">
                <a14:useLocalDpi xmlns:a14="http://schemas.microsoft.com/office/drawing/2010/main" val="0"/>
              </a:ext>
            </a:extLst>
          </a:blip>
          <a:srcRect t="1" r="59982" b="-5988"/>
          <a:stretch/>
        </p:blipFill>
        <p:spPr>
          <a:xfrm>
            <a:off x="11645154" y="6420116"/>
            <a:ext cx="487873" cy="429535"/>
          </a:xfrm>
          <a:prstGeom prst="rect">
            <a:avLst/>
          </a:prstGeom>
        </p:spPr>
      </p:pic>
      <p:sp>
        <p:nvSpPr>
          <p:cNvPr id="24" name="Text Placeholder 4"/>
          <p:cNvSpPr>
            <a:spLocks noGrp="1"/>
          </p:cNvSpPr>
          <p:nvPr>
            <p:ph type="body" sz="quarter" idx="10"/>
          </p:nvPr>
        </p:nvSpPr>
        <p:spPr>
          <a:xfrm>
            <a:off x="272049" y="304517"/>
            <a:ext cx="10945813" cy="750661"/>
          </a:xfrm>
          <a:prstGeom prst="rect">
            <a:avLst/>
          </a:prstGeom>
        </p:spPr>
        <p:txBody>
          <a:bodyPr/>
          <a:lstStyle>
            <a:lvl1pPr marL="0" indent="0">
              <a:buNone/>
              <a:defRPr sz="2925"/>
            </a:lvl1pPr>
          </a:lstStyle>
          <a:p>
            <a:pPr lvl="0"/>
            <a:r>
              <a:rPr lang="en-GB"/>
              <a:t>Click to edit Master text styles</a:t>
            </a:r>
          </a:p>
        </p:txBody>
      </p:sp>
      <p:sp>
        <p:nvSpPr>
          <p:cNvPr id="25" name="Content Placeholder 6"/>
          <p:cNvSpPr>
            <a:spLocks noGrp="1"/>
          </p:cNvSpPr>
          <p:nvPr>
            <p:ph sz="quarter" idx="11"/>
          </p:nvPr>
        </p:nvSpPr>
        <p:spPr>
          <a:xfrm>
            <a:off x="287338" y="1377950"/>
            <a:ext cx="10945812" cy="4654550"/>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136484204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cSld name="4_ALT Practise - Ruler">
    <p:spTree>
      <p:nvGrpSpPr>
        <p:cNvPr id="1" name=""/>
        <p:cNvGrpSpPr/>
        <p:nvPr/>
      </p:nvGrpSpPr>
      <p:grpSpPr>
        <a:xfrm>
          <a:off x="0" y="0"/>
          <a:ext cx="0" cy="0"/>
          <a:chOff x="0" y="0"/>
          <a:chExt cx="0" cy="0"/>
        </a:xfrm>
      </p:grpSpPr>
      <p:sp>
        <p:nvSpPr>
          <p:cNvPr id="10" name="Rectangle 9"/>
          <p:cNvSpPr/>
          <p:nvPr/>
        </p:nvSpPr>
        <p:spPr>
          <a:xfrm>
            <a:off x="1" y="6381936"/>
            <a:ext cx="12186639" cy="476064"/>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11" name="Pentagon 10"/>
          <p:cNvSpPr/>
          <p:nvPr/>
        </p:nvSpPr>
        <p:spPr>
          <a:xfrm>
            <a:off x="112111" y="6444944"/>
            <a:ext cx="2808000" cy="358139"/>
          </a:xfrm>
          <a:prstGeom prst="homePlate">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RETRIEVE</a:t>
            </a:r>
            <a:endParaRPr lang="en-GB" sz="1300" b="0" dirty="0">
              <a:solidFill>
                <a:schemeClr val="bg1"/>
              </a:solidFill>
            </a:endParaRPr>
          </a:p>
        </p:txBody>
      </p:sp>
      <p:sp>
        <p:nvSpPr>
          <p:cNvPr id="12" name="Chevron 11"/>
          <p:cNvSpPr/>
          <p:nvPr/>
        </p:nvSpPr>
        <p:spPr>
          <a:xfrm>
            <a:off x="2860361"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INSTRUCT</a:t>
            </a:r>
          </a:p>
        </p:txBody>
      </p:sp>
      <p:sp>
        <p:nvSpPr>
          <p:cNvPr id="13" name="Chevron 12"/>
          <p:cNvSpPr/>
          <p:nvPr/>
        </p:nvSpPr>
        <p:spPr>
          <a:xfrm>
            <a:off x="5600494" y="6444944"/>
            <a:ext cx="2808000" cy="358139"/>
          </a:xfrm>
          <a:prstGeom prst="chevron">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1" dirty="0">
                <a:solidFill>
                  <a:srgbClr val="0B5196"/>
                </a:solidFill>
              </a:rPr>
              <a:t>PRACTISE</a:t>
            </a:r>
            <a:endParaRPr lang="en-GB" sz="1300" b="1" dirty="0">
              <a:solidFill>
                <a:srgbClr val="0B5196"/>
              </a:solidFill>
            </a:endParaRPr>
          </a:p>
        </p:txBody>
      </p:sp>
      <p:sp>
        <p:nvSpPr>
          <p:cNvPr id="14" name="Chevron 13"/>
          <p:cNvSpPr/>
          <p:nvPr/>
        </p:nvSpPr>
        <p:spPr>
          <a:xfrm>
            <a:off x="8336532"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SECURE</a:t>
            </a:r>
            <a:endParaRPr lang="en-GB" sz="1300" b="0" dirty="0">
              <a:solidFill>
                <a:schemeClr val="bg1"/>
              </a:solidFill>
            </a:endParaRPr>
          </a:p>
        </p:txBody>
      </p:sp>
      <p:sp>
        <p:nvSpPr>
          <p:cNvPr id="15" name="Rectangle 14"/>
          <p:cNvSpPr/>
          <p:nvPr/>
        </p:nvSpPr>
        <p:spPr>
          <a:xfrm>
            <a:off x="11489909" y="-12902"/>
            <a:ext cx="696730" cy="6394837"/>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latin typeface="+mn-lt"/>
            </a:endParaRPr>
          </a:p>
        </p:txBody>
      </p:sp>
      <p:graphicFrame>
        <p:nvGraphicFramePr>
          <p:cNvPr id="16" name="Table 15"/>
          <p:cNvGraphicFramePr>
            <a:graphicFrameLocks noGrp="1"/>
          </p:cNvGraphicFramePr>
          <p:nvPr>
            <p:extLst>
              <p:ext uri="{D42A27DB-BD31-4B8C-83A1-F6EECF244321}">
                <p14:modId xmlns:p14="http://schemas.microsoft.com/office/powerpoint/2010/main" val="824284259"/>
              </p:ext>
            </p:extLst>
          </p:nvPr>
        </p:nvGraphicFramePr>
        <p:xfrm>
          <a:off x="11559521" y="529722"/>
          <a:ext cx="612158" cy="5581320"/>
        </p:xfrm>
        <a:graphic>
          <a:graphicData uri="http://schemas.openxmlformats.org/drawingml/2006/table">
            <a:tbl>
              <a:tblPr firstRow="1" bandRow="1">
                <a:tableStyleId>{5C22544A-7EE6-4342-B048-85BDC9FD1C3A}</a:tableStyleId>
              </a:tblPr>
              <a:tblGrid>
                <a:gridCol w="612158">
                  <a:extLst>
                    <a:ext uri="{9D8B030D-6E8A-4147-A177-3AD203B41FA5}">
                      <a16:colId xmlns:a16="http://schemas.microsoft.com/office/drawing/2014/main" val="1173439250"/>
                    </a:ext>
                  </a:extLst>
                </a:gridCol>
              </a:tblGrid>
              <a:tr h="670794">
                <a:tc>
                  <a:txBody>
                    <a:bodyPr/>
                    <a:lstStyle/>
                    <a:p>
                      <a:pPr algn="ctr"/>
                      <a:r>
                        <a:rPr lang="en-GB" sz="800" b="1" dirty="0">
                          <a:solidFill>
                            <a:schemeClr val="bg1"/>
                          </a:solidFill>
                          <a:latin typeface="Lato" panose="020F0502020204030203" pitchFamily="34" charset="0"/>
                        </a:rPr>
                        <a:t>RETRIEVE</a:t>
                      </a:r>
                      <a:r>
                        <a:rPr lang="en-GB" sz="600" b="1" dirty="0">
                          <a:solidFill>
                            <a:schemeClr val="bg1"/>
                          </a:solidFill>
                          <a:latin typeface="Lato" panose="020F0502020204030203" pitchFamily="34" charset="0"/>
                        </a:rPr>
                        <a:t> </a:t>
                      </a:r>
                    </a:p>
                  </a:txBody>
                  <a:tcPr marL="0" marR="0" marT="0" marB="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68570316"/>
                  </a:ext>
                </a:extLst>
              </a:tr>
              <a:tr h="670794">
                <a:tc>
                  <a:txBody>
                    <a:bodyPr/>
                    <a:lstStyle/>
                    <a:p>
                      <a:pPr algn="ctr"/>
                      <a:r>
                        <a:rPr lang="en-GB" sz="800" b="1" dirty="0">
                          <a:solidFill>
                            <a:schemeClr val="bg1"/>
                          </a:solidFill>
                          <a:latin typeface="Lato" panose="020F0502020204030203" pitchFamily="34" charset="0"/>
                        </a:rPr>
                        <a:t>DECODE</a:t>
                      </a:r>
                      <a:r>
                        <a:rPr lang="en-GB" sz="600" b="1"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99255851"/>
                  </a:ext>
                </a:extLst>
              </a:tr>
              <a:tr h="804952">
                <a:tc>
                  <a:txBody>
                    <a:bodyPr/>
                    <a:lstStyle/>
                    <a:p>
                      <a:pPr algn="ctr"/>
                      <a:r>
                        <a:rPr lang="en-GB" sz="800" b="1" dirty="0">
                          <a:solidFill>
                            <a:schemeClr val="bg1"/>
                          </a:solidFill>
                          <a:effectLst/>
                          <a:latin typeface="Lato" panose="020F0502020204030203" pitchFamily="34" charset="0"/>
                        </a:rPr>
                        <a:t>CONNECT</a:t>
                      </a:r>
                      <a:r>
                        <a:rPr lang="en-GB" sz="600" b="0"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00917632"/>
                  </a:ext>
                </a:extLst>
              </a:tr>
              <a:tr h="675292">
                <a:tc>
                  <a:txBody>
                    <a:bodyPr/>
                    <a:lstStyle/>
                    <a:p>
                      <a:pPr algn="ctr"/>
                      <a:r>
                        <a:rPr lang="en-GB" sz="800" b="1" dirty="0">
                          <a:solidFill>
                            <a:schemeClr val="bg1"/>
                          </a:solidFill>
                          <a:latin typeface="Lato" panose="020F0502020204030203" pitchFamily="34" charset="0"/>
                        </a:rPr>
                        <a:t>VISUALISE</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119845"/>
                  </a:ext>
                </a:extLst>
              </a:tr>
              <a:tr h="670794">
                <a:tc>
                  <a:txBody>
                    <a:bodyPr/>
                    <a:lstStyle/>
                    <a:p>
                      <a:pPr algn="ctr"/>
                      <a:r>
                        <a:rPr lang="en-GB" sz="800" b="1" dirty="0">
                          <a:solidFill>
                            <a:schemeClr val="bg1"/>
                          </a:solidFill>
                          <a:latin typeface="Lato" panose="020F0502020204030203" pitchFamily="34" charset="0"/>
                        </a:rPr>
                        <a:t>SUMMARISE</a:t>
                      </a:r>
                      <a:r>
                        <a:rPr lang="en-GB" sz="600" b="0"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1290061"/>
                  </a:ext>
                </a:extLst>
              </a:tr>
              <a:tr h="670794">
                <a:tc>
                  <a:txBody>
                    <a:bodyPr/>
                    <a:lstStyle/>
                    <a:p>
                      <a:pPr algn="ctr"/>
                      <a:r>
                        <a:rPr lang="en-GB" sz="800" b="1" dirty="0">
                          <a:solidFill>
                            <a:schemeClr val="bg1"/>
                          </a:solidFill>
                          <a:latin typeface="Lato" panose="020F0502020204030203" pitchFamily="34" charset="0"/>
                        </a:rPr>
                        <a:t>INFER</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36069001"/>
                  </a:ext>
                </a:extLst>
              </a:tr>
              <a:tr h="747106">
                <a:tc>
                  <a:txBody>
                    <a:bodyPr/>
                    <a:lstStyle/>
                    <a:p>
                      <a:pPr algn="ctr"/>
                      <a:r>
                        <a:rPr lang="en-GB" sz="800" b="1" dirty="0">
                          <a:solidFill>
                            <a:schemeClr val="bg1"/>
                          </a:solidFill>
                          <a:latin typeface="Lato" panose="020F0502020204030203" pitchFamily="34" charset="0"/>
                        </a:rPr>
                        <a:t>PREDICT</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4082905"/>
                  </a:ext>
                </a:extLst>
              </a:tr>
              <a:tr h="670794">
                <a:tc>
                  <a:txBody>
                    <a:bodyPr/>
                    <a:lstStyle/>
                    <a:p>
                      <a:pPr algn="ctr"/>
                      <a:r>
                        <a:rPr lang="en-GB" sz="800" b="1" dirty="0">
                          <a:solidFill>
                            <a:schemeClr val="bg1"/>
                          </a:solidFill>
                          <a:latin typeface="Lato" panose="020F0502020204030203" pitchFamily="34" charset="0"/>
                        </a:rPr>
                        <a:t>EXAMINE</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42804185"/>
                  </a:ext>
                </a:extLst>
              </a:tr>
            </a:tbl>
          </a:graphicData>
        </a:graphic>
      </p:graphicFrame>
      <p:grpSp>
        <p:nvGrpSpPr>
          <p:cNvPr id="18" name="Group 17"/>
          <p:cNvGrpSpPr/>
          <p:nvPr/>
        </p:nvGrpSpPr>
        <p:grpSpPr>
          <a:xfrm>
            <a:off x="11629922" y="2865412"/>
            <a:ext cx="386112" cy="318172"/>
            <a:chOff x="3206569" y="2423806"/>
            <a:chExt cx="752955" cy="707366"/>
          </a:xfrm>
        </p:grpSpPr>
        <p:pic>
          <p:nvPicPr>
            <p:cNvPr id="19" name="Picture 2" descr="Image result for imagine icon"/>
            <p:cNvPicPr>
              <a:picLocks noChangeAspect="1" noChangeArrowheads="1"/>
            </p:cNvPicPr>
            <p:nvPr/>
          </p:nvPicPr>
          <p:blipFill>
            <a:blip r:embed="rId2" cstate="print">
              <a:duotone>
                <a:schemeClr val="bg2">
                  <a:shade val="45000"/>
                  <a:satMod val="135000"/>
                </a:schemeClr>
                <a:prstClr val="white"/>
              </a:duotone>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3206569" y="2423806"/>
              <a:ext cx="752955" cy="707366"/>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 descr="Image result for picture icon"/>
            <p:cNvPicPr>
              <a:picLocks noChangeAspect="1" noChangeArrowheads="1"/>
            </p:cNvPicPr>
            <p:nvPr/>
          </p:nvPicPr>
          <p:blipFill>
            <a:blip r:embed="rId4" cstate="print">
              <a:duotone>
                <a:schemeClr val="bg2">
                  <a:shade val="45000"/>
                  <a:satMod val="135000"/>
                </a:schemeClr>
                <a:prstClr val="white"/>
              </a:duotone>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rot="21375469">
              <a:off x="3330060" y="2576503"/>
              <a:ext cx="178047" cy="157846"/>
            </a:xfrm>
            <a:prstGeom prst="rect">
              <a:avLst/>
            </a:prstGeom>
            <a:noFill/>
            <a:extLst>
              <a:ext uri="{909E8E84-426E-40DD-AFC4-6F175D3DCCD1}">
                <a14:hiddenFill xmlns:a14="http://schemas.microsoft.com/office/drawing/2010/main">
                  <a:solidFill>
                    <a:srgbClr val="FFFFFF"/>
                  </a:solidFill>
                </a14:hiddenFill>
              </a:ext>
            </a:extLst>
          </p:spPr>
        </p:pic>
      </p:grpSp>
      <p:pic>
        <p:nvPicPr>
          <p:cNvPr id="21" name="Picture 20"/>
          <p:cNvPicPr>
            <a:picLocks noChangeAspect="1"/>
          </p:cNvPicPr>
          <p:nvPr/>
        </p:nvPicPr>
        <p:blipFill>
          <a:blip r:embed="rId6" cstate="print">
            <a:duotone>
              <a:schemeClr val="bg2">
                <a:shade val="45000"/>
                <a:satMod val="135000"/>
              </a:schemeClr>
              <a:prstClr val="white"/>
            </a:duotone>
            <a:extLst>
              <a:ext uri="{BEBA8EAE-BF5A-486C-A8C5-ECC9F3942E4B}">
                <a14:imgProps xmlns:a14="http://schemas.microsoft.com/office/drawing/2010/main">
                  <a14:imgLayer r:embed="rId7">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725168" y="4247201"/>
            <a:ext cx="267422" cy="314182"/>
          </a:xfrm>
          <a:prstGeom prst="rect">
            <a:avLst/>
          </a:prstGeom>
        </p:spPr>
      </p:pic>
      <p:pic>
        <p:nvPicPr>
          <p:cNvPr id="22" name="Picture 4" descr="Image result for writing list icon"/>
          <p:cNvPicPr>
            <a:picLocks noChangeAspect="1" noChangeArrowheads="1"/>
          </p:cNvPicPr>
          <p:nvPr/>
        </p:nvPicPr>
        <p:blipFill>
          <a:blip r:embed="rId8" cstate="print">
            <a:duotone>
              <a:schemeClr val="bg2">
                <a:shade val="45000"/>
                <a:satMod val="135000"/>
              </a:schemeClr>
              <a:prstClr val="white"/>
            </a:duotone>
            <a:extLst>
              <a:ext uri="{BEBA8EAE-BF5A-486C-A8C5-ECC9F3942E4B}">
                <a14:imgProps xmlns:a14="http://schemas.microsoft.com/office/drawing/2010/main">
                  <a14:imgLayer r:embed="rId9">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1741487" y="3561335"/>
            <a:ext cx="206961" cy="291029"/>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30"/>
          <p:cNvPicPr>
            <a:picLocks noChangeAspect="1"/>
          </p:cNvPicPr>
          <p:nvPr/>
        </p:nvPicPr>
        <p:blipFill>
          <a:blip r:embed="rId10" cstate="print">
            <a:duotone>
              <a:schemeClr val="bg2">
                <a:shade val="45000"/>
                <a:satMod val="135000"/>
              </a:schemeClr>
              <a:prstClr val="white"/>
            </a:duotone>
            <a:extLst>
              <a:ext uri="{BEBA8EAE-BF5A-486C-A8C5-ECC9F3942E4B}">
                <a14:imgProps xmlns:a14="http://schemas.microsoft.com/office/drawing/2010/main">
                  <a14:imgLayer r:embed="rId11">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646192" y="2166177"/>
            <a:ext cx="377815" cy="361612"/>
          </a:xfrm>
          <a:prstGeom prst="rect">
            <a:avLst/>
          </a:prstGeom>
        </p:spPr>
      </p:pic>
      <p:pic>
        <p:nvPicPr>
          <p:cNvPr id="32" name="Picture 31"/>
          <p:cNvPicPr>
            <a:picLocks noChangeAspect="1"/>
          </p:cNvPicPr>
          <p:nvPr/>
        </p:nvPicPr>
        <p:blipFill rotWithShape="1">
          <a:blip r:embed="rId12">
            <a:duotone>
              <a:schemeClr val="bg2">
                <a:shade val="45000"/>
                <a:satMod val="135000"/>
              </a:schemeClr>
              <a:prstClr val="white"/>
            </a:duotone>
            <a:extLst>
              <a:ext uri="{BEBA8EAE-BF5A-486C-A8C5-ECC9F3942E4B}">
                <a14:imgProps xmlns:a14="http://schemas.microsoft.com/office/drawing/2010/main">
                  <a14:imgLayer r:embed="rId13">
                    <a14:imgEffect>
                      <a14:brightnessContrast bright="100000"/>
                    </a14:imgEffect>
                  </a14:imgLayer>
                </a14:imgProps>
              </a:ext>
            </a:extLst>
          </a:blip>
          <a:srcRect r="5491" b="17816"/>
          <a:stretch/>
        </p:blipFill>
        <p:spPr>
          <a:xfrm>
            <a:off x="11625042" y="1378199"/>
            <a:ext cx="416217" cy="361939"/>
          </a:xfrm>
          <a:prstGeom prst="rect">
            <a:avLst/>
          </a:prstGeom>
        </p:spPr>
      </p:pic>
      <p:pic>
        <p:nvPicPr>
          <p:cNvPr id="33" name="Picture 32"/>
          <p:cNvPicPr>
            <a:picLocks noChangeAspect="1"/>
          </p:cNvPicPr>
          <p:nvPr/>
        </p:nvPicPr>
        <p:blipFill rotWithShape="1">
          <a:blip r:embed="rId14">
            <a:duotone>
              <a:schemeClr val="bg2">
                <a:shade val="45000"/>
                <a:satMod val="135000"/>
              </a:schemeClr>
              <a:prstClr val="white"/>
            </a:duotone>
            <a:extLst>
              <a:ext uri="{BEBA8EAE-BF5A-486C-A8C5-ECC9F3942E4B}">
                <a14:imgProps xmlns:a14="http://schemas.microsoft.com/office/drawing/2010/main">
                  <a14:imgLayer r:embed="rId15">
                    <a14:imgEffect>
                      <a14:brightnessContrast bright="100000"/>
                    </a14:imgEffect>
                  </a14:imgLayer>
                </a14:imgProps>
              </a:ext>
            </a:extLst>
          </a:blip>
          <a:srcRect b="19186"/>
          <a:stretch/>
        </p:blipFill>
        <p:spPr>
          <a:xfrm>
            <a:off x="11631030" y="733844"/>
            <a:ext cx="397618" cy="321332"/>
          </a:xfrm>
          <a:prstGeom prst="rect">
            <a:avLst/>
          </a:prstGeom>
        </p:spPr>
      </p:pic>
      <p:pic>
        <p:nvPicPr>
          <p:cNvPr id="34" name="Picture 33"/>
          <p:cNvPicPr>
            <a:picLocks noChangeAspect="1"/>
          </p:cNvPicPr>
          <p:nvPr/>
        </p:nvPicPr>
        <p:blipFill rotWithShape="1">
          <a:blip r:embed="rId16">
            <a:duotone>
              <a:schemeClr val="bg2">
                <a:shade val="45000"/>
                <a:satMod val="135000"/>
              </a:schemeClr>
              <a:prstClr val="white"/>
            </a:duotone>
            <a:extLst>
              <a:ext uri="{BEBA8EAE-BF5A-486C-A8C5-ECC9F3942E4B}">
                <a14:imgProps xmlns:a14="http://schemas.microsoft.com/office/drawing/2010/main">
                  <a14:imgLayer r:embed="rId17">
                    <a14:imgEffect>
                      <a14:brightnessContrast bright="100000"/>
                    </a14:imgEffect>
                  </a14:imgLayer>
                </a14:imgProps>
              </a:ext>
            </a:extLst>
          </a:blip>
          <a:srcRect l="9752" t="14781" r="9444" b="31513"/>
          <a:stretch/>
        </p:blipFill>
        <p:spPr>
          <a:xfrm>
            <a:off x="11646190" y="5004136"/>
            <a:ext cx="393846" cy="291102"/>
          </a:xfrm>
          <a:prstGeom prst="rect">
            <a:avLst/>
          </a:prstGeom>
        </p:spPr>
      </p:pic>
      <p:pic>
        <p:nvPicPr>
          <p:cNvPr id="35" name="Picture 34"/>
          <p:cNvPicPr>
            <a:picLocks noChangeAspect="1"/>
          </p:cNvPicPr>
          <p:nvPr/>
        </p:nvPicPr>
        <p:blipFill rotWithShape="1">
          <a:blip r:embed="rId18">
            <a:duotone>
              <a:schemeClr val="bg2">
                <a:shade val="45000"/>
                <a:satMod val="135000"/>
              </a:schemeClr>
              <a:prstClr val="white"/>
            </a:duotone>
            <a:extLst>
              <a:ext uri="{BEBA8EAE-BF5A-486C-A8C5-ECC9F3942E4B}">
                <a14:imgProps xmlns:a14="http://schemas.microsoft.com/office/drawing/2010/main">
                  <a14:imgLayer r:embed="rId19">
                    <a14:imgEffect>
                      <a14:saturation sat="400000"/>
                    </a14:imgEffect>
                    <a14:imgEffect>
                      <a14:brightnessContrast bright="100000"/>
                    </a14:imgEffect>
                  </a14:imgLayer>
                </a14:imgProps>
              </a:ext>
            </a:extLst>
          </a:blip>
          <a:srcRect l="19250" r="21985" b="21255"/>
          <a:stretch/>
        </p:blipFill>
        <p:spPr>
          <a:xfrm>
            <a:off x="11736534" y="5610061"/>
            <a:ext cx="237138" cy="317761"/>
          </a:xfrm>
          <a:prstGeom prst="rect">
            <a:avLst/>
          </a:prstGeom>
        </p:spPr>
      </p:pic>
      <p:sp>
        <p:nvSpPr>
          <p:cNvPr id="36" name="Pentagon 35"/>
          <p:cNvSpPr/>
          <p:nvPr/>
        </p:nvSpPr>
        <p:spPr>
          <a:xfrm rot="5400000">
            <a:off x="11561797" y="3402"/>
            <a:ext cx="552955" cy="602231"/>
          </a:xfrm>
          <a:prstGeom prst="homePlate">
            <a:avLst>
              <a:gd name="adj" fmla="val 1920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37" name="Rectangle 36"/>
          <p:cNvSpPr/>
          <p:nvPr/>
        </p:nvSpPr>
        <p:spPr>
          <a:xfrm>
            <a:off x="11489909" y="-6595"/>
            <a:ext cx="704800" cy="492699"/>
          </a:xfrm>
          <a:prstGeom prst="rect">
            <a:avLst/>
          </a:prstGeom>
        </p:spPr>
        <p:txBody>
          <a:bodyPr wrap="square">
            <a:spAutoFit/>
          </a:bodyPr>
          <a:lstStyle/>
          <a:p>
            <a:pPr algn="ctr"/>
            <a:r>
              <a:rPr lang="en-GB" sz="813" b="1" i="0" dirty="0">
                <a:solidFill>
                  <a:srgbClr val="0B5196"/>
                </a:solidFill>
                <a:latin typeface="+mn-lt"/>
              </a:rPr>
              <a:t>EVERY CHILD A READER</a:t>
            </a:r>
          </a:p>
          <a:p>
            <a:pPr algn="ctr"/>
            <a:endParaRPr lang="en-GB" sz="163" b="0" i="1" dirty="0">
              <a:solidFill>
                <a:srgbClr val="002060"/>
              </a:solidFill>
              <a:latin typeface="+mn-lt"/>
            </a:endParaRPr>
          </a:p>
        </p:txBody>
      </p:sp>
      <p:pic>
        <p:nvPicPr>
          <p:cNvPr id="23" name="Picture 22"/>
          <p:cNvPicPr>
            <a:picLocks noChangeAspect="1"/>
          </p:cNvPicPr>
          <p:nvPr/>
        </p:nvPicPr>
        <p:blipFill rotWithShape="1">
          <a:blip r:embed="rId20" cstate="print">
            <a:extLst>
              <a:ext uri="{28A0092B-C50C-407E-A947-70E740481C1C}">
                <a14:useLocalDpi xmlns:a14="http://schemas.microsoft.com/office/drawing/2010/main" val="0"/>
              </a:ext>
            </a:extLst>
          </a:blip>
          <a:srcRect t="1" r="59982" b="-5988"/>
          <a:stretch/>
        </p:blipFill>
        <p:spPr>
          <a:xfrm>
            <a:off x="11645154" y="6420116"/>
            <a:ext cx="487873" cy="429535"/>
          </a:xfrm>
          <a:prstGeom prst="rect">
            <a:avLst/>
          </a:prstGeom>
        </p:spPr>
      </p:pic>
      <p:sp>
        <p:nvSpPr>
          <p:cNvPr id="24" name="Text Placeholder 4"/>
          <p:cNvSpPr>
            <a:spLocks noGrp="1"/>
          </p:cNvSpPr>
          <p:nvPr>
            <p:ph type="body" sz="quarter" idx="10"/>
          </p:nvPr>
        </p:nvSpPr>
        <p:spPr>
          <a:xfrm>
            <a:off x="272049" y="304517"/>
            <a:ext cx="10945813" cy="750661"/>
          </a:xfrm>
          <a:prstGeom prst="rect">
            <a:avLst/>
          </a:prstGeom>
        </p:spPr>
        <p:txBody>
          <a:bodyPr/>
          <a:lstStyle>
            <a:lvl1pPr marL="0" indent="0">
              <a:buNone/>
              <a:defRPr sz="2925"/>
            </a:lvl1pPr>
          </a:lstStyle>
          <a:p>
            <a:pPr lvl="0"/>
            <a:r>
              <a:rPr lang="en-GB"/>
              <a:t>Click to edit Master text styles</a:t>
            </a:r>
          </a:p>
        </p:txBody>
      </p:sp>
      <p:sp>
        <p:nvSpPr>
          <p:cNvPr id="25" name="Content Placeholder 6"/>
          <p:cNvSpPr>
            <a:spLocks noGrp="1"/>
          </p:cNvSpPr>
          <p:nvPr>
            <p:ph sz="quarter" idx="11"/>
          </p:nvPr>
        </p:nvSpPr>
        <p:spPr>
          <a:xfrm>
            <a:off x="287338" y="1377950"/>
            <a:ext cx="10945812" cy="4654550"/>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4691783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cSld name="5_ALT Practise - Ruler">
    <p:spTree>
      <p:nvGrpSpPr>
        <p:cNvPr id="1" name=""/>
        <p:cNvGrpSpPr/>
        <p:nvPr/>
      </p:nvGrpSpPr>
      <p:grpSpPr>
        <a:xfrm>
          <a:off x="0" y="0"/>
          <a:ext cx="0" cy="0"/>
          <a:chOff x="0" y="0"/>
          <a:chExt cx="0" cy="0"/>
        </a:xfrm>
      </p:grpSpPr>
      <p:sp>
        <p:nvSpPr>
          <p:cNvPr id="10" name="Rectangle 9"/>
          <p:cNvSpPr/>
          <p:nvPr/>
        </p:nvSpPr>
        <p:spPr>
          <a:xfrm>
            <a:off x="1" y="6381936"/>
            <a:ext cx="12186639" cy="476064"/>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11" name="Pentagon 10"/>
          <p:cNvSpPr/>
          <p:nvPr/>
        </p:nvSpPr>
        <p:spPr>
          <a:xfrm>
            <a:off x="112111" y="6444944"/>
            <a:ext cx="2808000" cy="358139"/>
          </a:xfrm>
          <a:prstGeom prst="homePlate">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RETRIEVE</a:t>
            </a:r>
            <a:endParaRPr lang="en-GB" sz="1300" b="0" dirty="0">
              <a:solidFill>
                <a:schemeClr val="bg1"/>
              </a:solidFill>
            </a:endParaRPr>
          </a:p>
        </p:txBody>
      </p:sp>
      <p:sp>
        <p:nvSpPr>
          <p:cNvPr id="12" name="Chevron 11"/>
          <p:cNvSpPr/>
          <p:nvPr/>
        </p:nvSpPr>
        <p:spPr>
          <a:xfrm>
            <a:off x="2860361"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INSTRUCT</a:t>
            </a:r>
          </a:p>
        </p:txBody>
      </p:sp>
      <p:sp>
        <p:nvSpPr>
          <p:cNvPr id="13" name="Chevron 12"/>
          <p:cNvSpPr/>
          <p:nvPr/>
        </p:nvSpPr>
        <p:spPr>
          <a:xfrm>
            <a:off x="5600494" y="6444944"/>
            <a:ext cx="2808000" cy="358139"/>
          </a:xfrm>
          <a:prstGeom prst="chevron">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1" dirty="0">
                <a:solidFill>
                  <a:srgbClr val="0B5196"/>
                </a:solidFill>
              </a:rPr>
              <a:t>PRACTISE</a:t>
            </a:r>
            <a:endParaRPr lang="en-GB" sz="1300" b="1" dirty="0">
              <a:solidFill>
                <a:srgbClr val="0B5196"/>
              </a:solidFill>
            </a:endParaRPr>
          </a:p>
        </p:txBody>
      </p:sp>
      <p:sp>
        <p:nvSpPr>
          <p:cNvPr id="14" name="Chevron 13"/>
          <p:cNvSpPr/>
          <p:nvPr/>
        </p:nvSpPr>
        <p:spPr>
          <a:xfrm>
            <a:off x="8336532"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SECURE</a:t>
            </a:r>
            <a:endParaRPr lang="en-GB" sz="1300" b="0" dirty="0">
              <a:solidFill>
                <a:schemeClr val="bg1"/>
              </a:solidFill>
            </a:endParaRPr>
          </a:p>
        </p:txBody>
      </p:sp>
      <p:sp>
        <p:nvSpPr>
          <p:cNvPr id="15" name="Rectangle 14"/>
          <p:cNvSpPr/>
          <p:nvPr/>
        </p:nvSpPr>
        <p:spPr>
          <a:xfrm>
            <a:off x="11489909" y="-12902"/>
            <a:ext cx="696730" cy="6394837"/>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latin typeface="+mn-lt"/>
            </a:endParaRPr>
          </a:p>
        </p:txBody>
      </p:sp>
      <p:graphicFrame>
        <p:nvGraphicFramePr>
          <p:cNvPr id="16" name="Table 15"/>
          <p:cNvGraphicFramePr>
            <a:graphicFrameLocks noGrp="1"/>
          </p:cNvGraphicFramePr>
          <p:nvPr>
            <p:extLst>
              <p:ext uri="{D42A27DB-BD31-4B8C-83A1-F6EECF244321}">
                <p14:modId xmlns:p14="http://schemas.microsoft.com/office/powerpoint/2010/main" val="824284259"/>
              </p:ext>
            </p:extLst>
          </p:nvPr>
        </p:nvGraphicFramePr>
        <p:xfrm>
          <a:off x="11559521" y="529722"/>
          <a:ext cx="612158" cy="5581320"/>
        </p:xfrm>
        <a:graphic>
          <a:graphicData uri="http://schemas.openxmlformats.org/drawingml/2006/table">
            <a:tbl>
              <a:tblPr firstRow="1" bandRow="1">
                <a:tableStyleId>{5C22544A-7EE6-4342-B048-85BDC9FD1C3A}</a:tableStyleId>
              </a:tblPr>
              <a:tblGrid>
                <a:gridCol w="612158">
                  <a:extLst>
                    <a:ext uri="{9D8B030D-6E8A-4147-A177-3AD203B41FA5}">
                      <a16:colId xmlns:a16="http://schemas.microsoft.com/office/drawing/2014/main" val="1173439250"/>
                    </a:ext>
                  </a:extLst>
                </a:gridCol>
              </a:tblGrid>
              <a:tr h="670794">
                <a:tc>
                  <a:txBody>
                    <a:bodyPr/>
                    <a:lstStyle/>
                    <a:p>
                      <a:pPr algn="ctr"/>
                      <a:r>
                        <a:rPr lang="en-GB" sz="800" b="1" dirty="0">
                          <a:solidFill>
                            <a:schemeClr val="bg1"/>
                          </a:solidFill>
                          <a:latin typeface="Lato" panose="020F0502020204030203" pitchFamily="34" charset="0"/>
                        </a:rPr>
                        <a:t>RETRIEVE</a:t>
                      </a:r>
                      <a:r>
                        <a:rPr lang="en-GB" sz="600" b="1" dirty="0">
                          <a:solidFill>
                            <a:schemeClr val="bg1"/>
                          </a:solidFill>
                          <a:latin typeface="Lato" panose="020F0502020204030203" pitchFamily="34" charset="0"/>
                        </a:rPr>
                        <a:t> </a:t>
                      </a:r>
                    </a:p>
                  </a:txBody>
                  <a:tcPr marL="0" marR="0" marT="0" marB="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68570316"/>
                  </a:ext>
                </a:extLst>
              </a:tr>
              <a:tr h="670794">
                <a:tc>
                  <a:txBody>
                    <a:bodyPr/>
                    <a:lstStyle/>
                    <a:p>
                      <a:pPr algn="ctr"/>
                      <a:r>
                        <a:rPr lang="en-GB" sz="800" b="1" dirty="0">
                          <a:solidFill>
                            <a:schemeClr val="bg1"/>
                          </a:solidFill>
                          <a:latin typeface="Lato" panose="020F0502020204030203" pitchFamily="34" charset="0"/>
                        </a:rPr>
                        <a:t>DECODE</a:t>
                      </a:r>
                      <a:r>
                        <a:rPr lang="en-GB" sz="600" b="1"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99255851"/>
                  </a:ext>
                </a:extLst>
              </a:tr>
              <a:tr h="804952">
                <a:tc>
                  <a:txBody>
                    <a:bodyPr/>
                    <a:lstStyle/>
                    <a:p>
                      <a:pPr algn="ctr"/>
                      <a:r>
                        <a:rPr lang="en-GB" sz="800" b="1" dirty="0">
                          <a:solidFill>
                            <a:schemeClr val="bg1"/>
                          </a:solidFill>
                          <a:effectLst/>
                          <a:latin typeface="Lato" panose="020F0502020204030203" pitchFamily="34" charset="0"/>
                        </a:rPr>
                        <a:t>CONNECT</a:t>
                      </a:r>
                      <a:r>
                        <a:rPr lang="en-GB" sz="600" b="0"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00917632"/>
                  </a:ext>
                </a:extLst>
              </a:tr>
              <a:tr h="675292">
                <a:tc>
                  <a:txBody>
                    <a:bodyPr/>
                    <a:lstStyle/>
                    <a:p>
                      <a:pPr algn="ctr"/>
                      <a:r>
                        <a:rPr lang="en-GB" sz="800" b="1" dirty="0">
                          <a:solidFill>
                            <a:schemeClr val="bg1"/>
                          </a:solidFill>
                          <a:latin typeface="Lato" panose="020F0502020204030203" pitchFamily="34" charset="0"/>
                        </a:rPr>
                        <a:t>VISUALISE</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119845"/>
                  </a:ext>
                </a:extLst>
              </a:tr>
              <a:tr h="670794">
                <a:tc>
                  <a:txBody>
                    <a:bodyPr/>
                    <a:lstStyle/>
                    <a:p>
                      <a:pPr algn="ctr"/>
                      <a:r>
                        <a:rPr lang="en-GB" sz="800" b="1" dirty="0">
                          <a:solidFill>
                            <a:schemeClr val="bg1"/>
                          </a:solidFill>
                          <a:latin typeface="Lato" panose="020F0502020204030203" pitchFamily="34" charset="0"/>
                        </a:rPr>
                        <a:t>SUMMARISE</a:t>
                      </a:r>
                      <a:r>
                        <a:rPr lang="en-GB" sz="600" b="0"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1290061"/>
                  </a:ext>
                </a:extLst>
              </a:tr>
              <a:tr h="670794">
                <a:tc>
                  <a:txBody>
                    <a:bodyPr/>
                    <a:lstStyle/>
                    <a:p>
                      <a:pPr algn="ctr"/>
                      <a:r>
                        <a:rPr lang="en-GB" sz="800" b="1" dirty="0">
                          <a:solidFill>
                            <a:schemeClr val="bg1"/>
                          </a:solidFill>
                          <a:latin typeface="Lato" panose="020F0502020204030203" pitchFamily="34" charset="0"/>
                        </a:rPr>
                        <a:t>INFER</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36069001"/>
                  </a:ext>
                </a:extLst>
              </a:tr>
              <a:tr h="747106">
                <a:tc>
                  <a:txBody>
                    <a:bodyPr/>
                    <a:lstStyle/>
                    <a:p>
                      <a:pPr algn="ctr"/>
                      <a:r>
                        <a:rPr lang="en-GB" sz="800" b="1" dirty="0">
                          <a:solidFill>
                            <a:schemeClr val="bg1"/>
                          </a:solidFill>
                          <a:latin typeface="Lato" panose="020F0502020204030203" pitchFamily="34" charset="0"/>
                        </a:rPr>
                        <a:t>PREDICT</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4082905"/>
                  </a:ext>
                </a:extLst>
              </a:tr>
              <a:tr h="670794">
                <a:tc>
                  <a:txBody>
                    <a:bodyPr/>
                    <a:lstStyle/>
                    <a:p>
                      <a:pPr algn="ctr"/>
                      <a:r>
                        <a:rPr lang="en-GB" sz="800" b="1" dirty="0">
                          <a:solidFill>
                            <a:schemeClr val="bg1"/>
                          </a:solidFill>
                          <a:latin typeface="Lato" panose="020F0502020204030203" pitchFamily="34" charset="0"/>
                        </a:rPr>
                        <a:t>EXAMINE</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42804185"/>
                  </a:ext>
                </a:extLst>
              </a:tr>
            </a:tbl>
          </a:graphicData>
        </a:graphic>
      </p:graphicFrame>
      <p:grpSp>
        <p:nvGrpSpPr>
          <p:cNvPr id="18" name="Group 17"/>
          <p:cNvGrpSpPr/>
          <p:nvPr/>
        </p:nvGrpSpPr>
        <p:grpSpPr>
          <a:xfrm>
            <a:off x="11629922" y="2865412"/>
            <a:ext cx="386112" cy="318172"/>
            <a:chOff x="3206569" y="2423806"/>
            <a:chExt cx="752955" cy="707366"/>
          </a:xfrm>
        </p:grpSpPr>
        <p:pic>
          <p:nvPicPr>
            <p:cNvPr id="19" name="Picture 2" descr="Image result for imagine icon"/>
            <p:cNvPicPr>
              <a:picLocks noChangeAspect="1" noChangeArrowheads="1"/>
            </p:cNvPicPr>
            <p:nvPr/>
          </p:nvPicPr>
          <p:blipFill>
            <a:blip r:embed="rId2" cstate="print">
              <a:duotone>
                <a:schemeClr val="bg2">
                  <a:shade val="45000"/>
                  <a:satMod val="135000"/>
                </a:schemeClr>
                <a:prstClr val="white"/>
              </a:duotone>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3206569" y="2423806"/>
              <a:ext cx="752955" cy="707366"/>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 descr="Image result for picture icon"/>
            <p:cNvPicPr>
              <a:picLocks noChangeAspect="1" noChangeArrowheads="1"/>
            </p:cNvPicPr>
            <p:nvPr/>
          </p:nvPicPr>
          <p:blipFill>
            <a:blip r:embed="rId4" cstate="print">
              <a:duotone>
                <a:schemeClr val="bg2">
                  <a:shade val="45000"/>
                  <a:satMod val="135000"/>
                </a:schemeClr>
                <a:prstClr val="white"/>
              </a:duotone>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rot="21375469">
              <a:off x="3330060" y="2576503"/>
              <a:ext cx="178047" cy="157846"/>
            </a:xfrm>
            <a:prstGeom prst="rect">
              <a:avLst/>
            </a:prstGeom>
            <a:noFill/>
            <a:extLst>
              <a:ext uri="{909E8E84-426E-40DD-AFC4-6F175D3DCCD1}">
                <a14:hiddenFill xmlns:a14="http://schemas.microsoft.com/office/drawing/2010/main">
                  <a:solidFill>
                    <a:srgbClr val="FFFFFF"/>
                  </a:solidFill>
                </a14:hiddenFill>
              </a:ext>
            </a:extLst>
          </p:spPr>
        </p:pic>
      </p:grpSp>
      <p:pic>
        <p:nvPicPr>
          <p:cNvPr id="21" name="Picture 20"/>
          <p:cNvPicPr>
            <a:picLocks noChangeAspect="1"/>
          </p:cNvPicPr>
          <p:nvPr/>
        </p:nvPicPr>
        <p:blipFill>
          <a:blip r:embed="rId6" cstate="print">
            <a:duotone>
              <a:schemeClr val="bg2">
                <a:shade val="45000"/>
                <a:satMod val="135000"/>
              </a:schemeClr>
              <a:prstClr val="white"/>
            </a:duotone>
            <a:extLst>
              <a:ext uri="{BEBA8EAE-BF5A-486C-A8C5-ECC9F3942E4B}">
                <a14:imgProps xmlns:a14="http://schemas.microsoft.com/office/drawing/2010/main">
                  <a14:imgLayer r:embed="rId7">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725168" y="4247201"/>
            <a:ext cx="267422" cy="314182"/>
          </a:xfrm>
          <a:prstGeom prst="rect">
            <a:avLst/>
          </a:prstGeom>
        </p:spPr>
      </p:pic>
      <p:pic>
        <p:nvPicPr>
          <p:cNvPr id="22" name="Picture 4" descr="Image result for writing list icon"/>
          <p:cNvPicPr>
            <a:picLocks noChangeAspect="1" noChangeArrowheads="1"/>
          </p:cNvPicPr>
          <p:nvPr/>
        </p:nvPicPr>
        <p:blipFill>
          <a:blip r:embed="rId8" cstate="print">
            <a:duotone>
              <a:schemeClr val="bg2">
                <a:shade val="45000"/>
                <a:satMod val="135000"/>
              </a:schemeClr>
              <a:prstClr val="white"/>
            </a:duotone>
            <a:extLst>
              <a:ext uri="{BEBA8EAE-BF5A-486C-A8C5-ECC9F3942E4B}">
                <a14:imgProps xmlns:a14="http://schemas.microsoft.com/office/drawing/2010/main">
                  <a14:imgLayer r:embed="rId9">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1741487" y="3561335"/>
            <a:ext cx="206961" cy="291029"/>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30"/>
          <p:cNvPicPr>
            <a:picLocks noChangeAspect="1"/>
          </p:cNvPicPr>
          <p:nvPr/>
        </p:nvPicPr>
        <p:blipFill>
          <a:blip r:embed="rId10" cstate="print">
            <a:duotone>
              <a:schemeClr val="bg2">
                <a:shade val="45000"/>
                <a:satMod val="135000"/>
              </a:schemeClr>
              <a:prstClr val="white"/>
            </a:duotone>
            <a:extLst>
              <a:ext uri="{BEBA8EAE-BF5A-486C-A8C5-ECC9F3942E4B}">
                <a14:imgProps xmlns:a14="http://schemas.microsoft.com/office/drawing/2010/main">
                  <a14:imgLayer r:embed="rId11">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646192" y="2166177"/>
            <a:ext cx="377815" cy="361612"/>
          </a:xfrm>
          <a:prstGeom prst="rect">
            <a:avLst/>
          </a:prstGeom>
        </p:spPr>
      </p:pic>
      <p:pic>
        <p:nvPicPr>
          <p:cNvPr id="32" name="Picture 31"/>
          <p:cNvPicPr>
            <a:picLocks noChangeAspect="1"/>
          </p:cNvPicPr>
          <p:nvPr/>
        </p:nvPicPr>
        <p:blipFill rotWithShape="1">
          <a:blip r:embed="rId12">
            <a:duotone>
              <a:schemeClr val="bg2">
                <a:shade val="45000"/>
                <a:satMod val="135000"/>
              </a:schemeClr>
              <a:prstClr val="white"/>
            </a:duotone>
            <a:extLst>
              <a:ext uri="{BEBA8EAE-BF5A-486C-A8C5-ECC9F3942E4B}">
                <a14:imgProps xmlns:a14="http://schemas.microsoft.com/office/drawing/2010/main">
                  <a14:imgLayer r:embed="rId13">
                    <a14:imgEffect>
                      <a14:brightnessContrast bright="100000"/>
                    </a14:imgEffect>
                  </a14:imgLayer>
                </a14:imgProps>
              </a:ext>
            </a:extLst>
          </a:blip>
          <a:srcRect r="5491" b="17816"/>
          <a:stretch/>
        </p:blipFill>
        <p:spPr>
          <a:xfrm>
            <a:off x="11625042" y="1378199"/>
            <a:ext cx="416217" cy="361939"/>
          </a:xfrm>
          <a:prstGeom prst="rect">
            <a:avLst/>
          </a:prstGeom>
        </p:spPr>
      </p:pic>
      <p:pic>
        <p:nvPicPr>
          <p:cNvPr id="33" name="Picture 32"/>
          <p:cNvPicPr>
            <a:picLocks noChangeAspect="1"/>
          </p:cNvPicPr>
          <p:nvPr/>
        </p:nvPicPr>
        <p:blipFill rotWithShape="1">
          <a:blip r:embed="rId14">
            <a:duotone>
              <a:schemeClr val="bg2">
                <a:shade val="45000"/>
                <a:satMod val="135000"/>
              </a:schemeClr>
              <a:prstClr val="white"/>
            </a:duotone>
            <a:extLst>
              <a:ext uri="{BEBA8EAE-BF5A-486C-A8C5-ECC9F3942E4B}">
                <a14:imgProps xmlns:a14="http://schemas.microsoft.com/office/drawing/2010/main">
                  <a14:imgLayer r:embed="rId15">
                    <a14:imgEffect>
                      <a14:brightnessContrast bright="100000"/>
                    </a14:imgEffect>
                  </a14:imgLayer>
                </a14:imgProps>
              </a:ext>
            </a:extLst>
          </a:blip>
          <a:srcRect b="19186"/>
          <a:stretch/>
        </p:blipFill>
        <p:spPr>
          <a:xfrm>
            <a:off x="11631030" y="733844"/>
            <a:ext cx="397618" cy="321332"/>
          </a:xfrm>
          <a:prstGeom prst="rect">
            <a:avLst/>
          </a:prstGeom>
        </p:spPr>
      </p:pic>
      <p:pic>
        <p:nvPicPr>
          <p:cNvPr id="34" name="Picture 33"/>
          <p:cNvPicPr>
            <a:picLocks noChangeAspect="1"/>
          </p:cNvPicPr>
          <p:nvPr/>
        </p:nvPicPr>
        <p:blipFill rotWithShape="1">
          <a:blip r:embed="rId16">
            <a:duotone>
              <a:schemeClr val="bg2">
                <a:shade val="45000"/>
                <a:satMod val="135000"/>
              </a:schemeClr>
              <a:prstClr val="white"/>
            </a:duotone>
            <a:extLst>
              <a:ext uri="{BEBA8EAE-BF5A-486C-A8C5-ECC9F3942E4B}">
                <a14:imgProps xmlns:a14="http://schemas.microsoft.com/office/drawing/2010/main">
                  <a14:imgLayer r:embed="rId17">
                    <a14:imgEffect>
                      <a14:brightnessContrast bright="100000"/>
                    </a14:imgEffect>
                  </a14:imgLayer>
                </a14:imgProps>
              </a:ext>
            </a:extLst>
          </a:blip>
          <a:srcRect l="9752" t="14781" r="9444" b="31513"/>
          <a:stretch/>
        </p:blipFill>
        <p:spPr>
          <a:xfrm>
            <a:off x="11646190" y="5004136"/>
            <a:ext cx="393846" cy="291102"/>
          </a:xfrm>
          <a:prstGeom prst="rect">
            <a:avLst/>
          </a:prstGeom>
        </p:spPr>
      </p:pic>
      <p:pic>
        <p:nvPicPr>
          <p:cNvPr id="35" name="Picture 34"/>
          <p:cNvPicPr>
            <a:picLocks noChangeAspect="1"/>
          </p:cNvPicPr>
          <p:nvPr/>
        </p:nvPicPr>
        <p:blipFill rotWithShape="1">
          <a:blip r:embed="rId18">
            <a:duotone>
              <a:schemeClr val="bg2">
                <a:shade val="45000"/>
                <a:satMod val="135000"/>
              </a:schemeClr>
              <a:prstClr val="white"/>
            </a:duotone>
            <a:extLst>
              <a:ext uri="{BEBA8EAE-BF5A-486C-A8C5-ECC9F3942E4B}">
                <a14:imgProps xmlns:a14="http://schemas.microsoft.com/office/drawing/2010/main">
                  <a14:imgLayer r:embed="rId19">
                    <a14:imgEffect>
                      <a14:saturation sat="400000"/>
                    </a14:imgEffect>
                    <a14:imgEffect>
                      <a14:brightnessContrast bright="100000"/>
                    </a14:imgEffect>
                  </a14:imgLayer>
                </a14:imgProps>
              </a:ext>
            </a:extLst>
          </a:blip>
          <a:srcRect l="19250" r="21985" b="21255"/>
          <a:stretch/>
        </p:blipFill>
        <p:spPr>
          <a:xfrm>
            <a:off x="11736534" y="5610061"/>
            <a:ext cx="237138" cy="317761"/>
          </a:xfrm>
          <a:prstGeom prst="rect">
            <a:avLst/>
          </a:prstGeom>
        </p:spPr>
      </p:pic>
      <p:sp>
        <p:nvSpPr>
          <p:cNvPr id="36" name="Pentagon 35"/>
          <p:cNvSpPr/>
          <p:nvPr/>
        </p:nvSpPr>
        <p:spPr>
          <a:xfrm rot="5400000">
            <a:off x="11561797" y="3402"/>
            <a:ext cx="552955" cy="602231"/>
          </a:xfrm>
          <a:prstGeom prst="homePlate">
            <a:avLst>
              <a:gd name="adj" fmla="val 1920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37" name="Rectangle 36"/>
          <p:cNvSpPr/>
          <p:nvPr/>
        </p:nvSpPr>
        <p:spPr>
          <a:xfrm>
            <a:off x="11489909" y="-6595"/>
            <a:ext cx="704800" cy="492699"/>
          </a:xfrm>
          <a:prstGeom prst="rect">
            <a:avLst/>
          </a:prstGeom>
        </p:spPr>
        <p:txBody>
          <a:bodyPr wrap="square">
            <a:spAutoFit/>
          </a:bodyPr>
          <a:lstStyle/>
          <a:p>
            <a:pPr algn="ctr"/>
            <a:r>
              <a:rPr lang="en-GB" sz="813" b="1" i="0" dirty="0">
                <a:solidFill>
                  <a:srgbClr val="0B5196"/>
                </a:solidFill>
                <a:latin typeface="+mn-lt"/>
              </a:rPr>
              <a:t>EVERY CHILD A READER</a:t>
            </a:r>
          </a:p>
          <a:p>
            <a:pPr algn="ctr"/>
            <a:endParaRPr lang="en-GB" sz="163" b="0" i="1" dirty="0">
              <a:solidFill>
                <a:srgbClr val="002060"/>
              </a:solidFill>
              <a:latin typeface="+mn-lt"/>
            </a:endParaRPr>
          </a:p>
        </p:txBody>
      </p:sp>
      <p:pic>
        <p:nvPicPr>
          <p:cNvPr id="23" name="Picture 22"/>
          <p:cNvPicPr>
            <a:picLocks noChangeAspect="1"/>
          </p:cNvPicPr>
          <p:nvPr/>
        </p:nvPicPr>
        <p:blipFill rotWithShape="1">
          <a:blip r:embed="rId20" cstate="print">
            <a:extLst>
              <a:ext uri="{28A0092B-C50C-407E-A947-70E740481C1C}">
                <a14:useLocalDpi xmlns:a14="http://schemas.microsoft.com/office/drawing/2010/main" val="0"/>
              </a:ext>
            </a:extLst>
          </a:blip>
          <a:srcRect t="1" r="59982" b="-5988"/>
          <a:stretch/>
        </p:blipFill>
        <p:spPr>
          <a:xfrm>
            <a:off x="11645154" y="6420116"/>
            <a:ext cx="487873" cy="429535"/>
          </a:xfrm>
          <a:prstGeom prst="rect">
            <a:avLst/>
          </a:prstGeom>
        </p:spPr>
      </p:pic>
      <p:sp>
        <p:nvSpPr>
          <p:cNvPr id="24" name="Text Placeholder 4"/>
          <p:cNvSpPr>
            <a:spLocks noGrp="1"/>
          </p:cNvSpPr>
          <p:nvPr>
            <p:ph type="body" sz="quarter" idx="10"/>
          </p:nvPr>
        </p:nvSpPr>
        <p:spPr>
          <a:xfrm>
            <a:off x="272049" y="304517"/>
            <a:ext cx="10945813" cy="750661"/>
          </a:xfrm>
          <a:prstGeom prst="rect">
            <a:avLst/>
          </a:prstGeom>
        </p:spPr>
        <p:txBody>
          <a:bodyPr/>
          <a:lstStyle>
            <a:lvl1pPr marL="0" indent="0">
              <a:buNone/>
              <a:defRPr sz="2925"/>
            </a:lvl1pPr>
          </a:lstStyle>
          <a:p>
            <a:pPr lvl="0"/>
            <a:r>
              <a:rPr lang="en-GB"/>
              <a:t>Click to edit Master text styles</a:t>
            </a:r>
          </a:p>
        </p:txBody>
      </p:sp>
      <p:sp>
        <p:nvSpPr>
          <p:cNvPr id="25" name="Content Placeholder 6"/>
          <p:cNvSpPr>
            <a:spLocks noGrp="1"/>
          </p:cNvSpPr>
          <p:nvPr>
            <p:ph sz="quarter" idx="11"/>
          </p:nvPr>
        </p:nvSpPr>
        <p:spPr>
          <a:xfrm>
            <a:off x="287338" y="1377950"/>
            <a:ext cx="10945812" cy="4654550"/>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196892979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cSld name="6_ALT Practise - Ruler">
    <p:spTree>
      <p:nvGrpSpPr>
        <p:cNvPr id="1" name=""/>
        <p:cNvGrpSpPr/>
        <p:nvPr/>
      </p:nvGrpSpPr>
      <p:grpSpPr>
        <a:xfrm>
          <a:off x="0" y="0"/>
          <a:ext cx="0" cy="0"/>
          <a:chOff x="0" y="0"/>
          <a:chExt cx="0" cy="0"/>
        </a:xfrm>
      </p:grpSpPr>
      <p:sp>
        <p:nvSpPr>
          <p:cNvPr id="10" name="Rectangle 9"/>
          <p:cNvSpPr/>
          <p:nvPr/>
        </p:nvSpPr>
        <p:spPr>
          <a:xfrm>
            <a:off x="1" y="6381936"/>
            <a:ext cx="12186639" cy="476064"/>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11" name="Pentagon 10"/>
          <p:cNvSpPr/>
          <p:nvPr/>
        </p:nvSpPr>
        <p:spPr>
          <a:xfrm>
            <a:off x="112111" y="6444944"/>
            <a:ext cx="2808000" cy="358139"/>
          </a:xfrm>
          <a:prstGeom prst="homePlate">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RETRIEVE</a:t>
            </a:r>
            <a:endParaRPr lang="en-GB" sz="1300" b="0" dirty="0">
              <a:solidFill>
                <a:schemeClr val="bg1"/>
              </a:solidFill>
            </a:endParaRPr>
          </a:p>
        </p:txBody>
      </p:sp>
      <p:sp>
        <p:nvSpPr>
          <p:cNvPr id="12" name="Chevron 11"/>
          <p:cNvSpPr/>
          <p:nvPr/>
        </p:nvSpPr>
        <p:spPr>
          <a:xfrm>
            <a:off x="2860361"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INSTRUCT</a:t>
            </a:r>
          </a:p>
        </p:txBody>
      </p:sp>
      <p:sp>
        <p:nvSpPr>
          <p:cNvPr id="13" name="Chevron 12"/>
          <p:cNvSpPr/>
          <p:nvPr/>
        </p:nvSpPr>
        <p:spPr>
          <a:xfrm>
            <a:off x="5600494" y="6444944"/>
            <a:ext cx="2808000" cy="358139"/>
          </a:xfrm>
          <a:prstGeom prst="chevron">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1" dirty="0">
                <a:solidFill>
                  <a:srgbClr val="0B5196"/>
                </a:solidFill>
              </a:rPr>
              <a:t>PRACTISE</a:t>
            </a:r>
            <a:endParaRPr lang="en-GB" sz="1300" b="1" dirty="0">
              <a:solidFill>
                <a:srgbClr val="0B5196"/>
              </a:solidFill>
            </a:endParaRPr>
          </a:p>
        </p:txBody>
      </p:sp>
      <p:sp>
        <p:nvSpPr>
          <p:cNvPr id="14" name="Chevron 13"/>
          <p:cNvSpPr/>
          <p:nvPr/>
        </p:nvSpPr>
        <p:spPr>
          <a:xfrm>
            <a:off x="8336532"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SECURE</a:t>
            </a:r>
            <a:endParaRPr lang="en-GB" sz="1300" b="0" dirty="0">
              <a:solidFill>
                <a:schemeClr val="bg1"/>
              </a:solidFill>
            </a:endParaRPr>
          </a:p>
        </p:txBody>
      </p:sp>
      <p:sp>
        <p:nvSpPr>
          <p:cNvPr id="15" name="Rectangle 14"/>
          <p:cNvSpPr/>
          <p:nvPr/>
        </p:nvSpPr>
        <p:spPr>
          <a:xfrm>
            <a:off x="11489909" y="-12902"/>
            <a:ext cx="696730" cy="6394837"/>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latin typeface="+mn-lt"/>
            </a:endParaRPr>
          </a:p>
        </p:txBody>
      </p:sp>
      <p:graphicFrame>
        <p:nvGraphicFramePr>
          <p:cNvPr id="16" name="Table 15"/>
          <p:cNvGraphicFramePr>
            <a:graphicFrameLocks noGrp="1"/>
          </p:cNvGraphicFramePr>
          <p:nvPr>
            <p:extLst>
              <p:ext uri="{D42A27DB-BD31-4B8C-83A1-F6EECF244321}">
                <p14:modId xmlns:p14="http://schemas.microsoft.com/office/powerpoint/2010/main" val="824284259"/>
              </p:ext>
            </p:extLst>
          </p:nvPr>
        </p:nvGraphicFramePr>
        <p:xfrm>
          <a:off x="11559521" y="529722"/>
          <a:ext cx="612158" cy="5581320"/>
        </p:xfrm>
        <a:graphic>
          <a:graphicData uri="http://schemas.openxmlformats.org/drawingml/2006/table">
            <a:tbl>
              <a:tblPr firstRow="1" bandRow="1">
                <a:tableStyleId>{5C22544A-7EE6-4342-B048-85BDC9FD1C3A}</a:tableStyleId>
              </a:tblPr>
              <a:tblGrid>
                <a:gridCol w="612158">
                  <a:extLst>
                    <a:ext uri="{9D8B030D-6E8A-4147-A177-3AD203B41FA5}">
                      <a16:colId xmlns:a16="http://schemas.microsoft.com/office/drawing/2014/main" val="1173439250"/>
                    </a:ext>
                  </a:extLst>
                </a:gridCol>
              </a:tblGrid>
              <a:tr h="670794">
                <a:tc>
                  <a:txBody>
                    <a:bodyPr/>
                    <a:lstStyle/>
                    <a:p>
                      <a:pPr algn="ctr"/>
                      <a:r>
                        <a:rPr lang="en-GB" sz="800" b="1" dirty="0">
                          <a:solidFill>
                            <a:schemeClr val="bg1"/>
                          </a:solidFill>
                          <a:latin typeface="Lato" panose="020F0502020204030203" pitchFamily="34" charset="0"/>
                        </a:rPr>
                        <a:t>RETRIEVE</a:t>
                      </a:r>
                      <a:r>
                        <a:rPr lang="en-GB" sz="600" b="1" dirty="0">
                          <a:solidFill>
                            <a:schemeClr val="bg1"/>
                          </a:solidFill>
                          <a:latin typeface="Lato" panose="020F0502020204030203" pitchFamily="34" charset="0"/>
                        </a:rPr>
                        <a:t> </a:t>
                      </a:r>
                    </a:p>
                  </a:txBody>
                  <a:tcPr marL="0" marR="0" marT="0" marB="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68570316"/>
                  </a:ext>
                </a:extLst>
              </a:tr>
              <a:tr h="670794">
                <a:tc>
                  <a:txBody>
                    <a:bodyPr/>
                    <a:lstStyle/>
                    <a:p>
                      <a:pPr algn="ctr"/>
                      <a:r>
                        <a:rPr lang="en-GB" sz="800" b="1" dirty="0">
                          <a:solidFill>
                            <a:schemeClr val="bg1"/>
                          </a:solidFill>
                          <a:latin typeface="Lato" panose="020F0502020204030203" pitchFamily="34" charset="0"/>
                        </a:rPr>
                        <a:t>DECODE</a:t>
                      </a:r>
                      <a:r>
                        <a:rPr lang="en-GB" sz="600" b="1"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99255851"/>
                  </a:ext>
                </a:extLst>
              </a:tr>
              <a:tr h="804952">
                <a:tc>
                  <a:txBody>
                    <a:bodyPr/>
                    <a:lstStyle/>
                    <a:p>
                      <a:pPr algn="ctr"/>
                      <a:r>
                        <a:rPr lang="en-GB" sz="800" b="1" dirty="0">
                          <a:solidFill>
                            <a:schemeClr val="bg1"/>
                          </a:solidFill>
                          <a:effectLst/>
                          <a:latin typeface="Lato" panose="020F0502020204030203" pitchFamily="34" charset="0"/>
                        </a:rPr>
                        <a:t>CONNECT</a:t>
                      </a:r>
                      <a:r>
                        <a:rPr lang="en-GB" sz="600" b="0"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00917632"/>
                  </a:ext>
                </a:extLst>
              </a:tr>
              <a:tr h="675292">
                <a:tc>
                  <a:txBody>
                    <a:bodyPr/>
                    <a:lstStyle/>
                    <a:p>
                      <a:pPr algn="ctr"/>
                      <a:r>
                        <a:rPr lang="en-GB" sz="800" b="1" dirty="0">
                          <a:solidFill>
                            <a:schemeClr val="bg1"/>
                          </a:solidFill>
                          <a:latin typeface="Lato" panose="020F0502020204030203" pitchFamily="34" charset="0"/>
                        </a:rPr>
                        <a:t>VISUALISE</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119845"/>
                  </a:ext>
                </a:extLst>
              </a:tr>
              <a:tr h="670794">
                <a:tc>
                  <a:txBody>
                    <a:bodyPr/>
                    <a:lstStyle/>
                    <a:p>
                      <a:pPr algn="ctr"/>
                      <a:r>
                        <a:rPr lang="en-GB" sz="800" b="1" dirty="0">
                          <a:solidFill>
                            <a:schemeClr val="bg1"/>
                          </a:solidFill>
                          <a:latin typeface="Lato" panose="020F0502020204030203" pitchFamily="34" charset="0"/>
                        </a:rPr>
                        <a:t>SUMMARISE</a:t>
                      </a:r>
                      <a:r>
                        <a:rPr lang="en-GB" sz="600" b="0"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1290061"/>
                  </a:ext>
                </a:extLst>
              </a:tr>
              <a:tr h="670794">
                <a:tc>
                  <a:txBody>
                    <a:bodyPr/>
                    <a:lstStyle/>
                    <a:p>
                      <a:pPr algn="ctr"/>
                      <a:r>
                        <a:rPr lang="en-GB" sz="800" b="1" dirty="0">
                          <a:solidFill>
                            <a:schemeClr val="bg1"/>
                          </a:solidFill>
                          <a:latin typeface="Lato" panose="020F0502020204030203" pitchFamily="34" charset="0"/>
                        </a:rPr>
                        <a:t>INFER</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36069001"/>
                  </a:ext>
                </a:extLst>
              </a:tr>
              <a:tr h="747106">
                <a:tc>
                  <a:txBody>
                    <a:bodyPr/>
                    <a:lstStyle/>
                    <a:p>
                      <a:pPr algn="ctr"/>
                      <a:r>
                        <a:rPr lang="en-GB" sz="800" b="1" dirty="0">
                          <a:solidFill>
                            <a:schemeClr val="bg1"/>
                          </a:solidFill>
                          <a:latin typeface="Lato" panose="020F0502020204030203" pitchFamily="34" charset="0"/>
                        </a:rPr>
                        <a:t>PREDICT</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4082905"/>
                  </a:ext>
                </a:extLst>
              </a:tr>
              <a:tr h="670794">
                <a:tc>
                  <a:txBody>
                    <a:bodyPr/>
                    <a:lstStyle/>
                    <a:p>
                      <a:pPr algn="ctr"/>
                      <a:r>
                        <a:rPr lang="en-GB" sz="800" b="1" dirty="0">
                          <a:solidFill>
                            <a:schemeClr val="bg1"/>
                          </a:solidFill>
                          <a:latin typeface="Lato" panose="020F0502020204030203" pitchFamily="34" charset="0"/>
                        </a:rPr>
                        <a:t>EXAMINE</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42804185"/>
                  </a:ext>
                </a:extLst>
              </a:tr>
            </a:tbl>
          </a:graphicData>
        </a:graphic>
      </p:graphicFrame>
      <p:grpSp>
        <p:nvGrpSpPr>
          <p:cNvPr id="18" name="Group 17"/>
          <p:cNvGrpSpPr/>
          <p:nvPr/>
        </p:nvGrpSpPr>
        <p:grpSpPr>
          <a:xfrm>
            <a:off x="11629922" y="2865412"/>
            <a:ext cx="386112" cy="318172"/>
            <a:chOff x="3206569" y="2423806"/>
            <a:chExt cx="752955" cy="707366"/>
          </a:xfrm>
        </p:grpSpPr>
        <p:pic>
          <p:nvPicPr>
            <p:cNvPr id="19" name="Picture 2" descr="Image result for imagine icon"/>
            <p:cNvPicPr>
              <a:picLocks noChangeAspect="1" noChangeArrowheads="1"/>
            </p:cNvPicPr>
            <p:nvPr/>
          </p:nvPicPr>
          <p:blipFill>
            <a:blip r:embed="rId2" cstate="print">
              <a:duotone>
                <a:schemeClr val="bg2">
                  <a:shade val="45000"/>
                  <a:satMod val="135000"/>
                </a:schemeClr>
                <a:prstClr val="white"/>
              </a:duotone>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3206569" y="2423806"/>
              <a:ext cx="752955" cy="707366"/>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 descr="Image result for picture icon"/>
            <p:cNvPicPr>
              <a:picLocks noChangeAspect="1" noChangeArrowheads="1"/>
            </p:cNvPicPr>
            <p:nvPr/>
          </p:nvPicPr>
          <p:blipFill>
            <a:blip r:embed="rId4" cstate="print">
              <a:duotone>
                <a:schemeClr val="bg2">
                  <a:shade val="45000"/>
                  <a:satMod val="135000"/>
                </a:schemeClr>
                <a:prstClr val="white"/>
              </a:duotone>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rot="21375469">
              <a:off x="3330060" y="2576503"/>
              <a:ext cx="178047" cy="157846"/>
            </a:xfrm>
            <a:prstGeom prst="rect">
              <a:avLst/>
            </a:prstGeom>
            <a:noFill/>
            <a:extLst>
              <a:ext uri="{909E8E84-426E-40DD-AFC4-6F175D3DCCD1}">
                <a14:hiddenFill xmlns:a14="http://schemas.microsoft.com/office/drawing/2010/main">
                  <a:solidFill>
                    <a:srgbClr val="FFFFFF"/>
                  </a:solidFill>
                </a14:hiddenFill>
              </a:ext>
            </a:extLst>
          </p:spPr>
        </p:pic>
      </p:grpSp>
      <p:pic>
        <p:nvPicPr>
          <p:cNvPr id="21" name="Picture 20"/>
          <p:cNvPicPr>
            <a:picLocks noChangeAspect="1"/>
          </p:cNvPicPr>
          <p:nvPr/>
        </p:nvPicPr>
        <p:blipFill>
          <a:blip r:embed="rId6" cstate="print">
            <a:duotone>
              <a:schemeClr val="bg2">
                <a:shade val="45000"/>
                <a:satMod val="135000"/>
              </a:schemeClr>
              <a:prstClr val="white"/>
            </a:duotone>
            <a:extLst>
              <a:ext uri="{BEBA8EAE-BF5A-486C-A8C5-ECC9F3942E4B}">
                <a14:imgProps xmlns:a14="http://schemas.microsoft.com/office/drawing/2010/main">
                  <a14:imgLayer r:embed="rId7">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725168" y="4247201"/>
            <a:ext cx="267422" cy="314182"/>
          </a:xfrm>
          <a:prstGeom prst="rect">
            <a:avLst/>
          </a:prstGeom>
        </p:spPr>
      </p:pic>
      <p:pic>
        <p:nvPicPr>
          <p:cNvPr id="22" name="Picture 4" descr="Image result for writing list icon"/>
          <p:cNvPicPr>
            <a:picLocks noChangeAspect="1" noChangeArrowheads="1"/>
          </p:cNvPicPr>
          <p:nvPr/>
        </p:nvPicPr>
        <p:blipFill>
          <a:blip r:embed="rId8" cstate="print">
            <a:duotone>
              <a:schemeClr val="bg2">
                <a:shade val="45000"/>
                <a:satMod val="135000"/>
              </a:schemeClr>
              <a:prstClr val="white"/>
            </a:duotone>
            <a:extLst>
              <a:ext uri="{BEBA8EAE-BF5A-486C-A8C5-ECC9F3942E4B}">
                <a14:imgProps xmlns:a14="http://schemas.microsoft.com/office/drawing/2010/main">
                  <a14:imgLayer r:embed="rId9">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1741487" y="3561335"/>
            <a:ext cx="206961" cy="291029"/>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30"/>
          <p:cNvPicPr>
            <a:picLocks noChangeAspect="1"/>
          </p:cNvPicPr>
          <p:nvPr/>
        </p:nvPicPr>
        <p:blipFill>
          <a:blip r:embed="rId10" cstate="print">
            <a:duotone>
              <a:schemeClr val="bg2">
                <a:shade val="45000"/>
                <a:satMod val="135000"/>
              </a:schemeClr>
              <a:prstClr val="white"/>
            </a:duotone>
            <a:extLst>
              <a:ext uri="{BEBA8EAE-BF5A-486C-A8C5-ECC9F3942E4B}">
                <a14:imgProps xmlns:a14="http://schemas.microsoft.com/office/drawing/2010/main">
                  <a14:imgLayer r:embed="rId11">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646192" y="2166177"/>
            <a:ext cx="377815" cy="361612"/>
          </a:xfrm>
          <a:prstGeom prst="rect">
            <a:avLst/>
          </a:prstGeom>
        </p:spPr>
      </p:pic>
      <p:pic>
        <p:nvPicPr>
          <p:cNvPr id="32" name="Picture 31"/>
          <p:cNvPicPr>
            <a:picLocks noChangeAspect="1"/>
          </p:cNvPicPr>
          <p:nvPr/>
        </p:nvPicPr>
        <p:blipFill rotWithShape="1">
          <a:blip r:embed="rId12">
            <a:duotone>
              <a:schemeClr val="bg2">
                <a:shade val="45000"/>
                <a:satMod val="135000"/>
              </a:schemeClr>
              <a:prstClr val="white"/>
            </a:duotone>
            <a:extLst>
              <a:ext uri="{BEBA8EAE-BF5A-486C-A8C5-ECC9F3942E4B}">
                <a14:imgProps xmlns:a14="http://schemas.microsoft.com/office/drawing/2010/main">
                  <a14:imgLayer r:embed="rId13">
                    <a14:imgEffect>
                      <a14:brightnessContrast bright="100000"/>
                    </a14:imgEffect>
                  </a14:imgLayer>
                </a14:imgProps>
              </a:ext>
            </a:extLst>
          </a:blip>
          <a:srcRect r="5491" b="17816"/>
          <a:stretch/>
        </p:blipFill>
        <p:spPr>
          <a:xfrm>
            <a:off x="11625042" y="1378199"/>
            <a:ext cx="416217" cy="361939"/>
          </a:xfrm>
          <a:prstGeom prst="rect">
            <a:avLst/>
          </a:prstGeom>
        </p:spPr>
      </p:pic>
      <p:pic>
        <p:nvPicPr>
          <p:cNvPr id="33" name="Picture 32"/>
          <p:cNvPicPr>
            <a:picLocks noChangeAspect="1"/>
          </p:cNvPicPr>
          <p:nvPr/>
        </p:nvPicPr>
        <p:blipFill rotWithShape="1">
          <a:blip r:embed="rId14">
            <a:duotone>
              <a:schemeClr val="bg2">
                <a:shade val="45000"/>
                <a:satMod val="135000"/>
              </a:schemeClr>
              <a:prstClr val="white"/>
            </a:duotone>
            <a:extLst>
              <a:ext uri="{BEBA8EAE-BF5A-486C-A8C5-ECC9F3942E4B}">
                <a14:imgProps xmlns:a14="http://schemas.microsoft.com/office/drawing/2010/main">
                  <a14:imgLayer r:embed="rId15">
                    <a14:imgEffect>
                      <a14:brightnessContrast bright="100000"/>
                    </a14:imgEffect>
                  </a14:imgLayer>
                </a14:imgProps>
              </a:ext>
            </a:extLst>
          </a:blip>
          <a:srcRect b="19186"/>
          <a:stretch/>
        </p:blipFill>
        <p:spPr>
          <a:xfrm>
            <a:off x="11631030" y="733844"/>
            <a:ext cx="397618" cy="321332"/>
          </a:xfrm>
          <a:prstGeom prst="rect">
            <a:avLst/>
          </a:prstGeom>
        </p:spPr>
      </p:pic>
      <p:pic>
        <p:nvPicPr>
          <p:cNvPr id="34" name="Picture 33"/>
          <p:cNvPicPr>
            <a:picLocks noChangeAspect="1"/>
          </p:cNvPicPr>
          <p:nvPr/>
        </p:nvPicPr>
        <p:blipFill rotWithShape="1">
          <a:blip r:embed="rId16">
            <a:duotone>
              <a:schemeClr val="bg2">
                <a:shade val="45000"/>
                <a:satMod val="135000"/>
              </a:schemeClr>
              <a:prstClr val="white"/>
            </a:duotone>
            <a:extLst>
              <a:ext uri="{BEBA8EAE-BF5A-486C-A8C5-ECC9F3942E4B}">
                <a14:imgProps xmlns:a14="http://schemas.microsoft.com/office/drawing/2010/main">
                  <a14:imgLayer r:embed="rId17">
                    <a14:imgEffect>
                      <a14:brightnessContrast bright="100000"/>
                    </a14:imgEffect>
                  </a14:imgLayer>
                </a14:imgProps>
              </a:ext>
            </a:extLst>
          </a:blip>
          <a:srcRect l="9752" t="14781" r="9444" b="31513"/>
          <a:stretch/>
        </p:blipFill>
        <p:spPr>
          <a:xfrm>
            <a:off x="11646190" y="5004136"/>
            <a:ext cx="393846" cy="291102"/>
          </a:xfrm>
          <a:prstGeom prst="rect">
            <a:avLst/>
          </a:prstGeom>
        </p:spPr>
      </p:pic>
      <p:pic>
        <p:nvPicPr>
          <p:cNvPr id="35" name="Picture 34"/>
          <p:cNvPicPr>
            <a:picLocks noChangeAspect="1"/>
          </p:cNvPicPr>
          <p:nvPr/>
        </p:nvPicPr>
        <p:blipFill rotWithShape="1">
          <a:blip r:embed="rId18">
            <a:duotone>
              <a:schemeClr val="bg2">
                <a:shade val="45000"/>
                <a:satMod val="135000"/>
              </a:schemeClr>
              <a:prstClr val="white"/>
            </a:duotone>
            <a:extLst>
              <a:ext uri="{BEBA8EAE-BF5A-486C-A8C5-ECC9F3942E4B}">
                <a14:imgProps xmlns:a14="http://schemas.microsoft.com/office/drawing/2010/main">
                  <a14:imgLayer r:embed="rId19">
                    <a14:imgEffect>
                      <a14:saturation sat="400000"/>
                    </a14:imgEffect>
                    <a14:imgEffect>
                      <a14:brightnessContrast bright="100000"/>
                    </a14:imgEffect>
                  </a14:imgLayer>
                </a14:imgProps>
              </a:ext>
            </a:extLst>
          </a:blip>
          <a:srcRect l="19250" r="21985" b="21255"/>
          <a:stretch/>
        </p:blipFill>
        <p:spPr>
          <a:xfrm>
            <a:off x="11736534" y="5610061"/>
            <a:ext cx="237138" cy="317761"/>
          </a:xfrm>
          <a:prstGeom prst="rect">
            <a:avLst/>
          </a:prstGeom>
        </p:spPr>
      </p:pic>
      <p:sp>
        <p:nvSpPr>
          <p:cNvPr id="36" name="Pentagon 35"/>
          <p:cNvSpPr/>
          <p:nvPr/>
        </p:nvSpPr>
        <p:spPr>
          <a:xfrm rot="5400000">
            <a:off x="11561797" y="3402"/>
            <a:ext cx="552955" cy="602231"/>
          </a:xfrm>
          <a:prstGeom prst="homePlate">
            <a:avLst>
              <a:gd name="adj" fmla="val 1920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37" name="Rectangle 36"/>
          <p:cNvSpPr/>
          <p:nvPr/>
        </p:nvSpPr>
        <p:spPr>
          <a:xfrm>
            <a:off x="11489909" y="-6595"/>
            <a:ext cx="704800" cy="492699"/>
          </a:xfrm>
          <a:prstGeom prst="rect">
            <a:avLst/>
          </a:prstGeom>
        </p:spPr>
        <p:txBody>
          <a:bodyPr wrap="square">
            <a:spAutoFit/>
          </a:bodyPr>
          <a:lstStyle/>
          <a:p>
            <a:pPr algn="ctr"/>
            <a:r>
              <a:rPr lang="en-GB" sz="813" b="1" i="0" dirty="0">
                <a:solidFill>
                  <a:srgbClr val="0B5196"/>
                </a:solidFill>
                <a:latin typeface="+mn-lt"/>
              </a:rPr>
              <a:t>EVERY CHILD A READER</a:t>
            </a:r>
          </a:p>
          <a:p>
            <a:pPr algn="ctr"/>
            <a:endParaRPr lang="en-GB" sz="163" b="0" i="1" dirty="0">
              <a:solidFill>
                <a:srgbClr val="002060"/>
              </a:solidFill>
              <a:latin typeface="+mn-lt"/>
            </a:endParaRPr>
          </a:p>
        </p:txBody>
      </p:sp>
      <p:pic>
        <p:nvPicPr>
          <p:cNvPr id="23" name="Picture 22"/>
          <p:cNvPicPr>
            <a:picLocks noChangeAspect="1"/>
          </p:cNvPicPr>
          <p:nvPr/>
        </p:nvPicPr>
        <p:blipFill rotWithShape="1">
          <a:blip r:embed="rId20" cstate="print">
            <a:extLst>
              <a:ext uri="{28A0092B-C50C-407E-A947-70E740481C1C}">
                <a14:useLocalDpi xmlns:a14="http://schemas.microsoft.com/office/drawing/2010/main" val="0"/>
              </a:ext>
            </a:extLst>
          </a:blip>
          <a:srcRect t="1" r="59982" b="-5988"/>
          <a:stretch/>
        </p:blipFill>
        <p:spPr>
          <a:xfrm>
            <a:off x="11645154" y="6420116"/>
            <a:ext cx="487873" cy="429535"/>
          </a:xfrm>
          <a:prstGeom prst="rect">
            <a:avLst/>
          </a:prstGeom>
        </p:spPr>
      </p:pic>
      <p:sp>
        <p:nvSpPr>
          <p:cNvPr id="24" name="Text Placeholder 4"/>
          <p:cNvSpPr>
            <a:spLocks noGrp="1"/>
          </p:cNvSpPr>
          <p:nvPr>
            <p:ph type="body" sz="quarter" idx="10"/>
          </p:nvPr>
        </p:nvSpPr>
        <p:spPr>
          <a:xfrm>
            <a:off x="272049" y="304517"/>
            <a:ext cx="10945813" cy="750661"/>
          </a:xfrm>
          <a:prstGeom prst="rect">
            <a:avLst/>
          </a:prstGeom>
        </p:spPr>
        <p:txBody>
          <a:bodyPr/>
          <a:lstStyle>
            <a:lvl1pPr marL="0" indent="0">
              <a:buNone/>
              <a:defRPr sz="2925"/>
            </a:lvl1pPr>
          </a:lstStyle>
          <a:p>
            <a:pPr lvl="0"/>
            <a:r>
              <a:rPr lang="en-GB"/>
              <a:t>Click to edit Master text styles</a:t>
            </a:r>
          </a:p>
        </p:txBody>
      </p:sp>
      <p:sp>
        <p:nvSpPr>
          <p:cNvPr id="25" name="Content Placeholder 6"/>
          <p:cNvSpPr>
            <a:spLocks noGrp="1"/>
          </p:cNvSpPr>
          <p:nvPr>
            <p:ph sz="quarter" idx="11"/>
          </p:nvPr>
        </p:nvSpPr>
        <p:spPr>
          <a:xfrm>
            <a:off x="287338" y="1377950"/>
            <a:ext cx="10945812" cy="4654550"/>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394297142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2_ALT Practise">
    <p:spTree>
      <p:nvGrpSpPr>
        <p:cNvPr id="1" name=""/>
        <p:cNvGrpSpPr/>
        <p:nvPr/>
      </p:nvGrpSpPr>
      <p:grpSpPr>
        <a:xfrm>
          <a:off x="0" y="0"/>
          <a:ext cx="0" cy="0"/>
          <a:chOff x="0" y="0"/>
          <a:chExt cx="0" cy="0"/>
        </a:xfrm>
      </p:grpSpPr>
      <p:sp>
        <p:nvSpPr>
          <p:cNvPr id="10" name="Rectangle 9"/>
          <p:cNvSpPr/>
          <p:nvPr/>
        </p:nvSpPr>
        <p:spPr>
          <a:xfrm>
            <a:off x="1" y="6381936"/>
            <a:ext cx="12186639" cy="476064"/>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11" name="Pentagon 10"/>
          <p:cNvSpPr/>
          <p:nvPr/>
        </p:nvSpPr>
        <p:spPr>
          <a:xfrm>
            <a:off x="112111" y="6444944"/>
            <a:ext cx="2808000" cy="358139"/>
          </a:xfrm>
          <a:prstGeom prst="homePlate">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RETRIEVE</a:t>
            </a:r>
            <a:endParaRPr lang="en-GB" sz="1300" b="0" dirty="0">
              <a:solidFill>
                <a:schemeClr val="bg1"/>
              </a:solidFill>
            </a:endParaRPr>
          </a:p>
        </p:txBody>
      </p:sp>
      <p:sp>
        <p:nvSpPr>
          <p:cNvPr id="12" name="Chevron 11"/>
          <p:cNvSpPr/>
          <p:nvPr/>
        </p:nvSpPr>
        <p:spPr>
          <a:xfrm>
            <a:off x="2860361"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INSTRUCT</a:t>
            </a:r>
          </a:p>
        </p:txBody>
      </p:sp>
      <p:sp>
        <p:nvSpPr>
          <p:cNvPr id="13" name="Chevron 12"/>
          <p:cNvSpPr/>
          <p:nvPr/>
        </p:nvSpPr>
        <p:spPr>
          <a:xfrm>
            <a:off x="5600494" y="6444944"/>
            <a:ext cx="2808000" cy="358139"/>
          </a:xfrm>
          <a:prstGeom prst="chevron">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1" dirty="0">
                <a:solidFill>
                  <a:srgbClr val="0B5196"/>
                </a:solidFill>
              </a:rPr>
              <a:t>PRACTISE</a:t>
            </a:r>
            <a:endParaRPr lang="en-GB" sz="1300" b="1" dirty="0">
              <a:solidFill>
                <a:srgbClr val="0B5196"/>
              </a:solidFill>
            </a:endParaRPr>
          </a:p>
        </p:txBody>
      </p:sp>
      <p:sp>
        <p:nvSpPr>
          <p:cNvPr id="14" name="Chevron 13"/>
          <p:cNvSpPr/>
          <p:nvPr/>
        </p:nvSpPr>
        <p:spPr>
          <a:xfrm>
            <a:off x="8336532"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SECURE</a:t>
            </a:r>
            <a:endParaRPr lang="en-GB" sz="1300" b="0" dirty="0">
              <a:solidFill>
                <a:schemeClr val="bg1"/>
              </a:solidFill>
            </a:endParaRPr>
          </a:p>
        </p:txBody>
      </p:sp>
      <p:pic>
        <p:nvPicPr>
          <p:cNvPr id="23" name="Picture 22"/>
          <p:cNvPicPr>
            <a:picLocks noChangeAspect="1"/>
          </p:cNvPicPr>
          <p:nvPr/>
        </p:nvPicPr>
        <p:blipFill rotWithShape="1">
          <a:blip r:embed="rId2" cstate="print">
            <a:extLst>
              <a:ext uri="{28A0092B-C50C-407E-A947-70E740481C1C}">
                <a14:useLocalDpi xmlns:a14="http://schemas.microsoft.com/office/drawing/2010/main" val="0"/>
              </a:ext>
            </a:extLst>
          </a:blip>
          <a:srcRect t="1" r="59982" b="-5988"/>
          <a:stretch/>
        </p:blipFill>
        <p:spPr>
          <a:xfrm>
            <a:off x="11645154" y="6420116"/>
            <a:ext cx="487873" cy="429535"/>
          </a:xfrm>
          <a:prstGeom prst="rect">
            <a:avLst/>
          </a:prstGeom>
        </p:spPr>
      </p:pic>
      <p:sp>
        <p:nvSpPr>
          <p:cNvPr id="8" name="Text Placeholder 4"/>
          <p:cNvSpPr>
            <a:spLocks noGrp="1"/>
          </p:cNvSpPr>
          <p:nvPr>
            <p:ph type="body" sz="quarter" idx="10"/>
          </p:nvPr>
        </p:nvSpPr>
        <p:spPr>
          <a:xfrm>
            <a:off x="272048" y="304517"/>
            <a:ext cx="11626757" cy="750661"/>
          </a:xfrm>
          <a:prstGeom prst="rect">
            <a:avLst/>
          </a:prstGeom>
        </p:spPr>
        <p:txBody>
          <a:bodyPr/>
          <a:lstStyle>
            <a:lvl1pPr marL="0" indent="0">
              <a:buNone/>
              <a:defRPr sz="2925"/>
            </a:lvl1pPr>
          </a:lstStyle>
          <a:p>
            <a:pPr lvl="0"/>
            <a:r>
              <a:rPr lang="en-GB"/>
              <a:t>Click to edit Master text styles</a:t>
            </a:r>
          </a:p>
        </p:txBody>
      </p:sp>
      <p:sp>
        <p:nvSpPr>
          <p:cNvPr id="9" name="Content Placeholder 6"/>
          <p:cNvSpPr>
            <a:spLocks noGrp="1"/>
          </p:cNvSpPr>
          <p:nvPr>
            <p:ph sz="quarter" idx="11"/>
          </p:nvPr>
        </p:nvSpPr>
        <p:spPr>
          <a:xfrm>
            <a:off x="287338" y="1377950"/>
            <a:ext cx="11626756" cy="4654550"/>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1265384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Last lesson exit">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227781" y="156706"/>
            <a:ext cx="11736438" cy="6544588"/>
          </a:xfrm>
          <a:prstGeom prst="rect">
            <a:avLst/>
          </a:prstGeom>
        </p:spPr>
      </p:pic>
    </p:spTree>
    <p:extLst>
      <p:ext uri="{BB962C8B-B14F-4D97-AF65-F5344CB8AC3E}">
        <p14:creationId xmlns:p14="http://schemas.microsoft.com/office/powerpoint/2010/main" val="373134093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cSld name="5_ALT Instruct - Ruler">
    <p:spTree>
      <p:nvGrpSpPr>
        <p:cNvPr id="1" name=""/>
        <p:cNvGrpSpPr/>
        <p:nvPr/>
      </p:nvGrpSpPr>
      <p:grpSpPr>
        <a:xfrm>
          <a:off x="0" y="0"/>
          <a:ext cx="0" cy="0"/>
          <a:chOff x="0" y="0"/>
          <a:chExt cx="0" cy="0"/>
        </a:xfrm>
      </p:grpSpPr>
      <p:sp>
        <p:nvSpPr>
          <p:cNvPr id="10" name="Rectangle 9"/>
          <p:cNvSpPr/>
          <p:nvPr/>
        </p:nvSpPr>
        <p:spPr>
          <a:xfrm>
            <a:off x="1" y="6381936"/>
            <a:ext cx="12186639" cy="476064"/>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11" name="Pentagon 10"/>
          <p:cNvSpPr/>
          <p:nvPr/>
        </p:nvSpPr>
        <p:spPr>
          <a:xfrm>
            <a:off x="112111" y="6444944"/>
            <a:ext cx="2808000" cy="358139"/>
          </a:xfrm>
          <a:prstGeom prst="homePlate">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RETRIEVE</a:t>
            </a:r>
            <a:endParaRPr lang="en-GB" sz="1300" b="0" dirty="0">
              <a:solidFill>
                <a:schemeClr val="bg1"/>
              </a:solidFill>
            </a:endParaRPr>
          </a:p>
        </p:txBody>
      </p:sp>
      <p:sp>
        <p:nvSpPr>
          <p:cNvPr id="12" name="Chevron 11"/>
          <p:cNvSpPr/>
          <p:nvPr/>
        </p:nvSpPr>
        <p:spPr>
          <a:xfrm>
            <a:off x="2860361" y="6444944"/>
            <a:ext cx="2808000" cy="358139"/>
          </a:xfrm>
          <a:prstGeom prst="chevron">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1" dirty="0">
                <a:solidFill>
                  <a:srgbClr val="0B5196"/>
                </a:solidFill>
              </a:rPr>
              <a:t>INSTRUCT</a:t>
            </a:r>
          </a:p>
        </p:txBody>
      </p:sp>
      <p:sp>
        <p:nvSpPr>
          <p:cNvPr id="13" name="Chevron 12"/>
          <p:cNvSpPr/>
          <p:nvPr/>
        </p:nvSpPr>
        <p:spPr>
          <a:xfrm>
            <a:off x="5600494"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PRACTISE</a:t>
            </a:r>
            <a:endParaRPr lang="en-GB" sz="1300" b="0" dirty="0">
              <a:solidFill>
                <a:schemeClr val="bg1"/>
              </a:solidFill>
            </a:endParaRPr>
          </a:p>
        </p:txBody>
      </p:sp>
      <p:sp>
        <p:nvSpPr>
          <p:cNvPr id="14" name="Chevron 13"/>
          <p:cNvSpPr/>
          <p:nvPr/>
        </p:nvSpPr>
        <p:spPr>
          <a:xfrm>
            <a:off x="8336532"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SECURE</a:t>
            </a:r>
            <a:endParaRPr lang="en-GB" sz="1300" b="0" dirty="0">
              <a:solidFill>
                <a:schemeClr val="bg1"/>
              </a:solidFill>
            </a:endParaRPr>
          </a:p>
        </p:txBody>
      </p:sp>
      <p:sp>
        <p:nvSpPr>
          <p:cNvPr id="15" name="Rectangle 14"/>
          <p:cNvSpPr/>
          <p:nvPr/>
        </p:nvSpPr>
        <p:spPr>
          <a:xfrm>
            <a:off x="11489909" y="-12902"/>
            <a:ext cx="696730" cy="6394837"/>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latin typeface="+mn-lt"/>
            </a:endParaRPr>
          </a:p>
        </p:txBody>
      </p:sp>
      <p:graphicFrame>
        <p:nvGraphicFramePr>
          <p:cNvPr id="16" name="Table 15"/>
          <p:cNvGraphicFramePr>
            <a:graphicFrameLocks noGrp="1"/>
          </p:cNvGraphicFramePr>
          <p:nvPr>
            <p:extLst>
              <p:ext uri="{D42A27DB-BD31-4B8C-83A1-F6EECF244321}">
                <p14:modId xmlns:p14="http://schemas.microsoft.com/office/powerpoint/2010/main" val="3407832321"/>
              </p:ext>
            </p:extLst>
          </p:nvPr>
        </p:nvGraphicFramePr>
        <p:xfrm>
          <a:off x="11559521" y="529722"/>
          <a:ext cx="612158" cy="5581320"/>
        </p:xfrm>
        <a:graphic>
          <a:graphicData uri="http://schemas.openxmlformats.org/drawingml/2006/table">
            <a:tbl>
              <a:tblPr firstRow="1" bandRow="1">
                <a:tableStyleId>{5C22544A-7EE6-4342-B048-85BDC9FD1C3A}</a:tableStyleId>
              </a:tblPr>
              <a:tblGrid>
                <a:gridCol w="612158">
                  <a:extLst>
                    <a:ext uri="{9D8B030D-6E8A-4147-A177-3AD203B41FA5}">
                      <a16:colId xmlns:a16="http://schemas.microsoft.com/office/drawing/2014/main" val="1173439250"/>
                    </a:ext>
                  </a:extLst>
                </a:gridCol>
              </a:tblGrid>
              <a:tr h="670794">
                <a:tc>
                  <a:txBody>
                    <a:bodyPr/>
                    <a:lstStyle/>
                    <a:p>
                      <a:pPr algn="ctr"/>
                      <a:r>
                        <a:rPr lang="en-GB" sz="800" b="1" dirty="0">
                          <a:solidFill>
                            <a:schemeClr val="bg1"/>
                          </a:solidFill>
                          <a:latin typeface="Lato" panose="020F0502020204030203" pitchFamily="34" charset="0"/>
                        </a:rPr>
                        <a:t>RETRIEVE</a:t>
                      </a:r>
                      <a:r>
                        <a:rPr lang="en-GB" sz="600" b="1" dirty="0">
                          <a:solidFill>
                            <a:schemeClr val="bg1"/>
                          </a:solidFill>
                          <a:latin typeface="Lato" panose="020F0502020204030203" pitchFamily="34" charset="0"/>
                        </a:rPr>
                        <a:t> </a:t>
                      </a:r>
                    </a:p>
                  </a:txBody>
                  <a:tcPr marL="0" marR="0" marT="0" marB="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68570316"/>
                  </a:ext>
                </a:extLst>
              </a:tr>
              <a:tr h="670794">
                <a:tc>
                  <a:txBody>
                    <a:bodyPr/>
                    <a:lstStyle/>
                    <a:p>
                      <a:pPr algn="ctr"/>
                      <a:r>
                        <a:rPr lang="en-GB" sz="800" b="1" dirty="0">
                          <a:solidFill>
                            <a:schemeClr val="bg1"/>
                          </a:solidFill>
                          <a:latin typeface="Lato" panose="020F0502020204030203" pitchFamily="34" charset="0"/>
                        </a:rPr>
                        <a:t>DECODE</a:t>
                      </a:r>
                      <a:r>
                        <a:rPr lang="en-GB" sz="600" b="1"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99255851"/>
                  </a:ext>
                </a:extLst>
              </a:tr>
              <a:tr h="804952">
                <a:tc>
                  <a:txBody>
                    <a:bodyPr/>
                    <a:lstStyle/>
                    <a:p>
                      <a:pPr algn="ctr"/>
                      <a:r>
                        <a:rPr lang="en-GB" sz="800" b="1" dirty="0">
                          <a:solidFill>
                            <a:schemeClr val="bg1"/>
                          </a:solidFill>
                          <a:effectLst/>
                          <a:latin typeface="Lato" panose="020F0502020204030203" pitchFamily="34" charset="0"/>
                        </a:rPr>
                        <a:t>CONNECT</a:t>
                      </a:r>
                      <a:r>
                        <a:rPr lang="en-GB" sz="600" b="0"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00917632"/>
                  </a:ext>
                </a:extLst>
              </a:tr>
              <a:tr h="675292">
                <a:tc>
                  <a:txBody>
                    <a:bodyPr/>
                    <a:lstStyle/>
                    <a:p>
                      <a:pPr algn="ctr"/>
                      <a:r>
                        <a:rPr lang="en-GB" sz="800" b="1" dirty="0">
                          <a:solidFill>
                            <a:schemeClr val="bg1"/>
                          </a:solidFill>
                          <a:latin typeface="Lato" panose="020F0502020204030203" pitchFamily="34" charset="0"/>
                        </a:rPr>
                        <a:t>VISUALISE</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119845"/>
                  </a:ext>
                </a:extLst>
              </a:tr>
              <a:tr h="670794">
                <a:tc>
                  <a:txBody>
                    <a:bodyPr/>
                    <a:lstStyle/>
                    <a:p>
                      <a:pPr algn="ctr"/>
                      <a:r>
                        <a:rPr lang="en-GB" sz="800" b="1" dirty="0">
                          <a:solidFill>
                            <a:schemeClr val="bg1"/>
                          </a:solidFill>
                          <a:latin typeface="Lato" panose="020F0502020204030203" pitchFamily="34" charset="0"/>
                        </a:rPr>
                        <a:t>SUMMARISE</a:t>
                      </a:r>
                      <a:r>
                        <a:rPr lang="en-GB" sz="600" b="0"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1290061"/>
                  </a:ext>
                </a:extLst>
              </a:tr>
              <a:tr h="670794">
                <a:tc>
                  <a:txBody>
                    <a:bodyPr/>
                    <a:lstStyle/>
                    <a:p>
                      <a:pPr algn="ctr"/>
                      <a:r>
                        <a:rPr lang="en-GB" sz="800" b="1" dirty="0">
                          <a:solidFill>
                            <a:schemeClr val="bg1"/>
                          </a:solidFill>
                          <a:latin typeface="Lato" panose="020F0502020204030203" pitchFamily="34" charset="0"/>
                        </a:rPr>
                        <a:t>INFER</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36069001"/>
                  </a:ext>
                </a:extLst>
              </a:tr>
              <a:tr h="747106">
                <a:tc>
                  <a:txBody>
                    <a:bodyPr/>
                    <a:lstStyle/>
                    <a:p>
                      <a:pPr algn="ctr"/>
                      <a:r>
                        <a:rPr lang="en-GB" sz="800" b="1" dirty="0">
                          <a:solidFill>
                            <a:schemeClr val="bg1"/>
                          </a:solidFill>
                          <a:latin typeface="Lato" panose="020F0502020204030203" pitchFamily="34" charset="0"/>
                        </a:rPr>
                        <a:t>PREDICT</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4082905"/>
                  </a:ext>
                </a:extLst>
              </a:tr>
              <a:tr h="670794">
                <a:tc>
                  <a:txBody>
                    <a:bodyPr/>
                    <a:lstStyle/>
                    <a:p>
                      <a:pPr algn="ctr"/>
                      <a:r>
                        <a:rPr lang="en-GB" sz="800" b="1" dirty="0">
                          <a:solidFill>
                            <a:schemeClr val="bg1"/>
                          </a:solidFill>
                          <a:latin typeface="Lato" panose="020F0502020204030203" pitchFamily="34" charset="0"/>
                        </a:rPr>
                        <a:t>EXAMINE</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42804185"/>
                  </a:ext>
                </a:extLst>
              </a:tr>
            </a:tbl>
          </a:graphicData>
        </a:graphic>
      </p:graphicFrame>
      <p:grpSp>
        <p:nvGrpSpPr>
          <p:cNvPr id="18" name="Group 17"/>
          <p:cNvGrpSpPr/>
          <p:nvPr/>
        </p:nvGrpSpPr>
        <p:grpSpPr>
          <a:xfrm>
            <a:off x="11629922" y="2865412"/>
            <a:ext cx="386112" cy="318172"/>
            <a:chOff x="3206569" y="2423806"/>
            <a:chExt cx="752955" cy="707366"/>
          </a:xfrm>
        </p:grpSpPr>
        <p:pic>
          <p:nvPicPr>
            <p:cNvPr id="19" name="Picture 2" descr="Image result for imagine icon"/>
            <p:cNvPicPr>
              <a:picLocks noChangeAspect="1" noChangeArrowheads="1"/>
            </p:cNvPicPr>
            <p:nvPr/>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206569" y="2423806"/>
              <a:ext cx="752955" cy="707366"/>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 descr="Image result for picture icon"/>
            <p:cNvPicPr>
              <a:picLocks noChangeAspect="1" noChangeArrowheads="1"/>
            </p:cNvPicPr>
            <p:nvPr/>
          </p:nvPicPr>
          <p:blipFill>
            <a:blip r:embed="rId3" cstate="print">
              <a:duotone>
                <a:schemeClr val="bg2">
                  <a:shade val="45000"/>
                  <a:satMod val="135000"/>
                </a:schemeClr>
                <a:prstClr val="white"/>
              </a:duotone>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rot="21375469">
              <a:off x="3330060" y="2576503"/>
              <a:ext cx="178047" cy="157846"/>
            </a:xfrm>
            <a:prstGeom prst="rect">
              <a:avLst/>
            </a:prstGeom>
            <a:noFill/>
            <a:extLst>
              <a:ext uri="{909E8E84-426E-40DD-AFC4-6F175D3DCCD1}">
                <a14:hiddenFill xmlns:a14="http://schemas.microsoft.com/office/drawing/2010/main">
                  <a:solidFill>
                    <a:srgbClr val="FFFFFF"/>
                  </a:solidFill>
                </a14:hiddenFill>
              </a:ext>
            </a:extLst>
          </p:spPr>
        </p:pic>
      </p:grpSp>
      <p:pic>
        <p:nvPicPr>
          <p:cNvPr id="21" name="Picture 20"/>
          <p:cNvPicPr>
            <a:picLocks noChangeAspect="1"/>
          </p:cNvPicPr>
          <p:nvPr/>
        </p:nvPicPr>
        <p:blipFill>
          <a:blip r:embed="rId5" cstate="print">
            <a:duotone>
              <a:schemeClr val="bg2">
                <a:shade val="45000"/>
                <a:satMod val="135000"/>
              </a:schemeClr>
              <a:prstClr val="white"/>
            </a:duotone>
            <a:extLst>
              <a:ext uri="{BEBA8EAE-BF5A-486C-A8C5-ECC9F3942E4B}">
                <a14:imgProps xmlns:a14="http://schemas.microsoft.com/office/drawing/2010/main">
                  <a14:imgLayer r:embed="rId6">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725168" y="4247201"/>
            <a:ext cx="267422" cy="314182"/>
          </a:xfrm>
          <a:prstGeom prst="rect">
            <a:avLst/>
          </a:prstGeom>
        </p:spPr>
      </p:pic>
      <p:pic>
        <p:nvPicPr>
          <p:cNvPr id="22" name="Picture 4" descr="Image result for writing list icon"/>
          <p:cNvPicPr>
            <a:picLocks noChangeAspect="1" noChangeArrowheads="1"/>
          </p:cNvPicPr>
          <p:nvPr/>
        </p:nvPicPr>
        <p:blipFill>
          <a:blip r:embed="rId7" cstate="print">
            <a:duotone>
              <a:schemeClr val="bg2">
                <a:shade val="45000"/>
                <a:satMod val="135000"/>
              </a:schemeClr>
              <a:prstClr val="white"/>
            </a:duotone>
            <a:extLst>
              <a:ext uri="{BEBA8EAE-BF5A-486C-A8C5-ECC9F3942E4B}">
                <a14:imgProps xmlns:a14="http://schemas.microsoft.com/office/drawing/2010/main">
                  <a14:imgLayer r:embed="rId8">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1741487" y="3561335"/>
            <a:ext cx="206961" cy="291029"/>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30"/>
          <p:cNvPicPr>
            <a:picLocks noChangeAspect="1"/>
          </p:cNvPicPr>
          <p:nvPr/>
        </p:nvPicPr>
        <p:blipFill>
          <a:blip r:embed="rId9" cstate="print">
            <a:duotone>
              <a:schemeClr val="bg2">
                <a:shade val="45000"/>
                <a:satMod val="135000"/>
              </a:schemeClr>
              <a:prstClr val="white"/>
            </a:duotone>
            <a:extLst>
              <a:ext uri="{BEBA8EAE-BF5A-486C-A8C5-ECC9F3942E4B}">
                <a14:imgProps xmlns:a14="http://schemas.microsoft.com/office/drawing/2010/main">
                  <a14:imgLayer r:embed="rId10">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646192" y="2166177"/>
            <a:ext cx="377815" cy="361612"/>
          </a:xfrm>
          <a:prstGeom prst="rect">
            <a:avLst/>
          </a:prstGeom>
        </p:spPr>
      </p:pic>
      <p:pic>
        <p:nvPicPr>
          <p:cNvPr id="32" name="Picture 31"/>
          <p:cNvPicPr>
            <a:picLocks noChangeAspect="1"/>
          </p:cNvPicPr>
          <p:nvPr/>
        </p:nvPicPr>
        <p:blipFill rotWithShape="1">
          <a:blip r:embed="rId11">
            <a:duotone>
              <a:schemeClr val="bg2">
                <a:shade val="45000"/>
                <a:satMod val="135000"/>
              </a:schemeClr>
              <a:prstClr val="white"/>
            </a:duotone>
            <a:extLst>
              <a:ext uri="{BEBA8EAE-BF5A-486C-A8C5-ECC9F3942E4B}">
                <a14:imgProps xmlns:a14="http://schemas.microsoft.com/office/drawing/2010/main">
                  <a14:imgLayer r:embed="rId12">
                    <a14:imgEffect>
                      <a14:brightnessContrast bright="100000"/>
                    </a14:imgEffect>
                  </a14:imgLayer>
                </a14:imgProps>
              </a:ext>
            </a:extLst>
          </a:blip>
          <a:srcRect r="5491" b="17816"/>
          <a:stretch/>
        </p:blipFill>
        <p:spPr>
          <a:xfrm>
            <a:off x="11625042" y="1378199"/>
            <a:ext cx="416217" cy="361939"/>
          </a:xfrm>
          <a:prstGeom prst="rect">
            <a:avLst/>
          </a:prstGeom>
        </p:spPr>
      </p:pic>
      <p:pic>
        <p:nvPicPr>
          <p:cNvPr id="33" name="Picture 32"/>
          <p:cNvPicPr>
            <a:picLocks noChangeAspect="1"/>
          </p:cNvPicPr>
          <p:nvPr/>
        </p:nvPicPr>
        <p:blipFill rotWithShape="1">
          <a:blip r:embed="rId13">
            <a:duotone>
              <a:schemeClr val="bg2">
                <a:shade val="45000"/>
                <a:satMod val="135000"/>
              </a:schemeClr>
              <a:prstClr val="white"/>
            </a:duotone>
            <a:extLst>
              <a:ext uri="{BEBA8EAE-BF5A-486C-A8C5-ECC9F3942E4B}">
                <a14:imgProps xmlns:a14="http://schemas.microsoft.com/office/drawing/2010/main">
                  <a14:imgLayer r:embed="rId14">
                    <a14:imgEffect>
                      <a14:brightnessContrast bright="100000"/>
                    </a14:imgEffect>
                  </a14:imgLayer>
                </a14:imgProps>
              </a:ext>
            </a:extLst>
          </a:blip>
          <a:srcRect b="19186"/>
          <a:stretch/>
        </p:blipFill>
        <p:spPr>
          <a:xfrm>
            <a:off x="11631030" y="733844"/>
            <a:ext cx="397618" cy="321332"/>
          </a:xfrm>
          <a:prstGeom prst="rect">
            <a:avLst/>
          </a:prstGeom>
        </p:spPr>
      </p:pic>
      <p:pic>
        <p:nvPicPr>
          <p:cNvPr id="34" name="Picture 33"/>
          <p:cNvPicPr>
            <a:picLocks noChangeAspect="1"/>
          </p:cNvPicPr>
          <p:nvPr/>
        </p:nvPicPr>
        <p:blipFill rotWithShape="1">
          <a:blip r:embed="rId15">
            <a:duotone>
              <a:schemeClr val="bg2">
                <a:shade val="45000"/>
                <a:satMod val="135000"/>
              </a:schemeClr>
              <a:prstClr val="white"/>
            </a:duotone>
            <a:extLst>
              <a:ext uri="{BEBA8EAE-BF5A-486C-A8C5-ECC9F3942E4B}">
                <a14:imgProps xmlns:a14="http://schemas.microsoft.com/office/drawing/2010/main">
                  <a14:imgLayer r:embed="rId16">
                    <a14:imgEffect>
                      <a14:brightnessContrast bright="100000"/>
                    </a14:imgEffect>
                  </a14:imgLayer>
                </a14:imgProps>
              </a:ext>
            </a:extLst>
          </a:blip>
          <a:srcRect l="9752" t="14781" r="9444" b="31513"/>
          <a:stretch/>
        </p:blipFill>
        <p:spPr>
          <a:xfrm>
            <a:off x="11646190" y="5004136"/>
            <a:ext cx="393846" cy="291102"/>
          </a:xfrm>
          <a:prstGeom prst="rect">
            <a:avLst/>
          </a:prstGeom>
        </p:spPr>
      </p:pic>
      <p:pic>
        <p:nvPicPr>
          <p:cNvPr id="35" name="Picture 34"/>
          <p:cNvPicPr>
            <a:picLocks noChangeAspect="1"/>
          </p:cNvPicPr>
          <p:nvPr/>
        </p:nvPicPr>
        <p:blipFill rotWithShape="1">
          <a:blip r:embed="rId17">
            <a:duotone>
              <a:schemeClr val="bg2">
                <a:shade val="45000"/>
                <a:satMod val="135000"/>
              </a:schemeClr>
              <a:prstClr val="white"/>
            </a:duotone>
            <a:extLst>
              <a:ext uri="{BEBA8EAE-BF5A-486C-A8C5-ECC9F3942E4B}">
                <a14:imgProps xmlns:a14="http://schemas.microsoft.com/office/drawing/2010/main">
                  <a14:imgLayer r:embed="rId18">
                    <a14:imgEffect>
                      <a14:saturation sat="400000"/>
                    </a14:imgEffect>
                    <a14:imgEffect>
                      <a14:brightnessContrast bright="100000"/>
                    </a14:imgEffect>
                  </a14:imgLayer>
                </a14:imgProps>
              </a:ext>
            </a:extLst>
          </a:blip>
          <a:srcRect l="19250" r="21985" b="21255"/>
          <a:stretch/>
        </p:blipFill>
        <p:spPr>
          <a:xfrm>
            <a:off x="11736534" y="5610061"/>
            <a:ext cx="237138" cy="317761"/>
          </a:xfrm>
          <a:prstGeom prst="rect">
            <a:avLst/>
          </a:prstGeom>
        </p:spPr>
      </p:pic>
      <p:sp>
        <p:nvSpPr>
          <p:cNvPr id="36" name="Pentagon 35"/>
          <p:cNvSpPr/>
          <p:nvPr/>
        </p:nvSpPr>
        <p:spPr>
          <a:xfrm rot="5400000">
            <a:off x="11561797" y="3402"/>
            <a:ext cx="552955" cy="602231"/>
          </a:xfrm>
          <a:prstGeom prst="homePlate">
            <a:avLst>
              <a:gd name="adj" fmla="val 1920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37" name="Rectangle 36"/>
          <p:cNvSpPr/>
          <p:nvPr/>
        </p:nvSpPr>
        <p:spPr>
          <a:xfrm>
            <a:off x="11489909" y="-6595"/>
            <a:ext cx="704800" cy="492699"/>
          </a:xfrm>
          <a:prstGeom prst="rect">
            <a:avLst/>
          </a:prstGeom>
        </p:spPr>
        <p:txBody>
          <a:bodyPr wrap="square">
            <a:spAutoFit/>
          </a:bodyPr>
          <a:lstStyle/>
          <a:p>
            <a:pPr algn="ctr"/>
            <a:r>
              <a:rPr lang="en-GB" sz="813" b="1" i="0" dirty="0">
                <a:solidFill>
                  <a:srgbClr val="0B5196"/>
                </a:solidFill>
                <a:latin typeface="+mn-lt"/>
              </a:rPr>
              <a:t>EVERY CHILD A READER</a:t>
            </a:r>
          </a:p>
          <a:p>
            <a:pPr algn="ctr"/>
            <a:endParaRPr lang="en-GB" sz="163" b="0" i="1" dirty="0">
              <a:solidFill>
                <a:srgbClr val="002060"/>
              </a:solidFill>
              <a:latin typeface="+mn-lt"/>
            </a:endParaRPr>
          </a:p>
        </p:txBody>
      </p:sp>
      <p:pic>
        <p:nvPicPr>
          <p:cNvPr id="23" name="Picture 22"/>
          <p:cNvPicPr>
            <a:picLocks noChangeAspect="1"/>
          </p:cNvPicPr>
          <p:nvPr/>
        </p:nvPicPr>
        <p:blipFill rotWithShape="1">
          <a:blip r:embed="rId19" cstate="print">
            <a:extLst>
              <a:ext uri="{28A0092B-C50C-407E-A947-70E740481C1C}">
                <a14:useLocalDpi xmlns:a14="http://schemas.microsoft.com/office/drawing/2010/main" val="0"/>
              </a:ext>
            </a:extLst>
          </a:blip>
          <a:srcRect t="1" r="59982" b="-5988"/>
          <a:stretch/>
        </p:blipFill>
        <p:spPr>
          <a:xfrm>
            <a:off x="11645154" y="6420116"/>
            <a:ext cx="487873" cy="429535"/>
          </a:xfrm>
          <a:prstGeom prst="rect">
            <a:avLst/>
          </a:prstGeom>
        </p:spPr>
      </p:pic>
      <p:sp>
        <p:nvSpPr>
          <p:cNvPr id="24" name="Text Placeholder 4"/>
          <p:cNvSpPr>
            <a:spLocks noGrp="1"/>
          </p:cNvSpPr>
          <p:nvPr>
            <p:ph type="body" sz="quarter" idx="10"/>
          </p:nvPr>
        </p:nvSpPr>
        <p:spPr>
          <a:xfrm>
            <a:off x="272049" y="304517"/>
            <a:ext cx="10945813" cy="750661"/>
          </a:xfrm>
          <a:prstGeom prst="rect">
            <a:avLst/>
          </a:prstGeom>
        </p:spPr>
        <p:txBody>
          <a:bodyPr/>
          <a:lstStyle>
            <a:lvl1pPr marL="0" indent="0">
              <a:buNone/>
              <a:defRPr sz="2925"/>
            </a:lvl1pPr>
          </a:lstStyle>
          <a:p>
            <a:pPr lvl="0"/>
            <a:r>
              <a:rPr lang="en-GB"/>
              <a:t>Click to edit Master text styles</a:t>
            </a:r>
          </a:p>
        </p:txBody>
      </p:sp>
      <p:sp>
        <p:nvSpPr>
          <p:cNvPr id="25" name="Content Placeholder 6"/>
          <p:cNvSpPr>
            <a:spLocks noGrp="1"/>
          </p:cNvSpPr>
          <p:nvPr>
            <p:ph sz="quarter" idx="11"/>
          </p:nvPr>
        </p:nvSpPr>
        <p:spPr>
          <a:xfrm>
            <a:off x="287338" y="1377950"/>
            <a:ext cx="10945812" cy="4654550"/>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382689919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cSld name="Your turn KS1">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384109" y="1989209"/>
            <a:ext cx="7605216" cy="3005873"/>
          </a:xfrm>
          <a:prstGeom prst="rect">
            <a:avLst/>
          </a:prstGeom>
        </p:spPr>
        <p:txBody>
          <a:bodyPr anchor="ctr"/>
          <a:lstStyle>
            <a:lvl1pPr algn="ctr">
              <a:defRPr sz="4000" u="none" baseline="0">
                <a:latin typeface="Comic Sans MS" panose="030F0702030302020204" pitchFamily="66" charset="0"/>
              </a:defRPr>
            </a:lvl1pPr>
          </a:lstStyle>
          <a:p>
            <a:r>
              <a:rPr lang="en-US" dirty="0"/>
              <a:t>Have a go at questions 		 on the worksheet</a:t>
            </a:r>
            <a:endParaRPr lang="en-GB" dirty="0"/>
          </a:p>
        </p:txBody>
      </p:sp>
    </p:spTree>
    <p:extLst>
      <p:ext uri="{BB962C8B-B14F-4D97-AF65-F5344CB8AC3E}">
        <p14:creationId xmlns:p14="http://schemas.microsoft.com/office/powerpoint/2010/main" val="343691064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Rectangle 4"/>
          <p:cNvSpPr>
            <a:spLocks noGrp="1" noChangeArrowheads="1"/>
          </p:cNvSpPr>
          <p:nvPr>
            <p:ph type="dt" sz="half" idx="10"/>
          </p:nvPr>
        </p:nvSpPr>
        <p:spPr>
          <a:ln/>
        </p:spPr>
        <p:txBody>
          <a:bodyPr/>
          <a:lstStyle>
            <a:lvl1pPr>
              <a:defRPr/>
            </a:lvl1pPr>
          </a:lstStyle>
          <a:p>
            <a:fld id="{B3E83ACE-0C2E-40DA-9689-7ED019102997}" type="datetimeFigureOut">
              <a:rPr lang="en-GB" smtClean="0"/>
              <a:t>06/09/2026</a:t>
            </a:fld>
            <a:endParaRPr lang="en-GB"/>
          </a:p>
        </p:txBody>
      </p:sp>
      <p:sp>
        <p:nvSpPr>
          <p:cNvPr id="5" name="Rectangle 5"/>
          <p:cNvSpPr>
            <a:spLocks noGrp="1" noChangeArrowheads="1"/>
          </p:cNvSpPr>
          <p:nvPr>
            <p:ph type="ftr" sz="quarter" idx="11"/>
          </p:nvPr>
        </p:nvSpPr>
        <p:spPr>
          <a:ln/>
        </p:spPr>
        <p:txBody>
          <a:bodyPr/>
          <a:lstStyle>
            <a:lvl1pPr>
              <a:defRPr/>
            </a:lvl1pPr>
          </a:lstStyle>
          <a:p>
            <a:endParaRPr lang="en-GB"/>
          </a:p>
        </p:txBody>
      </p:sp>
      <p:sp>
        <p:nvSpPr>
          <p:cNvPr id="6" name="Rectangle 6"/>
          <p:cNvSpPr>
            <a:spLocks noGrp="1" noChangeArrowheads="1"/>
          </p:cNvSpPr>
          <p:nvPr>
            <p:ph type="sldNum" sz="quarter" idx="12"/>
          </p:nvPr>
        </p:nvSpPr>
        <p:spPr>
          <a:ln/>
        </p:spPr>
        <p:txBody>
          <a:bodyPr/>
          <a:lstStyle>
            <a:lvl1pPr>
              <a:defRPr/>
            </a:lvl1pPr>
          </a:lstStyle>
          <a:p>
            <a:fld id="{3C06BE2A-0CC9-431A-A155-BAEA2D2CE1A2}" type="slidenum">
              <a:rPr lang="en-GB" smtClean="0"/>
              <a:t>‹#›</a:t>
            </a:fld>
            <a:endParaRPr lang="en-GB"/>
          </a:p>
        </p:txBody>
      </p:sp>
    </p:spTree>
    <p:extLst>
      <p:ext uri="{BB962C8B-B14F-4D97-AF65-F5344CB8AC3E}">
        <p14:creationId xmlns:p14="http://schemas.microsoft.com/office/powerpoint/2010/main" val="135782589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cSld name="ALT Retrieve">
    <p:spTree>
      <p:nvGrpSpPr>
        <p:cNvPr id="1" name=""/>
        <p:cNvGrpSpPr/>
        <p:nvPr/>
      </p:nvGrpSpPr>
      <p:grpSpPr>
        <a:xfrm>
          <a:off x="0" y="0"/>
          <a:ext cx="0" cy="0"/>
          <a:chOff x="0" y="0"/>
          <a:chExt cx="0" cy="0"/>
        </a:xfrm>
      </p:grpSpPr>
      <p:sp>
        <p:nvSpPr>
          <p:cNvPr id="40" name="Rectangle 39"/>
          <p:cNvSpPr/>
          <p:nvPr/>
        </p:nvSpPr>
        <p:spPr>
          <a:xfrm>
            <a:off x="2" y="6381936"/>
            <a:ext cx="12186639" cy="476064"/>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41" name="Pentagon 40"/>
          <p:cNvSpPr/>
          <p:nvPr/>
        </p:nvSpPr>
        <p:spPr>
          <a:xfrm>
            <a:off x="112111" y="6444944"/>
            <a:ext cx="2808000" cy="358139"/>
          </a:xfrm>
          <a:prstGeom prst="homePlate">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0" b="1" dirty="0">
                <a:solidFill>
                  <a:srgbClr val="0B5196"/>
                </a:solidFill>
              </a:rPr>
              <a:t>RETRIEVE</a:t>
            </a:r>
            <a:endParaRPr lang="en-GB" sz="1200" b="1" dirty="0">
              <a:solidFill>
                <a:srgbClr val="0B5196"/>
              </a:solidFill>
            </a:endParaRPr>
          </a:p>
        </p:txBody>
      </p:sp>
      <p:sp>
        <p:nvSpPr>
          <p:cNvPr id="42" name="Chevron 41"/>
          <p:cNvSpPr/>
          <p:nvPr/>
        </p:nvSpPr>
        <p:spPr>
          <a:xfrm>
            <a:off x="2860361"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0" b="0" dirty="0">
                <a:solidFill>
                  <a:schemeClr val="bg1"/>
                </a:solidFill>
              </a:rPr>
              <a:t>INSTRUCT</a:t>
            </a:r>
          </a:p>
        </p:txBody>
      </p:sp>
      <p:sp>
        <p:nvSpPr>
          <p:cNvPr id="43" name="Chevron 42"/>
          <p:cNvSpPr/>
          <p:nvPr/>
        </p:nvSpPr>
        <p:spPr>
          <a:xfrm>
            <a:off x="5600493"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0" b="0" dirty="0">
                <a:solidFill>
                  <a:schemeClr val="bg1"/>
                </a:solidFill>
              </a:rPr>
              <a:t>PRACTISE</a:t>
            </a:r>
            <a:endParaRPr lang="en-GB" sz="1200" b="0" dirty="0">
              <a:solidFill>
                <a:schemeClr val="bg1"/>
              </a:solidFill>
            </a:endParaRPr>
          </a:p>
        </p:txBody>
      </p:sp>
      <p:sp>
        <p:nvSpPr>
          <p:cNvPr id="44" name="Chevron 43"/>
          <p:cNvSpPr/>
          <p:nvPr/>
        </p:nvSpPr>
        <p:spPr>
          <a:xfrm>
            <a:off x="8336532"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0" b="0" dirty="0">
                <a:solidFill>
                  <a:schemeClr val="bg1"/>
                </a:solidFill>
              </a:rPr>
              <a:t>SECURE</a:t>
            </a:r>
            <a:endParaRPr lang="en-GB" sz="1200" b="0" dirty="0">
              <a:solidFill>
                <a:schemeClr val="bg1"/>
              </a:solidFill>
            </a:endParaRPr>
          </a:p>
        </p:txBody>
      </p:sp>
      <p:pic>
        <p:nvPicPr>
          <p:cNvPr id="47" name="Picture 46"/>
          <p:cNvPicPr>
            <a:picLocks noChangeAspect="1"/>
          </p:cNvPicPr>
          <p:nvPr/>
        </p:nvPicPr>
        <p:blipFill rotWithShape="1">
          <a:blip r:embed="rId2" cstate="print">
            <a:extLst>
              <a:ext uri="{28A0092B-C50C-407E-A947-70E740481C1C}">
                <a14:useLocalDpi xmlns:a14="http://schemas.microsoft.com/office/drawing/2010/main" val="0"/>
              </a:ext>
            </a:extLst>
          </a:blip>
          <a:srcRect t="1" r="59982" b="-5988"/>
          <a:stretch/>
        </p:blipFill>
        <p:spPr>
          <a:xfrm>
            <a:off x="11645154" y="6420116"/>
            <a:ext cx="487873" cy="429535"/>
          </a:xfrm>
          <a:prstGeom prst="rect">
            <a:avLst/>
          </a:prstGeom>
        </p:spPr>
      </p:pic>
      <p:sp>
        <p:nvSpPr>
          <p:cNvPr id="8" name="Text Placeholder 4"/>
          <p:cNvSpPr>
            <a:spLocks noGrp="1"/>
          </p:cNvSpPr>
          <p:nvPr>
            <p:ph type="body" sz="quarter" idx="10"/>
          </p:nvPr>
        </p:nvSpPr>
        <p:spPr>
          <a:xfrm>
            <a:off x="272048" y="304517"/>
            <a:ext cx="11626757" cy="750661"/>
          </a:xfrm>
          <a:prstGeom prst="rect">
            <a:avLst/>
          </a:prstGeom>
        </p:spPr>
        <p:txBody>
          <a:bodyPr/>
          <a:lstStyle>
            <a:lvl1pPr marL="0" indent="0">
              <a:buNone/>
              <a:defRPr sz="2700"/>
            </a:lvl1pPr>
          </a:lstStyle>
          <a:p>
            <a:pPr lvl="0"/>
            <a:r>
              <a:rPr lang="en-GB"/>
              <a:t>Click to edit Master text styles</a:t>
            </a:r>
          </a:p>
        </p:txBody>
      </p:sp>
      <p:sp>
        <p:nvSpPr>
          <p:cNvPr id="9" name="Content Placeholder 6"/>
          <p:cNvSpPr>
            <a:spLocks noGrp="1"/>
          </p:cNvSpPr>
          <p:nvPr>
            <p:ph sz="quarter" idx="11"/>
          </p:nvPr>
        </p:nvSpPr>
        <p:spPr>
          <a:xfrm>
            <a:off x="287339" y="1377950"/>
            <a:ext cx="11626756" cy="4654550"/>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413265664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cSld name="ALT Instruct">
    <p:spTree>
      <p:nvGrpSpPr>
        <p:cNvPr id="1" name=""/>
        <p:cNvGrpSpPr/>
        <p:nvPr/>
      </p:nvGrpSpPr>
      <p:grpSpPr>
        <a:xfrm>
          <a:off x="0" y="0"/>
          <a:ext cx="0" cy="0"/>
          <a:chOff x="0" y="0"/>
          <a:chExt cx="0" cy="0"/>
        </a:xfrm>
      </p:grpSpPr>
      <p:sp>
        <p:nvSpPr>
          <p:cNvPr id="40" name="Rectangle 39"/>
          <p:cNvSpPr/>
          <p:nvPr/>
        </p:nvSpPr>
        <p:spPr>
          <a:xfrm>
            <a:off x="2" y="6381936"/>
            <a:ext cx="12186639" cy="476064"/>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41" name="Pentagon 40"/>
          <p:cNvSpPr/>
          <p:nvPr/>
        </p:nvSpPr>
        <p:spPr>
          <a:xfrm>
            <a:off x="112111" y="6444944"/>
            <a:ext cx="2808000" cy="358139"/>
          </a:xfrm>
          <a:prstGeom prst="homePlate">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0" b="0" dirty="0">
                <a:solidFill>
                  <a:schemeClr val="bg1"/>
                </a:solidFill>
              </a:rPr>
              <a:t>RETRIEVE</a:t>
            </a:r>
            <a:endParaRPr lang="en-GB" sz="1200" b="0" dirty="0">
              <a:solidFill>
                <a:schemeClr val="bg1"/>
              </a:solidFill>
            </a:endParaRPr>
          </a:p>
        </p:txBody>
      </p:sp>
      <p:sp>
        <p:nvSpPr>
          <p:cNvPr id="42" name="Chevron 41"/>
          <p:cNvSpPr/>
          <p:nvPr/>
        </p:nvSpPr>
        <p:spPr>
          <a:xfrm>
            <a:off x="2860361" y="6444944"/>
            <a:ext cx="2808000" cy="358139"/>
          </a:xfrm>
          <a:prstGeom prst="chevron">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0" b="1" dirty="0">
                <a:solidFill>
                  <a:srgbClr val="0B5196"/>
                </a:solidFill>
              </a:rPr>
              <a:t>INSTRUCT</a:t>
            </a:r>
          </a:p>
        </p:txBody>
      </p:sp>
      <p:sp>
        <p:nvSpPr>
          <p:cNvPr id="43" name="Chevron 42"/>
          <p:cNvSpPr/>
          <p:nvPr/>
        </p:nvSpPr>
        <p:spPr>
          <a:xfrm>
            <a:off x="5600493"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0" b="0" dirty="0">
                <a:solidFill>
                  <a:schemeClr val="bg1"/>
                </a:solidFill>
              </a:rPr>
              <a:t>PRACTISE</a:t>
            </a:r>
            <a:endParaRPr lang="en-GB" sz="1200" b="0" dirty="0">
              <a:solidFill>
                <a:schemeClr val="bg1"/>
              </a:solidFill>
            </a:endParaRPr>
          </a:p>
        </p:txBody>
      </p:sp>
      <p:sp>
        <p:nvSpPr>
          <p:cNvPr id="44" name="Chevron 43"/>
          <p:cNvSpPr/>
          <p:nvPr/>
        </p:nvSpPr>
        <p:spPr>
          <a:xfrm>
            <a:off x="8336532"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0" b="0" dirty="0">
                <a:solidFill>
                  <a:schemeClr val="bg1"/>
                </a:solidFill>
              </a:rPr>
              <a:t>SECURE</a:t>
            </a:r>
            <a:endParaRPr lang="en-GB" sz="1200" b="0" dirty="0">
              <a:solidFill>
                <a:schemeClr val="bg1"/>
              </a:solidFill>
            </a:endParaRPr>
          </a:p>
        </p:txBody>
      </p:sp>
      <p:pic>
        <p:nvPicPr>
          <p:cNvPr id="8" name="Picture 7"/>
          <p:cNvPicPr>
            <a:picLocks noChangeAspect="1"/>
          </p:cNvPicPr>
          <p:nvPr/>
        </p:nvPicPr>
        <p:blipFill rotWithShape="1">
          <a:blip r:embed="rId2" cstate="print">
            <a:extLst>
              <a:ext uri="{28A0092B-C50C-407E-A947-70E740481C1C}">
                <a14:useLocalDpi xmlns:a14="http://schemas.microsoft.com/office/drawing/2010/main" val="0"/>
              </a:ext>
            </a:extLst>
          </a:blip>
          <a:srcRect t="1" r="59982" b="-5988"/>
          <a:stretch/>
        </p:blipFill>
        <p:spPr>
          <a:xfrm>
            <a:off x="11645154" y="6420116"/>
            <a:ext cx="487873" cy="429535"/>
          </a:xfrm>
          <a:prstGeom prst="rect">
            <a:avLst/>
          </a:prstGeom>
        </p:spPr>
      </p:pic>
      <p:sp>
        <p:nvSpPr>
          <p:cNvPr id="11" name="Text Placeholder 4"/>
          <p:cNvSpPr>
            <a:spLocks noGrp="1"/>
          </p:cNvSpPr>
          <p:nvPr>
            <p:ph type="body" sz="quarter" idx="10"/>
          </p:nvPr>
        </p:nvSpPr>
        <p:spPr>
          <a:xfrm>
            <a:off x="272048" y="304517"/>
            <a:ext cx="11626757" cy="750661"/>
          </a:xfrm>
          <a:prstGeom prst="rect">
            <a:avLst/>
          </a:prstGeom>
        </p:spPr>
        <p:txBody>
          <a:bodyPr/>
          <a:lstStyle>
            <a:lvl1pPr marL="0" indent="0">
              <a:buNone/>
              <a:defRPr sz="2700"/>
            </a:lvl1pPr>
          </a:lstStyle>
          <a:p>
            <a:pPr lvl="0"/>
            <a:r>
              <a:rPr lang="en-GB"/>
              <a:t>Click to edit Master text styles</a:t>
            </a:r>
          </a:p>
        </p:txBody>
      </p:sp>
      <p:sp>
        <p:nvSpPr>
          <p:cNvPr id="12" name="Content Placeholder 6"/>
          <p:cNvSpPr>
            <a:spLocks noGrp="1"/>
          </p:cNvSpPr>
          <p:nvPr>
            <p:ph sz="quarter" idx="11"/>
          </p:nvPr>
        </p:nvSpPr>
        <p:spPr>
          <a:xfrm>
            <a:off x="287339" y="1377950"/>
            <a:ext cx="11626756" cy="4654550"/>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192962209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cSld name="7_ALT Practise - Ruler">
    <p:spTree>
      <p:nvGrpSpPr>
        <p:cNvPr id="1" name=""/>
        <p:cNvGrpSpPr/>
        <p:nvPr/>
      </p:nvGrpSpPr>
      <p:grpSpPr>
        <a:xfrm>
          <a:off x="0" y="0"/>
          <a:ext cx="0" cy="0"/>
          <a:chOff x="0" y="0"/>
          <a:chExt cx="0" cy="0"/>
        </a:xfrm>
      </p:grpSpPr>
      <p:sp>
        <p:nvSpPr>
          <p:cNvPr id="10" name="Rectangle 9"/>
          <p:cNvSpPr/>
          <p:nvPr/>
        </p:nvSpPr>
        <p:spPr>
          <a:xfrm>
            <a:off x="2" y="6381936"/>
            <a:ext cx="12186639" cy="476064"/>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11" name="Pentagon 10"/>
          <p:cNvSpPr/>
          <p:nvPr/>
        </p:nvSpPr>
        <p:spPr>
          <a:xfrm>
            <a:off x="112111" y="6444944"/>
            <a:ext cx="2808000" cy="358139"/>
          </a:xfrm>
          <a:prstGeom prst="homePlate">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0" b="0" dirty="0">
                <a:solidFill>
                  <a:schemeClr val="bg1"/>
                </a:solidFill>
              </a:rPr>
              <a:t>RETRIEVE</a:t>
            </a:r>
            <a:endParaRPr lang="en-GB" sz="1200" b="0" dirty="0">
              <a:solidFill>
                <a:schemeClr val="bg1"/>
              </a:solidFill>
            </a:endParaRPr>
          </a:p>
        </p:txBody>
      </p:sp>
      <p:sp>
        <p:nvSpPr>
          <p:cNvPr id="12" name="Chevron 11"/>
          <p:cNvSpPr/>
          <p:nvPr/>
        </p:nvSpPr>
        <p:spPr>
          <a:xfrm>
            <a:off x="2860361"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0" b="0" dirty="0">
                <a:solidFill>
                  <a:schemeClr val="bg1"/>
                </a:solidFill>
              </a:rPr>
              <a:t>INSTRUCT</a:t>
            </a:r>
          </a:p>
        </p:txBody>
      </p:sp>
      <p:sp>
        <p:nvSpPr>
          <p:cNvPr id="13" name="Chevron 12"/>
          <p:cNvSpPr/>
          <p:nvPr/>
        </p:nvSpPr>
        <p:spPr>
          <a:xfrm>
            <a:off x="5600493" y="6444944"/>
            <a:ext cx="2808000" cy="358139"/>
          </a:xfrm>
          <a:prstGeom prst="chevron">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0" b="1" dirty="0">
                <a:solidFill>
                  <a:srgbClr val="0B5196"/>
                </a:solidFill>
              </a:rPr>
              <a:t>PRACTISE</a:t>
            </a:r>
            <a:endParaRPr lang="en-GB" sz="1200" b="1" dirty="0">
              <a:solidFill>
                <a:srgbClr val="0B5196"/>
              </a:solidFill>
            </a:endParaRPr>
          </a:p>
        </p:txBody>
      </p:sp>
      <p:sp>
        <p:nvSpPr>
          <p:cNvPr id="14" name="Chevron 13"/>
          <p:cNvSpPr/>
          <p:nvPr/>
        </p:nvSpPr>
        <p:spPr>
          <a:xfrm>
            <a:off x="8336532"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0" b="0" dirty="0">
                <a:solidFill>
                  <a:schemeClr val="bg1"/>
                </a:solidFill>
              </a:rPr>
              <a:t>SECURE</a:t>
            </a:r>
            <a:endParaRPr lang="en-GB" sz="1200" b="0" dirty="0">
              <a:solidFill>
                <a:schemeClr val="bg1"/>
              </a:solidFill>
            </a:endParaRPr>
          </a:p>
        </p:txBody>
      </p:sp>
      <p:sp>
        <p:nvSpPr>
          <p:cNvPr id="15" name="Rectangle 14"/>
          <p:cNvSpPr/>
          <p:nvPr/>
        </p:nvSpPr>
        <p:spPr>
          <a:xfrm>
            <a:off x="11489909" y="-12902"/>
            <a:ext cx="696731" cy="6394837"/>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latin typeface="+mn-lt"/>
            </a:endParaRPr>
          </a:p>
        </p:txBody>
      </p:sp>
      <p:graphicFrame>
        <p:nvGraphicFramePr>
          <p:cNvPr id="16" name="Table 15"/>
          <p:cNvGraphicFramePr>
            <a:graphicFrameLocks noGrp="1"/>
          </p:cNvGraphicFramePr>
          <p:nvPr>
            <p:extLst>
              <p:ext uri="{D42A27DB-BD31-4B8C-83A1-F6EECF244321}">
                <p14:modId xmlns:p14="http://schemas.microsoft.com/office/powerpoint/2010/main" val="2876430748"/>
              </p:ext>
            </p:extLst>
          </p:nvPr>
        </p:nvGraphicFramePr>
        <p:xfrm>
          <a:off x="11559522" y="529722"/>
          <a:ext cx="612157" cy="5581320"/>
        </p:xfrm>
        <a:graphic>
          <a:graphicData uri="http://schemas.openxmlformats.org/drawingml/2006/table">
            <a:tbl>
              <a:tblPr firstRow="1" bandRow="1">
                <a:tableStyleId>{5C22544A-7EE6-4342-B048-85BDC9FD1C3A}</a:tableStyleId>
              </a:tblPr>
              <a:tblGrid>
                <a:gridCol w="612157">
                  <a:extLst>
                    <a:ext uri="{9D8B030D-6E8A-4147-A177-3AD203B41FA5}">
                      <a16:colId xmlns:a16="http://schemas.microsoft.com/office/drawing/2014/main" val="1173439250"/>
                    </a:ext>
                  </a:extLst>
                </a:gridCol>
              </a:tblGrid>
              <a:tr h="670794">
                <a:tc>
                  <a:txBody>
                    <a:bodyPr/>
                    <a:lstStyle/>
                    <a:p>
                      <a:pPr algn="ctr"/>
                      <a:r>
                        <a:rPr lang="en-GB" sz="800" b="1" dirty="0">
                          <a:solidFill>
                            <a:schemeClr val="bg1"/>
                          </a:solidFill>
                          <a:latin typeface="Lato" panose="020F0502020204030203" pitchFamily="34" charset="0"/>
                        </a:rPr>
                        <a:t>RETRIEVE</a:t>
                      </a:r>
                      <a:r>
                        <a:rPr lang="en-GB" sz="600" b="1" dirty="0">
                          <a:solidFill>
                            <a:schemeClr val="bg1"/>
                          </a:solidFill>
                          <a:latin typeface="Lato" panose="020F0502020204030203" pitchFamily="34" charset="0"/>
                        </a:rPr>
                        <a:t> </a:t>
                      </a:r>
                    </a:p>
                  </a:txBody>
                  <a:tcPr marL="0" marR="0" marT="0" marB="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68570316"/>
                  </a:ext>
                </a:extLst>
              </a:tr>
              <a:tr h="670794">
                <a:tc>
                  <a:txBody>
                    <a:bodyPr/>
                    <a:lstStyle/>
                    <a:p>
                      <a:pPr algn="ctr"/>
                      <a:r>
                        <a:rPr lang="en-GB" sz="800" b="1" dirty="0">
                          <a:solidFill>
                            <a:schemeClr val="bg1"/>
                          </a:solidFill>
                          <a:latin typeface="Lato" panose="020F0502020204030203" pitchFamily="34" charset="0"/>
                        </a:rPr>
                        <a:t>DECODE</a:t>
                      </a:r>
                      <a:r>
                        <a:rPr lang="en-GB" sz="600" b="1"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99255851"/>
                  </a:ext>
                </a:extLst>
              </a:tr>
              <a:tr h="804952">
                <a:tc>
                  <a:txBody>
                    <a:bodyPr/>
                    <a:lstStyle/>
                    <a:p>
                      <a:pPr algn="ctr"/>
                      <a:r>
                        <a:rPr lang="en-GB" sz="800" b="1" dirty="0">
                          <a:solidFill>
                            <a:schemeClr val="bg1"/>
                          </a:solidFill>
                          <a:effectLst/>
                          <a:latin typeface="Lato" panose="020F0502020204030203" pitchFamily="34" charset="0"/>
                        </a:rPr>
                        <a:t>CONNECT</a:t>
                      </a:r>
                      <a:r>
                        <a:rPr lang="en-GB" sz="600" b="0"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00917632"/>
                  </a:ext>
                </a:extLst>
              </a:tr>
              <a:tr h="675292">
                <a:tc>
                  <a:txBody>
                    <a:bodyPr/>
                    <a:lstStyle/>
                    <a:p>
                      <a:pPr algn="ctr"/>
                      <a:r>
                        <a:rPr lang="en-GB" sz="800" b="1" dirty="0">
                          <a:solidFill>
                            <a:schemeClr val="bg1"/>
                          </a:solidFill>
                          <a:latin typeface="Lato" panose="020F0502020204030203" pitchFamily="34" charset="0"/>
                        </a:rPr>
                        <a:t>VISUALISE</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119845"/>
                  </a:ext>
                </a:extLst>
              </a:tr>
              <a:tr h="670794">
                <a:tc>
                  <a:txBody>
                    <a:bodyPr/>
                    <a:lstStyle/>
                    <a:p>
                      <a:pPr algn="ctr"/>
                      <a:r>
                        <a:rPr lang="en-GB" sz="800" b="1" dirty="0">
                          <a:solidFill>
                            <a:schemeClr val="bg1"/>
                          </a:solidFill>
                          <a:latin typeface="Lato" panose="020F0502020204030203" pitchFamily="34" charset="0"/>
                        </a:rPr>
                        <a:t>SUMMARISE</a:t>
                      </a:r>
                      <a:r>
                        <a:rPr lang="en-GB" sz="600" b="0"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1290061"/>
                  </a:ext>
                </a:extLst>
              </a:tr>
              <a:tr h="670794">
                <a:tc>
                  <a:txBody>
                    <a:bodyPr/>
                    <a:lstStyle/>
                    <a:p>
                      <a:pPr algn="ctr"/>
                      <a:r>
                        <a:rPr lang="en-GB" sz="800" b="1" dirty="0">
                          <a:solidFill>
                            <a:schemeClr val="bg1"/>
                          </a:solidFill>
                          <a:latin typeface="Lato" panose="020F0502020204030203" pitchFamily="34" charset="0"/>
                        </a:rPr>
                        <a:t>INFER</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36069001"/>
                  </a:ext>
                </a:extLst>
              </a:tr>
              <a:tr h="747106">
                <a:tc>
                  <a:txBody>
                    <a:bodyPr/>
                    <a:lstStyle/>
                    <a:p>
                      <a:pPr algn="ctr"/>
                      <a:r>
                        <a:rPr lang="en-GB" sz="800" b="1" dirty="0">
                          <a:solidFill>
                            <a:schemeClr val="bg1"/>
                          </a:solidFill>
                          <a:latin typeface="Lato" panose="020F0502020204030203" pitchFamily="34" charset="0"/>
                        </a:rPr>
                        <a:t>PREDICT</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4082905"/>
                  </a:ext>
                </a:extLst>
              </a:tr>
              <a:tr h="670794">
                <a:tc>
                  <a:txBody>
                    <a:bodyPr/>
                    <a:lstStyle/>
                    <a:p>
                      <a:pPr algn="ctr"/>
                      <a:r>
                        <a:rPr lang="en-GB" sz="800" b="1" dirty="0">
                          <a:solidFill>
                            <a:schemeClr val="bg1"/>
                          </a:solidFill>
                          <a:latin typeface="Lato" panose="020F0502020204030203" pitchFamily="34" charset="0"/>
                        </a:rPr>
                        <a:t>EXAMINE</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42804185"/>
                  </a:ext>
                </a:extLst>
              </a:tr>
            </a:tbl>
          </a:graphicData>
        </a:graphic>
      </p:graphicFrame>
      <p:grpSp>
        <p:nvGrpSpPr>
          <p:cNvPr id="18" name="Group 17"/>
          <p:cNvGrpSpPr/>
          <p:nvPr/>
        </p:nvGrpSpPr>
        <p:grpSpPr>
          <a:xfrm>
            <a:off x="11629923" y="2865412"/>
            <a:ext cx="386112" cy="318172"/>
            <a:chOff x="3206569" y="2423806"/>
            <a:chExt cx="752955" cy="707366"/>
          </a:xfrm>
        </p:grpSpPr>
        <p:pic>
          <p:nvPicPr>
            <p:cNvPr id="19" name="Picture 2" descr="Image result for imagine icon"/>
            <p:cNvPicPr>
              <a:picLocks noChangeAspect="1" noChangeArrowheads="1"/>
            </p:cNvPicPr>
            <p:nvPr/>
          </p:nvPicPr>
          <p:blipFill>
            <a:blip r:embed="rId2" cstate="print">
              <a:duotone>
                <a:schemeClr val="bg2">
                  <a:shade val="45000"/>
                  <a:satMod val="135000"/>
                </a:schemeClr>
                <a:prstClr val="white"/>
              </a:duotone>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3206569" y="2423806"/>
              <a:ext cx="752955" cy="707366"/>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 descr="Image result for picture icon"/>
            <p:cNvPicPr>
              <a:picLocks noChangeAspect="1" noChangeArrowheads="1"/>
            </p:cNvPicPr>
            <p:nvPr/>
          </p:nvPicPr>
          <p:blipFill>
            <a:blip r:embed="rId4" cstate="print">
              <a:duotone>
                <a:schemeClr val="bg2">
                  <a:shade val="45000"/>
                  <a:satMod val="135000"/>
                </a:schemeClr>
                <a:prstClr val="white"/>
              </a:duotone>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rot="21375469">
              <a:off x="3330060" y="2576503"/>
              <a:ext cx="178047" cy="157846"/>
            </a:xfrm>
            <a:prstGeom prst="rect">
              <a:avLst/>
            </a:prstGeom>
            <a:noFill/>
            <a:extLst>
              <a:ext uri="{909E8E84-426E-40DD-AFC4-6F175D3DCCD1}">
                <a14:hiddenFill xmlns:a14="http://schemas.microsoft.com/office/drawing/2010/main">
                  <a:solidFill>
                    <a:srgbClr val="FFFFFF"/>
                  </a:solidFill>
                </a14:hiddenFill>
              </a:ext>
            </a:extLst>
          </p:spPr>
        </p:pic>
      </p:grpSp>
      <p:pic>
        <p:nvPicPr>
          <p:cNvPr id="21" name="Picture 20"/>
          <p:cNvPicPr>
            <a:picLocks noChangeAspect="1"/>
          </p:cNvPicPr>
          <p:nvPr/>
        </p:nvPicPr>
        <p:blipFill>
          <a:blip r:embed="rId6" cstate="print">
            <a:duotone>
              <a:schemeClr val="bg2">
                <a:shade val="45000"/>
                <a:satMod val="135000"/>
              </a:schemeClr>
              <a:prstClr val="white"/>
            </a:duotone>
            <a:extLst>
              <a:ext uri="{BEBA8EAE-BF5A-486C-A8C5-ECC9F3942E4B}">
                <a14:imgProps xmlns:a14="http://schemas.microsoft.com/office/drawing/2010/main">
                  <a14:imgLayer r:embed="rId7">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725168" y="4247201"/>
            <a:ext cx="267421" cy="314182"/>
          </a:xfrm>
          <a:prstGeom prst="rect">
            <a:avLst/>
          </a:prstGeom>
        </p:spPr>
      </p:pic>
      <p:pic>
        <p:nvPicPr>
          <p:cNvPr id="22" name="Picture 4" descr="Image result for writing list icon"/>
          <p:cNvPicPr>
            <a:picLocks noChangeAspect="1" noChangeArrowheads="1"/>
          </p:cNvPicPr>
          <p:nvPr/>
        </p:nvPicPr>
        <p:blipFill>
          <a:blip r:embed="rId8" cstate="print">
            <a:duotone>
              <a:schemeClr val="bg2">
                <a:shade val="45000"/>
                <a:satMod val="135000"/>
              </a:schemeClr>
              <a:prstClr val="white"/>
            </a:duotone>
            <a:extLst>
              <a:ext uri="{BEBA8EAE-BF5A-486C-A8C5-ECC9F3942E4B}">
                <a14:imgProps xmlns:a14="http://schemas.microsoft.com/office/drawing/2010/main">
                  <a14:imgLayer r:embed="rId9">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1741488" y="3561335"/>
            <a:ext cx="206961" cy="291029"/>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30"/>
          <p:cNvPicPr>
            <a:picLocks noChangeAspect="1"/>
          </p:cNvPicPr>
          <p:nvPr/>
        </p:nvPicPr>
        <p:blipFill>
          <a:blip r:embed="rId10" cstate="print">
            <a:duotone>
              <a:schemeClr val="bg2">
                <a:shade val="45000"/>
                <a:satMod val="135000"/>
              </a:schemeClr>
              <a:prstClr val="white"/>
            </a:duotone>
            <a:extLst>
              <a:ext uri="{BEBA8EAE-BF5A-486C-A8C5-ECC9F3942E4B}">
                <a14:imgProps xmlns:a14="http://schemas.microsoft.com/office/drawing/2010/main">
                  <a14:imgLayer r:embed="rId11">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646191" y="2166177"/>
            <a:ext cx="377815" cy="361612"/>
          </a:xfrm>
          <a:prstGeom prst="rect">
            <a:avLst/>
          </a:prstGeom>
        </p:spPr>
      </p:pic>
      <p:pic>
        <p:nvPicPr>
          <p:cNvPr id="32" name="Picture 31"/>
          <p:cNvPicPr>
            <a:picLocks noChangeAspect="1"/>
          </p:cNvPicPr>
          <p:nvPr/>
        </p:nvPicPr>
        <p:blipFill rotWithShape="1">
          <a:blip r:embed="rId12">
            <a:duotone>
              <a:schemeClr val="bg2">
                <a:shade val="45000"/>
                <a:satMod val="135000"/>
              </a:schemeClr>
              <a:prstClr val="white"/>
            </a:duotone>
            <a:extLst>
              <a:ext uri="{BEBA8EAE-BF5A-486C-A8C5-ECC9F3942E4B}">
                <a14:imgProps xmlns:a14="http://schemas.microsoft.com/office/drawing/2010/main">
                  <a14:imgLayer r:embed="rId13">
                    <a14:imgEffect>
                      <a14:brightnessContrast bright="100000"/>
                    </a14:imgEffect>
                  </a14:imgLayer>
                </a14:imgProps>
              </a:ext>
            </a:extLst>
          </a:blip>
          <a:srcRect r="5491" b="17816"/>
          <a:stretch/>
        </p:blipFill>
        <p:spPr>
          <a:xfrm>
            <a:off x="11625043" y="1378199"/>
            <a:ext cx="416216" cy="361939"/>
          </a:xfrm>
          <a:prstGeom prst="rect">
            <a:avLst/>
          </a:prstGeom>
        </p:spPr>
      </p:pic>
      <p:pic>
        <p:nvPicPr>
          <p:cNvPr id="33" name="Picture 32"/>
          <p:cNvPicPr>
            <a:picLocks noChangeAspect="1"/>
          </p:cNvPicPr>
          <p:nvPr/>
        </p:nvPicPr>
        <p:blipFill rotWithShape="1">
          <a:blip r:embed="rId14">
            <a:duotone>
              <a:schemeClr val="bg2">
                <a:shade val="45000"/>
                <a:satMod val="135000"/>
              </a:schemeClr>
              <a:prstClr val="white"/>
            </a:duotone>
            <a:extLst>
              <a:ext uri="{BEBA8EAE-BF5A-486C-A8C5-ECC9F3942E4B}">
                <a14:imgProps xmlns:a14="http://schemas.microsoft.com/office/drawing/2010/main">
                  <a14:imgLayer r:embed="rId15">
                    <a14:imgEffect>
                      <a14:brightnessContrast bright="100000"/>
                    </a14:imgEffect>
                  </a14:imgLayer>
                </a14:imgProps>
              </a:ext>
            </a:extLst>
          </a:blip>
          <a:srcRect b="19186"/>
          <a:stretch/>
        </p:blipFill>
        <p:spPr>
          <a:xfrm>
            <a:off x="11631029" y="733844"/>
            <a:ext cx="397619" cy="321332"/>
          </a:xfrm>
          <a:prstGeom prst="rect">
            <a:avLst/>
          </a:prstGeom>
        </p:spPr>
      </p:pic>
      <p:pic>
        <p:nvPicPr>
          <p:cNvPr id="34" name="Picture 33"/>
          <p:cNvPicPr>
            <a:picLocks noChangeAspect="1"/>
          </p:cNvPicPr>
          <p:nvPr/>
        </p:nvPicPr>
        <p:blipFill rotWithShape="1">
          <a:blip r:embed="rId16">
            <a:duotone>
              <a:schemeClr val="bg2">
                <a:shade val="45000"/>
                <a:satMod val="135000"/>
              </a:schemeClr>
              <a:prstClr val="white"/>
            </a:duotone>
            <a:extLst>
              <a:ext uri="{BEBA8EAE-BF5A-486C-A8C5-ECC9F3942E4B}">
                <a14:imgProps xmlns:a14="http://schemas.microsoft.com/office/drawing/2010/main">
                  <a14:imgLayer r:embed="rId17">
                    <a14:imgEffect>
                      <a14:brightnessContrast bright="100000"/>
                    </a14:imgEffect>
                  </a14:imgLayer>
                </a14:imgProps>
              </a:ext>
            </a:extLst>
          </a:blip>
          <a:srcRect l="9752" t="14781" r="9444" b="31513"/>
          <a:stretch/>
        </p:blipFill>
        <p:spPr>
          <a:xfrm>
            <a:off x="11646190" y="5004136"/>
            <a:ext cx="393847" cy="291102"/>
          </a:xfrm>
          <a:prstGeom prst="rect">
            <a:avLst/>
          </a:prstGeom>
        </p:spPr>
      </p:pic>
      <p:pic>
        <p:nvPicPr>
          <p:cNvPr id="35" name="Picture 34"/>
          <p:cNvPicPr>
            <a:picLocks noChangeAspect="1"/>
          </p:cNvPicPr>
          <p:nvPr/>
        </p:nvPicPr>
        <p:blipFill rotWithShape="1">
          <a:blip r:embed="rId18">
            <a:duotone>
              <a:schemeClr val="bg2">
                <a:shade val="45000"/>
                <a:satMod val="135000"/>
              </a:schemeClr>
              <a:prstClr val="white"/>
            </a:duotone>
            <a:extLst>
              <a:ext uri="{BEBA8EAE-BF5A-486C-A8C5-ECC9F3942E4B}">
                <a14:imgProps xmlns:a14="http://schemas.microsoft.com/office/drawing/2010/main">
                  <a14:imgLayer r:embed="rId19">
                    <a14:imgEffect>
                      <a14:saturation sat="400000"/>
                    </a14:imgEffect>
                    <a14:imgEffect>
                      <a14:brightnessContrast bright="100000"/>
                    </a14:imgEffect>
                  </a14:imgLayer>
                </a14:imgProps>
              </a:ext>
            </a:extLst>
          </a:blip>
          <a:srcRect l="19250" r="21985" b="21255"/>
          <a:stretch/>
        </p:blipFill>
        <p:spPr>
          <a:xfrm>
            <a:off x="11736533" y="5610061"/>
            <a:ext cx="237139" cy="317761"/>
          </a:xfrm>
          <a:prstGeom prst="rect">
            <a:avLst/>
          </a:prstGeom>
        </p:spPr>
      </p:pic>
      <p:sp>
        <p:nvSpPr>
          <p:cNvPr id="36" name="Pentagon 35"/>
          <p:cNvSpPr/>
          <p:nvPr/>
        </p:nvSpPr>
        <p:spPr>
          <a:xfrm rot="5400000">
            <a:off x="11561797" y="3402"/>
            <a:ext cx="552955" cy="602231"/>
          </a:xfrm>
          <a:prstGeom prst="homePlate">
            <a:avLst>
              <a:gd name="adj" fmla="val 1920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37" name="Rectangle 36"/>
          <p:cNvSpPr/>
          <p:nvPr/>
        </p:nvSpPr>
        <p:spPr>
          <a:xfrm>
            <a:off x="11489909" y="-6595"/>
            <a:ext cx="704800" cy="346249"/>
          </a:xfrm>
          <a:prstGeom prst="rect">
            <a:avLst/>
          </a:prstGeom>
        </p:spPr>
        <p:txBody>
          <a:bodyPr wrap="square">
            <a:spAutoFit/>
          </a:bodyPr>
          <a:lstStyle/>
          <a:p>
            <a:pPr algn="ctr"/>
            <a:r>
              <a:rPr lang="en-GB" sz="750" b="1" i="0" dirty="0">
                <a:solidFill>
                  <a:srgbClr val="0B5196"/>
                </a:solidFill>
                <a:latin typeface="+mn-lt"/>
              </a:rPr>
              <a:t>EVERY CHILD A READER</a:t>
            </a:r>
          </a:p>
          <a:p>
            <a:pPr algn="ctr"/>
            <a:endParaRPr lang="en-GB" sz="150" b="0" i="1" dirty="0">
              <a:solidFill>
                <a:srgbClr val="002060"/>
              </a:solidFill>
              <a:latin typeface="+mn-lt"/>
            </a:endParaRPr>
          </a:p>
        </p:txBody>
      </p:sp>
      <p:pic>
        <p:nvPicPr>
          <p:cNvPr id="23" name="Picture 22"/>
          <p:cNvPicPr>
            <a:picLocks noChangeAspect="1"/>
          </p:cNvPicPr>
          <p:nvPr/>
        </p:nvPicPr>
        <p:blipFill rotWithShape="1">
          <a:blip r:embed="rId20" cstate="print">
            <a:extLst>
              <a:ext uri="{28A0092B-C50C-407E-A947-70E740481C1C}">
                <a14:useLocalDpi xmlns:a14="http://schemas.microsoft.com/office/drawing/2010/main" val="0"/>
              </a:ext>
            </a:extLst>
          </a:blip>
          <a:srcRect t="1" r="59982" b="-5988"/>
          <a:stretch/>
        </p:blipFill>
        <p:spPr>
          <a:xfrm>
            <a:off x="11645154" y="6420116"/>
            <a:ext cx="487873" cy="429535"/>
          </a:xfrm>
          <a:prstGeom prst="rect">
            <a:avLst/>
          </a:prstGeom>
        </p:spPr>
      </p:pic>
      <p:sp>
        <p:nvSpPr>
          <p:cNvPr id="24" name="Text Placeholder 4"/>
          <p:cNvSpPr>
            <a:spLocks noGrp="1"/>
          </p:cNvSpPr>
          <p:nvPr>
            <p:ph type="body" sz="quarter" idx="10"/>
          </p:nvPr>
        </p:nvSpPr>
        <p:spPr>
          <a:xfrm>
            <a:off x="272048" y="304517"/>
            <a:ext cx="10945813" cy="750661"/>
          </a:xfrm>
          <a:prstGeom prst="rect">
            <a:avLst/>
          </a:prstGeom>
        </p:spPr>
        <p:txBody>
          <a:bodyPr/>
          <a:lstStyle>
            <a:lvl1pPr marL="0" indent="0">
              <a:buNone/>
              <a:defRPr sz="2700"/>
            </a:lvl1pPr>
          </a:lstStyle>
          <a:p>
            <a:pPr lvl="0"/>
            <a:r>
              <a:rPr lang="en-GB"/>
              <a:t>Click to edit Master text styles</a:t>
            </a:r>
          </a:p>
        </p:txBody>
      </p:sp>
      <p:sp>
        <p:nvSpPr>
          <p:cNvPr id="25" name="Content Placeholder 6"/>
          <p:cNvSpPr>
            <a:spLocks noGrp="1"/>
          </p:cNvSpPr>
          <p:nvPr>
            <p:ph sz="quarter" idx="11"/>
          </p:nvPr>
        </p:nvSpPr>
        <p:spPr>
          <a:xfrm>
            <a:off x="287339" y="1377950"/>
            <a:ext cx="10945812" cy="4654550"/>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265409079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cSld name="8_ALT Practise - Ruler">
    <p:spTree>
      <p:nvGrpSpPr>
        <p:cNvPr id="1" name=""/>
        <p:cNvGrpSpPr/>
        <p:nvPr/>
      </p:nvGrpSpPr>
      <p:grpSpPr>
        <a:xfrm>
          <a:off x="0" y="0"/>
          <a:ext cx="0" cy="0"/>
          <a:chOff x="0" y="0"/>
          <a:chExt cx="0" cy="0"/>
        </a:xfrm>
      </p:grpSpPr>
      <p:sp>
        <p:nvSpPr>
          <p:cNvPr id="10" name="Rectangle 9"/>
          <p:cNvSpPr/>
          <p:nvPr/>
        </p:nvSpPr>
        <p:spPr>
          <a:xfrm>
            <a:off x="2" y="6381936"/>
            <a:ext cx="12186639" cy="476064"/>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11" name="Pentagon 10"/>
          <p:cNvSpPr/>
          <p:nvPr/>
        </p:nvSpPr>
        <p:spPr>
          <a:xfrm>
            <a:off x="112111" y="6444944"/>
            <a:ext cx="2808000" cy="358139"/>
          </a:xfrm>
          <a:prstGeom prst="homePlate">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0" b="0" dirty="0">
                <a:solidFill>
                  <a:schemeClr val="bg1"/>
                </a:solidFill>
              </a:rPr>
              <a:t>RETRIEVE</a:t>
            </a:r>
            <a:endParaRPr lang="en-GB" sz="1200" b="0" dirty="0">
              <a:solidFill>
                <a:schemeClr val="bg1"/>
              </a:solidFill>
            </a:endParaRPr>
          </a:p>
        </p:txBody>
      </p:sp>
      <p:sp>
        <p:nvSpPr>
          <p:cNvPr id="12" name="Chevron 11"/>
          <p:cNvSpPr/>
          <p:nvPr/>
        </p:nvSpPr>
        <p:spPr>
          <a:xfrm>
            <a:off x="2860361"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0" b="0" dirty="0">
                <a:solidFill>
                  <a:schemeClr val="bg1"/>
                </a:solidFill>
              </a:rPr>
              <a:t>INSTRUCT</a:t>
            </a:r>
          </a:p>
        </p:txBody>
      </p:sp>
      <p:sp>
        <p:nvSpPr>
          <p:cNvPr id="13" name="Chevron 12"/>
          <p:cNvSpPr/>
          <p:nvPr/>
        </p:nvSpPr>
        <p:spPr>
          <a:xfrm>
            <a:off x="5600493" y="6444944"/>
            <a:ext cx="2808000" cy="358139"/>
          </a:xfrm>
          <a:prstGeom prst="chevron">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0" b="1" dirty="0">
                <a:solidFill>
                  <a:srgbClr val="0B5196"/>
                </a:solidFill>
              </a:rPr>
              <a:t>PRACTISE</a:t>
            </a:r>
            <a:endParaRPr lang="en-GB" sz="1200" b="1" dirty="0">
              <a:solidFill>
                <a:srgbClr val="0B5196"/>
              </a:solidFill>
            </a:endParaRPr>
          </a:p>
        </p:txBody>
      </p:sp>
      <p:sp>
        <p:nvSpPr>
          <p:cNvPr id="14" name="Chevron 13"/>
          <p:cNvSpPr/>
          <p:nvPr/>
        </p:nvSpPr>
        <p:spPr>
          <a:xfrm>
            <a:off x="8336532"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0" b="0" dirty="0">
                <a:solidFill>
                  <a:schemeClr val="bg1"/>
                </a:solidFill>
              </a:rPr>
              <a:t>SECURE</a:t>
            </a:r>
            <a:endParaRPr lang="en-GB" sz="1200" b="0" dirty="0">
              <a:solidFill>
                <a:schemeClr val="bg1"/>
              </a:solidFill>
            </a:endParaRPr>
          </a:p>
        </p:txBody>
      </p:sp>
      <p:sp>
        <p:nvSpPr>
          <p:cNvPr id="15" name="Rectangle 14"/>
          <p:cNvSpPr/>
          <p:nvPr/>
        </p:nvSpPr>
        <p:spPr>
          <a:xfrm>
            <a:off x="11489909" y="-12902"/>
            <a:ext cx="696731" cy="6394837"/>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latin typeface="+mn-lt"/>
            </a:endParaRPr>
          </a:p>
        </p:txBody>
      </p:sp>
      <p:graphicFrame>
        <p:nvGraphicFramePr>
          <p:cNvPr id="16" name="Table 15"/>
          <p:cNvGraphicFramePr>
            <a:graphicFrameLocks noGrp="1"/>
          </p:cNvGraphicFramePr>
          <p:nvPr>
            <p:extLst>
              <p:ext uri="{D42A27DB-BD31-4B8C-83A1-F6EECF244321}">
                <p14:modId xmlns:p14="http://schemas.microsoft.com/office/powerpoint/2010/main" val="2876430748"/>
              </p:ext>
            </p:extLst>
          </p:nvPr>
        </p:nvGraphicFramePr>
        <p:xfrm>
          <a:off x="11559522" y="529722"/>
          <a:ext cx="612157" cy="5581320"/>
        </p:xfrm>
        <a:graphic>
          <a:graphicData uri="http://schemas.openxmlformats.org/drawingml/2006/table">
            <a:tbl>
              <a:tblPr firstRow="1" bandRow="1">
                <a:tableStyleId>{5C22544A-7EE6-4342-B048-85BDC9FD1C3A}</a:tableStyleId>
              </a:tblPr>
              <a:tblGrid>
                <a:gridCol w="612157">
                  <a:extLst>
                    <a:ext uri="{9D8B030D-6E8A-4147-A177-3AD203B41FA5}">
                      <a16:colId xmlns:a16="http://schemas.microsoft.com/office/drawing/2014/main" val="1173439250"/>
                    </a:ext>
                  </a:extLst>
                </a:gridCol>
              </a:tblGrid>
              <a:tr h="670794">
                <a:tc>
                  <a:txBody>
                    <a:bodyPr/>
                    <a:lstStyle/>
                    <a:p>
                      <a:pPr algn="ctr"/>
                      <a:r>
                        <a:rPr lang="en-GB" sz="800" b="1" dirty="0">
                          <a:solidFill>
                            <a:schemeClr val="bg1"/>
                          </a:solidFill>
                          <a:latin typeface="Lato" panose="020F0502020204030203" pitchFamily="34" charset="0"/>
                        </a:rPr>
                        <a:t>RETRIEVE</a:t>
                      </a:r>
                      <a:r>
                        <a:rPr lang="en-GB" sz="600" b="1" dirty="0">
                          <a:solidFill>
                            <a:schemeClr val="bg1"/>
                          </a:solidFill>
                          <a:latin typeface="Lato" panose="020F0502020204030203" pitchFamily="34" charset="0"/>
                        </a:rPr>
                        <a:t> </a:t>
                      </a:r>
                    </a:p>
                  </a:txBody>
                  <a:tcPr marL="0" marR="0" marT="0" marB="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68570316"/>
                  </a:ext>
                </a:extLst>
              </a:tr>
              <a:tr h="670794">
                <a:tc>
                  <a:txBody>
                    <a:bodyPr/>
                    <a:lstStyle/>
                    <a:p>
                      <a:pPr algn="ctr"/>
                      <a:r>
                        <a:rPr lang="en-GB" sz="800" b="1" dirty="0">
                          <a:solidFill>
                            <a:schemeClr val="bg1"/>
                          </a:solidFill>
                          <a:latin typeface="Lato" panose="020F0502020204030203" pitchFamily="34" charset="0"/>
                        </a:rPr>
                        <a:t>DECODE</a:t>
                      </a:r>
                      <a:r>
                        <a:rPr lang="en-GB" sz="600" b="1"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99255851"/>
                  </a:ext>
                </a:extLst>
              </a:tr>
              <a:tr h="804952">
                <a:tc>
                  <a:txBody>
                    <a:bodyPr/>
                    <a:lstStyle/>
                    <a:p>
                      <a:pPr algn="ctr"/>
                      <a:r>
                        <a:rPr lang="en-GB" sz="800" b="1" dirty="0">
                          <a:solidFill>
                            <a:schemeClr val="bg1"/>
                          </a:solidFill>
                          <a:effectLst/>
                          <a:latin typeface="Lato" panose="020F0502020204030203" pitchFamily="34" charset="0"/>
                        </a:rPr>
                        <a:t>CONNECT</a:t>
                      </a:r>
                      <a:r>
                        <a:rPr lang="en-GB" sz="600" b="0"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00917632"/>
                  </a:ext>
                </a:extLst>
              </a:tr>
              <a:tr h="675292">
                <a:tc>
                  <a:txBody>
                    <a:bodyPr/>
                    <a:lstStyle/>
                    <a:p>
                      <a:pPr algn="ctr"/>
                      <a:r>
                        <a:rPr lang="en-GB" sz="800" b="1" dirty="0">
                          <a:solidFill>
                            <a:schemeClr val="bg1"/>
                          </a:solidFill>
                          <a:latin typeface="Lato" panose="020F0502020204030203" pitchFamily="34" charset="0"/>
                        </a:rPr>
                        <a:t>VISUALISE</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119845"/>
                  </a:ext>
                </a:extLst>
              </a:tr>
              <a:tr h="670794">
                <a:tc>
                  <a:txBody>
                    <a:bodyPr/>
                    <a:lstStyle/>
                    <a:p>
                      <a:pPr algn="ctr"/>
                      <a:r>
                        <a:rPr lang="en-GB" sz="800" b="1" dirty="0">
                          <a:solidFill>
                            <a:schemeClr val="bg1"/>
                          </a:solidFill>
                          <a:latin typeface="Lato" panose="020F0502020204030203" pitchFamily="34" charset="0"/>
                        </a:rPr>
                        <a:t>SUMMARISE</a:t>
                      </a:r>
                      <a:r>
                        <a:rPr lang="en-GB" sz="600" b="0"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1290061"/>
                  </a:ext>
                </a:extLst>
              </a:tr>
              <a:tr h="670794">
                <a:tc>
                  <a:txBody>
                    <a:bodyPr/>
                    <a:lstStyle/>
                    <a:p>
                      <a:pPr algn="ctr"/>
                      <a:r>
                        <a:rPr lang="en-GB" sz="800" b="1" dirty="0">
                          <a:solidFill>
                            <a:schemeClr val="bg1"/>
                          </a:solidFill>
                          <a:latin typeface="Lato" panose="020F0502020204030203" pitchFamily="34" charset="0"/>
                        </a:rPr>
                        <a:t>INFER</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36069001"/>
                  </a:ext>
                </a:extLst>
              </a:tr>
              <a:tr h="747106">
                <a:tc>
                  <a:txBody>
                    <a:bodyPr/>
                    <a:lstStyle/>
                    <a:p>
                      <a:pPr algn="ctr"/>
                      <a:r>
                        <a:rPr lang="en-GB" sz="800" b="1" dirty="0">
                          <a:solidFill>
                            <a:schemeClr val="bg1"/>
                          </a:solidFill>
                          <a:latin typeface="Lato" panose="020F0502020204030203" pitchFamily="34" charset="0"/>
                        </a:rPr>
                        <a:t>PREDICT</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4082905"/>
                  </a:ext>
                </a:extLst>
              </a:tr>
              <a:tr h="670794">
                <a:tc>
                  <a:txBody>
                    <a:bodyPr/>
                    <a:lstStyle/>
                    <a:p>
                      <a:pPr algn="ctr"/>
                      <a:r>
                        <a:rPr lang="en-GB" sz="800" b="1" dirty="0">
                          <a:solidFill>
                            <a:schemeClr val="bg1"/>
                          </a:solidFill>
                          <a:latin typeface="Lato" panose="020F0502020204030203" pitchFamily="34" charset="0"/>
                        </a:rPr>
                        <a:t>EXAMINE</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42804185"/>
                  </a:ext>
                </a:extLst>
              </a:tr>
            </a:tbl>
          </a:graphicData>
        </a:graphic>
      </p:graphicFrame>
      <p:grpSp>
        <p:nvGrpSpPr>
          <p:cNvPr id="18" name="Group 17"/>
          <p:cNvGrpSpPr/>
          <p:nvPr/>
        </p:nvGrpSpPr>
        <p:grpSpPr>
          <a:xfrm>
            <a:off x="11629923" y="2865412"/>
            <a:ext cx="386112" cy="318172"/>
            <a:chOff x="3206569" y="2423806"/>
            <a:chExt cx="752955" cy="707366"/>
          </a:xfrm>
        </p:grpSpPr>
        <p:pic>
          <p:nvPicPr>
            <p:cNvPr id="19" name="Picture 2" descr="Image result for imagine icon"/>
            <p:cNvPicPr>
              <a:picLocks noChangeAspect="1" noChangeArrowheads="1"/>
            </p:cNvPicPr>
            <p:nvPr/>
          </p:nvPicPr>
          <p:blipFill>
            <a:blip r:embed="rId2" cstate="print">
              <a:duotone>
                <a:schemeClr val="bg2">
                  <a:shade val="45000"/>
                  <a:satMod val="135000"/>
                </a:schemeClr>
                <a:prstClr val="white"/>
              </a:duotone>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3206569" y="2423806"/>
              <a:ext cx="752955" cy="707366"/>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 descr="Image result for picture icon"/>
            <p:cNvPicPr>
              <a:picLocks noChangeAspect="1" noChangeArrowheads="1"/>
            </p:cNvPicPr>
            <p:nvPr/>
          </p:nvPicPr>
          <p:blipFill>
            <a:blip r:embed="rId4" cstate="print">
              <a:duotone>
                <a:schemeClr val="bg2">
                  <a:shade val="45000"/>
                  <a:satMod val="135000"/>
                </a:schemeClr>
                <a:prstClr val="white"/>
              </a:duotone>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rot="21375469">
              <a:off x="3330060" y="2576503"/>
              <a:ext cx="178047" cy="157846"/>
            </a:xfrm>
            <a:prstGeom prst="rect">
              <a:avLst/>
            </a:prstGeom>
            <a:noFill/>
            <a:extLst>
              <a:ext uri="{909E8E84-426E-40DD-AFC4-6F175D3DCCD1}">
                <a14:hiddenFill xmlns:a14="http://schemas.microsoft.com/office/drawing/2010/main">
                  <a:solidFill>
                    <a:srgbClr val="FFFFFF"/>
                  </a:solidFill>
                </a14:hiddenFill>
              </a:ext>
            </a:extLst>
          </p:spPr>
        </p:pic>
      </p:grpSp>
      <p:pic>
        <p:nvPicPr>
          <p:cNvPr id="21" name="Picture 20"/>
          <p:cNvPicPr>
            <a:picLocks noChangeAspect="1"/>
          </p:cNvPicPr>
          <p:nvPr/>
        </p:nvPicPr>
        <p:blipFill>
          <a:blip r:embed="rId6" cstate="print">
            <a:duotone>
              <a:schemeClr val="bg2">
                <a:shade val="45000"/>
                <a:satMod val="135000"/>
              </a:schemeClr>
              <a:prstClr val="white"/>
            </a:duotone>
            <a:extLst>
              <a:ext uri="{BEBA8EAE-BF5A-486C-A8C5-ECC9F3942E4B}">
                <a14:imgProps xmlns:a14="http://schemas.microsoft.com/office/drawing/2010/main">
                  <a14:imgLayer r:embed="rId7">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725168" y="4247201"/>
            <a:ext cx="267421" cy="314182"/>
          </a:xfrm>
          <a:prstGeom prst="rect">
            <a:avLst/>
          </a:prstGeom>
        </p:spPr>
      </p:pic>
      <p:pic>
        <p:nvPicPr>
          <p:cNvPr id="22" name="Picture 4" descr="Image result for writing list icon"/>
          <p:cNvPicPr>
            <a:picLocks noChangeAspect="1" noChangeArrowheads="1"/>
          </p:cNvPicPr>
          <p:nvPr/>
        </p:nvPicPr>
        <p:blipFill>
          <a:blip r:embed="rId8" cstate="print">
            <a:duotone>
              <a:schemeClr val="bg2">
                <a:shade val="45000"/>
                <a:satMod val="135000"/>
              </a:schemeClr>
              <a:prstClr val="white"/>
            </a:duotone>
            <a:extLst>
              <a:ext uri="{BEBA8EAE-BF5A-486C-A8C5-ECC9F3942E4B}">
                <a14:imgProps xmlns:a14="http://schemas.microsoft.com/office/drawing/2010/main">
                  <a14:imgLayer r:embed="rId9">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1741488" y="3561335"/>
            <a:ext cx="206961" cy="291029"/>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30"/>
          <p:cNvPicPr>
            <a:picLocks noChangeAspect="1"/>
          </p:cNvPicPr>
          <p:nvPr/>
        </p:nvPicPr>
        <p:blipFill>
          <a:blip r:embed="rId10" cstate="print">
            <a:duotone>
              <a:schemeClr val="bg2">
                <a:shade val="45000"/>
                <a:satMod val="135000"/>
              </a:schemeClr>
              <a:prstClr val="white"/>
            </a:duotone>
            <a:extLst>
              <a:ext uri="{BEBA8EAE-BF5A-486C-A8C5-ECC9F3942E4B}">
                <a14:imgProps xmlns:a14="http://schemas.microsoft.com/office/drawing/2010/main">
                  <a14:imgLayer r:embed="rId11">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646191" y="2166177"/>
            <a:ext cx="377815" cy="361612"/>
          </a:xfrm>
          <a:prstGeom prst="rect">
            <a:avLst/>
          </a:prstGeom>
        </p:spPr>
      </p:pic>
      <p:pic>
        <p:nvPicPr>
          <p:cNvPr id="32" name="Picture 31"/>
          <p:cNvPicPr>
            <a:picLocks noChangeAspect="1"/>
          </p:cNvPicPr>
          <p:nvPr/>
        </p:nvPicPr>
        <p:blipFill rotWithShape="1">
          <a:blip r:embed="rId12">
            <a:duotone>
              <a:schemeClr val="bg2">
                <a:shade val="45000"/>
                <a:satMod val="135000"/>
              </a:schemeClr>
              <a:prstClr val="white"/>
            </a:duotone>
            <a:extLst>
              <a:ext uri="{BEBA8EAE-BF5A-486C-A8C5-ECC9F3942E4B}">
                <a14:imgProps xmlns:a14="http://schemas.microsoft.com/office/drawing/2010/main">
                  <a14:imgLayer r:embed="rId13">
                    <a14:imgEffect>
                      <a14:brightnessContrast bright="100000"/>
                    </a14:imgEffect>
                  </a14:imgLayer>
                </a14:imgProps>
              </a:ext>
            </a:extLst>
          </a:blip>
          <a:srcRect r="5491" b="17816"/>
          <a:stretch/>
        </p:blipFill>
        <p:spPr>
          <a:xfrm>
            <a:off x="11625043" y="1378199"/>
            <a:ext cx="416216" cy="361939"/>
          </a:xfrm>
          <a:prstGeom prst="rect">
            <a:avLst/>
          </a:prstGeom>
        </p:spPr>
      </p:pic>
      <p:pic>
        <p:nvPicPr>
          <p:cNvPr id="33" name="Picture 32"/>
          <p:cNvPicPr>
            <a:picLocks noChangeAspect="1"/>
          </p:cNvPicPr>
          <p:nvPr/>
        </p:nvPicPr>
        <p:blipFill rotWithShape="1">
          <a:blip r:embed="rId14">
            <a:duotone>
              <a:schemeClr val="bg2">
                <a:shade val="45000"/>
                <a:satMod val="135000"/>
              </a:schemeClr>
              <a:prstClr val="white"/>
            </a:duotone>
            <a:extLst>
              <a:ext uri="{BEBA8EAE-BF5A-486C-A8C5-ECC9F3942E4B}">
                <a14:imgProps xmlns:a14="http://schemas.microsoft.com/office/drawing/2010/main">
                  <a14:imgLayer r:embed="rId15">
                    <a14:imgEffect>
                      <a14:brightnessContrast bright="100000"/>
                    </a14:imgEffect>
                  </a14:imgLayer>
                </a14:imgProps>
              </a:ext>
            </a:extLst>
          </a:blip>
          <a:srcRect b="19186"/>
          <a:stretch/>
        </p:blipFill>
        <p:spPr>
          <a:xfrm>
            <a:off x="11631029" y="733844"/>
            <a:ext cx="397619" cy="321332"/>
          </a:xfrm>
          <a:prstGeom prst="rect">
            <a:avLst/>
          </a:prstGeom>
        </p:spPr>
      </p:pic>
      <p:pic>
        <p:nvPicPr>
          <p:cNvPr id="34" name="Picture 33"/>
          <p:cNvPicPr>
            <a:picLocks noChangeAspect="1"/>
          </p:cNvPicPr>
          <p:nvPr/>
        </p:nvPicPr>
        <p:blipFill rotWithShape="1">
          <a:blip r:embed="rId16">
            <a:duotone>
              <a:schemeClr val="bg2">
                <a:shade val="45000"/>
                <a:satMod val="135000"/>
              </a:schemeClr>
              <a:prstClr val="white"/>
            </a:duotone>
            <a:extLst>
              <a:ext uri="{BEBA8EAE-BF5A-486C-A8C5-ECC9F3942E4B}">
                <a14:imgProps xmlns:a14="http://schemas.microsoft.com/office/drawing/2010/main">
                  <a14:imgLayer r:embed="rId17">
                    <a14:imgEffect>
                      <a14:brightnessContrast bright="100000"/>
                    </a14:imgEffect>
                  </a14:imgLayer>
                </a14:imgProps>
              </a:ext>
            </a:extLst>
          </a:blip>
          <a:srcRect l="9752" t="14781" r="9444" b="31513"/>
          <a:stretch/>
        </p:blipFill>
        <p:spPr>
          <a:xfrm>
            <a:off x="11646190" y="5004136"/>
            <a:ext cx="393847" cy="291102"/>
          </a:xfrm>
          <a:prstGeom prst="rect">
            <a:avLst/>
          </a:prstGeom>
        </p:spPr>
      </p:pic>
      <p:pic>
        <p:nvPicPr>
          <p:cNvPr id="35" name="Picture 34"/>
          <p:cNvPicPr>
            <a:picLocks noChangeAspect="1"/>
          </p:cNvPicPr>
          <p:nvPr/>
        </p:nvPicPr>
        <p:blipFill rotWithShape="1">
          <a:blip r:embed="rId18">
            <a:duotone>
              <a:schemeClr val="bg2">
                <a:shade val="45000"/>
                <a:satMod val="135000"/>
              </a:schemeClr>
              <a:prstClr val="white"/>
            </a:duotone>
            <a:extLst>
              <a:ext uri="{BEBA8EAE-BF5A-486C-A8C5-ECC9F3942E4B}">
                <a14:imgProps xmlns:a14="http://schemas.microsoft.com/office/drawing/2010/main">
                  <a14:imgLayer r:embed="rId19">
                    <a14:imgEffect>
                      <a14:saturation sat="400000"/>
                    </a14:imgEffect>
                    <a14:imgEffect>
                      <a14:brightnessContrast bright="100000"/>
                    </a14:imgEffect>
                  </a14:imgLayer>
                </a14:imgProps>
              </a:ext>
            </a:extLst>
          </a:blip>
          <a:srcRect l="19250" r="21985" b="21255"/>
          <a:stretch/>
        </p:blipFill>
        <p:spPr>
          <a:xfrm>
            <a:off x="11736533" y="5610061"/>
            <a:ext cx="237139" cy="317761"/>
          </a:xfrm>
          <a:prstGeom prst="rect">
            <a:avLst/>
          </a:prstGeom>
        </p:spPr>
      </p:pic>
      <p:sp>
        <p:nvSpPr>
          <p:cNvPr id="36" name="Pentagon 35"/>
          <p:cNvSpPr/>
          <p:nvPr/>
        </p:nvSpPr>
        <p:spPr>
          <a:xfrm rot="5400000">
            <a:off x="11561797" y="3402"/>
            <a:ext cx="552955" cy="602231"/>
          </a:xfrm>
          <a:prstGeom prst="homePlate">
            <a:avLst>
              <a:gd name="adj" fmla="val 1920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37" name="Rectangle 36"/>
          <p:cNvSpPr/>
          <p:nvPr/>
        </p:nvSpPr>
        <p:spPr>
          <a:xfrm>
            <a:off x="11489909" y="-6595"/>
            <a:ext cx="704800" cy="346249"/>
          </a:xfrm>
          <a:prstGeom prst="rect">
            <a:avLst/>
          </a:prstGeom>
        </p:spPr>
        <p:txBody>
          <a:bodyPr wrap="square">
            <a:spAutoFit/>
          </a:bodyPr>
          <a:lstStyle/>
          <a:p>
            <a:pPr algn="ctr"/>
            <a:r>
              <a:rPr lang="en-GB" sz="750" b="1" i="0" dirty="0">
                <a:solidFill>
                  <a:srgbClr val="0B5196"/>
                </a:solidFill>
                <a:latin typeface="+mn-lt"/>
              </a:rPr>
              <a:t>EVERY CHILD A READER</a:t>
            </a:r>
          </a:p>
          <a:p>
            <a:pPr algn="ctr"/>
            <a:endParaRPr lang="en-GB" sz="150" b="0" i="1" dirty="0">
              <a:solidFill>
                <a:srgbClr val="002060"/>
              </a:solidFill>
              <a:latin typeface="+mn-lt"/>
            </a:endParaRPr>
          </a:p>
        </p:txBody>
      </p:sp>
      <p:pic>
        <p:nvPicPr>
          <p:cNvPr id="23" name="Picture 22"/>
          <p:cNvPicPr>
            <a:picLocks noChangeAspect="1"/>
          </p:cNvPicPr>
          <p:nvPr/>
        </p:nvPicPr>
        <p:blipFill rotWithShape="1">
          <a:blip r:embed="rId20" cstate="print">
            <a:extLst>
              <a:ext uri="{28A0092B-C50C-407E-A947-70E740481C1C}">
                <a14:useLocalDpi xmlns:a14="http://schemas.microsoft.com/office/drawing/2010/main" val="0"/>
              </a:ext>
            </a:extLst>
          </a:blip>
          <a:srcRect t="1" r="59982" b="-5988"/>
          <a:stretch/>
        </p:blipFill>
        <p:spPr>
          <a:xfrm>
            <a:off x="11645154" y="6420116"/>
            <a:ext cx="487873" cy="429535"/>
          </a:xfrm>
          <a:prstGeom prst="rect">
            <a:avLst/>
          </a:prstGeom>
        </p:spPr>
      </p:pic>
      <p:sp>
        <p:nvSpPr>
          <p:cNvPr id="24" name="Text Placeholder 4"/>
          <p:cNvSpPr>
            <a:spLocks noGrp="1"/>
          </p:cNvSpPr>
          <p:nvPr>
            <p:ph type="body" sz="quarter" idx="10"/>
          </p:nvPr>
        </p:nvSpPr>
        <p:spPr>
          <a:xfrm>
            <a:off x="272048" y="304517"/>
            <a:ext cx="10945813" cy="750661"/>
          </a:xfrm>
          <a:prstGeom prst="rect">
            <a:avLst/>
          </a:prstGeom>
        </p:spPr>
        <p:txBody>
          <a:bodyPr/>
          <a:lstStyle>
            <a:lvl1pPr marL="0" indent="0">
              <a:buNone/>
              <a:defRPr sz="2700"/>
            </a:lvl1pPr>
          </a:lstStyle>
          <a:p>
            <a:pPr lvl="0"/>
            <a:r>
              <a:rPr lang="en-GB"/>
              <a:t>Click to edit Master text styles</a:t>
            </a:r>
          </a:p>
        </p:txBody>
      </p:sp>
      <p:sp>
        <p:nvSpPr>
          <p:cNvPr id="25" name="Content Placeholder 6"/>
          <p:cNvSpPr>
            <a:spLocks noGrp="1"/>
          </p:cNvSpPr>
          <p:nvPr>
            <p:ph sz="quarter" idx="11"/>
          </p:nvPr>
        </p:nvSpPr>
        <p:spPr>
          <a:xfrm>
            <a:off x="287339" y="1377950"/>
            <a:ext cx="10945812" cy="4654550"/>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45835004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cSld name="9_ALT Practise - Ruler">
    <p:spTree>
      <p:nvGrpSpPr>
        <p:cNvPr id="1" name=""/>
        <p:cNvGrpSpPr/>
        <p:nvPr/>
      </p:nvGrpSpPr>
      <p:grpSpPr>
        <a:xfrm>
          <a:off x="0" y="0"/>
          <a:ext cx="0" cy="0"/>
          <a:chOff x="0" y="0"/>
          <a:chExt cx="0" cy="0"/>
        </a:xfrm>
      </p:grpSpPr>
      <p:sp>
        <p:nvSpPr>
          <p:cNvPr id="10" name="Rectangle 9"/>
          <p:cNvSpPr/>
          <p:nvPr/>
        </p:nvSpPr>
        <p:spPr>
          <a:xfrm>
            <a:off x="2" y="6381936"/>
            <a:ext cx="12186639" cy="476064"/>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11" name="Pentagon 10"/>
          <p:cNvSpPr/>
          <p:nvPr/>
        </p:nvSpPr>
        <p:spPr>
          <a:xfrm>
            <a:off x="112111" y="6444944"/>
            <a:ext cx="2808000" cy="358139"/>
          </a:xfrm>
          <a:prstGeom prst="homePlate">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0" b="0" dirty="0">
                <a:solidFill>
                  <a:schemeClr val="bg1"/>
                </a:solidFill>
              </a:rPr>
              <a:t>RETRIEVE</a:t>
            </a:r>
            <a:endParaRPr lang="en-GB" sz="1200" b="0" dirty="0">
              <a:solidFill>
                <a:schemeClr val="bg1"/>
              </a:solidFill>
            </a:endParaRPr>
          </a:p>
        </p:txBody>
      </p:sp>
      <p:sp>
        <p:nvSpPr>
          <p:cNvPr id="12" name="Chevron 11"/>
          <p:cNvSpPr/>
          <p:nvPr/>
        </p:nvSpPr>
        <p:spPr>
          <a:xfrm>
            <a:off x="2860361"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0" b="0" dirty="0">
                <a:solidFill>
                  <a:schemeClr val="bg1"/>
                </a:solidFill>
              </a:rPr>
              <a:t>INSTRUCT</a:t>
            </a:r>
          </a:p>
        </p:txBody>
      </p:sp>
      <p:sp>
        <p:nvSpPr>
          <p:cNvPr id="13" name="Chevron 12"/>
          <p:cNvSpPr/>
          <p:nvPr/>
        </p:nvSpPr>
        <p:spPr>
          <a:xfrm>
            <a:off x="5600493" y="6444944"/>
            <a:ext cx="2808000" cy="358139"/>
          </a:xfrm>
          <a:prstGeom prst="chevron">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0" b="1" dirty="0">
                <a:solidFill>
                  <a:srgbClr val="0B5196"/>
                </a:solidFill>
              </a:rPr>
              <a:t>PRACTISE</a:t>
            </a:r>
            <a:endParaRPr lang="en-GB" sz="1200" b="1" dirty="0">
              <a:solidFill>
                <a:srgbClr val="0B5196"/>
              </a:solidFill>
            </a:endParaRPr>
          </a:p>
        </p:txBody>
      </p:sp>
      <p:sp>
        <p:nvSpPr>
          <p:cNvPr id="14" name="Chevron 13"/>
          <p:cNvSpPr/>
          <p:nvPr/>
        </p:nvSpPr>
        <p:spPr>
          <a:xfrm>
            <a:off x="8336532"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0" b="0" dirty="0">
                <a:solidFill>
                  <a:schemeClr val="bg1"/>
                </a:solidFill>
              </a:rPr>
              <a:t>SECURE</a:t>
            </a:r>
            <a:endParaRPr lang="en-GB" sz="1200" b="0" dirty="0">
              <a:solidFill>
                <a:schemeClr val="bg1"/>
              </a:solidFill>
            </a:endParaRPr>
          </a:p>
        </p:txBody>
      </p:sp>
      <p:sp>
        <p:nvSpPr>
          <p:cNvPr id="15" name="Rectangle 14"/>
          <p:cNvSpPr/>
          <p:nvPr/>
        </p:nvSpPr>
        <p:spPr>
          <a:xfrm>
            <a:off x="11489909" y="-12902"/>
            <a:ext cx="696731" cy="6394837"/>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latin typeface="+mn-lt"/>
            </a:endParaRPr>
          </a:p>
        </p:txBody>
      </p:sp>
      <p:graphicFrame>
        <p:nvGraphicFramePr>
          <p:cNvPr id="16" name="Table 15"/>
          <p:cNvGraphicFramePr>
            <a:graphicFrameLocks noGrp="1"/>
          </p:cNvGraphicFramePr>
          <p:nvPr>
            <p:extLst>
              <p:ext uri="{D42A27DB-BD31-4B8C-83A1-F6EECF244321}">
                <p14:modId xmlns:p14="http://schemas.microsoft.com/office/powerpoint/2010/main" val="2876430748"/>
              </p:ext>
            </p:extLst>
          </p:nvPr>
        </p:nvGraphicFramePr>
        <p:xfrm>
          <a:off x="11559522" y="529722"/>
          <a:ext cx="612157" cy="5581320"/>
        </p:xfrm>
        <a:graphic>
          <a:graphicData uri="http://schemas.openxmlformats.org/drawingml/2006/table">
            <a:tbl>
              <a:tblPr firstRow="1" bandRow="1">
                <a:tableStyleId>{5C22544A-7EE6-4342-B048-85BDC9FD1C3A}</a:tableStyleId>
              </a:tblPr>
              <a:tblGrid>
                <a:gridCol w="612157">
                  <a:extLst>
                    <a:ext uri="{9D8B030D-6E8A-4147-A177-3AD203B41FA5}">
                      <a16:colId xmlns:a16="http://schemas.microsoft.com/office/drawing/2014/main" val="1173439250"/>
                    </a:ext>
                  </a:extLst>
                </a:gridCol>
              </a:tblGrid>
              <a:tr h="670794">
                <a:tc>
                  <a:txBody>
                    <a:bodyPr/>
                    <a:lstStyle/>
                    <a:p>
                      <a:pPr algn="ctr"/>
                      <a:r>
                        <a:rPr lang="en-GB" sz="800" b="1" dirty="0">
                          <a:solidFill>
                            <a:schemeClr val="bg1"/>
                          </a:solidFill>
                          <a:latin typeface="Lato" panose="020F0502020204030203" pitchFamily="34" charset="0"/>
                        </a:rPr>
                        <a:t>RETRIEVE</a:t>
                      </a:r>
                      <a:r>
                        <a:rPr lang="en-GB" sz="600" b="1" dirty="0">
                          <a:solidFill>
                            <a:schemeClr val="bg1"/>
                          </a:solidFill>
                          <a:latin typeface="Lato" panose="020F0502020204030203" pitchFamily="34" charset="0"/>
                        </a:rPr>
                        <a:t> </a:t>
                      </a:r>
                    </a:p>
                  </a:txBody>
                  <a:tcPr marL="0" marR="0" marT="0" marB="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68570316"/>
                  </a:ext>
                </a:extLst>
              </a:tr>
              <a:tr h="670794">
                <a:tc>
                  <a:txBody>
                    <a:bodyPr/>
                    <a:lstStyle/>
                    <a:p>
                      <a:pPr algn="ctr"/>
                      <a:r>
                        <a:rPr lang="en-GB" sz="800" b="1" dirty="0">
                          <a:solidFill>
                            <a:schemeClr val="bg1"/>
                          </a:solidFill>
                          <a:latin typeface="Lato" panose="020F0502020204030203" pitchFamily="34" charset="0"/>
                        </a:rPr>
                        <a:t>DECODE</a:t>
                      </a:r>
                      <a:r>
                        <a:rPr lang="en-GB" sz="600" b="1"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99255851"/>
                  </a:ext>
                </a:extLst>
              </a:tr>
              <a:tr h="804952">
                <a:tc>
                  <a:txBody>
                    <a:bodyPr/>
                    <a:lstStyle/>
                    <a:p>
                      <a:pPr algn="ctr"/>
                      <a:r>
                        <a:rPr lang="en-GB" sz="800" b="1" dirty="0">
                          <a:solidFill>
                            <a:schemeClr val="bg1"/>
                          </a:solidFill>
                          <a:effectLst/>
                          <a:latin typeface="Lato" panose="020F0502020204030203" pitchFamily="34" charset="0"/>
                        </a:rPr>
                        <a:t>CONNECT</a:t>
                      </a:r>
                      <a:r>
                        <a:rPr lang="en-GB" sz="600" b="0"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00917632"/>
                  </a:ext>
                </a:extLst>
              </a:tr>
              <a:tr h="675292">
                <a:tc>
                  <a:txBody>
                    <a:bodyPr/>
                    <a:lstStyle/>
                    <a:p>
                      <a:pPr algn="ctr"/>
                      <a:r>
                        <a:rPr lang="en-GB" sz="800" b="1" dirty="0">
                          <a:solidFill>
                            <a:schemeClr val="bg1"/>
                          </a:solidFill>
                          <a:latin typeface="Lato" panose="020F0502020204030203" pitchFamily="34" charset="0"/>
                        </a:rPr>
                        <a:t>VISUALISE</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119845"/>
                  </a:ext>
                </a:extLst>
              </a:tr>
              <a:tr h="670794">
                <a:tc>
                  <a:txBody>
                    <a:bodyPr/>
                    <a:lstStyle/>
                    <a:p>
                      <a:pPr algn="ctr"/>
                      <a:r>
                        <a:rPr lang="en-GB" sz="800" b="1" dirty="0">
                          <a:solidFill>
                            <a:schemeClr val="bg1"/>
                          </a:solidFill>
                          <a:latin typeface="Lato" panose="020F0502020204030203" pitchFamily="34" charset="0"/>
                        </a:rPr>
                        <a:t>SUMMARISE</a:t>
                      </a:r>
                      <a:r>
                        <a:rPr lang="en-GB" sz="600" b="0"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1290061"/>
                  </a:ext>
                </a:extLst>
              </a:tr>
              <a:tr h="670794">
                <a:tc>
                  <a:txBody>
                    <a:bodyPr/>
                    <a:lstStyle/>
                    <a:p>
                      <a:pPr algn="ctr"/>
                      <a:r>
                        <a:rPr lang="en-GB" sz="800" b="1" dirty="0">
                          <a:solidFill>
                            <a:schemeClr val="bg1"/>
                          </a:solidFill>
                          <a:latin typeface="Lato" panose="020F0502020204030203" pitchFamily="34" charset="0"/>
                        </a:rPr>
                        <a:t>INFER</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36069001"/>
                  </a:ext>
                </a:extLst>
              </a:tr>
              <a:tr h="747106">
                <a:tc>
                  <a:txBody>
                    <a:bodyPr/>
                    <a:lstStyle/>
                    <a:p>
                      <a:pPr algn="ctr"/>
                      <a:r>
                        <a:rPr lang="en-GB" sz="800" b="1" dirty="0">
                          <a:solidFill>
                            <a:schemeClr val="bg1"/>
                          </a:solidFill>
                          <a:latin typeface="Lato" panose="020F0502020204030203" pitchFamily="34" charset="0"/>
                        </a:rPr>
                        <a:t>PREDICT</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4082905"/>
                  </a:ext>
                </a:extLst>
              </a:tr>
              <a:tr h="670794">
                <a:tc>
                  <a:txBody>
                    <a:bodyPr/>
                    <a:lstStyle/>
                    <a:p>
                      <a:pPr algn="ctr"/>
                      <a:r>
                        <a:rPr lang="en-GB" sz="800" b="1" dirty="0">
                          <a:solidFill>
                            <a:schemeClr val="bg1"/>
                          </a:solidFill>
                          <a:latin typeface="Lato" panose="020F0502020204030203" pitchFamily="34" charset="0"/>
                        </a:rPr>
                        <a:t>EXAMINE</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42804185"/>
                  </a:ext>
                </a:extLst>
              </a:tr>
            </a:tbl>
          </a:graphicData>
        </a:graphic>
      </p:graphicFrame>
      <p:grpSp>
        <p:nvGrpSpPr>
          <p:cNvPr id="18" name="Group 17"/>
          <p:cNvGrpSpPr/>
          <p:nvPr/>
        </p:nvGrpSpPr>
        <p:grpSpPr>
          <a:xfrm>
            <a:off x="11629923" y="2865412"/>
            <a:ext cx="386112" cy="318172"/>
            <a:chOff x="3206569" y="2423806"/>
            <a:chExt cx="752955" cy="707366"/>
          </a:xfrm>
        </p:grpSpPr>
        <p:pic>
          <p:nvPicPr>
            <p:cNvPr id="19" name="Picture 2" descr="Image result for imagine icon"/>
            <p:cNvPicPr>
              <a:picLocks noChangeAspect="1" noChangeArrowheads="1"/>
            </p:cNvPicPr>
            <p:nvPr/>
          </p:nvPicPr>
          <p:blipFill>
            <a:blip r:embed="rId2" cstate="print">
              <a:duotone>
                <a:schemeClr val="bg2">
                  <a:shade val="45000"/>
                  <a:satMod val="135000"/>
                </a:schemeClr>
                <a:prstClr val="white"/>
              </a:duotone>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3206569" y="2423806"/>
              <a:ext cx="752955" cy="707366"/>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 descr="Image result for picture icon"/>
            <p:cNvPicPr>
              <a:picLocks noChangeAspect="1" noChangeArrowheads="1"/>
            </p:cNvPicPr>
            <p:nvPr/>
          </p:nvPicPr>
          <p:blipFill>
            <a:blip r:embed="rId4" cstate="print">
              <a:duotone>
                <a:schemeClr val="bg2">
                  <a:shade val="45000"/>
                  <a:satMod val="135000"/>
                </a:schemeClr>
                <a:prstClr val="white"/>
              </a:duotone>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rot="21375469">
              <a:off x="3330060" y="2576503"/>
              <a:ext cx="178047" cy="157846"/>
            </a:xfrm>
            <a:prstGeom prst="rect">
              <a:avLst/>
            </a:prstGeom>
            <a:noFill/>
            <a:extLst>
              <a:ext uri="{909E8E84-426E-40DD-AFC4-6F175D3DCCD1}">
                <a14:hiddenFill xmlns:a14="http://schemas.microsoft.com/office/drawing/2010/main">
                  <a:solidFill>
                    <a:srgbClr val="FFFFFF"/>
                  </a:solidFill>
                </a14:hiddenFill>
              </a:ext>
            </a:extLst>
          </p:spPr>
        </p:pic>
      </p:grpSp>
      <p:pic>
        <p:nvPicPr>
          <p:cNvPr id="21" name="Picture 20"/>
          <p:cNvPicPr>
            <a:picLocks noChangeAspect="1"/>
          </p:cNvPicPr>
          <p:nvPr/>
        </p:nvPicPr>
        <p:blipFill>
          <a:blip r:embed="rId6" cstate="print">
            <a:duotone>
              <a:schemeClr val="bg2">
                <a:shade val="45000"/>
                <a:satMod val="135000"/>
              </a:schemeClr>
              <a:prstClr val="white"/>
            </a:duotone>
            <a:extLst>
              <a:ext uri="{BEBA8EAE-BF5A-486C-A8C5-ECC9F3942E4B}">
                <a14:imgProps xmlns:a14="http://schemas.microsoft.com/office/drawing/2010/main">
                  <a14:imgLayer r:embed="rId7">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725168" y="4247201"/>
            <a:ext cx="267421" cy="314182"/>
          </a:xfrm>
          <a:prstGeom prst="rect">
            <a:avLst/>
          </a:prstGeom>
        </p:spPr>
      </p:pic>
      <p:pic>
        <p:nvPicPr>
          <p:cNvPr id="22" name="Picture 4" descr="Image result for writing list icon"/>
          <p:cNvPicPr>
            <a:picLocks noChangeAspect="1" noChangeArrowheads="1"/>
          </p:cNvPicPr>
          <p:nvPr/>
        </p:nvPicPr>
        <p:blipFill>
          <a:blip r:embed="rId8" cstate="print">
            <a:duotone>
              <a:schemeClr val="bg2">
                <a:shade val="45000"/>
                <a:satMod val="135000"/>
              </a:schemeClr>
              <a:prstClr val="white"/>
            </a:duotone>
            <a:extLst>
              <a:ext uri="{BEBA8EAE-BF5A-486C-A8C5-ECC9F3942E4B}">
                <a14:imgProps xmlns:a14="http://schemas.microsoft.com/office/drawing/2010/main">
                  <a14:imgLayer r:embed="rId9">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1741488" y="3561335"/>
            <a:ext cx="206961" cy="291029"/>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30"/>
          <p:cNvPicPr>
            <a:picLocks noChangeAspect="1"/>
          </p:cNvPicPr>
          <p:nvPr/>
        </p:nvPicPr>
        <p:blipFill>
          <a:blip r:embed="rId10" cstate="print">
            <a:duotone>
              <a:schemeClr val="bg2">
                <a:shade val="45000"/>
                <a:satMod val="135000"/>
              </a:schemeClr>
              <a:prstClr val="white"/>
            </a:duotone>
            <a:extLst>
              <a:ext uri="{BEBA8EAE-BF5A-486C-A8C5-ECC9F3942E4B}">
                <a14:imgProps xmlns:a14="http://schemas.microsoft.com/office/drawing/2010/main">
                  <a14:imgLayer r:embed="rId11">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646191" y="2166177"/>
            <a:ext cx="377815" cy="361612"/>
          </a:xfrm>
          <a:prstGeom prst="rect">
            <a:avLst/>
          </a:prstGeom>
        </p:spPr>
      </p:pic>
      <p:pic>
        <p:nvPicPr>
          <p:cNvPr id="32" name="Picture 31"/>
          <p:cNvPicPr>
            <a:picLocks noChangeAspect="1"/>
          </p:cNvPicPr>
          <p:nvPr/>
        </p:nvPicPr>
        <p:blipFill rotWithShape="1">
          <a:blip r:embed="rId12">
            <a:duotone>
              <a:schemeClr val="bg2">
                <a:shade val="45000"/>
                <a:satMod val="135000"/>
              </a:schemeClr>
              <a:prstClr val="white"/>
            </a:duotone>
            <a:extLst>
              <a:ext uri="{BEBA8EAE-BF5A-486C-A8C5-ECC9F3942E4B}">
                <a14:imgProps xmlns:a14="http://schemas.microsoft.com/office/drawing/2010/main">
                  <a14:imgLayer r:embed="rId13">
                    <a14:imgEffect>
                      <a14:brightnessContrast bright="100000"/>
                    </a14:imgEffect>
                  </a14:imgLayer>
                </a14:imgProps>
              </a:ext>
            </a:extLst>
          </a:blip>
          <a:srcRect r="5491" b="17816"/>
          <a:stretch/>
        </p:blipFill>
        <p:spPr>
          <a:xfrm>
            <a:off x="11625043" y="1378199"/>
            <a:ext cx="416216" cy="361939"/>
          </a:xfrm>
          <a:prstGeom prst="rect">
            <a:avLst/>
          </a:prstGeom>
        </p:spPr>
      </p:pic>
      <p:pic>
        <p:nvPicPr>
          <p:cNvPr id="33" name="Picture 32"/>
          <p:cNvPicPr>
            <a:picLocks noChangeAspect="1"/>
          </p:cNvPicPr>
          <p:nvPr/>
        </p:nvPicPr>
        <p:blipFill rotWithShape="1">
          <a:blip r:embed="rId14">
            <a:duotone>
              <a:schemeClr val="bg2">
                <a:shade val="45000"/>
                <a:satMod val="135000"/>
              </a:schemeClr>
              <a:prstClr val="white"/>
            </a:duotone>
            <a:extLst>
              <a:ext uri="{BEBA8EAE-BF5A-486C-A8C5-ECC9F3942E4B}">
                <a14:imgProps xmlns:a14="http://schemas.microsoft.com/office/drawing/2010/main">
                  <a14:imgLayer r:embed="rId15">
                    <a14:imgEffect>
                      <a14:brightnessContrast bright="100000"/>
                    </a14:imgEffect>
                  </a14:imgLayer>
                </a14:imgProps>
              </a:ext>
            </a:extLst>
          </a:blip>
          <a:srcRect b="19186"/>
          <a:stretch/>
        </p:blipFill>
        <p:spPr>
          <a:xfrm>
            <a:off x="11631029" y="733844"/>
            <a:ext cx="397619" cy="321332"/>
          </a:xfrm>
          <a:prstGeom prst="rect">
            <a:avLst/>
          </a:prstGeom>
        </p:spPr>
      </p:pic>
      <p:pic>
        <p:nvPicPr>
          <p:cNvPr id="34" name="Picture 33"/>
          <p:cNvPicPr>
            <a:picLocks noChangeAspect="1"/>
          </p:cNvPicPr>
          <p:nvPr/>
        </p:nvPicPr>
        <p:blipFill rotWithShape="1">
          <a:blip r:embed="rId16">
            <a:duotone>
              <a:schemeClr val="bg2">
                <a:shade val="45000"/>
                <a:satMod val="135000"/>
              </a:schemeClr>
              <a:prstClr val="white"/>
            </a:duotone>
            <a:extLst>
              <a:ext uri="{BEBA8EAE-BF5A-486C-A8C5-ECC9F3942E4B}">
                <a14:imgProps xmlns:a14="http://schemas.microsoft.com/office/drawing/2010/main">
                  <a14:imgLayer r:embed="rId17">
                    <a14:imgEffect>
                      <a14:brightnessContrast bright="100000"/>
                    </a14:imgEffect>
                  </a14:imgLayer>
                </a14:imgProps>
              </a:ext>
            </a:extLst>
          </a:blip>
          <a:srcRect l="9752" t="14781" r="9444" b="31513"/>
          <a:stretch/>
        </p:blipFill>
        <p:spPr>
          <a:xfrm>
            <a:off x="11646190" y="5004136"/>
            <a:ext cx="393847" cy="291102"/>
          </a:xfrm>
          <a:prstGeom prst="rect">
            <a:avLst/>
          </a:prstGeom>
        </p:spPr>
      </p:pic>
      <p:pic>
        <p:nvPicPr>
          <p:cNvPr id="35" name="Picture 34"/>
          <p:cNvPicPr>
            <a:picLocks noChangeAspect="1"/>
          </p:cNvPicPr>
          <p:nvPr/>
        </p:nvPicPr>
        <p:blipFill rotWithShape="1">
          <a:blip r:embed="rId18">
            <a:duotone>
              <a:schemeClr val="bg2">
                <a:shade val="45000"/>
                <a:satMod val="135000"/>
              </a:schemeClr>
              <a:prstClr val="white"/>
            </a:duotone>
            <a:extLst>
              <a:ext uri="{BEBA8EAE-BF5A-486C-A8C5-ECC9F3942E4B}">
                <a14:imgProps xmlns:a14="http://schemas.microsoft.com/office/drawing/2010/main">
                  <a14:imgLayer r:embed="rId19">
                    <a14:imgEffect>
                      <a14:saturation sat="400000"/>
                    </a14:imgEffect>
                    <a14:imgEffect>
                      <a14:brightnessContrast bright="100000"/>
                    </a14:imgEffect>
                  </a14:imgLayer>
                </a14:imgProps>
              </a:ext>
            </a:extLst>
          </a:blip>
          <a:srcRect l="19250" r="21985" b="21255"/>
          <a:stretch/>
        </p:blipFill>
        <p:spPr>
          <a:xfrm>
            <a:off x="11736533" y="5610061"/>
            <a:ext cx="237139" cy="317761"/>
          </a:xfrm>
          <a:prstGeom prst="rect">
            <a:avLst/>
          </a:prstGeom>
        </p:spPr>
      </p:pic>
      <p:sp>
        <p:nvSpPr>
          <p:cNvPr id="36" name="Pentagon 35"/>
          <p:cNvSpPr/>
          <p:nvPr/>
        </p:nvSpPr>
        <p:spPr>
          <a:xfrm rot="5400000">
            <a:off x="11561797" y="3402"/>
            <a:ext cx="552955" cy="602231"/>
          </a:xfrm>
          <a:prstGeom prst="homePlate">
            <a:avLst>
              <a:gd name="adj" fmla="val 1920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37" name="Rectangle 36"/>
          <p:cNvSpPr/>
          <p:nvPr/>
        </p:nvSpPr>
        <p:spPr>
          <a:xfrm>
            <a:off x="11489909" y="-6595"/>
            <a:ext cx="704800" cy="346249"/>
          </a:xfrm>
          <a:prstGeom prst="rect">
            <a:avLst/>
          </a:prstGeom>
        </p:spPr>
        <p:txBody>
          <a:bodyPr wrap="square">
            <a:spAutoFit/>
          </a:bodyPr>
          <a:lstStyle/>
          <a:p>
            <a:pPr algn="ctr"/>
            <a:r>
              <a:rPr lang="en-GB" sz="750" b="1" i="0" dirty="0">
                <a:solidFill>
                  <a:srgbClr val="0B5196"/>
                </a:solidFill>
                <a:latin typeface="+mn-lt"/>
              </a:rPr>
              <a:t>EVERY CHILD A READER</a:t>
            </a:r>
          </a:p>
          <a:p>
            <a:pPr algn="ctr"/>
            <a:endParaRPr lang="en-GB" sz="150" b="0" i="1" dirty="0">
              <a:solidFill>
                <a:srgbClr val="002060"/>
              </a:solidFill>
              <a:latin typeface="+mn-lt"/>
            </a:endParaRPr>
          </a:p>
        </p:txBody>
      </p:sp>
      <p:pic>
        <p:nvPicPr>
          <p:cNvPr id="23" name="Picture 22"/>
          <p:cNvPicPr>
            <a:picLocks noChangeAspect="1"/>
          </p:cNvPicPr>
          <p:nvPr/>
        </p:nvPicPr>
        <p:blipFill rotWithShape="1">
          <a:blip r:embed="rId20" cstate="print">
            <a:extLst>
              <a:ext uri="{28A0092B-C50C-407E-A947-70E740481C1C}">
                <a14:useLocalDpi xmlns:a14="http://schemas.microsoft.com/office/drawing/2010/main" val="0"/>
              </a:ext>
            </a:extLst>
          </a:blip>
          <a:srcRect t="1" r="59982" b="-5988"/>
          <a:stretch/>
        </p:blipFill>
        <p:spPr>
          <a:xfrm>
            <a:off x="11645154" y="6420116"/>
            <a:ext cx="487873" cy="429535"/>
          </a:xfrm>
          <a:prstGeom prst="rect">
            <a:avLst/>
          </a:prstGeom>
        </p:spPr>
      </p:pic>
      <p:sp>
        <p:nvSpPr>
          <p:cNvPr id="24" name="Text Placeholder 4"/>
          <p:cNvSpPr>
            <a:spLocks noGrp="1"/>
          </p:cNvSpPr>
          <p:nvPr>
            <p:ph type="body" sz="quarter" idx="10"/>
          </p:nvPr>
        </p:nvSpPr>
        <p:spPr>
          <a:xfrm>
            <a:off x="272048" y="304517"/>
            <a:ext cx="10945813" cy="750661"/>
          </a:xfrm>
          <a:prstGeom prst="rect">
            <a:avLst/>
          </a:prstGeom>
        </p:spPr>
        <p:txBody>
          <a:bodyPr/>
          <a:lstStyle>
            <a:lvl1pPr marL="0" indent="0">
              <a:buNone/>
              <a:defRPr sz="2700"/>
            </a:lvl1pPr>
          </a:lstStyle>
          <a:p>
            <a:pPr lvl="0"/>
            <a:r>
              <a:rPr lang="en-GB"/>
              <a:t>Click to edit Master text styles</a:t>
            </a:r>
          </a:p>
        </p:txBody>
      </p:sp>
      <p:sp>
        <p:nvSpPr>
          <p:cNvPr id="25" name="Content Placeholder 6"/>
          <p:cNvSpPr>
            <a:spLocks noGrp="1"/>
          </p:cNvSpPr>
          <p:nvPr>
            <p:ph sz="quarter" idx="11"/>
          </p:nvPr>
        </p:nvSpPr>
        <p:spPr>
          <a:xfrm>
            <a:off x="287339" y="1377950"/>
            <a:ext cx="10945812" cy="4654550"/>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185454425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cSld name="10_ALT Practise - Ruler">
    <p:spTree>
      <p:nvGrpSpPr>
        <p:cNvPr id="1" name=""/>
        <p:cNvGrpSpPr/>
        <p:nvPr/>
      </p:nvGrpSpPr>
      <p:grpSpPr>
        <a:xfrm>
          <a:off x="0" y="0"/>
          <a:ext cx="0" cy="0"/>
          <a:chOff x="0" y="0"/>
          <a:chExt cx="0" cy="0"/>
        </a:xfrm>
      </p:grpSpPr>
      <p:sp>
        <p:nvSpPr>
          <p:cNvPr id="10" name="Rectangle 9"/>
          <p:cNvSpPr/>
          <p:nvPr/>
        </p:nvSpPr>
        <p:spPr>
          <a:xfrm>
            <a:off x="2" y="6381936"/>
            <a:ext cx="12186639" cy="476064"/>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11" name="Pentagon 10"/>
          <p:cNvSpPr/>
          <p:nvPr/>
        </p:nvSpPr>
        <p:spPr>
          <a:xfrm>
            <a:off x="112111" y="6444944"/>
            <a:ext cx="2808000" cy="358139"/>
          </a:xfrm>
          <a:prstGeom prst="homePlate">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0" b="0" dirty="0">
                <a:solidFill>
                  <a:schemeClr val="bg1"/>
                </a:solidFill>
              </a:rPr>
              <a:t>RETRIEVE</a:t>
            </a:r>
            <a:endParaRPr lang="en-GB" sz="1200" b="0" dirty="0">
              <a:solidFill>
                <a:schemeClr val="bg1"/>
              </a:solidFill>
            </a:endParaRPr>
          </a:p>
        </p:txBody>
      </p:sp>
      <p:sp>
        <p:nvSpPr>
          <p:cNvPr id="12" name="Chevron 11"/>
          <p:cNvSpPr/>
          <p:nvPr/>
        </p:nvSpPr>
        <p:spPr>
          <a:xfrm>
            <a:off x="2860361"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0" b="0" dirty="0">
                <a:solidFill>
                  <a:schemeClr val="bg1"/>
                </a:solidFill>
              </a:rPr>
              <a:t>INSTRUCT</a:t>
            </a:r>
          </a:p>
        </p:txBody>
      </p:sp>
      <p:sp>
        <p:nvSpPr>
          <p:cNvPr id="13" name="Chevron 12"/>
          <p:cNvSpPr/>
          <p:nvPr/>
        </p:nvSpPr>
        <p:spPr>
          <a:xfrm>
            <a:off x="5600493" y="6444944"/>
            <a:ext cx="2808000" cy="358139"/>
          </a:xfrm>
          <a:prstGeom prst="chevron">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0" b="1" dirty="0">
                <a:solidFill>
                  <a:srgbClr val="0B5196"/>
                </a:solidFill>
              </a:rPr>
              <a:t>PRACTISE</a:t>
            </a:r>
            <a:endParaRPr lang="en-GB" sz="1200" b="1" dirty="0">
              <a:solidFill>
                <a:srgbClr val="0B5196"/>
              </a:solidFill>
            </a:endParaRPr>
          </a:p>
        </p:txBody>
      </p:sp>
      <p:sp>
        <p:nvSpPr>
          <p:cNvPr id="14" name="Chevron 13"/>
          <p:cNvSpPr/>
          <p:nvPr/>
        </p:nvSpPr>
        <p:spPr>
          <a:xfrm>
            <a:off x="8336532"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0" b="0" dirty="0">
                <a:solidFill>
                  <a:schemeClr val="bg1"/>
                </a:solidFill>
              </a:rPr>
              <a:t>SECURE</a:t>
            </a:r>
            <a:endParaRPr lang="en-GB" sz="1200" b="0" dirty="0">
              <a:solidFill>
                <a:schemeClr val="bg1"/>
              </a:solidFill>
            </a:endParaRPr>
          </a:p>
        </p:txBody>
      </p:sp>
      <p:sp>
        <p:nvSpPr>
          <p:cNvPr id="15" name="Rectangle 14"/>
          <p:cNvSpPr/>
          <p:nvPr/>
        </p:nvSpPr>
        <p:spPr>
          <a:xfrm>
            <a:off x="11489909" y="-12902"/>
            <a:ext cx="696731" cy="6394837"/>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latin typeface="+mn-lt"/>
            </a:endParaRPr>
          </a:p>
        </p:txBody>
      </p:sp>
      <p:graphicFrame>
        <p:nvGraphicFramePr>
          <p:cNvPr id="16" name="Table 15"/>
          <p:cNvGraphicFramePr>
            <a:graphicFrameLocks noGrp="1"/>
          </p:cNvGraphicFramePr>
          <p:nvPr>
            <p:extLst>
              <p:ext uri="{D42A27DB-BD31-4B8C-83A1-F6EECF244321}">
                <p14:modId xmlns:p14="http://schemas.microsoft.com/office/powerpoint/2010/main" val="2876430748"/>
              </p:ext>
            </p:extLst>
          </p:nvPr>
        </p:nvGraphicFramePr>
        <p:xfrm>
          <a:off x="11559522" y="529722"/>
          <a:ext cx="612157" cy="5581320"/>
        </p:xfrm>
        <a:graphic>
          <a:graphicData uri="http://schemas.openxmlformats.org/drawingml/2006/table">
            <a:tbl>
              <a:tblPr firstRow="1" bandRow="1">
                <a:tableStyleId>{5C22544A-7EE6-4342-B048-85BDC9FD1C3A}</a:tableStyleId>
              </a:tblPr>
              <a:tblGrid>
                <a:gridCol w="612157">
                  <a:extLst>
                    <a:ext uri="{9D8B030D-6E8A-4147-A177-3AD203B41FA5}">
                      <a16:colId xmlns:a16="http://schemas.microsoft.com/office/drawing/2014/main" val="1173439250"/>
                    </a:ext>
                  </a:extLst>
                </a:gridCol>
              </a:tblGrid>
              <a:tr h="670794">
                <a:tc>
                  <a:txBody>
                    <a:bodyPr/>
                    <a:lstStyle/>
                    <a:p>
                      <a:pPr algn="ctr"/>
                      <a:r>
                        <a:rPr lang="en-GB" sz="800" b="1" dirty="0">
                          <a:solidFill>
                            <a:schemeClr val="bg1"/>
                          </a:solidFill>
                          <a:latin typeface="Lato" panose="020F0502020204030203" pitchFamily="34" charset="0"/>
                        </a:rPr>
                        <a:t>RETRIEVE</a:t>
                      </a:r>
                      <a:r>
                        <a:rPr lang="en-GB" sz="600" b="1" dirty="0">
                          <a:solidFill>
                            <a:schemeClr val="bg1"/>
                          </a:solidFill>
                          <a:latin typeface="Lato" panose="020F0502020204030203" pitchFamily="34" charset="0"/>
                        </a:rPr>
                        <a:t> </a:t>
                      </a:r>
                    </a:p>
                  </a:txBody>
                  <a:tcPr marL="0" marR="0" marT="0" marB="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68570316"/>
                  </a:ext>
                </a:extLst>
              </a:tr>
              <a:tr h="670794">
                <a:tc>
                  <a:txBody>
                    <a:bodyPr/>
                    <a:lstStyle/>
                    <a:p>
                      <a:pPr algn="ctr"/>
                      <a:r>
                        <a:rPr lang="en-GB" sz="800" b="1" dirty="0">
                          <a:solidFill>
                            <a:schemeClr val="bg1"/>
                          </a:solidFill>
                          <a:latin typeface="Lato" panose="020F0502020204030203" pitchFamily="34" charset="0"/>
                        </a:rPr>
                        <a:t>DECODE</a:t>
                      </a:r>
                      <a:r>
                        <a:rPr lang="en-GB" sz="600" b="1"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99255851"/>
                  </a:ext>
                </a:extLst>
              </a:tr>
              <a:tr h="804952">
                <a:tc>
                  <a:txBody>
                    <a:bodyPr/>
                    <a:lstStyle/>
                    <a:p>
                      <a:pPr algn="ctr"/>
                      <a:r>
                        <a:rPr lang="en-GB" sz="800" b="1" dirty="0">
                          <a:solidFill>
                            <a:schemeClr val="bg1"/>
                          </a:solidFill>
                          <a:effectLst/>
                          <a:latin typeface="Lato" panose="020F0502020204030203" pitchFamily="34" charset="0"/>
                        </a:rPr>
                        <a:t>CONNECT</a:t>
                      </a:r>
                      <a:r>
                        <a:rPr lang="en-GB" sz="600" b="0"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00917632"/>
                  </a:ext>
                </a:extLst>
              </a:tr>
              <a:tr h="675292">
                <a:tc>
                  <a:txBody>
                    <a:bodyPr/>
                    <a:lstStyle/>
                    <a:p>
                      <a:pPr algn="ctr"/>
                      <a:r>
                        <a:rPr lang="en-GB" sz="800" b="1" dirty="0">
                          <a:solidFill>
                            <a:schemeClr val="bg1"/>
                          </a:solidFill>
                          <a:latin typeface="Lato" panose="020F0502020204030203" pitchFamily="34" charset="0"/>
                        </a:rPr>
                        <a:t>VISUALISE</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119845"/>
                  </a:ext>
                </a:extLst>
              </a:tr>
              <a:tr h="670794">
                <a:tc>
                  <a:txBody>
                    <a:bodyPr/>
                    <a:lstStyle/>
                    <a:p>
                      <a:pPr algn="ctr"/>
                      <a:r>
                        <a:rPr lang="en-GB" sz="800" b="1" dirty="0">
                          <a:solidFill>
                            <a:schemeClr val="bg1"/>
                          </a:solidFill>
                          <a:latin typeface="Lato" panose="020F0502020204030203" pitchFamily="34" charset="0"/>
                        </a:rPr>
                        <a:t>SUMMARISE</a:t>
                      </a:r>
                      <a:r>
                        <a:rPr lang="en-GB" sz="600" b="0"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1290061"/>
                  </a:ext>
                </a:extLst>
              </a:tr>
              <a:tr h="670794">
                <a:tc>
                  <a:txBody>
                    <a:bodyPr/>
                    <a:lstStyle/>
                    <a:p>
                      <a:pPr algn="ctr"/>
                      <a:r>
                        <a:rPr lang="en-GB" sz="800" b="1" dirty="0">
                          <a:solidFill>
                            <a:schemeClr val="bg1"/>
                          </a:solidFill>
                          <a:latin typeface="Lato" panose="020F0502020204030203" pitchFamily="34" charset="0"/>
                        </a:rPr>
                        <a:t>INFER</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36069001"/>
                  </a:ext>
                </a:extLst>
              </a:tr>
              <a:tr h="747106">
                <a:tc>
                  <a:txBody>
                    <a:bodyPr/>
                    <a:lstStyle/>
                    <a:p>
                      <a:pPr algn="ctr"/>
                      <a:r>
                        <a:rPr lang="en-GB" sz="800" b="1" dirty="0">
                          <a:solidFill>
                            <a:schemeClr val="bg1"/>
                          </a:solidFill>
                          <a:latin typeface="Lato" panose="020F0502020204030203" pitchFamily="34" charset="0"/>
                        </a:rPr>
                        <a:t>PREDICT</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4082905"/>
                  </a:ext>
                </a:extLst>
              </a:tr>
              <a:tr h="670794">
                <a:tc>
                  <a:txBody>
                    <a:bodyPr/>
                    <a:lstStyle/>
                    <a:p>
                      <a:pPr algn="ctr"/>
                      <a:r>
                        <a:rPr lang="en-GB" sz="800" b="1" dirty="0">
                          <a:solidFill>
                            <a:schemeClr val="bg1"/>
                          </a:solidFill>
                          <a:latin typeface="Lato" panose="020F0502020204030203" pitchFamily="34" charset="0"/>
                        </a:rPr>
                        <a:t>EXAMINE</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42804185"/>
                  </a:ext>
                </a:extLst>
              </a:tr>
            </a:tbl>
          </a:graphicData>
        </a:graphic>
      </p:graphicFrame>
      <p:grpSp>
        <p:nvGrpSpPr>
          <p:cNvPr id="18" name="Group 17"/>
          <p:cNvGrpSpPr/>
          <p:nvPr/>
        </p:nvGrpSpPr>
        <p:grpSpPr>
          <a:xfrm>
            <a:off x="11629923" y="2865412"/>
            <a:ext cx="386112" cy="318172"/>
            <a:chOff x="3206569" y="2423806"/>
            <a:chExt cx="752955" cy="707366"/>
          </a:xfrm>
        </p:grpSpPr>
        <p:pic>
          <p:nvPicPr>
            <p:cNvPr id="19" name="Picture 2" descr="Image result for imagine icon"/>
            <p:cNvPicPr>
              <a:picLocks noChangeAspect="1" noChangeArrowheads="1"/>
            </p:cNvPicPr>
            <p:nvPr/>
          </p:nvPicPr>
          <p:blipFill>
            <a:blip r:embed="rId2" cstate="print">
              <a:duotone>
                <a:schemeClr val="bg2">
                  <a:shade val="45000"/>
                  <a:satMod val="135000"/>
                </a:schemeClr>
                <a:prstClr val="white"/>
              </a:duotone>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3206569" y="2423806"/>
              <a:ext cx="752955" cy="707366"/>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 descr="Image result for picture icon"/>
            <p:cNvPicPr>
              <a:picLocks noChangeAspect="1" noChangeArrowheads="1"/>
            </p:cNvPicPr>
            <p:nvPr/>
          </p:nvPicPr>
          <p:blipFill>
            <a:blip r:embed="rId4" cstate="print">
              <a:duotone>
                <a:schemeClr val="bg2">
                  <a:shade val="45000"/>
                  <a:satMod val="135000"/>
                </a:schemeClr>
                <a:prstClr val="white"/>
              </a:duotone>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rot="21375469">
              <a:off x="3330060" y="2576503"/>
              <a:ext cx="178047" cy="157846"/>
            </a:xfrm>
            <a:prstGeom prst="rect">
              <a:avLst/>
            </a:prstGeom>
            <a:noFill/>
            <a:extLst>
              <a:ext uri="{909E8E84-426E-40DD-AFC4-6F175D3DCCD1}">
                <a14:hiddenFill xmlns:a14="http://schemas.microsoft.com/office/drawing/2010/main">
                  <a:solidFill>
                    <a:srgbClr val="FFFFFF"/>
                  </a:solidFill>
                </a14:hiddenFill>
              </a:ext>
            </a:extLst>
          </p:spPr>
        </p:pic>
      </p:grpSp>
      <p:pic>
        <p:nvPicPr>
          <p:cNvPr id="21" name="Picture 20"/>
          <p:cNvPicPr>
            <a:picLocks noChangeAspect="1"/>
          </p:cNvPicPr>
          <p:nvPr/>
        </p:nvPicPr>
        <p:blipFill>
          <a:blip r:embed="rId6" cstate="print">
            <a:duotone>
              <a:schemeClr val="bg2">
                <a:shade val="45000"/>
                <a:satMod val="135000"/>
              </a:schemeClr>
              <a:prstClr val="white"/>
            </a:duotone>
            <a:extLst>
              <a:ext uri="{BEBA8EAE-BF5A-486C-A8C5-ECC9F3942E4B}">
                <a14:imgProps xmlns:a14="http://schemas.microsoft.com/office/drawing/2010/main">
                  <a14:imgLayer r:embed="rId7">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725168" y="4247201"/>
            <a:ext cx="267421" cy="314182"/>
          </a:xfrm>
          <a:prstGeom prst="rect">
            <a:avLst/>
          </a:prstGeom>
        </p:spPr>
      </p:pic>
      <p:pic>
        <p:nvPicPr>
          <p:cNvPr id="22" name="Picture 4" descr="Image result for writing list icon"/>
          <p:cNvPicPr>
            <a:picLocks noChangeAspect="1" noChangeArrowheads="1"/>
          </p:cNvPicPr>
          <p:nvPr/>
        </p:nvPicPr>
        <p:blipFill>
          <a:blip r:embed="rId8" cstate="print">
            <a:duotone>
              <a:schemeClr val="bg2">
                <a:shade val="45000"/>
                <a:satMod val="135000"/>
              </a:schemeClr>
              <a:prstClr val="white"/>
            </a:duotone>
            <a:extLst>
              <a:ext uri="{BEBA8EAE-BF5A-486C-A8C5-ECC9F3942E4B}">
                <a14:imgProps xmlns:a14="http://schemas.microsoft.com/office/drawing/2010/main">
                  <a14:imgLayer r:embed="rId9">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1741488" y="3561335"/>
            <a:ext cx="206961" cy="291029"/>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30"/>
          <p:cNvPicPr>
            <a:picLocks noChangeAspect="1"/>
          </p:cNvPicPr>
          <p:nvPr/>
        </p:nvPicPr>
        <p:blipFill>
          <a:blip r:embed="rId10" cstate="print">
            <a:duotone>
              <a:schemeClr val="bg2">
                <a:shade val="45000"/>
                <a:satMod val="135000"/>
              </a:schemeClr>
              <a:prstClr val="white"/>
            </a:duotone>
            <a:extLst>
              <a:ext uri="{BEBA8EAE-BF5A-486C-A8C5-ECC9F3942E4B}">
                <a14:imgProps xmlns:a14="http://schemas.microsoft.com/office/drawing/2010/main">
                  <a14:imgLayer r:embed="rId11">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646191" y="2166177"/>
            <a:ext cx="377815" cy="361612"/>
          </a:xfrm>
          <a:prstGeom prst="rect">
            <a:avLst/>
          </a:prstGeom>
        </p:spPr>
      </p:pic>
      <p:pic>
        <p:nvPicPr>
          <p:cNvPr id="32" name="Picture 31"/>
          <p:cNvPicPr>
            <a:picLocks noChangeAspect="1"/>
          </p:cNvPicPr>
          <p:nvPr/>
        </p:nvPicPr>
        <p:blipFill rotWithShape="1">
          <a:blip r:embed="rId12">
            <a:duotone>
              <a:schemeClr val="bg2">
                <a:shade val="45000"/>
                <a:satMod val="135000"/>
              </a:schemeClr>
              <a:prstClr val="white"/>
            </a:duotone>
            <a:extLst>
              <a:ext uri="{BEBA8EAE-BF5A-486C-A8C5-ECC9F3942E4B}">
                <a14:imgProps xmlns:a14="http://schemas.microsoft.com/office/drawing/2010/main">
                  <a14:imgLayer r:embed="rId13">
                    <a14:imgEffect>
                      <a14:brightnessContrast bright="100000"/>
                    </a14:imgEffect>
                  </a14:imgLayer>
                </a14:imgProps>
              </a:ext>
            </a:extLst>
          </a:blip>
          <a:srcRect r="5491" b="17816"/>
          <a:stretch/>
        </p:blipFill>
        <p:spPr>
          <a:xfrm>
            <a:off x="11625043" y="1378199"/>
            <a:ext cx="416216" cy="361939"/>
          </a:xfrm>
          <a:prstGeom prst="rect">
            <a:avLst/>
          </a:prstGeom>
        </p:spPr>
      </p:pic>
      <p:pic>
        <p:nvPicPr>
          <p:cNvPr id="33" name="Picture 32"/>
          <p:cNvPicPr>
            <a:picLocks noChangeAspect="1"/>
          </p:cNvPicPr>
          <p:nvPr/>
        </p:nvPicPr>
        <p:blipFill rotWithShape="1">
          <a:blip r:embed="rId14">
            <a:duotone>
              <a:schemeClr val="bg2">
                <a:shade val="45000"/>
                <a:satMod val="135000"/>
              </a:schemeClr>
              <a:prstClr val="white"/>
            </a:duotone>
            <a:extLst>
              <a:ext uri="{BEBA8EAE-BF5A-486C-A8C5-ECC9F3942E4B}">
                <a14:imgProps xmlns:a14="http://schemas.microsoft.com/office/drawing/2010/main">
                  <a14:imgLayer r:embed="rId15">
                    <a14:imgEffect>
                      <a14:brightnessContrast bright="100000"/>
                    </a14:imgEffect>
                  </a14:imgLayer>
                </a14:imgProps>
              </a:ext>
            </a:extLst>
          </a:blip>
          <a:srcRect b="19186"/>
          <a:stretch/>
        </p:blipFill>
        <p:spPr>
          <a:xfrm>
            <a:off x="11631029" y="733844"/>
            <a:ext cx="397619" cy="321332"/>
          </a:xfrm>
          <a:prstGeom prst="rect">
            <a:avLst/>
          </a:prstGeom>
        </p:spPr>
      </p:pic>
      <p:pic>
        <p:nvPicPr>
          <p:cNvPr id="34" name="Picture 33"/>
          <p:cNvPicPr>
            <a:picLocks noChangeAspect="1"/>
          </p:cNvPicPr>
          <p:nvPr/>
        </p:nvPicPr>
        <p:blipFill rotWithShape="1">
          <a:blip r:embed="rId16">
            <a:duotone>
              <a:schemeClr val="bg2">
                <a:shade val="45000"/>
                <a:satMod val="135000"/>
              </a:schemeClr>
              <a:prstClr val="white"/>
            </a:duotone>
            <a:extLst>
              <a:ext uri="{BEBA8EAE-BF5A-486C-A8C5-ECC9F3942E4B}">
                <a14:imgProps xmlns:a14="http://schemas.microsoft.com/office/drawing/2010/main">
                  <a14:imgLayer r:embed="rId17">
                    <a14:imgEffect>
                      <a14:brightnessContrast bright="100000"/>
                    </a14:imgEffect>
                  </a14:imgLayer>
                </a14:imgProps>
              </a:ext>
            </a:extLst>
          </a:blip>
          <a:srcRect l="9752" t="14781" r="9444" b="31513"/>
          <a:stretch/>
        </p:blipFill>
        <p:spPr>
          <a:xfrm>
            <a:off x="11646190" y="5004136"/>
            <a:ext cx="393847" cy="291102"/>
          </a:xfrm>
          <a:prstGeom prst="rect">
            <a:avLst/>
          </a:prstGeom>
        </p:spPr>
      </p:pic>
      <p:pic>
        <p:nvPicPr>
          <p:cNvPr id="35" name="Picture 34"/>
          <p:cNvPicPr>
            <a:picLocks noChangeAspect="1"/>
          </p:cNvPicPr>
          <p:nvPr/>
        </p:nvPicPr>
        <p:blipFill rotWithShape="1">
          <a:blip r:embed="rId18">
            <a:duotone>
              <a:schemeClr val="bg2">
                <a:shade val="45000"/>
                <a:satMod val="135000"/>
              </a:schemeClr>
              <a:prstClr val="white"/>
            </a:duotone>
            <a:extLst>
              <a:ext uri="{BEBA8EAE-BF5A-486C-A8C5-ECC9F3942E4B}">
                <a14:imgProps xmlns:a14="http://schemas.microsoft.com/office/drawing/2010/main">
                  <a14:imgLayer r:embed="rId19">
                    <a14:imgEffect>
                      <a14:saturation sat="400000"/>
                    </a14:imgEffect>
                    <a14:imgEffect>
                      <a14:brightnessContrast bright="100000"/>
                    </a14:imgEffect>
                  </a14:imgLayer>
                </a14:imgProps>
              </a:ext>
            </a:extLst>
          </a:blip>
          <a:srcRect l="19250" r="21985" b="21255"/>
          <a:stretch/>
        </p:blipFill>
        <p:spPr>
          <a:xfrm>
            <a:off x="11736533" y="5610061"/>
            <a:ext cx="237139" cy="317761"/>
          </a:xfrm>
          <a:prstGeom prst="rect">
            <a:avLst/>
          </a:prstGeom>
        </p:spPr>
      </p:pic>
      <p:sp>
        <p:nvSpPr>
          <p:cNvPr id="36" name="Pentagon 35"/>
          <p:cNvSpPr/>
          <p:nvPr/>
        </p:nvSpPr>
        <p:spPr>
          <a:xfrm rot="5400000">
            <a:off x="11561797" y="3402"/>
            <a:ext cx="552955" cy="602231"/>
          </a:xfrm>
          <a:prstGeom prst="homePlate">
            <a:avLst>
              <a:gd name="adj" fmla="val 1920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37" name="Rectangle 36"/>
          <p:cNvSpPr/>
          <p:nvPr/>
        </p:nvSpPr>
        <p:spPr>
          <a:xfrm>
            <a:off x="11489909" y="-6595"/>
            <a:ext cx="704800" cy="346249"/>
          </a:xfrm>
          <a:prstGeom prst="rect">
            <a:avLst/>
          </a:prstGeom>
        </p:spPr>
        <p:txBody>
          <a:bodyPr wrap="square">
            <a:spAutoFit/>
          </a:bodyPr>
          <a:lstStyle/>
          <a:p>
            <a:pPr algn="ctr"/>
            <a:r>
              <a:rPr lang="en-GB" sz="750" b="1" i="0" dirty="0">
                <a:solidFill>
                  <a:srgbClr val="0B5196"/>
                </a:solidFill>
                <a:latin typeface="+mn-lt"/>
              </a:rPr>
              <a:t>EVERY CHILD A READER</a:t>
            </a:r>
          </a:p>
          <a:p>
            <a:pPr algn="ctr"/>
            <a:endParaRPr lang="en-GB" sz="150" b="0" i="1" dirty="0">
              <a:solidFill>
                <a:srgbClr val="002060"/>
              </a:solidFill>
              <a:latin typeface="+mn-lt"/>
            </a:endParaRPr>
          </a:p>
        </p:txBody>
      </p:sp>
      <p:pic>
        <p:nvPicPr>
          <p:cNvPr id="23" name="Picture 22"/>
          <p:cNvPicPr>
            <a:picLocks noChangeAspect="1"/>
          </p:cNvPicPr>
          <p:nvPr/>
        </p:nvPicPr>
        <p:blipFill rotWithShape="1">
          <a:blip r:embed="rId20" cstate="print">
            <a:extLst>
              <a:ext uri="{28A0092B-C50C-407E-A947-70E740481C1C}">
                <a14:useLocalDpi xmlns:a14="http://schemas.microsoft.com/office/drawing/2010/main" val="0"/>
              </a:ext>
            </a:extLst>
          </a:blip>
          <a:srcRect t="1" r="59982" b="-5988"/>
          <a:stretch/>
        </p:blipFill>
        <p:spPr>
          <a:xfrm>
            <a:off x="11645154" y="6420116"/>
            <a:ext cx="487873" cy="429535"/>
          </a:xfrm>
          <a:prstGeom prst="rect">
            <a:avLst/>
          </a:prstGeom>
        </p:spPr>
      </p:pic>
      <p:sp>
        <p:nvSpPr>
          <p:cNvPr id="24" name="Text Placeholder 4"/>
          <p:cNvSpPr>
            <a:spLocks noGrp="1"/>
          </p:cNvSpPr>
          <p:nvPr>
            <p:ph type="body" sz="quarter" idx="10"/>
          </p:nvPr>
        </p:nvSpPr>
        <p:spPr>
          <a:xfrm>
            <a:off x="272048" y="304517"/>
            <a:ext cx="10945813" cy="750661"/>
          </a:xfrm>
          <a:prstGeom prst="rect">
            <a:avLst/>
          </a:prstGeom>
        </p:spPr>
        <p:txBody>
          <a:bodyPr/>
          <a:lstStyle>
            <a:lvl1pPr marL="0" indent="0">
              <a:buNone/>
              <a:defRPr sz="2700"/>
            </a:lvl1pPr>
          </a:lstStyle>
          <a:p>
            <a:pPr lvl="0"/>
            <a:r>
              <a:rPr lang="en-GB"/>
              <a:t>Click to edit Master text styles</a:t>
            </a:r>
          </a:p>
        </p:txBody>
      </p:sp>
      <p:sp>
        <p:nvSpPr>
          <p:cNvPr id="25" name="Content Placeholder 6"/>
          <p:cNvSpPr>
            <a:spLocks noGrp="1"/>
          </p:cNvSpPr>
          <p:nvPr>
            <p:ph sz="quarter" idx="11"/>
          </p:nvPr>
        </p:nvSpPr>
        <p:spPr>
          <a:xfrm>
            <a:off x="287339" y="1377950"/>
            <a:ext cx="10945812" cy="4654550"/>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315298625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cSld name="1_ALT Secure - Ruler">
    <p:spTree>
      <p:nvGrpSpPr>
        <p:cNvPr id="1" name=""/>
        <p:cNvGrpSpPr/>
        <p:nvPr/>
      </p:nvGrpSpPr>
      <p:grpSpPr>
        <a:xfrm>
          <a:off x="0" y="0"/>
          <a:ext cx="0" cy="0"/>
          <a:chOff x="0" y="0"/>
          <a:chExt cx="0" cy="0"/>
        </a:xfrm>
      </p:grpSpPr>
      <p:sp>
        <p:nvSpPr>
          <p:cNvPr id="10" name="Rectangle 9"/>
          <p:cNvSpPr/>
          <p:nvPr/>
        </p:nvSpPr>
        <p:spPr>
          <a:xfrm>
            <a:off x="2" y="6381936"/>
            <a:ext cx="12186639" cy="476064"/>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11" name="Pentagon 10"/>
          <p:cNvSpPr/>
          <p:nvPr/>
        </p:nvSpPr>
        <p:spPr>
          <a:xfrm>
            <a:off x="112111" y="6444944"/>
            <a:ext cx="2808000" cy="358139"/>
          </a:xfrm>
          <a:prstGeom prst="homePlate">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0" b="0" dirty="0">
                <a:solidFill>
                  <a:schemeClr val="bg1"/>
                </a:solidFill>
              </a:rPr>
              <a:t>RETRIEVE</a:t>
            </a:r>
            <a:endParaRPr lang="en-GB" sz="1200" b="0" dirty="0">
              <a:solidFill>
                <a:schemeClr val="bg1"/>
              </a:solidFill>
            </a:endParaRPr>
          </a:p>
        </p:txBody>
      </p:sp>
      <p:sp>
        <p:nvSpPr>
          <p:cNvPr id="12" name="Chevron 11"/>
          <p:cNvSpPr/>
          <p:nvPr/>
        </p:nvSpPr>
        <p:spPr>
          <a:xfrm>
            <a:off x="2860361"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0" b="0" dirty="0">
                <a:solidFill>
                  <a:schemeClr val="bg1"/>
                </a:solidFill>
              </a:rPr>
              <a:t>INSTRUCT</a:t>
            </a:r>
          </a:p>
        </p:txBody>
      </p:sp>
      <p:sp>
        <p:nvSpPr>
          <p:cNvPr id="13" name="Chevron 12"/>
          <p:cNvSpPr/>
          <p:nvPr/>
        </p:nvSpPr>
        <p:spPr>
          <a:xfrm>
            <a:off x="5600493"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0" b="0" dirty="0">
                <a:solidFill>
                  <a:schemeClr val="bg1"/>
                </a:solidFill>
              </a:rPr>
              <a:t>PRACTISE</a:t>
            </a:r>
            <a:endParaRPr lang="en-GB" sz="1200" b="0" dirty="0">
              <a:solidFill>
                <a:schemeClr val="bg1"/>
              </a:solidFill>
            </a:endParaRPr>
          </a:p>
        </p:txBody>
      </p:sp>
      <p:sp>
        <p:nvSpPr>
          <p:cNvPr id="14" name="Chevron 13"/>
          <p:cNvSpPr/>
          <p:nvPr/>
        </p:nvSpPr>
        <p:spPr>
          <a:xfrm>
            <a:off x="8336532" y="6444944"/>
            <a:ext cx="2808000" cy="358139"/>
          </a:xfrm>
          <a:prstGeom prst="chevron">
            <a:avLst/>
          </a:prstGeom>
          <a:solidFill>
            <a:srgbClr val="FFFFFF"/>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0" b="1" dirty="0">
                <a:solidFill>
                  <a:srgbClr val="0B5196"/>
                </a:solidFill>
              </a:rPr>
              <a:t>SECURE</a:t>
            </a:r>
            <a:endParaRPr lang="en-GB" sz="1200" b="1" dirty="0">
              <a:solidFill>
                <a:srgbClr val="0B5196"/>
              </a:solidFill>
            </a:endParaRPr>
          </a:p>
        </p:txBody>
      </p:sp>
      <p:sp>
        <p:nvSpPr>
          <p:cNvPr id="15" name="Rectangle 14"/>
          <p:cNvSpPr/>
          <p:nvPr/>
        </p:nvSpPr>
        <p:spPr>
          <a:xfrm>
            <a:off x="11489909" y="-12902"/>
            <a:ext cx="696731" cy="6394837"/>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latin typeface="+mn-lt"/>
            </a:endParaRPr>
          </a:p>
        </p:txBody>
      </p:sp>
      <p:graphicFrame>
        <p:nvGraphicFramePr>
          <p:cNvPr id="16" name="Table 15"/>
          <p:cNvGraphicFramePr>
            <a:graphicFrameLocks noGrp="1"/>
          </p:cNvGraphicFramePr>
          <p:nvPr>
            <p:extLst>
              <p:ext uri="{D42A27DB-BD31-4B8C-83A1-F6EECF244321}">
                <p14:modId xmlns:p14="http://schemas.microsoft.com/office/powerpoint/2010/main" val="1820869425"/>
              </p:ext>
            </p:extLst>
          </p:nvPr>
        </p:nvGraphicFramePr>
        <p:xfrm>
          <a:off x="11559522" y="529722"/>
          <a:ext cx="612157" cy="5581320"/>
        </p:xfrm>
        <a:graphic>
          <a:graphicData uri="http://schemas.openxmlformats.org/drawingml/2006/table">
            <a:tbl>
              <a:tblPr firstRow="1" bandRow="1">
                <a:tableStyleId>{5C22544A-7EE6-4342-B048-85BDC9FD1C3A}</a:tableStyleId>
              </a:tblPr>
              <a:tblGrid>
                <a:gridCol w="612157">
                  <a:extLst>
                    <a:ext uri="{9D8B030D-6E8A-4147-A177-3AD203B41FA5}">
                      <a16:colId xmlns:a16="http://schemas.microsoft.com/office/drawing/2014/main" val="1173439250"/>
                    </a:ext>
                  </a:extLst>
                </a:gridCol>
              </a:tblGrid>
              <a:tr h="670794">
                <a:tc>
                  <a:txBody>
                    <a:bodyPr/>
                    <a:lstStyle/>
                    <a:p>
                      <a:pPr algn="ctr"/>
                      <a:r>
                        <a:rPr lang="en-GB" sz="800" b="1" dirty="0">
                          <a:solidFill>
                            <a:schemeClr val="bg1"/>
                          </a:solidFill>
                          <a:latin typeface="Lato" panose="020F0502020204030203" pitchFamily="34" charset="0"/>
                        </a:rPr>
                        <a:t>RETRIEVE</a:t>
                      </a:r>
                      <a:r>
                        <a:rPr lang="en-GB" sz="600" b="1" dirty="0">
                          <a:solidFill>
                            <a:schemeClr val="bg1"/>
                          </a:solidFill>
                          <a:latin typeface="Lato" panose="020F0502020204030203" pitchFamily="34" charset="0"/>
                        </a:rPr>
                        <a:t> </a:t>
                      </a:r>
                    </a:p>
                  </a:txBody>
                  <a:tcPr marL="0" marR="0" marT="0" marB="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68570316"/>
                  </a:ext>
                </a:extLst>
              </a:tr>
              <a:tr h="670794">
                <a:tc>
                  <a:txBody>
                    <a:bodyPr/>
                    <a:lstStyle/>
                    <a:p>
                      <a:pPr algn="ctr"/>
                      <a:r>
                        <a:rPr lang="en-GB" sz="800" b="1" dirty="0">
                          <a:solidFill>
                            <a:schemeClr val="bg1"/>
                          </a:solidFill>
                          <a:latin typeface="Lato" panose="020F0502020204030203" pitchFamily="34" charset="0"/>
                        </a:rPr>
                        <a:t>DECODE</a:t>
                      </a:r>
                      <a:r>
                        <a:rPr lang="en-GB" sz="600" b="1"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99255851"/>
                  </a:ext>
                </a:extLst>
              </a:tr>
              <a:tr h="804952">
                <a:tc>
                  <a:txBody>
                    <a:bodyPr/>
                    <a:lstStyle/>
                    <a:p>
                      <a:pPr algn="ctr"/>
                      <a:r>
                        <a:rPr lang="en-GB" sz="800" b="1" dirty="0">
                          <a:solidFill>
                            <a:schemeClr val="bg1"/>
                          </a:solidFill>
                          <a:effectLst/>
                          <a:latin typeface="Lato" panose="020F0502020204030203" pitchFamily="34" charset="0"/>
                        </a:rPr>
                        <a:t>CONNECT</a:t>
                      </a:r>
                      <a:r>
                        <a:rPr lang="en-GB" sz="600" b="0"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00917632"/>
                  </a:ext>
                </a:extLst>
              </a:tr>
              <a:tr h="675292">
                <a:tc>
                  <a:txBody>
                    <a:bodyPr/>
                    <a:lstStyle/>
                    <a:p>
                      <a:pPr algn="ctr"/>
                      <a:r>
                        <a:rPr lang="en-GB" sz="800" b="1" dirty="0">
                          <a:solidFill>
                            <a:schemeClr val="bg1"/>
                          </a:solidFill>
                          <a:latin typeface="Lato" panose="020F0502020204030203" pitchFamily="34" charset="0"/>
                        </a:rPr>
                        <a:t>VISUALISE</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119845"/>
                  </a:ext>
                </a:extLst>
              </a:tr>
              <a:tr h="670794">
                <a:tc>
                  <a:txBody>
                    <a:bodyPr/>
                    <a:lstStyle/>
                    <a:p>
                      <a:pPr algn="ctr"/>
                      <a:r>
                        <a:rPr lang="en-GB" sz="800" b="1" dirty="0">
                          <a:solidFill>
                            <a:schemeClr val="bg1"/>
                          </a:solidFill>
                          <a:latin typeface="Lato" panose="020F0502020204030203" pitchFamily="34" charset="0"/>
                        </a:rPr>
                        <a:t>SUMMARISE</a:t>
                      </a:r>
                      <a:r>
                        <a:rPr lang="en-GB" sz="600" b="0"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1290061"/>
                  </a:ext>
                </a:extLst>
              </a:tr>
              <a:tr h="670794">
                <a:tc>
                  <a:txBody>
                    <a:bodyPr/>
                    <a:lstStyle/>
                    <a:p>
                      <a:pPr algn="ctr"/>
                      <a:r>
                        <a:rPr lang="en-GB" sz="800" b="1" dirty="0">
                          <a:solidFill>
                            <a:schemeClr val="bg1"/>
                          </a:solidFill>
                          <a:latin typeface="Lato" panose="020F0502020204030203" pitchFamily="34" charset="0"/>
                        </a:rPr>
                        <a:t>INFER</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36069001"/>
                  </a:ext>
                </a:extLst>
              </a:tr>
              <a:tr h="747106">
                <a:tc>
                  <a:txBody>
                    <a:bodyPr/>
                    <a:lstStyle/>
                    <a:p>
                      <a:pPr algn="ctr"/>
                      <a:r>
                        <a:rPr lang="en-GB" sz="800" b="1" dirty="0">
                          <a:solidFill>
                            <a:schemeClr val="bg1"/>
                          </a:solidFill>
                          <a:latin typeface="Lato" panose="020F0502020204030203" pitchFamily="34" charset="0"/>
                        </a:rPr>
                        <a:t>PREDICT</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4082905"/>
                  </a:ext>
                </a:extLst>
              </a:tr>
              <a:tr h="670794">
                <a:tc>
                  <a:txBody>
                    <a:bodyPr/>
                    <a:lstStyle/>
                    <a:p>
                      <a:pPr algn="ctr"/>
                      <a:r>
                        <a:rPr lang="en-GB" sz="800" b="1" dirty="0">
                          <a:solidFill>
                            <a:schemeClr val="bg1"/>
                          </a:solidFill>
                          <a:latin typeface="Lato" panose="020F0502020204030203" pitchFamily="34" charset="0"/>
                        </a:rPr>
                        <a:t>EXAMINE</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42804185"/>
                  </a:ext>
                </a:extLst>
              </a:tr>
            </a:tbl>
          </a:graphicData>
        </a:graphic>
      </p:graphicFrame>
      <p:grpSp>
        <p:nvGrpSpPr>
          <p:cNvPr id="26" name="Group 25"/>
          <p:cNvGrpSpPr/>
          <p:nvPr/>
        </p:nvGrpSpPr>
        <p:grpSpPr>
          <a:xfrm>
            <a:off x="11629923" y="2865412"/>
            <a:ext cx="386112" cy="318172"/>
            <a:chOff x="3206569" y="2423806"/>
            <a:chExt cx="752955" cy="707366"/>
          </a:xfrm>
        </p:grpSpPr>
        <p:pic>
          <p:nvPicPr>
            <p:cNvPr id="27" name="Picture 2" descr="Image result for imagine icon"/>
            <p:cNvPicPr>
              <a:picLocks noChangeAspect="1" noChangeArrowheads="1"/>
            </p:cNvPicPr>
            <p:nvPr/>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206569" y="2423806"/>
              <a:ext cx="752955" cy="707366"/>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4" descr="Image result for picture icon"/>
            <p:cNvPicPr>
              <a:picLocks noChangeAspect="1" noChangeArrowheads="1"/>
            </p:cNvPicPr>
            <p:nvPr/>
          </p:nvPicPr>
          <p:blipFill>
            <a:blip r:embed="rId3" cstate="print">
              <a:duotone>
                <a:schemeClr val="bg2">
                  <a:shade val="45000"/>
                  <a:satMod val="135000"/>
                </a:schemeClr>
                <a:prstClr val="white"/>
              </a:duotone>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rot="21375469">
              <a:off x="3330060" y="2576503"/>
              <a:ext cx="178047" cy="157846"/>
            </a:xfrm>
            <a:prstGeom prst="rect">
              <a:avLst/>
            </a:prstGeom>
            <a:noFill/>
            <a:extLst>
              <a:ext uri="{909E8E84-426E-40DD-AFC4-6F175D3DCCD1}">
                <a14:hiddenFill xmlns:a14="http://schemas.microsoft.com/office/drawing/2010/main">
                  <a:solidFill>
                    <a:srgbClr val="FFFFFF"/>
                  </a:solidFill>
                </a14:hiddenFill>
              </a:ext>
            </a:extLst>
          </p:spPr>
        </p:pic>
      </p:grpSp>
      <p:pic>
        <p:nvPicPr>
          <p:cNvPr id="29" name="Picture 28"/>
          <p:cNvPicPr>
            <a:picLocks noChangeAspect="1"/>
          </p:cNvPicPr>
          <p:nvPr/>
        </p:nvPicPr>
        <p:blipFill>
          <a:blip r:embed="rId5" cstate="print">
            <a:duotone>
              <a:schemeClr val="bg2">
                <a:shade val="45000"/>
                <a:satMod val="135000"/>
              </a:schemeClr>
              <a:prstClr val="white"/>
            </a:duotone>
            <a:extLst>
              <a:ext uri="{BEBA8EAE-BF5A-486C-A8C5-ECC9F3942E4B}">
                <a14:imgProps xmlns:a14="http://schemas.microsoft.com/office/drawing/2010/main">
                  <a14:imgLayer r:embed="rId6">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725168" y="4247201"/>
            <a:ext cx="267421" cy="314182"/>
          </a:xfrm>
          <a:prstGeom prst="rect">
            <a:avLst/>
          </a:prstGeom>
        </p:spPr>
      </p:pic>
      <p:pic>
        <p:nvPicPr>
          <p:cNvPr id="30" name="Picture 4" descr="Image result for writing list icon"/>
          <p:cNvPicPr>
            <a:picLocks noChangeAspect="1" noChangeArrowheads="1"/>
          </p:cNvPicPr>
          <p:nvPr/>
        </p:nvPicPr>
        <p:blipFill>
          <a:blip r:embed="rId7" cstate="print">
            <a:duotone>
              <a:schemeClr val="bg2">
                <a:shade val="45000"/>
                <a:satMod val="135000"/>
              </a:schemeClr>
              <a:prstClr val="white"/>
            </a:duotone>
            <a:extLst>
              <a:ext uri="{BEBA8EAE-BF5A-486C-A8C5-ECC9F3942E4B}">
                <a14:imgProps xmlns:a14="http://schemas.microsoft.com/office/drawing/2010/main">
                  <a14:imgLayer r:embed="rId8">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1741488" y="3561335"/>
            <a:ext cx="206961" cy="291029"/>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30"/>
          <p:cNvPicPr>
            <a:picLocks noChangeAspect="1"/>
          </p:cNvPicPr>
          <p:nvPr/>
        </p:nvPicPr>
        <p:blipFill>
          <a:blip r:embed="rId9" cstate="print">
            <a:duotone>
              <a:schemeClr val="bg2">
                <a:shade val="45000"/>
                <a:satMod val="135000"/>
              </a:schemeClr>
              <a:prstClr val="white"/>
            </a:duotone>
            <a:extLst>
              <a:ext uri="{BEBA8EAE-BF5A-486C-A8C5-ECC9F3942E4B}">
                <a14:imgProps xmlns:a14="http://schemas.microsoft.com/office/drawing/2010/main">
                  <a14:imgLayer r:embed="rId10">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646191" y="2166177"/>
            <a:ext cx="377815" cy="361612"/>
          </a:xfrm>
          <a:prstGeom prst="rect">
            <a:avLst/>
          </a:prstGeom>
        </p:spPr>
      </p:pic>
      <p:pic>
        <p:nvPicPr>
          <p:cNvPr id="32" name="Picture 31"/>
          <p:cNvPicPr>
            <a:picLocks noChangeAspect="1"/>
          </p:cNvPicPr>
          <p:nvPr/>
        </p:nvPicPr>
        <p:blipFill rotWithShape="1">
          <a:blip r:embed="rId11">
            <a:duotone>
              <a:schemeClr val="bg2">
                <a:shade val="45000"/>
                <a:satMod val="135000"/>
              </a:schemeClr>
              <a:prstClr val="white"/>
            </a:duotone>
            <a:extLst>
              <a:ext uri="{BEBA8EAE-BF5A-486C-A8C5-ECC9F3942E4B}">
                <a14:imgProps xmlns:a14="http://schemas.microsoft.com/office/drawing/2010/main">
                  <a14:imgLayer r:embed="rId12">
                    <a14:imgEffect>
                      <a14:brightnessContrast bright="100000"/>
                    </a14:imgEffect>
                  </a14:imgLayer>
                </a14:imgProps>
              </a:ext>
            </a:extLst>
          </a:blip>
          <a:srcRect r="5491" b="17816"/>
          <a:stretch/>
        </p:blipFill>
        <p:spPr>
          <a:xfrm>
            <a:off x="11625043" y="1378199"/>
            <a:ext cx="416216" cy="361939"/>
          </a:xfrm>
          <a:prstGeom prst="rect">
            <a:avLst/>
          </a:prstGeom>
        </p:spPr>
      </p:pic>
      <p:pic>
        <p:nvPicPr>
          <p:cNvPr id="33" name="Picture 32"/>
          <p:cNvPicPr>
            <a:picLocks noChangeAspect="1"/>
          </p:cNvPicPr>
          <p:nvPr/>
        </p:nvPicPr>
        <p:blipFill rotWithShape="1">
          <a:blip r:embed="rId13">
            <a:duotone>
              <a:schemeClr val="bg2">
                <a:shade val="45000"/>
                <a:satMod val="135000"/>
              </a:schemeClr>
              <a:prstClr val="white"/>
            </a:duotone>
            <a:extLst>
              <a:ext uri="{BEBA8EAE-BF5A-486C-A8C5-ECC9F3942E4B}">
                <a14:imgProps xmlns:a14="http://schemas.microsoft.com/office/drawing/2010/main">
                  <a14:imgLayer r:embed="rId14">
                    <a14:imgEffect>
                      <a14:brightnessContrast bright="100000"/>
                    </a14:imgEffect>
                  </a14:imgLayer>
                </a14:imgProps>
              </a:ext>
            </a:extLst>
          </a:blip>
          <a:srcRect b="19186"/>
          <a:stretch/>
        </p:blipFill>
        <p:spPr>
          <a:xfrm>
            <a:off x="11631029" y="733844"/>
            <a:ext cx="397619" cy="321332"/>
          </a:xfrm>
          <a:prstGeom prst="rect">
            <a:avLst/>
          </a:prstGeom>
        </p:spPr>
      </p:pic>
      <p:pic>
        <p:nvPicPr>
          <p:cNvPr id="34" name="Picture 33"/>
          <p:cNvPicPr>
            <a:picLocks noChangeAspect="1"/>
          </p:cNvPicPr>
          <p:nvPr/>
        </p:nvPicPr>
        <p:blipFill rotWithShape="1">
          <a:blip r:embed="rId15">
            <a:duotone>
              <a:schemeClr val="bg2">
                <a:shade val="45000"/>
                <a:satMod val="135000"/>
              </a:schemeClr>
              <a:prstClr val="white"/>
            </a:duotone>
            <a:extLst>
              <a:ext uri="{BEBA8EAE-BF5A-486C-A8C5-ECC9F3942E4B}">
                <a14:imgProps xmlns:a14="http://schemas.microsoft.com/office/drawing/2010/main">
                  <a14:imgLayer r:embed="rId16">
                    <a14:imgEffect>
                      <a14:brightnessContrast bright="100000"/>
                    </a14:imgEffect>
                  </a14:imgLayer>
                </a14:imgProps>
              </a:ext>
            </a:extLst>
          </a:blip>
          <a:srcRect l="9752" t="14781" r="9444" b="31513"/>
          <a:stretch/>
        </p:blipFill>
        <p:spPr>
          <a:xfrm>
            <a:off x="11646190" y="5004136"/>
            <a:ext cx="393847" cy="291102"/>
          </a:xfrm>
          <a:prstGeom prst="rect">
            <a:avLst/>
          </a:prstGeom>
        </p:spPr>
      </p:pic>
      <p:pic>
        <p:nvPicPr>
          <p:cNvPr id="35" name="Picture 34"/>
          <p:cNvPicPr>
            <a:picLocks noChangeAspect="1"/>
          </p:cNvPicPr>
          <p:nvPr/>
        </p:nvPicPr>
        <p:blipFill rotWithShape="1">
          <a:blip r:embed="rId17">
            <a:duotone>
              <a:schemeClr val="bg2">
                <a:shade val="45000"/>
                <a:satMod val="135000"/>
              </a:schemeClr>
              <a:prstClr val="white"/>
            </a:duotone>
            <a:extLst>
              <a:ext uri="{BEBA8EAE-BF5A-486C-A8C5-ECC9F3942E4B}">
                <a14:imgProps xmlns:a14="http://schemas.microsoft.com/office/drawing/2010/main">
                  <a14:imgLayer r:embed="rId18">
                    <a14:imgEffect>
                      <a14:saturation sat="400000"/>
                    </a14:imgEffect>
                    <a14:imgEffect>
                      <a14:brightnessContrast bright="100000"/>
                    </a14:imgEffect>
                  </a14:imgLayer>
                </a14:imgProps>
              </a:ext>
            </a:extLst>
          </a:blip>
          <a:srcRect l="19250" r="21985" b="21255"/>
          <a:stretch/>
        </p:blipFill>
        <p:spPr>
          <a:xfrm>
            <a:off x="11736533" y="5610061"/>
            <a:ext cx="237139" cy="317761"/>
          </a:xfrm>
          <a:prstGeom prst="rect">
            <a:avLst/>
          </a:prstGeom>
        </p:spPr>
      </p:pic>
      <p:sp>
        <p:nvSpPr>
          <p:cNvPr id="36" name="Pentagon 35"/>
          <p:cNvSpPr/>
          <p:nvPr/>
        </p:nvSpPr>
        <p:spPr>
          <a:xfrm rot="5400000">
            <a:off x="11561797" y="3402"/>
            <a:ext cx="552955" cy="602231"/>
          </a:xfrm>
          <a:prstGeom prst="homePlate">
            <a:avLst>
              <a:gd name="adj" fmla="val 1920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37" name="Rectangle 36"/>
          <p:cNvSpPr/>
          <p:nvPr/>
        </p:nvSpPr>
        <p:spPr>
          <a:xfrm>
            <a:off x="11489909" y="-6595"/>
            <a:ext cx="704800" cy="346249"/>
          </a:xfrm>
          <a:prstGeom prst="rect">
            <a:avLst/>
          </a:prstGeom>
        </p:spPr>
        <p:txBody>
          <a:bodyPr wrap="square">
            <a:spAutoFit/>
          </a:bodyPr>
          <a:lstStyle/>
          <a:p>
            <a:pPr algn="ctr"/>
            <a:r>
              <a:rPr lang="en-GB" sz="750" b="1" i="0" dirty="0">
                <a:solidFill>
                  <a:srgbClr val="0B5196"/>
                </a:solidFill>
                <a:latin typeface="+mn-lt"/>
              </a:rPr>
              <a:t>EVERY CHILD A READER</a:t>
            </a:r>
          </a:p>
          <a:p>
            <a:pPr algn="ctr"/>
            <a:endParaRPr lang="en-GB" sz="150" b="0" i="1" dirty="0">
              <a:solidFill>
                <a:srgbClr val="002060"/>
              </a:solidFill>
              <a:latin typeface="+mn-lt"/>
            </a:endParaRPr>
          </a:p>
        </p:txBody>
      </p:sp>
      <p:pic>
        <p:nvPicPr>
          <p:cNvPr id="22" name="Picture 21"/>
          <p:cNvPicPr>
            <a:picLocks noChangeAspect="1"/>
          </p:cNvPicPr>
          <p:nvPr/>
        </p:nvPicPr>
        <p:blipFill rotWithShape="1">
          <a:blip r:embed="rId19" cstate="print">
            <a:extLst>
              <a:ext uri="{28A0092B-C50C-407E-A947-70E740481C1C}">
                <a14:useLocalDpi xmlns:a14="http://schemas.microsoft.com/office/drawing/2010/main" val="0"/>
              </a:ext>
            </a:extLst>
          </a:blip>
          <a:srcRect t="1" r="59982" b="-5988"/>
          <a:stretch/>
        </p:blipFill>
        <p:spPr>
          <a:xfrm>
            <a:off x="11645154" y="6420116"/>
            <a:ext cx="487873" cy="429535"/>
          </a:xfrm>
          <a:prstGeom prst="rect">
            <a:avLst/>
          </a:prstGeom>
        </p:spPr>
      </p:pic>
      <p:sp>
        <p:nvSpPr>
          <p:cNvPr id="23" name="Text Placeholder 4"/>
          <p:cNvSpPr>
            <a:spLocks noGrp="1"/>
          </p:cNvSpPr>
          <p:nvPr>
            <p:ph type="body" sz="quarter" idx="10"/>
          </p:nvPr>
        </p:nvSpPr>
        <p:spPr>
          <a:xfrm>
            <a:off x="272048" y="304517"/>
            <a:ext cx="10945813" cy="750661"/>
          </a:xfrm>
          <a:prstGeom prst="rect">
            <a:avLst/>
          </a:prstGeom>
        </p:spPr>
        <p:txBody>
          <a:bodyPr/>
          <a:lstStyle>
            <a:lvl1pPr marL="0" indent="0">
              <a:buNone/>
              <a:defRPr sz="2700"/>
            </a:lvl1pPr>
          </a:lstStyle>
          <a:p>
            <a:pPr lvl="0"/>
            <a:r>
              <a:rPr lang="en-GB"/>
              <a:t>Click to edit Master text styles</a:t>
            </a:r>
          </a:p>
        </p:txBody>
      </p:sp>
      <p:sp>
        <p:nvSpPr>
          <p:cNvPr id="24" name="Content Placeholder 6"/>
          <p:cNvSpPr>
            <a:spLocks noGrp="1"/>
          </p:cNvSpPr>
          <p:nvPr>
            <p:ph sz="quarter" idx="11"/>
          </p:nvPr>
        </p:nvSpPr>
        <p:spPr>
          <a:xfrm>
            <a:off x="287339" y="1377950"/>
            <a:ext cx="10945812" cy="4654550"/>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7062138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Icons for dual codin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ED1D431-64BC-7E79-75B8-81D052192A31}"/>
              </a:ext>
            </a:extLst>
          </p:cNvPr>
          <p:cNvSpPr>
            <a:spLocks noGrp="1"/>
          </p:cNvSpPr>
          <p:nvPr>
            <p:ph type="ctrTitle"/>
          </p:nvPr>
        </p:nvSpPr>
        <p:spPr>
          <a:xfrm>
            <a:off x="1467884" y="0"/>
            <a:ext cx="9144000" cy="571501"/>
          </a:xfrm>
          <a:prstGeom prst="rect">
            <a:avLst/>
          </a:prstGeom>
        </p:spPr>
        <p:txBody>
          <a:bodyPr>
            <a:normAutofit fontScale="90000"/>
          </a:bodyPr>
          <a:lstStyle/>
          <a:p>
            <a:r>
              <a:rPr lang="en-GB" sz="4000" b="1"/>
              <a:t>Click to edit Master title style</a:t>
            </a:r>
            <a:endParaRPr lang="en-GB" sz="4000" b="1" dirty="0"/>
          </a:p>
        </p:txBody>
      </p:sp>
      <p:sp>
        <p:nvSpPr>
          <p:cNvPr id="4" name="Subtitle 2">
            <a:extLst>
              <a:ext uri="{FF2B5EF4-FFF2-40B4-BE49-F238E27FC236}">
                <a16:creationId xmlns:a16="http://schemas.microsoft.com/office/drawing/2014/main" id="{931B4B34-F59E-0275-70A2-FBD94B54F641}"/>
              </a:ext>
            </a:extLst>
          </p:cNvPr>
          <p:cNvSpPr>
            <a:spLocks noGrp="1"/>
          </p:cNvSpPr>
          <p:nvPr>
            <p:ph type="subTitle" idx="1"/>
          </p:nvPr>
        </p:nvSpPr>
        <p:spPr>
          <a:xfrm>
            <a:off x="956103" y="1232443"/>
            <a:ext cx="1651000" cy="449262"/>
          </a:xfrm>
          <a:prstGeom prst="rect">
            <a:avLst/>
          </a:prstGeom>
        </p:spPr>
        <p:txBody>
          <a:bodyPr/>
          <a:lstStyle/>
          <a:p>
            <a:r>
              <a:rPr lang="en-GB"/>
              <a:t>Click to edit Master subtitle style</a:t>
            </a:r>
          </a:p>
        </p:txBody>
      </p:sp>
      <p:pic>
        <p:nvPicPr>
          <p:cNvPr id="5" name="Picture 4" descr="pen and paper Icon 2473397">
            <a:extLst>
              <a:ext uri="{FF2B5EF4-FFF2-40B4-BE49-F238E27FC236}">
                <a16:creationId xmlns:a16="http://schemas.microsoft.com/office/drawing/2014/main" id="{E38BBC13-38E4-2B8E-3FFF-1367DC3E4A8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0876" y="1132786"/>
            <a:ext cx="635227" cy="63522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8" descr="think bubble Icon 2997468">
            <a:extLst>
              <a:ext uri="{FF2B5EF4-FFF2-40B4-BE49-F238E27FC236}">
                <a16:creationId xmlns:a16="http://schemas.microsoft.com/office/drawing/2014/main" id="{32D325E6-6AB4-0D29-2B58-09CB8CBC7ED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219" y="2418860"/>
            <a:ext cx="908540" cy="908540"/>
          </a:xfrm>
          <a:prstGeom prst="rect">
            <a:avLst/>
          </a:prstGeom>
          <a:noFill/>
          <a:extLst>
            <a:ext uri="{909E8E84-426E-40DD-AFC4-6F175D3DCCD1}">
              <a14:hiddenFill xmlns:a14="http://schemas.microsoft.com/office/drawing/2010/main">
                <a:solidFill>
                  <a:srgbClr val="FFFFFF"/>
                </a:solidFill>
              </a14:hiddenFill>
            </a:ext>
          </a:extLst>
        </p:spPr>
      </p:pic>
      <p:sp>
        <p:nvSpPr>
          <p:cNvPr id="7" name="Subtitle 2">
            <a:extLst>
              <a:ext uri="{FF2B5EF4-FFF2-40B4-BE49-F238E27FC236}">
                <a16:creationId xmlns:a16="http://schemas.microsoft.com/office/drawing/2014/main" id="{BE04D973-B9A2-D7A2-0B6A-C224C32BDA21}"/>
              </a:ext>
            </a:extLst>
          </p:cNvPr>
          <p:cNvSpPr txBox="1">
            <a:spLocks/>
          </p:cNvSpPr>
          <p:nvPr/>
        </p:nvSpPr>
        <p:spPr>
          <a:xfrm>
            <a:off x="956103" y="2511843"/>
            <a:ext cx="1651000" cy="44926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400" b="0" i="0" u="none" strike="noStrike" kern="1200" cap="none" spc="0" normalizeH="0" baseline="0" noProof="0">
                <a:ln>
                  <a:noFill/>
                </a:ln>
                <a:solidFill>
                  <a:prstClr val="black"/>
                </a:solidFill>
                <a:effectLst/>
                <a:uLnTx/>
                <a:uFillTx/>
                <a:latin typeface="Arial"/>
                <a:ea typeface="+mn-ea"/>
                <a:cs typeface="+mn-cs"/>
              </a:rPr>
              <a:t>Reflect</a:t>
            </a:r>
          </a:p>
        </p:txBody>
      </p:sp>
      <p:pic>
        <p:nvPicPr>
          <p:cNvPr id="8" name="Picture 2" descr="lightbulb Icon 1262982">
            <a:extLst>
              <a:ext uri="{FF2B5EF4-FFF2-40B4-BE49-F238E27FC236}">
                <a16:creationId xmlns:a16="http://schemas.microsoft.com/office/drawing/2014/main" id="{7F4DCF54-7D6A-B1AE-E9AA-55A84DD51A8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9352" y="3791243"/>
            <a:ext cx="883407" cy="903772"/>
          </a:xfrm>
          <a:prstGeom prst="rect">
            <a:avLst/>
          </a:prstGeom>
          <a:noFill/>
          <a:extLst>
            <a:ext uri="{909E8E84-426E-40DD-AFC4-6F175D3DCCD1}">
              <a14:hiddenFill xmlns:a14="http://schemas.microsoft.com/office/drawing/2010/main">
                <a:solidFill>
                  <a:srgbClr val="FFFFFF"/>
                </a:solidFill>
              </a14:hiddenFill>
            </a:ext>
          </a:extLst>
        </p:spPr>
      </p:pic>
      <p:sp>
        <p:nvSpPr>
          <p:cNvPr id="9" name="Subtitle 2">
            <a:extLst>
              <a:ext uri="{FF2B5EF4-FFF2-40B4-BE49-F238E27FC236}">
                <a16:creationId xmlns:a16="http://schemas.microsoft.com/office/drawing/2014/main" id="{7FD66DDE-ADE5-A09A-8172-72FAF252EFA4}"/>
              </a:ext>
            </a:extLst>
          </p:cNvPr>
          <p:cNvSpPr txBox="1">
            <a:spLocks/>
          </p:cNvSpPr>
          <p:nvPr/>
        </p:nvSpPr>
        <p:spPr>
          <a:xfrm>
            <a:off x="956103" y="4032543"/>
            <a:ext cx="1651000" cy="44926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400" b="0" i="0" u="none" strike="noStrike" kern="1200" cap="none" spc="0" normalizeH="0" baseline="0" noProof="0">
                <a:ln>
                  <a:noFill/>
                </a:ln>
                <a:solidFill>
                  <a:prstClr val="black"/>
                </a:solidFill>
                <a:effectLst/>
                <a:uLnTx/>
                <a:uFillTx/>
                <a:latin typeface="Arial"/>
                <a:ea typeface="+mn-ea"/>
                <a:cs typeface="+mn-cs"/>
              </a:rPr>
              <a:t>Activate</a:t>
            </a:r>
          </a:p>
        </p:txBody>
      </p:sp>
      <p:pic>
        <p:nvPicPr>
          <p:cNvPr id="10" name="Picture 2" descr="Pen Icon 3406116">
            <a:extLst>
              <a:ext uri="{FF2B5EF4-FFF2-40B4-BE49-F238E27FC236}">
                <a16:creationId xmlns:a16="http://schemas.microsoft.com/office/drawing/2014/main" id="{2BC1BF69-87EE-5B2B-F231-7E09C90C1A4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9291" y="5186948"/>
            <a:ext cx="838396" cy="838396"/>
          </a:xfrm>
          <a:prstGeom prst="rect">
            <a:avLst/>
          </a:prstGeom>
          <a:noFill/>
          <a:extLst>
            <a:ext uri="{909E8E84-426E-40DD-AFC4-6F175D3DCCD1}">
              <a14:hiddenFill xmlns:a14="http://schemas.microsoft.com/office/drawing/2010/main">
                <a:solidFill>
                  <a:srgbClr val="FFFFFF"/>
                </a:solidFill>
              </a14:hiddenFill>
            </a:ext>
          </a:extLst>
        </p:spPr>
      </p:pic>
      <p:sp>
        <p:nvSpPr>
          <p:cNvPr id="11" name="Subtitle 2">
            <a:extLst>
              <a:ext uri="{FF2B5EF4-FFF2-40B4-BE49-F238E27FC236}">
                <a16:creationId xmlns:a16="http://schemas.microsoft.com/office/drawing/2014/main" id="{A7351FAB-3499-2CDF-6E8C-19D4E1F5CB5E}"/>
              </a:ext>
            </a:extLst>
          </p:cNvPr>
          <p:cNvSpPr txBox="1">
            <a:spLocks/>
          </p:cNvSpPr>
          <p:nvPr/>
        </p:nvSpPr>
        <p:spPr>
          <a:xfrm>
            <a:off x="956103" y="5400158"/>
            <a:ext cx="1651000" cy="449262"/>
          </a:xfrm>
          <a:prstGeom prst="rect">
            <a:avLst/>
          </a:prstGeom>
        </p:spPr>
        <p:txBody>
          <a:bodyPr vert="horz" lIns="91440" tIns="45720" rIns="91440" bIns="45720" rtlCol="0">
            <a:normAutofit fontScale="925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400" b="0" i="0" u="none" strike="noStrike" kern="1200" cap="none" spc="0" normalizeH="0" baseline="0" noProof="0">
                <a:ln>
                  <a:noFill/>
                </a:ln>
                <a:solidFill>
                  <a:prstClr val="black"/>
                </a:solidFill>
                <a:effectLst/>
                <a:uLnTx/>
                <a:uFillTx/>
                <a:latin typeface="Arial"/>
                <a:ea typeface="+mn-ea"/>
                <a:cs typeface="+mn-cs"/>
              </a:rPr>
              <a:t>Summarise</a:t>
            </a:r>
          </a:p>
        </p:txBody>
      </p:sp>
      <p:pic>
        <p:nvPicPr>
          <p:cNvPr id="12" name="Picture 4" descr="Speech Bubble Icon 800850">
            <a:extLst>
              <a:ext uri="{FF2B5EF4-FFF2-40B4-BE49-F238E27FC236}">
                <a16:creationId xmlns:a16="http://schemas.microsoft.com/office/drawing/2014/main" id="{05AE22C3-04DF-DC1B-A6CF-636DC47CBA50}"/>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922425" y="1070149"/>
            <a:ext cx="708497" cy="708497"/>
          </a:xfrm>
          <a:prstGeom prst="rect">
            <a:avLst/>
          </a:prstGeom>
          <a:noFill/>
          <a:extLst>
            <a:ext uri="{909E8E84-426E-40DD-AFC4-6F175D3DCCD1}">
              <a14:hiddenFill xmlns:a14="http://schemas.microsoft.com/office/drawing/2010/main">
                <a:solidFill>
                  <a:srgbClr val="FFFFFF"/>
                </a:solidFill>
              </a14:hiddenFill>
            </a:ext>
          </a:extLst>
        </p:spPr>
      </p:pic>
      <p:sp>
        <p:nvSpPr>
          <p:cNvPr id="13" name="Subtitle 2">
            <a:extLst>
              <a:ext uri="{FF2B5EF4-FFF2-40B4-BE49-F238E27FC236}">
                <a16:creationId xmlns:a16="http://schemas.microsoft.com/office/drawing/2014/main" id="{FE4C3105-44AD-E949-B286-566060F6291C}"/>
              </a:ext>
            </a:extLst>
          </p:cNvPr>
          <p:cNvSpPr txBox="1">
            <a:spLocks/>
          </p:cNvSpPr>
          <p:nvPr/>
        </p:nvSpPr>
        <p:spPr>
          <a:xfrm>
            <a:off x="3674000" y="1199766"/>
            <a:ext cx="1651000" cy="44926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400" b="0" i="0" u="none" strike="noStrike" kern="1200" cap="none" spc="0" normalizeH="0" baseline="0" noProof="0">
                <a:ln>
                  <a:noFill/>
                </a:ln>
                <a:solidFill>
                  <a:prstClr val="black"/>
                </a:solidFill>
                <a:effectLst/>
                <a:uLnTx/>
                <a:uFillTx/>
                <a:latin typeface="Arial"/>
                <a:ea typeface="+mn-ea"/>
                <a:cs typeface="+mn-cs"/>
              </a:rPr>
              <a:t>Explain</a:t>
            </a:r>
          </a:p>
        </p:txBody>
      </p:sp>
      <p:pic>
        <p:nvPicPr>
          <p:cNvPr id="14" name="Picture 2" descr="speech Icon 509344">
            <a:extLst>
              <a:ext uri="{FF2B5EF4-FFF2-40B4-BE49-F238E27FC236}">
                <a16:creationId xmlns:a16="http://schemas.microsoft.com/office/drawing/2014/main" id="{C6D9BC7C-4D54-FA60-661A-638D3BDCF12D}"/>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850869" y="2343408"/>
            <a:ext cx="780053" cy="780053"/>
          </a:xfrm>
          <a:prstGeom prst="rect">
            <a:avLst/>
          </a:prstGeom>
          <a:noFill/>
          <a:extLst>
            <a:ext uri="{909E8E84-426E-40DD-AFC4-6F175D3DCCD1}">
              <a14:hiddenFill xmlns:a14="http://schemas.microsoft.com/office/drawing/2010/main">
                <a:solidFill>
                  <a:srgbClr val="FFFFFF"/>
                </a:solidFill>
              </a14:hiddenFill>
            </a:ext>
          </a:extLst>
        </p:spPr>
      </p:pic>
      <p:sp>
        <p:nvSpPr>
          <p:cNvPr id="15" name="Subtitle 2">
            <a:extLst>
              <a:ext uri="{FF2B5EF4-FFF2-40B4-BE49-F238E27FC236}">
                <a16:creationId xmlns:a16="http://schemas.microsoft.com/office/drawing/2014/main" id="{F8AA3190-4D67-D470-71B1-FD4A51CBD0A5}"/>
              </a:ext>
            </a:extLst>
          </p:cNvPr>
          <p:cNvSpPr txBox="1">
            <a:spLocks/>
          </p:cNvSpPr>
          <p:nvPr/>
        </p:nvSpPr>
        <p:spPr>
          <a:xfrm>
            <a:off x="3630922" y="2522476"/>
            <a:ext cx="1651000" cy="44926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400" b="0" i="0" u="none" strike="noStrike" kern="1200" cap="none" spc="0" normalizeH="0" baseline="0" noProof="0">
                <a:ln>
                  <a:noFill/>
                </a:ln>
                <a:solidFill>
                  <a:prstClr val="black"/>
                </a:solidFill>
                <a:effectLst/>
                <a:uLnTx/>
                <a:uFillTx/>
                <a:latin typeface="Arial"/>
                <a:ea typeface="+mn-ea"/>
                <a:cs typeface="+mn-cs"/>
              </a:rPr>
              <a:t>Present</a:t>
            </a:r>
          </a:p>
        </p:txBody>
      </p:sp>
      <p:pic>
        <p:nvPicPr>
          <p:cNvPr id="16" name="Picture 15">
            <a:extLst>
              <a:ext uri="{FF2B5EF4-FFF2-40B4-BE49-F238E27FC236}">
                <a16:creationId xmlns:a16="http://schemas.microsoft.com/office/drawing/2014/main" id="{B30DFD04-9601-27E8-B1BE-DAD178DC416D}"/>
              </a:ext>
            </a:extLst>
          </p:cNvPr>
          <p:cNvPicPr>
            <a:picLocks noChangeAspect="1"/>
          </p:cNvPicPr>
          <p:nvPr/>
        </p:nvPicPr>
        <p:blipFill>
          <a:blip r:embed="rId8">
            <a:clrChange>
              <a:clrFrom>
                <a:srgbClr val="FFFFFF"/>
              </a:clrFrom>
              <a:clrTo>
                <a:srgbClr val="FFFFFF">
                  <a:alpha val="0"/>
                </a:srgbClr>
              </a:clrTo>
            </a:clrChange>
          </a:blip>
          <a:stretch>
            <a:fillRect/>
          </a:stretch>
        </p:blipFill>
        <p:spPr>
          <a:xfrm>
            <a:off x="2662638" y="3638606"/>
            <a:ext cx="1181910" cy="1184067"/>
          </a:xfrm>
          <a:prstGeom prst="rect">
            <a:avLst/>
          </a:prstGeom>
        </p:spPr>
      </p:pic>
      <p:sp>
        <p:nvSpPr>
          <p:cNvPr id="17" name="Subtitle 2">
            <a:extLst>
              <a:ext uri="{FF2B5EF4-FFF2-40B4-BE49-F238E27FC236}">
                <a16:creationId xmlns:a16="http://schemas.microsoft.com/office/drawing/2014/main" id="{4EF396C9-E864-6AC0-8BA4-FC3286D7F8E5}"/>
              </a:ext>
            </a:extLst>
          </p:cNvPr>
          <p:cNvSpPr txBox="1">
            <a:spLocks/>
          </p:cNvSpPr>
          <p:nvPr/>
        </p:nvSpPr>
        <p:spPr>
          <a:xfrm>
            <a:off x="3694994" y="4029131"/>
            <a:ext cx="1651000" cy="44926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400" b="0" i="0" u="none" strike="noStrike" kern="1200" cap="none" spc="0" normalizeH="0" baseline="0" noProof="0">
                <a:ln>
                  <a:noFill/>
                </a:ln>
                <a:solidFill>
                  <a:prstClr val="black"/>
                </a:solidFill>
                <a:effectLst/>
                <a:uLnTx/>
                <a:uFillTx/>
                <a:latin typeface="Arial"/>
                <a:ea typeface="+mn-ea"/>
                <a:cs typeface="+mn-cs"/>
              </a:rPr>
              <a:t>Discuss</a:t>
            </a:r>
          </a:p>
        </p:txBody>
      </p:sp>
      <p:pic>
        <p:nvPicPr>
          <p:cNvPr id="18" name="Picture 17">
            <a:extLst>
              <a:ext uri="{FF2B5EF4-FFF2-40B4-BE49-F238E27FC236}">
                <a16:creationId xmlns:a16="http://schemas.microsoft.com/office/drawing/2014/main" id="{2FB6A4DD-115B-D992-0063-B037640BF382}"/>
              </a:ext>
            </a:extLst>
          </p:cNvPr>
          <p:cNvPicPr>
            <a:picLocks noChangeAspect="1"/>
          </p:cNvPicPr>
          <p:nvPr/>
        </p:nvPicPr>
        <p:blipFill>
          <a:blip r:embed="rId9">
            <a:clrChange>
              <a:clrFrom>
                <a:srgbClr val="FFFFFF"/>
              </a:clrFrom>
              <a:clrTo>
                <a:srgbClr val="FFFFFF">
                  <a:alpha val="0"/>
                </a:srgbClr>
              </a:clrTo>
            </a:clrChange>
          </a:blip>
          <a:stretch>
            <a:fillRect/>
          </a:stretch>
        </p:blipFill>
        <p:spPr>
          <a:xfrm>
            <a:off x="2751539" y="4992185"/>
            <a:ext cx="1181910" cy="1190459"/>
          </a:xfrm>
          <a:prstGeom prst="rect">
            <a:avLst/>
          </a:prstGeom>
        </p:spPr>
      </p:pic>
      <p:sp>
        <p:nvSpPr>
          <p:cNvPr id="19" name="Subtitle 2">
            <a:extLst>
              <a:ext uri="{FF2B5EF4-FFF2-40B4-BE49-F238E27FC236}">
                <a16:creationId xmlns:a16="http://schemas.microsoft.com/office/drawing/2014/main" id="{13886359-B65B-1E47-8674-CE9B139EEDC3}"/>
              </a:ext>
            </a:extLst>
          </p:cNvPr>
          <p:cNvSpPr txBox="1">
            <a:spLocks/>
          </p:cNvSpPr>
          <p:nvPr/>
        </p:nvSpPr>
        <p:spPr>
          <a:xfrm>
            <a:off x="3674000" y="5410791"/>
            <a:ext cx="1651000" cy="44926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400" b="0" i="0" u="none" strike="noStrike" kern="1200" cap="none" spc="0" normalizeH="0" baseline="0" noProof="0">
                <a:ln>
                  <a:noFill/>
                </a:ln>
                <a:solidFill>
                  <a:prstClr val="black"/>
                </a:solidFill>
                <a:effectLst/>
                <a:uLnTx/>
                <a:uFillTx/>
                <a:latin typeface="Arial"/>
                <a:ea typeface="+mn-ea"/>
                <a:cs typeface="+mn-cs"/>
              </a:rPr>
              <a:t>Recall</a:t>
            </a:r>
          </a:p>
        </p:txBody>
      </p:sp>
      <p:pic>
        <p:nvPicPr>
          <p:cNvPr id="20" name="Picture 19">
            <a:extLst>
              <a:ext uri="{FF2B5EF4-FFF2-40B4-BE49-F238E27FC236}">
                <a16:creationId xmlns:a16="http://schemas.microsoft.com/office/drawing/2014/main" id="{58903CD6-99E6-7B76-B4A7-9FCF82F7E89F}"/>
              </a:ext>
            </a:extLst>
          </p:cNvPr>
          <p:cNvPicPr>
            <a:picLocks noChangeAspect="1"/>
          </p:cNvPicPr>
          <p:nvPr/>
        </p:nvPicPr>
        <p:blipFill>
          <a:blip r:embed="rId10">
            <a:clrChange>
              <a:clrFrom>
                <a:srgbClr val="FFFFFF"/>
              </a:clrFrom>
              <a:clrTo>
                <a:srgbClr val="FFFFFF">
                  <a:alpha val="0"/>
                </a:srgbClr>
              </a:clrTo>
            </a:clrChange>
          </a:blip>
          <a:stretch>
            <a:fillRect/>
          </a:stretch>
        </p:blipFill>
        <p:spPr>
          <a:xfrm>
            <a:off x="5703582" y="801729"/>
            <a:ext cx="1139972" cy="1043907"/>
          </a:xfrm>
          <a:prstGeom prst="rect">
            <a:avLst/>
          </a:prstGeom>
        </p:spPr>
      </p:pic>
      <p:sp>
        <p:nvSpPr>
          <p:cNvPr id="21" name="Subtitle 2">
            <a:extLst>
              <a:ext uri="{FF2B5EF4-FFF2-40B4-BE49-F238E27FC236}">
                <a16:creationId xmlns:a16="http://schemas.microsoft.com/office/drawing/2014/main" id="{DBDA8053-1BA8-5B3D-DA6A-1BD351B732ED}"/>
              </a:ext>
            </a:extLst>
          </p:cNvPr>
          <p:cNvSpPr txBox="1">
            <a:spLocks/>
          </p:cNvSpPr>
          <p:nvPr/>
        </p:nvSpPr>
        <p:spPr>
          <a:xfrm>
            <a:off x="6855632" y="1176528"/>
            <a:ext cx="1651000" cy="44926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400" b="0" i="0" u="none" strike="noStrike" kern="1200" cap="none" spc="0" normalizeH="0" baseline="0" noProof="0">
                <a:ln>
                  <a:noFill/>
                </a:ln>
                <a:solidFill>
                  <a:prstClr val="black"/>
                </a:solidFill>
                <a:effectLst/>
                <a:uLnTx/>
                <a:uFillTx/>
                <a:latin typeface="Arial"/>
                <a:ea typeface="+mn-ea"/>
                <a:cs typeface="+mn-cs"/>
              </a:rPr>
              <a:t>Organise</a:t>
            </a:r>
          </a:p>
        </p:txBody>
      </p:sp>
      <p:pic>
        <p:nvPicPr>
          <p:cNvPr id="22" name="Picture 21">
            <a:extLst>
              <a:ext uri="{FF2B5EF4-FFF2-40B4-BE49-F238E27FC236}">
                <a16:creationId xmlns:a16="http://schemas.microsoft.com/office/drawing/2014/main" id="{4066DCF7-E117-0508-8275-CE09D4BCCB87}"/>
              </a:ext>
            </a:extLst>
          </p:cNvPr>
          <p:cNvPicPr>
            <a:picLocks noChangeAspect="1"/>
          </p:cNvPicPr>
          <p:nvPr/>
        </p:nvPicPr>
        <p:blipFill>
          <a:blip r:embed="rId11">
            <a:clrChange>
              <a:clrFrom>
                <a:srgbClr val="FFFFFF"/>
              </a:clrFrom>
              <a:clrTo>
                <a:srgbClr val="FFFFFF">
                  <a:alpha val="0"/>
                </a:srgbClr>
              </a:clrTo>
            </a:clrChange>
          </a:blip>
          <a:stretch>
            <a:fillRect/>
          </a:stretch>
        </p:blipFill>
        <p:spPr>
          <a:xfrm>
            <a:off x="5556299" y="2123069"/>
            <a:ext cx="1287255" cy="1226810"/>
          </a:xfrm>
          <a:prstGeom prst="rect">
            <a:avLst/>
          </a:prstGeom>
        </p:spPr>
      </p:pic>
      <p:sp>
        <p:nvSpPr>
          <p:cNvPr id="23" name="Subtitle 2">
            <a:extLst>
              <a:ext uri="{FF2B5EF4-FFF2-40B4-BE49-F238E27FC236}">
                <a16:creationId xmlns:a16="http://schemas.microsoft.com/office/drawing/2014/main" id="{5FF4F375-A387-7188-D477-9B5DF712BBC8}"/>
              </a:ext>
            </a:extLst>
          </p:cNvPr>
          <p:cNvSpPr txBox="1">
            <a:spLocks/>
          </p:cNvSpPr>
          <p:nvPr/>
        </p:nvSpPr>
        <p:spPr>
          <a:xfrm>
            <a:off x="6855632" y="2511843"/>
            <a:ext cx="1651000" cy="44926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400" b="0" i="0" u="none" strike="noStrike" kern="1200" cap="none" spc="0" normalizeH="0" baseline="0" noProof="0">
                <a:ln>
                  <a:noFill/>
                </a:ln>
                <a:solidFill>
                  <a:prstClr val="black"/>
                </a:solidFill>
                <a:effectLst/>
                <a:uLnTx/>
                <a:uFillTx/>
                <a:latin typeface="Arial"/>
                <a:ea typeface="+mn-ea"/>
                <a:cs typeface="+mn-cs"/>
              </a:rPr>
              <a:t>Compare</a:t>
            </a:r>
          </a:p>
        </p:txBody>
      </p:sp>
      <p:pic>
        <p:nvPicPr>
          <p:cNvPr id="24" name="Picture 23">
            <a:extLst>
              <a:ext uri="{FF2B5EF4-FFF2-40B4-BE49-F238E27FC236}">
                <a16:creationId xmlns:a16="http://schemas.microsoft.com/office/drawing/2014/main" id="{1CD980B7-BB79-A877-E46D-84FEDC43A50D}"/>
              </a:ext>
            </a:extLst>
          </p:cNvPr>
          <p:cNvPicPr>
            <a:picLocks noChangeAspect="1"/>
          </p:cNvPicPr>
          <p:nvPr/>
        </p:nvPicPr>
        <p:blipFill>
          <a:blip r:embed="rId12">
            <a:clrChange>
              <a:clrFrom>
                <a:srgbClr val="FFFFFF"/>
              </a:clrFrom>
              <a:clrTo>
                <a:srgbClr val="FFFFFF">
                  <a:alpha val="0"/>
                </a:srgbClr>
              </a:clrTo>
            </a:clrChange>
          </a:blip>
          <a:stretch>
            <a:fillRect/>
          </a:stretch>
        </p:blipFill>
        <p:spPr>
          <a:xfrm>
            <a:off x="5638347" y="3637641"/>
            <a:ext cx="1217285" cy="1239065"/>
          </a:xfrm>
          <a:prstGeom prst="rect">
            <a:avLst/>
          </a:prstGeom>
        </p:spPr>
      </p:pic>
      <p:sp>
        <p:nvSpPr>
          <p:cNvPr id="25" name="Subtitle 2">
            <a:extLst>
              <a:ext uri="{FF2B5EF4-FFF2-40B4-BE49-F238E27FC236}">
                <a16:creationId xmlns:a16="http://schemas.microsoft.com/office/drawing/2014/main" id="{33C7E8CB-1F8A-5783-0CA3-31F324218127}"/>
              </a:ext>
            </a:extLst>
          </p:cNvPr>
          <p:cNvSpPr txBox="1">
            <a:spLocks/>
          </p:cNvSpPr>
          <p:nvPr/>
        </p:nvSpPr>
        <p:spPr>
          <a:xfrm>
            <a:off x="6800899" y="4032543"/>
            <a:ext cx="1651000" cy="44926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400" b="0" i="0" u="none" strike="noStrike" kern="1200" cap="none" spc="0" normalizeH="0" baseline="0" noProof="0" dirty="0">
                <a:ln>
                  <a:noFill/>
                </a:ln>
                <a:solidFill>
                  <a:prstClr val="black"/>
                </a:solidFill>
                <a:effectLst/>
                <a:uLnTx/>
                <a:uFillTx/>
                <a:latin typeface="Arial"/>
                <a:ea typeface="+mn-ea"/>
                <a:cs typeface="+mn-cs"/>
              </a:rPr>
              <a:t>Predict</a:t>
            </a:r>
          </a:p>
        </p:txBody>
      </p:sp>
      <p:pic>
        <p:nvPicPr>
          <p:cNvPr id="26" name="Picture 2" descr="Vocabulary Icon Vector Isolated On White Background, Vocabulary Transparent  Sign Royalty Free Cliparts, Vectors, And Stock Illustration. Image  111598016.">
            <a:extLst>
              <a:ext uri="{FF2B5EF4-FFF2-40B4-BE49-F238E27FC236}">
                <a16:creationId xmlns:a16="http://schemas.microsoft.com/office/drawing/2014/main" id="{AC16B857-F2FD-4B53-9F49-F87A92229675}"/>
              </a:ext>
            </a:extLst>
          </p:cNvPr>
          <p:cNvPicPr>
            <a:picLocks noChangeAspect="1" noChangeArrowheads="1"/>
          </p:cNvPicPr>
          <p:nvPr/>
        </p:nvPicPr>
        <p:blipFill>
          <a:blip r:embed="rId13" cstate="print">
            <a:biLevel thresh="75000"/>
            <a:extLst>
              <a:ext uri="{BEBA8EAE-BF5A-486C-A8C5-ECC9F3942E4B}">
                <a14:imgProps xmlns:a14="http://schemas.microsoft.com/office/drawing/2010/main">
                  <a14:imgLayer r:embed="rId14">
                    <a14:imgEffect>
                      <a14:backgroundRemoval t="692" b="100000" l="0" r="100000">
                        <a14:foregroundMark x1="32846" y1="47615" x2="35462" y2="43462"/>
                        <a14:foregroundMark x1="57308" y1="36692" x2="60462" y2="36538"/>
                        <a14:foregroundMark x1="57846" y1="42154" x2="61615" y2="42385"/>
                        <a14:foregroundMark x1="58769" y1="47462" x2="63077" y2="47615"/>
                        <a14:foregroundMark x1="58769" y1="52692" x2="62769" y2="52154"/>
                        <a14:foregroundMark x1="58615" y1="60231" x2="63077" y2="60231"/>
                        <a14:foregroundMark x1="37692" y1="61538" x2="42231" y2="61538"/>
                        <a14:foregroundMark x1="37154" y1="66615" x2="42231" y2="66846"/>
                        <a14:foregroundMark x1="38077" y1="71923" x2="42000" y2="71538"/>
                        <a14:foregroundMark x1="37154" y1="77385" x2="44077" y2="77385"/>
                      </a14:backgroundRemoval>
                    </a14:imgEffect>
                  </a14:imgLayer>
                </a14:imgProps>
              </a:ext>
              <a:ext uri="{28A0092B-C50C-407E-A947-70E740481C1C}">
                <a14:useLocalDpi xmlns:a14="http://schemas.microsoft.com/office/drawing/2010/main" val="0"/>
              </a:ext>
            </a:extLst>
          </a:blip>
          <a:srcRect/>
          <a:stretch>
            <a:fillRect/>
          </a:stretch>
        </p:blipFill>
        <p:spPr bwMode="auto">
          <a:xfrm>
            <a:off x="5556299" y="4972956"/>
            <a:ext cx="1338372" cy="1338372"/>
          </a:xfrm>
          <a:prstGeom prst="rect">
            <a:avLst/>
          </a:prstGeom>
          <a:noFill/>
          <a:extLst>
            <a:ext uri="{909E8E84-426E-40DD-AFC4-6F175D3DCCD1}">
              <a14:hiddenFill xmlns:a14="http://schemas.microsoft.com/office/drawing/2010/main">
                <a:solidFill>
                  <a:srgbClr val="FFFFFF"/>
                </a:solidFill>
              </a14:hiddenFill>
            </a:ext>
          </a:extLst>
        </p:spPr>
      </p:pic>
      <p:sp>
        <p:nvSpPr>
          <p:cNvPr id="27" name="Subtitle 2">
            <a:extLst>
              <a:ext uri="{FF2B5EF4-FFF2-40B4-BE49-F238E27FC236}">
                <a16:creationId xmlns:a16="http://schemas.microsoft.com/office/drawing/2014/main" id="{F2023999-1BAD-0971-BF87-1801D7A86F09}"/>
              </a:ext>
            </a:extLst>
          </p:cNvPr>
          <p:cNvSpPr txBox="1">
            <a:spLocks/>
          </p:cNvSpPr>
          <p:nvPr/>
        </p:nvSpPr>
        <p:spPr>
          <a:xfrm>
            <a:off x="6800899" y="5381515"/>
            <a:ext cx="1651000" cy="449262"/>
          </a:xfrm>
          <a:prstGeom prst="rect">
            <a:avLst/>
          </a:prstGeom>
        </p:spPr>
        <p:txBody>
          <a:bodyPr vert="horz" lIns="91440" tIns="45720" rIns="91440" bIns="45720" rtlCol="0">
            <a:normAutofit fontScale="925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400" b="0" i="0" u="none" strike="noStrike" kern="1200" cap="none" spc="0" normalizeH="0" baseline="0" noProof="0">
                <a:ln>
                  <a:noFill/>
                </a:ln>
                <a:solidFill>
                  <a:prstClr val="black"/>
                </a:solidFill>
                <a:effectLst/>
                <a:uLnTx/>
                <a:uFillTx/>
                <a:latin typeface="Arial"/>
                <a:ea typeface="+mn-ea"/>
                <a:cs typeface="+mn-cs"/>
              </a:rPr>
              <a:t>Vocabulary</a:t>
            </a:r>
          </a:p>
        </p:txBody>
      </p:sp>
      <p:pic>
        <p:nvPicPr>
          <p:cNvPr id="28" name="Picture 27">
            <a:extLst>
              <a:ext uri="{FF2B5EF4-FFF2-40B4-BE49-F238E27FC236}">
                <a16:creationId xmlns:a16="http://schemas.microsoft.com/office/drawing/2014/main" id="{17C6379E-FDEF-0B1A-A48B-FDD7CE7679FB}"/>
              </a:ext>
            </a:extLst>
          </p:cNvPr>
          <p:cNvPicPr>
            <a:picLocks noChangeAspect="1"/>
          </p:cNvPicPr>
          <p:nvPr/>
        </p:nvPicPr>
        <p:blipFill>
          <a:blip r:embed="rId15">
            <a:clrChange>
              <a:clrFrom>
                <a:srgbClr val="FFFFFF"/>
              </a:clrFrom>
              <a:clrTo>
                <a:srgbClr val="FFFFFF">
                  <a:alpha val="0"/>
                </a:srgbClr>
              </a:clrTo>
            </a:clrChange>
          </a:blip>
          <a:stretch>
            <a:fillRect/>
          </a:stretch>
        </p:blipFill>
        <p:spPr>
          <a:xfrm>
            <a:off x="8697544" y="763361"/>
            <a:ext cx="1143972" cy="1082275"/>
          </a:xfrm>
          <a:prstGeom prst="rect">
            <a:avLst/>
          </a:prstGeom>
        </p:spPr>
      </p:pic>
      <p:sp>
        <p:nvSpPr>
          <p:cNvPr id="29" name="Subtitle 2">
            <a:extLst>
              <a:ext uri="{FF2B5EF4-FFF2-40B4-BE49-F238E27FC236}">
                <a16:creationId xmlns:a16="http://schemas.microsoft.com/office/drawing/2014/main" id="{904693E4-D97B-0F3E-3E4B-2A18A17482F0}"/>
              </a:ext>
            </a:extLst>
          </p:cNvPr>
          <p:cNvSpPr txBox="1">
            <a:spLocks/>
          </p:cNvSpPr>
          <p:nvPr/>
        </p:nvSpPr>
        <p:spPr>
          <a:xfrm>
            <a:off x="9942618" y="1176528"/>
            <a:ext cx="1651000" cy="449262"/>
          </a:xfrm>
          <a:prstGeom prst="rect">
            <a:avLst/>
          </a:prstGeom>
        </p:spPr>
        <p:txBody>
          <a:bodyPr vert="horz" lIns="91440" tIns="45720" rIns="91440" bIns="45720" rtlCol="0">
            <a:normAutofit fontScale="85000"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400" b="0" i="0" u="none" strike="noStrike" kern="1200" cap="none" spc="0" normalizeH="0" baseline="0" noProof="0">
                <a:ln>
                  <a:noFill/>
                </a:ln>
                <a:solidFill>
                  <a:prstClr val="black"/>
                </a:solidFill>
                <a:effectLst/>
                <a:uLnTx/>
                <a:uFillTx/>
                <a:latin typeface="Arial"/>
                <a:ea typeface="+mn-ea"/>
                <a:cs typeface="+mn-cs"/>
              </a:rPr>
              <a:t>Big Question</a:t>
            </a:r>
          </a:p>
        </p:txBody>
      </p:sp>
      <p:pic>
        <p:nvPicPr>
          <p:cNvPr id="30" name="Picture 2" descr="Evaluation icon vector sign and symbol isolated on white background,  Evaluation logo concept Stock Vector | Adobe Stock">
            <a:extLst>
              <a:ext uri="{FF2B5EF4-FFF2-40B4-BE49-F238E27FC236}">
                <a16:creationId xmlns:a16="http://schemas.microsoft.com/office/drawing/2014/main" id="{37E48B3A-8DD6-302C-F7C2-CF4DCA00BC0D}"/>
              </a:ext>
            </a:extLst>
          </p:cNvPr>
          <p:cNvPicPr>
            <a:picLocks noChangeAspect="1" noChangeArrowheads="1"/>
          </p:cNvPicPr>
          <p:nvPr/>
        </p:nvPicPr>
        <p:blipFill>
          <a:blip r:embed="rId16" cstate="print">
            <a:biLevel thresh="75000"/>
            <a:extLst>
              <a:ext uri="{BEBA8EAE-BF5A-486C-A8C5-ECC9F3942E4B}">
                <a14:imgProps xmlns:a14="http://schemas.microsoft.com/office/drawing/2010/main">
                  <a14:imgLayer r:embed="rId17">
                    <a14:imgEffect>
                      <a14:backgroundRemoval t="0" b="83900" l="0" r="100000">
                        <a14:foregroundMark x1="41800" y1="10500" x2="44000" y2="9000"/>
                        <a14:foregroundMark x1="46600" y1="11400" x2="47700" y2="11600"/>
                        <a14:foregroundMark x1="54200" y1="31000" x2="56300" y2="32200"/>
                        <a14:foregroundMark x1="39200" y1="38100" x2="40700" y2="36800"/>
                        <a14:foregroundMark x1="71800" y1="59000" x2="72900" y2="59500"/>
                        <a14:foregroundMark x1="22000" y1="25800" x2="23500" y2="25500"/>
                        <a14:foregroundMark x1="23100" y1="42300" x2="24400" y2="42100"/>
                        <a14:foregroundMark x1="22600" y1="58800" x2="23300" y2="58800"/>
                        <a14:backgroundMark x1="46200" y1="14700" x2="45800" y2="12700"/>
                      </a14:backgroundRemoval>
                    </a14:imgEffect>
                  </a14:imgLayer>
                </a14:imgProps>
              </a:ext>
              <a:ext uri="{28A0092B-C50C-407E-A947-70E740481C1C}">
                <a14:useLocalDpi xmlns:a14="http://schemas.microsoft.com/office/drawing/2010/main" val="0"/>
              </a:ext>
            </a:extLst>
          </a:blip>
          <a:srcRect/>
          <a:stretch>
            <a:fillRect/>
          </a:stretch>
        </p:blipFill>
        <p:spPr bwMode="auto">
          <a:xfrm>
            <a:off x="8768931" y="2189578"/>
            <a:ext cx="1367104" cy="1367104"/>
          </a:xfrm>
          <a:prstGeom prst="rect">
            <a:avLst/>
          </a:prstGeom>
          <a:noFill/>
          <a:extLst>
            <a:ext uri="{909E8E84-426E-40DD-AFC4-6F175D3DCCD1}">
              <a14:hiddenFill xmlns:a14="http://schemas.microsoft.com/office/drawing/2010/main">
                <a:solidFill>
                  <a:srgbClr val="FFFFFF"/>
                </a:solidFill>
              </a14:hiddenFill>
            </a:ext>
          </a:extLst>
        </p:spPr>
      </p:pic>
      <p:sp>
        <p:nvSpPr>
          <p:cNvPr id="31" name="Subtitle 2">
            <a:extLst>
              <a:ext uri="{FF2B5EF4-FFF2-40B4-BE49-F238E27FC236}">
                <a16:creationId xmlns:a16="http://schemas.microsoft.com/office/drawing/2014/main" id="{D4DE0248-B2C4-5C29-5D07-8F8F908E22FD}"/>
              </a:ext>
            </a:extLst>
          </p:cNvPr>
          <p:cNvSpPr txBox="1">
            <a:spLocks/>
          </p:cNvSpPr>
          <p:nvPr/>
        </p:nvSpPr>
        <p:spPr>
          <a:xfrm>
            <a:off x="9841516" y="2648499"/>
            <a:ext cx="1651000" cy="44926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000" b="0" i="0" u="none" strike="noStrike" kern="1200" cap="none" spc="0" normalizeH="0" baseline="0" noProof="0">
                <a:ln>
                  <a:noFill/>
                </a:ln>
                <a:solidFill>
                  <a:prstClr val="black"/>
                </a:solidFill>
                <a:effectLst/>
                <a:uLnTx/>
                <a:uFillTx/>
                <a:latin typeface="Arial"/>
                <a:ea typeface="+mn-ea"/>
                <a:cs typeface="+mn-cs"/>
              </a:rPr>
              <a:t>Evaluate</a:t>
            </a:r>
          </a:p>
        </p:txBody>
      </p:sp>
      <p:pic>
        <p:nvPicPr>
          <p:cNvPr id="32" name="Picture 31">
            <a:extLst>
              <a:ext uri="{FF2B5EF4-FFF2-40B4-BE49-F238E27FC236}">
                <a16:creationId xmlns:a16="http://schemas.microsoft.com/office/drawing/2014/main" id="{243A3AAE-70F6-0438-4AE6-EFC49EEF927A}"/>
              </a:ext>
            </a:extLst>
          </p:cNvPr>
          <p:cNvPicPr>
            <a:picLocks noChangeAspect="1"/>
          </p:cNvPicPr>
          <p:nvPr/>
        </p:nvPicPr>
        <p:blipFill>
          <a:blip r:embed="rId18" cstate="print">
            <a:duotone>
              <a:prstClr val="black"/>
              <a:srgbClr val="F6D861">
                <a:tint val="45000"/>
                <a:satMod val="400000"/>
              </a:srgbClr>
            </a:duotone>
            <a:extLst>
              <a:ext uri="{28A0092B-C50C-407E-A947-70E740481C1C}">
                <a14:useLocalDpi xmlns:a14="http://schemas.microsoft.com/office/drawing/2010/main" val="0"/>
              </a:ext>
            </a:extLst>
          </a:blip>
          <a:stretch>
            <a:fillRect/>
          </a:stretch>
        </p:blipFill>
        <p:spPr>
          <a:xfrm>
            <a:off x="8937762" y="3891413"/>
            <a:ext cx="1029442" cy="985293"/>
          </a:xfrm>
          <a:prstGeom prst="rect">
            <a:avLst/>
          </a:prstGeom>
        </p:spPr>
      </p:pic>
      <p:sp>
        <p:nvSpPr>
          <p:cNvPr id="33" name="Subtitle 2">
            <a:extLst>
              <a:ext uri="{FF2B5EF4-FFF2-40B4-BE49-F238E27FC236}">
                <a16:creationId xmlns:a16="http://schemas.microsoft.com/office/drawing/2014/main" id="{5B045B90-3FB8-EA8C-30E9-DA5040BC0287}"/>
              </a:ext>
            </a:extLst>
          </p:cNvPr>
          <p:cNvSpPr txBox="1">
            <a:spLocks/>
          </p:cNvSpPr>
          <p:nvPr/>
        </p:nvSpPr>
        <p:spPr>
          <a:xfrm>
            <a:off x="9967204" y="4029131"/>
            <a:ext cx="1651000" cy="44926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400" b="0" i="0" u="none" strike="noStrike" kern="1200" cap="none" spc="0" normalizeH="0" baseline="0" noProof="0" dirty="0">
                <a:ln>
                  <a:noFill/>
                </a:ln>
                <a:solidFill>
                  <a:prstClr val="black"/>
                </a:solidFill>
                <a:effectLst/>
                <a:uLnTx/>
                <a:uFillTx/>
                <a:latin typeface="Arial"/>
                <a:ea typeface="+mn-ea"/>
                <a:cs typeface="+mn-cs"/>
              </a:rPr>
              <a:t>Connect</a:t>
            </a:r>
          </a:p>
        </p:txBody>
      </p:sp>
    </p:spTree>
    <p:extLst>
      <p:ext uri="{BB962C8B-B14F-4D97-AF65-F5344CB8AC3E}">
        <p14:creationId xmlns:p14="http://schemas.microsoft.com/office/powerpoint/2010/main" val="229294462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cSld name="2_ALT Secure - Ruler">
    <p:spTree>
      <p:nvGrpSpPr>
        <p:cNvPr id="1" name=""/>
        <p:cNvGrpSpPr/>
        <p:nvPr/>
      </p:nvGrpSpPr>
      <p:grpSpPr>
        <a:xfrm>
          <a:off x="0" y="0"/>
          <a:ext cx="0" cy="0"/>
          <a:chOff x="0" y="0"/>
          <a:chExt cx="0" cy="0"/>
        </a:xfrm>
      </p:grpSpPr>
      <p:sp>
        <p:nvSpPr>
          <p:cNvPr id="10" name="Rectangle 9"/>
          <p:cNvSpPr/>
          <p:nvPr/>
        </p:nvSpPr>
        <p:spPr>
          <a:xfrm>
            <a:off x="2" y="6381936"/>
            <a:ext cx="12186639" cy="476064"/>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11" name="Pentagon 10"/>
          <p:cNvSpPr/>
          <p:nvPr/>
        </p:nvSpPr>
        <p:spPr>
          <a:xfrm>
            <a:off x="112111" y="6444944"/>
            <a:ext cx="2808000" cy="358139"/>
          </a:xfrm>
          <a:prstGeom prst="homePlate">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0" b="0" dirty="0">
                <a:solidFill>
                  <a:schemeClr val="bg1"/>
                </a:solidFill>
              </a:rPr>
              <a:t>RETRIEVE</a:t>
            </a:r>
            <a:endParaRPr lang="en-GB" sz="1200" b="0" dirty="0">
              <a:solidFill>
                <a:schemeClr val="bg1"/>
              </a:solidFill>
            </a:endParaRPr>
          </a:p>
        </p:txBody>
      </p:sp>
      <p:sp>
        <p:nvSpPr>
          <p:cNvPr id="12" name="Chevron 11"/>
          <p:cNvSpPr/>
          <p:nvPr/>
        </p:nvSpPr>
        <p:spPr>
          <a:xfrm>
            <a:off x="2860361"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0" b="0" dirty="0">
                <a:solidFill>
                  <a:schemeClr val="bg1"/>
                </a:solidFill>
              </a:rPr>
              <a:t>INSTRUCT</a:t>
            </a:r>
          </a:p>
        </p:txBody>
      </p:sp>
      <p:sp>
        <p:nvSpPr>
          <p:cNvPr id="13" name="Chevron 12"/>
          <p:cNvSpPr/>
          <p:nvPr/>
        </p:nvSpPr>
        <p:spPr>
          <a:xfrm>
            <a:off x="5600493"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0" b="0" dirty="0">
                <a:solidFill>
                  <a:schemeClr val="bg1"/>
                </a:solidFill>
              </a:rPr>
              <a:t>PRACTISE</a:t>
            </a:r>
            <a:endParaRPr lang="en-GB" sz="1200" b="0" dirty="0">
              <a:solidFill>
                <a:schemeClr val="bg1"/>
              </a:solidFill>
            </a:endParaRPr>
          </a:p>
        </p:txBody>
      </p:sp>
      <p:sp>
        <p:nvSpPr>
          <p:cNvPr id="14" name="Chevron 13"/>
          <p:cNvSpPr/>
          <p:nvPr/>
        </p:nvSpPr>
        <p:spPr>
          <a:xfrm>
            <a:off x="8336532" y="6444944"/>
            <a:ext cx="2808000" cy="358139"/>
          </a:xfrm>
          <a:prstGeom prst="chevron">
            <a:avLst/>
          </a:prstGeom>
          <a:solidFill>
            <a:srgbClr val="FFFFFF"/>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0" b="1" dirty="0">
                <a:solidFill>
                  <a:srgbClr val="0B5196"/>
                </a:solidFill>
              </a:rPr>
              <a:t>SECURE</a:t>
            </a:r>
            <a:endParaRPr lang="en-GB" sz="1200" b="1" dirty="0">
              <a:solidFill>
                <a:srgbClr val="0B5196"/>
              </a:solidFill>
            </a:endParaRPr>
          </a:p>
        </p:txBody>
      </p:sp>
      <p:sp>
        <p:nvSpPr>
          <p:cNvPr id="15" name="Rectangle 14"/>
          <p:cNvSpPr/>
          <p:nvPr/>
        </p:nvSpPr>
        <p:spPr>
          <a:xfrm>
            <a:off x="11489909" y="-12902"/>
            <a:ext cx="696731" cy="6394837"/>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latin typeface="+mn-lt"/>
            </a:endParaRPr>
          </a:p>
        </p:txBody>
      </p:sp>
      <p:graphicFrame>
        <p:nvGraphicFramePr>
          <p:cNvPr id="16" name="Table 15"/>
          <p:cNvGraphicFramePr>
            <a:graphicFrameLocks noGrp="1"/>
          </p:cNvGraphicFramePr>
          <p:nvPr>
            <p:extLst>
              <p:ext uri="{D42A27DB-BD31-4B8C-83A1-F6EECF244321}">
                <p14:modId xmlns:p14="http://schemas.microsoft.com/office/powerpoint/2010/main" val="1820869425"/>
              </p:ext>
            </p:extLst>
          </p:nvPr>
        </p:nvGraphicFramePr>
        <p:xfrm>
          <a:off x="11559522" y="529722"/>
          <a:ext cx="612157" cy="5581320"/>
        </p:xfrm>
        <a:graphic>
          <a:graphicData uri="http://schemas.openxmlformats.org/drawingml/2006/table">
            <a:tbl>
              <a:tblPr firstRow="1" bandRow="1">
                <a:tableStyleId>{5C22544A-7EE6-4342-B048-85BDC9FD1C3A}</a:tableStyleId>
              </a:tblPr>
              <a:tblGrid>
                <a:gridCol w="612157">
                  <a:extLst>
                    <a:ext uri="{9D8B030D-6E8A-4147-A177-3AD203B41FA5}">
                      <a16:colId xmlns:a16="http://schemas.microsoft.com/office/drawing/2014/main" val="1173439250"/>
                    </a:ext>
                  </a:extLst>
                </a:gridCol>
              </a:tblGrid>
              <a:tr h="670794">
                <a:tc>
                  <a:txBody>
                    <a:bodyPr/>
                    <a:lstStyle/>
                    <a:p>
                      <a:pPr algn="ctr"/>
                      <a:r>
                        <a:rPr lang="en-GB" sz="800" b="1" dirty="0">
                          <a:solidFill>
                            <a:schemeClr val="bg1"/>
                          </a:solidFill>
                          <a:latin typeface="Lato" panose="020F0502020204030203" pitchFamily="34" charset="0"/>
                        </a:rPr>
                        <a:t>RETRIEVE</a:t>
                      </a:r>
                      <a:r>
                        <a:rPr lang="en-GB" sz="600" b="1" dirty="0">
                          <a:solidFill>
                            <a:schemeClr val="bg1"/>
                          </a:solidFill>
                          <a:latin typeface="Lato" panose="020F0502020204030203" pitchFamily="34" charset="0"/>
                        </a:rPr>
                        <a:t> </a:t>
                      </a:r>
                    </a:p>
                  </a:txBody>
                  <a:tcPr marL="0" marR="0" marT="0" marB="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68570316"/>
                  </a:ext>
                </a:extLst>
              </a:tr>
              <a:tr h="670794">
                <a:tc>
                  <a:txBody>
                    <a:bodyPr/>
                    <a:lstStyle/>
                    <a:p>
                      <a:pPr algn="ctr"/>
                      <a:r>
                        <a:rPr lang="en-GB" sz="800" b="1" dirty="0">
                          <a:solidFill>
                            <a:schemeClr val="bg1"/>
                          </a:solidFill>
                          <a:latin typeface="Lato" panose="020F0502020204030203" pitchFamily="34" charset="0"/>
                        </a:rPr>
                        <a:t>DECODE</a:t>
                      </a:r>
                      <a:r>
                        <a:rPr lang="en-GB" sz="600" b="1"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99255851"/>
                  </a:ext>
                </a:extLst>
              </a:tr>
              <a:tr h="804952">
                <a:tc>
                  <a:txBody>
                    <a:bodyPr/>
                    <a:lstStyle/>
                    <a:p>
                      <a:pPr algn="ctr"/>
                      <a:r>
                        <a:rPr lang="en-GB" sz="800" b="1" dirty="0">
                          <a:solidFill>
                            <a:schemeClr val="bg1"/>
                          </a:solidFill>
                          <a:effectLst/>
                          <a:latin typeface="Lato" panose="020F0502020204030203" pitchFamily="34" charset="0"/>
                        </a:rPr>
                        <a:t>CONNECT</a:t>
                      </a:r>
                      <a:r>
                        <a:rPr lang="en-GB" sz="600" b="0"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00917632"/>
                  </a:ext>
                </a:extLst>
              </a:tr>
              <a:tr h="675292">
                <a:tc>
                  <a:txBody>
                    <a:bodyPr/>
                    <a:lstStyle/>
                    <a:p>
                      <a:pPr algn="ctr"/>
                      <a:r>
                        <a:rPr lang="en-GB" sz="800" b="1" dirty="0">
                          <a:solidFill>
                            <a:schemeClr val="bg1"/>
                          </a:solidFill>
                          <a:latin typeface="Lato" panose="020F0502020204030203" pitchFamily="34" charset="0"/>
                        </a:rPr>
                        <a:t>VISUALISE</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119845"/>
                  </a:ext>
                </a:extLst>
              </a:tr>
              <a:tr h="670794">
                <a:tc>
                  <a:txBody>
                    <a:bodyPr/>
                    <a:lstStyle/>
                    <a:p>
                      <a:pPr algn="ctr"/>
                      <a:r>
                        <a:rPr lang="en-GB" sz="800" b="1" dirty="0">
                          <a:solidFill>
                            <a:schemeClr val="bg1"/>
                          </a:solidFill>
                          <a:latin typeface="Lato" panose="020F0502020204030203" pitchFamily="34" charset="0"/>
                        </a:rPr>
                        <a:t>SUMMARISE</a:t>
                      </a:r>
                      <a:r>
                        <a:rPr lang="en-GB" sz="600" b="0"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1290061"/>
                  </a:ext>
                </a:extLst>
              </a:tr>
              <a:tr h="670794">
                <a:tc>
                  <a:txBody>
                    <a:bodyPr/>
                    <a:lstStyle/>
                    <a:p>
                      <a:pPr algn="ctr"/>
                      <a:r>
                        <a:rPr lang="en-GB" sz="800" b="1" dirty="0">
                          <a:solidFill>
                            <a:schemeClr val="bg1"/>
                          </a:solidFill>
                          <a:latin typeface="Lato" panose="020F0502020204030203" pitchFamily="34" charset="0"/>
                        </a:rPr>
                        <a:t>INFER</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36069001"/>
                  </a:ext>
                </a:extLst>
              </a:tr>
              <a:tr h="747106">
                <a:tc>
                  <a:txBody>
                    <a:bodyPr/>
                    <a:lstStyle/>
                    <a:p>
                      <a:pPr algn="ctr"/>
                      <a:r>
                        <a:rPr lang="en-GB" sz="800" b="1" dirty="0">
                          <a:solidFill>
                            <a:schemeClr val="bg1"/>
                          </a:solidFill>
                          <a:latin typeface="Lato" panose="020F0502020204030203" pitchFamily="34" charset="0"/>
                        </a:rPr>
                        <a:t>PREDICT</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4082905"/>
                  </a:ext>
                </a:extLst>
              </a:tr>
              <a:tr h="670794">
                <a:tc>
                  <a:txBody>
                    <a:bodyPr/>
                    <a:lstStyle/>
                    <a:p>
                      <a:pPr algn="ctr"/>
                      <a:r>
                        <a:rPr lang="en-GB" sz="800" b="1" dirty="0">
                          <a:solidFill>
                            <a:schemeClr val="bg1"/>
                          </a:solidFill>
                          <a:latin typeface="Lato" panose="020F0502020204030203" pitchFamily="34" charset="0"/>
                        </a:rPr>
                        <a:t>EXAMINE</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42804185"/>
                  </a:ext>
                </a:extLst>
              </a:tr>
            </a:tbl>
          </a:graphicData>
        </a:graphic>
      </p:graphicFrame>
      <p:grpSp>
        <p:nvGrpSpPr>
          <p:cNvPr id="26" name="Group 25"/>
          <p:cNvGrpSpPr/>
          <p:nvPr/>
        </p:nvGrpSpPr>
        <p:grpSpPr>
          <a:xfrm>
            <a:off x="11629923" y="2865412"/>
            <a:ext cx="386112" cy="318172"/>
            <a:chOff x="3206569" y="2423806"/>
            <a:chExt cx="752955" cy="707366"/>
          </a:xfrm>
        </p:grpSpPr>
        <p:pic>
          <p:nvPicPr>
            <p:cNvPr id="27" name="Picture 2" descr="Image result for imagine icon"/>
            <p:cNvPicPr>
              <a:picLocks noChangeAspect="1" noChangeArrowheads="1"/>
            </p:cNvPicPr>
            <p:nvPr/>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206569" y="2423806"/>
              <a:ext cx="752955" cy="707366"/>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4" descr="Image result for picture icon"/>
            <p:cNvPicPr>
              <a:picLocks noChangeAspect="1" noChangeArrowheads="1"/>
            </p:cNvPicPr>
            <p:nvPr/>
          </p:nvPicPr>
          <p:blipFill>
            <a:blip r:embed="rId3" cstate="print">
              <a:duotone>
                <a:schemeClr val="bg2">
                  <a:shade val="45000"/>
                  <a:satMod val="135000"/>
                </a:schemeClr>
                <a:prstClr val="white"/>
              </a:duotone>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rot="21375469">
              <a:off x="3330060" y="2576503"/>
              <a:ext cx="178047" cy="157846"/>
            </a:xfrm>
            <a:prstGeom prst="rect">
              <a:avLst/>
            </a:prstGeom>
            <a:noFill/>
            <a:extLst>
              <a:ext uri="{909E8E84-426E-40DD-AFC4-6F175D3DCCD1}">
                <a14:hiddenFill xmlns:a14="http://schemas.microsoft.com/office/drawing/2010/main">
                  <a:solidFill>
                    <a:srgbClr val="FFFFFF"/>
                  </a:solidFill>
                </a14:hiddenFill>
              </a:ext>
            </a:extLst>
          </p:spPr>
        </p:pic>
      </p:grpSp>
      <p:pic>
        <p:nvPicPr>
          <p:cNvPr id="29" name="Picture 28"/>
          <p:cNvPicPr>
            <a:picLocks noChangeAspect="1"/>
          </p:cNvPicPr>
          <p:nvPr/>
        </p:nvPicPr>
        <p:blipFill>
          <a:blip r:embed="rId5" cstate="print">
            <a:duotone>
              <a:schemeClr val="bg2">
                <a:shade val="45000"/>
                <a:satMod val="135000"/>
              </a:schemeClr>
              <a:prstClr val="white"/>
            </a:duotone>
            <a:extLst>
              <a:ext uri="{BEBA8EAE-BF5A-486C-A8C5-ECC9F3942E4B}">
                <a14:imgProps xmlns:a14="http://schemas.microsoft.com/office/drawing/2010/main">
                  <a14:imgLayer r:embed="rId6">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725168" y="4247201"/>
            <a:ext cx="267421" cy="314182"/>
          </a:xfrm>
          <a:prstGeom prst="rect">
            <a:avLst/>
          </a:prstGeom>
        </p:spPr>
      </p:pic>
      <p:pic>
        <p:nvPicPr>
          <p:cNvPr id="30" name="Picture 4" descr="Image result for writing list icon"/>
          <p:cNvPicPr>
            <a:picLocks noChangeAspect="1" noChangeArrowheads="1"/>
          </p:cNvPicPr>
          <p:nvPr/>
        </p:nvPicPr>
        <p:blipFill>
          <a:blip r:embed="rId7" cstate="print">
            <a:duotone>
              <a:schemeClr val="bg2">
                <a:shade val="45000"/>
                <a:satMod val="135000"/>
              </a:schemeClr>
              <a:prstClr val="white"/>
            </a:duotone>
            <a:extLst>
              <a:ext uri="{BEBA8EAE-BF5A-486C-A8C5-ECC9F3942E4B}">
                <a14:imgProps xmlns:a14="http://schemas.microsoft.com/office/drawing/2010/main">
                  <a14:imgLayer r:embed="rId8">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1741488" y="3561335"/>
            <a:ext cx="206961" cy="291029"/>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30"/>
          <p:cNvPicPr>
            <a:picLocks noChangeAspect="1"/>
          </p:cNvPicPr>
          <p:nvPr/>
        </p:nvPicPr>
        <p:blipFill>
          <a:blip r:embed="rId9" cstate="print">
            <a:duotone>
              <a:schemeClr val="bg2">
                <a:shade val="45000"/>
                <a:satMod val="135000"/>
              </a:schemeClr>
              <a:prstClr val="white"/>
            </a:duotone>
            <a:extLst>
              <a:ext uri="{BEBA8EAE-BF5A-486C-A8C5-ECC9F3942E4B}">
                <a14:imgProps xmlns:a14="http://schemas.microsoft.com/office/drawing/2010/main">
                  <a14:imgLayer r:embed="rId10">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646191" y="2166177"/>
            <a:ext cx="377815" cy="361612"/>
          </a:xfrm>
          <a:prstGeom prst="rect">
            <a:avLst/>
          </a:prstGeom>
        </p:spPr>
      </p:pic>
      <p:pic>
        <p:nvPicPr>
          <p:cNvPr id="32" name="Picture 31"/>
          <p:cNvPicPr>
            <a:picLocks noChangeAspect="1"/>
          </p:cNvPicPr>
          <p:nvPr/>
        </p:nvPicPr>
        <p:blipFill rotWithShape="1">
          <a:blip r:embed="rId11">
            <a:duotone>
              <a:schemeClr val="bg2">
                <a:shade val="45000"/>
                <a:satMod val="135000"/>
              </a:schemeClr>
              <a:prstClr val="white"/>
            </a:duotone>
            <a:extLst>
              <a:ext uri="{BEBA8EAE-BF5A-486C-A8C5-ECC9F3942E4B}">
                <a14:imgProps xmlns:a14="http://schemas.microsoft.com/office/drawing/2010/main">
                  <a14:imgLayer r:embed="rId12">
                    <a14:imgEffect>
                      <a14:brightnessContrast bright="100000"/>
                    </a14:imgEffect>
                  </a14:imgLayer>
                </a14:imgProps>
              </a:ext>
            </a:extLst>
          </a:blip>
          <a:srcRect r="5491" b="17816"/>
          <a:stretch/>
        </p:blipFill>
        <p:spPr>
          <a:xfrm>
            <a:off x="11625043" y="1378199"/>
            <a:ext cx="416216" cy="361939"/>
          </a:xfrm>
          <a:prstGeom prst="rect">
            <a:avLst/>
          </a:prstGeom>
        </p:spPr>
      </p:pic>
      <p:pic>
        <p:nvPicPr>
          <p:cNvPr id="33" name="Picture 32"/>
          <p:cNvPicPr>
            <a:picLocks noChangeAspect="1"/>
          </p:cNvPicPr>
          <p:nvPr/>
        </p:nvPicPr>
        <p:blipFill rotWithShape="1">
          <a:blip r:embed="rId13">
            <a:duotone>
              <a:schemeClr val="bg2">
                <a:shade val="45000"/>
                <a:satMod val="135000"/>
              </a:schemeClr>
              <a:prstClr val="white"/>
            </a:duotone>
            <a:extLst>
              <a:ext uri="{BEBA8EAE-BF5A-486C-A8C5-ECC9F3942E4B}">
                <a14:imgProps xmlns:a14="http://schemas.microsoft.com/office/drawing/2010/main">
                  <a14:imgLayer r:embed="rId14">
                    <a14:imgEffect>
                      <a14:brightnessContrast bright="100000"/>
                    </a14:imgEffect>
                  </a14:imgLayer>
                </a14:imgProps>
              </a:ext>
            </a:extLst>
          </a:blip>
          <a:srcRect b="19186"/>
          <a:stretch/>
        </p:blipFill>
        <p:spPr>
          <a:xfrm>
            <a:off x="11631029" y="733844"/>
            <a:ext cx="397619" cy="321332"/>
          </a:xfrm>
          <a:prstGeom prst="rect">
            <a:avLst/>
          </a:prstGeom>
        </p:spPr>
      </p:pic>
      <p:pic>
        <p:nvPicPr>
          <p:cNvPr id="34" name="Picture 33"/>
          <p:cNvPicPr>
            <a:picLocks noChangeAspect="1"/>
          </p:cNvPicPr>
          <p:nvPr/>
        </p:nvPicPr>
        <p:blipFill rotWithShape="1">
          <a:blip r:embed="rId15">
            <a:duotone>
              <a:schemeClr val="bg2">
                <a:shade val="45000"/>
                <a:satMod val="135000"/>
              </a:schemeClr>
              <a:prstClr val="white"/>
            </a:duotone>
            <a:extLst>
              <a:ext uri="{BEBA8EAE-BF5A-486C-A8C5-ECC9F3942E4B}">
                <a14:imgProps xmlns:a14="http://schemas.microsoft.com/office/drawing/2010/main">
                  <a14:imgLayer r:embed="rId16">
                    <a14:imgEffect>
                      <a14:brightnessContrast bright="100000"/>
                    </a14:imgEffect>
                  </a14:imgLayer>
                </a14:imgProps>
              </a:ext>
            </a:extLst>
          </a:blip>
          <a:srcRect l="9752" t="14781" r="9444" b="31513"/>
          <a:stretch/>
        </p:blipFill>
        <p:spPr>
          <a:xfrm>
            <a:off x="11646190" y="5004136"/>
            <a:ext cx="393847" cy="291102"/>
          </a:xfrm>
          <a:prstGeom prst="rect">
            <a:avLst/>
          </a:prstGeom>
        </p:spPr>
      </p:pic>
      <p:pic>
        <p:nvPicPr>
          <p:cNvPr id="35" name="Picture 34"/>
          <p:cNvPicPr>
            <a:picLocks noChangeAspect="1"/>
          </p:cNvPicPr>
          <p:nvPr/>
        </p:nvPicPr>
        <p:blipFill rotWithShape="1">
          <a:blip r:embed="rId17">
            <a:duotone>
              <a:schemeClr val="bg2">
                <a:shade val="45000"/>
                <a:satMod val="135000"/>
              </a:schemeClr>
              <a:prstClr val="white"/>
            </a:duotone>
            <a:extLst>
              <a:ext uri="{BEBA8EAE-BF5A-486C-A8C5-ECC9F3942E4B}">
                <a14:imgProps xmlns:a14="http://schemas.microsoft.com/office/drawing/2010/main">
                  <a14:imgLayer r:embed="rId18">
                    <a14:imgEffect>
                      <a14:saturation sat="400000"/>
                    </a14:imgEffect>
                    <a14:imgEffect>
                      <a14:brightnessContrast bright="100000"/>
                    </a14:imgEffect>
                  </a14:imgLayer>
                </a14:imgProps>
              </a:ext>
            </a:extLst>
          </a:blip>
          <a:srcRect l="19250" r="21985" b="21255"/>
          <a:stretch/>
        </p:blipFill>
        <p:spPr>
          <a:xfrm>
            <a:off x="11736533" y="5610061"/>
            <a:ext cx="237139" cy="317761"/>
          </a:xfrm>
          <a:prstGeom prst="rect">
            <a:avLst/>
          </a:prstGeom>
        </p:spPr>
      </p:pic>
      <p:sp>
        <p:nvSpPr>
          <p:cNvPr id="36" name="Pentagon 35"/>
          <p:cNvSpPr/>
          <p:nvPr/>
        </p:nvSpPr>
        <p:spPr>
          <a:xfrm rot="5400000">
            <a:off x="11561797" y="3402"/>
            <a:ext cx="552955" cy="602231"/>
          </a:xfrm>
          <a:prstGeom prst="homePlate">
            <a:avLst>
              <a:gd name="adj" fmla="val 1920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37" name="Rectangle 36"/>
          <p:cNvSpPr/>
          <p:nvPr/>
        </p:nvSpPr>
        <p:spPr>
          <a:xfrm>
            <a:off x="11489909" y="-6595"/>
            <a:ext cx="704800" cy="346249"/>
          </a:xfrm>
          <a:prstGeom prst="rect">
            <a:avLst/>
          </a:prstGeom>
        </p:spPr>
        <p:txBody>
          <a:bodyPr wrap="square">
            <a:spAutoFit/>
          </a:bodyPr>
          <a:lstStyle/>
          <a:p>
            <a:pPr algn="ctr"/>
            <a:r>
              <a:rPr lang="en-GB" sz="750" b="1" i="0" dirty="0">
                <a:solidFill>
                  <a:srgbClr val="0B5196"/>
                </a:solidFill>
                <a:latin typeface="+mn-lt"/>
              </a:rPr>
              <a:t>EVERY CHILD A READER</a:t>
            </a:r>
          </a:p>
          <a:p>
            <a:pPr algn="ctr"/>
            <a:endParaRPr lang="en-GB" sz="150" b="0" i="1" dirty="0">
              <a:solidFill>
                <a:srgbClr val="002060"/>
              </a:solidFill>
              <a:latin typeface="+mn-lt"/>
            </a:endParaRPr>
          </a:p>
        </p:txBody>
      </p:sp>
      <p:pic>
        <p:nvPicPr>
          <p:cNvPr id="22" name="Picture 21"/>
          <p:cNvPicPr>
            <a:picLocks noChangeAspect="1"/>
          </p:cNvPicPr>
          <p:nvPr/>
        </p:nvPicPr>
        <p:blipFill rotWithShape="1">
          <a:blip r:embed="rId19" cstate="print">
            <a:extLst>
              <a:ext uri="{28A0092B-C50C-407E-A947-70E740481C1C}">
                <a14:useLocalDpi xmlns:a14="http://schemas.microsoft.com/office/drawing/2010/main" val="0"/>
              </a:ext>
            </a:extLst>
          </a:blip>
          <a:srcRect t="1" r="59982" b="-5988"/>
          <a:stretch/>
        </p:blipFill>
        <p:spPr>
          <a:xfrm>
            <a:off x="11645154" y="6420116"/>
            <a:ext cx="487873" cy="429535"/>
          </a:xfrm>
          <a:prstGeom prst="rect">
            <a:avLst/>
          </a:prstGeom>
        </p:spPr>
      </p:pic>
      <p:sp>
        <p:nvSpPr>
          <p:cNvPr id="23" name="Text Placeholder 4"/>
          <p:cNvSpPr>
            <a:spLocks noGrp="1"/>
          </p:cNvSpPr>
          <p:nvPr>
            <p:ph type="body" sz="quarter" idx="10"/>
          </p:nvPr>
        </p:nvSpPr>
        <p:spPr>
          <a:xfrm>
            <a:off x="272048" y="304517"/>
            <a:ext cx="10945813" cy="750661"/>
          </a:xfrm>
          <a:prstGeom prst="rect">
            <a:avLst/>
          </a:prstGeom>
        </p:spPr>
        <p:txBody>
          <a:bodyPr/>
          <a:lstStyle>
            <a:lvl1pPr marL="0" indent="0">
              <a:buNone/>
              <a:defRPr sz="2700"/>
            </a:lvl1pPr>
          </a:lstStyle>
          <a:p>
            <a:pPr lvl="0"/>
            <a:r>
              <a:rPr lang="en-GB"/>
              <a:t>Click to edit Master text styles</a:t>
            </a:r>
          </a:p>
        </p:txBody>
      </p:sp>
      <p:sp>
        <p:nvSpPr>
          <p:cNvPr id="24" name="Content Placeholder 6"/>
          <p:cNvSpPr>
            <a:spLocks noGrp="1"/>
          </p:cNvSpPr>
          <p:nvPr>
            <p:ph sz="quarter" idx="11"/>
          </p:nvPr>
        </p:nvSpPr>
        <p:spPr>
          <a:xfrm>
            <a:off x="287339" y="1377950"/>
            <a:ext cx="10945812" cy="4654550"/>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401188155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37" name="Rectangle: Rounded Corners 36">
            <a:extLst>
              <a:ext uri="{FF2B5EF4-FFF2-40B4-BE49-F238E27FC236}">
                <a16:creationId xmlns:a16="http://schemas.microsoft.com/office/drawing/2014/main" id="{CCC7D63C-E7F9-0F76-343A-2440593D2970}"/>
              </a:ext>
            </a:extLst>
          </p:cNvPr>
          <p:cNvSpPr/>
          <p:nvPr userDrawn="1"/>
        </p:nvSpPr>
        <p:spPr>
          <a:xfrm>
            <a:off x="361951" y="5458735"/>
            <a:ext cx="11423648" cy="1001332"/>
          </a:xfrm>
          <a:prstGeom prst="roundRect">
            <a:avLst/>
          </a:prstGeom>
          <a:solidFill>
            <a:schemeClr val="accent5">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Rectangle: Rounded Corners 37">
            <a:extLst>
              <a:ext uri="{FF2B5EF4-FFF2-40B4-BE49-F238E27FC236}">
                <a16:creationId xmlns:a16="http://schemas.microsoft.com/office/drawing/2014/main" id="{901768EB-F049-510B-0513-1F28DD2BE6EB}"/>
              </a:ext>
            </a:extLst>
          </p:cNvPr>
          <p:cNvSpPr/>
          <p:nvPr userDrawn="1"/>
        </p:nvSpPr>
        <p:spPr>
          <a:xfrm>
            <a:off x="421218" y="5525774"/>
            <a:ext cx="1983315" cy="851055"/>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Rounded Corners 3">
            <a:extLst>
              <a:ext uri="{FF2B5EF4-FFF2-40B4-BE49-F238E27FC236}">
                <a16:creationId xmlns:a16="http://schemas.microsoft.com/office/drawing/2014/main" id="{9120BE04-E974-C01D-4D3C-152ABA7BC224}"/>
              </a:ext>
            </a:extLst>
          </p:cNvPr>
          <p:cNvSpPr/>
          <p:nvPr userDrawn="1"/>
        </p:nvSpPr>
        <p:spPr>
          <a:xfrm>
            <a:off x="4368800" y="965200"/>
            <a:ext cx="3454400" cy="4323242"/>
          </a:xfrm>
          <a:prstGeom prst="roundRect">
            <a:avLst/>
          </a:prstGeom>
          <a:solidFill>
            <a:schemeClr val="accent5">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Rounded Corners 6">
            <a:extLst>
              <a:ext uri="{FF2B5EF4-FFF2-40B4-BE49-F238E27FC236}">
                <a16:creationId xmlns:a16="http://schemas.microsoft.com/office/drawing/2014/main" id="{03892EC6-3F79-1104-DB35-3C4DDA47B543}"/>
              </a:ext>
            </a:extLst>
          </p:cNvPr>
          <p:cNvSpPr/>
          <p:nvPr userDrawn="1"/>
        </p:nvSpPr>
        <p:spPr>
          <a:xfrm>
            <a:off x="361951" y="941631"/>
            <a:ext cx="3454400" cy="4346810"/>
          </a:xfrm>
          <a:prstGeom prst="roundRect">
            <a:avLst/>
          </a:prstGeom>
          <a:solidFill>
            <a:schemeClr val="accent5">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Rounded Corners 7">
            <a:extLst>
              <a:ext uri="{FF2B5EF4-FFF2-40B4-BE49-F238E27FC236}">
                <a16:creationId xmlns:a16="http://schemas.microsoft.com/office/drawing/2014/main" id="{CC6CCD52-E29D-32BC-1629-27FCF6ECED4D}"/>
              </a:ext>
            </a:extLst>
          </p:cNvPr>
          <p:cNvSpPr/>
          <p:nvPr userDrawn="1"/>
        </p:nvSpPr>
        <p:spPr>
          <a:xfrm>
            <a:off x="8331200" y="973668"/>
            <a:ext cx="3454400" cy="4323242"/>
          </a:xfrm>
          <a:prstGeom prst="roundRect">
            <a:avLst/>
          </a:prstGeom>
          <a:solidFill>
            <a:schemeClr val="accent5">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Rounded Corners 8">
            <a:extLst>
              <a:ext uri="{FF2B5EF4-FFF2-40B4-BE49-F238E27FC236}">
                <a16:creationId xmlns:a16="http://schemas.microsoft.com/office/drawing/2014/main" id="{C1B7BAB8-631D-8A79-A519-CAEFCC2ADF9F}"/>
              </a:ext>
            </a:extLst>
          </p:cNvPr>
          <p:cNvSpPr/>
          <p:nvPr userDrawn="1"/>
        </p:nvSpPr>
        <p:spPr>
          <a:xfrm>
            <a:off x="421217" y="1033762"/>
            <a:ext cx="3348856" cy="2987199"/>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Picture Placeholder 10">
            <a:extLst>
              <a:ext uri="{FF2B5EF4-FFF2-40B4-BE49-F238E27FC236}">
                <a16:creationId xmlns:a16="http://schemas.microsoft.com/office/drawing/2014/main" id="{01A2A216-C44D-30FF-B511-2B57F8008AD8}"/>
              </a:ext>
            </a:extLst>
          </p:cNvPr>
          <p:cNvSpPr>
            <a:spLocks noGrp="1"/>
          </p:cNvSpPr>
          <p:nvPr>
            <p:ph type="pic" sz="quarter" idx="10"/>
          </p:nvPr>
        </p:nvSpPr>
        <p:spPr>
          <a:xfrm>
            <a:off x="808036" y="1397530"/>
            <a:ext cx="2651125" cy="2321291"/>
          </a:xfrm>
          <a:prstGeom prst="rect">
            <a:avLst/>
          </a:prstGeom>
        </p:spPr>
        <p:txBody>
          <a:bodyPr/>
          <a:lstStyle/>
          <a:p>
            <a:endParaRPr lang="en-GB"/>
          </a:p>
        </p:txBody>
      </p:sp>
      <p:sp>
        <p:nvSpPr>
          <p:cNvPr id="12" name="Rectangle: Rounded Corners 11">
            <a:extLst>
              <a:ext uri="{FF2B5EF4-FFF2-40B4-BE49-F238E27FC236}">
                <a16:creationId xmlns:a16="http://schemas.microsoft.com/office/drawing/2014/main" id="{93292BDF-D3C2-3439-5D56-345A596B67D4}"/>
              </a:ext>
            </a:extLst>
          </p:cNvPr>
          <p:cNvSpPr/>
          <p:nvPr userDrawn="1"/>
        </p:nvSpPr>
        <p:spPr>
          <a:xfrm>
            <a:off x="4440768" y="1033762"/>
            <a:ext cx="3324754" cy="4191227"/>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Rounded Corners 12">
            <a:extLst>
              <a:ext uri="{FF2B5EF4-FFF2-40B4-BE49-F238E27FC236}">
                <a16:creationId xmlns:a16="http://schemas.microsoft.com/office/drawing/2014/main" id="{732D75EA-3EC4-839C-A911-35977254A2CB}"/>
              </a:ext>
            </a:extLst>
          </p:cNvPr>
          <p:cNvSpPr/>
          <p:nvPr userDrawn="1"/>
        </p:nvSpPr>
        <p:spPr>
          <a:xfrm>
            <a:off x="406399" y="177800"/>
            <a:ext cx="11379200" cy="584200"/>
          </a:xfrm>
          <a:prstGeom prst="roundRect">
            <a:avLst/>
          </a:prstGeom>
          <a:solidFill>
            <a:schemeClr val="accent5">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 Placeholder 15">
            <a:extLst>
              <a:ext uri="{FF2B5EF4-FFF2-40B4-BE49-F238E27FC236}">
                <a16:creationId xmlns:a16="http://schemas.microsoft.com/office/drawing/2014/main" id="{D9CAC6CD-3D64-C5ED-6D1A-22E06AA17A5F}"/>
              </a:ext>
            </a:extLst>
          </p:cNvPr>
          <p:cNvSpPr>
            <a:spLocks noGrp="1"/>
          </p:cNvSpPr>
          <p:nvPr>
            <p:ph type="body" sz="quarter" idx="11" hasCustomPrompt="1"/>
          </p:nvPr>
        </p:nvSpPr>
        <p:spPr>
          <a:xfrm>
            <a:off x="465138" y="195263"/>
            <a:ext cx="11236325" cy="550116"/>
          </a:xfrm>
          <a:prstGeom prst="rect">
            <a:avLst/>
          </a:prstGeom>
        </p:spPr>
        <p:txBody>
          <a:bodyPr/>
          <a:lstStyle>
            <a:lvl1pPr algn="ctr">
              <a:buNone/>
              <a:defRPr>
                <a:solidFill>
                  <a:schemeClr val="bg1"/>
                </a:solidFill>
                <a:latin typeface="Comic Sans MS" panose="030F0702030302020204" pitchFamily="66" charset="0"/>
              </a:defRPr>
            </a:lvl1pPr>
          </a:lstStyle>
          <a:p>
            <a:pPr lvl="0"/>
            <a:r>
              <a:rPr lang="en-GB"/>
              <a:t>Click to enter Career</a:t>
            </a:r>
          </a:p>
        </p:txBody>
      </p:sp>
      <p:sp>
        <p:nvSpPr>
          <p:cNvPr id="29" name="Rectangle: Rounded Corners 28">
            <a:extLst>
              <a:ext uri="{FF2B5EF4-FFF2-40B4-BE49-F238E27FC236}">
                <a16:creationId xmlns:a16="http://schemas.microsoft.com/office/drawing/2014/main" id="{16EF73D4-89F9-F4D5-CC5E-E24C8C6BB01A}"/>
              </a:ext>
            </a:extLst>
          </p:cNvPr>
          <p:cNvSpPr/>
          <p:nvPr userDrawn="1"/>
        </p:nvSpPr>
        <p:spPr>
          <a:xfrm>
            <a:off x="8397874" y="1033762"/>
            <a:ext cx="3303590" cy="4191227"/>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TextBox 29">
            <a:extLst>
              <a:ext uri="{FF2B5EF4-FFF2-40B4-BE49-F238E27FC236}">
                <a16:creationId xmlns:a16="http://schemas.microsoft.com/office/drawing/2014/main" id="{C446152E-FCD3-1FA9-7447-7BC37B1B711A}"/>
              </a:ext>
            </a:extLst>
          </p:cNvPr>
          <p:cNvSpPr txBox="1"/>
          <p:nvPr userDrawn="1"/>
        </p:nvSpPr>
        <p:spPr>
          <a:xfrm>
            <a:off x="9000066" y="1368199"/>
            <a:ext cx="2116667" cy="369332"/>
          </a:xfrm>
          <a:prstGeom prst="rect">
            <a:avLst/>
          </a:prstGeom>
          <a:noFill/>
        </p:spPr>
        <p:txBody>
          <a:bodyPr wrap="square" rtlCol="0">
            <a:spAutoFit/>
          </a:bodyPr>
          <a:lstStyle/>
          <a:p>
            <a:pPr algn="ctr"/>
            <a:r>
              <a:rPr lang="en-GB">
                <a:solidFill>
                  <a:srgbClr val="002060"/>
                </a:solidFill>
                <a:latin typeface="Comic Sans MS" panose="030F0702030302020204" pitchFamily="66" charset="0"/>
              </a:rPr>
              <a:t>Maths Used</a:t>
            </a:r>
          </a:p>
        </p:txBody>
      </p:sp>
      <p:sp>
        <p:nvSpPr>
          <p:cNvPr id="31" name="Text Placeholder 24">
            <a:extLst>
              <a:ext uri="{FF2B5EF4-FFF2-40B4-BE49-F238E27FC236}">
                <a16:creationId xmlns:a16="http://schemas.microsoft.com/office/drawing/2014/main" id="{4431CA26-63B2-0BF1-EEC5-D5110174592A}"/>
              </a:ext>
            </a:extLst>
          </p:cNvPr>
          <p:cNvSpPr>
            <a:spLocks noGrp="1"/>
          </p:cNvSpPr>
          <p:nvPr>
            <p:ph type="body" sz="quarter" idx="16" hasCustomPrompt="1"/>
          </p:nvPr>
        </p:nvSpPr>
        <p:spPr>
          <a:xfrm>
            <a:off x="8589432" y="1974864"/>
            <a:ext cx="2937933" cy="442912"/>
          </a:xfrm>
          <a:prstGeom prst="rect">
            <a:avLst/>
          </a:prstGeom>
        </p:spPr>
        <p:txBody>
          <a:bodyPr/>
          <a:lstStyle>
            <a:lvl1pPr>
              <a:buFont typeface="Arial" panose="020B0604020202020204" pitchFamily="34" charset="0"/>
              <a:buChar char="•"/>
              <a:defRPr sz="1600">
                <a:solidFill>
                  <a:srgbClr val="002060"/>
                </a:solidFill>
                <a:latin typeface="Comic Sans MS" panose="030F0702030302020204" pitchFamily="66" charset="0"/>
              </a:defRPr>
            </a:lvl1pPr>
          </a:lstStyle>
          <a:p>
            <a:pPr lvl="0"/>
            <a:r>
              <a:rPr lang="en-GB"/>
              <a:t>Click to add bullet points</a:t>
            </a:r>
          </a:p>
        </p:txBody>
      </p:sp>
      <p:sp>
        <p:nvSpPr>
          <p:cNvPr id="32" name="Rectangle: Rounded Corners 31">
            <a:extLst>
              <a:ext uri="{FF2B5EF4-FFF2-40B4-BE49-F238E27FC236}">
                <a16:creationId xmlns:a16="http://schemas.microsoft.com/office/drawing/2014/main" id="{B252F1DF-DC99-BDFE-9BDD-15E7E81000D6}"/>
              </a:ext>
            </a:extLst>
          </p:cNvPr>
          <p:cNvSpPr/>
          <p:nvPr userDrawn="1"/>
        </p:nvSpPr>
        <p:spPr>
          <a:xfrm>
            <a:off x="465139" y="4082588"/>
            <a:ext cx="3229406" cy="1134961"/>
          </a:xfrm>
          <a:prstGeom prst="roundRect">
            <a:avLst>
              <a:gd name="adj" fmla="val 43076"/>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TextBox 32">
            <a:extLst>
              <a:ext uri="{FF2B5EF4-FFF2-40B4-BE49-F238E27FC236}">
                <a16:creationId xmlns:a16="http://schemas.microsoft.com/office/drawing/2014/main" id="{FD20E568-93FA-915C-BBE2-8D3D2C5D27BC}"/>
              </a:ext>
            </a:extLst>
          </p:cNvPr>
          <p:cNvSpPr txBox="1"/>
          <p:nvPr userDrawn="1"/>
        </p:nvSpPr>
        <p:spPr>
          <a:xfrm>
            <a:off x="5015441" y="1397531"/>
            <a:ext cx="2116667" cy="369332"/>
          </a:xfrm>
          <a:prstGeom prst="rect">
            <a:avLst/>
          </a:prstGeom>
          <a:noFill/>
        </p:spPr>
        <p:txBody>
          <a:bodyPr wrap="square" rtlCol="0">
            <a:spAutoFit/>
          </a:bodyPr>
          <a:lstStyle/>
          <a:p>
            <a:pPr algn="ctr"/>
            <a:r>
              <a:rPr lang="en-GB">
                <a:solidFill>
                  <a:srgbClr val="002060"/>
                </a:solidFill>
                <a:latin typeface="Comic Sans MS" panose="030F0702030302020204" pitchFamily="66" charset="0"/>
              </a:rPr>
              <a:t>Highlights</a:t>
            </a:r>
          </a:p>
        </p:txBody>
      </p:sp>
      <p:sp>
        <p:nvSpPr>
          <p:cNvPr id="36" name="Text Placeholder 24">
            <a:extLst>
              <a:ext uri="{FF2B5EF4-FFF2-40B4-BE49-F238E27FC236}">
                <a16:creationId xmlns:a16="http://schemas.microsoft.com/office/drawing/2014/main" id="{65806C46-79E5-18E0-46A1-54BC54AB92F2}"/>
              </a:ext>
            </a:extLst>
          </p:cNvPr>
          <p:cNvSpPr>
            <a:spLocks noGrp="1"/>
          </p:cNvSpPr>
          <p:nvPr>
            <p:ph type="body" sz="quarter" idx="17" hasCustomPrompt="1"/>
          </p:nvPr>
        </p:nvSpPr>
        <p:spPr>
          <a:xfrm>
            <a:off x="4641848" y="2011313"/>
            <a:ext cx="2937933" cy="442912"/>
          </a:xfrm>
          <a:prstGeom prst="rect">
            <a:avLst/>
          </a:prstGeom>
        </p:spPr>
        <p:txBody>
          <a:bodyPr/>
          <a:lstStyle>
            <a:lvl1pPr>
              <a:buFont typeface="Arial" panose="020B0604020202020204" pitchFamily="34" charset="0"/>
              <a:buChar char="•"/>
              <a:defRPr sz="1600">
                <a:solidFill>
                  <a:srgbClr val="002060"/>
                </a:solidFill>
                <a:latin typeface="Comic Sans MS" panose="030F0702030302020204" pitchFamily="66" charset="0"/>
              </a:defRPr>
            </a:lvl1pPr>
          </a:lstStyle>
          <a:p>
            <a:pPr lvl="0"/>
            <a:r>
              <a:rPr lang="en-GB"/>
              <a:t>Click to add bullet points</a:t>
            </a:r>
          </a:p>
        </p:txBody>
      </p:sp>
      <p:sp>
        <p:nvSpPr>
          <p:cNvPr id="17" name="TextBox 16">
            <a:extLst>
              <a:ext uri="{FF2B5EF4-FFF2-40B4-BE49-F238E27FC236}">
                <a16:creationId xmlns:a16="http://schemas.microsoft.com/office/drawing/2014/main" id="{5AFE6FAA-80A6-9314-7457-E0098041B15F}"/>
              </a:ext>
            </a:extLst>
          </p:cNvPr>
          <p:cNvSpPr txBox="1"/>
          <p:nvPr userDrawn="1"/>
        </p:nvSpPr>
        <p:spPr>
          <a:xfrm>
            <a:off x="421217" y="5730498"/>
            <a:ext cx="1847850" cy="369332"/>
          </a:xfrm>
          <a:prstGeom prst="rect">
            <a:avLst/>
          </a:prstGeom>
          <a:noFill/>
        </p:spPr>
        <p:txBody>
          <a:bodyPr wrap="square" rtlCol="0">
            <a:spAutoFit/>
          </a:bodyPr>
          <a:lstStyle/>
          <a:p>
            <a:pPr algn="ctr"/>
            <a:r>
              <a:rPr lang="en-GB" dirty="0">
                <a:solidFill>
                  <a:srgbClr val="002060"/>
                </a:solidFill>
                <a:latin typeface="Comic Sans MS" panose="030F0702030302020204" pitchFamily="66" charset="0"/>
              </a:rPr>
              <a:t>Career Path</a:t>
            </a:r>
          </a:p>
        </p:txBody>
      </p:sp>
      <p:sp>
        <p:nvSpPr>
          <p:cNvPr id="47" name="TextBox 46">
            <a:extLst>
              <a:ext uri="{FF2B5EF4-FFF2-40B4-BE49-F238E27FC236}">
                <a16:creationId xmlns:a16="http://schemas.microsoft.com/office/drawing/2014/main" id="{23257776-B47A-C6CA-C312-80F6FB68F786}"/>
              </a:ext>
            </a:extLst>
          </p:cNvPr>
          <p:cNvSpPr txBox="1"/>
          <p:nvPr userDrawn="1"/>
        </p:nvSpPr>
        <p:spPr>
          <a:xfrm>
            <a:off x="1010709" y="4159619"/>
            <a:ext cx="2116667" cy="369332"/>
          </a:xfrm>
          <a:prstGeom prst="rect">
            <a:avLst/>
          </a:prstGeom>
          <a:noFill/>
        </p:spPr>
        <p:txBody>
          <a:bodyPr wrap="square" rtlCol="0">
            <a:spAutoFit/>
          </a:bodyPr>
          <a:lstStyle/>
          <a:p>
            <a:pPr algn="ctr"/>
            <a:r>
              <a:rPr lang="en-GB" dirty="0">
                <a:solidFill>
                  <a:srgbClr val="002060"/>
                </a:solidFill>
                <a:latin typeface="Comic Sans MS" panose="030F0702030302020204" pitchFamily="66" charset="0"/>
              </a:rPr>
              <a:t>Average Salary</a:t>
            </a:r>
          </a:p>
        </p:txBody>
      </p:sp>
      <p:sp>
        <p:nvSpPr>
          <p:cNvPr id="48" name="Text Placeholder 24">
            <a:extLst>
              <a:ext uri="{FF2B5EF4-FFF2-40B4-BE49-F238E27FC236}">
                <a16:creationId xmlns:a16="http://schemas.microsoft.com/office/drawing/2014/main" id="{6CC3A3AC-827F-91D2-A57D-E5D6D0DAE70D}"/>
              </a:ext>
            </a:extLst>
          </p:cNvPr>
          <p:cNvSpPr>
            <a:spLocks noGrp="1"/>
          </p:cNvSpPr>
          <p:nvPr>
            <p:ph type="body" sz="quarter" idx="20" hasCustomPrompt="1"/>
          </p:nvPr>
        </p:nvSpPr>
        <p:spPr>
          <a:xfrm>
            <a:off x="626678" y="4604845"/>
            <a:ext cx="2937933" cy="442912"/>
          </a:xfrm>
          <a:prstGeom prst="rect">
            <a:avLst/>
          </a:prstGeom>
        </p:spPr>
        <p:txBody>
          <a:bodyPr/>
          <a:lstStyle>
            <a:lvl1pPr algn="ctr">
              <a:buFont typeface="Arial" panose="020B0604020202020204" pitchFamily="34" charset="0"/>
              <a:buNone/>
              <a:defRPr sz="1600">
                <a:solidFill>
                  <a:srgbClr val="002060"/>
                </a:solidFill>
                <a:latin typeface="Comic Sans MS" panose="030F0702030302020204" pitchFamily="66" charset="0"/>
              </a:defRPr>
            </a:lvl1pPr>
          </a:lstStyle>
          <a:p>
            <a:pPr lvl="0"/>
            <a:r>
              <a:rPr lang="en-GB"/>
              <a:t>Click to add salary</a:t>
            </a:r>
          </a:p>
        </p:txBody>
      </p:sp>
      <p:sp>
        <p:nvSpPr>
          <p:cNvPr id="3" name="Rectangle: Rounded Corners 2">
            <a:extLst>
              <a:ext uri="{FF2B5EF4-FFF2-40B4-BE49-F238E27FC236}">
                <a16:creationId xmlns:a16="http://schemas.microsoft.com/office/drawing/2014/main" id="{65C11AA6-7CD9-74D5-2499-E00BF8393066}"/>
              </a:ext>
            </a:extLst>
          </p:cNvPr>
          <p:cNvSpPr/>
          <p:nvPr userDrawn="1"/>
        </p:nvSpPr>
        <p:spPr>
          <a:xfrm>
            <a:off x="2467503" y="5537804"/>
            <a:ext cx="9233960" cy="851055"/>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37191095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ALT - Rolling Recall Qs">
    <p:spTree>
      <p:nvGrpSpPr>
        <p:cNvPr id="1" name=""/>
        <p:cNvGrpSpPr/>
        <p:nvPr/>
      </p:nvGrpSpPr>
      <p:grpSpPr>
        <a:xfrm>
          <a:off x="0" y="0"/>
          <a:ext cx="0" cy="0"/>
          <a:chOff x="0" y="0"/>
          <a:chExt cx="0" cy="0"/>
        </a:xfrm>
      </p:grpSpPr>
      <p:graphicFrame>
        <p:nvGraphicFramePr>
          <p:cNvPr id="7" name="Table 6"/>
          <p:cNvGraphicFramePr>
            <a:graphicFrameLocks noGrp="1"/>
          </p:cNvGraphicFramePr>
          <p:nvPr>
            <p:extLst>
              <p:ext uri="{D42A27DB-BD31-4B8C-83A1-F6EECF244321}">
                <p14:modId xmlns:p14="http://schemas.microsoft.com/office/powerpoint/2010/main" val="2742938123"/>
              </p:ext>
            </p:extLst>
          </p:nvPr>
        </p:nvGraphicFramePr>
        <p:xfrm>
          <a:off x="161364" y="719666"/>
          <a:ext cx="11797554" cy="5376335"/>
        </p:xfrm>
        <a:graphic>
          <a:graphicData uri="http://schemas.openxmlformats.org/drawingml/2006/table">
            <a:tbl>
              <a:tblPr firstRow="1" bandRow="1">
                <a:tableStyleId>{5C22544A-7EE6-4342-B048-85BDC9FD1C3A}</a:tableStyleId>
              </a:tblPr>
              <a:tblGrid>
                <a:gridCol w="5898777">
                  <a:extLst>
                    <a:ext uri="{9D8B030D-6E8A-4147-A177-3AD203B41FA5}">
                      <a16:colId xmlns:a16="http://schemas.microsoft.com/office/drawing/2014/main" val="418042168"/>
                    </a:ext>
                  </a:extLst>
                </a:gridCol>
                <a:gridCol w="5898777">
                  <a:extLst>
                    <a:ext uri="{9D8B030D-6E8A-4147-A177-3AD203B41FA5}">
                      <a16:colId xmlns:a16="http://schemas.microsoft.com/office/drawing/2014/main" val="2680029786"/>
                    </a:ext>
                  </a:extLst>
                </a:gridCol>
              </a:tblGrid>
              <a:tr h="370840">
                <a:tc>
                  <a:txBody>
                    <a:bodyPr/>
                    <a:lstStyle/>
                    <a:p>
                      <a:r>
                        <a:rPr lang="en-GB" b="0"/>
                        <a:t>QUESTION</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rgbClr val="002060"/>
                    </a:solidFill>
                  </a:tcPr>
                </a:tc>
                <a:tc>
                  <a:txBody>
                    <a:bodyPr/>
                    <a:lstStyle/>
                    <a:p>
                      <a:r>
                        <a:rPr lang="en-GB" b="0"/>
                        <a:t>QUESTION</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rgbClr val="002060"/>
                    </a:solidFill>
                  </a:tcPr>
                </a:tc>
                <a:extLst>
                  <a:ext uri="{0D108BD9-81ED-4DB2-BD59-A6C34878D82A}">
                    <a16:rowId xmlns:a16="http://schemas.microsoft.com/office/drawing/2014/main" val="2257525519"/>
                  </a:ext>
                </a:extLst>
              </a:tr>
              <a:tr h="1001099">
                <a:tc>
                  <a:txBody>
                    <a:bodyPr/>
                    <a:lstStyle/>
                    <a:p>
                      <a:pPr algn="l"/>
                      <a:r>
                        <a:rPr lang="en-GB" b="1">
                          <a:solidFill>
                            <a:srgbClr val="002060"/>
                          </a:solidFill>
                        </a:rPr>
                        <a:t>1</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r>
                        <a:rPr lang="en-GB" b="1">
                          <a:solidFill>
                            <a:srgbClr val="002060"/>
                          </a:solidFill>
                        </a:rPr>
                        <a:t>6</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extLst>
                  <a:ext uri="{0D108BD9-81ED-4DB2-BD59-A6C34878D82A}">
                    <a16:rowId xmlns:a16="http://schemas.microsoft.com/office/drawing/2014/main" val="126023326"/>
                  </a:ext>
                </a:extLst>
              </a:tr>
              <a:tr h="1001099">
                <a:tc>
                  <a:txBody>
                    <a:bodyPr/>
                    <a:lstStyle/>
                    <a:p>
                      <a:pPr algn="l"/>
                      <a:r>
                        <a:rPr lang="en-GB" b="1">
                          <a:solidFill>
                            <a:srgbClr val="002060"/>
                          </a:solidFill>
                        </a:rPr>
                        <a:t>2</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r>
                        <a:rPr lang="en-GB" b="1">
                          <a:solidFill>
                            <a:srgbClr val="002060"/>
                          </a:solidFill>
                        </a:rPr>
                        <a:t>7</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extLst>
                  <a:ext uri="{0D108BD9-81ED-4DB2-BD59-A6C34878D82A}">
                    <a16:rowId xmlns:a16="http://schemas.microsoft.com/office/drawing/2014/main" val="3448073315"/>
                  </a:ext>
                </a:extLst>
              </a:tr>
              <a:tr h="1001099">
                <a:tc>
                  <a:txBody>
                    <a:bodyPr/>
                    <a:lstStyle/>
                    <a:p>
                      <a:pPr algn="l"/>
                      <a:r>
                        <a:rPr lang="en-GB" b="1">
                          <a:solidFill>
                            <a:srgbClr val="002060"/>
                          </a:solidFill>
                        </a:rPr>
                        <a:t>3</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r>
                        <a:rPr lang="en-GB" b="1">
                          <a:solidFill>
                            <a:srgbClr val="002060"/>
                          </a:solidFill>
                        </a:rPr>
                        <a:t>8</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extLst>
                  <a:ext uri="{0D108BD9-81ED-4DB2-BD59-A6C34878D82A}">
                    <a16:rowId xmlns:a16="http://schemas.microsoft.com/office/drawing/2014/main" val="3955255883"/>
                  </a:ext>
                </a:extLst>
              </a:tr>
              <a:tr h="1001099">
                <a:tc>
                  <a:txBody>
                    <a:bodyPr/>
                    <a:lstStyle/>
                    <a:p>
                      <a:pPr algn="l"/>
                      <a:r>
                        <a:rPr lang="en-GB" b="1">
                          <a:solidFill>
                            <a:srgbClr val="002060"/>
                          </a:solidFill>
                        </a:rPr>
                        <a:t>4</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r>
                        <a:rPr lang="en-GB" b="1">
                          <a:solidFill>
                            <a:srgbClr val="002060"/>
                          </a:solidFill>
                        </a:rPr>
                        <a:t>9</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extLst>
                  <a:ext uri="{0D108BD9-81ED-4DB2-BD59-A6C34878D82A}">
                    <a16:rowId xmlns:a16="http://schemas.microsoft.com/office/drawing/2014/main" val="3946852366"/>
                  </a:ext>
                </a:extLst>
              </a:tr>
              <a:tr h="1001099">
                <a:tc>
                  <a:txBody>
                    <a:bodyPr/>
                    <a:lstStyle/>
                    <a:p>
                      <a:pPr algn="l"/>
                      <a:r>
                        <a:rPr lang="en-GB" b="1">
                          <a:solidFill>
                            <a:srgbClr val="002060"/>
                          </a:solidFill>
                        </a:rPr>
                        <a:t>5</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r>
                        <a:rPr lang="en-GB" b="1">
                          <a:solidFill>
                            <a:srgbClr val="002060"/>
                          </a:solidFill>
                        </a:rPr>
                        <a:t>10</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extLst>
                  <a:ext uri="{0D108BD9-81ED-4DB2-BD59-A6C34878D82A}">
                    <a16:rowId xmlns:a16="http://schemas.microsoft.com/office/drawing/2014/main" val="1408234736"/>
                  </a:ext>
                </a:extLst>
              </a:tr>
            </a:tbl>
          </a:graphicData>
        </a:graphic>
      </p:graphicFrame>
      <p:sp>
        <p:nvSpPr>
          <p:cNvPr id="8" name="TextBox 7"/>
          <p:cNvSpPr txBox="1"/>
          <p:nvPr/>
        </p:nvSpPr>
        <p:spPr>
          <a:xfrm>
            <a:off x="224118" y="179294"/>
            <a:ext cx="11734800" cy="400110"/>
          </a:xfrm>
          <a:prstGeom prst="rect">
            <a:avLst/>
          </a:prstGeom>
          <a:noFill/>
        </p:spPr>
        <p:txBody>
          <a:bodyPr wrap="square" rtlCol="0">
            <a:spAutoFit/>
          </a:bodyPr>
          <a:lstStyle/>
          <a:p>
            <a:r>
              <a:rPr lang="en-GB" sz="2000" b="1" i="1">
                <a:solidFill>
                  <a:srgbClr val="002060"/>
                </a:solidFill>
              </a:rPr>
              <a:t>How much have you</a:t>
            </a:r>
            <a:r>
              <a:rPr lang="en-GB" sz="2000" b="1" i="1" baseline="0">
                <a:solidFill>
                  <a:srgbClr val="002060"/>
                </a:solidFill>
              </a:rPr>
              <a:t> remembered from recent lessons? Answer all these questions from memory, in silence.</a:t>
            </a:r>
            <a:endParaRPr lang="en-GB" sz="2000" b="1" i="1">
              <a:solidFill>
                <a:srgbClr val="002060"/>
              </a:solidFill>
            </a:endParaRPr>
          </a:p>
        </p:txBody>
      </p:sp>
      <p:sp>
        <p:nvSpPr>
          <p:cNvPr id="9" name="Text Placeholder 5"/>
          <p:cNvSpPr>
            <a:spLocks noGrp="1"/>
          </p:cNvSpPr>
          <p:nvPr>
            <p:ph type="body" sz="quarter" idx="10" hasCustomPrompt="1"/>
          </p:nvPr>
        </p:nvSpPr>
        <p:spPr>
          <a:xfrm>
            <a:off x="475129" y="1165412"/>
            <a:ext cx="5531971" cy="887227"/>
          </a:xfrm>
          <a:prstGeom prst="rect">
            <a:avLst/>
          </a:prstGeom>
        </p:spPr>
        <p:txBody>
          <a:bodyPr>
            <a:normAutofit/>
          </a:bodyPr>
          <a:lstStyle>
            <a:lvl1pPr marL="0" indent="0">
              <a:buNone/>
              <a:defRPr sz="2000" baseline="0"/>
            </a:lvl1pPr>
          </a:lstStyle>
          <a:p>
            <a:pPr lvl="0"/>
            <a:r>
              <a:rPr lang="en-US"/>
              <a:t>Type question here</a:t>
            </a:r>
          </a:p>
        </p:txBody>
      </p:sp>
      <p:sp>
        <p:nvSpPr>
          <p:cNvPr id="10" name="Text Placeholder 5"/>
          <p:cNvSpPr>
            <a:spLocks noGrp="1"/>
          </p:cNvSpPr>
          <p:nvPr>
            <p:ph type="body" sz="quarter" idx="11" hasCustomPrompt="1"/>
          </p:nvPr>
        </p:nvSpPr>
        <p:spPr>
          <a:xfrm>
            <a:off x="475129" y="2145054"/>
            <a:ext cx="5531971" cy="887227"/>
          </a:xfrm>
          <a:prstGeom prst="rect">
            <a:avLst/>
          </a:prstGeom>
        </p:spPr>
        <p:txBody>
          <a:bodyPr>
            <a:normAutofit/>
          </a:bodyPr>
          <a:lstStyle>
            <a:lvl1pPr marL="0" indent="0">
              <a:buNone/>
              <a:defRPr sz="2000"/>
            </a:lvl1pPr>
          </a:lstStyle>
          <a:p>
            <a:pPr lvl="0"/>
            <a:r>
              <a:rPr lang="en-US"/>
              <a:t>Type question here</a:t>
            </a:r>
          </a:p>
        </p:txBody>
      </p:sp>
      <p:sp>
        <p:nvSpPr>
          <p:cNvPr id="11" name="Text Placeholder 5"/>
          <p:cNvSpPr>
            <a:spLocks noGrp="1"/>
          </p:cNvSpPr>
          <p:nvPr>
            <p:ph type="body" sz="quarter" idx="12" hasCustomPrompt="1"/>
          </p:nvPr>
        </p:nvSpPr>
        <p:spPr>
          <a:xfrm>
            <a:off x="475129" y="3172543"/>
            <a:ext cx="5531971" cy="887227"/>
          </a:xfrm>
          <a:prstGeom prst="rect">
            <a:avLst/>
          </a:prstGeom>
        </p:spPr>
        <p:txBody>
          <a:bodyPr>
            <a:normAutofit/>
          </a:bodyPr>
          <a:lstStyle>
            <a:lvl1pPr marL="0" indent="0">
              <a:buNone/>
              <a:defRPr sz="2000"/>
            </a:lvl1pPr>
          </a:lstStyle>
          <a:p>
            <a:pPr lvl="0"/>
            <a:r>
              <a:rPr lang="en-US"/>
              <a:t>Type question here</a:t>
            </a:r>
          </a:p>
        </p:txBody>
      </p:sp>
      <p:sp>
        <p:nvSpPr>
          <p:cNvPr id="12" name="Text Placeholder 5"/>
          <p:cNvSpPr>
            <a:spLocks noGrp="1"/>
          </p:cNvSpPr>
          <p:nvPr>
            <p:ph type="body" sz="quarter" idx="13" hasCustomPrompt="1"/>
          </p:nvPr>
        </p:nvSpPr>
        <p:spPr>
          <a:xfrm>
            <a:off x="475129" y="4152185"/>
            <a:ext cx="5531971" cy="887227"/>
          </a:xfrm>
          <a:prstGeom prst="rect">
            <a:avLst/>
          </a:prstGeom>
        </p:spPr>
        <p:txBody>
          <a:bodyPr>
            <a:normAutofit/>
          </a:bodyPr>
          <a:lstStyle>
            <a:lvl1pPr marL="0" indent="0">
              <a:buNone/>
              <a:defRPr sz="2000"/>
            </a:lvl1pPr>
          </a:lstStyle>
          <a:p>
            <a:pPr lvl="0"/>
            <a:r>
              <a:rPr lang="en-US"/>
              <a:t>Type question here</a:t>
            </a:r>
          </a:p>
        </p:txBody>
      </p:sp>
      <p:sp>
        <p:nvSpPr>
          <p:cNvPr id="13" name="Text Placeholder 5"/>
          <p:cNvSpPr>
            <a:spLocks noGrp="1"/>
          </p:cNvSpPr>
          <p:nvPr>
            <p:ph type="body" sz="quarter" idx="14" hasCustomPrompt="1"/>
          </p:nvPr>
        </p:nvSpPr>
        <p:spPr>
          <a:xfrm>
            <a:off x="475128" y="5131827"/>
            <a:ext cx="5531971" cy="887227"/>
          </a:xfrm>
          <a:prstGeom prst="rect">
            <a:avLst/>
          </a:prstGeom>
        </p:spPr>
        <p:txBody>
          <a:bodyPr>
            <a:normAutofit/>
          </a:bodyPr>
          <a:lstStyle>
            <a:lvl1pPr marL="0" indent="0">
              <a:buNone/>
              <a:defRPr sz="2000"/>
            </a:lvl1pPr>
          </a:lstStyle>
          <a:p>
            <a:pPr lvl="0"/>
            <a:r>
              <a:rPr lang="en-US"/>
              <a:t>Type question here</a:t>
            </a:r>
          </a:p>
        </p:txBody>
      </p:sp>
      <p:sp>
        <p:nvSpPr>
          <p:cNvPr id="14" name="Text Placeholder 5"/>
          <p:cNvSpPr>
            <a:spLocks noGrp="1"/>
          </p:cNvSpPr>
          <p:nvPr>
            <p:ph type="body" sz="quarter" idx="15" hasCustomPrompt="1"/>
          </p:nvPr>
        </p:nvSpPr>
        <p:spPr>
          <a:xfrm>
            <a:off x="6320863" y="1165412"/>
            <a:ext cx="5531971" cy="887227"/>
          </a:xfrm>
          <a:prstGeom prst="rect">
            <a:avLst/>
          </a:prstGeom>
        </p:spPr>
        <p:txBody>
          <a:bodyPr>
            <a:normAutofit/>
          </a:bodyPr>
          <a:lstStyle>
            <a:lvl1pPr marL="0" indent="0">
              <a:buNone/>
              <a:defRPr sz="2000"/>
            </a:lvl1pPr>
          </a:lstStyle>
          <a:p>
            <a:pPr lvl="0"/>
            <a:r>
              <a:rPr lang="en-US"/>
              <a:t>Type question here</a:t>
            </a:r>
          </a:p>
        </p:txBody>
      </p:sp>
      <p:sp>
        <p:nvSpPr>
          <p:cNvPr id="15" name="Text Placeholder 5"/>
          <p:cNvSpPr>
            <a:spLocks noGrp="1"/>
          </p:cNvSpPr>
          <p:nvPr>
            <p:ph type="body" sz="quarter" idx="16" hasCustomPrompt="1"/>
          </p:nvPr>
        </p:nvSpPr>
        <p:spPr>
          <a:xfrm>
            <a:off x="6320863" y="2145054"/>
            <a:ext cx="5531971" cy="887227"/>
          </a:xfrm>
          <a:prstGeom prst="rect">
            <a:avLst/>
          </a:prstGeom>
        </p:spPr>
        <p:txBody>
          <a:bodyPr>
            <a:normAutofit/>
          </a:bodyPr>
          <a:lstStyle>
            <a:lvl1pPr marL="0" indent="0">
              <a:buNone/>
              <a:defRPr sz="2000"/>
            </a:lvl1pPr>
          </a:lstStyle>
          <a:p>
            <a:pPr lvl="0"/>
            <a:r>
              <a:rPr lang="en-US"/>
              <a:t>Type question here</a:t>
            </a:r>
          </a:p>
        </p:txBody>
      </p:sp>
      <p:sp>
        <p:nvSpPr>
          <p:cNvPr id="16" name="Text Placeholder 5"/>
          <p:cNvSpPr>
            <a:spLocks noGrp="1"/>
          </p:cNvSpPr>
          <p:nvPr>
            <p:ph type="body" sz="quarter" idx="17" hasCustomPrompt="1"/>
          </p:nvPr>
        </p:nvSpPr>
        <p:spPr>
          <a:xfrm>
            <a:off x="6320863" y="3172543"/>
            <a:ext cx="5531971" cy="887227"/>
          </a:xfrm>
          <a:prstGeom prst="rect">
            <a:avLst/>
          </a:prstGeom>
        </p:spPr>
        <p:txBody>
          <a:bodyPr>
            <a:normAutofit/>
          </a:bodyPr>
          <a:lstStyle>
            <a:lvl1pPr marL="0" indent="0">
              <a:buNone/>
              <a:defRPr sz="2000"/>
            </a:lvl1pPr>
          </a:lstStyle>
          <a:p>
            <a:pPr lvl="0"/>
            <a:r>
              <a:rPr lang="en-US"/>
              <a:t>Type question here</a:t>
            </a:r>
          </a:p>
        </p:txBody>
      </p:sp>
      <p:sp>
        <p:nvSpPr>
          <p:cNvPr id="17" name="Text Placeholder 5"/>
          <p:cNvSpPr>
            <a:spLocks noGrp="1"/>
          </p:cNvSpPr>
          <p:nvPr>
            <p:ph type="body" sz="quarter" idx="18" hasCustomPrompt="1"/>
          </p:nvPr>
        </p:nvSpPr>
        <p:spPr>
          <a:xfrm>
            <a:off x="6320863" y="4152185"/>
            <a:ext cx="5531971" cy="887227"/>
          </a:xfrm>
          <a:prstGeom prst="rect">
            <a:avLst/>
          </a:prstGeom>
        </p:spPr>
        <p:txBody>
          <a:bodyPr>
            <a:normAutofit/>
          </a:bodyPr>
          <a:lstStyle>
            <a:lvl1pPr marL="0" indent="0">
              <a:buNone/>
              <a:defRPr sz="2000"/>
            </a:lvl1pPr>
          </a:lstStyle>
          <a:p>
            <a:pPr lvl="0"/>
            <a:r>
              <a:rPr lang="en-US"/>
              <a:t>Type question here</a:t>
            </a:r>
          </a:p>
        </p:txBody>
      </p:sp>
      <p:sp>
        <p:nvSpPr>
          <p:cNvPr id="18" name="Text Placeholder 5"/>
          <p:cNvSpPr>
            <a:spLocks noGrp="1"/>
          </p:cNvSpPr>
          <p:nvPr>
            <p:ph type="body" sz="quarter" idx="19" hasCustomPrompt="1"/>
          </p:nvPr>
        </p:nvSpPr>
        <p:spPr>
          <a:xfrm>
            <a:off x="6418729" y="5131827"/>
            <a:ext cx="5434104" cy="887227"/>
          </a:xfrm>
          <a:prstGeom prst="rect">
            <a:avLst/>
          </a:prstGeom>
        </p:spPr>
        <p:txBody>
          <a:bodyPr>
            <a:normAutofit/>
          </a:bodyPr>
          <a:lstStyle>
            <a:lvl1pPr marL="0" indent="0">
              <a:buNone/>
              <a:defRPr sz="2000"/>
            </a:lvl1pPr>
          </a:lstStyle>
          <a:p>
            <a:pPr lvl="0"/>
            <a:r>
              <a:rPr lang="en-US"/>
              <a:t>Type question here</a:t>
            </a:r>
          </a:p>
        </p:txBody>
      </p:sp>
      <p:sp>
        <p:nvSpPr>
          <p:cNvPr id="20" name="Rectangle 19"/>
          <p:cNvSpPr/>
          <p:nvPr/>
        </p:nvSpPr>
        <p:spPr>
          <a:xfrm>
            <a:off x="0" y="6339146"/>
            <a:ext cx="12192000" cy="518854"/>
          </a:xfrm>
          <a:prstGeom prst="rect">
            <a:avLst/>
          </a:prstGeom>
          <a:solidFill>
            <a:srgbClr val="00206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1" name="Picture 20"/>
          <p:cNvPicPr>
            <a:picLocks noChangeAspect="1"/>
          </p:cNvPicPr>
          <p:nvPr/>
        </p:nvPicPr>
        <p:blipFill rotWithShape="1">
          <a:blip r:embed="rId2" cstate="print">
            <a:extLst>
              <a:ext uri="{28A0092B-C50C-407E-A947-70E740481C1C}">
                <a14:useLocalDpi xmlns:a14="http://schemas.microsoft.com/office/drawing/2010/main" val="0"/>
              </a:ext>
            </a:extLst>
          </a:blip>
          <a:srcRect l="-1" t="1" r="-6700" b="2639"/>
          <a:stretch/>
        </p:blipFill>
        <p:spPr>
          <a:xfrm>
            <a:off x="10875132" y="6420115"/>
            <a:ext cx="1316867" cy="394572"/>
          </a:xfrm>
          <a:prstGeom prst="rect">
            <a:avLst/>
          </a:prstGeom>
        </p:spPr>
      </p:pic>
      <p:sp>
        <p:nvSpPr>
          <p:cNvPr id="22" name="Pentagon 21"/>
          <p:cNvSpPr/>
          <p:nvPr/>
        </p:nvSpPr>
        <p:spPr>
          <a:xfrm>
            <a:off x="90521" y="6429002"/>
            <a:ext cx="2700000" cy="360000"/>
          </a:xfrm>
          <a:prstGeom prst="homePlate">
            <a:avLst/>
          </a:prstGeom>
          <a:solidFill>
            <a:srgbClr val="9259A4"/>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RETRIEVE</a:t>
            </a:r>
            <a:endParaRPr lang="en-GB" sz="1600" b="0">
              <a:solidFill>
                <a:schemeClr val="bg1"/>
              </a:solidFill>
            </a:endParaRPr>
          </a:p>
        </p:txBody>
      </p:sp>
      <p:sp>
        <p:nvSpPr>
          <p:cNvPr id="26" name="Chevron 25"/>
          <p:cNvSpPr/>
          <p:nvPr/>
        </p:nvSpPr>
        <p:spPr>
          <a:xfrm>
            <a:off x="2760836"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INSTRUCT</a:t>
            </a:r>
          </a:p>
        </p:txBody>
      </p:sp>
      <p:sp>
        <p:nvSpPr>
          <p:cNvPr id="27" name="Chevron 26"/>
          <p:cNvSpPr/>
          <p:nvPr/>
        </p:nvSpPr>
        <p:spPr>
          <a:xfrm>
            <a:off x="5412088"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PRACTISE</a:t>
            </a:r>
            <a:endParaRPr lang="en-GB" sz="1600" b="0">
              <a:solidFill>
                <a:schemeClr val="bg1"/>
              </a:solidFill>
            </a:endParaRPr>
          </a:p>
        </p:txBody>
      </p:sp>
      <p:sp>
        <p:nvSpPr>
          <p:cNvPr id="28" name="Chevron 27"/>
          <p:cNvSpPr/>
          <p:nvPr/>
        </p:nvSpPr>
        <p:spPr>
          <a:xfrm>
            <a:off x="8068872"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SECURE</a:t>
            </a:r>
            <a:endParaRPr lang="en-GB" sz="1600" b="0">
              <a:solidFill>
                <a:schemeClr val="bg1"/>
              </a:solidFill>
            </a:endParaRPr>
          </a:p>
        </p:txBody>
      </p:sp>
    </p:spTree>
    <p:extLst>
      <p:ext uri="{BB962C8B-B14F-4D97-AF65-F5344CB8AC3E}">
        <p14:creationId xmlns:p14="http://schemas.microsoft.com/office/powerpoint/2010/main" val="300431350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ALT - Rolling Recall Ans">
    <p:spTree>
      <p:nvGrpSpPr>
        <p:cNvPr id="1" name=""/>
        <p:cNvGrpSpPr/>
        <p:nvPr/>
      </p:nvGrpSpPr>
      <p:grpSpPr>
        <a:xfrm>
          <a:off x="0" y="0"/>
          <a:ext cx="0" cy="0"/>
          <a:chOff x="0" y="0"/>
          <a:chExt cx="0" cy="0"/>
        </a:xfrm>
      </p:grpSpPr>
      <p:graphicFrame>
        <p:nvGraphicFramePr>
          <p:cNvPr id="18" name="Table 17"/>
          <p:cNvGraphicFramePr>
            <a:graphicFrameLocks noGrp="1"/>
          </p:cNvGraphicFramePr>
          <p:nvPr>
            <p:extLst>
              <p:ext uri="{D42A27DB-BD31-4B8C-83A1-F6EECF244321}">
                <p14:modId xmlns:p14="http://schemas.microsoft.com/office/powerpoint/2010/main" val="1156014757"/>
              </p:ext>
            </p:extLst>
          </p:nvPr>
        </p:nvGraphicFramePr>
        <p:xfrm>
          <a:off x="161364" y="719666"/>
          <a:ext cx="11797554" cy="5376335"/>
        </p:xfrm>
        <a:graphic>
          <a:graphicData uri="http://schemas.openxmlformats.org/drawingml/2006/table">
            <a:tbl>
              <a:tblPr firstRow="1" bandRow="1">
                <a:tableStyleId>{5C22544A-7EE6-4342-B048-85BDC9FD1C3A}</a:tableStyleId>
              </a:tblPr>
              <a:tblGrid>
                <a:gridCol w="1900518">
                  <a:extLst>
                    <a:ext uri="{9D8B030D-6E8A-4147-A177-3AD203B41FA5}">
                      <a16:colId xmlns:a16="http://schemas.microsoft.com/office/drawing/2014/main" val="418042168"/>
                    </a:ext>
                  </a:extLst>
                </a:gridCol>
                <a:gridCol w="3989294">
                  <a:extLst>
                    <a:ext uri="{9D8B030D-6E8A-4147-A177-3AD203B41FA5}">
                      <a16:colId xmlns:a16="http://schemas.microsoft.com/office/drawing/2014/main" val="2454823211"/>
                    </a:ext>
                  </a:extLst>
                </a:gridCol>
                <a:gridCol w="1927412">
                  <a:extLst>
                    <a:ext uri="{9D8B030D-6E8A-4147-A177-3AD203B41FA5}">
                      <a16:colId xmlns:a16="http://schemas.microsoft.com/office/drawing/2014/main" val="2680029786"/>
                    </a:ext>
                  </a:extLst>
                </a:gridCol>
                <a:gridCol w="3980330">
                  <a:extLst>
                    <a:ext uri="{9D8B030D-6E8A-4147-A177-3AD203B41FA5}">
                      <a16:colId xmlns:a16="http://schemas.microsoft.com/office/drawing/2014/main" val="3766910894"/>
                    </a:ext>
                  </a:extLst>
                </a:gridCol>
              </a:tblGrid>
              <a:tr h="370840">
                <a:tc>
                  <a:txBody>
                    <a:bodyPr/>
                    <a:lstStyle/>
                    <a:p>
                      <a:r>
                        <a:rPr lang="en-GB" b="0"/>
                        <a:t>QUESTION</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rgbClr val="002060"/>
                    </a:solidFill>
                  </a:tcPr>
                </a:tc>
                <a:tc>
                  <a:txBody>
                    <a:bodyPr/>
                    <a:lstStyle/>
                    <a:p>
                      <a:r>
                        <a:rPr lang="en-GB" b="0"/>
                        <a:t>ANSWER</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rgbClr val="002060"/>
                    </a:solidFill>
                  </a:tcPr>
                </a:tc>
                <a:tc>
                  <a:txBody>
                    <a:bodyPr/>
                    <a:lstStyle/>
                    <a:p>
                      <a:r>
                        <a:rPr lang="en-GB" b="0"/>
                        <a:t>QUESTION</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rgbClr val="002060"/>
                    </a:solidFill>
                  </a:tcPr>
                </a:tc>
                <a:tc>
                  <a:txBody>
                    <a:bodyPr/>
                    <a:lstStyle/>
                    <a:p>
                      <a:r>
                        <a:rPr lang="en-GB" b="0"/>
                        <a:t>ANSWER</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rgbClr val="002060"/>
                    </a:solidFill>
                  </a:tcPr>
                </a:tc>
                <a:extLst>
                  <a:ext uri="{0D108BD9-81ED-4DB2-BD59-A6C34878D82A}">
                    <a16:rowId xmlns:a16="http://schemas.microsoft.com/office/drawing/2014/main" val="2257525519"/>
                  </a:ext>
                </a:extLst>
              </a:tr>
              <a:tr h="1001099">
                <a:tc>
                  <a:txBody>
                    <a:bodyPr/>
                    <a:lstStyle/>
                    <a:p>
                      <a:pPr algn="l"/>
                      <a:r>
                        <a:rPr lang="en-GB" b="1">
                          <a:solidFill>
                            <a:srgbClr val="002060"/>
                          </a:solidFill>
                        </a:rPr>
                        <a:t>1</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endParaRPr lang="en-GB" b="1">
                        <a:solidFill>
                          <a:srgbClr val="002060"/>
                        </a:solidFill>
                      </a:endParaRP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r>
                        <a:rPr lang="en-GB" b="1">
                          <a:solidFill>
                            <a:srgbClr val="002060"/>
                          </a:solidFill>
                        </a:rPr>
                        <a:t>6</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endParaRPr lang="en-GB"/>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extLst>
                  <a:ext uri="{0D108BD9-81ED-4DB2-BD59-A6C34878D82A}">
                    <a16:rowId xmlns:a16="http://schemas.microsoft.com/office/drawing/2014/main" val="126023326"/>
                  </a:ext>
                </a:extLst>
              </a:tr>
              <a:tr h="1001099">
                <a:tc>
                  <a:txBody>
                    <a:bodyPr/>
                    <a:lstStyle/>
                    <a:p>
                      <a:pPr algn="l"/>
                      <a:r>
                        <a:rPr lang="en-GB" b="1">
                          <a:solidFill>
                            <a:srgbClr val="002060"/>
                          </a:solidFill>
                        </a:rPr>
                        <a:t>2</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endParaRPr lang="en-GB" b="1">
                        <a:solidFill>
                          <a:srgbClr val="002060"/>
                        </a:solidFill>
                      </a:endParaRP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r>
                        <a:rPr lang="en-GB" b="1">
                          <a:solidFill>
                            <a:srgbClr val="002060"/>
                          </a:solidFill>
                        </a:rPr>
                        <a:t>7</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endParaRPr lang="en-GB"/>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extLst>
                  <a:ext uri="{0D108BD9-81ED-4DB2-BD59-A6C34878D82A}">
                    <a16:rowId xmlns:a16="http://schemas.microsoft.com/office/drawing/2014/main" val="3448073315"/>
                  </a:ext>
                </a:extLst>
              </a:tr>
              <a:tr h="1001099">
                <a:tc>
                  <a:txBody>
                    <a:bodyPr/>
                    <a:lstStyle/>
                    <a:p>
                      <a:pPr algn="l"/>
                      <a:r>
                        <a:rPr lang="en-GB" b="1">
                          <a:solidFill>
                            <a:srgbClr val="002060"/>
                          </a:solidFill>
                        </a:rPr>
                        <a:t>3</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endParaRPr lang="en-GB" b="1">
                        <a:solidFill>
                          <a:srgbClr val="002060"/>
                        </a:solidFill>
                      </a:endParaRP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r>
                        <a:rPr lang="en-GB" b="1">
                          <a:solidFill>
                            <a:srgbClr val="002060"/>
                          </a:solidFill>
                        </a:rPr>
                        <a:t>8</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endParaRPr lang="en-GB"/>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extLst>
                  <a:ext uri="{0D108BD9-81ED-4DB2-BD59-A6C34878D82A}">
                    <a16:rowId xmlns:a16="http://schemas.microsoft.com/office/drawing/2014/main" val="3955255883"/>
                  </a:ext>
                </a:extLst>
              </a:tr>
              <a:tr h="1001099">
                <a:tc>
                  <a:txBody>
                    <a:bodyPr/>
                    <a:lstStyle/>
                    <a:p>
                      <a:pPr algn="l"/>
                      <a:r>
                        <a:rPr lang="en-GB" b="1">
                          <a:solidFill>
                            <a:srgbClr val="002060"/>
                          </a:solidFill>
                        </a:rPr>
                        <a:t>4</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endParaRPr lang="en-GB" b="1">
                        <a:solidFill>
                          <a:srgbClr val="002060"/>
                        </a:solidFill>
                      </a:endParaRP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r>
                        <a:rPr lang="en-GB" b="1">
                          <a:solidFill>
                            <a:srgbClr val="002060"/>
                          </a:solidFill>
                        </a:rPr>
                        <a:t>9</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endParaRPr lang="en-GB"/>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extLst>
                  <a:ext uri="{0D108BD9-81ED-4DB2-BD59-A6C34878D82A}">
                    <a16:rowId xmlns:a16="http://schemas.microsoft.com/office/drawing/2014/main" val="3946852366"/>
                  </a:ext>
                </a:extLst>
              </a:tr>
              <a:tr h="1001099">
                <a:tc>
                  <a:txBody>
                    <a:bodyPr/>
                    <a:lstStyle/>
                    <a:p>
                      <a:pPr algn="l"/>
                      <a:r>
                        <a:rPr lang="en-GB" b="1">
                          <a:solidFill>
                            <a:srgbClr val="002060"/>
                          </a:solidFill>
                        </a:rPr>
                        <a:t>5</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endParaRPr lang="en-GB" b="1">
                        <a:solidFill>
                          <a:srgbClr val="002060"/>
                        </a:solidFill>
                      </a:endParaRP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r>
                        <a:rPr lang="en-GB" b="1">
                          <a:solidFill>
                            <a:srgbClr val="002060"/>
                          </a:solidFill>
                        </a:rPr>
                        <a:t>10</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endParaRPr lang="en-GB"/>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extLst>
                  <a:ext uri="{0D108BD9-81ED-4DB2-BD59-A6C34878D82A}">
                    <a16:rowId xmlns:a16="http://schemas.microsoft.com/office/drawing/2014/main" val="1408234736"/>
                  </a:ext>
                </a:extLst>
              </a:tr>
            </a:tbl>
          </a:graphicData>
        </a:graphic>
      </p:graphicFrame>
      <p:sp>
        <p:nvSpPr>
          <p:cNvPr id="19" name="TextBox 18"/>
          <p:cNvSpPr txBox="1"/>
          <p:nvPr/>
        </p:nvSpPr>
        <p:spPr>
          <a:xfrm>
            <a:off x="224118" y="179294"/>
            <a:ext cx="11734800" cy="400110"/>
          </a:xfrm>
          <a:prstGeom prst="rect">
            <a:avLst/>
          </a:prstGeom>
          <a:noFill/>
        </p:spPr>
        <p:txBody>
          <a:bodyPr wrap="square" rtlCol="0">
            <a:spAutoFit/>
          </a:bodyPr>
          <a:lstStyle/>
          <a:p>
            <a:r>
              <a:rPr lang="en-GB" sz="2000" b="1" i="1">
                <a:solidFill>
                  <a:srgbClr val="002060"/>
                </a:solidFill>
              </a:rPr>
              <a:t>How much have you</a:t>
            </a:r>
            <a:r>
              <a:rPr lang="en-GB" sz="2000" b="1" i="1" baseline="0">
                <a:solidFill>
                  <a:srgbClr val="002060"/>
                </a:solidFill>
              </a:rPr>
              <a:t> remembered from recent lessons? Answer all these questions from memory, in silence.</a:t>
            </a:r>
            <a:endParaRPr lang="en-GB" sz="2000" b="1" i="1">
              <a:solidFill>
                <a:srgbClr val="002060"/>
              </a:solidFill>
            </a:endParaRPr>
          </a:p>
        </p:txBody>
      </p:sp>
      <p:sp>
        <p:nvSpPr>
          <p:cNvPr id="20" name="Text Placeholder 5"/>
          <p:cNvSpPr>
            <a:spLocks noGrp="1"/>
          </p:cNvSpPr>
          <p:nvPr>
            <p:ph type="body" sz="quarter" idx="10" hasCustomPrompt="1"/>
          </p:nvPr>
        </p:nvSpPr>
        <p:spPr>
          <a:xfrm>
            <a:off x="2142565" y="1165412"/>
            <a:ext cx="3864535" cy="887227"/>
          </a:xfrm>
          <a:prstGeom prst="rect">
            <a:avLst/>
          </a:prstGeom>
        </p:spPr>
        <p:txBody>
          <a:bodyPr>
            <a:normAutofit/>
          </a:bodyPr>
          <a:lstStyle>
            <a:lvl1pPr marL="0" indent="0">
              <a:buNone/>
              <a:defRPr sz="2000"/>
            </a:lvl1pPr>
          </a:lstStyle>
          <a:p>
            <a:pPr lvl="0"/>
            <a:r>
              <a:rPr lang="en-US"/>
              <a:t>Type answer here</a:t>
            </a:r>
          </a:p>
        </p:txBody>
      </p:sp>
      <p:sp>
        <p:nvSpPr>
          <p:cNvPr id="21" name="Text Placeholder 5"/>
          <p:cNvSpPr>
            <a:spLocks noGrp="1"/>
          </p:cNvSpPr>
          <p:nvPr>
            <p:ph type="body" sz="quarter" idx="11" hasCustomPrompt="1"/>
          </p:nvPr>
        </p:nvSpPr>
        <p:spPr>
          <a:xfrm>
            <a:off x="2142565" y="2157471"/>
            <a:ext cx="3864535" cy="887227"/>
          </a:xfrm>
          <a:prstGeom prst="rect">
            <a:avLst/>
          </a:prstGeom>
        </p:spPr>
        <p:txBody>
          <a:bodyPr>
            <a:normAutofit/>
          </a:bodyPr>
          <a:lstStyle>
            <a:lvl1pPr marL="0" indent="0">
              <a:buNone/>
              <a:defRPr sz="2000"/>
            </a:lvl1pPr>
          </a:lstStyle>
          <a:p>
            <a:pPr lvl="0"/>
            <a:r>
              <a:rPr lang="en-US"/>
              <a:t>Type answer here</a:t>
            </a:r>
          </a:p>
        </p:txBody>
      </p:sp>
      <p:sp>
        <p:nvSpPr>
          <p:cNvPr id="22" name="Text Placeholder 5"/>
          <p:cNvSpPr>
            <a:spLocks noGrp="1"/>
          </p:cNvSpPr>
          <p:nvPr>
            <p:ph type="body" sz="quarter" idx="12" hasCustomPrompt="1"/>
          </p:nvPr>
        </p:nvSpPr>
        <p:spPr>
          <a:xfrm>
            <a:off x="2142564" y="3134677"/>
            <a:ext cx="3864535" cy="887227"/>
          </a:xfrm>
          <a:prstGeom prst="rect">
            <a:avLst/>
          </a:prstGeom>
        </p:spPr>
        <p:txBody>
          <a:bodyPr>
            <a:normAutofit/>
          </a:bodyPr>
          <a:lstStyle>
            <a:lvl1pPr marL="0" indent="0">
              <a:buNone/>
              <a:defRPr sz="2000"/>
            </a:lvl1pPr>
          </a:lstStyle>
          <a:p>
            <a:pPr lvl="0"/>
            <a:r>
              <a:rPr lang="en-US"/>
              <a:t>Type answer here</a:t>
            </a:r>
          </a:p>
        </p:txBody>
      </p:sp>
      <p:sp>
        <p:nvSpPr>
          <p:cNvPr id="23" name="Text Placeholder 5"/>
          <p:cNvSpPr>
            <a:spLocks noGrp="1"/>
          </p:cNvSpPr>
          <p:nvPr>
            <p:ph type="body" sz="quarter" idx="13" hasCustomPrompt="1"/>
          </p:nvPr>
        </p:nvSpPr>
        <p:spPr>
          <a:xfrm>
            <a:off x="2142563" y="4171725"/>
            <a:ext cx="3864535" cy="887227"/>
          </a:xfrm>
          <a:prstGeom prst="rect">
            <a:avLst/>
          </a:prstGeom>
        </p:spPr>
        <p:txBody>
          <a:bodyPr>
            <a:normAutofit/>
          </a:bodyPr>
          <a:lstStyle>
            <a:lvl1pPr marL="0" indent="0">
              <a:buNone/>
              <a:defRPr sz="2000"/>
            </a:lvl1pPr>
          </a:lstStyle>
          <a:p>
            <a:pPr lvl="0"/>
            <a:r>
              <a:rPr lang="en-US"/>
              <a:t>Type answer here</a:t>
            </a:r>
          </a:p>
        </p:txBody>
      </p:sp>
      <p:sp>
        <p:nvSpPr>
          <p:cNvPr id="24" name="Text Placeholder 5"/>
          <p:cNvSpPr>
            <a:spLocks noGrp="1"/>
          </p:cNvSpPr>
          <p:nvPr>
            <p:ph type="body" sz="quarter" idx="14" hasCustomPrompt="1"/>
          </p:nvPr>
        </p:nvSpPr>
        <p:spPr>
          <a:xfrm>
            <a:off x="2142563" y="5163784"/>
            <a:ext cx="3864535" cy="887227"/>
          </a:xfrm>
          <a:prstGeom prst="rect">
            <a:avLst/>
          </a:prstGeom>
        </p:spPr>
        <p:txBody>
          <a:bodyPr>
            <a:normAutofit/>
          </a:bodyPr>
          <a:lstStyle>
            <a:lvl1pPr marL="0" indent="0">
              <a:buNone/>
              <a:defRPr sz="2000"/>
            </a:lvl1pPr>
          </a:lstStyle>
          <a:p>
            <a:pPr lvl="0"/>
            <a:r>
              <a:rPr lang="en-US"/>
              <a:t>Type answer here</a:t>
            </a:r>
          </a:p>
        </p:txBody>
      </p:sp>
      <p:sp>
        <p:nvSpPr>
          <p:cNvPr id="25" name="Text Placeholder 5"/>
          <p:cNvSpPr>
            <a:spLocks noGrp="1"/>
          </p:cNvSpPr>
          <p:nvPr>
            <p:ph type="body" sz="quarter" idx="15" hasCustomPrompt="1"/>
          </p:nvPr>
        </p:nvSpPr>
        <p:spPr>
          <a:xfrm>
            <a:off x="8040593" y="1165412"/>
            <a:ext cx="3864535" cy="887227"/>
          </a:xfrm>
          <a:prstGeom prst="rect">
            <a:avLst/>
          </a:prstGeom>
        </p:spPr>
        <p:txBody>
          <a:bodyPr>
            <a:normAutofit/>
          </a:bodyPr>
          <a:lstStyle>
            <a:lvl1pPr marL="0" indent="0">
              <a:buNone/>
              <a:defRPr sz="2000"/>
            </a:lvl1pPr>
          </a:lstStyle>
          <a:p>
            <a:pPr lvl="0"/>
            <a:r>
              <a:rPr lang="en-US"/>
              <a:t>Type answer here</a:t>
            </a:r>
          </a:p>
        </p:txBody>
      </p:sp>
      <p:sp>
        <p:nvSpPr>
          <p:cNvPr id="26" name="Text Placeholder 5"/>
          <p:cNvSpPr>
            <a:spLocks noGrp="1"/>
          </p:cNvSpPr>
          <p:nvPr>
            <p:ph type="body" sz="quarter" idx="16" hasCustomPrompt="1"/>
          </p:nvPr>
        </p:nvSpPr>
        <p:spPr>
          <a:xfrm>
            <a:off x="8040593" y="2157471"/>
            <a:ext cx="3864535" cy="887227"/>
          </a:xfrm>
          <a:prstGeom prst="rect">
            <a:avLst/>
          </a:prstGeom>
        </p:spPr>
        <p:txBody>
          <a:bodyPr>
            <a:normAutofit/>
          </a:bodyPr>
          <a:lstStyle>
            <a:lvl1pPr marL="0" indent="0">
              <a:buNone/>
              <a:defRPr sz="2000"/>
            </a:lvl1pPr>
          </a:lstStyle>
          <a:p>
            <a:pPr lvl="0"/>
            <a:r>
              <a:rPr lang="en-US"/>
              <a:t>Type answer here</a:t>
            </a:r>
          </a:p>
        </p:txBody>
      </p:sp>
      <p:sp>
        <p:nvSpPr>
          <p:cNvPr id="27" name="Text Placeholder 5"/>
          <p:cNvSpPr>
            <a:spLocks noGrp="1"/>
          </p:cNvSpPr>
          <p:nvPr>
            <p:ph type="body" sz="quarter" idx="17" hasCustomPrompt="1"/>
          </p:nvPr>
        </p:nvSpPr>
        <p:spPr>
          <a:xfrm>
            <a:off x="8040592" y="3134677"/>
            <a:ext cx="3864535" cy="887227"/>
          </a:xfrm>
          <a:prstGeom prst="rect">
            <a:avLst/>
          </a:prstGeom>
        </p:spPr>
        <p:txBody>
          <a:bodyPr>
            <a:normAutofit/>
          </a:bodyPr>
          <a:lstStyle>
            <a:lvl1pPr marL="0" indent="0">
              <a:buNone/>
              <a:defRPr sz="2000"/>
            </a:lvl1pPr>
          </a:lstStyle>
          <a:p>
            <a:pPr lvl="0"/>
            <a:r>
              <a:rPr lang="en-US"/>
              <a:t>Type answer here</a:t>
            </a:r>
          </a:p>
        </p:txBody>
      </p:sp>
      <p:sp>
        <p:nvSpPr>
          <p:cNvPr id="28" name="Text Placeholder 5"/>
          <p:cNvSpPr>
            <a:spLocks noGrp="1"/>
          </p:cNvSpPr>
          <p:nvPr>
            <p:ph type="body" sz="quarter" idx="18" hasCustomPrompt="1"/>
          </p:nvPr>
        </p:nvSpPr>
        <p:spPr>
          <a:xfrm>
            <a:off x="8040591" y="4171725"/>
            <a:ext cx="3864535" cy="887227"/>
          </a:xfrm>
          <a:prstGeom prst="rect">
            <a:avLst/>
          </a:prstGeom>
        </p:spPr>
        <p:txBody>
          <a:bodyPr>
            <a:normAutofit/>
          </a:bodyPr>
          <a:lstStyle>
            <a:lvl1pPr marL="0" indent="0">
              <a:buNone/>
              <a:defRPr sz="2000"/>
            </a:lvl1pPr>
          </a:lstStyle>
          <a:p>
            <a:pPr lvl="0"/>
            <a:r>
              <a:rPr lang="en-US"/>
              <a:t>Type answer here</a:t>
            </a:r>
          </a:p>
        </p:txBody>
      </p:sp>
      <p:sp>
        <p:nvSpPr>
          <p:cNvPr id="29" name="Text Placeholder 5"/>
          <p:cNvSpPr>
            <a:spLocks noGrp="1"/>
          </p:cNvSpPr>
          <p:nvPr>
            <p:ph type="body" sz="quarter" idx="19" hasCustomPrompt="1"/>
          </p:nvPr>
        </p:nvSpPr>
        <p:spPr>
          <a:xfrm>
            <a:off x="8040591" y="5163784"/>
            <a:ext cx="3864535" cy="887227"/>
          </a:xfrm>
          <a:prstGeom prst="rect">
            <a:avLst/>
          </a:prstGeom>
        </p:spPr>
        <p:txBody>
          <a:bodyPr>
            <a:normAutofit/>
          </a:bodyPr>
          <a:lstStyle>
            <a:lvl1pPr marL="0" indent="0">
              <a:buNone/>
              <a:defRPr sz="2000"/>
            </a:lvl1pPr>
          </a:lstStyle>
          <a:p>
            <a:pPr lvl="0"/>
            <a:r>
              <a:rPr lang="en-US"/>
              <a:t>Type answer here</a:t>
            </a:r>
          </a:p>
        </p:txBody>
      </p:sp>
      <p:sp>
        <p:nvSpPr>
          <p:cNvPr id="30" name="Text Placeholder 5"/>
          <p:cNvSpPr>
            <a:spLocks noGrp="1"/>
          </p:cNvSpPr>
          <p:nvPr>
            <p:ph type="body" sz="quarter" idx="20" hasCustomPrompt="1"/>
          </p:nvPr>
        </p:nvSpPr>
        <p:spPr>
          <a:xfrm>
            <a:off x="457201" y="1165412"/>
            <a:ext cx="1523999" cy="887227"/>
          </a:xfrm>
          <a:prstGeom prst="rect">
            <a:avLst/>
          </a:prstGeom>
        </p:spPr>
        <p:txBody>
          <a:bodyPr>
            <a:normAutofit/>
          </a:bodyPr>
          <a:lstStyle>
            <a:lvl1pPr marL="0" indent="0">
              <a:buNone/>
              <a:defRPr sz="1600"/>
            </a:lvl1pPr>
          </a:lstStyle>
          <a:p>
            <a:pPr lvl="0"/>
            <a:r>
              <a:rPr lang="en-US"/>
              <a:t>Type question keyword here</a:t>
            </a:r>
          </a:p>
        </p:txBody>
      </p:sp>
      <p:sp>
        <p:nvSpPr>
          <p:cNvPr id="31" name="Text Placeholder 5"/>
          <p:cNvSpPr>
            <a:spLocks noGrp="1"/>
          </p:cNvSpPr>
          <p:nvPr>
            <p:ph type="body" sz="quarter" idx="21" hasCustomPrompt="1"/>
          </p:nvPr>
        </p:nvSpPr>
        <p:spPr>
          <a:xfrm>
            <a:off x="457201" y="2157471"/>
            <a:ext cx="1523999" cy="887227"/>
          </a:xfrm>
          <a:prstGeom prst="rect">
            <a:avLst/>
          </a:prstGeom>
        </p:spPr>
        <p:txBody>
          <a:bodyPr>
            <a:normAutofit/>
          </a:bodyPr>
          <a:lstStyle>
            <a:lvl1pPr marL="0" indent="0">
              <a:buNone/>
              <a:defRPr sz="1600"/>
            </a:lvl1pPr>
          </a:lstStyle>
          <a:p>
            <a:pPr lvl="0"/>
            <a:r>
              <a:rPr lang="en-US"/>
              <a:t>Type question Keyword here</a:t>
            </a:r>
          </a:p>
        </p:txBody>
      </p:sp>
      <p:sp>
        <p:nvSpPr>
          <p:cNvPr id="32" name="Text Placeholder 5"/>
          <p:cNvSpPr>
            <a:spLocks noGrp="1"/>
          </p:cNvSpPr>
          <p:nvPr>
            <p:ph type="body" sz="quarter" idx="22" hasCustomPrompt="1"/>
          </p:nvPr>
        </p:nvSpPr>
        <p:spPr>
          <a:xfrm>
            <a:off x="457200" y="3134677"/>
            <a:ext cx="1523999" cy="887227"/>
          </a:xfrm>
          <a:prstGeom prst="rect">
            <a:avLst/>
          </a:prstGeom>
        </p:spPr>
        <p:txBody>
          <a:bodyPr>
            <a:normAutofit/>
          </a:bodyPr>
          <a:lstStyle>
            <a:lvl1pPr marL="0" indent="0">
              <a:buNone/>
              <a:defRPr sz="1600"/>
            </a:lvl1pPr>
          </a:lstStyle>
          <a:p>
            <a:pPr lvl="0"/>
            <a:r>
              <a:rPr lang="en-US"/>
              <a:t>Type question Keyword here</a:t>
            </a:r>
          </a:p>
        </p:txBody>
      </p:sp>
      <p:sp>
        <p:nvSpPr>
          <p:cNvPr id="33" name="Text Placeholder 5"/>
          <p:cNvSpPr>
            <a:spLocks noGrp="1"/>
          </p:cNvSpPr>
          <p:nvPr>
            <p:ph type="body" sz="quarter" idx="23" hasCustomPrompt="1"/>
          </p:nvPr>
        </p:nvSpPr>
        <p:spPr>
          <a:xfrm>
            <a:off x="457199" y="4171725"/>
            <a:ext cx="1523999" cy="887227"/>
          </a:xfrm>
          <a:prstGeom prst="rect">
            <a:avLst/>
          </a:prstGeom>
        </p:spPr>
        <p:txBody>
          <a:bodyPr>
            <a:normAutofit/>
          </a:bodyPr>
          <a:lstStyle>
            <a:lvl1pPr marL="0" indent="0">
              <a:buNone/>
              <a:defRPr sz="1600"/>
            </a:lvl1pPr>
          </a:lstStyle>
          <a:p>
            <a:pPr lvl="0"/>
            <a:r>
              <a:rPr lang="en-US"/>
              <a:t>Type question Keyword here</a:t>
            </a:r>
          </a:p>
        </p:txBody>
      </p:sp>
      <p:sp>
        <p:nvSpPr>
          <p:cNvPr id="34" name="Text Placeholder 5"/>
          <p:cNvSpPr>
            <a:spLocks noGrp="1"/>
          </p:cNvSpPr>
          <p:nvPr>
            <p:ph type="body" sz="quarter" idx="24" hasCustomPrompt="1"/>
          </p:nvPr>
        </p:nvSpPr>
        <p:spPr>
          <a:xfrm>
            <a:off x="457199" y="5163784"/>
            <a:ext cx="1523999" cy="887227"/>
          </a:xfrm>
          <a:prstGeom prst="rect">
            <a:avLst/>
          </a:prstGeom>
        </p:spPr>
        <p:txBody>
          <a:bodyPr>
            <a:normAutofit/>
          </a:bodyPr>
          <a:lstStyle>
            <a:lvl1pPr marL="0" indent="0">
              <a:buNone/>
              <a:defRPr sz="1600"/>
            </a:lvl1pPr>
          </a:lstStyle>
          <a:p>
            <a:pPr lvl="0"/>
            <a:r>
              <a:rPr lang="en-US"/>
              <a:t>Type question Keyword here</a:t>
            </a:r>
          </a:p>
        </p:txBody>
      </p:sp>
      <p:sp>
        <p:nvSpPr>
          <p:cNvPr id="35" name="Text Placeholder 5"/>
          <p:cNvSpPr>
            <a:spLocks noGrp="1"/>
          </p:cNvSpPr>
          <p:nvPr>
            <p:ph type="body" sz="quarter" idx="25" hasCustomPrompt="1"/>
          </p:nvPr>
        </p:nvSpPr>
        <p:spPr>
          <a:xfrm>
            <a:off x="6338048" y="1165412"/>
            <a:ext cx="1523999" cy="887227"/>
          </a:xfrm>
          <a:prstGeom prst="rect">
            <a:avLst/>
          </a:prstGeom>
        </p:spPr>
        <p:txBody>
          <a:bodyPr>
            <a:normAutofit/>
          </a:bodyPr>
          <a:lstStyle>
            <a:lvl1pPr marL="0" indent="0">
              <a:buNone/>
              <a:defRPr sz="1600"/>
            </a:lvl1pPr>
          </a:lstStyle>
          <a:p>
            <a:pPr lvl="0"/>
            <a:r>
              <a:rPr lang="en-US"/>
              <a:t>Type question Keyword here</a:t>
            </a:r>
          </a:p>
        </p:txBody>
      </p:sp>
      <p:sp>
        <p:nvSpPr>
          <p:cNvPr id="36" name="Text Placeholder 5"/>
          <p:cNvSpPr>
            <a:spLocks noGrp="1"/>
          </p:cNvSpPr>
          <p:nvPr>
            <p:ph type="body" sz="quarter" idx="26" hasCustomPrompt="1"/>
          </p:nvPr>
        </p:nvSpPr>
        <p:spPr>
          <a:xfrm>
            <a:off x="6338048" y="2157471"/>
            <a:ext cx="1523999" cy="887227"/>
          </a:xfrm>
          <a:prstGeom prst="rect">
            <a:avLst/>
          </a:prstGeom>
        </p:spPr>
        <p:txBody>
          <a:bodyPr>
            <a:normAutofit/>
          </a:bodyPr>
          <a:lstStyle>
            <a:lvl1pPr marL="0" indent="0">
              <a:buNone/>
              <a:defRPr sz="1600"/>
            </a:lvl1pPr>
          </a:lstStyle>
          <a:p>
            <a:pPr lvl="0"/>
            <a:r>
              <a:rPr lang="en-US"/>
              <a:t>Type question Keyword here</a:t>
            </a:r>
          </a:p>
        </p:txBody>
      </p:sp>
      <p:sp>
        <p:nvSpPr>
          <p:cNvPr id="37" name="Text Placeholder 5"/>
          <p:cNvSpPr>
            <a:spLocks noGrp="1"/>
          </p:cNvSpPr>
          <p:nvPr>
            <p:ph type="body" sz="quarter" idx="27" hasCustomPrompt="1"/>
          </p:nvPr>
        </p:nvSpPr>
        <p:spPr>
          <a:xfrm>
            <a:off x="6338047" y="3134677"/>
            <a:ext cx="1523999" cy="887227"/>
          </a:xfrm>
          <a:prstGeom prst="rect">
            <a:avLst/>
          </a:prstGeom>
        </p:spPr>
        <p:txBody>
          <a:bodyPr>
            <a:normAutofit/>
          </a:bodyPr>
          <a:lstStyle>
            <a:lvl1pPr marL="0" indent="0">
              <a:buNone/>
              <a:defRPr sz="1600"/>
            </a:lvl1pPr>
          </a:lstStyle>
          <a:p>
            <a:pPr lvl="0"/>
            <a:r>
              <a:rPr lang="en-US"/>
              <a:t>Type question Keyword here</a:t>
            </a:r>
          </a:p>
        </p:txBody>
      </p:sp>
      <p:sp>
        <p:nvSpPr>
          <p:cNvPr id="38" name="Text Placeholder 5"/>
          <p:cNvSpPr>
            <a:spLocks noGrp="1"/>
          </p:cNvSpPr>
          <p:nvPr>
            <p:ph type="body" sz="quarter" idx="28" hasCustomPrompt="1"/>
          </p:nvPr>
        </p:nvSpPr>
        <p:spPr>
          <a:xfrm>
            <a:off x="6338046" y="4171725"/>
            <a:ext cx="1523999" cy="887227"/>
          </a:xfrm>
          <a:prstGeom prst="rect">
            <a:avLst/>
          </a:prstGeom>
        </p:spPr>
        <p:txBody>
          <a:bodyPr>
            <a:normAutofit/>
          </a:bodyPr>
          <a:lstStyle>
            <a:lvl1pPr marL="0" indent="0">
              <a:buNone/>
              <a:defRPr sz="1600"/>
            </a:lvl1pPr>
          </a:lstStyle>
          <a:p>
            <a:pPr lvl="0"/>
            <a:r>
              <a:rPr lang="en-US"/>
              <a:t>Type question Keyword here</a:t>
            </a:r>
          </a:p>
        </p:txBody>
      </p:sp>
      <p:sp>
        <p:nvSpPr>
          <p:cNvPr id="39" name="Text Placeholder 5"/>
          <p:cNvSpPr>
            <a:spLocks noGrp="1"/>
          </p:cNvSpPr>
          <p:nvPr>
            <p:ph type="body" sz="quarter" idx="29" hasCustomPrompt="1"/>
          </p:nvPr>
        </p:nvSpPr>
        <p:spPr>
          <a:xfrm>
            <a:off x="6338046" y="5163784"/>
            <a:ext cx="1523999" cy="887227"/>
          </a:xfrm>
          <a:prstGeom prst="rect">
            <a:avLst/>
          </a:prstGeom>
        </p:spPr>
        <p:txBody>
          <a:bodyPr>
            <a:normAutofit/>
          </a:bodyPr>
          <a:lstStyle>
            <a:lvl1pPr marL="0" indent="0">
              <a:buNone/>
              <a:defRPr sz="1600"/>
            </a:lvl1pPr>
          </a:lstStyle>
          <a:p>
            <a:pPr lvl="0"/>
            <a:r>
              <a:rPr lang="en-US"/>
              <a:t>Type question Keyword here</a:t>
            </a:r>
          </a:p>
        </p:txBody>
      </p:sp>
      <p:sp>
        <p:nvSpPr>
          <p:cNvPr id="40" name="Rectangle 39"/>
          <p:cNvSpPr/>
          <p:nvPr/>
        </p:nvSpPr>
        <p:spPr>
          <a:xfrm>
            <a:off x="0" y="6339146"/>
            <a:ext cx="12192000" cy="518854"/>
          </a:xfrm>
          <a:prstGeom prst="rect">
            <a:avLst/>
          </a:prstGeom>
          <a:solidFill>
            <a:srgbClr val="00206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1" name="Picture 40"/>
          <p:cNvPicPr>
            <a:picLocks noChangeAspect="1"/>
          </p:cNvPicPr>
          <p:nvPr/>
        </p:nvPicPr>
        <p:blipFill rotWithShape="1">
          <a:blip r:embed="rId2" cstate="print">
            <a:extLst>
              <a:ext uri="{28A0092B-C50C-407E-A947-70E740481C1C}">
                <a14:useLocalDpi xmlns:a14="http://schemas.microsoft.com/office/drawing/2010/main" val="0"/>
              </a:ext>
            </a:extLst>
          </a:blip>
          <a:srcRect l="-1" t="1" r="-6700" b="2639"/>
          <a:stretch/>
        </p:blipFill>
        <p:spPr>
          <a:xfrm>
            <a:off x="10875132" y="6420115"/>
            <a:ext cx="1316867" cy="394572"/>
          </a:xfrm>
          <a:prstGeom prst="rect">
            <a:avLst/>
          </a:prstGeom>
        </p:spPr>
      </p:pic>
      <p:sp>
        <p:nvSpPr>
          <p:cNvPr id="42" name="Pentagon 41"/>
          <p:cNvSpPr/>
          <p:nvPr/>
        </p:nvSpPr>
        <p:spPr>
          <a:xfrm>
            <a:off x="90521" y="6429002"/>
            <a:ext cx="2700000" cy="360000"/>
          </a:xfrm>
          <a:prstGeom prst="homePlate">
            <a:avLst/>
          </a:prstGeom>
          <a:solidFill>
            <a:srgbClr val="9259A4"/>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RETRIEVE</a:t>
            </a:r>
            <a:endParaRPr lang="en-GB" sz="1600" b="0">
              <a:solidFill>
                <a:schemeClr val="bg1"/>
              </a:solidFill>
            </a:endParaRPr>
          </a:p>
        </p:txBody>
      </p:sp>
      <p:sp>
        <p:nvSpPr>
          <p:cNvPr id="43" name="Chevron 42"/>
          <p:cNvSpPr/>
          <p:nvPr/>
        </p:nvSpPr>
        <p:spPr>
          <a:xfrm>
            <a:off x="2760836"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INSTRUCT</a:t>
            </a:r>
          </a:p>
        </p:txBody>
      </p:sp>
      <p:sp>
        <p:nvSpPr>
          <p:cNvPr id="44" name="Chevron 43"/>
          <p:cNvSpPr/>
          <p:nvPr/>
        </p:nvSpPr>
        <p:spPr>
          <a:xfrm>
            <a:off x="5412088"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PRACTISE</a:t>
            </a:r>
            <a:endParaRPr lang="en-GB" sz="1600" b="0">
              <a:solidFill>
                <a:schemeClr val="bg1"/>
              </a:solidFill>
            </a:endParaRPr>
          </a:p>
        </p:txBody>
      </p:sp>
      <p:sp>
        <p:nvSpPr>
          <p:cNvPr id="45" name="Chevron 44"/>
          <p:cNvSpPr/>
          <p:nvPr/>
        </p:nvSpPr>
        <p:spPr>
          <a:xfrm>
            <a:off x="8068872"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SECURE</a:t>
            </a:r>
            <a:endParaRPr lang="en-GB" sz="1600" b="0">
              <a:solidFill>
                <a:schemeClr val="bg1"/>
              </a:solidFill>
            </a:endParaRPr>
          </a:p>
        </p:txBody>
      </p:sp>
    </p:spTree>
    <p:extLst>
      <p:ext uri="{BB962C8B-B14F-4D97-AF65-F5344CB8AC3E}">
        <p14:creationId xmlns:p14="http://schemas.microsoft.com/office/powerpoint/2010/main" val="296567939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ALT Connect - Detail">
    <p:spTree>
      <p:nvGrpSpPr>
        <p:cNvPr id="1" name=""/>
        <p:cNvGrpSpPr/>
        <p:nvPr/>
      </p:nvGrpSpPr>
      <p:grpSpPr>
        <a:xfrm>
          <a:off x="0" y="0"/>
          <a:ext cx="0" cy="0"/>
          <a:chOff x="0" y="0"/>
          <a:chExt cx="0" cy="0"/>
        </a:xfrm>
      </p:grpSpPr>
      <p:sp>
        <p:nvSpPr>
          <p:cNvPr id="30" name="Rectangle 29"/>
          <p:cNvSpPr/>
          <p:nvPr/>
        </p:nvSpPr>
        <p:spPr>
          <a:xfrm>
            <a:off x="-16041" y="2104"/>
            <a:ext cx="12192000" cy="798778"/>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TextBox 30"/>
          <p:cNvSpPr txBox="1"/>
          <p:nvPr/>
        </p:nvSpPr>
        <p:spPr>
          <a:xfrm>
            <a:off x="8819897" y="899018"/>
            <a:ext cx="2710102" cy="369332"/>
          </a:xfrm>
          <a:prstGeom prst="rect">
            <a:avLst/>
          </a:prstGeom>
          <a:noFill/>
        </p:spPr>
        <p:txBody>
          <a:bodyPr wrap="square" rtlCol="0">
            <a:spAutoFit/>
          </a:bodyPr>
          <a:lstStyle/>
          <a:p>
            <a:r>
              <a:rPr lang="en-GB" b="1">
                <a:ln w="19050">
                  <a:noFill/>
                </a:ln>
                <a:solidFill>
                  <a:srgbClr val="002060"/>
                </a:solidFill>
              </a:rPr>
              <a:t>CONNECTED KNOWLEDGE</a:t>
            </a:r>
          </a:p>
        </p:txBody>
      </p:sp>
      <p:sp>
        <p:nvSpPr>
          <p:cNvPr id="32" name="Rectangle 31"/>
          <p:cNvSpPr/>
          <p:nvPr/>
        </p:nvSpPr>
        <p:spPr>
          <a:xfrm>
            <a:off x="0" y="6339146"/>
            <a:ext cx="12192000" cy="518854"/>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3" name="Picture 32"/>
          <p:cNvPicPr>
            <a:picLocks noChangeAspect="1"/>
          </p:cNvPicPr>
          <p:nvPr/>
        </p:nvPicPr>
        <p:blipFill rotWithShape="1">
          <a:blip r:embed="rId2" cstate="print">
            <a:extLst>
              <a:ext uri="{28A0092B-C50C-407E-A947-70E740481C1C}">
                <a14:useLocalDpi xmlns:a14="http://schemas.microsoft.com/office/drawing/2010/main" val="0"/>
              </a:ext>
            </a:extLst>
          </a:blip>
          <a:srcRect l="-1" t="1" r="-6700" b="2639"/>
          <a:stretch/>
        </p:blipFill>
        <p:spPr>
          <a:xfrm>
            <a:off x="10875133" y="6420115"/>
            <a:ext cx="1300826" cy="394572"/>
          </a:xfrm>
          <a:prstGeom prst="rect">
            <a:avLst/>
          </a:prstGeom>
        </p:spPr>
      </p:pic>
      <p:sp>
        <p:nvSpPr>
          <p:cNvPr id="34" name="Pentagon 33"/>
          <p:cNvSpPr/>
          <p:nvPr/>
        </p:nvSpPr>
        <p:spPr>
          <a:xfrm>
            <a:off x="90521" y="6429002"/>
            <a:ext cx="2700000" cy="360000"/>
          </a:xfrm>
          <a:prstGeom prst="homePlate">
            <a:avLst/>
          </a:prstGeom>
          <a:solidFill>
            <a:srgbClr val="9259A4"/>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RETRIEVE</a:t>
            </a:r>
            <a:endParaRPr lang="en-GB" sz="1600" b="0">
              <a:solidFill>
                <a:schemeClr val="bg1"/>
              </a:solidFill>
            </a:endParaRPr>
          </a:p>
        </p:txBody>
      </p:sp>
      <p:sp>
        <p:nvSpPr>
          <p:cNvPr id="35" name="Chevron 34"/>
          <p:cNvSpPr/>
          <p:nvPr/>
        </p:nvSpPr>
        <p:spPr>
          <a:xfrm>
            <a:off x="2760836" y="6429002"/>
            <a:ext cx="2700000" cy="360000"/>
          </a:xfrm>
          <a:prstGeom prst="chevron">
            <a:avLst/>
          </a:prstGeom>
          <a:solidFill>
            <a:srgbClr val="DCB50E"/>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INSTRUCT</a:t>
            </a:r>
          </a:p>
        </p:txBody>
      </p:sp>
      <p:sp>
        <p:nvSpPr>
          <p:cNvPr id="36" name="Chevron 35"/>
          <p:cNvSpPr/>
          <p:nvPr/>
        </p:nvSpPr>
        <p:spPr>
          <a:xfrm>
            <a:off x="5412088" y="6429002"/>
            <a:ext cx="2700000" cy="360000"/>
          </a:xfrm>
          <a:prstGeom prst="chevron">
            <a:avLst/>
          </a:prstGeom>
          <a:solidFill>
            <a:srgbClr val="E8812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PRACTISE</a:t>
            </a:r>
            <a:endParaRPr lang="en-GB" sz="1600" b="0">
              <a:solidFill>
                <a:schemeClr val="bg1"/>
              </a:solidFill>
            </a:endParaRPr>
          </a:p>
        </p:txBody>
      </p:sp>
      <p:sp>
        <p:nvSpPr>
          <p:cNvPr id="37" name="Chevron 36"/>
          <p:cNvSpPr/>
          <p:nvPr/>
        </p:nvSpPr>
        <p:spPr>
          <a:xfrm>
            <a:off x="8068872" y="6429002"/>
            <a:ext cx="2700000" cy="360000"/>
          </a:xfrm>
          <a:prstGeom prst="chevron">
            <a:avLst/>
          </a:prstGeom>
          <a:solidFill>
            <a:srgbClr val="3584C5"/>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SECURE</a:t>
            </a:r>
            <a:endParaRPr lang="en-GB" sz="1600" b="0">
              <a:solidFill>
                <a:schemeClr val="bg1"/>
              </a:solidFill>
            </a:endParaRPr>
          </a:p>
        </p:txBody>
      </p:sp>
      <p:sp>
        <p:nvSpPr>
          <p:cNvPr id="38" name="TextBox 37"/>
          <p:cNvSpPr txBox="1"/>
          <p:nvPr/>
        </p:nvSpPr>
        <p:spPr>
          <a:xfrm>
            <a:off x="3291551" y="1380989"/>
            <a:ext cx="1586548" cy="600164"/>
          </a:xfrm>
          <a:prstGeom prst="rect">
            <a:avLst/>
          </a:prstGeom>
          <a:solidFill>
            <a:schemeClr val="accent1">
              <a:lumMod val="20000"/>
              <a:lumOff val="80000"/>
            </a:schemeClr>
          </a:solidFill>
          <a:ln>
            <a:solidFill>
              <a:schemeClr val="tx1"/>
            </a:solidFill>
            <a:prstDash val="dash"/>
          </a:ln>
        </p:spPr>
        <p:txBody>
          <a:bodyPr wrap="square" rtlCol="0">
            <a:spAutoFit/>
          </a:bodyPr>
          <a:lstStyle/>
          <a:p>
            <a:pPr marL="0" marR="0" lvl="0" indent="0" algn="ctr" defTabSz="914400" rtl="0" eaLnBrk="1" fontAlgn="auto" latinLnBrk="0" hangingPunct="1">
              <a:lnSpc>
                <a:spcPct val="100000"/>
              </a:lnSpc>
              <a:spcBef>
                <a:spcPts val="0"/>
              </a:spcBef>
              <a:buClrTx/>
              <a:buSzTx/>
              <a:buFont typeface="Arial" panose="020B0604020202020204" pitchFamily="34" charset="0"/>
              <a:buNone/>
              <a:tabLst/>
              <a:defRPr/>
            </a:pPr>
            <a:r>
              <a:rPr lang="en-GB" sz="1100" b="1"/>
              <a:t>AfL – e.g. Show Me</a:t>
            </a:r>
          </a:p>
          <a:p>
            <a:pPr marL="0" marR="0" lvl="0" indent="0" algn="ctr" defTabSz="914400" rtl="0" eaLnBrk="1" fontAlgn="auto" latinLnBrk="0" hangingPunct="1">
              <a:lnSpc>
                <a:spcPct val="100000"/>
              </a:lnSpc>
              <a:spcBef>
                <a:spcPts val="0"/>
              </a:spcBef>
              <a:buClrTx/>
              <a:buSzTx/>
              <a:buFont typeface="Arial" panose="020B0604020202020204" pitchFamily="34" charset="0"/>
              <a:buNone/>
              <a:tabLst/>
              <a:defRPr/>
            </a:pPr>
            <a:r>
              <a:rPr lang="en-GB" sz="1100" baseline="0">
                <a:latin typeface="+mn-lt"/>
              </a:rPr>
              <a:t>Pupils must show their retrieval answers </a:t>
            </a:r>
          </a:p>
        </p:txBody>
      </p:sp>
      <p:sp>
        <p:nvSpPr>
          <p:cNvPr id="39" name="TextBox 38"/>
          <p:cNvSpPr txBox="1"/>
          <p:nvPr/>
        </p:nvSpPr>
        <p:spPr>
          <a:xfrm>
            <a:off x="5551329" y="3243622"/>
            <a:ext cx="1504384" cy="600164"/>
          </a:xfrm>
          <a:prstGeom prst="rect">
            <a:avLst/>
          </a:prstGeom>
          <a:solidFill>
            <a:schemeClr val="accent1">
              <a:lumMod val="20000"/>
              <a:lumOff val="80000"/>
            </a:schemeClr>
          </a:solidFill>
          <a:ln>
            <a:solidFill>
              <a:schemeClr val="tx1"/>
            </a:solidFill>
            <a:prstDash val="dash"/>
          </a:ln>
        </p:spPr>
        <p:txBody>
          <a:bodyPr wrap="square" rtlCol="0">
            <a:spAutoFit/>
          </a:bodyPr>
          <a:lstStyle/>
          <a:p>
            <a:pPr marL="0" indent="0" algn="l">
              <a:buFont typeface="Arial" panose="020B0604020202020204" pitchFamily="34" charset="0"/>
              <a:buNone/>
            </a:pPr>
            <a:r>
              <a:rPr lang="en-GB" sz="1100" b="1" baseline="0">
                <a:latin typeface="+mn-lt"/>
              </a:rPr>
              <a:t>AfL – e.g. Hinge Point</a:t>
            </a:r>
          </a:p>
          <a:p>
            <a:pPr marL="0" indent="0" algn="l">
              <a:buFont typeface="Arial" panose="020B0604020202020204" pitchFamily="34" charset="0"/>
              <a:buNone/>
            </a:pPr>
            <a:r>
              <a:rPr lang="en-GB" sz="1100" baseline="0">
                <a:latin typeface="+mn-lt"/>
              </a:rPr>
              <a:t>Move into practice, or more instruction?</a:t>
            </a:r>
            <a:endParaRPr lang="en-GB" sz="1100">
              <a:latin typeface="+mn-lt"/>
            </a:endParaRPr>
          </a:p>
        </p:txBody>
      </p:sp>
      <p:sp>
        <p:nvSpPr>
          <p:cNvPr id="40" name="TextBox 39"/>
          <p:cNvSpPr txBox="1"/>
          <p:nvPr/>
        </p:nvSpPr>
        <p:spPr>
          <a:xfrm>
            <a:off x="3220271" y="4925650"/>
            <a:ext cx="1750088" cy="600164"/>
          </a:xfrm>
          <a:prstGeom prst="rect">
            <a:avLst/>
          </a:prstGeom>
          <a:solidFill>
            <a:schemeClr val="accent1">
              <a:lumMod val="20000"/>
              <a:lumOff val="80000"/>
            </a:schemeClr>
          </a:solidFill>
          <a:ln>
            <a:solidFill>
              <a:schemeClr val="tx1"/>
            </a:solidFill>
            <a:prstDash val="dash"/>
          </a:ln>
        </p:spPr>
        <p:txBody>
          <a:bodyPr wrap="square" rtlCol="0">
            <a:spAutoFit/>
          </a:bodyPr>
          <a:lstStyle/>
          <a:p>
            <a:pPr marL="0" indent="0" algn="ctr">
              <a:buFont typeface="Arial" panose="020B0604020202020204" pitchFamily="34" charset="0"/>
              <a:buNone/>
            </a:pPr>
            <a:r>
              <a:rPr lang="en-GB" sz="1100" b="1" baseline="0">
                <a:latin typeface="+mn-lt"/>
              </a:rPr>
              <a:t>AfL – e.g. Live Marking</a:t>
            </a:r>
          </a:p>
          <a:p>
            <a:pPr marL="0" indent="0" algn="ctr">
              <a:buFont typeface="Arial" panose="020B0604020202020204" pitchFamily="34" charset="0"/>
              <a:buNone/>
            </a:pPr>
            <a:r>
              <a:rPr lang="en-GB" sz="1100" baseline="0">
                <a:latin typeface="+mn-lt"/>
              </a:rPr>
              <a:t>Circulate the room  to solve problems as they happen</a:t>
            </a:r>
            <a:endParaRPr lang="en-GB" sz="1100">
              <a:latin typeface="+mn-lt"/>
            </a:endParaRPr>
          </a:p>
        </p:txBody>
      </p:sp>
      <p:sp>
        <p:nvSpPr>
          <p:cNvPr id="41" name="TextBox 40"/>
          <p:cNvSpPr txBox="1"/>
          <p:nvPr/>
        </p:nvSpPr>
        <p:spPr>
          <a:xfrm>
            <a:off x="791411" y="3232660"/>
            <a:ext cx="1814494" cy="600164"/>
          </a:xfrm>
          <a:prstGeom prst="rect">
            <a:avLst/>
          </a:prstGeom>
          <a:solidFill>
            <a:schemeClr val="accent1">
              <a:lumMod val="20000"/>
              <a:lumOff val="80000"/>
            </a:schemeClr>
          </a:solidFill>
          <a:ln>
            <a:solidFill>
              <a:schemeClr val="tx1"/>
            </a:solidFill>
            <a:prstDash val="dash"/>
          </a:ln>
        </p:spPr>
        <p:txBody>
          <a:bodyPr wrap="square" rtlCol="0">
            <a:spAutoFit/>
          </a:bodyPr>
          <a:lstStyle/>
          <a:p>
            <a:pPr marL="0" indent="0" algn="r">
              <a:buFont typeface="Arial" panose="020B0604020202020204" pitchFamily="34" charset="0"/>
              <a:buNone/>
            </a:pPr>
            <a:r>
              <a:rPr lang="en-GB" sz="1100" b="1" baseline="0">
                <a:latin typeface="+mn-lt"/>
              </a:rPr>
              <a:t>AfL – e.g. Track</a:t>
            </a:r>
            <a:r>
              <a:rPr lang="en-GB" sz="1100" b="1">
                <a:latin typeface="+mn-lt"/>
              </a:rPr>
              <a:t> &amp; Transfer</a:t>
            </a:r>
          </a:p>
          <a:p>
            <a:pPr marL="0" indent="0" algn="r">
              <a:buFont typeface="Arial" panose="020B0604020202020204" pitchFamily="34" charset="0"/>
              <a:buNone/>
            </a:pPr>
            <a:r>
              <a:rPr lang="en-GB" sz="1100" baseline="0">
                <a:latin typeface="+mn-lt"/>
              </a:rPr>
              <a:t>Assess learning to inform next </a:t>
            </a:r>
            <a:r>
              <a:rPr lang="en-GB" sz="1100"/>
              <a:t>lesson </a:t>
            </a:r>
            <a:r>
              <a:rPr lang="en-GB" sz="1100" baseline="0">
                <a:latin typeface="+mn-lt"/>
              </a:rPr>
              <a:t>planning</a:t>
            </a:r>
            <a:endParaRPr lang="en-GB" sz="1100">
              <a:latin typeface="+mn-lt"/>
            </a:endParaRPr>
          </a:p>
        </p:txBody>
      </p:sp>
      <p:sp>
        <p:nvSpPr>
          <p:cNvPr id="42" name="TextBox 41"/>
          <p:cNvSpPr txBox="1"/>
          <p:nvPr/>
        </p:nvSpPr>
        <p:spPr>
          <a:xfrm>
            <a:off x="3016588" y="3221957"/>
            <a:ext cx="2180022" cy="461665"/>
          </a:xfrm>
          <a:prstGeom prst="rect">
            <a:avLst/>
          </a:prstGeom>
          <a:noFill/>
        </p:spPr>
        <p:txBody>
          <a:bodyPr wrap="square" rtlCol="0">
            <a:spAutoFit/>
          </a:bodyPr>
          <a:lstStyle/>
          <a:p>
            <a:pPr algn="ctr"/>
            <a:r>
              <a:rPr lang="en-GB" sz="2400">
                <a:ln w="19050">
                  <a:noFill/>
                </a:ln>
                <a:solidFill>
                  <a:srgbClr val="002060"/>
                </a:solidFill>
                <a:latin typeface="Arial Rounded MT Bold" panose="020F0704030504030204" pitchFamily="34" charset="0"/>
              </a:rPr>
              <a:t>CONNECT</a:t>
            </a:r>
          </a:p>
        </p:txBody>
      </p:sp>
      <p:sp>
        <p:nvSpPr>
          <p:cNvPr id="43" name="TextBox 42"/>
          <p:cNvSpPr txBox="1"/>
          <p:nvPr/>
        </p:nvSpPr>
        <p:spPr>
          <a:xfrm>
            <a:off x="8823608" y="1219867"/>
            <a:ext cx="3114572" cy="1777410"/>
          </a:xfrm>
          <a:prstGeom prst="rect">
            <a:avLst/>
          </a:prstGeom>
          <a:noFill/>
        </p:spPr>
        <p:txBody>
          <a:bodyPr wrap="square" rtlCol="0">
            <a:spAutoFit/>
          </a:bodyPr>
          <a:lstStyle/>
          <a:p>
            <a:pPr>
              <a:spcAft>
                <a:spcPts val="300"/>
              </a:spcAft>
              <a:defRPr/>
            </a:pPr>
            <a:r>
              <a:rPr lang="en-GB" sz="1050"/>
              <a:t>Connected knowledge sits at the heart of the Archway Curriculum. Expert teachers use every opportunity to </a:t>
            </a:r>
            <a:r>
              <a:rPr lang="en-GB" sz="1050" b="1"/>
              <a:t>CONNECT</a:t>
            </a:r>
            <a:r>
              <a:rPr lang="en-GB" sz="1050"/>
              <a:t> current learning with:</a:t>
            </a:r>
          </a:p>
          <a:p>
            <a:pPr marL="171450" indent="-171450">
              <a:spcAft>
                <a:spcPts val="300"/>
              </a:spcAft>
              <a:buFont typeface="Courier New" panose="02070309020205020404" pitchFamily="49" charset="0"/>
              <a:buChar char="o"/>
              <a:defRPr/>
            </a:pPr>
            <a:r>
              <a:rPr lang="en-GB" sz="1050"/>
              <a:t>The Curriculum Intent and Long Term Plan</a:t>
            </a:r>
          </a:p>
          <a:p>
            <a:pPr marL="171450" marR="0" lvl="0" indent="-171450" algn="l" defTabSz="914400" rtl="0" eaLnBrk="1" fontAlgn="auto" latinLnBrk="0" hangingPunct="1">
              <a:lnSpc>
                <a:spcPct val="100000"/>
              </a:lnSpc>
              <a:spcBef>
                <a:spcPts val="0"/>
              </a:spcBef>
              <a:spcAft>
                <a:spcPts val="300"/>
              </a:spcAft>
              <a:buClrTx/>
              <a:buSzTx/>
              <a:buFont typeface="Courier New" panose="02070309020205020404" pitchFamily="49" charset="0"/>
              <a:buChar char="o"/>
              <a:tabLst/>
              <a:defRPr/>
            </a:pPr>
            <a:r>
              <a:rPr lang="en-GB" sz="1050"/>
              <a:t>The Knowledge</a:t>
            </a:r>
            <a:r>
              <a:rPr lang="en-GB" sz="1050" baseline="0"/>
              <a:t> Organiser</a:t>
            </a:r>
          </a:p>
          <a:p>
            <a:pPr marL="171450" marR="0" lvl="0" indent="-171450" algn="l" defTabSz="914400" rtl="0" eaLnBrk="1" fontAlgn="auto" latinLnBrk="0" hangingPunct="1">
              <a:lnSpc>
                <a:spcPct val="100000"/>
              </a:lnSpc>
              <a:spcBef>
                <a:spcPts val="0"/>
              </a:spcBef>
              <a:spcAft>
                <a:spcPts val="300"/>
              </a:spcAft>
              <a:buClrTx/>
              <a:buSzTx/>
              <a:buFont typeface="Courier New" panose="02070309020205020404" pitchFamily="49" charset="0"/>
              <a:buChar char="o"/>
              <a:tabLst/>
              <a:defRPr/>
            </a:pPr>
            <a:r>
              <a:rPr lang="en-GB" sz="1050" baseline="0"/>
              <a:t>Home Learning and Revision</a:t>
            </a:r>
          </a:p>
          <a:p>
            <a:pPr marL="171450" lvl="0" indent="-171450">
              <a:spcAft>
                <a:spcPts val="300"/>
              </a:spcAft>
              <a:buFont typeface="Courier New" panose="02070309020205020404" pitchFamily="49" charset="0"/>
              <a:buChar char="o"/>
              <a:defRPr/>
            </a:pPr>
            <a:r>
              <a:rPr lang="en-GB" sz="1050"/>
              <a:t>Personal Development &amp; DEI</a:t>
            </a:r>
          </a:p>
          <a:p>
            <a:pPr marL="171450" lvl="0" indent="-171450">
              <a:spcAft>
                <a:spcPts val="300"/>
              </a:spcAft>
              <a:buFont typeface="Courier New" panose="02070309020205020404" pitchFamily="49" charset="0"/>
              <a:buChar char="o"/>
              <a:defRPr/>
            </a:pPr>
            <a:r>
              <a:rPr lang="en-GB" sz="1050"/>
              <a:t>Gatsby Career Benchmarks</a:t>
            </a:r>
          </a:p>
          <a:p>
            <a:pPr marL="171450" lvl="0" indent="-171450">
              <a:spcAft>
                <a:spcPts val="300"/>
              </a:spcAft>
              <a:buFont typeface="Courier New" panose="02070309020205020404" pitchFamily="49" charset="0"/>
              <a:buChar char="o"/>
              <a:defRPr/>
            </a:pPr>
            <a:r>
              <a:rPr lang="en-GB" sz="1050" baseline="0"/>
              <a:t>Other Curriculum Subjects</a:t>
            </a:r>
          </a:p>
        </p:txBody>
      </p:sp>
      <p:sp>
        <p:nvSpPr>
          <p:cNvPr id="44" name="Rounded Rectangle 43"/>
          <p:cNvSpPr/>
          <p:nvPr/>
        </p:nvSpPr>
        <p:spPr>
          <a:xfrm>
            <a:off x="5149248" y="1784732"/>
            <a:ext cx="2577080" cy="864220"/>
          </a:xfrm>
          <a:prstGeom prst="roundRect">
            <a:avLst>
              <a:gd name="adj" fmla="val 10789"/>
            </a:avLst>
          </a:prstGeom>
          <a:solidFill>
            <a:schemeClr val="bg1"/>
          </a:solidFill>
          <a:ln w="38100">
            <a:solidFill>
              <a:srgbClr val="DCB50E"/>
            </a:solidFill>
          </a:ln>
          <a:effectLst>
            <a:outerShdw blurRad="44450" dist="27940" dir="5400000" algn="ctr">
              <a:srgbClr val="000000">
                <a:alpha val="32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Rounded Rectangle 44"/>
          <p:cNvSpPr/>
          <p:nvPr/>
        </p:nvSpPr>
        <p:spPr>
          <a:xfrm>
            <a:off x="531041" y="1789882"/>
            <a:ext cx="2577080" cy="864220"/>
          </a:xfrm>
          <a:prstGeom prst="roundRect">
            <a:avLst>
              <a:gd name="adj" fmla="val 9025"/>
            </a:avLst>
          </a:prstGeom>
          <a:solidFill>
            <a:schemeClr val="bg1"/>
          </a:solidFill>
          <a:ln w="38100">
            <a:solidFill>
              <a:srgbClr val="9259A4"/>
            </a:solidFill>
          </a:ln>
          <a:effectLst>
            <a:outerShdw blurRad="44450" dist="27940" dir="5400000" algn="ctr">
              <a:srgbClr val="000000">
                <a:alpha val="32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GB">
              <a:solidFill>
                <a:schemeClr val="tx1"/>
              </a:solidFill>
            </a:endParaRPr>
          </a:p>
        </p:txBody>
      </p:sp>
      <p:sp>
        <p:nvSpPr>
          <p:cNvPr id="46" name="Rounded Rectangle 45"/>
          <p:cNvSpPr/>
          <p:nvPr/>
        </p:nvSpPr>
        <p:spPr>
          <a:xfrm>
            <a:off x="5142454" y="4358302"/>
            <a:ext cx="2577080" cy="864220"/>
          </a:xfrm>
          <a:prstGeom prst="roundRect">
            <a:avLst>
              <a:gd name="adj" fmla="val 13140"/>
            </a:avLst>
          </a:prstGeom>
          <a:solidFill>
            <a:schemeClr val="bg1"/>
          </a:solidFill>
          <a:ln w="38100">
            <a:solidFill>
              <a:srgbClr val="E88126"/>
            </a:solidFill>
          </a:ln>
          <a:effectLst>
            <a:outerShdw blurRad="44450" dist="27940" dir="5400000" algn="ctr">
              <a:srgbClr val="000000">
                <a:alpha val="32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solidFill>
                <a:schemeClr val="tx1"/>
              </a:solidFill>
            </a:endParaRPr>
          </a:p>
        </p:txBody>
      </p:sp>
      <p:sp>
        <p:nvSpPr>
          <p:cNvPr id="47" name="Rounded Rectangle 46"/>
          <p:cNvSpPr/>
          <p:nvPr/>
        </p:nvSpPr>
        <p:spPr>
          <a:xfrm>
            <a:off x="548096" y="4365861"/>
            <a:ext cx="2577080" cy="864220"/>
          </a:xfrm>
          <a:prstGeom prst="roundRect">
            <a:avLst>
              <a:gd name="adj" fmla="val 10789"/>
            </a:avLst>
          </a:prstGeom>
          <a:solidFill>
            <a:schemeClr val="bg1"/>
          </a:solidFill>
          <a:ln w="38100">
            <a:solidFill>
              <a:srgbClr val="3584C5"/>
            </a:solidFill>
          </a:ln>
          <a:effectLst>
            <a:outerShdw blurRad="44450" dist="27940" dir="5400000" algn="ctr">
              <a:srgbClr val="000000">
                <a:alpha val="32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48" name="TextBox 47"/>
          <p:cNvSpPr txBox="1"/>
          <p:nvPr/>
        </p:nvSpPr>
        <p:spPr>
          <a:xfrm>
            <a:off x="827880" y="4543978"/>
            <a:ext cx="2177674" cy="677108"/>
          </a:xfrm>
          <a:prstGeom prst="rect">
            <a:avLst/>
          </a:prstGeom>
          <a:noFill/>
        </p:spPr>
        <p:txBody>
          <a:bodyPr wrap="square" rtlCol="0">
            <a:spAutoFit/>
          </a:bodyPr>
          <a:lstStyle/>
          <a:p>
            <a:pPr algn="r">
              <a:spcAft>
                <a:spcPts val="300"/>
              </a:spcAft>
              <a:defRPr/>
            </a:pPr>
            <a:r>
              <a:rPr lang="en-GB" sz="1100"/>
              <a:t>Capture in writing or performance</a:t>
            </a:r>
          </a:p>
          <a:p>
            <a:pPr marL="0" marR="0" lvl="0" indent="0" algn="r" defTabSz="914400" rtl="0" eaLnBrk="1" fontAlgn="auto" latinLnBrk="0" hangingPunct="1">
              <a:lnSpc>
                <a:spcPct val="100000"/>
              </a:lnSpc>
              <a:spcBef>
                <a:spcPts val="0"/>
              </a:spcBef>
              <a:spcAft>
                <a:spcPts val="300"/>
              </a:spcAft>
              <a:buClrTx/>
              <a:buSzTx/>
              <a:buFont typeface="Arial" panose="020B0604020202020204" pitchFamily="34" charset="0"/>
              <a:buNone/>
              <a:tabLst/>
              <a:defRPr/>
            </a:pPr>
            <a:r>
              <a:rPr lang="en-GB" sz="1100">
                <a:latin typeface="+mn-lt"/>
              </a:rPr>
              <a:t>Remove scaffolding as</a:t>
            </a:r>
            <a:r>
              <a:rPr lang="en-GB" sz="1100" baseline="0">
                <a:latin typeface="+mn-lt"/>
              </a:rPr>
              <a:t> appropriate</a:t>
            </a:r>
            <a:endParaRPr lang="en-GB" sz="1100">
              <a:latin typeface="+mn-lt"/>
            </a:endParaRPr>
          </a:p>
          <a:p>
            <a:pPr marL="0" indent="0" algn="r">
              <a:spcAft>
                <a:spcPts val="300"/>
              </a:spcAft>
              <a:buFont typeface="Arial" panose="020B0604020202020204" pitchFamily="34" charset="0"/>
              <a:buNone/>
            </a:pPr>
            <a:r>
              <a:rPr lang="en-GB" sz="1100">
                <a:latin typeface="+mn-lt"/>
              </a:rPr>
              <a:t>Connect with existing knowledge</a:t>
            </a:r>
          </a:p>
        </p:txBody>
      </p:sp>
      <p:sp>
        <p:nvSpPr>
          <p:cNvPr id="49" name="TextBox 48"/>
          <p:cNvSpPr txBox="1"/>
          <p:nvPr/>
        </p:nvSpPr>
        <p:spPr>
          <a:xfrm>
            <a:off x="580553" y="1766294"/>
            <a:ext cx="2485041" cy="677108"/>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300"/>
              </a:spcAft>
              <a:buClrTx/>
              <a:buSzTx/>
              <a:buFont typeface="Arial" panose="020B0604020202020204" pitchFamily="34" charset="0"/>
              <a:buNone/>
              <a:tabLst/>
              <a:defRPr/>
            </a:pPr>
            <a:r>
              <a:rPr lang="en-GB" sz="1100">
                <a:latin typeface="+mn-lt"/>
              </a:rPr>
              <a:t>Spaced recent and long term knowledge </a:t>
            </a:r>
          </a:p>
          <a:p>
            <a:pPr marL="0" marR="0" lvl="0" indent="0" algn="r" defTabSz="914400" rtl="0" eaLnBrk="1" fontAlgn="auto" latinLnBrk="0" hangingPunct="1">
              <a:lnSpc>
                <a:spcPct val="100000"/>
              </a:lnSpc>
              <a:spcBef>
                <a:spcPts val="0"/>
              </a:spcBef>
              <a:spcAft>
                <a:spcPts val="300"/>
              </a:spcAft>
              <a:buClrTx/>
              <a:buSzTx/>
              <a:buFont typeface="Arial" panose="020B0604020202020204" pitchFamily="34" charset="0"/>
              <a:buNone/>
              <a:tabLst/>
              <a:defRPr/>
            </a:pPr>
            <a:r>
              <a:rPr lang="en-GB" sz="1100">
                <a:latin typeface="+mn-lt"/>
              </a:rPr>
              <a:t>Misconceptions from </a:t>
            </a:r>
            <a:r>
              <a:rPr lang="en-GB" sz="1100"/>
              <a:t>previous learning</a:t>
            </a:r>
          </a:p>
          <a:p>
            <a:pPr marL="0" marR="0" lvl="0" indent="0" algn="r" defTabSz="914400" rtl="0" eaLnBrk="1" fontAlgn="auto" latinLnBrk="0" hangingPunct="1">
              <a:lnSpc>
                <a:spcPct val="100000"/>
              </a:lnSpc>
              <a:spcBef>
                <a:spcPts val="0"/>
              </a:spcBef>
              <a:spcAft>
                <a:spcPts val="300"/>
              </a:spcAft>
              <a:buClrTx/>
              <a:buSzTx/>
              <a:buFont typeface="Arial" panose="020B0604020202020204" pitchFamily="34" charset="0"/>
              <a:buNone/>
              <a:tabLst/>
              <a:defRPr/>
            </a:pPr>
            <a:r>
              <a:rPr lang="en-GB" sz="1100">
                <a:latin typeface="+mn-lt"/>
              </a:rPr>
              <a:t>Connect to KO &amp; home learning</a:t>
            </a:r>
          </a:p>
        </p:txBody>
      </p:sp>
      <p:sp>
        <p:nvSpPr>
          <p:cNvPr id="50" name="TextBox 49"/>
          <p:cNvSpPr txBox="1"/>
          <p:nvPr/>
        </p:nvSpPr>
        <p:spPr>
          <a:xfrm>
            <a:off x="5168859" y="4555899"/>
            <a:ext cx="2608576" cy="677108"/>
          </a:xfrm>
          <a:prstGeom prst="rect">
            <a:avLst/>
          </a:prstGeom>
          <a:noFill/>
        </p:spPr>
        <p:txBody>
          <a:bodyPr wrap="square" rtlCol="0">
            <a:spAutoFit/>
          </a:bodyPr>
          <a:lstStyle/>
          <a:p>
            <a:pPr>
              <a:spcAft>
                <a:spcPts val="300"/>
              </a:spcAft>
            </a:pPr>
            <a:r>
              <a:rPr lang="en-GB" sz="1100"/>
              <a:t>Modelling - Make thinking visible </a:t>
            </a:r>
          </a:p>
          <a:p>
            <a:pPr marL="0" indent="0">
              <a:spcAft>
                <a:spcPts val="300"/>
              </a:spcAft>
              <a:buFont typeface="Arial" panose="020B0604020202020204" pitchFamily="34" charset="0"/>
              <a:buNone/>
            </a:pPr>
            <a:r>
              <a:rPr lang="en-GB" sz="1100">
                <a:latin typeface="+mn-lt"/>
              </a:rPr>
              <a:t>Add scaffolding as required</a:t>
            </a:r>
          </a:p>
          <a:p>
            <a:pPr marL="0" indent="0">
              <a:spcAft>
                <a:spcPts val="300"/>
              </a:spcAft>
              <a:buFont typeface="Arial" panose="020B0604020202020204" pitchFamily="34" charset="0"/>
              <a:buNone/>
            </a:pPr>
            <a:r>
              <a:rPr lang="en-GB" sz="1100">
                <a:latin typeface="+mn-lt"/>
              </a:rPr>
              <a:t>Use whiteboards, visualisers &amp; exemplars</a:t>
            </a:r>
          </a:p>
        </p:txBody>
      </p:sp>
      <p:sp>
        <p:nvSpPr>
          <p:cNvPr id="51" name="TextBox 50"/>
          <p:cNvSpPr txBox="1"/>
          <p:nvPr/>
        </p:nvSpPr>
        <p:spPr>
          <a:xfrm>
            <a:off x="5170578" y="1763836"/>
            <a:ext cx="2459230" cy="677108"/>
          </a:xfrm>
          <a:prstGeom prst="rect">
            <a:avLst/>
          </a:prstGeom>
          <a:noFill/>
        </p:spPr>
        <p:txBody>
          <a:bodyPr wrap="square" rtlCol="0">
            <a:spAutoFit/>
          </a:bodyPr>
          <a:lstStyle/>
          <a:p>
            <a:pPr marL="0" indent="0">
              <a:spcAft>
                <a:spcPts val="300"/>
              </a:spcAft>
              <a:buFont typeface="Arial" panose="020B0604020202020204" pitchFamily="34" charset="0"/>
              <a:buNone/>
            </a:pPr>
            <a:r>
              <a:rPr lang="en-GB" sz="1100">
                <a:latin typeface="+mn-lt"/>
              </a:rPr>
              <a:t>Clear instruction and modelling</a:t>
            </a:r>
          </a:p>
          <a:p>
            <a:pPr marL="0" indent="0">
              <a:spcAft>
                <a:spcPts val="300"/>
              </a:spcAft>
              <a:buFont typeface="Arial" panose="020B0604020202020204" pitchFamily="34" charset="0"/>
              <a:buNone/>
            </a:pPr>
            <a:r>
              <a:rPr lang="en-GB" sz="1100">
                <a:latin typeface="+mn-lt"/>
              </a:rPr>
              <a:t>Prioritise </a:t>
            </a:r>
            <a:r>
              <a:rPr lang="en-GB" sz="1100" b="1">
                <a:latin typeface="+mn-lt"/>
              </a:rPr>
              <a:t>Reading</a:t>
            </a:r>
            <a:r>
              <a:rPr lang="en-GB" sz="1100">
                <a:latin typeface="+mn-lt"/>
              </a:rPr>
              <a:t> using ALT strategies </a:t>
            </a:r>
          </a:p>
          <a:p>
            <a:pPr marL="0" indent="0">
              <a:spcAft>
                <a:spcPts val="300"/>
              </a:spcAft>
              <a:buFont typeface="Arial" panose="020B0604020202020204" pitchFamily="34" charset="0"/>
              <a:buNone/>
            </a:pPr>
            <a:r>
              <a:rPr lang="en-GB" sz="1100">
                <a:latin typeface="+mn-lt"/>
              </a:rPr>
              <a:t>Use KO to secure knowledge and vocab</a:t>
            </a:r>
          </a:p>
        </p:txBody>
      </p:sp>
      <p:sp>
        <p:nvSpPr>
          <p:cNvPr id="52" name="Rounded Rectangle 51"/>
          <p:cNvSpPr/>
          <p:nvPr/>
        </p:nvSpPr>
        <p:spPr>
          <a:xfrm>
            <a:off x="5125849" y="4169788"/>
            <a:ext cx="1512000" cy="360000"/>
          </a:xfrm>
          <a:prstGeom prst="roundRect">
            <a:avLst>
              <a:gd name="adj" fmla="val 19453"/>
            </a:avLst>
          </a:prstGeom>
          <a:solidFill>
            <a:srgbClr val="E8812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a:t>PRACTISE</a:t>
            </a:r>
          </a:p>
        </p:txBody>
      </p:sp>
      <p:sp>
        <p:nvSpPr>
          <p:cNvPr id="53" name="Rounded Rectangle 52"/>
          <p:cNvSpPr/>
          <p:nvPr/>
        </p:nvSpPr>
        <p:spPr>
          <a:xfrm>
            <a:off x="1608189" y="2498991"/>
            <a:ext cx="1512000" cy="360000"/>
          </a:xfrm>
          <a:prstGeom prst="roundRect">
            <a:avLst>
              <a:gd name="adj" fmla="val 14111"/>
            </a:avLst>
          </a:prstGeom>
          <a:solidFill>
            <a:srgbClr val="9259A4"/>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a:t>RETRIEVE</a:t>
            </a:r>
          </a:p>
        </p:txBody>
      </p:sp>
      <p:sp>
        <p:nvSpPr>
          <p:cNvPr id="54" name="Rounded Rectangle 53"/>
          <p:cNvSpPr/>
          <p:nvPr/>
        </p:nvSpPr>
        <p:spPr>
          <a:xfrm>
            <a:off x="1632756" y="4171038"/>
            <a:ext cx="1512000" cy="360000"/>
          </a:xfrm>
          <a:prstGeom prst="roundRect">
            <a:avLst>
              <a:gd name="adj" fmla="val 13735"/>
            </a:avLst>
          </a:prstGeom>
          <a:solidFill>
            <a:srgbClr val="3584C5"/>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a:t>SECURE</a:t>
            </a:r>
          </a:p>
        </p:txBody>
      </p:sp>
      <p:sp>
        <p:nvSpPr>
          <p:cNvPr id="55" name="Rounded Rectangle 54"/>
          <p:cNvSpPr/>
          <p:nvPr/>
        </p:nvSpPr>
        <p:spPr>
          <a:xfrm>
            <a:off x="5129702" y="2502804"/>
            <a:ext cx="1512000" cy="360000"/>
          </a:xfrm>
          <a:prstGeom prst="roundRect">
            <a:avLst>
              <a:gd name="adj" fmla="val 23613"/>
            </a:avLst>
          </a:prstGeom>
          <a:solidFill>
            <a:srgbClr val="DCB50E"/>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a:t>INSTRUCT</a:t>
            </a:r>
          </a:p>
        </p:txBody>
      </p:sp>
      <p:sp>
        <p:nvSpPr>
          <p:cNvPr id="56" name="TextBox 55"/>
          <p:cNvSpPr txBox="1"/>
          <p:nvPr/>
        </p:nvSpPr>
        <p:spPr>
          <a:xfrm>
            <a:off x="8827869" y="3050219"/>
            <a:ext cx="3047132" cy="369332"/>
          </a:xfrm>
          <a:prstGeom prst="rect">
            <a:avLst/>
          </a:prstGeom>
          <a:noFill/>
        </p:spPr>
        <p:txBody>
          <a:bodyPr wrap="square" rtlCol="0">
            <a:spAutoFit/>
          </a:bodyPr>
          <a:lstStyle/>
          <a:p>
            <a:r>
              <a:rPr lang="en-GB" b="1">
                <a:ln w="19050">
                  <a:noFill/>
                </a:ln>
                <a:solidFill>
                  <a:srgbClr val="002060"/>
                </a:solidFill>
              </a:rPr>
              <a:t>PRIORITISE READING</a:t>
            </a:r>
          </a:p>
        </p:txBody>
      </p:sp>
      <p:sp>
        <p:nvSpPr>
          <p:cNvPr id="57" name="TextBox 56"/>
          <p:cNvSpPr txBox="1"/>
          <p:nvPr/>
        </p:nvSpPr>
        <p:spPr>
          <a:xfrm>
            <a:off x="8807116" y="3327204"/>
            <a:ext cx="3213772" cy="738664"/>
          </a:xfrm>
          <a:prstGeom prst="rect">
            <a:avLst/>
          </a:prstGeom>
          <a:noFill/>
        </p:spPr>
        <p:txBody>
          <a:bodyPr wrap="square" rtlCol="0">
            <a:spAutoFit/>
          </a:bodyPr>
          <a:lstStyle/>
          <a:p>
            <a:pPr>
              <a:spcAft>
                <a:spcPts val="300"/>
              </a:spcAft>
              <a:defRPr/>
            </a:pPr>
            <a:r>
              <a:rPr lang="en-GB" sz="1050"/>
              <a:t>The curriculum is the main opportunity to teach pupils both the art and science of reading. Opportunities to read are written into curriculum and lesson plans. The Archway Reading Strategies are used in all subjects.</a:t>
            </a:r>
          </a:p>
        </p:txBody>
      </p:sp>
      <p:sp>
        <p:nvSpPr>
          <p:cNvPr id="58" name="TextBox 57"/>
          <p:cNvSpPr txBox="1"/>
          <p:nvPr/>
        </p:nvSpPr>
        <p:spPr>
          <a:xfrm>
            <a:off x="8822635" y="4310241"/>
            <a:ext cx="2950591" cy="369332"/>
          </a:xfrm>
          <a:prstGeom prst="rect">
            <a:avLst/>
          </a:prstGeom>
          <a:noFill/>
        </p:spPr>
        <p:txBody>
          <a:bodyPr wrap="square" rtlCol="0">
            <a:spAutoFit/>
          </a:bodyPr>
          <a:lstStyle/>
          <a:p>
            <a:r>
              <a:rPr lang="en-GB" b="1">
                <a:ln w="19050">
                  <a:noFill/>
                </a:ln>
                <a:solidFill>
                  <a:srgbClr val="002060"/>
                </a:solidFill>
              </a:rPr>
              <a:t>QUALITY FIRST TEACHING</a:t>
            </a:r>
          </a:p>
        </p:txBody>
      </p:sp>
      <p:sp>
        <p:nvSpPr>
          <p:cNvPr id="59" name="TextBox 58"/>
          <p:cNvSpPr txBox="1"/>
          <p:nvPr/>
        </p:nvSpPr>
        <p:spPr>
          <a:xfrm>
            <a:off x="8853444" y="4565664"/>
            <a:ext cx="2935078" cy="738664"/>
          </a:xfrm>
          <a:prstGeom prst="rect">
            <a:avLst/>
          </a:prstGeom>
          <a:noFill/>
        </p:spPr>
        <p:txBody>
          <a:bodyPr wrap="square" rtlCol="0">
            <a:spAutoFit/>
          </a:bodyPr>
          <a:lstStyle/>
          <a:p>
            <a:pPr>
              <a:spcAft>
                <a:spcPts val="300"/>
              </a:spcAft>
              <a:defRPr/>
            </a:pPr>
            <a:r>
              <a:rPr lang="en-GB" sz="1050"/>
              <a:t>This lesson cycle is a model of Quality First Teaching. Teachers are experts in their pupils and adapt and scaffold work to ensure all can work independently.</a:t>
            </a:r>
          </a:p>
        </p:txBody>
      </p:sp>
      <p:sp>
        <p:nvSpPr>
          <p:cNvPr id="60" name="Rectangle 59"/>
          <p:cNvSpPr/>
          <p:nvPr/>
        </p:nvSpPr>
        <p:spPr>
          <a:xfrm>
            <a:off x="8699815" y="1024596"/>
            <a:ext cx="36000" cy="5112000"/>
          </a:xfrm>
          <a:prstGeom prst="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002060"/>
              </a:solidFill>
            </a:endParaRPr>
          </a:p>
        </p:txBody>
      </p:sp>
      <p:sp>
        <p:nvSpPr>
          <p:cNvPr id="61" name="TextBox 60"/>
          <p:cNvSpPr txBox="1"/>
          <p:nvPr/>
        </p:nvSpPr>
        <p:spPr>
          <a:xfrm>
            <a:off x="8819897" y="5338472"/>
            <a:ext cx="1645639" cy="369332"/>
          </a:xfrm>
          <a:prstGeom prst="rect">
            <a:avLst/>
          </a:prstGeom>
          <a:noFill/>
        </p:spPr>
        <p:txBody>
          <a:bodyPr wrap="square" rtlCol="0">
            <a:spAutoFit/>
          </a:bodyPr>
          <a:lstStyle/>
          <a:p>
            <a:r>
              <a:rPr lang="en-GB" b="1">
                <a:ln w="19050">
                  <a:noFill/>
                </a:ln>
                <a:solidFill>
                  <a:srgbClr val="002060"/>
                </a:solidFill>
              </a:rPr>
              <a:t>ROUTINES</a:t>
            </a:r>
          </a:p>
        </p:txBody>
      </p:sp>
      <p:sp>
        <p:nvSpPr>
          <p:cNvPr id="62" name="TextBox 61"/>
          <p:cNvSpPr txBox="1"/>
          <p:nvPr/>
        </p:nvSpPr>
        <p:spPr>
          <a:xfrm>
            <a:off x="8820969" y="5616037"/>
            <a:ext cx="3042845" cy="577081"/>
          </a:xfrm>
          <a:prstGeom prst="rect">
            <a:avLst/>
          </a:prstGeom>
          <a:noFill/>
        </p:spPr>
        <p:txBody>
          <a:bodyPr wrap="square" rtlCol="0">
            <a:spAutoFit/>
          </a:bodyPr>
          <a:lstStyle/>
          <a:p>
            <a:pPr>
              <a:spcAft>
                <a:spcPts val="300"/>
              </a:spcAft>
              <a:defRPr/>
            </a:pPr>
            <a:r>
              <a:rPr lang="en-GB" sz="1050"/>
              <a:t>Strong, consistently applied routines provide pupils with the structure and opportunity to learn free of distractions. </a:t>
            </a:r>
          </a:p>
        </p:txBody>
      </p:sp>
      <p:sp>
        <p:nvSpPr>
          <p:cNvPr id="63" name="Donut 62"/>
          <p:cNvSpPr/>
          <p:nvPr/>
        </p:nvSpPr>
        <p:spPr>
          <a:xfrm>
            <a:off x="2844351" y="2211230"/>
            <a:ext cx="2520000" cy="2520000"/>
          </a:xfrm>
          <a:prstGeom prst="donut">
            <a:avLst>
              <a:gd name="adj" fmla="val 9188"/>
            </a:avLst>
          </a:prstGeom>
          <a:solidFill>
            <a:srgbClr val="00206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cxnSp>
        <p:nvCxnSpPr>
          <p:cNvPr id="64" name="Straight Connector 63"/>
          <p:cNvCxnSpPr/>
          <p:nvPr/>
        </p:nvCxnSpPr>
        <p:spPr>
          <a:xfrm flipV="1">
            <a:off x="4077097" y="2022800"/>
            <a:ext cx="0" cy="263204"/>
          </a:xfrm>
          <a:prstGeom prst="line">
            <a:avLst/>
          </a:prstGeom>
          <a:ln w="9525" cap="flat" cmpd="sng" algn="ctr">
            <a:solidFill>
              <a:schemeClr val="tx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65" name="Chevron 64"/>
          <p:cNvSpPr/>
          <p:nvPr/>
        </p:nvSpPr>
        <p:spPr>
          <a:xfrm rot="370366">
            <a:off x="4002750" y="2226938"/>
            <a:ext cx="203200" cy="228377"/>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cxnSp>
        <p:nvCxnSpPr>
          <p:cNvPr id="66" name="Straight Connector 65"/>
          <p:cNvCxnSpPr>
            <a:endCxn id="39" idx="1"/>
          </p:cNvCxnSpPr>
          <p:nvPr/>
        </p:nvCxnSpPr>
        <p:spPr>
          <a:xfrm>
            <a:off x="5327768" y="3551531"/>
            <a:ext cx="223561" cy="0"/>
          </a:xfrm>
          <a:prstGeom prst="line">
            <a:avLst/>
          </a:prstGeom>
          <a:ln w="9525" cap="flat" cmpd="sng" algn="ctr">
            <a:solidFill>
              <a:schemeClr val="tx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67" name="Chevron 66"/>
          <p:cNvSpPr/>
          <p:nvPr/>
        </p:nvSpPr>
        <p:spPr>
          <a:xfrm rot="5400000">
            <a:off x="5144099" y="3445420"/>
            <a:ext cx="203200" cy="228377"/>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cxnSp>
        <p:nvCxnSpPr>
          <p:cNvPr id="68" name="Straight Connector 67"/>
          <p:cNvCxnSpPr>
            <a:stCxn id="40" idx="0"/>
          </p:cNvCxnSpPr>
          <p:nvPr/>
        </p:nvCxnSpPr>
        <p:spPr>
          <a:xfrm flipV="1">
            <a:off x="4095315" y="4704091"/>
            <a:ext cx="0" cy="221559"/>
          </a:xfrm>
          <a:prstGeom prst="line">
            <a:avLst/>
          </a:prstGeom>
          <a:ln w="9525" cap="flat" cmpd="sng" algn="ctr">
            <a:solidFill>
              <a:schemeClr val="tx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69" name="Chevron 68"/>
          <p:cNvSpPr/>
          <p:nvPr/>
        </p:nvSpPr>
        <p:spPr>
          <a:xfrm rot="10800000">
            <a:off x="3983273" y="4494451"/>
            <a:ext cx="203200" cy="228377"/>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cxnSp>
        <p:nvCxnSpPr>
          <p:cNvPr id="70" name="Straight Connector 69"/>
          <p:cNvCxnSpPr/>
          <p:nvPr/>
        </p:nvCxnSpPr>
        <p:spPr>
          <a:xfrm>
            <a:off x="2615048" y="3529525"/>
            <a:ext cx="223561" cy="0"/>
          </a:xfrm>
          <a:prstGeom prst="line">
            <a:avLst/>
          </a:prstGeom>
          <a:ln w="9525" cap="flat" cmpd="sng" algn="ctr">
            <a:solidFill>
              <a:schemeClr val="tx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71" name="Chevron 70"/>
          <p:cNvSpPr/>
          <p:nvPr/>
        </p:nvSpPr>
        <p:spPr>
          <a:xfrm rot="16200000">
            <a:off x="2860488" y="3390665"/>
            <a:ext cx="203200" cy="228377"/>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pic>
        <p:nvPicPr>
          <p:cNvPr id="72" name="Picture 7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9844" y="42226"/>
            <a:ext cx="2134028" cy="705966"/>
          </a:xfrm>
          <a:prstGeom prst="rect">
            <a:avLst/>
          </a:prstGeom>
        </p:spPr>
      </p:pic>
      <p:sp>
        <p:nvSpPr>
          <p:cNvPr id="73" name="TextBox 72"/>
          <p:cNvSpPr txBox="1"/>
          <p:nvPr/>
        </p:nvSpPr>
        <p:spPr>
          <a:xfrm>
            <a:off x="2678294" y="26080"/>
            <a:ext cx="8668357" cy="769441"/>
          </a:xfrm>
          <a:prstGeom prst="rect">
            <a:avLst/>
          </a:prstGeom>
          <a:noFill/>
        </p:spPr>
        <p:txBody>
          <a:bodyPr wrap="square" rtlCol="0">
            <a:spAutoFit/>
          </a:bodyPr>
          <a:lstStyle/>
          <a:p>
            <a:r>
              <a:rPr lang="en-GB" sz="4400">
                <a:solidFill>
                  <a:schemeClr val="bg1"/>
                </a:solidFill>
              </a:rPr>
              <a:t>ALT CURRICULUM LESSON CYCLE </a:t>
            </a:r>
          </a:p>
        </p:txBody>
      </p:sp>
    </p:spTree>
    <p:extLst>
      <p:ext uri="{BB962C8B-B14F-4D97-AF65-F5344CB8AC3E}">
        <p14:creationId xmlns:p14="http://schemas.microsoft.com/office/powerpoint/2010/main" val="367669409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ALT Curriculum Cornerstones">
    <p:spTree>
      <p:nvGrpSpPr>
        <p:cNvPr id="1" name=""/>
        <p:cNvGrpSpPr/>
        <p:nvPr/>
      </p:nvGrpSpPr>
      <p:grpSpPr>
        <a:xfrm>
          <a:off x="0" y="0"/>
          <a:ext cx="0" cy="0"/>
          <a:chOff x="0" y="0"/>
          <a:chExt cx="0" cy="0"/>
        </a:xfrm>
      </p:grpSpPr>
      <p:sp>
        <p:nvSpPr>
          <p:cNvPr id="33" name="Rectangle 32"/>
          <p:cNvSpPr/>
          <p:nvPr/>
        </p:nvSpPr>
        <p:spPr>
          <a:xfrm>
            <a:off x="-16041" y="2104"/>
            <a:ext cx="12192000" cy="798778"/>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ectangle 33"/>
          <p:cNvSpPr/>
          <p:nvPr/>
        </p:nvSpPr>
        <p:spPr>
          <a:xfrm>
            <a:off x="0" y="6339146"/>
            <a:ext cx="12192000" cy="518854"/>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5" name="Picture 34"/>
          <p:cNvPicPr>
            <a:picLocks noChangeAspect="1"/>
          </p:cNvPicPr>
          <p:nvPr/>
        </p:nvPicPr>
        <p:blipFill rotWithShape="1">
          <a:blip r:embed="rId2" cstate="print">
            <a:extLst>
              <a:ext uri="{28A0092B-C50C-407E-A947-70E740481C1C}">
                <a14:useLocalDpi xmlns:a14="http://schemas.microsoft.com/office/drawing/2010/main" val="0"/>
              </a:ext>
            </a:extLst>
          </a:blip>
          <a:srcRect l="-1" t="1" r="-6700" b="2639"/>
          <a:stretch/>
        </p:blipFill>
        <p:spPr>
          <a:xfrm>
            <a:off x="10875133" y="6420115"/>
            <a:ext cx="1300826" cy="394572"/>
          </a:xfrm>
          <a:prstGeom prst="rect">
            <a:avLst/>
          </a:prstGeom>
        </p:spPr>
      </p:pic>
      <p:sp>
        <p:nvSpPr>
          <p:cNvPr id="36" name="Rectangle 35"/>
          <p:cNvSpPr/>
          <p:nvPr/>
        </p:nvSpPr>
        <p:spPr>
          <a:xfrm>
            <a:off x="5581223" y="1024596"/>
            <a:ext cx="36000" cy="5112000"/>
          </a:xfrm>
          <a:prstGeom prst="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002060"/>
              </a:solidFill>
            </a:endParaRPr>
          </a:p>
        </p:txBody>
      </p:sp>
      <p:pic>
        <p:nvPicPr>
          <p:cNvPr id="37" name="Picture 3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9844" y="42226"/>
            <a:ext cx="2134028" cy="705966"/>
          </a:xfrm>
          <a:prstGeom prst="rect">
            <a:avLst/>
          </a:prstGeom>
        </p:spPr>
      </p:pic>
      <p:sp>
        <p:nvSpPr>
          <p:cNvPr id="38" name="TextBox 37"/>
          <p:cNvSpPr txBox="1"/>
          <p:nvPr/>
        </p:nvSpPr>
        <p:spPr>
          <a:xfrm>
            <a:off x="2678294" y="26080"/>
            <a:ext cx="8668357" cy="769441"/>
          </a:xfrm>
          <a:prstGeom prst="rect">
            <a:avLst/>
          </a:prstGeom>
          <a:noFill/>
        </p:spPr>
        <p:txBody>
          <a:bodyPr wrap="square" rtlCol="0">
            <a:spAutoFit/>
          </a:bodyPr>
          <a:lstStyle/>
          <a:p>
            <a:r>
              <a:rPr lang="en-GB" sz="4400">
                <a:solidFill>
                  <a:schemeClr val="bg1"/>
                </a:solidFill>
              </a:rPr>
              <a:t>ALT CURRICULUM CORNERSTONES</a:t>
            </a:r>
          </a:p>
        </p:txBody>
      </p:sp>
      <p:sp>
        <p:nvSpPr>
          <p:cNvPr id="39" name="Rectangle 38"/>
          <p:cNvSpPr/>
          <p:nvPr/>
        </p:nvSpPr>
        <p:spPr>
          <a:xfrm>
            <a:off x="5685996" y="880705"/>
            <a:ext cx="6358230" cy="5355312"/>
          </a:xfrm>
          <a:prstGeom prst="rect">
            <a:avLst/>
          </a:prstGeom>
        </p:spPr>
        <p:txBody>
          <a:bodyPr wrap="square">
            <a:spAutoFit/>
          </a:bodyPr>
          <a:lstStyle/>
          <a:p>
            <a:r>
              <a:rPr lang="en-GB" sz="1600" b="1"/>
              <a:t>POWERFUL KNOWLEDGE</a:t>
            </a:r>
          </a:p>
          <a:p>
            <a:r>
              <a:rPr lang="en-GB" sz="1100" b="1" i="1"/>
              <a:t>Pupils acquire and retain knowledge that takes them beyond their own experiences</a:t>
            </a:r>
            <a:r>
              <a:rPr lang="en-GB" sz="1100"/>
              <a:t>. The goal is for pupils to ‘Know More and Remember More’. Our Medium Term Plans differentiate between ‘Substantive knowledge: knowing that…’ and ‘Disciplinary knowledge: knowing how to…’</a:t>
            </a:r>
          </a:p>
          <a:p>
            <a:endParaRPr lang="en-GB" sz="1100" b="1"/>
          </a:p>
          <a:p>
            <a:r>
              <a:rPr lang="en-GB" sz="1600" b="1"/>
              <a:t>CONNECTED KNOWLEDGE</a:t>
            </a:r>
          </a:p>
          <a:p>
            <a:r>
              <a:rPr lang="en-GB" sz="1100" b="1" i="1"/>
              <a:t>Creating schema within and across subjects, with careers and personal development</a:t>
            </a:r>
            <a:r>
              <a:rPr lang="en-GB" sz="1100"/>
              <a:t>. Knowledge does not sit as isolated ‘information’ in pupils’ minds; knowledge is connected in cognitive webs or ‘schemata’. Expert teachers use every opportunity to CONNECT current learning with: The Curriculum Intent and Long Term Plan; The Knowledge Organiser; Home Learning and Revision; Personal Development &amp; DEI; Gatsby Career Benchmarks; Other Curriculum Subjects</a:t>
            </a:r>
          </a:p>
          <a:p>
            <a:endParaRPr lang="en-GB" sz="1100"/>
          </a:p>
          <a:p>
            <a:r>
              <a:rPr lang="en-GB" sz="1600" b="1"/>
              <a:t>SEQUENCED KNOWLEDGE</a:t>
            </a:r>
          </a:p>
          <a:p>
            <a:r>
              <a:rPr lang="en-GB" sz="1100" b="1" i="1"/>
              <a:t>Knowledge is thoughtfully sequenced and deliberately mapped. </a:t>
            </a:r>
            <a:r>
              <a:rPr lang="en-GB" sz="1100"/>
              <a:t>Knowledge is sequenced so that conceptual depth, difficulty and sophistication build over time so that they become secured. Where topics are revisited, this approach is often referred to as a spiral curriculum. ‘Fundamental ideas, once identified, should be constantly revisited and re-examined so that understanding deepens over time.’ (Howard, 2007)</a:t>
            </a:r>
          </a:p>
          <a:p>
            <a:endParaRPr lang="en-GB" sz="1100"/>
          </a:p>
          <a:p>
            <a:r>
              <a:rPr lang="en-GB" sz="1600" b="1"/>
              <a:t>INFORMED PRACTISE</a:t>
            </a:r>
          </a:p>
          <a:p>
            <a:r>
              <a:rPr lang="en-GB" sz="1100" b="1" i="1"/>
              <a:t>Embracing research and evidence of how children learn and remember. </a:t>
            </a:r>
            <a:r>
              <a:rPr lang="en-GB" sz="1100"/>
              <a:t>Knowledge is built incrementally and revisited frequently through knowledge organisers, spaced retrieval practice and Rolling Recall low-stakes assessment.</a:t>
            </a:r>
          </a:p>
          <a:p>
            <a:endParaRPr lang="en-GB" sz="1100" b="1"/>
          </a:p>
          <a:p>
            <a:r>
              <a:rPr lang="en-GB" sz="1600" b="1"/>
              <a:t>CONTEXTUAL EXPERTISE AND EXPERIENCES</a:t>
            </a:r>
          </a:p>
          <a:p>
            <a:r>
              <a:rPr lang="en-GB" sz="1100" b="1" i="1"/>
              <a:t>Using local values, expertise and experiences to bring the curriculum to life. </a:t>
            </a:r>
            <a:r>
              <a:rPr lang="en-GB" sz="1100"/>
              <a:t>Enveloping any knowledge-rich curriculum is the narrative, where content is designed, curated and brought to life by our teaching staff. Teachers contextualise the learning for their pupils, referencing local, regional and global sources, considering diversity and representation, championing inclusion. </a:t>
            </a:r>
          </a:p>
        </p:txBody>
      </p:sp>
      <p:pic>
        <p:nvPicPr>
          <p:cNvPr id="40" name="Picture 39"/>
          <p:cNvPicPr>
            <a:picLocks noChangeAspect="1"/>
          </p:cNvPicPr>
          <p:nvPr/>
        </p:nvPicPr>
        <p:blipFill>
          <a:blip r:embed="rId3"/>
          <a:stretch>
            <a:fillRect/>
          </a:stretch>
        </p:blipFill>
        <p:spPr>
          <a:xfrm>
            <a:off x="80219" y="914252"/>
            <a:ext cx="5370992" cy="5449662"/>
          </a:xfrm>
          <a:prstGeom prst="rect">
            <a:avLst/>
          </a:prstGeom>
        </p:spPr>
      </p:pic>
    </p:spTree>
    <p:extLst>
      <p:ext uri="{BB962C8B-B14F-4D97-AF65-F5344CB8AC3E}">
        <p14:creationId xmlns:p14="http://schemas.microsoft.com/office/powerpoint/2010/main" val="208980475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ALT Assessment Pyramid">
    <p:spTree>
      <p:nvGrpSpPr>
        <p:cNvPr id="1" name=""/>
        <p:cNvGrpSpPr/>
        <p:nvPr/>
      </p:nvGrpSpPr>
      <p:grpSpPr>
        <a:xfrm>
          <a:off x="0" y="0"/>
          <a:ext cx="0" cy="0"/>
          <a:chOff x="0" y="0"/>
          <a:chExt cx="0" cy="0"/>
        </a:xfrm>
      </p:grpSpPr>
      <p:pic>
        <p:nvPicPr>
          <p:cNvPr id="14" name="Picture 13"/>
          <p:cNvPicPr>
            <a:picLocks noChangeAspect="1"/>
          </p:cNvPicPr>
          <p:nvPr/>
        </p:nvPicPr>
        <p:blipFill>
          <a:blip r:embed="rId2">
            <a:duotone>
              <a:prstClr val="black"/>
              <a:schemeClr val="accent1">
                <a:tint val="45000"/>
                <a:satMod val="400000"/>
              </a:schemeClr>
            </a:duotone>
            <a:lum bright="-40000" contrast="-40000"/>
          </a:blip>
          <a:stretch>
            <a:fillRect/>
          </a:stretch>
        </p:blipFill>
        <p:spPr>
          <a:xfrm>
            <a:off x="3651494" y="1467132"/>
            <a:ext cx="4352672" cy="4609876"/>
          </a:xfrm>
          <a:prstGeom prst="rect">
            <a:avLst/>
          </a:prstGeom>
        </p:spPr>
      </p:pic>
      <p:sp>
        <p:nvSpPr>
          <p:cNvPr id="17" name="TextBox 16"/>
          <p:cNvSpPr txBox="1"/>
          <p:nvPr/>
        </p:nvSpPr>
        <p:spPr>
          <a:xfrm rot="19391665">
            <a:off x="6631544" y="4831812"/>
            <a:ext cx="1188292" cy="707886"/>
          </a:xfrm>
          <a:prstGeom prst="rect">
            <a:avLst/>
          </a:prstGeom>
          <a:noFill/>
        </p:spPr>
        <p:txBody>
          <a:bodyPr wrap="square" rtlCol="0">
            <a:spAutoFit/>
          </a:bodyPr>
          <a:lstStyle/>
          <a:p>
            <a:pPr algn="ctr"/>
            <a:r>
              <a:rPr lang="en-GB" sz="2000" b="0">
                <a:solidFill>
                  <a:srgbClr val="002060"/>
                </a:solidFill>
                <a:effectLst/>
                <a:latin typeface="+mn-lt"/>
              </a:rPr>
              <a:t>Every lesson</a:t>
            </a:r>
          </a:p>
        </p:txBody>
      </p:sp>
      <p:sp>
        <p:nvSpPr>
          <p:cNvPr id="18" name="TextBox 17"/>
          <p:cNvSpPr txBox="1"/>
          <p:nvPr/>
        </p:nvSpPr>
        <p:spPr>
          <a:xfrm rot="19817353">
            <a:off x="6409188" y="3770973"/>
            <a:ext cx="957786" cy="830997"/>
          </a:xfrm>
          <a:prstGeom prst="rect">
            <a:avLst/>
          </a:prstGeom>
          <a:noFill/>
        </p:spPr>
        <p:txBody>
          <a:bodyPr wrap="square" rtlCol="0">
            <a:spAutoFit/>
          </a:bodyPr>
          <a:lstStyle/>
          <a:p>
            <a:pPr algn="ctr"/>
            <a:r>
              <a:rPr lang="en-GB" sz="1600" b="0">
                <a:solidFill>
                  <a:srgbClr val="002060"/>
                </a:solidFill>
                <a:effectLst/>
                <a:latin typeface="+mn-lt"/>
              </a:rPr>
              <a:t>Every few weeks</a:t>
            </a:r>
          </a:p>
        </p:txBody>
      </p:sp>
      <p:sp>
        <p:nvSpPr>
          <p:cNvPr id="19" name="TextBox 18"/>
          <p:cNvSpPr txBox="1"/>
          <p:nvPr/>
        </p:nvSpPr>
        <p:spPr>
          <a:xfrm rot="19932370">
            <a:off x="6180859" y="2870892"/>
            <a:ext cx="698718" cy="738664"/>
          </a:xfrm>
          <a:prstGeom prst="rect">
            <a:avLst/>
          </a:prstGeom>
          <a:noFill/>
        </p:spPr>
        <p:txBody>
          <a:bodyPr wrap="square" rtlCol="0">
            <a:spAutoFit/>
          </a:bodyPr>
          <a:lstStyle/>
          <a:p>
            <a:pPr algn="ctr"/>
            <a:r>
              <a:rPr lang="en-GB" sz="1400" b="0">
                <a:solidFill>
                  <a:srgbClr val="002060"/>
                </a:solidFill>
                <a:effectLst/>
                <a:latin typeface="+mn-lt"/>
              </a:rPr>
              <a:t>One per unit</a:t>
            </a:r>
          </a:p>
        </p:txBody>
      </p:sp>
      <p:sp>
        <p:nvSpPr>
          <p:cNvPr id="20" name="TextBox 19"/>
          <p:cNvSpPr txBox="1"/>
          <p:nvPr/>
        </p:nvSpPr>
        <p:spPr>
          <a:xfrm>
            <a:off x="1046410" y="4387455"/>
            <a:ext cx="2577853" cy="584775"/>
          </a:xfrm>
          <a:prstGeom prst="rect">
            <a:avLst/>
          </a:prstGeom>
          <a:noFill/>
        </p:spPr>
        <p:txBody>
          <a:bodyPr wrap="square" rtlCol="0">
            <a:spAutoFit/>
          </a:bodyPr>
          <a:lstStyle/>
          <a:p>
            <a:pPr algn="ctr"/>
            <a:r>
              <a:rPr lang="en-GB" sz="1600">
                <a:solidFill>
                  <a:schemeClr val="tx1"/>
                </a:solidFill>
                <a:latin typeface="+mn-lt"/>
              </a:rPr>
              <a:t>Recent and long term selected for interleaving</a:t>
            </a:r>
          </a:p>
        </p:txBody>
      </p:sp>
      <p:sp>
        <p:nvSpPr>
          <p:cNvPr id="21" name="TextBox 20"/>
          <p:cNvSpPr txBox="1"/>
          <p:nvPr/>
        </p:nvSpPr>
        <p:spPr>
          <a:xfrm>
            <a:off x="997375" y="3386514"/>
            <a:ext cx="3172103" cy="584775"/>
          </a:xfrm>
          <a:prstGeom prst="rect">
            <a:avLst/>
          </a:prstGeom>
          <a:noFill/>
        </p:spPr>
        <p:txBody>
          <a:bodyPr wrap="square" rtlCol="0">
            <a:spAutoFit/>
          </a:bodyPr>
          <a:lstStyle/>
          <a:p>
            <a:pPr algn="ctr"/>
            <a:r>
              <a:rPr lang="en-GB" sz="1600">
                <a:solidFill>
                  <a:schemeClr val="tx1"/>
                </a:solidFill>
                <a:latin typeface="+mn-lt"/>
              </a:rPr>
              <a:t>From the Knowledge Organiser – self studied homework</a:t>
            </a:r>
          </a:p>
        </p:txBody>
      </p:sp>
      <p:sp>
        <p:nvSpPr>
          <p:cNvPr id="22" name="TextBox 21"/>
          <p:cNvSpPr txBox="1"/>
          <p:nvPr/>
        </p:nvSpPr>
        <p:spPr>
          <a:xfrm>
            <a:off x="1376417" y="2369783"/>
            <a:ext cx="3552159" cy="584775"/>
          </a:xfrm>
          <a:prstGeom prst="rect">
            <a:avLst/>
          </a:prstGeom>
          <a:noFill/>
        </p:spPr>
        <p:txBody>
          <a:bodyPr wrap="square" rtlCol="0">
            <a:spAutoFit/>
          </a:bodyPr>
          <a:lstStyle/>
          <a:p>
            <a:pPr algn="ctr"/>
            <a:r>
              <a:rPr lang="en-GB" sz="1600">
                <a:solidFill>
                  <a:schemeClr val="tx1"/>
                </a:solidFill>
                <a:latin typeface="+mn-lt"/>
              </a:rPr>
              <a:t>Key learning from the current unit</a:t>
            </a:r>
          </a:p>
          <a:p>
            <a:pPr algn="ctr"/>
            <a:r>
              <a:rPr lang="en-GB" sz="1600">
                <a:solidFill>
                  <a:schemeClr val="tx1"/>
                </a:solidFill>
                <a:latin typeface="+mn-lt"/>
              </a:rPr>
              <a:t> - specific revision homework</a:t>
            </a:r>
          </a:p>
        </p:txBody>
      </p:sp>
      <p:sp>
        <p:nvSpPr>
          <p:cNvPr id="23" name="TextBox 22"/>
          <p:cNvSpPr txBox="1"/>
          <p:nvPr/>
        </p:nvSpPr>
        <p:spPr>
          <a:xfrm>
            <a:off x="1119265" y="1474672"/>
            <a:ext cx="4340242" cy="584775"/>
          </a:xfrm>
          <a:prstGeom prst="rect">
            <a:avLst/>
          </a:prstGeom>
          <a:noFill/>
        </p:spPr>
        <p:txBody>
          <a:bodyPr wrap="square" rtlCol="0">
            <a:spAutoFit/>
          </a:bodyPr>
          <a:lstStyle/>
          <a:p>
            <a:pPr algn="ctr"/>
            <a:r>
              <a:rPr lang="en-GB" sz="1600">
                <a:solidFill>
                  <a:schemeClr val="tx1"/>
                </a:solidFill>
                <a:latin typeface="+mn-lt"/>
              </a:rPr>
              <a:t>Key Assessment Point - Interleaved knowledge from the full course of study</a:t>
            </a:r>
          </a:p>
        </p:txBody>
      </p:sp>
      <p:sp>
        <p:nvSpPr>
          <p:cNvPr id="24" name="TextBox 23"/>
          <p:cNvSpPr txBox="1"/>
          <p:nvPr/>
        </p:nvSpPr>
        <p:spPr>
          <a:xfrm>
            <a:off x="8127736" y="3942809"/>
            <a:ext cx="2490922" cy="584775"/>
          </a:xfrm>
          <a:prstGeom prst="rect">
            <a:avLst/>
          </a:prstGeom>
          <a:noFill/>
        </p:spPr>
        <p:txBody>
          <a:bodyPr wrap="square" rtlCol="0">
            <a:spAutoFit/>
          </a:bodyPr>
          <a:lstStyle/>
          <a:p>
            <a:pPr algn="ctr"/>
            <a:r>
              <a:rPr lang="en-GB" sz="1600">
                <a:solidFill>
                  <a:schemeClr val="tx1"/>
                </a:solidFill>
                <a:latin typeface="+mn-lt"/>
              </a:rPr>
              <a:t>Self marked – no stakes</a:t>
            </a:r>
          </a:p>
          <a:p>
            <a:pPr algn="ctr"/>
            <a:r>
              <a:rPr lang="en-GB" sz="1600">
                <a:solidFill>
                  <a:schemeClr val="tx1"/>
                </a:solidFill>
                <a:latin typeface="+mn-lt"/>
              </a:rPr>
              <a:t>silent &amp; individual</a:t>
            </a:r>
          </a:p>
        </p:txBody>
      </p:sp>
      <p:sp>
        <p:nvSpPr>
          <p:cNvPr id="25" name="TextBox 24"/>
          <p:cNvSpPr txBox="1"/>
          <p:nvPr/>
        </p:nvSpPr>
        <p:spPr>
          <a:xfrm>
            <a:off x="7707159" y="3146480"/>
            <a:ext cx="2695681" cy="584775"/>
          </a:xfrm>
          <a:prstGeom prst="rect">
            <a:avLst/>
          </a:prstGeom>
          <a:noFill/>
        </p:spPr>
        <p:txBody>
          <a:bodyPr wrap="square" rtlCol="0">
            <a:spAutoFit/>
          </a:bodyPr>
          <a:lstStyle/>
          <a:p>
            <a:pPr algn="ctr"/>
            <a:r>
              <a:rPr lang="en-GB" sz="1600">
                <a:solidFill>
                  <a:schemeClr val="tx1"/>
                </a:solidFill>
                <a:latin typeface="+mn-lt"/>
              </a:rPr>
              <a:t>Peer marked – low stakes</a:t>
            </a:r>
            <a:br>
              <a:rPr lang="en-GB" sz="1600">
                <a:solidFill>
                  <a:schemeClr val="tx1"/>
                </a:solidFill>
                <a:latin typeface="+mn-lt"/>
              </a:rPr>
            </a:br>
            <a:r>
              <a:rPr lang="en-GB" sz="1600">
                <a:solidFill>
                  <a:schemeClr val="tx1"/>
                </a:solidFill>
                <a:latin typeface="+mn-lt"/>
              </a:rPr>
              <a:t> – whole class feedback</a:t>
            </a:r>
          </a:p>
        </p:txBody>
      </p:sp>
      <p:sp>
        <p:nvSpPr>
          <p:cNvPr id="26" name="TextBox 25"/>
          <p:cNvSpPr txBox="1"/>
          <p:nvPr/>
        </p:nvSpPr>
        <p:spPr>
          <a:xfrm>
            <a:off x="6917278" y="2320707"/>
            <a:ext cx="3901274" cy="584775"/>
          </a:xfrm>
          <a:prstGeom prst="rect">
            <a:avLst/>
          </a:prstGeom>
          <a:noFill/>
        </p:spPr>
        <p:txBody>
          <a:bodyPr wrap="square" rtlCol="0">
            <a:spAutoFit/>
          </a:bodyPr>
          <a:lstStyle/>
          <a:p>
            <a:pPr algn="ctr"/>
            <a:r>
              <a:rPr lang="en-GB" sz="1600">
                <a:solidFill>
                  <a:schemeClr val="tx1"/>
                </a:solidFill>
                <a:latin typeface="+mn-lt"/>
              </a:rPr>
              <a:t>Teacher marked – medium stakes personalised formative feedback</a:t>
            </a:r>
          </a:p>
        </p:txBody>
      </p:sp>
      <p:sp>
        <p:nvSpPr>
          <p:cNvPr id="27" name="TextBox 26"/>
          <p:cNvSpPr txBox="1"/>
          <p:nvPr/>
        </p:nvSpPr>
        <p:spPr>
          <a:xfrm>
            <a:off x="6487364" y="1413764"/>
            <a:ext cx="4688905" cy="584775"/>
          </a:xfrm>
          <a:prstGeom prst="rect">
            <a:avLst/>
          </a:prstGeom>
          <a:noFill/>
        </p:spPr>
        <p:txBody>
          <a:bodyPr wrap="square" rtlCol="0">
            <a:spAutoFit/>
          </a:bodyPr>
          <a:lstStyle/>
          <a:p>
            <a:pPr algn="ctr"/>
            <a:r>
              <a:rPr lang="en-GB" sz="1600">
                <a:solidFill>
                  <a:schemeClr val="tx1"/>
                </a:solidFill>
                <a:latin typeface="+mn-lt"/>
              </a:rPr>
              <a:t>Teacher marked &amp; moderated – high stakes summative mark informs reports</a:t>
            </a:r>
          </a:p>
        </p:txBody>
      </p:sp>
      <p:cxnSp>
        <p:nvCxnSpPr>
          <p:cNvPr id="28" name="Straight Connector 27"/>
          <p:cNvCxnSpPr/>
          <p:nvPr/>
        </p:nvCxnSpPr>
        <p:spPr>
          <a:xfrm flipV="1">
            <a:off x="1581912" y="2060433"/>
            <a:ext cx="3433976" cy="0"/>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29" name="Straight Connector 28"/>
          <p:cNvCxnSpPr/>
          <p:nvPr/>
        </p:nvCxnSpPr>
        <p:spPr>
          <a:xfrm>
            <a:off x="5023218" y="2077032"/>
            <a:ext cx="320942" cy="274505"/>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0" name="Straight Connector 29"/>
          <p:cNvCxnSpPr/>
          <p:nvPr/>
        </p:nvCxnSpPr>
        <p:spPr>
          <a:xfrm flipV="1">
            <a:off x="1856232" y="2948097"/>
            <a:ext cx="2577706" cy="0"/>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1" name="Straight Connector 30"/>
          <p:cNvCxnSpPr/>
          <p:nvPr/>
        </p:nvCxnSpPr>
        <p:spPr>
          <a:xfrm>
            <a:off x="4494973" y="2964696"/>
            <a:ext cx="320942" cy="274505"/>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2" name="Straight Connector 31"/>
          <p:cNvCxnSpPr/>
          <p:nvPr/>
        </p:nvCxnSpPr>
        <p:spPr>
          <a:xfrm>
            <a:off x="1376417" y="3971289"/>
            <a:ext cx="2613371" cy="0"/>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3" name="Straight Connector 32"/>
          <p:cNvCxnSpPr/>
          <p:nvPr/>
        </p:nvCxnSpPr>
        <p:spPr>
          <a:xfrm>
            <a:off x="4026043" y="3989873"/>
            <a:ext cx="320942" cy="274505"/>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4" name="Straight Connector 33"/>
          <p:cNvCxnSpPr/>
          <p:nvPr/>
        </p:nvCxnSpPr>
        <p:spPr>
          <a:xfrm flipV="1">
            <a:off x="1102221" y="4972491"/>
            <a:ext cx="2355432" cy="0"/>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5" name="Straight Connector 34"/>
          <p:cNvCxnSpPr/>
          <p:nvPr/>
        </p:nvCxnSpPr>
        <p:spPr>
          <a:xfrm>
            <a:off x="3503937" y="4989090"/>
            <a:ext cx="320942" cy="274505"/>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6" name="Straight Connector 35"/>
          <p:cNvCxnSpPr/>
          <p:nvPr/>
        </p:nvCxnSpPr>
        <p:spPr>
          <a:xfrm flipH="1">
            <a:off x="8191117" y="4559789"/>
            <a:ext cx="2484000" cy="0"/>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7" name="Straight Connector 36"/>
          <p:cNvCxnSpPr/>
          <p:nvPr/>
        </p:nvCxnSpPr>
        <p:spPr>
          <a:xfrm flipH="1">
            <a:off x="7864762" y="4576388"/>
            <a:ext cx="320942" cy="274505"/>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8" name="Straight Connector 37"/>
          <p:cNvCxnSpPr/>
          <p:nvPr/>
        </p:nvCxnSpPr>
        <p:spPr>
          <a:xfrm flipH="1">
            <a:off x="7692895" y="3740513"/>
            <a:ext cx="2700000" cy="0"/>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9" name="Straight Connector 38"/>
          <p:cNvCxnSpPr/>
          <p:nvPr/>
        </p:nvCxnSpPr>
        <p:spPr>
          <a:xfrm flipH="1">
            <a:off x="7366539" y="3757112"/>
            <a:ext cx="320942" cy="274505"/>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40" name="Straight Connector 39"/>
          <p:cNvCxnSpPr/>
          <p:nvPr/>
        </p:nvCxnSpPr>
        <p:spPr>
          <a:xfrm flipH="1">
            <a:off x="7205574" y="2905482"/>
            <a:ext cx="3187321" cy="1187"/>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41" name="Straight Connector 40"/>
          <p:cNvCxnSpPr/>
          <p:nvPr/>
        </p:nvCxnSpPr>
        <p:spPr>
          <a:xfrm flipH="1">
            <a:off x="6879219" y="2923268"/>
            <a:ext cx="320942" cy="274505"/>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42" name="Straight Connector 41"/>
          <p:cNvCxnSpPr/>
          <p:nvPr/>
        </p:nvCxnSpPr>
        <p:spPr>
          <a:xfrm flipH="1">
            <a:off x="6691141" y="2006776"/>
            <a:ext cx="3863904" cy="0"/>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43" name="Straight Connector 42"/>
          <p:cNvCxnSpPr/>
          <p:nvPr/>
        </p:nvCxnSpPr>
        <p:spPr>
          <a:xfrm flipH="1">
            <a:off x="6364785" y="2023375"/>
            <a:ext cx="320942" cy="274505"/>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44" name="TextBox 43"/>
          <p:cNvSpPr txBox="1"/>
          <p:nvPr/>
        </p:nvSpPr>
        <p:spPr>
          <a:xfrm>
            <a:off x="2281076" y="794100"/>
            <a:ext cx="2804094" cy="461665"/>
          </a:xfrm>
          <a:prstGeom prst="rect">
            <a:avLst/>
          </a:prstGeom>
          <a:noFill/>
        </p:spPr>
        <p:txBody>
          <a:bodyPr wrap="square" rtlCol="0">
            <a:spAutoFit/>
          </a:bodyPr>
          <a:lstStyle/>
          <a:p>
            <a:r>
              <a:rPr lang="en-GB" sz="2400" b="1">
                <a:solidFill>
                  <a:schemeClr val="tx1"/>
                </a:solidFill>
                <a:latin typeface="+mn-lt"/>
              </a:rPr>
              <a:t>THE KNOWLEDGE</a:t>
            </a:r>
          </a:p>
        </p:txBody>
      </p:sp>
      <p:sp>
        <p:nvSpPr>
          <p:cNvPr id="45" name="TextBox 44"/>
          <p:cNvSpPr txBox="1"/>
          <p:nvPr/>
        </p:nvSpPr>
        <p:spPr>
          <a:xfrm>
            <a:off x="7257870" y="800300"/>
            <a:ext cx="2233602" cy="461665"/>
          </a:xfrm>
          <a:prstGeom prst="rect">
            <a:avLst/>
          </a:prstGeom>
          <a:noFill/>
        </p:spPr>
        <p:txBody>
          <a:bodyPr wrap="square" rtlCol="0">
            <a:spAutoFit/>
          </a:bodyPr>
          <a:lstStyle/>
          <a:p>
            <a:r>
              <a:rPr lang="en-GB" sz="2400" b="1">
                <a:solidFill>
                  <a:schemeClr val="tx1"/>
                </a:solidFill>
                <a:latin typeface="+mn-lt"/>
              </a:rPr>
              <a:t>THE PROCESS</a:t>
            </a:r>
          </a:p>
        </p:txBody>
      </p:sp>
      <p:sp>
        <p:nvSpPr>
          <p:cNvPr id="46" name="TextBox 45"/>
          <p:cNvSpPr txBox="1"/>
          <p:nvPr/>
        </p:nvSpPr>
        <p:spPr>
          <a:xfrm rot="484968">
            <a:off x="3913920" y="5238501"/>
            <a:ext cx="3206549" cy="461665"/>
          </a:xfrm>
          <a:prstGeom prst="rect">
            <a:avLst/>
          </a:prstGeom>
          <a:noFill/>
        </p:spPr>
        <p:txBody>
          <a:bodyPr wrap="square" rtlCol="0">
            <a:spAutoFit/>
          </a:bodyPr>
          <a:lstStyle/>
          <a:p>
            <a:r>
              <a:rPr lang="en-GB" sz="2400" b="1">
                <a:solidFill>
                  <a:srgbClr val="002060"/>
                </a:solidFill>
                <a:latin typeface="+mn-lt"/>
              </a:rPr>
              <a:t>SPACED RETRIEVAL</a:t>
            </a:r>
          </a:p>
        </p:txBody>
      </p:sp>
      <p:sp>
        <p:nvSpPr>
          <p:cNvPr id="47" name="TextBox 46"/>
          <p:cNvSpPr txBox="1"/>
          <p:nvPr/>
        </p:nvSpPr>
        <p:spPr>
          <a:xfrm rot="406049">
            <a:off x="4411936" y="4196125"/>
            <a:ext cx="2274461" cy="400110"/>
          </a:xfrm>
          <a:prstGeom prst="rect">
            <a:avLst/>
          </a:prstGeom>
          <a:noFill/>
        </p:spPr>
        <p:txBody>
          <a:bodyPr wrap="square" rtlCol="0">
            <a:spAutoFit/>
          </a:bodyPr>
          <a:lstStyle/>
          <a:p>
            <a:r>
              <a:rPr lang="en-GB" sz="2000" b="1">
                <a:solidFill>
                  <a:srgbClr val="002060"/>
                </a:solidFill>
                <a:latin typeface="+mn-lt"/>
              </a:rPr>
              <a:t>ROLLING RECALL</a:t>
            </a:r>
          </a:p>
        </p:txBody>
      </p:sp>
      <p:sp>
        <p:nvSpPr>
          <p:cNvPr id="48" name="TextBox 47"/>
          <p:cNvSpPr txBox="1"/>
          <p:nvPr/>
        </p:nvSpPr>
        <p:spPr>
          <a:xfrm rot="416738">
            <a:off x="4905504" y="2996719"/>
            <a:ext cx="1300614" cy="646331"/>
          </a:xfrm>
          <a:prstGeom prst="rect">
            <a:avLst/>
          </a:prstGeom>
          <a:noFill/>
        </p:spPr>
        <p:txBody>
          <a:bodyPr wrap="square" rtlCol="0">
            <a:spAutoFit/>
          </a:bodyPr>
          <a:lstStyle/>
          <a:p>
            <a:pPr algn="ctr"/>
            <a:r>
              <a:rPr lang="en-GB" b="1">
                <a:solidFill>
                  <a:srgbClr val="002060"/>
                </a:solidFill>
                <a:latin typeface="+mn-lt"/>
              </a:rPr>
              <a:t>CHECK POINT</a:t>
            </a:r>
          </a:p>
        </p:txBody>
      </p:sp>
      <p:sp>
        <p:nvSpPr>
          <p:cNvPr id="49" name="TextBox 48"/>
          <p:cNvSpPr txBox="1"/>
          <p:nvPr/>
        </p:nvSpPr>
        <p:spPr>
          <a:xfrm rot="416738">
            <a:off x="5338623" y="2234559"/>
            <a:ext cx="702504" cy="369332"/>
          </a:xfrm>
          <a:prstGeom prst="rect">
            <a:avLst/>
          </a:prstGeom>
          <a:noFill/>
        </p:spPr>
        <p:txBody>
          <a:bodyPr wrap="square" rtlCol="0">
            <a:spAutoFit/>
          </a:bodyPr>
          <a:lstStyle/>
          <a:p>
            <a:pPr algn="ctr"/>
            <a:r>
              <a:rPr lang="en-GB" b="1">
                <a:solidFill>
                  <a:srgbClr val="002060"/>
                </a:solidFill>
                <a:latin typeface="+mn-lt"/>
              </a:rPr>
              <a:t>KAP</a:t>
            </a:r>
          </a:p>
        </p:txBody>
      </p:sp>
      <p:sp>
        <p:nvSpPr>
          <p:cNvPr id="52" name="Rectangle 51"/>
          <p:cNvSpPr/>
          <p:nvPr/>
        </p:nvSpPr>
        <p:spPr>
          <a:xfrm>
            <a:off x="0" y="6339146"/>
            <a:ext cx="12192000" cy="518854"/>
          </a:xfrm>
          <a:prstGeom prst="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Chevron 52"/>
          <p:cNvSpPr/>
          <p:nvPr/>
        </p:nvSpPr>
        <p:spPr>
          <a:xfrm>
            <a:off x="2592980" y="6339146"/>
            <a:ext cx="6579896" cy="521686"/>
          </a:xfrm>
          <a:prstGeom prst="chevron">
            <a:avLst/>
          </a:prstGeom>
          <a:solidFill>
            <a:schemeClr val="accent5">
              <a:lumMod val="5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ALT ASSESSMENT PYRAMID</a:t>
            </a:r>
            <a:endParaRPr lang="en-GB" sz="1600" b="0">
              <a:solidFill>
                <a:schemeClr val="bg1"/>
              </a:solidFill>
            </a:endParaRPr>
          </a:p>
        </p:txBody>
      </p:sp>
      <p:pic>
        <p:nvPicPr>
          <p:cNvPr id="54" name="Picture 53"/>
          <p:cNvPicPr>
            <a:picLocks noChangeAspect="1"/>
          </p:cNvPicPr>
          <p:nvPr/>
        </p:nvPicPr>
        <p:blipFill rotWithShape="1">
          <a:blip r:embed="rId3" cstate="print">
            <a:extLst>
              <a:ext uri="{28A0092B-C50C-407E-A947-70E740481C1C}">
                <a14:useLocalDpi xmlns:a14="http://schemas.microsoft.com/office/drawing/2010/main" val="0"/>
              </a:ext>
            </a:extLst>
          </a:blip>
          <a:srcRect t="1" r="59982" b="-5988"/>
          <a:stretch/>
        </p:blipFill>
        <p:spPr>
          <a:xfrm>
            <a:off x="11645153" y="6420114"/>
            <a:ext cx="487873" cy="429535"/>
          </a:xfrm>
          <a:prstGeom prst="rect">
            <a:avLst/>
          </a:prstGeom>
        </p:spPr>
      </p:pic>
    </p:spTree>
    <p:extLst>
      <p:ext uri="{BB962C8B-B14F-4D97-AF65-F5344CB8AC3E}">
        <p14:creationId xmlns:p14="http://schemas.microsoft.com/office/powerpoint/2010/main" val="375969845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1_ALT Assessment Pyramid">
    <p:spTree>
      <p:nvGrpSpPr>
        <p:cNvPr id="1" name=""/>
        <p:cNvGrpSpPr/>
        <p:nvPr/>
      </p:nvGrpSpPr>
      <p:grpSpPr>
        <a:xfrm>
          <a:off x="0" y="0"/>
          <a:ext cx="0" cy="0"/>
          <a:chOff x="0" y="0"/>
          <a:chExt cx="0" cy="0"/>
        </a:xfrm>
      </p:grpSpPr>
      <p:sp>
        <p:nvSpPr>
          <p:cNvPr id="119" name="Freeform 83"/>
          <p:cNvSpPr>
            <a:spLocks/>
          </p:cNvSpPr>
          <p:nvPr/>
        </p:nvSpPr>
        <p:spPr bwMode="auto">
          <a:xfrm>
            <a:off x="5826125" y="1484313"/>
            <a:ext cx="628650" cy="1268413"/>
          </a:xfrm>
          <a:custGeom>
            <a:avLst/>
            <a:gdLst>
              <a:gd name="T0" fmla="*/ 0 w 190"/>
              <a:gd name="T1" fmla="*/ 0 h 384"/>
              <a:gd name="T2" fmla="*/ 190 w 190"/>
              <a:gd name="T3" fmla="*/ 323 h 384"/>
              <a:gd name="T4" fmla="*/ 87 w 190"/>
              <a:gd name="T5" fmla="*/ 384 h 384"/>
            </a:gdLst>
            <a:ahLst/>
            <a:cxnLst>
              <a:cxn ang="0">
                <a:pos x="T0" y="T1"/>
              </a:cxn>
              <a:cxn ang="0">
                <a:pos x="T2" y="T3"/>
              </a:cxn>
              <a:cxn ang="0">
                <a:pos x="T4" y="T5"/>
              </a:cxn>
            </a:cxnLst>
            <a:rect l="0" t="0" r="r" b="b"/>
            <a:pathLst>
              <a:path w="190" h="384">
                <a:moveTo>
                  <a:pt x="0" y="0"/>
                </a:moveTo>
                <a:cubicBezTo>
                  <a:pt x="0" y="0"/>
                  <a:pt x="83" y="141"/>
                  <a:pt x="190" y="323"/>
                </a:cubicBezTo>
                <a:cubicBezTo>
                  <a:pt x="87" y="384"/>
                  <a:pt x="87" y="384"/>
                  <a:pt x="87" y="384"/>
                </a:cubicBezTo>
              </a:path>
            </a:pathLst>
          </a:custGeom>
          <a:solidFill>
            <a:srgbClr val="204F76"/>
          </a:solidFill>
          <a:ln w="269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15" name="Freeform 79"/>
          <p:cNvSpPr>
            <a:spLocks/>
          </p:cNvSpPr>
          <p:nvPr/>
        </p:nvSpPr>
        <p:spPr bwMode="auto">
          <a:xfrm>
            <a:off x="5218113" y="1476375"/>
            <a:ext cx="885825" cy="1276350"/>
          </a:xfrm>
          <a:custGeom>
            <a:avLst/>
            <a:gdLst>
              <a:gd name="T0" fmla="*/ 268 w 268"/>
              <a:gd name="T1" fmla="*/ 386 h 386"/>
              <a:gd name="T2" fmla="*/ 184 w 268"/>
              <a:gd name="T3" fmla="*/ 2 h 386"/>
              <a:gd name="T4" fmla="*/ 0 w 268"/>
              <a:gd name="T5" fmla="*/ 361 h 386"/>
              <a:gd name="T6" fmla="*/ 268 w 268"/>
              <a:gd name="T7" fmla="*/ 386 h 386"/>
            </a:gdLst>
            <a:ahLst/>
            <a:cxnLst>
              <a:cxn ang="0">
                <a:pos x="T0" y="T1"/>
              </a:cxn>
              <a:cxn ang="0">
                <a:pos x="T2" y="T3"/>
              </a:cxn>
              <a:cxn ang="0">
                <a:pos x="T4" y="T5"/>
              </a:cxn>
              <a:cxn ang="0">
                <a:pos x="T6" y="T7"/>
              </a:cxn>
            </a:cxnLst>
            <a:rect l="0" t="0" r="r" b="b"/>
            <a:pathLst>
              <a:path w="268" h="386">
                <a:moveTo>
                  <a:pt x="268" y="386"/>
                </a:moveTo>
                <a:cubicBezTo>
                  <a:pt x="220" y="168"/>
                  <a:pt x="184" y="2"/>
                  <a:pt x="184" y="2"/>
                </a:cubicBezTo>
                <a:cubicBezTo>
                  <a:pt x="186" y="0"/>
                  <a:pt x="105" y="158"/>
                  <a:pt x="0" y="361"/>
                </a:cubicBezTo>
                <a:lnTo>
                  <a:pt x="268" y="386"/>
                </a:lnTo>
                <a:close/>
              </a:path>
            </a:pathLst>
          </a:custGeom>
          <a:solidFill>
            <a:srgbClr val="3584C5"/>
          </a:solidFill>
          <a:ln w="269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20" name="Freeform 84"/>
          <p:cNvSpPr>
            <a:spLocks/>
          </p:cNvSpPr>
          <p:nvPr/>
        </p:nvSpPr>
        <p:spPr bwMode="auto">
          <a:xfrm>
            <a:off x="6162675" y="2746375"/>
            <a:ext cx="830263" cy="1057275"/>
          </a:xfrm>
          <a:custGeom>
            <a:avLst/>
            <a:gdLst>
              <a:gd name="T0" fmla="*/ 0 w 251"/>
              <a:gd name="T1" fmla="*/ 66 h 320"/>
              <a:gd name="T2" fmla="*/ 123 w 251"/>
              <a:gd name="T3" fmla="*/ 0 h 320"/>
              <a:gd name="T4" fmla="*/ 251 w 251"/>
              <a:gd name="T5" fmla="*/ 218 h 320"/>
              <a:gd name="T6" fmla="*/ 51 w 251"/>
              <a:gd name="T7" fmla="*/ 320 h 320"/>
            </a:gdLst>
            <a:ahLst/>
            <a:cxnLst>
              <a:cxn ang="0">
                <a:pos x="T0" y="T1"/>
              </a:cxn>
              <a:cxn ang="0">
                <a:pos x="T2" y="T3"/>
              </a:cxn>
              <a:cxn ang="0">
                <a:pos x="T4" y="T5"/>
              </a:cxn>
              <a:cxn ang="0">
                <a:pos x="T6" y="T7"/>
              </a:cxn>
            </a:cxnLst>
            <a:rect l="0" t="0" r="r" b="b"/>
            <a:pathLst>
              <a:path w="251" h="320">
                <a:moveTo>
                  <a:pt x="0" y="66"/>
                </a:moveTo>
                <a:cubicBezTo>
                  <a:pt x="123" y="0"/>
                  <a:pt x="123" y="0"/>
                  <a:pt x="123" y="0"/>
                </a:cubicBezTo>
                <a:cubicBezTo>
                  <a:pt x="164" y="70"/>
                  <a:pt x="208" y="144"/>
                  <a:pt x="251" y="218"/>
                </a:cubicBezTo>
                <a:cubicBezTo>
                  <a:pt x="51" y="320"/>
                  <a:pt x="51" y="320"/>
                  <a:pt x="51" y="320"/>
                </a:cubicBezTo>
              </a:path>
            </a:pathLst>
          </a:custGeom>
          <a:solidFill>
            <a:srgbClr val="AA5A12"/>
          </a:solidFill>
          <a:ln w="269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18" name="Freeform 82"/>
          <p:cNvSpPr>
            <a:spLocks/>
          </p:cNvSpPr>
          <p:nvPr/>
        </p:nvSpPr>
        <p:spPr bwMode="auto">
          <a:xfrm>
            <a:off x="4711700" y="2838450"/>
            <a:ext cx="1620838" cy="965200"/>
          </a:xfrm>
          <a:custGeom>
            <a:avLst/>
            <a:gdLst>
              <a:gd name="T0" fmla="*/ 0 w 490"/>
              <a:gd name="T1" fmla="*/ 244 h 292"/>
              <a:gd name="T2" fmla="*/ 126 w 490"/>
              <a:gd name="T3" fmla="*/ 0 h 292"/>
              <a:gd name="T4" fmla="*/ 434 w 490"/>
              <a:gd name="T5" fmla="*/ 35 h 292"/>
              <a:gd name="T6" fmla="*/ 490 w 490"/>
              <a:gd name="T7" fmla="*/ 292 h 292"/>
              <a:gd name="T8" fmla="*/ 0 w 490"/>
              <a:gd name="T9" fmla="*/ 244 h 292"/>
            </a:gdLst>
            <a:ahLst/>
            <a:cxnLst>
              <a:cxn ang="0">
                <a:pos x="T0" y="T1"/>
              </a:cxn>
              <a:cxn ang="0">
                <a:pos x="T2" y="T3"/>
              </a:cxn>
              <a:cxn ang="0">
                <a:pos x="T4" y="T5"/>
              </a:cxn>
              <a:cxn ang="0">
                <a:pos x="T6" y="T7"/>
              </a:cxn>
              <a:cxn ang="0">
                <a:pos x="T8" y="T9"/>
              </a:cxn>
            </a:cxnLst>
            <a:rect l="0" t="0" r="r" b="b"/>
            <a:pathLst>
              <a:path w="490" h="292">
                <a:moveTo>
                  <a:pt x="0" y="244"/>
                </a:moveTo>
                <a:cubicBezTo>
                  <a:pt x="43" y="161"/>
                  <a:pt x="86" y="78"/>
                  <a:pt x="126" y="0"/>
                </a:cubicBezTo>
                <a:cubicBezTo>
                  <a:pt x="434" y="35"/>
                  <a:pt x="434" y="35"/>
                  <a:pt x="434" y="35"/>
                </a:cubicBezTo>
                <a:cubicBezTo>
                  <a:pt x="452" y="117"/>
                  <a:pt x="471" y="205"/>
                  <a:pt x="490" y="292"/>
                </a:cubicBezTo>
                <a:lnTo>
                  <a:pt x="0" y="244"/>
                </a:lnTo>
                <a:close/>
              </a:path>
            </a:pathLst>
          </a:custGeom>
          <a:solidFill>
            <a:srgbClr val="E88126"/>
          </a:solidFill>
          <a:ln w="269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17" name="Freeform 81"/>
          <p:cNvSpPr>
            <a:spLocks/>
          </p:cNvSpPr>
          <p:nvPr/>
        </p:nvSpPr>
        <p:spPr bwMode="auto">
          <a:xfrm>
            <a:off x="4203700" y="3836988"/>
            <a:ext cx="2370138" cy="1063625"/>
          </a:xfrm>
          <a:custGeom>
            <a:avLst/>
            <a:gdLst>
              <a:gd name="T0" fmla="*/ 0 w 717"/>
              <a:gd name="T1" fmla="*/ 237 h 322"/>
              <a:gd name="T2" fmla="*/ 124 w 717"/>
              <a:gd name="T3" fmla="*/ 0 h 322"/>
              <a:gd name="T4" fmla="*/ 658 w 717"/>
              <a:gd name="T5" fmla="*/ 53 h 322"/>
              <a:gd name="T6" fmla="*/ 717 w 717"/>
              <a:gd name="T7" fmla="*/ 322 h 322"/>
              <a:gd name="T8" fmla="*/ 0 w 717"/>
              <a:gd name="T9" fmla="*/ 237 h 322"/>
            </a:gdLst>
            <a:ahLst/>
            <a:cxnLst>
              <a:cxn ang="0">
                <a:pos x="T0" y="T1"/>
              </a:cxn>
              <a:cxn ang="0">
                <a:pos x="T2" y="T3"/>
              </a:cxn>
              <a:cxn ang="0">
                <a:pos x="T4" y="T5"/>
              </a:cxn>
              <a:cxn ang="0">
                <a:pos x="T6" y="T7"/>
              </a:cxn>
              <a:cxn ang="0">
                <a:pos x="T8" y="T9"/>
              </a:cxn>
            </a:cxnLst>
            <a:rect l="0" t="0" r="r" b="b"/>
            <a:pathLst>
              <a:path w="717" h="322">
                <a:moveTo>
                  <a:pt x="0" y="237"/>
                </a:moveTo>
                <a:cubicBezTo>
                  <a:pt x="38" y="164"/>
                  <a:pt x="81" y="83"/>
                  <a:pt x="124" y="0"/>
                </a:cubicBezTo>
                <a:cubicBezTo>
                  <a:pt x="658" y="53"/>
                  <a:pt x="658" y="53"/>
                  <a:pt x="658" y="53"/>
                </a:cubicBezTo>
                <a:cubicBezTo>
                  <a:pt x="679" y="147"/>
                  <a:pt x="699" y="239"/>
                  <a:pt x="717" y="322"/>
                </a:cubicBezTo>
                <a:lnTo>
                  <a:pt x="0" y="237"/>
                </a:lnTo>
                <a:close/>
              </a:path>
            </a:pathLst>
          </a:custGeom>
          <a:solidFill>
            <a:srgbClr val="DCB50E"/>
          </a:solidFill>
          <a:ln w="269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121" name="Freeform 85"/>
          <p:cNvSpPr>
            <a:spLocks/>
          </p:cNvSpPr>
          <p:nvPr/>
        </p:nvSpPr>
        <p:spPr bwMode="auto">
          <a:xfrm>
            <a:off x="6378575" y="3641725"/>
            <a:ext cx="1109663" cy="1258888"/>
          </a:xfrm>
          <a:custGeom>
            <a:avLst/>
            <a:gdLst>
              <a:gd name="T0" fmla="*/ 0 w 336"/>
              <a:gd name="T1" fmla="*/ 112 h 381"/>
              <a:gd name="T2" fmla="*/ 218 w 336"/>
              <a:gd name="T3" fmla="*/ 0 h 381"/>
              <a:gd name="T4" fmla="*/ 336 w 336"/>
              <a:gd name="T5" fmla="*/ 202 h 381"/>
              <a:gd name="T6" fmla="*/ 59 w 336"/>
              <a:gd name="T7" fmla="*/ 381 h 381"/>
            </a:gdLst>
            <a:ahLst/>
            <a:cxnLst>
              <a:cxn ang="0">
                <a:pos x="T0" y="T1"/>
              </a:cxn>
              <a:cxn ang="0">
                <a:pos x="T2" y="T3"/>
              </a:cxn>
              <a:cxn ang="0">
                <a:pos x="T4" y="T5"/>
              </a:cxn>
              <a:cxn ang="0">
                <a:pos x="T6" y="T7"/>
              </a:cxn>
            </a:cxnLst>
            <a:rect l="0" t="0" r="r" b="b"/>
            <a:pathLst>
              <a:path w="336" h="381">
                <a:moveTo>
                  <a:pt x="0" y="112"/>
                </a:moveTo>
                <a:cubicBezTo>
                  <a:pt x="218" y="0"/>
                  <a:pt x="218" y="0"/>
                  <a:pt x="218" y="0"/>
                </a:cubicBezTo>
                <a:cubicBezTo>
                  <a:pt x="260" y="71"/>
                  <a:pt x="300" y="140"/>
                  <a:pt x="336" y="202"/>
                </a:cubicBezTo>
                <a:cubicBezTo>
                  <a:pt x="59" y="381"/>
                  <a:pt x="59" y="381"/>
                  <a:pt x="59" y="381"/>
                </a:cubicBezTo>
              </a:path>
            </a:pathLst>
          </a:custGeom>
          <a:solidFill>
            <a:srgbClr val="A2850A"/>
          </a:solidFill>
          <a:ln w="269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116" name="Freeform 80"/>
          <p:cNvSpPr>
            <a:spLocks/>
          </p:cNvSpPr>
          <p:nvPr/>
        </p:nvSpPr>
        <p:spPr bwMode="auto">
          <a:xfrm>
            <a:off x="3671888" y="4864100"/>
            <a:ext cx="3155950" cy="1200150"/>
          </a:xfrm>
          <a:custGeom>
            <a:avLst/>
            <a:gdLst>
              <a:gd name="T0" fmla="*/ 123 w 955"/>
              <a:gd name="T1" fmla="*/ 0 h 363"/>
              <a:gd name="T2" fmla="*/ 0 w 955"/>
              <a:gd name="T3" fmla="*/ 234 h 363"/>
              <a:gd name="T4" fmla="*/ 955 w 955"/>
              <a:gd name="T5" fmla="*/ 363 h 363"/>
              <a:gd name="T6" fmla="*/ 894 w 955"/>
              <a:gd name="T7" fmla="*/ 84 h 363"/>
              <a:gd name="T8" fmla="*/ 123 w 955"/>
              <a:gd name="T9" fmla="*/ 0 h 363"/>
            </a:gdLst>
            <a:ahLst/>
            <a:cxnLst>
              <a:cxn ang="0">
                <a:pos x="T0" y="T1"/>
              </a:cxn>
              <a:cxn ang="0">
                <a:pos x="T2" y="T3"/>
              </a:cxn>
              <a:cxn ang="0">
                <a:pos x="T4" y="T5"/>
              </a:cxn>
              <a:cxn ang="0">
                <a:pos x="T6" y="T7"/>
              </a:cxn>
              <a:cxn ang="0">
                <a:pos x="T8" y="T9"/>
              </a:cxn>
            </a:cxnLst>
            <a:rect l="0" t="0" r="r" b="b"/>
            <a:pathLst>
              <a:path w="955" h="363">
                <a:moveTo>
                  <a:pt x="123" y="0"/>
                </a:moveTo>
                <a:cubicBezTo>
                  <a:pt x="50" y="138"/>
                  <a:pt x="0" y="234"/>
                  <a:pt x="0" y="234"/>
                </a:cubicBezTo>
                <a:cubicBezTo>
                  <a:pt x="955" y="363"/>
                  <a:pt x="955" y="363"/>
                  <a:pt x="955" y="363"/>
                </a:cubicBezTo>
                <a:cubicBezTo>
                  <a:pt x="955" y="363"/>
                  <a:pt x="930" y="248"/>
                  <a:pt x="894" y="84"/>
                </a:cubicBezTo>
                <a:lnTo>
                  <a:pt x="123" y="0"/>
                </a:lnTo>
                <a:close/>
              </a:path>
            </a:pathLst>
          </a:custGeom>
          <a:solidFill>
            <a:srgbClr val="C9AED2"/>
          </a:solidFill>
          <a:ln w="269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122" name="Freeform 86"/>
          <p:cNvSpPr>
            <a:spLocks/>
          </p:cNvSpPr>
          <p:nvPr/>
        </p:nvSpPr>
        <p:spPr bwMode="auto">
          <a:xfrm>
            <a:off x="6632575" y="4516438"/>
            <a:ext cx="1358900" cy="1547813"/>
          </a:xfrm>
          <a:custGeom>
            <a:avLst/>
            <a:gdLst>
              <a:gd name="T0" fmla="*/ 64 w 411"/>
              <a:gd name="T1" fmla="*/ 468 h 468"/>
              <a:gd name="T2" fmla="*/ 410 w 411"/>
              <a:gd name="T3" fmla="*/ 195 h 468"/>
              <a:gd name="T4" fmla="*/ 297 w 411"/>
              <a:gd name="T5" fmla="*/ 0 h 468"/>
              <a:gd name="T6" fmla="*/ 0 w 411"/>
              <a:gd name="T7" fmla="*/ 197 h 468"/>
            </a:gdLst>
            <a:ahLst/>
            <a:cxnLst>
              <a:cxn ang="0">
                <a:pos x="T0" y="T1"/>
              </a:cxn>
              <a:cxn ang="0">
                <a:pos x="T2" y="T3"/>
              </a:cxn>
              <a:cxn ang="0">
                <a:pos x="T4" y="T5"/>
              </a:cxn>
              <a:cxn ang="0">
                <a:pos x="T6" y="T7"/>
              </a:cxn>
            </a:cxnLst>
            <a:rect l="0" t="0" r="r" b="b"/>
            <a:pathLst>
              <a:path w="411" h="468">
                <a:moveTo>
                  <a:pt x="64" y="468"/>
                </a:moveTo>
                <a:cubicBezTo>
                  <a:pt x="64" y="468"/>
                  <a:pt x="406" y="195"/>
                  <a:pt x="410" y="195"/>
                </a:cubicBezTo>
                <a:cubicBezTo>
                  <a:pt x="411" y="195"/>
                  <a:pt x="365" y="116"/>
                  <a:pt x="297" y="0"/>
                </a:cubicBezTo>
                <a:cubicBezTo>
                  <a:pt x="0" y="197"/>
                  <a:pt x="0" y="197"/>
                  <a:pt x="0" y="197"/>
                </a:cubicBezTo>
              </a:path>
            </a:pathLst>
          </a:custGeom>
          <a:solidFill>
            <a:srgbClr val="9259A3"/>
          </a:solidFill>
          <a:ln w="269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17" name="TextBox 16"/>
          <p:cNvSpPr txBox="1"/>
          <p:nvPr/>
        </p:nvSpPr>
        <p:spPr>
          <a:xfrm rot="19391665">
            <a:off x="6631544" y="4831812"/>
            <a:ext cx="1188292" cy="707886"/>
          </a:xfrm>
          <a:prstGeom prst="rect">
            <a:avLst/>
          </a:prstGeom>
          <a:noFill/>
        </p:spPr>
        <p:txBody>
          <a:bodyPr wrap="square" rtlCol="0">
            <a:spAutoFit/>
          </a:bodyPr>
          <a:lstStyle/>
          <a:p>
            <a:pPr algn="ctr"/>
            <a:r>
              <a:rPr lang="en-GB" sz="2000" b="0">
                <a:solidFill>
                  <a:schemeClr val="bg1"/>
                </a:solidFill>
                <a:effectLst/>
                <a:latin typeface="+mn-lt"/>
              </a:rPr>
              <a:t>Every lesson</a:t>
            </a:r>
          </a:p>
        </p:txBody>
      </p:sp>
      <p:sp>
        <p:nvSpPr>
          <p:cNvPr id="18" name="TextBox 17"/>
          <p:cNvSpPr txBox="1"/>
          <p:nvPr/>
        </p:nvSpPr>
        <p:spPr>
          <a:xfrm rot="19817353">
            <a:off x="6409188" y="3770973"/>
            <a:ext cx="957786" cy="830997"/>
          </a:xfrm>
          <a:prstGeom prst="rect">
            <a:avLst/>
          </a:prstGeom>
          <a:noFill/>
        </p:spPr>
        <p:txBody>
          <a:bodyPr wrap="square" rtlCol="0">
            <a:spAutoFit/>
          </a:bodyPr>
          <a:lstStyle/>
          <a:p>
            <a:pPr algn="ctr"/>
            <a:r>
              <a:rPr lang="en-GB" sz="1600" b="0">
                <a:solidFill>
                  <a:schemeClr val="bg1"/>
                </a:solidFill>
                <a:effectLst/>
                <a:latin typeface="+mn-lt"/>
              </a:rPr>
              <a:t>Every few weeks</a:t>
            </a:r>
          </a:p>
        </p:txBody>
      </p:sp>
      <p:sp>
        <p:nvSpPr>
          <p:cNvPr id="19" name="TextBox 18"/>
          <p:cNvSpPr txBox="1"/>
          <p:nvPr/>
        </p:nvSpPr>
        <p:spPr>
          <a:xfrm rot="19932370">
            <a:off x="6180859" y="2870892"/>
            <a:ext cx="698718" cy="738664"/>
          </a:xfrm>
          <a:prstGeom prst="rect">
            <a:avLst/>
          </a:prstGeom>
          <a:noFill/>
        </p:spPr>
        <p:txBody>
          <a:bodyPr wrap="square" rtlCol="0">
            <a:spAutoFit/>
          </a:bodyPr>
          <a:lstStyle/>
          <a:p>
            <a:pPr algn="ctr"/>
            <a:r>
              <a:rPr lang="en-GB" sz="1400" b="0">
                <a:solidFill>
                  <a:schemeClr val="bg1"/>
                </a:solidFill>
                <a:effectLst/>
                <a:latin typeface="+mn-lt"/>
              </a:rPr>
              <a:t>One per unit</a:t>
            </a:r>
          </a:p>
        </p:txBody>
      </p:sp>
      <p:sp>
        <p:nvSpPr>
          <p:cNvPr id="20" name="TextBox 19"/>
          <p:cNvSpPr txBox="1"/>
          <p:nvPr/>
        </p:nvSpPr>
        <p:spPr>
          <a:xfrm>
            <a:off x="1046410" y="4387455"/>
            <a:ext cx="2577853" cy="584775"/>
          </a:xfrm>
          <a:prstGeom prst="rect">
            <a:avLst/>
          </a:prstGeom>
          <a:noFill/>
        </p:spPr>
        <p:txBody>
          <a:bodyPr wrap="square" rtlCol="0">
            <a:spAutoFit/>
          </a:bodyPr>
          <a:lstStyle/>
          <a:p>
            <a:pPr algn="ctr"/>
            <a:r>
              <a:rPr lang="en-GB" sz="1600">
                <a:solidFill>
                  <a:schemeClr val="tx1"/>
                </a:solidFill>
                <a:latin typeface="+mn-lt"/>
              </a:rPr>
              <a:t>Recent and long term selected for interleaving</a:t>
            </a:r>
          </a:p>
        </p:txBody>
      </p:sp>
      <p:sp>
        <p:nvSpPr>
          <p:cNvPr id="21" name="TextBox 20"/>
          <p:cNvSpPr txBox="1"/>
          <p:nvPr/>
        </p:nvSpPr>
        <p:spPr>
          <a:xfrm>
            <a:off x="997375" y="3386514"/>
            <a:ext cx="3172103" cy="584775"/>
          </a:xfrm>
          <a:prstGeom prst="rect">
            <a:avLst/>
          </a:prstGeom>
          <a:noFill/>
        </p:spPr>
        <p:txBody>
          <a:bodyPr wrap="square" rtlCol="0">
            <a:spAutoFit/>
          </a:bodyPr>
          <a:lstStyle/>
          <a:p>
            <a:pPr algn="ctr"/>
            <a:r>
              <a:rPr lang="en-GB" sz="1600">
                <a:solidFill>
                  <a:schemeClr val="tx1"/>
                </a:solidFill>
                <a:latin typeface="+mn-lt"/>
              </a:rPr>
              <a:t>From the Knowledge Organiser – self studied homework</a:t>
            </a:r>
          </a:p>
        </p:txBody>
      </p:sp>
      <p:sp>
        <p:nvSpPr>
          <p:cNvPr id="22" name="TextBox 21"/>
          <p:cNvSpPr txBox="1"/>
          <p:nvPr/>
        </p:nvSpPr>
        <p:spPr>
          <a:xfrm>
            <a:off x="1376417" y="2369783"/>
            <a:ext cx="3552159" cy="584775"/>
          </a:xfrm>
          <a:prstGeom prst="rect">
            <a:avLst/>
          </a:prstGeom>
          <a:noFill/>
        </p:spPr>
        <p:txBody>
          <a:bodyPr wrap="square" rtlCol="0">
            <a:spAutoFit/>
          </a:bodyPr>
          <a:lstStyle/>
          <a:p>
            <a:pPr algn="ctr"/>
            <a:r>
              <a:rPr lang="en-GB" sz="1600">
                <a:solidFill>
                  <a:schemeClr val="tx1"/>
                </a:solidFill>
                <a:latin typeface="+mn-lt"/>
              </a:rPr>
              <a:t>Key learning from the current unit</a:t>
            </a:r>
          </a:p>
          <a:p>
            <a:pPr algn="ctr"/>
            <a:r>
              <a:rPr lang="en-GB" sz="1600">
                <a:solidFill>
                  <a:schemeClr val="tx1"/>
                </a:solidFill>
                <a:latin typeface="+mn-lt"/>
              </a:rPr>
              <a:t> - specific revision homework</a:t>
            </a:r>
          </a:p>
        </p:txBody>
      </p:sp>
      <p:sp>
        <p:nvSpPr>
          <p:cNvPr id="23" name="TextBox 22"/>
          <p:cNvSpPr txBox="1"/>
          <p:nvPr/>
        </p:nvSpPr>
        <p:spPr>
          <a:xfrm>
            <a:off x="1119265" y="1474672"/>
            <a:ext cx="4340242" cy="584775"/>
          </a:xfrm>
          <a:prstGeom prst="rect">
            <a:avLst/>
          </a:prstGeom>
          <a:noFill/>
        </p:spPr>
        <p:txBody>
          <a:bodyPr wrap="square" rtlCol="0">
            <a:spAutoFit/>
          </a:bodyPr>
          <a:lstStyle/>
          <a:p>
            <a:pPr algn="ctr"/>
            <a:r>
              <a:rPr lang="en-GB" sz="1600">
                <a:solidFill>
                  <a:schemeClr val="tx1"/>
                </a:solidFill>
                <a:latin typeface="+mn-lt"/>
              </a:rPr>
              <a:t>Key Assessment Point - Interleaved knowledge from the full course of study</a:t>
            </a:r>
          </a:p>
        </p:txBody>
      </p:sp>
      <p:sp>
        <p:nvSpPr>
          <p:cNvPr id="24" name="TextBox 23"/>
          <p:cNvSpPr txBox="1"/>
          <p:nvPr/>
        </p:nvSpPr>
        <p:spPr>
          <a:xfrm>
            <a:off x="8127736" y="3942809"/>
            <a:ext cx="2490922" cy="584775"/>
          </a:xfrm>
          <a:prstGeom prst="rect">
            <a:avLst/>
          </a:prstGeom>
          <a:noFill/>
        </p:spPr>
        <p:txBody>
          <a:bodyPr wrap="square" rtlCol="0">
            <a:spAutoFit/>
          </a:bodyPr>
          <a:lstStyle/>
          <a:p>
            <a:pPr algn="ctr"/>
            <a:r>
              <a:rPr lang="en-GB" sz="1600">
                <a:solidFill>
                  <a:schemeClr val="tx1"/>
                </a:solidFill>
                <a:latin typeface="+mn-lt"/>
              </a:rPr>
              <a:t>Self marked – no stakes</a:t>
            </a:r>
          </a:p>
          <a:p>
            <a:pPr algn="ctr"/>
            <a:r>
              <a:rPr lang="en-GB" sz="1600">
                <a:solidFill>
                  <a:schemeClr val="tx1"/>
                </a:solidFill>
                <a:latin typeface="+mn-lt"/>
              </a:rPr>
              <a:t>silent &amp; individual</a:t>
            </a:r>
          </a:p>
        </p:txBody>
      </p:sp>
      <p:sp>
        <p:nvSpPr>
          <p:cNvPr id="25" name="TextBox 24"/>
          <p:cNvSpPr txBox="1"/>
          <p:nvPr/>
        </p:nvSpPr>
        <p:spPr>
          <a:xfrm>
            <a:off x="7707159" y="3146480"/>
            <a:ext cx="2695681" cy="584775"/>
          </a:xfrm>
          <a:prstGeom prst="rect">
            <a:avLst/>
          </a:prstGeom>
          <a:noFill/>
        </p:spPr>
        <p:txBody>
          <a:bodyPr wrap="square" rtlCol="0">
            <a:spAutoFit/>
          </a:bodyPr>
          <a:lstStyle/>
          <a:p>
            <a:pPr algn="ctr"/>
            <a:r>
              <a:rPr lang="en-GB" sz="1600">
                <a:solidFill>
                  <a:schemeClr val="tx1"/>
                </a:solidFill>
                <a:latin typeface="+mn-lt"/>
              </a:rPr>
              <a:t>Peer marked – low stakes</a:t>
            </a:r>
            <a:br>
              <a:rPr lang="en-GB" sz="1600">
                <a:solidFill>
                  <a:schemeClr val="tx1"/>
                </a:solidFill>
                <a:latin typeface="+mn-lt"/>
              </a:rPr>
            </a:br>
            <a:r>
              <a:rPr lang="en-GB" sz="1600">
                <a:solidFill>
                  <a:schemeClr val="tx1"/>
                </a:solidFill>
                <a:latin typeface="+mn-lt"/>
              </a:rPr>
              <a:t> – whole class feedback</a:t>
            </a:r>
          </a:p>
        </p:txBody>
      </p:sp>
      <p:sp>
        <p:nvSpPr>
          <p:cNvPr id="26" name="TextBox 25"/>
          <p:cNvSpPr txBox="1"/>
          <p:nvPr/>
        </p:nvSpPr>
        <p:spPr>
          <a:xfrm>
            <a:off x="6917278" y="2320707"/>
            <a:ext cx="3901274" cy="584775"/>
          </a:xfrm>
          <a:prstGeom prst="rect">
            <a:avLst/>
          </a:prstGeom>
          <a:noFill/>
        </p:spPr>
        <p:txBody>
          <a:bodyPr wrap="square" rtlCol="0">
            <a:spAutoFit/>
          </a:bodyPr>
          <a:lstStyle/>
          <a:p>
            <a:pPr algn="ctr"/>
            <a:r>
              <a:rPr lang="en-GB" sz="1600">
                <a:solidFill>
                  <a:schemeClr val="tx1"/>
                </a:solidFill>
                <a:latin typeface="+mn-lt"/>
              </a:rPr>
              <a:t>Teacher marked – medium stakes personalised formative feedback</a:t>
            </a:r>
          </a:p>
        </p:txBody>
      </p:sp>
      <p:sp>
        <p:nvSpPr>
          <p:cNvPr id="27" name="TextBox 26"/>
          <p:cNvSpPr txBox="1"/>
          <p:nvPr/>
        </p:nvSpPr>
        <p:spPr>
          <a:xfrm>
            <a:off x="6487364" y="1413764"/>
            <a:ext cx="4688905" cy="584775"/>
          </a:xfrm>
          <a:prstGeom prst="rect">
            <a:avLst/>
          </a:prstGeom>
          <a:noFill/>
        </p:spPr>
        <p:txBody>
          <a:bodyPr wrap="square" rtlCol="0">
            <a:spAutoFit/>
          </a:bodyPr>
          <a:lstStyle/>
          <a:p>
            <a:pPr algn="ctr"/>
            <a:r>
              <a:rPr lang="en-GB" sz="1600">
                <a:solidFill>
                  <a:schemeClr val="tx1"/>
                </a:solidFill>
                <a:latin typeface="+mn-lt"/>
              </a:rPr>
              <a:t>Teacher marked &amp; moderated – high stakes summative mark informs reports</a:t>
            </a:r>
          </a:p>
        </p:txBody>
      </p:sp>
      <p:cxnSp>
        <p:nvCxnSpPr>
          <p:cNvPr id="28" name="Straight Connector 27"/>
          <p:cNvCxnSpPr/>
          <p:nvPr/>
        </p:nvCxnSpPr>
        <p:spPr>
          <a:xfrm flipV="1">
            <a:off x="1581912" y="2060433"/>
            <a:ext cx="3433976" cy="0"/>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29" name="Straight Connector 28"/>
          <p:cNvCxnSpPr/>
          <p:nvPr/>
        </p:nvCxnSpPr>
        <p:spPr>
          <a:xfrm>
            <a:off x="5023218" y="2077032"/>
            <a:ext cx="320942" cy="274505"/>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0" name="Straight Connector 29"/>
          <p:cNvCxnSpPr/>
          <p:nvPr/>
        </p:nvCxnSpPr>
        <p:spPr>
          <a:xfrm flipV="1">
            <a:off x="1856232" y="2948097"/>
            <a:ext cx="2577706" cy="0"/>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1" name="Straight Connector 30"/>
          <p:cNvCxnSpPr/>
          <p:nvPr/>
        </p:nvCxnSpPr>
        <p:spPr>
          <a:xfrm>
            <a:off x="4494973" y="2964696"/>
            <a:ext cx="320942" cy="274505"/>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2" name="Straight Connector 31"/>
          <p:cNvCxnSpPr/>
          <p:nvPr/>
        </p:nvCxnSpPr>
        <p:spPr>
          <a:xfrm>
            <a:off x="1376417" y="3971289"/>
            <a:ext cx="2613371" cy="0"/>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3" name="Straight Connector 32"/>
          <p:cNvCxnSpPr/>
          <p:nvPr/>
        </p:nvCxnSpPr>
        <p:spPr>
          <a:xfrm>
            <a:off x="4026043" y="3989873"/>
            <a:ext cx="320942" cy="274505"/>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4" name="Straight Connector 33"/>
          <p:cNvCxnSpPr/>
          <p:nvPr/>
        </p:nvCxnSpPr>
        <p:spPr>
          <a:xfrm flipV="1">
            <a:off x="1102221" y="4972491"/>
            <a:ext cx="2355432" cy="0"/>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5" name="Straight Connector 34"/>
          <p:cNvCxnSpPr/>
          <p:nvPr/>
        </p:nvCxnSpPr>
        <p:spPr>
          <a:xfrm>
            <a:off x="3503937" y="4989090"/>
            <a:ext cx="320942" cy="274505"/>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6" name="Straight Connector 35"/>
          <p:cNvCxnSpPr/>
          <p:nvPr/>
        </p:nvCxnSpPr>
        <p:spPr>
          <a:xfrm flipH="1">
            <a:off x="8191117" y="4559789"/>
            <a:ext cx="2484000" cy="0"/>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7" name="Straight Connector 36"/>
          <p:cNvCxnSpPr/>
          <p:nvPr/>
        </p:nvCxnSpPr>
        <p:spPr>
          <a:xfrm flipH="1">
            <a:off x="7864762" y="4576388"/>
            <a:ext cx="320942" cy="274505"/>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8" name="Straight Connector 37"/>
          <p:cNvCxnSpPr/>
          <p:nvPr/>
        </p:nvCxnSpPr>
        <p:spPr>
          <a:xfrm flipH="1">
            <a:off x="7692895" y="3740513"/>
            <a:ext cx="2700000" cy="0"/>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9" name="Straight Connector 38"/>
          <p:cNvCxnSpPr/>
          <p:nvPr/>
        </p:nvCxnSpPr>
        <p:spPr>
          <a:xfrm flipH="1">
            <a:off x="7366539" y="3757112"/>
            <a:ext cx="320942" cy="274505"/>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40" name="Straight Connector 39"/>
          <p:cNvCxnSpPr/>
          <p:nvPr/>
        </p:nvCxnSpPr>
        <p:spPr>
          <a:xfrm flipH="1">
            <a:off x="7205574" y="2905482"/>
            <a:ext cx="3187321" cy="1187"/>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41" name="Straight Connector 40"/>
          <p:cNvCxnSpPr/>
          <p:nvPr/>
        </p:nvCxnSpPr>
        <p:spPr>
          <a:xfrm flipH="1">
            <a:off x="6879219" y="2923268"/>
            <a:ext cx="320942" cy="274505"/>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42" name="Straight Connector 41"/>
          <p:cNvCxnSpPr/>
          <p:nvPr/>
        </p:nvCxnSpPr>
        <p:spPr>
          <a:xfrm flipH="1">
            <a:off x="6691141" y="2006776"/>
            <a:ext cx="3863904" cy="0"/>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43" name="Straight Connector 42"/>
          <p:cNvCxnSpPr/>
          <p:nvPr/>
        </p:nvCxnSpPr>
        <p:spPr>
          <a:xfrm flipH="1">
            <a:off x="6364785" y="2023375"/>
            <a:ext cx="320942" cy="274505"/>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44" name="TextBox 43"/>
          <p:cNvSpPr txBox="1"/>
          <p:nvPr/>
        </p:nvSpPr>
        <p:spPr>
          <a:xfrm>
            <a:off x="2281076" y="794100"/>
            <a:ext cx="2804094" cy="461665"/>
          </a:xfrm>
          <a:prstGeom prst="rect">
            <a:avLst/>
          </a:prstGeom>
          <a:noFill/>
        </p:spPr>
        <p:txBody>
          <a:bodyPr wrap="square" rtlCol="0">
            <a:spAutoFit/>
          </a:bodyPr>
          <a:lstStyle/>
          <a:p>
            <a:r>
              <a:rPr lang="en-GB" sz="2400" b="1">
                <a:solidFill>
                  <a:schemeClr val="tx1"/>
                </a:solidFill>
                <a:latin typeface="+mn-lt"/>
              </a:rPr>
              <a:t>THE KNOWLEDGE</a:t>
            </a:r>
          </a:p>
        </p:txBody>
      </p:sp>
      <p:sp>
        <p:nvSpPr>
          <p:cNvPr id="45" name="TextBox 44"/>
          <p:cNvSpPr txBox="1"/>
          <p:nvPr/>
        </p:nvSpPr>
        <p:spPr>
          <a:xfrm>
            <a:off x="7257870" y="800300"/>
            <a:ext cx="2233602" cy="461665"/>
          </a:xfrm>
          <a:prstGeom prst="rect">
            <a:avLst/>
          </a:prstGeom>
          <a:noFill/>
        </p:spPr>
        <p:txBody>
          <a:bodyPr wrap="square" rtlCol="0">
            <a:spAutoFit/>
          </a:bodyPr>
          <a:lstStyle/>
          <a:p>
            <a:r>
              <a:rPr lang="en-GB" sz="2400" b="1">
                <a:solidFill>
                  <a:schemeClr val="tx1"/>
                </a:solidFill>
                <a:latin typeface="+mn-lt"/>
              </a:rPr>
              <a:t>THE PROCESS</a:t>
            </a:r>
          </a:p>
        </p:txBody>
      </p:sp>
      <p:sp>
        <p:nvSpPr>
          <p:cNvPr id="46" name="TextBox 45"/>
          <p:cNvSpPr txBox="1"/>
          <p:nvPr/>
        </p:nvSpPr>
        <p:spPr>
          <a:xfrm rot="484968">
            <a:off x="3913920" y="5238501"/>
            <a:ext cx="3206549" cy="461665"/>
          </a:xfrm>
          <a:prstGeom prst="rect">
            <a:avLst/>
          </a:prstGeom>
          <a:noFill/>
        </p:spPr>
        <p:txBody>
          <a:bodyPr wrap="square" rtlCol="0">
            <a:spAutoFit/>
          </a:bodyPr>
          <a:lstStyle/>
          <a:p>
            <a:r>
              <a:rPr lang="en-GB" sz="2400" b="1">
                <a:solidFill>
                  <a:schemeClr val="tx1"/>
                </a:solidFill>
                <a:latin typeface="+mn-lt"/>
              </a:rPr>
              <a:t>SPACED RETRIEVAL</a:t>
            </a:r>
          </a:p>
        </p:txBody>
      </p:sp>
      <p:sp>
        <p:nvSpPr>
          <p:cNvPr id="47" name="TextBox 46"/>
          <p:cNvSpPr txBox="1"/>
          <p:nvPr/>
        </p:nvSpPr>
        <p:spPr>
          <a:xfrm rot="406049">
            <a:off x="4411936" y="4196125"/>
            <a:ext cx="2274461" cy="400110"/>
          </a:xfrm>
          <a:prstGeom prst="rect">
            <a:avLst/>
          </a:prstGeom>
          <a:noFill/>
        </p:spPr>
        <p:txBody>
          <a:bodyPr wrap="square" rtlCol="0">
            <a:spAutoFit/>
          </a:bodyPr>
          <a:lstStyle/>
          <a:p>
            <a:r>
              <a:rPr lang="en-GB" sz="2000" b="1">
                <a:solidFill>
                  <a:schemeClr val="tx1"/>
                </a:solidFill>
                <a:latin typeface="+mn-lt"/>
              </a:rPr>
              <a:t>ROLLING RECALL</a:t>
            </a:r>
          </a:p>
        </p:txBody>
      </p:sp>
      <p:sp>
        <p:nvSpPr>
          <p:cNvPr id="48" name="TextBox 47"/>
          <p:cNvSpPr txBox="1"/>
          <p:nvPr/>
        </p:nvSpPr>
        <p:spPr>
          <a:xfrm rot="416738">
            <a:off x="4905504" y="2996719"/>
            <a:ext cx="1300614" cy="646331"/>
          </a:xfrm>
          <a:prstGeom prst="rect">
            <a:avLst/>
          </a:prstGeom>
          <a:noFill/>
        </p:spPr>
        <p:txBody>
          <a:bodyPr wrap="square" rtlCol="0">
            <a:spAutoFit/>
          </a:bodyPr>
          <a:lstStyle/>
          <a:p>
            <a:pPr algn="ctr"/>
            <a:r>
              <a:rPr lang="en-GB" b="1">
                <a:solidFill>
                  <a:srgbClr val="002060"/>
                </a:solidFill>
                <a:latin typeface="+mn-lt"/>
              </a:rPr>
              <a:t>CHECK POINT</a:t>
            </a:r>
          </a:p>
        </p:txBody>
      </p:sp>
      <p:sp>
        <p:nvSpPr>
          <p:cNvPr id="49" name="TextBox 48"/>
          <p:cNvSpPr txBox="1"/>
          <p:nvPr/>
        </p:nvSpPr>
        <p:spPr>
          <a:xfrm rot="416738">
            <a:off x="5338623" y="2234559"/>
            <a:ext cx="702504" cy="369332"/>
          </a:xfrm>
          <a:prstGeom prst="rect">
            <a:avLst/>
          </a:prstGeom>
          <a:noFill/>
        </p:spPr>
        <p:txBody>
          <a:bodyPr wrap="square" rtlCol="0">
            <a:spAutoFit/>
          </a:bodyPr>
          <a:lstStyle/>
          <a:p>
            <a:pPr algn="ctr"/>
            <a:r>
              <a:rPr lang="en-GB" b="1">
                <a:solidFill>
                  <a:schemeClr val="tx1"/>
                </a:solidFill>
                <a:latin typeface="+mn-lt"/>
              </a:rPr>
              <a:t>KAP</a:t>
            </a:r>
          </a:p>
        </p:txBody>
      </p:sp>
      <p:sp>
        <p:nvSpPr>
          <p:cNvPr id="52" name="Rectangle 51"/>
          <p:cNvSpPr/>
          <p:nvPr/>
        </p:nvSpPr>
        <p:spPr>
          <a:xfrm>
            <a:off x="0" y="6339146"/>
            <a:ext cx="12192000" cy="518854"/>
          </a:xfrm>
          <a:prstGeom prst="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Chevron 52"/>
          <p:cNvSpPr/>
          <p:nvPr/>
        </p:nvSpPr>
        <p:spPr>
          <a:xfrm>
            <a:off x="2592980" y="6339146"/>
            <a:ext cx="6579896" cy="521686"/>
          </a:xfrm>
          <a:prstGeom prst="chevron">
            <a:avLst/>
          </a:prstGeom>
          <a:solidFill>
            <a:schemeClr val="accent5">
              <a:lumMod val="5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ALT ASSESSMENT PYRAMID</a:t>
            </a:r>
            <a:endParaRPr lang="en-GB" sz="1600" b="0">
              <a:solidFill>
                <a:schemeClr val="bg1"/>
              </a:solidFill>
            </a:endParaRPr>
          </a:p>
        </p:txBody>
      </p:sp>
      <p:pic>
        <p:nvPicPr>
          <p:cNvPr id="54" name="Picture 53"/>
          <p:cNvPicPr>
            <a:picLocks noChangeAspect="1"/>
          </p:cNvPicPr>
          <p:nvPr/>
        </p:nvPicPr>
        <p:blipFill rotWithShape="1">
          <a:blip r:embed="rId2" cstate="print">
            <a:extLst>
              <a:ext uri="{28A0092B-C50C-407E-A947-70E740481C1C}">
                <a14:useLocalDpi xmlns:a14="http://schemas.microsoft.com/office/drawing/2010/main" val="0"/>
              </a:ext>
            </a:extLst>
          </a:blip>
          <a:srcRect t="1" r="59982" b="-5988"/>
          <a:stretch/>
        </p:blipFill>
        <p:spPr>
          <a:xfrm>
            <a:off x="11645153" y="6420114"/>
            <a:ext cx="487873" cy="429535"/>
          </a:xfrm>
          <a:prstGeom prst="rect">
            <a:avLst/>
          </a:prstGeom>
        </p:spPr>
      </p:pic>
      <p:sp>
        <p:nvSpPr>
          <p:cNvPr id="3" name="AutoShape 3"/>
          <p:cNvSpPr>
            <a:spLocks noChangeAspect="1" noChangeArrowheads="1" noTextEdit="1"/>
          </p:cNvSpPr>
          <p:nvPr/>
        </p:nvSpPr>
        <p:spPr bwMode="auto">
          <a:xfrm>
            <a:off x="3651250" y="1466850"/>
            <a:ext cx="4352925" cy="461010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 name="Freeform 5"/>
          <p:cNvSpPr>
            <a:spLocks/>
          </p:cNvSpPr>
          <p:nvPr/>
        </p:nvSpPr>
        <p:spPr bwMode="auto">
          <a:xfrm>
            <a:off x="5194300" y="2814638"/>
            <a:ext cx="39688" cy="42863"/>
          </a:xfrm>
          <a:custGeom>
            <a:avLst/>
            <a:gdLst>
              <a:gd name="T0" fmla="*/ 0 w 12"/>
              <a:gd name="T1" fmla="*/ 0 h 13"/>
              <a:gd name="T2" fmla="*/ 12 w 12"/>
              <a:gd name="T3" fmla="*/ 13 h 13"/>
            </a:gdLst>
            <a:ahLst/>
            <a:cxnLst>
              <a:cxn ang="0">
                <a:pos x="T0" y="T1"/>
              </a:cxn>
              <a:cxn ang="0">
                <a:pos x="T2" y="T3"/>
              </a:cxn>
            </a:cxnLst>
            <a:rect l="0" t="0" r="r" b="b"/>
            <a:pathLst>
              <a:path w="12" h="13">
                <a:moveTo>
                  <a:pt x="0" y="0"/>
                </a:moveTo>
                <a:cubicBezTo>
                  <a:pt x="4" y="4"/>
                  <a:pt x="8" y="9"/>
                  <a:pt x="12" y="13"/>
                </a:cubicBezTo>
              </a:path>
            </a:pathLst>
          </a:custGeom>
          <a:solidFill>
            <a:srgbClr val="F0AF74"/>
          </a:solidFill>
          <a:ln w="11113"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5" name="Freeform 6"/>
          <p:cNvSpPr>
            <a:spLocks/>
          </p:cNvSpPr>
          <p:nvPr/>
        </p:nvSpPr>
        <p:spPr bwMode="auto">
          <a:xfrm>
            <a:off x="5273675" y="2789238"/>
            <a:ext cx="79375" cy="79375"/>
          </a:xfrm>
          <a:custGeom>
            <a:avLst/>
            <a:gdLst>
              <a:gd name="T0" fmla="*/ 0 w 24"/>
              <a:gd name="T1" fmla="*/ 0 h 24"/>
              <a:gd name="T2" fmla="*/ 24 w 24"/>
              <a:gd name="T3" fmla="*/ 24 h 24"/>
            </a:gdLst>
            <a:ahLst/>
            <a:cxnLst>
              <a:cxn ang="0">
                <a:pos x="T0" y="T1"/>
              </a:cxn>
              <a:cxn ang="0">
                <a:pos x="T2" y="T3"/>
              </a:cxn>
            </a:cxnLst>
            <a:rect l="0" t="0" r="r" b="b"/>
            <a:pathLst>
              <a:path w="24" h="24">
                <a:moveTo>
                  <a:pt x="0" y="0"/>
                </a:moveTo>
                <a:cubicBezTo>
                  <a:pt x="8" y="8"/>
                  <a:pt x="16" y="16"/>
                  <a:pt x="24" y="24"/>
                </a:cubicBezTo>
              </a:path>
            </a:pathLst>
          </a:custGeom>
          <a:solidFill>
            <a:srgbClr val="F0AF74"/>
          </a:solidFill>
          <a:ln w="11113"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6" name="Freeform 7"/>
          <p:cNvSpPr>
            <a:spLocks/>
          </p:cNvSpPr>
          <p:nvPr/>
        </p:nvSpPr>
        <p:spPr bwMode="auto">
          <a:xfrm>
            <a:off x="5349875" y="2759075"/>
            <a:ext cx="128588" cy="128588"/>
          </a:xfrm>
          <a:custGeom>
            <a:avLst/>
            <a:gdLst>
              <a:gd name="T0" fmla="*/ 0 w 39"/>
              <a:gd name="T1" fmla="*/ 0 h 39"/>
              <a:gd name="T2" fmla="*/ 39 w 39"/>
              <a:gd name="T3" fmla="*/ 39 h 39"/>
            </a:gdLst>
            <a:ahLst/>
            <a:cxnLst>
              <a:cxn ang="0">
                <a:pos x="T0" y="T1"/>
              </a:cxn>
              <a:cxn ang="0">
                <a:pos x="T2" y="T3"/>
              </a:cxn>
            </a:cxnLst>
            <a:rect l="0" t="0" r="r" b="b"/>
            <a:pathLst>
              <a:path w="39" h="39">
                <a:moveTo>
                  <a:pt x="0" y="0"/>
                </a:moveTo>
                <a:cubicBezTo>
                  <a:pt x="12" y="13"/>
                  <a:pt x="25" y="26"/>
                  <a:pt x="39" y="39"/>
                </a:cubicBezTo>
              </a:path>
            </a:pathLst>
          </a:custGeom>
          <a:solidFill>
            <a:srgbClr val="F0AF74"/>
          </a:solidFill>
          <a:ln w="11113"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7" name="Freeform 8"/>
          <p:cNvSpPr>
            <a:spLocks/>
          </p:cNvSpPr>
          <p:nvPr/>
        </p:nvSpPr>
        <p:spPr bwMode="auto">
          <a:xfrm>
            <a:off x="5426075" y="2732088"/>
            <a:ext cx="168275" cy="169863"/>
          </a:xfrm>
          <a:custGeom>
            <a:avLst/>
            <a:gdLst>
              <a:gd name="T0" fmla="*/ 0 w 51"/>
              <a:gd name="T1" fmla="*/ 0 h 51"/>
              <a:gd name="T2" fmla="*/ 51 w 51"/>
              <a:gd name="T3" fmla="*/ 51 h 51"/>
            </a:gdLst>
            <a:ahLst/>
            <a:cxnLst>
              <a:cxn ang="0">
                <a:pos x="T0" y="T1"/>
              </a:cxn>
              <a:cxn ang="0">
                <a:pos x="T2" y="T3"/>
              </a:cxn>
            </a:cxnLst>
            <a:rect l="0" t="0" r="r" b="b"/>
            <a:pathLst>
              <a:path w="51" h="51">
                <a:moveTo>
                  <a:pt x="0" y="0"/>
                </a:moveTo>
                <a:cubicBezTo>
                  <a:pt x="16" y="16"/>
                  <a:pt x="34" y="33"/>
                  <a:pt x="51" y="51"/>
                </a:cubicBezTo>
              </a:path>
            </a:pathLst>
          </a:custGeom>
          <a:solidFill>
            <a:srgbClr val="F0AF74"/>
          </a:solidFill>
          <a:ln w="11113"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8" name="Freeform 9"/>
          <p:cNvSpPr>
            <a:spLocks/>
          </p:cNvSpPr>
          <p:nvPr/>
        </p:nvSpPr>
        <p:spPr bwMode="auto">
          <a:xfrm>
            <a:off x="5502275" y="2703513"/>
            <a:ext cx="207963" cy="207963"/>
          </a:xfrm>
          <a:custGeom>
            <a:avLst/>
            <a:gdLst>
              <a:gd name="T0" fmla="*/ 0 w 63"/>
              <a:gd name="T1" fmla="*/ 0 h 63"/>
              <a:gd name="T2" fmla="*/ 63 w 63"/>
              <a:gd name="T3" fmla="*/ 63 h 63"/>
            </a:gdLst>
            <a:ahLst/>
            <a:cxnLst>
              <a:cxn ang="0">
                <a:pos x="T0" y="T1"/>
              </a:cxn>
              <a:cxn ang="0">
                <a:pos x="T2" y="T3"/>
              </a:cxn>
            </a:cxnLst>
            <a:rect l="0" t="0" r="r" b="b"/>
            <a:pathLst>
              <a:path w="63" h="63">
                <a:moveTo>
                  <a:pt x="0" y="0"/>
                </a:moveTo>
                <a:cubicBezTo>
                  <a:pt x="20" y="20"/>
                  <a:pt x="42" y="42"/>
                  <a:pt x="63" y="63"/>
                </a:cubicBezTo>
              </a:path>
            </a:pathLst>
          </a:custGeom>
          <a:solidFill>
            <a:srgbClr val="F0AF74"/>
          </a:solidFill>
          <a:ln w="11113"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9" name="Freeform 10"/>
          <p:cNvSpPr>
            <a:spLocks/>
          </p:cNvSpPr>
          <p:nvPr/>
        </p:nvSpPr>
        <p:spPr bwMode="auto">
          <a:xfrm>
            <a:off x="5618163" y="2713038"/>
            <a:ext cx="217488" cy="217488"/>
          </a:xfrm>
          <a:custGeom>
            <a:avLst/>
            <a:gdLst>
              <a:gd name="T0" fmla="*/ 0 w 66"/>
              <a:gd name="T1" fmla="*/ 0 h 66"/>
              <a:gd name="T2" fmla="*/ 66 w 66"/>
              <a:gd name="T3" fmla="*/ 66 h 66"/>
            </a:gdLst>
            <a:ahLst/>
            <a:cxnLst>
              <a:cxn ang="0">
                <a:pos x="T0" y="T1"/>
              </a:cxn>
              <a:cxn ang="0">
                <a:pos x="T2" y="T3"/>
              </a:cxn>
            </a:cxnLst>
            <a:rect l="0" t="0" r="r" b="b"/>
            <a:pathLst>
              <a:path w="66" h="66">
                <a:moveTo>
                  <a:pt x="0" y="0"/>
                </a:moveTo>
                <a:cubicBezTo>
                  <a:pt x="22" y="22"/>
                  <a:pt x="45" y="45"/>
                  <a:pt x="66" y="66"/>
                </a:cubicBezTo>
              </a:path>
            </a:pathLst>
          </a:custGeom>
          <a:solidFill>
            <a:srgbClr val="F0AF74"/>
          </a:solidFill>
          <a:ln w="11113"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0" name="Freeform 11"/>
          <p:cNvSpPr>
            <a:spLocks/>
          </p:cNvSpPr>
          <p:nvPr/>
        </p:nvSpPr>
        <p:spPr bwMode="auto">
          <a:xfrm>
            <a:off x="5737225" y="2725738"/>
            <a:ext cx="214313" cy="214313"/>
          </a:xfrm>
          <a:custGeom>
            <a:avLst/>
            <a:gdLst>
              <a:gd name="T0" fmla="*/ 0 w 65"/>
              <a:gd name="T1" fmla="*/ 0 h 65"/>
              <a:gd name="T2" fmla="*/ 65 w 65"/>
              <a:gd name="T3" fmla="*/ 65 h 65"/>
            </a:gdLst>
            <a:ahLst/>
            <a:cxnLst>
              <a:cxn ang="0">
                <a:pos x="T0" y="T1"/>
              </a:cxn>
              <a:cxn ang="0">
                <a:pos x="T2" y="T3"/>
              </a:cxn>
            </a:cxnLst>
            <a:rect l="0" t="0" r="r" b="b"/>
            <a:pathLst>
              <a:path w="65" h="65">
                <a:moveTo>
                  <a:pt x="0" y="0"/>
                </a:moveTo>
                <a:cubicBezTo>
                  <a:pt x="22" y="22"/>
                  <a:pt x="45" y="45"/>
                  <a:pt x="65" y="65"/>
                </a:cubicBezTo>
              </a:path>
            </a:pathLst>
          </a:custGeom>
          <a:solidFill>
            <a:srgbClr val="F0AF74"/>
          </a:solidFill>
          <a:ln w="11113"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1" name="Freeform 12"/>
          <p:cNvSpPr>
            <a:spLocks/>
          </p:cNvSpPr>
          <p:nvPr/>
        </p:nvSpPr>
        <p:spPr bwMode="auto">
          <a:xfrm>
            <a:off x="5845175" y="2728913"/>
            <a:ext cx="212725" cy="211138"/>
          </a:xfrm>
          <a:custGeom>
            <a:avLst/>
            <a:gdLst>
              <a:gd name="T0" fmla="*/ 0 w 64"/>
              <a:gd name="T1" fmla="*/ 0 h 64"/>
              <a:gd name="T2" fmla="*/ 64 w 64"/>
              <a:gd name="T3" fmla="*/ 64 h 64"/>
            </a:gdLst>
            <a:ahLst/>
            <a:cxnLst>
              <a:cxn ang="0">
                <a:pos x="T0" y="T1"/>
              </a:cxn>
              <a:cxn ang="0">
                <a:pos x="T2" y="T3"/>
              </a:cxn>
            </a:cxnLst>
            <a:rect l="0" t="0" r="r" b="b"/>
            <a:pathLst>
              <a:path w="64" h="64">
                <a:moveTo>
                  <a:pt x="0" y="0"/>
                </a:moveTo>
                <a:cubicBezTo>
                  <a:pt x="23" y="23"/>
                  <a:pt x="45" y="45"/>
                  <a:pt x="64" y="64"/>
                </a:cubicBezTo>
              </a:path>
            </a:pathLst>
          </a:custGeom>
          <a:solidFill>
            <a:srgbClr val="F0AF74"/>
          </a:solidFill>
          <a:ln w="11113"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2" name="Freeform 13"/>
          <p:cNvSpPr>
            <a:spLocks/>
          </p:cNvSpPr>
          <p:nvPr/>
        </p:nvSpPr>
        <p:spPr bwMode="auto">
          <a:xfrm>
            <a:off x="5969000" y="2749550"/>
            <a:ext cx="204788" cy="204788"/>
          </a:xfrm>
          <a:custGeom>
            <a:avLst/>
            <a:gdLst>
              <a:gd name="T0" fmla="*/ 0 w 62"/>
              <a:gd name="T1" fmla="*/ 0 h 62"/>
              <a:gd name="T2" fmla="*/ 62 w 62"/>
              <a:gd name="T3" fmla="*/ 62 h 62"/>
            </a:gdLst>
            <a:ahLst/>
            <a:cxnLst>
              <a:cxn ang="0">
                <a:pos x="T0" y="T1"/>
              </a:cxn>
              <a:cxn ang="0">
                <a:pos x="T2" y="T3"/>
              </a:cxn>
            </a:cxnLst>
            <a:rect l="0" t="0" r="r" b="b"/>
            <a:pathLst>
              <a:path w="62" h="62">
                <a:moveTo>
                  <a:pt x="0" y="0"/>
                </a:moveTo>
                <a:cubicBezTo>
                  <a:pt x="24" y="23"/>
                  <a:pt x="46" y="45"/>
                  <a:pt x="62" y="62"/>
                </a:cubicBezTo>
              </a:path>
            </a:pathLst>
          </a:custGeom>
          <a:solidFill>
            <a:srgbClr val="F0AF74"/>
          </a:solidFill>
          <a:ln w="11113"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3" name="Freeform 14"/>
          <p:cNvSpPr>
            <a:spLocks/>
          </p:cNvSpPr>
          <p:nvPr/>
        </p:nvSpPr>
        <p:spPr bwMode="auto">
          <a:xfrm>
            <a:off x="6086475" y="2762250"/>
            <a:ext cx="166688" cy="165100"/>
          </a:xfrm>
          <a:custGeom>
            <a:avLst/>
            <a:gdLst>
              <a:gd name="T0" fmla="*/ 0 w 50"/>
              <a:gd name="T1" fmla="*/ 0 h 50"/>
              <a:gd name="T2" fmla="*/ 50 w 50"/>
              <a:gd name="T3" fmla="*/ 50 h 50"/>
            </a:gdLst>
            <a:ahLst/>
            <a:cxnLst>
              <a:cxn ang="0">
                <a:pos x="T0" y="T1"/>
              </a:cxn>
              <a:cxn ang="0">
                <a:pos x="T2" y="T3"/>
              </a:cxn>
            </a:cxnLst>
            <a:rect l="0" t="0" r="r" b="b"/>
            <a:pathLst>
              <a:path w="50" h="50">
                <a:moveTo>
                  <a:pt x="0" y="0"/>
                </a:moveTo>
                <a:cubicBezTo>
                  <a:pt x="19" y="19"/>
                  <a:pt x="37" y="36"/>
                  <a:pt x="50" y="50"/>
                </a:cubicBezTo>
              </a:path>
            </a:pathLst>
          </a:custGeom>
          <a:noFill/>
          <a:ln w="11113"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5" name="Freeform 15"/>
          <p:cNvSpPr>
            <a:spLocks/>
          </p:cNvSpPr>
          <p:nvPr/>
        </p:nvSpPr>
        <p:spPr bwMode="auto">
          <a:xfrm>
            <a:off x="6159500" y="2728913"/>
            <a:ext cx="168275" cy="168275"/>
          </a:xfrm>
          <a:custGeom>
            <a:avLst/>
            <a:gdLst>
              <a:gd name="T0" fmla="*/ 0 w 51"/>
              <a:gd name="T1" fmla="*/ 0 h 51"/>
              <a:gd name="T2" fmla="*/ 51 w 51"/>
              <a:gd name="T3" fmla="*/ 51 h 51"/>
            </a:gdLst>
            <a:ahLst/>
            <a:cxnLst>
              <a:cxn ang="0">
                <a:pos x="T0" y="T1"/>
              </a:cxn>
              <a:cxn ang="0">
                <a:pos x="T2" y="T3"/>
              </a:cxn>
            </a:cxnLst>
            <a:rect l="0" t="0" r="r" b="b"/>
            <a:pathLst>
              <a:path w="51" h="51">
                <a:moveTo>
                  <a:pt x="0" y="0"/>
                </a:moveTo>
                <a:cubicBezTo>
                  <a:pt x="21" y="20"/>
                  <a:pt x="39" y="38"/>
                  <a:pt x="51" y="51"/>
                </a:cubicBezTo>
              </a:path>
            </a:pathLst>
          </a:custGeom>
          <a:solidFill>
            <a:srgbClr val="F4D75A"/>
          </a:solidFill>
          <a:ln w="11113"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6" name="Freeform 16"/>
          <p:cNvSpPr>
            <a:spLocks/>
          </p:cNvSpPr>
          <p:nvPr/>
        </p:nvSpPr>
        <p:spPr bwMode="auto">
          <a:xfrm>
            <a:off x="6269038" y="2732088"/>
            <a:ext cx="112713" cy="112713"/>
          </a:xfrm>
          <a:custGeom>
            <a:avLst/>
            <a:gdLst>
              <a:gd name="T0" fmla="*/ 0 w 34"/>
              <a:gd name="T1" fmla="*/ 0 h 34"/>
              <a:gd name="T2" fmla="*/ 34 w 34"/>
              <a:gd name="T3" fmla="*/ 34 h 34"/>
            </a:gdLst>
            <a:ahLst/>
            <a:cxnLst>
              <a:cxn ang="0">
                <a:pos x="T0" y="T1"/>
              </a:cxn>
              <a:cxn ang="0">
                <a:pos x="T2" y="T3"/>
              </a:cxn>
            </a:cxnLst>
            <a:rect l="0" t="0" r="r" b="b"/>
            <a:pathLst>
              <a:path w="34" h="34">
                <a:moveTo>
                  <a:pt x="0" y="0"/>
                </a:moveTo>
                <a:cubicBezTo>
                  <a:pt x="13" y="13"/>
                  <a:pt x="25" y="25"/>
                  <a:pt x="34" y="34"/>
                </a:cubicBezTo>
              </a:path>
            </a:pathLst>
          </a:custGeom>
          <a:solidFill>
            <a:srgbClr val="F4D75A"/>
          </a:solidFill>
          <a:ln w="11113"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50" name="Freeform 17"/>
          <p:cNvSpPr>
            <a:spLocks/>
          </p:cNvSpPr>
          <p:nvPr/>
        </p:nvSpPr>
        <p:spPr bwMode="auto">
          <a:xfrm>
            <a:off x="6381750" y="2740025"/>
            <a:ext cx="73025" cy="71438"/>
          </a:xfrm>
          <a:custGeom>
            <a:avLst/>
            <a:gdLst>
              <a:gd name="T0" fmla="*/ 0 w 22"/>
              <a:gd name="T1" fmla="*/ 0 h 22"/>
              <a:gd name="T2" fmla="*/ 22 w 22"/>
              <a:gd name="T3" fmla="*/ 22 h 22"/>
            </a:gdLst>
            <a:ahLst/>
            <a:cxnLst>
              <a:cxn ang="0">
                <a:pos x="T0" y="T1"/>
              </a:cxn>
              <a:cxn ang="0">
                <a:pos x="T2" y="T3"/>
              </a:cxn>
            </a:cxnLst>
            <a:rect l="0" t="0" r="r" b="b"/>
            <a:pathLst>
              <a:path w="22" h="22">
                <a:moveTo>
                  <a:pt x="0" y="0"/>
                </a:moveTo>
                <a:cubicBezTo>
                  <a:pt x="9" y="9"/>
                  <a:pt x="16" y="16"/>
                  <a:pt x="22" y="22"/>
                </a:cubicBezTo>
              </a:path>
            </a:pathLst>
          </a:custGeom>
          <a:noFill/>
          <a:ln w="11113"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1" name="Freeform 18"/>
          <p:cNvSpPr>
            <a:spLocks/>
          </p:cNvSpPr>
          <p:nvPr/>
        </p:nvSpPr>
        <p:spPr bwMode="auto">
          <a:xfrm>
            <a:off x="6489700" y="2743200"/>
            <a:ext cx="26988" cy="25400"/>
          </a:xfrm>
          <a:custGeom>
            <a:avLst/>
            <a:gdLst>
              <a:gd name="T0" fmla="*/ 0 w 8"/>
              <a:gd name="T1" fmla="*/ 0 h 8"/>
              <a:gd name="T2" fmla="*/ 8 w 8"/>
              <a:gd name="T3" fmla="*/ 8 h 8"/>
            </a:gdLst>
            <a:ahLst/>
            <a:cxnLst>
              <a:cxn ang="0">
                <a:pos x="T0" y="T1"/>
              </a:cxn>
              <a:cxn ang="0">
                <a:pos x="T2" y="T3"/>
              </a:cxn>
            </a:cxnLst>
            <a:rect l="0" t="0" r="r" b="b"/>
            <a:pathLst>
              <a:path w="8" h="8">
                <a:moveTo>
                  <a:pt x="0" y="0"/>
                </a:moveTo>
                <a:cubicBezTo>
                  <a:pt x="3" y="3"/>
                  <a:pt x="6" y="6"/>
                  <a:pt x="8" y="8"/>
                </a:cubicBezTo>
              </a:path>
            </a:pathLst>
          </a:custGeom>
          <a:solidFill>
            <a:srgbClr val="E88126"/>
          </a:solidFill>
          <a:ln w="11113"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55" name="Freeform 19"/>
          <p:cNvSpPr>
            <a:spLocks/>
          </p:cNvSpPr>
          <p:nvPr/>
        </p:nvSpPr>
        <p:spPr bwMode="auto">
          <a:xfrm>
            <a:off x="4672013" y="3794125"/>
            <a:ext cx="53975" cy="52388"/>
          </a:xfrm>
          <a:custGeom>
            <a:avLst/>
            <a:gdLst>
              <a:gd name="T0" fmla="*/ 0 w 16"/>
              <a:gd name="T1" fmla="*/ 0 h 16"/>
              <a:gd name="T2" fmla="*/ 16 w 16"/>
              <a:gd name="T3" fmla="*/ 16 h 16"/>
            </a:gdLst>
            <a:ahLst/>
            <a:cxnLst>
              <a:cxn ang="0">
                <a:pos x="T0" y="T1"/>
              </a:cxn>
              <a:cxn ang="0">
                <a:pos x="T2" y="T3"/>
              </a:cxn>
            </a:cxnLst>
            <a:rect l="0" t="0" r="r" b="b"/>
            <a:pathLst>
              <a:path w="16" h="16">
                <a:moveTo>
                  <a:pt x="0" y="0"/>
                </a:moveTo>
                <a:cubicBezTo>
                  <a:pt x="4" y="5"/>
                  <a:pt x="10" y="10"/>
                  <a:pt x="16" y="16"/>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56" name="Freeform 20"/>
          <p:cNvSpPr>
            <a:spLocks/>
          </p:cNvSpPr>
          <p:nvPr/>
        </p:nvSpPr>
        <p:spPr bwMode="auto">
          <a:xfrm>
            <a:off x="4751388" y="3770313"/>
            <a:ext cx="82550" cy="82550"/>
          </a:xfrm>
          <a:custGeom>
            <a:avLst/>
            <a:gdLst>
              <a:gd name="T0" fmla="*/ 0 w 25"/>
              <a:gd name="T1" fmla="*/ 0 h 25"/>
              <a:gd name="T2" fmla="*/ 25 w 25"/>
              <a:gd name="T3" fmla="*/ 25 h 25"/>
            </a:gdLst>
            <a:ahLst/>
            <a:cxnLst>
              <a:cxn ang="0">
                <a:pos x="T0" y="T1"/>
              </a:cxn>
              <a:cxn ang="0">
                <a:pos x="T2" y="T3"/>
              </a:cxn>
            </a:cxnLst>
            <a:rect l="0" t="0" r="r" b="b"/>
            <a:pathLst>
              <a:path w="25" h="25">
                <a:moveTo>
                  <a:pt x="0" y="0"/>
                </a:moveTo>
                <a:cubicBezTo>
                  <a:pt x="7" y="7"/>
                  <a:pt x="16" y="16"/>
                  <a:pt x="25" y="25"/>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57" name="Freeform 21"/>
          <p:cNvSpPr>
            <a:spLocks/>
          </p:cNvSpPr>
          <p:nvPr/>
        </p:nvSpPr>
        <p:spPr bwMode="auto">
          <a:xfrm>
            <a:off x="4830763" y="3743325"/>
            <a:ext cx="112713" cy="112713"/>
          </a:xfrm>
          <a:custGeom>
            <a:avLst/>
            <a:gdLst>
              <a:gd name="T0" fmla="*/ 0 w 34"/>
              <a:gd name="T1" fmla="*/ 0 h 34"/>
              <a:gd name="T2" fmla="*/ 34 w 34"/>
              <a:gd name="T3" fmla="*/ 34 h 34"/>
            </a:gdLst>
            <a:ahLst/>
            <a:cxnLst>
              <a:cxn ang="0">
                <a:pos x="T0" y="T1"/>
              </a:cxn>
              <a:cxn ang="0">
                <a:pos x="T2" y="T3"/>
              </a:cxn>
            </a:cxnLst>
            <a:rect l="0" t="0" r="r" b="b"/>
            <a:pathLst>
              <a:path w="34" h="34">
                <a:moveTo>
                  <a:pt x="0" y="0"/>
                </a:moveTo>
                <a:cubicBezTo>
                  <a:pt x="9" y="9"/>
                  <a:pt x="21" y="21"/>
                  <a:pt x="34" y="34"/>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58" name="Freeform 22"/>
          <p:cNvSpPr>
            <a:spLocks/>
          </p:cNvSpPr>
          <p:nvPr/>
        </p:nvSpPr>
        <p:spPr bwMode="auto">
          <a:xfrm>
            <a:off x="4900613" y="3706813"/>
            <a:ext cx="182563" cy="182563"/>
          </a:xfrm>
          <a:custGeom>
            <a:avLst/>
            <a:gdLst>
              <a:gd name="T0" fmla="*/ 0 w 55"/>
              <a:gd name="T1" fmla="*/ 0 h 55"/>
              <a:gd name="T2" fmla="*/ 55 w 55"/>
              <a:gd name="T3" fmla="*/ 55 h 55"/>
            </a:gdLst>
            <a:ahLst/>
            <a:cxnLst>
              <a:cxn ang="0">
                <a:pos x="T0" y="T1"/>
              </a:cxn>
              <a:cxn ang="0">
                <a:pos x="T2" y="T3"/>
              </a:cxn>
            </a:cxnLst>
            <a:rect l="0" t="0" r="r" b="b"/>
            <a:pathLst>
              <a:path w="55" h="55">
                <a:moveTo>
                  <a:pt x="0" y="0"/>
                </a:moveTo>
                <a:cubicBezTo>
                  <a:pt x="15" y="15"/>
                  <a:pt x="34" y="34"/>
                  <a:pt x="55" y="55"/>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59" name="Freeform 23"/>
          <p:cNvSpPr>
            <a:spLocks/>
          </p:cNvSpPr>
          <p:nvPr/>
        </p:nvSpPr>
        <p:spPr bwMode="auto">
          <a:xfrm>
            <a:off x="4976813" y="3678238"/>
            <a:ext cx="217488" cy="217488"/>
          </a:xfrm>
          <a:custGeom>
            <a:avLst/>
            <a:gdLst>
              <a:gd name="T0" fmla="*/ 0 w 66"/>
              <a:gd name="T1" fmla="*/ 0 h 66"/>
              <a:gd name="T2" fmla="*/ 66 w 66"/>
              <a:gd name="T3" fmla="*/ 66 h 66"/>
            </a:gdLst>
            <a:ahLst/>
            <a:cxnLst>
              <a:cxn ang="0">
                <a:pos x="T0" y="T1"/>
              </a:cxn>
              <a:cxn ang="0">
                <a:pos x="T2" y="T3"/>
              </a:cxn>
            </a:cxnLst>
            <a:rect l="0" t="0" r="r" b="b"/>
            <a:pathLst>
              <a:path w="66" h="66">
                <a:moveTo>
                  <a:pt x="0" y="0"/>
                </a:moveTo>
                <a:cubicBezTo>
                  <a:pt x="18" y="18"/>
                  <a:pt x="41" y="41"/>
                  <a:pt x="66" y="66"/>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60" name="Freeform 24"/>
          <p:cNvSpPr>
            <a:spLocks/>
          </p:cNvSpPr>
          <p:nvPr/>
        </p:nvSpPr>
        <p:spPr bwMode="auto">
          <a:xfrm>
            <a:off x="5095875" y="3690938"/>
            <a:ext cx="217488" cy="217488"/>
          </a:xfrm>
          <a:custGeom>
            <a:avLst/>
            <a:gdLst>
              <a:gd name="T0" fmla="*/ 0 w 66"/>
              <a:gd name="T1" fmla="*/ 0 h 66"/>
              <a:gd name="T2" fmla="*/ 66 w 66"/>
              <a:gd name="T3" fmla="*/ 66 h 66"/>
            </a:gdLst>
            <a:ahLst/>
            <a:cxnLst>
              <a:cxn ang="0">
                <a:pos x="T0" y="T1"/>
              </a:cxn>
              <a:cxn ang="0">
                <a:pos x="T2" y="T3"/>
              </a:cxn>
            </a:cxnLst>
            <a:rect l="0" t="0" r="r" b="b"/>
            <a:pathLst>
              <a:path w="66" h="66">
                <a:moveTo>
                  <a:pt x="0" y="0"/>
                </a:moveTo>
                <a:cubicBezTo>
                  <a:pt x="19" y="20"/>
                  <a:pt x="42" y="42"/>
                  <a:pt x="66" y="66"/>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61" name="Freeform 25"/>
          <p:cNvSpPr>
            <a:spLocks/>
          </p:cNvSpPr>
          <p:nvPr/>
        </p:nvSpPr>
        <p:spPr bwMode="auto">
          <a:xfrm>
            <a:off x="5218113" y="3706813"/>
            <a:ext cx="201613" cy="204788"/>
          </a:xfrm>
          <a:custGeom>
            <a:avLst/>
            <a:gdLst>
              <a:gd name="T0" fmla="*/ 0 w 61"/>
              <a:gd name="T1" fmla="*/ 0 h 62"/>
              <a:gd name="T2" fmla="*/ 61 w 61"/>
              <a:gd name="T3" fmla="*/ 62 h 62"/>
            </a:gdLst>
            <a:ahLst/>
            <a:cxnLst>
              <a:cxn ang="0">
                <a:pos x="T0" y="T1"/>
              </a:cxn>
              <a:cxn ang="0">
                <a:pos x="T2" y="T3"/>
              </a:cxn>
            </a:cxnLst>
            <a:rect l="0" t="0" r="r" b="b"/>
            <a:pathLst>
              <a:path w="61" h="62">
                <a:moveTo>
                  <a:pt x="0" y="0"/>
                </a:moveTo>
                <a:cubicBezTo>
                  <a:pt x="19" y="19"/>
                  <a:pt x="40" y="40"/>
                  <a:pt x="61" y="62"/>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62" name="Freeform 26"/>
          <p:cNvSpPr>
            <a:spLocks/>
          </p:cNvSpPr>
          <p:nvPr/>
        </p:nvSpPr>
        <p:spPr bwMode="auto">
          <a:xfrm>
            <a:off x="5330825" y="3714750"/>
            <a:ext cx="211138" cy="214313"/>
          </a:xfrm>
          <a:custGeom>
            <a:avLst/>
            <a:gdLst>
              <a:gd name="T0" fmla="*/ 0 w 64"/>
              <a:gd name="T1" fmla="*/ 0 h 65"/>
              <a:gd name="T2" fmla="*/ 64 w 64"/>
              <a:gd name="T3" fmla="*/ 65 h 65"/>
            </a:gdLst>
            <a:ahLst/>
            <a:cxnLst>
              <a:cxn ang="0">
                <a:pos x="T0" y="T1"/>
              </a:cxn>
              <a:cxn ang="0">
                <a:pos x="T2" y="T3"/>
              </a:cxn>
            </a:cxnLst>
            <a:rect l="0" t="0" r="r" b="b"/>
            <a:pathLst>
              <a:path w="64" h="65">
                <a:moveTo>
                  <a:pt x="0" y="0"/>
                </a:moveTo>
                <a:cubicBezTo>
                  <a:pt x="20" y="21"/>
                  <a:pt x="42" y="43"/>
                  <a:pt x="64" y="65"/>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63" name="Freeform 27"/>
          <p:cNvSpPr>
            <a:spLocks/>
          </p:cNvSpPr>
          <p:nvPr/>
        </p:nvSpPr>
        <p:spPr bwMode="auto">
          <a:xfrm>
            <a:off x="5438775" y="3721100"/>
            <a:ext cx="228600" cy="223838"/>
          </a:xfrm>
          <a:custGeom>
            <a:avLst/>
            <a:gdLst>
              <a:gd name="T0" fmla="*/ 0 w 69"/>
              <a:gd name="T1" fmla="*/ 0 h 68"/>
              <a:gd name="T2" fmla="*/ 69 w 69"/>
              <a:gd name="T3" fmla="*/ 68 h 68"/>
            </a:gdLst>
            <a:ahLst/>
            <a:cxnLst>
              <a:cxn ang="0">
                <a:pos x="T0" y="T1"/>
              </a:cxn>
              <a:cxn ang="0">
                <a:pos x="T2" y="T3"/>
              </a:cxn>
            </a:cxnLst>
            <a:rect l="0" t="0" r="r" b="b"/>
            <a:pathLst>
              <a:path w="69" h="68">
                <a:moveTo>
                  <a:pt x="0" y="0"/>
                </a:moveTo>
                <a:cubicBezTo>
                  <a:pt x="22" y="22"/>
                  <a:pt x="45" y="45"/>
                  <a:pt x="69" y="68"/>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64" name="Freeform 28"/>
          <p:cNvSpPr>
            <a:spLocks/>
          </p:cNvSpPr>
          <p:nvPr/>
        </p:nvSpPr>
        <p:spPr bwMode="auto">
          <a:xfrm>
            <a:off x="5551488" y="3727450"/>
            <a:ext cx="222250" cy="220663"/>
          </a:xfrm>
          <a:custGeom>
            <a:avLst/>
            <a:gdLst>
              <a:gd name="T0" fmla="*/ 0 w 67"/>
              <a:gd name="T1" fmla="*/ 0 h 67"/>
              <a:gd name="T2" fmla="*/ 67 w 67"/>
              <a:gd name="T3" fmla="*/ 67 h 67"/>
            </a:gdLst>
            <a:ahLst/>
            <a:cxnLst>
              <a:cxn ang="0">
                <a:pos x="T0" y="T1"/>
              </a:cxn>
              <a:cxn ang="0">
                <a:pos x="T2" y="T3"/>
              </a:cxn>
            </a:cxnLst>
            <a:rect l="0" t="0" r="r" b="b"/>
            <a:pathLst>
              <a:path w="67" h="67">
                <a:moveTo>
                  <a:pt x="0" y="0"/>
                </a:moveTo>
                <a:cubicBezTo>
                  <a:pt x="22" y="22"/>
                  <a:pt x="45" y="45"/>
                  <a:pt x="67" y="67"/>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65" name="Freeform 29"/>
          <p:cNvSpPr>
            <a:spLocks/>
          </p:cNvSpPr>
          <p:nvPr/>
        </p:nvSpPr>
        <p:spPr bwMode="auto">
          <a:xfrm>
            <a:off x="5676900" y="3746500"/>
            <a:ext cx="215900" cy="215900"/>
          </a:xfrm>
          <a:custGeom>
            <a:avLst/>
            <a:gdLst>
              <a:gd name="T0" fmla="*/ 0 w 65"/>
              <a:gd name="T1" fmla="*/ 0 h 65"/>
              <a:gd name="T2" fmla="*/ 65 w 65"/>
              <a:gd name="T3" fmla="*/ 65 h 65"/>
            </a:gdLst>
            <a:ahLst/>
            <a:cxnLst>
              <a:cxn ang="0">
                <a:pos x="T0" y="T1"/>
              </a:cxn>
              <a:cxn ang="0">
                <a:pos x="T2" y="T3"/>
              </a:cxn>
            </a:cxnLst>
            <a:rect l="0" t="0" r="r" b="b"/>
            <a:pathLst>
              <a:path w="65" h="65">
                <a:moveTo>
                  <a:pt x="0" y="0"/>
                </a:moveTo>
                <a:cubicBezTo>
                  <a:pt x="22" y="21"/>
                  <a:pt x="44" y="44"/>
                  <a:pt x="65" y="65"/>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66" name="Freeform 30"/>
          <p:cNvSpPr>
            <a:spLocks/>
          </p:cNvSpPr>
          <p:nvPr/>
        </p:nvSpPr>
        <p:spPr bwMode="auto">
          <a:xfrm>
            <a:off x="5786438" y="3749675"/>
            <a:ext cx="234950" cy="234950"/>
          </a:xfrm>
          <a:custGeom>
            <a:avLst/>
            <a:gdLst>
              <a:gd name="T0" fmla="*/ 0 w 71"/>
              <a:gd name="T1" fmla="*/ 0 h 71"/>
              <a:gd name="T2" fmla="*/ 71 w 71"/>
              <a:gd name="T3" fmla="*/ 71 h 71"/>
            </a:gdLst>
            <a:ahLst/>
            <a:cxnLst>
              <a:cxn ang="0">
                <a:pos x="T0" y="T1"/>
              </a:cxn>
              <a:cxn ang="0">
                <a:pos x="T2" y="T3"/>
              </a:cxn>
            </a:cxnLst>
            <a:rect l="0" t="0" r="r" b="b"/>
            <a:pathLst>
              <a:path w="71" h="71">
                <a:moveTo>
                  <a:pt x="0" y="0"/>
                </a:moveTo>
                <a:cubicBezTo>
                  <a:pt x="24" y="24"/>
                  <a:pt x="48" y="48"/>
                  <a:pt x="71" y="71"/>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67" name="Freeform 31"/>
          <p:cNvSpPr>
            <a:spLocks/>
          </p:cNvSpPr>
          <p:nvPr/>
        </p:nvSpPr>
        <p:spPr bwMode="auto">
          <a:xfrm>
            <a:off x="5905500" y="3763963"/>
            <a:ext cx="225425" cy="227013"/>
          </a:xfrm>
          <a:custGeom>
            <a:avLst/>
            <a:gdLst>
              <a:gd name="T0" fmla="*/ 0 w 68"/>
              <a:gd name="T1" fmla="*/ 0 h 69"/>
              <a:gd name="T2" fmla="*/ 68 w 68"/>
              <a:gd name="T3" fmla="*/ 69 h 69"/>
            </a:gdLst>
            <a:ahLst/>
            <a:cxnLst>
              <a:cxn ang="0">
                <a:pos x="T0" y="T1"/>
              </a:cxn>
              <a:cxn ang="0">
                <a:pos x="T2" y="T3"/>
              </a:cxn>
            </a:cxnLst>
            <a:rect l="0" t="0" r="r" b="b"/>
            <a:pathLst>
              <a:path w="68" h="69">
                <a:moveTo>
                  <a:pt x="0" y="0"/>
                </a:moveTo>
                <a:cubicBezTo>
                  <a:pt x="24" y="24"/>
                  <a:pt x="47" y="47"/>
                  <a:pt x="68" y="69"/>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68" name="Freeform 32"/>
          <p:cNvSpPr>
            <a:spLocks/>
          </p:cNvSpPr>
          <p:nvPr/>
        </p:nvSpPr>
        <p:spPr bwMode="auto">
          <a:xfrm>
            <a:off x="6027738" y="3783013"/>
            <a:ext cx="225425" cy="222250"/>
          </a:xfrm>
          <a:custGeom>
            <a:avLst/>
            <a:gdLst>
              <a:gd name="T0" fmla="*/ 0 w 68"/>
              <a:gd name="T1" fmla="*/ 0 h 67"/>
              <a:gd name="T2" fmla="*/ 68 w 68"/>
              <a:gd name="T3" fmla="*/ 67 h 67"/>
            </a:gdLst>
            <a:ahLst/>
            <a:cxnLst>
              <a:cxn ang="0">
                <a:pos x="T0" y="T1"/>
              </a:cxn>
              <a:cxn ang="0">
                <a:pos x="T2" y="T3"/>
              </a:cxn>
            </a:cxnLst>
            <a:rect l="0" t="0" r="r" b="b"/>
            <a:pathLst>
              <a:path w="68" h="67">
                <a:moveTo>
                  <a:pt x="0" y="0"/>
                </a:moveTo>
                <a:cubicBezTo>
                  <a:pt x="24" y="23"/>
                  <a:pt x="47" y="47"/>
                  <a:pt x="68" y="67"/>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69" name="Freeform 33"/>
          <p:cNvSpPr>
            <a:spLocks/>
          </p:cNvSpPr>
          <p:nvPr/>
        </p:nvSpPr>
        <p:spPr bwMode="auto">
          <a:xfrm>
            <a:off x="6140450" y="3786188"/>
            <a:ext cx="227013" cy="228600"/>
          </a:xfrm>
          <a:custGeom>
            <a:avLst/>
            <a:gdLst>
              <a:gd name="T0" fmla="*/ 0 w 69"/>
              <a:gd name="T1" fmla="*/ 0 h 69"/>
              <a:gd name="T2" fmla="*/ 69 w 69"/>
              <a:gd name="T3" fmla="*/ 69 h 69"/>
            </a:gdLst>
            <a:ahLst/>
            <a:cxnLst>
              <a:cxn ang="0">
                <a:pos x="T0" y="T1"/>
              </a:cxn>
              <a:cxn ang="0">
                <a:pos x="T2" y="T3"/>
              </a:cxn>
            </a:cxnLst>
            <a:rect l="0" t="0" r="r" b="b"/>
            <a:pathLst>
              <a:path w="69" h="69">
                <a:moveTo>
                  <a:pt x="0" y="0"/>
                </a:moveTo>
                <a:cubicBezTo>
                  <a:pt x="25" y="25"/>
                  <a:pt x="48" y="49"/>
                  <a:pt x="69" y="69"/>
                </a:cubicBezTo>
              </a:path>
            </a:pathLst>
          </a:custGeom>
          <a:solidFill>
            <a:srgbClr val="F4D75A"/>
          </a:solid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70" name="Freeform 34"/>
          <p:cNvSpPr>
            <a:spLocks/>
          </p:cNvSpPr>
          <p:nvPr/>
        </p:nvSpPr>
        <p:spPr bwMode="auto">
          <a:xfrm>
            <a:off x="6253163" y="3794125"/>
            <a:ext cx="190500" cy="190500"/>
          </a:xfrm>
          <a:custGeom>
            <a:avLst/>
            <a:gdLst>
              <a:gd name="T0" fmla="*/ 0 w 58"/>
              <a:gd name="T1" fmla="*/ 0 h 58"/>
              <a:gd name="T2" fmla="*/ 58 w 58"/>
              <a:gd name="T3" fmla="*/ 58 h 58"/>
            </a:gdLst>
            <a:ahLst/>
            <a:cxnLst>
              <a:cxn ang="0">
                <a:pos x="T0" y="T1"/>
              </a:cxn>
              <a:cxn ang="0">
                <a:pos x="T2" y="T3"/>
              </a:cxn>
            </a:cxnLst>
            <a:rect l="0" t="0" r="r" b="b"/>
            <a:pathLst>
              <a:path w="58" h="58">
                <a:moveTo>
                  <a:pt x="0" y="0"/>
                </a:moveTo>
                <a:cubicBezTo>
                  <a:pt x="21" y="21"/>
                  <a:pt x="41" y="41"/>
                  <a:pt x="58" y="58"/>
                </a:cubicBezTo>
              </a:path>
            </a:pathLst>
          </a:custGeom>
          <a:solidFill>
            <a:srgbClr val="F4D75A"/>
          </a:solid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71" name="Freeform 35"/>
          <p:cNvSpPr>
            <a:spLocks/>
          </p:cNvSpPr>
          <p:nvPr/>
        </p:nvSpPr>
        <p:spPr bwMode="auto">
          <a:xfrm>
            <a:off x="6357938" y="3794125"/>
            <a:ext cx="155575" cy="157163"/>
          </a:xfrm>
          <a:custGeom>
            <a:avLst/>
            <a:gdLst>
              <a:gd name="T0" fmla="*/ 0 w 47"/>
              <a:gd name="T1" fmla="*/ 0 h 48"/>
              <a:gd name="T2" fmla="*/ 47 w 47"/>
              <a:gd name="T3" fmla="*/ 48 h 48"/>
            </a:gdLst>
            <a:ahLst/>
            <a:cxnLst>
              <a:cxn ang="0">
                <a:pos x="T0" y="T1"/>
              </a:cxn>
              <a:cxn ang="0">
                <a:pos x="T2" y="T3"/>
              </a:cxn>
            </a:cxnLst>
            <a:rect l="0" t="0" r="r" b="b"/>
            <a:pathLst>
              <a:path w="47" h="48">
                <a:moveTo>
                  <a:pt x="0" y="0"/>
                </a:moveTo>
                <a:cubicBezTo>
                  <a:pt x="17" y="18"/>
                  <a:pt x="33" y="34"/>
                  <a:pt x="47" y="48"/>
                </a:cubicBezTo>
              </a:path>
            </a:pathLst>
          </a:custGeom>
          <a:solidFill>
            <a:srgbClr val="82B4DE"/>
          </a:solid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72" name="Freeform 36"/>
          <p:cNvSpPr>
            <a:spLocks/>
          </p:cNvSpPr>
          <p:nvPr/>
        </p:nvSpPr>
        <p:spPr bwMode="auto">
          <a:xfrm>
            <a:off x="6430963" y="3763963"/>
            <a:ext cx="155575" cy="155575"/>
          </a:xfrm>
          <a:custGeom>
            <a:avLst/>
            <a:gdLst>
              <a:gd name="T0" fmla="*/ 0 w 47"/>
              <a:gd name="T1" fmla="*/ 0 h 47"/>
              <a:gd name="T2" fmla="*/ 47 w 47"/>
              <a:gd name="T3" fmla="*/ 47 h 47"/>
            </a:gdLst>
            <a:ahLst/>
            <a:cxnLst>
              <a:cxn ang="0">
                <a:pos x="T0" y="T1"/>
              </a:cxn>
              <a:cxn ang="0">
                <a:pos x="T2" y="T3"/>
              </a:cxn>
            </a:cxnLst>
            <a:rect l="0" t="0" r="r" b="b"/>
            <a:pathLst>
              <a:path w="47" h="47">
                <a:moveTo>
                  <a:pt x="0" y="0"/>
                </a:moveTo>
                <a:cubicBezTo>
                  <a:pt x="17" y="17"/>
                  <a:pt x="33" y="33"/>
                  <a:pt x="47" y="47"/>
                </a:cubicBezTo>
              </a:path>
            </a:pathLst>
          </a:custGeom>
          <a:solidFill>
            <a:srgbClr val="82B4DE"/>
          </a:solid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73" name="Freeform 37"/>
          <p:cNvSpPr>
            <a:spLocks/>
          </p:cNvSpPr>
          <p:nvPr/>
        </p:nvSpPr>
        <p:spPr bwMode="auto">
          <a:xfrm>
            <a:off x="6503988" y="3730625"/>
            <a:ext cx="147638" cy="149225"/>
          </a:xfrm>
          <a:custGeom>
            <a:avLst/>
            <a:gdLst>
              <a:gd name="T0" fmla="*/ 0 w 45"/>
              <a:gd name="T1" fmla="*/ 0 h 45"/>
              <a:gd name="T2" fmla="*/ 45 w 45"/>
              <a:gd name="T3" fmla="*/ 45 h 45"/>
            </a:gdLst>
            <a:ahLst/>
            <a:cxnLst>
              <a:cxn ang="0">
                <a:pos x="T0" y="T1"/>
              </a:cxn>
              <a:cxn ang="0">
                <a:pos x="T2" y="T3"/>
              </a:cxn>
            </a:cxnLst>
            <a:rect l="0" t="0" r="r" b="b"/>
            <a:pathLst>
              <a:path w="45" h="45">
                <a:moveTo>
                  <a:pt x="0" y="0"/>
                </a:moveTo>
                <a:cubicBezTo>
                  <a:pt x="17" y="17"/>
                  <a:pt x="32" y="32"/>
                  <a:pt x="45" y="45"/>
                </a:cubicBezTo>
              </a:path>
            </a:pathLst>
          </a:custGeom>
          <a:solidFill>
            <a:srgbClr val="3584C5"/>
          </a:solid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74" name="Freeform 38"/>
          <p:cNvSpPr>
            <a:spLocks/>
          </p:cNvSpPr>
          <p:nvPr/>
        </p:nvSpPr>
        <p:spPr bwMode="auto">
          <a:xfrm>
            <a:off x="6569075" y="3690938"/>
            <a:ext cx="149225" cy="149225"/>
          </a:xfrm>
          <a:custGeom>
            <a:avLst/>
            <a:gdLst>
              <a:gd name="T0" fmla="*/ 0 w 45"/>
              <a:gd name="T1" fmla="*/ 0 h 45"/>
              <a:gd name="T2" fmla="*/ 45 w 45"/>
              <a:gd name="T3" fmla="*/ 45 h 45"/>
            </a:gdLst>
            <a:ahLst/>
            <a:cxnLst>
              <a:cxn ang="0">
                <a:pos x="T0" y="T1"/>
              </a:cxn>
              <a:cxn ang="0">
                <a:pos x="T2" y="T3"/>
              </a:cxn>
            </a:cxnLst>
            <a:rect l="0" t="0" r="r" b="b"/>
            <a:pathLst>
              <a:path w="45" h="45">
                <a:moveTo>
                  <a:pt x="0" y="0"/>
                </a:moveTo>
                <a:cubicBezTo>
                  <a:pt x="17" y="17"/>
                  <a:pt x="32" y="32"/>
                  <a:pt x="45" y="45"/>
                </a:cubicBezTo>
              </a:path>
            </a:pathLst>
          </a:custGeom>
          <a:solidFill>
            <a:srgbClr val="3584C5"/>
          </a:solid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75" name="Freeform 39"/>
          <p:cNvSpPr>
            <a:spLocks/>
          </p:cNvSpPr>
          <p:nvPr/>
        </p:nvSpPr>
        <p:spPr bwMode="auto">
          <a:xfrm>
            <a:off x="6635750" y="3651250"/>
            <a:ext cx="158750" cy="158750"/>
          </a:xfrm>
          <a:custGeom>
            <a:avLst/>
            <a:gdLst>
              <a:gd name="T0" fmla="*/ 0 w 48"/>
              <a:gd name="T1" fmla="*/ 0 h 48"/>
              <a:gd name="T2" fmla="*/ 48 w 48"/>
              <a:gd name="T3" fmla="*/ 48 h 48"/>
            </a:gdLst>
            <a:ahLst/>
            <a:cxnLst>
              <a:cxn ang="0">
                <a:pos x="T0" y="T1"/>
              </a:cxn>
              <a:cxn ang="0">
                <a:pos x="T2" y="T3"/>
              </a:cxn>
            </a:cxnLst>
            <a:rect l="0" t="0" r="r" b="b"/>
            <a:pathLst>
              <a:path w="48" h="48">
                <a:moveTo>
                  <a:pt x="0" y="0"/>
                </a:moveTo>
                <a:cubicBezTo>
                  <a:pt x="18" y="18"/>
                  <a:pt x="34" y="34"/>
                  <a:pt x="48" y="48"/>
                </a:cubicBezTo>
              </a:path>
            </a:pathLst>
          </a:custGeom>
          <a:noFill/>
          <a:ln w="14288"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76" name="Freeform 40"/>
          <p:cNvSpPr>
            <a:spLocks/>
          </p:cNvSpPr>
          <p:nvPr/>
        </p:nvSpPr>
        <p:spPr bwMode="auto">
          <a:xfrm>
            <a:off x="6705600" y="3614738"/>
            <a:ext cx="155575" cy="155575"/>
          </a:xfrm>
          <a:custGeom>
            <a:avLst/>
            <a:gdLst>
              <a:gd name="T0" fmla="*/ 0 w 47"/>
              <a:gd name="T1" fmla="*/ 0 h 47"/>
              <a:gd name="T2" fmla="*/ 47 w 47"/>
              <a:gd name="T3" fmla="*/ 47 h 47"/>
            </a:gdLst>
            <a:ahLst/>
            <a:cxnLst>
              <a:cxn ang="0">
                <a:pos x="T0" y="T1"/>
              </a:cxn>
              <a:cxn ang="0">
                <a:pos x="T2" y="T3"/>
              </a:cxn>
            </a:cxnLst>
            <a:rect l="0" t="0" r="r" b="b"/>
            <a:pathLst>
              <a:path w="47" h="47">
                <a:moveTo>
                  <a:pt x="0" y="0"/>
                </a:moveTo>
                <a:cubicBezTo>
                  <a:pt x="18" y="18"/>
                  <a:pt x="34" y="34"/>
                  <a:pt x="47" y="47"/>
                </a:cubicBezTo>
              </a:path>
            </a:pathLst>
          </a:custGeom>
          <a:noFill/>
          <a:ln w="14288"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77" name="Freeform 41"/>
          <p:cNvSpPr>
            <a:spLocks/>
          </p:cNvSpPr>
          <p:nvPr/>
        </p:nvSpPr>
        <p:spPr bwMode="auto">
          <a:xfrm>
            <a:off x="6821488" y="3617913"/>
            <a:ext cx="119063" cy="122238"/>
          </a:xfrm>
          <a:custGeom>
            <a:avLst/>
            <a:gdLst>
              <a:gd name="T0" fmla="*/ 0 w 36"/>
              <a:gd name="T1" fmla="*/ 0 h 37"/>
              <a:gd name="T2" fmla="*/ 36 w 36"/>
              <a:gd name="T3" fmla="*/ 37 h 37"/>
            </a:gdLst>
            <a:ahLst/>
            <a:cxnLst>
              <a:cxn ang="0">
                <a:pos x="T0" y="T1"/>
              </a:cxn>
              <a:cxn ang="0">
                <a:pos x="T2" y="T3"/>
              </a:cxn>
            </a:cxnLst>
            <a:rect l="0" t="0" r="r" b="b"/>
            <a:pathLst>
              <a:path w="36" h="37">
                <a:moveTo>
                  <a:pt x="0" y="0"/>
                </a:moveTo>
                <a:cubicBezTo>
                  <a:pt x="14" y="14"/>
                  <a:pt x="26" y="27"/>
                  <a:pt x="36" y="37"/>
                </a:cubicBezTo>
              </a:path>
            </a:pathLst>
          </a:custGeom>
          <a:noFill/>
          <a:ln w="14288"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78" name="Freeform 42"/>
          <p:cNvSpPr>
            <a:spLocks/>
          </p:cNvSpPr>
          <p:nvPr/>
        </p:nvSpPr>
        <p:spPr bwMode="auto">
          <a:xfrm>
            <a:off x="6946900" y="3632200"/>
            <a:ext cx="69850" cy="68263"/>
          </a:xfrm>
          <a:custGeom>
            <a:avLst/>
            <a:gdLst>
              <a:gd name="T0" fmla="*/ 0 w 21"/>
              <a:gd name="T1" fmla="*/ 0 h 21"/>
              <a:gd name="T2" fmla="*/ 21 w 21"/>
              <a:gd name="T3" fmla="*/ 21 h 21"/>
            </a:gdLst>
            <a:ahLst/>
            <a:cxnLst>
              <a:cxn ang="0">
                <a:pos x="T0" y="T1"/>
              </a:cxn>
              <a:cxn ang="0">
                <a:pos x="T2" y="T3"/>
              </a:cxn>
            </a:cxnLst>
            <a:rect l="0" t="0" r="r" b="b"/>
            <a:pathLst>
              <a:path w="21" h="21">
                <a:moveTo>
                  <a:pt x="0" y="0"/>
                </a:moveTo>
                <a:cubicBezTo>
                  <a:pt x="8" y="8"/>
                  <a:pt x="15" y="15"/>
                  <a:pt x="21" y="21"/>
                </a:cubicBezTo>
              </a:path>
            </a:pathLst>
          </a:custGeom>
          <a:noFill/>
          <a:ln w="14288"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79" name="Freeform 43"/>
          <p:cNvSpPr>
            <a:spLocks/>
          </p:cNvSpPr>
          <p:nvPr/>
        </p:nvSpPr>
        <p:spPr bwMode="auto">
          <a:xfrm>
            <a:off x="4203700" y="4805363"/>
            <a:ext cx="76200" cy="77788"/>
          </a:xfrm>
          <a:custGeom>
            <a:avLst/>
            <a:gdLst>
              <a:gd name="T0" fmla="*/ 0 w 23"/>
              <a:gd name="T1" fmla="*/ 0 h 24"/>
              <a:gd name="T2" fmla="*/ 23 w 23"/>
              <a:gd name="T3" fmla="*/ 24 h 24"/>
            </a:gdLst>
            <a:ahLst/>
            <a:cxnLst>
              <a:cxn ang="0">
                <a:pos x="T0" y="T1"/>
              </a:cxn>
              <a:cxn ang="0">
                <a:pos x="T2" y="T3"/>
              </a:cxn>
            </a:cxnLst>
            <a:rect l="0" t="0" r="r" b="b"/>
            <a:pathLst>
              <a:path w="23" h="24">
                <a:moveTo>
                  <a:pt x="0" y="0"/>
                </a:moveTo>
                <a:cubicBezTo>
                  <a:pt x="6" y="7"/>
                  <a:pt x="14" y="14"/>
                  <a:pt x="23" y="24"/>
                </a:cubicBezTo>
              </a:path>
            </a:pathLst>
          </a:custGeom>
          <a:solidFill>
            <a:srgbClr val="F4D75A"/>
          </a:solid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80" name="Freeform 44"/>
          <p:cNvSpPr>
            <a:spLocks/>
          </p:cNvSpPr>
          <p:nvPr/>
        </p:nvSpPr>
        <p:spPr bwMode="auto">
          <a:xfrm>
            <a:off x="4265613" y="4765675"/>
            <a:ext cx="139700" cy="134938"/>
          </a:xfrm>
          <a:custGeom>
            <a:avLst/>
            <a:gdLst>
              <a:gd name="T0" fmla="*/ 0 w 42"/>
              <a:gd name="T1" fmla="*/ 0 h 41"/>
              <a:gd name="T2" fmla="*/ 42 w 42"/>
              <a:gd name="T3" fmla="*/ 41 h 41"/>
            </a:gdLst>
            <a:ahLst/>
            <a:cxnLst>
              <a:cxn ang="0">
                <a:pos x="T0" y="T1"/>
              </a:cxn>
              <a:cxn ang="0">
                <a:pos x="T2" y="T3"/>
              </a:cxn>
            </a:cxnLst>
            <a:rect l="0" t="0" r="r" b="b"/>
            <a:pathLst>
              <a:path w="42" h="41">
                <a:moveTo>
                  <a:pt x="0" y="0"/>
                </a:moveTo>
                <a:cubicBezTo>
                  <a:pt x="11" y="10"/>
                  <a:pt x="25" y="24"/>
                  <a:pt x="42" y="41"/>
                </a:cubicBezTo>
              </a:path>
            </a:pathLst>
          </a:custGeom>
          <a:solidFill>
            <a:srgbClr val="F4D75A"/>
          </a:solid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81" name="Freeform 45"/>
          <p:cNvSpPr>
            <a:spLocks/>
          </p:cNvSpPr>
          <p:nvPr/>
        </p:nvSpPr>
        <p:spPr bwMode="auto">
          <a:xfrm>
            <a:off x="4348163" y="4741863"/>
            <a:ext cx="176213" cy="174625"/>
          </a:xfrm>
          <a:custGeom>
            <a:avLst/>
            <a:gdLst>
              <a:gd name="T0" fmla="*/ 0 w 53"/>
              <a:gd name="T1" fmla="*/ 0 h 53"/>
              <a:gd name="T2" fmla="*/ 53 w 53"/>
              <a:gd name="T3" fmla="*/ 53 h 53"/>
            </a:gdLst>
            <a:ahLst/>
            <a:cxnLst>
              <a:cxn ang="0">
                <a:pos x="T0" y="T1"/>
              </a:cxn>
              <a:cxn ang="0">
                <a:pos x="T2" y="T3"/>
              </a:cxn>
            </a:cxnLst>
            <a:rect l="0" t="0" r="r" b="b"/>
            <a:pathLst>
              <a:path w="53" h="53">
                <a:moveTo>
                  <a:pt x="0" y="0"/>
                </a:moveTo>
                <a:cubicBezTo>
                  <a:pt x="14" y="14"/>
                  <a:pt x="32" y="32"/>
                  <a:pt x="53" y="53"/>
                </a:cubicBezTo>
              </a:path>
            </a:pathLst>
          </a:custGeom>
          <a:solidFill>
            <a:srgbClr val="F4D75A"/>
          </a:solid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82" name="Freeform 46"/>
          <p:cNvSpPr>
            <a:spLocks/>
          </p:cNvSpPr>
          <p:nvPr/>
        </p:nvSpPr>
        <p:spPr bwMode="auto">
          <a:xfrm>
            <a:off x="4418013" y="4705350"/>
            <a:ext cx="217488" cy="217488"/>
          </a:xfrm>
          <a:custGeom>
            <a:avLst/>
            <a:gdLst>
              <a:gd name="T0" fmla="*/ 0 w 66"/>
              <a:gd name="T1" fmla="*/ 0 h 66"/>
              <a:gd name="T2" fmla="*/ 66 w 66"/>
              <a:gd name="T3" fmla="*/ 66 h 66"/>
            </a:gdLst>
            <a:ahLst/>
            <a:cxnLst>
              <a:cxn ang="0">
                <a:pos x="T0" y="T1"/>
              </a:cxn>
              <a:cxn ang="0">
                <a:pos x="T2" y="T3"/>
              </a:cxn>
            </a:cxnLst>
            <a:rect l="0" t="0" r="r" b="b"/>
            <a:pathLst>
              <a:path w="66" h="66">
                <a:moveTo>
                  <a:pt x="0" y="0"/>
                </a:moveTo>
                <a:cubicBezTo>
                  <a:pt x="17" y="17"/>
                  <a:pt x="40" y="40"/>
                  <a:pt x="66" y="66"/>
                </a:cubicBezTo>
              </a:path>
            </a:pathLst>
          </a:custGeom>
          <a:solidFill>
            <a:srgbClr val="F4D75A"/>
          </a:solid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83" name="Freeform 47"/>
          <p:cNvSpPr>
            <a:spLocks/>
          </p:cNvSpPr>
          <p:nvPr/>
        </p:nvSpPr>
        <p:spPr bwMode="auto">
          <a:xfrm>
            <a:off x="4484688" y="4665663"/>
            <a:ext cx="269875" cy="271463"/>
          </a:xfrm>
          <a:custGeom>
            <a:avLst/>
            <a:gdLst>
              <a:gd name="T0" fmla="*/ 0 w 82"/>
              <a:gd name="T1" fmla="*/ 0 h 82"/>
              <a:gd name="T2" fmla="*/ 82 w 82"/>
              <a:gd name="T3" fmla="*/ 82 h 82"/>
            </a:gdLst>
            <a:ahLst/>
            <a:cxnLst>
              <a:cxn ang="0">
                <a:pos x="T0" y="T1"/>
              </a:cxn>
              <a:cxn ang="0">
                <a:pos x="T2" y="T3"/>
              </a:cxn>
            </a:cxnLst>
            <a:rect l="0" t="0" r="r" b="b"/>
            <a:pathLst>
              <a:path w="82" h="82">
                <a:moveTo>
                  <a:pt x="0" y="0"/>
                </a:moveTo>
                <a:cubicBezTo>
                  <a:pt x="22" y="21"/>
                  <a:pt x="50" y="50"/>
                  <a:pt x="82" y="82"/>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84" name="Freeform 48"/>
          <p:cNvSpPr>
            <a:spLocks/>
          </p:cNvSpPr>
          <p:nvPr/>
        </p:nvSpPr>
        <p:spPr bwMode="auto">
          <a:xfrm>
            <a:off x="4597400" y="4672013"/>
            <a:ext cx="273050" cy="274638"/>
          </a:xfrm>
          <a:custGeom>
            <a:avLst/>
            <a:gdLst>
              <a:gd name="T0" fmla="*/ 0 w 83"/>
              <a:gd name="T1" fmla="*/ 0 h 83"/>
              <a:gd name="T2" fmla="*/ 83 w 83"/>
              <a:gd name="T3" fmla="*/ 83 h 83"/>
            </a:gdLst>
            <a:ahLst/>
            <a:cxnLst>
              <a:cxn ang="0">
                <a:pos x="T0" y="T1"/>
              </a:cxn>
              <a:cxn ang="0">
                <a:pos x="T2" y="T3"/>
              </a:cxn>
            </a:cxnLst>
            <a:rect l="0" t="0" r="r" b="b"/>
            <a:pathLst>
              <a:path w="83" h="83">
                <a:moveTo>
                  <a:pt x="0" y="0"/>
                </a:moveTo>
                <a:cubicBezTo>
                  <a:pt x="23" y="23"/>
                  <a:pt x="52" y="52"/>
                  <a:pt x="83" y="83"/>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85" name="Freeform 49"/>
          <p:cNvSpPr>
            <a:spLocks/>
          </p:cNvSpPr>
          <p:nvPr/>
        </p:nvSpPr>
        <p:spPr bwMode="auto">
          <a:xfrm>
            <a:off x="4708525" y="4678363"/>
            <a:ext cx="280988" cy="280988"/>
          </a:xfrm>
          <a:custGeom>
            <a:avLst/>
            <a:gdLst>
              <a:gd name="T0" fmla="*/ 0 w 85"/>
              <a:gd name="T1" fmla="*/ 0 h 85"/>
              <a:gd name="T2" fmla="*/ 85 w 85"/>
              <a:gd name="T3" fmla="*/ 85 h 85"/>
            </a:gdLst>
            <a:ahLst/>
            <a:cxnLst>
              <a:cxn ang="0">
                <a:pos x="T0" y="T1"/>
              </a:cxn>
              <a:cxn ang="0">
                <a:pos x="T2" y="T3"/>
              </a:cxn>
            </a:cxnLst>
            <a:rect l="0" t="0" r="r" b="b"/>
            <a:pathLst>
              <a:path w="85" h="85">
                <a:moveTo>
                  <a:pt x="0" y="0"/>
                </a:moveTo>
                <a:cubicBezTo>
                  <a:pt x="25" y="25"/>
                  <a:pt x="54" y="54"/>
                  <a:pt x="85" y="85"/>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86" name="Freeform 50"/>
          <p:cNvSpPr>
            <a:spLocks/>
          </p:cNvSpPr>
          <p:nvPr/>
        </p:nvSpPr>
        <p:spPr bwMode="auto">
          <a:xfrm>
            <a:off x="4827588" y="4692650"/>
            <a:ext cx="287338" cy="287338"/>
          </a:xfrm>
          <a:custGeom>
            <a:avLst/>
            <a:gdLst>
              <a:gd name="T0" fmla="*/ 0 w 87"/>
              <a:gd name="T1" fmla="*/ 0 h 87"/>
              <a:gd name="T2" fmla="*/ 87 w 87"/>
              <a:gd name="T3" fmla="*/ 87 h 87"/>
            </a:gdLst>
            <a:ahLst/>
            <a:cxnLst>
              <a:cxn ang="0">
                <a:pos x="T0" y="T1"/>
              </a:cxn>
              <a:cxn ang="0">
                <a:pos x="T2" y="T3"/>
              </a:cxn>
            </a:cxnLst>
            <a:rect l="0" t="0" r="r" b="b"/>
            <a:pathLst>
              <a:path w="87" h="87">
                <a:moveTo>
                  <a:pt x="0" y="0"/>
                </a:moveTo>
                <a:cubicBezTo>
                  <a:pt x="26" y="26"/>
                  <a:pt x="56" y="56"/>
                  <a:pt x="87" y="87"/>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87" name="Freeform 51"/>
          <p:cNvSpPr>
            <a:spLocks/>
          </p:cNvSpPr>
          <p:nvPr/>
        </p:nvSpPr>
        <p:spPr bwMode="auto">
          <a:xfrm>
            <a:off x="4953000" y="4714875"/>
            <a:ext cx="277813" cy="277813"/>
          </a:xfrm>
          <a:custGeom>
            <a:avLst/>
            <a:gdLst>
              <a:gd name="T0" fmla="*/ 0 w 84"/>
              <a:gd name="T1" fmla="*/ 0 h 84"/>
              <a:gd name="T2" fmla="*/ 84 w 84"/>
              <a:gd name="T3" fmla="*/ 84 h 84"/>
            </a:gdLst>
            <a:ahLst/>
            <a:cxnLst>
              <a:cxn ang="0">
                <a:pos x="T0" y="T1"/>
              </a:cxn>
              <a:cxn ang="0">
                <a:pos x="T2" y="T3"/>
              </a:cxn>
            </a:cxnLst>
            <a:rect l="0" t="0" r="r" b="b"/>
            <a:pathLst>
              <a:path w="84" h="84">
                <a:moveTo>
                  <a:pt x="0" y="0"/>
                </a:moveTo>
                <a:cubicBezTo>
                  <a:pt x="26" y="26"/>
                  <a:pt x="55" y="54"/>
                  <a:pt x="84" y="84"/>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88" name="Freeform 52"/>
          <p:cNvSpPr>
            <a:spLocks/>
          </p:cNvSpPr>
          <p:nvPr/>
        </p:nvSpPr>
        <p:spPr bwMode="auto">
          <a:xfrm>
            <a:off x="5075238" y="4732338"/>
            <a:ext cx="271463" cy="269875"/>
          </a:xfrm>
          <a:custGeom>
            <a:avLst/>
            <a:gdLst>
              <a:gd name="T0" fmla="*/ 0 w 82"/>
              <a:gd name="T1" fmla="*/ 0 h 82"/>
              <a:gd name="T2" fmla="*/ 82 w 82"/>
              <a:gd name="T3" fmla="*/ 82 h 82"/>
            </a:gdLst>
            <a:ahLst/>
            <a:cxnLst>
              <a:cxn ang="0">
                <a:pos x="T0" y="T1"/>
              </a:cxn>
              <a:cxn ang="0">
                <a:pos x="T2" y="T3"/>
              </a:cxn>
            </a:cxnLst>
            <a:rect l="0" t="0" r="r" b="b"/>
            <a:pathLst>
              <a:path w="82" h="82">
                <a:moveTo>
                  <a:pt x="0" y="0"/>
                </a:moveTo>
                <a:cubicBezTo>
                  <a:pt x="26" y="26"/>
                  <a:pt x="54" y="54"/>
                  <a:pt x="82" y="82"/>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89" name="Freeform 53"/>
          <p:cNvSpPr>
            <a:spLocks/>
          </p:cNvSpPr>
          <p:nvPr/>
        </p:nvSpPr>
        <p:spPr bwMode="auto">
          <a:xfrm>
            <a:off x="5194300" y="4745038"/>
            <a:ext cx="274638" cy="274638"/>
          </a:xfrm>
          <a:custGeom>
            <a:avLst/>
            <a:gdLst>
              <a:gd name="T0" fmla="*/ 0 w 83"/>
              <a:gd name="T1" fmla="*/ 0 h 83"/>
              <a:gd name="T2" fmla="*/ 83 w 83"/>
              <a:gd name="T3" fmla="*/ 83 h 83"/>
            </a:gdLst>
            <a:ahLst/>
            <a:cxnLst>
              <a:cxn ang="0">
                <a:pos x="T0" y="T1"/>
              </a:cxn>
              <a:cxn ang="0">
                <a:pos x="T2" y="T3"/>
              </a:cxn>
            </a:cxnLst>
            <a:rect l="0" t="0" r="r" b="b"/>
            <a:pathLst>
              <a:path w="83" h="83">
                <a:moveTo>
                  <a:pt x="0" y="0"/>
                </a:moveTo>
                <a:cubicBezTo>
                  <a:pt x="27" y="27"/>
                  <a:pt x="55" y="55"/>
                  <a:pt x="83" y="83"/>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90" name="Freeform 54"/>
          <p:cNvSpPr>
            <a:spLocks/>
          </p:cNvSpPr>
          <p:nvPr/>
        </p:nvSpPr>
        <p:spPr bwMode="auto">
          <a:xfrm>
            <a:off x="5303838" y="4748213"/>
            <a:ext cx="290513" cy="290513"/>
          </a:xfrm>
          <a:custGeom>
            <a:avLst/>
            <a:gdLst>
              <a:gd name="T0" fmla="*/ 0 w 88"/>
              <a:gd name="T1" fmla="*/ 0 h 88"/>
              <a:gd name="T2" fmla="*/ 88 w 88"/>
              <a:gd name="T3" fmla="*/ 88 h 88"/>
            </a:gdLst>
            <a:ahLst/>
            <a:cxnLst>
              <a:cxn ang="0">
                <a:pos x="T0" y="T1"/>
              </a:cxn>
              <a:cxn ang="0">
                <a:pos x="T2" y="T3"/>
              </a:cxn>
            </a:cxnLst>
            <a:rect l="0" t="0" r="r" b="b"/>
            <a:pathLst>
              <a:path w="88" h="88">
                <a:moveTo>
                  <a:pt x="0" y="0"/>
                </a:moveTo>
                <a:cubicBezTo>
                  <a:pt x="29" y="29"/>
                  <a:pt x="59" y="59"/>
                  <a:pt x="88" y="88"/>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91" name="Freeform 55"/>
          <p:cNvSpPr>
            <a:spLocks/>
          </p:cNvSpPr>
          <p:nvPr/>
        </p:nvSpPr>
        <p:spPr bwMode="auto">
          <a:xfrm>
            <a:off x="5422900" y="4760913"/>
            <a:ext cx="293688" cy="292100"/>
          </a:xfrm>
          <a:custGeom>
            <a:avLst/>
            <a:gdLst>
              <a:gd name="T0" fmla="*/ 0 w 89"/>
              <a:gd name="T1" fmla="*/ 0 h 88"/>
              <a:gd name="T2" fmla="*/ 89 w 89"/>
              <a:gd name="T3" fmla="*/ 88 h 88"/>
            </a:gdLst>
            <a:ahLst/>
            <a:cxnLst>
              <a:cxn ang="0">
                <a:pos x="T0" y="T1"/>
              </a:cxn>
              <a:cxn ang="0">
                <a:pos x="T2" y="T3"/>
              </a:cxn>
            </a:cxnLst>
            <a:rect l="0" t="0" r="r" b="b"/>
            <a:pathLst>
              <a:path w="89" h="88">
                <a:moveTo>
                  <a:pt x="0" y="0"/>
                </a:moveTo>
                <a:cubicBezTo>
                  <a:pt x="30" y="30"/>
                  <a:pt x="60" y="60"/>
                  <a:pt x="89" y="88"/>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92" name="Freeform 56"/>
          <p:cNvSpPr>
            <a:spLocks/>
          </p:cNvSpPr>
          <p:nvPr/>
        </p:nvSpPr>
        <p:spPr bwMode="auto">
          <a:xfrm>
            <a:off x="5551488" y="4784725"/>
            <a:ext cx="274638" cy="277813"/>
          </a:xfrm>
          <a:custGeom>
            <a:avLst/>
            <a:gdLst>
              <a:gd name="T0" fmla="*/ 0 w 83"/>
              <a:gd name="T1" fmla="*/ 0 h 84"/>
              <a:gd name="T2" fmla="*/ 83 w 83"/>
              <a:gd name="T3" fmla="*/ 84 h 84"/>
            </a:gdLst>
            <a:ahLst/>
            <a:cxnLst>
              <a:cxn ang="0">
                <a:pos x="T0" y="T1"/>
              </a:cxn>
              <a:cxn ang="0">
                <a:pos x="T2" y="T3"/>
              </a:cxn>
            </a:cxnLst>
            <a:rect l="0" t="0" r="r" b="b"/>
            <a:pathLst>
              <a:path w="83" h="84">
                <a:moveTo>
                  <a:pt x="0" y="0"/>
                </a:moveTo>
                <a:cubicBezTo>
                  <a:pt x="28" y="28"/>
                  <a:pt x="57" y="57"/>
                  <a:pt x="83" y="84"/>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93" name="Freeform 57"/>
          <p:cNvSpPr>
            <a:spLocks/>
          </p:cNvSpPr>
          <p:nvPr/>
        </p:nvSpPr>
        <p:spPr bwMode="auto">
          <a:xfrm>
            <a:off x="5670550" y="4797425"/>
            <a:ext cx="277813" cy="277813"/>
          </a:xfrm>
          <a:custGeom>
            <a:avLst/>
            <a:gdLst>
              <a:gd name="T0" fmla="*/ 0 w 84"/>
              <a:gd name="T1" fmla="*/ 0 h 84"/>
              <a:gd name="T2" fmla="*/ 84 w 84"/>
              <a:gd name="T3" fmla="*/ 84 h 84"/>
            </a:gdLst>
            <a:ahLst/>
            <a:cxnLst>
              <a:cxn ang="0">
                <a:pos x="T0" y="T1"/>
              </a:cxn>
              <a:cxn ang="0">
                <a:pos x="T2" y="T3"/>
              </a:cxn>
            </a:cxnLst>
            <a:rect l="0" t="0" r="r" b="b"/>
            <a:pathLst>
              <a:path w="84" h="84">
                <a:moveTo>
                  <a:pt x="0" y="0"/>
                </a:moveTo>
                <a:cubicBezTo>
                  <a:pt x="29" y="29"/>
                  <a:pt x="58" y="58"/>
                  <a:pt x="84" y="84"/>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94" name="Freeform 58"/>
          <p:cNvSpPr>
            <a:spLocks/>
          </p:cNvSpPr>
          <p:nvPr/>
        </p:nvSpPr>
        <p:spPr bwMode="auto">
          <a:xfrm>
            <a:off x="5783263" y="4805363"/>
            <a:ext cx="284163" cy="284163"/>
          </a:xfrm>
          <a:custGeom>
            <a:avLst/>
            <a:gdLst>
              <a:gd name="T0" fmla="*/ 0 w 86"/>
              <a:gd name="T1" fmla="*/ 0 h 86"/>
              <a:gd name="T2" fmla="*/ 86 w 86"/>
              <a:gd name="T3" fmla="*/ 86 h 86"/>
            </a:gdLst>
            <a:ahLst/>
            <a:cxnLst>
              <a:cxn ang="0">
                <a:pos x="T0" y="T1"/>
              </a:cxn>
              <a:cxn ang="0">
                <a:pos x="T2" y="T3"/>
              </a:cxn>
            </a:cxnLst>
            <a:rect l="0" t="0" r="r" b="b"/>
            <a:pathLst>
              <a:path w="86" h="86">
                <a:moveTo>
                  <a:pt x="0" y="0"/>
                </a:moveTo>
                <a:cubicBezTo>
                  <a:pt x="31" y="31"/>
                  <a:pt x="60" y="60"/>
                  <a:pt x="86" y="86"/>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95" name="Freeform 59"/>
          <p:cNvSpPr>
            <a:spLocks/>
          </p:cNvSpPr>
          <p:nvPr/>
        </p:nvSpPr>
        <p:spPr bwMode="auto">
          <a:xfrm>
            <a:off x="5908675" y="4827588"/>
            <a:ext cx="268288" cy="265113"/>
          </a:xfrm>
          <a:custGeom>
            <a:avLst/>
            <a:gdLst>
              <a:gd name="T0" fmla="*/ 0 w 81"/>
              <a:gd name="T1" fmla="*/ 0 h 80"/>
              <a:gd name="T2" fmla="*/ 81 w 81"/>
              <a:gd name="T3" fmla="*/ 80 h 80"/>
            </a:gdLst>
            <a:ahLst/>
            <a:cxnLst>
              <a:cxn ang="0">
                <a:pos x="T0" y="T1"/>
              </a:cxn>
              <a:cxn ang="0">
                <a:pos x="T2" y="T3"/>
              </a:cxn>
            </a:cxnLst>
            <a:rect l="0" t="0" r="r" b="b"/>
            <a:pathLst>
              <a:path w="81" h="80">
                <a:moveTo>
                  <a:pt x="0" y="0"/>
                </a:moveTo>
                <a:cubicBezTo>
                  <a:pt x="30" y="29"/>
                  <a:pt x="57" y="57"/>
                  <a:pt x="81" y="80"/>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96" name="Freeform 60"/>
          <p:cNvSpPr>
            <a:spLocks/>
          </p:cNvSpPr>
          <p:nvPr/>
        </p:nvSpPr>
        <p:spPr bwMode="auto">
          <a:xfrm>
            <a:off x="6024563" y="4833938"/>
            <a:ext cx="263525" cy="268288"/>
          </a:xfrm>
          <a:custGeom>
            <a:avLst/>
            <a:gdLst>
              <a:gd name="T0" fmla="*/ 0 w 80"/>
              <a:gd name="T1" fmla="*/ 0 h 81"/>
              <a:gd name="T2" fmla="*/ 80 w 80"/>
              <a:gd name="T3" fmla="*/ 81 h 81"/>
            </a:gdLst>
            <a:ahLst/>
            <a:cxnLst>
              <a:cxn ang="0">
                <a:pos x="T0" y="T1"/>
              </a:cxn>
              <a:cxn ang="0">
                <a:pos x="T2" y="T3"/>
              </a:cxn>
            </a:cxnLst>
            <a:rect l="0" t="0" r="r" b="b"/>
            <a:pathLst>
              <a:path w="80" h="81">
                <a:moveTo>
                  <a:pt x="0" y="0"/>
                </a:moveTo>
                <a:cubicBezTo>
                  <a:pt x="30" y="31"/>
                  <a:pt x="58" y="58"/>
                  <a:pt x="80" y="81"/>
                </a:cubicBezTo>
              </a:path>
            </a:pathLst>
          </a:custGeom>
          <a:solidFill>
            <a:srgbClr val="F4D75A"/>
          </a:solid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97" name="Freeform 61"/>
          <p:cNvSpPr>
            <a:spLocks/>
          </p:cNvSpPr>
          <p:nvPr/>
        </p:nvSpPr>
        <p:spPr bwMode="auto">
          <a:xfrm>
            <a:off x="6143625" y="4851400"/>
            <a:ext cx="257175" cy="257175"/>
          </a:xfrm>
          <a:custGeom>
            <a:avLst/>
            <a:gdLst>
              <a:gd name="T0" fmla="*/ 0 w 78"/>
              <a:gd name="T1" fmla="*/ 0 h 78"/>
              <a:gd name="T2" fmla="*/ 78 w 78"/>
              <a:gd name="T3" fmla="*/ 78 h 78"/>
            </a:gdLst>
            <a:ahLst/>
            <a:cxnLst>
              <a:cxn ang="0">
                <a:pos x="T0" y="T1"/>
              </a:cxn>
              <a:cxn ang="0">
                <a:pos x="T2" y="T3"/>
              </a:cxn>
            </a:cxnLst>
            <a:rect l="0" t="0" r="r" b="b"/>
            <a:pathLst>
              <a:path w="78" h="78">
                <a:moveTo>
                  <a:pt x="0" y="0"/>
                </a:moveTo>
                <a:cubicBezTo>
                  <a:pt x="31" y="31"/>
                  <a:pt x="58" y="58"/>
                  <a:pt x="78" y="78"/>
                </a:cubicBezTo>
              </a:path>
            </a:pathLst>
          </a:custGeom>
          <a:solidFill>
            <a:srgbClr val="F4D75A"/>
          </a:solid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98" name="Freeform 62"/>
          <p:cNvSpPr>
            <a:spLocks/>
          </p:cNvSpPr>
          <p:nvPr/>
        </p:nvSpPr>
        <p:spPr bwMode="auto">
          <a:xfrm>
            <a:off x="6259513" y="4860925"/>
            <a:ext cx="266700" cy="268288"/>
          </a:xfrm>
          <a:custGeom>
            <a:avLst/>
            <a:gdLst>
              <a:gd name="T0" fmla="*/ 0 w 81"/>
              <a:gd name="T1" fmla="*/ 0 h 81"/>
              <a:gd name="T2" fmla="*/ 81 w 81"/>
              <a:gd name="T3" fmla="*/ 81 h 81"/>
            </a:gdLst>
            <a:ahLst/>
            <a:cxnLst>
              <a:cxn ang="0">
                <a:pos x="T0" y="T1"/>
              </a:cxn>
              <a:cxn ang="0">
                <a:pos x="T2" y="T3"/>
              </a:cxn>
            </a:cxnLst>
            <a:rect l="0" t="0" r="r" b="b"/>
            <a:pathLst>
              <a:path w="81" h="81">
                <a:moveTo>
                  <a:pt x="0" y="0"/>
                </a:moveTo>
                <a:cubicBezTo>
                  <a:pt x="35" y="35"/>
                  <a:pt x="64" y="64"/>
                  <a:pt x="81" y="81"/>
                </a:cubicBezTo>
              </a:path>
            </a:pathLst>
          </a:custGeom>
          <a:noFill/>
          <a:ln w="14288"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99" name="Freeform 63"/>
          <p:cNvSpPr>
            <a:spLocks/>
          </p:cNvSpPr>
          <p:nvPr/>
        </p:nvSpPr>
        <p:spPr bwMode="auto">
          <a:xfrm>
            <a:off x="5151438" y="3754438"/>
            <a:ext cx="57150" cy="55563"/>
          </a:xfrm>
          <a:custGeom>
            <a:avLst/>
            <a:gdLst>
              <a:gd name="T0" fmla="*/ 0 w 17"/>
              <a:gd name="T1" fmla="*/ 0 h 17"/>
              <a:gd name="T2" fmla="*/ 17 w 17"/>
              <a:gd name="T3" fmla="*/ 17 h 17"/>
            </a:gdLst>
            <a:ahLst/>
            <a:cxnLst>
              <a:cxn ang="0">
                <a:pos x="T0" y="T1"/>
              </a:cxn>
              <a:cxn ang="0">
                <a:pos x="T2" y="T3"/>
              </a:cxn>
            </a:cxnLst>
            <a:rect l="0" t="0" r="r" b="b"/>
            <a:pathLst>
              <a:path w="17" h="17">
                <a:moveTo>
                  <a:pt x="0" y="0"/>
                </a:moveTo>
                <a:cubicBezTo>
                  <a:pt x="0" y="0"/>
                  <a:pt x="6" y="6"/>
                  <a:pt x="17" y="17"/>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100" name="Freeform 64"/>
          <p:cNvSpPr>
            <a:spLocks/>
          </p:cNvSpPr>
          <p:nvPr/>
        </p:nvSpPr>
        <p:spPr bwMode="auto">
          <a:xfrm>
            <a:off x="6378575" y="4873625"/>
            <a:ext cx="254000" cy="255588"/>
          </a:xfrm>
          <a:custGeom>
            <a:avLst/>
            <a:gdLst>
              <a:gd name="T0" fmla="*/ 0 w 77"/>
              <a:gd name="T1" fmla="*/ 0 h 77"/>
              <a:gd name="T2" fmla="*/ 77 w 77"/>
              <a:gd name="T3" fmla="*/ 77 h 77"/>
            </a:gdLst>
            <a:ahLst/>
            <a:cxnLst>
              <a:cxn ang="0">
                <a:pos x="T0" y="T1"/>
              </a:cxn>
              <a:cxn ang="0">
                <a:pos x="T2" y="T3"/>
              </a:cxn>
            </a:cxnLst>
            <a:rect l="0" t="0" r="r" b="b"/>
            <a:pathLst>
              <a:path w="77" h="77">
                <a:moveTo>
                  <a:pt x="0" y="0"/>
                </a:moveTo>
                <a:cubicBezTo>
                  <a:pt x="46" y="46"/>
                  <a:pt x="77" y="77"/>
                  <a:pt x="77" y="77"/>
                </a:cubicBezTo>
              </a:path>
            </a:pathLst>
          </a:custGeom>
          <a:noFill/>
          <a:ln w="14288"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101" name="Freeform 65"/>
          <p:cNvSpPr>
            <a:spLocks/>
          </p:cNvSpPr>
          <p:nvPr/>
        </p:nvSpPr>
        <p:spPr bwMode="auto">
          <a:xfrm>
            <a:off x="6519863" y="4894263"/>
            <a:ext cx="204788" cy="207963"/>
          </a:xfrm>
          <a:custGeom>
            <a:avLst/>
            <a:gdLst>
              <a:gd name="T0" fmla="*/ 0 w 62"/>
              <a:gd name="T1" fmla="*/ 0 h 63"/>
              <a:gd name="T2" fmla="*/ 62 w 62"/>
              <a:gd name="T3" fmla="*/ 63 h 63"/>
            </a:gdLst>
            <a:ahLst/>
            <a:cxnLst>
              <a:cxn ang="0">
                <a:pos x="T0" y="T1"/>
              </a:cxn>
              <a:cxn ang="0">
                <a:pos x="T2" y="T3"/>
              </a:cxn>
            </a:cxnLst>
            <a:rect l="0" t="0" r="r" b="b"/>
            <a:pathLst>
              <a:path w="62" h="63">
                <a:moveTo>
                  <a:pt x="0" y="0"/>
                </a:moveTo>
                <a:cubicBezTo>
                  <a:pt x="22" y="22"/>
                  <a:pt x="43" y="43"/>
                  <a:pt x="62" y="63"/>
                </a:cubicBezTo>
              </a:path>
            </a:pathLst>
          </a:custGeom>
          <a:noFill/>
          <a:ln w="14288"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102" name="Freeform 66"/>
          <p:cNvSpPr>
            <a:spLocks/>
          </p:cNvSpPr>
          <p:nvPr/>
        </p:nvSpPr>
        <p:spPr bwMode="auto">
          <a:xfrm>
            <a:off x="6616700" y="4883150"/>
            <a:ext cx="184150" cy="188913"/>
          </a:xfrm>
          <a:custGeom>
            <a:avLst/>
            <a:gdLst>
              <a:gd name="T0" fmla="*/ 0 w 56"/>
              <a:gd name="T1" fmla="*/ 0 h 57"/>
              <a:gd name="T2" fmla="*/ 56 w 56"/>
              <a:gd name="T3" fmla="*/ 57 h 57"/>
            </a:gdLst>
            <a:ahLst/>
            <a:cxnLst>
              <a:cxn ang="0">
                <a:pos x="T0" y="T1"/>
              </a:cxn>
              <a:cxn ang="0">
                <a:pos x="T2" y="T3"/>
              </a:cxn>
            </a:cxnLst>
            <a:rect l="0" t="0" r="r" b="b"/>
            <a:pathLst>
              <a:path w="56" h="57">
                <a:moveTo>
                  <a:pt x="0" y="0"/>
                </a:moveTo>
                <a:cubicBezTo>
                  <a:pt x="19" y="20"/>
                  <a:pt x="38" y="39"/>
                  <a:pt x="56" y="57"/>
                </a:cubicBezTo>
              </a:path>
            </a:pathLst>
          </a:custGeom>
          <a:noFill/>
          <a:ln w="14288"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103" name="Freeform 67"/>
          <p:cNvSpPr>
            <a:spLocks/>
          </p:cNvSpPr>
          <p:nvPr/>
        </p:nvSpPr>
        <p:spPr bwMode="auto">
          <a:xfrm>
            <a:off x="6678613" y="4840288"/>
            <a:ext cx="188913" cy="192088"/>
          </a:xfrm>
          <a:custGeom>
            <a:avLst/>
            <a:gdLst>
              <a:gd name="T0" fmla="*/ 0 w 57"/>
              <a:gd name="T1" fmla="*/ 0 h 58"/>
              <a:gd name="T2" fmla="*/ 57 w 57"/>
              <a:gd name="T3" fmla="*/ 58 h 58"/>
            </a:gdLst>
            <a:ahLst/>
            <a:cxnLst>
              <a:cxn ang="0">
                <a:pos x="T0" y="T1"/>
              </a:cxn>
              <a:cxn ang="0">
                <a:pos x="T2" y="T3"/>
              </a:cxn>
            </a:cxnLst>
            <a:rect l="0" t="0" r="r" b="b"/>
            <a:pathLst>
              <a:path w="57" h="58">
                <a:moveTo>
                  <a:pt x="0" y="0"/>
                </a:moveTo>
                <a:cubicBezTo>
                  <a:pt x="20" y="20"/>
                  <a:pt x="39" y="40"/>
                  <a:pt x="57" y="58"/>
                </a:cubicBezTo>
              </a:path>
            </a:pathLst>
          </a:custGeom>
          <a:noFill/>
          <a:ln w="14288"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104" name="Freeform 68"/>
          <p:cNvSpPr>
            <a:spLocks/>
          </p:cNvSpPr>
          <p:nvPr/>
        </p:nvSpPr>
        <p:spPr bwMode="auto">
          <a:xfrm>
            <a:off x="6738938" y="4797425"/>
            <a:ext cx="190500" cy="192088"/>
          </a:xfrm>
          <a:custGeom>
            <a:avLst/>
            <a:gdLst>
              <a:gd name="T0" fmla="*/ 0 w 58"/>
              <a:gd name="T1" fmla="*/ 0 h 58"/>
              <a:gd name="T2" fmla="*/ 58 w 58"/>
              <a:gd name="T3" fmla="*/ 58 h 58"/>
            </a:gdLst>
            <a:ahLst/>
            <a:cxnLst>
              <a:cxn ang="0">
                <a:pos x="T0" y="T1"/>
              </a:cxn>
              <a:cxn ang="0">
                <a:pos x="T2" y="T3"/>
              </a:cxn>
            </a:cxnLst>
            <a:rect l="0" t="0" r="r" b="b"/>
            <a:pathLst>
              <a:path w="58" h="58">
                <a:moveTo>
                  <a:pt x="0" y="0"/>
                </a:moveTo>
                <a:cubicBezTo>
                  <a:pt x="20" y="20"/>
                  <a:pt x="40" y="40"/>
                  <a:pt x="58" y="58"/>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105" name="Freeform 69"/>
          <p:cNvSpPr>
            <a:spLocks/>
          </p:cNvSpPr>
          <p:nvPr/>
        </p:nvSpPr>
        <p:spPr bwMode="auto">
          <a:xfrm>
            <a:off x="6804025" y="4757738"/>
            <a:ext cx="176213" cy="176213"/>
          </a:xfrm>
          <a:custGeom>
            <a:avLst/>
            <a:gdLst>
              <a:gd name="T0" fmla="*/ 0 w 53"/>
              <a:gd name="T1" fmla="*/ 0 h 53"/>
              <a:gd name="T2" fmla="*/ 53 w 53"/>
              <a:gd name="T3" fmla="*/ 53 h 53"/>
            </a:gdLst>
            <a:ahLst/>
            <a:cxnLst>
              <a:cxn ang="0">
                <a:pos x="T0" y="T1"/>
              </a:cxn>
              <a:cxn ang="0">
                <a:pos x="T2" y="T3"/>
              </a:cxn>
            </a:cxnLst>
            <a:rect l="0" t="0" r="r" b="b"/>
            <a:pathLst>
              <a:path w="53" h="53">
                <a:moveTo>
                  <a:pt x="0" y="0"/>
                </a:moveTo>
                <a:cubicBezTo>
                  <a:pt x="19" y="18"/>
                  <a:pt x="37" y="36"/>
                  <a:pt x="53" y="53"/>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106" name="Freeform 70"/>
          <p:cNvSpPr>
            <a:spLocks/>
          </p:cNvSpPr>
          <p:nvPr/>
        </p:nvSpPr>
        <p:spPr bwMode="auto">
          <a:xfrm>
            <a:off x="6867525" y="4714875"/>
            <a:ext cx="184150" cy="185738"/>
          </a:xfrm>
          <a:custGeom>
            <a:avLst/>
            <a:gdLst>
              <a:gd name="T0" fmla="*/ 0 w 56"/>
              <a:gd name="T1" fmla="*/ 0 h 56"/>
              <a:gd name="T2" fmla="*/ 56 w 56"/>
              <a:gd name="T3" fmla="*/ 56 h 56"/>
            </a:gdLst>
            <a:ahLst/>
            <a:cxnLst>
              <a:cxn ang="0">
                <a:pos x="T0" y="T1"/>
              </a:cxn>
              <a:cxn ang="0">
                <a:pos x="T2" y="T3"/>
              </a:cxn>
            </a:cxnLst>
            <a:rect l="0" t="0" r="r" b="b"/>
            <a:pathLst>
              <a:path w="56" h="56">
                <a:moveTo>
                  <a:pt x="0" y="0"/>
                </a:moveTo>
                <a:cubicBezTo>
                  <a:pt x="20" y="19"/>
                  <a:pt x="39" y="39"/>
                  <a:pt x="56" y="56"/>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107" name="Freeform 71"/>
          <p:cNvSpPr>
            <a:spLocks/>
          </p:cNvSpPr>
          <p:nvPr/>
        </p:nvSpPr>
        <p:spPr bwMode="auto">
          <a:xfrm>
            <a:off x="6929438" y="4672013"/>
            <a:ext cx="192088" cy="192088"/>
          </a:xfrm>
          <a:custGeom>
            <a:avLst/>
            <a:gdLst>
              <a:gd name="T0" fmla="*/ 0 w 58"/>
              <a:gd name="T1" fmla="*/ 0 h 58"/>
              <a:gd name="T2" fmla="*/ 58 w 58"/>
              <a:gd name="T3" fmla="*/ 58 h 58"/>
            </a:gdLst>
            <a:ahLst/>
            <a:cxnLst>
              <a:cxn ang="0">
                <a:pos x="T0" y="T1"/>
              </a:cxn>
              <a:cxn ang="0">
                <a:pos x="T2" y="T3"/>
              </a:cxn>
            </a:cxnLst>
            <a:rect l="0" t="0" r="r" b="b"/>
            <a:pathLst>
              <a:path w="58" h="58">
                <a:moveTo>
                  <a:pt x="0" y="0"/>
                </a:moveTo>
                <a:cubicBezTo>
                  <a:pt x="20" y="20"/>
                  <a:pt x="40" y="40"/>
                  <a:pt x="58" y="58"/>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108" name="Freeform 72"/>
          <p:cNvSpPr>
            <a:spLocks/>
          </p:cNvSpPr>
          <p:nvPr/>
        </p:nvSpPr>
        <p:spPr bwMode="auto">
          <a:xfrm>
            <a:off x="6996113" y="4632325"/>
            <a:ext cx="185738" cy="185738"/>
          </a:xfrm>
          <a:custGeom>
            <a:avLst/>
            <a:gdLst>
              <a:gd name="T0" fmla="*/ 0 w 56"/>
              <a:gd name="T1" fmla="*/ 0 h 56"/>
              <a:gd name="T2" fmla="*/ 56 w 56"/>
              <a:gd name="T3" fmla="*/ 56 h 56"/>
            </a:gdLst>
            <a:ahLst/>
            <a:cxnLst>
              <a:cxn ang="0">
                <a:pos x="T0" y="T1"/>
              </a:cxn>
              <a:cxn ang="0">
                <a:pos x="T2" y="T3"/>
              </a:cxn>
            </a:cxnLst>
            <a:rect l="0" t="0" r="r" b="b"/>
            <a:pathLst>
              <a:path w="56" h="56">
                <a:moveTo>
                  <a:pt x="0" y="0"/>
                </a:moveTo>
                <a:cubicBezTo>
                  <a:pt x="20" y="20"/>
                  <a:pt x="39" y="39"/>
                  <a:pt x="56" y="56"/>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109" name="Freeform 73"/>
          <p:cNvSpPr>
            <a:spLocks/>
          </p:cNvSpPr>
          <p:nvPr/>
        </p:nvSpPr>
        <p:spPr bwMode="auto">
          <a:xfrm>
            <a:off x="7059613" y="4589463"/>
            <a:ext cx="184150" cy="185738"/>
          </a:xfrm>
          <a:custGeom>
            <a:avLst/>
            <a:gdLst>
              <a:gd name="T0" fmla="*/ 0 w 56"/>
              <a:gd name="T1" fmla="*/ 0 h 56"/>
              <a:gd name="T2" fmla="*/ 56 w 56"/>
              <a:gd name="T3" fmla="*/ 56 h 56"/>
            </a:gdLst>
            <a:ahLst/>
            <a:cxnLst>
              <a:cxn ang="0">
                <a:pos x="T0" y="T1"/>
              </a:cxn>
              <a:cxn ang="0">
                <a:pos x="T2" y="T3"/>
              </a:cxn>
            </a:cxnLst>
            <a:rect l="0" t="0" r="r" b="b"/>
            <a:pathLst>
              <a:path w="56" h="56">
                <a:moveTo>
                  <a:pt x="0" y="0"/>
                </a:moveTo>
                <a:cubicBezTo>
                  <a:pt x="20" y="20"/>
                  <a:pt x="39" y="39"/>
                  <a:pt x="56" y="56"/>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110" name="Freeform 74"/>
          <p:cNvSpPr>
            <a:spLocks/>
          </p:cNvSpPr>
          <p:nvPr/>
        </p:nvSpPr>
        <p:spPr bwMode="auto">
          <a:xfrm>
            <a:off x="7131050" y="4559300"/>
            <a:ext cx="176213" cy="176213"/>
          </a:xfrm>
          <a:custGeom>
            <a:avLst/>
            <a:gdLst>
              <a:gd name="T0" fmla="*/ 0 w 53"/>
              <a:gd name="T1" fmla="*/ 0 h 53"/>
              <a:gd name="T2" fmla="*/ 53 w 53"/>
              <a:gd name="T3" fmla="*/ 53 h 53"/>
            </a:gdLst>
            <a:ahLst/>
            <a:cxnLst>
              <a:cxn ang="0">
                <a:pos x="T0" y="T1"/>
              </a:cxn>
              <a:cxn ang="0">
                <a:pos x="T2" y="T3"/>
              </a:cxn>
            </a:cxnLst>
            <a:rect l="0" t="0" r="r" b="b"/>
            <a:pathLst>
              <a:path w="53" h="53">
                <a:moveTo>
                  <a:pt x="0" y="0"/>
                </a:moveTo>
                <a:cubicBezTo>
                  <a:pt x="19" y="18"/>
                  <a:pt x="37" y="36"/>
                  <a:pt x="53" y="53"/>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111" name="Freeform 75"/>
          <p:cNvSpPr>
            <a:spLocks/>
          </p:cNvSpPr>
          <p:nvPr/>
        </p:nvSpPr>
        <p:spPr bwMode="auto">
          <a:xfrm>
            <a:off x="7204075" y="4524375"/>
            <a:ext cx="158750" cy="161925"/>
          </a:xfrm>
          <a:custGeom>
            <a:avLst/>
            <a:gdLst>
              <a:gd name="T0" fmla="*/ 0 w 48"/>
              <a:gd name="T1" fmla="*/ 0 h 49"/>
              <a:gd name="T2" fmla="*/ 48 w 48"/>
              <a:gd name="T3" fmla="*/ 49 h 49"/>
            </a:gdLst>
            <a:ahLst/>
            <a:cxnLst>
              <a:cxn ang="0">
                <a:pos x="T0" y="T1"/>
              </a:cxn>
              <a:cxn ang="0">
                <a:pos x="T2" y="T3"/>
              </a:cxn>
            </a:cxnLst>
            <a:rect l="0" t="0" r="r" b="b"/>
            <a:pathLst>
              <a:path w="48" h="49">
                <a:moveTo>
                  <a:pt x="0" y="0"/>
                </a:moveTo>
                <a:cubicBezTo>
                  <a:pt x="17" y="17"/>
                  <a:pt x="33" y="34"/>
                  <a:pt x="48" y="49"/>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112" name="Freeform 76"/>
          <p:cNvSpPr>
            <a:spLocks/>
          </p:cNvSpPr>
          <p:nvPr/>
        </p:nvSpPr>
        <p:spPr bwMode="auto">
          <a:xfrm>
            <a:off x="7310438" y="4527550"/>
            <a:ext cx="119063" cy="115888"/>
          </a:xfrm>
          <a:custGeom>
            <a:avLst/>
            <a:gdLst>
              <a:gd name="T0" fmla="*/ 0 w 36"/>
              <a:gd name="T1" fmla="*/ 0 h 35"/>
              <a:gd name="T2" fmla="*/ 36 w 36"/>
              <a:gd name="T3" fmla="*/ 35 h 35"/>
            </a:gdLst>
            <a:ahLst/>
            <a:cxnLst>
              <a:cxn ang="0">
                <a:pos x="T0" y="T1"/>
              </a:cxn>
              <a:cxn ang="0">
                <a:pos x="T2" y="T3"/>
              </a:cxn>
            </a:cxnLst>
            <a:rect l="0" t="0" r="r" b="b"/>
            <a:pathLst>
              <a:path w="36" h="35">
                <a:moveTo>
                  <a:pt x="0" y="0"/>
                </a:moveTo>
                <a:cubicBezTo>
                  <a:pt x="13" y="12"/>
                  <a:pt x="25" y="24"/>
                  <a:pt x="36" y="35"/>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113" name="Freeform 77"/>
          <p:cNvSpPr>
            <a:spLocks/>
          </p:cNvSpPr>
          <p:nvPr/>
        </p:nvSpPr>
        <p:spPr bwMode="auto">
          <a:xfrm>
            <a:off x="7419975" y="4527550"/>
            <a:ext cx="71438" cy="71438"/>
          </a:xfrm>
          <a:custGeom>
            <a:avLst/>
            <a:gdLst>
              <a:gd name="T0" fmla="*/ 0 w 22"/>
              <a:gd name="T1" fmla="*/ 0 h 22"/>
              <a:gd name="T2" fmla="*/ 22 w 22"/>
              <a:gd name="T3" fmla="*/ 22 h 22"/>
            </a:gdLst>
            <a:ahLst/>
            <a:cxnLst>
              <a:cxn ang="0">
                <a:pos x="T0" y="T1"/>
              </a:cxn>
              <a:cxn ang="0">
                <a:pos x="T2" y="T3"/>
              </a:cxn>
            </a:cxnLst>
            <a:rect l="0" t="0" r="r" b="b"/>
            <a:pathLst>
              <a:path w="22" h="22">
                <a:moveTo>
                  <a:pt x="0" y="0"/>
                </a:moveTo>
                <a:cubicBezTo>
                  <a:pt x="7" y="8"/>
                  <a:pt x="15" y="15"/>
                  <a:pt x="22" y="22"/>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114" name="Freeform 78"/>
          <p:cNvSpPr>
            <a:spLocks/>
          </p:cNvSpPr>
          <p:nvPr/>
        </p:nvSpPr>
        <p:spPr bwMode="auto">
          <a:xfrm>
            <a:off x="7508875" y="4513263"/>
            <a:ext cx="49213" cy="50800"/>
          </a:xfrm>
          <a:custGeom>
            <a:avLst/>
            <a:gdLst>
              <a:gd name="T0" fmla="*/ 0 w 15"/>
              <a:gd name="T1" fmla="*/ 0 h 15"/>
              <a:gd name="T2" fmla="*/ 15 w 15"/>
              <a:gd name="T3" fmla="*/ 15 h 15"/>
            </a:gdLst>
            <a:ahLst/>
            <a:cxnLst>
              <a:cxn ang="0">
                <a:pos x="T0" y="T1"/>
              </a:cxn>
              <a:cxn ang="0">
                <a:pos x="T2" y="T3"/>
              </a:cxn>
            </a:cxnLst>
            <a:rect l="0" t="0" r="r" b="b"/>
            <a:pathLst>
              <a:path w="15" h="15">
                <a:moveTo>
                  <a:pt x="0" y="0"/>
                </a:moveTo>
                <a:cubicBezTo>
                  <a:pt x="5" y="5"/>
                  <a:pt x="10" y="10"/>
                  <a:pt x="15" y="15"/>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123" name="Line 87"/>
          <p:cNvSpPr>
            <a:spLocks noChangeShapeType="1"/>
          </p:cNvSpPr>
          <p:nvPr/>
        </p:nvSpPr>
        <p:spPr bwMode="auto">
          <a:xfrm flipV="1">
            <a:off x="4589463" y="3671888"/>
            <a:ext cx="377825" cy="165100"/>
          </a:xfrm>
          <a:prstGeom prst="line">
            <a:avLst/>
          </a:prstGeom>
          <a:noFill/>
          <a:ln w="26988"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124" name="Line 88"/>
          <p:cNvSpPr>
            <a:spLocks noChangeShapeType="1"/>
          </p:cNvSpPr>
          <p:nvPr/>
        </p:nvSpPr>
        <p:spPr bwMode="auto">
          <a:xfrm flipH="1" flipV="1">
            <a:off x="6688138" y="3621088"/>
            <a:ext cx="414338" cy="6350"/>
          </a:xfrm>
          <a:prstGeom prst="line">
            <a:avLst/>
          </a:prstGeom>
          <a:noFill/>
          <a:ln w="26988"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125" name="Line 89"/>
          <p:cNvSpPr>
            <a:spLocks noChangeShapeType="1"/>
          </p:cNvSpPr>
          <p:nvPr/>
        </p:nvSpPr>
        <p:spPr bwMode="auto">
          <a:xfrm flipH="1" flipV="1">
            <a:off x="6165850" y="2709863"/>
            <a:ext cx="407988" cy="33338"/>
          </a:xfrm>
          <a:prstGeom prst="line">
            <a:avLst/>
          </a:prstGeom>
          <a:noFill/>
          <a:ln w="26988"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6" name="Line 90"/>
          <p:cNvSpPr>
            <a:spLocks noChangeShapeType="1"/>
          </p:cNvSpPr>
          <p:nvPr/>
        </p:nvSpPr>
        <p:spPr bwMode="auto">
          <a:xfrm flipV="1">
            <a:off x="4078288" y="4656138"/>
            <a:ext cx="442913" cy="207963"/>
          </a:xfrm>
          <a:prstGeom prst="line">
            <a:avLst/>
          </a:prstGeom>
          <a:noFill/>
          <a:ln w="26988"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127" name="Line 91"/>
          <p:cNvSpPr>
            <a:spLocks noChangeShapeType="1"/>
          </p:cNvSpPr>
          <p:nvPr/>
        </p:nvSpPr>
        <p:spPr bwMode="auto">
          <a:xfrm flipH="1">
            <a:off x="7151688" y="4513263"/>
            <a:ext cx="442913" cy="7938"/>
          </a:xfrm>
          <a:prstGeom prst="line">
            <a:avLst/>
          </a:prstGeom>
          <a:noFill/>
          <a:ln w="26988"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128" name="Line 92"/>
          <p:cNvSpPr>
            <a:spLocks noChangeShapeType="1"/>
          </p:cNvSpPr>
          <p:nvPr/>
        </p:nvSpPr>
        <p:spPr bwMode="auto">
          <a:xfrm flipV="1">
            <a:off x="5129213" y="2706688"/>
            <a:ext cx="360363" cy="131763"/>
          </a:xfrm>
          <a:prstGeom prst="line">
            <a:avLst/>
          </a:prstGeom>
          <a:noFill/>
          <a:ln w="26988"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301508351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ALT T&amp;L Framework">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l="40763" t="33990" b="15169"/>
          <a:stretch/>
        </p:blipFill>
        <p:spPr>
          <a:xfrm>
            <a:off x="13016" y="-1"/>
            <a:ext cx="7568884" cy="6451601"/>
          </a:xfrm>
          <a:prstGeom prst="rect">
            <a:avLst/>
          </a:prstGeom>
        </p:spPr>
      </p:pic>
      <p:sp>
        <p:nvSpPr>
          <p:cNvPr id="112" name="Rounded Rectangle 111"/>
          <p:cNvSpPr/>
          <p:nvPr/>
        </p:nvSpPr>
        <p:spPr>
          <a:xfrm>
            <a:off x="6346628" y="193870"/>
            <a:ext cx="3984940" cy="510285"/>
          </a:xfrm>
          <a:prstGeom prst="roundRect">
            <a:avLst>
              <a:gd name="adj" fmla="val 34537"/>
            </a:avLst>
          </a:prstGeom>
          <a:solidFill>
            <a:srgbClr val="233C7F"/>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b="1"/>
              <a:t>ARCHWAY KNOWLEDGE CURRICULUM</a:t>
            </a:r>
          </a:p>
        </p:txBody>
      </p:sp>
      <p:sp>
        <p:nvSpPr>
          <p:cNvPr id="113" name="Rounded Rectangle 112"/>
          <p:cNvSpPr/>
          <p:nvPr/>
        </p:nvSpPr>
        <p:spPr>
          <a:xfrm>
            <a:off x="6346628" y="2094389"/>
            <a:ext cx="3986718" cy="493776"/>
          </a:xfrm>
          <a:prstGeom prst="roundRect">
            <a:avLst>
              <a:gd name="adj" fmla="val 34537"/>
            </a:avLst>
          </a:prstGeom>
          <a:solidFill>
            <a:srgbClr val="9259A4"/>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b="1"/>
              <a:t>CORE EXPECTATIONS</a:t>
            </a:r>
          </a:p>
        </p:txBody>
      </p:sp>
      <p:sp>
        <p:nvSpPr>
          <p:cNvPr id="114" name="Rounded Rectangle 113"/>
          <p:cNvSpPr/>
          <p:nvPr/>
        </p:nvSpPr>
        <p:spPr>
          <a:xfrm>
            <a:off x="6342388" y="3389289"/>
            <a:ext cx="3984940" cy="482475"/>
          </a:xfrm>
          <a:prstGeom prst="roundRect">
            <a:avLst>
              <a:gd name="adj" fmla="val 34537"/>
            </a:avLst>
          </a:prstGeom>
          <a:solidFill>
            <a:srgbClr val="3985C6"/>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b="1"/>
              <a:t>HIGH-IMPACT PEDAGOGY</a:t>
            </a:r>
          </a:p>
        </p:txBody>
      </p:sp>
      <p:sp>
        <p:nvSpPr>
          <p:cNvPr id="115" name="TextBox 114"/>
          <p:cNvSpPr txBox="1"/>
          <p:nvPr/>
        </p:nvSpPr>
        <p:spPr>
          <a:xfrm>
            <a:off x="6346628" y="692695"/>
            <a:ext cx="5516024" cy="1308050"/>
          </a:xfrm>
          <a:prstGeom prst="rect">
            <a:avLst/>
          </a:prstGeom>
          <a:noFill/>
        </p:spPr>
        <p:txBody>
          <a:bodyPr wrap="square" rtlCol="0">
            <a:spAutoFit/>
          </a:bodyPr>
          <a:lstStyle/>
          <a:p>
            <a:r>
              <a:rPr lang="en-GB" sz="1300"/>
              <a:t>The acquisition, retention and application of knowledge is the driving, underpinning philosophy of teaching and learning at Archway Learning Trust. Our knowledge curriculum is detailed, sequenced and mapped deliberately and coherently. Retention and retrieval is embedded and integral to the curriculum. Teachers deliver the knowledge curriculum and adapt the lessons to meet the specific needs of their classes</a:t>
            </a:r>
            <a:r>
              <a:rPr lang="en-GB" sz="1400"/>
              <a:t>.</a:t>
            </a:r>
          </a:p>
        </p:txBody>
      </p:sp>
      <p:sp>
        <p:nvSpPr>
          <p:cNvPr id="116" name="TextBox 115"/>
          <p:cNvSpPr txBox="1"/>
          <p:nvPr/>
        </p:nvSpPr>
        <p:spPr>
          <a:xfrm>
            <a:off x="6342388" y="2589288"/>
            <a:ext cx="5482945" cy="692497"/>
          </a:xfrm>
          <a:prstGeom prst="rect">
            <a:avLst/>
          </a:prstGeom>
          <a:noFill/>
        </p:spPr>
        <p:txBody>
          <a:bodyPr wrap="square" rtlCol="0">
            <a:spAutoFit/>
          </a:bodyPr>
          <a:lstStyle/>
          <a:p>
            <a:pPr>
              <a:spcAft>
                <a:spcPts val="600"/>
              </a:spcAft>
            </a:pPr>
            <a:r>
              <a:rPr lang="en-GB" sz="1300"/>
              <a:t>Our core expectations can be seen in every lesson, every day, everywhere within the Trust. They ensure the conditions for learning are optimised and allow teachers to focus on providing high-impact pedagogy. </a:t>
            </a:r>
          </a:p>
        </p:txBody>
      </p:sp>
      <p:sp>
        <p:nvSpPr>
          <p:cNvPr id="117" name="TextBox 116"/>
          <p:cNvSpPr txBox="1"/>
          <p:nvPr/>
        </p:nvSpPr>
        <p:spPr>
          <a:xfrm>
            <a:off x="6374387" y="3921306"/>
            <a:ext cx="5488128" cy="692497"/>
          </a:xfrm>
          <a:prstGeom prst="rect">
            <a:avLst/>
          </a:prstGeom>
          <a:noFill/>
        </p:spPr>
        <p:txBody>
          <a:bodyPr wrap="square" rtlCol="0">
            <a:spAutoFit/>
          </a:bodyPr>
          <a:lstStyle/>
          <a:p>
            <a:pPr>
              <a:spcAft>
                <a:spcPts val="600"/>
              </a:spcAft>
            </a:pPr>
            <a:r>
              <a:rPr lang="en-GB" sz="1300"/>
              <a:t>These evidence-informed, practical strategies build and secure powerful knowledge for our students. Our teachers plan their lessons with a clear focus on these high-impact strategies. </a:t>
            </a:r>
          </a:p>
        </p:txBody>
      </p:sp>
      <p:sp>
        <p:nvSpPr>
          <p:cNvPr id="118" name="Rounded Rectangle 117"/>
          <p:cNvSpPr/>
          <p:nvPr/>
        </p:nvSpPr>
        <p:spPr>
          <a:xfrm>
            <a:off x="6354653" y="4744143"/>
            <a:ext cx="3984940" cy="482475"/>
          </a:xfrm>
          <a:prstGeom prst="roundRect">
            <a:avLst>
              <a:gd name="adj" fmla="val 34537"/>
            </a:avLst>
          </a:prstGeom>
          <a:solidFill>
            <a:srgbClr val="FFEC9B"/>
          </a:solidFill>
          <a:ln w="3175">
            <a:solidFill>
              <a:schemeClr val="tx1"/>
            </a:solid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b="1">
                <a:solidFill>
                  <a:schemeClr val="tx1"/>
                </a:solidFill>
              </a:rPr>
              <a:t>RESEARCH-INFORMED INNOVATION</a:t>
            </a:r>
          </a:p>
        </p:txBody>
      </p:sp>
      <p:sp>
        <p:nvSpPr>
          <p:cNvPr id="119" name="TextBox 118"/>
          <p:cNvSpPr txBox="1"/>
          <p:nvPr/>
        </p:nvSpPr>
        <p:spPr>
          <a:xfrm>
            <a:off x="6348095" y="5272751"/>
            <a:ext cx="5500193" cy="892552"/>
          </a:xfrm>
          <a:prstGeom prst="rect">
            <a:avLst/>
          </a:prstGeom>
          <a:noFill/>
        </p:spPr>
        <p:txBody>
          <a:bodyPr wrap="square" rtlCol="0">
            <a:spAutoFit/>
          </a:bodyPr>
          <a:lstStyle/>
          <a:p>
            <a:pPr>
              <a:spcAft>
                <a:spcPts val="600"/>
              </a:spcAft>
            </a:pPr>
            <a:r>
              <a:rPr lang="en-GB" sz="1300"/>
              <a:t>We are passionate about enriching our teaching and learning with research-informed innovation into effective teaching and learning. Our teachers read, watch, listen to and engage in vibrant learning opportunities within and beyond the Trust, trialling, developing and sharing innovative practice.</a:t>
            </a:r>
          </a:p>
        </p:txBody>
      </p:sp>
      <p:sp>
        <p:nvSpPr>
          <p:cNvPr id="14" name="Rectangle 13"/>
          <p:cNvSpPr/>
          <p:nvPr/>
        </p:nvSpPr>
        <p:spPr>
          <a:xfrm>
            <a:off x="0" y="6339146"/>
            <a:ext cx="12192000" cy="518854"/>
          </a:xfrm>
          <a:prstGeom prst="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Chevron 14"/>
          <p:cNvSpPr/>
          <p:nvPr/>
        </p:nvSpPr>
        <p:spPr>
          <a:xfrm>
            <a:off x="2592980" y="6339146"/>
            <a:ext cx="7831180" cy="521686"/>
          </a:xfrm>
          <a:prstGeom prst="chevron">
            <a:avLst/>
          </a:prstGeom>
          <a:solidFill>
            <a:schemeClr val="accent5">
              <a:lumMod val="5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ALT TEACHING AND LEARNING FRAMEWORK</a:t>
            </a:r>
            <a:endParaRPr lang="en-GB" sz="1600" b="0">
              <a:solidFill>
                <a:schemeClr val="bg1"/>
              </a:solidFill>
            </a:endParaRPr>
          </a:p>
        </p:txBody>
      </p:sp>
      <p:pic>
        <p:nvPicPr>
          <p:cNvPr id="16" name="Picture 15"/>
          <p:cNvPicPr>
            <a:picLocks noChangeAspect="1"/>
          </p:cNvPicPr>
          <p:nvPr/>
        </p:nvPicPr>
        <p:blipFill rotWithShape="1">
          <a:blip r:embed="rId3" cstate="print">
            <a:extLst>
              <a:ext uri="{28A0092B-C50C-407E-A947-70E740481C1C}">
                <a14:useLocalDpi xmlns:a14="http://schemas.microsoft.com/office/drawing/2010/main" val="0"/>
              </a:ext>
            </a:extLst>
          </a:blip>
          <a:srcRect t="1" r="59982" b="-5988"/>
          <a:stretch/>
        </p:blipFill>
        <p:spPr>
          <a:xfrm>
            <a:off x="11645153" y="6420114"/>
            <a:ext cx="487873" cy="429535"/>
          </a:xfrm>
          <a:prstGeom prst="rect">
            <a:avLst/>
          </a:prstGeom>
        </p:spPr>
      </p:pic>
    </p:spTree>
    <p:extLst>
      <p:ext uri="{BB962C8B-B14F-4D97-AF65-F5344CB8AC3E}">
        <p14:creationId xmlns:p14="http://schemas.microsoft.com/office/powerpoint/2010/main" val="230420171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ALT - Rolling Recall Qs">
    <p:spTree>
      <p:nvGrpSpPr>
        <p:cNvPr id="1" name=""/>
        <p:cNvGrpSpPr/>
        <p:nvPr/>
      </p:nvGrpSpPr>
      <p:grpSpPr>
        <a:xfrm>
          <a:off x="0" y="0"/>
          <a:ext cx="0" cy="0"/>
          <a:chOff x="0" y="0"/>
          <a:chExt cx="0" cy="0"/>
        </a:xfrm>
      </p:grpSpPr>
      <p:graphicFrame>
        <p:nvGraphicFramePr>
          <p:cNvPr id="7" name="Table 6"/>
          <p:cNvGraphicFramePr>
            <a:graphicFrameLocks noGrp="1"/>
          </p:cNvGraphicFramePr>
          <p:nvPr>
            <p:extLst>
              <p:ext uri="{D42A27DB-BD31-4B8C-83A1-F6EECF244321}">
                <p14:modId xmlns:p14="http://schemas.microsoft.com/office/powerpoint/2010/main" val="2742938123"/>
              </p:ext>
            </p:extLst>
          </p:nvPr>
        </p:nvGraphicFramePr>
        <p:xfrm>
          <a:off x="161364" y="719666"/>
          <a:ext cx="11797554" cy="5376335"/>
        </p:xfrm>
        <a:graphic>
          <a:graphicData uri="http://schemas.openxmlformats.org/drawingml/2006/table">
            <a:tbl>
              <a:tblPr firstRow="1" bandRow="1">
                <a:tableStyleId>{5C22544A-7EE6-4342-B048-85BDC9FD1C3A}</a:tableStyleId>
              </a:tblPr>
              <a:tblGrid>
                <a:gridCol w="5898777">
                  <a:extLst>
                    <a:ext uri="{9D8B030D-6E8A-4147-A177-3AD203B41FA5}">
                      <a16:colId xmlns:a16="http://schemas.microsoft.com/office/drawing/2014/main" val="418042168"/>
                    </a:ext>
                  </a:extLst>
                </a:gridCol>
                <a:gridCol w="5898777">
                  <a:extLst>
                    <a:ext uri="{9D8B030D-6E8A-4147-A177-3AD203B41FA5}">
                      <a16:colId xmlns:a16="http://schemas.microsoft.com/office/drawing/2014/main" val="2680029786"/>
                    </a:ext>
                  </a:extLst>
                </a:gridCol>
              </a:tblGrid>
              <a:tr h="370840">
                <a:tc>
                  <a:txBody>
                    <a:bodyPr/>
                    <a:lstStyle/>
                    <a:p>
                      <a:r>
                        <a:rPr lang="en-GB" b="0"/>
                        <a:t>QUESTION</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rgbClr val="002060"/>
                    </a:solidFill>
                  </a:tcPr>
                </a:tc>
                <a:tc>
                  <a:txBody>
                    <a:bodyPr/>
                    <a:lstStyle/>
                    <a:p>
                      <a:r>
                        <a:rPr lang="en-GB" b="0"/>
                        <a:t>QUESTION</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rgbClr val="002060"/>
                    </a:solidFill>
                  </a:tcPr>
                </a:tc>
                <a:extLst>
                  <a:ext uri="{0D108BD9-81ED-4DB2-BD59-A6C34878D82A}">
                    <a16:rowId xmlns:a16="http://schemas.microsoft.com/office/drawing/2014/main" val="2257525519"/>
                  </a:ext>
                </a:extLst>
              </a:tr>
              <a:tr h="1001099">
                <a:tc>
                  <a:txBody>
                    <a:bodyPr/>
                    <a:lstStyle/>
                    <a:p>
                      <a:pPr algn="l"/>
                      <a:r>
                        <a:rPr lang="en-GB" b="1">
                          <a:solidFill>
                            <a:srgbClr val="002060"/>
                          </a:solidFill>
                        </a:rPr>
                        <a:t>1</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r>
                        <a:rPr lang="en-GB" b="1">
                          <a:solidFill>
                            <a:srgbClr val="002060"/>
                          </a:solidFill>
                        </a:rPr>
                        <a:t>6</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extLst>
                  <a:ext uri="{0D108BD9-81ED-4DB2-BD59-A6C34878D82A}">
                    <a16:rowId xmlns:a16="http://schemas.microsoft.com/office/drawing/2014/main" val="126023326"/>
                  </a:ext>
                </a:extLst>
              </a:tr>
              <a:tr h="1001099">
                <a:tc>
                  <a:txBody>
                    <a:bodyPr/>
                    <a:lstStyle/>
                    <a:p>
                      <a:pPr algn="l"/>
                      <a:r>
                        <a:rPr lang="en-GB" b="1">
                          <a:solidFill>
                            <a:srgbClr val="002060"/>
                          </a:solidFill>
                        </a:rPr>
                        <a:t>2</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r>
                        <a:rPr lang="en-GB" b="1">
                          <a:solidFill>
                            <a:srgbClr val="002060"/>
                          </a:solidFill>
                        </a:rPr>
                        <a:t>7</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extLst>
                  <a:ext uri="{0D108BD9-81ED-4DB2-BD59-A6C34878D82A}">
                    <a16:rowId xmlns:a16="http://schemas.microsoft.com/office/drawing/2014/main" val="3448073315"/>
                  </a:ext>
                </a:extLst>
              </a:tr>
              <a:tr h="1001099">
                <a:tc>
                  <a:txBody>
                    <a:bodyPr/>
                    <a:lstStyle/>
                    <a:p>
                      <a:pPr algn="l"/>
                      <a:r>
                        <a:rPr lang="en-GB" b="1">
                          <a:solidFill>
                            <a:srgbClr val="002060"/>
                          </a:solidFill>
                        </a:rPr>
                        <a:t>3</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r>
                        <a:rPr lang="en-GB" b="1">
                          <a:solidFill>
                            <a:srgbClr val="002060"/>
                          </a:solidFill>
                        </a:rPr>
                        <a:t>8</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extLst>
                  <a:ext uri="{0D108BD9-81ED-4DB2-BD59-A6C34878D82A}">
                    <a16:rowId xmlns:a16="http://schemas.microsoft.com/office/drawing/2014/main" val="3955255883"/>
                  </a:ext>
                </a:extLst>
              </a:tr>
              <a:tr h="1001099">
                <a:tc>
                  <a:txBody>
                    <a:bodyPr/>
                    <a:lstStyle/>
                    <a:p>
                      <a:pPr algn="l"/>
                      <a:r>
                        <a:rPr lang="en-GB" b="1">
                          <a:solidFill>
                            <a:srgbClr val="002060"/>
                          </a:solidFill>
                        </a:rPr>
                        <a:t>4</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r>
                        <a:rPr lang="en-GB" b="1">
                          <a:solidFill>
                            <a:srgbClr val="002060"/>
                          </a:solidFill>
                        </a:rPr>
                        <a:t>9</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extLst>
                  <a:ext uri="{0D108BD9-81ED-4DB2-BD59-A6C34878D82A}">
                    <a16:rowId xmlns:a16="http://schemas.microsoft.com/office/drawing/2014/main" val="3946852366"/>
                  </a:ext>
                </a:extLst>
              </a:tr>
              <a:tr h="1001099">
                <a:tc>
                  <a:txBody>
                    <a:bodyPr/>
                    <a:lstStyle/>
                    <a:p>
                      <a:pPr algn="l"/>
                      <a:r>
                        <a:rPr lang="en-GB" b="1">
                          <a:solidFill>
                            <a:srgbClr val="002060"/>
                          </a:solidFill>
                        </a:rPr>
                        <a:t>5</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r>
                        <a:rPr lang="en-GB" b="1">
                          <a:solidFill>
                            <a:srgbClr val="002060"/>
                          </a:solidFill>
                        </a:rPr>
                        <a:t>10</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extLst>
                  <a:ext uri="{0D108BD9-81ED-4DB2-BD59-A6C34878D82A}">
                    <a16:rowId xmlns:a16="http://schemas.microsoft.com/office/drawing/2014/main" val="1408234736"/>
                  </a:ext>
                </a:extLst>
              </a:tr>
            </a:tbl>
          </a:graphicData>
        </a:graphic>
      </p:graphicFrame>
      <p:sp>
        <p:nvSpPr>
          <p:cNvPr id="8" name="TextBox 7"/>
          <p:cNvSpPr txBox="1"/>
          <p:nvPr/>
        </p:nvSpPr>
        <p:spPr>
          <a:xfrm>
            <a:off x="224118" y="179294"/>
            <a:ext cx="11734800" cy="400110"/>
          </a:xfrm>
          <a:prstGeom prst="rect">
            <a:avLst/>
          </a:prstGeom>
          <a:noFill/>
        </p:spPr>
        <p:txBody>
          <a:bodyPr wrap="square" rtlCol="0">
            <a:spAutoFit/>
          </a:bodyPr>
          <a:lstStyle/>
          <a:p>
            <a:r>
              <a:rPr lang="en-GB" sz="2000" b="1" i="1">
                <a:solidFill>
                  <a:srgbClr val="002060"/>
                </a:solidFill>
              </a:rPr>
              <a:t>How much have you</a:t>
            </a:r>
            <a:r>
              <a:rPr lang="en-GB" sz="2000" b="1" i="1" baseline="0">
                <a:solidFill>
                  <a:srgbClr val="002060"/>
                </a:solidFill>
              </a:rPr>
              <a:t> remembered from recent lessons? Answer all these questions from memory, in silence.</a:t>
            </a:r>
            <a:endParaRPr lang="en-GB" sz="2000" b="1" i="1">
              <a:solidFill>
                <a:srgbClr val="002060"/>
              </a:solidFill>
            </a:endParaRPr>
          </a:p>
        </p:txBody>
      </p:sp>
      <p:sp>
        <p:nvSpPr>
          <p:cNvPr id="9" name="Text Placeholder 5"/>
          <p:cNvSpPr>
            <a:spLocks noGrp="1"/>
          </p:cNvSpPr>
          <p:nvPr>
            <p:ph type="body" sz="quarter" idx="10" hasCustomPrompt="1"/>
          </p:nvPr>
        </p:nvSpPr>
        <p:spPr>
          <a:xfrm>
            <a:off x="475129" y="1165412"/>
            <a:ext cx="5531971" cy="887227"/>
          </a:xfrm>
          <a:prstGeom prst="rect">
            <a:avLst/>
          </a:prstGeom>
        </p:spPr>
        <p:txBody>
          <a:bodyPr>
            <a:normAutofit/>
          </a:bodyPr>
          <a:lstStyle>
            <a:lvl1pPr marL="0" indent="0">
              <a:buNone/>
              <a:defRPr sz="2000" baseline="0"/>
            </a:lvl1pPr>
          </a:lstStyle>
          <a:p>
            <a:pPr lvl="0"/>
            <a:r>
              <a:rPr lang="en-US"/>
              <a:t>Type question here</a:t>
            </a:r>
          </a:p>
        </p:txBody>
      </p:sp>
      <p:sp>
        <p:nvSpPr>
          <p:cNvPr id="10" name="Text Placeholder 5"/>
          <p:cNvSpPr>
            <a:spLocks noGrp="1"/>
          </p:cNvSpPr>
          <p:nvPr>
            <p:ph type="body" sz="quarter" idx="11" hasCustomPrompt="1"/>
          </p:nvPr>
        </p:nvSpPr>
        <p:spPr>
          <a:xfrm>
            <a:off x="475129" y="2145054"/>
            <a:ext cx="5531971" cy="887227"/>
          </a:xfrm>
          <a:prstGeom prst="rect">
            <a:avLst/>
          </a:prstGeom>
        </p:spPr>
        <p:txBody>
          <a:bodyPr>
            <a:normAutofit/>
          </a:bodyPr>
          <a:lstStyle>
            <a:lvl1pPr marL="0" indent="0">
              <a:buNone/>
              <a:defRPr sz="2000"/>
            </a:lvl1pPr>
          </a:lstStyle>
          <a:p>
            <a:pPr lvl="0"/>
            <a:r>
              <a:rPr lang="en-US"/>
              <a:t>Type question here</a:t>
            </a:r>
          </a:p>
        </p:txBody>
      </p:sp>
      <p:sp>
        <p:nvSpPr>
          <p:cNvPr id="11" name="Text Placeholder 5"/>
          <p:cNvSpPr>
            <a:spLocks noGrp="1"/>
          </p:cNvSpPr>
          <p:nvPr>
            <p:ph type="body" sz="quarter" idx="12" hasCustomPrompt="1"/>
          </p:nvPr>
        </p:nvSpPr>
        <p:spPr>
          <a:xfrm>
            <a:off x="475129" y="3172543"/>
            <a:ext cx="5531971" cy="887227"/>
          </a:xfrm>
          <a:prstGeom prst="rect">
            <a:avLst/>
          </a:prstGeom>
        </p:spPr>
        <p:txBody>
          <a:bodyPr>
            <a:normAutofit/>
          </a:bodyPr>
          <a:lstStyle>
            <a:lvl1pPr marL="0" indent="0">
              <a:buNone/>
              <a:defRPr sz="2000"/>
            </a:lvl1pPr>
          </a:lstStyle>
          <a:p>
            <a:pPr lvl="0"/>
            <a:r>
              <a:rPr lang="en-US"/>
              <a:t>Type question here</a:t>
            </a:r>
          </a:p>
        </p:txBody>
      </p:sp>
      <p:sp>
        <p:nvSpPr>
          <p:cNvPr id="12" name="Text Placeholder 5"/>
          <p:cNvSpPr>
            <a:spLocks noGrp="1"/>
          </p:cNvSpPr>
          <p:nvPr>
            <p:ph type="body" sz="quarter" idx="13" hasCustomPrompt="1"/>
          </p:nvPr>
        </p:nvSpPr>
        <p:spPr>
          <a:xfrm>
            <a:off x="475129" y="4152185"/>
            <a:ext cx="5531971" cy="887227"/>
          </a:xfrm>
          <a:prstGeom prst="rect">
            <a:avLst/>
          </a:prstGeom>
        </p:spPr>
        <p:txBody>
          <a:bodyPr>
            <a:normAutofit/>
          </a:bodyPr>
          <a:lstStyle>
            <a:lvl1pPr marL="0" indent="0">
              <a:buNone/>
              <a:defRPr sz="2000"/>
            </a:lvl1pPr>
          </a:lstStyle>
          <a:p>
            <a:pPr lvl="0"/>
            <a:r>
              <a:rPr lang="en-US"/>
              <a:t>Type question here</a:t>
            </a:r>
          </a:p>
        </p:txBody>
      </p:sp>
      <p:sp>
        <p:nvSpPr>
          <p:cNvPr id="13" name="Text Placeholder 5"/>
          <p:cNvSpPr>
            <a:spLocks noGrp="1"/>
          </p:cNvSpPr>
          <p:nvPr>
            <p:ph type="body" sz="quarter" idx="14" hasCustomPrompt="1"/>
          </p:nvPr>
        </p:nvSpPr>
        <p:spPr>
          <a:xfrm>
            <a:off x="475128" y="5131827"/>
            <a:ext cx="5531971" cy="887227"/>
          </a:xfrm>
          <a:prstGeom prst="rect">
            <a:avLst/>
          </a:prstGeom>
        </p:spPr>
        <p:txBody>
          <a:bodyPr>
            <a:normAutofit/>
          </a:bodyPr>
          <a:lstStyle>
            <a:lvl1pPr marL="0" indent="0">
              <a:buNone/>
              <a:defRPr sz="2000"/>
            </a:lvl1pPr>
          </a:lstStyle>
          <a:p>
            <a:pPr lvl="0"/>
            <a:r>
              <a:rPr lang="en-US"/>
              <a:t>Type question here</a:t>
            </a:r>
          </a:p>
        </p:txBody>
      </p:sp>
      <p:sp>
        <p:nvSpPr>
          <p:cNvPr id="14" name="Text Placeholder 5"/>
          <p:cNvSpPr>
            <a:spLocks noGrp="1"/>
          </p:cNvSpPr>
          <p:nvPr>
            <p:ph type="body" sz="quarter" idx="15" hasCustomPrompt="1"/>
          </p:nvPr>
        </p:nvSpPr>
        <p:spPr>
          <a:xfrm>
            <a:off x="6320863" y="1165412"/>
            <a:ext cx="5531971" cy="887227"/>
          </a:xfrm>
          <a:prstGeom prst="rect">
            <a:avLst/>
          </a:prstGeom>
        </p:spPr>
        <p:txBody>
          <a:bodyPr>
            <a:normAutofit/>
          </a:bodyPr>
          <a:lstStyle>
            <a:lvl1pPr marL="0" indent="0">
              <a:buNone/>
              <a:defRPr sz="2000"/>
            </a:lvl1pPr>
          </a:lstStyle>
          <a:p>
            <a:pPr lvl="0"/>
            <a:r>
              <a:rPr lang="en-US"/>
              <a:t>Type question here</a:t>
            </a:r>
          </a:p>
        </p:txBody>
      </p:sp>
      <p:sp>
        <p:nvSpPr>
          <p:cNvPr id="15" name="Text Placeholder 5"/>
          <p:cNvSpPr>
            <a:spLocks noGrp="1"/>
          </p:cNvSpPr>
          <p:nvPr>
            <p:ph type="body" sz="quarter" idx="16" hasCustomPrompt="1"/>
          </p:nvPr>
        </p:nvSpPr>
        <p:spPr>
          <a:xfrm>
            <a:off x="6320863" y="2145054"/>
            <a:ext cx="5531971" cy="887227"/>
          </a:xfrm>
          <a:prstGeom prst="rect">
            <a:avLst/>
          </a:prstGeom>
        </p:spPr>
        <p:txBody>
          <a:bodyPr>
            <a:normAutofit/>
          </a:bodyPr>
          <a:lstStyle>
            <a:lvl1pPr marL="0" indent="0">
              <a:buNone/>
              <a:defRPr sz="2000"/>
            </a:lvl1pPr>
          </a:lstStyle>
          <a:p>
            <a:pPr lvl="0"/>
            <a:r>
              <a:rPr lang="en-US"/>
              <a:t>Type question here</a:t>
            </a:r>
          </a:p>
        </p:txBody>
      </p:sp>
      <p:sp>
        <p:nvSpPr>
          <p:cNvPr id="16" name="Text Placeholder 5"/>
          <p:cNvSpPr>
            <a:spLocks noGrp="1"/>
          </p:cNvSpPr>
          <p:nvPr>
            <p:ph type="body" sz="quarter" idx="17" hasCustomPrompt="1"/>
          </p:nvPr>
        </p:nvSpPr>
        <p:spPr>
          <a:xfrm>
            <a:off x="6320863" y="3172543"/>
            <a:ext cx="5531971" cy="887227"/>
          </a:xfrm>
          <a:prstGeom prst="rect">
            <a:avLst/>
          </a:prstGeom>
        </p:spPr>
        <p:txBody>
          <a:bodyPr>
            <a:normAutofit/>
          </a:bodyPr>
          <a:lstStyle>
            <a:lvl1pPr marL="0" indent="0">
              <a:buNone/>
              <a:defRPr sz="2000"/>
            </a:lvl1pPr>
          </a:lstStyle>
          <a:p>
            <a:pPr lvl="0"/>
            <a:r>
              <a:rPr lang="en-US"/>
              <a:t>Type question here</a:t>
            </a:r>
          </a:p>
        </p:txBody>
      </p:sp>
      <p:sp>
        <p:nvSpPr>
          <p:cNvPr id="17" name="Text Placeholder 5"/>
          <p:cNvSpPr>
            <a:spLocks noGrp="1"/>
          </p:cNvSpPr>
          <p:nvPr>
            <p:ph type="body" sz="quarter" idx="18" hasCustomPrompt="1"/>
          </p:nvPr>
        </p:nvSpPr>
        <p:spPr>
          <a:xfrm>
            <a:off x="6320863" y="4152185"/>
            <a:ext cx="5531971" cy="887227"/>
          </a:xfrm>
          <a:prstGeom prst="rect">
            <a:avLst/>
          </a:prstGeom>
        </p:spPr>
        <p:txBody>
          <a:bodyPr>
            <a:normAutofit/>
          </a:bodyPr>
          <a:lstStyle>
            <a:lvl1pPr marL="0" indent="0">
              <a:buNone/>
              <a:defRPr sz="2000"/>
            </a:lvl1pPr>
          </a:lstStyle>
          <a:p>
            <a:pPr lvl="0"/>
            <a:r>
              <a:rPr lang="en-US"/>
              <a:t>Type question here</a:t>
            </a:r>
          </a:p>
        </p:txBody>
      </p:sp>
      <p:sp>
        <p:nvSpPr>
          <p:cNvPr id="18" name="Text Placeholder 5"/>
          <p:cNvSpPr>
            <a:spLocks noGrp="1"/>
          </p:cNvSpPr>
          <p:nvPr>
            <p:ph type="body" sz="quarter" idx="19" hasCustomPrompt="1"/>
          </p:nvPr>
        </p:nvSpPr>
        <p:spPr>
          <a:xfrm>
            <a:off x="6418729" y="5131827"/>
            <a:ext cx="5434104" cy="887227"/>
          </a:xfrm>
          <a:prstGeom prst="rect">
            <a:avLst/>
          </a:prstGeom>
        </p:spPr>
        <p:txBody>
          <a:bodyPr>
            <a:normAutofit/>
          </a:bodyPr>
          <a:lstStyle>
            <a:lvl1pPr marL="0" indent="0">
              <a:buNone/>
              <a:defRPr sz="2000"/>
            </a:lvl1pPr>
          </a:lstStyle>
          <a:p>
            <a:pPr lvl="0"/>
            <a:r>
              <a:rPr lang="en-US"/>
              <a:t>Type question here</a:t>
            </a:r>
          </a:p>
        </p:txBody>
      </p:sp>
      <p:sp>
        <p:nvSpPr>
          <p:cNvPr id="20" name="Rectangle 19"/>
          <p:cNvSpPr/>
          <p:nvPr/>
        </p:nvSpPr>
        <p:spPr>
          <a:xfrm>
            <a:off x="0" y="6339146"/>
            <a:ext cx="12192000" cy="518854"/>
          </a:xfrm>
          <a:prstGeom prst="rect">
            <a:avLst/>
          </a:prstGeom>
          <a:solidFill>
            <a:srgbClr val="00206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1" name="Picture 20"/>
          <p:cNvPicPr>
            <a:picLocks noChangeAspect="1"/>
          </p:cNvPicPr>
          <p:nvPr/>
        </p:nvPicPr>
        <p:blipFill rotWithShape="1">
          <a:blip r:embed="rId2" cstate="print">
            <a:extLst>
              <a:ext uri="{28A0092B-C50C-407E-A947-70E740481C1C}">
                <a14:useLocalDpi xmlns:a14="http://schemas.microsoft.com/office/drawing/2010/main" val="0"/>
              </a:ext>
            </a:extLst>
          </a:blip>
          <a:srcRect l="-1" t="1" r="-6700" b="2639"/>
          <a:stretch/>
        </p:blipFill>
        <p:spPr>
          <a:xfrm>
            <a:off x="10875132" y="6420115"/>
            <a:ext cx="1316867" cy="394572"/>
          </a:xfrm>
          <a:prstGeom prst="rect">
            <a:avLst/>
          </a:prstGeom>
        </p:spPr>
      </p:pic>
      <p:sp>
        <p:nvSpPr>
          <p:cNvPr id="22" name="Pentagon 21"/>
          <p:cNvSpPr/>
          <p:nvPr/>
        </p:nvSpPr>
        <p:spPr>
          <a:xfrm>
            <a:off x="90521" y="6429002"/>
            <a:ext cx="2700000" cy="360000"/>
          </a:xfrm>
          <a:prstGeom prst="homePlate">
            <a:avLst/>
          </a:prstGeom>
          <a:solidFill>
            <a:srgbClr val="9259A4"/>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RETRIEVE</a:t>
            </a:r>
            <a:endParaRPr lang="en-GB" sz="1600" b="0">
              <a:solidFill>
                <a:schemeClr val="bg1"/>
              </a:solidFill>
            </a:endParaRPr>
          </a:p>
        </p:txBody>
      </p:sp>
      <p:sp>
        <p:nvSpPr>
          <p:cNvPr id="26" name="Chevron 25"/>
          <p:cNvSpPr/>
          <p:nvPr/>
        </p:nvSpPr>
        <p:spPr>
          <a:xfrm>
            <a:off x="2760836"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INSTRUCT</a:t>
            </a:r>
          </a:p>
        </p:txBody>
      </p:sp>
      <p:sp>
        <p:nvSpPr>
          <p:cNvPr id="27" name="Chevron 26"/>
          <p:cNvSpPr/>
          <p:nvPr/>
        </p:nvSpPr>
        <p:spPr>
          <a:xfrm>
            <a:off x="5412088"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PRACTISE</a:t>
            </a:r>
            <a:endParaRPr lang="en-GB" sz="1600" b="0">
              <a:solidFill>
                <a:schemeClr val="bg1"/>
              </a:solidFill>
            </a:endParaRPr>
          </a:p>
        </p:txBody>
      </p:sp>
      <p:sp>
        <p:nvSpPr>
          <p:cNvPr id="28" name="Chevron 27"/>
          <p:cNvSpPr/>
          <p:nvPr/>
        </p:nvSpPr>
        <p:spPr>
          <a:xfrm>
            <a:off x="8068872"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SECURE</a:t>
            </a:r>
            <a:endParaRPr lang="en-GB" sz="1600" b="0">
              <a:solidFill>
                <a:schemeClr val="bg1"/>
              </a:solidFill>
            </a:endParaRPr>
          </a:p>
        </p:txBody>
      </p:sp>
    </p:spTree>
    <p:extLst>
      <p:ext uri="{BB962C8B-B14F-4D97-AF65-F5344CB8AC3E}">
        <p14:creationId xmlns:p14="http://schemas.microsoft.com/office/powerpoint/2010/main" val="6657577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Maths icons">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E69667C-C67A-6665-696C-4C079F001604}"/>
              </a:ext>
            </a:extLst>
          </p:cNvPr>
          <p:cNvPicPr>
            <a:picLocks noChangeAspect="1"/>
          </p:cNvPicPr>
          <p:nvPr/>
        </p:nvPicPr>
        <p:blipFill rotWithShape="1">
          <a:blip r:embed="rId2">
            <a:clrChange>
              <a:clrFrom>
                <a:srgbClr val="FFFFFF"/>
              </a:clrFrom>
              <a:clrTo>
                <a:srgbClr val="FFFFFF">
                  <a:alpha val="0"/>
                </a:srgbClr>
              </a:clrTo>
            </a:clrChange>
          </a:blip>
          <a:srcRect b="1495"/>
          <a:stretch/>
        </p:blipFill>
        <p:spPr>
          <a:xfrm>
            <a:off x="9678729" y="2881423"/>
            <a:ext cx="2590252" cy="3455767"/>
          </a:xfrm>
          <a:prstGeom prst="rect">
            <a:avLst/>
          </a:prstGeom>
        </p:spPr>
      </p:pic>
      <p:pic>
        <p:nvPicPr>
          <p:cNvPr id="4" name="Picture 3">
            <a:extLst>
              <a:ext uri="{FF2B5EF4-FFF2-40B4-BE49-F238E27FC236}">
                <a16:creationId xmlns:a16="http://schemas.microsoft.com/office/drawing/2014/main" id="{AD875480-6883-3669-D196-D361C4258660}"/>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5904914" y="138792"/>
            <a:ext cx="6099711" cy="1968195"/>
          </a:xfrm>
          <a:prstGeom prst="rect">
            <a:avLst/>
          </a:prstGeom>
        </p:spPr>
      </p:pic>
      <p:sp>
        <p:nvSpPr>
          <p:cNvPr id="5" name="TextBox 4">
            <a:extLst>
              <a:ext uri="{FF2B5EF4-FFF2-40B4-BE49-F238E27FC236}">
                <a16:creationId xmlns:a16="http://schemas.microsoft.com/office/drawing/2014/main" id="{E05B985A-1850-4802-D38E-C4DAC851A5D2}"/>
              </a:ext>
            </a:extLst>
          </p:cNvPr>
          <p:cNvSpPr txBox="1"/>
          <p:nvPr/>
        </p:nvSpPr>
        <p:spPr>
          <a:xfrm>
            <a:off x="9859617" y="3069203"/>
            <a:ext cx="1208599" cy="800219"/>
          </a:xfrm>
          <a:prstGeom prst="rect">
            <a:avLst/>
          </a:prstGeom>
          <a:noFill/>
        </p:spPr>
        <p:txBody>
          <a:bodyPr wrap="square" rtlCol="0">
            <a:spAutoFit/>
          </a:bodyPr>
          <a:lstStyle/>
          <a:p>
            <a:r>
              <a:rPr lang="en-GB" sz="3200" b="1" dirty="0">
                <a:latin typeface="Century Gothic" panose="020B0502020202020204" pitchFamily="34" charset="0"/>
              </a:rPr>
              <a:t>A </a:t>
            </a:r>
            <a:r>
              <a:rPr lang="en-GB" sz="1400" dirty="0">
                <a:latin typeface="Century Gothic" panose="020B0502020202020204" pitchFamily="34" charset="0"/>
              </a:rPr>
              <a:t>because…</a:t>
            </a:r>
          </a:p>
        </p:txBody>
      </p:sp>
      <p:sp>
        <p:nvSpPr>
          <p:cNvPr id="6" name="TextBox 5">
            <a:extLst>
              <a:ext uri="{FF2B5EF4-FFF2-40B4-BE49-F238E27FC236}">
                <a16:creationId xmlns:a16="http://schemas.microsoft.com/office/drawing/2014/main" id="{139A6B31-3BB7-51E9-D771-9667867D99AE}"/>
              </a:ext>
            </a:extLst>
          </p:cNvPr>
          <p:cNvSpPr txBox="1"/>
          <p:nvPr/>
        </p:nvSpPr>
        <p:spPr>
          <a:xfrm>
            <a:off x="10973855" y="4847252"/>
            <a:ext cx="1208599" cy="800219"/>
          </a:xfrm>
          <a:prstGeom prst="rect">
            <a:avLst/>
          </a:prstGeom>
          <a:noFill/>
        </p:spPr>
        <p:txBody>
          <a:bodyPr wrap="square" rtlCol="0">
            <a:spAutoFit/>
          </a:bodyPr>
          <a:lstStyle/>
          <a:p>
            <a:r>
              <a:rPr lang="en-GB" sz="3200" b="1" dirty="0">
                <a:latin typeface="Century Gothic" panose="020B0502020202020204" pitchFamily="34" charset="0"/>
              </a:rPr>
              <a:t>B </a:t>
            </a:r>
            <a:r>
              <a:rPr lang="en-GB" sz="1400" dirty="0">
                <a:latin typeface="Century Gothic" panose="020B0502020202020204" pitchFamily="34" charset="0"/>
              </a:rPr>
              <a:t>because…</a:t>
            </a:r>
          </a:p>
        </p:txBody>
      </p:sp>
      <p:pic>
        <p:nvPicPr>
          <p:cNvPr id="7" name="Picture 6">
            <a:extLst>
              <a:ext uri="{FF2B5EF4-FFF2-40B4-BE49-F238E27FC236}">
                <a16:creationId xmlns:a16="http://schemas.microsoft.com/office/drawing/2014/main" id="{B8AD39F2-B810-F733-FAD8-52B70723E4F3}"/>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285584" y="2417503"/>
            <a:ext cx="2335539" cy="4229219"/>
          </a:xfrm>
          <a:prstGeom prst="rect">
            <a:avLst/>
          </a:prstGeom>
        </p:spPr>
      </p:pic>
      <p:pic>
        <p:nvPicPr>
          <p:cNvPr id="8" name="Picture 7">
            <a:extLst>
              <a:ext uri="{FF2B5EF4-FFF2-40B4-BE49-F238E27FC236}">
                <a16:creationId xmlns:a16="http://schemas.microsoft.com/office/drawing/2014/main" id="{3AC275B6-8D2D-6BDD-053F-FDCC48781569}"/>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472025" y="4058428"/>
            <a:ext cx="1912777" cy="2387506"/>
          </a:xfrm>
          <a:prstGeom prst="rect">
            <a:avLst/>
          </a:prstGeom>
        </p:spPr>
      </p:pic>
      <p:pic>
        <p:nvPicPr>
          <p:cNvPr id="9" name="Picture 8">
            <a:extLst>
              <a:ext uri="{FF2B5EF4-FFF2-40B4-BE49-F238E27FC236}">
                <a16:creationId xmlns:a16="http://schemas.microsoft.com/office/drawing/2014/main" id="{047FB1E3-23EC-CB6E-5113-4AFB028D44F0}"/>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4384802" y="4153999"/>
            <a:ext cx="2341403" cy="2387507"/>
          </a:xfrm>
          <a:prstGeom prst="rect">
            <a:avLst/>
          </a:prstGeom>
        </p:spPr>
      </p:pic>
      <p:pic>
        <p:nvPicPr>
          <p:cNvPr id="10" name="Picture 9">
            <a:extLst>
              <a:ext uri="{FF2B5EF4-FFF2-40B4-BE49-F238E27FC236}">
                <a16:creationId xmlns:a16="http://schemas.microsoft.com/office/drawing/2014/main" id="{93BDBD45-CA96-2667-F561-323ED2EF10D6}"/>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6957073" y="4242329"/>
            <a:ext cx="2490787" cy="2094861"/>
          </a:xfrm>
          <a:prstGeom prst="rect">
            <a:avLst/>
          </a:prstGeom>
        </p:spPr>
      </p:pic>
    </p:spTree>
    <p:extLst>
      <p:ext uri="{BB962C8B-B14F-4D97-AF65-F5344CB8AC3E}">
        <p14:creationId xmlns:p14="http://schemas.microsoft.com/office/powerpoint/2010/main" val="401103761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ALT - Rolling Recall Ans">
    <p:spTree>
      <p:nvGrpSpPr>
        <p:cNvPr id="1" name=""/>
        <p:cNvGrpSpPr/>
        <p:nvPr/>
      </p:nvGrpSpPr>
      <p:grpSpPr>
        <a:xfrm>
          <a:off x="0" y="0"/>
          <a:ext cx="0" cy="0"/>
          <a:chOff x="0" y="0"/>
          <a:chExt cx="0" cy="0"/>
        </a:xfrm>
      </p:grpSpPr>
      <p:graphicFrame>
        <p:nvGraphicFramePr>
          <p:cNvPr id="18" name="Table 17"/>
          <p:cNvGraphicFramePr>
            <a:graphicFrameLocks noGrp="1"/>
          </p:cNvGraphicFramePr>
          <p:nvPr>
            <p:extLst>
              <p:ext uri="{D42A27DB-BD31-4B8C-83A1-F6EECF244321}">
                <p14:modId xmlns:p14="http://schemas.microsoft.com/office/powerpoint/2010/main" val="1156014757"/>
              </p:ext>
            </p:extLst>
          </p:nvPr>
        </p:nvGraphicFramePr>
        <p:xfrm>
          <a:off x="161364" y="719666"/>
          <a:ext cx="11797554" cy="5376335"/>
        </p:xfrm>
        <a:graphic>
          <a:graphicData uri="http://schemas.openxmlformats.org/drawingml/2006/table">
            <a:tbl>
              <a:tblPr firstRow="1" bandRow="1">
                <a:tableStyleId>{5C22544A-7EE6-4342-B048-85BDC9FD1C3A}</a:tableStyleId>
              </a:tblPr>
              <a:tblGrid>
                <a:gridCol w="1900518">
                  <a:extLst>
                    <a:ext uri="{9D8B030D-6E8A-4147-A177-3AD203B41FA5}">
                      <a16:colId xmlns:a16="http://schemas.microsoft.com/office/drawing/2014/main" val="418042168"/>
                    </a:ext>
                  </a:extLst>
                </a:gridCol>
                <a:gridCol w="3989294">
                  <a:extLst>
                    <a:ext uri="{9D8B030D-6E8A-4147-A177-3AD203B41FA5}">
                      <a16:colId xmlns:a16="http://schemas.microsoft.com/office/drawing/2014/main" val="2454823211"/>
                    </a:ext>
                  </a:extLst>
                </a:gridCol>
                <a:gridCol w="1927412">
                  <a:extLst>
                    <a:ext uri="{9D8B030D-6E8A-4147-A177-3AD203B41FA5}">
                      <a16:colId xmlns:a16="http://schemas.microsoft.com/office/drawing/2014/main" val="2680029786"/>
                    </a:ext>
                  </a:extLst>
                </a:gridCol>
                <a:gridCol w="3980330">
                  <a:extLst>
                    <a:ext uri="{9D8B030D-6E8A-4147-A177-3AD203B41FA5}">
                      <a16:colId xmlns:a16="http://schemas.microsoft.com/office/drawing/2014/main" val="3766910894"/>
                    </a:ext>
                  </a:extLst>
                </a:gridCol>
              </a:tblGrid>
              <a:tr h="370840">
                <a:tc>
                  <a:txBody>
                    <a:bodyPr/>
                    <a:lstStyle/>
                    <a:p>
                      <a:r>
                        <a:rPr lang="en-GB" b="0"/>
                        <a:t>QUESTION</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rgbClr val="002060"/>
                    </a:solidFill>
                  </a:tcPr>
                </a:tc>
                <a:tc>
                  <a:txBody>
                    <a:bodyPr/>
                    <a:lstStyle/>
                    <a:p>
                      <a:r>
                        <a:rPr lang="en-GB" b="0"/>
                        <a:t>ANSWER</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rgbClr val="002060"/>
                    </a:solidFill>
                  </a:tcPr>
                </a:tc>
                <a:tc>
                  <a:txBody>
                    <a:bodyPr/>
                    <a:lstStyle/>
                    <a:p>
                      <a:r>
                        <a:rPr lang="en-GB" b="0"/>
                        <a:t>QUESTION</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rgbClr val="002060"/>
                    </a:solidFill>
                  </a:tcPr>
                </a:tc>
                <a:tc>
                  <a:txBody>
                    <a:bodyPr/>
                    <a:lstStyle/>
                    <a:p>
                      <a:r>
                        <a:rPr lang="en-GB" b="0"/>
                        <a:t>ANSWER</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rgbClr val="002060"/>
                    </a:solidFill>
                  </a:tcPr>
                </a:tc>
                <a:extLst>
                  <a:ext uri="{0D108BD9-81ED-4DB2-BD59-A6C34878D82A}">
                    <a16:rowId xmlns:a16="http://schemas.microsoft.com/office/drawing/2014/main" val="2257525519"/>
                  </a:ext>
                </a:extLst>
              </a:tr>
              <a:tr h="1001099">
                <a:tc>
                  <a:txBody>
                    <a:bodyPr/>
                    <a:lstStyle/>
                    <a:p>
                      <a:pPr algn="l"/>
                      <a:r>
                        <a:rPr lang="en-GB" b="1">
                          <a:solidFill>
                            <a:srgbClr val="002060"/>
                          </a:solidFill>
                        </a:rPr>
                        <a:t>1</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endParaRPr lang="en-GB" b="1">
                        <a:solidFill>
                          <a:srgbClr val="002060"/>
                        </a:solidFill>
                      </a:endParaRP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r>
                        <a:rPr lang="en-GB" b="1">
                          <a:solidFill>
                            <a:srgbClr val="002060"/>
                          </a:solidFill>
                        </a:rPr>
                        <a:t>6</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endParaRPr lang="en-GB"/>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extLst>
                  <a:ext uri="{0D108BD9-81ED-4DB2-BD59-A6C34878D82A}">
                    <a16:rowId xmlns:a16="http://schemas.microsoft.com/office/drawing/2014/main" val="126023326"/>
                  </a:ext>
                </a:extLst>
              </a:tr>
              <a:tr h="1001099">
                <a:tc>
                  <a:txBody>
                    <a:bodyPr/>
                    <a:lstStyle/>
                    <a:p>
                      <a:pPr algn="l"/>
                      <a:r>
                        <a:rPr lang="en-GB" b="1">
                          <a:solidFill>
                            <a:srgbClr val="002060"/>
                          </a:solidFill>
                        </a:rPr>
                        <a:t>2</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endParaRPr lang="en-GB" b="1">
                        <a:solidFill>
                          <a:srgbClr val="002060"/>
                        </a:solidFill>
                      </a:endParaRP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r>
                        <a:rPr lang="en-GB" b="1">
                          <a:solidFill>
                            <a:srgbClr val="002060"/>
                          </a:solidFill>
                        </a:rPr>
                        <a:t>7</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endParaRPr lang="en-GB"/>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extLst>
                  <a:ext uri="{0D108BD9-81ED-4DB2-BD59-A6C34878D82A}">
                    <a16:rowId xmlns:a16="http://schemas.microsoft.com/office/drawing/2014/main" val="3448073315"/>
                  </a:ext>
                </a:extLst>
              </a:tr>
              <a:tr h="1001099">
                <a:tc>
                  <a:txBody>
                    <a:bodyPr/>
                    <a:lstStyle/>
                    <a:p>
                      <a:pPr algn="l"/>
                      <a:r>
                        <a:rPr lang="en-GB" b="1">
                          <a:solidFill>
                            <a:srgbClr val="002060"/>
                          </a:solidFill>
                        </a:rPr>
                        <a:t>3</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endParaRPr lang="en-GB" b="1">
                        <a:solidFill>
                          <a:srgbClr val="002060"/>
                        </a:solidFill>
                      </a:endParaRP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r>
                        <a:rPr lang="en-GB" b="1">
                          <a:solidFill>
                            <a:srgbClr val="002060"/>
                          </a:solidFill>
                        </a:rPr>
                        <a:t>8</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endParaRPr lang="en-GB"/>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extLst>
                  <a:ext uri="{0D108BD9-81ED-4DB2-BD59-A6C34878D82A}">
                    <a16:rowId xmlns:a16="http://schemas.microsoft.com/office/drawing/2014/main" val="3955255883"/>
                  </a:ext>
                </a:extLst>
              </a:tr>
              <a:tr h="1001099">
                <a:tc>
                  <a:txBody>
                    <a:bodyPr/>
                    <a:lstStyle/>
                    <a:p>
                      <a:pPr algn="l"/>
                      <a:r>
                        <a:rPr lang="en-GB" b="1">
                          <a:solidFill>
                            <a:srgbClr val="002060"/>
                          </a:solidFill>
                        </a:rPr>
                        <a:t>4</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endParaRPr lang="en-GB" b="1">
                        <a:solidFill>
                          <a:srgbClr val="002060"/>
                        </a:solidFill>
                      </a:endParaRP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r>
                        <a:rPr lang="en-GB" b="1">
                          <a:solidFill>
                            <a:srgbClr val="002060"/>
                          </a:solidFill>
                        </a:rPr>
                        <a:t>9</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endParaRPr lang="en-GB"/>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extLst>
                  <a:ext uri="{0D108BD9-81ED-4DB2-BD59-A6C34878D82A}">
                    <a16:rowId xmlns:a16="http://schemas.microsoft.com/office/drawing/2014/main" val="3946852366"/>
                  </a:ext>
                </a:extLst>
              </a:tr>
              <a:tr h="1001099">
                <a:tc>
                  <a:txBody>
                    <a:bodyPr/>
                    <a:lstStyle/>
                    <a:p>
                      <a:pPr algn="l"/>
                      <a:r>
                        <a:rPr lang="en-GB" b="1">
                          <a:solidFill>
                            <a:srgbClr val="002060"/>
                          </a:solidFill>
                        </a:rPr>
                        <a:t>5</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endParaRPr lang="en-GB" b="1">
                        <a:solidFill>
                          <a:srgbClr val="002060"/>
                        </a:solidFill>
                      </a:endParaRP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r>
                        <a:rPr lang="en-GB" b="1">
                          <a:solidFill>
                            <a:srgbClr val="002060"/>
                          </a:solidFill>
                        </a:rPr>
                        <a:t>10</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endParaRPr lang="en-GB"/>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extLst>
                  <a:ext uri="{0D108BD9-81ED-4DB2-BD59-A6C34878D82A}">
                    <a16:rowId xmlns:a16="http://schemas.microsoft.com/office/drawing/2014/main" val="1408234736"/>
                  </a:ext>
                </a:extLst>
              </a:tr>
            </a:tbl>
          </a:graphicData>
        </a:graphic>
      </p:graphicFrame>
      <p:sp>
        <p:nvSpPr>
          <p:cNvPr id="19" name="TextBox 18"/>
          <p:cNvSpPr txBox="1"/>
          <p:nvPr/>
        </p:nvSpPr>
        <p:spPr>
          <a:xfrm>
            <a:off x="224118" y="179294"/>
            <a:ext cx="11734800" cy="400110"/>
          </a:xfrm>
          <a:prstGeom prst="rect">
            <a:avLst/>
          </a:prstGeom>
          <a:noFill/>
        </p:spPr>
        <p:txBody>
          <a:bodyPr wrap="square" rtlCol="0">
            <a:spAutoFit/>
          </a:bodyPr>
          <a:lstStyle/>
          <a:p>
            <a:r>
              <a:rPr lang="en-GB" sz="2000" b="1" i="1">
                <a:solidFill>
                  <a:srgbClr val="002060"/>
                </a:solidFill>
              </a:rPr>
              <a:t>How much have you</a:t>
            </a:r>
            <a:r>
              <a:rPr lang="en-GB" sz="2000" b="1" i="1" baseline="0">
                <a:solidFill>
                  <a:srgbClr val="002060"/>
                </a:solidFill>
              </a:rPr>
              <a:t> remembered from recent lessons? Answer all these questions from memory, in silence.</a:t>
            </a:r>
            <a:endParaRPr lang="en-GB" sz="2000" b="1" i="1">
              <a:solidFill>
                <a:srgbClr val="002060"/>
              </a:solidFill>
            </a:endParaRPr>
          </a:p>
        </p:txBody>
      </p:sp>
      <p:sp>
        <p:nvSpPr>
          <p:cNvPr id="20" name="Text Placeholder 5"/>
          <p:cNvSpPr>
            <a:spLocks noGrp="1"/>
          </p:cNvSpPr>
          <p:nvPr>
            <p:ph type="body" sz="quarter" idx="10" hasCustomPrompt="1"/>
          </p:nvPr>
        </p:nvSpPr>
        <p:spPr>
          <a:xfrm>
            <a:off x="2142565" y="1165412"/>
            <a:ext cx="3864535" cy="887227"/>
          </a:xfrm>
          <a:prstGeom prst="rect">
            <a:avLst/>
          </a:prstGeom>
        </p:spPr>
        <p:txBody>
          <a:bodyPr>
            <a:normAutofit/>
          </a:bodyPr>
          <a:lstStyle>
            <a:lvl1pPr marL="0" indent="0">
              <a:buNone/>
              <a:defRPr sz="2000"/>
            </a:lvl1pPr>
          </a:lstStyle>
          <a:p>
            <a:pPr lvl="0"/>
            <a:r>
              <a:rPr lang="en-US"/>
              <a:t>Type answer here</a:t>
            </a:r>
          </a:p>
        </p:txBody>
      </p:sp>
      <p:sp>
        <p:nvSpPr>
          <p:cNvPr id="21" name="Text Placeholder 5"/>
          <p:cNvSpPr>
            <a:spLocks noGrp="1"/>
          </p:cNvSpPr>
          <p:nvPr>
            <p:ph type="body" sz="quarter" idx="11" hasCustomPrompt="1"/>
          </p:nvPr>
        </p:nvSpPr>
        <p:spPr>
          <a:xfrm>
            <a:off x="2142565" y="2157471"/>
            <a:ext cx="3864535" cy="887227"/>
          </a:xfrm>
          <a:prstGeom prst="rect">
            <a:avLst/>
          </a:prstGeom>
        </p:spPr>
        <p:txBody>
          <a:bodyPr>
            <a:normAutofit/>
          </a:bodyPr>
          <a:lstStyle>
            <a:lvl1pPr marL="0" indent="0">
              <a:buNone/>
              <a:defRPr sz="2000"/>
            </a:lvl1pPr>
          </a:lstStyle>
          <a:p>
            <a:pPr lvl="0"/>
            <a:r>
              <a:rPr lang="en-US"/>
              <a:t>Type answer here</a:t>
            </a:r>
          </a:p>
        </p:txBody>
      </p:sp>
      <p:sp>
        <p:nvSpPr>
          <p:cNvPr id="22" name="Text Placeholder 5"/>
          <p:cNvSpPr>
            <a:spLocks noGrp="1"/>
          </p:cNvSpPr>
          <p:nvPr>
            <p:ph type="body" sz="quarter" idx="12" hasCustomPrompt="1"/>
          </p:nvPr>
        </p:nvSpPr>
        <p:spPr>
          <a:xfrm>
            <a:off x="2142564" y="3134677"/>
            <a:ext cx="3864535" cy="887227"/>
          </a:xfrm>
          <a:prstGeom prst="rect">
            <a:avLst/>
          </a:prstGeom>
        </p:spPr>
        <p:txBody>
          <a:bodyPr>
            <a:normAutofit/>
          </a:bodyPr>
          <a:lstStyle>
            <a:lvl1pPr marL="0" indent="0">
              <a:buNone/>
              <a:defRPr sz="2000"/>
            </a:lvl1pPr>
          </a:lstStyle>
          <a:p>
            <a:pPr lvl="0"/>
            <a:r>
              <a:rPr lang="en-US"/>
              <a:t>Type answer here</a:t>
            </a:r>
          </a:p>
        </p:txBody>
      </p:sp>
      <p:sp>
        <p:nvSpPr>
          <p:cNvPr id="23" name="Text Placeholder 5"/>
          <p:cNvSpPr>
            <a:spLocks noGrp="1"/>
          </p:cNvSpPr>
          <p:nvPr>
            <p:ph type="body" sz="quarter" idx="13" hasCustomPrompt="1"/>
          </p:nvPr>
        </p:nvSpPr>
        <p:spPr>
          <a:xfrm>
            <a:off x="2142563" y="4171725"/>
            <a:ext cx="3864535" cy="887227"/>
          </a:xfrm>
          <a:prstGeom prst="rect">
            <a:avLst/>
          </a:prstGeom>
        </p:spPr>
        <p:txBody>
          <a:bodyPr>
            <a:normAutofit/>
          </a:bodyPr>
          <a:lstStyle>
            <a:lvl1pPr marL="0" indent="0">
              <a:buNone/>
              <a:defRPr sz="2000"/>
            </a:lvl1pPr>
          </a:lstStyle>
          <a:p>
            <a:pPr lvl="0"/>
            <a:r>
              <a:rPr lang="en-US"/>
              <a:t>Type answer here</a:t>
            </a:r>
          </a:p>
        </p:txBody>
      </p:sp>
      <p:sp>
        <p:nvSpPr>
          <p:cNvPr id="24" name="Text Placeholder 5"/>
          <p:cNvSpPr>
            <a:spLocks noGrp="1"/>
          </p:cNvSpPr>
          <p:nvPr>
            <p:ph type="body" sz="quarter" idx="14" hasCustomPrompt="1"/>
          </p:nvPr>
        </p:nvSpPr>
        <p:spPr>
          <a:xfrm>
            <a:off x="2142563" y="5163784"/>
            <a:ext cx="3864535" cy="887227"/>
          </a:xfrm>
          <a:prstGeom prst="rect">
            <a:avLst/>
          </a:prstGeom>
        </p:spPr>
        <p:txBody>
          <a:bodyPr>
            <a:normAutofit/>
          </a:bodyPr>
          <a:lstStyle>
            <a:lvl1pPr marL="0" indent="0">
              <a:buNone/>
              <a:defRPr sz="2000"/>
            </a:lvl1pPr>
          </a:lstStyle>
          <a:p>
            <a:pPr lvl="0"/>
            <a:r>
              <a:rPr lang="en-US"/>
              <a:t>Type answer here</a:t>
            </a:r>
          </a:p>
        </p:txBody>
      </p:sp>
      <p:sp>
        <p:nvSpPr>
          <p:cNvPr id="25" name="Text Placeholder 5"/>
          <p:cNvSpPr>
            <a:spLocks noGrp="1"/>
          </p:cNvSpPr>
          <p:nvPr>
            <p:ph type="body" sz="quarter" idx="15" hasCustomPrompt="1"/>
          </p:nvPr>
        </p:nvSpPr>
        <p:spPr>
          <a:xfrm>
            <a:off x="8040593" y="1165412"/>
            <a:ext cx="3864535" cy="887227"/>
          </a:xfrm>
          <a:prstGeom prst="rect">
            <a:avLst/>
          </a:prstGeom>
        </p:spPr>
        <p:txBody>
          <a:bodyPr>
            <a:normAutofit/>
          </a:bodyPr>
          <a:lstStyle>
            <a:lvl1pPr marL="0" indent="0">
              <a:buNone/>
              <a:defRPr sz="2000"/>
            </a:lvl1pPr>
          </a:lstStyle>
          <a:p>
            <a:pPr lvl="0"/>
            <a:r>
              <a:rPr lang="en-US"/>
              <a:t>Type answer here</a:t>
            </a:r>
          </a:p>
        </p:txBody>
      </p:sp>
      <p:sp>
        <p:nvSpPr>
          <p:cNvPr id="26" name="Text Placeholder 5"/>
          <p:cNvSpPr>
            <a:spLocks noGrp="1"/>
          </p:cNvSpPr>
          <p:nvPr>
            <p:ph type="body" sz="quarter" idx="16" hasCustomPrompt="1"/>
          </p:nvPr>
        </p:nvSpPr>
        <p:spPr>
          <a:xfrm>
            <a:off x="8040593" y="2157471"/>
            <a:ext cx="3864535" cy="887227"/>
          </a:xfrm>
          <a:prstGeom prst="rect">
            <a:avLst/>
          </a:prstGeom>
        </p:spPr>
        <p:txBody>
          <a:bodyPr>
            <a:normAutofit/>
          </a:bodyPr>
          <a:lstStyle>
            <a:lvl1pPr marL="0" indent="0">
              <a:buNone/>
              <a:defRPr sz="2000"/>
            </a:lvl1pPr>
          </a:lstStyle>
          <a:p>
            <a:pPr lvl="0"/>
            <a:r>
              <a:rPr lang="en-US"/>
              <a:t>Type answer here</a:t>
            </a:r>
          </a:p>
        </p:txBody>
      </p:sp>
      <p:sp>
        <p:nvSpPr>
          <p:cNvPr id="27" name="Text Placeholder 5"/>
          <p:cNvSpPr>
            <a:spLocks noGrp="1"/>
          </p:cNvSpPr>
          <p:nvPr>
            <p:ph type="body" sz="quarter" idx="17" hasCustomPrompt="1"/>
          </p:nvPr>
        </p:nvSpPr>
        <p:spPr>
          <a:xfrm>
            <a:off x="8040592" y="3134677"/>
            <a:ext cx="3864535" cy="887227"/>
          </a:xfrm>
          <a:prstGeom prst="rect">
            <a:avLst/>
          </a:prstGeom>
        </p:spPr>
        <p:txBody>
          <a:bodyPr>
            <a:normAutofit/>
          </a:bodyPr>
          <a:lstStyle>
            <a:lvl1pPr marL="0" indent="0">
              <a:buNone/>
              <a:defRPr sz="2000"/>
            </a:lvl1pPr>
          </a:lstStyle>
          <a:p>
            <a:pPr lvl="0"/>
            <a:r>
              <a:rPr lang="en-US"/>
              <a:t>Type answer here</a:t>
            </a:r>
          </a:p>
        </p:txBody>
      </p:sp>
      <p:sp>
        <p:nvSpPr>
          <p:cNvPr id="28" name="Text Placeholder 5"/>
          <p:cNvSpPr>
            <a:spLocks noGrp="1"/>
          </p:cNvSpPr>
          <p:nvPr>
            <p:ph type="body" sz="quarter" idx="18" hasCustomPrompt="1"/>
          </p:nvPr>
        </p:nvSpPr>
        <p:spPr>
          <a:xfrm>
            <a:off x="8040591" y="4171725"/>
            <a:ext cx="3864535" cy="887227"/>
          </a:xfrm>
          <a:prstGeom prst="rect">
            <a:avLst/>
          </a:prstGeom>
        </p:spPr>
        <p:txBody>
          <a:bodyPr>
            <a:normAutofit/>
          </a:bodyPr>
          <a:lstStyle>
            <a:lvl1pPr marL="0" indent="0">
              <a:buNone/>
              <a:defRPr sz="2000"/>
            </a:lvl1pPr>
          </a:lstStyle>
          <a:p>
            <a:pPr lvl="0"/>
            <a:r>
              <a:rPr lang="en-US"/>
              <a:t>Type answer here</a:t>
            </a:r>
          </a:p>
        </p:txBody>
      </p:sp>
      <p:sp>
        <p:nvSpPr>
          <p:cNvPr id="29" name="Text Placeholder 5"/>
          <p:cNvSpPr>
            <a:spLocks noGrp="1"/>
          </p:cNvSpPr>
          <p:nvPr>
            <p:ph type="body" sz="quarter" idx="19" hasCustomPrompt="1"/>
          </p:nvPr>
        </p:nvSpPr>
        <p:spPr>
          <a:xfrm>
            <a:off x="8040591" y="5163784"/>
            <a:ext cx="3864535" cy="887227"/>
          </a:xfrm>
          <a:prstGeom prst="rect">
            <a:avLst/>
          </a:prstGeom>
        </p:spPr>
        <p:txBody>
          <a:bodyPr>
            <a:normAutofit/>
          </a:bodyPr>
          <a:lstStyle>
            <a:lvl1pPr marL="0" indent="0">
              <a:buNone/>
              <a:defRPr sz="2000"/>
            </a:lvl1pPr>
          </a:lstStyle>
          <a:p>
            <a:pPr lvl="0"/>
            <a:r>
              <a:rPr lang="en-US"/>
              <a:t>Type answer here</a:t>
            </a:r>
          </a:p>
        </p:txBody>
      </p:sp>
      <p:sp>
        <p:nvSpPr>
          <p:cNvPr id="30" name="Text Placeholder 5"/>
          <p:cNvSpPr>
            <a:spLocks noGrp="1"/>
          </p:cNvSpPr>
          <p:nvPr>
            <p:ph type="body" sz="quarter" idx="20" hasCustomPrompt="1"/>
          </p:nvPr>
        </p:nvSpPr>
        <p:spPr>
          <a:xfrm>
            <a:off x="457201" y="1165412"/>
            <a:ext cx="1523999" cy="887227"/>
          </a:xfrm>
          <a:prstGeom prst="rect">
            <a:avLst/>
          </a:prstGeom>
        </p:spPr>
        <p:txBody>
          <a:bodyPr>
            <a:normAutofit/>
          </a:bodyPr>
          <a:lstStyle>
            <a:lvl1pPr marL="0" indent="0">
              <a:buNone/>
              <a:defRPr sz="1600"/>
            </a:lvl1pPr>
          </a:lstStyle>
          <a:p>
            <a:pPr lvl="0"/>
            <a:r>
              <a:rPr lang="en-US"/>
              <a:t>Type question keyword here</a:t>
            </a:r>
          </a:p>
        </p:txBody>
      </p:sp>
      <p:sp>
        <p:nvSpPr>
          <p:cNvPr id="31" name="Text Placeholder 5"/>
          <p:cNvSpPr>
            <a:spLocks noGrp="1"/>
          </p:cNvSpPr>
          <p:nvPr>
            <p:ph type="body" sz="quarter" idx="21" hasCustomPrompt="1"/>
          </p:nvPr>
        </p:nvSpPr>
        <p:spPr>
          <a:xfrm>
            <a:off x="457201" y="2157471"/>
            <a:ext cx="1523999" cy="887227"/>
          </a:xfrm>
          <a:prstGeom prst="rect">
            <a:avLst/>
          </a:prstGeom>
        </p:spPr>
        <p:txBody>
          <a:bodyPr>
            <a:normAutofit/>
          </a:bodyPr>
          <a:lstStyle>
            <a:lvl1pPr marL="0" indent="0">
              <a:buNone/>
              <a:defRPr sz="1600"/>
            </a:lvl1pPr>
          </a:lstStyle>
          <a:p>
            <a:pPr lvl="0"/>
            <a:r>
              <a:rPr lang="en-US"/>
              <a:t>Type question Keyword here</a:t>
            </a:r>
          </a:p>
        </p:txBody>
      </p:sp>
      <p:sp>
        <p:nvSpPr>
          <p:cNvPr id="32" name="Text Placeholder 5"/>
          <p:cNvSpPr>
            <a:spLocks noGrp="1"/>
          </p:cNvSpPr>
          <p:nvPr>
            <p:ph type="body" sz="quarter" idx="22" hasCustomPrompt="1"/>
          </p:nvPr>
        </p:nvSpPr>
        <p:spPr>
          <a:xfrm>
            <a:off x="457200" y="3134677"/>
            <a:ext cx="1523999" cy="887227"/>
          </a:xfrm>
          <a:prstGeom prst="rect">
            <a:avLst/>
          </a:prstGeom>
        </p:spPr>
        <p:txBody>
          <a:bodyPr>
            <a:normAutofit/>
          </a:bodyPr>
          <a:lstStyle>
            <a:lvl1pPr marL="0" indent="0">
              <a:buNone/>
              <a:defRPr sz="1600"/>
            </a:lvl1pPr>
          </a:lstStyle>
          <a:p>
            <a:pPr lvl="0"/>
            <a:r>
              <a:rPr lang="en-US"/>
              <a:t>Type question Keyword here</a:t>
            </a:r>
          </a:p>
        </p:txBody>
      </p:sp>
      <p:sp>
        <p:nvSpPr>
          <p:cNvPr id="33" name="Text Placeholder 5"/>
          <p:cNvSpPr>
            <a:spLocks noGrp="1"/>
          </p:cNvSpPr>
          <p:nvPr>
            <p:ph type="body" sz="quarter" idx="23" hasCustomPrompt="1"/>
          </p:nvPr>
        </p:nvSpPr>
        <p:spPr>
          <a:xfrm>
            <a:off x="457199" y="4171725"/>
            <a:ext cx="1523999" cy="887227"/>
          </a:xfrm>
          <a:prstGeom prst="rect">
            <a:avLst/>
          </a:prstGeom>
        </p:spPr>
        <p:txBody>
          <a:bodyPr>
            <a:normAutofit/>
          </a:bodyPr>
          <a:lstStyle>
            <a:lvl1pPr marL="0" indent="0">
              <a:buNone/>
              <a:defRPr sz="1600"/>
            </a:lvl1pPr>
          </a:lstStyle>
          <a:p>
            <a:pPr lvl="0"/>
            <a:r>
              <a:rPr lang="en-US"/>
              <a:t>Type question Keyword here</a:t>
            </a:r>
          </a:p>
        </p:txBody>
      </p:sp>
      <p:sp>
        <p:nvSpPr>
          <p:cNvPr id="34" name="Text Placeholder 5"/>
          <p:cNvSpPr>
            <a:spLocks noGrp="1"/>
          </p:cNvSpPr>
          <p:nvPr>
            <p:ph type="body" sz="quarter" idx="24" hasCustomPrompt="1"/>
          </p:nvPr>
        </p:nvSpPr>
        <p:spPr>
          <a:xfrm>
            <a:off x="457199" y="5163784"/>
            <a:ext cx="1523999" cy="887227"/>
          </a:xfrm>
          <a:prstGeom prst="rect">
            <a:avLst/>
          </a:prstGeom>
        </p:spPr>
        <p:txBody>
          <a:bodyPr>
            <a:normAutofit/>
          </a:bodyPr>
          <a:lstStyle>
            <a:lvl1pPr marL="0" indent="0">
              <a:buNone/>
              <a:defRPr sz="1600"/>
            </a:lvl1pPr>
          </a:lstStyle>
          <a:p>
            <a:pPr lvl="0"/>
            <a:r>
              <a:rPr lang="en-US"/>
              <a:t>Type question Keyword here</a:t>
            </a:r>
          </a:p>
        </p:txBody>
      </p:sp>
      <p:sp>
        <p:nvSpPr>
          <p:cNvPr id="35" name="Text Placeholder 5"/>
          <p:cNvSpPr>
            <a:spLocks noGrp="1"/>
          </p:cNvSpPr>
          <p:nvPr>
            <p:ph type="body" sz="quarter" idx="25" hasCustomPrompt="1"/>
          </p:nvPr>
        </p:nvSpPr>
        <p:spPr>
          <a:xfrm>
            <a:off x="6338048" y="1165412"/>
            <a:ext cx="1523999" cy="887227"/>
          </a:xfrm>
          <a:prstGeom prst="rect">
            <a:avLst/>
          </a:prstGeom>
        </p:spPr>
        <p:txBody>
          <a:bodyPr>
            <a:normAutofit/>
          </a:bodyPr>
          <a:lstStyle>
            <a:lvl1pPr marL="0" indent="0">
              <a:buNone/>
              <a:defRPr sz="1600"/>
            </a:lvl1pPr>
          </a:lstStyle>
          <a:p>
            <a:pPr lvl="0"/>
            <a:r>
              <a:rPr lang="en-US"/>
              <a:t>Type question Keyword here</a:t>
            </a:r>
          </a:p>
        </p:txBody>
      </p:sp>
      <p:sp>
        <p:nvSpPr>
          <p:cNvPr id="36" name="Text Placeholder 5"/>
          <p:cNvSpPr>
            <a:spLocks noGrp="1"/>
          </p:cNvSpPr>
          <p:nvPr>
            <p:ph type="body" sz="quarter" idx="26" hasCustomPrompt="1"/>
          </p:nvPr>
        </p:nvSpPr>
        <p:spPr>
          <a:xfrm>
            <a:off x="6338048" y="2157471"/>
            <a:ext cx="1523999" cy="887227"/>
          </a:xfrm>
          <a:prstGeom prst="rect">
            <a:avLst/>
          </a:prstGeom>
        </p:spPr>
        <p:txBody>
          <a:bodyPr>
            <a:normAutofit/>
          </a:bodyPr>
          <a:lstStyle>
            <a:lvl1pPr marL="0" indent="0">
              <a:buNone/>
              <a:defRPr sz="1600"/>
            </a:lvl1pPr>
          </a:lstStyle>
          <a:p>
            <a:pPr lvl="0"/>
            <a:r>
              <a:rPr lang="en-US"/>
              <a:t>Type question Keyword here</a:t>
            </a:r>
          </a:p>
        </p:txBody>
      </p:sp>
      <p:sp>
        <p:nvSpPr>
          <p:cNvPr id="37" name="Text Placeholder 5"/>
          <p:cNvSpPr>
            <a:spLocks noGrp="1"/>
          </p:cNvSpPr>
          <p:nvPr>
            <p:ph type="body" sz="quarter" idx="27" hasCustomPrompt="1"/>
          </p:nvPr>
        </p:nvSpPr>
        <p:spPr>
          <a:xfrm>
            <a:off x="6338047" y="3134677"/>
            <a:ext cx="1523999" cy="887227"/>
          </a:xfrm>
          <a:prstGeom prst="rect">
            <a:avLst/>
          </a:prstGeom>
        </p:spPr>
        <p:txBody>
          <a:bodyPr>
            <a:normAutofit/>
          </a:bodyPr>
          <a:lstStyle>
            <a:lvl1pPr marL="0" indent="0">
              <a:buNone/>
              <a:defRPr sz="1600"/>
            </a:lvl1pPr>
          </a:lstStyle>
          <a:p>
            <a:pPr lvl="0"/>
            <a:r>
              <a:rPr lang="en-US"/>
              <a:t>Type question Keyword here</a:t>
            </a:r>
          </a:p>
        </p:txBody>
      </p:sp>
      <p:sp>
        <p:nvSpPr>
          <p:cNvPr id="38" name="Text Placeholder 5"/>
          <p:cNvSpPr>
            <a:spLocks noGrp="1"/>
          </p:cNvSpPr>
          <p:nvPr>
            <p:ph type="body" sz="quarter" idx="28" hasCustomPrompt="1"/>
          </p:nvPr>
        </p:nvSpPr>
        <p:spPr>
          <a:xfrm>
            <a:off x="6338046" y="4171725"/>
            <a:ext cx="1523999" cy="887227"/>
          </a:xfrm>
          <a:prstGeom prst="rect">
            <a:avLst/>
          </a:prstGeom>
        </p:spPr>
        <p:txBody>
          <a:bodyPr>
            <a:normAutofit/>
          </a:bodyPr>
          <a:lstStyle>
            <a:lvl1pPr marL="0" indent="0">
              <a:buNone/>
              <a:defRPr sz="1600"/>
            </a:lvl1pPr>
          </a:lstStyle>
          <a:p>
            <a:pPr lvl="0"/>
            <a:r>
              <a:rPr lang="en-US"/>
              <a:t>Type question Keyword here</a:t>
            </a:r>
          </a:p>
        </p:txBody>
      </p:sp>
      <p:sp>
        <p:nvSpPr>
          <p:cNvPr id="39" name="Text Placeholder 5"/>
          <p:cNvSpPr>
            <a:spLocks noGrp="1"/>
          </p:cNvSpPr>
          <p:nvPr>
            <p:ph type="body" sz="quarter" idx="29" hasCustomPrompt="1"/>
          </p:nvPr>
        </p:nvSpPr>
        <p:spPr>
          <a:xfrm>
            <a:off x="6338046" y="5163784"/>
            <a:ext cx="1523999" cy="887227"/>
          </a:xfrm>
          <a:prstGeom prst="rect">
            <a:avLst/>
          </a:prstGeom>
        </p:spPr>
        <p:txBody>
          <a:bodyPr>
            <a:normAutofit/>
          </a:bodyPr>
          <a:lstStyle>
            <a:lvl1pPr marL="0" indent="0">
              <a:buNone/>
              <a:defRPr sz="1600"/>
            </a:lvl1pPr>
          </a:lstStyle>
          <a:p>
            <a:pPr lvl="0"/>
            <a:r>
              <a:rPr lang="en-US"/>
              <a:t>Type question Keyword here</a:t>
            </a:r>
          </a:p>
        </p:txBody>
      </p:sp>
      <p:sp>
        <p:nvSpPr>
          <p:cNvPr id="40" name="Rectangle 39"/>
          <p:cNvSpPr/>
          <p:nvPr/>
        </p:nvSpPr>
        <p:spPr>
          <a:xfrm>
            <a:off x="0" y="6339146"/>
            <a:ext cx="12192000" cy="518854"/>
          </a:xfrm>
          <a:prstGeom prst="rect">
            <a:avLst/>
          </a:prstGeom>
          <a:solidFill>
            <a:srgbClr val="00206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1" name="Picture 40"/>
          <p:cNvPicPr>
            <a:picLocks noChangeAspect="1"/>
          </p:cNvPicPr>
          <p:nvPr/>
        </p:nvPicPr>
        <p:blipFill rotWithShape="1">
          <a:blip r:embed="rId2" cstate="print">
            <a:extLst>
              <a:ext uri="{28A0092B-C50C-407E-A947-70E740481C1C}">
                <a14:useLocalDpi xmlns:a14="http://schemas.microsoft.com/office/drawing/2010/main" val="0"/>
              </a:ext>
            </a:extLst>
          </a:blip>
          <a:srcRect l="-1" t="1" r="-6700" b="2639"/>
          <a:stretch/>
        </p:blipFill>
        <p:spPr>
          <a:xfrm>
            <a:off x="10875132" y="6420115"/>
            <a:ext cx="1316867" cy="394572"/>
          </a:xfrm>
          <a:prstGeom prst="rect">
            <a:avLst/>
          </a:prstGeom>
        </p:spPr>
      </p:pic>
      <p:sp>
        <p:nvSpPr>
          <p:cNvPr id="42" name="Pentagon 41"/>
          <p:cNvSpPr/>
          <p:nvPr/>
        </p:nvSpPr>
        <p:spPr>
          <a:xfrm>
            <a:off x="90521" y="6429002"/>
            <a:ext cx="2700000" cy="360000"/>
          </a:xfrm>
          <a:prstGeom prst="homePlate">
            <a:avLst/>
          </a:prstGeom>
          <a:solidFill>
            <a:srgbClr val="9259A4"/>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RETRIEVE</a:t>
            </a:r>
            <a:endParaRPr lang="en-GB" sz="1600" b="0">
              <a:solidFill>
                <a:schemeClr val="bg1"/>
              </a:solidFill>
            </a:endParaRPr>
          </a:p>
        </p:txBody>
      </p:sp>
      <p:sp>
        <p:nvSpPr>
          <p:cNvPr id="43" name="Chevron 42"/>
          <p:cNvSpPr/>
          <p:nvPr/>
        </p:nvSpPr>
        <p:spPr>
          <a:xfrm>
            <a:off x="2760836"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INSTRUCT</a:t>
            </a:r>
          </a:p>
        </p:txBody>
      </p:sp>
      <p:sp>
        <p:nvSpPr>
          <p:cNvPr id="44" name="Chevron 43"/>
          <p:cNvSpPr/>
          <p:nvPr/>
        </p:nvSpPr>
        <p:spPr>
          <a:xfrm>
            <a:off x="5412088"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PRACTISE</a:t>
            </a:r>
            <a:endParaRPr lang="en-GB" sz="1600" b="0">
              <a:solidFill>
                <a:schemeClr val="bg1"/>
              </a:solidFill>
            </a:endParaRPr>
          </a:p>
        </p:txBody>
      </p:sp>
      <p:sp>
        <p:nvSpPr>
          <p:cNvPr id="45" name="Chevron 44"/>
          <p:cNvSpPr/>
          <p:nvPr/>
        </p:nvSpPr>
        <p:spPr>
          <a:xfrm>
            <a:off x="8068872"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SECURE</a:t>
            </a:r>
            <a:endParaRPr lang="en-GB" sz="1600" b="0">
              <a:solidFill>
                <a:schemeClr val="bg1"/>
              </a:solidFill>
            </a:endParaRPr>
          </a:p>
        </p:txBody>
      </p:sp>
    </p:spTree>
    <p:extLst>
      <p:ext uri="{BB962C8B-B14F-4D97-AF65-F5344CB8AC3E}">
        <p14:creationId xmlns:p14="http://schemas.microsoft.com/office/powerpoint/2010/main" val="222648062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ALT Connect - Detail">
    <p:spTree>
      <p:nvGrpSpPr>
        <p:cNvPr id="1" name=""/>
        <p:cNvGrpSpPr/>
        <p:nvPr/>
      </p:nvGrpSpPr>
      <p:grpSpPr>
        <a:xfrm>
          <a:off x="0" y="0"/>
          <a:ext cx="0" cy="0"/>
          <a:chOff x="0" y="0"/>
          <a:chExt cx="0" cy="0"/>
        </a:xfrm>
      </p:grpSpPr>
      <p:sp>
        <p:nvSpPr>
          <p:cNvPr id="30" name="Rectangle 29"/>
          <p:cNvSpPr/>
          <p:nvPr/>
        </p:nvSpPr>
        <p:spPr>
          <a:xfrm>
            <a:off x="-16041" y="2104"/>
            <a:ext cx="12192000" cy="798778"/>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TextBox 30"/>
          <p:cNvSpPr txBox="1"/>
          <p:nvPr/>
        </p:nvSpPr>
        <p:spPr>
          <a:xfrm>
            <a:off x="8819897" y="899018"/>
            <a:ext cx="2710102" cy="369332"/>
          </a:xfrm>
          <a:prstGeom prst="rect">
            <a:avLst/>
          </a:prstGeom>
          <a:noFill/>
        </p:spPr>
        <p:txBody>
          <a:bodyPr wrap="square" rtlCol="0">
            <a:spAutoFit/>
          </a:bodyPr>
          <a:lstStyle/>
          <a:p>
            <a:r>
              <a:rPr lang="en-GB" b="1">
                <a:ln w="19050">
                  <a:noFill/>
                </a:ln>
                <a:solidFill>
                  <a:srgbClr val="002060"/>
                </a:solidFill>
              </a:rPr>
              <a:t>CONNECTED KNOWLEDGE</a:t>
            </a:r>
          </a:p>
        </p:txBody>
      </p:sp>
      <p:sp>
        <p:nvSpPr>
          <p:cNvPr id="32" name="Rectangle 31"/>
          <p:cNvSpPr/>
          <p:nvPr/>
        </p:nvSpPr>
        <p:spPr>
          <a:xfrm>
            <a:off x="0" y="6339146"/>
            <a:ext cx="12192000" cy="518854"/>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3" name="Picture 32"/>
          <p:cNvPicPr>
            <a:picLocks noChangeAspect="1"/>
          </p:cNvPicPr>
          <p:nvPr/>
        </p:nvPicPr>
        <p:blipFill rotWithShape="1">
          <a:blip r:embed="rId2" cstate="print">
            <a:extLst>
              <a:ext uri="{28A0092B-C50C-407E-A947-70E740481C1C}">
                <a14:useLocalDpi xmlns:a14="http://schemas.microsoft.com/office/drawing/2010/main" val="0"/>
              </a:ext>
            </a:extLst>
          </a:blip>
          <a:srcRect l="-1" t="1" r="-6700" b="2639"/>
          <a:stretch/>
        </p:blipFill>
        <p:spPr>
          <a:xfrm>
            <a:off x="10875133" y="6420115"/>
            <a:ext cx="1300826" cy="394572"/>
          </a:xfrm>
          <a:prstGeom prst="rect">
            <a:avLst/>
          </a:prstGeom>
        </p:spPr>
      </p:pic>
      <p:sp>
        <p:nvSpPr>
          <p:cNvPr id="34" name="Pentagon 33"/>
          <p:cNvSpPr/>
          <p:nvPr/>
        </p:nvSpPr>
        <p:spPr>
          <a:xfrm>
            <a:off x="90521" y="6429002"/>
            <a:ext cx="2700000" cy="360000"/>
          </a:xfrm>
          <a:prstGeom prst="homePlate">
            <a:avLst/>
          </a:prstGeom>
          <a:solidFill>
            <a:srgbClr val="9259A4"/>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RETRIEVE</a:t>
            </a:r>
            <a:endParaRPr lang="en-GB" sz="1600" b="0">
              <a:solidFill>
                <a:schemeClr val="bg1"/>
              </a:solidFill>
            </a:endParaRPr>
          </a:p>
        </p:txBody>
      </p:sp>
      <p:sp>
        <p:nvSpPr>
          <p:cNvPr id="35" name="Chevron 34"/>
          <p:cNvSpPr/>
          <p:nvPr/>
        </p:nvSpPr>
        <p:spPr>
          <a:xfrm>
            <a:off x="2760836" y="6429002"/>
            <a:ext cx="2700000" cy="360000"/>
          </a:xfrm>
          <a:prstGeom prst="chevron">
            <a:avLst/>
          </a:prstGeom>
          <a:solidFill>
            <a:srgbClr val="DCB50E"/>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INSTRUCT</a:t>
            </a:r>
          </a:p>
        </p:txBody>
      </p:sp>
      <p:sp>
        <p:nvSpPr>
          <p:cNvPr id="36" name="Chevron 35"/>
          <p:cNvSpPr/>
          <p:nvPr/>
        </p:nvSpPr>
        <p:spPr>
          <a:xfrm>
            <a:off x="5412088" y="6429002"/>
            <a:ext cx="2700000" cy="360000"/>
          </a:xfrm>
          <a:prstGeom prst="chevron">
            <a:avLst/>
          </a:prstGeom>
          <a:solidFill>
            <a:srgbClr val="E8812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PRACTISE</a:t>
            </a:r>
            <a:endParaRPr lang="en-GB" sz="1600" b="0">
              <a:solidFill>
                <a:schemeClr val="bg1"/>
              </a:solidFill>
            </a:endParaRPr>
          </a:p>
        </p:txBody>
      </p:sp>
      <p:sp>
        <p:nvSpPr>
          <p:cNvPr id="37" name="Chevron 36"/>
          <p:cNvSpPr/>
          <p:nvPr/>
        </p:nvSpPr>
        <p:spPr>
          <a:xfrm>
            <a:off x="8068872" y="6429002"/>
            <a:ext cx="2700000" cy="360000"/>
          </a:xfrm>
          <a:prstGeom prst="chevron">
            <a:avLst/>
          </a:prstGeom>
          <a:solidFill>
            <a:srgbClr val="3584C5"/>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SECURE</a:t>
            </a:r>
            <a:endParaRPr lang="en-GB" sz="1600" b="0">
              <a:solidFill>
                <a:schemeClr val="bg1"/>
              </a:solidFill>
            </a:endParaRPr>
          </a:p>
        </p:txBody>
      </p:sp>
      <p:sp>
        <p:nvSpPr>
          <p:cNvPr id="38" name="TextBox 37"/>
          <p:cNvSpPr txBox="1"/>
          <p:nvPr/>
        </p:nvSpPr>
        <p:spPr>
          <a:xfrm>
            <a:off x="3291551" y="1380989"/>
            <a:ext cx="1586548" cy="600164"/>
          </a:xfrm>
          <a:prstGeom prst="rect">
            <a:avLst/>
          </a:prstGeom>
          <a:solidFill>
            <a:schemeClr val="accent1">
              <a:lumMod val="20000"/>
              <a:lumOff val="80000"/>
            </a:schemeClr>
          </a:solidFill>
          <a:ln>
            <a:solidFill>
              <a:schemeClr val="tx1"/>
            </a:solidFill>
            <a:prstDash val="dash"/>
          </a:ln>
        </p:spPr>
        <p:txBody>
          <a:bodyPr wrap="square" rtlCol="0">
            <a:spAutoFit/>
          </a:bodyPr>
          <a:lstStyle/>
          <a:p>
            <a:pPr marL="0" marR="0" lvl="0" indent="0" algn="ctr" defTabSz="914400" rtl="0" eaLnBrk="1" fontAlgn="auto" latinLnBrk="0" hangingPunct="1">
              <a:lnSpc>
                <a:spcPct val="100000"/>
              </a:lnSpc>
              <a:spcBef>
                <a:spcPts val="0"/>
              </a:spcBef>
              <a:buClrTx/>
              <a:buSzTx/>
              <a:buFont typeface="Arial" panose="020B0604020202020204" pitchFamily="34" charset="0"/>
              <a:buNone/>
              <a:tabLst/>
              <a:defRPr/>
            </a:pPr>
            <a:r>
              <a:rPr lang="en-GB" sz="1100" b="1"/>
              <a:t>AfL – e.g. Show Me</a:t>
            </a:r>
          </a:p>
          <a:p>
            <a:pPr marL="0" marR="0" lvl="0" indent="0" algn="ctr" defTabSz="914400" rtl="0" eaLnBrk="1" fontAlgn="auto" latinLnBrk="0" hangingPunct="1">
              <a:lnSpc>
                <a:spcPct val="100000"/>
              </a:lnSpc>
              <a:spcBef>
                <a:spcPts val="0"/>
              </a:spcBef>
              <a:buClrTx/>
              <a:buSzTx/>
              <a:buFont typeface="Arial" panose="020B0604020202020204" pitchFamily="34" charset="0"/>
              <a:buNone/>
              <a:tabLst/>
              <a:defRPr/>
            </a:pPr>
            <a:r>
              <a:rPr lang="en-GB" sz="1100" baseline="0">
                <a:latin typeface="+mn-lt"/>
              </a:rPr>
              <a:t>Pupils must show their retrieval answers </a:t>
            </a:r>
          </a:p>
        </p:txBody>
      </p:sp>
      <p:sp>
        <p:nvSpPr>
          <p:cNvPr id="39" name="TextBox 38"/>
          <p:cNvSpPr txBox="1"/>
          <p:nvPr/>
        </p:nvSpPr>
        <p:spPr>
          <a:xfrm>
            <a:off x="5551329" y="3243622"/>
            <a:ext cx="1504384" cy="600164"/>
          </a:xfrm>
          <a:prstGeom prst="rect">
            <a:avLst/>
          </a:prstGeom>
          <a:solidFill>
            <a:schemeClr val="accent1">
              <a:lumMod val="20000"/>
              <a:lumOff val="80000"/>
            </a:schemeClr>
          </a:solidFill>
          <a:ln>
            <a:solidFill>
              <a:schemeClr val="tx1"/>
            </a:solidFill>
            <a:prstDash val="dash"/>
          </a:ln>
        </p:spPr>
        <p:txBody>
          <a:bodyPr wrap="square" rtlCol="0">
            <a:spAutoFit/>
          </a:bodyPr>
          <a:lstStyle/>
          <a:p>
            <a:pPr marL="0" indent="0" algn="l">
              <a:buFont typeface="Arial" panose="020B0604020202020204" pitchFamily="34" charset="0"/>
              <a:buNone/>
            </a:pPr>
            <a:r>
              <a:rPr lang="en-GB" sz="1100" b="1" baseline="0">
                <a:latin typeface="+mn-lt"/>
              </a:rPr>
              <a:t>AfL – e.g. Hinge Point</a:t>
            </a:r>
          </a:p>
          <a:p>
            <a:pPr marL="0" indent="0" algn="l">
              <a:buFont typeface="Arial" panose="020B0604020202020204" pitchFamily="34" charset="0"/>
              <a:buNone/>
            </a:pPr>
            <a:r>
              <a:rPr lang="en-GB" sz="1100" baseline="0">
                <a:latin typeface="+mn-lt"/>
              </a:rPr>
              <a:t>Move into practice, or more instruction?</a:t>
            </a:r>
            <a:endParaRPr lang="en-GB" sz="1100">
              <a:latin typeface="+mn-lt"/>
            </a:endParaRPr>
          </a:p>
        </p:txBody>
      </p:sp>
      <p:sp>
        <p:nvSpPr>
          <p:cNvPr id="40" name="TextBox 39"/>
          <p:cNvSpPr txBox="1"/>
          <p:nvPr/>
        </p:nvSpPr>
        <p:spPr>
          <a:xfrm>
            <a:off x="3220271" y="4925650"/>
            <a:ext cx="1750088" cy="600164"/>
          </a:xfrm>
          <a:prstGeom prst="rect">
            <a:avLst/>
          </a:prstGeom>
          <a:solidFill>
            <a:schemeClr val="accent1">
              <a:lumMod val="20000"/>
              <a:lumOff val="80000"/>
            </a:schemeClr>
          </a:solidFill>
          <a:ln>
            <a:solidFill>
              <a:schemeClr val="tx1"/>
            </a:solidFill>
            <a:prstDash val="dash"/>
          </a:ln>
        </p:spPr>
        <p:txBody>
          <a:bodyPr wrap="square" rtlCol="0">
            <a:spAutoFit/>
          </a:bodyPr>
          <a:lstStyle/>
          <a:p>
            <a:pPr marL="0" indent="0" algn="ctr">
              <a:buFont typeface="Arial" panose="020B0604020202020204" pitchFamily="34" charset="0"/>
              <a:buNone/>
            </a:pPr>
            <a:r>
              <a:rPr lang="en-GB" sz="1100" b="1" baseline="0">
                <a:latin typeface="+mn-lt"/>
              </a:rPr>
              <a:t>AfL – e.g. Live Marking</a:t>
            </a:r>
          </a:p>
          <a:p>
            <a:pPr marL="0" indent="0" algn="ctr">
              <a:buFont typeface="Arial" panose="020B0604020202020204" pitchFamily="34" charset="0"/>
              <a:buNone/>
            </a:pPr>
            <a:r>
              <a:rPr lang="en-GB" sz="1100" baseline="0">
                <a:latin typeface="+mn-lt"/>
              </a:rPr>
              <a:t>Circulate the room  to solve problems as they happen</a:t>
            </a:r>
            <a:endParaRPr lang="en-GB" sz="1100">
              <a:latin typeface="+mn-lt"/>
            </a:endParaRPr>
          </a:p>
        </p:txBody>
      </p:sp>
      <p:sp>
        <p:nvSpPr>
          <p:cNvPr id="41" name="TextBox 40"/>
          <p:cNvSpPr txBox="1"/>
          <p:nvPr/>
        </p:nvSpPr>
        <p:spPr>
          <a:xfrm>
            <a:off x="791411" y="3232660"/>
            <a:ext cx="1814494" cy="600164"/>
          </a:xfrm>
          <a:prstGeom prst="rect">
            <a:avLst/>
          </a:prstGeom>
          <a:solidFill>
            <a:schemeClr val="accent1">
              <a:lumMod val="20000"/>
              <a:lumOff val="80000"/>
            </a:schemeClr>
          </a:solidFill>
          <a:ln>
            <a:solidFill>
              <a:schemeClr val="tx1"/>
            </a:solidFill>
            <a:prstDash val="dash"/>
          </a:ln>
        </p:spPr>
        <p:txBody>
          <a:bodyPr wrap="square" rtlCol="0">
            <a:spAutoFit/>
          </a:bodyPr>
          <a:lstStyle/>
          <a:p>
            <a:pPr marL="0" indent="0" algn="r">
              <a:buFont typeface="Arial" panose="020B0604020202020204" pitchFamily="34" charset="0"/>
              <a:buNone/>
            </a:pPr>
            <a:r>
              <a:rPr lang="en-GB" sz="1100" b="1" baseline="0">
                <a:latin typeface="+mn-lt"/>
              </a:rPr>
              <a:t>AfL – e.g. Track</a:t>
            </a:r>
            <a:r>
              <a:rPr lang="en-GB" sz="1100" b="1">
                <a:latin typeface="+mn-lt"/>
              </a:rPr>
              <a:t> &amp; Transfer</a:t>
            </a:r>
          </a:p>
          <a:p>
            <a:pPr marL="0" indent="0" algn="r">
              <a:buFont typeface="Arial" panose="020B0604020202020204" pitchFamily="34" charset="0"/>
              <a:buNone/>
            </a:pPr>
            <a:r>
              <a:rPr lang="en-GB" sz="1100" baseline="0">
                <a:latin typeface="+mn-lt"/>
              </a:rPr>
              <a:t>Assess learning to inform next </a:t>
            </a:r>
            <a:r>
              <a:rPr lang="en-GB" sz="1100"/>
              <a:t>lesson </a:t>
            </a:r>
            <a:r>
              <a:rPr lang="en-GB" sz="1100" baseline="0">
                <a:latin typeface="+mn-lt"/>
              </a:rPr>
              <a:t>planning</a:t>
            </a:r>
            <a:endParaRPr lang="en-GB" sz="1100">
              <a:latin typeface="+mn-lt"/>
            </a:endParaRPr>
          </a:p>
        </p:txBody>
      </p:sp>
      <p:sp>
        <p:nvSpPr>
          <p:cNvPr id="42" name="TextBox 41"/>
          <p:cNvSpPr txBox="1"/>
          <p:nvPr/>
        </p:nvSpPr>
        <p:spPr>
          <a:xfrm>
            <a:off x="3016588" y="3221957"/>
            <a:ext cx="2180022" cy="461665"/>
          </a:xfrm>
          <a:prstGeom prst="rect">
            <a:avLst/>
          </a:prstGeom>
          <a:noFill/>
        </p:spPr>
        <p:txBody>
          <a:bodyPr wrap="square" rtlCol="0">
            <a:spAutoFit/>
          </a:bodyPr>
          <a:lstStyle/>
          <a:p>
            <a:pPr algn="ctr"/>
            <a:r>
              <a:rPr lang="en-GB" sz="2400">
                <a:ln w="19050">
                  <a:noFill/>
                </a:ln>
                <a:solidFill>
                  <a:srgbClr val="002060"/>
                </a:solidFill>
                <a:latin typeface="Arial Rounded MT Bold" panose="020F0704030504030204" pitchFamily="34" charset="0"/>
              </a:rPr>
              <a:t>CONNECT</a:t>
            </a:r>
          </a:p>
        </p:txBody>
      </p:sp>
      <p:sp>
        <p:nvSpPr>
          <p:cNvPr id="43" name="TextBox 42"/>
          <p:cNvSpPr txBox="1"/>
          <p:nvPr/>
        </p:nvSpPr>
        <p:spPr>
          <a:xfrm>
            <a:off x="8823608" y="1219867"/>
            <a:ext cx="3114572" cy="1777410"/>
          </a:xfrm>
          <a:prstGeom prst="rect">
            <a:avLst/>
          </a:prstGeom>
          <a:noFill/>
        </p:spPr>
        <p:txBody>
          <a:bodyPr wrap="square" rtlCol="0">
            <a:spAutoFit/>
          </a:bodyPr>
          <a:lstStyle/>
          <a:p>
            <a:pPr>
              <a:spcAft>
                <a:spcPts val="300"/>
              </a:spcAft>
              <a:defRPr/>
            </a:pPr>
            <a:r>
              <a:rPr lang="en-GB" sz="1050"/>
              <a:t>Connected knowledge sits at the heart of the Archway Curriculum. Expert teachers use every opportunity to </a:t>
            </a:r>
            <a:r>
              <a:rPr lang="en-GB" sz="1050" b="1"/>
              <a:t>CONNECT</a:t>
            </a:r>
            <a:r>
              <a:rPr lang="en-GB" sz="1050"/>
              <a:t> current learning with:</a:t>
            </a:r>
          </a:p>
          <a:p>
            <a:pPr marL="171450" indent="-171450">
              <a:spcAft>
                <a:spcPts val="300"/>
              </a:spcAft>
              <a:buFont typeface="Courier New" panose="02070309020205020404" pitchFamily="49" charset="0"/>
              <a:buChar char="o"/>
              <a:defRPr/>
            </a:pPr>
            <a:r>
              <a:rPr lang="en-GB" sz="1050"/>
              <a:t>The Curriculum Intent and Long Term Plan</a:t>
            </a:r>
          </a:p>
          <a:p>
            <a:pPr marL="171450" marR="0" lvl="0" indent="-171450" algn="l" defTabSz="914400" rtl="0" eaLnBrk="1" fontAlgn="auto" latinLnBrk="0" hangingPunct="1">
              <a:lnSpc>
                <a:spcPct val="100000"/>
              </a:lnSpc>
              <a:spcBef>
                <a:spcPts val="0"/>
              </a:spcBef>
              <a:spcAft>
                <a:spcPts val="300"/>
              </a:spcAft>
              <a:buClrTx/>
              <a:buSzTx/>
              <a:buFont typeface="Courier New" panose="02070309020205020404" pitchFamily="49" charset="0"/>
              <a:buChar char="o"/>
              <a:tabLst/>
              <a:defRPr/>
            </a:pPr>
            <a:r>
              <a:rPr lang="en-GB" sz="1050"/>
              <a:t>The Knowledge</a:t>
            </a:r>
            <a:r>
              <a:rPr lang="en-GB" sz="1050" baseline="0"/>
              <a:t> Organiser</a:t>
            </a:r>
          </a:p>
          <a:p>
            <a:pPr marL="171450" marR="0" lvl="0" indent="-171450" algn="l" defTabSz="914400" rtl="0" eaLnBrk="1" fontAlgn="auto" latinLnBrk="0" hangingPunct="1">
              <a:lnSpc>
                <a:spcPct val="100000"/>
              </a:lnSpc>
              <a:spcBef>
                <a:spcPts val="0"/>
              </a:spcBef>
              <a:spcAft>
                <a:spcPts val="300"/>
              </a:spcAft>
              <a:buClrTx/>
              <a:buSzTx/>
              <a:buFont typeface="Courier New" panose="02070309020205020404" pitchFamily="49" charset="0"/>
              <a:buChar char="o"/>
              <a:tabLst/>
              <a:defRPr/>
            </a:pPr>
            <a:r>
              <a:rPr lang="en-GB" sz="1050" baseline="0"/>
              <a:t>Home Learning and Revision</a:t>
            </a:r>
          </a:p>
          <a:p>
            <a:pPr marL="171450" lvl="0" indent="-171450">
              <a:spcAft>
                <a:spcPts val="300"/>
              </a:spcAft>
              <a:buFont typeface="Courier New" panose="02070309020205020404" pitchFamily="49" charset="0"/>
              <a:buChar char="o"/>
              <a:defRPr/>
            </a:pPr>
            <a:r>
              <a:rPr lang="en-GB" sz="1050"/>
              <a:t>Personal Development &amp; DEI</a:t>
            </a:r>
          </a:p>
          <a:p>
            <a:pPr marL="171450" lvl="0" indent="-171450">
              <a:spcAft>
                <a:spcPts val="300"/>
              </a:spcAft>
              <a:buFont typeface="Courier New" panose="02070309020205020404" pitchFamily="49" charset="0"/>
              <a:buChar char="o"/>
              <a:defRPr/>
            </a:pPr>
            <a:r>
              <a:rPr lang="en-GB" sz="1050"/>
              <a:t>Gatsby Career Benchmarks</a:t>
            </a:r>
          </a:p>
          <a:p>
            <a:pPr marL="171450" lvl="0" indent="-171450">
              <a:spcAft>
                <a:spcPts val="300"/>
              </a:spcAft>
              <a:buFont typeface="Courier New" panose="02070309020205020404" pitchFamily="49" charset="0"/>
              <a:buChar char="o"/>
              <a:defRPr/>
            </a:pPr>
            <a:r>
              <a:rPr lang="en-GB" sz="1050" baseline="0"/>
              <a:t>Other Curriculum Subjects</a:t>
            </a:r>
          </a:p>
        </p:txBody>
      </p:sp>
      <p:sp>
        <p:nvSpPr>
          <p:cNvPr id="44" name="Rounded Rectangle 43"/>
          <p:cNvSpPr/>
          <p:nvPr/>
        </p:nvSpPr>
        <p:spPr>
          <a:xfrm>
            <a:off x="5149248" y="1784732"/>
            <a:ext cx="2577080" cy="864220"/>
          </a:xfrm>
          <a:prstGeom prst="roundRect">
            <a:avLst>
              <a:gd name="adj" fmla="val 10789"/>
            </a:avLst>
          </a:prstGeom>
          <a:solidFill>
            <a:schemeClr val="bg1"/>
          </a:solidFill>
          <a:ln w="38100">
            <a:solidFill>
              <a:srgbClr val="DCB50E"/>
            </a:solidFill>
          </a:ln>
          <a:effectLst>
            <a:outerShdw blurRad="44450" dist="27940" dir="5400000" algn="ctr">
              <a:srgbClr val="000000">
                <a:alpha val="32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Rounded Rectangle 44"/>
          <p:cNvSpPr/>
          <p:nvPr/>
        </p:nvSpPr>
        <p:spPr>
          <a:xfrm>
            <a:off x="531041" y="1789882"/>
            <a:ext cx="2577080" cy="864220"/>
          </a:xfrm>
          <a:prstGeom prst="roundRect">
            <a:avLst>
              <a:gd name="adj" fmla="val 9025"/>
            </a:avLst>
          </a:prstGeom>
          <a:solidFill>
            <a:schemeClr val="bg1"/>
          </a:solidFill>
          <a:ln w="38100">
            <a:solidFill>
              <a:srgbClr val="9259A4"/>
            </a:solidFill>
          </a:ln>
          <a:effectLst>
            <a:outerShdw blurRad="44450" dist="27940" dir="5400000" algn="ctr">
              <a:srgbClr val="000000">
                <a:alpha val="32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GB">
              <a:solidFill>
                <a:schemeClr val="tx1"/>
              </a:solidFill>
            </a:endParaRPr>
          </a:p>
        </p:txBody>
      </p:sp>
      <p:sp>
        <p:nvSpPr>
          <p:cNvPr id="46" name="Rounded Rectangle 45"/>
          <p:cNvSpPr/>
          <p:nvPr/>
        </p:nvSpPr>
        <p:spPr>
          <a:xfrm>
            <a:off x="5142454" y="4358302"/>
            <a:ext cx="2577080" cy="864220"/>
          </a:xfrm>
          <a:prstGeom prst="roundRect">
            <a:avLst>
              <a:gd name="adj" fmla="val 13140"/>
            </a:avLst>
          </a:prstGeom>
          <a:solidFill>
            <a:schemeClr val="bg1"/>
          </a:solidFill>
          <a:ln w="38100">
            <a:solidFill>
              <a:srgbClr val="E88126"/>
            </a:solidFill>
          </a:ln>
          <a:effectLst>
            <a:outerShdw blurRad="44450" dist="27940" dir="5400000" algn="ctr">
              <a:srgbClr val="000000">
                <a:alpha val="32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solidFill>
                <a:schemeClr val="tx1"/>
              </a:solidFill>
            </a:endParaRPr>
          </a:p>
        </p:txBody>
      </p:sp>
      <p:sp>
        <p:nvSpPr>
          <p:cNvPr id="47" name="Rounded Rectangle 46"/>
          <p:cNvSpPr/>
          <p:nvPr/>
        </p:nvSpPr>
        <p:spPr>
          <a:xfrm>
            <a:off x="548096" y="4365861"/>
            <a:ext cx="2577080" cy="864220"/>
          </a:xfrm>
          <a:prstGeom prst="roundRect">
            <a:avLst>
              <a:gd name="adj" fmla="val 10789"/>
            </a:avLst>
          </a:prstGeom>
          <a:solidFill>
            <a:schemeClr val="bg1"/>
          </a:solidFill>
          <a:ln w="38100">
            <a:solidFill>
              <a:srgbClr val="3584C5"/>
            </a:solidFill>
          </a:ln>
          <a:effectLst>
            <a:outerShdw blurRad="44450" dist="27940" dir="5400000" algn="ctr">
              <a:srgbClr val="000000">
                <a:alpha val="32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48" name="TextBox 47"/>
          <p:cNvSpPr txBox="1"/>
          <p:nvPr/>
        </p:nvSpPr>
        <p:spPr>
          <a:xfrm>
            <a:off x="827880" y="4543978"/>
            <a:ext cx="2177674" cy="677108"/>
          </a:xfrm>
          <a:prstGeom prst="rect">
            <a:avLst/>
          </a:prstGeom>
          <a:noFill/>
        </p:spPr>
        <p:txBody>
          <a:bodyPr wrap="square" rtlCol="0">
            <a:spAutoFit/>
          </a:bodyPr>
          <a:lstStyle/>
          <a:p>
            <a:pPr algn="r">
              <a:spcAft>
                <a:spcPts val="300"/>
              </a:spcAft>
              <a:defRPr/>
            </a:pPr>
            <a:r>
              <a:rPr lang="en-GB" sz="1100"/>
              <a:t>Capture in writing or performance</a:t>
            </a:r>
          </a:p>
          <a:p>
            <a:pPr marL="0" marR="0" lvl="0" indent="0" algn="r" defTabSz="914400" rtl="0" eaLnBrk="1" fontAlgn="auto" latinLnBrk="0" hangingPunct="1">
              <a:lnSpc>
                <a:spcPct val="100000"/>
              </a:lnSpc>
              <a:spcBef>
                <a:spcPts val="0"/>
              </a:spcBef>
              <a:spcAft>
                <a:spcPts val="300"/>
              </a:spcAft>
              <a:buClrTx/>
              <a:buSzTx/>
              <a:buFont typeface="Arial" panose="020B0604020202020204" pitchFamily="34" charset="0"/>
              <a:buNone/>
              <a:tabLst/>
              <a:defRPr/>
            </a:pPr>
            <a:r>
              <a:rPr lang="en-GB" sz="1100">
                <a:latin typeface="+mn-lt"/>
              </a:rPr>
              <a:t>Remove scaffolding as</a:t>
            </a:r>
            <a:r>
              <a:rPr lang="en-GB" sz="1100" baseline="0">
                <a:latin typeface="+mn-lt"/>
              </a:rPr>
              <a:t> appropriate</a:t>
            </a:r>
            <a:endParaRPr lang="en-GB" sz="1100">
              <a:latin typeface="+mn-lt"/>
            </a:endParaRPr>
          </a:p>
          <a:p>
            <a:pPr marL="0" indent="0" algn="r">
              <a:spcAft>
                <a:spcPts val="300"/>
              </a:spcAft>
              <a:buFont typeface="Arial" panose="020B0604020202020204" pitchFamily="34" charset="0"/>
              <a:buNone/>
            </a:pPr>
            <a:r>
              <a:rPr lang="en-GB" sz="1100">
                <a:latin typeface="+mn-lt"/>
              </a:rPr>
              <a:t>Connect with existing knowledge</a:t>
            </a:r>
          </a:p>
        </p:txBody>
      </p:sp>
      <p:sp>
        <p:nvSpPr>
          <p:cNvPr id="49" name="TextBox 48"/>
          <p:cNvSpPr txBox="1"/>
          <p:nvPr/>
        </p:nvSpPr>
        <p:spPr>
          <a:xfrm>
            <a:off x="580553" y="1766294"/>
            <a:ext cx="2485041" cy="677108"/>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300"/>
              </a:spcAft>
              <a:buClrTx/>
              <a:buSzTx/>
              <a:buFont typeface="Arial" panose="020B0604020202020204" pitchFamily="34" charset="0"/>
              <a:buNone/>
              <a:tabLst/>
              <a:defRPr/>
            </a:pPr>
            <a:r>
              <a:rPr lang="en-GB" sz="1100">
                <a:latin typeface="+mn-lt"/>
              </a:rPr>
              <a:t>Spaced recent and long term knowledge </a:t>
            </a:r>
          </a:p>
          <a:p>
            <a:pPr marL="0" marR="0" lvl="0" indent="0" algn="r" defTabSz="914400" rtl="0" eaLnBrk="1" fontAlgn="auto" latinLnBrk="0" hangingPunct="1">
              <a:lnSpc>
                <a:spcPct val="100000"/>
              </a:lnSpc>
              <a:spcBef>
                <a:spcPts val="0"/>
              </a:spcBef>
              <a:spcAft>
                <a:spcPts val="300"/>
              </a:spcAft>
              <a:buClrTx/>
              <a:buSzTx/>
              <a:buFont typeface="Arial" panose="020B0604020202020204" pitchFamily="34" charset="0"/>
              <a:buNone/>
              <a:tabLst/>
              <a:defRPr/>
            </a:pPr>
            <a:r>
              <a:rPr lang="en-GB" sz="1100">
                <a:latin typeface="+mn-lt"/>
              </a:rPr>
              <a:t>Misconceptions from </a:t>
            </a:r>
            <a:r>
              <a:rPr lang="en-GB" sz="1100"/>
              <a:t>previous learning</a:t>
            </a:r>
          </a:p>
          <a:p>
            <a:pPr marL="0" marR="0" lvl="0" indent="0" algn="r" defTabSz="914400" rtl="0" eaLnBrk="1" fontAlgn="auto" latinLnBrk="0" hangingPunct="1">
              <a:lnSpc>
                <a:spcPct val="100000"/>
              </a:lnSpc>
              <a:spcBef>
                <a:spcPts val="0"/>
              </a:spcBef>
              <a:spcAft>
                <a:spcPts val="300"/>
              </a:spcAft>
              <a:buClrTx/>
              <a:buSzTx/>
              <a:buFont typeface="Arial" panose="020B0604020202020204" pitchFamily="34" charset="0"/>
              <a:buNone/>
              <a:tabLst/>
              <a:defRPr/>
            </a:pPr>
            <a:r>
              <a:rPr lang="en-GB" sz="1100">
                <a:latin typeface="+mn-lt"/>
              </a:rPr>
              <a:t>Connect to KO &amp; home learning</a:t>
            </a:r>
          </a:p>
        </p:txBody>
      </p:sp>
      <p:sp>
        <p:nvSpPr>
          <p:cNvPr id="50" name="TextBox 49"/>
          <p:cNvSpPr txBox="1"/>
          <p:nvPr/>
        </p:nvSpPr>
        <p:spPr>
          <a:xfrm>
            <a:off x="5168859" y="4555899"/>
            <a:ext cx="2608576" cy="677108"/>
          </a:xfrm>
          <a:prstGeom prst="rect">
            <a:avLst/>
          </a:prstGeom>
          <a:noFill/>
        </p:spPr>
        <p:txBody>
          <a:bodyPr wrap="square" rtlCol="0">
            <a:spAutoFit/>
          </a:bodyPr>
          <a:lstStyle/>
          <a:p>
            <a:pPr>
              <a:spcAft>
                <a:spcPts val="300"/>
              </a:spcAft>
            </a:pPr>
            <a:r>
              <a:rPr lang="en-GB" sz="1100"/>
              <a:t>Modelling - Make thinking visible </a:t>
            </a:r>
          </a:p>
          <a:p>
            <a:pPr marL="0" indent="0">
              <a:spcAft>
                <a:spcPts val="300"/>
              </a:spcAft>
              <a:buFont typeface="Arial" panose="020B0604020202020204" pitchFamily="34" charset="0"/>
              <a:buNone/>
            </a:pPr>
            <a:r>
              <a:rPr lang="en-GB" sz="1100">
                <a:latin typeface="+mn-lt"/>
              </a:rPr>
              <a:t>Add scaffolding as required</a:t>
            </a:r>
          </a:p>
          <a:p>
            <a:pPr marL="0" indent="0">
              <a:spcAft>
                <a:spcPts val="300"/>
              </a:spcAft>
              <a:buFont typeface="Arial" panose="020B0604020202020204" pitchFamily="34" charset="0"/>
              <a:buNone/>
            </a:pPr>
            <a:r>
              <a:rPr lang="en-GB" sz="1100">
                <a:latin typeface="+mn-lt"/>
              </a:rPr>
              <a:t>Use whiteboards, visualisers &amp; exemplars</a:t>
            </a:r>
          </a:p>
        </p:txBody>
      </p:sp>
      <p:sp>
        <p:nvSpPr>
          <p:cNvPr id="51" name="TextBox 50"/>
          <p:cNvSpPr txBox="1"/>
          <p:nvPr/>
        </p:nvSpPr>
        <p:spPr>
          <a:xfrm>
            <a:off x="5170578" y="1763836"/>
            <a:ext cx="2459230" cy="677108"/>
          </a:xfrm>
          <a:prstGeom prst="rect">
            <a:avLst/>
          </a:prstGeom>
          <a:noFill/>
        </p:spPr>
        <p:txBody>
          <a:bodyPr wrap="square" rtlCol="0">
            <a:spAutoFit/>
          </a:bodyPr>
          <a:lstStyle/>
          <a:p>
            <a:pPr marL="0" indent="0">
              <a:spcAft>
                <a:spcPts val="300"/>
              </a:spcAft>
              <a:buFont typeface="Arial" panose="020B0604020202020204" pitchFamily="34" charset="0"/>
              <a:buNone/>
            </a:pPr>
            <a:r>
              <a:rPr lang="en-GB" sz="1100">
                <a:latin typeface="+mn-lt"/>
              </a:rPr>
              <a:t>Clear instruction and modelling</a:t>
            </a:r>
          </a:p>
          <a:p>
            <a:pPr marL="0" indent="0">
              <a:spcAft>
                <a:spcPts val="300"/>
              </a:spcAft>
              <a:buFont typeface="Arial" panose="020B0604020202020204" pitchFamily="34" charset="0"/>
              <a:buNone/>
            </a:pPr>
            <a:r>
              <a:rPr lang="en-GB" sz="1100">
                <a:latin typeface="+mn-lt"/>
              </a:rPr>
              <a:t>Prioritise </a:t>
            </a:r>
            <a:r>
              <a:rPr lang="en-GB" sz="1100" b="1">
                <a:latin typeface="+mn-lt"/>
              </a:rPr>
              <a:t>Reading</a:t>
            </a:r>
            <a:r>
              <a:rPr lang="en-GB" sz="1100">
                <a:latin typeface="+mn-lt"/>
              </a:rPr>
              <a:t> using ALT strategies </a:t>
            </a:r>
          </a:p>
          <a:p>
            <a:pPr marL="0" indent="0">
              <a:spcAft>
                <a:spcPts val="300"/>
              </a:spcAft>
              <a:buFont typeface="Arial" panose="020B0604020202020204" pitchFamily="34" charset="0"/>
              <a:buNone/>
            </a:pPr>
            <a:r>
              <a:rPr lang="en-GB" sz="1100">
                <a:latin typeface="+mn-lt"/>
              </a:rPr>
              <a:t>Use KO to secure knowledge and vocab</a:t>
            </a:r>
          </a:p>
        </p:txBody>
      </p:sp>
      <p:sp>
        <p:nvSpPr>
          <p:cNvPr id="52" name="Rounded Rectangle 51"/>
          <p:cNvSpPr/>
          <p:nvPr/>
        </p:nvSpPr>
        <p:spPr>
          <a:xfrm>
            <a:off x="5125849" y="4169788"/>
            <a:ext cx="1512000" cy="360000"/>
          </a:xfrm>
          <a:prstGeom prst="roundRect">
            <a:avLst>
              <a:gd name="adj" fmla="val 19453"/>
            </a:avLst>
          </a:prstGeom>
          <a:solidFill>
            <a:srgbClr val="E8812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a:t>PRACTISE</a:t>
            </a:r>
          </a:p>
        </p:txBody>
      </p:sp>
      <p:sp>
        <p:nvSpPr>
          <p:cNvPr id="53" name="Rounded Rectangle 52"/>
          <p:cNvSpPr/>
          <p:nvPr/>
        </p:nvSpPr>
        <p:spPr>
          <a:xfrm>
            <a:off x="1608189" y="2498991"/>
            <a:ext cx="1512000" cy="360000"/>
          </a:xfrm>
          <a:prstGeom prst="roundRect">
            <a:avLst>
              <a:gd name="adj" fmla="val 14111"/>
            </a:avLst>
          </a:prstGeom>
          <a:solidFill>
            <a:srgbClr val="9259A4"/>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a:t>RETRIEVE</a:t>
            </a:r>
          </a:p>
        </p:txBody>
      </p:sp>
      <p:sp>
        <p:nvSpPr>
          <p:cNvPr id="54" name="Rounded Rectangle 53"/>
          <p:cNvSpPr/>
          <p:nvPr/>
        </p:nvSpPr>
        <p:spPr>
          <a:xfrm>
            <a:off x="1632756" y="4171038"/>
            <a:ext cx="1512000" cy="360000"/>
          </a:xfrm>
          <a:prstGeom prst="roundRect">
            <a:avLst>
              <a:gd name="adj" fmla="val 13735"/>
            </a:avLst>
          </a:prstGeom>
          <a:solidFill>
            <a:srgbClr val="3584C5"/>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a:t>SECURE</a:t>
            </a:r>
          </a:p>
        </p:txBody>
      </p:sp>
      <p:sp>
        <p:nvSpPr>
          <p:cNvPr id="55" name="Rounded Rectangle 54"/>
          <p:cNvSpPr/>
          <p:nvPr/>
        </p:nvSpPr>
        <p:spPr>
          <a:xfrm>
            <a:off x="5129702" y="2502804"/>
            <a:ext cx="1512000" cy="360000"/>
          </a:xfrm>
          <a:prstGeom prst="roundRect">
            <a:avLst>
              <a:gd name="adj" fmla="val 23613"/>
            </a:avLst>
          </a:prstGeom>
          <a:solidFill>
            <a:srgbClr val="DCB50E"/>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a:t>INSTRUCT</a:t>
            </a:r>
          </a:p>
        </p:txBody>
      </p:sp>
      <p:sp>
        <p:nvSpPr>
          <p:cNvPr id="56" name="TextBox 55"/>
          <p:cNvSpPr txBox="1"/>
          <p:nvPr/>
        </p:nvSpPr>
        <p:spPr>
          <a:xfrm>
            <a:off x="8827869" y="3050219"/>
            <a:ext cx="3047132" cy="369332"/>
          </a:xfrm>
          <a:prstGeom prst="rect">
            <a:avLst/>
          </a:prstGeom>
          <a:noFill/>
        </p:spPr>
        <p:txBody>
          <a:bodyPr wrap="square" rtlCol="0">
            <a:spAutoFit/>
          </a:bodyPr>
          <a:lstStyle/>
          <a:p>
            <a:r>
              <a:rPr lang="en-GB" b="1">
                <a:ln w="19050">
                  <a:noFill/>
                </a:ln>
                <a:solidFill>
                  <a:srgbClr val="002060"/>
                </a:solidFill>
              </a:rPr>
              <a:t>PRIORITISE READING</a:t>
            </a:r>
          </a:p>
        </p:txBody>
      </p:sp>
      <p:sp>
        <p:nvSpPr>
          <p:cNvPr id="57" name="TextBox 56"/>
          <p:cNvSpPr txBox="1"/>
          <p:nvPr/>
        </p:nvSpPr>
        <p:spPr>
          <a:xfrm>
            <a:off x="8807116" y="3327204"/>
            <a:ext cx="3213772" cy="738664"/>
          </a:xfrm>
          <a:prstGeom prst="rect">
            <a:avLst/>
          </a:prstGeom>
          <a:noFill/>
        </p:spPr>
        <p:txBody>
          <a:bodyPr wrap="square" rtlCol="0">
            <a:spAutoFit/>
          </a:bodyPr>
          <a:lstStyle/>
          <a:p>
            <a:pPr>
              <a:spcAft>
                <a:spcPts val="300"/>
              </a:spcAft>
              <a:defRPr/>
            </a:pPr>
            <a:r>
              <a:rPr lang="en-GB" sz="1050"/>
              <a:t>The curriculum is the main opportunity to teach pupils both the art and science of reading. Opportunities to read are written into curriculum and lesson plans. The Archway Reading Strategies are used in all subjects.</a:t>
            </a:r>
          </a:p>
        </p:txBody>
      </p:sp>
      <p:sp>
        <p:nvSpPr>
          <p:cNvPr id="58" name="TextBox 57"/>
          <p:cNvSpPr txBox="1"/>
          <p:nvPr/>
        </p:nvSpPr>
        <p:spPr>
          <a:xfrm>
            <a:off x="8822635" y="4310241"/>
            <a:ext cx="2950591" cy="369332"/>
          </a:xfrm>
          <a:prstGeom prst="rect">
            <a:avLst/>
          </a:prstGeom>
          <a:noFill/>
        </p:spPr>
        <p:txBody>
          <a:bodyPr wrap="square" rtlCol="0">
            <a:spAutoFit/>
          </a:bodyPr>
          <a:lstStyle/>
          <a:p>
            <a:r>
              <a:rPr lang="en-GB" b="1">
                <a:ln w="19050">
                  <a:noFill/>
                </a:ln>
                <a:solidFill>
                  <a:srgbClr val="002060"/>
                </a:solidFill>
              </a:rPr>
              <a:t>QUALITY FIRST TEACHING</a:t>
            </a:r>
          </a:p>
        </p:txBody>
      </p:sp>
      <p:sp>
        <p:nvSpPr>
          <p:cNvPr id="59" name="TextBox 58"/>
          <p:cNvSpPr txBox="1"/>
          <p:nvPr/>
        </p:nvSpPr>
        <p:spPr>
          <a:xfrm>
            <a:off x="8853444" y="4565664"/>
            <a:ext cx="2935078" cy="738664"/>
          </a:xfrm>
          <a:prstGeom prst="rect">
            <a:avLst/>
          </a:prstGeom>
          <a:noFill/>
        </p:spPr>
        <p:txBody>
          <a:bodyPr wrap="square" rtlCol="0">
            <a:spAutoFit/>
          </a:bodyPr>
          <a:lstStyle/>
          <a:p>
            <a:pPr>
              <a:spcAft>
                <a:spcPts val="300"/>
              </a:spcAft>
              <a:defRPr/>
            </a:pPr>
            <a:r>
              <a:rPr lang="en-GB" sz="1050"/>
              <a:t>This lesson cycle is a model of Quality First Teaching. Teachers are experts in their pupils and adapt and scaffold work to ensure all can work independently.</a:t>
            </a:r>
          </a:p>
        </p:txBody>
      </p:sp>
      <p:sp>
        <p:nvSpPr>
          <p:cNvPr id="60" name="Rectangle 59"/>
          <p:cNvSpPr/>
          <p:nvPr/>
        </p:nvSpPr>
        <p:spPr>
          <a:xfrm>
            <a:off x="8699815" y="1024596"/>
            <a:ext cx="36000" cy="5112000"/>
          </a:xfrm>
          <a:prstGeom prst="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002060"/>
              </a:solidFill>
            </a:endParaRPr>
          </a:p>
        </p:txBody>
      </p:sp>
      <p:sp>
        <p:nvSpPr>
          <p:cNvPr id="61" name="TextBox 60"/>
          <p:cNvSpPr txBox="1"/>
          <p:nvPr/>
        </p:nvSpPr>
        <p:spPr>
          <a:xfrm>
            <a:off x="8819897" y="5338472"/>
            <a:ext cx="1645639" cy="369332"/>
          </a:xfrm>
          <a:prstGeom prst="rect">
            <a:avLst/>
          </a:prstGeom>
          <a:noFill/>
        </p:spPr>
        <p:txBody>
          <a:bodyPr wrap="square" rtlCol="0">
            <a:spAutoFit/>
          </a:bodyPr>
          <a:lstStyle/>
          <a:p>
            <a:r>
              <a:rPr lang="en-GB" b="1">
                <a:ln w="19050">
                  <a:noFill/>
                </a:ln>
                <a:solidFill>
                  <a:srgbClr val="002060"/>
                </a:solidFill>
              </a:rPr>
              <a:t>ROUTINES</a:t>
            </a:r>
          </a:p>
        </p:txBody>
      </p:sp>
      <p:sp>
        <p:nvSpPr>
          <p:cNvPr id="62" name="TextBox 61"/>
          <p:cNvSpPr txBox="1"/>
          <p:nvPr/>
        </p:nvSpPr>
        <p:spPr>
          <a:xfrm>
            <a:off x="8820969" y="5616037"/>
            <a:ext cx="3042845" cy="577081"/>
          </a:xfrm>
          <a:prstGeom prst="rect">
            <a:avLst/>
          </a:prstGeom>
          <a:noFill/>
        </p:spPr>
        <p:txBody>
          <a:bodyPr wrap="square" rtlCol="0">
            <a:spAutoFit/>
          </a:bodyPr>
          <a:lstStyle/>
          <a:p>
            <a:pPr>
              <a:spcAft>
                <a:spcPts val="300"/>
              </a:spcAft>
              <a:defRPr/>
            </a:pPr>
            <a:r>
              <a:rPr lang="en-GB" sz="1050"/>
              <a:t>Strong, consistently applied routines provide pupils with the structure and opportunity to learn free of distractions. </a:t>
            </a:r>
          </a:p>
        </p:txBody>
      </p:sp>
      <p:sp>
        <p:nvSpPr>
          <p:cNvPr id="63" name="Donut 62"/>
          <p:cNvSpPr/>
          <p:nvPr/>
        </p:nvSpPr>
        <p:spPr>
          <a:xfrm>
            <a:off x="2844351" y="2211230"/>
            <a:ext cx="2520000" cy="2520000"/>
          </a:xfrm>
          <a:prstGeom prst="donut">
            <a:avLst>
              <a:gd name="adj" fmla="val 9188"/>
            </a:avLst>
          </a:prstGeom>
          <a:solidFill>
            <a:srgbClr val="00206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cxnSp>
        <p:nvCxnSpPr>
          <p:cNvPr id="64" name="Straight Connector 63"/>
          <p:cNvCxnSpPr/>
          <p:nvPr/>
        </p:nvCxnSpPr>
        <p:spPr>
          <a:xfrm flipV="1">
            <a:off x="4077097" y="2022800"/>
            <a:ext cx="0" cy="263204"/>
          </a:xfrm>
          <a:prstGeom prst="line">
            <a:avLst/>
          </a:prstGeom>
          <a:ln w="9525" cap="flat" cmpd="sng" algn="ctr">
            <a:solidFill>
              <a:schemeClr val="tx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65" name="Chevron 64"/>
          <p:cNvSpPr/>
          <p:nvPr/>
        </p:nvSpPr>
        <p:spPr>
          <a:xfrm rot="370366">
            <a:off x="4002750" y="2226938"/>
            <a:ext cx="203200" cy="228377"/>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cxnSp>
        <p:nvCxnSpPr>
          <p:cNvPr id="66" name="Straight Connector 65"/>
          <p:cNvCxnSpPr>
            <a:endCxn id="39" idx="1"/>
          </p:cNvCxnSpPr>
          <p:nvPr/>
        </p:nvCxnSpPr>
        <p:spPr>
          <a:xfrm>
            <a:off x="5327768" y="3551531"/>
            <a:ext cx="223561" cy="0"/>
          </a:xfrm>
          <a:prstGeom prst="line">
            <a:avLst/>
          </a:prstGeom>
          <a:ln w="9525" cap="flat" cmpd="sng" algn="ctr">
            <a:solidFill>
              <a:schemeClr val="tx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67" name="Chevron 66"/>
          <p:cNvSpPr/>
          <p:nvPr/>
        </p:nvSpPr>
        <p:spPr>
          <a:xfrm rot="5400000">
            <a:off x="5144099" y="3445420"/>
            <a:ext cx="203200" cy="228377"/>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cxnSp>
        <p:nvCxnSpPr>
          <p:cNvPr id="68" name="Straight Connector 67"/>
          <p:cNvCxnSpPr>
            <a:stCxn id="40" idx="0"/>
          </p:cNvCxnSpPr>
          <p:nvPr/>
        </p:nvCxnSpPr>
        <p:spPr>
          <a:xfrm flipV="1">
            <a:off x="4095315" y="4704091"/>
            <a:ext cx="0" cy="221559"/>
          </a:xfrm>
          <a:prstGeom prst="line">
            <a:avLst/>
          </a:prstGeom>
          <a:ln w="9525" cap="flat" cmpd="sng" algn="ctr">
            <a:solidFill>
              <a:schemeClr val="tx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69" name="Chevron 68"/>
          <p:cNvSpPr/>
          <p:nvPr/>
        </p:nvSpPr>
        <p:spPr>
          <a:xfrm rot="10800000">
            <a:off x="3983273" y="4494451"/>
            <a:ext cx="203200" cy="228377"/>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cxnSp>
        <p:nvCxnSpPr>
          <p:cNvPr id="70" name="Straight Connector 69"/>
          <p:cNvCxnSpPr/>
          <p:nvPr/>
        </p:nvCxnSpPr>
        <p:spPr>
          <a:xfrm>
            <a:off x="2615048" y="3529525"/>
            <a:ext cx="223561" cy="0"/>
          </a:xfrm>
          <a:prstGeom prst="line">
            <a:avLst/>
          </a:prstGeom>
          <a:ln w="9525" cap="flat" cmpd="sng" algn="ctr">
            <a:solidFill>
              <a:schemeClr val="tx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71" name="Chevron 70"/>
          <p:cNvSpPr/>
          <p:nvPr/>
        </p:nvSpPr>
        <p:spPr>
          <a:xfrm rot="16200000">
            <a:off x="2860488" y="3390665"/>
            <a:ext cx="203200" cy="228377"/>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pic>
        <p:nvPicPr>
          <p:cNvPr id="72" name="Picture 7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9844" y="42226"/>
            <a:ext cx="2134028" cy="705966"/>
          </a:xfrm>
          <a:prstGeom prst="rect">
            <a:avLst/>
          </a:prstGeom>
        </p:spPr>
      </p:pic>
      <p:sp>
        <p:nvSpPr>
          <p:cNvPr id="73" name="TextBox 72"/>
          <p:cNvSpPr txBox="1"/>
          <p:nvPr/>
        </p:nvSpPr>
        <p:spPr>
          <a:xfrm>
            <a:off x="2678294" y="26080"/>
            <a:ext cx="8668357" cy="769441"/>
          </a:xfrm>
          <a:prstGeom prst="rect">
            <a:avLst/>
          </a:prstGeom>
          <a:noFill/>
        </p:spPr>
        <p:txBody>
          <a:bodyPr wrap="square" rtlCol="0">
            <a:spAutoFit/>
          </a:bodyPr>
          <a:lstStyle/>
          <a:p>
            <a:r>
              <a:rPr lang="en-GB" sz="4400">
                <a:solidFill>
                  <a:schemeClr val="bg1"/>
                </a:solidFill>
              </a:rPr>
              <a:t>ALT CURRICULUM LESSON CYCLE </a:t>
            </a:r>
          </a:p>
        </p:txBody>
      </p:sp>
    </p:spTree>
    <p:extLst>
      <p:ext uri="{BB962C8B-B14F-4D97-AF65-F5344CB8AC3E}">
        <p14:creationId xmlns:p14="http://schemas.microsoft.com/office/powerpoint/2010/main" val="74870622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ALT Curriculum Cornerstones">
    <p:spTree>
      <p:nvGrpSpPr>
        <p:cNvPr id="1" name=""/>
        <p:cNvGrpSpPr/>
        <p:nvPr/>
      </p:nvGrpSpPr>
      <p:grpSpPr>
        <a:xfrm>
          <a:off x="0" y="0"/>
          <a:ext cx="0" cy="0"/>
          <a:chOff x="0" y="0"/>
          <a:chExt cx="0" cy="0"/>
        </a:xfrm>
      </p:grpSpPr>
      <p:sp>
        <p:nvSpPr>
          <p:cNvPr id="33" name="Rectangle 32"/>
          <p:cNvSpPr/>
          <p:nvPr/>
        </p:nvSpPr>
        <p:spPr>
          <a:xfrm>
            <a:off x="-16041" y="2104"/>
            <a:ext cx="12192000" cy="798778"/>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ectangle 33"/>
          <p:cNvSpPr/>
          <p:nvPr/>
        </p:nvSpPr>
        <p:spPr>
          <a:xfrm>
            <a:off x="0" y="6339146"/>
            <a:ext cx="12192000" cy="518854"/>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5" name="Picture 34"/>
          <p:cNvPicPr>
            <a:picLocks noChangeAspect="1"/>
          </p:cNvPicPr>
          <p:nvPr/>
        </p:nvPicPr>
        <p:blipFill rotWithShape="1">
          <a:blip r:embed="rId2" cstate="print">
            <a:extLst>
              <a:ext uri="{28A0092B-C50C-407E-A947-70E740481C1C}">
                <a14:useLocalDpi xmlns:a14="http://schemas.microsoft.com/office/drawing/2010/main" val="0"/>
              </a:ext>
            </a:extLst>
          </a:blip>
          <a:srcRect l="-1" t="1" r="-6700" b="2639"/>
          <a:stretch/>
        </p:blipFill>
        <p:spPr>
          <a:xfrm>
            <a:off x="10875133" y="6420115"/>
            <a:ext cx="1300826" cy="394572"/>
          </a:xfrm>
          <a:prstGeom prst="rect">
            <a:avLst/>
          </a:prstGeom>
        </p:spPr>
      </p:pic>
      <p:sp>
        <p:nvSpPr>
          <p:cNvPr id="36" name="Rectangle 35"/>
          <p:cNvSpPr/>
          <p:nvPr/>
        </p:nvSpPr>
        <p:spPr>
          <a:xfrm>
            <a:off x="5581223" y="1024596"/>
            <a:ext cx="36000" cy="5112000"/>
          </a:xfrm>
          <a:prstGeom prst="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002060"/>
              </a:solidFill>
            </a:endParaRPr>
          </a:p>
        </p:txBody>
      </p:sp>
      <p:pic>
        <p:nvPicPr>
          <p:cNvPr id="37" name="Picture 3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9844" y="42226"/>
            <a:ext cx="2134028" cy="705966"/>
          </a:xfrm>
          <a:prstGeom prst="rect">
            <a:avLst/>
          </a:prstGeom>
        </p:spPr>
      </p:pic>
      <p:sp>
        <p:nvSpPr>
          <p:cNvPr id="38" name="TextBox 37"/>
          <p:cNvSpPr txBox="1"/>
          <p:nvPr/>
        </p:nvSpPr>
        <p:spPr>
          <a:xfrm>
            <a:off x="2678294" y="26080"/>
            <a:ext cx="8668357" cy="769441"/>
          </a:xfrm>
          <a:prstGeom prst="rect">
            <a:avLst/>
          </a:prstGeom>
          <a:noFill/>
        </p:spPr>
        <p:txBody>
          <a:bodyPr wrap="square" rtlCol="0">
            <a:spAutoFit/>
          </a:bodyPr>
          <a:lstStyle/>
          <a:p>
            <a:r>
              <a:rPr lang="en-GB" sz="4400">
                <a:solidFill>
                  <a:schemeClr val="bg1"/>
                </a:solidFill>
              </a:rPr>
              <a:t>ALT CURRICULUM CORNERSTONES</a:t>
            </a:r>
          </a:p>
        </p:txBody>
      </p:sp>
      <p:sp>
        <p:nvSpPr>
          <p:cNvPr id="39" name="Rectangle 38"/>
          <p:cNvSpPr/>
          <p:nvPr/>
        </p:nvSpPr>
        <p:spPr>
          <a:xfrm>
            <a:off x="5685996" y="880705"/>
            <a:ext cx="6358230" cy="5355312"/>
          </a:xfrm>
          <a:prstGeom prst="rect">
            <a:avLst/>
          </a:prstGeom>
        </p:spPr>
        <p:txBody>
          <a:bodyPr wrap="square">
            <a:spAutoFit/>
          </a:bodyPr>
          <a:lstStyle/>
          <a:p>
            <a:r>
              <a:rPr lang="en-GB" sz="1600" b="1"/>
              <a:t>POWERFUL KNOWLEDGE</a:t>
            </a:r>
          </a:p>
          <a:p>
            <a:r>
              <a:rPr lang="en-GB" sz="1100" b="1" i="1"/>
              <a:t>Pupils acquire and retain knowledge that takes them beyond their own experiences</a:t>
            </a:r>
            <a:r>
              <a:rPr lang="en-GB" sz="1100"/>
              <a:t>. The goal is for pupils to ‘Know More and Remember More’. Our Medium Term Plans differentiate between ‘Substantive knowledge: knowing that…’ and ‘Disciplinary knowledge: knowing how to…’</a:t>
            </a:r>
          </a:p>
          <a:p>
            <a:endParaRPr lang="en-GB" sz="1100" b="1"/>
          </a:p>
          <a:p>
            <a:r>
              <a:rPr lang="en-GB" sz="1600" b="1"/>
              <a:t>CONNECTED KNOWLEDGE</a:t>
            </a:r>
          </a:p>
          <a:p>
            <a:r>
              <a:rPr lang="en-GB" sz="1100" b="1" i="1"/>
              <a:t>Creating schema within and across subjects, with careers and personal development</a:t>
            </a:r>
            <a:r>
              <a:rPr lang="en-GB" sz="1100"/>
              <a:t>. Knowledge does not sit as isolated ‘information’ in pupils’ minds; knowledge is connected in cognitive webs or ‘schemata’. Expert teachers use every opportunity to CONNECT current learning with: The Curriculum Intent and Long Term Plan; The Knowledge Organiser; Home Learning and Revision; Personal Development &amp; DEI; Gatsby Career Benchmarks; Other Curriculum Subjects</a:t>
            </a:r>
          </a:p>
          <a:p>
            <a:endParaRPr lang="en-GB" sz="1100"/>
          </a:p>
          <a:p>
            <a:r>
              <a:rPr lang="en-GB" sz="1600" b="1"/>
              <a:t>SEQUENCED KNOWLEDGE</a:t>
            </a:r>
          </a:p>
          <a:p>
            <a:r>
              <a:rPr lang="en-GB" sz="1100" b="1" i="1"/>
              <a:t>Knowledge is thoughtfully sequenced and deliberately mapped. </a:t>
            </a:r>
            <a:r>
              <a:rPr lang="en-GB" sz="1100"/>
              <a:t>Knowledge is sequenced so that conceptual depth, difficulty and sophistication build over time so that they become secured. Where topics are revisited, this approach is often referred to as a spiral curriculum. ‘Fundamental ideas, once identified, should be constantly revisited and re-examined so that understanding deepens over time.’ (Howard, 2007)</a:t>
            </a:r>
          </a:p>
          <a:p>
            <a:endParaRPr lang="en-GB" sz="1100"/>
          </a:p>
          <a:p>
            <a:r>
              <a:rPr lang="en-GB" sz="1600" b="1"/>
              <a:t>INFORMED PRACTISE</a:t>
            </a:r>
          </a:p>
          <a:p>
            <a:r>
              <a:rPr lang="en-GB" sz="1100" b="1" i="1"/>
              <a:t>Embracing research and evidence of how children learn and remember. </a:t>
            </a:r>
            <a:r>
              <a:rPr lang="en-GB" sz="1100"/>
              <a:t>Knowledge is built incrementally and revisited frequently through knowledge organisers, spaced retrieval practice and Rolling Recall low-stakes assessment.</a:t>
            </a:r>
          </a:p>
          <a:p>
            <a:endParaRPr lang="en-GB" sz="1100" b="1"/>
          </a:p>
          <a:p>
            <a:r>
              <a:rPr lang="en-GB" sz="1600" b="1"/>
              <a:t>CONTEXTUAL EXPERTISE AND EXPERIENCES</a:t>
            </a:r>
          </a:p>
          <a:p>
            <a:r>
              <a:rPr lang="en-GB" sz="1100" b="1" i="1"/>
              <a:t>Using local values, expertise and experiences to bring the curriculum to life. </a:t>
            </a:r>
            <a:r>
              <a:rPr lang="en-GB" sz="1100"/>
              <a:t>Enveloping any knowledge-rich curriculum is the narrative, where content is designed, curated and brought to life by our teaching staff. Teachers contextualise the learning for their pupils, referencing local, regional and global sources, considering diversity and representation, championing inclusion. </a:t>
            </a:r>
          </a:p>
        </p:txBody>
      </p:sp>
      <p:pic>
        <p:nvPicPr>
          <p:cNvPr id="40" name="Picture 39"/>
          <p:cNvPicPr>
            <a:picLocks noChangeAspect="1"/>
          </p:cNvPicPr>
          <p:nvPr/>
        </p:nvPicPr>
        <p:blipFill>
          <a:blip r:embed="rId3"/>
          <a:stretch>
            <a:fillRect/>
          </a:stretch>
        </p:blipFill>
        <p:spPr>
          <a:xfrm>
            <a:off x="80219" y="914252"/>
            <a:ext cx="5370992" cy="5449662"/>
          </a:xfrm>
          <a:prstGeom prst="rect">
            <a:avLst/>
          </a:prstGeom>
        </p:spPr>
      </p:pic>
    </p:spTree>
    <p:extLst>
      <p:ext uri="{BB962C8B-B14F-4D97-AF65-F5344CB8AC3E}">
        <p14:creationId xmlns:p14="http://schemas.microsoft.com/office/powerpoint/2010/main" val="168311100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ALT Assessment Pyramid">
    <p:spTree>
      <p:nvGrpSpPr>
        <p:cNvPr id="1" name=""/>
        <p:cNvGrpSpPr/>
        <p:nvPr/>
      </p:nvGrpSpPr>
      <p:grpSpPr>
        <a:xfrm>
          <a:off x="0" y="0"/>
          <a:ext cx="0" cy="0"/>
          <a:chOff x="0" y="0"/>
          <a:chExt cx="0" cy="0"/>
        </a:xfrm>
      </p:grpSpPr>
      <p:pic>
        <p:nvPicPr>
          <p:cNvPr id="14" name="Picture 13"/>
          <p:cNvPicPr>
            <a:picLocks noChangeAspect="1"/>
          </p:cNvPicPr>
          <p:nvPr/>
        </p:nvPicPr>
        <p:blipFill>
          <a:blip r:embed="rId2">
            <a:duotone>
              <a:prstClr val="black"/>
              <a:schemeClr val="accent1">
                <a:tint val="45000"/>
                <a:satMod val="400000"/>
              </a:schemeClr>
            </a:duotone>
            <a:lum bright="-40000" contrast="-40000"/>
          </a:blip>
          <a:stretch>
            <a:fillRect/>
          </a:stretch>
        </p:blipFill>
        <p:spPr>
          <a:xfrm>
            <a:off x="3651494" y="1467132"/>
            <a:ext cx="4352672" cy="4609876"/>
          </a:xfrm>
          <a:prstGeom prst="rect">
            <a:avLst/>
          </a:prstGeom>
        </p:spPr>
      </p:pic>
      <p:sp>
        <p:nvSpPr>
          <p:cNvPr id="17" name="TextBox 16"/>
          <p:cNvSpPr txBox="1"/>
          <p:nvPr/>
        </p:nvSpPr>
        <p:spPr>
          <a:xfrm rot="19391665">
            <a:off x="6631544" y="4831812"/>
            <a:ext cx="1188292" cy="707886"/>
          </a:xfrm>
          <a:prstGeom prst="rect">
            <a:avLst/>
          </a:prstGeom>
          <a:noFill/>
        </p:spPr>
        <p:txBody>
          <a:bodyPr wrap="square" rtlCol="0">
            <a:spAutoFit/>
          </a:bodyPr>
          <a:lstStyle/>
          <a:p>
            <a:pPr algn="ctr"/>
            <a:r>
              <a:rPr lang="en-GB" sz="2000" b="0">
                <a:solidFill>
                  <a:srgbClr val="002060"/>
                </a:solidFill>
                <a:effectLst/>
                <a:latin typeface="+mn-lt"/>
              </a:rPr>
              <a:t>Every lesson</a:t>
            </a:r>
          </a:p>
        </p:txBody>
      </p:sp>
      <p:sp>
        <p:nvSpPr>
          <p:cNvPr id="18" name="TextBox 17"/>
          <p:cNvSpPr txBox="1"/>
          <p:nvPr/>
        </p:nvSpPr>
        <p:spPr>
          <a:xfrm rot="19817353">
            <a:off x="6409188" y="3770973"/>
            <a:ext cx="957786" cy="830997"/>
          </a:xfrm>
          <a:prstGeom prst="rect">
            <a:avLst/>
          </a:prstGeom>
          <a:noFill/>
        </p:spPr>
        <p:txBody>
          <a:bodyPr wrap="square" rtlCol="0">
            <a:spAutoFit/>
          </a:bodyPr>
          <a:lstStyle/>
          <a:p>
            <a:pPr algn="ctr"/>
            <a:r>
              <a:rPr lang="en-GB" sz="1600" b="0">
                <a:solidFill>
                  <a:srgbClr val="002060"/>
                </a:solidFill>
                <a:effectLst/>
                <a:latin typeface="+mn-lt"/>
              </a:rPr>
              <a:t>Every few weeks</a:t>
            </a:r>
          </a:p>
        </p:txBody>
      </p:sp>
      <p:sp>
        <p:nvSpPr>
          <p:cNvPr id="19" name="TextBox 18"/>
          <p:cNvSpPr txBox="1"/>
          <p:nvPr/>
        </p:nvSpPr>
        <p:spPr>
          <a:xfrm rot="19932370">
            <a:off x="6180859" y="2870892"/>
            <a:ext cx="698718" cy="738664"/>
          </a:xfrm>
          <a:prstGeom prst="rect">
            <a:avLst/>
          </a:prstGeom>
          <a:noFill/>
        </p:spPr>
        <p:txBody>
          <a:bodyPr wrap="square" rtlCol="0">
            <a:spAutoFit/>
          </a:bodyPr>
          <a:lstStyle/>
          <a:p>
            <a:pPr algn="ctr"/>
            <a:r>
              <a:rPr lang="en-GB" sz="1400" b="0">
                <a:solidFill>
                  <a:srgbClr val="002060"/>
                </a:solidFill>
                <a:effectLst/>
                <a:latin typeface="+mn-lt"/>
              </a:rPr>
              <a:t>One per unit</a:t>
            </a:r>
          </a:p>
        </p:txBody>
      </p:sp>
      <p:sp>
        <p:nvSpPr>
          <p:cNvPr id="20" name="TextBox 19"/>
          <p:cNvSpPr txBox="1"/>
          <p:nvPr/>
        </p:nvSpPr>
        <p:spPr>
          <a:xfrm>
            <a:off x="1046410" y="4387455"/>
            <a:ext cx="2577853" cy="584775"/>
          </a:xfrm>
          <a:prstGeom prst="rect">
            <a:avLst/>
          </a:prstGeom>
          <a:noFill/>
        </p:spPr>
        <p:txBody>
          <a:bodyPr wrap="square" rtlCol="0">
            <a:spAutoFit/>
          </a:bodyPr>
          <a:lstStyle/>
          <a:p>
            <a:pPr algn="ctr"/>
            <a:r>
              <a:rPr lang="en-GB" sz="1600">
                <a:solidFill>
                  <a:schemeClr val="tx1"/>
                </a:solidFill>
                <a:latin typeface="+mn-lt"/>
              </a:rPr>
              <a:t>Recent and long term selected for interleaving</a:t>
            </a:r>
          </a:p>
        </p:txBody>
      </p:sp>
      <p:sp>
        <p:nvSpPr>
          <p:cNvPr id="21" name="TextBox 20"/>
          <p:cNvSpPr txBox="1"/>
          <p:nvPr/>
        </p:nvSpPr>
        <p:spPr>
          <a:xfrm>
            <a:off x="997375" y="3386514"/>
            <a:ext cx="3172103" cy="584775"/>
          </a:xfrm>
          <a:prstGeom prst="rect">
            <a:avLst/>
          </a:prstGeom>
          <a:noFill/>
        </p:spPr>
        <p:txBody>
          <a:bodyPr wrap="square" rtlCol="0">
            <a:spAutoFit/>
          </a:bodyPr>
          <a:lstStyle/>
          <a:p>
            <a:pPr algn="ctr"/>
            <a:r>
              <a:rPr lang="en-GB" sz="1600">
                <a:solidFill>
                  <a:schemeClr val="tx1"/>
                </a:solidFill>
                <a:latin typeface="+mn-lt"/>
              </a:rPr>
              <a:t>From the Knowledge Organiser – self studied homework</a:t>
            </a:r>
          </a:p>
        </p:txBody>
      </p:sp>
      <p:sp>
        <p:nvSpPr>
          <p:cNvPr id="22" name="TextBox 21"/>
          <p:cNvSpPr txBox="1"/>
          <p:nvPr/>
        </p:nvSpPr>
        <p:spPr>
          <a:xfrm>
            <a:off x="1376417" y="2369783"/>
            <a:ext cx="3552159" cy="584775"/>
          </a:xfrm>
          <a:prstGeom prst="rect">
            <a:avLst/>
          </a:prstGeom>
          <a:noFill/>
        </p:spPr>
        <p:txBody>
          <a:bodyPr wrap="square" rtlCol="0">
            <a:spAutoFit/>
          </a:bodyPr>
          <a:lstStyle/>
          <a:p>
            <a:pPr algn="ctr"/>
            <a:r>
              <a:rPr lang="en-GB" sz="1600">
                <a:solidFill>
                  <a:schemeClr val="tx1"/>
                </a:solidFill>
                <a:latin typeface="+mn-lt"/>
              </a:rPr>
              <a:t>Key learning from the current unit</a:t>
            </a:r>
          </a:p>
          <a:p>
            <a:pPr algn="ctr"/>
            <a:r>
              <a:rPr lang="en-GB" sz="1600">
                <a:solidFill>
                  <a:schemeClr val="tx1"/>
                </a:solidFill>
                <a:latin typeface="+mn-lt"/>
              </a:rPr>
              <a:t> - specific revision homework</a:t>
            </a:r>
          </a:p>
        </p:txBody>
      </p:sp>
      <p:sp>
        <p:nvSpPr>
          <p:cNvPr id="23" name="TextBox 22"/>
          <p:cNvSpPr txBox="1"/>
          <p:nvPr/>
        </p:nvSpPr>
        <p:spPr>
          <a:xfrm>
            <a:off x="1119265" y="1474672"/>
            <a:ext cx="4340242" cy="584775"/>
          </a:xfrm>
          <a:prstGeom prst="rect">
            <a:avLst/>
          </a:prstGeom>
          <a:noFill/>
        </p:spPr>
        <p:txBody>
          <a:bodyPr wrap="square" rtlCol="0">
            <a:spAutoFit/>
          </a:bodyPr>
          <a:lstStyle/>
          <a:p>
            <a:pPr algn="ctr"/>
            <a:r>
              <a:rPr lang="en-GB" sz="1600">
                <a:solidFill>
                  <a:schemeClr val="tx1"/>
                </a:solidFill>
                <a:latin typeface="+mn-lt"/>
              </a:rPr>
              <a:t>Key Assessment Point - Interleaved knowledge from the full course of study</a:t>
            </a:r>
          </a:p>
        </p:txBody>
      </p:sp>
      <p:sp>
        <p:nvSpPr>
          <p:cNvPr id="24" name="TextBox 23"/>
          <p:cNvSpPr txBox="1"/>
          <p:nvPr/>
        </p:nvSpPr>
        <p:spPr>
          <a:xfrm>
            <a:off x="8127736" y="3942809"/>
            <a:ext cx="2490922" cy="584775"/>
          </a:xfrm>
          <a:prstGeom prst="rect">
            <a:avLst/>
          </a:prstGeom>
          <a:noFill/>
        </p:spPr>
        <p:txBody>
          <a:bodyPr wrap="square" rtlCol="0">
            <a:spAutoFit/>
          </a:bodyPr>
          <a:lstStyle/>
          <a:p>
            <a:pPr algn="ctr"/>
            <a:r>
              <a:rPr lang="en-GB" sz="1600">
                <a:solidFill>
                  <a:schemeClr val="tx1"/>
                </a:solidFill>
                <a:latin typeface="+mn-lt"/>
              </a:rPr>
              <a:t>Self marked – no stakes</a:t>
            </a:r>
          </a:p>
          <a:p>
            <a:pPr algn="ctr"/>
            <a:r>
              <a:rPr lang="en-GB" sz="1600">
                <a:solidFill>
                  <a:schemeClr val="tx1"/>
                </a:solidFill>
                <a:latin typeface="+mn-lt"/>
              </a:rPr>
              <a:t>silent &amp; individual</a:t>
            </a:r>
          </a:p>
        </p:txBody>
      </p:sp>
      <p:sp>
        <p:nvSpPr>
          <p:cNvPr id="25" name="TextBox 24"/>
          <p:cNvSpPr txBox="1"/>
          <p:nvPr/>
        </p:nvSpPr>
        <p:spPr>
          <a:xfrm>
            <a:off x="7707159" y="3146480"/>
            <a:ext cx="2695681" cy="584775"/>
          </a:xfrm>
          <a:prstGeom prst="rect">
            <a:avLst/>
          </a:prstGeom>
          <a:noFill/>
        </p:spPr>
        <p:txBody>
          <a:bodyPr wrap="square" rtlCol="0">
            <a:spAutoFit/>
          </a:bodyPr>
          <a:lstStyle/>
          <a:p>
            <a:pPr algn="ctr"/>
            <a:r>
              <a:rPr lang="en-GB" sz="1600">
                <a:solidFill>
                  <a:schemeClr val="tx1"/>
                </a:solidFill>
                <a:latin typeface="+mn-lt"/>
              </a:rPr>
              <a:t>Peer marked – low stakes</a:t>
            </a:r>
            <a:br>
              <a:rPr lang="en-GB" sz="1600">
                <a:solidFill>
                  <a:schemeClr val="tx1"/>
                </a:solidFill>
                <a:latin typeface="+mn-lt"/>
              </a:rPr>
            </a:br>
            <a:r>
              <a:rPr lang="en-GB" sz="1600">
                <a:solidFill>
                  <a:schemeClr val="tx1"/>
                </a:solidFill>
                <a:latin typeface="+mn-lt"/>
              </a:rPr>
              <a:t> – whole class feedback</a:t>
            </a:r>
          </a:p>
        </p:txBody>
      </p:sp>
      <p:sp>
        <p:nvSpPr>
          <p:cNvPr id="26" name="TextBox 25"/>
          <p:cNvSpPr txBox="1"/>
          <p:nvPr/>
        </p:nvSpPr>
        <p:spPr>
          <a:xfrm>
            <a:off x="6917278" y="2320707"/>
            <a:ext cx="3901274" cy="584775"/>
          </a:xfrm>
          <a:prstGeom prst="rect">
            <a:avLst/>
          </a:prstGeom>
          <a:noFill/>
        </p:spPr>
        <p:txBody>
          <a:bodyPr wrap="square" rtlCol="0">
            <a:spAutoFit/>
          </a:bodyPr>
          <a:lstStyle/>
          <a:p>
            <a:pPr algn="ctr"/>
            <a:r>
              <a:rPr lang="en-GB" sz="1600">
                <a:solidFill>
                  <a:schemeClr val="tx1"/>
                </a:solidFill>
                <a:latin typeface="+mn-lt"/>
              </a:rPr>
              <a:t>Teacher marked – medium stakes personalised formative feedback</a:t>
            </a:r>
          </a:p>
        </p:txBody>
      </p:sp>
      <p:sp>
        <p:nvSpPr>
          <p:cNvPr id="27" name="TextBox 26"/>
          <p:cNvSpPr txBox="1"/>
          <p:nvPr/>
        </p:nvSpPr>
        <p:spPr>
          <a:xfrm>
            <a:off x="6487364" y="1413764"/>
            <a:ext cx="4688905" cy="584775"/>
          </a:xfrm>
          <a:prstGeom prst="rect">
            <a:avLst/>
          </a:prstGeom>
          <a:noFill/>
        </p:spPr>
        <p:txBody>
          <a:bodyPr wrap="square" rtlCol="0">
            <a:spAutoFit/>
          </a:bodyPr>
          <a:lstStyle/>
          <a:p>
            <a:pPr algn="ctr"/>
            <a:r>
              <a:rPr lang="en-GB" sz="1600">
                <a:solidFill>
                  <a:schemeClr val="tx1"/>
                </a:solidFill>
                <a:latin typeface="+mn-lt"/>
              </a:rPr>
              <a:t>Teacher marked &amp; moderated – high stakes summative mark informs reports</a:t>
            </a:r>
          </a:p>
        </p:txBody>
      </p:sp>
      <p:cxnSp>
        <p:nvCxnSpPr>
          <p:cNvPr id="28" name="Straight Connector 27"/>
          <p:cNvCxnSpPr/>
          <p:nvPr/>
        </p:nvCxnSpPr>
        <p:spPr>
          <a:xfrm flipV="1">
            <a:off x="1581912" y="2060433"/>
            <a:ext cx="3433976" cy="0"/>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29" name="Straight Connector 28"/>
          <p:cNvCxnSpPr/>
          <p:nvPr/>
        </p:nvCxnSpPr>
        <p:spPr>
          <a:xfrm>
            <a:off x="5023218" y="2077032"/>
            <a:ext cx="320942" cy="274505"/>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0" name="Straight Connector 29"/>
          <p:cNvCxnSpPr/>
          <p:nvPr/>
        </p:nvCxnSpPr>
        <p:spPr>
          <a:xfrm flipV="1">
            <a:off x="1856232" y="2948097"/>
            <a:ext cx="2577706" cy="0"/>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1" name="Straight Connector 30"/>
          <p:cNvCxnSpPr/>
          <p:nvPr/>
        </p:nvCxnSpPr>
        <p:spPr>
          <a:xfrm>
            <a:off x="4494973" y="2964696"/>
            <a:ext cx="320942" cy="274505"/>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2" name="Straight Connector 31"/>
          <p:cNvCxnSpPr/>
          <p:nvPr/>
        </p:nvCxnSpPr>
        <p:spPr>
          <a:xfrm>
            <a:off x="1376417" y="3971289"/>
            <a:ext cx="2613371" cy="0"/>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3" name="Straight Connector 32"/>
          <p:cNvCxnSpPr/>
          <p:nvPr/>
        </p:nvCxnSpPr>
        <p:spPr>
          <a:xfrm>
            <a:off x="4026043" y="3989873"/>
            <a:ext cx="320942" cy="274505"/>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4" name="Straight Connector 33"/>
          <p:cNvCxnSpPr/>
          <p:nvPr/>
        </p:nvCxnSpPr>
        <p:spPr>
          <a:xfrm flipV="1">
            <a:off x="1102221" y="4972491"/>
            <a:ext cx="2355432" cy="0"/>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5" name="Straight Connector 34"/>
          <p:cNvCxnSpPr/>
          <p:nvPr/>
        </p:nvCxnSpPr>
        <p:spPr>
          <a:xfrm>
            <a:off x="3503937" y="4989090"/>
            <a:ext cx="320942" cy="274505"/>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6" name="Straight Connector 35"/>
          <p:cNvCxnSpPr/>
          <p:nvPr/>
        </p:nvCxnSpPr>
        <p:spPr>
          <a:xfrm flipH="1">
            <a:off x="8191117" y="4559789"/>
            <a:ext cx="2484000" cy="0"/>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7" name="Straight Connector 36"/>
          <p:cNvCxnSpPr/>
          <p:nvPr/>
        </p:nvCxnSpPr>
        <p:spPr>
          <a:xfrm flipH="1">
            <a:off x="7864762" y="4576388"/>
            <a:ext cx="320942" cy="274505"/>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8" name="Straight Connector 37"/>
          <p:cNvCxnSpPr/>
          <p:nvPr/>
        </p:nvCxnSpPr>
        <p:spPr>
          <a:xfrm flipH="1">
            <a:off x="7692895" y="3740513"/>
            <a:ext cx="2700000" cy="0"/>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9" name="Straight Connector 38"/>
          <p:cNvCxnSpPr/>
          <p:nvPr/>
        </p:nvCxnSpPr>
        <p:spPr>
          <a:xfrm flipH="1">
            <a:off x="7366539" y="3757112"/>
            <a:ext cx="320942" cy="274505"/>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40" name="Straight Connector 39"/>
          <p:cNvCxnSpPr/>
          <p:nvPr/>
        </p:nvCxnSpPr>
        <p:spPr>
          <a:xfrm flipH="1">
            <a:off x="7205574" y="2905482"/>
            <a:ext cx="3187321" cy="1187"/>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41" name="Straight Connector 40"/>
          <p:cNvCxnSpPr/>
          <p:nvPr/>
        </p:nvCxnSpPr>
        <p:spPr>
          <a:xfrm flipH="1">
            <a:off x="6879219" y="2923268"/>
            <a:ext cx="320942" cy="274505"/>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42" name="Straight Connector 41"/>
          <p:cNvCxnSpPr/>
          <p:nvPr/>
        </p:nvCxnSpPr>
        <p:spPr>
          <a:xfrm flipH="1">
            <a:off x="6691141" y="2006776"/>
            <a:ext cx="3863904" cy="0"/>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43" name="Straight Connector 42"/>
          <p:cNvCxnSpPr/>
          <p:nvPr/>
        </p:nvCxnSpPr>
        <p:spPr>
          <a:xfrm flipH="1">
            <a:off x="6364785" y="2023375"/>
            <a:ext cx="320942" cy="274505"/>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44" name="TextBox 43"/>
          <p:cNvSpPr txBox="1"/>
          <p:nvPr/>
        </p:nvSpPr>
        <p:spPr>
          <a:xfrm>
            <a:off x="2281076" y="794100"/>
            <a:ext cx="2804094" cy="461665"/>
          </a:xfrm>
          <a:prstGeom prst="rect">
            <a:avLst/>
          </a:prstGeom>
          <a:noFill/>
        </p:spPr>
        <p:txBody>
          <a:bodyPr wrap="square" rtlCol="0">
            <a:spAutoFit/>
          </a:bodyPr>
          <a:lstStyle/>
          <a:p>
            <a:r>
              <a:rPr lang="en-GB" sz="2400" b="1">
                <a:solidFill>
                  <a:schemeClr val="tx1"/>
                </a:solidFill>
                <a:latin typeface="+mn-lt"/>
              </a:rPr>
              <a:t>THE KNOWLEDGE</a:t>
            </a:r>
          </a:p>
        </p:txBody>
      </p:sp>
      <p:sp>
        <p:nvSpPr>
          <p:cNvPr id="45" name="TextBox 44"/>
          <p:cNvSpPr txBox="1"/>
          <p:nvPr/>
        </p:nvSpPr>
        <p:spPr>
          <a:xfrm>
            <a:off x="7257870" y="800300"/>
            <a:ext cx="2233602" cy="461665"/>
          </a:xfrm>
          <a:prstGeom prst="rect">
            <a:avLst/>
          </a:prstGeom>
          <a:noFill/>
        </p:spPr>
        <p:txBody>
          <a:bodyPr wrap="square" rtlCol="0">
            <a:spAutoFit/>
          </a:bodyPr>
          <a:lstStyle/>
          <a:p>
            <a:r>
              <a:rPr lang="en-GB" sz="2400" b="1">
                <a:solidFill>
                  <a:schemeClr val="tx1"/>
                </a:solidFill>
                <a:latin typeface="+mn-lt"/>
              </a:rPr>
              <a:t>THE PROCESS</a:t>
            </a:r>
          </a:p>
        </p:txBody>
      </p:sp>
      <p:sp>
        <p:nvSpPr>
          <p:cNvPr id="46" name="TextBox 45"/>
          <p:cNvSpPr txBox="1"/>
          <p:nvPr/>
        </p:nvSpPr>
        <p:spPr>
          <a:xfrm rot="484968">
            <a:off x="3913920" y="5238501"/>
            <a:ext cx="3206549" cy="461665"/>
          </a:xfrm>
          <a:prstGeom prst="rect">
            <a:avLst/>
          </a:prstGeom>
          <a:noFill/>
        </p:spPr>
        <p:txBody>
          <a:bodyPr wrap="square" rtlCol="0">
            <a:spAutoFit/>
          </a:bodyPr>
          <a:lstStyle/>
          <a:p>
            <a:r>
              <a:rPr lang="en-GB" sz="2400" b="1">
                <a:solidFill>
                  <a:srgbClr val="002060"/>
                </a:solidFill>
                <a:latin typeface="+mn-lt"/>
              </a:rPr>
              <a:t>SPACED RETRIEVAL</a:t>
            </a:r>
          </a:p>
        </p:txBody>
      </p:sp>
      <p:sp>
        <p:nvSpPr>
          <p:cNvPr id="47" name="TextBox 46"/>
          <p:cNvSpPr txBox="1"/>
          <p:nvPr/>
        </p:nvSpPr>
        <p:spPr>
          <a:xfrm rot="406049">
            <a:off x="4411936" y="4196125"/>
            <a:ext cx="2274461" cy="400110"/>
          </a:xfrm>
          <a:prstGeom prst="rect">
            <a:avLst/>
          </a:prstGeom>
          <a:noFill/>
        </p:spPr>
        <p:txBody>
          <a:bodyPr wrap="square" rtlCol="0">
            <a:spAutoFit/>
          </a:bodyPr>
          <a:lstStyle/>
          <a:p>
            <a:r>
              <a:rPr lang="en-GB" sz="2000" b="1">
                <a:solidFill>
                  <a:srgbClr val="002060"/>
                </a:solidFill>
                <a:latin typeface="+mn-lt"/>
              </a:rPr>
              <a:t>ROLLING RECALL</a:t>
            </a:r>
          </a:p>
        </p:txBody>
      </p:sp>
      <p:sp>
        <p:nvSpPr>
          <p:cNvPr id="48" name="TextBox 47"/>
          <p:cNvSpPr txBox="1"/>
          <p:nvPr/>
        </p:nvSpPr>
        <p:spPr>
          <a:xfrm rot="416738">
            <a:off x="4905504" y="2996719"/>
            <a:ext cx="1300614" cy="646331"/>
          </a:xfrm>
          <a:prstGeom prst="rect">
            <a:avLst/>
          </a:prstGeom>
          <a:noFill/>
        </p:spPr>
        <p:txBody>
          <a:bodyPr wrap="square" rtlCol="0">
            <a:spAutoFit/>
          </a:bodyPr>
          <a:lstStyle/>
          <a:p>
            <a:pPr algn="ctr"/>
            <a:r>
              <a:rPr lang="en-GB" b="1">
                <a:solidFill>
                  <a:srgbClr val="002060"/>
                </a:solidFill>
                <a:latin typeface="+mn-lt"/>
              </a:rPr>
              <a:t>CHECK POINT</a:t>
            </a:r>
          </a:p>
        </p:txBody>
      </p:sp>
      <p:sp>
        <p:nvSpPr>
          <p:cNvPr id="49" name="TextBox 48"/>
          <p:cNvSpPr txBox="1"/>
          <p:nvPr/>
        </p:nvSpPr>
        <p:spPr>
          <a:xfrm rot="416738">
            <a:off x="5338623" y="2234559"/>
            <a:ext cx="702504" cy="369332"/>
          </a:xfrm>
          <a:prstGeom prst="rect">
            <a:avLst/>
          </a:prstGeom>
          <a:noFill/>
        </p:spPr>
        <p:txBody>
          <a:bodyPr wrap="square" rtlCol="0">
            <a:spAutoFit/>
          </a:bodyPr>
          <a:lstStyle/>
          <a:p>
            <a:pPr algn="ctr"/>
            <a:r>
              <a:rPr lang="en-GB" b="1">
                <a:solidFill>
                  <a:srgbClr val="002060"/>
                </a:solidFill>
                <a:latin typeface="+mn-lt"/>
              </a:rPr>
              <a:t>KAP</a:t>
            </a:r>
          </a:p>
        </p:txBody>
      </p:sp>
      <p:sp>
        <p:nvSpPr>
          <p:cNvPr id="52" name="Rectangle 51"/>
          <p:cNvSpPr/>
          <p:nvPr/>
        </p:nvSpPr>
        <p:spPr>
          <a:xfrm>
            <a:off x="0" y="6339146"/>
            <a:ext cx="12192000" cy="518854"/>
          </a:xfrm>
          <a:prstGeom prst="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Chevron 52"/>
          <p:cNvSpPr/>
          <p:nvPr/>
        </p:nvSpPr>
        <p:spPr>
          <a:xfrm>
            <a:off x="2592980" y="6339146"/>
            <a:ext cx="6579896" cy="521686"/>
          </a:xfrm>
          <a:prstGeom prst="chevron">
            <a:avLst/>
          </a:prstGeom>
          <a:solidFill>
            <a:schemeClr val="accent5">
              <a:lumMod val="5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ALT ASSESSMENT PYRAMID</a:t>
            </a:r>
            <a:endParaRPr lang="en-GB" sz="1600" b="0">
              <a:solidFill>
                <a:schemeClr val="bg1"/>
              </a:solidFill>
            </a:endParaRPr>
          </a:p>
        </p:txBody>
      </p:sp>
      <p:pic>
        <p:nvPicPr>
          <p:cNvPr id="54" name="Picture 53"/>
          <p:cNvPicPr>
            <a:picLocks noChangeAspect="1"/>
          </p:cNvPicPr>
          <p:nvPr/>
        </p:nvPicPr>
        <p:blipFill rotWithShape="1">
          <a:blip r:embed="rId3" cstate="print">
            <a:extLst>
              <a:ext uri="{28A0092B-C50C-407E-A947-70E740481C1C}">
                <a14:useLocalDpi xmlns:a14="http://schemas.microsoft.com/office/drawing/2010/main" val="0"/>
              </a:ext>
            </a:extLst>
          </a:blip>
          <a:srcRect t="1" r="59982" b="-5988"/>
          <a:stretch/>
        </p:blipFill>
        <p:spPr>
          <a:xfrm>
            <a:off x="11645153" y="6420114"/>
            <a:ext cx="487873" cy="429535"/>
          </a:xfrm>
          <a:prstGeom prst="rect">
            <a:avLst/>
          </a:prstGeom>
        </p:spPr>
      </p:pic>
    </p:spTree>
    <p:extLst>
      <p:ext uri="{BB962C8B-B14F-4D97-AF65-F5344CB8AC3E}">
        <p14:creationId xmlns:p14="http://schemas.microsoft.com/office/powerpoint/2010/main" val="214244561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1_ALT Assessment Pyramid">
    <p:spTree>
      <p:nvGrpSpPr>
        <p:cNvPr id="1" name=""/>
        <p:cNvGrpSpPr/>
        <p:nvPr/>
      </p:nvGrpSpPr>
      <p:grpSpPr>
        <a:xfrm>
          <a:off x="0" y="0"/>
          <a:ext cx="0" cy="0"/>
          <a:chOff x="0" y="0"/>
          <a:chExt cx="0" cy="0"/>
        </a:xfrm>
      </p:grpSpPr>
      <p:sp>
        <p:nvSpPr>
          <p:cNvPr id="119" name="Freeform 83"/>
          <p:cNvSpPr>
            <a:spLocks/>
          </p:cNvSpPr>
          <p:nvPr/>
        </p:nvSpPr>
        <p:spPr bwMode="auto">
          <a:xfrm>
            <a:off x="5826125" y="1484313"/>
            <a:ext cx="628650" cy="1268413"/>
          </a:xfrm>
          <a:custGeom>
            <a:avLst/>
            <a:gdLst>
              <a:gd name="T0" fmla="*/ 0 w 190"/>
              <a:gd name="T1" fmla="*/ 0 h 384"/>
              <a:gd name="T2" fmla="*/ 190 w 190"/>
              <a:gd name="T3" fmla="*/ 323 h 384"/>
              <a:gd name="T4" fmla="*/ 87 w 190"/>
              <a:gd name="T5" fmla="*/ 384 h 384"/>
            </a:gdLst>
            <a:ahLst/>
            <a:cxnLst>
              <a:cxn ang="0">
                <a:pos x="T0" y="T1"/>
              </a:cxn>
              <a:cxn ang="0">
                <a:pos x="T2" y="T3"/>
              </a:cxn>
              <a:cxn ang="0">
                <a:pos x="T4" y="T5"/>
              </a:cxn>
            </a:cxnLst>
            <a:rect l="0" t="0" r="r" b="b"/>
            <a:pathLst>
              <a:path w="190" h="384">
                <a:moveTo>
                  <a:pt x="0" y="0"/>
                </a:moveTo>
                <a:cubicBezTo>
                  <a:pt x="0" y="0"/>
                  <a:pt x="83" y="141"/>
                  <a:pt x="190" y="323"/>
                </a:cubicBezTo>
                <a:cubicBezTo>
                  <a:pt x="87" y="384"/>
                  <a:pt x="87" y="384"/>
                  <a:pt x="87" y="384"/>
                </a:cubicBezTo>
              </a:path>
            </a:pathLst>
          </a:custGeom>
          <a:solidFill>
            <a:srgbClr val="204F76"/>
          </a:solidFill>
          <a:ln w="269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15" name="Freeform 79"/>
          <p:cNvSpPr>
            <a:spLocks/>
          </p:cNvSpPr>
          <p:nvPr/>
        </p:nvSpPr>
        <p:spPr bwMode="auto">
          <a:xfrm>
            <a:off x="5218113" y="1476375"/>
            <a:ext cx="885825" cy="1276350"/>
          </a:xfrm>
          <a:custGeom>
            <a:avLst/>
            <a:gdLst>
              <a:gd name="T0" fmla="*/ 268 w 268"/>
              <a:gd name="T1" fmla="*/ 386 h 386"/>
              <a:gd name="T2" fmla="*/ 184 w 268"/>
              <a:gd name="T3" fmla="*/ 2 h 386"/>
              <a:gd name="T4" fmla="*/ 0 w 268"/>
              <a:gd name="T5" fmla="*/ 361 h 386"/>
              <a:gd name="T6" fmla="*/ 268 w 268"/>
              <a:gd name="T7" fmla="*/ 386 h 386"/>
            </a:gdLst>
            <a:ahLst/>
            <a:cxnLst>
              <a:cxn ang="0">
                <a:pos x="T0" y="T1"/>
              </a:cxn>
              <a:cxn ang="0">
                <a:pos x="T2" y="T3"/>
              </a:cxn>
              <a:cxn ang="0">
                <a:pos x="T4" y="T5"/>
              </a:cxn>
              <a:cxn ang="0">
                <a:pos x="T6" y="T7"/>
              </a:cxn>
            </a:cxnLst>
            <a:rect l="0" t="0" r="r" b="b"/>
            <a:pathLst>
              <a:path w="268" h="386">
                <a:moveTo>
                  <a:pt x="268" y="386"/>
                </a:moveTo>
                <a:cubicBezTo>
                  <a:pt x="220" y="168"/>
                  <a:pt x="184" y="2"/>
                  <a:pt x="184" y="2"/>
                </a:cubicBezTo>
                <a:cubicBezTo>
                  <a:pt x="186" y="0"/>
                  <a:pt x="105" y="158"/>
                  <a:pt x="0" y="361"/>
                </a:cubicBezTo>
                <a:lnTo>
                  <a:pt x="268" y="386"/>
                </a:lnTo>
                <a:close/>
              </a:path>
            </a:pathLst>
          </a:custGeom>
          <a:solidFill>
            <a:srgbClr val="3584C5"/>
          </a:solidFill>
          <a:ln w="269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20" name="Freeform 84"/>
          <p:cNvSpPr>
            <a:spLocks/>
          </p:cNvSpPr>
          <p:nvPr/>
        </p:nvSpPr>
        <p:spPr bwMode="auto">
          <a:xfrm>
            <a:off x="6162675" y="2746375"/>
            <a:ext cx="830263" cy="1057275"/>
          </a:xfrm>
          <a:custGeom>
            <a:avLst/>
            <a:gdLst>
              <a:gd name="T0" fmla="*/ 0 w 251"/>
              <a:gd name="T1" fmla="*/ 66 h 320"/>
              <a:gd name="T2" fmla="*/ 123 w 251"/>
              <a:gd name="T3" fmla="*/ 0 h 320"/>
              <a:gd name="T4" fmla="*/ 251 w 251"/>
              <a:gd name="T5" fmla="*/ 218 h 320"/>
              <a:gd name="T6" fmla="*/ 51 w 251"/>
              <a:gd name="T7" fmla="*/ 320 h 320"/>
            </a:gdLst>
            <a:ahLst/>
            <a:cxnLst>
              <a:cxn ang="0">
                <a:pos x="T0" y="T1"/>
              </a:cxn>
              <a:cxn ang="0">
                <a:pos x="T2" y="T3"/>
              </a:cxn>
              <a:cxn ang="0">
                <a:pos x="T4" y="T5"/>
              </a:cxn>
              <a:cxn ang="0">
                <a:pos x="T6" y="T7"/>
              </a:cxn>
            </a:cxnLst>
            <a:rect l="0" t="0" r="r" b="b"/>
            <a:pathLst>
              <a:path w="251" h="320">
                <a:moveTo>
                  <a:pt x="0" y="66"/>
                </a:moveTo>
                <a:cubicBezTo>
                  <a:pt x="123" y="0"/>
                  <a:pt x="123" y="0"/>
                  <a:pt x="123" y="0"/>
                </a:cubicBezTo>
                <a:cubicBezTo>
                  <a:pt x="164" y="70"/>
                  <a:pt x="208" y="144"/>
                  <a:pt x="251" y="218"/>
                </a:cubicBezTo>
                <a:cubicBezTo>
                  <a:pt x="51" y="320"/>
                  <a:pt x="51" y="320"/>
                  <a:pt x="51" y="320"/>
                </a:cubicBezTo>
              </a:path>
            </a:pathLst>
          </a:custGeom>
          <a:solidFill>
            <a:srgbClr val="AA5A12"/>
          </a:solidFill>
          <a:ln w="269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18" name="Freeform 82"/>
          <p:cNvSpPr>
            <a:spLocks/>
          </p:cNvSpPr>
          <p:nvPr/>
        </p:nvSpPr>
        <p:spPr bwMode="auto">
          <a:xfrm>
            <a:off x="4711700" y="2838450"/>
            <a:ext cx="1620838" cy="965200"/>
          </a:xfrm>
          <a:custGeom>
            <a:avLst/>
            <a:gdLst>
              <a:gd name="T0" fmla="*/ 0 w 490"/>
              <a:gd name="T1" fmla="*/ 244 h 292"/>
              <a:gd name="T2" fmla="*/ 126 w 490"/>
              <a:gd name="T3" fmla="*/ 0 h 292"/>
              <a:gd name="T4" fmla="*/ 434 w 490"/>
              <a:gd name="T5" fmla="*/ 35 h 292"/>
              <a:gd name="T6" fmla="*/ 490 w 490"/>
              <a:gd name="T7" fmla="*/ 292 h 292"/>
              <a:gd name="T8" fmla="*/ 0 w 490"/>
              <a:gd name="T9" fmla="*/ 244 h 292"/>
            </a:gdLst>
            <a:ahLst/>
            <a:cxnLst>
              <a:cxn ang="0">
                <a:pos x="T0" y="T1"/>
              </a:cxn>
              <a:cxn ang="0">
                <a:pos x="T2" y="T3"/>
              </a:cxn>
              <a:cxn ang="0">
                <a:pos x="T4" y="T5"/>
              </a:cxn>
              <a:cxn ang="0">
                <a:pos x="T6" y="T7"/>
              </a:cxn>
              <a:cxn ang="0">
                <a:pos x="T8" y="T9"/>
              </a:cxn>
            </a:cxnLst>
            <a:rect l="0" t="0" r="r" b="b"/>
            <a:pathLst>
              <a:path w="490" h="292">
                <a:moveTo>
                  <a:pt x="0" y="244"/>
                </a:moveTo>
                <a:cubicBezTo>
                  <a:pt x="43" y="161"/>
                  <a:pt x="86" y="78"/>
                  <a:pt x="126" y="0"/>
                </a:cubicBezTo>
                <a:cubicBezTo>
                  <a:pt x="434" y="35"/>
                  <a:pt x="434" y="35"/>
                  <a:pt x="434" y="35"/>
                </a:cubicBezTo>
                <a:cubicBezTo>
                  <a:pt x="452" y="117"/>
                  <a:pt x="471" y="205"/>
                  <a:pt x="490" y="292"/>
                </a:cubicBezTo>
                <a:lnTo>
                  <a:pt x="0" y="244"/>
                </a:lnTo>
                <a:close/>
              </a:path>
            </a:pathLst>
          </a:custGeom>
          <a:solidFill>
            <a:srgbClr val="E88126"/>
          </a:solidFill>
          <a:ln w="269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17" name="Freeform 81"/>
          <p:cNvSpPr>
            <a:spLocks/>
          </p:cNvSpPr>
          <p:nvPr/>
        </p:nvSpPr>
        <p:spPr bwMode="auto">
          <a:xfrm>
            <a:off x="4203700" y="3836988"/>
            <a:ext cx="2370138" cy="1063625"/>
          </a:xfrm>
          <a:custGeom>
            <a:avLst/>
            <a:gdLst>
              <a:gd name="T0" fmla="*/ 0 w 717"/>
              <a:gd name="T1" fmla="*/ 237 h 322"/>
              <a:gd name="T2" fmla="*/ 124 w 717"/>
              <a:gd name="T3" fmla="*/ 0 h 322"/>
              <a:gd name="T4" fmla="*/ 658 w 717"/>
              <a:gd name="T5" fmla="*/ 53 h 322"/>
              <a:gd name="T6" fmla="*/ 717 w 717"/>
              <a:gd name="T7" fmla="*/ 322 h 322"/>
              <a:gd name="T8" fmla="*/ 0 w 717"/>
              <a:gd name="T9" fmla="*/ 237 h 322"/>
            </a:gdLst>
            <a:ahLst/>
            <a:cxnLst>
              <a:cxn ang="0">
                <a:pos x="T0" y="T1"/>
              </a:cxn>
              <a:cxn ang="0">
                <a:pos x="T2" y="T3"/>
              </a:cxn>
              <a:cxn ang="0">
                <a:pos x="T4" y="T5"/>
              </a:cxn>
              <a:cxn ang="0">
                <a:pos x="T6" y="T7"/>
              </a:cxn>
              <a:cxn ang="0">
                <a:pos x="T8" y="T9"/>
              </a:cxn>
            </a:cxnLst>
            <a:rect l="0" t="0" r="r" b="b"/>
            <a:pathLst>
              <a:path w="717" h="322">
                <a:moveTo>
                  <a:pt x="0" y="237"/>
                </a:moveTo>
                <a:cubicBezTo>
                  <a:pt x="38" y="164"/>
                  <a:pt x="81" y="83"/>
                  <a:pt x="124" y="0"/>
                </a:cubicBezTo>
                <a:cubicBezTo>
                  <a:pt x="658" y="53"/>
                  <a:pt x="658" y="53"/>
                  <a:pt x="658" y="53"/>
                </a:cubicBezTo>
                <a:cubicBezTo>
                  <a:pt x="679" y="147"/>
                  <a:pt x="699" y="239"/>
                  <a:pt x="717" y="322"/>
                </a:cubicBezTo>
                <a:lnTo>
                  <a:pt x="0" y="237"/>
                </a:lnTo>
                <a:close/>
              </a:path>
            </a:pathLst>
          </a:custGeom>
          <a:solidFill>
            <a:srgbClr val="DCB50E"/>
          </a:solidFill>
          <a:ln w="269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121" name="Freeform 85"/>
          <p:cNvSpPr>
            <a:spLocks/>
          </p:cNvSpPr>
          <p:nvPr/>
        </p:nvSpPr>
        <p:spPr bwMode="auto">
          <a:xfrm>
            <a:off x="6378575" y="3641725"/>
            <a:ext cx="1109663" cy="1258888"/>
          </a:xfrm>
          <a:custGeom>
            <a:avLst/>
            <a:gdLst>
              <a:gd name="T0" fmla="*/ 0 w 336"/>
              <a:gd name="T1" fmla="*/ 112 h 381"/>
              <a:gd name="T2" fmla="*/ 218 w 336"/>
              <a:gd name="T3" fmla="*/ 0 h 381"/>
              <a:gd name="T4" fmla="*/ 336 w 336"/>
              <a:gd name="T5" fmla="*/ 202 h 381"/>
              <a:gd name="T6" fmla="*/ 59 w 336"/>
              <a:gd name="T7" fmla="*/ 381 h 381"/>
            </a:gdLst>
            <a:ahLst/>
            <a:cxnLst>
              <a:cxn ang="0">
                <a:pos x="T0" y="T1"/>
              </a:cxn>
              <a:cxn ang="0">
                <a:pos x="T2" y="T3"/>
              </a:cxn>
              <a:cxn ang="0">
                <a:pos x="T4" y="T5"/>
              </a:cxn>
              <a:cxn ang="0">
                <a:pos x="T6" y="T7"/>
              </a:cxn>
            </a:cxnLst>
            <a:rect l="0" t="0" r="r" b="b"/>
            <a:pathLst>
              <a:path w="336" h="381">
                <a:moveTo>
                  <a:pt x="0" y="112"/>
                </a:moveTo>
                <a:cubicBezTo>
                  <a:pt x="218" y="0"/>
                  <a:pt x="218" y="0"/>
                  <a:pt x="218" y="0"/>
                </a:cubicBezTo>
                <a:cubicBezTo>
                  <a:pt x="260" y="71"/>
                  <a:pt x="300" y="140"/>
                  <a:pt x="336" y="202"/>
                </a:cubicBezTo>
                <a:cubicBezTo>
                  <a:pt x="59" y="381"/>
                  <a:pt x="59" y="381"/>
                  <a:pt x="59" y="381"/>
                </a:cubicBezTo>
              </a:path>
            </a:pathLst>
          </a:custGeom>
          <a:solidFill>
            <a:srgbClr val="A2850A"/>
          </a:solidFill>
          <a:ln w="269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116" name="Freeform 80"/>
          <p:cNvSpPr>
            <a:spLocks/>
          </p:cNvSpPr>
          <p:nvPr/>
        </p:nvSpPr>
        <p:spPr bwMode="auto">
          <a:xfrm>
            <a:off x="3671888" y="4864100"/>
            <a:ext cx="3155950" cy="1200150"/>
          </a:xfrm>
          <a:custGeom>
            <a:avLst/>
            <a:gdLst>
              <a:gd name="T0" fmla="*/ 123 w 955"/>
              <a:gd name="T1" fmla="*/ 0 h 363"/>
              <a:gd name="T2" fmla="*/ 0 w 955"/>
              <a:gd name="T3" fmla="*/ 234 h 363"/>
              <a:gd name="T4" fmla="*/ 955 w 955"/>
              <a:gd name="T5" fmla="*/ 363 h 363"/>
              <a:gd name="T6" fmla="*/ 894 w 955"/>
              <a:gd name="T7" fmla="*/ 84 h 363"/>
              <a:gd name="T8" fmla="*/ 123 w 955"/>
              <a:gd name="T9" fmla="*/ 0 h 363"/>
            </a:gdLst>
            <a:ahLst/>
            <a:cxnLst>
              <a:cxn ang="0">
                <a:pos x="T0" y="T1"/>
              </a:cxn>
              <a:cxn ang="0">
                <a:pos x="T2" y="T3"/>
              </a:cxn>
              <a:cxn ang="0">
                <a:pos x="T4" y="T5"/>
              </a:cxn>
              <a:cxn ang="0">
                <a:pos x="T6" y="T7"/>
              </a:cxn>
              <a:cxn ang="0">
                <a:pos x="T8" y="T9"/>
              </a:cxn>
            </a:cxnLst>
            <a:rect l="0" t="0" r="r" b="b"/>
            <a:pathLst>
              <a:path w="955" h="363">
                <a:moveTo>
                  <a:pt x="123" y="0"/>
                </a:moveTo>
                <a:cubicBezTo>
                  <a:pt x="50" y="138"/>
                  <a:pt x="0" y="234"/>
                  <a:pt x="0" y="234"/>
                </a:cubicBezTo>
                <a:cubicBezTo>
                  <a:pt x="955" y="363"/>
                  <a:pt x="955" y="363"/>
                  <a:pt x="955" y="363"/>
                </a:cubicBezTo>
                <a:cubicBezTo>
                  <a:pt x="955" y="363"/>
                  <a:pt x="930" y="248"/>
                  <a:pt x="894" y="84"/>
                </a:cubicBezTo>
                <a:lnTo>
                  <a:pt x="123" y="0"/>
                </a:lnTo>
                <a:close/>
              </a:path>
            </a:pathLst>
          </a:custGeom>
          <a:solidFill>
            <a:srgbClr val="C9AED2"/>
          </a:solidFill>
          <a:ln w="269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122" name="Freeform 86"/>
          <p:cNvSpPr>
            <a:spLocks/>
          </p:cNvSpPr>
          <p:nvPr/>
        </p:nvSpPr>
        <p:spPr bwMode="auto">
          <a:xfrm>
            <a:off x="6632575" y="4516438"/>
            <a:ext cx="1358900" cy="1547813"/>
          </a:xfrm>
          <a:custGeom>
            <a:avLst/>
            <a:gdLst>
              <a:gd name="T0" fmla="*/ 64 w 411"/>
              <a:gd name="T1" fmla="*/ 468 h 468"/>
              <a:gd name="T2" fmla="*/ 410 w 411"/>
              <a:gd name="T3" fmla="*/ 195 h 468"/>
              <a:gd name="T4" fmla="*/ 297 w 411"/>
              <a:gd name="T5" fmla="*/ 0 h 468"/>
              <a:gd name="T6" fmla="*/ 0 w 411"/>
              <a:gd name="T7" fmla="*/ 197 h 468"/>
            </a:gdLst>
            <a:ahLst/>
            <a:cxnLst>
              <a:cxn ang="0">
                <a:pos x="T0" y="T1"/>
              </a:cxn>
              <a:cxn ang="0">
                <a:pos x="T2" y="T3"/>
              </a:cxn>
              <a:cxn ang="0">
                <a:pos x="T4" y="T5"/>
              </a:cxn>
              <a:cxn ang="0">
                <a:pos x="T6" y="T7"/>
              </a:cxn>
            </a:cxnLst>
            <a:rect l="0" t="0" r="r" b="b"/>
            <a:pathLst>
              <a:path w="411" h="468">
                <a:moveTo>
                  <a:pt x="64" y="468"/>
                </a:moveTo>
                <a:cubicBezTo>
                  <a:pt x="64" y="468"/>
                  <a:pt x="406" y="195"/>
                  <a:pt x="410" y="195"/>
                </a:cubicBezTo>
                <a:cubicBezTo>
                  <a:pt x="411" y="195"/>
                  <a:pt x="365" y="116"/>
                  <a:pt x="297" y="0"/>
                </a:cubicBezTo>
                <a:cubicBezTo>
                  <a:pt x="0" y="197"/>
                  <a:pt x="0" y="197"/>
                  <a:pt x="0" y="197"/>
                </a:cubicBezTo>
              </a:path>
            </a:pathLst>
          </a:custGeom>
          <a:solidFill>
            <a:srgbClr val="9259A3"/>
          </a:solidFill>
          <a:ln w="269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17" name="TextBox 16"/>
          <p:cNvSpPr txBox="1"/>
          <p:nvPr/>
        </p:nvSpPr>
        <p:spPr>
          <a:xfrm rot="19391665">
            <a:off x="6631544" y="4831812"/>
            <a:ext cx="1188292" cy="707886"/>
          </a:xfrm>
          <a:prstGeom prst="rect">
            <a:avLst/>
          </a:prstGeom>
          <a:noFill/>
        </p:spPr>
        <p:txBody>
          <a:bodyPr wrap="square" rtlCol="0">
            <a:spAutoFit/>
          </a:bodyPr>
          <a:lstStyle/>
          <a:p>
            <a:pPr algn="ctr"/>
            <a:r>
              <a:rPr lang="en-GB" sz="2000" b="0">
                <a:solidFill>
                  <a:schemeClr val="bg1"/>
                </a:solidFill>
                <a:effectLst/>
                <a:latin typeface="+mn-lt"/>
              </a:rPr>
              <a:t>Every lesson</a:t>
            </a:r>
          </a:p>
        </p:txBody>
      </p:sp>
      <p:sp>
        <p:nvSpPr>
          <p:cNvPr id="18" name="TextBox 17"/>
          <p:cNvSpPr txBox="1"/>
          <p:nvPr/>
        </p:nvSpPr>
        <p:spPr>
          <a:xfrm rot="19817353">
            <a:off x="6409188" y="3770973"/>
            <a:ext cx="957786" cy="830997"/>
          </a:xfrm>
          <a:prstGeom prst="rect">
            <a:avLst/>
          </a:prstGeom>
          <a:noFill/>
        </p:spPr>
        <p:txBody>
          <a:bodyPr wrap="square" rtlCol="0">
            <a:spAutoFit/>
          </a:bodyPr>
          <a:lstStyle/>
          <a:p>
            <a:pPr algn="ctr"/>
            <a:r>
              <a:rPr lang="en-GB" sz="1600" b="0">
                <a:solidFill>
                  <a:schemeClr val="bg1"/>
                </a:solidFill>
                <a:effectLst/>
                <a:latin typeface="+mn-lt"/>
              </a:rPr>
              <a:t>Every few weeks</a:t>
            </a:r>
          </a:p>
        </p:txBody>
      </p:sp>
      <p:sp>
        <p:nvSpPr>
          <p:cNvPr id="19" name="TextBox 18"/>
          <p:cNvSpPr txBox="1"/>
          <p:nvPr/>
        </p:nvSpPr>
        <p:spPr>
          <a:xfrm rot="19932370">
            <a:off x="6180859" y="2870892"/>
            <a:ext cx="698718" cy="738664"/>
          </a:xfrm>
          <a:prstGeom prst="rect">
            <a:avLst/>
          </a:prstGeom>
          <a:noFill/>
        </p:spPr>
        <p:txBody>
          <a:bodyPr wrap="square" rtlCol="0">
            <a:spAutoFit/>
          </a:bodyPr>
          <a:lstStyle/>
          <a:p>
            <a:pPr algn="ctr"/>
            <a:r>
              <a:rPr lang="en-GB" sz="1400" b="0">
                <a:solidFill>
                  <a:schemeClr val="bg1"/>
                </a:solidFill>
                <a:effectLst/>
                <a:latin typeface="+mn-lt"/>
              </a:rPr>
              <a:t>One per unit</a:t>
            </a:r>
          </a:p>
        </p:txBody>
      </p:sp>
      <p:sp>
        <p:nvSpPr>
          <p:cNvPr id="20" name="TextBox 19"/>
          <p:cNvSpPr txBox="1"/>
          <p:nvPr/>
        </p:nvSpPr>
        <p:spPr>
          <a:xfrm>
            <a:off x="1046410" y="4387455"/>
            <a:ext cx="2577853" cy="584775"/>
          </a:xfrm>
          <a:prstGeom prst="rect">
            <a:avLst/>
          </a:prstGeom>
          <a:noFill/>
        </p:spPr>
        <p:txBody>
          <a:bodyPr wrap="square" rtlCol="0">
            <a:spAutoFit/>
          </a:bodyPr>
          <a:lstStyle/>
          <a:p>
            <a:pPr algn="ctr"/>
            <a:r>
              <a:rPr lang="en-GB" sz="1600">
                <a:solidFill>
                  <a:schemeClr val="tx1"/>
                </a:solidFill>
                <a:latin typeface="+mn-lt"/>
              </a:rPr>
              <a:t>Recent and long term selected for interleaving</a:t>
            </a:r>
          </a:p>
        </p:txBody>
      </p:sp>
      <p:sp>
        <p:nvSpPr>
          <p:cNvPr id="21" name="TextBox 20"/>
          <p:cNvSpPr txBox="1"/>
          <p:nvPr/>
        </p:nvSpPr>
        <p:spPr>
          <a:xfrm>
            <a:off x="997375" y="3386514"/>
            <a:ext cx="3172103" cy="584775"/>
          </a:xfrm>
          <a:prstGeom prst="rect">
            <a:avLst/>
          </a:prstGeom>
          <a:noFill/>
        </p:spPr>
        <p:txBody>
          <a:bodyPr wrap="square" rtlCol="0">
            <a:spAutoFit/>
          </a:bodyPr>
          <a:lstStyle/>
          <a:p>
            <a:pPr algn="ctr"/>
            <a:r>
              <a:rPr lang="en-GB" sz="1600">
                <a:solidFill>
                  <a:schemeClr val="tx1"/>
                </a:solidFill>
                <a:latin typeface="+mn-lt"/>
              </a:rPr>
              <a:t>From the Knowledge Organiser – self studied homework</a:t>
            </a:r>
          </a:p>
        </p:txBody>
      </p:sp>
      <p:sp>
        <p:nvSpPr>
          <p:cNvPr id="22" name="TextBox 21"/>
          <p:cNvSpPr txBox="1"/>
          <p:nvPr/>
        </p:nvSpPr>
        <p:spPr>
          <a:xfrm>
            <a:off x="1376417" y="2369783"/>
            <a:ext cx="3552159" cy="584775"/>
          </a:xfrm>
          <a:prstGeom prst="rect">
            <a:avLst/>
          </a:prstGeom>
          <a:noFill/>
        </p:spPr>
        <p:txBody>
          <a:bodyPr wrap="square" rtlCol="0">
            <a:spAutoFit/>
          </a:bodyPr>
          <a:lstStyle/>
          <a:p>
            <a:pPr algn="ctr"/>
            <a:r>
              <a:rPr lang="en-GB" sz="1600">
                <a:solidFill>
                  <a:schemeClr val="tx1"/>
                </a:solidFill>
                <a:latin typeface="+mn-lt"/>
              </a:rPr>
              <a:t>Key learning from the current unit</a:t>
            </a:r>
          </a:p>
          <a:p>
            <a:pPr algn="ctr"/>
            <a:r>
              <a:rPr lang="en-GB" sz="1600">
                <a:solidFill>
                  <a:schemeClr val="tx1"/>
                </a:solidFill>
                <a:latin typeface="+mn-lt"/>
              </a:rPr>
              <a:t> - specific revision homework</a:t>
            </a:r>
          </a:p>
        </p:txBody>
      </p:sp>
      <p:sp>
        <p:nvSpPr>
          <p:cNvPr id="23" name="TextBox 22"/>
          <p:cNvSpPr txBox="1"/>
          <p:nvPr/>
        </p:nvSpPr>
        <p:spPr>
          <a:xfrm>
            <a:off x="1119265" y="1474672"/>
            <a:ext cx="4340242" cy="584775"/>
          </a:xfrm>
          <a:prstGeom prst="rect">
            <a:avLst/>
          </a:prstGeom>
          <a:noFill/>
        </p:spPr>
        <p:txBody>
          <a:bodyPr wrap="square" rtlCol="0">
            <a:spAutoFit/>
          </a:bodyPr>
          <a:lstStyle/>
          <a:p>
            <a:pPr algn="ctr"/>
            <a:r>
              <a:rPr lang="en-GB" sz="1600">
                <a:solidFill>
                  <a:schemeClr val="tx1"/>
                </a:solidFill>
                <a:latin typeface="+mn-lt"/>
              </a:rPr>
              <a:t>Key Assessment Point - Interleaved knowledge from the full course of study</a:t>
            </a:r>
          </a:p>
        </p:txBody>
      </p:sp>
      <p:sp>
        <p:nvSpPr>
          <p:cNvPr id="24" name="TextBox 23"/>
          <p:cNvSpPr txBox="1"/>
          <p:nvPr/>
        </p:nvSpPr>
        <p:spPr>
          <a:xfrm>
            <a:off x="8127736" y="3942809"/>
            <a:ext cx="2490922" cy="584775"/>
          </a:xfrm>
          <a:prstGeom prst="rect">
            <a:avLst/>
          </a:prstGeom>
          <a:noFill/>
        </p:spPr>
        <p:txBody>
          <a:bodyPr wrap="square" rtlCol="0">
            <a:spAutoFit/>
          </a:bodyPr>
          <a:lstStyle/>
          <a:p>
            <a:pPr algn="ctr"/>
            <a:r>
              <a:rPr lang="en-GB" sz="1600">
                <a:solidFill>
                  <a:schemeClr val="tx1"/>
                </a:solidFill>
                <a:latin typeface="+mn-lt"/>
              </a:rPr>
              <a:t>Self marked – no stakes</a:t>
            </a:r>
          </a:p>
          <a:p>
            <a:pPr algn="ctr"/>
            <a:r>
              <a:rPr lang="en-GB" sz="1600">
                <a:solidFill>
                  <a:schemeClr val="tx1"/>
                </a:solidFill>
                <a:latin typeface="+mn-lt"/>
              </a:rPr>
              <a:t>silent &amp; individual</a:t>
            </a:r>
          </a:p>
        </p:txBody>
      </p:sp>
      <p:sp>
        <p:nvSpPr>
          <p:cNvPr id="25" name="TextBox 24"/>
          <p:cNvSpPr txBox="1"/>
          <p:nvPr/>
        </p:nvSpPr>
        <p:spPr>
          <a:xfrm>
            <a:off x="7707159" y="3146480"/>
            <a:ext cx="2695681" cy="584775"/>
          </a:xfrm>
          <a:prstGeom prst="rect">
            <a:avLst/>
          </a:prstGeom>
          <a:noFill/>
        </p:spPr>
        <p:txBody>
          <a:bodyPr wrap="square" rtlCol="0">
            <a:spAutoFit/>
          </a:bodyPr>
          <a:lstStyle/>
          <a:p>
            <a:pPr algn="ctr"/>
            <a:r>
              <a:rPr lang="en-GB" sz="1600">
                <a:solidFill>
                  <a:schemeClr val="tx1"/>
                </a:solidFill>
                <a:latin typeface="+mn-lt"/>
              </a:rPr>
              <a:t>Peer marked – low stakes</a:t>
            </a:r>
            <a:br>
              <a:rPr lang="en-GB" sz="1600">
                <a:solidFill>
                  <a:schemeClr val="tx1"/>
                </a:solidFill>
                <a:latin typeface="+mn-lt"/>
              </a:rPr>
            </a:br>
            <a:r>
              <a:rPr lang="en-GB" sz="1600">
                <a:solidFill>
                  <a:schemeClr val="tx1"/>
                </a:solidFill>
                <a:latin typeface="+mn-lt"/>
              </a:rPr>
              <a:t> – whole class feedback</a:t>
            </a:r>
          </a:p>
        </p:txBody>
      </p:sp>
      <p:sp>
        <p:nvSpPr>
          <p:cNvPr id="26" name="TextBox 25"/>
          <p:cNvSpPr txBox="1"/>
          <p:nvPr/>
        </p:nvSpPr>
        <p:spPr>
          <a:xfrm>
            <a:off x="6917278" y="2320707"/>
            <a:ext cx="3901274" cy="584775"/>
          </a:xfrm>
          <a:prstGeom prst="rect">
            <a:avLst/>
          </a:prstGeom>
          <a:noFill/>
        </p:spPr>
        <p:txBody>
          <a:bodyPr wrap="square" rtlCol="0">
            <a:spAutoFit/>
          </a:bodyPr>
          <a:lstStyle/>
          <a:p>
            <a:pPr algn="ctr"/>
            <a:r>
              <a:rPr lang="en-GB" sz="1600">
                <a:solidFill>
                  <a:schemeClr val="tx1"/>
                </a:solidFill>
                <a:latin typeface="+mn-lt"/>
              </a:rPr>
              <a:t>Teacher marked – medium stakes personalised formative feedback</a:t>
            </a:r>
          </a:p>
        </p:txBody>
      </p:sp>
      <p:sp>
        <p:nvSpPr>
          <p:cNvPr id="27" name="TextBox 26"/>
          <p:cNvSpPr txBox="1"/>
          <p:nvPr/>
        </p:nvSpPr>
        <p:spPr>
          <a:xfrm>
            <a:off x="6487364" y="1413764"/>
            <a:ext cx="4688905" cy="584775"/>
          </a:xfrm>
          <a:prstGeom prst="rect">
            <a:avLst/>
          </a:prstGeom>
          <a:noFill/>
        </p:spPr>
        <p:txBody>
          <a:bodyPr wrap="square" rtlCol="0">
            <a:spAutoFit/>
          </a:bodyPr>
          <a:lstStyle/>
          <a:p>
            <a:pPr algn="ctr"/>
            <a:r>
              <a:rPr lang="en-GB" sz="1600">
                <a:solidFill>
                  <a:schemeClr val="tx1"/>
                </a:solidFill>
                <a:latin typeface="+mn-lt"/>
              </a:rPr>
              <a:t>Teacher marked &amp; moderated – high stakes summative mark informs reports</a:t>
            </a:r>
          </a:p>
        </p:txBody>
      </p:sp>
      <p:cxnSp>
        <p:nvCxnSpPr>
          <p:cNvPr id="28" name="Straight Connector 27"/>
          <p:cNvCxnSpPr/>
          <p:nvPr/>
        </p:nvCxnSpPr>
        <p:spPr>
          <a:xfrm flipV="1">
            <a:off x="1581912" y="2060433"/>
            <a:ext cx="3433976" cy="0"/>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29" name="Straight Connector 28"/>
          <p:cNvCxnSpPr/>
          <p:nvPr/>
        </p:nvCxnSpPr>
        <p:spPr>
          <a:xfrm>
            <a:off x="5023218" y="2077032"/>
            <a:ext cx="320942" cy="274505"/>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0" name="Straight Connector 29"/>
          <p:cNvCxnSpPr/>
          <p:nvPr/>
        </p:nvCxnSpPr>
        <p:spPr>
          <a:xfrm flipV="1">
            <a:off x="1856232" y="2948097"/>
            <a:ext cx="2577706" cy="0"/>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1" name="Straight Connector 30"/>
          <p:cNvCxnSpPr/>
          <p:nvPr/>
        </p:nvCxnSpPr>
        <p:spPr>
          <a:xfrm>
            <a:off x="4494973" y="2964696"/>
            <a:ext cx="320942" cy="274505"/>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2" name="Straight Connector 31"/>
          <p:cNvCxnSpPr/>
          <p:nvPr/>
        </p:nvCxnSpPr>
        <p:spPr>
          <a:xfrm>
            <a:off x="1376417" y="3971289"/>
            <a:ext cx="2613371" cy="0"/>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3" name="Straight Connector 32"/>
          <p:cNvCxnSpPr/>
          <p:nvPr/>
        </p:nvCxnSpPr>
        <p:spPr>
          <a:xfrm>
            <a:off x="4026043" y="3989873"/>
            <a:ext cx="320942" cy="274505"/>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4" name="Straight Connector 33"/>
          <p:cNvCxnSpPr/>
          <p:nvPr/>
        </p:nvCxnSpPr>
        <p:spPr>
          <a:xfrm flipV="1">
            <a:off x="1102221" y="4972491"/>
            <a:ext cx="2355432" cy="0"/>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5" name="Straight Connector 34"/>
          <p:cNvCxnSpPr/>
          <p:nvPr/>
        </p:nvCxnSpPr>
        <p:spPr>
          <a:xfrm>
            <a:off x="3503937" y="4989090"/>
            <a:ext cx="320942" cy="274505"/>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6" name="Straight Connector 35"/>
          <p:cNvCxnSpPr/>
          <p:nvPr/>
        </p:nvCxnSpPr>
        <p:spPr>
          <a:xfrm flipH="1">
            <a:off x="8191117" y="4559789"/>
            <a:ext cx="2484000" cy="0"/>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7" name="Straight Connector 36"/>
          <p:cNvCxnSpPr/>
          <p:nvPr/>
        </p:nvCxnSpPr>
        <p:spPr>
          <a:xfrm flipH="1">
            <a:off x="7864762" y="4576388"/>
            <a:ext cx="320942" cy="274505"/>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8" name="Straight Connector 37"/>
          <p:cNvCxnSpPr/>
          <p:nvPr/>
        </p:nvCxnSpPr>
        <p:spPr>
          <a:xfrm flipH="1">
            <a:off x="7692895" y="3740513"/>
            <a:ext cx="2700000" cy="0"/>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9" name="Straight Connector 38"/>
          <p:cNvCxnSpPr/>
          <p:nvPr/>
        </p:nvCxnSpPr>
        <p:spPr>
          <a:xfrm flipH="1">
            <a:off x="7366539" y="3757112"/>
            <a:ext cx="320942" cy="274505"/>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40" name="Straight Connector 39"/>
          <p:cNvCxnSpPr/>
          <p:nvPr/>
        </p:nvCxnSpPr>
        <p:spPr>
          <a:xfrm flipH="1">
            <a:off x="7205574" y="2905482"/>
            <a:ext cx="3187321" cy="1187"/>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41" name="Straight Connector 40"/>
          <p:cNvCxnSpPr/>
          <p:nvPr/>
        </p:nvCxnSpPr>
        <p:spPr>
          <a:xfrm flipH="1">
            <a:off x="6879219" y="2923268"/>
            <a:ext cx="320942" cy="274505"/>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42" name="Straight Connector 41"/>
          <p:cNvCxnSpPr/>
          <p:nvPr/>
        </p:nvCxnSpPr>
        <p:spPr>
          <a:xfrm flipH="1">
            <a:off x="6691141" y="2006776"/>
            <a:ext cx="3863904" cy="0"/>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43" name="Straight Connector 42"/>
          <p:cNvCxnSpPr/>
          <p:nvPr/>
        </p:nvCxnSpPr>
        <p:spPr>
          <a:xfrm flipH="1">
            <a:off x="6364785" y="2023375"/>
            <a:ext cx="320942" cy="274505"/>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44" name="TextBox 43"/>
          <p:cNvSpPr txBox="1"/>
          <p:nvPr/>
        </p:nvSpPr>
        <p:spPr>
          <a:xfrm>
            <a:off x="2281076" y="794100"/>
            <a:ext cx="2804094" cy="461665"/>
          </a:xfrm>
          <a:prstGeom prst="rect">
            <a:avLst/>
          </a:prstGeom>
          <a:noFill/>
        </p:spPr>
        <p:txBody>
          <a:bodyPr wrap="square" rtlCol="0">
            <a:spAutoFit/>
          </a:bodyPr>
          <a:lstStyle/>
          <a:p>
            <a:r>
              <a:rPr lang="en-GB" sz="2400" b="1">
                <a:solidFill>
                  <a:schemeClr val="tx1"/>
                </a:solidFill>
                <a:latin typeface="+mn-lt"/>
              </a:rPr>
              <a:t>THE KNOWLEDGE</a:t>
            </a:r>
          </a:p>
        </p:txBody>
      </p:sp>
      <p:sp>
        <p:nvSpPr>
          <p:cNvPr id="45" name="TextBox 44"/>
          <p:cNvSpPr txBox="1"/>
          <p:nvPr/>
        </p:nvSpPr>
        <p:spPr>
          <a:xfrm>
            <a:off x="7257870" y="800300"/>
            <a:ext cx="2233602" cy="461665"/>
          </a:xfrm>
          <a:prstGeom prst="rect">
            <a:avLst/>
          </a:prstGeom>
          <a:noFill/>
        </p:spPr>
        <p:txBody>
          <a:bodyPr wrap="square" rtlCol="0">
            <a:spAutoFit/>
          </a:bodyPr>
          <a:lstStyle/>
          <a:p>
            <a:r>
              <a:rPr lang="en-GB" sz="2400" b="1">
                <a:solidFill>
                  <a:schemeClr val="tx1"/>
                </a:solidFill>
                <a:latin typeface="+mn-lt"/>
              </a:rPr>
              <a:t>THE PROCESS</a:t>
            </a:r>
          </a:p>
        </p:txBody>
      </p:sp>
      <p:sp>
        <p:nvSpPr>
          <p:cNvPr id="46" name="TextBox 45"/>
          <p:cNvSpPr txBox="1"/>
          <p:nvPr/>
        </p:nvSpPr>
        <p:spPr>
          <a:xfrm rot="484968">
            <a:off x="3913920" y="5238501"/>
            <a:ext cx="3206549" cy="461665"/>
          </a:xfrm>
          <a:prstGeom prst="rect">
            <a:avLst/>
          </a:prstGeom>
          <a:noFill/>
        </p:spPr>
        <p:txBody>
          <a:bodyPr wrap="square" rtlCol="0">
            <a:spAutoFit/>
          </a:bodyPr>
          <a:lstStyle/>
          <a:p>
            <a:r>
              <a:rPr lang="en-GB" sz="2400" b="1">
                <a:solidFill>
                  <a:schemeClr val="tx1"/>
                </a:solidFill>
                <a:latin typeface="+mn-lt"/>
              </a:rPr>
              <a:t>SPACED RETRIEVAL</a:t>
            </a:r>
          </a:p>
        </p:txBody>
      </p:sp>
      <p:sp>
        <p:nvSpPr>
          <p:cNvPr id="47" name="TextBox 46"/>
          <p:cNvSpPr txBox="1"/>
          <p:nvPr/>
        </p:nvSpPr>
        <p:spPr>
          <a:xfrm rot="406049">
            <a:off x="4411936" y="4196125"/>
            <a:ext cx="2274461" cy="400110"/>
          </a:xfrm>
          <a:prstGeom prst="rect">
            <a:avLst/>
          </a:prstGeom>
          <a:noFill/>
        </p:spPr>
        <p:txBody>
          <a:bodyPr wrap="square" rtlCol="0">
            <a:spAutoFit/>
          </a:bodyPr>
          <a:lstStyle/>
          <a:p>
            <a:r>
              <a:rPr lang="en-GB" sz="2000" b="1">
                <a:solidFill>
                  <a:schemeClr val="tx1"/>
                </a:solidFill>
                <a:latin typeface="+mn-lt"/>
              </a:rPr>
              <a:t>ROLLING RECALL</a:t>
            </a:r>
          </a:p>
        </p:txBody>
      </p:sp>
      <p:sp>
        <p:nvSpPr>
          <p:cNvPr id="48" name="TextBox 47"/>
          <p:cNvSpPr txBox="1"/>
          <p:nvPr/>
        </p:nvSpPr>
        <p:spPr>
          <a:xfrm rot="416738">
            <a:off x="4905504" y="2996719"/>
            <a:ext cx="1300614" cy="646331"/>
          </a:xfrm>
          <a:prstGeom prst="rect">
            <a:avLst/>
          </a:prstGeom>
          <a:noFill/>
        </p:spPr>
        <p:txBody>
          <a:bodyPr wrap="square" rtlCol="0">
            <a:spAutoFit/>
          </a:bodyPr>
          <a:lstStyle/>
          <a:p>
            <a:pPr algn="ctr"/>
            <a:r>
              <a:rPr lang="en-GB" b="1">
                <a:solidFill>
                  <a:srgbClr val="002060"/>
                </a:solidFill>
                <a:latin typeface="+mn-lt"/>
              </a:rPr>
              <a:t>CHECK POINT</a:t>
            </a:r>
          </a:p>
        </p:txBody>
      </p:sp>
      <p:sp>
        <p:nvSpPr>
          <p:cNvPr id="49" name="TextBox 48"/>
          <p:cNvSpPr txBox="1"/>
          <p:nvPr/>
        </p:nvSpPr>
        <p:spPr>
          <a:xfrm rot="416738">
            <a:off x="5338623" y="2234559"/>
            <a:ext cx="702504" cy="369332"/>
          </a:xfrm>
          <a:prstGeom prst="rect">
            <a:avLst/>
          </a:prstGeom>
          <a:noFill/>
        </p:spPr>
        <p:txBody>
          <a:bodyPr wrap="square" rtlCol="0">
            <a:spAutoFit/>
          </a:bodyPr>
          <a:lstStyle/>
          <a:p>
            <a:pPr algn="ctr"/>
            <a:r>
              <a:rPr lang="en-GB" b="1">
                <a:solidFill>
                  <a:schemeClr val="tx1"/>
                </a:solidFill>
                <a:latin typeface="+mn-lt"/>
              </a:rPr>
              <a:t>KAP</a:t>
            </a:r>
          </a:p>
        </p:txBody>
      </p:sp>
      <p:sp>
        <p:nvSpPr>
          <p:cNvPr id="52" name="Rectangle 51"/>
          <p:cNvSpPr/>
          <p:nvPr/>
        </p:nvSpPr>
        <p:spPr>
          <a:xfrm>
            <a:off x="0" y="6339146"/>
            <a:ext cx="12192000" cy="518854"/>
          </a:xfrm>
          <a:prstGeom prst="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Chevron 52"/>
          <p:cNvSpPr/>
          <p:nvPr/>
        </p:nvSpPr>
        <p:spPr>
          <a:xfrm>
            <a:off x="2592980" y="6339146"/>
            <a:ext cx="6579896" cy="521686"/>
          </a:xfrm>
          <a:prstGeom prst="chevron">
            <a:avLst/>
          </a:prstGeom>
          <a:solidFill>
            <a:schemeClr val="accent5">
              <a:lumMod val="5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ALT ASSESSMENT PYRAMID</a:t>
            </a:r>
            <a:endParaRPr lang="en-GB" sz="1600" b="0">
              <a:solidFill>
                <a:schemeClr val="bg1"/>
              </a:solidFill>
            </a:endParaRPr>
          </a:p>
        </p:txBody>
      </p:sp>
      <p:pic>
        <p:nvPicPr>
          <p:cNvPr id="54" name="Picture 53"/>
          <p:cNvPicPr>
            <a:picLocks noChangeAspect="1"/>
          </p:cNvPicPr>
          <p:nvPr/>
        </p:nvPicPr>
        <p:blipFill rotWithShape="1">
          <a:blip r:embed="rId2" cstate="print">
            <a:extLst>
              <a:ext uri="{28A0092B-C50C-407E-A947-70E740481C1C}">
                <a14:useLocalDpi xmlns:a14="http://schemas.microsoft.com/office/drawing/2010/main" val="0"/>
              </a:ext>
            </a:extLst>
          </a:blip>
          <a:srcRect t="1" r="59982" b="-5988"/>
          <a:stretch/>
        </p:blipFill>
        <p:spPr>
          <a:xfrm>
            <a:off x="11645153" y="6420114"/>
            <a:ext cx="487873" cy="429535"/>
          </a:xfrm>
          <a:prstGeom prst="rect">
            <a:avLst/>
          </a:prstGeom>
        </p:spPr>
      </p:pic>
      <p:sp>
        <p:nvSpPr>
          <p:cNvPr id="3" name="AutoShape 3"/>
          <p:cNvSpPr>
            <a:spLocks noChangeAspect="1" noChangeArrowheads="1" noTextEdit="1"/>
          </p:cNvSpPr>
          <p:nvPr/>
        </p:nvSpPr>
        <p:spPr bwMode="auto">
          <a:xfrm>
            <a:off x="3651250" y="1466850"/>
            <a:ext cx="4352925" cy="461010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 name="Freeform 5"/>
          <p:cNvSpPr>
            <a:spLocks/>
          </p:cNvSpPr>
          <p:nvPr/>
        </p:nvSpPr>
        <p:spPr bwMode="auto">
          <a:xfrm>
            <a:off x="5194300" y="2814638"/>
            <a:ext cx="39688" cy="42863"/>
          </a:xfrm>
          <a:custGeom>
            <a:avLst/>
            <a:gdLst>
              <a:gd name="T0" fmla="*/ 0 w 12"/>
              <a:gd name="T1" fmla="*/ 0 h 13"/>
              <a:gd name="T2" fmla="*/ 12 w 12"/>
              <a:gd name="T3" fmla="*/ 13 h 13"/>
            </a:gdLst>
            <a:ahLst/>
            <a:cxnLst>
              <a:cxn ang="0">
                <a:pos x="T0" y="T1"/>
              </a:cxn>
              <a:cxn ang="0">
                <a:pos x="T2" y="T3"/>
              </a:cxn>
            </a:cxnLst>
            <a:rect l="0" t="0" r="r" b="b"/>
            <a:pathLst>
              <a:path w="12" h="13">
                <a:moveTo>
                  <a:pt x="0" y="0"/>
                </a:moveTo>
                <a:cubicBezTo>
                  <a:pt x="4" y="4"/>
                  <a:pt x="8" y="9"/>
                  <a:pt x="12" y="13"/>
                </a:cubicBezTo>
              </a:path>
            </a:pathLst>
          </a:custGeom>
          <a:solidFill>
            <a:srgbClr val="F0AF74"/>
          </a:solidFill>
          <a:ln w="11113"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5" name="Freeform 6"/>
          <p:cNvSpPr>
            <a:spLocks/>
          </p:cNvSpPr>
          <p:nvPr/>
        </p:nvSpPr>
        <p:spPr bwMode="auto">
          <a:xfrm>
            <a:off x="5273675" y="2789238"/>
            <a:ext cx="79375" cy="79375"/>
          </a:xfrm>
          <a:custGeom>
            <a:avLst/>
            <a:gdLst>
              <a:gd name="T0" fmla="*/ 0 w 24"/>
              <a:gd name="T1" fmla="*/ 0 h 24"/>
              <a:gd name="T2" fmla="*/ 24 w 24"/>
              <a:gd name="T3" fmla="*/ 24 h 24"/>
            </a:gdLst>
            <a:ahLst/>
            <a:cxnLst>
              <a:cxn ang="0">
                <a:pos x="T0" y="T1"/>
              </a:cxn>
              <a:cxn ang="0">
                <a:pos x="T2" y="T3"/>
              </a:cxn>
            </a:cxnLst>
            <a:rect l="0" t="0" r="r" b="b"/>
            <a:pathLst>
              <a:path w="24" h="24">
                <a:moveTo>
                  <a:pt x="0" y="0"/>
                </a:moveTo>
                <a:cubicBezTo>
                  <a:pt x="8" y="8"/>
                  <a:pt x="16" y="16"/>
                  <a:pt x="24" y="24"/>
                </a:cubicBezTo>
              </a:path>
            </a:pathLst>
          </a:custGeom>
          <a:solidFill>
            <a:srgbClr val="F0AF74"/>
          </a:solidFill>
          <a:ln w="11113"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6" name="Freeform 7"/>
          <p:cNvSpPr>
            <a:spLocks/>
          </p:cNvSpPr>
          <p:nvPr/>
        </p:nvSpPr>
        <p:spPr bwMode="auto">
          <a:xfrm>
            <a:off x="5349875" y="2759075"/>
            <a:ext cx="128588" cy="128588"/>
          </a:xfrm>
          <a:custGeom>
            <a:avLst/>
            <a:gdLst>
              <a:gd name="T0" fmla="*/ 0 w 39"/>
              <a:gd name="T1" fmla="*/ 0 h 39"/>
              <a:gd name="T2" fmla="*/ 39 w 39"/>
              <a:gd name="T3" fmla="*/ 39 h 39"/>
            </a:gdLst>
            <a:ahLst/>
            <a:cxnLst>
              <a:cxn ang="0">
                <a:pos x="T0" y="T1"/>
              </a:cxn>
              <a:cxn ang="0">
                <a:pos x="T2" y="T3"/>
              </a:cxn>
            </a:cxnLst>
            <a:rect l="0" t="0" r="r" b="b"/>
            <a:pathLst>
              <a:path w="39" h="39">
                <a:moveTo>
                  <a:pt x="0" y="0"/>
                </a:moveTo>
                <a:cubicBezTo>
                  <a:pt x="12" y="13"/>
                  <a:pt x="25" y="26"/>
                  <a:pt x="39" y="39"/>
                </a:cubicBezTo>
              </a:path>
            </a:pathLst>
          </a:custGeom>
          <a:solidFill>
            <a:srgbClr val="F0AF74"/>
          </a:solidFill>
          <a:ln w="11113"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7" name="Freeform 8"/>
          <p:cNvSpPr>
            <a:spLocks/>
          </p:cNvSpPr>
          <p:nvPr/>
        </p:nvSpPr>
        <p:spPr bwMode="auto">
          <a:xfrm>
            <a:off x="5426075" y="2732088"/>
            <a:ext cx="168275" cy="169863"/>
          </a:xfrm>
          <a:custGeom>
            <a:avLst/>
            <a:gdLst>
              <a:gd name="T0" fmla="*/ 0 w 51"/>
              <a:gd name="T1" fmla="*/ 0 h 51"/>
              <a:gd name="T2" fmla="*/ 51 w 51"/>
              <a:gd name="T3" fmla="*/ 51 h 51"/>
            </a:gdLst>
            <a:ahLst/>
            <a:cxnLst>
              <a:cxn ang="0">
                <a:pos x="T0" y="T1"/>
              </a:cxn>
              <a:cxn ang="0">
                <a:pos x="T2" y="T3"/>
              </a:cxn>
            </a:cxnLst>
            <a:rect l="0" t="0" r="r" b="b"/>
            <a:pathLst>
              <a:path w="51" h="51">
                <a:moveTo>
                  <a:pt x="0" y="0"/>
                </a:moveTo>
                <a:cubicBezTo>
                  <a:pt x="16" y="16"/>
                  <a:pt x="34" y="33"/>
                  <a:pt x="51" y="51"/>
                </a:cubicBezTo>
              </a:path>
            </a:pathLst>
          </a:custGeom>
          <a:solidFill>
            <a:srgbClr val="F0AF74"/>
          </a:solidFill>
          <a:ln w="11113"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8" name="Freeform 9"/>
          <p:cNvSpPr>
            <a:spLocks/>
          </p:cNvSpPr>
          <p:nvPr/>
        </p:nvSpPr>
        <p:spPr bwMode="auto">
          <a:xfrm>
            <a:off x="5502275" y="2703513"/>
            <a:ext cx="207963" cy="207963"/>
          </a:xfrm>
          <a:custGeom>
            <a:avLst/>
            <a:gdLst>
              <a:gd name="T0" fmla="*/ 0 w 63"/>
              <a:gd name="T1" fmla="*/ 0 h 63"/>
              <a:gd name="T2" fmla="*/ 63 w 63"/>
              <a:gd name="T3" fmla="*/ 63 h 63"/>
            </a:gdLst>
            <a:ahLst/>
            <a:cxnLst>
              <a:cxn ang="0">
                <a:pos x="T0" y="T1"/>
              </a:cxn>
              <a:cxn ang="0">
                <a:pos x="T2" y="T3"/>
              </a:cxn>
            </a:cxnLst>
            <a:rect l="0" t="0" r="r" b="b"/>
            <a:pathLst>
              <a:path w="63" h="63">
                <a:moveTo>
                  <a:pt x="0" y="0"/>
                </a:moveTo>
                <a:cubicBezTo>
                  <a:pt x="20" y="20"/>
                  <a:pt x="42" y="42"/>
                  <a:pt x="63" y="63"/>
                </a:cubicBezTo>
              </a:path>
            </a:pathLst>
          </a:custGeom>
          <a:solidFill>
            <a:srgbClr val="F0AF74"/>
          </a:solidFill>
          <a:ln w="11113"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9" name="Freeform 10"/>
          <p:cNvSpPr>
            <a:spLocks/>
          </p:cNvSpPr>
          <p:nvPr/>
        </p:nvSpPr>
        <p:spPr bwMode="auto">
          <a:xfrm>
            <a:off x="5618163" y="2713038"/>
            <a:ext cx="217488" cy="217488"/>
          </a:xfrm>
          <a:custGeom>
            <a:avLst/>
            <a:gdLst>
              <a:gd name="T0" fmla="*/ 0 w 66"/>
              <a:gd name="T1" fmla="*/ 0 h 66"/>
              <a:gd name="T2" fmla="*/ 66 w 66"/>
              <a:gd name="T3" fmla="*/ 66 h 66"/>
            </a:gdLst>
            <a:ahLst/>
            <a:cxnLst>
              <a:cxn ang="0">
                <a:pos x="T0" y="T1"/>
              </a:cxn>
              <a:cxn ang="0">
                <a:pos x="T2" y="T3"/>
              </a:cxn>
            </a:cxnLst>
            <a:rect l="0" t="0" r="r" b="b"/>
            <a:pathLst>
              <a:path w="66" h="66">
                <a:moveTo>
                  <a:pt x="0" y="0"/>
                </a:moveTo>
                <a:cubicBezTo>
                  <a:pt x="22" y="22"/>
                  <a:pt x="45" y="45"/>
                  <a:pt x="66" y="66"/>
                </a:cubicBezTo>
              </a:path>
            </a:pathLst>
          </a:custGeom>
          <a:solidFill>
            <a:srgbClr val="F0AF74"/>
          </a:solidFill>
          <a:ln w="11113"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0" name="Freeform 11"/>
          <p:cNvSpPr>
            <a:spLocks/>
          </p:cNvSpPr>
          <p:nvPr/>
        </p:nvSpPr>
        <p:spPr bwMode="auto">
          <a:xfrm>
            <a:off x="5737225" y="2725738"/>
            <a:ext cx="214313" cy="214313"/>
          </a:xfrm>
          <a:custGeom>
            <a:avLst/>
            <a:gdLst>
              <a:gd name="T0" fmla="*/ 0 w 65"/>
              <a:gd name="T1" fmla="*/ 0 h 65"/>
              <a:gd name="T2" fmla="*/ 65 w 65"/>
              <a:gd name="T3" fmla="*/ 65 h 65"/>
            </a:gdLst>
            <a:ahLst/>
            <a:cxnLst>
              <a:cxn ang="0">
                <a:pos x="T0" y="T1"/>
              </a:cxn>
              <a:cxn ang="0">
                <a:pos x="T2" y="T3"/>
              </a:cxn>
            </a:cxnLst>
            <a:rect l="0" t="0" r="r" b="b"/>
            <a:pathLst>
              <a:path w="65" h="65">
                <a:moveTo>
                  <a:pt x="0" y="0"/>
                </a:moveTo>
                <a:cubicBezTo>
                  <a:pt x="22" y="22"/>
                  <a:pt x="45" y="45"/>
                  <a:pt x="65" y="65"/>
                </a:cubicBezTo>
              </a:path>
            </a:pathLst>
          </a:custGeom>
          <a:solidFill>
            <a:srgbClr val="F0AF74"/>
          </a:solidFill>
          <a:ln w="11113"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1" name="Freeform 12"/>
          <p:cNvSpPr>
            <a:spLocks/>
          </p:cNvSpPr>
          <p:nvPr/>
        </p:nvSpPr>
        <p:spPr bwMode="auto">
          <a:xfrm>
            <a:off x="5845175" y="2728913"/>
            <a:ext cx="212725" cy="211138"/>
          </a:xfrm>
          <a:custGeom>
            <a:avLst/>
            <a:gdLst>
              <a:gd name="T0" fmla="*/ 0 w 64"/>
              <a:gd name="T1" fmla="*/ 0 h 64"/>
              <a:gd name="T2" fmla="*/ 64 w 64"/>
              <a:gd name="T3" fmla="*/ 64 h 64"/>
            </a:gdLst>
            <a:ahLst/>
            <a:cxnLst>
              <a:cxn ang="0">
                <a:pos x="T0" y="T1"/>
              </a:cxn>
              <a:cxn ang="0">
                <a:pos x="T2" y="T3"/>
              </a:cxn>
            </a:cxnLst>
            <a:rect l="0" t="0" r="r" b="b"/>
            <a:pathLst>
              <a:path w="64" h="64">
                <a:moveTo>
                  <a:pt x="0" y="0"/>
                </a:moveTo>
                <a:cubicBezTo>
                  <a:pt x="23" y="23"/>
                  <a:pt x="45" y="45"/>
                  <a:pt x="64" y="64"/>
                </a:cubicBezTo>
              </a:path>
            </a:pathLst>
          </a:custGeom>
          <a:solidFill>
            <a:srgbClr val="F0AF74"/>
          </a:solidFill>
          <a:ln w="11113"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2" name="Freeform 13"/>
          <p:cNvSpPr>
            <a:spLocks/>
          </p:cNvSpPr>
          <p:nvPr/>
        </p:nvSpPr>
        <p:spPr bwMode="auto">
          <a:xfrm>
            <a:off x="5969000" y="2749550"/>
            <a:ext cx="204788" cy="204788"/>
          </a:xfrm>
          <a:custGeom>
            <a:avLst/>
            <a:gdLst>
              <a:gd name="T0" fmla="*/ 0 w 62"/>
              <a:gd name="T1" fmla="*/ 0 h 62"/>
              <a:gd name="T2" fmla="*/ 62 w 62"/>
              <a:gd name="T3" fmla="*/ 62 h 62"/>
            </a:gdLst>
            <a:ahLst/>
            <a:cxnLst>
              <a:cxn ang="0">
                <a:pos x="T0" y="T1"/>
              </a:cxn>
              <a:cxn ang="0">
                <a:pos x="T2" y="T3"/>
              </a:cxn>
            </a:cxnLst>
            <a:rect l="0" t="0" r="r" b="b"/>
            <a:pathLst>
              <a:path w="62" h="62">
                <a:moveTo>
                  <a:pt x="0" y="0"/>
                </a:moveTo>
                <a:cubicBezTo>
                  <a:pt x="24" y="23"/>
                  <a:pt x="46" y="45"/>
                  <a:pt x="62" y="62"/>
                </a:cubicBezTo>
              </a:path>
            </a:pathLst>
          </a:custGeom>
          <a:solidFill>
            <a:srgbClr val="F0AF74"/>
          </a:solidFill>
          <a:ln w="11113"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3" name="Freeform 14"/>
          <p:cNvSpPr>
            <a:spLocks/>
          </p:cNvSpPr>
          <p:nvPr/>
        </p:nvSpPr>
        <p:spPr bwMode="auto">
          <a:xfrm>
            <a:off x="6086475" y="2762250"/>
            <a:ext cx="166688" cy="165100"/>
          </a:xfrm>
          <a:custGeom>
            <a:avLst/>
            <a:gdLst>
              <a:gd name="T0" fmla="*/ 0 w 50"/>
              <a:gd name="T1" fmla="*/ 0 h 50"/>
              <a:gd name="T2" fmla="*/ 50 w 50"/>
              <a:gd name="T3" fmla="*/ 50 h 50"/>
            </a:gdLst>
            <a:ahLst/>
            <a:cxnLst>
              <a:cxn ang="0">
                <a:pos x="T0" y="T1"/>
              </a:cxn>
              <a:cxn ang="0">
                <a:pos x="T2" y="T3"/>
              </a:cxn>
            </a:cxnLst>
            <a:rect l="0" t="0" r="r" b="b"/>
            <a:pathLst>
              <a:path w="50" h="50">
                <a:moveTo>
                  <a:pt x="0" y="0"/>
                </a:moveTo>
                <a:cubicBezTo>
                  <a:pt x="19" y="19"/>
                  <a:pt x="37" y="36"/>
                  <a:pt x="50" y="50"/>
                </a:cubicBezTo>
              </a:path>
            </a:pathLst>
          </a:custGeom>
          <a:noFill/>
          <a:ln w="11113"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5" name="Freeform 15"/>
          <p:cNvSpPr>
            <a:spLocks/>
          </p:cNvSpPr>
          <p:nvPr/>
        </p:nvSpPr>
        <p:spPr bwMode="auto">
          <a:xfrm>
            <a:off x="6159500" y="2728913"/>
            <a:ext cx="168275" cy="168275"/>
          </a:xfrm>
          <a:custGeom>
            <a:avLst/>
            <a:gdLst>
              <a:gd name="T0" fmla="*/ 0 w 51"/>
              <a:gd name="T1" fmla="*/ 0 h 51"/>
              <a:gd name="T2" fmla="*/ 51 w 51"/>
              <a:gd name="T3" fmla="*/ 51 h 51"/>
            </a:gdLst>
            <a:ahLst/>
            <a:cxnLst>
              <a:cxn ang="0">
                <a:pos x="T0" y="T1"/>
              </a:cxn>
              <a:cxn ang="0">
                <a:pos x="T2" y="T3"/>
              </a:cxn>
            </a:cxnLst>
            <a:rect l="0" t="0" r="r" b="b"/>
            <a:pathLst>
              <a:path w="51" h="51">
                <a:moveTo>
                  <a:pt x="0" y="0"/>
                </a:moveTo>
                <a:cubicBezTo>
                  <a:pt x="21" y="20"/>
                  <a:pt x="39" y="38"/>
                  <a:pt x="51" y="51"/>
                </a:cubicBezTo>
              </a:path>
            </a:pathLst>
          </a:custGeom>
          <a:solidFill>
            <a:srgbClr val="F4D75A"/>
          </a:solidFill>
          <a:ln w="11113"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6" name="Freeform 16"/>
          <p:cNvSpPr>
            <a:spLocks/>
          </p:cNvSpPr>
          <p:nvPr/>
        </p:nvSpPr>
        <p:spPr bwMode="auto">
          <a:xfrm>
            <a:off x="6269038" y="2732088"/>
            <a:ext cx="112713" cy="112713"/>
          </a:xfrm>
          <a:custGeom>
            <a:avLst/>
            <a:gdLst>
              <a:gd name="T0" fmla="*/ 0 w 34"/>
              <a:gd name="T1" fmla="*/ 0 h 34"/>
              <a:gd name="T2" fmla="*/ 34 w 34"/>
              <a:gd name="T3" fmla="*/ 34 h 34"/>
            </a:gdLst>
            <a:ahLst/>
            <a:cxnLst>
              <a:cxn ang="0">
                <a:pos x="T0" y="T1"/>
              </a:cxn>
              <a:cxn ang="0">
                <a:pos x="T2" y="T3"/>
              </a:cxn>
            </a:cxnLst>
            <a:rect l="0" t="0" r="r" b="b"/>
            <a:pathLst>
              <a:path w="34" h="34">
                <a:moveTo>
                  <a:pt x="0" y="0"/>
                </a:moveTo>
                <a:cubicBezTo>
                  <a:pt x="13" y="13"/>
                  <a:pt x="25" y="25"/>
                  <a:pt x="34" y="34"/>
                </a:cubicBezTo>
              </a:path>
            </a:pathLst>
          </a:custGeom>
          <a:solidFill>
            <a:srgbClr val="F4D75A"/>
          </a:solidFill>
          <a:ln w="11113"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50" name="Freeform 17"/>
          <p:cNvSpPr>
            <a:spLocks/>
          </p:cNvSpPr>
          <p:nvPr/>
        </p:nvSpPr>
        <p:spPr bwMode="auto">
          <a:xfrm>
            <a:off x="6381750" y="2740025"/>
            <a:ext cx="73025" cy="71438"/>
          </a:xfrm>
          <a:custGeom>
            <a:avLst/>
            <a:gdLst>
              <a:gd name="T0" fmla="*/ 0 w 22"/>
              <a:gd name="T1" fmla="*/ 0 h 22"/>
              <a:gd name="T2" fmla="*/ 22 w 22"/>
              <a:gd name="T3" fmla="*/ 22 h 22"/>
            </a:gdLst>
            <a:ahLst/>
            <a:cxnLst>
              <a:cxn ang="0">
                <a:pos x="T0" y="T1"/>
              </a:cxn>
              <a:cxn ang="0">
                <a:pos x="T2" y="T3"/>
              </a:cxn>
            </a:cxnLst>
            <a:rect l="0" t="0" r="r" b="b"/>
            <a:pathLst>
              <a:path w="22" h="22">
                <a:moveTo>
                  <a:pt x="0" y="0"/>
                </a:moveTo>
                <a:cubicBezTo>
                  <a:pt x="9" y="9"/>
                  <a:pt x="16" y="16"/>
                  <a:pt x="22" y="22"/>
                </a:cubicBezTo>
              </a:path>
            </a:pathLst>
          </a:custGeom>
          <a:noFill/>
          <a:ln w="11113"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1" name="Freeform 18"/>
          <p:cNvSpPr>
            <a:spLocks/>
          </p:cNvSpPr>
          <p:nvPr/>
        </p:nvSpPr>
        <p:spPr bwMode="auto">
          <a:xfrm>
            <a:off x="6489700" y="2743200"/>
            <a:ext cx="26988" cy="25400"/>
          </a:xfrm>
          <a:custGeom>
            <a:avLst/>
            <a:gdLst>
              <a:gd name="T0" fmla="*/ 0 w 8"/>
              <a:gd name="T1" fmla="*/ 0 h 8"/>
              <a:gd name="T2" fmla="*/ 8 w 8"/>
              <a:gd name="T3" fmla="*/ 8 h 8"/>
            </a:gdLst>
            <a:ahLst/>
            <a:cxnLst>
              <a:cxn ang="0">
                <a:pos x="T0" y="T1"/>
              </a:cxn>
              <a:cxn ang="0">
                <a:pos x="T2" y="T3"/>
              </a:cxn>
            </a:cxnLst>
            <a:rect l="0" t="0" r="r" b="b"/>
            <a:pathLst>
              <a:path w="8" h="8">
                <a:moveTo>
                  <a:pt x="0" y="0"/>
                </a:moveTo>
                <a:cubicBezTo>
                  <a:pt x="3" y="3"/>
                  <a:pt x="6" y="6"/>
                  <a:pt x="8" y="8"/>
                </a:cubicBezTo>
              </a:path>
            </a:pathLst>
          </a:custGeom>
          <a:solidFill>
            <a:srgbClr val="E88126"/>
          </a:solidFill>
          <a:ln w="11113"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55" name="Freeform 19"/>
          <p:cNvSpPr>
            <a:spLocks/>
          </p:cNvSpPr>
          <p:nvPr/>
        </p:nvSpPr>
        <p:spPr bwMode="auto">
          <a:xfrm>
            <a:off x="4672013" y="3794125"/>
            <a:ext cx="53975" cy="52388"/>
          </a:xfrm>
          <a:custGeom>
            <a:avLst/>
            <a:gdLst>
              <a:gd name="T0" fmla="*/ 0 w 16"/>
              <a:gd name="T1" fmla="*/ 0 h 16"/>
              <a:gd name="T2" fmla="*/ 16 w 16"/>
              <a:gd name="T3" fmla="*/ 16 h 16"/>
            </a:gdLst>
            <a:ahLst/>
            <a:cxnLst>
              <a:cxn ang="0">
                <a:pos x="T0" y="T1"/>
              </a:cxn>
              <a:cxn ang="0">
                <a:pos x="T2" y="T3"/>
              </a:cxn>
            </a:cxnLst>
            <a:rect l="0" t="0" r="r" b="b"/>
            <a:pathLst>
              <a:path w="16" h="16">
                <a:moveTo>
                  <a:pt x="0" y="0"/>
                </a:moveTo>
                <a:cubicBezTo>
                  <a:pt x="4" y="5"/>
                  <a:pt x="10" y="10"/>
                  <a:pt x="16" y="16"/>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56" name="Freeform 20"/>
          <p:cNvSpPr>
            <a:spLocks/>
          </p:cNvSpPr>
          <p:nvPr/>
        </p:nvSpPr>
        <p:spPr bwMode="auto">
          <a:xfrm>
            <a:off x="4751388" y="3770313"/>
            <a:ext cx="82550" cy="82550"/>
          </a:xfrm>
          <a:custGeom>
            <a:avLst/>
            <a:gdLst>
              <a:gd name="T0" fmla="*/ 0 w 25"/>
              <a:gd name="T1" fmla="*/ 0 h 25"/>
              <a:gd name="T2" fmla="*/ 25 w 25"/>
              <a:gd name="T3" fmla="*/ 25 h 25"/>
            </a:gdLst>
            <a:ahLst/>
            <a:cxnLst>
              <a:cxn ang="0">
                <a:pos x="T0" y="T1"/>
              </a:cxn>
              <a:cxn ang="0">
                <a:pos x="T2" y="T3"/>
              </a:cxn>
            </a:cxnLst>
            <a:rect l="0" t="0" r="r" b="b"/>
            <a:pathLst>
              <a:path w="25" h="25">
                <a:moveTo>
                  <a:pt x="0" y="0"/>
                </a:moveTo>
                <a:cubicBezTo>
                  <a:pt x="7" y="7"/>
                  <a:pt x="16" y="16"/>
                  <a:pt x="25" y="25"/>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57" name="Freeform 21"/>
          <p:cNvSpPr>
            <a:spLocks/>
          </p:cNvSpPr>
          <p:nvPr/>
        </p:nvSpPr>
        <p:spPr bwMode="auto">
          <a:xfrm>
            <a:off x="4830763" y="3743325"/>
            <a:ext cx="112713" cy="112713"/>
          </a:xfrm>
          <a:custGeom>
            <a:avLst/>
            <a:gdLst>
              <a:gd name="T0" fmla="*/ 0 w 34"/>
              <a:gd name="T1" fmla="*/ 0 h 34"/>
              <a:gd name="T2" fmla="*/ 34 w 34"/>
              <a:gd name="T3" fmla="*/ 34 h 34"/>
            </a:gdLst>
            <a:ahLst/>
            <a:cxnLst>
              <a:cxn ang="0">
                <a:pos x="T0" y="T1"/>
              </a:cxn>
              <a:cxn ang="0">
                <a:pos x="T2" y="T3"/>
              </a:cxn>
            </a:cxnLst>
            <a:rect l="0" t="0" r="r" b="b"/>
            <a:pathLst>
              <a:path w="34" h="34">
                <a:moveTo>
                  <a:pt x="0" y="0"/>
                </a:moveTo>
                <a:cubicBezTo>
                  <a:pt x="9" y="9"/>
                  <a:pt x="21" y="21"/>
                  <a:pt x="34" y="34"/>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58" name="Freeform 22"/>
          <p:cNvSpPr>
            <a:spLocks/>
          </p:cNvSpPr>
          <p:nvPr/>
        </p:nvSpPr>
        <p:spPr bwMode="auto">
          <a:xfrm>
            <a:off x="4900613" y="3706813"/>
            <a:ext cx="182563" cy="182563"/>
          </a:xfrm>
          <a:custGeom>
            <a:avLst/>
            <a:gdLst>
              <a:gd name="T0" fmla="*/ 0 w 55"/>
              <a:gd name="T1" fmla="*/ 0 h 55"/>
              <a:gd name="T2" fmla="*/ 55 w 55"/>
              <a:gd name="T3" fmla="*/ 55 h 55"/>
            </a:gdLst>
            <a:ahLst/>
            <a:cxnLst>
              <a:cxn ang="0">
                <a:pos x="T0" y="T1"/>
              </a:cxn>
              <a:cxn ang="0">
                <a:pos x="T2" y="T3"/>
              </a:cxn>
            </a:cxnLst>
            <a:rect l="0" t="0" r="r" b="b"/>
            <a:pathLst>
              <a:path w="55" h="55">
                <a:moveTo>
                  <a:pt x="0" y="0"/>
                </a:moveTo>
                <a:cubicBezTo>
                  <a:pt x="15" y="15"/>
                  <a:pt x="34" y="34"/>
                  <a:pt x="55" y="55"/>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59" name="Freeform 23"/>
          <p:cNvSpPr>
            <a:spLocks/>
          </p:cNvSpPr>
          <p:nvPr/>
        </p:nvSpPr>
        <p:spPr bwMode="auto">
          <a:xfrm>
            <a:off x="4976813" y="3678238"/>
            <a:ext cx="217488" cy="217488"/>
          </a:xfrm>
          <a:custGeom>
            <a:avLst/>
            <a:gdLst>
              <a:gd name="T0" fmla="*/ 0 w 66"/>
              <a:gd name="T1" fmla="*/ 0 h 66"/>
              <a:gd name="T2" fmla="*/ 66 w 66"/>
              <a:gd name="T3" fmla="*/ 66 h 66"/>
            </a:gdLst>
            <a:ahLst/>
            <a:cxnLst>
              <a:cxn ang="0">
                <a:pos x="T0" y="T1"/>
              </a:cxn>
              <a:cxn ang="0">
                <a:pos x="T2" y="T3"/>
              </a:cxn>
            </a:cxnLst>
            <a:rect l="0" t="0" r="r" b="b"/>
            <a:pathLst>
              <a:path w="66" h="66">
                <a:moveTo>
                  <a:pt x="0" y="0"/>
                </a:moveTo>
                <a:cubicBezTo>
                  <a:pt x="18" y="18"/>
                  <a:pt x="41" y="41"/>
                  <a:pt x="66" y="66"/>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60" name="Freeform 24"/>
          <p:cNvSpPr>
            <a:spLocks/>
          </p:cNvSpPr>
          <p:nvPr/>
        </p:nvSpPr>
        <p:spPr bwMode="auto">
          <a:xfrm>
            <a:off x="5095875" y="3690938"/>
            <a:ext cx="217488" cy="217488"/>
          </a:xfrm>
          <a:custGeom>
            <a:avLst/>
            <a:gdLst>
              <a:gd name="T0" fmla="*/ 0 w 66"/>
              <a:gd name="T1" fmla="*/ 0 h 66"/>
              <a:gd name="T2" fmla="*/ 66 w 66"/>
              <a:gd name="T3" fmla="*/ 66 h 66"/>
            </a:gdLst>
            <a:ahLst/>
            <a:cxnLst>
              <a:cxn ang="0">
                <a:pos x="T0" y="T1"/>
              </a:cxn>
              <a:cxn ang="0">
                <a:pos x="T2" y="T3"/>
              </a:cxn>
            </a:cxnLst>
            <a:rect l="0" t="0" r="r" b="b"/>
            <a:pathLst>
              <a:path w="66" h="66">
                <a:moveTo>
                  <a:pt x="0" y="0"/>
                </a:moveTo>
                <a:cubicBezTo>
                  <a:pt x="19" y="20"/>
                  <a:pt x="42" y="42"/>
                  <a:pt x="66" y="66"/>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61" name="Freeform 25"/>
          <p:cNvSpPr>
            <a:spLocks/>
          </p:cNvSpPr>
          <p:nvPr/>
        </p:nvSpPr>
        <p:spPr bwMode="auto">
          <a:xfrm>
            <a:off x="5218113" y="3706813"/>
            <a:ext cx="201613" cy="204788"/>
          </a:xfrm>
          <a:custGeom>
            <a:avLst/>
            <a:gdLst>
              <a:gd name="T0" fmla="*/ 0 w 61"/>
              <a:gd name="T1" fmla="*/ 0 h 62"/>
              <a:gd name="T2" fmla="*/ 61 w 61"/>
              <a:gd name="T3" fmla="*/ 62 h 62"/>
            </a:gdLst>
            <a:ahLst/>
            <a:cxnLst>
              <a:cxn ang="0">
                <a:pos x="T0" y="T1"/>
              </a:cxn>
              <a:cxn ang="0">
                <a:pos x="T2" y="T3"/>
              </a:cxn>
            </a:cxnLst>
            <a:rect l="0" t="0" r="r" b="b"/>
            <a:pathLst>
              <a:path w="61" h="62">
                <a:moveTo>
                  <a:pt x="0" y="0"/>
                </a:moveTo>
                <a:cubicBezTo>
                  <a:pt x="19" y="19"/>
                  <a:pt x="40" y="40"/>
                  <a:pt x="61" y="62"/>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62" name="Freeform 26"/>
          <p:cNvSpPr>
            <a:spLocks/>
          </p:cNvSpPr>
          <p:nvPr/>
        </p:nvSpPr>
        <p:spPr bwMode="auto">
          <a:xfrm>
            <a:off x="5330825" y="3714750"/>
            <a:ext cx="211138" cy="214313"/>
          </a:xfrm>
          <a:custGeom>
            <a:avLst/>
            <a:gdLst>
              <a:gd name="T0" fmla="*/ 0 w 64"/>
              <a:gd name="T1" fmla="*/ 0 h 65"/>
              <a:gd name="T2" fmla="*/ 64 w 64"/>
              <a:gd name="T3" fmla="*/ 65 h 65"/>
            </a:gdLst>
            <a:ahLst/>
            <a:cxnLst>
              <a:cxn ang="0">
                <a:pos x="T0" y="T1"/>
              </a:cxn>
              <a:cxn ang="0">
                <a:pos x="T2" y="T3"/>
              </a:cxn>
            </a:cxnLst>
            <a:rect l="0" t="0" r="r" b="b"/>
            <a:pathLst>
              <a:path w="64" h="65">
                <a:moveTo>
                  <a:pt x="0" y="0"/>
                </a:moveTo>
                <a:cubicBezTo>
                  <a:pt x="20" y="21"/>
                  <a:pt x="42" y="43"/>
                  <a:pt x="64" y="65"/>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63" name="Freeform 27"/>
          <p:cNvSpPr>
            <a:spLocks/>
          </p:cNvSpPr>
          <p:nvPr/>
        </p:nvSpPr>
        <p:spPr bwMode="auto">
          <a:xfrm>
            <a:off x="5438775" y="3721100"/>
            <a:ext cx="228600" cy="223838"/>
          </a:xfrm>
          <a:custGeom>
            <a:avLst/>
            <a:gdLst>
              <a:gd name="T0" fmla="*/ 0 w 69"/>
              <a:gd name="T1" fmla="*/ 0 h 68"/>
              <a:gd name="T2" fmla="*/ 69 w 69"/>
              <a:gd name="T3" fmla="*/ 68 h 68"/>
            </a:gdLst>
            <a:ahLst/>
            <a:cxnLst>
              <a:cxn ang="0">
                <a:pos x="T0" y="T1"/>
              </a:cxn>
              <a:cxn ang="0">
                <a:pos x="T2" y="T3"/>
              </a:cxn>
            </a:cxnLst>
            <a:rect l="0" t="0" r="r" b="b"/>
            <a:pathLst>
              <a:path w="69" h="68">
                <a:moveTo>
                  <a:pt x="0" y="0"/>
                </a:moveTo>
                <a:cubicBezTo>
                  <a:pt x="22" y="22"/>
                  <a:pt x="45" y="45"/>
                  <a:pt x="69" y="68"/>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64" name="Freeform 28"/>
          <p:cNvSpPr>
            <a:spLocks/>
          </p:cNvSpPr>
          <p:nvPr/>
        </p:nvSpPr>
        <p:spPr bwMode="auto">
          <a:xfrm>
            <a:off x="5551488" y="3727450"/>
            <a:ext cx="222250" cy="220663"/>
          </a:xfrm>
          <a:custGeom>
            <a:avLst/>
            <a:gdLst>
              <a:gd name="T0" fmla="*/ 0 w 67"/>
              <a:gd name="T1" fmla="*/ 0 h 67"/>
              <a:gd name="T2" fmla="*/ 67 w 67"/>
              <a:gd name="T3" fmla="*/ 67 h 67"/>
            </a:gdLst>
            <a:ahLst/>
            <a:cxnLst>
              <a:cxn ang="0">
                <a:pos x="T0" y="T1"/>
              </a:cxn>
              <a:cxn ang="0">
                <a:pos x="T2" y="T3"/>
              </a:cxn>
            </a:cxnLst>
            <a:rect l="0" t="0" r="r" b="b"/>
            <a:pathLst>
              <a:path w="67" h="67">
                <a:moveTo>
                  <a:pt x="0" y="0"/>
                </a:moveTo>
                <a:cubicBezTo>
                  <a:pt x="22" y="22"/>
                  <a:pt x="45" y="45"/>
                  <a:pt x="67" y="67"/>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65" name="Freeform 29"/>
          <p:cNvSpPr>
            <a:spLocks/>
          </p:cNvSpPr>
          <p:nvPr/>
        </p:nvSpPr>
        <p:spPr bwMode="auto">
          <a:xfrm>
            <a:off x="5676900" y="3746500"/>
            <a:ext cx="215900" cy="215900"/>
          </a:xfrm>
          <a:custGeom>
            <a:avLst/>
            <a:gdLst>
              <a:gd name="T0" fmla="*/ 0 w 65"/>
              <a:gd name="T1" fmla="*/ 0 h 65"/>
              <a:gd name="T2" fmla="*/ 65 w 65"/>
              <a:gd name="T3" fmla="*/ 65 h 65"/>
            </a:gdLst>
            <a:ahLst/>
            <a:cxnLst>
              <a:cxn ang="0">
                <a:pos x="T0" y="T1"/>
              </a:cxn>
              <a:cxn ang="0">
                <a:pos x="T2" y="T3"/>
              </a:cxn>
            </a:cxnLst>
            <a:rect l="0" t="0" r="r" b="b"/>
            <a:pathLst>
              <a:path w="65" h="65">
                <a:moveTo>
                  <a:pt x="0" y="0"/>
                </a:moveTo>
                <a:cubicBezTo>
                  <a:pt x="22" y="21"/>
                  <a:pt x="44" y="44"/>
                  <a:pt x="65" y="65"/>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66" name="Freeform 30"/>
          <p:cNvSpPr>
            <a:spLocks/>
          </p:cNvSpPr>
          <p:nvPr/>
        </p:nvSpPr>
        <p:spPr bwMode="auto">
          <a:xfrm>
            <a:off x="5786438" y="3749675"/>
            <a:ext cx="234950" cy="234950"/>
          </a:xfrm>
          <a:custGeom>
            <a:avLst/>
            <a:gdLst>
              <a:gd name="T0" fmla="*/ 0 w 71"/>
              <a:gd name="T1" fmla="*/ 0 h 71"/>
              <a:gd name="T2" fmla="*/ 71 w 71"/>
              <a:gd name="T3" fmla="*/ 71 h 71"/>
            </a:gdLst>
            <a:ahLst/>
            <a:cxnLst>
              <a:cxn ang="0">
                <a:pos x="T0" y="T1"/>
              </a:cxn>
              <a:cxn ang="0">
                <a:pos x="T2" y="T3"/>
              </a:cxn>
            </a:cxnLst>
            <a:rect l="0" t="0" r="r" b="b"/>
            <a:pathLst>
              <a:path w="71" h="71">
                <a:moveTo>
                  <a:pt x="0" y="0"/>
                </a:moveTo>
                <a:cubicBezTo>
                  <a:pt x="24" y="24"/>
                  <a:pt x="48" y="48"/>
                  <a:pt x="71" y="71"/>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67" name="Freeform 31"/>
          <p:cNvSpPr>
            <a:spLocks/>
          </p:cNvSpPr>
          <p:nvPr/>
        </p:nvSpPr>
        <p:spPr bwMode="auto">
          <a:xfrm>
            <a:off x="5905500" y="3763963"/>
            <a:ext cx="225425" cy="227013"/>
          </a:xfrm>
          <a:custGeom>
            <a:avLst/>
            <a:gdLst>
              <a:gd name="T0" fmla="*/ 0 w 68"/>
              <a:gd name="T1" fmla="*/ 0 h 69"/>
              <a:gd name="T2" fmla="*/ 68 w 68"/>
              <a:gd name="T3" fmla="*/ 69 h 69"/>
            </a:gdLst>
            <a:ahLst/>
            <a:cxnLst>
              <a:cxn ang="0">
                <a:pos x="T0" y="T1"/>
              </a:cxn>
              <a:cxn ang="0">
                <a:pos x="T2" y="T3"/>
              </a:cxn>
            </a:cxnLst>
            <a:rect l="0" t="0" r="r" b="b"/>
            <a:pathLst>
              <a:path w="68" h="69">
                <a:moveTo>
                  <a:pt x="0" y="0"/>
                </a:moveTo>
                <a:cubicBezTo>
                  <a:pt x="24" y="24"/>
                  <a:pt x="47" y="47"/>
                  <a:pt x="68" y="69"/>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68" name="Freeform 32"/>
          <p:cNvSpPr>
            <a:spLocks/>
          </p:cNvSpPr>
          <p:nvPr/>
        </p:nvSpPr>
        <p:spPr bwMode="auto">
          <a:xfrm>
            <a:off x="6027738" y="3783013"/>
            <a:ext cx="225425" cy="222250"/>
          </a:xfrm>
          <a:custGeom>
            <a:avLst/>
            <a:gdLst>
              <a:gd name="T0" fmla="*/ 0 w 68"/>
              <a:gd name="T1" fmla="*/ 0 h 67"/>
              <a:gd name="T2" fmla="*/ 68 w 68"/>
              <a:gd name="T3" fmla="*/ 67 h 67"/>
            </a:gdLst>
            <a:ahLst/>
            <a:cxnLst>
              <a:cxn ang="0">
                <a:pos x="T0" y="T1"/>
              </a:cxn>
              <a:cxn ang="0">
                <a:pos x="T2" y="T3"/>
              </a:cxn>
            </a:cxnLst>
            <a:rect l="0" t="0" r="r" b="b"/>
            <a:pathLst>
              <a:path w="68" h="67">
                <a:moveTo>
                  <a:pt x="0" y="0"/>
                </a:moveTo>
                <a:cubicBezTo>
                  <a:pt x="24" y="23"/>
                  <a:pt x="47" y="47"/>
                  <a:pt x="68" y="67"/>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69" name="Freeform 33"/>
          <p:cNvSpPr>
            <a:spLocks/>
          </p:cNvSpPr>
          <p:nvPr/>
        </p:nvSpPr>
        <p:spPr bwMode="auto">
          <a:xfrm>
            <a:off x="6140450" y="3786188"/>
            <a:ext cx="227013" cy="228600"/>
          </a:xfrm>
          <a:custGeom>
            <a:avLst/>
            <a:gdLst>
              <a:gd name="T0" fmla="*/ 0 w 69"/>
              <a:gd name="T1" fmla="*/ 0 h 69"/>
              <a:gd name="T2" fmla="*/ 69 w 69"/>
              <a:gd name="T3" fmla="*/ 69 h 69"/>
            </a:gdLst>
            <a:ahLst/>
            <a:cxnLst>
              <a:cxn ang="0">
                <a:pos x="T0" y="T1"/>
              </a:cxn>
              <a:cxn ang="0">
                <a:pos x="T2" y="T3"/>
              </a:cxn>
            </a:cxnLst>
            <a:rect l="0" t="0" r="r" b="b"/>
            <a:pathLst>
              <a:path w="69" h="69">
                <a:moveTo>
                  <a:pt x="0" y="0"/>
                </a:moveTo>
                <a:cubicBezTo>
                  <a:pt x="25" y="25"/>
                  <a:pt x="48" y="49"/>
                  <a:pt x="69" y="69"/>
                </a:cubicBezTo>
              </a:path>
            </a:pathLst>
          </a:custGeom>
          <a:solidFill>
            <a:srgbClr val="F4D75A"/>
          </a:solid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70" name="Freeform 34"/>
          <p:cNvSpPr>
            <a:spLocks/>
          </p:cNvSpPr>
          <p:nvPr/>
        </p:nvSpPr>
        <p:spPr bwMode="auto">
          <a:xfrm>
            <a:off x="6253163" y="3794125"/>
            <a:ext cx="190500" cy="190500"/>
          </a:xfrm>
          <a:custGeom>
            <a:avLst/>
            <a:gdLst>
              <a:gd name="T0" fmla="*/ 0 w 58"/>
              <a:gd name="T1" fmla="*/ 0 h 58"/>
              <a:gd name="T2" fmla="*/ 58 w 58"/>
              <a:gd name="T3" fmla="*/ 58 h 58"/>
            </a:gdLst>
            <a:ahLst/>
            <a:cxnLst>
              <a:cxn ang="0">
                <a:pos x="T0" y="T1"/>
              </a:cxn>
              <a:cxn ang="0">
                <a:pos x="T2" y="T3"/>
              </a:cxn>
            </a:cxnLst>
            <a:rect l="0" t="0" r="r" b="b"/>
            <a:pathLst>
              <a:path w="58" h="58">
                <a:moveTo>
                  <a:pt x="0" y="0"/>
                </a:moveTo>
                <a:cubicBezTo>
                  <a:pt x="21" y="21"/>
                  <a:pt x="41" y="41"/>
                  <a:pt x="58" y="58"/>
                </a:cubicBezTo>
              </a:path>
            </a:pathLst>
          </a:custGeom>
          <a:solidFill>
            <a:srgbClr val="F4D75A"/>
          </a:solid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71" name="Freeform 35"/>
          <p:cNvSpPr>
            <a:spLocks/>
          </p:cNvSpPr>
          <p:nvPr/>
        </p:nvSpPr>
        <p:spPr bwMode="auto">
          <a:xfrm>
            <a:off x="6357938" y="3794125"/>
            <a:ext cx="155575" cy="157163"/>
          </a:xfrm>
          <a:custGeom>
            <a:avLst/>
            <a:gdLst>
              <a:gd name="T0" fmla="*/ 0 w 47"/>
              <a:gd name="T1" fmla="*/ 0 h 48"/>
              <a:gd name="T2" fmla="*/ 47 w 47"/>
              <a:gd name="T3" fmla="*/ 48 h 48"/>
            </a:gdLst>
            <a:ahLst/>
            <a:cxnLst>
              <a:cxn ang="0">
                <a:pos x="T0" y="T1"/>
              </a:cxn>
              <a:cxn ang="0">
                <a:pos x="T2" y="T3"/>
              </a:cxn>
            </a:cxnLst>
            <a:rect l="0" t="0" r="r" b="b"/>
            <a:pathLst>
              <a:path w="47" h="48">
                <a:moveTo>
                  <a:pt x="0" y="0"/>
                </a:moveTo>
                <a:cubicBezTo>
                  <a:pt x="17" y="18"/>
                  <a:pt x="33" y="34"/>
                  <a:pt x="47" y="48"/>
                </a:cubicBezTo>
              </a:path>
            </a:pathLst>
          </a:custGeom>
          <a:solidFill>
            <a:srgbClr val="82B4DE"/>
          </a:solid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72" name="Freeform 36"/>
          <p:cNvSpPr>
            <a:spLocks/>
          </p:cNvSpPr>
          <p:nvPr/>
        </p:nvSpPr>
        <p:spPr bwMode="auto">
          <a:xfrm>
            <a:off x="6430963" y="3763963"/>
            <a:ext cx="155575" cy="155575"/>
          </a:xfrm>
          <a:custGeom>
            <a:avLst/>
            <a:gdLst>
              <a:gd name="T0" fmla="*/ 0 w 47"/>
              <a:gd name="T1" fmla="*/ 0 h 47"/>
              <a:gd name="T2" fmla="*/ 47 w 47"/>
              <a:gd name="T3" fmla="*/ 47 h 47"/>
            </a:gdLst>
            <a:ahLst/>
            <a:cxnLst>
              <a:cxn ang="0">
                <a:pos x="T0" y="T1"/>
              </a:cxn>
              <a:cxn ang="0">
                <a:pos x="T2" y="T3"/>
              </a:cxn>
            </a:cxnLst>
            <a:rect l="0" t="0" r="r" b="b"/>
            <a:pathLst>
              <a:path w="47" h="47">
                <a:moveTo>
                  <a:pt x="0" y="0"/>
                </a:moveTo>
                <a:cubicBezTo>
                  <a:pt x="17" y="17"/>
                  <a:pt x="33" y="33"/>
                  <a:pt x="47" y="47"/>
                </a:cubicBezTo>
              </a:path>
            </a:pathLst>
          </a:custGeom>
          <a:solidFill>
            <a:srgbClr val="82B4DE"/>
          </a:solid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73" name="Freeform 37"/>
          <p:cNvSpPr>
            <a:spLocks/>
          </p:cNvSpPr>
          <p:nvPr/>
        </p:nvSpPr>
        <p:spPr bwMode="auto">
          <a:xfrm>
            <a:off x="6503988" y="3730625"/>
            <a:ext cx="147638" cy="149225"/>
          </a:xfrm>
          <a:custGeom>
            <a:avLst/>
            <a:gdLst>
              <a:gd name="T0" fmla="*/ 0 w 45"/>
              <a:gd name="T1" fmla="*/ 0 h 45"/>
              <a:gd name="T2" fmla="*/ 45 w 45"/>
              <a:gd name="T3" fmla="*/ 45 h 45"/>
            </a:gdLst>
            <a:ahLst/>
            <a:cxnLst>
              <a:cxn ang="0">
                <a:pos x="T0" y="T1"/>
              </a:cxn>
              <a:cxn ang="0">
                <a:pos x="T2" y="T3"/>
              </a:cxn>
            </a:cxnLst>
            <a:rect l="0" t="0" r="r" b="b"/>
            <a:pathLst>
              <a:path w="45" h="45">
                <a:moveTo>
                  <a:pt x="0" y="0"/>
                </a:moveTo>
                <a:cubicBezTo>
                  <a:pt x="17" y="17"/>
                  <a:pt x="32" y="32"/>
                  <a:pt x="45" y="45"/>
                </a:cubicBezTo>
              </a:path>
            </a:pathLst>
          </a:custGeom>
          <a:solidFill>
            <a:srgbClr val="3584C5"/>
          </a:solid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74" name="Freeform 38"/>
          <p:cNvSpPr>
            <a:spLocks/>
          </p:cNvSpPr>
          <p:nvPr/>
        </p:nvSpPr>
        <p:spPr bwMode="auto">
          <a:xfrm>
            <a:off x="6569075" y="3690938"/>
            <a:ext cx="149225" cy="149225"/>
          </a:xfrm>
          <a:custGeom>
            <a:avLst/>
            <a:gdLst>
              <a:gd name="T0" fmla="*/ 0 w 45"/>
              <a:gd name="T1" fmla="*/ 0 h 45"/>
              <a:gd name="T2" fmla="*/ 45 w 45"/>
              <a:gd name="T3" fmla="*/ 45 h 45"/>
            </a:gdLst>
            <a:ahLst/>
            <a:cxnLst>
              <a:cxn ang="0">
                <a:pos x="T0" y="T1"/>
              </a:cxn>
              <a:cxn ang="0">
                <a:pos x="T2" y="T3"/>
              </a:cxn>
            </a:cxnLst>
            <a:rect l="0" t="0" r="r" b="b"/>
            <a:pathLst>
              <a:path w="45" h="45">
                <a:moveTo>
                  <a:pt x="0" y="0"/>
                </a:moveTo>
                <a:cubicBezTo>
                  <a:pt x="17" y="17"/>
                  <a:pt x="32" y="32"/>
                  <a:pt x="45" y="45"/>
                </a:cubicBezTo>
              </a:path>
            </a:pathLst>
          </a:custGeom>
          <a:solidFill>
            <a:srgbClr val="3584C5"/>
          </a:solid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75" name="Freeform 39"/>
          <p:cNvSpPr>
            <a:spLocks/>
          </p:cNvSpPr>
          <p:nvPr/>
        </p:nvSpPr>
        <p:spPr bwMode="auto">
          <a:xfrm>
            <a:off x="6635750" y="3651250"/>
            <a:ext cx="158750" cy="158750"/>
          </a:xfrm>
          <a:custGeom>
            <a:avLst/>
            <a:gdLst>
              <a:gd name="T0" fmla="*/ 0 w 48"/>
              <a:gd name="T1" fmla="*/ 0 h 48"/>
              <a:gd name="T2" fmla="*/ 48 w 48"/>
              <a:gd name="T3" fmla="*/ 48 h 48"/>
            </a:gdLst>
            <a:ahLst/>
            <a:cxnLst>
              <a:cxn ang="0">
                <a:pos x="T0" y="T1"/>
              </a:cxn>
              <a:cxn ang="0">
                <a:pos x="T2" y="T3"/>
              </a:cxn>
            </a:cxnLst>
            <a:rect l="0" t="0" r="r" b="b"/>
            <a:pathLst>
              <a:path w="48" h="48">
                <a:moveTo>
                  <a:pt x="0" y="0"/>
                </a:moveTo>
                <a:cubicBezTo>
                  <a:pt x="18" y="18"/>
                  <a:pt x="34" y="34"/>
                  <a:pt x="48" y="48"/>
                </a:cubicBezTo>
              </a:path>
            </a:pathLst>
          </a:custGeom>
          <a:noFill/>
          <a:ln w="14288"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76" name="Freeform 40"/>
          <p:cNvSpPr>
            <a:spLocks/>
          </p:cNvSpPr>
          <p:nvPr/>
        </p:nvSpPr>
        <p:spPr bwMode="auto">
          <a:xfrm>
            <a:off x="6705600" y="3614738"/>
            <a:ext cx="155575" cy="155575"/>
          </a:xfrm>
          <a:custGeom>
            <a:avLst/>
            <a:gdLst>
              <a:gd name="T0" fmla="*/ 0 w 47"/>
              <a:gd name="T1" fmla="*/ 0 h 47"/>
              <a:gd name="T2" fmla="*/ 47 w 47"/>
              <a:gd name="T3" fmla="*/ 47 h 47"/>
            </a:gdLst>
            <a:ahLst/>
            <a:cxnLst>
              <a:cxn ang="0">
                <a:pos x="T0" y="T1"/>
              </a:cxn>
              <a:cxn ang="0">
                <a:pos x="T2" y="T3"/>
              </a:cxn>
            </a:cxnLst>
            <a:rect l="0" t="0" r="r" b="b"/>
            <a:pathLst>
              <a:path w="47" h="47">
                <a:moveTo>
                  <a:pt x="0" y="0"/>
                </a:moveTo>
                <a:cubicBezTo>
                  <a:pt x="18" y="18"/>
                  <a:pt x="34" y="34"/>
                  <a:pt x="47" y="47"/>
                </a:cubicBezTo>
              </a:path>
            </a:pathLst>
          </a:custGeom>
          <a:noFill/>
          <a:ln w="14288"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77" name="Freeform 41"/>
          <p:cNvSpPr>
            <a:spLocks/>
          </p:cNvSpPr>
          <p:nvPr/>
        </p:nvSpPr>
        <p:spPr bwMode="auto">
          <a:xfrm>
            <a:off x="6821488" y="3617913"/>
            <a:ext cx="119063" cy="122238"/>
          </a:xfrm>
          <a:custGeom>
            <a:avLst/>
            <a:gdLst>
              <a:gd name="T0" fmla="*/ 0 w 36"/>
              <a:gd name="T1" fmla="*/ 0 h 37"/>
              <a:gd name="T2" fmla="*/ 36 w 36"/>
              <a:gd name="T3" fmla="*/ 37 h 37"/>
            </a:gdLst>
            <a:ahLst/>
            <a:cxnLst>
              <a:cxn ang="0">
                <a:pos x="T0" y="T1"/>
              </a:cxn>
              <a:cxn ang="0">
                <a:pos x="T2" y="T3"/>
              </a:cxn>
            </a:cxnLst>
            <a:rect l="0" t="0" r="r" b="b"/>
            <a:pathLst>
              <a:path w="36" h="37">
                <a:moveTo>
                  <a:pt x="0" y="0"/>
                </a:moveTo>
                <a:cubicBezTo>
                  <a:pt x="14" y="14"/>
                  <a:pt x="26" y="27"/>
                  <a:pt x="36" y="37"/>
                </a:cubicBezTo>
              </a:path>
            </a:pathLst>
          </a:custGeom>
          <a:noFill/>
          <a:ln w="14288"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78" name="Freeform 42"/>
          <p:cNvSpPr>
            <a:spLocks/>
          </p:cNvSpPr>
          <p:nvPr/>
        </p:nvSpPr>
        <p:spPr bwMode="auto">
          <a:xfrm>
            <a:off x="6946900" y="3632200"/>
            <a:ext cx="69850" cy="68263"/>
          </a:xfrm>
          <a:custGeom>
            <a:avLst/>
            <a:gdLst>
              <a:gd name="T0" fmla="*/ 0 w 21"/>
              <a:gd name="T1" fmla="*/ 0 h 21"/>
              <a:gd name="T2" fmla="*/ 21 w 21"/>
              <a:gd name="T3" fmla="*/ 21 h 21"/>
            </a:gdLst>
            <a:ahLst/>
            <a:cxnLst>
              <a:cxn ang="0">
                <a:pos x="T0" y="T1"/>
              </a:cxn>
              <a:cxn ang="0">
                <a:pos x="T2" y="T3"/>
              </a:cxn>
            </a:cxnLst>
            <a:rect l="0" t="0" r="r" b="b"/>
            <a:pathLst>
              <a:path w="21" h="21">
                <a:moveTo>
                  <a:pt x="0" y="0"/>
                </a:moveTo>
                <a:cubicBezTo>
                  <a:pt x="8" y="8"/>
                  <a:pt x="15" y="15"/>
                  <a:pt x="21" y="21"/>
                </a:cubicBezTo>
              </a:path>
            </a:pathLst>
          </a:custGeom>
          <a:noFill/>
          <a:ln w="14288"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79" name="Freeform 43"/>
          <p:cNvSpPr>
            <a:spLocks/>
          </p:cNvSpPr>
          <p:nvPr/>
        </p:nvSpPr>
        <p:spPr bwMode="auto">
          <a:xfrm>
            <a:off x="4203700" y="4805363"/>
            <a:ext cx="76200" cy="77788"/>
          </a:xfrm>
          <a:custGeom>
            <a:avLst/>
            <a:gdLst>
              <a:gd name="T0" fmla="*/ 0 w 23"/>
              <a:gd name="T1" fmla="*/ 0 h 24"/>
              <a:gd name="T2" fmla="*/ 23 w 23"/>
              <a:gd name="T3" fmla="*/ 24 h 24"/>
            </a:gdLst>
            <a:ahLst/>
            <a:cxnLst>
              <a:cxn ang="0">
                <a:pos x="T0" y="T1"/>
              </a:cxn>
              <a:cxn ang="0">
                <a:pos x="T2" y="T3"/>
              </a:cxn>
            </a:cxnLst>
            <a:rect l="0" t="0" r="r" b="b"/>
            <a:pathLst>
              <a:path w="23" h="24">
                <a:moveTo>
                  <a:pt x="0" y="0"/>
                </a:moveTo>
                <a:cubicBezTo>
                  <a:pt x="6" y="7"/>
                  <a:pt x="14" y="14"/>
                  <a:pt x="23" y="24"/>
                </a:cubicBezTo>
              </a:path>
            </a:pathLst>
          </a:custGeom>
          <a:solidFill>
            <a:srgbClr val="F4D75A"/>
          </a:solid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80" name="Freeform 44"/>
          <p:cNvSpPr>
            <a:spLocks/>
          </p:cNvSpPr>
          <p:nvPr/>
        </p:nvSpPr>
        <p:spPr bwMode="auto">
          <a:xfrm>
            <a:off x="4265613" y="4765675"/>
            <a:ext cx="139700" cy="134938"/>
          </a:xfrm>
          <a:custGeom>
            <a:avLst/>
            <a:gdLst>
              <a:gd name="T0" fmla="*/ 0 w 42"/>
              <a:gd name="T1" fmla="*/ 0 h 41"/>
              <a:gd name="T2" fmla="*/ 42 w 42"/>
              <a:gd name="T3" fmla="*/ 41 h 41"/>
            </a:gdLst>
            <a:ahLst/>
            <a:cxnLst>
              <a:cxn ang="0">
                <a:pos x="T0" y="T1"/>
              </a:cxn>
              <a:cxn ang="0">
                <a:pos x="T2" y="T3"/>
              </a:cxn>
            </a:cxnLst>
            <a:rect l="0" t="0" r="r" b="b"/>
            <a:pathLst>
              <a:path w="42" h="41">
                <a:moveTo>
                  <a:pt x="0" y="0"/>
                </a:moveTo>
                <a:cubicBezTo>
                  <a:pt x="11" y="10"/>
                  <a:pt x="25" y="24"/>
                  <a:pt x="42" y="41"/>
                </a:cubicBezTo>
              </a:path>
            </a:pathLst>
          </a:custGeom>
          <a:solidFill>
            <a:srgbClr val="F4D75A"/>
          </a:solid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81" name="Freeform 45"/>
          <p:cNvSpPr>
            <a:spLocks/>
          </p:cNvSpPr>
          <p:nvPr/>
        </p:nvSpPr>
        <p:spPr bwMode="auto">
          <a:xfrm>
            <a:off x="4348163" y="4741863"/>
            <a:ext cx="176213" cy="174625"/>
          </a:xfrm>
          <a:custGeom>
            <a:avLst/>
            <a:gdLst>
              <a:gd name="T0" fmla="*/ 0 w 53"/>
              <a:gd name="T1" fmla="*/ 0 h 53"/>
              <a:gd name="T2" fmla="*/ 53 w 53"/>
              <a:gd name="T3" fmla="*/ 53 h 53"/>
            </a:gdLst>
            <a:ahLst/>
            <a:cxnLst>
              <a:cxn ang="0">
                <a:pos x="T0" y="T1"/>
              </a:cxn>
              <a:cxn ang="0">
                <a:pos x="T2" y="T3"/>
              </a:cxn>
            </a:cxnLst>
            <a:rect l="0" t="0" r="r" b="b"/>
            <a:pathLst>
              <a:path w="53" h="53">
                <a:moveTo>
                  <a:pt x="0" y="0"/>
                </a:moveTo>
                <a:cubicBezTo>
                  <a:pt x="14" y="14"/>
                  <a:pt x="32" y="32"/>
                  <a:pt x="53" y="53"/>
                </a:cubicBezTo>
              </a:path>
            </a:pathLst>
          </a:custGeom>
          <a:solidFill>
            <a:srgbClr val="F4D75A"/>
          </a:solid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82" name="Freeform 46"/>
          <p:cNvSpPr>
            <a:spLocks/>
          </p:cNvSpPr>
          <p:nvPr/>
        </p:nvSpPr>
        <p:spPr bwMode="auto">
          <a:xfrm>
            <a:off x="4418013" y="4705350"/>
            <a:ext cx="217488" cy="217488"/>
          </a:xfrm>
          <a:custGeom>
            <a:avLst/>
            <a:gdLst>
              <a:gd name="T0" fmla="*/ 0 w 66"/>
              <a:gd name="T1" fmla="*/ 0 h 66"/>
              <a:gd name="T2" fmla="*/ 66 w 66"/>
              <a:gd name="T3" fmla="*/ 66 h 66"/>
            </a:gdLst>
            <a:ahLst/>
            <a:cxnLst>
              <a:cxn ang="0">
                <a:pos x="T0" y="T1"/>
              </a:cxn>
              <a:cxn ang="0">
                <a:pos x="T2" y="T3"/>
              </a:cxn>
            </a:cxnLst>
            <a:rect l="0" t="0" r="r" b="b"/>
            <a:pathLst>
              <a:path w="66" h="66">
                <a:moveTo>
                  <a:pt x="0" y="0"/>
                </a:moveTo>
                <a:cubicBezTo>
                  <a:pt x="17" y="17"/>
                  <a:pt x="40" y="40"/>
                  <a:pt x="66" y="66"/>
                </a:cubicBezTo>
              </a:path>
            </a:pathLst>
          </a:custGeom>
          <a:solidFill>
            <a:srgbClr val="F4D75A"/>
          </a:solid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83" name="Freeform 47"/>
          <p:cNvSpPr>
            <a:spLocks/>
          </p:cNvSpPr>
          <p:nvPr/>
        </p:nvSpPr>
        <p:spPr bwMode="auto">
          <a:xfrm>
            <a:off x="4484688" y="4665663"/>
            <a:ext cx="269875" cy="271463"/>
          </a:xfrm>
          <a:custGeom>
            <a:avLst/>
            <a:gdLst>
              <a:gd name="T0" fmla="*/ 0 w 82"/>
              <a:gd name="T1" fmla="*/ 0 h 82"/>
              <a:gd name="T2" fmla="*/ 82 w 82"/>
              <a:gd name="T3" fmla="*/ 82 h 82"/>
            </a:gdLst>
            <a:ahLst/>
            <a:cxnLst>
              <a:cxn ang="0">
                <a:pos x="T0" y="T1"/>
              </a:cxn>
              <a:cxn ang="0">
                <a:pos x="T2" y="T3"/>
              </a:cxn>
            </a:cxnLst>
            <a:rect l="0" t="0" r="r" b="b"/>
            <a:pathLst>
              <a:path w="82" h="82">
                <a:moveTo>
                  <a:pt x="0" y="0"/>
                </a:moveTo>
                <a:cubicBezTo>
                  <a:pt x="22" y="21"/>
                  <a:pt x="50" y="50"/>
                  <a:pt x="82" y="82"/>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84" name="Freeform 48"/>
          <p:cNvSpPr>
            <a:spLocks/>
          </p:cNvSpPr>
          <p:nvPr/>
        </p:nvSpPr>
        <p:spPr bwMode="auto">
          <a:xfrm>
            <a:off x="4597400" y="4672013"/>
            <a:ext cx="273050" cy="274638"/>
          </a:xfrm>
          <a:custGeom>
            <a:avLst/>
            <a:gdLst>
              <a:gd name="T0" fmla="*/ 0 w 83"/>
              <a:gd name="T1" fmla="*/ 0 h 83"/>
              <a:gd name="T2" fmla="*/ 83 w 83"/>
              <a:gd name="T3" fmla="*/ 83 h 83"/>
            </a:gdLst>
            <a:ahLst/>
            <a:cxnLst>
              <a:cxn ang="0">
                <a:pos x="T0" y="T1"/>
              </a:cxn>
              <a:cxn ang="0">
                <a:pos x="T2" y="T3"/>
              </a:cxn>
            </a:cxnLst>
            <a:rect l="0" t="0" r="r" b="b"/>
            <a:pathLst>
              <a:path w="83" h="83">
                <a:moveTo>
                  <a:pt x="0" y="0"/>
                </a:moveTo>
                <a:cubicBezTo>
                  <a:pt x="23" y="23"/>
                  <a:pt x="52" y="52"/>
                  <a:pt x="83" y="83"/>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85" name="Freeform 49"/>
          <p:cNvSpPr>
            <a:spLocks/>
          </p:cNvSpPr>
          <p:nvPr/>
        </p:nvSpPr>
        <p:spPr bwMode="auto">
          <a:xfrm>
            <a:off x="4708525" y="4678363"/>
            <a:ext cx="280988" cy="280988"/>
          </a:xfrm>
          <a:custGeom>
            <a:avLst/>
            <a:gdLst>
              <a:gd name="T0" fmla="*/ 0 w 85"/>
              <a:gd name="T1" fmla="*/ 0 h 85"/>
              <a:gd name="T2" fmla="*/ 85 w 85"/>
              <a:gd name="T3" fmla="*/ 85 h 85"/>
            </a:gdLst>
            <a:ahLst/>
            <a:cxnLst>
              <a:cxn ang="0">
                <a:pos x="T0" y="T1"/>
              </a:cxn>
              <a:cxn ang="0">
                <a:pos x="T2" y="T3"/>
              </a:cxn>
            </a:cxnLst>
            <a:rect l="0" t="0" r="r" b="b"/>
            <a:pathLst>
              <a:path w="85" h="85">
                <a:moveTo>
                  <a:pt x="0" y="0"/>
                </a:moveTo>
                <a:cubicBezTo>
                  <a:pt x="25" y="25"/>
                  <a:pt x="54" y="54"/>
                  <a:pt x="85" y="85"/>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86" name="Freeform 50"/>
          <p:cNvSpPr>
            <a:spLocks/>
          </p:cNvSpPr>
          <p:nvPr/>
        </p:nvSpPr>
        <p:spPr bwMode="auto">
          <a:xfrm>
            <a:off x="4827588" y="4692650"/>
            <a:ext cx="287338" cy="287338"/>
          </a:xfrm>
          <a:custGeom>
            <a:avLst/>
            <a:gdLst>
              <a:gd name="T0" fmla="*/ 0 w 87"/>
              <a:gd name="T1" fmla="*/ 0 h 87"/>
              <a:gd name="T2" fmla="*/ 87 w 87"/>
              <a:gd name="T3" fmla="*/ 87 h 87"/>
            </a:gdLst>
            <a:ahLst/>
            <a:cxnLst>
              <a:cxn ang="0">
                <a:pos x="T0" y="T1"/>
              </a:cxn>
              <a:cxn ang="0">
                <a:pos x="T2" y="T3"/>
              </a:cxn>
            </a:cxnLst>
            <a:rect l="0" t="0" r="r" b="b"/>
            <a:pathLst>
              <a:path w="87" h="87">
                <a:moveTo>
                  <a:pt x="0" y="0"/>
                </a:moveTo>
                <a:cubicBezTo>
                  <a:pt x="26" y="26"/>
                  <a:pt x="56" y="56"/>
                  <a:pt x="87" y="87"/>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87" name="Freeform 51"/>
          <p:cNvSpPr>
            <a:spLocks/>
          </p:cNvSpPr>
          <p:nvPr/>
        </p:nvSpPr>
        <p:spPr bwMode="auto">
          <a:xfrm>
            <a:off x="4953000" y="4714875"/>
            <a:ext cx="277813" cy="277813"/>
          </a:xfrm>
          <a:custGeom>
            <a:avLst/>
            <a:gdLst>
              <a:gd name="T0" fmla="*/ 0 w 84"/>
              <a:gd name="T1" fmla="*/ 0 h 84"/>
              <a:gd name="T2" fmla="*/ 84 w 84"/>
              <a:gd name="T3" fmla="*/ 84 h 84"/>
            </a:gdLst>
            <a:ahLst/>
            <a:cxnLst>
              <a:cxn ang="0">
                <a:pos x="T0" y="T1"/>
              </a:cxn>
              <a:cxn ang="0">
                <a:pos x="T2" y="T3"/>
              </a:cxn>
            </a:cxnLst>
            <a:rect l="0" t="0" r="r" b="b"/>
            <a:pathLst>
              <a:path w="84" h="84">
                <a:moveTo>
                  <a:pt x="0" y="0"/>
                </a:moveTo>
                <a:cubicBezTo>
                  <a:pt x="26" y="26"/>
                  <a:pt x="55" y="54"/>
                  <a:pt x="84" y="84"/>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88" name="Freeform 52"/>
          <p:cNvSpPr>
            <a:spLocks/>
          </p:cNvSpPr>
          <p:nvPr/>
        </p:nvSpPr>
        <p:spPr bwMode="auto">
          <a:xfrm>
            <a:off x="5075238" y="4732338"/>
            <a:ext cx="271463" cy="269875"/>
          </a:xfrm>
          <a:custGeom>
            <a:avLst/>
            <a:gdLst>
              <a:gd name="T0" fmla="*/ 0 w 82"/>
              <a:gd name="T1" fmla="*/ 0 h 82"/>
              <a:gd name="T2" fmla="*/ 82 w 82"/>
              <a:gd name="T3" fmla="*/ 82 h 82"/>
            </a:gdLst>
            <a:ahLst/>
            <a:cxnLst>
              <a:cxn ang="0">
                <a:pos x="T0" y="T1"/>
              </a:cxn>
              <a:cxn ang="0">
                <a:pos x="T2" y="T3"/>
              </a:cxn>
            </a:cxnLst>
            <a:rect l="0" t="0" r="r" b="b"/>
            <a:pathLst>
              <a:path w="82" h="82">
                <a:moveTo>
                  <a:pt x="0" y="0"/>
                </a:moveTo>
                <a:cubicBezTo>
                  <a:pt x="26" y="26"/>
                  <a:pt x="54" y="54"/>
                  <a:pt x="82" y="82"/>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89" name="Freeform 53"/>
          <p:cNvSpPr>
            <a:spLocks/>
          </p:cNvSpPr>
          <p:nvPr/>
        </p:nvSpPr>
        <p:spPr bwMode="auto">
          <a:xfrm>
            <a:off x="5194300" y="4745038"/>
            <a:ext cx="274638" cy="274638"/>
          </a:xfrm>
          <a:custGeom>
            <a:avLst/>
            <a:gdLst>
              <a:gd name="T0" fmla="*/ 0 w 83"/>
              <a:gd name="T1" fmla="*/ 0 h 83"/>
              <a:gd name="T2" fmla="*/ 83 w 83"/>
              <a:gd name="T3" fmla="*/ 83 h 83"/>
            </a:gdLst>
            <a:ahLst/>
            <a:cxnLst>
              <a:cxn ang="0">
                <a:pos x="T0" y="T1"/>
              </a:cxn>
              <a:cxn ang="0">
                <a:pos x="T2" y="T3"/>
              </a:cxn>
            </a:cxnLst>
            <a:rect l="0" t="0" r="r" b="b"/>
            <a:pathLst>
              <a:path w="83" h="83">
                <a:moveTo>
                  <a:pt x="0" y="0"/>
                </a:moveTo>
                <a:cubicBezTo>
                  <a:pt x="27" y="27"/>
                  <a:pt x="55" y="55"/>
                  <a:pt x="83" y="83"/>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90" name="Freeform 54"/>
          <p:cNvSpPr>
            <a:spLocks/>
          </p:cNvSpPr>
          <p:nvPr/>
        </p:nvSpPr>
        <p:spPr bwMode="auto">
          <a:xfrm>
            <a:off x="5303838" y="4748213"/>
            <a:ext cx="290513" cy="290513"/>
          </a:xfrm>
          <a:custGeom>
            <a:avLst/>
            <a:gdLst>
              <a:gd name="T0" fmla="*/ 0 w 88"/>
              <a:gd name="T1" fmla="*/ 0 h 88"/>
              <a:gd name="T2" fmla="*/ 88 w 88"/>
              <a:gd name="T3" fmla="*/ 88 h 88"/>
            </a:gdLst>
            <a:ahLst/>
            <a:cxnLst>
              <a:cxn ang="0">
                <a:pos x="T0" y="T1"/>
              </a:cxn>
              <a:cxn ang="0">
                <a:pos x="T2" y="T3"/>
              </a:cxn>
            </a:cxnLst>
            <a:rect l="0" t="0" r="r" b="b"/>
            <a:pathLst>
              <a:path w="88" h="88">
                <a:moveTo>
                  <a:pt x="0" y="0"/>
                </a:moveTo>
                <a:cubicBezTo>
                  <a:pt x="29" y="29"/>
                  <a:pt x="59" y="59"/>
                  <a:pt x="88" y="88"/>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91" name="Freeform 55"/>
          <p:cNvSpPr>
            <a:spLocks/>
          </p:cNvSpPr>
          <p:nvPr/>
        </p:nvSpPr>
        <p:spPr bwMode="auto">
          <a:xfrm>
            <a:off x="5422900" y="4760913"/>
            <a:ext cx="293688" cy="292100"/>
          </a:xfrm>
          <a:custGeom>
            <a:avLst/>
            <a:gdLst>
              <a:gd name="T0" fmla="*/ 0 w 89"/>
              <a:gd name="T1" fmla="*/ 0 h 88"/>
              <a:gd name="T2" fmla="*/ 89 w 89"/>
              <a:gd name="T3" fmla="*/ 88 h 88"/>
            </a:gdLst>
            <a:ahLst/>
            <a:cxnLst>
              <a:cxn ang="0">
                <a:pos x="T0" y="T1"/>
              </a:cxn>
              <a:cxn ang="0">
                <a:pos x="T2" y="T3"/>
              </a:cxn>
            </a:cxnLst>
            <a:rect l="0" t="0" r="r" b="b"/>
            <a:pathLst>
              <a:path w="89" h="88">
                <a:moveTo>
                  <a:pt x="0" y="0"/>
                </a:moveTo>
                <a:cubicBezTo>
                  <a:pt x="30" y="30"/>
                  <a:pt x="60" y="60"/>
                  <a:pt x="89" y="88"/>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92" name="Freeform 56"/>
          <p:cNvSpPr>
            <a:spLocks/>
          </p:cNvSpPr>
          <p:nvPr/>
        </p:nvSpPr>
        <p:spPr bwMode="auto">
          <a:xfrm>
            <a:off x="5551488" y="4784725"/>
            <a:ext cx="274638" cy="277813"/>
          </a:xfrm>
          <a:custGeom>
            <a:avLst/>
            <a:gdLst>
              <a:gd name="T0" fmla="*/ 0 w 83"/>
              <a:gd name="T1" fmla="*/ 0 h 84"/>
              <a:gd name="T2" fmla="*/ 83 w 83"/>
              <a:gd name="T3" fmla="*/ 84 h 84"/>
            </a:gdLst>
            <a:ahLst/>
            <a:cxnLst>
              <a:cxn ang="0">
                <a:pos x="T0" y="T1"/>
              </a:cxn>
              <a:cxn ang="0">
                <a:pos x="T2" y="T3"/>
              </a:cxn>
            </a:cxnLst>
            <a:rect l="0" t="0" r="r" b="b"/>
            <a:pathLst>
              <a:path w="83" h="84">
                <a:moveTo>
                  <a:pt x="0" y="0"/>
                </a:moveTo>
                <a:cubicBezTo>
                  <a:pt x="28" y="28"/>
                  <a:pt x="57" y="57"/>
                  <a:pt x="83" y="84"/>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93" name="Freeform 57"/>
          <p:cNvSpPr>
            <a:spLocks/>
          </p:cNvSpPr>
          <p:nvPr/>
        </p:nvSpPr>
        <p:spPr bwMode="auto">
          <a:xfrm>
            <a:off x="5670550" y="4797425"/>
            <a:ext cx="277813" cy="277813"/>
          </a:xfrm>
          <a:custGeom>
            <a:avLst/>
            <a:gdLst>
              <a:gd name="T0" fmla="*/ 0 w 84"/>
              <a:gd name="T1" fmla="*/ 0 h 84"/>
              <a:gd name="T2" fmla="*/ 84 w 84"/>
              <a:gd name="T3" fmla="*/ 84 h 84"/>
            </a:gdLst>
            <a:ahLst/>
            <a:cxnLst>
              <a:cxn ang="0">
                <a:pos x="T0" y="T1"/>
              </a:cxn>
              <a:cxn ang="0">
                <a:pos x="T2" y="T3"/>
              </a:cxn>
            </a:cxnLst>
            <a:rect l="0" t="0" r="r" b="b"/>
            <a:pathLst>
              <a:path w="84" h="84">
                <a:moveTo>
                  <a:pt x="0" y="0"/>
                </a:moveTo>
                <a:cubicBezTo>
                  <a:pt x="29" y="29"/>
                  <a:pt x="58" y="58"/>
                  <a:pt x="84" y="84"/>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94" name="Freeform 58"/>
          <p:cNvSpPr>
            <a:spLocks/>
          </p:cNvSpPr>
          <p:nvPr/>
        </p:nvSpPr>
        <p:spPr bwMode="auto">
          <a:xfrm>
            <a:off x="5783263" y="4805363"/>
            <a:ext cx="284163" cy="284163"/>
          </a:xfrm>
          <a:custGeom>
            <a:avLst/>
            <a:gdLst>
              <a:gd name="T0" fmla="*/ 0 w 86"/>
              <a:gd name="T1" fmla="*/ 0 h 86"/>
              <a:gd name="T2" fmla="*/ 86 w 86"/>
              <a:gd name="T3" fmla="*/ 86 h 86"/>
            </a:gdLst>
            <a:ahLst/>
            <a:cxnLst>
              <a:cxn ang="0">
                <a:pos x="T0" y="T1"/>
              </a:cxn>
              <a:cxn ang="0">
                <a:pos x="T2" y="T3"/>
              </a:cxn>
            </a:cxnLst>
            <a:rect l="0" t="0" r="r" b="b"/>
            <a:pathLst>
              <a:path w="86" h="86">
                <a:moveTo>
                  <a:pt x="0" y="0"/>
                </a:moveTo>
                <a:cubicBezTo>
                  <a:pt x="31" y="31"/>
                  <a:pt x="60" y="60"/>
                  <a:pt x="86" y="86"/>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95" name="Freeform 59"/>
          <p:cNvSpPr>
            <a:spLocks/>
          </p:cNvSpPr>
          <p:nvPr/>
        </p:nvSpPr>
        <p:spPr bwMode="auto">
          <a:xfrm>
            <a:off x="5908675" y="4827588"/>
            <a:ext cx="268288" cy="265113"/>
          </a:xfrm>
          <a:custGeom>
            <a:avLst/>
            <a:gdLst>
              <a:gd name="T0" fmla="*/ 0 w 81"/>
              <a:gd name="T1" fmla="*/ 0 h 80"/>
              <a:gd name="T2" fmla="*/ 81 w 81"/>
              <a:gd name="T3" fmla="*/ 80 h 80"/>
            </a:gdLst>
            <a:ahLst/>
            <a:cxnLst>
              <a:cxn ang="0">
                <a:pos x="T0" y="T1"/>
              </a:cxn>
              <a:cxn ang="0">
                <a:pos x="T2" y="T3"/>
              </a:cxn>
            </a:cxnLst>
            <a:rect l="0" t="0" r="r" b="b"/>
            <a:pathLst>
              <a:path w="81" h="80">
                <a:moveTo>
                  <a:pt x="0" y="0"/>
                </a:moveTo>
                <a:cubicBezTo>
                  <a:pt x="30" y="29"/>
                  <a:pt x="57" y="57"/>
                  <a:pt x="81" y="80"/>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96" name="Freeform 60"/>
          <p:cNvSpPr>
            <a:spLocks/>
          </p:cNvSpPr>
          <p:nvPr/>
        </p:nvSpPr>
        <p:spPr bwMode="auto">
          <a:xfrm>
            <a:off x="6024563" y="4833938"/>
            <a:ext cx="263525" cy="268288"/>
          </a:xfrm>
          <a:custGeom>
            <a:avLst/>
            <a:gdLst>
              <a:gd name="T0" fmla="*/ 0 w 80"/>
              <a:gd name="T1" fmla="*/ 0 h 81"/>
              <a:gd name="T2" fmla="*/ 80 w 80"/>
              <a:gd name="T3" fmla="*/ 81 h 81"/>
            </a:gdLst>
            <a:ahLst/>
            <a:cxnLst>
              <a:cxn ang="0">
                <a:pos x="T0" y="T1"/>
              </a:cxn>
              <a:cxn ang="0">
                <a:pos x="T2" y="T3"/>
              </a:cxn>
            </a:cxnLst>
            <a:rect l="0" t="0" r="r" b="b"/>
            <a:pathLst>
              <a:path w="80" h="81">
                <a:moveTo>
                  <a:pt x="0" y="0"/>
                </a:moveTo>
                <a:cubicBezTo>
                  <a:pt x="30" y="31"/>
                  <a:pt x="58" y="58"/>
                  <a:pt x="80" y="81"/>
                </a:cubicBezTo>
              </a:path>
            </a:pathLst>
          </a:custGeom>
          <a:solidFill>
            <a:srgbClr val="F4D75A"/>
          </a:solid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97" name="Freeform 61"/>
          <p:cNvSpPr>
            <a:spLocks/>
          </p:cNvSpPr>
          <p:nvPr/>
        </p:nvSpPr>
        <p:spPr bwMode="auto">
          <a:xfrm>
            <a:off x="6143625" y="4851400"/>
            <a:ext cx="257175" cy="257175"/>
          </a:xfrm>
          <a:custGeom>
            <a:avLst/>
            <a:gdLst>
              <a:gd name="T0" fmla="*/ 0 w 78"/>
              <a:gd name="T1" fmla="*/ 0 h 78"/>
              <a:gd name="T2" fmla="*/ 78 w 78"/>
              <a:gd name="T3" fmla="*/ 78 h 78"/>
            </a:gdLst>
            <a:ahLst/>
            <a:cxnLst>
              <a:cxn ang="0">
                <a:pos x="T0" y="T1"/>
              </a:cxn>
              <a:cxn ang="0">
                <a:pos x="T2" y="T3"/>
              </a:cxn>
            </a:cxnLst>
            <a:rect l="0" t="0" r="r" b="b"/>
            <a:pathLst>
              <a:path w="78" h="78">
                <a:moveTo>
                  <a:pt x="0" y="0"/>
                </a:moveTo>
                <a:cubicBezTo>
                  <a:pt x="31" y="31"/>
                  <a:pt x="58" y="58"/>
                  <a:pt x="78" y="78"/>
                </a:cubicBezTo>
              </a:path>
            </a:pathLst>
          </a:custGeom>
          <a:solidFill>
            <a:srgbClr val="F4D75A"/>
          </a:solid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98" name="Freeform 62"/>
          <p:cNvSpPr>
            <a:spLocks/>
          </p:cNvSpPr>
          <p:nvPr/>
        </p:nvSpPr>
        <p:spPr bwMode="auto">
          <a:xfrm>
            <a:off x="6259513" y="4860925"/>
            <a:ext cx="266700" cy="268288"/>
          </a:xfrm>
          <a:custGeom>
            <a:avLst/>
            <a:gdLst>
              <a:gd name="T0" fmla="*/ 0 w 81"/>
              <a:gd name="T1" fmla="*/ 0 h 81"/>
              <a:gd name="T2" fmla="*/ 81 w 81"/>
              <a:gd name="T3" fmla="*/ 81 h 81"/>
            </a:gdLst>
            <a:ahLst/>
            <a:cxnLst>
              <a:cxn ang="0">
                <a:pos x="T0" y="T1"/>
              </a:cxn>
              <a:cxn ang="0">
                <a:pos x="T2" y="T3"/>
              </a:cxn>
            </a:cxnLst>
            <a:rect l="0" t="0" r="r" b="b"/>
            <a:pathLst>
              <a:path w="81" h="81">
                <a:moveTo>
                  <a:pt x="0" y="0"/>
                </a:moveTo>
                <a:cubicBezTo>
                  <a:pt x="35" y="35"/>
                  <a:pt x="64" y="64"/>
                  <a:pt x="81" y="81"/>
                </a:cubicBezTo>
              </a:path>
            </a:pathLst>
          </a:custGeom>
          <a:noFill/>
          <a:ln w="14288"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99" name="Freeform 63"/>
          <p:cNvSpPr>
            <a:spLocks/>
          </p:cNvSpPr>
          <p:nvPr/>
        </p:nvSpPr>
        <p:spPr bwMode="auto">
          <a:xfrm>
            <a:off x="5151438" y="3754438"/>
            <a:ext cx="57150" cy="55563"/>
          </a:xfrm>
          <a:custGeom>
            <a:avLst/>
            <a:gdLst>
              <a:gd name="T0" fmla="*/ 0 w 17"/>
              <a:gd name="T1" fmla="*/ 0 h 17"/>
              <a:gd name="T2" fmla="*/ 17 w 17"/>
              <a:gd name="T3" fmla="*/ 17 h 17"/>
            </a:gdLst>
            <a:ahLst/>
            <a:cxnLst>
              <a:cxn ang="0">
                <a:pos x="T0" y="T1"/>
              </a:cxn>
              <a:cxn ang="0">
                <a:pos x="T2" y="T3"/>
              </a:cxn>
            </a:cxnLst>
            <a:rect l="0" t="0" r="r" b="b"/>
            <a:pathLst>
              <a:path w="17" h="17">
                <a:moveTo>
                  <a:pt x="0" y="0"/>
                </a:moveTo>
                <a:cubicBezTo>
                  <a:pt x="0" y="0"/>
                  <a:pt x="6" y="6"/>
                  <a:pt x="17" y="17"/>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100" name="Freeform 64"/>
          <p:cNvSpPr>
            <a:spLocks/>
          </p:cNvSpPr>
          <p:nvPr/>
        </p:nvSpPr>
        <p:spPr bwMode="auto">
          <a:xfrm>
            <a:off x="6378575" y="4873625"/>
            <a:ext cx="254000" cy="255588"/>
          </a:xfrm>
          <a:custGeom>
            <a:avLst/>
            <a:gdLst>
              <a:gd name="T0" fmla="*/ 0 w 77"/>
              <a:gd name="T1" fmla="*/ 0 h 77"/>
              <a:gd name="T2" fmla="*/ 77 w 77"/>
              <a:gd name="T3" fmla="*/ 77 h 77"/>
            </a:gdLst>
            <a:ahLst/>
            <a:cxnLst>
              <a:cxn ang="0">
                <a:pos x="T0" y="T1"/>
              </a:cxn>
              <a:cxn ang="0">
                <a:pos x="T2" y="T3"/>
              </a:cxn>
            </a:cxnLst>
            <a:rect l="0" t="0" r="r" b="b"/>
            <a:pathLst>
              <a:path w="77" h="77">
                <a:moveTo>
                  <a:pt x="0" y="0"/>
                </a:moveTo>
                <a:cubicBezTo>
                  <a:pt x="46" y="46"/>
                  <a:pt x="77" y="77"/>
                  <a:pt x="77" y="77"/>
                </a:cubicBezTo>
              </a:path>
            </a:pathLst>
          </a:custGeom>
          <a:noFill/>
          <a:ln w="14288"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101" name="Freeform 65"/>
          <p:cNvSpPr>
            <a:spLocks/>
          </p:cNvSpPr>
          <p:nvPr/>
        </p:nvSpPr>
        <p:spPr bwMode="auto">
          <a:xfrm>
            <a:off x="6519863" y="4894263"/>
            <a:ext cx="204788" cy="207963"/>
          </a:xfrm>
          <a:custGeom>
            <a:avLst/>
            <a:gdLst>
              <a:gd name="T0" fmla="*/ 0 w 62"/>
              <a:gd name="T1" fmla="*/ 0 h 63"/>
              <a:gd name="T2" fmla="*/ 62 w 62"/>
              <a:gd name="T3" fmla="*/ 63 h 63"/>
            </a:gdLst>
            <a:ahLst/>
            <a:cxnLst>
              <a:cxn ang="0">
                <a:pos x="T0" y="T1"/>
              </a:cxn>
              <a:cxn ang="0">
                <a:pos x="T2" y="T3"/>
              </a:cxn>
            </a:cxnLst>
            <a:rect l="0" t="0" r="r" b="b"/>
            <a:pathLst>
              <a:path w="62" h="63">
                <a:moveTo>
                  <a:pt x="0" y="0"/>
                </a:moveTo>
                <a:cubicBezTo>
                  <a:pt x="22" y="22"/>
                  <a:pt x="43" y="43"/>
                  <a:pt x="62" y="63"/>
                </a:cubicBezTo>
              </a:path>
            </a:pathLst>
          </a:custGeom>
          <a:noFill/>
          <a:ln w="14288"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102" name="Freeform 66"/>
          <p:cNvSpPr>
            <a:spLocks/>
          </p:cNvSpPr>
          <p:nvPr/>
        </p:nvSpPr>
        <p:spPr bwMode="auto">
          <a:xfrm>
            <a:off x="6616700" y="4883150"/>
            <a:ext cx="184150" cy="188913"/>
          </a:xfrm>
          <a:custGeom>
            <a:avLst/>
            <a:gdLst>
              <a:gd name="T0" fmla="*/ 0 w 56"/>
              <a:gd name="T1" fmla="*/ 0 h 57"/>
              <a:gd name="T2" fmla="*/ 56 w 56"/>
              <a:gd name="T3" fmla="*/ 57 h 57"/>
            </a:gdLst>
            <a:ahLst/>
            <a:cxnLst>
              <a:cxn ang="0">
                <a:pos x="T0" y="T1"/>
              </a:cxn>
              <a:cxn ang="0">
                <a:pos x="T2" y="T3"/>
              </a:cxn>
            </a:cxnLst>
            <a:rect l="0" t="0" r="r" b="b"/>
            <a:pathLst>
              <a:path w="56" h="57">
                <a:moveTo>
                  <a:pt x="0" y="0"/>
                </a:moveTo>
                <a:cubicBezTo>
                  <a:pt x="19" y="20"/>
                  <a:pt x="38" y="39"/>
                  <a:pt x="56" y="57"/>
                </a:cubicBezTo>
              </a:path>
            </a:pathLst>
          </a:custGeom>
          <a:noFill/>
          <a:ln w="14288"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103" name="Freeform 67"/>
          <p:cNvSpPr>
            <a:spLocks/>
          </p:cNvSpPr>
          <p:nvPr/>
        </p:nvSpPr>
        <p:spPr bwMode="auto">
          <a:xfrm>
            <a:off x="6678613" y="4840288"/>
            <a:ext cx="188913" cy="192088"/>
          </a:xfrm>
          <a:custGeom>
            <a:avLst/>
            <a:gdLst>
              <a:gd name="T0" fmla="*/ 0 w 57"/>
              <a:gd name="T1" fmla="*/ 0 h 58"/>
              <a:gd name="T2" fmla="*/ 57 w 57"/>
              <a:gd name="T3" fmla="*/ 58 h 58"/>
            </a:gdLst>
            <a:ahLst/>
            <a:cxnLst>
              <a:cxn ang="0">
                <a:pos x="T0" y="T1"/>
              </a:cxn>
              <a:cxn ang="0">
                <a:pos x="T2" y="T3"/>
              </a:cxn>
            </a:cxnLst>
            <a:rect l="0" t="0" r="r" b="b"/>
            <a:pathLst>
              <a:path w="57" h="58">
                <a:moveTo>
                  <a:pt x="0" y="0"/>
                </a:moveTo>
                <a:cubicBezTo>
                  <a:pt x="20" y="20"/>
                  <a:pt x="39" y="40"/>
                  <a:pt x="57" y="58"/>
                </a:cubicBezTo>
              </a:path>
            </a:pathLst>
          </a:custGeom>
          <a:noFill/>
          <a:ln w="14288"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104" name="Freeform 68"/>
          <p:cNvSpPr>
            <a:spLocks/>
          </p:cNvSpPr>
          <p:nvPr/>
        </p:nvSpPr>
        <p:spPr bwMode="auto">
          <a:xfrm>
            <a:off x="6738938" y="4797425"/>
            <a:ext cx="190500" cy="192088"/>
          </a:xfrm>
          <a:custGeom>
            <a:avLst/>
            <a:gdLst>
              <a:gd name="T0" fmla="*/ 0 w 58"/>
              <a:gd name="T1" fmla="*/ 0 h 58"/>
              <a:gd name="T2" fmla="*/ 58 w 58"/>
              <a:gd name="T3" fmla="*/ 58 h 58"/>
            </a:gdLst>
            <a:ahLst/>
            <a:cxnLst>
              <a:cxn ang="0">
                <a:pos x="T0" y="T1"/>
              </a:cxn>
              <a:cxn ang="0">
                <a:pos x="T2" y="T3"/>
              </a:cxn>
            </a:cxnLst>
            <a:rect l="0" t="0" r="r" b="b"/>
            <a:pathLst>
              <a:path w="58" h="58">
                <a:moveTo>
                  <a:pt x="0" y="0"/>
                </a:moveTo>
                <a:cubicBezTo>
                  <a:pt x="20" y="20"/>
                  <a:pt x="40" y="40"/>
                  <a:pt x="58" y="58"/>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105" name="Freeform 69"/>
          <p:cNvSpPr>
            <a:spLocks/>
          </p:cNvSpPr>
          <p:nvPr/>
        </p:nvSpPr>
        <p:spPr bwMode="auto">
          <a:xfrm>
            <a:off x="6804025" y="4757738"/>
            <a:ext cx="176213" cy="176213"/>
          </a:xfrm>
          <a:custGeom>
            <a:avLst/>
            <a:gdLst>
              <a:gd name="T0" fmla="*/ 0 w 53"/>
              <a:gd name="T1" fmla="*/ 0 h 53"/>
              <a:gd name="T2" fmla="*/ 53 w 53"/>
              <a:gd name="T3" fmla="*/ 53 h 53"/>
            </a:gdLst>
            <a:ahLst/>
            <a:cxnLst>
              <a:cxn ang="0">
                <a:pos x="T0" y="T1"/>
              </a:cxn>
              <a:cxn ang="0">
                <a:pos x="T2" y="T3"/>
              </a:cxn>
            </a:cxnLst>
            <a:rect l="0" t="0" r="r" b="b"/>
            <a:pathLst>
              <a:path w="53" h="53">
                <a:moveTo>
                  <a:pt x="0" y="0"/>
                </a:moveTo>
                <a:cubicBezTo>
                  <a:pt x="19" y="18"/>
                  <a:pt x="37" y="36"/>
                  <a:pt x="53" y="53"/>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106" name="Freeform 70"/>
          <p:cNvSpPr>
            <a:spLocks/>
          </p:cNvSpPr>
          <p:nvPr/>
        </p:nvSpPr>
        <p:spPr bwMode="auto">
          <a:xfrm>
            <a:off x="6867525" y="4714875"/>
            <a:ext cx="184150" cy="185738"/>
          </a:xfrm>
          <a:custGeom>
            <a:avLst/>
            <a:gdLst>
              <a:gd name="T0" fmla="*/ 0 w 56"/>
              <a:gd name="T1" fmla="*/ 0 h 56"/>
              <a:gd name="T2" fmla="*/ 56 w 56"/>
              <a:gd name="T3" fmla="*/ 56 h 56"/>
            </a:gdLst>
            <a:ahLst/>
            <a:cxnLst>
              <a:cxn ang="0">
                <a:pos x="T0" y="T1"/>
              </a:cxn>
              <a:cxn ang="0">
                <a:pos x="T2" y="T3"/>
              </a:cxn>
            </a:cxnLst>
            <a:rect l="0" t="0" r="r" b="b"/>
            <a:pathLst>
              <a:path w="56" h="56">
                <a:moveTo>
                  <a:pt x="0" y="0"/>
                </a:moveTo>
                <a:cubicBezTo>
                  <a:pt x="20" y="19"/>
                  <a:pt x="39" y="39"/>
                  <a:pt x="56" y="56"/>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107" name="Freeform 71"/>
          <p:cNvSpPr>
            <a:spLocks/>
          </p:cNvSpPr>
          <p:nvPr/>
        </p:nvSpPr>
        <p:spPr bwMode="auto">
          <a:xfrm>
            <a:off x="6929438" y="4672013"/>
            <a:ext cx="192088" cy="192088"/>
          </a:xfrm>
          <a:custGeom>
            <a:avLst/>
            <a:gdLst>
              <a:gd name="T0" fmla="*/ 0 w 58"/>
              <a:gd name="T1" fmla="*/ 0 h 58"/>
              <a:gd name="T2" fmla="*/ 58 w 58"/>
              <a:gd name="T3" fmla="*/ 58 h 58"/>
            </a:gdLst>
            <a:ahLst/>
            <a:cxnLst>
              <a:cxn ang="0">
                <a:pos x="T0" y="T1"/>
              </a:cxn>
              <a:cxn ang="0">
                <a:pos x="T2" y="T3"/>
              </a:cxn>
            </a:cxnLst>
            <a:rect l="0" t="0" r="r" b="b"/>
            <a:pathLst>
              <a:path w="58" h="58">
                <a:moveTo>
                  <a:pt x="0" y="0"/>
                </a:moveTo>
                <a:cubicBezTo>
                  <a:pt x="20" y="20"/>
                  <a:pt x="40" y="40"/>
                  <a:pt x="58" y="58"/>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108" name="Freeform 72"/>
          <p:cNvSpPr>
            <a:spLocks/>
          </p:cNvSpPr>
          <p:nvPr/>
        </p:nvSpPr>
        <p:spPr bwMode="auto">
          <a:xfrm>
            <a:off x="6996113" y="4632325"/>
            <a:ext cx="185738" cy="185738"/>
          </a:xfrm>
          <a:custGeom>
            <a:avLst/>
            <a:gdLst>
              <a:gd name="T0" fmla="*/ 0 w 56"/>
              <a:gd name="T1" fmla="*/ 0 h 56"/>
              <a:gd name="T2" fmla="*/ 56 w 56"/>
              <a:gd name="T3" fmla="*/ 56 h 56"/>
            </a:gdLst>
            <a:ahLst/>
            <a:cxnLst>
              <a:cxn ang="0">
                <a:pos x="T0" y="T1"/>
              </a:cxn>
              <a:cxn ang="0">
                <a:pos x="T2" y="T3"/>
              </a:cxn>
            </a:cxnLst>
            <a:rect l="0" t="0" r="r" b="b"/>
            <a:pathLst>
              <a:path w="56" h="56">
                <a:moveTo>
                  <a:pt x="0" y="0"/>
                </a:moveTo>
                <a:cubicBezTo>
                  <a:pt x="20" y="20"/>
                  <a:pt x="39" y="39"/>
                  <a:pt x="56" y="56"/>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109" name="Freeform 73"/>
          <p:cNvSpPr>
            <a:spLocks/>
          </p:cNvSpPr>
          <p:nvPr/>
        </p:nvSpPr>
        <p:spPr bwMode="auto">
          <a:xfrm>
            <a:off x="7059613" y="4589463"/>
            <a:ext cx="184150" cy="185738"/>
          </a:xfrm>
          <a:custGeom>
            <a:avLst/>
            <a:gdLst>
              <a:gd name="T0" fmla="*/ 0 w 56"/>
              <a:gd name="T1" fmla="*/ 0 h 56"/>
              <a:gd name="T2" fmla="*/ 56 w 56"/>
              <a:gd name="T3" fmla="*/ 56 h 56"/>
            </a:gdLst>
            <a:ahLst/>
            <a:cxnLst>
              <a:cxn ang="0">
                <a:pos x="T0" y="T1"/>
              </a:cxn>
              <a:cxn ang="0">
                <a:pos x="T2" y="T3"/>
              </a:cxn>
            </a:cxnLst>
            <a:rect l="0" t="0" r="r" b="b"/>
            <a:pathLst>
              <a:path w="56" h="56">
                <a:moveTo>
                  <a:pt x="0" y="0"/>
                </a:moveTo>
                <a:cubicBezTo>
                  <a:pt x="20" y="20"/>
                  <a:pt x="39" y="39"/>
                  <a:pt x="56" y="56"/>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110" name="Freeform 74"/>
          <p:cNvSpPr>
            <a:spLocks/>
          </p:cNvSpPr>
          <p:nvPr/>
        </p:nvSpPr>
        <p:spPr bwMode="auto">
          <a:xfrm>
            <a:off x="7131050" y="4559300"/>
            <a:ext cx="176213" cy="176213"/>
          </a:xfrm>
          <a:custGeom>
            <a:avLst/>
            <a:gdLst>
              <a:gd name="T0" fmla="*/ 0 w 53"/>
              <a:gd name="T1" fmla="*/ 0 h 53"/>
              <a:gd name="T2" fmla="*/ 53 w 53"/>
              <a:gd name="T3" fmla="*/ 53 h 53"/>
            </a:gdLst>
            <a:ahLst/>
            <a:cxnLst>
              <a:cxn ang="0">
                <a:pos x="T0" y="T1"/>
              </a:cxn>
              <a:cxn ang="0">
                <a:pos x="T2" y="T3"/>
              </a:cxn>
            </a:cxnLst>
            <a:rect l="0" t="0" r="r" b="b"/>
            <a:pathLst>
              <a:path w="53" h="53">
                <a:moveTo>
                  <a:pt x="0" y="0"/>
                </a:moveTo>
                <a:cubicBezTo>
                  <a:pt x="19" y="18"/>
                  <a:pt x="37" y="36"/>
                  <a:pt x="53" y="53"/>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111" name="Freeform 75"/>
          <p:cNvSpPr>
            <a:spLocks/>
          </p:cNvSpPr>
          <p:nvPr/>
        </p:nvSpPr>
        <p:spPr bwMode="auto">
          <a:xfrm>
            <a:off x="7204075" y="4524375"/>
            <a:ext cx="158750" cy="161925"/>
          </a:xfrm>
          <a:custGeom>
            <a:avLst/>
            <a:gdLst>
              <a:gd name="T0" fmla="*/ 0 w 48"/>
              <a:gd name="T1" fmla="*/ 0 h 49"/>
              <a:gd name="T2" fmla="*/ 48 w 48"/>
              <a:gd name="T3" fmla="*/ 49 h 49"/>
            </a:gdLst>
            <a:ahLst/>
            <a:cxnLst>
              <a:cxn ang="0">
                <a:pos x="T0" y="T1"/>
              </a:cxn>
              <a:cxn ang="0">
                <a:pos x="T2" y="T3"/>
              </a:cxn>
            </a:cxnLst>
            <a:rect l="0" t="0" r="r" b="b"/>
            <a:pathLst>
              <a:path w="48" h="49">
                <a:moveTo>
                  <a:pt x="0" y="0"/>
                </a:moveTo>
                <a:cubicBezTo>
                  <a:pt x="17" y="17"/>
                  <a:pt x="33" y="34"/>
                  <a:pt x="48" y="49"/>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112" name="Freeform 76"/>
          <p:cNvSpPr>
            <a:spLocks/>
          </p:cNvSpPr>
          <p:nvPr/>
        </p:nvSpPr>
        <p:spPr bwMode="auto">
          <a:xfrm>
            <a:off x="7310438" y="4527550"/>
            <a:ext cx="119063" cy="115888"/>
          </a:xfrm>
          <a:custGeom>
            <a:avLst/>
            <a:gdLst>
              <a:gd name="T0" fmla="*/ 0 w 36"/>
              <a:gd name="T1" fmla="*/ 0 h 35"/>
              <a:gd name="T2" fmla="*/ 36 w 36"/>
              <a:gd name="T3" fmla="*/ 35 h 35"/>
            </a:gdLst>
            <a:ahLst/>
            <a:cxnLst>
              <a:cxn ang="0">
                <a:pos x="T0" y="T1"/>
              </a:cxn>
              <a:cxn ang="0">
                <a:pos x="T2" y="T3"/>
              </a:cxn>
            </a:cxnLst>
            <a:rect l="0" t="0" r="r" b="b"/>
            <a:pathLst>
              <a:path w="36" h="35">
                <a:moveTo>
                  <a:pt x="0" y="0"/>
                </a:moveTo>
                <a:cubicBezTo>
                  <a:pt x="13" y="12"/>
                  <a:pt x="25" y="24"/>
                  <a:pt x="36" y="35"/>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113" name="Freeform 77"/>
          <p:cNvSpPr>
            <a:spLocks/>
          </p:cNvSpPr>
          <p:nvPr/>
        </p:nvSpPr>
        <p:spPr bwMode="auto">
          <a:xfrm>
            <a:off x="7419975" y="4527550"/>
            <a:ext cx="71438" cy="71438"/>
          </a:xfrm>
          <a:custGeom>
            <a:avLst/>
            <a:gdLst>
              <a:gd name="T0" fmla="*/ 0 w 22"/>
              <a:gd name="T1" fmla="*/ 0 h 22"/>
              <a:gd name="T2" fmla="*/ 22 w 22"/>
              <a:gd name="T3" fmla="*/ 22 h 22"/>
            </a:gdLst>
            <a:ahLst/>
            <a:cxnLst>
              <a:cxn ang="0">
                <a:pos x="T0" y="T1"/>
              </a:cxn>
              <a:cxn ang="0">
                <a:pos x="T2" y="T3"/>
              </a:cxn>
            </a:cxnLst>
            <a:rect l="0" t="0" r="r" b="b"/>
            <a:pathLst>
              <a:path w="22" h="22">
                <a:moveTo>
                  <a:pt x="0" y="0"/>
                </a:moveTo>
                <a:cubicBezTo>
                  <a:pt x="7" y="8"/>
                  <a:pt x="15" y="15"/>
                  <a:pt x="22" y="22"/>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114" name="Freeform 78"/>
          <p:cNvSpPr>
            <a:spLocks/>
          </p:cNvSpPr>
          <p:nvPr/>
        </p:nvSpPr>
        <p:spPr bwMode="auto">
          <a:xfrm>
            <a:off x="7508875" y="4513263"/>
            <a:ext cx="49213" cy="50800"/>
          </a:xfrm>
          <a:custGeom>
            <a:avLst/>
            <a:gdLst>
              <a:gd name="T0" fmla="*/ 0 w 15"/>
              <a:gd name="T1" fmla="*/ 0 h 15"/>
              <a:gd name="T2" fmla="*/ 15 w 15"/>
              <a:gd name="T3" fmla="*/ 15 h 15"/>
            </a:gdLst>
            <a:ahLst/>
            <a:cxnLst>
              <a:cxn ang="0">
                <a:pos x="T0" y="T1"/>
              </a:cxn>
              <a:cxn ang="0">
                <a:pos x="T2" y="T3"/>
              </a:cxn>
            </a:cxnLst>
            <a:rect l="0" t="0" r="r" b="b"/>
            <a:pathLst>
              <a:path w="15" h="15">
                <a:moveTo>
                  <a:pt x="0" y="0"/>
                </a:moveTo>
                <a:cubicBezTo>
                  <a:pt x="5" y="5"/>
                  <a:pt x="10" y="10"/>
                  <a:pt x="15" y="15"/>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123" name="Line 87"/>
          <p:cNvSpPr>
            <a:spLocks noChangeShapeType="1"/>
          </p:cNvSpPr>
          <p:nvPr/>
        </p:nvSpPr>
        <p:spPr bwMode="auto">
          <a:xfrm flipV="1">
            <a:off x="4589463" y="3671888"/>
            <a:ext cx="377825" cy="165100"/>
          </a:xfrm>
          <a:prstGeom prst="line">
            <a:avLst/>
          </a:prstGeom>
          <a:noFill/>
          <a:ln w="26988"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124" name="Line 88"/>
          <p:cNvSpPr>
            <a:spLocks noChangeShapeType="1"/>
          </p:cNvSpPr>
          <p:nvPr/>
        </p:nvSpPr>
        <p:spPr bwMode="auto">
          <a:xfrm flipH="1" flipV="1">
            <a:off x="6688138" y="3621088"/>
            <a:ext cx="414338" cy="6350"/>
          </a:xfrm>
          <a:prstGeom prst="line">
            <a:avLst/>
          </a:prstGeom>
          <a:noFill/>
          <a:ln w="26988"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125" name="Line 89"/>
          <p:cNvSpPr>
            <a:spLocks noChangeShapeType="1"/>
          </p:cNvSpPr>
          <p:nvPr/>
        </p:nvSpPr>
        <p:spPr bwMode="auto">
          <a:xfrm flipH="1" flipV="1">
            <a:off x="6165850" y="2709863"/>
            <a:ext cx="407988" cy="33338"/>
          </a:xfrm>
          <a:prstGeom prst="line">
            <a:avLst/>
          </a:prstGeom>
          <a:noFill/>
          <a:ln w="26988"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6" name="Line 90"/>
          <p:cNvSpPr>
            <a:spLocks noChangeShapeType="1"/>
          </p:cNvSpPr>
          <p:nvPr/>
        </p:nvSpPr>
        <p:spPr bwMode="auto">
          <a:xfrm flipV="1">
            <a:off x="4078288" y="4656138"/>
            <a:ext cx="442913" cy="207963"/>
          </a:xfrm>
          <a:prstGeom prst="line">
            <a:avLst/>
          </a:prstGeom>
          <a:noFill/>
          <a:ln w="26988"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127" name="Line 91"/>
          <p:cNvSpPr>
            <a:spLocks noChangeShapeType="1"/>
          </p:cNvSpPr>
          <p:nvPr/>
        </p:nvSpPr>
        <p:spPr bwMode="auto">
          <a:xfrm flipH="1">
            <a:off x="7151688" y="4513263"/>
            <a:ext cx="442913" cy="7938"/>
          </a:xfrm>
          <a:prstGeom prst="line">
            <a:avLst/>
          </a:prstGeom>
          <a:noFill/>
          <a:ln w="26988"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128" name="Line 92"/>
          <p:cNvSpPr>
            <a:spLocks noChangeShapeType="1"/>
          </p:cNvSpPr>
          <p:nvPr/>
        </p:nvSpPr>
        <p:spPr bwMode="auto">
          <a:xfrm flipV="1">
            <a:off x="5129213" y="2706688"/>
            <a:ext cx="360363" cy="131763"/>
          </a:xfrm>
          <a:prstGeom prst="line">
            <a:avLst/>
          </a:prstGeom>
          <a:noFill/>
          <a:ln w="26988"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369240693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ALT T&amp;L Framework">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l="40763" t="33990" b="15169"/>
          <a:stretch/>
        </p:blipFill>
        <p:spPr>
          <a:xfrm>
            <a:off x="13016" y="-1"/>
            <a:ext cx="7568884" cy="6451601"/>
          </a:xfrm>
          <a:prstGeom prst="rect">
            <a:avLst/>
          </a:prstGeom>
        </p:spPr>
      </p:pic>
      <p:sp>
        <p:nvSpPr>
          <p:cNvPr id="112" name="Rounded Rectangle 111"/>
          <p:cNvSpPr/>
          <p:nvPr/>
        </p:nvSpPr>
        <p:spPr>
          <a:xfrm>
            <a:off x="6346628" y="193870"/>
            <a:ext cx="3984940" cy="510285"/>
          </a:xfrm>
          <a:prstGeom prst="roundRect">
            <a:avLst>
              <a:gd name="adj" fmla="val 34537"/>
            </a:avLst>
          </a:prstGeom>
          <a:solidFill>
            <a:srgbClr val="233C7F"/>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b="1"/>
              <a:t>ARCHWAY KNOWLEDGE CURRICULUM</a:t>
            </a:r>
          </a:p>
        </p:txBody>
      </p:sp>
      <p:sp>
        <p:nvSpPr>
          <p:cNvPr id="113" name="Rounded Rectangle 112"/>
          <p:cNvSpPr/>
          <p:nvPr/>
        </p:nvSpPr>
        <p:spPr>
          <a:xfrm>
            <a:off x="6346628" y="2094389"/>
            <a:ext cx="3986718" cy="493776"/>
          </a:xfrm>
          <a:prstGeom prst="roundRect">
            <a:avLst>
              <a:gd name="adj" fmla="val 34537"/>
            </a:avLst>
          </a:prstGeom>
          <a:solidFill>
            <a:srgbClr val="9259A4"/>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b="1"/>
              <a:t>CORE EXPECTATIONS</a:t>
            </a:r>
          </a:p>
        </p:txBody>
      </p:sp>
      <p:sp>
        <p:nvSpPr>
          <p:cNvPr id="114" name="Rounded Rectangle 113"/>
          <p:cNvSpPr/>
          <p:nvPr/>
        </p:nvSpPr>
        <p:spPr>
          <a:xfrm>
            <a:off x="6342388" y="3389289"/>
            <a:ext cx="3984940" cy="482475"/>
          </a:xfrm>
          <a:prstGeom prst="roundRect">
            <a:avLst>
              <a:gd name="adj" fmla="val 34537"/>
            </a:avLst>
          </a:prstGeom>
          <a:solidFill>
            <a:srgbClr val="3985C6"/>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b="1"/>
              <a:t>HIGH-IMPACT PEDAGOGY</a:t>
            </a:r>
          </a:p>
        </p:txBody>
      </p:sp>
      <p:sp>
        <p:nvSpPr>
          <p:cNvPr id="115" name="TextBox 114"/>
          <p:cNvSpPr txBox="1"/>
          <p:nvPr/>
        </p:nvSpPr>
        <p:spPr>
          <a:xfrm>
            <a:off x="6346628" y="692695"/>
            <a:ext cx="5516024" cy="1308050"/>
          </a:xfrm>
          <a:prstGeom prst="rect">
            <a:avLst/>
          </a:prstGeom>
          <a:noFill/>
        </p:spPr>
        <p:txBody>
          <a:bodyPr wrap="square" rtlCol="0">
            <a:spAutoFit/>
          </a:bodyPr>
          <a:lstStyle/>
          <a:p>
            <a:r>
              <a:rPr lang="en-GB" sz="1300"/>
              <a:t>The acquisition, retention and application of knowledge is the driving, underpinning philosophy of teaching and learning at Archway Learning Trust. Our knowledge curriculum is detailed, sequenced and mapped deliberately and coherently. Retention and retrieval is embedded and integral to the curriculum. Teachers deliver the knowledge curriculum and adapt the lessons to meet the specific needs of their classes</a:t>
            </a:r>
            <a:r>
              <a:rPr lang="en-GB" sz="1400"/>
              <a:t>.</a:t>
            </a:r>
          </a:p>
        </p:txBody>
      </p:sp>
      <p:sp>
        <p:nvSpPr>
          <p:cNvPr id="116" name="TextBox 115"/>
          <p:cNvSpPr txBox="1"/>
          <p:nvPr/>
        </p:nvSpPr>
        <p:spPr>
          <a:xfrm>
            <a:off x="6342388" y="2589288"/>
            <a:ext cx="5482945" cy="692497"/>
          </a:xfrm>
          <a:prstGeom prst="rect">
            <a:avLst/>
          </a:prstGeom>
          <a:noFill/>
        </p:spPr>
        <p:txBody>
          <a:bodyPr wrap="square" rtlCol="0">
            <a:spAutoFit/>
          </a:bodyPr>
          <a:lstStyle/>
          <a:p>
            <a:pPr>
              <a:spcAft>
                <a:spcPts val="600"/>
              </a:spcAft>
            </a:pPr>
            <a:r>
              <a:rPr lang="en-GB" sz="1300"/>
              <a:t>Our core expectations can be seen in every lesson, every day, everywhere within the Trust. They ensure the conditions for learning are optimised and allow teachers to focus on providing high-impact pedagogy. </a:t>
            </a:r>
          </a:p>
        </p:txBody>
      </p:sp>
      <p:sp>
        <p:nvSpPr>
          <p:cNvPr id="117" name="TextBox 116"/>
          <p:cNvSpPr txBox="1"/>
          <p:nvPr/>
        </p:nvSpPr>
        <p:spPr>
          <a:xfrm>
            <a:off x="6374387" y="3921306"/>
            <a:ext cx="5488128" cy="692497"/>
          </a:xfrm>
          <a:prstGeom prst="rect">
            <a:avLst/>
          </a:prstGeom>
          <a:noFill/>
        </p:spPr>
        <p:txBody>
          <a:bodyPr wrap="square" rtlCol="0">
            <a:spAutoFit/>
          </a:bodyPr>
          <a:lstStyle/>
          <a:p>
            <a:pPr>
              <a:spcAft>
                <a:spcPts val="600"/>
              </a:spcAft>
            </a:pPr>
            <a:r>
              <a:rPr lang="en-GB" sz="1300"/>
              <a:t>These evidence-informed, practical strategies build and secure powerful knowledge for our students. Our teachers plan their lessons with a clear focus on these high-impact strategies. </a:t>
            </a:r>
          </a:p>
        </p:txBody>
      </p:sp>
      <p:sp>
        <p:nvSpPr>
          <p:cNvPr id="118" name="Rounded Rectangle 117"/>
          <p:cNvSpPr/>
          <p:nvPr/>
        </p:nvSpPr>
        <p:spPr>
          <a:xfrm>
            <a:off x="6354653" y="4744143"/>
            <a:ext cx="3984940" cy="482475"/>
          </a:xfrm>
          <a:prstGeom prst="roundRect">
            <a:avLst>
              <a:gd name="adj" fmla="val 34537"/>
            </a:avLst>
          </a:prstGeom>
          <a:solidFill>
            <a:srgbClr val="FFEC9B"/>
          </a:solidFill>
          <a:ln w="3175">
            <a:solidFill>
              <a:schemeClr val="tx1"/>
            </a:solid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b="1">
                <a:solidFill>
                  <a:schemeClr val="tx1"/>
                </a:solidFill>
              </a:rPr>
              <a:t>RESEARCH-INFORMED INNOVATION</a:t>
            </a:r>
          </a:p>
        </p:txBody>
      </p:sp>
      <p:sp>
        <p:nvSpPr>
          <p:cNvPr id="119" name="TextBox 118"/>
          <p:cNvSpPr txBox="1"/>
          <p:nvPr/>
        </p:nvSpPr>
        <p:spPr>
          <a:xfrm>
            <a:off x="6348095" y="5272751"/>
            <a:ext cx="5500193" cy="892552"/>
          </a:xfrm>
          <a:prstGeom prst="rect">
            <a:avLst/>
          </a:prstGeom>
          <a:noFill/>
        </p:spPr>
        <p:txBody>
          <a:bodyPr wrap="square" rtlCol="0">
            <a:spAutoFit/>
          </a:bodyPr>
          <a:lstStyle/>
          <a:p>
            <a:pPr>
              <a:spcAft>
                <a:spcPts val="600"/>
              </a:spcAft>
            </a:pPr>
            <a:r>
              <a:rPr lang="en-GB" sz="1300"/>
              <a:t>We are passionate about enriching our teaching and learning with research-informed innovation into effective teaching and learning. Our teachers read, watch, listen to and engage in vibrant learning opportunities within and beyond the Trust, trialling, developing and sharing innovative practice.</a:t>
            </a:r>
          </a:p>
        </p:txBody>
      </p:sp>
      <p:sp>
        <p:nvSpPr>
          <p:cNvPr id="14" name="Rectangle 13"/>
          <p:cNvSpPr/>
          <p:nvPr/>
        </p:nvSpPr>
        <p:spPr>
          <a:xfrm>
            <a:off x="0" y="6339146"/>
            <a:ext cx="12192000" cy="518854"/>
          </a:xfrm>
          <a:prstGeom prst="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Chevron 14"/>
          <p:cNvSpPr/>
          <p:nvPr/>
        </p:nvSpPr>
        <p:spPr>
          <a:xfrm>
            <a:off x="2592980" y="6339146"/>
            <a:ext cx="7831180" cy="521686"/>
          </a:xfrm>
          <a:prstGeom prst="chevron">
            <a:avLst/>
          </a:prstGeom>
          <a:solidFill>
            <a:schemeClr val="accent5">
              <a:lumMod val="5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ALT TEACHING AND LEARNING FRAMEWORK</a:t>
            </a:r>
            <a:endParaRPr lang="en-GB" sz="1600" b="0">
              <a:solidFill>
                <a:schemeClr val="bg1"/>
              </a:solidFill>
            </a:endParaRPr>
          </a:p>
        </p:txBody>
      </p:sp>
      <p:pic>
        <p:nvPicPr>
          <p:cNvPr id="16" name="Picture 15"/>
          <p:cNvPicPr>
            <a:picLocks noChangeAspect="1"/>
          </p:cNvPicPr>
          <p:nvPr/>
        </p:nvPicPr>
        <p:blipFill rotWithShape="1">
          <a:blip r:embed="rId3" cstate="print">
            <a:extLst>
              <a:ext uri="{28A0092B-C50C-407E-A947-70E740481C1C}">
                <a14:useLocalDpi xmlns:a14="http://schemas.microsoft.com/office/drawing/2010/main" val="0"/>
              </a:ext>
            </a:extLst>
          </a:blip>
          <a:srcRect t="1" r="59982" b="-5988"/>
          <a:stretch/>
        </p:blipFill>
        <p:spPr>
          <a:xfrm>
            <a:off x="11645153" y="6420114"/>
            <a:ext cx="487873" cy="429535"/>
          </a:xfrm>
          <a:prstGeom prst="rect">
            <a:avLst/>
          </a:prstGeom>
        </p:spPr>
      </p:pic>
    </p:spTree>
    <p:extLst>
      <p:ext uri="{BB962C8B-B14F-4D97-AF65-F5344CB8AC3E}">
        <p14:creationId xmlns:p14="http://schemas.microsoft.com/office/powerpoint/2010/main" val="7575171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ALT Title - Spaced Retrieval">
    <p:spTree>
      <p:nvGrpSpPr>
        <p:cNvPr id="1" name=""/>
        <p:cNvGrpSpPr/>
        <p:nvPr/>
      </p:nvGrpSpPr>
      <p:grpSpPr>
        <a:xfrm>
          <a:off x="0" y="0"/>
          <a:ext cx="0" cy="0"/>
          <a:chOff x="0" y="0"/>
          <a:chExt cx="0" cy="0"/>
        </a:xfrm>
      </p:grpSpPr>
      <p:sp>
        <p:nvSpPr>
          <p:cNvPr id="25" name="TextBox 24"/>
          <p:cNvSpPr txBox="1"/>
          <p:nvPr/>
        </p:nvSpPr>
        <p:spPr>
          <a:xfrm>
            <a:off x="304799" y="1229339"/>
            <a:ext cx="3708000" cy="4680000"/>
          </a:xfrm>
          <a:prstGeom prst="rect">
            <a:avLst/>
          </a:prstGeom>
          <a:solidFill>
            <a:schemeClr val="bg1"/>
          </a:solidFill>
          <a:ln w="28575">
            <a:solidFill>
              <a:srgbClr val="0B5196"/>
            </a:solidFill>
          </a:ln>
        </p:spPr>
        <p:txBody>
          <a:bodyPr wrap="square" rtlCol="0">
            <a:spAutoFit/>
          </a:bodyPr>
          <a:lstStyle/>
          <a:p>
            <a:endParaRPr lang="en-GB"/>
          </a:p>
        </p:txBody>
      </p:sp>
      <p:sp>
        <p:nvSpPr>
          <p:cNvPr id="33" name="TextBox 32"/>
          <p:cNvSpPr txBox="1"/>
          <p:nvPr/>
        </p:nvSpPr>
        <p:spPr>
          <a:xfrm>
            <a:off x="4258232" y="1229338"/>
            <a:ext cx="3708000" cy="4680000"/>
          </a:xfrm>
          <a:prstGeom prst="rect">
            <a:avLst/>
          </a:prstGeom>
          <a:solidFill>
            <a:schemeClr val="bg1"/>
          </a:solidFill>
          <a:ln w="28575">
            <a:solidFill>
              <a:srgbClr val="0B5196"/>
            </a:solidFill>
          </a:ln>
        </p:spPr>
        <p:txBody>
          <a:bodyPr wrap="square" rtlCol="0">
            <a:spAutoFit/>
          </a:bodyPr>
          <a:lstStyle/>
          <a:p>
            <a:endParaRPr lang="en-GB"/>
          </a:p>
        </p:txBody>
      </p:sp>
      <p:sp>
        <p:nvSpPr>
          <p:cNvPr id="34" name="TextBox 33"/>
          <p:cNvSpPr txBox="1"/>
          <p:nvPr/>
        </p:nvSpPr>
        <p:spPr>
          <a:xfrm>
            <a:off x="8220631" y="1235971"/>
            <a:ext cx="3708000" cy="4680000"/>
          </a:xfrm>
          <a:prstGeom prst="rect">
            <a:avLst/>
          </a:prstGeom>
          <a:solidFill>
            <a:schemeClr val="bg1"/>
          </a:solidFill>
          <a:ln w="28575">
            <a:solidFill>
              <a:srgbClr val="0B5196"/>
            </a:solidFill>
          </a:ln>
        </p:spPr>
        <p:txBody>
          <a:bodyPr wrap="square" rtlCol="0">
            <a:spAutoFit/>
          </a:bodyPr>
          <a:lstStyle/>
          <a:p>
            <a:endParaRPr lang="en-GB"/>
          </a:p>
        </p:txBody>
      </p:sp>
      <p:sp>
        <p:nvSpPr>
          <p:cNvPr id="26" name="TextBox 25"/>
          <p:cNvSpPr txBox="1"/>
          <p:nvPr/>
        </p:nvSpPr>
        <p:spPr>
          <a:xfrm>
            <a:off x="304799" y="1245664"/>
            <a:ext cx="3708000" cy="414024"/>
          </a:xfrm>
          <a:prstGeom prst="rect">
            <a:avLst/>
          </a:prstGeom>
          <a:solidFill>
            <a:srgbClr val="002060"/>
          </a:solidFill>
        </p:spPr>
        <p:txBody>
          <a:bodyPr wrap="square" rtlCol="0">
            <a:spAutoFit/>
          </a:bodyPr>
          <a:lstStyle/>
          <a:p>
            <a:pPr algn="ctr">
              <a:lnSpc>
                <a:spcPts val="2500"/>
              </a:lnSpc>
            </a:pPr>
            <a:r>
              <a:rPr lang="en-GB" sz="2400" baseline="0">
                <a:solidFill>
                  <a:schemeClr val="bg1"/>
                </a:solidFill>
              </a:rPr>
              <a:t>Current Learning from KO</a:t>
            </a:r>
            <a:endParaRPr lang="en-GB" sz="2400">
              <a:solidFill>
                <a:schemeClr val="bg1"/>
              </a:solidFill>
            </a:endParaRPr>
          </a:p>
        </p:txBody>
      </p:sp>
      <p:sp>
        <p:nvSpPr>
          <p:cNvPr id="36" name="TextBox 35"/>
          <p:cNvSpPr txBox="1"/>
          <p:nvPr/>
        </p:nvSpPr>
        <p:spPr>
          <a:xfrm>
            <a:off x="4268894" y="1245664"/>
            <a:ext cx="3708000" cy="412934"/>
          </a:xfrm>
          <a:prstGeom prst="rect">
            <a:avLst/>
          </a:prstGeom>
          <a:solidFill>
            <a:srgbClr val="002060"/>
          </a:solidFill>
        </p:spPr>
        <p:txBody>
          <a:bodyPr wrap="square" rtlCol="0">
            <a:spAutoFit/>
          </a:bodyPr>
          <a:lstStyle/>
          <a:p>
            <a:pPr algn="ctr">
              <a:lnSpc>
                <a:spcPts val="2500"/>
              </a:lnSpc>
            </a:pPr>
            <a:r>
              <a:rPr lang="en-GB" sz="2400" baseline="0">
                <a:solidFill>
                  <a:schemeClr val="bg1"/>
                </a:solidFill>
              </a:rPr>
              <a:t>Recent Learning</a:t>
            </a:r>
            <a:endParaRPr lang="en-GB" sz="2400">
              <a:solidFill>
                <a:schemeClr val="bg1"/>
              </a:solidFill>
            </a:endParaRPr>
          </a:p>
        </p:txBody>
      </p:sp>
      <p:sp>
        <p:nvSpPr>
          <p:cNvPr id="37" name="TextBox 36"/>
          <p:cNvSpPr txBox="1"/>
          <p:nvPr/>
        </p:nvSpPr>
        <p:spPr>
          <a:xfrm>
            <a:off x="8238560" y="1245664"/>
            <a:ext cx="3708000" cy="414024"/>
          </a:xfrm>
          <a:prstGeom prst="rect">
            <a:avLst/>
          </a:prstGeom>
          <a:solidFill>
            <a:srgbClr val="002060"/>
          </a:solidFill>
        </p:spPr>
        <p:txBody>
          <a:bodyPr wrap="square" rtlCol="0">
            <a:spAutoFit/>
          </a:bodyPr>
          <a:lstStyle/>
          <a:p>
            <a:pPr algn="ctr">
              <a:lnSpc>
                <a:spcPts val="2500"/>
              </a:lnSpc>
            </a:pPr>
            <a:r>
              <a:rPr lang="en-GB" sz="2400" baseline="0">
                <a:solidFill>
                  <a:schemeClr val="bg1"/>
                </a:solidFill>
              </a:rPr>
              <a:t>Long-term Learning </a:t>
            </a:r>
          </a:p>
        </p:txBody>
      </p:sp>
      <p:sp>
        <p:nvSpPr>
          <p:cNvPr id="50" name="Text Placeholder 30"/>
          <p:cNvSpPr>
            <a:spLocks noGrp="1"/>
          </p:cNvSpPr>
          <p:nvPr>
            <p:ph type="body" sz="quarter" idx="11"/>
          </p:nvPr>
        </p:nvSpPr>
        <p:spPr>
          <a:xfrm>
            <a:off x="425020" y="1791632"/>
            <a:ext cx="3474627" cy="4026467"/>
          </a:xfrm>
          <a:prstGeom prst="rect">
            <a:avLst/>
          </a:prstGeom>
        </p:spPr>
        <p:txBody>
          <a:bodyPr/>
          <a:lstStyle>
            <a:lvl1pPr marL="0" indent="0">
              <a:buNone/>
              <a:defRPr sz="2400">
                <a:solidFill>
                  <a:srgbClr val="002060"/>
                </a:solidFill>
              </a:defRPr>
            </a:lvl1pPr>
            <a:lvl5pPr marL="1828746" indent="0">
              <a:buNone/>
              <a:defRPr/>
            </a:lvl5pPr>
          </a:lstStyle>
          <a:p>
            <a:pPr lvl="0"/>
            <a:r>
              <a:rPr lang="en-GB"/>
              <a:t>Click to edit Master text styles</a:t>
            </a:r>
          </a:p>
        </p:txBody>
      </p:sp>
      <p:sp>
        <p:nvSpPr>
          <p:cNvPr id="51" name="Text Placeholder 30"/>
          <p:cNvSpPr>
            <a:spLocks noGrp="1"/>
          </p:cNvSpPr>
          <p:nvPr>
            <p:ph type="body" sz="quarter" idx="12"/>
          </p:nvPr>
        </p:nvSpPr>
        <p:spPr>
          <a:xfrm>
            <a:off x="4374918" y="1790542"/>
            <a:ext cx="3474627" cy="4047069"/>
          </a:xfrm>
          <a:prstGeom prst="rect">
            <a:avLst/>
          </a:prstGeom>
        </p:spPr>
        <p:txBody>
          <a:bodyPr/>
          <a:lstStyle>
            <a:lvl1pPr marL="0" indent="0">
              <a:buNone/>
              <a:defRPr sz="2400">
                <a:solidFill>
                  <a:srgbClr val="002060"/>
                </a:solidFill>
              </a:defRPr>
            </a:lvl1pPr>
            <a:lvl5pPr marL="1828746" indent="0">
              <a:buNone/>
              <a:defRPr/>
            </a:lvl5pPr>
          </a:lstStyle>
          <a:p>
            <a:pPr lvl="0"/>
            <a:r>
              <a:rPr lang="en-GB"/>
              <a:t>Click to edit Master text styles</a:t>
            </a:r>
          </a:p>
        </p:txBody>
      </p:sp>
      <p:sp>
        <p:nvSpPr>
          <p:cNvPr id="52" name="Text Placeholder 30"/>
          <p:cNvSpPr>
            <a:spLocks noGrp="1"/>
          </p:cNvSpPr>
          <p:nvPr>
            <p:ph type="body" sz="quarter" idx="13"/>
          </p:nvPr>
        </p:nvSpPr>
        <p:spPr>
          <a:xfrm>
            <a:off x="8336532" y="1791633"/>
            <a:ext cx="3474627" cy="4053962"/>
          </a:xfrm>
          <a:prstGeom prst="rect">
            <a:avLst/>
          </a:prstGeom>
        </p:spPr>
        <p:txBody>
          <a:bodyPr/>
          <a:lstStyle>
            <a:lvl1pPr marL="0" indent="0">
              <a:buNone/>
              <a:defRPr sz="2400">
                <a:solidFill>
                  <a:srgbClr val="002060"/>
                </a:solidFill>
              </a:defRPr>
            </a:lvl1pPr>
            <a:lvl5pPr marL="1828746" indent="0">
              <a:buNone/>
              <a:defRPr/>
            </a:lvl5pPr>
          </a:lstStyle>
          <a:p>
            <a:pPr lvl="0"/>
            <a:r>
              <a:rPr lang="en-GB"/>
              <a:t>Click to edit Master text styles</a:t>
            </a:r>
          </a:p>
        </p:txBody>
      </p:sp>
      <p:sp>
        <p:nvSpPr>
          <p:cNvPr id="32" name="TextBox 31"/>
          <p:cNvSpPr txBox="1"/>
          <p:nvPr/>
        </p:nvSpPr>
        <p:spPr>
          <a:xfrm>
            <a:off x="112111" y="5934641"/>
            <a:ext cx="11945418" cy="461665"/>
          </a:xfrm>
          <a:prstGeom prst="rect">
            <a:avLst/>
          </a:prstGeom>
          <a:noFill/>
        </p:spPr>
        <p:txBody>
          <a:bodyPr wrap="square" rtlCol="0">
            <a:spAutoFit/>
          </a:bodyPr>
          <a:lstStyle/>
          <a:p>
            <a:pPr algn="ctr"/>
            <a:r>
              <a:rPr lang="en-GB" sz="2400" i="1">
                <a:solidFill>
                  <a:srgbClr val="002060"/>
                </a:solidFill>
              </a:rPr>
              <a:t>Retrieve from memory</a:t>
            </a:r>
            <a:r>
              <a:rPr lang="en-GB" sz="2400" i="1" baseline="0">
                <a:solidFill>
                  <a:srgbClr val="002060"/>
                </a:solidFill>
              </a:rPr>
              <a:t> without </a:t>
            </a:r>
            <a:r>
              <a:rPr lang="en-GB" sz="2400" i="1">
                <a:solidFill>
                  <a:srgbClr val="002060"/>
                </a:solidFill>
              </a:rPr>
              <a:t>prompts or discussion.</a:t>
            </a:r>
            <a:r>
              <a:rPr lang="en-GB" sz="2400" i="1" baseline="0">
                <a:solidFill>
                  <a:srgbClr val="002060"/>
                </a:solidFill>
              </a:rPr>
              <a:t> Y</a:t>
            </a:r>
            <a:r>
              <a:rPr lang="en-GB" sz="2400" i="1">
                <a:solidFill>
                  <a:srgbClr val="002060"/>
                </a:solidFill>
              </a:rPr>
              <a:t>ou must write something for</a:t>
            </a:r>
            <a:r>
              <a:rPr lang="en-GB" sz="2400" i="1" baseline="0">
                <a:solidFill>
                  <a:srgbClr val="002060"/>
                </a:solidFill>
              </a:rPr>
              <a:t> each.</a:t>
            </a:r>
            <a:endParaRPr lang="en-GB" sz="2400" i="1">
              <a:solidFill>
                <a:srgbClr val="002060"/>
              </a:solidFill>
            </a:endParaRPr>
          </a:p>
        </p:txBody>
      </p:sp>
      <p:sp>
        <p:nvSpPr>
          <p:cNvPr id="24" name="TextBox 23"/>
          <p:cNvSpPr txBox="1"/>
          <p:nvPr/>
        </p:nvSpPr>
        <p:spPr>
          <a:xfrm>
            <a:off x="304799" y="72885"/>
            <a:ext cx="11623832" cy="983979"/>
          </a:xfrm>
          <a:prstGeom prst="rect">
            <a:avLst/>
          </a:prstGeom>
          <a:solidFill>
            <a:schemeClr val="bg1"/>
          </a:solidFill>
          <a:ln w="28575">
            <a:solidFill>
              <a:srgbClr val="0B5196"/>
            </a:solidFill>
          </a:ln>
        </p:spPr>
        <p:txBody>
          <a:bodyPr wrap="square" rtlCol="0">
            <a:spAutoFit/>
          </a:bodyPr>
          <a:lstStyle/>
          <a:p>
            <a:endParaRPr lang="en-GB"/>
          </a:p>
        </p:txBody>
      </p:sp>
      <p:sp>
        <p:nvSpPr>
          <p:cNvPr id="28" name="Text Placeholder 30"/>
          <p:cNvSpPr>
            <a:spLocks noGrp="1"/>
          </p:cNvSpPr>
          <p:nvPr>
            <p:ph type="body" sz="quarter" idx="10"/>
          </p:nvPr>
        </p:nvSpPr>
        <p:spPr>
          <a:xfrm>
            <a:off x="425020" y="434384"/>
            <a:ext cx="9099550" cy="488983"/>
          </a:xfrm>
          <a:prstGeom prst="rect">
            <a:avLst/>
          </a:prstGeom>
        </p:spPr>
        <p:txBody>
          <a:bodyPr/>
          <a:lstStyle>
            <a:lvl1pPr marL="0" indent="0">
              <a:buNone/>
              <a:defRPr sz="2400">
                <a:solidFill>
                  <a:srgbClr val="002060"/>
                </a:solidFill>
              </a:defRPr>
            </a:lvl1pPr>
            <a:lvl5pPr marL="1828746" indent="0">
              <a:buNone/>
              <a:defRPr/>
            </a:lvl5pPr>
          </a:lstStyle>
          <a:p>
            <a:pPr lvl="0"/>
            <a:r>
              <a:rPr lang="en-GB"/>
              <a:t>Click to edit Master text styles</a:t>
            </a:r>
          </a:p>
        </p:txBody>
      </p:sp>
      <p:sp>
        <p:nvSpPr>
          <p:cNvPr id="45" name="Rectangle 44"/>
          <p:cNvSpPr/>
          <p:nvPr/>
        </p:nvSpPr>
        <p:spPr>
          <a:xfrm>
            <a:off x="0" y="6339146"/>
            <a:ext cx="12192000" cy="518854"/>
          </a:xfrm>
          <a:prstGeom prst="rect">
            <a:avLst/>
          </a:prstGeom>
          <a:solidFill>
            <a:srgbClr val="00206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6" name="Picture 45"/>
          <p:cNvPicPr>
            <a:picLocks noChangeAspect="1"/>
          </p:cNvPicPr>
          <p:nvPr/>
        </p:nvPicPr>
        <p:blipFill rotWithShape="1">
          <a:blip r:embed="rId2" cstate="print">
            <a:extLst>
              <a:ext uri="{28A0092B-C50C-407E-A947-70E740481C1C}">
                <a14:useLocalDpi xmlns:a14="http://schemas.microsoft.com/office/drawing/2010/main" val="0"/>
              </a:ext>
            </a:extLst>
          </a:blip>
          <a:srcRect l="-1" t="1" r="-6700" b="2639"/>
          <a:stretch/>
        </p:blipFill>
        <p:spPr>
          <a:xfrm>
            <a:off x="10875132" y="6420115"/>
            <a:ext cx="1316867" cy="394572"/>
          </a:xfrm>
          <a:prstGeom prst="rect">
            <a:avLst/>
          </a:prstGeom>
        </p:spPr>
      </p:pic>
      <p:sp>
        <p:nvSpPr>
          <p:cNvPr id="47" name="Pentagon 46"/>
          <p:cNvSpPr/>
          <p:nvPr/>
        </p:nvSpPr>
        <p:spPr>
          <a:xfrm>
            <a:off x="90521" y="6429002"/>
            <a:ext cx="2700000" cy="360000"/>
          </a:xfrm>
          <a:prstGeom prst="homePlate">
            <a:avLst/>
          </a:prstGeom>
          <a:solidFill>
            <a:srgbClr val="9259A4"/>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RETRIEVE</a:t>
            </a:r>
            <a:endParaRPr lang="en-GB" sz="1600" b="0">
              <a:solidFill>
                <a:schemeClr val="bg1"/>
              </a:solidFill>
            </a:endParaRPr>
          </a:p>
        </p:txBody>
      </p:sp>
      <p:sp>
        <p:nvSpPr>
          <p:cNvPr id="48" name="Chevron 47"/>
          <p:cNvSpPr/>
          <p:nvPr/>
        </p:nvSpPr>
        <p:spPr>
          <a:xfrm>
            <a:off x="2760836"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INSTRUCT</a:t>
            </a:r>
          </a:p>
        </p:txBody>
      </p:sp>
      <p:sp>
        <p:nvSpPr>
          <p:cNvPr id="49" name="Chevron 48"/>
          <p:cNvSpPr/>
          <p:nvPr/>
        </p:nvSpPr>
        <p:spPr>
          <a:xfrm>
            <a:off x="5412088"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PRACTISE</a:t>
            </a:r>
            <a:endParaRPr lang="en-GB" sz="1600" b="0">
              <a:solidFill>
                <a:schemeClr val="bg1"/>
              </a:solidFill>
            </a:endParaRPr>
          </a:p>
        </p:txBody>
      </p:sp>
      <p:sp>
        <p:nvSpPr>
          <p:cNvPr id="53" name="Chevron 52"/>
          <p:cNvSpPr/>
          <p:nvPr/>
        </p:nvSpPr>
        <p:spPr>
          <a:xfrm>
            <a:off x="8068872"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SECURE</a:t>
            </a:r>
            <a:endParaRPr lang="en-GB" sz="1600" b="0">
              <a:solidFill>
                <a:schemeClr val="bg1"/>
              </a:solidFill>
            </a:endParaRPr>
          </a:p>
        </p:txBody>
      </p:sp>
    </p:spTree>
    <p:extLst>
      <p:ext uri="{BB962C8B-B14F-4D97-AF65-F5344CB8AC3E}">
        <p14:creationId xmlns:p14="http://schemas.microsoft.com/office/powerpoint/2010/main" val="6222903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ALT Title - Retrieval Blank">
    <p:spTree>
      <p:nvGrpSpPr>
        <p:cNvPr id="1" name=""/>
        <p:cNvGrpSpPr/>
        <p:nvPr/>
      </p:nvGrpSpPr>
      <p:grpSpPr>
        <a:xfrm>
          <a:off x="0" y="0"/>
          <a:ext cx="0" cy="0"/>
          <a:chOff x="0" y="0"/>
          <a:chExt cx="0" cy="0"/>
        </a:xfrm>
      </p:grpSpPr>
      <p:sp>
        <p:nvSpPr>
          <p:cNvPr id="38" name="TextBox 37"/>
          <p:cNvSpPr txBox="1"/>
          <p:nvPr/>
        </p:nvSpPr>
        <p:spPr>
          <a:xfrm>
            <a:off x="304799" y="72885"/>
            <a:ext cx="11623832" cy="983979"/>
          </a:xfrm>
          <a:prstGeom prst="rect">
            <a:avLst/>
          </a:prstGeom>
          <a:solidFill>
            <a:schemeClr val="bg1"/>
          </a:solidFill>
          <a:ln w="28575">
            <a:solidFill>
              <a:srgbClr val="0B5196"/>
            </a:solidFill>
          </a:ln>
        </p:spPr>
        <p:txBody>
          <a:bodyPr wrap="square" rtlCol="0">
            <a:spAutoFit/>
          </a:bodyPr>
          <a:lstStyle/>
          <a:p>
            <a:endParaRPr lang="en-GB"/>
          </a:p>
        </p:txBody>
      </p:sp>
      <p:sp>
        <p:nvSpPr>
          <p:cNvPr id="25" name="TextBox 24"/>
          <p:cNvSpPr txBox="1"/>
          <p:nvPr/>
        </p:nvSpPr>
        <p:spPr>
          <a:xfrm>
            <a:off x="304799" y="1372768"/>
            <a:ext cx="11623832" cy="4680000"/>
          </a:xfrm>
          <a:prstGeom prst="rect">
            <a:avLst/>
          </a:prstGeom>
          <a:solidFill>
            <a:schemeClr val="bg1"/>
          </a:solidFill>
          <a:ln w="28575">
            <a:solidFill>
              <a:srgbClr val="0B5196"/>
            </a:solidFill>
          </a:ln>
        </p:spPr>
        <p:txBody>
          <a:bodyPr wrap="square" rtlCol="0">
            <a:spAutoFit/>
          </a:bodyPr>
          <a:lstStyle/>
          <a:p>
            <a:endParaRPr lang="en-GB"/>
          </a:p>
        </p:txBody>
      </p:sp>
      <p:sp>
        <p:nvSpPr>
          <p:cNvPr id="31" name="Text Placeholder 30"/>
          <p:cNvSpPr>
            <a:spLocks noGrp="1"/>
          </p:cNvSpPr>
          <p:nvPr>
            <p:ph type="body" sz="quarter" idx="10"/>
          </p:nvPr>
        </p:nvSpPr>
        <p:spPr>
          <a:xfrm>
            <a:off x="425020" y="434384"/>
            <a:ext cx="9099550" cy="488983"/>
          </a:xfrm>
          <a:prstGeom prst="rect">
            <a:avLst/>
          </a:prstGeom>
        </p:spPr>
        <p:txBody>
          <a:bodyPr/>
          <a:lstStyle>
            <a:lvl1pPr marL="0" indent="0">
              <a:buNone/>
              <a:defRPr sz="2400">
                <a:solidFill>
                  <a:srgbClr val="002060"/>
                </a:solidFill>
              </a:defRPr>
            </a:lvl1pPr>
            <a:lvl5pPr marL="1828746" indent="0">
              <a:buNone/>
              <a:defRPr/>
            </a:lvl5pPr>
          </a:lstStyle>
          <a:p>
            <a:pPr lvl="0"/>
            <a:r>
              <a:rPr lang="en-GB"/>
              <a:t>Click to edit Master text styles</a:t>
            </a:r>
          </a:p>
        </p:txBody>
      </p:sp>
      <p:sp>
        <p:nvSpPr>
          <p:cNvPr id="50" name="Text Placeholder 30"/>
          <p:cNvSpPr>
            <a:spLocks noGrp="1"/>
          </p:cNvSpPr>
          <p:nvPr>
            <p:ph type="body" sz="quarter" idx="11"/>
          </p:nvPr>
        </p:nvSpPr>
        <p:spPr>
          <a:xfrm>
            <a:off x="425020" y="1501023"/>
            <a:ext cx="11363568" cy="4460506"/>
          </a:xfrm>
          <a:prstGeom prst="rect">
            <a:avLst/>
          </a:prstGeom>
        </p:spPr>
        <p:txBody>
          <a:bodyPr/>
          <a:lstStyle>
            <a:lvl1pPr marL="0" indent="0">
              <a:buNone/>
              <a:defRPr sz="2400">
                <a:solidFill>
                  <a:srgbClr val="002060"/>
                </a:solidFill>
              </a:defRPr>
            </a:lvl1pPr>
            <a:lvl5pPr marL="1828746" indent="0">
              <a:buNone/>
              <a:defRPr/>
            </a:lvl5pPr>
          </a:lstStyle>
          <a:p>
            <a:pPr lvl="0"/>
            <a:r>
              <a:rPr lang="en-GB"/>
              <a:t>Click to edit Master text styles</a:t>
            </a:r>
          </a:p>
        </p:txBody>
      </p:sp>
      <p:sp>
        <p:nvSpPr>
          <p:cNvPr id="22" name="Rectangle 21"/>
          <p:cNvSpPr/>
          <p:nvPr/>
        </p:nvSpPr>
        <p:spPr>
          <a:xfrm>
            <a:off x="0" y="6339146"/>
            <a:ext cx="12192000" cy="518854"/>
          </a:xfrm>
          <a:prstGeom prst="rect">
            <a:avLst/>
          </a:prstGeom>
          <a:solidFill>
            <a:srgbClr val="00206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p:cNvPicPr>
            <a:picLocks noChangeAspect="1"/>
          </p:cNvPicPr>
          <p:nvPr/>
        </p:nvPicPr>
        <p:blipFill rotWithShape="1">
          <a:blip r:embed="rId2" cstate="print">
            <a:extLst>
              <a:ext uri="{28A0092B-C50C-407E-A947-70E740481C1C}">
                <a14:useLocalDpi xmlns:a14="http://schemas.microsoft.com/office/drawing/2010/main" val="0"/>
              </a:ext>
            </a:extLst>
          </a:blip>
          <a:srcRect l="-1" t="1" r="-6700" b="2639"/>
          <a:stretch/>
        </p:blipFill>
        <p:spPr>
          <a:xfrm>
            <a:off x="10875132" y="6420115"/>
            <a:ext cx="1316867" cy="394572"/>
          </a:xfrm>
          <a:prstGeom prst="rect">
            <a:avLst/>
          </a:prstGeom>
        </p:spPr>
      </p:pic>
      <p:sp>
        <p:nvSpPr>
          <p:cNvPr id="32" name="Pentagon 31"/>
          <p:cNvSpPr/>
          <p:nvPr/>
        </p:nvSpPr>
        <p:spPr>
          <a:xfrm>
            <a:off x="90521" y="6429002"/>
            <a:ext cx="2700000" cy="360000"/>
          </a:xfrm>
          <a:prstGeom prst="homePlate">
            <a:avLst/>
          </a:prstGeom>
          <a:solidFill>
            <a:srgbClr val="9259A4"/>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RETRIEVE</a:t>
            </a:r>
            <a:endParaRPr lang="en-GB" sz="1600" b="0">
              <a:solidFill>
                <a:schemeClr val="bg1"/>
              </a:solidFill>
            </a:endParaRPr>
          </a:p>
        </p:txBody>
      </p:sp>
      <p:sp>
        <p:nvSpPr>
          <p:cNvPr id="33" name="Chevron 32"/>
          <p:cNvSpPr/>
          <p:nvPr/>
        </p:nvSpPr>
        <p:spPr>
          <a:xfrm>
            <a:off x="2760836"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INSTRUCT</a:t>
            </a:r>
          </a:p>
        </p:txBody>
      </p:sp>
      <p:sp>
        <p:nvSpPr>
          <p:cNvPr id="34" name="Chevron 33"/>
          <p:cNvSpPr/>
          <p:nvPr/>
        </p:nvSpPr>
        <p:spPr>
          <a:xfrm>
            <a:off x="5412088"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PRACTISE</a:t>
            </a:r>
            <a:endParaRPr lang="en-GB" sz="1600" b="0">
              <a:solidFill>
                <a:schemeClr val="bg1"/>
              </a:solidFill>
            </a:endParaRPr>
          </a:p>
        </p:txBody>
      </p:sp>
      <p:sp>
        <p:nvSpPr>
          <p:cNvPr id="35" name="Chevron 34"/>
          <p:cNvSpPr/>
          <p:nvPr/>
        </p:nvSpPr>
        <p:spPr>
          <a:xfrm>
            <a:off x="8068872"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SECURE</a:t>
            </a:r>
            <a:endParaRPr lang="en-GB" sz="1600" b="0">
              <a:solidFill>
                <a:schemeClr val="bg1"/>
              </a:solidFill>
            </a:endParaRPr>
          </a:p>
        </p:txBody>
      </p:sp>
    </p:spTree>
    <p:extLst>
      <p:ext uri="{BB962C8B-B14F-4D97-AF65-F5344CB8AC3E}">
        <p14:creationId xmlns:p14="http://schemas.microsoft.com/office/powerpoint/2010/main" val="33775106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1_ALT Title - Retrieval Blank">
    <p:spTree>
      <p:nvGrpSpPr>
        <p:cNvPr id="1" name=""/>
        <p:cNvGrpSpPr/>
        <p:nvPr/>
      </p:nvGrpSpPr>
      <p:grpSpPr>
        <a:xfrm>
          <a:off x="0" y="0"/>
          <a:ext cx="0" cy="0"/>
          <a:chOff x="0" y="0"/>
          <a:chExt cx="0" cy="0"/>
        </a:xfrm>
      </p:grpSpPr>
      <p:sp>
        <p:nvSpPr>
          <p:cNvPr id="38" name="TextBox 37"/>
          <p:cNvSpPr txBox="1"/>
          <p:nvPr/>
        </p:nvSpPr>
        <p:spPr>
          <a:xfrm>
            <a:off x="304799" y="72885"/>
            <a:ext cx="11623832" cy="983979"/>
          </a:xfrm>
          <a:prstGeom prst="rect">
            <a:avLst/>
          </a:prstGeom>
          <a:solidFill>
            <a:schemeClr val="bg1"/>
          </a:solidFill>
          <a:ln w="28575">
            <a:solidFill>
              <a:srgbClr val="0B5196"/>
            </a:solidFill>
          </a:ln>
        </p:spPr>
        <p:txBody>
          <a:bodyPr wrap="square" rtlCol="0">
            <a:spAutoFit/>
          </a:bodyPr>
          <a:lstStyle/>
          <a:p>
            <a:endParaRPr lang="en-GB"/>
          </a:p>
        </p:txBody>
      </p:sp>
      <p:sp>
        <p:nvSpPr>
          <p:cNvPr id="31" name="Text Placeholder 30"/>
          <p:cNvSpPr>
            <a:spLocks noGrp="1"/>
          </p:cNvSpPr>
          <p:nvPr>
            <p:ph type="body" sz="quarter" idx="10"/>
          </p:nvPr>
        </p:nvSpPr>
        <p:spPr>
          <a:xfrm>
            <a:off x="425020" y="434384"/>
            <a:ext cx="9099550" cy="488983"/>
          </a:xfrm>
          <a:prstGeom prst="rect">
            <a:avLst/>
          </a:prstGeom>
        </p:spPr>
        <p:txBody>
          <a:bodyPr/>
          <a:lstStyle>
            <a:lvl1pPr marL="0" indent="0">
              <a:buNone/>
              <a:defRPr sz="2400">
                <a:solidFill>
                  <a:srgbClr val="002060"/>
                </a:solidFill>
              </a:defRPr>
            </a:lvl1pPr>
            <a:lvl5pPr marL="1828746" indent="0">
              <a:buNone/>
              <a:defRPr/>
            </a:lvl5pPr>
          </a:lstStyle>
          <a:p>
            <a:pPr lvl="0"/>
            <a:r>
              <a:rPr lang="en-GB"/>
              <a:t>Click to edit Master text styles</a:t>
            </a:r>
          </a:p>
        </p:txBody>
      </p:sp>
      <p:sp>
        <p:nvSpPr>
          <p:cNvPr id="19" name="Rectangle 18"/>
          <p:cNvSpPr/>
          <p:nvPr/>
        </p:nvSpPr>
        <p:spPr>
          <a:xfrm>
            <a:off x="0" y="6339146"/>
            <a:ext cx="12192000" cy="518854"/>
          </a:xfrm>
          <a:prstGeom prst="rect">
            <a:avLst/>
          </a:prstGeom>
          <a:solidFill>
            <a:srgbClr val="00206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2" name="Picture 21"/>
          <p:cNvPicPr>
            <a:picLocks noChangeAspect="1"/>
          </p:cNvPicPr>
          <p:nvPr/>
        </p:nvPicPr>
        <p:blipFill rotWithShape="1">
          <a:blip r:embed="rId2" cstate="print">
            <a:extLst>
              <a:ext uri="{28A0092B-C50C-407E-A947-70E740481C1C}">
                <a14:useLocalDpi xmlns:a14="http://schemas.microsoft.com/office/drawing/2010/main" val="0"/>
              </a:ext>
            </a:extLst>
          </a:blip>
          <a:srcRect l="-1" t="1" r="-6700" b="2639"/>
          <a:stretch/>
        </p:blipFill>
        <p:spPr>
          <a:xfrm>
            <a:off x="10875132" y="6420115"/>
            <a:ext cx="1316867" cy="394572"/>
          </a:xfrm>
          <a:prstGeom prst="rect">
            <a:avLst/>
          </a:prstGeom>
        </p:spPr>
      </p:pic>
      <p:sp>
        <p:nvSpPr>
          <p:cNvPr id="25" name="Pentagon 24"/>
          <p:cNvSpPr/>
          <p:nvPr/>
        </p:nvSpPr>
        <p:spPr>
          <a:xfrm>
            <a:off x="90521" y="6429002"/>
            <a:ext cx="2700000" cy="360000"/>
          </a:xfrm>
          <a:prstGeom prst="homePlate">
            <a:avLst/>
          </a:prstGeom>
          <a:solidFill>
            <a:srgbClr val="9259A4"/>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RETRIEVE</a:t>
            </a:r>
            <a:endParaRPr lang="en-GB" sz="1600" b="0">
              <a:solidFill>
                <a:schemeClr val="bg1"/>
              </a:solidFill>
            </a:endParaRPr>
          </a:p>
        </p:txBody>
      </p:sp>
      <p:sp>
        <p:nvSpPr>
          <p:cNvPr id="30" name="Chevron 29"/>
          <p:cNvSpPr/>
          <p:nvPr/>
        </p:nvSpPr>
        <p:spPr>
          <a:xfrm>
            <a:off x="2760836"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INSTRUCT</a:t>
            </a:r>
          </a:p>
        </p:txBody>
      </p:sp>
      <p:sp>
        <p:nvSpPr>
          <p:cNvPr id="32" name="Chevron 31"/>
          <p:cNvSpPr/>
          <p:nvPr/>
        </p:nvSpPr>
        <p:spPr>
          <a:xfrm>
            <a:off x="5412088"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PRACTISE</a:t>
            </a:r>
            <a:endParaRPr lang="en-GB" sz="1600" b="0">
              <a:solidFill>
                <a:schemeClr val="bg1"/>
              </a:solidFill>
            </a:endParaRPr>
          </a:p>
        </p:txBody>
      </p:sp>
      <p:sp>
        <p:nvSpPr>
          <p:cNvPr id="33" name="Chevron 32"/>
          <p:cNvSpPr/>
          <p:nvPr/>
        </p:nvSpPr>
        <p:spPr>
          <a:xfrm>
            <a:off x="8068872"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SECURE</a:t>
            </a:r>
            <a:endParaRPr lang="en-GB" sz="1600" b="0">
              <a:solidFill>
                <a:schemeClr val="bg1"/>
              </a:solidFill>
            </a:endParaRPr>
          </a:p>
        </p:txBody>
      </p:sp>
    </p:spTree>
    <p:extLst>
      <p:ext uri="{BB962C8B-B14F-4D97-AF65-F5344CB8AC3E}">
        <p14:creationId xmlns:p14="http://schemas.microsoft.com/office/powerpoint/2010/main" val="30214951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ALT Retrieve - Ruler">
    <p:spTree>
      <p:nvGrpSpPr>
        <p:cNvPr id="1" name=""/>
        <p:cNvGrpSpPr/>
        <p:nvPr/>
      </p:nvGrpSpPr>
      <p:grpSpPr>
        <a:xfrm>
          <a:off x="0" y="0"/>
          <a:ext cx="0" cy="0"/>
          <a:chOff x="0" y="0"/>
          <a:chExt cx="0" cy="0"/>
        </a:xfrm>
      </p:grpSpPr>
      <p:sp>
        <p:nvSpPr>
          <p:cNvPr id="44" name="Rectangle 43"/>
          <p:cNvSpPr/>
          <p:nvPr/>
        </p:nvSpPr>
        <p:spPr>
          <a:xfrm>
            <a:off x="11498874" y="-12902"/>
            <a:ext cx="696730" cy="6505922"/>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mn-lt"/>
            </a:endParaRPr>
          </a:p>
        </p:txBody>
      </p:sp>
      <p:graphicFrame>
        <p:nvGraphicFramePr>
          <p:cNvPr id="45" name="Table 44"/>
          <p:cNvGraphicFramePr>
            <a:graphicFrameLocks noGrp="1"/>
          </p:cNvGraphicFramePr>
          <p:nvPr>
            <p:extLst>
              <p:ext uri="{D42A27DB-BD31-4B8C-83A1-F6EECF244321}">
                <p14:modId xmlns:p14="http://schemas.microsoft.com/office/powerpoint/2010/main" val="2409062454"/>
              </p:ext>
            </p:extLst>
          </p:nvPr>
        </p:nvGraphicFramePr>
        <p:xfrm>
          <a:off x="11559521" y="529722"/>
          <a:ext cx="612157" cy="5581320"/>
        </p:xfrm>
        <a:graphic>
          <a:graphicData uri="http://schemas.openxmlformats.org/drawingml/2006/table">
            <a:tbl>
              <a:tblPr firstRow="1" bandRow="1">
                <a:tableStyleId>{5C22544A-7EE6-4342-B048-85BDC9FD1C3A}</a:tableStyleId>
              </a:tblPr>
              <a:tblGrid>
                <a:gridCol w="612157">
                  <a:extLst>
                    <a:ext uri="{9D8B030D-6E8A-4147-A177-3AD203B41FA5}">
                      <a16:colId xmlns:a16="http://schemas.microsoft.com/office/drawing/2014/main" val="1173439250"/>
                    </a:ext>
                  </a:extLst>
                </a:gridCol>
              </a:tblGrid>
              <a:tr h="670794">
                <a:tc>
                  <a:txBody>
                    <a:bodyPr/>
                    <a:lstStyle/>
                    <a:p>
                      <a:pPr algn="ctr"/>
                      <a:r>
                        <a:rPr lang="en-GB" sz="800" b="1">
                          <a:solidFill>
                            <a:schemeClr val="bg1"/>
                          </a:solidFill>
                          <a:latin typeface="Lato" panose="020F0502020204030203" pitchFamily="34" charset="0"/>
                        </a:rPr>
                        <a:t>RETRIEVE</a:t>
                      </a:r>
                      <a:r>
                        <a:rPr lang="en-GB" sz="600" b="1">
                          <a:solidFill>
                            <a:schemeClr val="bg1"/>
                          </a:solidFill>
                          <a:latin typeface="Lato" panose="020F0502020204030203" pitchFamily="34" charset="0"/>
                        </a:rPr>
                        <a:t> </a:t>
                      </a:r>
                    </a:p>
                  </a:txBody>
                  <a:tcPr marL="0" marR="0" marT="0" marB="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68570316"/>
                  </a:ext>
                </a:extLst>
              </a:tr>
              <a:tr h="670794">
                <a:tc>
                  <a:txBody>
                    <a:bodyPr/>
                    <a:lstStyle/>
                    <a:p>
                      <a:pPr algn="ctr"/>
                      <a:r>
                        <a:rPr lang="en-GB" sz="800" b="1">
                          <a:solidFill>
                            <a:schemeClr val="bg1"/>
                          </a:solidFill>
                          <a:latin typeface="Lato" panose="020F0502020204030203" pitchFamily="34" charset="0"/>
                        </a:rPr>
                        <a:t>DECODE</a:t>
                      </a:r>
                      <a:r>
                        <a:rPr lang="en-GB" sz="600" b="1">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99255851"/>
                  </a:ext>
                </a:extLst>
              </a:tr>
              <a:tr h="804952">
                <a:tc>
                  <a:txBody>
                    <a:bodyPr/>
                    <a:lstStyle/>
                    <a:p>
                      <a:pPr algn="ctr"/>
                      <a:r>
                        <a:rPr lang="en-GB" sz="800" b="1">
                          <a:solidFill>
                            <a:schemeClr val="bg1"/>
                          </a:solidFill>
                          <a:effectLst/>
                          <a:latin typeface="Lato" panose="020F0502020204030203" pitchFamily="34" charset="0"/>
                        </a:rPr>
                        <a:t>CONNECT</a:t>
                      </a:r>
                      <a:r>
                        <a:rPr lang="en-GB" sz="600" b="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00917632"/>
                  </a:ext>
                </a:extLst>
              </a:tr>
              <a:tr h="675292">
                <a:tc>
                  <a:txBody>
                    <a:bodyPr/>
                    <a:lstStyle/>
                    <a:p>
                      <a:pPr algn="ctr"/>
                      <a:r>
                        <a:rPr lang="en-GB" sz="800" b="1">
                          <a:solidFill>
                            <a:schemeClr val="bg1"/>
                          </a:solidFill>
                          <a:latin typeface="Lato" panose="020F0502020204030203" pitchFamily="34" charset="0"/>
                        </a:rPr>
                        <a:t>VISUALISE</a:t>
                      </a:r>
                      <a:endParaRPr lang="en-GB" sz="600" b="1">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119845"/>
                  </a:ext>
                </a:extLst>
              </a:tr>
              <a:tr h="670794">
                <a:tc>
                  <a:txBody>
                    <a:bodyPr/>
                    <a:lstStyle/>
                    <a:p>
                      <a:pPr algn="ctr"/>
                      <a:r>
                        <a:rPr lang="en-GB" sz="800" b="1">
                          <a:solidFill>
                            <a:schemeClr val="bg1"/>
                          </a:solidFill>
                          <a:latin typeface="Lato" panose="020F0502020204030203" pitchFamily="34" charset="0"/>
                        </a:rPr>
                        <a:t>SUMMARISE</a:t>
                      </a:r>
                      <a:r>
                        <a:rPr lang="en-GB" sz="600" b="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1290061"/>
                  </a:ext>
                </a:extLst>
              </a:tr>
              <a:tr h="670794">
                <a:tc>
                  <a:txBody>
                    <a:bodyPr/>
                    <a:lstStyle/>
                    <a:p>
                      <a:pPr algn="ctr"/>
                      <a:r>
                        <a:rPr lang="en-GB" sz="800" b="1">
                          <a:solidFill>
                            <a:schemeClr val="bg1"/>
                          </a:solidFill>
                          <a:latin typeface="Lato" panose="020F0502020204030203" pitchFamily="34" charset="0"/>
                        </a:rPr>
                        <a:t>INFER</a:t>
                      </a:r>
                      <a:endParaRPr lang="en-GB" sz="600" b="1">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36069001"/>
                  </a:ext>
                </a:extLst>
              </a:tr>
              <a:tr h="747106">
                <a:tc>
                  <a:txBody>
                    <a:bodyPr/>
                    <a:lstStyle/>
                    <a:p>
                      <a:pPr algn="ctr"/>
                      <a:r>
                        <a:rPr lang="en-GB" sz="800" b="1">
                          <a:solidFill>
                            <a:schemeClr val="bg1"/>
                          </a:solidFill>
                          <a:latin typeface="Lato" panose="020F0502020204030203" pitchFamily="34" charset="0"/>
                        </a:rPr>
                        <a:t>PREDICT</a:t>
                      </a:r>
                      <a:endParaRPr lang="en-GB" sz="600" b="1">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4082905"/>
                  </a:ext>
                </a:extLst>
              </a:tr>
              <a:tr h="670794">
                <a:tc>
                  <a:txBody>
                    <a:bodyPr/>
                    <a:lstStyle/>
                    <a:p>
                      <a:pPr algn="ctr"/>
                      <a:r>
                        <a:rPr lang="en-GB" sz="800" b="1">
                          <a:solidFill>
                            <a:schemeClr val="bg1"/>
                          </a:solidFill>
                          <a:latin typeface="Lato" panose="020F0502020204030203" pitchFamily="34" charset="0"/>
                        </a:rPr>
                        <a:t>EXAMINE</a:t>
                      </a:r>
                      <a:endParaRPr lang="en-GB" sz="600" b="1">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42804185"/>
                  </a:ext>
                </a:extLst>
              </a:tr>
            </a:tbl>
          </a:graphicData>
        </a:graphic>
      </p:graphicFrame>
      <p:grpSp>
        <p:nvGrpSpPr>
          <p:cNvPr id="46" name="Group 45"/>
          <p:cNvGrpSpPr/>
          <p:nvPr/>
        </p:nvGrpSpPr>
        <p:grpSpPr>
          <a:xfrm>
            <a:off x="11629923" y="2865412"/>
            <a:ext cx="386112" cy="318172"/>
            <a:chOff x="3206569" y="2423806"/>
            <a:chExt cx="752955" cy="707366"/>
          </a:xfrm>
        </p:grpSpPr>
        <p:pic>
          <p:nvPicPr>
            <p:cNvPr id="54" name="Picture 2" descr="Image result for imagine icon"/>
            <p:cNvPicPr>
              <a:picLocks noChangeAspect="1" noChangeArrowheads="1"/>
            </p:cNvPicPr>
            <p:nvPr/>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206569" y="2423806"/>
              <a:ext cx="752955" cy="707366"/>
            </a:xfrm>
            <a:prstGeom prst="rect">
              <a:avLst/>
            </a:prstGeom>
            <a:noFill/>
            <a:extLst>
              <a:ext uri="{909E8E84-426E-40DD-AFC4-6F175D3DCCD1}">
                <a14:hiddenFill xmlns:a14="http://schemas.microsoft.com/office/drawing/2010/main">
                  <a:solidFill>
                    <a:srgbClr val="FFFFFF"/>
                  </a:solidFill>
                </a14:hiddenFill>
              </a:ext>
            </a:extLst>
          </p:spPr>
        </p:pic>
        <p:pic>
          <p:nvPicPr>
            <p:cNvPr id="55" name="Picture 4" descr="Image result for picture icon"/>
            <p:cNvPicPr>
              <a:picLocks noChangeAspect="1" noChangeArrowheads="1"/>
            </p:cNvPicPr>
            <p:nvPr/>
          </p:nvPicPr>
          <p:blipFill>
            <a:blip r:embed="rId3" cstate="print">
              <a:duotone>
                <a:schemeClr val="bg2">
                  <a:shade val="45000"/>
                  <a:satMod val="135000"/>
                </a:schemeClr>
                <a:prstClr val="white"/>
              </a:duotone>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rot="21375469">
              <a:off x="3330060" y="2576503"/>
              <a:ext cx="178047" cy="157846"/>
            </a:xfrm>
            <a:prstGeom prst="rect">
              <a:avLst/>
            </a:prstGeom>
            <a:noFill/>
            <a:extLst>
              <a:ext uri="{909E8E84-426E-40DD-AFC4-6F175D3DCCD1}">
                <a14:hiddenFill xmlns:a14="http://schemas.microsoft.com/office/drawing/2010/main">
                  <a:solidFill>
                    <a:srgbClr val="FFFFFF"/>
                  </a:solidFill>
                </a14:hiddenFill>
              </a:ext>
            </a:extLst>
          </p:spPr>
        </p:pic>
      </p:grpSp>
      <p:pic>
        <p:nvPicPr>
          <p:cNvPr id="56" name="Picture 55"/>
          <p:cNvPicPr>
            <a:picLocks noChangeAspect="1"/>
          </p:cNvPicPr>
          <p:nvPr/>
        </p:nvPicPr>
        <p:blipFill>
          <a:blip r:embed="rId5" cstate="print">
            <a:duotone>
              <a:schemeClr val="bg2">
                <a:shade val="45000"/>
                <a:satMod val="135000"/>
              </a:schemeClr>
              <a:prstClr val="white"/>
            </a:duotone>
            <a:extLst>
              <a:ext uri="{BEBA8EAE-BF5A-486C-A8C5-ECC9F3942E4B}">
                <a14:imgProps xmlns:a14="http://schemas.microsoft.com/office/drawing/2010/main">
                  <a14:imgLayer r:embed="rId6">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725168" y="4247201"/>
            <a:ext cx="267421" cy="314182"/>
          </a:xfrm>
          <a:prstGeom prst="rect">
            <a:avLst/>
          </a:prstGeom>
        </p:spPr>
      </p:pic>
      <p:pic>
        <p:nvPicPr>
          <p:cNvPr id="57" name="Picture 4" descr="Image result for writing list icon"/>
          <p:cNvPicPr>
            <a:picLocks noChangeAspect="1" noChangeArrowheads="1"/>
          </p:cNvPicPr>
          <p:nvPr/>
        </p:nvPicPr>
        <p:blipFill>
          <a:blip r:embed="rId7" cstate="print">
            <a:duotone>
              <a:schemeClr val="bg2">
                <a:shade val="45000"/>
                <a:satMod val="135000"/>
              </a:schemeClr>
              <a:prstClr val="white"/>
            </a:duotone>
            <a:extLst>
              <a:ext uri="{BEBA8EAE-BF5A-486C-A8C5-ECC9F3942E4B}">
                <a14:imgProps xmlns:a14="http://schemas.microsoft.com/office/drawing/2010/main">
                  <a14:imgLayer r:embed="rId8">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1741486" y="3561335"/>
            <a:ext cx="206961" cy="291029"/>
          </a:xfrm>
          <a:prstGeom prst="rect">
            <a:avLst/>
          </a:prstGeom>
          <a:noFill/>
          <a:extLst>
            <a:ext uri="{909E8E84-426E-40DD-AFC4-6F175D3DCCD1}">
              <a14:hiddenFill xmlns:a14="http://schemas.microsoft.com/office/drawing/2010/main">
                <a:solidFill>
                  <a:srgbClr val="FFFFFF"/>
                </a:solidFill>
              </a14:hiddenFill>
            </a:ext>
          </a:extLst>
        </p:spPr>
      </p:pic>
      <p:pic>
        <p:nvPicPr>
          <p:cNvPr id="58" name="Picture 57"/>
          <p:cNvPicPr>
            <a:picLocks noChangeAspect="1"/>
          </p:cNvPicPr>
          <p:nvPr/>
        </p:nvPicPr>
        <p:blipFill>
          <a:blip r:embed="rId9" cstate="print">
            <a:duotone>
              <a:schemeClr val="bg2">
                <a:shade val="45000"/>
                <a:satMod val="135000"/>
              </a:schemeClr>
              <a:prstClr val="white"/>
            </a:duotone>
            <a:extLst>
              <a:ext uri="{BEBA8EAE-BF5A-486C-A8C5-ECC9F3942E4B}">
                <a14:imgProps xmlns:a14="http://schemas.microsoft.com/office/drawing/2010/main">
                  <a14:imgLayer r:embed="rId10">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646190" y="2166177"/>
            <a:ext cx="377815" cy="361612"/>
          </a:xfrm>
          <a:prstGeom prst="rect">
            <a:avLst/>
          </a:prstGeom>
        </p:spPr>
      </p:pic>
      <p:pic>
        <p:nvPicPr>
          <p:cNvPr id="59" name="Picture 58"/>
          <p:cNvPicPr>
            <a:picLocks noChangeAspect="1"/>
          </p:cNvPicPr>
          <p:nvPr/>
        </p:nvPicPr>
        <p:blipFill rotWithShape="1">
          <a:blip r:embed="rId11">
            <a:duotone>
              <a:schemeClr val="bg2">
                <a:shade val="45000"/>
                <a:satMod val="135000"/>
              </a:schemeClr>
              <a:prstClr val="white"/>
            </a:duotone>
            <a:extLst>
              <a:ext uri="{BEBA8EAE-BF5A-486C-A8C5-ECC9F3942E4B}">
                <a14:imgProps xmlns:a14="http://schemas.microsoft.com/office/drawing/2010/main">
                  <a14:imgLayer r:embed="rId12">
                    <a14:imgEffect>
                      <a14:brightnessContrast bright="100000"/>
                    </a14:imgEffect>
                  </a14:imgLayer>
                </a14:imgProps>
              </a:ext>
            </a:extLst>
          </a:blip>
          <a:srcRect r="5491" b="17816"/>
          <a:stretch/>
        </p:blipFill>
        <p:spPr>
          <a:xfrm>
            <a:off x="11625043" y="1378197"/>
            <a:ext cx="416216" cy="361939"/>
          </a:xfrm>
          <a:prstGeom prst="rect">
            <a:avLst/>
          </a:prstGeom>
        </p:spPr>
      </p:pic>
      <p:pic>
        <p:nvPicPr>
          <p:cNvPr id="60" name="Picture 59"/>
          <p:cNvPicPr>
            <a:picLocks noChangeAspect="1"/>
          </p:cNvPicPr>
          <p:nvPr/>
        </p:nvPicPr>
        <p:blipFill rotWithShape="1">
          <a:blip r:embed="rId13">
            <a:duotone>
              <a:schemeClr val="bg2">
                <a:shade val="45000"/>
                <a:satMod val="135000"/>
              </a:schemeClr>
              <a:prstClr val="white"/>
            </a:duotone>
            <a:extLst>
              <a:ext uri="{BEBA8EAE-BF5A-486C-A8C5-ECC9F3942E4B}">
                <a14:imgProps xmlns:a14="http://schemas.microsoft.com/office/drawing/2010/main">
                  <a14:imgLayer r:embed="rId14">
                    <a14:imgEffect>
                      <a14:brightnessContrast bright="100000"/>
                    </a14:imgEffect>
                  </a14:imgLayer>
                </a14:imgProps>
              </a:ext>
            </a:extLst>
          </a:blip>
          <a:srcRect b="19186"/>
          <a:stretch/>
        </p:blipFill>
        <p:spPr>
          <a:xfrm>
            <a:off x="11631028" y="733844"/>
            <a:ext cx="397619" cy="321332"/>
          </a:xfrm>
          <a:prstGeom prst="rect">
            <a:avLst/>
          </a:prstGeom>
        </p:spPr>
      </p:pic>
      <p:pic>
        <p:nvPicPr>
          <p:cNvPr id="61" name="Picture 60"/>
          <p:cNvPicPr>
            <a:picLocks noChangeAspect="1"/>
          </p:cNvPicPr>
          <p:nvPr/>
        </p:nvPicPr>
        <p:blipFill rotWithShape="1">
          <a:blip r:embed="rId15">
            <a:duotone>
              <a:schemeClr val="bg2">
                <a:shade val="45000"/>
                <a:satMod val="135000"/>
              </a:schemeClr>
              <a:prstClr val="white"/>
            </a:duotone>
            <a:extLst>
              <a:ext uri="{BEBA8EAE-BF5A-486C-A8C5-ECC9F3942E4B}">
                <a14:imgProps xmlns:a14="http://schemas.microsoft.com/office/drawing/2010/main">
                  <a14:imgLayer r:embed="rId16">
                    <a14:imgEffect>
                      <a14:brightnessContrast bright="100000"/>
                    </a14:imgEffect>
                  </a14:imgLayer>
                </a14:imgProps>
              </a:ext>
            </a:extLst>
          </a:blip>
          <a:srcRect l="9752" t="14781" r="9444" b="31513"/>
          <a:stretch/>
        </p:blipFill>
        <p:spPr>
          <a:xfrm>
            <a:off x="11646190" y="5004136"/>
            <a:ext cx="393846" cy="291102"/>
          </a:xfrm>
          <a:prstGeom prst="rect">
            <a:avLst/>
          </a:prstGeom>
        </p:spPr>
      </p:pic>
      <p:pic>
        <p:nvPicPr>
          <p:cNvPr id="62" name="Picture 61"/>
          <p:cNvPicPr>
            <a:picLocks noChangeAspect="1"/>
          </p:cNvPicPr>
          <p:nvPr/>
        </p:nvPicPr>
        <p:blipFill rotWithShape="1">
          <a:blip r:embed="rId17">
            <a:duotone>
              <a:schemeClr val="bg2">
                <a:shade val="45000"/>
                <a:satMod val="135000"/>
              </a:schemeClr>
              <a:prstClr val="white"/>
            </a:duotone>
            <a:extLst>
              <a:ext uri="{BEBA8EAE-BF5A-486C-A8C5-ECC9F3942E4B}">
                <a14:imgProps xmlns:a14="http://schemas.microsoft.com/office/drawing/2010/main">
                  <a14:imgLayer r:embed="rId18">
                    <a14:imgEffect>
                      <a14:saturation sat="400000"/>
                    </a14:imgEffect>
                    <a14:imgEffect>
                      <a14:brightnessContrast bright="100000"/>
                    </a14:imgEffect>
                  </a14:imgLayer>
                </a14:imgProps>
              </a:ext>
            </a:extLst>
          </a:blip>
          <a:srcRect l="19250" r="21985" b="21255"/>
          <a:stretch/>
        </p:blipFill>
        <p:spPr>
          <a:xfrm>
            <a:off x="11736533" y="5610059"/>
            <a:ext cx="237138" cy="317761"/>
          </a:xfrm>
          <a:prstGeom prst="rect">
            <a:avLst/>
          </a:prstGeom>
        </p:spPr>
      </p:pic>
      <p:sp>
        <p:nvSpPr>
          <p:cNvPr id="63" name="Pentagon 62"/>
          <p:cNvSpPr/>
          <p:nvPr/>
        </p:nvSpPr>
        <p:spPr>
          <a:xfrm rot="5400000">
            <a:off x="11561796" y="3400"/>
            <a:ext cx="552955" cy="602231"/>
          </a:xfrm>
          <a:prstGeom prst="homePlate">
            <a:avLst>
              <a:gd name="adj" fmla="val 1920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 name="Rectangle 63"/>
          <p:cNvSpPr/>
          <p:nvPr/>
        </p:nvSpPr>
        <p:spPr>
          <a:xfrm>
            <a:off x="11489909" y="-6595"/>
            <a:ext cx="704800" cy="584775"/>
          </a:xfrm>
          <a:prstGeom prst="rect">
            <a:avLst/>
          </a:prstGeom>
        </p:spPr>
        <p:txBody>
          <a:bodyPr wrap="square">
            <a:spAutoFit/>
          </a:bodyPr>
          <a:lstStyle/>
          <a:p>
            <a:pPr algn="ctr"/>
            <a:r>
              <a:rPr lang="en-GB" sz="1000" b="1" i="0">
                <a:solidFill>
                  <a:srgbClr val="0B5196"/>
                </a:solidFill>
                <a:latin typeface="+mn-lt"/>
              </a:rPr>
              <a:t>EVERY CHILD A READER</a:t>
            </a:r>
          </a:p>
          <a:p>
            <a:pPr algn="ctr"/>
            <a:endParaRPr lang="en-GB" sz="200" b="0" i="1">
              <a:solidFill>
                <a:srgbClr val="002060"/>
              </a:solidFill>
              <a:latin typeface="+mn-lt"/>
            </a:endParaRPr>
          </a:p>
        </p:txBody>
      </p:sp>
      <p:sp>
        <p:nvSpPr>
          <p:cNvPr id="65" name="Rectangle 64"/>
          <p:cNvSpPr/>
          <p:nvPr/>
        </p:nvSpPr>
        <p:spPr>
          <a:xfrm>
            <a:off x="0" y="6339146"/>
            <a:ext cx="12192000" cy="518854"/>
          </a:xfrm>
          <a:prstGeom prst="rect">
            <a:avLst/>
          </a:prstGeom>
          <a:solidFill>
            <a:srgbClr val="00206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6" name="Picture 65"/>
          <p:cNvPicPr>
            <a:picLocks noChangeAspect="1"/>
          </p:cNvPicPr>
          <p:nvPr/>
        </p:nvPicPr>
        <p:blipFill rotWithShape="1">
          <a:blip r:embed="rId19" cstate="print">
            <a:extLst>
              <a:ext uri="{28A0092B-C50C-407E-A947-70E740481C1C}">
                <a14:useLocalDpi xmlns:a14="http://schemas.microsoft.com/office/drawing/2010/main" val="0"/>
              </a:ext>
            </a:extLst>
          </a:blip>
          <a:srcRect l="-1" t="1" r="-6700" b="2639"/>
          <a:stretch/>
        </p:blipFill>
        <p:spPr>
          <a:xfrm>
            <a:off x="10875132" y="6420115"/>
            <a:ext cx="1316867" cy="394572"/>
          </a:xfrm>
          <a:prstGeom prst="rect">
            <a:avLst/>
          </a:prstGeom>
        </p:spPr>
      </p:pic>
      <p:sp>
        <p:nvSpPr>
          <p:cNvPr id="67" name="Pentagon 66"/>
          <p:cNvSpPr/>
          <p:nvPr/>
        </p:nvSpPr>
        <p:spPr>
          <a:xfrm>
            <a:off x="90521" y="6429002"/>
            <a:ext cx="2700000" cy="360000"/>
          </a:xfrm>
          <a:prstGeom prst="homePlate">
            <a:avLst/>
          </a:prstGeom>
          <a:solidFill>
            <a:srgbClr val="9259A4"/>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RETRIEVE</a:t>
            </a:r>
            <a:endParaRPr lang="en-GB" sz="1600" b="0">
              <a:solidFill>
                <a:schemeClr val="bg1"/>
              </a:solidFill>
            </a:endParaRPr>
          </a:p>
        </p:txBody>
      </p:sp>
      <p:sp>
        <p:nvSpPr>
          <p:cNvPr id="68" name="Chevron 67"/>
          <p:cNvSpPr/>
          <p:nvPr/>
        </p:nvSpPr>
        <p:spPr>
          <a:xfrm>
            <a:off x="2760836"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INSTRUCT</a:t>
            </a:r>
          </a:p>
        </p:txBody>
      </p:sp>
      <p:sp>
        <p:nvSpPr>
          <p:cNvPr id="69" name="Chevron 68"/>
          <p:cNvSpPr/>
          <p:nvPr/>
        </p:nvSpPr>
        <p:spPr>
          <a:xfrm>
            <a:off x="5412088"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PRACTISE</a:t>
            </a:r>
            <a:endParaRPr lang="en-GB" sz="1600" b="0">
              <a:solidFill>
                <a:schemeClr val="bg1"/>
              </a:solidFill>
            </a:endParaRPr>
          </a:p>
        </p:txBody>
      </p:sp>
      <p:sp>
        <p:nvSpPr>
          <p:cNvPr id="70" name="Chevron 69"/>
          <p:cNvSpPr/>
          <p:nvPr/>
        </p:nvSpPr>
        <p:spPr>
          <a:xfrm>
            <a:off x="8068872"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SECURE</a:t>
            </a:r>
            <a:endParaRPr lang="en-GB" sz="1600" b="0">
              <a:solidFill>
                <a:schemeClr val="bg1"/>
              </a:solidFill>
            </a:endParaRPr>
          </a:p>
        </p:txBody>
      </p:sp>
    </p:spTree>
    <p:extLst>
      <p:ext uri="{BB962C8B-B14F-4D97-AF65-F5344CB8AC3E}">
        <p14:creationId xmlns:p14="http://schemas.microsoft.com/office/powerpoint/2010/main" val="1064781632"/>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43.xml"/><Relationship Id="rId1" Type="http://schemas.openxmlformats.org/officeDocument/2006/relationships/slideLayout" Target="../slideLayouts/slideLayout4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46.xml"/><Relationship Id="rId2" Type="http://schemas.openxmlformats.org/officeDocument/2006/relationships/slideLayout" Target="../slideLayouts/slideLayout45.xml"/><Relationship Id="rId1" Type="http://schemas.openxmlformats.org/officeDocument/2006/relationships/slideLayout" Target="../slideLayouts/slideLayout44.xml"/><Relationship Id="rId6" Type="http://schemas.openxmlformats.org/officeDocument/2006/relationships/theme" Target="../theme/theme3.xml"/><Relationship Id="rId5" Type="http://schemas.openxmlformats.org/officeDocument/2006/relationships/slideLayout" Target="../slideLayouts/slideLayout48.xml"/><Relationship Id="rId4" Type="http://schemas.openxmlformats.org/officeDocument/2006/relationships/slideLayout" Target="../slideLayouts/slideLayout47.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50.xml"/><Relationship Id="rId1" Type="http://schemas.openxmlformats.org/officeDocument/2006/relationships/slideLayout" Target="../slideLayouts/slideLayout49.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53.xml"/><Relationship Id="rId2" Type="http://schemas.openxmlformats.org/officeDocument/2006/relationships/slideLayout" Target="../slideLayouts/slideLayout52.xml"/><Relationship Id="rId1" Type="http://schemas.openxmlformats.org/officeDocument/2006/relationships/slideLayout" Target="../slideLayouts/slideLayout51.xml"/><Relationship Id="rId6" Type="http://schemas.openxmlformats.org/officeDocument/2006/relationships/theme" Target="../theme/theme5.xml"/><Relationship Id="rId5" Type="http://schemas.openxmlformats.org/officeDocument/2006/relationships/slideLayout" Target="../slideLayouts/slideLayout55.xml"/><Relationship Id="rId4" Type="http://schemas.openxmlformats.org/officeDocument/2006/relationships/slideLayout" Target="../slideLayouts/slideLayout5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accent1">
            <a:lumMod val="20000"/>
            <a:lumOff val="8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0257551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4" r:id="rId33"/>
    <p:sldLayoutId id="2147483695" r:id="rId34"/>
    <p:sldLayoutId id="2147483696" r:id="rId35"/>
    <p:sldLayoutId id="2147483697" r:id="rId36"/>
    <p:sldLayoutId id="2147483698" r:id="rId37"/>
    <p:sldLayoutId id="2147483699" r:id="rId38"/>
    <p:sldLayoutId id="2147483700" r:id="rId39"/>
    <p:sldLayoutId id="2147483701" r:id="rId40"/>
    <p:sldLayoutId id="2147483720" r:id="rId41"/>
  </p:sldLayoutIdLst>
  <p:txStyles>
    <p:titleStyle>
      <a:lvl1pPr algn="l" defTabSz="914373"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5" indent="-228595" algn="l" defTabSz="914373" rtl="0" eaLnBrk="1" latinLnBrk="0" hangingPunct="1">
        <a:lnSpc>
          <a:spcPct val="90000"/>
        </a:lnSpc>
        <a:spcBef>
          <a:spcPts val="1001"/>
        </a:spcBef>
        <a:buFont typeface="Arial" panose="020B0604020202020204" pitchFamily="34" charset="0"/>
        <a:buChar char="•"/>
        <a:defRPr sz="2800" kern="1200">
          <a:solidFill>
            <a:schemeClr val="tx1"/>
          </a:solidFill>
          <a:latin typeface="+mn-lt"/>
          <a:ea typeface="+mn-ea"/>
          <a:cs typeface="+mn-cs"/>
        </a:defRPr>
      </a:lvl1pPr>
      <a:lvl2pPr marL="685781" indent="-228595" algn="l" defTabSz="91437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67" indent="-228595" algn="l" defTabSz="91437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54"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4pPr>
      <a:lvl5pPr marL="2057341"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5pPr>
      <a:lvl6pPr marL="2514526"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714"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8900"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086"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p:bodyStyle>
    <p:otherStyle>
      <a:defPPr>
        <a:defRPr lang="en-US"/>
      </a:defPPr>
      <a:lvl1pPr marL="0" algn="l" defTabSz="914373" rtl="0" eaLnBrk="1" latinLnBrk="0" hangingPunct="1">
        <a:defRPr sz="1801" kern="1200">
          <a:solidFill>
            <a:schemeClr val="tx1"/>
          </a:solidFill>
          <a:latin typeface="+mn-lt"/>
          <a:ea typeface="+mn-ea"/>
          <a:cs typeface="+mn-cs"/>
        </a:defRPr>
      </a:lvl1pPr>
      <a:lvl2pPr marL="457187" algn="l" defTabSz="914373" rtl="0" eaLnBrk="1" latinLnBrk="0" hangingPunct="1">
        <a:defRPr sz="1801" kern="1200">
          <a:solidFill>
            <a:schemeClr val="tx1"/>
          </a:solidFill>
          <a:latin typeface="+mn-lt"/>
          <a:ea typeface="+mn-ea"/>
          <a:cs typeface="+mn-cs"/>
        </a:defRPr>
      </a:lvl2pPr>
      <a:lvl3pPr marL="914373" algn="l" defTabSz="914373" rtl="0" eaLnBrk="1" latinLnBrk="0" hangingPunct="1">
        <a:defRPr sz="1801" kern="1200">
          <a:solidFill>
            <a:schemeClr val="tx1"/>
          </a:solidFill>
          <a:latin typeface="+mn-lt"/>
          <a:ea typeface="+mn-ea"/>
          <a:cs typeface="+mn-cs"/>
        </a:defRPr>
      </a:lvl3pPr>
      <a:lvl4pPr marL="1371560" algn="l" defTabSz="914373" rtl="0" eaLnBrk="1" latinLnBrk="0" hangingPunct="1">
        <a:defRPr sz="1801" kern="1200">
          <a:solidFill>
            <a:schemeClr val="tx1"/>
          </a:solidFill>
          <a:latin typeface="+mn-lt"/>
          <a:ea typeface="+mn-ea"/>
          <a:cs typeface="+mn-cs"/>
        </a:defRPr>
      </a:lvl4pPr>
      <a:lvl5pPr marL="1828746" algn="l" defTabSz="914373" rtl="0" eaLnBrk="1" latinLnBrk="0" hangingPunct="1">
        <a:defRPr sz="1801" kern="1200">
          <a:solidFill>
            <a:schemeClr val="tx1"/>
          </a:solidFill>
          <a:latin typeface="+mn-lt"/>
          <a:ea typeface="+mn-ea"/>
          <a:cs typeface="+mn-cs"/>
        </a:defRPr>
      </a:lvl5pPr>
      <a:lvl6pPr marL="2285933" algn="l" defTabSz="914373" rtl="0" eaLnBrk="1" latinLnBrk="0" hangingPunct="1">
        <a:defRPr sz="1801" kern="1200">
          <a:solidFill>
            <a:schemeClr val="tx1"/>
          </a:solidFill>
          <a:latin typeface="+mn-lt"/>
          <a:ea typeface="+mn-ea"/>
          <a:cs typeface="+mn-cs"/>
        </a:defRPr>
      </a:lvl6pPr>
      <a:lvl7pPr marL="2743119" algn="l" defTabSz="914373" rtl="0" eaLnBrk="1" latinLnBrk="0" hangingPunct="1">
        <a:defRPr sz="1801" kern="1200">
          <a:solidFill>
            <a:schemeClr val="tx1"/>
          </a:solidFill>
          <a:latin typeface="+mn-lt"/>
          <a:ea typeface="+mn-ea"/>
          <a:cs typeface="+mn-cs"/>
        </a:defRPr>
      </a:lvl7pPr>
      <a:lvl8pPr marL="3200306" algn="l" defTabSz="914373" rtl="0" eaLnBrk="1" latinLnBrk="0" hangingPunct="1">
        <a:defRPr sz="1801" kern="1200">
          <a:solidFill>
            <a:schemeClr val="tx1"/>
          </a:solidFill>
          <a:latin typeface="+mn-lt"/>
          <a:ea typeface="+mn-ea"/>
          <a:cs typeface="+mn-cs"/>
        </a:defRPr>
      </a:lvl8pPr>
      <a:lvl9pPr marL="3657493" algn="l" defTabSz="914373" rtl="0" eaLnBrk="1" latinLnBrk="0" hangingPunct="1">
        <a:defRPr sz="1801"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BC080A4-B6EF-4B8B-A697-087DD6F382D2}" type="datetimeFigureOut">
              <a:rPr lang="en-GB" smtClean="0"/>
              <a:t>06/09/2026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909E4A0-F215-4E10-A8BF-1E2E730ED264}" type="slidenum">
              <a:rPr lang="en-GB" smtClean="0"/>
              <a:t>‹#›</a:t>
            </a:fld>
            <a:endParaRPr lang="en-GB"/>
          </a:p>
        </p:txBody>
      </p:sp>
    </p:spTree>
    <p:extLst>
      <p:ext uri="{BB962C8B-B14F-4D97-AF65-F5344CB8AC3E}">
        <p14:creationId xmlns:p14="http://schemas.microsoft.com/office/powerpoint/2010/main" val="281290747"/>
      </p:ext>
    </p:extLst>
  </p:cSld>
  <p:clrMap bg1="lt1" tx1="dk1" bg2="lt2" tx2="dk2" accent1="accent1" accent2="accent2" accent3="accent3" accent4="accent4" accent5="accent5" accent6="accent6" hlink="hlink" folHlink="folHlink"/>
  <p:sldLayoutIdLst>
    <p:sldLayoutId id="2147483703" r:id="rId1"/>
    <p:sldLayoutId id="2147483704"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4334194"/>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BC080A4-B6EF-4B8B-A697-087DD6F382D2}" type="datetimeFigureOut">
              <a:rPr lang="en-GB" smtClean="0"/>
              <a:t>06/09/2026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909E4A0-F215-4E10-A8BF-1E2E730ED264}" type="slidenum">
              <a:rPr lang="en-GB" smtClean="0"/>
              <a:t>‹#›</a:t>
            </a:fld>
            <a:endParaRPr lang="en-GB"/>
          </a:p>
        </p:txBody>
      </p:sp>
    </p:spTree>
    <p:extLst>
      <p:ext uri="{BB962C8B-B14F-4D97-AF65-F5344CB8AC3E}">
        <p14:creationId xmlns:p14="http://schemas.microsoft.com/office/powerpoint/2010/main" val="1285361136"/>
      </p:ext>
    </p:extLst>
  </p:cSld>
  <p:clrMap bg1="lt1" tx1="dk1" bg2="lt2" tx2="dk2" accent1="accent1" accent2="accent2" accent3="accent3" accent4="accent4" accent5="accent5" accent6="accent6" hlink="hlink" folHlink="folHlink"/>
  <p:sldLayoutIdLst>
    <p:sldLayoutId id="2147483712" r:id="rId1"/>
    <p:sldLayoutId id="2147483713"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62557443"/>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xml"/><Relationship Id="rId1" Type="http://schemas.openxmlformats.org/officeDocument/2006/relationships/slideLayout" Target="../slideLayouts/slideLayout11.xml"/><Relationship Id="rId5" Type="http://schemas.openxmlformats.org/officeDocument/2006/relationships/image" Target="../media/image50.png"/><Relationship Id="rId4" Type="http://schemas.openxmlformats.org/officeDocument/2006/relationships/image" Target="../media/image49.png"/></Relationships>
</file>

<file path=ppt/slides/_rels/slide1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xml"/><Relationship Id="rId1" Type="http://schemas.openxmlformats.org/officeDocument/2006/relationships/slideLayout" Target="../slideLayouts/slideLayout11.xml"/><Relationship Id="rId5" Type="http://schemas.openxmlformats.org/officeDocument/2006/relationships/image" Target="../media/image50.png"/><Relationship Id="rId4" Type="http://schemas.openxmlformats.org/officeDocument/2006/relationships/image" Target="../media/image49.png"/></Relationships>
</file>

<file path=ppt/slides/_rels/slide1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5.xml"/><Relationship Id="rId1" Type="http://schemas.openxmlformats.org/officeDocument/2006/relationships/slideLayout" Target="../slideLayouts/slideLayout11.xml"/><Relationship Id="rId4" Type="http://schemas.openxmlformats.org/officeDocument/2006/relationships/image" Target="../media/image52.jpeg"/></Relationships>
</file>

<file path=ppt/slides/_rels/slide1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6.xml"/><Relationship Id="rId1" Type="http://schemas.openxmlformats.org/officeDocument/2006/relationships/slideLayout" Target="../slideLayouts/slideLayout11.xml"/><Relationship Id="rId5" Type="http://schemas.openxmlformats.org/officeDocument/2006/relationships/image" Target="../media/image54.png"/><Relationship Id="rId4" Type="http://schemas.openxmlformats.org/officeDocument/2006/relationships/image" Target="../media/image53.png"/></Relationships>
</file>

<file path=ppt/slides/_rels/slide1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7.xml"/><Relationship Id="rId1" Type="http://schemas.openxmlformats.org/officeDocument/2006/relationships/slideLayout" Target="../slideLayouts/slideLayout11.xml"/><Relationship Id="rId4" Type="http://schemas.openxmlformats.org/officeDocument/2006/relationships/image" Target="../media/image55.png"/></Relationships>
</file>

<file path=ppt/slides/_rels/slide1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8.xml"/><Relationship Id="rId1" Type="http://schemas.openxmlformats.org/officeDocument/2006/relationships/slideLayout" Target="../slideLayouts/slideLayout11.xml"/><Relationship Id="rId5" Type="http://schemas.openxmlformats.org/officeDocument/2006/relationships/image" Target="../media/image57.png"/><Relationship Id="rId4" Type="http://schemas.openxmlformats.org/officeDocument/2006/relationships/image" Target="../media/image56.png"/></Relationships>
</file>

<file path=ppt/slides/_rels/slide1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9.xml"/><Relationship Id="rId1" Type="http://schemas.openxmlformats.org/officeDocument/2006/relationships/slideLayout" Target="../slideLayouts/slideLayout12.xml"/><Relationship Id="rId5" Type="http://schemas.openxmlformats.org/officeDocument/2006/relationships/image" Target="../media/image60.png"/><Relationship Id="rId4" Type="http://schemas.openxmlformats.org/officeDocument/2006/relationships/image" Target="../media/image59.png"/></Relationships>
</file>

<file path=ppt/slides/_rels/slide17.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10.xml"/><Relationship Id="rId1" Type="http://schemas.openxmlformats.org/officeDocument/2006/relationships/slideLayout" Target="../slideLayouts/slideLayout12.x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image" Target="../media/image62.png"/></Relationships>
</file>

<file path=ppt/slides/_rels/slide18.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11.xml"/><Relationship Id="rId1" Type="http://schemas.openxmlformats.org/officeDocument/2006/relationships/slideLayout" Target="../slideLayouts/slideLayout14.xml"/><Relationship Id="rId4" Type="http://schemas.openxmlformats.org/officeDocument/2006/relationships/image" Target="../media/image66.png"/></Relationships>
</file>

<file path=ppt/slides/_rels/slide1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41.xml"/></Relationships>
</file>

<file path=ppt/slides/_rels/slide20.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13.xml"/><Relationship Id="rId1" Type="http://schemas.openxmlformats.org/officeDocument/2006/relationships/slideLayout" Target="../slideLayouts/slideLayout11.xml"/><Relationship Id="rId4" Type="http://schemas.openxmlformats.org/officeDocument/2006/relationships/image" Target="../media/image51.png"/></Relationships>
</file>

<file path=ppt/slides/_rels/slide2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4.xml"/><Relationship Id="rId1" Type="http://schemas.openxmlformats.org/officeDocument/2006/relationships/slideLayout" Target="../slideLayouts/slideLayout11.xml"/><Relationship Id="rId5" Type="http://schemas.openxmlformats.org/officeDocument/2006/relationships/image" Target="../media/image69.png"/><Relationship Id="rId4" Type="http://schemas.openxmlformats.org/officeDocument/2006/relationships/image" Target="../media/image68.png"/></Relationships>
</file>

<file path=ppt/slides/_rels/slide22.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2" Type="http://schemas.openxmlformats.org/officeDocument/2006/relationships/image" Target="../media/image430.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5B26CC1-EDB8-794E-4E71-B6F4BDEA62E6}"/>
              </a:ext>
            </a:extLst>
          </p:cNvPr>
          <p:cNvSpPr>
            <a:spLocks noGrp="1"/>
          </p:cNvSpPr>
          <p:nvPr>
            <p:ph type="body" sz="quarter" idx="10"/>
          </p:nvPr>
        </p:nvSpPr>
        <p:spPr>
          <a:xfrm>
            <a:off x="425020" y="434384"/>
            <a:ext cx="10990232" cy="488983"/>
          </a:xfrm>
        </p:spPr>
        <p:txBody>
          <a:bodyPr/>
          <a:lstStyle/>
          <a:p>
            <a:r>
              <a:rPr lang="en-GB" sz="3600" b="1" u="sng" dirty="0"/>
              <a:t>Title: Increase and Decrease by Using a Multiplier</a:t>
            </a:r>
          </a:p>
        </p:txBody>
      </p:sp>
      <p:sp>
        <p:nvSpPr>
          <p:cNvPr id="4" name="Text Placeholder 4">
            <a:extLst>
              <a:ext uri="{FF2B5EF4-FFF2-40B4-BE49-F238E27FC236}">
                <a16:creationId xmlns:a16="http://schemas.microsoft.com/office/drawing/2014/main" id="{D24994C4-D275-965F-1A7F-51696B5617A1}"/>
              </a:ext>
            </a:extLst>
          </p:cNvPr>
          <p:cNvSpPr txBox="1">
            <a:spLocks/>
          </p:cNvSpPr>
          <p:nvPr/>
        </p:nvSpPr>
        <p:spPr>
          <a:xfrm>
            <a:off x="425020" y="1415766"/>
            <a:ext cx="10385548" cy="4026467"/>
          </a:xfrm>
          <a:prstGeom prst="rect">
            <a:avLst/>
          </a:prstGeom>
        </p:spPr>
        <p:txBody>
          <a:bodyPr/>
          <a:lstStyle>
            <a:lvl1pPr marL="228595" indent="-228595" algn="l" defTabSz="914373" rtl="0" eaLnBrk="1" latinLnBrk="0" hangingPunct="1">
              <a:lnSpc>
                <a:spcPct val="90000"/>
              </a:lnSpc>
              <a:spcBef>
                <a:spcPts val="1001"/>
              </a:spcBef>
              <a:buFont typeface="Arial" panose="020B0604020202020204" pitchFamily="34" charset="0"/>
              <a:buChar char="•"/>
              <a:defRPr sz="2800" kern="1200">
                <a:solidFill>
                  <a:schemeClr val="tx1"/>
                </a:solidFill>
                <a:latin typeface="+mn-lt"/>
                <a:ea typeface="+mn-ea"/>
                <a:cs typeface="+mn-cs"/>
              </a:defRPr>
            </a:lvl1pPr>
            <a:lvl2pPr marL="685781" indent="-228595" algn="l" defTabSz="91437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67" indent="-228595" algn="l" defTabSz="91437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54"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4pPr>
            <a:lvl5pPr marL="2057341"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5pPr>
            <a:lvl6pPr marL="2514526"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714"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8900"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086"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a:lstStyle>
          <a:p>
            <a:pPr marL="0" indent="0">
              <a:buNone/>
            </a:pPr>
            <a:r>
              <a:rPr lang="en-GB" dirty="0"/>
              <a:t>Learning Objective</a:t>
            </a:r>
          </a:p>
          <a:p>
            <a:pPr marL="0" indent="0">
              <a:buNone/>
            </a:pPr>
            <a:r>
              <a:rPr lang="en-GB" dirty="0"/>
              <a:t>To be able to use a suitable multiplier to increase or decrease an amount by a given percentage.</a:t>
            </a:r>
          </a:p>
          <a:p>
            <a:pPr marL="0" indent="0">
              <a:buNone/>
            </a:pPr>
            <a:endParaRPr lang="en-GB" dirty="0"/>
          </a:p>
          <a:p>
            <a:pPr marL="0" indent="0">
              <a:buNone/>
            </a:pPr>
            <a:endParaRPr lang="en-GB" dirty="0"/>
          </a:p>
          <a:p>
            <a:pPr marL="0" indent="0">
              <a:buNone/>
            </a:pPr>
            <a:endParaRPr lang="en-GB" dirty="0"/>
          </a:p>
          <a:p>
            <a:pPr marL="0" indent="0">
              <a:buNone/>
            </a:pPr>
            <a:r>
              <a:rPr lang="en-GB" dirty="0"/>
              <a:t>Keywords:</a:t>
            </a:r>
          </a:p>
          <a:p>
            <a:pPr marL="0" indent="0">
              <a:buNone/>
            </a:pPr>
            <a:r>
              <a:rPr lang="en-GB" dirty="0"/>
              <a:t>Percentage, Multiplier, Increase, Decrease</a:t>
            </a:r>
          </a:p>
        </p:txBody>
      </p:sp>
    </p:spTree>
    <p:extLst>
      <p:ext uri="{BB962C8B-B14F-4D97-AF65-F5344CB8AC3E}">
        <p14:creationId xmlns:p14="http://schemas.microsoft.com/office/powerpoint/2010/main" val="798368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D82FBD-C5E7-B57B-A650-43F3CD63CD8F}"/>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1BC32C6B-9D47-2737-1883-FE9559EA7974}"/>
              </a:ext>
            </a:extLst>
          </p:cNvPr>
          <p:cNvPicPr>
            <a:picLocks noChangeAspect="1"/>
          </p:cNvPicPr>
          <p:nvPr/>
        </p:nvPicPr>
        <p:blipFill>
          <a:blip r:embed="rId3"/>
          <a:stretch>
            <a:fillRect/>
          </a:stretch>
        </p:blipFill>
        <p:spPr>
          <a:xfrm>
            <a:off x="8619859" y="1870748"/>
            <a:ext cx="2817947" cy="4367819"/>
          </a:xfrm>
          <a:prstGeom prst="rect">
            <a:avLst/>
          </a:prstGeom>
        </p:spPr>
      </p:pic>
      <p:sp>
        <p:nvSpPr>
          <p:cNvPr id="8" name="Text Placeholder 4">
            <a:extLst>
              <a:ext uri="{FF2B5EF4-FFF2-40B4-BE49-F238E27FC236}">
                <a16:creationId xmlns:a16="http://schemas.microsoft.com/office/drawing/2014/main" id="{6CCBEE36-69B5-F2A7-BF73-E4BA48640FC2}"/>
              </a:ext>
            </a:extLst>
          </p:cNvPr>
          <p:cNvSpPr txBox="1">
            <a:spLocks/>
          </p:cNvSpPr>
          <p:nvPr/>
        </p:nvSpPr>
        <p:spPr>
          <a:xfrm>
            <a:off x="584769" y="189749"/>
            <a:ext cx="8146276" cy="2877915"/>
          </a:xfrm>
          <a:prstGeom prst="rect">
            <a:avLst/>
          </a:prstGeom>
        </p:spPr>
        <p:txBody>
          <a:bodyPr/>
          <a:lstStyle>
            <a:lvl1pPr marL="228595" indent="-228595" algn="l" defTabSz="914373" rtl="0" eaLnBrk="1" latinLnBrk="0" hangingPunct="1">
              <a:lnSpc>
                <a:spcPct val="90000"/>
              </a:lnSpc>
              <a:spcBef>
                <a:spcPts val="1001"/>
              </a:spcBef>
              <a:buFont typeface="Arial" panose="020B0604020202020204" pitchFamily="34" charset="0"/>
              <a:buChar char="•"/>
              <a:defRPr sz="2800" kern="1200">
                <a:solidFill>
                  <a:schemeClr val="tx1"/>
                </a:solidFill>
                <a:latin typeface="+mn-lt"/>
                <a:ea typeface="+mn-ea"/>
                <a:cs typeface="+mn-cs"/>
              </a:defRPr>
            </a:lvl1pPr>
            <a:lvl2pPr marL="685781" indent="-228595" algn="l" defTabSz="91437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67" indent="-228595" algn="l" defTabSz="91437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54"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4pPr>
            <a:lvl5pPr marL="2057341"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5pPr>
            <a:lvl6pPr marL="2514526"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714"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8900"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086"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a:lstStyle>
          <a:p>
            <a:pPr marL="0" indent="0">
              <a:buNone/>
            </a:pPr>
            <a:r>
              <a:rPr lang="en-GB" b="1" dirty="0"/>
              <a:t>Donald Trump has introduced a 25% tariff on all goods coming into the US from Canada.</a:t>
            </a:r>
          </a:p>
          <a:p>
            <a:pPr marL="0" indent="0">
              <a:buNone/>
            </a:pPr>
            <a:r>
              <a:rPr lang="en-GB" b="1" dirty="0"/>
              <a:t>For a pair of Nike trainers made in Canada, bound for the US market the manufacturing cost price is  $30 (USD). What is price that the importer will pay once the goods are received by the US?</a:t>
            </a:r>
          </a:p>
          <a:p>
            <a:pPr marL="0" indent="0">
              <a:buNone/>
            </a:pPr>
            <a:r>
              <a:rPr lang="en-GB" b="1" dirty="0"/>
              <a:t>How did you calculate this?</a:t>
            </a:r>
          </a:p>
          <a:p>
            <a:pPr marL="0" indent="0">
              <a:buNone/>
            </a:pPr>
            <a:endParaRPr lang="en-GB" b="1" dirty="0"/>
          </a:p>
          <a:p>
            <a:pPr marL="0" indent="0">
              <a:buNone/>
            </a:pPr>
            <a:r>
              <a:rPr lang="en-GB" b="1" dirty="0"/>
              <a:t>Extension:</a:t>
            </a:r>
          </a:p>
          <a:p>
            <a:pPr marL="0" indent="0">
              <a:buNone/>
            </a:pPr>
            <a:r>
              <a:rPr lang="en-GB" b="1" dirty="0"/>
              <a:t>The importer will charge the wholesaler a standard 40% profit margin on top, what is the new cost to the wholesaler?</a:t>
            </a:r>
          </a:p>
          <a:p>
            <a:pPr marL="0" indent="0">
              <a:buNone/>
            </a:pPr>
            <a:r>
              <a:rPr lang="en-GB" b="1" dirty="0"/>
              <a:t>How did you calculate this?</a:t>
            </a:r>
          </a:p>
          <a:p>
            <a:pPr marL="0" indent="0">
              <a:buNone/>
            </a:pPr>
            <a:endParaRPr lang="en-GB" b="1" dirty="0"/>
          </a:p>
        </p:txBody>
      </p:sp>
      <p:pic>
        <p:nvPicPr>
          <p:cNvPr id="11" name="Picture 10">
            <a:extLst>
              <a:ext uri="{FF2B5EF4-FFF2-40B4-BE49-F238E27FC236}">
                <a16:creationId xmlns:a16="http://schemas.microsoft.com/office/drawing/2014/main" id="{AB0E08B9-B1A8-3FFF-7436-E611F6AD18D2}"/>
              </a:ext>
            </a:extLst>
          </p:cNvPr>
          <p:cNvPicPr>
            <a:picLocks noChangeAspect="1"/>
          </p:cNvPicPr>
          <p:nvPr/>
        </p:nvPicPr>
        <p:blipFill>
          <a:blip r:embed="rId4"/>
          <a:stretch>
            <a:fillRect/>
          </a:stretch>
        </p:blipFill>
        <p:spPr>
          <a:xfrm>
            <a:off x="8615448" y="116544"/>
            <a:ext cx="2822358" cy="1754204"/>
          </a:xfrm>
          <a:prstGeom prst="rect">
            <a:avLst/>
          </a:prstGeom>
        </p:spPr>
      </p:pic>
      <p:pic>
        <p:nvPicPr>
          <p:cNvPr id="13" name="Picture 12">
            <a:extLst>
              <a:ext uri="{FF2B5EF4-FFF2-40B4-BE49-F238E27FC236}">
                <a16:creationId xmlns:a16="http://schemas.microsoft.com/office/drawing/2014/main" id="{B1495BB4-B9BD-50DC-49A6-A3CF1614F67E}"/>
              </a:ext>
            </a:extLst>
          </p:cNvPr>
          <p:cNvPicPr>
            <a:picLocks noChangeAspect="1"/>
          </p:cNvPicPr>
          <p:nvPr/>
        </p:nvPicPr>
        <p:blipFill>
          <a:blip r:embed="rId5"/>
          <a:stretch>
            <a:fillRect/>
          </a:stretch>
        </p:blipFill>
        <p:spPr>
          <a:xfrm>
            <a:off x="4880563" y="3140869"/>
            <a:ext cx="3734885" cy="1175488"/>
          </a:xfrm>
          <a:prstGeom prst="rect">
            <a:avLst/>
          </a:prstGeom>
        </p:spPr>
      </p:pic>
      <p:sp>
        <p:nvSpPr>
          <p:cNvPr id="14" name="Arrow: Curved Right 13">
            <a:extLst>
              <a:ext uri="{FF2B5EF4-FFF2-40B4-BE49-F238E27FC236}">
                <a16:creationId xmlns:a16="http://schemas.microsoft.com/office/drawing/2014/main" id="{60BC141F-AF5E-1D71-E9E1-B230CFFA0FAE}"/>
              </a:ext>
            </a:extLst>
          </p:cNvPr>
          <p:cNvSpPr/>
          <p:nvPr/>
        </p:nvSpPr>
        <p:spPr>
          <a:xfrm>
            <a:off x="5471651" y="3247131"/>
            <a:ext cx="433088" cy="937323"/>
          </a:xfrm>
          <a:prstGeom prst="curved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722262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7682C4-7A9B-EF99-4B63-69B80947694F}"/>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6765DAED-215D-FD92-0EC3-A369629E3047}"/>
              </a:ext>
            </a:extLst>
          </p:cNvPr>
          <p:cNvPicPr>
            <a:picLocks noChangeAspect="1"/>
          </p:cNvPicPr>
          <p:nvPr/>
        </p:nvPicPr>
        <p:blipFill>
          <a:blip r:embed="rId3"/>
          <a:stretch>
            <a:fillRect/>
          </a:stretch>
        </p:blipFill>
        <p:spPr>
          <a:xfrm>
            <a:off x="8619859" y="1870748"/>
            <a:ext cx="2817947" cy="4367819"/>
          </a:xfrm>
          <a:prstGeom prst="rect">
            <a:avLst/>
          </a:prstGeom>
        </p:spPr>
      </p:pic>
      <p:sp>
        <p:nvSpPr>
          <p:cNvPr id="8" name="Text Placeholder 4">
            <a:extLst>
              <a:ext uri="{FF2B5EF4-FFF2-40B4-BE49-F238E27FC236}">
                <a16:creationId xmlns:a16="http://schemas.microsoft.com/office/drawing/2014/main" id="{C09109D5-569F-7C60-F837-400F903A6673}"/>
              </a:ext>
            </a:extLst>
          </p:cNvPr>
          <p:cNvSpPr txBox="1">
            <a:spLocks/>
          </p:cNvSpPr>
          <p:nvPr/>
        </p:nvSpPr>
        <p:spPr>
          <a:xfrm>
            <a:off x="584769" y="189749"/>
            <a:ext cx="8146276" cy="2877915"/>
          </a:xfrm>
          <a:prstGeom prst="rect">
            <a:avLst/>
          </a:prstGeom>
        </p:spPr>
        <p:txBody>
          <a:bodyPr/>
          <a:lstStyle>
            <a:lvl1pPr marL="228595" indent="-228595" algn="l" defTabSz="914373" rtl="0" eaLnBrk="1" latinLnBrk="0" hangingPunct="1">
              <a:lnSpc>
                <a:spcPct val="90000"/>
              </a:lnSpc>
              <a:spcBef>
                <a:spcPts val="1001"/>
              </a:spcBef>
              <a:buFont typeface="Arial" panose="020B0604020202020204" pitchFamily="34" charset="0"/>
              <a:buChar char="•"/>
              <a:defRPr sz="2800" kern="1200">
                <a:solidFill>
                  <a:schemeClr val="tx1"/>
                </a:solidFill>
                <a:latin typeface="+mn-lt"/>
                <a:ea typeface="+mn-ea"/>
                <a:cs typeface="+mn-cs"/>
              </a:defRPr>
            </a:lvl1pPr>
            <a:lvl2pPr marL="685781" indent="-228595" algn="l" defTabSz="91437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67" indent="-228595" algn="l" defTabSz="91437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54"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4pPr>
            <a:lvl5pPr marL="2057341"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5pPr>
            <a:lvl6pPr marL="2514526"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714"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8900"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086"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a:lstStyle>
          <a:p>
            <a:pPr marL="0" indent="0">
              <a:buNone/>
            </a:pPr>
            <a:r>
              <a:rPr lang="en-GB" b="1" dirty="0"/>
              <a:t>Donald Trump has introduced a 25% tariff on all goods coming into the US from Canada.</a:t>
            </a:r>
          </a:p>
          <a:p>
            <a:pPr marL="0" indent="0">
              <a:buNone/>
            </a:pPr>
            <a:r>
              <a:rPr lang="en-GB" b="1" dirty="0"/>
              <a:t>For a pair of Nike trainers made in Canada, bound for the US market the manufacturing cost price is  $30 (USD). What is price that the importer will pay once the goods are received by the US?</a:t>
            </a:r>
          </a:p>
          <a:p>
            <a:pPr marL="0" indent="0">
              <a:buNone/>
            </a:pPr>
            <a:r>
              <a:rPr lang="en-GB" b="1" dirty="0">
                <a:solidFill>
                  <a:srgbClr val="FF0000"/>
                </a:solidFill>
              </a:rPr>
              <a:t>Price to Importer = $30 x 1.25 = $37.50</a:t>
            </a:r>
          </a:p>
          <a:p>
            <a:pPr marL="0" indent="0">
              <a:buNone/>
            </a:pPr>
            <a:endParaRPr lang="en-GB" b="1" dirty="0"/>
          </a:p>
          <a:p>
            <a:pPr marL="0" indent="0">
              <a:buNone/>
            </a:pPr>
            <a:r>
              <a:rPr lang="en-GB" b="1" dirty="0"/>
              <a:t>Extension:</a:t>
            </a:r>
          </a:p>
          <a:p>
            <a:pPr marL="0" indent="0">
              <a:buNone/>
            </a:pPr>
            <a:r>
              <a:rPr lang="en-GB" b="1" dirty="0">
                <a:solidFill>
                  <a:srgbClr val="FF0000"/>
                </a:solidFill>
              </a:rPr>
              <a:t>Price to wholesaler = 37.5 x 1.40 = $52.50.</a:t>
            </a:r>
          </a:p>
          <a:p>
            <a:pPr marL="0" indent="0">
              <a:buNone/>
            </a:pPr>
            <a:endParaRPr lang="en-GB" b="1" dirty="0">
              <a:solidFill>
                <a:srgbClr val="FF0000"/>
              </a:solidFill>
            </a:endParaRPr>
          </a:p>
          <a:p>
            <a:pPr marL="0" indent="0">
              <a:buNone/>
            </a:pPr>
            <a:r>
              <a:rPr lang="en-GB" b="1" dirty="0">
                <a:solidFill>
                  <a:srgbClr val="FF0000"/>
                </a:solidFill>
              </a:rPr>
              <a:t>Overall multiplier = 1.25 x 1.40 = 1.75</a:t>
            </a:r>
          </a:p>
          <a:p>
            <a:pPr marL="0" indent="0">
              <a:buNone/>
            </a:pPr>
            <a:r>
              <a:rPr lang="en-GB" b="1" dirty="0"/>
              <a:t>Dose this work on $30?</a:t>
            </a:r>
          </a:p>
          <a:p>
            <a:pPr marL="0" indent="0">
              <a:buNone/>
            </a:pPr>
            <a:endParaRPr lang="en-GB" b="1" dirty="0"/>
          </a:p>
        </p:txBody>
      </p:sp>
      <p:pic>
        <p:nvPicPr>
          <p:cNvPr id="11" name="Picture 10">
            <a:extLst>
              <a:ext uri="{FF2B5EF4-FFF2-40B4-BE49-F238E27FC236}">
                <a16:creationId xmlns:a16="http://schemas.microsoft.com/office/drawing/2014/main" id="{0727F497-9D7A-1D7B-A024-A5B4ECB982B8}"/>
              </a:ext>
            </a:extLst>
          </p:cNvPr>
          <p:cNvPicPr>
            <a:picLocks noChangeAspect="1"/>
          </p:cNvPicPr>
          <p:nvPr/>
        </p:nvPicPr>
        <p:blipFill>
          <a:blip r:embed="rId4"/>
          <a:stretch>
            <a:fillRect/>
          </a:stretch>
        </p:blipFill>
        <p:spPr>
          <a:xfrm>
            <a:off x="8615448" y="116544"/>
            <a:ext cx="2822358" cy="1754204"/>
          </a:xfrm>
          <a:prstGeom prst="rect">
            <a:avLst/>
          </a:prstGeom>
        </p:spPr>
      </p:pic>
      <p:pic>
        <p:nvPicPr>
          <p:cNvPr id="13" name="Picture 12">
            <a:extLst>
              <a:ext uri="{FF2B5EF4-FFF2-40B4-BE49-F238E27FC236}">
                <a16:creationId xmlns:a16="http://schemas.microsoft.com/office/drawing/2014/main" id="{45700C47-BAFD-1246-23BB-654BD6BAF010}"/>
              </a:ext>
            </a:extLst>
          </p:cNvPr>
          <p:cNvPicPr>
            <a:picLocks noChangeAspect="1"/>
          </p:cNvPicPr>
          <p:nvPr/>
        </p:nvPicPr>
        <p:blipFill>
          <a:blip r:embed="rId5"/>
          <a:stretch>
            <a:fillRect/>
          </a:stretch>
        </p:blipFill>
        <p:spPr>
          <a:xfrm>
            <a:off x="4880563" y="3140869"/>
            <a:ext cx="3734885" cy="1175488"/>
          </a:xfrm>
          <a:prstGeom prst="rect">
            <a:avLst/>
          </a:prstGeom>
        </p:spPr>
      </p:pic>
      <p:sp>
        <p:nvSpPr>
          <p:cNvPr id="14" name="Arrow: Curved Right 13">
            <a:extLst>
              <a:ext uri="{FF2B5EF4-FFF2-40B4-BE49-F238E27FC236}">
                <a16:creationId xmlns:a16="http://schemas.microsoft.com/office/drawing/2014/main" id="{B5245C64-1E0D-938F-F9B2-32512A99546A}"/>
              </a:ext>
            </a:extLst>
          </p:cNvPr>
          <p:cNvSpPr/>
          <p:nvPr/>
        </p:nvSpPr>
        <p:spPr>
          <a:xfrm>
            <a:off x="5471651" y="3247131"/>
            <a:ext cx="433088" cy="937323"/>
          </a:xfrm>
          <a:prstGeom prst="curved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1504313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8">
                                            <p:txEl>
                                              <p:pRg st="7" end="7"/>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8">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A6F67A-E612-4D58-F4F8-430C8B7A8538}"/>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2C12458-BC9F-8FC0-D5E6-32B5B427EF4F}"/>
              </a:ext>
            </a:extLst>
          </p:cNvPr>
          <p:cNvSpPr>
            <a:spLocks noGrp="1"/>
          </p:cNvSpPr>
          <p:nvPr>
            <p:ph sz="quarter" idx="4294967295"/>
          </p:nvPr>
        </p:nvSpPr>
        <p:spPr>
          <a:xfrm>
            <a:off x="0" y="115888"/>
            <a:ext cx="4114800" cy="4525962"/>
          </a:xfrm>
          <a:prstGeom prst="rect">
            <a:avLst/>
          </a:prstGeom>
        </p:spPr>
        <p:txBody>
          <a:bodyPr/>
          <a:lstStyle/>
          <a:p>
            <a:pPr marL="0" indent="0" algn="ctr">
              <a:buNone/>
            </a:pPr>
            <a:r>
              <a:rPr lang="en-GB" b="1" dirty="0"/>
              <a:t>On your whiteboards</a:t>
            </a:r>
            <a:endParaRPr lang="en-GB" sz="2000" dirty="0"/>
          </a:p>
          <a:p>
            <a:pPr marL="0" indent="0">
              <a:buNone/>
            </a:pPr>
            <a:endParaRPr lang="en-GB" dirty="0"/>
          </a:p>
        </p:txBody>
      </p:sp>
      <p:pic>
        <p:nvPicPr>
          <p:cNvPr id="13" name="Picture 8">
            <a:extLst>
              <a:ext uri="{FF2B5EF4-FFF2-40B4-BE49-F238E27FC236}">
                <a16:creationId xmlns:a16="http://schemas.microsoft.com/office/drawing/2014/main" id="{AC09760C-ADC2-579C-1E92-06921292753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3580" y="4926013"/>
            <a:ext cx="1209675" cy="1200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Text Placeholder 4">
            <a:extLst>
              <a:ext uri="{FF2B5EF4-FFF2-40B4-BE49-F238E27FC236}">
                <a16:creationId xmlns:a16="http://schemas.microsoft.com/office/drawing/2014/main" id="{2DD87554-9E0D-576B-9B11-13EAE1E7FC21}"/>
              </a:ext>
            </a:extLst>
          </p:cNvPr>
          <p:cNvSpPr txBox="1">
            <a:spLocks/>
          </p:cNvSpPr>
          <p:nvPr/>
        </p:nvSpPr>
        <p:spPr>
          <a:xfrm>
            <a:off x="468146" y="992187"/>
            <a:ext cx="4558731" cy="2210120"/>
          </a:xfrm>
          <a:prstGeom prst="rect">
            <a:avLst/>
          </a:prstGeom>
        </p:spPr>
        <p:txBody>
          <a:bodyPr/>
          <a:lstStyle>
            <a:lvl1pPr marL="228595" indent="-228595" algn="l" defTabSz="914373" rtl="0" eaLnBrk="1" latinLnBrk="0" hangingPunct="1">
              <a:lnSpc>
                <a:spcPct val="90000"/>
              </a:lnSpc>
              <a:spcBef>
                <a:spcPts val="1001"/>
              </a:spcBef>
              <a:buFont typeface="Arial" panose="020B0604020202020204" pitchFamily="34" charset="0"/>
              <a:buChar char="•"/>
              <a:defRPr sz="2800" kern="1200">
                <a:solidFill>
                  <a:schemeClr val="tx1"/>
                </a:solidFill>
                <a:latin typeface="+mn-lt"/>
                <a:ea typeface="+mn-ea"/>
                <a:cs typeface="+mn-cs"/>
              </a:defRPr>
            </a:lvl1pPr>
            <a:lvl2pPr marL="685781" indent="-228595" algn="l" defTabSz="91437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67" indent="-228595" algn="l" defTabSz="91437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54"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4pPr>
            <a:lvl5pPr marL="2057341"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5pPr>
            <a:lvl6pPr marL="2514526"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714"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8900"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086"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a:lstStyle>
          <a:p>
            <a:pPr marL="0" indent="0">
              <a:buNone/>
            </a:pPr>
            <a:r>
              <a:rPr lang="en-GB" b="1" dirty="0"/>
              <a:t>Mr T says, “You cannot have a percentage greater than 100% fool!”</a:t>
            </a:r>
          </a:p>
          <a:p>
            <a:pPr marL="0" indent="0">
              <a:buNone/>
            </a:pPr>
            <a:endParaRPr lang="en-GB" b="1" dirty="0"/>
          </a:p>
          <a:p>
            <a:pPr marL="0" indent="0">
              <a:buNone/>
            </a:pPr>
            <a:r>
              <a:rPr lang="en-GB" b="1" dirty="0"/>
              <a:t>Is he right?</a:t>
            </a:r>
          </a:p>
          <a:p>
            <a:pPr marL="0" indent="0">
              <a:buNone/>
            </a:pPr>
            <a:endParaRPr lang="en-GB" b="1" dirty="0"/>
          </a:p>
          <a:p>
            <a:pPr marL="0" indent="0">
              <a:buNone/>
            </a:pPr>
            <a:r>
              <a:rPr lang="en-GB" b="1" dirty="0"/>
              <a:t>Why?</a:t>
            </a:r>
          </a:p>
          <a:p>
            <a:pPr marL="0" indent="0">
              <a:buNone/>
            </a:pPr>
            <a:r>
              <a:rPr lang="en-GB" b="1" dirty="0"/>
              <a:t>Now, who’s the fool?</a:t>
            </a:r>
          </a:p>
          <a:p>
            <a:pPr marL="0" indent="0">
              <a:buNone/>
            </a:pPr>
            <a:endParaRPr lang="en-GB" b="1" dirty="0"/>
          </a:p>
        </p:txBody>
      </p:sp>
      <p:pic>
        <p:nvPicPr>
          <p:cNvPr id="1028" name="Picture 4" descr="Mr. T | The A-Team Wiki | Fandom">
            <a:extLst>
              <a:ext uri="{FF2B5EF4-FFF2-40B4-BE49-F238E27FC236}">
                <a16:creationId xmlns:a16="http://schemas.microsoft.com/office/drawing/2014/main" id="{C11E8F6B-D21A-4178-5FCB-FC3B1A717BF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26877" y="992187"/>
            <a:ext cx="2752725" cy="3343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3974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4294967295"/>
          </p:nvPr>
        </p:nvSpPr>
        <p:spPr>
          <a:xfrm>
            <a:off x="0" y="115888"/>
            <a:ext cx="4114800" cy="4525962"/>
          </a:xfrm>
          <a:prstGeom prst="rect">
            <a:avLst/>
          </a:prstGeom>
        </p:spPr>
        <p:txBody>
          <a:bodyPr/>
          <a:lstStyle/>
          <a:p>
            <a:pPr marL="0" indent="0" algn="ctr">
              <a:buNone/>
            </a:pPr>
            <a:r>
              <a:rPr lang="en-GB" b="1" dirty="0"/>
              <a:t>On your whiteboards</a:t>
            </a:r>
            <a:endParaRPr lang="en-GB" sz="2000" dirty="0"/>
          </a:p>
          <a:p>
            <a:pPr marL="0" indent="0">
              <a:buNone/>
            </a:pPr>
            <a:endParaRPr lang="en-GB" dirty="0"/>
          </a:p>
        </p:txBody>
      </p:sp>
      <p:pic>
        <p:nvPicPr>
          <p:cNvPr id="13"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3580" y="4926013"/>
            <a:ext cx="1209675" cy="1200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7">
            <a:extLst>
              <a:ext uri="{FF2B5EF4-FFF2-40B4-BE49-F238E27FC236}">
                <a16:creationId xmlns:a16="http://schemas.microsoft.com/office/drawing/2014/main" id="{4C793087-EC81-11EC-9A1A-9C10B0E8568E}"/>
              </a:ext>
            </a:extLst>
          </p:cNvPr>
          <p:cNvPicPr>
            <a:picLocks noChangeAspect="1"/>
          </p:cNvPicPr>
          <p:nvPr/>
        </p:nvPicPr>
        <p:blipFill>
          <a:blip r:embed="rId4"/>
          <a:stretch>
            <a:fillRect/>
          </a:stretch>
        </p:blipFill>
        <p:spPr>
          <a:xfrm>
            <a:off x="738777" y="1033462"/>
            <a:ext cx="6980645" cy="2749951"/>
          </a:xfrm>
          <a:prstGeom prst="rect">
            <a:avLst/>
          </a:prstGeom>
        </p:spPr>
      </p:pic>
      <p:pic>
        <p:nvPicPr>
          <p:cNvPr id="10" name="Picture 9">
            <a:extLst>
              <a:ext uri="{FF2B5EF4-FFF2-40B4-BE49-F238E27FC236}">
                <a16:creationId xmlns:a16="http://schemas.microsoft.com/office/drawing/2014/main" id="{8F8930B0-ABFB-C815-3EB2-26B9834DD330}"/>
              </a:ext>
            </a:extLst>
          </p:cNvPr>
          <p:cNvPicPr>
            <a:picLocks noChangeAspect="1"/>
          </p:cNvPicPr>
          <p:nvPr/>
        </p:nvPicPr>
        <p:blipFill>
          <a:blip r:embed="rId5"/>
          <a:stretch>
            <a:fillRect/>
          </a:stretch>
        </p:blipFill>
        <p:spPr>
          <a:xfrm>
            <a:off x="738777" y="3827463"/>
            <a:ext cx="6015869" cy="1098550"/>
          </a:xfrm>
          <a:prstGeom prst="rect">
            <a:avLst/>
          </a:prstGeom>
        </p:spPr>
      </p:pic>
      <p:sp>
        <p:nvSpPr>
          <p:cNvPr id="11" name="Text Placeholder 4">
            <a:extLst>
              <a:ext uri="{FF2B5EF4-FFF2-40B4-BE49-F238E27FC236}">
                <a16:creationId xmlns:a16="http://schemas.microsoft.com/office/drawing/2014/main" id="{D5E15A85-289C-F52E-C194-9AB4CDB4013A}"/>
              </a:ext>
            </a:extLst>
          </p:cNvPr>
          <p:cNvSpPr txBox="1">
            <a:spLocks/>
          </p:cNvSpPr>
          <p:nvPr/>
        </p:nvSpPr>
        <p:spPr>
          <a:xfrm>
            <a:off x="6754646" y="3030537"/>
            <a:ext cx="4558731" cy="2210120"/>
          </a:xfrm>
          <a:prstGeom prst="rect">
            <a:avLst/>
          </a:prstGeom>
        </p:spPr>
        <p:txBody>
          <a:bodyPr/>
          <a:lstStyle>
            <a:lvl1pPr marL="228595" indent="-228595" algn="l" defTabSz="914373" rtl="0" eaLnBrk="1" latinLnBrk="0" hangingPunct="1">
              <a:lnSpc>
                <a:spcPct val="90000"/>
              </a:lnSpc>
              <a:spcBef>
                <a:spcPts val="1001"/>
              </a:spcBef>
              <a:buFont typeface="Arial" panose="020B0604020202020204" pitchFamily="34" charset="0"/>
              <a:buChar char="•"/>
              <a:defRPr sz="2800" kern="1200">
                <a:solidFill>
                  <a:schemeClr val="tx1"/>
                </a:solidFill>
                <a:latin typeface="+mn-lt"/>
                <a:ea typeface="+mn-ea"/>
                <a:cs typeface="+mn-cs"/>
              </a:defRPr>
            </a:lvl1pPr>
            <a:lvl2pPr marL="685781" indent="-228595" algn="l" defTabSz="91437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67" indent="-228595" algn="l" defTabSz="91437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54"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4pPr>
            <a:lvl5pPr marL="2057341"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5pPr>
            <a:lvl6pPr marL="2514526"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714"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8900"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086"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a:lstStyle>
          <a:p>
            <a:pPr marL="0" indent="0">
              <a:buNone/>
            </a:pPr>
            <a:r>
              <a:rPr lang="en-GB" b="1" dirty="0"/>
              <a:t>Further thinking</a:t>
            </a:r>
          </a:p>
          <a:p>
            <a:pPr marL="0" indent="0">
              <a:buNone/>
            </a:pPr>
            <a:r>
              <a:rPr lang="en-GB" b="1" dirty="0"/>
              <a:t>What does the 1 in 1.35 mean?</a:t>
            </a:r>
          </a:p>
          <a:p>
            <a:pPr marL="0" indent="0">
              <a:buNone/>
            </a:pPr>
            <a:r>
              <a:rPr lang="en-GB" b="1" dirty="0"/>
              <a:t>What does the 0.35 in 1.35 mean?</a:t>
            </a:r>
          </a:p>
          <a:p>
            <a:pPr marL="0" indent="0">
              <a:buNone/>
            </a:pPr>
            <a:endParaRPr lang="en-GB" b="1" dirty="0"/>
          </a:p>
        </p:txBody>
      </p:sp>
    </p:spTree>
    <p:extLst>
      <p:ext uri="{BB962C8B-B14F-4D97-AF65-F5344CB8AC3E}">
        <p14:creationId xmlns:p14="http://schemas.microsoft.com/office/powerpoint/2010/main" val="28928750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A94770-C626-A715-69B3-DE2D726149C9}"/>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B4D42EB-E256-B977-E432-9C2EC9C4AFB8}"/>
              </a:ext>
            </a:extLst>
          </p:cNvPr>
          <p:cNvSpPr>
            <a:spLocks noGrp="1"/>
          </p:cNvSpPr>
          <p:nvPr>
            <p:ph sz="quarter" idx="4294967295"/>
          </p:nvPr>
        </p:nvSpPr>
        <p:spPr>
          <a:xfrm>
            <a:off x="0" y="115888"/>
            <a:ext cx="4114800" cy="4525962"/>
          </a:xfrm>
          <a:prstGeom prst="rect">
            <a:avLst/>
          </a:prstGeom>
        </p:spPr>
        <p:txBody>
          <a:bodyPr/>
          <a:lstStyle/>
          <a:p>
            <a:pPr marL="0" indent="0" algn="ctr">
              <a:buNone/>
            </a:pPr>
            <a:r>
              <a:rPr lang="en-GB" b="1" dirty="0"/>
              <a:t>On your whiteboards</a:t>
            </a:r>
            <a:endParaRPr lang="en-GB" sz="2000" dirty="0"/>
          </a:p>
          <a:p>
            <a:pPr marL="0" indent="0">
              <a:buNone/>
            </a:pPr>
            <a:endParaRPr lang="en-GB" dirty="0"/>
          </a:p>
        </p:txBody>
      </p:sp>
      <p:pic>
        <p:nvPicPr>
          <p:cNvPr id="13" name="Picture 8">
            <a:extLst>
              <a:ext uri="{FF2B5EF4-FFF2-40B4-BE49-F238E27FC236}">
                <a16:creationId xmlns:a16="http://schemas.microsoft.com/office/drawing/2014/main" id="{A160E633-E065-0F6C-6E5A-95B86F779B4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3580" y="4926013"/>
            <a:ext cx="1209675" cy="1200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Text Placeholder 4">
            <a:extLst>
              <a:ext uri="{FF2B5EF4-FFF2-40B4-BE49-F238E27FC236}">
                <a16:creationId xmlns:a16="http://schemas.microsoft.com/office/drawing/2014/main" id="{5F7EAD67-23CE-0E5D-12DE-8E85DE6840C7}"/>
              </a:ext>
            </a:extLst>
          </p:cNvPr>
          <p:cNvSpPr txBox="1">
            <a:spLocks/>
          </p:cNvSpPr>
          <p:nvPr/>
        </p:nvSpPr>
        <p:spPr>
          <a:xfrm>
            <a:off x="6754646" y="3030537"/>
            <a:ext cx="4558731" cy="2210120"/>
          </a:xfrm>
          <a:prstGeom prst="rect">
            <a:avLst/>
          </a:prstGeom>
        </p:spPr>
        <p:txBody>
          <a:bodyPr/>
          <a:lstStyle>
            <a:lvl1pPr marL="228595" indent="-228595" algn="l" defTabSz="914373" rtl="0" eaLnBrk="1" latinLnBrk="0" hangingPunct="1">
              <a:lnSpc>
                <a:spcPct val="90000"/>
              </a:lnSpc>
              <a:spcBef>
                <a:spcPts val="1001"/>
              </a:spcBef>
              <a:buFont typeface="Arial" panose="020B0604020202020204" pitchFamily="34" charset="0"/>
              <a:buChar char="•"/>
              <a:defRPr sz="2800" kern="1200">
                <a:solidFill>
                  <a:schemeClr val="tx1"/>
                </a:solidFill>
                <a:latin typeface="+mn-lt"/>
                <a:ea typeface="+mn-ea"/>
                <a:cs typeface="+mn-cs"/>
              </a:defRPr>
            </a:lvl1pPr>
            <a:lvl2pPr marL="685781" indent="-228595" algn="l" defTabSz="91437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67" indent="-228595" algn="l" defTabSz="91437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54"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4pPr>
            <a:lvl5pPr marL="2057341"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5pPr>
            <a:lvl6pPr marL="2514526"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714"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8900"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086"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a:lstStyle>
          <a:p>
            <a:pPr marL="0" indent="0">
              <a:buNone/>
            </a:pPr>
            <a:r>
              <a:rPr lang="en-GB" b="1" dirty="0"/>
              <a:t>Further thinking</a:t>
            </a:r>
          </a:p>
          <a:p>
            <a:pPr marL="0" indent="0">
              <a:buNone/>
            </a:pPr>
            <a:r>
              <a:rPr lang="en-GB" b="1" dirty="0"/>
              <a:t>What is the multiplier?</a:t>
            </a:r>
          </a:p>
          <a:p>
            <a:pPr marL="0" indent="0">
              <a:buNone/>
            </a:pPr>
            <a:r>
              <a:rPr lang="en-GB" b="1" dirty="0"/>
              <a:t>Is it greater than 1?</a:t>
            </a:r>
          </a:p>
          <a:p>
            <a:pPr marL="0" indent="0">
              <a:buNone/>
            </a:pPr>
            <a:r>
              <a:rPr lang="en-GB" b="1" dirty="0"/>
              <a:t>Why?</a:t>
            </a:r>
          </a:p>
          <a:p>
            <a:pPr marL="0" indent="0">
              <a:buNone/>
            </a:pPr>
            <a:endParaRPr lang="en-GB" b="1" dirty="0"/>
          </a:p>
        </p:txBody>
      </p:sp>
      <p:pic>
        <p:nvPicPr>
          <p:cNvPr id="4" name="Picture 3">
            <a:extLst>
              <a:ext uri="{FF2B5EF4-FFF2-40B4-BE49-F238E27FC236}">
                <a16:creationId xmlns:a16="http://schemas.microsoft.com/office/drawing/2014/main" id="{A90A1C9D-4F64-26CB-2A79-32C632DCA1E7}"/>
              </a:ext>
            </a:extLst>
          </p:cNvPr>
          <p:cNvPicPr>
            <a:picLocks noChangeAspect="1"/>
          </p:cNvPicPr>
          <p:nvPr/>
        </p:nvPicPr>
        <p:blipFill>
          <a:blip r:embed="rId4"/>
          <a:stretch>
            <a:fillRect/>
          </a:stretch>
        </p:blipFill>
        <p:spPr>
          <a:xfrm>
            <a:off x="452437" y="731837"/>
            <a:ext cx="5338763" cy="2344958"/>
          </a:xfrm>
          <a:prstGeom prst="rect">
            <a:avLst/>
          </a:prstGeom>
        </p:spPr>
      </p:pic>
    </p:spTree>
    <p:extLst>
      <p:ext uri="{BB962C8B-B14F-4D97-AF65-F5344CB8AC3E}">
        <p14:creationId xmlns:p14="http://schemas.microsoft.com/office/powerpoint/2010/main" val="631806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610D54-9492-83AD-F8E4-0655A612FDB4}"/>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75AF650-9C9D-AA7D-FECE-1A8EE7C86E7C}"/>
              </a:ext>
            </a:extLst>
          </p:cNvPr>
          <p:cNvSpPr>
            <a:spLocks noGrp="1"/>
          </p:cNvSpPr>
          <p:nvPr>
            <p:ph sz="quarter" idx="4294967295"/>
          </p:nvPr>
        </p:nvSpPr>
        <p:spPr>
          <a:xfrm>
            <a:off x="0" y="115888"/>
            <a:ext cx="4114800" cy="4525962"/>
          </a:xfrm>
          <a:prstGeom prst="rect">
            <a:avLst/>
          </a:prstGeom>
        </p:spPr>
        <p:txBody>
          <a:bodyPr/>
          <a:lstStyle/>
          <a:p>
            <a:pPr marL="0" indent="0" algn="ctr">
              <a:buNone/>
            </a:pPr>
            <a:r>
              <a:rPr lang="en-GB" b="1" dirty="0"/>
              <a:t>I do</a:t>
            </a:r>
            <a:endParaRPr lang="en-GB" sz="2000" dirty="0"/>
          </a:p>
          <a:p>
            <a:pPr marL="0" indent="0">
              <a:buNone/>
            </a:pPr>
            <a:endParaRPr lang="en-GB" dirty="0"/>
          </a:p>
        </p:txBody>
      </p:sp>
      <p:sp>
        <p:nvSpPr>
          <p:cNvPr id="5" name="Content Placeholder 2">
            <a:extLst>
              <a:ext uri="{FF2B5EF4-FFF2-40B4-BE49-F238E27FC236}">
                <a16:creationId xmlns:a16="http://schemas.microsoft.com/office/drawing/2014/main" id="{2ED008C6-9324-9208-061F-EA6C2D38680F}"/>
              </a:ext>
            </a:extLst>
          </p:cNvPr>
          <p:cNvSpPr txBox="1">
            <a:spLocks/>
          </p:cNvSpPr>
          <p:nvPr/>
        </p:nvSpPr>
        <p:spPr bwMode="auto">
          <a:xfrm>
            <a:off x="6209731" y="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cs typeface="+mn-cs"/>
              </a:defRPr>
            </a:lvl2pPr>
            <a:lvl3pPr marL="1143000" indent="-228600" algn="l" rtl="0" eaLnBrk="1" fontAlgn="base" hangingPunct="1">
              <a:spcBef>
                <a:spcPct val="20000"/>
              </a:spcBef>
              <a:spcAft>
                <a:spcPct val="0"/>
              </a:spcAft>
              <a:buChar char="•"/>
              <a:defRPr sz="2400">
                <a:solidFill>
                  <a:schemeClr val="tx1"/>
                </a:solidFill>
                <a:latin typeface="+mn-lt"/>
                <a:cs typeface="+mn-cs"/>
              </a:defRPr>
            </a:lvl3pPr>
            <a:lvl4pPr marL="1600200" indent="-228600" algn="l" rtl="0" eaLnBrk="1" fontAlgn="base" hangingPunct="1">
              <a:spcBef>
                <a:spcPct val="20000"/>
              </a:spcBef>
              <a:spcAft>
                <a:spcPct val="0"/>
              </a:spcAft>
              <a:buChar char="–"/>
              <a:defRPr sz="2000">
                <a:solidFill>
                  <a:schemeClr val="tx1"/>
                </a:solidFill>
                <a:latin typeface="+mn-lt"/>
                <a:cs typeface="+mn-cs"/>
              </a:defRPr>
            </a:lvl4pPr>
            <a:lvl5pPr marL="2057400" indent="-228600" algn="l" rtl="0" eaLnBrk="1" fontAlgn="base" hangingPunct="1">
              <a:spcBef>
                <a:spcPct val="20000"/>
              </a:spcBef>
              <a:spcAft>
                <a:spcPct val="0"/>
              </a:spcAft>
              <a:buChar char="»"/>
              <a:defRPr sz="2000">
                <a:solidFill>
                  <a:schemeClr val="tx1"/>
                </a:solidFill>
                <a:latin typeface="+mn-lt"/>
                <a:cs typeface="+mn-cs"/>
              </a:defRPr>
            </a:lvl5pPr>
            <a:lvl6pPr marL="2514600" indent="-228600" algn="l" rtl="0" eaLnBrk="1" fontAlgn="base" hangingPunct="1">
              <a:spcBef>
                <a:spcPct val="20000"/>
              </a:spcBef>
              <a:spcAft>
                <a:spcPct val="0"/>
              </a:spcAft>
              <a:buChar char="»"/>
              <a:defRPr sz="2000">
                <a:solidFill>
                  <a:schemeClr val="tx1"/>
                </a:solidFill>
                <a:latin typeface="+mn-lt"/>
                <a:cs typeface="+mn-cs"/>
              </a:defRPr>
            </a:lvl6pPr>
            <a:lvl7pPr marL="2971800" indent="-228600" algn="l" rtl="0" eaLnBrk="1" fontAlgn="base" hangingPunct="1">
              <a:spcBef>
                <a:spcPct val="20000"/>
              </a:spcBef>
              <a:spcAft>
                <a:spcPct val="0"/>
              </a:spcAft>
              <a:buChar char="»"/>
              <a:defRPr sz="2000">
                <a:solidFill>
                  <a:schemeClr val="tx1"/>
                </a:solidFill>
                <a:latin typeface="+mn-lt"/>
                <a:cs typeface="+mn-cs"/>
              </a:defRPr>
            </a:lvl7pPr>
            <a:lvl8pPr marL="3429000" indent="-228600" algn="l" rtl="0" eaLnBrk="1" fontAlgn="base" hangingPunct="1">
              <a:spcBef>
                <a:spcPct val="20000"/>
              </a:spcBef>
              <a:spcAft>
                <a:spcPct val="0"/>
              </a:spcAft>
              <a:buChar char="»"/>
              <a:defRPr sz="2000">
                <a:solidFill>
                  <a:schemeClr val="tx1"/>
                </a:solidFill>
                <a:latin typeface="+mn-lt"/>
                <a:cs typeface="+mn-cs"/>
              </a:defRPr>
            </a:lvl8pPr>
            <a:lvl9pPr marL="3886200" indent="-228600" algn="l" rtl="0" eaLnBrk="1" fontAlgn="base" hangingPunct="1">
              <a:spcBef>
                <a:spcPct val="20000"/>
              </a:spcBef>
              <a:spcAft>
                <a:spcPct val="0"/>
              </a:spcAft>
              <a:buChar char="»"/>
              <a:defRPr sz="2000">
                <a:solidFill>
                  <a:schemeClr val="tx1"/>
                </a:solidFill>
                <a:latin typeface="+mn-lt"/>
                <a:cs typeface="+mn-cs"/>
              </a:defRPr>
            </a:lvl9pPr>
          </a:lstStyle>
          <a:p>
            <a:pPr marL="0" indent="0" algn="ctr">
              <a:buNone/>
            </a:pPr>
            <a:r>
              <a:rPr lang="en-GB" sz="2800" b="1" kern="0" dirty="0">
                <a:solidFill>
                  <a:srgbClr val="000000"/>
                </a:solidFill>
              </a:rPr>
              <a:t>We do</a:t>
            </a:r>
          </a:p>
          <a:p>
            <a:pPr marL="0" indent="0" algn="ctr">
              <a:buNone/>
            </a:pPr>
            <a:endParaRPr lang="en-GB" sz="2800" b="1" kern="0" dirty="0">
              <a:solidFill>
                <a:srgbClr val="000000"/>
              </a:solidFill>
            </a:endParaRPr>
          </a:p>
          <a:p>
            <a:pPr marL="0" indent="0" algn="ctr">
              <a:buNone/>
            </a:pPr>
            <a:endParaRPr lang="en-GB" sz="2800" b="1" kern="0" dirty="0">
              <a:solidFill>
                <a:srgbClr val="000000"/>
              </a:solidFill>
            </a:endParaRPr>
          </a:p>
          <a:p>
            <a:pPr marL="0" indent="0" algn="ctr">
              <a:buNone/>
            </a:pPr>
            <a:r>
              <a:rPr lang="en-GB" sz="2800" b="1" kern="0" dirty="0">
                <a:solidFill>
                  <a:srgbClr val="000000"/>
                </a:solidFill>
              </a:rPr>
              <a:t>What multiplier are you going to use? </a:t>
            </a:r>
          </a:p>
          <a:p>
            <a:pPr marL="0" indent="0" algn="ctr">
              <a:buNone/>
            </a:pPr>
            <a:endParaRPr lang="en-GB" sz="2800" b="1" kern="0" dirty="0">
              <a:solidFill>
                <a:srgbClr val="000000"/>
              </a:solidFill>
            </a:endParaRPr>
          </a:p>
          <a:p>
            <a:pPr marL="0" indent="0" algn="ctr">
              <a:buNone/>
            </a:pPr>
            <a:r>
              <a:rPr lang="en-GB" sz="2800" b="1" kern="0" dirty="0">
                <a:solidFill>
                  <a:srgbClr val="FF0000"/>
                </a:solidFill>
              </a:rPr>
              <a:t>1.2</a:t>
            </a:r>
          </a:p>
          <a:p>
            <a:pPr marL="0" indent="0" algn="ctr">
              <a:buNone/>
            </a:pPr>
            <a:r>
              <a:rPr lang="en-GB" sz="2800" b="1" kern="0" dirty="0">
                <a:solidFill>
                  <a:srgbClr val="FF0000"/>
                </a:solidFill>
              </a:rPr>
              <a:t>So: 45 x 1.2 = 54</a:t>
            </a:r>
          </a:p>
        </p:txBody>
      </p:sp>
      <p:pic>
        <p:nvPicPr>
          <p:cNvPr id="13" name="Picture 8">
            <a:extLst>
              <a:ext uri="{FF2B5EF4-FFF2-40B4-BE49-F238E27FC236}">
                <a16:creationId xmlns:a16="http://schemas.microsoft.com/office/drawing/2014/main" id="{5E123A54-8833-C878-CF46-C118B2F4416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3580" y="4926013"/>
            <a:ext cx="1209675" cy="1200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6">
            <a:extLst>
              <a:ext uri="{FF2B5EF4-FFF2-40B4-BE49-F238E27FC236}">
                <a16:creationId xmlns:a16="http://schemas.microsoft.com/office/drawing/2014/main" id="{3C19B8DB-B371-58C9-CD26-9E3880E02F5C}"/>
              </a:ext>
            </a:extLst>
          </p:cNvPr>
          <p:cNvPicPr>
            <a:picLocks noChangeAspect="1"/>
          </p:cNvPicPr>
          <p:nvPr/>
        </p:nvPicPr>
        <p:blipFill>
          <a:blip r:embed="rId4"/>
          <a:stretch>
            <a:fillRect/>
          </a:stretch>
        </p:blipFill>
        <p:spPr>
          <a:xfrm>
            <a:off x="720887" y="731837"/>
            <a:ext cx="5200650" cy="2000250"/>
          </a:xfrm>
          <a:prstGeom prst="rect">
            <a:avLst/>
          </a:prstGeom>
        </p:spPr>
      </p:pic>
      <p:sp>
        <p:nvSpPr>
          <p:cNvPr id="8" name="Rectangle 7">
            <a:extLst>
              <a:ext uri="{FF2B5EF4-FFF2-40B4-BE49-F238E27FC236}">
                <a16:creationId xmlns:a16="http://schemas.microsoft.com/office/drawing/2014/main" id="{ACD6E33D-AE06-EB40-AFAB-63D62C35EEEB}"/>
              </a:ext>
            </a:extLst>
          </p:cNvPr>
          <p:cNvSpPr/>
          <p:nvPr/>
        </p:nvSpPr>
        <p:spPr>
          <a:xfrm>
            <a:off x="4114800" y="2076450"/>
            <a:ext cx="1466850" cy="3810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9">
            <a:extLst>
              <a:ext uri="{FF2B5EF4-FFF2-40B4-BE49-F238E27FC236}">
                <a16:creationId xmlns:a16="http://schemas.microsoft.com/office/drawing/2014/main" id="{48BFBE8A-735D-72F7-B7AA-456D32724445}"/>
              </a:ext>
            </a:extLst>
          </p:cNvPr>
          <p:cNvPicPr>
            <a:picLocks noChangeAspect="1"/>
          </p:cNvPicPr>
          <p:nvPr/>
        </p:nvPicPr>
        <p:blipFill>
          <a:blip r:embed="rId5"/>
          <a:stretch>
            <a:fillRect/>
          </a:stretch>
        </p:blipFill>
        <p:spPr>
          <a:xfrm>
            <a:off x="6695571" y="808037"/>
            <a:ext cx="3917156" cy="500063"/>
          </a:xfrm>
          <a:prstGeom prst="rect">
            <a:avLst/>
          </a:prstGeom>
        </p:spPr>
      </p:pic>
    </p:spTree>
    <p:extLst>
      <p:ext uri="{BB962C8B-B14F-4D97-AF65-F5344CB8AC3E}">
        <p14:creationId xmlns:p14="http://schemas.microsoft.com/office/powerpoint/2010/main" val="3604781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5" end="5"/>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C73892B-0457-685B-686E-2662D13A7DE1}"/>
              </a:ext>
            </a:extLst>
          </p:cNvPr>
          <p:cNvPicPr>
            <a:picLocks noChangeAspect="1"/>
          </p:cNvPicPr>
          <p:nvPr/>
        </p:nvPicPr>
        <p:blipFill>
          <a:blip r:embed="rId3"/>
          <a:stretch>
            <a:fillRect/>
          </a:stretch>
        </p:blipFill>
        <p:spPr>
          <a:xfrm>
            <a:off x="257174" y="884237"/>
            <a:ext cx="6438900" cy="876300"/>
          </a:xfrm>
          <a:prstGeom prst="rect">
            <a:avLst/>
          </a:prstGeom>
        </p:spPr>
      </p:pic>
      <p:sp>
        <p:nvSpPr>
          <p:cNvPr id="4" name="Text Placeholder 4">
            <a:extLst>
              <a:ext uri="{FF2B5EF4-FFF2-40B4-BE49-F238E27FC236}">
                <a16:creationId xmlns:a16="http://schemas.microsoft.com/office/drawing/2014/main" id="{EAC50C78-B30C-3706-D4DC-A565E6029045}"/>
              </a:ext>
            </a:extLst>
          </p:cNvPr>
          <p:cNvSpPr txBox="1">
            <a:spLocks/>
          </p:cNvSpPr>
          <p:nvPr/>
        </p:nvSpPr>
        <p:spPr>
          <a:xfrm>
            <a:off x="7859547" y="884237"/>
            <a:ext cx="2922754" cy="684213"/>
          </a:xfrm>
          <a:prstGeom prst="rect">
            <a:avLst/>
          </a:prstGeom>
        </p:spPr>
        <p:txBody>
          <a:bodyPr/>
          <a:lstStyle>
            <a:lvl1pPr marL="228595" indent="-228595" algn="l" defTabSz="914373" rtl="0" eaLnBrk="1" latinLnBrk="0" hangingPunct="1">
              <a:lnSpc>
                <a:spcPct val="90000"/>
              </a:lnSpc>
              <a:spcBef>
                <a:spcPts val="1001"/>
              </a:spcBef>
              <a:buFont typeface="Arial" panose="020B0604020202020204" pitchFamily="34" charset="0"/>
              <a:buChar char="•"/>
              <a:defRPr sz="2800" kern="1200">
                <a:solidFill>
                  <a:schemeClr val="tx1"/>
                </a:solidFill>
                <a:latin typeface="+mn-lt"/>
                <a:ea typeface="+mn-ea"/>
                <a:cs typeface="+mn-cs"/>
              </a:defRPr>
            </a:lvl1pPr>
            <a:lvl2pPr marL="685781" indent="-228595" algn="l" defTabSz="91437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67" indent="-228595" algn="l" defTabSz="91437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54"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4pPr>
            <a:lvl5pPr marL="2057341"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5pPr>
            <a:lvl6pPr marL="2514526"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714"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8900"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086"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a:lstStyle>
          <a:p>
            <a:pPr marL="0" indent="0">
              <a:buNone/>
            </a:pPr>
            <a:r>
              <a:rPr lang="en-GB" sz="6000" b="1" dirty="0">
                <a:solidFill>
                  <a:srgbClr val="FF0000"/>
                </a:solidFill>
              </a:rPr>
              <a:t>£708.00</a:t>
            </a:r>
          </a:p>
          <a:p>
            <a:pPr marL="0" indent="0">
              <a:buNone/>
            </a:pPr>
            <a:endParaRPr lang="en-GB" b="1" dirty="0"/>
          </a:p>
        </p:txBody>
      </p:sp>
      <p:sp>
        <p:nvSpPr>
          <p:cNvPr id="5" name="Content Placeholder 2">
            <a:extLst>
              <a:ext uri="{FF2B5EF4-FFF2-40B4-BE49-F238E27FC236}">
                <a16:creationId xmlns:a16="http://schemas.microsoft.com/office/drawing/2014/main" id="{C7B9EFB1-CC8E-0AA1-4608-084E674DA865}"/>
              </a:ext>
            </a:extLst>
          </p:cNvPr>
          <p:cNvSpPr txBox="1">
            <a:spLocks/>
          </p:cNvSpPr>
          <p:nvPr/>
        </p:nvSpPr>
        <p:spPr>
          <a:xfrm>
            <a:off x="0" y="115888"/>
            <a:ext cx="4114800" cy="4525962"/>
          </a:xfrm>
          <a:prstGeom prst="rect">
            <a:avLst/>
          </a:prstGeom>
        </p:spPr>
        <p:txBody>
          <a:bodyPr/>
          <a:lstStyle>
            <a:lvl1pPr marL="228595" indent="-228595" algn="l" defTabSz="914373" rtl="0" eaLnBrk="1" latinLnBrk="0" hangingPunct="1">
              <a:lnSpc>
                <a:spcPct val="90000"/>
              </a:lnSpc>
              <a:spcBef>
                <a:spcPts val="1001"/>
              </a:spcBef>
              <a:buFont typeface="Arial" panose="020B0604020202020204" pitchFamily="34" charset="0"/>
              <a:buChar char="•"/>
              <a:defRPr sz="2800" kern="1200">
                <a:solidFill>
                  <a:schemeClr val="tx1"/>
                </a:solidFill>
                <a:latin typeface="+mn-lt"/>
                <a:ea typeface="+mn-ea"/>
                <a:cs typeface="+mn-cs"/>
              </a:defRPr>
            </a:lvl1pPr>
            <a:lvl2pPr marL="685781" indent="-228595" algn="l" defTabSz="91437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67" indent="-228595" algn="l" defTabSz="91437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54"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4pPr>
            <a:lvl5pPr marL="2057341"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5pPr>
            <a:lvl6pPr marL="2514526"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714"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8900"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086"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a:lstStyle>
          <a:p>
            <a:pPr marL="0" indent="0" algn="ctr">
              <a:buFont typeface="Arial" panose="020B0604020202020204" pitchFamily="34" charset="0"/>
              <a:buNone/>
            </a:pPr>
            <a:r>
              <a:rPr lang="en-GB" b="1" dirty="0"/>
              <a:t>On your whiteboards</a:t>
            </a:r>
          </a:p>
          <a:p>
            <a:pPr marL="0" indent="0" algn="ctr">
              <a:buFont typeface="Arial" panose="020B0604020202020204" pitchFamily="34" charset="0"/>
              <a:buNone/>
            </a:pPr>
            <a:endParaRPr lang="en-GB" sz="2000" b="1" dirty="0"/>
          </a:p>
          <a:p>
            <a:pPr marL="0" indent="0" algn="ctr">
              <a:buFont typeface="Arial" panose="020B0604020202020204" pitchFamily="34" charset="0"/>
              <a:buNone/>
            </a:pPr>
            <a:endParaRPr lang="en-GB" sz="2000" b="1" dirty="0"/>
          </a:p>
          <a:p>
            <a:pPr marL="0" indent="0" algn="ctr">
              <a:buFont typeface="Arial" panose="020B0604020202020204" pitchFamily="34" charset="0"/>
              <a:buNone/>
            </a:pPr>
            <a:endParaRPr lang="en-GB" sz="2000" b="1" dirty="0"/>
          </a:p>
          <a:p>
            <a:pPr marL="0" indent="0" algn="ctr">
              <a:buFont typeface="Arial" panose="020B0604020202020204" pitchFamily="34" charset="0"/>
              <a:buNone/>
            </a:pPr>
            <a:r>
              <a:rPr lang="en-GB" b="1" dirty="0"/>
              <a:t>What was your multiplier?</a:t>
            </a:r>
          </a:p>
          <a:p>
            <a:pPr marL="0" indent="0" algn="ctr">
              <a:buFont typeface="Arial" panose="020B0604020202020204" pitchFamily="34" charset="0"/>
              <a:buNone/>
            </a:pPr>
            <a:endParaRPr lang="en-GB" b="1" dirty="0"/>
          </a:p>
          <a:p>
            <a:pPr marL="0" indent="0" algn="ctr">
              <a:buFont typeface="Arial" panose="020B0604020202020204" pitchFamily="34" charset="0"/>
              <a:buNone/>
            </a:pPr>
            <a:endParaRPr lang="en-GB" b="1" dirty="0"/>
          </a:p>
          <a:p>
            <a:pPr marL="0" indent="0" algn="ctr">
              <a:buFont typeface="Arial" panose="020B0604020202020204" pitchFamily="34" charset="0"/>
              <a:buNone/>
            </a:pPr>
            <a:endParaRPr lang="en-GB" b="1" dirty="0"/>
          </a:p>
          <a:p>
            <a:pPr marL="0" indent="0" algn="ctr">
              <a:buNone/>
            </a:pPr>
            <a:r>
              <a:rPr lang="en-GB" b="1" dirty="0"/>
              <a:t>What was your multiplier?</a:t>
            </a:r>
            <a:endParaRPr lang="en-GB" dirty="0"/>
          </a:p>
          <a:p>
            <a:pPr marL="0" indent="0" algn="ctr">
              <a:buFont typeface="Arial" panose="020B0604020202020204" pitchFamily="34" charset="0"/>
              <a:buNone/>
            </a:pPr>
            <a:endParaRPr lang="en-GB" b="1" dirty="0"/>
          </a:p>
          <a:p>
            <a:pPr marL="0" indent="0" algn="ctr">
              <a:buFont typeface="Arial" panose="020B0604020202020204" pitchFamily="34" charset="0"/>
              <a:buNone/>
            </a:pPr>
            <a:endParaRPr lang="en-GB" b="1" dirty="0"/>
          </a:p>
          <a:p>
            <a:pPr marL="0" indent="0" algn="ctr">
              <a:buNone/>
            </a:pPr>
            <a:r>
              <a:rPr lang="en-GB" b="1" dirty="0"/>
              <a:t>What was your multiplier?</a:t>
            </a:r>
            <a:endParaRPr lang="en-GB" dirty="0"/>
          </a:p>
          <a:p>
            <a:pPr marL="0" indent="0" algn="ctr">
              <a:buFont typeface="Arial" panose="020B0604020202020204" pitchFamily="34" charset="0"/>
              <a:buNone/>
            </a:pPr>
            <a:endParaRPr lang="en-GB" dirty="0"/>
          </a:p>
          <a:p>
            <a:pPr marL="0" indent="0">
              <a:buFont typeface="Arial" panose="020B0604020202020204" pitchFamily="34" charset="0"/>
              <a:buNone/>
            </a:pPr>
            <a:endParaRPr lang="en-GB" dirty="0"/>
          </a:p>
        </p:txBody>
      </p:sp>
      <p:pic>
        <p:nvPicPr>
          <p:cNvPr id="7" name="Picture 6">
            <a:extLst>
              <a:ext uri="{FF2B5EF4-FFF2-40B4-BE49-F238E27FC236}">
                <a16:creationId xmlns:a16="http://schemas.microsoft.com/office/drawing/2014/main" id="{70CC9418-DE5F-D1B1-EB1C-A68CB9E2F594}"/>
              </a:ext>
            </a:extLst>
          </p:cNvPr>
          <p:cNvPicPr>
            <a:picLocks noChangeAspect="1"/>
          </p:cNvPicPr>
          <p:nvPr/>
        </p:nvPicPr>
        <p:blipFill>
          <a:blip r:embed="rId4"/>
          <a:stretch>
            <a:fillRect/>
          </a:stretch>
        </p:blipFill>
        <p:spPr>
          <a:xfrm>
            <a:off x="257174" y="2528886"/>
            <a:ext cx="6153150" cy="1104900"/>
          </a:xfrm>
          <a:prstGeom prst="rect">
            <a:avLst/>
          </a:prstGeom>
        </p:spPr>
      </p:pic>
      <p:sp>
        <p:nvSpPr>
          <p:cNvPr id="8" name="Text Placeholder 4">
            <a:extLst>
              <a:ext uri="{FF2B5EF4-FFF2-40B4-BE49-F238E27FC236}">
                <a16:creationId xmlns:a16="http://schemas.microsoft.com/office/drawing/2014/main" id="{615BEB32-CCCD-1D1A-6D52-C826CCE349E4}"/>
              </a:ext>
            </a:extLst>
          </p:cNvPr>
          <p:cNvSpPr txBox="1">
            <a:spLocks/>
          </p:cNvSpPr>
          <p:nvPr/>
        </p:nvSpPr>
        <p:spPr>
          <a:xfrm>
            <a:off x="7859547" y="2739229"/>
            <a:ext cx="2922754" cy="684213"/>
          </a:xfrm>
          <a:prstGeom prst="rect">
            <a:avLst/>
          </a:prstGeom>
        </p:spPr>
        <p:txBody>
          <a:bodyPr/>
          <a:lstStyle>
            <a:lvl1pPr marL="228595" indent="-228595" algn="l" defTabSz="914373" rtl="0" eaLnBrk="1" latinLnBrk="0" hangingPunct="1">
              <a:lnSpc>
                <a:spcPct val="90000"/>
              </a:lnSpc>
              <a:spcBef>
                <a:spcPts val="1001"/>
              </a:spcBef>
              <a:buFont typeface="Arial" panose="020B0604020202020204" pitchFamily="34" charset="0"/>
              <a:buChar char="•"/>
              <a:defRPr sz="2800" kern="1200">
                <a:solidFill>
                  <a:schemeClr val="tx1"/>
                </a:solidFill>
                <a:latin typeface="+mn-lt"/>
                <a:ea typeface="+mn-ea"/>
                <a:cs typeface="+mn-cs"/>
              </a:defRPr>
            </a:lvl1pPr>
            <a:lvl2pPr marL="685781" indent="-228595" algn="l" defTabSz="91437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67" indent="-228595" algn="l" defTabSz="91437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54"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4pPr>
            <a:lvl5pPr marL="2057341"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5pPr>
            <a:lvl6pPr marL="2514526"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714"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8900"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086"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a:lstStyle>
          <a:p>
            <a:pPr marL="0" indent="0">
              <a:buNone/>
            </a:pPr>
            <a:r>
              <a:rPr lang="en-GB" sz="6000" b="1" dirty="0">
                <a:solidFill>
                  <a:srgbClr val="FF0000"/>
                </a:solidFill>
              </a:rPr>
              <a:t>£81.54</a:t>
            </a:r>
          </a:p>
          <a:p>
            <a:pPr marL="0" indent="0">
              <a:buNone/>
            </a:pPr>
            <a:endParaRPr lang="en-GB" b="1" dirty="0"/>
          </a:p>
        </p:txBody>
      </p:sp>
      <p:pic>
        <p:nvPicPr>
          <p:cNvPr id="10" name="Picture 9">
            <a:extLst>
              <a:ext uri="{FF2B5EF4-FFF2-40B4-BE49-F238E27FC236}">
                <a16:creationId xmlns:a16="http://schemas.microsoft.com/office/drawing/2014/main" id="{E2F2A40C-728F-290B-06E5-58A9280B9B59}"/>
              </a:ext>
            </a:extLst>
          </p:cNvPr>
          <p:cNvPicPr>
            <a:picLocks noChangeAspect="1"/>
          </p:cNvPicPr>
          <p:nvPr/>
        </p:nvPicPr>
        <p:blipFill>
          <a:blip r:embed="rId5"/>
          <a:stretch>
            <a:fillRect/>
          </a:stretch>
        </p:blipFill>
        <p:spPr>
          <a:xfrm>
            <a:off x="257174" y="4402135"/>
            <a:ext cx="5543550" cy="914400"/>
          </a:xfrm>
          <a:prstGeom prst="rect">
            <a:avLst/>
          </a:prstGeom>
        </p:spPr>
      </p:pic>
      <p:sp>
        <p:nvSpPr>
          <p:cNvPr id="11" name="Text Placeholder 4">
            <a:extLst>
              <a:ext uri="{FF2B5EF4-FFF2-40B4-BE49-F238E27FC236}">
                <a16:creationId xmlns:a16="http://schemas.microsoft.com/office/drawing/2014/main" id="{0A8A90E5-63DE-808C-6566-F88DA24E6500}"/>
              </a:ext>
            </a:extLst>
          </p:cNvPr>
          <p:cNvSpPr txBox="1">
            <a:spLocks/>
          </p:cNvSpPr>
          <p:nvPr/>
        </p:nvSpPr>
        <p:spPr>
          <a:xfrm>
            <a:off x="7859547" y="4402135"/>
            <a:ext cx="2922754" cy="684213"/>
          </a:xfrm>
          <a:prstGeom prst="rect">
            <a:avLst/>
          </a:prstGeom>
        </p:spPr>
        <p:txBody>
          <a:bodyPr/>
          <a:lstStyle>
            <a:lvl1pPr marL="228595" indent="-228595" algn="l" defTabSz="914373" rtl="0" eaLnBrk="1" latinLnBrk="0" hangingPunct="1">
              <a:lnSpc>
                <a:spcPct val="90000"/>
              </a:lnSpc>
              <a:spcBef>
                <a:spcPts val="1001"/>
              </a:spcBef>
              <a:buFont typeface="Arial" panose="020B0604020202020204" pitchFamily="34" charset="0"/>
              <a:buChar char="•"/>
              <a:defRPr sz="2800" kern="1200">
                <a:solidFill>
                  <a:schemeClr val="tx1"/>
                </a:solidFill>
                <a:latin typeface="+mn-lt"/>
                <a:ea typeface="+mn-ea"/>
                <a:cs typeface="+mn-cs"/>
              </a:defRPr>
            </a:lvl1pPr>
            <a:lvl2pPr marL="685781" indent="-228595" algn="l" defTabSz="91437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67" indent="-228595" algn="l" defTabSz="91437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54"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4pPr>
            <a:lvl5pPr marL="2057341"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5pPr>
            <a:lvl6pPr marL="2514526"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714"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8900"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086"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a:lstStyle>
          <a:p>
            <a:pPr marL="0" indent="0">
              <a:buNone/>
            </a:pPr>
            <a:r>
              <a:rPr lang="en-GB" sz="6000" b="1" dirty="0">
                <a:solidFill>
                  <a:srgbClr val="FF0000"/>
                </a:solidFill>
              </a:rPr>
              <a:t>£94.34</a:t>
            </a:r>
          </a:p>
          <a:p>
            <a:pPr marL="0" indent="0">
              <a:buNone/>
            </a:pPr>
            <a:endParaRPr lang="en-GB" b="1" dirty="0"/>
          </a:p>
        </p:txBody>
      </p:sp>
    </p:spTree>
    <p:extLst>
      <p:ext uri="{BB962C8B-B14F-4D97-AF65-F5344CB8AC3E}">
        <p14:creationId xmlns:p14="http://schemas.microsoft.com/office/powerpoint/2010/main" val="678537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P spid="1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73A048-9EB2-751A-A02C-8BA82A62D648}"/>
            </a:ext>
          </a:extLst>
        </p:cNvPr>
        <p:cNvGrpSpPr/>
        <p:nvPr/>
      </p:nvGrpSpPr>
      <p:grpSpPr>
        <a:xfrm>
          <a:off x="0" y="0"/>
          <a:ext cx="0" cy="0"/>
          <a:chOff x="0" y="0"/>
          <a:chExt cx="0" cy="0"/>
        </a:xfrm>
      </p:grpSpPr>
      <p:sp>
        <p:nvSpPr>
          <p:cNvPr id="5" name="Content Placeholder 2">
            <a:extLst>
              <a:ext uri="{FF2B5EF4-FFF2-40B4-BE49-F238E27FC236}">
                <a16:creationId xmlns:a16="http://schemas.microsoft.com/office/drawing/2014/main" id="{42FD0662-B68D-5627-084F-A9A61ADD14B4}"/>
              </a:ext>
            </a:extLst>
          </p:cNvPr>
          <p:cNvSpPr txBox="1">
            <a:spLocks/>
          </p:cNvSpPr>
          <p:nvPr/>
        </p:nvSpPr>
        <p:spPr>
          <a:xfrm>
            <a:off x="0" y="115888"/>
            <a:ext cx="4114800" cy="4525962"/>
          </a:xfrm>
          <a:prstGeom prst="rect">
            <a:avLst/>
          </a:prstGeom>
        </p:spPr>
        <p:txBody>
          <a:bodyPr/>
          <a:lstStyle>
            <a:lvl1pPr marL="228595" indent="-228595" algn="l" defTabSz="914373" rtl="0" eaLnBrk="1" latinLnBrk="0" hangingPunct="1">
              <a:lnSpc>
                <a:spcPct val="90000"/>
              </a:lnSpc>
              <a:spcBef>
                <a:spcPts val="1001"/>
              </a:spcBef>
              <a:buFont typeface="Arial" panose="020B0604020202020204" pitchFamily="34" charset="0"/>
              <a:buChar char="•"/>
              <a:defRPr sz="2800" kern="1200">
                <a:solidFill>
                  <a:schemeClr val="tx1"/>
                </a:solidFill>
                <a:latin typeface="+mn-lt"/>
                <a:ea typeface="+mn-ea"/>
                <a:cs typeface="+mn-cs"/>
              </a:defRPr>
            </a:lvl1pPr>
            <a:lvl2pPr marL="685781" indent="-228595" algn="l" defTabSz="91437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67" indent="-228595" algn="l" defTabSz="91437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54"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4pPr>
            <a:lvl5pPr marL="2057341"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5pPr>
            <a:lvl6pPr marL="2514526"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714"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8900"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086"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a:lstStyle>
          <a:p>
            <a:pPr marL="0" indent="0" algn="ctr">
              <a:buFont typeface="Arial" panose="020B0604020202020204" pitchFamily="34" charset="0"/>
              <a:buNone/>
            </a:pPr>
            <a:r>
              <a:rPr lang="en-GB" b="1" dirty="0"/>
              <a:t>On your whiteboards</a:t>
            </a:r>
          </a:p>
          <a:p>
            <a:pPr marL="0" indent="0" algn="ctr">
              <a:buFont typeface="Arial" panose="020B0604020202020204" pitchFamily="34" charset="0"/>
              <a:buNone/>
            </a:pPr>
            <a:endParaRPr lang="en-GB" sz="2000" b="1" dirty="0"/>
          </a:p>
          <a:p>
            <a:pPr marL="0" indent="0" algn="ctr">
              <a:buFont typeface="Arial" panose="020B0604020202020204" pitchFamily="34" charset="0"/>
              <a:buNone/>
            </a:pPr>
            <a:endParaRPr lang="en-GB" sz="2000" b="1" dirty="0"/>
          </a:p>
          <a:p>
            <a:pPr marL="0" indent="0" algn="ctr">
              <a:buFont typeface="Arial" panose="020B0604020202020204" pitchFamily="34" charset="0"/>
              <a:buNone/>
            </a:pPr>
            <a:endParaRPr lang="en-GB" sz="2000" b="1" dirty="0"/>
          </a:p>
          <a:p>
            <a:pPr marL="0" indent="0" algn="ctr">
              <a:buFont typeface="Arial" panose="020B0604020202020204" pitchFamily="34" charset="0"/>
              <a:buNone/>
            </a:pPr>
            <a:endParaRPr lang="en-GB" b="1" dirty="0"/>
          </a:p>
          <a:p>
            <a:pPr marL="0" indent="0" algn="ctr">
              <a:buFont typeface="Arial" panose="020B0604020202020204" pitchFamily="34" charset="0"/>
              <a:buNone/>
            </a:pPr>
            <a:endParaRPr lang="en-GB" b="1" dirty="0"/>
          </a:p>
          <a:p>
            <a:pPr marL="0" indent="0" algn="ctr">
              <a:buFont typeface="Arial" panose="020B0604020202020204" pitchFamily="34" charset="0"/>
              <a:buNone/>
            </a:pPr>
            <a:endParaRPr lang="en-GB" b="1" dirty="0"/>
          </a:p>
          <a:p>
            <a:pPr marL="0" indent="0" algn="ctr">
              <a:buFont typeface="Arial" panose="020B0604020202020204" pitchFamily="34" charset="0"/>
              <a:buNone/>
            </a:pPr>
            <a:endParaRPr lang="en-GB" b="1" dirty="0"/>
          </a:p>
          <a:p>
            <a:pPr marL="0" indent="0" algn="ctr">
              <a:buFont typeface="Arial" panose="020B0604020202020204" pitchFamily="34" charset="0"/>
              <a:buNone/>
            </a:pPr>
            <a:endParaRPr lang="en-GB" b="1" dirty="0"/>
          </a:p>
          <a:p>
            <a:pPr marL="0" indent="0" algn="ctr">
              <a:buFont typeface="Arial" panose="020B0604020202020204" pitchFamily="34" charset="0"/>
              <a:buNone/>
            </a:pPr>
            <a:endParaRPr lang="en-GB" dirty="0"/>
          </a:p>
          <a:p>
            <a:pPr marL="0" indent="0">
              <a:buFont typeface="Arial" panose="020B0604020202020204" pitchFamily="34" charset="0"/>
              <a:buNone/>
            </a:pPr>
            <a:endParaRPr lang="en-GB" dirty="0"/>
          </a:p>
        </p:txBody>
      </p:sp>
      <p:pic>
        <p:nvPicPr>
          <p:cNvPr id="6" name="Picture 5">
            <a:extLst>
              <a:ext uri="{FF2B5EF4-FFF2-40B4-BE49-F238E27FC236}">
                <a16:creationId xmlns:a16="http://schemas.microsoft.com/office/drawing/2014/main" id="{5DD18DC2-F87D-D474-9371-B6591930DE9A}"/>
              </a:ext>
            </a:extLst>
          </p:cNvPr>
          <p:cNvPicPr>
            <a:picLocks noChangeAspect="1"/>
          </p:cNvPicPr>
          <p:nvPr/>
        </p:nvPicPr>
        <p:blipFill>
          <a:blip r:embed="rId3"/>
          <a:stretch>
            <a:fillRect/>
          </a:stretch>
        </p:blipFill>
        <p:spPr>
          <a:xfrm>
            <a:off x="261937" y="914400"/>
            <a:ext cx="3590925" cy="2514600"/>
          </a:xfrm>
          <a:prstGeom prst="rect">
            <a:avLst/>
          </a:prstGeom>
        </p:spPr>
      </p:pic>
      <p:pic>
        <p:nvPicPr>
          <p:cNvPr id="12" name="Picture 11">
            <a:extLst>
              <a:ext uri="{FF2B5EF4-FFF2-40B4-BE49-F238E27FC236}">
                <a16:creationId xmlns:a16="http://schemas.microsoft.com/office/drawing/2014/main" id="{CD1680B1-D3D3-40DC-C910-872C1C59C3DB}"/>
              </a:ext>
            </a:extLst>
          </p:cNvPr>
          <p:cNvPicPr>
            <a:picLocks noChangeAspect="1"/>
          </p:cNvPicPr>
          <p:nvPr/>
        </p:nvPicPr>
        <p:blipFill>
          <a:blip r:embed="rId4"/>
          <a:stretch>
            <a:fillRect/>
          </a:stretch>
        </p:blipFill>
        <p:spPr>
          <a:xfrm>
            <a:off x="485774" y="3889375"/>
            <a:ext cx="3143250" cy="1504950"/>
          </a:xfrm>
          <a:prstGeom prst="rect">
            <a:avLst/>
          </a:prstGeom>
        </p:spPr>
      </p:pic>
      <p:pic>
        <p:nvPicPr>
          <p:cNvPr id="14" name="Picture 13">
            <a:extLst>
              <a:ext uri="{FF2B5EF4-FFF2-40B4-BE49-F238E27FC236}">
                <a16:creationId xmlns:a16="http://schemas.microsoft.com/office/drawing/2014/main" id="{23BDF7EC-75D7-171A-071F-3CFEA984316A}"/>
              </a:ext>
            </a:extLst>
          </p:cNvPr>
          <p:cNvPicPr>
            <a:picLocks noChangeAspect="1"/>
          </p:cNvPicPr>
          <p:nvPr/>
        </p:nvPicPr>
        <p:blipFill>
          <a:blip r:embed="rId5"/>
          <a:stretch>
            <a:fillRect/>
          </a:stretch>
        </p:blipFill>
        <p:spPr>
          <a:xfrm>
            <a:off x="6096000" y="841375"/>
            <a:ext cx="3476625" cy="2428875"/>
          </a:xfrm>
          <a:prstGeom prst="rect">
            <a:avLst/>
          </a:prstGeom>
        </p:spPr>
      </p:pic>
      <p:pic>
        <p:nvPicPr>
          <p:cNvPr id="16" name="Picture 15">
            <a:extLst>
              <a:ext uri="{FF2B5EF4-FFF2-40B4-BE49-F238E27FC236}">
                <a16:creationId xmlns:a16="http://schemas.microsoft.com/office/drawing/2014/main" id="{170112B4-1E8B-C43A-CAA4-4C1DD444883D}"/>
              </a:ext>
            </a:extLst>
          </p:cNvPr>
          <p:cNvPicPr>
            <a:picLocks noChangeAspect="1"/>
          </p:cNvPicPr>
          <p:nvPr/>
        </p:nvPicPr>
        <p:blipFill>
          <a:blip r:embed="rId6"/>
          <a:stretch>
            <a:fillRect/>
          </a:stretch>
        </p:blipFill>
        <p:spPr>
          <a:xfrm>
            <a:off x="6067425" y="3857626"/>
            <a:ext cx="3505200" cy="1495425"/>
          </a:xfrm>
          <a:prstGeom prst="rect">
            <a:avLst/>
          </a:prstGeom>
        </p:spPr>
      </p:pic>
    </p:spTree>
    <p:extLst>
      <p:ext uri="{BB962C8B-B14F-4D97-AF65-F5344CB8AC3E}">
        <p14:creationId xmlns:p14="http://schemas.microsoft.com/office/powerpoint/2010/main" val="3855650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96B707B-2BDF-15F7-1960-E11F4B1EDF7F}"/>
              </a:ext>
            </a:extLst>
          </p:cNvPr>
          <p:cNvPicPr>
            <a:picLocks noChangeAspect="1"/>
          </p:cNvPicPr>
          <p:nvPr/>
        </p:nvPicPr>
        <p:blipFill>
          <a:blip r:embed="rId3"/>
          <a:stretch>
            <a:fillRect/>
          </a:stretch>
        </p:blipFill>
        <p:spPr>
          <a:xfrm>
            <a:off x="604837" y="1071562"/>
            <a:ext cx="7715251" cy="2684089"/>
          </a:xfrm>
          <a:prstGeom prst="rect">
            <a:avLst/>
          </a:prstGeom>
        </p:spPr>
      </p:pic>
      <p:sp>
        <p:nvSpPr>
          <p:cNvPr id="4" name="Content Placeholder 2">
            <a:extLst>
              <a:ext uri="{FF2B5EF4-FFF2-40B4-BE49-F238E27FC236}">
                <a16:creationId xmlns:a16="http://schemas.microsoft.com/office/drawing/2014/main" id="{E59608C5-543E-F837-3D3A-EE5C5EE2E828}"/>
              </a:ext>
            </a:extLst>
          </p:cNvPr>
          <p:cNvSpPr txBox="1">
            <a:spLocks/>
          </p:cNvSpPr>
          <p:nvPr/>
        </p:nvSpPr>
        <p:spPr>
          <a:xfrm>
            <a:off x="0" y="115888"/>
            <a:ext cx="7715250" cy="4525962"/>
          </a:xfrm>
          <a:prstGeom prst="rect">
            <a:avLst/>
          </a:prstGeom>
        </p:spPr>
        <p:txBody>
          <a:bodyPr/>
          <a:lstStyle>
            <a:lvl1pPr marL="228595" indent="-228595" algn="l" defTabSz="914373" rtl="0" eaLnBrk="1" latinLnBrk="0" hangingPunct="1">
              <a:lnSpc>
                <a:spcPct val="90000"/>
              </a:lnSpc>
              <a:spcBef>
                <a:spcPts val="1001"/>
              </a:spcBef>
              <a:buFont typeface="Arial" panose="020B0604020202020204" pitchFamily="34" charset="0"/>
              <a:buChar char="•"/>
              <a:defRPr sz="2800" kern="1200">
                <a:solidFill>
                  <a:schemeClr val="tx1"/>
                </a:solidFill>
                <a:latin typeface="+mn-lt"/>
                <a:ea typeface="+mn-ea"/>
                <a:cs typeface="+mn-cs"/>
              </a:defRPr>
            </a:lvl1pPr>
            <a:lvl2pPr marL="685781" indent="-228595" algn="l" defTabSz="91437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67" indent="-228595" algn="l" defTabSz="91437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54"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4pPr>
            <a:lvl5pPr marL="2057341"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5pPr>
            <a:lvl6pPr marL="2514526"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714"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8900"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086"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a:lstStyle>
          <a:p>
            <a:pPr marL="0" indent="0">
              <a:buFont typeface="Arial" panose="020B0604020202020204" pitchFamily="34" charset="0"/>
              <a:buNone/>
            </a:pPr>
            <a:r>
              <a:rPr lang="en-GB" b="1" dirty="0"/>
              <a:t>On your whiteboards</a:t>
            </a:r>
          </a:p>
          <a:p>
            <a:pPr marL="0" indent="0">
              <a:buFont typeface="Arial" panose="020B0604020202020204" pitchFamily="34" charset="0"/>
              <a:buNone/>
            </a:pPr>
            <a:r>
              <a:rPr lang="en-GB" b="1" dirty="0"/>
              <a:t>Think: What was your multiplier?</a:t>
            </a:r>
          </a:p>
          <a:p>
            <a:pPr marL="0" indent="0">
              <a:buFont typeface="Arial" panose="020B0604020202020204" pitchFamily="34" charset="0"/>
              <a:buNone/>
            </a:pPr>
            <a:endParaRPr lang="en-GB" b="1" dirty="0"/>
          </a:p>
          <a:p>
            <a:pPr marL="0" indent="0">
              <a:buFont typeface="Arial" panose="020B0604020202020204" pitchFamily="34" charset="0"/>
              <a:buNone/>
            </a:pPr>
            <a:endParaRPr lang="en-GB" b="1" dirty="0"/>
          </a:p>
          <a:p>
            <a:pPr marL="0" indent="0">
              <a:buFont typeface="Arial" panose="020B0604020202020204" pitchFamily="34" charset="0"/>
              <a:buNone/>
            </a:pPr>
            <a:endParaRPr lang="en-GB" b="1" dirty="0"/>
          </a:p>
          <a:p>
            <a:pPr marL="0" indent="0">
              <a:buFont typeface="Arial" panose="020B0604020202020204" pitchFamily="34" charset="0"/>
              <a:buNone/>
            </a:pPr>
            <a:endParaRPr lang="en-GB" b="1" dirty="0"/>
          </a:p>
          <a:p>
            <a:pPr marL="0" indent="0">
              <a:buFont typeface="Arial" panose="020B0604020202020204" pitchFamily="34" charset="0"/>
              <a:buNone/>
            </a:pPr>
            <a:endParaRPr lang="en-GB" b="1" dirty="0"/>
          </a:p>
          <a:p>
            <a:pPr marL="0" indent="0">
              <a:buFont typeface="Arial" panose="020B0604020202020204" pitchFamily="34" charset="0"/>
              <a:buNone/>
            </a:pPr>
            <a:endParaRPr lang="en-GB" b="1" dirty="0"/>
          </a:p>
          <a:p>
            <a:pPr marL="0" indent="0">
              <a:buFont typeface="Arial" panose="020B0604020202020204" pitchFamily="34" charset="0"/>
              <a:buNone/>
            </a:pPr>
            <a:r>
              <a:rPr lang="en-GB" b="1" dirty="0"/>
              <a:t>	Answers:</a:t>
            </a:r>
            <a:endParaRPr lang="en-GB" dirty="0"/>
          </a:p>
          <a:p>
            <a:pPr marL="0" indent="0">
              <a:buFont typeface="Arial" panose="020B0604020202020204" pitchFamily="34" charset="0"/>
              <a:buNone/>
            </a:pPr>
            <a:endParaRPr lang="en-GB" dirty="0"/>
          </a:p>
          <a:p>
            <a:pPr marL="0" indent="0">
              <a:buFont typeface="Arial" panose="020B0604020202020204" pitchFamily="34" charset="0"/>
              <a:buNone/>
            </a:pPr>
            <a:endParaRPr lang="en-GB" dirty="0"/>
          </a:p>
        </p:txBody>
      </p:sp>
      <p:pic>
        <p:nvPicPr>
          <p:cNvPr id="7" name="Picture 6">
            <a:extLst>
              <a:ext uri="{FF2B5EF4-FFF2-40B4-BE49-F238E27FC236}">
                <a16:creationId xmlns:a16="http://schemas.microsoft.com/office/drawing/2014/main" id="{8499A779-C717-FF3C-12E3-CFD9AB2751B1}"/>
              </a:ext>
            </a:extLst>
          </p:cNvPr>
          <p:cNvPicPr>
            <a:picLocks noChangeAspect="1"/>
          </p:cNvPicPr>
          <p:nvPr/>
        </p:nvPicPr>
        <p:blipFill>
          <a:blip r:embed="rId4"/>
          <a:stretch>
            <a:fillRect/>
          </a:stretch>
        </p:blipFill>
        <p:spPr>
          <a:xfrm>
            <a:off x="3296015" y="3844927"/>
            <a:ext cx="5049595" cy="1941511"/>
          </a:xfrm>
          <a:prstGeom prst="rect">
            <a:avLst/>
          </a:prstGeom>
        </p:spPr>
      </p:pic>
    </p:spTree>
    <p:extLst>
      <p:ext uri="{BB962C8B-B14F-4D97-AF65-F5344CB8AC3E}">
        <p14:creationId xmlns:p14="http://schemas.microsoft.com/office/powerpoint/2010/main" val="1158193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15824E-AC9D-44C5-D86C-AC55D33F7552}"/>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5328AEC-60B1-24A4-C76E-D3EB49071CBD}"/>
              </a:ext>
            </a:extLst>
          </p:cNvPr>
          <p:cNvSpPr>
            <a:spLocks noGrp="1"/>
          </p:cNvSpPr>
          <p:nvPr>
            <p:ph sz="quarter" idx="4294967295"/>
          </p:nvPr>
        </p:nvSpPr>
        <p:spPr>
          <a:xfrm>
            <a:off x="0" y="115888"/>
            <a:ext cx="4114800" cy="4525962"/>
          </a:xfrm>
          <a:prstGeom prst="rect">
            <a:avLst/>
          </a:prstGeom>
        </p:spPr>
        <p:txBody>
          <a:bodyPr/>
          <a:lstStyle/>
          <a:p>
            <a:pPr marL="0" indent="0" algn="ctr">
              <a:buNone/>
            </a:pPr>
            <a:r>
              <a:rPr lang="en-GB" b="1" dirty="0"/>
              <a:t>On your whiteboards</a:t>
            </a:r>
            <a:endParaRPr lang="en-GB" sz="2000" dirty="0"/>
          </a:p>
          <a:p>
            <a:pPr marL="0" indent="0">
              <a:buNone/>
            </a:pPr>
            <a:endParaRPr lang="en-GB" dirty="0"/>
          </a:p>
        </p:txBody>
      </p:sp>
      <p:pic>
        <p:nvPicPr>
          <p:cNvPr id="13" name="Picture 8">
            <a:extLst>
              <a:ext uri="{FF2B5EF4-FFF2-40B4-BE49-F238E27FC236}">
                <a16:creationId xmlns:a16="http://schemas.microsoft.com/office/drawing/2014/main" id="{1890EE97-7A4C-6508-30BE-6D495B2ADE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3580" y="4926013"/>
            <a:ext cx="1209675" cy="1200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Text Placeholder 4">
            <a:extLst>
              <a:ext uri="{FF2B5EF4-FFF2-40B4-BE49-F238E27FC236}">
                <a16:creationId xmlns:a16="http://schemas.microsoft.com/office/drawing/2014/main" id="{A83DFFAB-92DE-B672-B836-93E9A62BDEF7}"/>
              </a:ext>
            </a:extLst>
          </p:cNvPr>
          <p:cNvSpPr txBox="1">
            <a:spLocks/>
          </p:cNvSpPr>
          <p:nvPr/>
        </p:nvSpPr>
        <p:spPr>
          <a:xfrm>
            <a:off x="468146" y="915987"/>
            <a:ext cx="10904704" cy="2210120"/>
          </a:xfrm>
          <a:prstGeom prst="rect">
            <a:avLst/>
          </a:prstGeom>
        </p:spPr>
        <p:txBody>
          <a:bodyPr/>
          <a:lstStyle>
            <a:lvl1pPr marL="228595" indent="-228595" algn="l" defTabSz="914373" rtl="0" eaLnBrk="1" latinLnBrk="0" hangingPunct="1">
              <a:lnSpc>
                <a:spcPct val="90000"/>
              </a:lnSpc>
              <a:spcBef>
                <a:spcPts val="1001"/>
              </a:spcBef>
              <a:buFont typeface="Arial" panose="020B0604020202020204" pitchFamily="34" charset="0"/>
              <a:buChar char="•"/>
              <a:defRPr sz="2800" kern="1200">
                <a:solidFill>
                  <a:schemeClr val="tx1"/>
                </a:solidFill>
                <a:latin typeface="+mn-lt"/>
                <a:ea typeface="+mn-ea"/>
                <a:cs typeface="+mn-cs"/>
              </a:defRPr>
            </a:lvl1pPr>
            <a:lvl2pPr marL="685781" indent="-228595" algn="l" defTabSz="91437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67" indent="-228595" algn="l" defTabSz="91437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54"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4pPr>
            <a:lvl5pPr marL="2057341"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5pPr>
            <a:lvl6pPr marL="2514526"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714"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8900"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086"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a:lstStyle>
          <a:p>
            <a:pPr marL="0" indent="0">
              <a:buNone/>
            </a:pPr>
            <a:r>
              <a:rPr lang="en-GB" b="1" dirty="0"/>
              <a:t>What do you get when you multiply 50 by 1?</a:t>
            </a:r>
          </a:p>
          <a:p>
            <a:pPr marL="0" indent="0">
              <a:buNone/>
            </a:pPr>
            <a:endParaRPr lang="en-GB" b="1" dirty="0"/>
          </a:p>
          <a:p>
            <a:pPr marL="0" indent="0">
              <a:buNone/>
            </a:pPr>
            <a:r>
              <a:rPr lang="en-GB" b="1" dirty="0"/>
              <a:t>What do you get when you multiply 50 by 1.5?</a:t>
            </a:r>
          </a:p>
          <a:p>
            <a:pPr marL="0" indent="0">
              <a:buNone/>
            </a:pPr>
            <a:endParaRPr lang="en-GB" b="1" dirty="0"/>
          </a:p>
          <a:p>
            <a:pPr marL="0" indent="0">
              <a:buNone/>
            </a:pPr>
            <a:r>
              <a:rPr lang="en-GB" b="1" dirty="0"/>
              <a:t>What do you get when you multiply 50 by 0.5?</a:t>
            </a:r>
          </a:p>
          <a:p>
            <a:pPr marL="0" indent="0">
              <a:buNone/>
            </a:pPr>
            <a:endParaRPr lang="en-GB" b="1" dirty="0"/>
          </a:p>
          <a:p>
            <a:pPr marL="0" indent="0">
              <a:buNone/>
            </a:pPr>
            <a:r>
              <a:rPr lang="en-GB" b="1" dirty="0"/>
              <a:t>TRUE or FALSE:</a:t>
            </a:r>
            <a:br>
              <a:rPr lang="en-GB" b="1" dirty="0"/>
            </a:br>
            <a:r>
              <a:rPr lang="en-GB" b="1" dirty="0"/>
              <a:t>When a number is multiplied by a decimal less than 1, it gets smaller?</a:t>
            </a:r>
          </a:p>
          <a:p>
            <a:pPr marL="0" indent="0">
              <a:buNone/>
            </a:pPr>
            <a:endParaRPr lang="en-GB" b="1" dirty="0"/>
          </a:p>
          <a:p>
            <a:pPr marL="0" indent="0">
              <a:buNone/>
            </a:pPr>
            <a:endParaRPr lang="en-GB" b="1" dirty="0"/>
          </a:p>
        </p:txBody>
      </p:sp>
    </p:spTree>
    <p:extLst>
      <p:ext uri="{BB962C8B-B14F-4D97-AF65-F5344CB8AC3E}">
        <p14:creationId xmlns:p14="http://schemas.microsoft.com/office/powerpoint/2010/main" val="3673423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817D54B-086D-D5AF-F5BF-DD33F1F1D8D1}"/>
              </a:ext>
            </a:extLst>
          </p:cNvPr>
          <p:cNvSpPr>
            <a:spLocks noGrp="1"/>
          </p:cNvSpPr>
          <p:nvPr>
            <p:ph type="body" sz="quarter" idx="11"/>
          </p:nvPr>
        </p:nvSpPr>
        <p:spPr/>
        <p:txBody>
          <a:bodyPr lIns="91440" tIns="45720" rIns="91440" bIns="45720" anchor="t"/>
          <a:lstStyle/>
          <a:p>
            <a:pPr marL="227965" indent="-227965"/>
            <a:r>
              <a:rPr lang="en-GB">
                <a:latin typeface="Comic Sans MS"/>
              </a:rPr>
              <a:t>Enterprise Account Director</a:t>
            </a:r>
            <a:endParaRPr lang="en-GB"/>
          </a:p>
        </p:txBody>
      </p:sp>
      <p:sp>
        <p:nvSpPr>
          <p:cNvPr id="4" name="Text Placeholder 3">
            <a:extLst>
              <a:ext uri="{FF2B5EF4-FFF2-40B4-BE49-F238E27FC236}">
                <a16:creationId xmlns:a16="http://schemas.microsoft.com/office/drawing/2014/main" id="{AFE85B28-5962-FAFC-F6FA-6454641B09CF}"/>
              </a:ext>
            </a:extLst>
          </p:cNvPr>
          <p:cNvSpPr>
            <a:spLocks noGrp="1"/>
          </p:cNvSpPr>
          <p:nvPr>
            <p:ph type="body" sz="quarter" idx="16"/>
          </p:nvPr>
        </p:nvSpPr>
        <p:spPr/>
        <p:txBody>
          <a:bodyPr lIns="91440" tIns="45720" rIns="91440" bIns="45720" anchor="t"/>
          <a:lstStyle/>
          <a:p>
            <a:pPr marL="227965" indent="-227965"/>
            <a:r>
              <a:rPr lang="en-GB">
                <a:latin typeface="Comic Sans MS"/>
              </a:rPr>
              <a:t>Budgets</a:t>
            </a:r>
          </a:p>
          <a:p>
            <a:pPr marL="227965" indent="-227965"/>
            <a:r>
              <a:rPr lang="en-GB">
                <a:latin typeface="Comic Sans MS"/>
              </a:rPr>
              <a:t>Strategy</a:t>
            </a:r>
          </a:p>
          <a:p>
            <a:pPr marL="227965" indent="-227965"/>
            <a:r>
              <a:rPr lang="en-GB">
                <a:latin typeface="Comic Sans MS"/>
              </a:rPr>
              <a:t>Risk</a:t>
            </a:r>
          </a:p>
          <a:p>
            <a:pPr marL="227965" indent="-227965"/>
            <a:r>
              <a:rPr lang="en-GB">
                <a:latin typeface="Comic Sans MS"/>
              </a:rPr>
              <a:t>Interest Rates</a:t>
            </a:r>
          </a:p>
          <a:p>
            <a:pPr marL="227965" indent="-227965"/>
            <a:r>
              <a:rPr lang="en-GB">
                <a:latin typeface="Comic Sans MS"/>
              </a:rPr>
              <a:t>Market changes</a:t>
            </a:r>
          </a:p>
          <a:p>
            <a:pPr marL="227965" indent="-227965"/>
            <a:r>
              <a:rPr lang="en-GB">
                <a:latin typeface="Comic Sans MS"/>
              </a:rPr>
              <a:t>Calculating bonuses / commissions</a:t>
            </a:r>
          </a:p>
        </p:txBody>
      </p:sp>
      <p:sp>
        <p:nvSpPr>
          <p:cNvPr id="5" name="Text Placeholder 4">
            <a:extLst>
              <a:ext uri="{FF2B5EF4-FFF2-40B4-BE49-F238E27FC236}">
                <a16:creationId xmlns:a16="http://schemas.microsoft.com/office/drawing/2014/main" id="{62A2A82F-66AA-AE22-36A8-F27DE2F3D954}"/>
              </a:ext>
            </a:extLst>
          </p:cNvPr>
          <p:cNvSpPr>
            <a:spLocks noGrp="1"/>
          </p:cNvSpPr>
          <p:nvPr>
            <p:ph type="body" sz="quarter" idx="17"/>
          </p:nvPr>
        </p:nvSpPr>
        <p:spPr>
          <a:xfrm>
            <a:off x="4704478" y="1990437"/>
            <a:ext cx="2875303" cy="2290500"/>
          </a:xfrm>
        </p:spPr>
        <p:txBody>
          <a:bodyPr lIns="91440" tIns="45720" rIns="91440" bIns="45720" anchor="t"/>
          <a:lstStyle/>
          <a:p>
            <a:pPr marL="227965" indent="-227965"/>
            <a:r>
              <a:rPr lang="en-GB">
                <a:latin typeface="Comic Sans MS"/>
              </a:rPr>
              <a:t>Speaking to different companies</a:t>
            </a:r>
          </a:p>
          <a:p>
            <a:pPr marL="227965" indent="-227965"/>
            <a:r>
              <a:rPr lang="en-GB">
                <a:latin typeface="Comic Sans MS"/>
              </a:rPr>
              <a:t>Helping security and technology advance</a:t>
            </a:r>
          </a:p>
          <a:p>
            <a:pPr marL="0" indent="0">
              <a:buNone/>
            </a:pPr>
            <a:endParaRPr lang="en-GB"/>
          </a:p>
        </p:txBody>
      </p:sp>
      <p:sp>
        <p:nvSpPr>
          <p:cNvPr id="6" name="Text Placeholder 5">
            <a:extLst>
              <a:ext uri="{FF2B5EF4-FFF2-40B4-BE49-F238E27FC236}">
                <a16:creationId xmlns:a16="http://schemas.microsoft.com/office/drawing/2014/main" id="{5A2DF0C3-063A-2314-583B-A83C5BD862E5}"/>
              </a:ext>
            </a:extLst>
          </p:cNvPr>
          <p:cNvSpPr>
            <a:spLocks noGrp="1"/>
          </p:cNvSpPr>
          <p:nvPr>
            <p:ph type="body" sz="quarter" idx="4294967295"/>
          </p:nvPr>
        </p:nvSpPr>
        <p:spPr>
          <a:xfrm>
            <a:off x="2774907" y="5751041"/>
            <a:ext cx="1208666" cy="442912"/>
          </a:xfrm>
          <a:prstGeom prst="rect">
            <a:avLst/>
          </a:prstGeom>
        </p:spPr>
        <p:txBody>
          <a:bodyPr lIns="91440" tIns="45720" rIns="91440" bIns="45720" anchor="t"/>
          <a:lstStyle/>
          <a:p>
            <a:pPr marL="0" indent="0">
              <a:buNone/>
            </a:pPr>
            <a:r>
              <a:rPr lang="en-GB" sz="1800" dirty="0">
                <a:solidFill>
                  <a:srgbClr val="002060"/>
                </a:solidFill>
                <a:latin typeface="Comic Sans MS"/>
              </a:rPr>
              <a:t>GCSEs</a:t>
            </a:r>
            <a:endParaRPr lang="en-GB" sz="1800" dirty="0">
              <a:solidFill>
                <a:srgbClr val="002060"/>
              </a:solidFill>
            </a:endParaRPr>
          </a:p>
        </p:txBody>
      </p:sp>
      <p:sp>
        <p:nvSpPr>
          <p:cNvPr id="7" name="Text Placeholder 6">
            <a:extLst>
              <a:ext uri="{FF2B5EF4-FFF2-40B4-BE49-F238E27FC236}">
                <a16:creationId xmlns:a16="http://schemas.microsoft.com/office/drawing/2014/main" id="{31D927FE-19E8-EDDE-2E7A-52C14C97DD3D}"/>
              </a:ext>
            </a:extLst>
          </p:cNvPr>
          <p:cNvSpPr>
            <a:spLocks noGrp="1"/>
          </p:cNvSpPr>
          <p:nvPr>
            <p:ph type="body" sz="quarter" idx="4294967295"/>
          </p:nvPr>
        </p:nvSpPr>
        <p:spPr>
          <a:xfrm>
            <a:off x="4583097" y="5752827"/>
            <a:ext cx="1198580" cy="442912"/>
          </a:xfrm>
          <a:prstGeom prst="rect">
            <a:avLst/>
          </a:prstGeom>
        </p:spPr>
        <p:txBody>
          <a:bodyPr lIns="91440" tIns="45720" rIns="91440" bIns="45720" anchor="t"/>
          <a:lstStyle/>
          <a:p>
            <a:pPr marL="0" indent="0">
              <a:buNone/>
            </a:pPr>
            <a:r>
              <a:rPr lang="en-GB" sz="1800" dirty="0" err="1">
                <a:solidFill>
                  <a:srgbClr val="002060"/>
                </a:solidFill>
                <a:latin typeface="Comic Sans MS"/>
              </a:rPr>
              <a:t>Alevels</a:t>
            </a:r>
            <a:endParaRPr lang="en-GB" sz="1800" dirty="0">
              <a:solidFill>
                <a:srgbClr val="002060"/>
              </a:solidFill>
            </a:endParaRPr>
          </a:p>
        </p:txBody>
      </p:sp>
      <p:sp>
        <p:nvSpPr>
          <p:cNvPr id="8" name="Text Placeholder 7">
            <a:extLst>
              <a:ext uri="{FF2B5EF4-FFF2-40B4-BE49-F238E27FC236}">
                <a16:creationId xmlns:a16="http://schemas.microsoft.com/office/drawing/2014/main" id="{5BBD76D9-0063-FD09-F887-C1C0C282A091}"/>
              </a:ext>
            </a:extLst>
          </p:cNvPr>
          <p:cNvSpPr>
            <a:spLocks noGrp="1"/>
          </p:cNvSpPr>
          <p:nvPr>
            <p:ph type="body" sz="quarter" idx="4294967295"/>
          </p:nvPr>
        </p:nvSpPr>
        <p:spPr>
          <a:xfrm>
            <a:off x="6381201" y="5751041"/>
            <a:ext cx="1198580" cy="442912"/>
          </a:xfrm>
          <a:prstGeom prst="rect">
            <a:avLst/>
          </a:prstGeom>
        </p:spPr>
        <p:txBody>
          <a:bodyPr lIns="91440" tIns="45720" rIns="91440" bIns="45720" anchor="t"/>
          <a:lstStyle/>
          <a:p>
            <a:pPr marL="0" indent="0">
              <a:buNone/>
            </a:pPr>
            <a:r>
              <a:rPr lang="en-GB" sz="1800" dirty="0">
                <a:solidFill>
                  <a:srgbClr val="002060"/>
                </a:solidFill>
                <a:latin typeface="Comic Sans MS"/>
              </a:rPr>
              <a:t>Degree</a:t>
            </a:r>
            <a:endParaRPr lang="en-GB" sz="1800" dirty="0">
              <a:solidFill>
                <a:srgbClr val="002060"/>
              </a:solidFill>
            </a:endParaRPr>
          </a:p>
        </p:txBody>
      </p:sp>
      <p:sp>
        <p:nvSpPr>
          <p:cNvPr id="9" name="Text Placeholder 8">
            <a:extLst>
              <a:ext uri="{FF2B5EF4-FFF2-40B4-BE49-F238E27FC236}">
                <a16:creationId xmlns:a16="http://schemas.microsoft.com/office/drawing/2014/main" id="{E3CD755B-FDBA-5161-A608-79F372E79388}"/>
              </a:ext>
            </a:extLst>
          </p:cNvPr>
          <p:cNvSpPr>
            <a:spLocks noGrp="1"/>
          </p:cNvSpPr>
          <p:nvPr>
            <p:ph type="body" sz="quarter" idx="4294967295"/>
          </p:nvPr>
        </p:nvSpPr>
        <p:spPr>
          <a:xfrm>
            <a:off x="8214887" y="5712325"/>
            <a:ext cx="3312478" cy="442912"/>
          </a:xfrm>
          <a:prstGeom prst="rect">
            <a:avLst/>
          </a:prstGeom>
        </p:spPr>
        <p:txBody>
          <a:bodyPr lIns="91440" tIns="45720" rIns="91440" bIns="45720" anchor="t"/>
          <a:lstStyle/>
          <a:p>
            <a:pPr marL="0" indent="0">
              <a:buNone/>
            </a:pPr>
            <a:r>
              <a:rPr lang="en-GB" sz="1800" dirty="0">
                <a:solidFill>
                  <a:srgbClr val="002060"/>
                </a:solidFill>
                <a:latin typeface="Comic Sans MS"/>
              </a:rPr>
              <a:t>For this role just needed GCSEs and work your way up</a:t>
            </a:r>
            <a:endParaRPr lang="en-GB" sz="1800" dirty="0">
              <a:solidFill>
                <a:srgbClr val="002060"/>
              </a:solidFill>
            </a:endParaRPr>
          </a:p>
        </p:txBody>
      </p:sp>
      <p:sp>
        <p:nvSpPr>
          <p:cNvPr id="10" name="Text Placeholder 9">
            <a:extLst>
              <a:ext uri="{FF2B5EF4-FFF2-40B4-BE49-F238E27FC236}">
                <a16:creationId xmlns:a16="http://schemas.microsoft.com/office/drawing/2014/main" id="{FEA1D53B-FAB6-64B7-110D-4E8AB314A92E}"/>
              </a:ext>
            </a:extLst>
          </p:cNvPr>
          <p:cNvSpPr>
            <a:spLocks noGrp="1"/>
          </p:cNvSpPr>
          <p:nvPr>
            <p:ph type="body" sz="quarter" idx="20"/>
          </p:nvPr>
        </p:nvSpPr>
        <p:spPr/>
        <p:txBody>
          <a:bodyPr/>
          <a:lstStyle/>
          <a:p>
            <a:r>
              <a:rPr lang="en-GB" sz="1800" dirty="0"/>
              <a:t>£94, 616 + bonuses</a:t>
            </a:r>
          </a:p>
        </p:txBody>
      </p:sp>
      <p:cxnSp>
        <p:nvCxnSpPr>
          <p:cNvPr id="11" name="Straight Arrow Connector 10">
            <a:extLst>
              <a:ext uri="{FF2B5EF4-FFF2-40B4-BE49-F238E27FC236}">
                <a16:creationId xmlns:a16="http://schemas.microsoft.com/office/drawing/2014/main" id="{DF6AB27F-CC7D-5096-8DED-0ACBC290141A}"/>
              </a:ext>
            </a:extLst>
          </p:cNvPr>
          <p:cNvCxnSpPr>
            <a:cxnSpLocks/>
          </p:cNvCxnSpPr>
          <p:nvPr/>
        </p:nvCxnSpPr>
        <p:spPr>
          <a:xfrm>
            <a:off x="3877247" y="5898748"/>
            <a:ext cx="458261" cy="0"/>
          </a:xfrm>
          <a:prstGeom prst="straightConnector1">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4116DC31-F50C-9974-F50C-77B50F0F2814}"/>
              </a:ext>
            </a:extLst>
          </p:cNvPr>
          <p:cNvCxnSpPr>
            <a:cxnSpLocks/>
          </p:cNvCxnSpPr>
          <p:nvPr/>
        </p:nvCxnSpPr>
        <p:spPr>
          <a:xfrm>
            <a:off x="5637739" y="5898748"/>
            <a:ext cx="458261" cy="0"/>
          </a:xfrm>
          <a:prstGeom prst="straightConnector1">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BE91FF08-0EF6-74B4-8CD1-A27F5D62437A}"/>
              </a:ext>
            </a:extLst>
          </p:cNvPr>
          <p:cNvCxnSpPr>
            <a:cxnSpLocks/>
          </p:cNvCxnSpPr>
          <p:nvPr/>
        </p:nvCxnSpPr>
        <p:spPr>
          <a:xfrm>
            <a:off x="7579781" y="5938956"/>
            <a:ext cx="458261" cy="0"/>
          </a:xfrm>
          <a:prstGeom prst="straightConnector1">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pic>
        <p:nvPicPr>
          <p:cNvPr id="15" name="Picture 14">
            <a:extLst>
              <a:ext uri="{FF2B5EF4-FFF2-40B4-BE49-F238E27FC236}">
                <a16:creationId xmlns:a16="http://schemas.microsoft.com/office/drawing/2014/main" id="{439C2DB2-99F6-3C63-900E-F8D4600ADA4F}"/>
              </a:ext>
            </a:extLst>
          </p:cNvPr>
          <p:cNvPicPr>
            <a:picLocks noChangeAspect="1"/>
          </p:cNvPicPr>
          <p:nvPr/>
        </p:nvPicPr>
        <p:blipFill>
          <a:blip r:embed="rId2"/>
          <a:stretch>
            <a:fillRect/>
          </a:stretch>
        </p:blipFill>
        <p:spPr>
          <a:xfrm>
            <a:off x="465138" y="1274620"/>
            <a:ext cx="3272808" cy="2626941"/>
          </a:xfrm>
          <a:prstGeom prst="roundRect">
            <a:avLst/>
          </a:prstGeom>
        </p:spPr>
      </p:pic>
    </p:spTree>
    <p:extLst>
      <p:ext uri="{BB962C8B-B14F-4D97-AF65-F5344CB8AC3E}">
        <p14:creationId xmlns:p14="http://schemas.microsoft.com/office/powerpoint/2010/main" val="15471763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F2E1EF-920C-B512-0439-5273C5F63145}"/>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0A3461CD-3547-2824-47DB-EA8C5042A134}"/>
              </a:ext>
            </a:extLst>
          </p:cNvPr>
          <p:cNvPicPr>
            <a:picLocks noChangeAspect="1"/>
          </p:cNvPicPr>
          <p:nvPr/>
        </p:nvPicPr>
        <p:blipFill>
          <a:blip r:embed="rId3"/>
          <a:stretch>
            <a:fillRect/>
          </a:stretch>
        </p:blipFill>
        <p:spPr>
          <a:xfrm>
            <a:off x="514350" y="731836"/>
            <a:ext cx="5326380" cy="2343150"/>
          </a:xfrm>
          <a:prstGeom prst="rect">
            <a:avLst/>
          </a:prstGeom>
        </p:spPr>
      </p:pic>
      <p:sp>
        <p:nvSpPr>
          <p:cNvPr id="3" name="Content Placeholder 2">
            <a:extLst>
              <a:ext uri="{FF2B5EF4-FFF2-40B4-BE49-F238E27FC236}">
                <a16:creationId xmlns:a16="http://schemas.microsoft.com/office/drawing/2014/main" id="{72CAA32F-8DFD-6A45-7690-756EBCC191E4}"/>
              </a:ext>
            </a:extLst>
          </p:cNvPr>
          <p:cNvSpPr>
            <a:spLocks noGrp="1"/>
          </p:cNvSpPr>
          <p:nvPr>
            <p:ph sz="quarter" idx="4294967295"/>
          </p:nvPr>
        </p:nvSpPr>
        <p:spPr>
          <a:xfrm>
            <a:off x="0" y="115888"/>
            <a:ext cx="4114800" cy="4525962"/>
          </a:xfrm>
          <a:prstGeom prst="rect">
            <a:avLst/>
          </a:prstGeom>
        </p:spPr>
        <p:txBody>
          <a:bodyPr/>
          <a:lstStyle/>
          <a:p>
            <a:pPr marL="0" indent="0" algn="ctr">
              <a:buNone/>
            </a:pPr>
            <a:r>
              <a:rPr lang="en-GB" b="1" dirty="0"/>
              <a:t>I do</a:t>
            </a:r>
            <a:endParaRPr lang="en-GB" sz="2000" dirty="0"/>
          </a:p>
          <a:p>
            <a:pPr marL="0" indent="0">
              <a:buNone/>
            </a:pPr>
            <a:endParaRPr lang="en-GB" dirty="0"/>
          </a:p>
        </p:txBody>
      </p:sp>
      <p:pic>
        <p:nvPicPr>
          <p:cNvPr id="13" name="Picture 8">
            <a:extLst>
              <a:ext uri="{FF2B5EF4-FFF2-40B4-BE49-F238E27FC236}">
                <a16:creationId xmlns:a16="http://schemas.microsoft.com/office/drawing/2014/main" id="{FD47E414-4BF6-0D41-8EA6-03DE5852ADE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3580" y="4926013"/>
            <a:ext cx="1209675" cy="1200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Text Placeholder 4">
            <a:extLst>
              <a:ext uri="{FF2B5EF4-FFF2-40B4-BE49-F238E27FC236}">
                <a16:creationId xmlns:a16="http://schemas.microsoft.com/office/drawing/2014/main" id="{853A9B83-2652-CF1E-196A-DEFF06BE2EE5}"/>
              </a:ext>
            </a:extLst>
          </p:cNvPr>
          <p:cNvSpPr txBox="1">
            <a:spLocks/>
          </p:cNvSpPr>
          <p:nvPr/>
        </p:nvSpPr>
        <p:spPr>
          <a:xfrm>
            <a:off x="6754646" y="3030537"/>
            <a:ext cx="4558731" cy="2210120"/>
          </a:xfrm>
          <a:prstGeom prst="rect">
            <a:avLst/>
          </a:prstGeom>
        </p:spPr>
        <p:txBody>
          <a:bodyPr/>
          <a:lstStyle>
            <a:lvl1pPr marL="228595" indent="-228595" algn="l" defTabSz="914373" rtl="0" eaLnBrk="1" latinLnBrk="0" hangingPunct="1">
              <a:lnSpc>
                <a:spcPct val="90000"/>
              </a:lnSpc>
              <a:spcBef>
                <a:spcPts val="1001"/>
              </a:spcBef>
              <a:buFont typeface="Arial" panose="020B0604020202020204" pitchFamily="34" charset="0"/>
              <a:buChar char="•"/>
              <a:defRPr sz="2800" kern="1200">
                <a:solidFill>
                  <a:schemeClr val="tx1"/>
                </a:solidFill>
                <a:latin typeface="+mn-lt"/>
                <a:ea typeface="+mn-ea"/>
                <a:cs typeface="+mn-cs"/>
              </a:defRPr>
            </a:lvl1pPr>
            <a:lvl2pPr marL="685781" indent="-228595" algn="l" defTabSz="91437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67" indent="-228595" algn="l" defTabSz="91437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54"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4pPr>
            <a:lvl5pPr marL="2057341"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5pPr>
            <a:lvl6pPr marL="2514526"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714"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8900"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086"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a:lstStyle>
          <a:p>
            <a:pPr marL="0" indent="0">
              <a:buNone/>
            </a:pPr>
            <a:r>
              <a:rPr lang="en-GB" b="1" dirty="0"/>
              <a:t>Further thinking</a:t>
            </a:r>
          </a:p>
          <a:p>
            <a:pPr marL="0" indent="0">
              <a:buNone/>
            </a:pPr>
            <a:r>
              <a:rPr lang="en-GB" b="1" dirty="0"/>
              <a:t>What is the multiplier?</a:t>
            </a:r>
          </a:p>
          <a:p>
            <a:pPr marL="0" indent="0">
              <a:buNone/>
            </a:pPr>
            <a:r>
              <a:rPr lang="en-GB" b="1" dirty="0"/>
              <a:t>Is it STILL greater than 1?</a:t>
            </a:r>
          </a:p>
          <a:p>
            <a:pPr marL="0" indent="0">
              <a:buNone/>
            </a:pPr>
            <a:r>
              <a:rPr lang="en-GB" b="1" dirty="0"/>
              <a:t>Why not?</a:t>
            </a:r>
          </a:p>
          <a:p>
            <a:pPr marL="0" indent="0">
              <a:buNone/>
            </a:pPr>
            <a:endParaRPr lang="en-GB" b="1" dirty="0"/>
          </a:p>
        </p:txBody>
      </p:sp>
    </p:spTree>
    <p:extLst>
      <p:ext uri="{BB962C8B-B14F-4D97-AF65-F5344CB8AC3E}">
        <p14:creationId xmlns:p14="http://schemas.microsoft.com/office/powerpoint/2010/main" val="3319279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C2858B-0B0E-73A1-045B-FE264959C58D}"/>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40DC19E-B0B9-C0AC-C558-8546EE25CA6B}"/>
              </a:ext>
            </a:extLst>
          </p:cNvPr>
          <p:cNvSpPr>
            <a:spLocks noGrp="1"/>
          </p:cNvSpPr>
          <p:nvPr>
            <p:ph sz="quarter" idx="4294967295"/>
          </p:nvPr>
        </p:nvSpPr>
        <p:spPr>
          <a:xfrm>
            <a:off x="0" y="115888"/>
            <a:ext cx="4114800" cy="4525962"/>
          </a:xfrm>
          <a:prstGeom prst="rect">
            <a:avLst/>
          </a:prstGeom>
        </p:spPr>
        <p:txBody>
          <a:bodyPr/>
          <a:lstStyle/>
          <a:p>
            <a:pPr marL="0" indent="0" algn="ctr">
              <a:buNone/>
            </a:pPr>
            <a:r>
              <a:rPr lang="en-GB" b="1" dirty="0"/>
              <a:t>I do</a:t>
            </a:r>
            <a:endParaRPr lang="en-GB" sz="2000" dirty="0"/>
          </a:p>
          <a:p>
            <a:pPr marL="0" indent="0">
              <a:buNone/>
            </a:pPr>
            <a:endParaRPr lang="en-GB" dirty="0"/>
          </a:p>
        </p:txBody>
      </p:sp>
      <p:sp>
        <p:nvSpPr>
          <p:cNvPr id="5" name="Content Placeholder 2">
            <a:extLst>
              <a:ext uri="{FF2B5EF4-FFF2-40B4-BE49-F238E27FC236}">
                <a16:creationId xmlns:a16="http://schemas.microsoft.com/office/drawing/2014/main" id="{4828890A-2481-812F-4605-8B4DB88B218E}"/>
              </a:ext>
            </a:extLst>
          </p:cNvPr>
          <p:cNvSpPr txBox="1">
            <a:spLocks/>
          </p:cNvSpPr>
          <p:nvPr/>
        </p:nvSpPr>
        <p:spPr bwMode="auto">
          <a:xfrm>
            <a:off x="6209731" y="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cs typeface="+mn-cs"/>
              </a:defRPr>
            </a:lvl2pPr>
            <a:lvl3pPr marL="1143000" indent="-228600" algn="l" rtl="0" eaLnBrk="1" fontAlgn="base" hangingPunct="1">
              <a:spcBef>
                <a:spcPct val="20000"/>
              </a:spcBef>
              <a:spcAft>
                <a:spcPct val="0"/>
              </a:spcAft>
              <a:buChar char="•"/>
              <a:defRPr sz="2400">
                <a:solidFill>
                  <a:schemeClr val="tx1"/>
                </a:solidFill>
                <a:latin typeface="+mn-lt"/>
                <a:cs typeface="+mn-cs"/>
              </a:defRPr>
            </a:lvl3pPr>
            <a:lvl4pPr marL="1600200" indent="-228600" algn="l" rtl="0" eaLnBrk="1" fontAlgn="base" hangingPunct="1">
              <a:spcBef>
                <a:spcPct val="20000"/>
              </a:spcBef>
              <a:spcAft>
                <a:spcPct val="0"/>
              </a:spcAft>
              <a:buChar char="–"/>
              <a:defRPr sz="2000">
                <a:solidFill>
                  <a:schemeClr val="tx1"/>
                </a:solidFill>
                <a:latin typeface="+mn-lt"/>
                <a:cs typeface="+mn-cs"/>
              </a:defRPr>
            </a:lvl4pPr>
            <a:lvl5pPr marL="2057400" indent="-228600" algn="l" rtl="0" eaLnBrk="1" fontAlgn="base" hangingPunct="1">
              <a:spcBef>
                <a:spcPct val="20000"/>
              </a:spcBef>
              <a:spcAft>
                <a:spcPct val="0"/>
              </a:spcAft>
              <a:buChar char="»"/>
              <a:defRPr sz="2000">
                <a:solidFill>
                  <a:schemeClr val="tx1"/>
                </a:solidFill>
                <a:latin typeface="+mn-lt"/>
                <a:cs typeface="+mn-cs"/>
              </a:defRPr>
            </a:lvl5pPr>
            <a:lvl6pPr marL="2514600" indent="-228600" algn="l" rtl="0" eaLnBrk="1" fontAlgn="base" hangingPunct="1">
              <a:spcBef>
                <a:spcPct val="20000"/>
              </a:spcBef>
              <a:spcAft>
                <a:spcPct val="0"/>
              </a:spcAft>
              <a:buChar char="»"/>
              <a:defRPr sz="2000">
                <a:solidFill>
                  <a:schemeClr val="tx1"/>
                </a:solidFill>
                <a:latin typeface="+mn-lt"/>
                <a:cs typeface="+mn-cs"/>
              </a:defRPr>
            </a:lvl6pPr>
            <a:lvl7pPr marL="2971800" indent="-228600" algn="l" rtl="0" eaLnBrk="1" fontAlgn="base" hangingPunct="1">
              <a:spcBef>
                <a:spcPct val="20000"/>
              </a:spcBef>
              <a:spcAft>
                <a:spcPct val="0"/>
              </a:spcAft>
              <a:buChar char="»"/>
              <a:defRPr sz="2000">
                <a:solidFill>
                  <a:schemeClr val="tx1"/>
                </a:solidFill>
                <a:latin typeface="+mn-lt"/>
                <a:cs typeface="+mn-cs"/>
              </a:defRPr>
            </a:lvl7pPr>
            <a:lvl8pPr marL="3429000" indent="-228600" algn="l" rtl="0" eaLnBrk="1" fontAlgn="base" hangingPunct="1">
              <a:spcBef>
                <a:spcPct val="20000"/>
              </a:spcBef>
              <a:spcAft>
                <a:spcPct val="0"/>
              </a:spcAft>
              <a:buChar char="»"/>
              <a:defRPr sz="2000">
                <a:solidFill>
                  <a:schemeClr val="tx1"/>
                </a:solidFill>
                <a:latin typeface="+mn-lt"/>
                <a:cs typeface="+mn-cs"/>
              </a:defRPr>
            </a:lvl8pPr>
            <a:lvl9pPr marL="3886200" indent="-228600" algn="l" rtl="0" eaLnBrk="1" fontAlgn="base" hangingPunct="1">
              <a:spcBef>
                <a:spcPct val="20000"/>
              </a:spcBef>
              <a:spcAft>
                <a:spcPct val="0"/>
              </a:spcAft>
              <a:buChar char="»"/>
              <a:defRPr sz="2000">
                <a:solidFill>
                  <a:schemeClr val="tx1"/>
                </a:solidFill>
                <a:latin typeface="+mn-lt"/>
                <a:cs typeface="+mn-cs"/>
              </a:defRPr>
            </a:lvl9pPr>
          </a:lstStyle>
          <a:p>
            <a:pPr marL="0" indent="0" algn="ctr">
              <a:buNone/>
            </a:pPr>
            <a:r>
              <a:rPr lang="en-GB" sz="2800" b="1" kern="0" dirty="0">
                <a:solidFill>
                  <a:srgbClr val="000000"/>
                </a:solidFill>
              </a:rPr>
              <a:t>We do</a:t>
            </a:r>
          </a:p>
          <a:p>
            <a:pPr marL="0" indent="0" algn="ctr">
              <a:buNone/>
            </a:pPr>
            <a:endParaRPr lang="en-GB" sz="2800" b="1" kern="0" dirty="0">
              <a:solidFill>
                <a:srgbClr val="000000"/>
              </a:solidFill>
            </a:endParaRPr>
          </a:p>
          <a:p>
            <a:pPr marL="0" indent="0" algn="ctr">
              <a:buNone/>
            </a:pPr>
            <a:endParaRPr lang="en-GB" sz="2800" b="1" kern="0" dirty="0">
              <a:solidFill>
                <a:srgbClr val="000000"/>
              </a:solidFill>
            </a:endParaRPr>
          </a:p>
        </p:txBody>
      </p:sp>
      <p:pic>
        <p:nvPicPr>
          <p:cNvPr id="13" name="Picture 8">
            <a:extLst>
              <a:ext uri="{FF2B5EF4-FFF2-40B4-BE49-F238E27FC236}">
                <a16:creationId xmlns:a16="http://schemas.microsoft.com/office/drawing/2014/main" id="{152205F8-4618-5BE4-4D86-14ACE8BCC83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3580" y="4926013"/>
            <a:ext cx="1209675" cy="1200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8">
            <a:extLst>
              <a:ext uri="{FF2B5EF4-FFF2-40B4-BE49-F238E27FC236}">
                <a16:creationId xmlns:a16="http://schemas.microsoft.com/office/drawing/2014/main" id="{FA38C8F9-55C1-DDDB-D367-AFCA52BF5EB2}"/>
              </a:ext>
            </a:extLst>
          </p:cNvPr>
          <p:cNvPicPr>
            <a:picLocks noChangeAspect="1"/>
          </p:cNvPicPr>
          <p:nvPr/>
        </p:nvPicPr>
        <p:blipFill>
          <a:blip r:embed="rId4"/>
          <a:stretch>
            <a:fillRect/>
          </a:stretch>
        </p:blipFill>
        <p:spPr>
          <a:xfrm>
            <a:off x="153580" y="724463"/>
            <a:ext cx="4897988" cy="1997238"/>
          </a:xfrm>
          <a:prstGeom prst="rect">
            <a:avLst/>
          </a:prstGeom>
        </p:spPr>
      </p:pic>
      <p:pic>
        <p:nvPicPr>
          <p:cNvPr id="12" name="Picture 11">
            <a:extLst>
              <a:ext uri="{FF2B5EF4-FFF2-40B4-BE49-F238E27FC236}">
                <a16:creationId xmlns:a16="http://schemas.microsoft.com/office/drawing/2014/main" id="{84E4A8BB-2BB1-58D0-E632-9274DE9893B5}"/>
              </a:ext>
            </a:extLst>
          </p:cNvPr>
          <p:cNvPicPr>
            <a:picLocks noChangeAspect="1"/>
          </p:cNvPicPr>
          <p:nvPr/>
        </p:nvPicPr>
        <p:blipFill>
          <a:blip r:embed="rId5"/>
          <a:stretch>
            <a:fillRect/>
          </a:stretch>
        </p:blipFill>
        <p:spPr>
          <a:xfrm>
            <a:off x="5982270" y="724463"/>
            <a:ext cx="4948979" cy="1997238"/>
          </a:xfrm>
          <a:prstGeom prst="rect">
            <a:avLst/>
          </a:prstGeom>
        </p:spPr>
      </p:pic>
      <p:sp>
        <p:nvSpPr>
          <p:cNvPr id="14" name="Rectangle 13">
            <a:extLst>
              <a:ext uri="{FF2B5EF4-FFF2-40B4-BE49-F238E27FC236}">
                <a16:creationId xmlns:a16="http://schemas.microsoft.com/office/drawing/2014/main" id="{D75A2491-84DA-06EC-E1CD-B22D66CDC467}"/>
              </a:ext>
            </a:extLst>
          </p:cNvPr>
          <p:cNvSpPr/>
          <p:nvPr/>
        </p:nvSpPr>
        <p:spPr>
          <a:xfrm>
            <a:off x="3701845" y="2109019"/>
            <a:ext cx="1343657" cy="38345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90B825D4-0304-D53D-ADF8-8DEFB6FC2745}"/>
              </a:ext>
            </a:extLst>
          </p:cNvPr>
          <p:cNvSpPr/>
          <p:nvPr/>
        </p:nvSpPr>
        <p:spPr>
          <a:xfrm>
            <a:off x="9652702" y="2187140"/>
            <a:ext cx="1343657" cy="38345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2333501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4" grpId="0" animBg="1"/>
      <p:bldP spid="1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866128C-CA5C-6F9C-52C2-614D9BDC94FE}"/>
              </a:ext>
            </a:extLst>
          </p:cNvPr>
          <p:cNvPicPr>
            <a:picLocks noChangeAspect="1"/>
          </p:cNvPicPr>
          <p:nvPr/>
        </p:nvPicPr>
        <p:blipFill>
          <a:blip r:embed="rId2"/>
          <a:stretch>
            <a:fillRect/>
          </a:stretch>
        </p:blipFill>
        <p:spPr>
          <a:xfrm>
            <a:off x="214312" y="881062"/>
            <a:ext cx="11763375" cy="4638675"/>
          </a:xfrm>
          <a:prstGeom prst="rect">
            <a:avLst/>
          </a:prstGeom>
        </p:spPr>
      </p:pic>
      <p:sp>
        <p:nvSpPr>
          <p:cNvPr id="4" name="Rectangle 3">
            <a:extLst>
              <a:ext uri="{FF2B5EF4-FFF2-40B4-BE49-F238E27FC236}">
                <a16:creationId xmlns:a16="http://schemas.microsoft.com/office/drawing/2014/main" id="{09351A70-5090-B564-B718-346A2B4B34E0}"/>
              </a:ext>
            </a:extLst>
          </p:cNvPr>
          <p:cNvSpPr/>
          <p:nvPr/>
        </p:nvSpPr>
        <p:spPr>
          <a:xfrm>
            <a:off x="4762500" y="2476500"/>
            <a:ext cx="1333500" cy="55245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Rectangle 7">
            <a:extLst>
              <a:ext uri="{FF2B5EF4-FFF2-40B4-BE49-F238E27FC236}">
                <a16:creationId xmlns:a16="http://schemas.microsoft.com/office/drawing/2014/main" id="{E5B3BD5B-2102-BF16-BE13-91CF3B981C52}"/>
              </a:ext>
            </a:extLst>
          </p:cNvPr>
          <p:cNvSpPr/>
          <p:nvPr/>
        </p:nvSpPr>
        <p:spPr>
          <a:xfrm>
            <a:off x="10439400" y="2528888"/>
            <a:ext cx="1333500" cy="55245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8">
            <a:extLst>
              <a:ext uri="{FF2B5EF4-FFF2-40B4-BE49-F238E27FC236}">
                <a16:creationId xmlns:a16="http://schemas.microsoft.com/office/drawing/2014/main" id="{708B9EC6-B5A0-949C-8ABD-08E2904DF637}"/>
              </a:ext>
            </a:extLst>
          </p:cNvPr>
          <p:cNvSpPr/>
          <p:nvPr/>
        </p:nvSpPr>
        <p:spPr>
          <a:xfrm>
            <a:off x="10644186" y="4776788"/>
            <a:ext cx="1333500" cy="55245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Rectangle 9">
            <a:extLst>
              <a:ext uri="{FF2B5EF4-FFF2-40B4-BE49-F238E27FC236}">
                <a16:creationId xmlns:a16="http://schemas.microsoft.com/office/drawing/2014/main" id="{AD3A1E3F-A65A-ECE6-9BF4-548B8B68E914}"/>
              </a:ext>
            </a:extLst>
          </p:cNvPr>
          <p:cNvSpPr/>
          <p:nvPr/>
        </p:nvSpPr>
        <p:spPr>
          <a:xfrm>
            <a:off x="4667249" y="4776788"/>
            <a:ext cx="1333500" cy="55245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Text Placeholder 4">
            <a:extLst>
              <a:ext uri="{FF2B5EF4-FFF2-40B4-BE49-F238E27FC236}">
                <a16:creationId xmlns:a16="http://schemas.microsoft.com/office/drawing/2014/main" id="{D316A647-3171-26A6-B1BC-9C33770BC351}"/>
              </a:ext>
            </a:extLst>
          </p:cNvPr>
          <p:cNvSpPr txBox="1">
            <a:spLocks/>
          </p:cNvSpPr>
          <p:nvPr/>
        </p:nvSpPr>
        <p:spPr>
          <a:xfrm>
            <a:off x="2553802" y="5713380"/>
            <a:ext cx="7620127" cy="1051750"/>
          </a:xfrm>
          <a:prstGeom prst="rect">
            <a:avLst/>
          </a:prstGeom>
        </p:spPr>
        <p:txBody>
          <a:bodyPr/>
          <a:lstStyle>
            <a:lvl1pPr marL="228595" indent="-228595" algn="l" defTabSz="914373" rtl="0" eaLnBrk="1" latinLnBrk="0" hangingPunct="1">
              <a:lnSpc>
                <a:spcPct val="90000"/>
              </a:lnSpc>
              <a:spcBef>
                <a:spcPts val="1001"/>
              </a:spcBef>
              <a:buFont typeface="Arial" panose="020B0604020202020204" pitchFamily="34" charset="0"/>
              <a:buChar char="•"/>
              <a:defRPr sz="2800" kern="1200">
                <a:solidFill>
                  <a:schemeClr val="tx1"/>
                </a:solidFill>
                <a:latin typeface="+mn-lt"/>
                <a:ea typeface="+mn-ea"/>
                <a:cs typeface="+mn-cs"/>
              </a:defRPr>
            </a:lvl1pPr>
            <a:lvl2pPr marL="685781" indent="-228595" algn="l" defTabSz="91437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67" indent="-228595" algn="l" defTabSz="91437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54"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4pPr>
            <a:lvl5pPr marL="2057341"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5pPr>
            <a:lvl6pPr marL="2514526"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714"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8900"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086"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a:lstStyle>
          <a:p>
            <a:pPr marL="0" indent="0">
              <a:buNone/>
            </a:pPr>
            <a:r>
              <a:rPr lang="en-GB" b="1" dirty="0"/>
              <a:t>Further thinking: What is the multiplier for each?</a:t>
            </a:r>
          </a:p>
          <a:p>
            <a:pPr marL="0" indent="0">
              <a:buNone/>
            </a:pPr>
            <a:endParaRPr lang="en-GB" b="1" dirty="0"/>
          </a:p>
        </p:txBody>
      </p:sp>
      <p:sp>
        <p:nvSpPr>
          <p:cNvPr id="12" name="Content Placeholder 2">
            <a:extLst>
              <a:ext uri="{FF2B5EF4-FFF2-40B4-BE49-F238E27FC236}">
                <a16:creationId xmlns:a16="http://schemas.microsoft.com/office/drawing/2014/main" id="{FAAF4C33-715D-156D-FEAB-76C60BA8F508}"/>
              </a:ext>
            </a:extLst>
          </p:cNvPr>
          <p:cNvSpPr txBox="1">
            <a:spLocks/>
          </p:cNvSpPr>
          <p:nvPr/>
        </p:nvSpPr>
        <p:spPr>
          <a:xfrm>
            <a:off x="0" y="115888"/>
            <a:ext cx="4114800" cy="4525962"/>
          </a:xfrm>
          <a:prstGeom prst="rect">
            <a:avLst/>
          </a:prstGeom>
        </p:spPr>
        <p:txBody>
          <a:bodyPr/>
          <a:lstStyle>
            <a:lvl1pPr marL="228595" indent="-228595" algn="l" defTabSz="914373" rtl="0" eaLnBrk="1" latinLnBrk="0" hangingPunct="1">
              <a:lnSpc>
                <a:spcPct val="90000"/>
              </a:lnSpc>
              <a:spcBef>
                <a:spcPts val="1001"/>
              </a:spcBef>
              <a:buFont typeface="Arial" panose="020B0604020202020204" pitchFamily="34" charset="0"/>
              <a:buChar char="•"/>
              <a:defRPr sz="2800" kern="1200">
                <a:solidFill>
                  <a:schemeClr val="tx1"/>
                </a:solidFill>
                <a:latin typeface="+mn-lt"/>
                <a:ea typeface="+mn-ea"/>
                <a:cs typeface="+mn-cs"/>
              </a:defRPr>
            </a:lvl1pPr>
            <a:lvl2pPr marL="685781" indent="-228595" algn="l" defTabSz="91437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67" indent="-228595" algn="l" defTabSz="91437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54"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4pPr>
            <a:lvl5pPr marL="2057341"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5pPr>
            <a:lvl6pPr marL="2514526"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714"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8900"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086"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a:lstStyle>
          <a:p>
            <a:pPr marL="0" indent="0" algn="ctr">
              <a:buFont typeface="Arial" panose="020B0604020202020204" pitchFamily="34" charset="0"/>
              <a:buNone/>
            </a:pPr>
            <a:r>
              <a:rPr lang="en-GB" b="1"/>
              <a:t>On your whiteboards</a:t>
            </a:r>
            <a:endParaRPr lang="en-GB" sz="2000"/>
          </a:p>
          <a:p>
            <a:pPr marL="0" indent="0">
              <a:buFont typeface="Arial" panose="020B0604020202020204" pitchFamily="34" charset="0"/>
              <a:buNone/>
            </a:pPr>
            <a:endParaRPr lang="en-GB" dirty="0"/>
          </a:p>
        </p:txBody>
      </p:sp>
    </p:spTree>
    <p:extLst>
      <p:ext uri="{BB962C8B-B14F-4D97-AF65-F5344CB8AC3E}">
        <p14:creationId xmlns:p14="http://schemas.microsoft.com/office/powerpoint/2010/main" val="3100941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nodeType="clickEffect">
                                  <p:stCondLst>
                                    <p:cond delay="0"/>
                                  </p:stCondLst>
                                  <p:childTnLst>
                                    <p:set>
                                      <p:cBhvr>
                                        <p:cTn id="26" dur="1" fill="hold">
                                          <p:stCondLst>
                                            <p:cond delay="0"/>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P spid="9" grpId="0" animBg="1"/>
      <p:bldP spid="10" grpId="0" animBg="1"/>
      <p:bldP spid="11"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94D58E8-4230-87DD-C363-8B5BE11CF826}"/>
              </a:ext>
            </a:extLst>
          </p:cNvPr>
          <p:cNvPicPr>
            <a:picLocks noChangeAspect="1"/>
          </p:cNvPicPr>
          <p:nvPr/>
        </p:nvPicPr>
        <p:blipFill>
          <a:blip r:embed="rId2"/>
          <a:stretch>
            <a:fillRect/>
          </a:stretch>
        </p:blipFill>
        <p:spPr>
          <a:xfrm>
            <a:off x="1337340" y="610367"/>
            <a:ext cx="6715125" cy="5076825"/>
          </a:xfrm>
          <a:prstGeom prst="rect">
            <a:avLst/>
          </a:prstGeom>
        </p:spPr>
      </p:pic>
      <p:sp>
        <p:nvSpPr>
          <p:cNvPr id="4" name="Content Placeholder 2">
            <a:extLst>
              <a:ext uri="{FF2B5EF4-FFF2-40B4-BE49-F238E27FC236}">
                <a16:creationId xmlns:a16="http://schemas.microsoft.com/office/drawing/2014/main" id="{8BBB5458-595A-E741-2E44-F5D7E9EF61ED}"/>
              </a:ext>
            </a:extLst>
          </p:cNvPr>
          <p:cNvSpPr txBox="1">
            <a:spLocks/>
          </p:cNvSpPr>
          <p:nvPr/>
        </p:nvSpPr>
        <p:spPr>
          <a:xfrm>
            <a:off x="0" y="115888"/>
            <a:ext cx="7167716" cy="4525962"/>
          </a:xfrm>
          <a:prstGeom prst="rect">
            <a:avLst/>
          </a:prstGeom>
        </p:spPr>
        <p:txBody>
          <a:bodyPr/>
          <a:lstStyle>
            <a:lvl1pPr marL="228595" indent="-228595" algn="l" defTabSz="914373" rtl="0" eaLnBrk="1" latinLnBrk="0" hangingPunct="1">
              <a:lnSpc>
                <a:spcPct val="90000"/>
              </a:lnSpc>
              <a:spcBef>
                <a:spcPts val="1001"/>
              </a:spcBef>
              <a:buFont typeface="Arial" panose="020B0604020202020204" pitchFamily="34" charset="0"/>
              <a:buChar char="•"/>
              <a:defRPr sz="2800" kern="1200">
                <a:solidFill>
                  <a:schemeClr val="tx1"/>
                </a:solidFill>
                <a:latin typeface="+mn-lt"/>
                <a:ea typeface="+mn-ea"/>
                <a:cs typeface="+mn-cs"/>
              </a:defRPr>
            </a:lvl1pPr>
            <a:lvl2pPr marL="685781" indent="-228595" algn="l" defTabSz="91437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67" indent="-228595" algn="l" defTabSz="91437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54"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4pPr>
            <a:lvl5pPr marL="2057341"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5pPr>
            <a:lvl6pPr marL="2514526"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714"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8900"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086"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a:lstStyle>
          <a:p>
            <a:pPr marL="0" indent="0" algn="ctr">
              <a:buFont typeface="Arial" panose="020B0604020202020204" pitchFamily="34" charset="0"/>
              <a:buNone/>
            </a:pPr>
            <a:r>
              <a:rPr lang="en-GB" b="1" dirty="0"/>
              <a:t>Working on the worksheet…</a:t>
            </a:r>
            <a:endParaRPr lang="en-GB" sz="2000" dirty="0"/>
          </a:p>
          <a:p>
            <a:pPr marL="0" indent="0">
              <a:buFont typeface="Arial" panose="020B0604020202020204" pitchFamily="34" charset="0"/>
              <a:buNone/>
            </a:pPr>
            <a:endParaRPr lang="en-GB" dirty="0"/>
          </a:p>
        </p:txBody>
      </p:sp>
    </p:spTree>
    <p:extLst>
      <p:ext uri="{BB962C8B-B14F-4D97-AF65-F5344CB8AC3E}">
        <p14:creationId xmlns:p14="http://schemas.microsoft.com/office/powerpoint/2010/main" val="26226625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19529CC-436B-9A63-C6D7-19667B6DBCCA}"/>
              </a:ext>
            </a:extLst>
          </p:cNvPr>
          <p:cNvPicPr>
            <a:picLocks noChangeAspect="1"/>
          </p:cNvPicPr>
          <p:nvPr/>
        </p:nvPicPr>
        <p:blipFill>
          <a:blip r:embed="rId2"/>
          <a:stretch>
            <a:fillRect/>
          </a:stretch>
        </p:blipFill>
        <p:spPr>
          <a:xfrm>
            <a:off x="1227956" y="443374"/>
            <a:ext cx="6638925" cy="5086350"/>
          </a:xfrm>
          <a:prstGeom prst="rect">
            <a:avLst/>
          </a:prstGeom>
        </p:spPr>
      </p:pic>
      <p:sp>
        <p:nvSpPr>
          <p:cNvPr id="4" name="Content Placeholder 2">
            <a:extLst>
              <a:ext uri="{FF2B5EF4-FFF2-40B4-BE49-F238E27FC236}">
                <a16:creationId xmlns:a16="http://schemas.microsoft.com/office/drawing/2014/main" id="{7FF4A724-480F-350E-886A-C32E4A59F6AD}"/>
              </a:ext>
            </a:extLst>
          </p:cNvPr>
          <p:cNvSpPr txBox="1">
            <a:spLocks/>
          </p:cNvSpPr>
          <p:nvPr/>
        </p:nvSpPr>
        <p:spPr>
          <a:xfrm>
            <a:off x="0" y="115888"/>
            <a:ext cx="7167716" cy="4525962"/>
          </a:xfrm>
          <a:prstGeom prst="rect">
            <a:avLst/>
          </a:prstGeom>
        </p:spPr>
        <p:txBody>
          <a:bodyPr/>
          <a:lstStyle>
            <a:lvl1pPr marL="228595" indent="-228595" algn="l" defTabSz="914373" rtl="0" eaLnBrk="1" latinLnBrk="0" hangingPunct="1">
              <a:lnSpc>
                <a:spcPct val="90000"/>
              </a:lnSpc>
              <a:spcBef>
                <a:spcPts val="1001"/>
              </a:spcBef>
              <a:buFont typeface="Arial" panose="020B0604020202020204" pitchFamily="34" charset="0"/>
              <a:buChar char="•"/>
              <a:defRPr sz="2800" kern="1200">
                <a:solidFill>
                  <a:schemeClr val="tx1"/>
                </a:solidFill>
                <a:latin typeface="+mn-lt"/>
                <a:ea typeface="+mn-ea"/>
                <a:cs typeface="+mn-cs"/>
              </a:defRPr>
            </a:lvl1pPr>
            <a:lvl2pPr marL="685781" indent="-228595" algn="l" defTabSz="91437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67" indent="-228595" algn="l" defTabSz="91437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54"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4pPr>
            <a:lvl5pPr marL="2057341"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5pPr>
            <a:lvl6pPr marL="2514526"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714"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8900"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086"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a:lstStyle>
          <a:p>
            <a:pPr marL="0" indent="0" algn="ctr">
              <a:buFont typeface="Arial" panose="020B0604020202020204" pitchFamily="34" charset="0"/>
              <a:buNone/>
            </a:pPr>
            <a:r>
              <a:rPr lang="en-GB" b="1" dirty="0"/>
              <a:t>Answers</a:t>
            </a:r>
            <a:endParaRPr lang="en-GB" sz="2000" dirty="0"/>
          </a:p>
          <a:p>
            <a:pPr marL="0" indent="0">
              <a:buFont typeface="Arial" panose="020B0604020202020204" pitchFamily="34" charset="0"/>
              <a:buNone/>
            </a:pPr>
            <a:endParaRPr lang="en-GB" dirty="0"/>
          </a:p>
        </p:txBody>
      </p:sp>
    </p:spTree>
    <p:extLst>
      <p:ext uri="{BB962C8B-B14F-4D97-AF65-F5344CB8AC3E}">
        <p14:creationId xmlns:p14="http://schemas.microsoft.com/office/powerpoint/2010/main" val="28985256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8047D8-68DF-710B-327A-155AE173239C}"/>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206EA24D-473E-F7F8-CB9F-32551564A30E}"/>
              </a:ext>
            </a:extLst>
          </p:cNvPr>
          <p:cNvPicPr>
            <a:picLocks noChangeAspect="1"/>
          </p:cNvPicPr>
          <p:nvPr/>
        </p:nvPicPr>
        <p:blipFill>
          <a:blip r:embed="rId2"/>
          <a:stretch>
            <a:fillRect/>
          </a:stretch>
        </p:blipFill>
        <p:spPr>
          <a:xfrm>
            <a:off x="1227956" y="443374"/>
            <a:ext cx="6638925" cy="5086350"/>
          </a:xfrm>
          <a:prstGeom prst="rect">
            <a:avLst/>
          </a:prstGeom>
        </p:spPr>
      </p:pic>
      <p:sp>
        <p:nvSpPr>
          <p:cNvPr id="4" name="Content Placeholder 2">
            <a:extLst>
              <a:ext uri="{FF2B5EF4-FFF2-40B4-BE49-F238E27FC236}">
                <a16:creationId xmlns:a16="http://schemas.microsoft.com/office/drawing/2014/main" id="{C6534445-0C73-043A-FDC5-D01953324C84}"/>
              </a:ext>
            </a:extLst>
          </p:cNvPr>
          <p:cNvSpPr txBox="1">
            <a:spLocks/>
          </p:cNvSpPr>
          <p:nvPr/>
        </p:nvSpPr>
        <p:spPr>
          <a:xfrm>
            <a:off x="0" y="115888"/>
            <a:ext cx="7167716" cy="4525962"/>
          </a:xfrm>
          <a:prstGeom prst="rect">
            <a:avLst/>
          </a:prstGeom>
        </p:spPr>
        <p:txBody>
          <a:bodyPr/>
          <a:lstStyle>
            <a:lvl1pPr marL="228595" indent="-228595" algn="l" defTabSz="914373" rtl="0" eaLnBrk="1" latinLnBrk="0" hangingPunct="1">
              <a:lnSpc>
                <a:spcPct val="90000"/>
              </a:lnSpc>
              <a:spcBef>
                <a:spcPts val="1001"/>
              </a:spcBef>
              <a:buFont typeface="Arial" panose="020B0604020202020204" pitchFamily="34" charset="0"/>
              <a:buChar char="•"/>
              <a:defRPr sz="2800" kern="1200">
                <a:solidFill>
                  <a:schemeClr val="tx1"/>
                </a:solidFill>
                <a:latin typeface="+mn-lt"/>
                <a:ea typeface="+mn-ea"/>
                <a:cs typeface="+mn-cs"/>
              </a:defRPr>
            </a:lvl1pPr>
            <a:lvl2pPr marL="685781" indent="-228595" algn="l" defTabSz="91437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67" indent="-228595" algn="l" defTabSz="91437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54"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4pPr>
            <a:lvl5pPr marL="2057341"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5pPr>
            <a:lvl6pPr marL="2514526"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714"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8900"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086"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a:lstStyle>
          <a:p>
            <a:pPr marL="0" indent="0" algn="ctr">
              <a:buFont typeface="Arial" panose="020B0604020202020204" pitchFamily="34" charset="0"/>
              <a:buNone/>
            </a:pPr>
            <a:r>
              <a:rPr lang="en-GB" b="1" dirty="0"/>
              <a:t>Answers</a:t>
            </a:r>
            <a:endParaRPr lang="en-GB" sz="2000" dirty="0"/>
          </a:p>
          <a:p>
            <a:pPr marL="0" indent="0">
              <a:buFont typeface="Arial" panose="020B0604020202020204" pitchFamily="34" charset="0"/>
              <a:buNone/>
            </a:pPr>
            <a:endParaRPr lang="en-GB" dirty="0"/>
          </a:p>
        </p:txBody>
      </p:sp>
      <p:pic>
        <p:nvPicPr>
          <p:cNvPr id="5" name="Picture 4">
            <a:extLst>
              <a:ext uri="{FF2B5EF4-FFF2-40B4-BE49-F238E27FC236}">
                <a16:creationId xmlns:a16="http://schemas.microsoft.com/office/drawing/2014/main" id="{5B6B1BDF-C76D-70D4-00D3-7CB0A7F7B231}"/>
              </a:ext>
            </a:extLst>
          </p:cNvPr>
          <p:cNvPicPr>
            <a:picLocks noChangeAspect="1"/>
          </p:cNvPicPr>
          <p:nvPr/>
        </p:nvPicPr>
        <p:blipFill>
          <a:blip r:embed="rId3"/>
          <a:stretch>
            <a:fillRect/>
          </a:stretch>
        </p:blipFill>
        <p:spPr>
          <a:xfrm>
            <a:off x="1237481" y="1094249"/>
            <a:ext cx="6629400" cy="4505325"/>
          </a:xfrm>
          <a:prstGeom prst="rect">
            <a:avLst/>
          </a:prstGeom>
        </p:spPr>
      </p:pic>
    </p:spTree>
    <p:extLst>
      <p:ext uri="{BB962C8B-B14F-4D97-AF65-F5344CB8AC3E}">
        <p14:creationId xmlns:p14="http://schemas.microsoft.com/office/powerpoint/2010/main" val="17879471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BC596B-62F6-E5BB-61B8-A0EA2FCAB444}"/>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3AB4C48A-5F84-5F19-56F9-B7BF3AE4E500}"/>
              </a:ext>
            </a:extLst>
          </p:cNvPr>
          <p:cNvSpPr txBox="1">
            <a:spLocks/>
          </p:cNvSpPr>
          <p:nvPr/>
        </p:nvSpPr>
        <p:spPr>
          <a:xfrm>
            <a:off x="0" y="115888"/>
            <a:ext cx="7167716" cy="4525962"/>
          </a:xfrm>
          <a:prstGeom prst="rect">
            <a:avLst/>
          </a:prstGeom>
        </p:spPr>
        <p:txBody>
          <a:bodyPr/>
          <a:lstStyle>
            <a:lvl1pPr marL="228595" indent="-228595" algn="l" defTabSz="914373" rtl="0" eaLnBrk="1" latinLnBrk="0" hangingPunct="1">
              <a:lnSpc>
                <a:spcPct val="90000"/>
              </a:lnSpc>
              <a:spcBef>
                <a:spcPts val="1001"/>
              </a:spcBef>
              <a:buFont typeface="Arial" panose="020B0604020202020204" pitchFamily="34" charset="0"/>
              <a:buChar char="•"/>
              <a:defRPr sz="2800" kern="1200">
                <a:solidFill>
                  <a:schemeClr val="tx1"/>
                </a:solidFill>
                <a:latin typeface="+mn-lt"/>
                <a:ea typeface="+mn-ea"/>
                <a:cs typeface="+mn-cs"/>
              </a:defRPr>
            </a:lvl1pPr>
            <a:lvl2pPr marL="685781" indent="-228595" algn="l" defTabSz="91437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67" indent="-228595" algn="l" defTabSz="91437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54"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4pPr>
            <a:lvl5pPr marL="2057341"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5pPr>
            <a:lvl6pPr marL="2514526"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714"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8900"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086"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a:lstStyle>
          <a:p>
            <a:pPr marL="0" indent="0" algn="ctr">
              <a:buFont typeface="Arial" panose="020B0604020202020204" pitchFamily="34" charset="0"/>
              <a:buNone/>
            </a:pPr>
            <a:r>
              <a:rPr lang="en-GB" b="1" dirty="0"/>
              <a:t>Challenge</a:t>
            </a:r>
            <a:endParaRPr lang="en-GB" sz="2000" dirty="0"/>
          </a:p>
          <a:p>
            <a:pPr marL="0" indent="0">
              <a:buFont typeface="Arial" panose="020B0604020202020204" pitchFamily="34" charset="0"/>
              <a:buNone/>
            </a:pPr>
            <a:endParaRPr lang="en-GB" dirty="0"/>
          </a:p>
        </p:txBody>
      </p:sp>
      <p:pic>
        <p:nvPicPr>
          <p:cNvPr id="6" name="Picture 5">
            <a:extLst>
              <a:ext uri="{FF2B5EF4-FFF2-40B4-BE49-F238E27FC236}">
                <a16:creationId xmlns:a16="http://schemas.microsoft.com/office/drawing/2014/main" id="{64C2F05C-63DA-1E37-E9C1-48BD490BAA4A}"/>
              </a:ext>
            </a:extLst>
          </p:cNvPr>
          <p:cNvPicPr>
            <a:picLocks noChangeAspect="1"/>
          </p:cNvPicPr>
          <p:nvPr/>
        </p:nvPicPr>
        <p:blipFill>
          <a:blip r:embed="rId2"/>
          <a:stretch>
            <a:fillRect/>
          </a:stretch>
        </p:blipFill>
        <p:spPr>
          <a:xfrm>
            <a:off x="1477604" y="552910"/>
            <a:ext cx="5395143" cy="5201732"/>
          </a:xfrm>
          <a:prstGeom prst="rect">
            <a:avLst/>
          </a:prstGeom>
        </p:spPr>
      </p:pic>
    </p:spTree>
    <p:extLst>
      <p:ext uri="{BB962C8B-B14F-4D97-AF65-F5344CB8AC3E}">
        <p14:creationId xmlns:p14="http://schemas.microsoft.com/office/powerpoint/2010/main" val="39621742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F1C34F-2F1E-86A7-3E22-7E342C14D572}"/>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78DFAEA1-54F8-17A4-7378-395914749140}"/>
              </a:ext>
            </a:extLst>
          </p:cNvPr>
          <p:cNvSpPr txBox="1">
            <a:spLocks/>
          </p:cNvSpPr>
          <p:nvPr/>
        </p:nvSpPr>
        <p:spPr>
          <a:xfrm>
            <a:off x="0" y="115888"/>
            <a:ext cx="7167716" cy="4525962"/>
          </a:xfrm>
          <a:prstGeom prst="rect">
            <a:avLst/>
          </a:prstGeom>
        </p:spPr>
        <p:txBody>
          <a:bodyPr/>
          <a:lstStyle>
            <a:lvl1pPr marL="228595" indent="-228595" algn="l" defTabSz="914373" rtl="0" eaLnBrk="1" latinLnBrk="0" hangingPunct="1">
              <a:lnSpc>
                <a:spcPct val="90000"/>
              </a:lnSpc>
              <a:spcBef>
                <a:spcPts val="1001"/>
              </a:spcBef>
              <a:buFont typeface="Arial" panose="020B0604020202020204" pitchFamily="34" charset="0"/>
              <a:buChar char="•"/>
              <a:defRPr sz="2800" kern="1200">
                <a:solidFill>
                  <a:schemeClr val="tx1"/>
                </a:solidFill>
                <a:latin typeface="+mn-lt"/>
                <a:ea typeface="+mn-ea"/>
                <a:cs typeface="+mn-cs"/>
              </a:defRPr>
            </a:lvl1pPr>
            <a:lvl2pPr marL="685781" indent="-228595" algn="l" defTabSz="91437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67" indent="-228595" algn="l" defTabSz="91437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54"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4pPr>
            <a:lvl5pPr marL="2057341"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5pPr>
            <a:lvl6pPr marL="2514526"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714"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8900"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086"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a:lstStyle>
          <a:p>
            <a:pPr marL="0" indent="0" algn="ctr">
              <a:buFont typeface="Arial" panose="020B0604020202020204" pitchFamily="34" charset="0"/>
              <a:buNone/>
            </a:pPr>
            <a:r>
              <a:rPr lang="en-GB" b="1" dirty="0"/>
              <a:t>Challenge</a:t>
            </a:r>
            <a:endParaRPr lang="en-GB" sz="2000" dirty="0"/>
          </a:p>
          <a:p>
            <a:pPr marL="0" indent="0">
              <a:buFont typeface="Arial" panose="020B0604020202020204" pitchFamily="34" charset="0"/>
              <a:buNone/>
            </a:pPr>
            <a:endParaRPr lang="en-GB" dirty="0"/>
          </a:p>
        </p:txBody>
      </p:sp>
      <p:pic>
        <p:nvPicPr>
          <p:cNvPr id="6" name="Picture 5">
            <a:extLst>
              <a:ext uri="{FF2B5EF4-FFF2-40B4-BE49-F238E27FC236}">
                <a16:creationId xmlns:a16="http://schemas.microsoft.com/office/drawing/2014/main" id="{B4A65041-B982-28D3-B9EB-0422E2A394BD}"/>
              </a:ext>
            </a:extLst>
          </p:cNvPr>
          <p:cNvPicPr>
            <a:picLocks noChangeAspect="1"/>
          </p:cNvPicPr>
          <p:nvPr/>
        </p:nvPicPr>
        <p:blipFill>
          <a:blip r:embed="rId2"/>
          <a:stretch>
            <a:fillRect/>
          </a:stretch>
        </p:blipFill>
        <p:spPr>
          <a:xfrm>
            <a:off x="1477604" y="552910"/>
            <a:ext cx="5395143" cy="5201732"/>
          </a:xfrm>
          <a:prstGeom prst="rect">
            <a:avLst/>
          </a:prstGeom>
        </p:spPr>
      </p:pic>
      <p:pic>
        <p:nvPicPr>
          <p:cNvPr id="8" name="Picture 7">
            <a:extLst>
              <a:ext uri="{FF2B5EF4-FFF2-40B4-BE49-F238E27FC236}">
                <a16:creationId xmlns:a16="http://schemas.microsoft.com/office/drawing/2014/main" id="{F00AEE34-523C-2B18-2BDC-8F95ED9094A4}"/>
              </a:ext>
            </a:extLst>
          </p:cNvPr>
          <p:cNvPicPr>
            <a:picLocks noChangeAspect="1"/>
          </p:cNvPicPr>
          <p:nvPr/>
        </p:nvPicPr>
        <p:blipFill>
          <a:blip r:embed="rId3"/>
          <a:stretch>
            <a:fillRect/>
          </a:stretch>
        </p:blipFill>
        <p:spPr>
          <a:xfrm>
            <a:off x="7167716" y="744492"/>
            <a:ext cx="3848100" cy="5010150"/>
          </a:xfrm>
          <a:prstGeom prst="rect">
            <a:avLst/>
          </a:prstGeom>
        </p:spPr>
      </p:pic>
      <p:sp>
        <p:nvSpPr>
          <p:cNvPr id="9" name="Content Placeholder 2">
            <a:extLst>
              <a:ext uri="{FF2B5EF4-FFF2-40B4-BE49-F238E27FC236}">
                <a16:creationId xmlns:a16="http://schemas.microsoft.com/office/drawing/2014/main" id="{6184F5B2-2D90-ADCF-F152-4A229460A6CA}"/>
              </a:ext>
            </a:extLst>
          </p:cNvPr>
          <p:cNvSpPr txBox="1">
            <a:spLocks/>
          </p:cNvSpPr>
          <p:nvPr/>
        </p:nvSpPr>
        <p:spPr>
          <a:xfrm>
            <a:off x="8551299" y="133453"/>
            <a:ext cx="2163097" cy="4525962"/>
          </a:xfrm>
          <a:prstGeom prst="rect">
            <a:avLst/>
          </a:prstGeom>
        </p:spPr>
        <p:txBody>
          <a:bodyPr/>
          <a:lstStyle>
            <a:lvl1pPr marL="228595" indent="-228595" algn="l" defTabSz="914373" rtl="0" eaLnBrk="1" latinLnBrk="0" hangingPunct="1">
              <a:lnSpc>
                <a:spcPct val="90000"/>
              </a:lnSpc>
              <a:spcBef>
                <a:spcPts val="1001"/>
              </a:spcBef>
              <a:buFont typeface="Arial" panose="020B0604020202020204" pitchFamily="34" charset="0"/>
              <a:buChar char="•"/>
              <a:defRPr sz="2800" kern="1200">
                <a:solidFill>
                  <a:schemeClr val="tx1"/>
                </a:solidFill>
                <a:latin typeface="+mn-lt"/>
                <a:ea typeface="+mn-ea"/>
                <a:cs typeface="+mn-cs"/>
              </a:defRPr>
            </a:lvl1pPr>
            <a:lvl2pPr marL="685781" indent="-228595" algn="l" defTabSz="91437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67" indent="-228595" algn="l" defTabSz="91437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54"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4pPr>
            <a:lvl5pPr marL="2057341"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5pPr>
            <a:lvl6pPr marL="2514526"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714"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8900"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086"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a:lstStyle>
          <a:p>
            <a:pPr marL="0" indent="0" algn="ctr">
              <a:buFont typeface="Arial" panose="020B0604020202020204" pitchFamily="34" charset="0"/>
              <a:buNone/>
            </a:pPr>
            <a:r>
              <a:rPr lang="en-GB" b="1" dirty="0"/>
              <a:t>Answers</a:t>
            </a:r>
            <a:endParaRPr lang="en-GB" sz="2000" dirty="0"/>
          </a:p>
          <a:p>
            <a:pPr marL="0" indent="0">
              <a:buFont typeface="Arial" panose="020B0604020202020204" pitchFamily="34" charset="0"/>
              <a:buNone/>
            </a:pPr>
            <a:endParaRPr lang="en-GB" dirty="0"/>
          </a:p>
        </p:txBody>
      </p:sp>
    </p:spTree>
    <p:extLst>
      <p:ext uri="{BB962C8B-B14F-4D97-AF65-F5344CB8AC3E}">
        <p14:creationId xmlns:p14="http://schemas.microsoft.com/office/powerpoint/2010/main" val="24192217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ext Placeholder 1">
                <a:extLst>
                  <a:ext uri="{FF2B5EF4-FFF2-40B4-BE49-F238E27FC236}">
                    <a16:creationId xmlns:a16="http://schemas.microsoft.com/office/drawing/2014/main" id="{D8E86BCA-B172-457A-73AB-180E2989AB0F}"/>
                  </a:ext>
                </a:extLst>
              </p:cNvPr>
              <p:cNvSpPr>
                <a:spLocks noGrp="1"/>
              </p:cNvSpPr>
              <p:nvPr>
                <p:ph type="body" sz="quarter" idx="11"/>
              </p:nvPr>
            </p:nvSpPr>
            <p:spPr/>
            <p:txBody>
              <a:bodyPr/>
              <a:lstStyle/>
              <a:p>
                <a:r>
                  <a:rPr lang="en-GB" dirty="0"/>
                  <a:t>Solve:</a:t>
                </a:r>
              </a:p>
              <a:p>
                <a:pPr marL="457200" indent="-457200">
                  <a:buFont typeface="+mj-lt"/>
                  <a:buAutoNum type="arabicPeriod"/>
                </a:pPr>
                <a:r>
                  <a:rPr lang="en-GB" b="1" dirty="0"/>
                  <a:t>4(2x + 3) = 20</a:t>
                </a:r>
              </a:p>
              <a:p>
                <a:r>
                  <a:rPr lang="en-GB" dirty="0"/>
                  <a:t>and</a:t>
                </a:r>
              </a:p>
              <a:p>
                <a:pPr marL="457200" indent="-457200">
                  <a:buFont typeface="+mj-lt"/>
                  <a:buAutoNum type="arabicPeriod" startAt="2"/>
                </a:pPr>
                <a14:m>
                  <m:oMath xmlns:m="http://schemas.openxmlformats.org/officeDocument/2006/math">
                    <m:r>
                      <a:rPr lang="en-GB" b="1" dirty="0">
                        <a:latin typeface="Cambria Math" panose="02040503050406030204" pitchFamily="18" charset="0"/>
                      </a:rPr>
                      <m:t>−</m:t>
                    </m:r>
                    <m:r>
                      <a:rPr lang="en-GB" b="1" i="1" dirty="0">
                        <a:latin typeface="Cambria Math" panose="02040503050406030204" pitchFamily="18" charset="0"/>
                      </a:rPr>
                      <m:t>𝟓</m:t>
                    </m:r>
                  </m:oMath>
                </a14:m>
                <a:r>
                  <a:rPr lang="en-GB" b="1" dirty="0"/>
                  <a:t>(3x </a:t>
                </a:r>
                <a14:m>
                  <m:oMath xmlns:m="http://schemas.openxmlformats.org/officeDocument/2006/math">
                    <m:r>
                      <a:rPr lang="en-GB" b="1" dirty="0">
                        <a:latin typeface="Cambria Math" panose="02040503050406030204" pitchFamily="18" charset="0"/>
                      </a:rPr>
                      <m:t>−</m:t>
                    </m:r>
                  </m:oMath>
                </a14:m>
                <a:r>
                  <a:rPr lang="en-GB" b="1" dirty="0"/>
                  <a:t> 1) = 65</a:t>
                </a:r>
              </a:p>
              <a:p>
                <a:endParaRPr lang="en-GB" dirty="0"/>
              </a:p>
              <a:p>
                <a:endParaRPr lang="en-GB" b="1" dirty="0"/>
              </a:p>
            </p:txBody>
          </p:sp>
        </mc:Choice>
        <mc:Fallback xmlns="">
          <p:sp>
            <p:nvSpPr>
              <p:cNvPr id="2" name="Text Placeholder 1">
                <a:extLst>
                  <a:ext uri="{FF2B5EF4-FFF2-40B4-BE49-F238E27FC236}">
                    <a16:creationId xmlns:a16="http://schemas.microsoft.com/office/drawing/2014/main" id="{D8E86BCA-B172-457A-73AB-180E2989AB0F}"/>
                  </a:ext>
                </a:extLst>
              </p:cNvPr>
              <p:cNvSpPr>
                <a:spLocks noGrp="1" noRot="1" noChangeAspect="1" noMove="1" noResize="1" noEditPoints="1" noAdjustHandles="1" noChangeArrowheads="1" noChangeShapeType="1" noTextEdit="1"/>
              </p:cNvSpPr>
              <p:nvPr>
                <p:ph type="body" sz="quarter" idx="11"/>
              </p:nvPr>
            </p:nvSpPr>
            <p:spPr>
              <a:blipFill>
                <a:blip r:embed="rId2"/>
                <a:stretch>
                  <a:fillRect l="-2807" t="-2121"/>
                </a:stretch>
              </a:blipFill>
            </p:spPr>
            <p:txBody>
              <a:bodyPr/>
              <a:lstStyle/>
              <a:p>
                <a:r>
                  <a:rPr lang="en-GB">
                    <a:noFill/>
                  </a:rPr>
                  <a:t> </a:t>
                </a:r>
              </a:p>
            </p:txBody>
          </p:sp>
        </mc:Fallback>
      </mc:AlternateContent>
      <p:sp>
        <p:nvSpPr>
          <p:cNvPr id="3" name="Text Placeholder 2">
            <a:extLst>
              <a:ext uri="{FF2B5EF4-FFF2-40B4-BE49-F238E27FC236}">
                <a16:creationId xmlns:a16="http://schemas.microsoft.com/office/drawing/2014/main" id="{45BFA0D3-B989-6284-D3A9-17504A8E20A7}"/>
              </a:ext>
            </a:extLst>
          </p:cNvPr>
          <p:cNvSpPr>
            <a:spLocks noGrp="1"/>
          </p:cNvSpPr>
          <p:nvPr>
            <p:ph type="body" sz="quarter" idx="12"/>
          </p:nvPr>
        </p:nvSpPr>
        <p:spPr/>
        <p:txBody>
          <a:bodyPr/>
          <a:lstStyle/>
          <a:p>
            <a:r>
              <a:rPr lang="en-GB" dirty="0"/>
              <a:t>Write down the value of the gradient and the coordinates of the y-intercept for the line:</a:t>
            </a:r>
          </a:p>
          <a:p>
            <a:endParaRPr lang="en-GB" dirty="0"/>
          </a:p>
          <a:p>
            <a:r>
              <a:rPr lang="en-GB" b="1" dirty="0"/>
              <a:t>      y = -0.25x – 4.5</a:t>
            </a:r>
          </a:p>
        </p:txBody>
      </p:sp>
      <p:sp>
        <p:nvSpPr>
          <p:cNvPr id="4" name="Text Placeholder 3">
            <a:extLst>
              <a:ext uri="{FF2B5EF4-FFF2-40B4-BE49-F238E27FC236}">
                <a16:creationId xmlns:a16="http://schemas.microsoft.com/office/drawing/2014/main" id="{89DB9BBF-57C5-2485-D35F-F93C8C265F20}"/>
              </a:ext>
            </a:extLst>
          </p:cNvPr>
          <p:cNvSpPr>
            <a:spLocks noGrp="1"/>
          </p:cNvSpPr>
          <p:nvPr>
            <p:ph type="body" sz="quarter" idx="13"/>
          </p:nvPr>
        </p:nvSpPr>
        <p:spPr/>
        <p:txBody>
          <a:bodyPr/>
          <a:lstStyle/>
          <a:p>
            <a:r>
              <a:rPr lang="en-GB" dirty="0"/>
              <a:t>Express </a:t>
            </a:r>
            <a:r>
              <a:rPr lang="en-GB" b="1" dirty="0"/>
              <a:t>140</a:t>
            </a:r>
            <a:r>
              <a:rPr lang="en-GB" dirty="0"/>
              <a:t> as the product of its </a:t>
            </a:r>
            <a:r>
              <a:rPr lang="en-GB" b="1" dirty="0"/>
              <a:t>prime factors.</a:t>
            </a:r>
          </a:p>
          <a:p>
            <a:endParaRPr lang="en-GB" dirty="0"/>
          </a:p>
        </p:txBody>
      </p:sp>
      <p:sp>
        <p:nvSpPr>
          <p:cNvPr id="5" name="Text Placeholder 4">
            <a:extLst>
              <a:ext uri="{FF2B5EF4-FFF2-40B4-BE49-F238E27FC236}">
                <a16:creationId xmlns:a16="http://schemas.microsoft.com/office/drawing/2014/main" id="{2A2CED78-78D2-F9C3-B760-4E93759EB69D}"/>
              </a:ext>
            </a:extLst>
          </p:cNvPr>
          <p:cNvSpPr>
            <a:spLocks noGrp="1"/>
          </p:cNvSpPr>
          <p:nvPr>
            <p:ph type="body" sz="quarter" idx="10"/>
          </p:nvPr>
        </p:nvSpPr>
        <p:spPr>
          <a:xfrm>
            <a:off x="425019" y="434384"/>
            <a:ext cx="10415045" cy="488983"/>
          </a:xfrm>
        </p:spPr>
        <p:txBody>
          <a:bodyPr/>
          <a:lstStyle/>
          <a:p>
            <a:r>
              <a:rPr lang="en-GB" sz="3600" b="1" u="sng" dirty="0"/>
              <a:t>Title: Increase and Decrease by Using a Multiplier</a:t>
            </a:r>
          </a:p>
          <a:p>
            <a:endParaRPr lang="en-GB" dirty="0"/>
          </a:p>
        </p:txBody>
      </p:sp>
    </p:spTree>
    <p:extLst>
      <p:ext uri="{BB962C8B-B14F-4D97-AF65-F5344CB8AC3E}">
        <p14:creationId xmlns:p14="http://schemas.microsoft.com/office/powerpoint/2010/main" val="11792524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C35E8D-964B-97E8-EED9-1B2569FFDFF5}"/>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ext Placeholder 1">
                <a:extLst>
                  <a:ext uri="{FF2B5EF4-FFF2-40B4-BE49-F238E27FC236}">
                    <a16:creationId xmlns:a16="http://schemas.microsoft.com/office/drawing/2014/main" id="{E64E6200-3FE2-0F23-0F2B-C192324D7374}"/>
                  </a:ext>
                </a:extLst>
              </p:cNvPr>
              <p:cNvSpPr>
                <a:spLocks noGrp="1"/>
              </p:cNvSpPr>
              <p:nvPr>
                <p:ph type="body" sz="quarter" idx="11"/>
              </p:nvPr>
            </p:nvSpPr>
            <p:spPr/>
            <p:txBody>
              <a:bodyPr/>
              <a:lstStyle/>
              <a:p>
                <a:r>
                  <a:rPr lang="en-GB" dirty="0"/>
                  <a:t>Solve:</a:t>
                </a:r>
              </a:p>
              <a:p>
                <a:pPr marL="457200" indent="-457200">
                  <a:buFont typeface="+mj-lt"/>
                  <a:buAutoNum type="arabicPeriod"/>
                </a:pPr>
                <a:r>
                  <a:rPr lang="en-GB" b="1" dirty="0"/>
                  <a:t>4(2x + 3) = 20    </a:t>
                </a:r>
                <a:r>
                  <a:rPr lang="en-GB" b="1" dirty="0">
                    <a:solidFill>
                      <a:srgbClr val="FF0000"/>
                    </a:solidFill>
                  </a:rPr>
                  <a:t>x = 2</a:t>
                </a:r>
              </a:p>
              <a:p>
                <a:r>
                  <a:rPr lang="en-GB" dirty="0"/>
                  <a:t>and</a:t>
                </a:r>
              </a:p>
              <a:p>
                <a:pPr marL="457200" indent="-457200">
                  <a:buFont typeface="+mj-lt"/>
                  <a:buAutoNum type="arabicPeriod" startAt="2"/>
                </a:pPr>
                <a14:m>
                  <m:oMath xmlns:m="http://schemas.openxmlformats.org/officeDocument/2006/math">
                    <m:r>
                      <a:rPr lang="en-GB" b="1" dirty="0">
                        <a:latin typeface="Cambria Math" panose="02040503050406030204" pitchFamily="18" charset="0"/>
                      </a:rPr>
                      <m:t>−</m:t>
                    </m:r>
                    <m:r>
                      <a:rPr lang="en-GB" b="1" i="1" dirty="0">
                        <a:latin typeface="Cambria Math" panose="02040503050406030204" pitchFamily="18" charset="0"/>
                      </a:rPr>
                      <m:t>𝟓</m:t>
                    </m:r>
                  </m:oMath>
                </a14:m>
                <a:r>
                  <a:rPr lang="en-GB" b="1" dirty="0"/>
                  <a:t>(3x </a:t>
                </a:r>
                <a14:m>
                  <m:oMath xmlns:m="http://schemas.openxmlformats.org/officeDocument/2006/math">
                    <m:r>
                      <a:rPr lang="en-GB" b="1" dirty="0">
                        <a:latin typeface="Cambria Math" panose="02040503050406030204" pitchFamily="18" charset="0"/>
                      </a:rPr>
                      <m:t>−</m:t>
                    </m:r>
                  </m:oMath>
                </a14:m>
                <a:r>
                  <a:rPr lang="en-GB" b="1" dirty="0"/>
                  <a:t> 1) = 65 </a:t>
                </a:r>
                <a:r>
                  <a:rPr lang="en-GB" b="1" dirty="0">
                    <a:solidFill>
                      <a:srgbClr val="FF0000"/>
                    </a:solidFill>
                  </a:rPr>
                  <a:t>x = -4</a:t>
                </a:r>
              </a:p>
              <a:p>
                <a:endParaRPr lang="en-GB" dirty="0"/>
              </a:p>
              <a:p>
                <a:endParaRPr lang="en-GB" b="1" dirty="0"/>
              </a:p>
            </p:txBody>
          </p:sp>
        </mc:Choice>
        <mc:Fallback xmlns="">
          <p:sp>
            <p:nvSpPr>
              <p:cNvPr id="2" name="Text Placeholder 1">
                <a:extLst>
                  <a:ext uri="{FF2B5EF4-FFF2-40B4-BE49-F238E27FC236}">
                    <a16:creationId xmlns:a16="http://schemas.microsoft.com/office/drawing/2014/main" id="{E64E6200-3FE2-0F23-0F2B-C192324D7374}"/>
                  </a:ext>
                </a:extLst>
              </p:cNvPr>
              <p:cNvSpPr>
                <a:spLocks noGrp="1" noRot="1" noChangeAspect="1" noMove="1" noResize="1" noEditPoints="1" noAdjustHandles="1" noChangeArrowheads="1" noChangeShapeType="1" noTextEdit="1"/>
              </p:cNvSpPr>
              <p:nvPr>
                <p:ph type="body" sz="quarter" idx="11"/>
              </p:nvPr>
            </p:nvSpPr>
            <p:spPr>
              <a:blipFill>
                <a:blip r:embed="rId2"/>
                <a:stretch>
                  <a:fillRect l="-2807" t="-2121" r="-175"/>
                </a:stretch>
              </a:blipFill>
            </p:spPr>
            <p:txBody>
              <a:bodyPr/>
              <a:lstStyle/>
              <a:p>
                <a:r>
                  <a:rPr lang="en-GB">
                    <a:noFill/>
                  </a:rPr>
                  <a:t> </a:t>
                </a:r>
              </a:p>
            </p:txBody>
          </p:sp>
        </mc:Fallback>
      </mc:AlternateContent>
      <p:sp>
        <p:nvSpPr>
          <p:cNvPr id="3" name="Text Placeholder 2">
            <a:extLst>
              <a:ext uri="{FF2B5EF4-FFF2-40B4-BE49-F238E27FC236}">
                <a16:creationId xmlns:a16="http://schemas.microsoft.com/office/drawing/2014/main" id="{86240FA0-E538-7FFC-9712-9F1F73FE4207}"/>
              </a:ext>
            </a:extLst>
          </p:cNvPr>
          <p:cNvSpPr>
            <a:spLocks noGrp="1"/>
          </p:cNvSpPr>
          <p:nvPr>
            <p:ph type="body" sz="quarter" idx="12"/>
          </p:nvPr>
        </p:nvSpPr>
        <p:spPr/>
        <p:txBody>
          <a:bodyPr/>
          <a:lstStyle/>
          <a:p>
            <a:r>
              <a:rPr lang="en-GB" dirty="0"/>
              <a:t>Write down the value of the gradient and the coordinates of the y-intercept for the line:</a:t>
            </a:r>
          </a:p>
          <a:p>
            <a:endParaRPr lang="en-GB" dirty="0"/>
          </a:p>
          <a:p>
            <a:r>
              <a:rPr lang="en-GB" b="1" dirty="0"/>
              <a:t>      y = -0.25x – 4.5</a:t>
            </a:r>
          </a:p>
          <a:p>
            <a:r>
              <a:rPr lang="en-GB" b="1" dirty="0">
                <a:solidFill>
                  <a:srgbClr val="FF0000"/>
                </a:solidFill>
              </a:rPr>
              <a:t>Gradient = -0.25</a:t>
            </a:r>
          </a:p>
          <a:p>
            <a:r>
              <a:rPr lang="en-GB" b="1" dirty="0">
                <a:solidFill>
                  <a:srgbClr val="FF0000"/>
                </a:solidFill>
              </a:rPr>
              <a:t>Y-intercept at (0,-4.5)</a:t>
            </a:r>
          </a:p>
        </p:txBody>
      </p:sp>
      <p:sp>
        <p:nvSpPr>
          <p:cNvPr id="4" name="Text Placeholder 3">
            <a:extLst>
              <a:ext uri="{FF2B5EF4-FFF2-40B4-BE49-F238E27FC236}">
                <a16:creationId xmlns:a16="http://schemas.microsoft.com/office/drawing/2014/main" id="{C91B3F49-6694-BD27-2878-0DD6A3D6FB60}"/>
              </a:ext>
            </a:extLst>
          </p:cNvPr>
          <p:cNvSpPr>
            <a:spLocks noGrp="1"/>
          </p:cNvSpPr>
          <p:nvPr>
            <p:ph type="body" sz="quarter" idx="13"/>
          </p:nvPr>
        </p:nvSpPr>
        <p:spPr/>
        <p:txBody>
          <a:bodyPr/>
          <a:lstStyle/>
          <a:p>
            <a:r>
              <a:rPr lang="en-GB" dirty="0"/>
              <a:t>Express </a:t>
            </a:r>
            <a:r>
              <a:rPr lang="en-GB" b="1" dirty="0"/>
              <a:t>140</a:t>
            </a:r>
            <a:r>
              <a:rPr lang="en-GB" dirty="0"/>
              <a:t> as the product of its </a:t>
            </a:r>
            <a:r>
              <a:rPr lang="en-GB" b="1" dirty="0"/>
              <a:t>prime factors.</a:t>
            </a:r>
          </a:p>
          <a:p>
            <a:endParaRPr lang="en-GB" b="1" dirty="0"/>
          </a:p>
          <a:p>
            <a:endParaRPr lang="en-GB" b="1" dirty="0"/>
          </a:p>
          <a:p>
            <a:r>
              <a:rPr lang="en-GB" b="1" dirty="0">
                <a:solidFill>
                  <a:srgbClr val="FF0000"/>
                </a:solidFill>
              </a:rPr>
              <a:t>        2 x 2 x 5 x 7</a:t>
            </a:r>
          </a:p>
          <a:p>
            <a:r>
              <a:rPr lang="en-GB" b="1" dirty="0">
                <a:solidFill>
                  <a:srgbClr val="FF0000"/>
                </a:solidFill>
              </a:rPr>
              <a:t>        = 2</a:t>
            </a:r>
            <a:r>
              <a:rPr lang="en-GB" b="1" baseline="30000" dirty="0">
                <a:solidFill>
                  <a:srgbClr val="FF0000"/>
                </a:solidFill>
              </a:rPr>
              <a:t>2 </a:t>
            </a:r>
            <a:r>
              <a:rPr lang="en-GB" b="1" dirty="0">
                <a:solidFill>
                  <a:srgbClr val="FF0000"/>
                </a:solidFill>
              </a:rPr>
              <a:t>x 5 x 7</a:t>
            </a:r>
          </a:p>
          <a:p>
            <a:endParaRPr lang="en-GB" dirty="0"/>
          </a:p>
        </p:txBody>
      </p:sp>
      <p:sp>
        <p:nvSpPr>
          <p:cNvPr id="5" name="Text Placeholder 4">
            <a:extLst>
              <a:ext uri="{FF2B5EF4-FFF2-40B4-BE49-F238E27FC236}">
                <a16:creationId xmlns:a16="http://schemas.microsoft.com/office/drawing/2014/main" id="{097DCF5C-3F2C-4157-09E2-6B9250B4E01F}"/>
              </a:ext>
            </a:extLst>
          </p:cNvPr>
          <p:cNvSpPr>
            <a:spLocks noGrp="1"/>
          </p:cNvSpPr>
          <p:nvPr>
            <p:ph type="body" sz="quarter" idx="10"/>
          </p:nvPr>
        </p:nvSpPr>
        <p:spPr>
          <a:xfrm>
            <a:off x="425019" y="434384"/>
            <a:ext cx="10415045" cy="488983"/>
          </a:xfrm>
        </p:spPr>
        <p:txBody>
          <a:bodyPr/>
          <a:lstStyle/>
          <a:p>
            <a:r>
              <a:rPr lang="en-GB" sz="3600" b="1" u="sng" dirty="0"/>
              <a:t>Title: Increase and Decrease by Using a Multiplier</a:t>
            </a:r>
          </a:p>
          <a:p>
            <a:endParaRPr lang="en-GB" dirty="0"/>
          </a:p>
        </p:txBody>
      </p:sp>
    </p:spTree>
    <p:extLst>
      <p:ext uri="{BB962C8B-B14F-4D97-AF65-F5344CB8AC3E}">
        <p14:creationId xmlns:p14="http://schemas.microsoft.com/office/powerpoint/2010/main" val="28788212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3981430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022E827-C6B4-2E5E-1675-560D85B2C835}"/>
              </a:ext>
            </a:extLst>
          </p:cNvPr>
          <p:cNvSpPr>
            <a:spLocks noGrp="1"/>
          </p:cNvSpPr>
          <p:nvPr>
            <p:ph type="body" sz="quarter" idx="11"/>
          </p:nvPr>
        </p:nvSpPr>
        <p:spPr/>
        <p:txBody>
          <a:bodyPr/>
          <a:lstStyle/>
          <a:p>
            <a:r>
              <a:rPr lang="en-GB" dirty="0"/>
              <a:t>Connecting Back:</a:t>
            </a:r>
          </a:p>
          <a:p>
            <a:endParaRPr lang="en-GB" dirty="0"/>
          </a:p>
        </p:txBody>
      </p:sp>
      <p:sp>
        <p:nvSpPr>
          <p:cNvPr id="5" name="Text Placeholder 4">
            <a:extLst>
              <a:ext uri="{FF2B5EF4-FFF2-40B4-BE49-F238E27FC236}">
                <a16:creationId xmlns:a16="http://schemas.microsoft.com/office/drawing/2014/main" id="{A996815A-3F10-536F-3D42-B20658FB6C7F}"/>
              </a:ext>
            </a:extLst>
          </p:cNvPr>
          <p:cNvSpPr>
            <a:spLocks noGrp="1"/>
          </p:cNvSpPr>
          <p:nvPr>
            <p:ph type="body" sz="quarter" idx="10"/>
          </p:nvPr>
        </p:nvSpPr>
        <p:spPr>
          <a:xfrm>
            <a:off x="425019" y="434384"/>
            <a:ext cx="10415045" cy="488983"/>
          </a:xfrm>
        </p:spPr>
        <p:txBody>
          <a:bodyPr/>
          <a:lstStyle/>
          <a:p>
            <a:r>
              <a:rPr lang="en-GB" sz="3600" b="1" u="sng" dirty="0"/>
              <a:t>Title: Increase and Decrease by Using a Multiplier</a:t>
            </a:r>
          </a:p>
          <a:p>
            <a:endParaRPr lang="en-GB" dirty="0"/>
          </a:p>
        </p:txBody>
      </p:sp>
      <p:pic>
        <p:nvPicPr>
          <p:cNvPr id="7" name="Picture 6">
            <a:extLst>
              <a:ext uri="{FF2B5EF4-FFF2-40B4-BE49-F238E27FC236}">
                <a16:creationId xmlns:a16="http://schemas.microsoft.com/office/drawing/2014/main" id="{94EB00D9-96E5-0D3F-C563-CA38139E3CC9}"/>
              </a:ext>
            </a:extLst>
          </p:cNvPr>
          <p:cNvPicPr>
            <a:picLocks noChangeAspect="1"/>
          </p:cNvPicPr>
          <p:nvPr/>
        </p:nvPicPr>
        <p:blipFill>
          <a:blip r:embed="rId2"/>
          <a:stretch>
            <a:fillRect/>
          </a:stretch>
        </p:blipFill>
        <p:spPr>
          <a:xfrm>
            <a:off x="2884303" y="1486275"/>
            <a:ext cx="8663683" cy="4433767"/>
          </a:xfrm>
          <a:prstGeom prst="rect">
            <a:avLst/>
          </a:prstGeom>
        </p:spPr>
      </p:pic>
    </p:spTree>
    <p:extLst>
      <p:ext uri="{BB962C8B-B14F-4D97-AF65-F5344CB8AC3E}">
        <p14:creationId xmlns:p14="http://schemas.microsoft.com/office/powerpoint/2010/main" val="23169371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D68F39-0A51-B2FE-6F28-9533906EB1A9}"/>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DA8B7DC1-331F-B066-3995-4EC30C906209}"/>
              </a:ext>
            </a:extLst>
          </p:cNvPr>
          <p:cNvPicPr>
            <a:picLocks noChangeAspect="1"/>
          </p:cNvPicPr>
          <p:nvPr/>
        </p:nvPicPr>
        <p:blipFill>
          <a:blip r:embed="rId2"/>
          <a:stretch>
            <a:fillRect/>
          </a:stretch>
        </p:blipFill>
        <p:spPr>
          <a:xfrm>
            <a:off x="2974259" y="1557611"/>
            <a:ext cx="8455742" cy="4374236"/>
          </a:xfrm>
          <a:prstGeom prst="rect">
            <a:avLst/>
          </a:prstGeom>
        </p:spPr>
      </p:pic>
      <p:sp>
        <p:nvSpPr>
          <p:cNvPr id="3" name="Text Placeholder 2">
            <a:extLst>
              <a:ext uri="{FF2B5EF4-FFF2-40B4-BE49-F238E27FC236}">
                <a16:creationId xmlns:a16="http://schemas.microsoft.com/office/drawing/2014/main" id="{2F108F96-9D8E-8B85-7A3C-5E43ACC1F8B5}"/>
              </a:ext>
            </a:extLst>
          </p:cNvPr>
          <p:cNvSpPr>
            <a:spLocks noGrp="1"/>
          </p:cNvSpPr>
          <p:nvPr>
            <p:ph type="body" sz="quarter" idx="11"/>
          </p:nvPr>
        </p:nvSpPr>
        <p:spPr/>
        <p:txBody>
          <a:bodyPr/>
          <a:lstStyle/>
          <a:p>
            <a:r>
              <a:rPr lang="en-GB" dirty="0"/>
              <a:t>Connecting Back:</a:t>
            </a:r>
          </a:p>
          <a:p>
            <a:endParaRPr lang="en-GB" dirty="0"/>
          </a:p>
        </p:txBody>
      </p:sp>
      <p:sp>
        <p:nvSpPr>
          <p:cNvPr id="5" name="Text Placeholder 4">
            <a:extLst>
              <a:ext uri="{FF2B5EF4-FFF2-40B4-BE49-F238E27FC236}">
                <a16:creationId xmlns:a16="http://schemas.microsoft.com/office/drawing/2014/main" id="{A30027BF-6112-DC2B-14F7-D4E7A615D091}"/>
              </a:ext>
            </a:extLst>
          </p:cNvPr>
          <p:cNvSpPr>
            <a:spLocks noGrp="1"/>
          </p:cNvSpPr>
          <p:nvPr>
            <p:ph type="body" sz="quarter" idx="10"/>
          </p:nvPr>
        </p:nvSpPr>
        <p:spPr>
          <a:xfrm>
            <a:off x="425019" y="434384"/>
            <a:ext cx="10415045" cy="488983"/>
          </a:xfrm>
        </p:spPr>
        <p:txBody>
          <a:bodyPr/>
          <a:lstStyle/>
          <a:p>
            <a:r>
              <a:rPr lang="en-GB" sz="3600" b="1" u="sng" dirty="0"/>
              <a:t>Title: Increase and Decrease by Using a Multiplier</a:t>
            </a:r>
          </a:p>
          <a:p>
            <a:endParaRPr lang="en-GB" dirty="0"/>
          </a:p>
        </p:txBody>
      </p:sp>
    </p:spTree>
    <p:extLst>
      <p:ext uri="{BB962C8B-B14F-4D97-AF65-F5344CB8AC3E}">
        <p14:creationId xmlns:p14="http://schemas.microsoft.com/office/powerpoint/2010/main" val="15799323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F83E538-9DE1-582A-951F-194AAF4AA3C3}"/>
              </a:ext>
            </a:extLst>
          </p:cNvPr>
          <p:cNvPicPr>
            <a:picLocks noChangeAspect="1"/>
          </p:cNvPicPr>
          <p:nvPr/>
        </p:nvPicPr>
        <p:blipFill>
          <a:blip r:embed="rId2"/>
          <a:stretch>
            <a:fillRect/>
          </a:stretch>
        </p:blipFill>
        <p:spPr>
          <a:xfrm>
            <a:off x="1354700" y="1198768"/>
            <a:ext cx="8113763" cy="3749874"/>
          </a:xfrm>
          <a:prstGeom prst="rect">
            <a:avLst/>
          </a:prstGeom>
        </p:spPr>
      </p:pic>
      <p:sp>
        <p:nvSpPr>
          <p:cNvPr id="4" name="Text Placeholder 4">
            <a:extLst>
              <a:ext uri="{FF2B5EF4-FFF2-40B4-BE49-F238E27FC236}">
                <a16:creationId xmlns:a16="http://schemas.microsoft.com/office/drawing/2014/main" id="{B35CEAF1-7E08-9CAF-EA3E-1DD23D41406C}"/>
              </a:ext>
            </a:extLst>
          </p:cNvPr>
          <p:cNvSpPr txBox="1">
            <a:spLocks/>
          </p:cNvSpPr>
          <p:nvPr/>
        </p:nvSpPr>
        <p:spPr>
          <a:xfrm>
            <a:off x="1708130" y="3687018"/>
            <a:ext cx="607367" cy="560518"/>
          </a:xfrm>
          <a:prstGeom prst="rect">
            <a:avLst/>
          </a:prstGeom>
        </p:spPr>
        <p:txBody>
          <a:bodyPr/>
          <a:lstStyle>
            <a:lvl1pPr marL="228595" indent="-228595" algn="l" defTabSz="914373" rtl="0" eaLnBrk="1" latinLnBrk="0" hangingPunct="1">
              <a:lnSpc>
                <a:spcPct val="90000"/>
              </a:lnSpc>
              <a:spcBef>
                <a:spcPts val="1001"/>
              </a:spcBef>
              <a:buFont typeface="Arial" panose="020B0604020202020204" pitchFamily="34" charset="0"/>
              <a:buChar char="•"/>
              <a:defRPr sz="2800" kern="1200">
                <a:solidFill>
                  <a:schemeClr val="tx1"/>
                </a:solidFill>
                <a:latin typeface="+mn-lt"/>
                <a:ea typeface="+mn-ea"/>
                <a:cs typeface="+mn-cs"/>
              </a:defRPr>
            </a:lvl1pPr>
            <a:lvl2pPr marL="685781" indent="-228595" algn="l" defTabSz="91437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67" indent="-228595" algn="l" defTabSz="91437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54"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4pPr>
            <a:lvl5pPr marL="2057341"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5pPr>
            <a:lvl6pPr marL="2514526"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714"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8900"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086"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a:lstStyle>
          <a:p>
            <a:pPr marL="0" indent="0">
              <a:buNone/>
            </a:pPr>
            <a:r>
              <a:rPr lang="en-GB" b="1" dirty="0">
                <a:solidFill>
                  <a:srgbClr val="FF0000"/>
                </a:solidFill>
              </a:rPr>
              <a:t>A</a:t>
            </a:r>
          </a:p>
        </p:txBody>
      </p:sp>
      <p:sp>
        <p:nvSpPr>
          <p:cNvPr id="5" name="Text Placeholder 4">
            <a:extLst>
              <a:ext uri="{FF2B5EF4-FFF2-40B4-BE49-F238E27FC236}">
                <a16:creationId xmlns:a16="http://schemas.microsoft.com/office/drawing/2014/main" id="{FB636CC7-47A6-F949-133F-5B891F2DD49A}"/>
              </a:ext>
            </a:extLst>
          </p:cNvPr>
          <p:cNvSpPr txBox="1">
            <a:spLocks/>
          </p:cNvSpPr>
          <p:nvPr/>
        </p:nvSpPr>
        <p:spPr>
          <a:xfrm>
            <a:off x="5411581" y="2773176"/>
            <a:ext cx="454967" cy="560518"/>
          </a:xfrm>
          <a:prstGeom prst="rect">
            <a:avLst/>
          </a:prstGeom>
        </p:spPr>
        <p:txBody>
          <a:bodyPr/>
          <a:lstStyle>
            <a:lvl1pPr marL="228595" indent="-228595" algn="l" defTabSz="914373" rtl="0" eaLnBrk="1" latinLnBrk="0" hangingPunct="1">
              <a:lnSpc>
                <a:spcPct val="90000"/>
              </a:lnSpc>
              <a:spcBef>
                <a:spcPts val="1001"/>
              </a:spcBef>
              <a:buFont typeface="Arial" panose="020B0604020202020204" pitchFamily="34" charset="0"/>
              <a:buChar char="•"/>
              <a:defRPr sz="2800" kern="1200">
                <a:solidFill>
                  <a:schemeClr val="tx1"/>
                </a:solidFill>
                <a:latin typeface="+mn-lt"/>
                <a:ea typeface="+mn-ea"/>
                <a:cs typeface="+mn-cs"/>
              </a:defRPr>
            </a:lvl1pPr>
            <a:lvl2pPr marL="685781" indent="-228595" algn="l" defTabSz="91437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67" indent="-228595" algn="l" defTabSz="91437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54"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4pPr>
            <a:lvl5pPr marL="2057341"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5pPr>
            <a:lvl6pPr marL="2514526"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714"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8900"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086"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a:lstStyle>
          <a:p>
            <a:pPr marL="0" indent="0">
              <a:buNone/>
            </a:pPr>
            <a:r>
              <a:rPr lang="en-GB" b="1" dirty="0">
                <a:solidFill>
                  <a:srgbClr val="FF0000"/>
                </a:solidFill>
              </a:rPr>
              <a:t>B</a:t>
            </a:r>
          </a:p>
        </p:txBody>
      </p:sp>
      <p:sp>
        <p:nvSpPr>
          <p:cNvPr id="6" name="Arrow: Curved Down 5">
            <a:extLst>
              <a:ext uri="{FF2B5EF4-FFF2-40B4-BE49-F238E27FC236}">
                <a16:creationId xmlns:a16="http://schemas.microsoft.com/office/drawing/2014/main" id="{0B7BDB86-ACE5-C4D2-25FA-1782019071E0}"/>
              </a:ext>
            </a:extLst>
          </p:cNvPr>
          <p:cNvSpPr/>
          <p:nvPr/>
        </p:nvSpPr>
        <p:spPr>
          <a:xfrm>
            <a:off x="2723537" y="2515158"/>
            <a:ext cx="2506149" cy="1076553"/>
          </a:xfrm>
          <a:prstGeom prst="curved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7" name="Text Placeholder 4">
            <a:extLst>
              <a:ext uri="{FF2B5EF4-FFF2-40B4-BE49-F238E27FC236}">
                <a16:creationId xmlns:a16="http://schemas.microsoft.com/office/drawing/2014/main" id="{2031F795-1763-FE4C-824F-DCFCACEF7609}"/>
              </a:ext>
            </a:extLst>
          </p:cNvPr>
          <p:cNvSpPr txBox="1">
            <a:spLocks/>
          </p:cNvSpPr>
          <p:nvPr/>
        </p:nvSpPr>
        <p:spPr>
          <a:xfrm>
            <a:off x="2315497" y="2062716"/>
            <a:ext cx="2855644" cy="560518"/>
          </a:xfrm>
          <a:prstGeom prst="rect">
            <a:avLst/>
          </a:prstGeom>
        </p:spPr>
        <p:txBody>
          <a:bodyPr/>
          <a:lstStyle>
            <a:lvl1pPr marL="228595" indent="-228595" algn="l" defTabSz="914373" rtl="0" eaLnBrk="1" latinLnBrk="0" hangingPunct="1">
              <a:lnSpc>
                <a:spcPct val="90000"/>
              </a:lnSpc>
              <a:spcBef>
                <a:spcPts val="1001"/>
              </a:spcBef>
              <a:buFont typeface="Arial" panose="020B0604020202020204" pitchFamily="34" charset="0"/>
              <a:buChar char="•"/>
              <a:defRPr sz="2800" kern="1200">
                <a:solidFill>
                  <a:schemeClr val="tx1"/>
                </a:solidFill>
                <a:latin typeface="+mn-lt"/>
                <a:ea typeface="+mn-ea"/>
                <a:cs typeface="+mn-cs"/>
              </a:defRPr>
            </a:lvl1pPr>
            <a:lvl2pPr marL="685781" indent="-228595" algn="l" defTabSz="91437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67" indent="-228595" algn="l" defTabSz="91437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54"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4pPr>
            <a:lvl5pPr marL="2057341"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5pPr>
            <a:lvl6pPr marL="2514526"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714"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8900"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086"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a:lstStyle>
          <a:p>
            <a:pPr marL="0" indent="0">
              <a:buNone/>
            </a:pPr>
            <a:r>
              <a:rPr lang="en-GB" b="1" dirty="0">
                <a:solidFill>
                  <a:srgbClr val="0070C0"/>
                </a:solidFill>
              </a:rPr>
              <a:t>x Scale Factor</a:t>
            </a:r>
          </a:p>
        </p:txBody>
      </p:sp>
      <p:sp>
        <p:nvSpPr>
          <p:cNvPr id="8" name="Text Placeholder 4">
            <a:extLst>
              <a:ext uri="{FF2B5EF4-FFF2-40B4-BE49-F238E27FC236}">
                <a16:creationId xmlns:a16="http://schemas.microsoft.com/office/drawing/2014/main" id="{32CCB16C-F13E-FCA4-3FDB-DFBD735224C3}"/>
              </a:ext>
            </a:extLst>
          </p:cNvPr>
          <p:cNvSpPr txBox="1">
            <a:spLocks/>
          </p:cNvSpPr>
          <p:nvPr/>
        </p:nvSpPr>
        <p:spPr>
          <a:xfrm>
            <a:off x="584769" y="189750"/>
            <a:ext cx="10108590" cy="2210120"/>
          </a:xfrm>
          <a:prstGeom prst="rect">
            <a:avLst/>
          </a:prstGeom>
        </p:spPr>
        <p:txBody>
          <a:bodyPr/>
          <a:lstStyle>
            <a:lvl1pPr marL="228595" indent="-228595" algn="l" defTabSz="914373" rtl="0" eaLnBrk="1" latinLnBrk="0" hangingPunct="1">
              <a:lnSpc>
                <a:spcPct val="90000"/>
              </a:lnSpc>
              <a:spcBef>
                <a:spcPts val="1001"/>
              </a:spcBef>
              <a:buFont typeface="Arial" panose="020B0604020202020204" pitchFamily="34" charset="0"/>
              <a:buChar char="•"/>
              <a:defRPr sz="2800" kern="1200">
                <a:solidFill>
                  <a:schemeClr val="tx1"/>
                </a:solidFill>
                <a:latin typeface="+mn-lt"/>
                <a:ea typeface="+mn-ea"/>
                <a:cs typeface="+mn-cs"/>
              </a:defRPr>
            </a:lvl1pPr>
            <a:lvl2pPr marL="685781" indent="-228595" algn="l" defTabSz="91437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67" indent="-228595" algn="l" defTabSz="91437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54"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4pPr>
            <a:lvl5pPr marL="2057341"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5pPr>
            <a:lvl6pPr marL="2514526"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714"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8900"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086"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a:lstStyle>
          <a:p>
            <a:pPr marL="0" indent="0">
              <a:buNone/>
            </a:pPr>
            <a:r>
              <a:rPr lang="en-GB" b="1" dirty="0"/>
              <a:t>To linearly enlarge triangle A to triangle B we must multiply by a </a:t>
            </a:r>
            <a:r>
              <a:rPr lang="en-GB" b="1" dirty="0">
                <a:solidFill>
                  <a:srgbClr val="0070C0"/>
                </a:solidFill>
              </a:rPr>
              <a:t>Scale Factor</a:t>
            </a:r>
            <a:r>
              <a:rPr lang="en-GB" b="1" dirty="0"/>
              <a:t>. What is that </a:t>
            </a:r>
            <a:r>
              <a:rPr lang="en-GB" b="1" dirty="0">
                <a:solidFill>
                  <a:srgbClr val="0070C0"/>
                </a:solidFill>
              </a:rPr>
              <a:t>Scale Factor</a:t>
            </a:r>
            <a:r>
              <a:rPr lang="en-GB" b="1" dirty="0"/>
              <a:t>?</a:t>
            </a:r>
          </a:p>
          <a:p>
            <a:pPr marL="0" indent="0">
              <a:buNone/>
            </a:pPr>
            <a:r>
              <a:rPr lang="en-GB" b="1" dirty="0"/>
              <a:t>How did you find it?</a:t>
            </a:r>
          </a:p>
          <a:p>
            <a:pPr marL="0" indent="0">
              <a:buNone/>
            </a:pPr>
            <a:r>
              <a:rPr lang="en-GB" b="1" dirty="0"/>
              <a:t>How do you know that it is correct?</a:t>
            </a:r>
          </a:p>
        </p:txBody>
      </p:sp>
    </p:spTree>
    <p:extLst>
      <p:ext uri="{BB962C8B-B14F-4D97-AF65-F5344CB8AC3E}">
        <p14:creationId xmlns:p14="http://schemas.microsoft.com/office/powerpoint/2010/main" val="33148708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BFB980-6793-63B4-0CD6-434EDE07EF54}"/>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751FEDEA-BC5E-EF8C-087E-77F763AEB6D6}"/>
              </a:ext>
            </a:extLst>
          </p:cNvPr>
          <p:cNvPicPr>
            <a:picLocks noChangeAspect="1"/>
          </p:cNvPicPr>
          <p:nvPr/>
        </p:nvPicPr>
        <p:blipFill>
          <a:blip r:embed="rId3"/>
          <a:stretch>
            <a:fillRect/>
          </a:stretch>
        </p:blipFill>
        <p:spPr>
          <a:xfrm>
            <a:off x="1354700" y="1198768"/>
            <a:ext cx="8113763" cy="3749874"/>
          </a:xfrm>
          <a:prstGeom prst="rect">
            <a:avLst/>
          </a:prstGeom>
        </p:spPr>
      </p:pic>
      <p:sp>
        <p:nvSpPr>
          <p:cNvPr id="4" name="Text Placeholder 4">
            <a:extLst>
              <a:ext uri="{FF2B5EF4-FFF2-40B4-BE49-F238E27FC236}">
                <a16:creationId xmlns:a16="http://schemas.microsoft.com/office/drawing/2014/main" id="{19D97799-076D-BA32-E7D8-A58A823BF961}"/>
              </a:ext>
            </a:extLst>
          </p:cNvPr>
          <p:cNvSpPr txBox="1">
            <a:spLocks/>
          </p:cNvSpPr>
          <p:nvPr/>
        </p:nvSpPr>
        <p:spPr>
          <a:xfrm>
            <a:off x="1708130" y="3687018"/>
            <a:ext cx="607367" cy="560518"/>
          </a:xfrm>
          <a:prstGeom prst="rect">
            <a:avLst/>
          </a:prstGeom>
        </p:spPr>
        <p:txBody>
          <a:bodyPr/>
          <a:lstStyle>
            <a:lvl1pPr marL="228595" indent="-228595" algn="l" defTabSz="914373" rtl="0" eaLnBrk="1" latinLnBrk="0" hangingPunct="1">
              <a:lnSpc>
                <a:spcPct val="90000"/>
              </a:lnSpc>
              <a:spcBef>
                <a:spcPts val="1001"/>
              </a:spcBef>
              <a:buFont typeface="Arial" panose="020B0604020202020204" pitchFamily="34" charset="0"/>
              <a:buChar char="•"/>
              <a:defRPr sz="2800" kern="1200">
                <a:solidFill>
                  <a:schemeClr val="tx1"/>
                </a:solidFill>
                <a:latin typeface="+mn-lt"/>
                <a:ea typeface="+mn-ea"/>
                <a:cs typeface="+mn-cs"/>
              </a:defRPr>
            </a:lvl1pPr>
            <a:lvl2pPr marL="685781" indent="-228595" algn="l" defTabSz="91437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67" indent="-228595" algn="l" defTabSz="91437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54"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4pPr>
            <a:lvl5pPr marL="2057341"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5pPr>
            <a:lvl6pPr marL="2514526"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714"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8900"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086"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a:lstStyle>
          <a:p>
            <a:pPr marL="0" indent="0">
              <a:buNone/>
            </a:pPr>
            <a:r>
              <a:rPr lang="en-GB" b="1" dirty="0">
                <a:solidFill>
                  <a:srgbClr val="FF0000"/>
                </a:solidFill>
              </a:rPr>
              <a:t>A</a:t>
            </a:r>
          </a:p>
        </p:txBody>
      </p:sp>
      <p:sp>
        <p:nvSpPr>
          <p:cNvPr id="5" name="Text Placeholder 4">
            <a:extLst>
              <a:ext uri="{FF2B5EF4-FFF2-40B4-BE49-F238E27FC236}">
                <a16:creationId xmlns:a16="http://schemas.microsoft.com/office/drawing/2014/main" id="{DDC637E9-108D-64B9-20B9-FFB92370B0F3}"/>
              </a:ext>
            </a:extLst>
          </p:cNvPr>
          <p:cNvSpPr txBox="1">
            <a:spLocks/>
          </p:cNvSpPr>
          <p:nvPr/>
        </p:nvSpPr>
        <p:spPr>
          <a:xfrm>
            <a:off x="5411581" y="2773176"/>
            <a:ext cx="454967" cy="560518"/>
          </a:xfrm>
          <a:prstGeom prst="rect">
            <a:avLst/>
          </a:prstGeom>
        </p:spPr>
        <p:txBody>
          <a:bodyPr/>
          <a:lstStyle>
            <a:lvl1pPr marL="228595" indent="-228595" algn="l" defTabSz="914373" rtl="0" eaLnBrk="1" latinLnBrk="0" hangingPunct="1">
              <a:lnSpc>
                <a:spcPct val="90000"/>
              </a:lnSpc>
              <a:spcBef>
                <a:spcPts val="1001"/>
              </a:spcBef>
              <a:buFont typeface="Arial" panose="020B0604020202020204" pitchFamily="34" charset="0"/>
              <a:buChar char="•"/>
              <a:defRPr sz="2800" kern="1200">
                <a:solidFill>
                  <a:schemeClr val="tx1"/>
                </a:solidFill>
                <a:latin typeface="+mn-lt"/>
                <a:ea typeface="+mn-ea"/>
                <a:cs typeface="+mn-cs"/>
              </a:defRPr>
            </a:lvl1pPr>
            <a:lvl2pPr marL="685781" indent="-228595" algn="l" defTabSz="91437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67" indent="-228595" algn="l" defTabSz="91437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54"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4pPr>
            <a:lvl5pPr marL="2057341"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5pPr>
            <a:lvl6pPr marL="2514526"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714"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8900"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086"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a:lstStyle>
          <a:p>
            <a:pPr marL="0" indent="0">
              <a:buNone/>
            </a:pPr>
            <a:r>
              <a:rPr lang="en-GB" b="1" dirty="0">
                <a:solidFill>
                  <a:srgbClr val="FF0000"/>
                </a:solidFill>
              </a:rPr>
              <a:t>B</a:t>
            </a:r>
          </a:p>
        </p:txBody>
      </p:sp>
      <p:sp>
        <p:nvSpPr>
          <p:cNvPr id="6" name="Arrow: Curved Down 5">
            <a:extLst>
              <a:ext uri="{FF2B5EF4-FFF2-40B4-BE49-F238E27FC236}">
                <a16:creationId xmlns:a16="http://schemas.microsoft.com/office/drawing/2014/main" id="{A8CAC390-372C-B4EA-ECE3-7A453812B5F4}"/>
              </a:ext>
            </a:extLst>
          </p:cNvPr>
          <p:cNvSpPr/>
          <p:nvPr/>
        </p:nvSpPr>
        <p:spPr>
          <a:xfrm>
            <a:off x="2723537" y="2515158"/>
            <a:ext cx="2506149" cy="1076553"/>
          </a:xfrm>
          <a:prstGeom prst="curved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7" name="Text Placeholder 4">
            <a:extLst>
              <a:ext uri="{FF2B5EF4-FFF2-40B4-BE49-F238E27FC236}">
                <a16:creationId xmlns:a16="http://schemas.microsoft.com/office/drawing/2014/main" id="{2C93D97C-F984-133F-798E-2A9ABDBF7F78}"/>
              </a:ext>
            </a:extLst>
          </p:cNvPr>
          <p:cNvSpPr txBox="1">
            <a:spLocks/>
          </p:cNvSpPr>
          <p:nvPr/>
        </p:nvSpPr>
        <p:spPr>
          <a:xfrm>
            <a:off x="2315497" y="2062716"/>
            <a:ext cx="2855644" cy="560518"/>
          </a:xfrm>
          <a:prstGeom prst="rect">
            <a:avLst/>
          </a:prstGeom>
        </p:spPr>
        <p:txBody>
          <a:bodyPr/>
          <a:lstStyle>
            <a:lvl1pPr marL="228595" indent="-228595" algn="l" defTabSz="914373" rtl="0" eaLnBrk="1" latinLnBrk="0" hangingPunct="1">
              <a:lnSpc>
                <a:spcPct val="90000"/>
              </a:lnSpc>
              <a:spcBef>
                <a:spcPts val="1001"/>
              </a:spcBef>
              <a:buFont typeface="Arial" panose="020B0604020202020204" pitchFamily="34" charset="0"/>
              <a:buChar char="•"/>
              <a:defRPr sz="2800" kern="1200">
                <a:solidFill>
                  <a:schemeClr val="tx1"/>
                </a:solidFill>
                <a:latin typeface="+mn-lt"/>
                <a:ea typeface="+mn-ea"/>
                <a:cs typeface="+mn-cs"/>
              </a:defRPr>
            </a:lvl1pPr>
            <a:lvl2pPr marL="685781" indent="-228595" algn="l" defTabSz="91437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67" indent="-228595" algn="l" defTabSz="91437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54"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4pPr>
            <a:lvl5pPr marL="2057341"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5pPr>
            <a:lvl6pPr marL="2514526"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714"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8900"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086"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a:lstStyle>
          <a:p>
            <a:pPr marL="0" indent="0">
              <a:buNone/>
            </a:pPr>
            <a:r>
              <a:rPr lang="en-GB" b="1" dirty="0">
                <a:solidFill>
                  <a:srgbClr val="0070C0"/>
                </a:solidFill>
              </a:rPr>
              <a:t>x Scale Factor</a:t>
            </a:r>
          </a:p>
        </p:txBody>
      </p:sp>
      <p:sp>
        <p:nvSpPr>
          <p:cNvPr id="8" name="Text Placeholder 4">
            <a:extLst>
              <a:ext uri="{FF2B5EF4-FFF2-40B4-BE49-F238E27FC236}">
                <a16:creationId xmlns:a16="http://schemas.microsoft.com/office/drawing/2014/main" id="{485B8053-42E9-0597-ACC3-D842E399B5AE}"/>
              </a:ext>
            </a:extLst>
          </p:cNvPr>
          <p:cNvSpPr txBox="1">
            <a:spLocks/>
          </p:cNvSpPr>
          <p:nvPr/>
        </p:nvSpPr>
        <p:spPr>
          <a:xfrm>
            <a:off x="584769" y="189750"/>
            <a:ext cx="10108590" cy="2210120"/>
          </a:xfrm>
          <a:prstGeom prst="rect">
            <a:avLst/>
          </a:prstGeom>
        </p:spPr>
        <p:txBody>
          <a:bodyPr/>
          <a:lstStyle>
            <a:lvl1pPr marL="228595" indent="-228595" algn="l" defTabSz="914373" rtl="0" eaLnBrk="1" latinLnBrk="0" hangingPunct="1">
              <a:lnSpc>
                <a:spcPct val="90000"/>
              </a:lnSpc>
              <a:spcBef>
                <a:spcPts val="1001"/>
              </a:spcBef>
              <a:buFont typeface="Arial" panose="020B0604020202020204" pitchFamily="34" charset="0"/>
              <a:buChar char="•"/>
              <a:defRPr sz="2800" kern="1200">
                <a:solidFill>
                  <a:schemeClr val="tx1"/>
                </a:solidFill>
                <a:latin typeface="+mn-lt"/>
                <a:ea typeface="+mn-ea"/>
                <a:cs typeface="+mn-cs"/>
              </a:defRPr>
            </a:lvl1pPr>
            <a:lvl2pPr marL="685781" indent="-228595" algn="l" defTabSz="91437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67" indent="-228595" algn="l" defTabSz="91437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54"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4pPr>
            <a:lvl5pPr marL="2057341"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5pPr>
            <a:lvl6pPr marL="2514526"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714"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8900"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086"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a:lstStyle>
          <a:p>
            <a:pPr marL="0" indent="0">
              <a:buNone/>
            </a:pPr>
            <a:r>
              <a:rPr lang="en-GB" b="1" dirty="0"/>
              <a:t>To enlarge the AREA of triangle A to triangle B we must multiply by a </a:t>
            </a:r>
            <a:r>
              <a:rPr lang="en-GB" b="1" dirty="0">
                <a:solidFill>
                  <a:srgbClr val="0070C0"/>
                </a:solidFill>
              </a:rPr>
              <a:t>Scale Factor</a:t>
            </a:r>
            <a:r>
              <a:rPr lang="en-GB" b="1" dirty="0"/>
              <a:t>. What is that </a:t>
            </a:r>
            <a:r>
              <a:rPr lang="en-GB" b="1" dirty="0">
                <a:solidFill>
                  <a:srgbClr val="0070C0"/>
                </a:solidFill>
              </a:rPr>
              <a:t>Scale Factor</a:t>
            </a:r>
            <a:r>
              <a:rPr lang="en-GB" b="1" dirty="0"/>
              <a:t>?</a:t>
            </a:r>
          </a:p>
          <a:p>
            <a:pPr marL="0" indent="0">
              <a:buNone/>
            </a:pPr>
            <a:r>
              <a:rPr lang="en-GB" b="1" dirty="0"/>
              <a:t>How did you find it?</a:t>
            </a:r>
          </a:p>
          <a:p>
            <a:pPr marL="0" indent="0">
              <a:buNone/>
            </a:pPr>
            <a:r>
              <a:rPr lang="en-GB" b="1" dirty="0"/>
              <a:t>How do you know that it is correct?</a:t>
            </a:r>
          </a:p>
          <a:p>
            <a:pPr marL="0" indent="0">
              <a:buNone/>
            </a:pPr>
            <a:endParaRPr lang="en-GB" b="1" dirty="0"/>
          </a:p>
          <a:p>
            <a:pPr marL="0" indent="0">
              <a:buNone/>
            </a:pPr>
            <a:endParaRPr lang="en-GB" b="1" dirty="0"/>
          </a:p>
          <a:p>
            <a:pPr marL="0" indent="0">
              <a:buNone/>
            </a:pPr>
            <a:endParaRPr lang="en-GB" b="1" dirty="0"/>
          </a:p>
          <a:p>
            <a:pPr marL="0" indent="0">
              <a:buNone/>
            </a:pPr>
            <a:endParaRPr lang="en-GB" b="1" dirty="0"/>
          </a:p>
          <a:p>
            <a:pPr marL="0" indent="0">
              <a:buNone/>
            </a:pPr>
            <a:endParaRPr lang="en-GB" b="1" dirty="0"/>
          </a:p>
          <a:p>
            <a:pPr marL="0" indent="0">
              <a:buNone/>
            </a:pPr>
            <a:endParaRPr lang="en-GB" b="1" dirty="0"/>
          </a:p>
          <a:p>
            <a:pPr marL="0" indent="0">
              <a:buNone/>
            </a:pPr>
            <a:r>
              <a:rPr lang="en-GB" b="1" dirty="0"/>
              <a:t>Was the AREA </a:t>
            </a:r>
            <a:r>
              <a:rPr lang="en-GB" b="1" dirty="0">
                <a:solidFill>
                  <a:srgbClr val="0070C0"/>
                </a:solidFill>
              </a:rPr>
              <a:t>Scale Factor </a:t>
            </a:r>
            <a:r>
              <a:rPr lang="en-GB" b="1" dirty="0"/>
              <a:t>the same as the LINEAR </a:t>
            </a:r>
            <a:r>
              <a:rPr lang="en-GB" b="1" dirty="0">
                <a:solidFill>
                  <a:srgbClr val="0070C0"/>
                </a:solidFill>
              </a:rPr>
              <a:t>Scale Factor ?</a:t>
            </a:r>
          </a:p>
          <a:p>
            <a:pPr marL="0" indent="0">
              <a:buNone/>
            </a:pPr>
            <a:r>
              <a:rPr lang="en-GB" b="1" dirty="0"/>
              <a:t>If not, why not?</a:t>
            </a:r>
          </a:p>
        </p:txBody>
      </p:sp>
    </p:spTree>
    <p:extLst>
      <p:ext uri="{BB962C8B-B14F-4D97-AF65-F5344CB8AC3E}">
        <p14:creationId xmlns:p14="http://schemas.microsoft.com/office/powerpoint/2010/main" val="138969512"/>
      </p:ext>
    </p:extLst>
  </p:cSld>
  <p:clrMapOvr>
    <a:masterClrMapping/>
  </p:clrMapOvr>
</p:sld>
</file>

<file path=ppt/theme/theme1.xml><?xml version="1.0" encoding="utf-8"?>
<a:theme xmlns:a="http://schemas.openxmlformats.org/drawingml/2006/main" name="ALT Maths BW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07. Volume of a sphere" id="{4BEAA84B-F39E-466F-A2E3-1D9D4114DAD0}" vid="{E84D0429-F3F3-4FBA-8D38-D929BC80A366}"/>
    </a:ext>
  </a:extLst>
</a:theme>
</file>

<file path=ppt/theme/theme2.xml><?xml version="1.0" encoding="utf-8"?>
<a:theme xmlns:a="http://schemas.openxmlformats.org/drawingml/2006/main" name="ALT Assessmen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07. Volume of a sphere" id="{4BEAA84B-F39E-466F-A2E3-1D9D4114DAD0}" vid="{31DC66C7-DBC5-4513-9D24-055D093AB9FE}"/>
    </a:ext>
  </a:extLst>
</a:theme>
</file>

<file path=ppt/theme/theme3.xml><?xml version="1.0" encoding="utf-8"?>
<a:theme xmlns:a="http://schemas.openxmlformats.org/drawingml/2006/main" name="ALT Teacher Informatio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07. Volume of a sphere" id="{4BEAA84B-F39E-466F-A2E3-1D9D4114DAD0}" vid="{F87DBDAB-36D2-440C-B09C-33443465C589}"/>
    </a:ext>
  </a:extLst>
</a:theme>
</file>

<file path=ppt/theme/theme4.xml><?xml version="1.0" encoding="utf-8"?>
<a:theme xmlns:a="http://schemas.openxmlformats.org/drawingml/2006/main" name="1_ALT Assessmen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07. Volume of a sphere" id="{4BEAA84B-F39E-466F-A2E3-1D9D4114DAD0}" vid="{A8B1805A-9A33-4D45-8B30-E79482F23026}"/>
    </a:ext>
  </a:extLst>
</a:theme>
</file>

<file path=ppt/theme/theme5.xml><?xml version="1.0" encoding="utf-8"?>
<a:theme xmlns:a="http://schemas.openxmlformats.org/drawingml/2006/main" name="1_ALT Teacher Informatio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07. Volume of a sphere" id="{4BEAA84B-F39E-466F-A2E3-1D9D4114DAD0}" vid="{50AA8177-A085-44EC-846F-7F7C86A04243}"/>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ALT Maths Template</Template>
  <TotalTime>196</TotalTime>
  <Words>993</Words>
  <Application>Microsoft Office PowerPoint</Application>
  <PresentationFormat>Widescreen</PresentationFormat>
  <Paragraphs>197</Paragraphs>
  <Slides>27</Slides>
  <Notes>14</Notes>
  <HiddenSlides>0</HiddenSlides>
  <MMClips>0</MMClips>
  <ScaleCrop>false</ScaleCrop>
  <HeadingPairs>
    <vt:vector size="4" baseType="variant">
      <vt:variant>
        <vt:lpstr>Theme</vt:lpstr>
      </vt:variant>
      <vt:variant>
        <vt:i4>5</vt:i4>
      </vt:variant>
      <vt:variant>
        <vt:lpstr>Slide Titles</vt:lpstr>
      </vt:variant>
      <vt:variant>
        <vt:i4>27</vt:i4>
      </vt:variant>
    </vt:vector>
  </HeadingPairs>
  <TitlesOfParts>
    <vt:vector size="32" baseType="lpstr">
      <vt:lpstr>ALT Maths BWA</vt:lpstr>
      <vt:lpstr>ALT Assessment</vt:lpstr>
      <vt:lpstr>ALT Teacher Information</vt:lpstr>
      <vt:lpstr>1_ALT Assessment</vt:lpstr>
      <vt:lpstr>1_ALT Teacher Information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Mr K Tilson - BWA Staff</dc:creator>
  <cp:lastModifiedBy>Mrs E Eyres - BWA Staff</cp:lastModifiedBy>
  <cp:revision>20</cp:revision>
  <dcterms:created xsi:type="dcterms:W3CDTF">2025-02-14T11:45:27Z</dcterms:created>
  <dcterms:modified xsi:type="dcterms:W3CDTF">2026-09-06T12:16:10Z</dcterms:modified>
</cp:coreProperties>
</file>