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2" r:id="rId2"/>
    <p:sldMasterId id="2147483705" r:id="rId3"/>
    <p:sldMasterId id="2147483711" r:id="rId4"/>
    <p:sldMasterId id="2147483714" r:id="rId5"/>
  </p:sldMasterIdLst>
  <p:notesMasterIdLst>
    <p:notesMasterId r:id="rId21"/>
  </p:notesMasterIdLst>
  <p:sldIdLst>
    <p:sldId id="257" r:id="rId6"/>
    <p:sldId id="258" r:id="rId7"/>
    <p:sldId id="341" r:id="rId8"/>
    <p:sldId id="264" r:id="rId9"/>
    <p:sldId id="259" r:id="rId10"/>
    <p:sldId id="265" r:id="rId11"/>
    <p:sldId id="261" r:id="rId12"/>
    <p:sldId id="268" r:id="rId13"/>
    <p:sldId id="271" r:id="rId14"/>
    <p:sldId id="269" r:id="rId15"/>
    <p:sldId id="270" r:id="rId16"/>
    <p:sldId id="272" r:id="rId17"/>
    <p:sldId id="263" r:id="rId18"/>
    <p:sldId id="266"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132924-CF57-366D-8071-3744B83B9B6B}" name="Mr C Baker - BWA Staff" initials="MS" userId="S::cbaker@bluecoat.uk.com::f782f79a-0a00-4a61-966f-92653ead7ef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B8CD6D-DF00-4722-A402-7086D9978942}" v="1" dt="2026-07-16T12:34:27.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409" autoAdjust="0"/>
  </p:normalViewPr>
  <p:slideViewPr>
    <p:cSldViewPr snapToGrid="0">
      <p:cViewPr varScale="1">
        <p:scale>
          <a:sx n="60" d="100"/>
          <a:sy n="60" d="100"/>
        </p:scale>
        <p:origin x="9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FA7B4-379E-45FB-90A1-37379C8BE656}"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5C850-1CBF-4CA8-BB24-334B5D4EAC9C}" type="slidenum">
              <a:rPr lang="en-GB" smtClean="0"/>
              <a:t>‹#›</a:t>
            </a:fld>
            <a:endParaRPr lang="en-GB"/>
          </a:p>
        </p:txBody>
      </p:sp>
    </p:spTree>
    <p:extLst>
      <p:ext uri="{BB962C8B-B14F-4D97-AF65-F5344CB8AC3E}">
        <p14:creationId xmlns:p14="http://schemas.microsoft.com/office/powerpoint/2010/main" val="3470273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draustinmaths.com/_files/ugd/7ac124_98c36c131a3642b1b4b8ced34834fa1c.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draustinmaths.com/_files/ugd/7ac124_272e127c6a7546cc963b3b172047b88b.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what is meant by compound interest, and per annum. </a:t>
            </a:r>
          </a:p>
          <a:p>
            <a:r>
              <a:rPr lang="en-GB" dirty="0"/>
              <a:t>Also 2dp as we are dealing with money.</a:t>
            </a:r>
          </a:p>
        </p:txBody>
      </p:sp>
      <p:sp>
        <p:nvSpPr>
          <p:cNvPr id="4" name="Slide Number Placeholder 3"/>
          <p:cNvSpPr>
            <a:spLocks noGrp="1"/>
          </p:cNvSpPr>
          <p:nvPr>
            <p:ph type="sldNum" sz="quarter" idx="5"/>
          </p:nvPr>
        </p:nvSpPr>
        <p:spPr/>
        <p:txBody>
          <a:bodyPr/>
          <a:lstStyle/>
          <a:p>
            <a:fld id="{D645C850-1CBF-4CA8-BB24-334B5D4EAC9C}" type="slidenum">
              <a:rPr lang="en-GB" smtClean="0"/>
              <a:t>7</a:t>
            </a:fld>
            <a:endParaRPr lang="en-GB"/>
          </a:p>
        </p:txBody>
      </p:sp>
    </p:spTree>
    <p:extLst>
      <p:ext uri="{BB962C8B-B14F-4D97-AF65-F5344CB8AC3E}">
        <p14:creationId xmlns:p14="http://schemas.microsoft.com/office/powerpoint/2010/main" val="3539965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Worksheet - </a:t>
            </a:r>
            <a:r>
              <a:rPr lang="en-GB" dirty="0">
                <a:hlinkClick r:id="rId3"/>
              </a:rPr>
              <a:t>7ac124_98c36c131a3642b1b4b8ced34834fa1c.pdf</a:t>
            </a:r>
            <a:endParaRPr lang="en-GB" dirty="0"/>
          </a:p>
          <a:p>
            <a:r>
              <a:rPr lang="en-GB" dirty="0"/>
              <a:t>Answers - </a:t>
            </a:r>
            <a:r>
              <a:rPr lang="en-GB" dirty="0">
                <a:hlinkClick r:id="rId4"/>
              </a:rPr>
              <a:t>7ac124_272e127c6a7546cc963b3b172047b88b.pdf</a:t>
            </a:r>
            <a:endParaRPr lang="en-GB" dirty="0"/>
          </a:p>
        </p:txBody>
      </p:sp>
      <p:sp>
        <p:nvSpPr>
          <p:cNvPr id="4" name="Slide Number Placeholder 3"/>
          <p:cNvSpPr>
            <a:spLocks noGrp="1"/>
          </p:cNvSpPr>
          <p:nvPr>
            <p:ph type="sldNum" sz="quarter" idx="5"/>
          </p:nvPr>
        </p:nvSpPr>
        <p:spPr/>
        <p:txBody>
          <a:bodyPr/>
          <a:lstStyle/>
          <a:p>
            <a:fld id="{D645C850-1CBF-4CA8-BB24-334B5D4EAC9C}" type="slidenum">
              <a:rPr lang="en-GB" smtClean="0"/>
              <a:t>13</a:t>
            </a:fld>
            <a:endParaRPr lang="en-GB"/>
          </a:p>
        </p:txBody>
      </p:sp>
    </p:spTree>
    <p:extLst>
      <p:ext uri="{BB962C8B-B14F-4D97-AF65-F5344CB8AC3E}">
        <p14:creationId xmlns:p14="http://schemas.microsoft.com/office/powerpoint/2010/main" val="2681036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the boxes to reveal </a:t>
            </a:r>
            <a:r>
              <a:rPr lang="en-GB"/>
              <a:t>the answers</a:t>
            </a:r>
            <a:endParaRPr lang="en-GB" dirty="0"/>
          </a:p>
        </p:txBody>
      </p:sp>
      <p:sp>
        <p:nvSpPr>
          <p:cNvPr id="4" name="Slide Number Placeholder 3"/>
          <p:cNvSpPr>
            <a:spLocks noGrp="1"/>
          </p:cNvSpPr>
          <p:nvPr>
            <p:ph type="sldNum" sz="quarter" idx="5"/>
          </p:nvPr>
        </p:nvSpPr>
        <p:spPr/>
        <p:txBody>
          <a:bodyPr/>
          <a:lstStyle/>
          <a:p>
            <a:fld id="{D645C850-1CBF-4CA8-BB24-334B5D4EAC9C}" type="slidenum">
              <a:rPr lang="en-GB" smtClean="0"/>
              <a:t>14</a:t>
            </a:fld>
            <a:endParaRPr lang="en-GB"/>
          </a:p>
        </p:txBody>
      </p:sp>
    </p:spTree>
    <p:extLst>
      <p:ext uri="{BB962C8B-B14F-4D97-AF65-F5344CB8AC3E}">
        <p14:creationId xmlns:p14="http://schemas.microsoft.com/office/powerpoint/2010/main" val="26858678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2.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2.wdp"/><Relationship Id="rId7" Type="http://schemas.microsoft.com/office/2007/relationships/hdphoto" Target="../media/hdphoto13.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6.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37.png"/><Relationship Id="rId11" Type="http://schemas.microsoft.com/office/2007/relationships/hdphoto" Target="../media/hdphoto15.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9.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14.wdp"/><Relationship Id="rId14" Type="http://schemas.openxmlformats.org/officeDocument/2006/relationships/image" Target="../media/image32.png"/></Relationships>
</file>

<file path=ppt/slideLayouts/_rels/slideLayout38.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38.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13.wdp"/><Relationship Id="rId11" Type="http://schemas.openxmlformats.org/officeDocument/2006/relationships/image" Target="../media/image31.png"/><Relationship Id="rId5" Type="http://schemas.openxmlformats.org/officeDocument/2006/relationships/image" Target="../media/image37.png"/><Relationship Id="rId15" Type="http://schemas.openxmlformats.org/officeDocument/2006/relationships/image" Target="../media/image33.png"/><Relationship Id="rId10" Type="http://schemas.microsoft.com/office/2007/relationships/hdphoto" Target="../media/hdphoto15.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9.png"/><Relationship Id="rId14" Type="http://schemas.microsoft.com/office/2007/relationships/hdphoto" Target="../media/hdphoto8.wdp"/></Relationships>
</file>

<file path=ppt/slideLayouts/_rels/slideLayout39.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38.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13.wdp"/><Relationship Id="rId11" Type="http://schemas.openxmlformats.org/officeDocument/2006/relationships/image" Target="../media/image31.png"/><Relationship Id="rId5" Type="http://schemas.openxmlformats.org/officeDocument/2006/relationships/image" Target="../media/image37.png"/><Relationship Id="rId15" Type="http://schemas.openxmlformats.org/officeDocument/2006/relationships/image" Target="../media/image33.png"/><Relationship Id="rId10" Type="http://schemas.microsoft.com/office/2007/relationships/hdphoto" Target="../media/hdphoto15.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9.png"/><Relationship Id="rId14" Type="http://schemas.microsoft.com/office/2007/relationships/hdphoto" Target="../media/hdphoto8.wdp"/></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18.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microsoft.com/office/2007/relationships/hdphoto" Target="../media/hdphoto2.wdp"/><Relationship Id="rId2" Type="http://schemas.openxmlformats.org/officeDocument/2006/relationships/image" Target="../media/image4.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em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4260531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03307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583753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958441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730478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464438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323338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271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D0F6CA-AE94-4510-8DCD-9BDE6B7DDDD9}"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CFFCBC-F4CB-4CC4-885D-B85DA1DB2F2A}" type="slidenum">
              <a:rPr lang="en-GB" smtClean="0"/>
              <a:t>‹#›</a:t>
            </a:fld>
            <a:endParaRPr lang="en-GB"/>
          </a:p>
        </p:txBody>
      </p:sp>
    </p:spTree>
    <p:extLst>
      <p:ext uri="{BB962C8B-B14F-4D97-AF65-F5344CB8AC3E}">
        <p14:creationId xmlns:p14="http://schemas.microsoft.com/office/powerpoint/2010/main" val="1267599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03318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7546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2235535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027800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931378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4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61293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37290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477562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33251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5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3629529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6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03257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2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0117848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71321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st 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56706"/>
            <a:ext cx="11736438" cy="6544588"/>
          </a:xfrm>
          <a:prstGeom prst="rect">
            <a:avLst/>
          </a:prstGeom>
        </p:spPr>
      </p:pic>
    </p:spTree>
    <p:extLst>
      <p:ext uri="{BB962C8B-B14F-4D97-AF65-F5344CB8AC3E}">
        <p14:creationId xmlns:p14="http://schemas.microsoft.com/office/powerpoint/2010/main" val="27463734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Your turn KS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84109" y="1989209"/>
            <a:ext cx="7605216" cy="3005873"/>
          </a:xfrm>
          <a:prstGeom prst="rect">
            <a:avLst/>
          </a:prstGeom>
        </p:spPr>
        <p:txBody>
          <a:bodyPr anchor="ctr"/>
          <a:lstStyle>
            <a:lvl1pPr algn="ctr">
              <a:defRPr sz="4000" u="none" baseline="0">
                <a:latin typeface="Comic Sans MS" panose="030F0702030302020204" pitchFamily="66" charset="0"/>
              </a:defRPr>
            </a:lvl1pPr>
          </a:lstStyle>
          <a:p>
            <a:r>
              <a:rPr lang="en-US" dirty="0"/>
              <a:t>Have a go at questions 		 on the worksheet</a:t>
            </a:r>
            <a:endParaRPr lang="en-GB" dirty="0"/>
          </a:p>
        </p:txBody>
      </p:sp>
    </p:spTree>
    <p:extLst>
      <p:ext uri="{BB962C8B-B14F-4D97-AF65-F5344CB8AC3E}">
        <p14:creationId xmlns:p14="http://schemas.microsoft.com/office/powerpoint/2010/main" val="2273035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fld id="{49D0F6CA-AE94-4510-8DCD-9BDE6B7DDDD9}"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63CFFCBC-F4CB-4CC4-885D-B85DA1DB2F2A}" type="slidenum">
              <a:rPr lang="en-GB" smtClean="0"/>
              <a:t>‹#›</a:t>
            </a:fld>
            <a:endParaRPr lang="en-GB"/>
          </a:p>
        </p:txBody>
      </p:sp>
    </p:spTree>
    <p:extLst>
      <p:ext uri="{BB962C8B-B14F-4D97-AF65-F5344CB8AC3E}">
        <p14:creationId xmlns:p14="http://schemas.microsoft.com/office/powerpoint/2010/main" val="3598444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ALT Retrieve">
    <p:spTree>
      <p:nvGrpSpPr>
        <p:cNvPr id="1" name=""/>
        <p:cNvGrpSpPr/>
        <p:nvPr/>
      </p:nvGrpSpPr>
      <p:grpSpPr>
        <a:xfrm>
          <a:off x="0" y="0"/>
          <a:ext cx="0" cy="0"/>
          <a:chOff x="0" y="0"/>
          <a:chExt cx="0" cy="0"/>
        </a:xfrm>
      </p:grpSpPr>
      <p:sp>
        <p:nvSpPr>
          <p:cNvPr id="40" name="Rectangle 3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1" name="Pentagon 40"/>
          <p:cNvSpPr/>
          <p:nvPr/>
        </p:nvSpPr>
        <p:spPr>
          <a:xfrm>
            <a:off x="112111" y="6444944"/>
            <a:ext cx="2808000" cy="358139"/>
          </a:xfrm>
          <a:prstGeom prst="homePlate">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RETRIEVE</a:t>
            </a:r>
            <a:endParaRPr lang="en-GB" sz="1200" b="1" dirty="0">
              <a:solidFill>
                <a:srgbClr val="0B5196"/>
              </a:solidFill>
            </a:endParaRPr>
          </a:p>
        </p:txBody>
      </p:sp>
      <p:sp>
        <p:nvSpPr>
          <p:cNvPr id="42" name="Chevron 4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43" name="Chevron 4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pic>
        <p:nvPicPr>
          <p:cNvPr id="47" name="Picture 46"/>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700"/>
            </a:lvl1pPr>
          </a:lstStyle>
          <a:p>
            <a:pPr lvl="0"/>
            <a:r>
              <a:rPr lang="en-GB"/>
              <a:t>Click to edit Master text styles</a:t>
            </a:r>
          </a:p>
        </p:txBody>
      </p:sp>
      <p:sp>
        <p:nvSpPr>
          <p:cNvPr id="9" name="Content Placeholder 6"/>
          <p:cNvSpPr>
            <a:spLocks noGrp="1"/>
          </p:cNvSpPr>
          <p:nvPr>
            <p:ph sz="quarter" idx="11"/>
          </p:nvPr>
        </p:nvSpPr>
        <p:spPr>
          <a:xfrm>
            <a:off x="287339"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85793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ALT Instruct">
    <p:spTree>
      <p:nvGrpSpPr>
        <p:cNvPr id="1" name=""/>
        <p:cNvGrpSpPr/>
        <p:nvPr/>
      </p:nvGrpSpPr>
      <p:grpSpPr>
        <a:xfrm>
          <a:off x="0" y="0"/>
          <a:ext cx="0" cy="0"/>
          <a:chOff x="0" y="0"/>
          <a:chExt cx="0" cy="0"/>
        </a:xfrm>
      </p:grpSpPr>
      <p:sp>
        <p:nvSpPr>
          <p:cNvPr id="40" name="Rectangle 3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1" name="Pentagon 4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42" name="Chevron 4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INSTRUCT</a:t>
            </a:r>
          </a:p>
        </p:txBody>
      </p:sp>
      <p:sp>
        <p:nvSpPr>
          <p:cNvPr id="43" name="Chevron 4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44" name="Chevron 4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11"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700"/>
            </a:lvl1pPr>
          </a:lstStyle>
          <a:p>
            <a:pPr lvl="0"/>
            <a:r>
              <a:rPr lang="en-GB"/>
              <a:t>Click to edit Master text styles</a:t>
            </a:r>
          </a:p>
        </p:txBody>
      </p:sp>
      <p:sp>
        <p:nvSpPr>
          <p:cNvPr id="12" name="Content Placeholder 6"/>
          <p:cNvSpPr>
            <a:spLocks noGrp="1"/>
          </p:cNvSpPr>
          <p:nvPr>
            <p:ph sz="quarter" idx="11"/>
          </p:nvPr>
        </p:nvSpPr>
        <p:spPr>
          <a:xfrm>
            <a:off x="287339"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146521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7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306203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8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982485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9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9329974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0_ALT Practis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PRACTISE</a:t>
            </a:r>
            <a:endParaRPr lang="en-GB" sz="12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SECURE</a:t>
            </a:r>
            <a:endParaRPr lang="en-GB" sz="1200" b="0" dirty="0">
              <a:solidFill>
                <a:schemeClr val="bg1"/>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2876430748"/>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3"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5"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404457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_ALT Secur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SECURE</a:t>
            </a:r>
            <a:endParaRPr lang="en-GB" sz="1200" b="1" dirty="0">
              <a:solidFill>
                <a:srgbClr val="0B5196"/>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1820869425"/>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26" name="Group 25"/>
          <p:cNvGrpSpPr/>
          <p:nvPr/>
        </p:nvGrpSpPr>
        <p:grpSpPr>
          <a:xfrm>
            <a:off x="11629923" y="2865412"/>
            <a:ext cx="386112" cy="318172"/>
            <a:chOff x="3206569" y="2423806"/>
            <a:chExt cx="752955" cy="707366"/>
          </a:xfrm>
        </p:grpSpPr>
        <p:pic>
          <p:nvPicPr>
            <p:cNvPr id="2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2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3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4"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627533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2_ALT Secure - Ruler">
    <p:spTree>
      <p:nvGrpSpPr>
        <p:cNvPr id="1" name=""/>
        <p:cNvGrpSpPr/>
        <p:nvPr/>
      </p:nvGrpSpPr>
      <p:grpSpPr>
        <a:xfrm>
          <a:off x="0" y="0"/>
          <a:ext cx="0" cy="0"/>
          <a:chOff x="0" y="0"/>
          <a:chExt cx="0" cy="0"/>
        </a:xfrm>
      </p:grpSpPr>
      <p:sp>
        <p:nvSpPr>
          <p:cNvPr id="10" name="Rectangle 9"/>
          <p:cNvSpPr/>
          <p:nvPr/>
        </p:nvSpPr>
        <p:spPr>
          <a:xfrm>
            <a:off x="2"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RETRIEVE</a:t>
            </a:r>
            <a:endParaRPr lang="en-GB" sz="12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INSTRUCT</a:t>
            </a:r>
          </a:p>
        </p:txBody>
      </p:sp>
      <p:sp>
        <p:nvSpPr>
          <p:cNvPr id="13" name="Chevron 12"/>
          <p:cNvSpPr/>
          <p:nvPr/>
        </p:nvSpPr>
        <p:spPr>
          <a:xfrm>
            <a:off x="5600493"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0" dirty="0">
                <a:solidFill>
                  <a:schemeClr val="bg1"/>
                </a:solidFill>
              </a:rPr>
              <a:t>PRACTISE</a:t>
            </a:r>
            <a:endParaRPr lang="en-GB" sz="1200" b="0" dirty="0">
              <a:solidFill>
                <a:schemeClr val="bg1"/>
              </a:solidFill>
            </a:endParaRPr>
          </a:p>
        </p:txBody>
      </p:sp>
      <p:sp>
        <p:nvSpPr>
          <p:cNvPr id="14" name="Chevron 13"/>
          <p:cNvSpPr/>
          <p:nvPr/>
        </p:nvSpPr>
        <p:spPr>
          <a:xfrm>
            <a:off x="8336532" y="6444944"/>
            <a:ext cx="2808000" cy="358139"/>
          </a:xfrm>
          <a:prstGeom prst="chevron">
            <a:avLst/>
          </a:prstGeom>
          <a:solidFill>
            <a:srgbClr val="FFFFF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B5196"/>
                </a:solidFill>
              </a:rPr>
              <a:t>SECURE</a:t>
            </a:r>
            <a:endParaRPr lang="en-GB" sz="1200" b="1" dirty="0">
              <a:solidFill>
                <a:srgbClr val="0B5196"/>
              </a:solidFill>
            </a:endParaRPr>
          </a:p>
        </p:txBody>
      </p:sp>
      <p:sp>
        <p:nvSpPr>
          <p:cNvPr id="15" name="Rectangle 14"/>
          <p:cNvSpPr/>
          <p:nvPr/>
        </p:nvSpPr>
        <p:spPr>
          <a:xfrm>
            <a:off x="11489909" y="-12902"/>
            <a:ext cx="696731"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1820869425"/>
              </p:ext>
            </p:extLst>
          </p:nvPr>
        </p:nvGraphicFramePr>
        <p:xfrm>
          <a:off x="11559522"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26" name="Group 25"/>
          <p:cNvGrpSpPr/>
          <p:nvPr/>
        </p:nvGrpSpPr>
        <p:grpSpPr>
          <a:xfrm>
            <a:off x="11629923" y="2865412"/>
            <a:ext cx="386112" cy="318172"/>
            <a:chOff x="3206569" y="2423806"/>
            <a:chExt cx="752955" cy="707366"/>
          </a:xfrm>
        </p:grpSpPr>
        <p:pic>
          <p:nvPicPr>
            <p:cNvPr id="2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Picture 2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3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8"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1"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9"/>
            <a:ext cx="416216"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9" y="733844"/>
            <a:ext cx="397619"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7"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61"/>
            <a:ext cx="237139"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p:cNvSpPr/>
          <p:nvPr/>
        </p:nvSpPr>
        <p:spPr>
          <a:xfrm>
            <a:off x="11489909" y="-6595"/>
            <a:ext cx="704800" cy="346249"/>
          </a:xfrm>
          <a:prstGeom prst="rect">
            <a:avLst/>
          </a:prstGeom>
        </p:spPr>
        <p:txBody>
          <a:bodyPr wrap="square">
            <a:spAutoFit/>
          </a:bodyPr>
          <a:lstStyle/>
          <a:p>
            <a:pPr algn="ctr"/>
            <a:r>
              <a:rPr lang="en-GB" sz="750" b="1" i="0" dirty="0">
                <a:solidFill>
                  <a:srgbClr val="0B5196"/>
                </a:solidFill>
                <a:latin typeface="+mn-lt"/>
              </a:rPr>
              <a:t>EVERY CHILD A READER</a:t>
            </a:r>
          </a:p>
          <a:p>
            <a:pPr algn="ctr"/>
            <a:endParaRPr lang="en-GB" sz="150" b="0" i="1" dirty="0">
              <a:solidFill>
                <a:srgbClr val="002060"/>
              </a:solidFill>
              <a:latin typeface="+mn-lt"/>
            </a:endParaRPr>
          </a:p>
        </p:txBody>
      </p:sp>
      <p:pic>
        <p:nvPicPr>
          <p:cNvPr id="22" name="Picture 21"/>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3" name="Text Placeholder 4"/>
          <p:cNvSpPr>
            <a:spLocks noGrp="1"/>
          </p:cNvSpPr>
          <p:nvPr>
            <p:ph type="body" sz="quarter" idx="10"/>
          </p:nvPr>
        </p:nvSpPr>
        <p:spPr>
          <a:xfrm>
            <a:off x="272048" y="304517"/>
            <a:ext cx="10945813" cy="750661"/>
          </a:xfrm>
          <a:prstGeom prst="rect">
            <a:avLst/>
          </a:prstGeom>
        </p:spPr>
        <p:txBody>
          <a:bodyPr/>
          <a:lstStyle>
            <a:lvl1pPr marL="0" indent="0">
              <a:buNone/>
              <a:defRPr sz="2700"/>
            </a:lvl1pPr>
          </a:lstStyle>
          <a:p>
            <a:pPr lvl="0"/>
            <a:r>
              <a:rPr lang="en-GB"/>
              <a:t>Click to edit Master text styles</a:t>
            </a:r>
          </a:p>
        </p:txBody>
      </p:sp>
      <p:sp>
        <p:nvSpPr>
          <p:cNvPr id="24" name="Content Placeholder 6"/>
          <p:cNvSpPr>
            <a:spLocks noGrp="1"/>
          </p:cNvSpPr>
          <p:nvPr>
            <p:ph sz="quarter" idx="11"/>
          </p:nvPr>
        </p:nvSpPr>
        <p:spPr>
          <a:xfrm>
            <a:off x="287339"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62243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cons for dual codin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D1D431-64BC-7E79-75B8-81D052192A31}"/>
              </a:ext>
            </a:extLst>
          </p:cNvPr>
          <p:cNvSpPr>
            <a:spLocks noGrp="1"/>
          </p:cNvSpPr>
          <p:nvPr>
            <p:ph type="ctrTitle"/>
          </p:nvPr>
        </p:nvSpPr>
        <p:spPr>
          <a:xfrm>
            <a:off x="1467884" y="0"/>
            <a:ext cx="9144000" cy="571501"/>
          </a:xfrm>
          <a:prstGeom prst="rect">
            <a:avLst/>
          </a:prstGeom>
        </p:spPr>
        <p:txBody>
          <a:bodyPr>
            <a:normAutofit fontScale="90000"/>
          </a:bodyPr>
          <a:lstStyle/>
          <a:p>
            <a:r>
              <a:rPr lang="en-GB" sz="4000" b="1"/>
              <a:t>Click to edit Master title style</a:t>
            </a:r>
            <a:endParaRPr lang="en-GB" sz="4000" b="1" dirty="0"/>
          </a:p>
        </p:txBody>
      </p:sp>
      <p:sp>
        <p:nvSpPr>
          <p:cNvPr id="4" name="Subtitle 2">
            <a:extLst>
              <a:ext uri="{FF2B5EF4-FFF2-40B4-BE49-F238E27FC236}">
                <a16:creationId xmlns:a16="http://schemas.microsoft.com/office/drawing/2014/main" id="{931B4B34-F59E-0275-70A2-FBD94B54F641}"/>
              </a:ext>
            </a:extLst>
          </p:cNvPr>
          <p:cNvSpPr>
            <a:spLocks noGrp="1"/>
          </p:cNvSpPr>
          <p:nvPr>
            <p:ph type="subTitle" idx="1"/>
          </p:nvPr>
        </p:nvSpPr>
        <p:spPr>
          <a:xfrm>
            <a:off x="956103" y="1232443"/>
            <a:ext cx="1651000" cy="449262"/>
          </a:xfrm>
          <a:prstGeom prst="rect">
            <a:avLst/>
          </a:prstGeom>
        </p:spPr>
        <p:txBody>
          <a:bodyPr/>
          <a:lstStyle/>
          <a:p>
            <a:r>
              <a:rPr lang="en-GB"/>
              <a:t>Click to edit Master subtitle style</a:t>
            </a:r>
          </a:p>
        </p:txBody>
      </p:sp>
      <p:pic>
        <p:nvPicPr>
          <p:cNvPr id="5" name="Picture 4" descr="pen and paper Icon 2473397">
            <a:extLst>
              <a:ext uri="{FF2B5EF4-FFF2-40B4-BE49-F238E27FC236}">
                <a16:creationId xmlns:a16="http://schemas.microsoft.com/office/drawing/2014/main" id="{E38BBC13-38E4-2B8E-3FFF-1367DC3E4A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876" y="1132786"/>
            <a:ext cx="635227" cy="63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think bubble Icon 2997468">
            <a:extLst>
              <a:ext uri="{FF2B5EF4-FFF2-40B4-BE49-F238E27FC236}">
                <a16:creationId xmlns:a16="http://schemas.microsoft.com/office/drawing/2014/main" id="{32D325E6-6AB4-0D29-2B58-09CB8CBC7E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219" y="2418860"/>
            <a:ext cx="908540" cy="90854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BE04D973-B9A2-D7A2-0B6A-C224C32BDA21}"/>
              </a:ext>
            </a:extLst>
          </p:cNvPr>
          <p:cNvSpPr txBox="1">
            <a:spLocks/>
          </p:cNvSpPr>
          <p:nvPr/>
        </p:nvSpPr>
        <p:spPr>
          <a:xfrm>
            <a:off x="956103"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Reflect</a:t>
            </a:r>
          </a:p>
        </p:txBody>
      </p:sp>
      <p:pic>
        <p:nvPicPr>
          <p:cNvPr id="8" name="Picture 2" descr="lightbulb Icon 1262982">
            <a:extLst>
              <a:ext uri="{FF2B5EF4-FFF2-40B4-BE49-F238E27FC236}">
                <a16:creationId xmlns:a16="http://schemas.microsoft.com/office/drawing/2014/main" id="{7F4DCF54-7D6A-B1AE-E9AA-55A84DD51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352" y="3791243"/>
            <a:ext cx="883407" cy="903772"/>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a:extLst>
              <a:ext uri="{FF2B5EF4-FFF2-40B4-BE49-F238E27FC236}">
                <a16:creationId xmlns:a16="http://schemas.microsoft.com/office/drawing/2014/main" id="{7FD66DDE-ADE5-A09A-8172-72FAF252EFA4}"/>
              </a:ext>
            </a:extLst>
          </p:cNvPr>
          <p:cNvSpPr txBox="1">
            <a:spLocks/>
          </p:cNvSpPr>
          <p:nvPr/>
        </p:nvSpPr>
        <p:spPr>
          <a:xfrm>
            <a:off x="956103"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Activate</a:t>
            </a:r>
          </a:p>
        </p:txBody>
      </p:sp>
      <p:pic>
        <p:nvPicPr>
          <p:cNvPr id="10" name="Picture 2" descr="Pen Icon 3406116">
            <a:extLst>
              <a:ext uri="{FF2B5EF4-FFF2-40B4-BE49-F238E27FC236}">
                <a16:creationId xmlns:a16="http://schemas.microsoft.com/office/drawing/2014/main" id="{2BC1BF69-87EE-5B2B-F231-7E09C90C1A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291" y="5186948"/>
            <a:ext cx="838396" cy="838396"/>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2">
            <a:extLst>
              <a:ext uri="{FF2B5EF4-FFF2-40B4-BE49-F238E27FC236}">
                <a16:creationId xmlns:a16="http://schemas.microsoft.com/office/drawing/2014/main" id="{A7351FAB-3499-2CDF-6E8C-19D4E1F5CB5E}"/>
              </a:ext>
            </a:extLst>
          </p:cNvPr>
          <p:cNvSpPr txBox="1">
            <a:spLocks/>
          </p:cNvSpPr>
          <p:nvPr/>
        </p:nvSpPr>
        <p:spPr>
          <a:xfrm>
            <a:off x="956103" y="5400158"/>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Summarise</a:t>
            </a:r>
          </a:p>
        </p:txBody>
      </p:sp>
      <p:pic>
        <p:nvPicPr>
          <p:cNvPr id="12" name="Picture 4" descr="Speech Bubble Icon 800850">
            <a:extLst>
              <a:ext uri="{FF2B5EF4-FFF2-40B4-BE49-F238E27FC236}">
                <a16:creationId xmlns:a16="http://schemas.microsoft.com/office/drawing/2014/main" id="{05AE22C3-04DF-DC1B-A6CF-636DC47CBA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2425" y="1070149"/>
            <a:ext cx="708497" cy="708497"/>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a:extLst>
              <a:ext uri="{FF2B5EF4-FFF2-40B4-BE49-F238E27FC236}">
                <a16:creationId xmlns:a16="http://schemas.microsoft.com/office/drawing/2014/main" id="{FE4C3105-44AD-E949-B286-566060F6291C}"/>
              </a:ext>
            </a:extLst>
          </p:cNvPr>
          <p:cNvSpPr txBox="1">
            <a:spLocks/>
          </p:cNvSpPr>
          <p:nvPr/>
        </p:nvSpPr>
        <p:spPr>
          <a:xfrm>
            <a:off x="3674000" y="119976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Explain</a:t>
            </a:r>
          </a:p>
        </p:txBody>
      </p:sp>
      <p:pic>
        <p:nvPicPr>
          <p:cNvPr id="14" name="Picture 2" descr="speech Icon 509344">
            <a:extLst>
              <a:ext uri="{FF2B5EF4-FFF2-40B4-BE49-F238E27FC236}">
                <a16:creationId xmlns:a16="http://schemas.microsoft.com/office/drawing/2014/main" id="{C6D9BC7C-4D54-FA60-661A-638D3BDCF1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50869" y="2343408"/>
            <a:ext cx="780053" cy="780053"/>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2">
            <a:extLst>
              <a:ext uri="{FF2B5EF4-FFF2-40B4-BE49-F238E27FC236}">
                <a16:creationId xmlns:a16="http://schemas.microsoft.com/office/drawing/2014/main" id="{F8AA3190-4D67-D470-71B1-FD4A51CBD0A5}"/>
              </a:ext>
            </a:extLst>
          </p:cNvPr>
          <p:cNvSpPr txBox="1">
            <a:spLocks/>
          </p:cNvSpPr>
          <p:nvPr/>
        </p:nvSpPr>
        <p:spPr>
          <a:xfrm>
            <a:off x="3630922" y="252247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Present</a:t>
            </a:r>
          </a:p>
        </p:txBody>
      </p:sp>
      <p:pic>
        <p:nvPicPr>
          <p:cNvPr id="16" name="Picture 15">
            <a:extLst>
              <a:ext uri="{FF2B5EF4-FFF2-40B4-BE49-F238E27FC236}">
                <a16:creationId xmlns:a16="http://schemas.microsoft.com/office/drawing/2014/main" id="{B30DFD04-9601-27E8-B1BE-DAD178DC416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662638" y="3638606"/>
            <a:ext cx="1181910" cy="1184067"/>
          </a:xfrm>
          <a:prstGeom prst="rect">
            <a:avLst/>
          </a:prstGeom>
        </p:spPr>
      </p:pic>
      <p:sp>
        <p:nvSpPr>
          <p:cNvPr id="17" name="Subtitle 2">
            <a:extLst>
              <a:ext uri="{FF2B5EF4-FFF2-40B4-BE49-F238E27FC236}">
                <a16:creationId xmlns:a16="http://schemas.microsoft.com/office/drawing/2014/main" id="{4EF396C9-E864-6AC0-8BA4-FC3286D7F8E5}"/>
              </a:ext>
            </a:extLst>
          </p:cNvPr>
          <p:cNvSpPr txBox="1">
            <a:spLocks/>
          </p:cNvSpPr>
          <p:nvPr/>
        </p:nvSpPr>
        <p:spPr>
          <a:xfrm>
            <a:off x="369499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Discuss</a:t>
            </a:r>
          </a:p>
        </p:txBody>
      </p:sp>
      <p:pic>
        <p:nvPicPr>
          <p:cNvPr id="18" name="Picture 17">
            <a:extLst>
              <a:ext uri="{FF2B5EF4-FFF2-40B4-BE49-F238E27FC236}">
                <a16:creationId xmlns:a16="http://schemas.microsoft.com/office/drawing/2014/main" id="{2FB6A4DD-115B-D992-0063-B037640BF382}"/>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751539" y="4992185"/>
            <a:ext cx="1181910" cy="1190459"/>
          </a:xfrm>
          <a:prstGeom prst="rect">
            <a:avLst/>
          </a:prstGeom>
        </p:spPr>
      </p:pic>
      <p:sp>
        <p:nvSpPr>
          <p:cNvPr id="19" name="Subtitle 2">
            <a:extLst>
              <a:ext uri="{FF2B5EF4-FFF2-40B4-BE49-F238E27FC236}">
                <a16:creationId xmlns:a16="http://schemas.microsoft.com/office/drawing/2014/main" id="{13886359-B65B-1E47-8674-CE9B139EEDC3}"/>
              </a:ext>
            </a:extLst>
          </p:cNvPr>
          <p:cNvSpPr txBox="1">
            <a:spLocks/>
          </p:cNvSpPr>
          <p:nvPr/>
        </p:nvSpPr>
        <p:spPr>
          <a:xfrm>
            <a:off x="3674000" y="541079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Recall</a:t>
            </a:r>
          </a:p>
        </p:txBody>
      </p:sp>
      <p:pic>
        <p:nvPicPr>
          <p:cNvPr id="20" name="Picture 19">
            <a:extLst>
              <a:ext uri="{FF2B5EF4-FFF2-40B4-BE49-F238E27FC236}">
                <a16:creationId xmlns:a16="http://schemas.microsoft.com/office/drawing/2014/main" id="{58903CD6-99E6-7B76-B4A7-9FCF82F7E89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5703582" y="801729"/>
            <a:ext cx="1139972" cy="1043907"/>
          </a:xfrm>
          <a:prstGeom prst="rect">
            <a:avLst/>
          </a:prstGeom>
        </p:spPr>
      </p:pic>
      <p:sp>
        <p:nvSpPr>
          <p:cNvPr id="21" name="Subtitle 2">
            <a:extLst>
              <a:ext uri="{FF2B5EF4-FFF2-40B4-BE49-F238E27FC236}">
                <a16:creationId xmlns:a16="http://schemas.microsoft.com/office/drawing/2014/main" id="{DBDA8053-1BA8-5B3D-DA6A-1BD351B732ED}"/>
              </a:ext>
            </a:extLst>
          </p:cNvPr>
          <p:cNvSpPr txBox="1">
            <a:spLocks/>
          </p:cNvSpPr>
          <p:nvPr/>
        </p:nvSpPr>
        <p:spPr>
          <a:xfrm>
            <a:off x="6855632" y="1176528"/>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Organise</a:t>
            </a:r>
          </a:p>
        </p:txBody>
      </p:sp>
      <p:pic>
        <p:nvPicPr>
          <p:cNvPr id="22" name="Picture 21">
            <a:extLst>
              <a:ext uri="{FF2B5EF4-FFF2-40B4-BE49-F238E27FC236}">
                <a16:creationId xmlns:a16="http://schemas.microsoft.com/office/drawing/2014/main" id="{4066DCF7-E117-0508-8275-CE09D4BCCB87}"/>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5556299" y="2123069"/>
            <a:ext cx="1287255" cy="1226810"/>
          </a:xfrm>
          <a:prstGeom prst="rect">
            <a:avLst/>
          </a:prstGeom>
        </p:spPr>
      </p:pic>
      <p:sp>
        <p:nvSpPr>
          <p:cNvPr id="23" name="Subtitle 2">
            <a:extLst>
              <a:ext uri="{FF2B5EF4-FFF2-40B4-BE49-F238E27FC236}">
                <a16:creationId xmlns:a16="http://schemas.microsoft.com/office/drawing/2014/main" id="{5FF4F375-A387-7188-D477-9B5DF712BBC8}"/>
              </a:ext>
            </a:extLst>
          </p:cNvPr>
          <p:cNvSpPr txBox="1">
            <a:spLocks/>
          </p:cNvSpPr>
          <p:nvPr/>
        </p:nvSpPr>
        <p:spPr>
          <a:xfrm>
            <a:off x="6855632"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Compare</a:t>
            </a:r>
          </a:p>
        </p:txBody>
      </p:sp>
      <p:pic>
        <p:nvPicPr>
          <p:cNvPr id="24" name="Picture 23">
            <a:extLst>
              <a:ext uri="{FF2B5EF4-FFF2-40B4-BE49-F238E27FC236}">
                <a16:creationId xmlns:a16="http://schemas.microsoft.com/office/drawing/2014/main" id="{1CD980B7-BB79-A877-E46D-84FEDC43A50D}"/>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638347" y="3637641"/>
            <a:ext cx="1217285" cy="1239065"/>
          </a:xfrm>
          <a:prstGeom prst="rect">
            <a:avLst/>
          </a:prstGeom>
        </p:spPr>
      </p:pic>
      <p:sp>
        <p:nvSpPr>
          <p:cNvPr id="25" name="Subtitle 2">
            <a:extLst>
              <a:ext uri="{FF2B5EF4-FFF2-40B4-BE49-F238E27FC236}">
                <a16:creationId xmlns:a16="http://schemas.microsoft.com/office/drawing/2014/main" id="{33C7E8CB-1F8A-5783-0CA3-31F324218127}"/>
              </a:ext>
            </a:extLst>
          </p:cNvPr>
          <p:cNvSpPr txBox="1">
            <a:spLocks/>
          </p:cNvSpPr>
          <p:nvPr/>
        </p:nvSpPr>
        <p:spPr>
          <a:xfrm>
            <a:off x="6800899"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Predict</a:t>
            </a:r>
          </a:p>
        </p:txBody>
      </p:sp>
      <p:pic>
        <p:nvPicPr>
          <p:cNvPr id="26" name="Picture 2" descr="Vocabulary Icon Vector Isolated On White Background, Vocabulary Transparent  Sign Royalty Free Cliparts, Vectors, And Stock Illustration. Image  111598016.">
            <a:extLst>
              <a:ext uri="{FF2B5EF4-FFF2-40B4-BE49-F238E27FC236}">
                <a16:creationId xmlns:a16="http://schemas.microsoft.com/office/drawing/2014/main" id="{AC16B857-F2FD-4B53-9F49-F87A92229675}"/>
              </a:ext>
            </a:extLst>
          </p:cNvPr>
          <p:cNvPicPr>
            <a:picLocks noChangeAspect="1" noChangeArrowheads="1"/>
          </p:cNvPicPr>
          <p:nvPr/>
        </p:nvPicPr>
        <p:blipFill>
          <a:blip r:embed="rId13" cstate="print">
            <a:biLevel thresh="75000"/>
            <a:extLst>
              <a:ext uri="{BEBA8EAE-BF5A-486C-A8C5-ECC9F3942E4B}">
                <a14:imgProps xmlns:a14="http://schemas.microsoft.com/office/drawing/2010/main">
                  <a14:imgLayer r:embed="rId14">
                    <a14:imgEffect>
                      <a14:backgroundRemoval t="692" b="100000" l="0" r="100000">
                        <a14:foregroundMark x1="32846" y1="47615" x2="35462" y2="43462"/>
                        <a14:foregroundMark x1="57308" y1="36692" x2="60462" y2="36538"/>
                        <a14:foregroundMark x1="57846" y1="42154" x2="61615" y2="42385"/>
                        <a14:foregroundMark x1="58769" y1="47462" x2="63077" y2="47615"/>
                        <a14:foregroundMark x1="58769" y1="52692" x2="62769" y2="52154"/>
                        <a14:foregroundMark x1="58615" y1="60231" x2="63077" y2="60231"/>
                        <a14:foregroundMark x1="37692" y1="61538" x2="42231" y2="61538"/>
                        <a14:foregroundMark x1="37154" y1="66615" x2="42231" y2="66846"/>
                        <a14:foregroundMark x1="38077" y1="71923" x2="42000" y2="71538"/>
                        <a14:foregroundMark x1="37154" y1="77385" x2="44077" y2="77385"/>
                      </a14:backgroundRemoval>
                    </a14:imgEffect>
                  </a14:imgLayer>
                </a14:imgProps>
              </a:ext>
              <a:ext uri="{28A0092B-C50C-407E-A947-70E740481C1C}">
                <a14:useLocalDpi xmlns:a14="http://schemas.microsoft.com/office/drawing/2010/main" val="0"/>
              </a:ext>
            </a:extLst>
          </a:blip>
          <a:srcRect/>
          <a:stretch>
            <a:fillRect/>
          </a:stretch>
        </p:blipFill>
        <p:spPr bwMode="auto">
          <a:xfrm>
            <a:off x="5556299" y="4972956"/>
            <a:ext cx="1338372" cy="1338372"/>
          </a:xfrm>
          <a:prstGeom prst="rect">
            <a:avLst/>
          </a:prstGeom>
          <a:noFill/>
          <a:extLst>
            <a:ext uri="{909E8E84-426E-40DD-AFC4-6F175D3DCCD1}">
              <a14:hiddenFill xmlns:a14="http://schemas.microsoft.com/office/drawing/2010/main">
                <a:solidFill>
                  <a:srgbClr val="FFFFFF"/>
                </a:solidFill>
              </a14:hiddenFill>
            </a:ext>
          </a:extLst>
        </p:spPr>
      </p:pic>
      <p:sp>
        <p:nvSpPr>
          <p:cNvPr id="27" name="Subtitle 2">
            <a:extLst>
              <a:ext uri="{FF2B5EF4-FFF2-40B4-BE49-F238E27FC236}">
                <a16:creationId xmlns:a16="http://schemas.microsoft.com/office/drawing/2014/main" id="{F2023999-1BAD-0971-BF87-1801D7A86F09}"/>
              </a:ext>
            </a:extLst>
          </p:cNvPr>
          <p:cNvSpPr txBox="1">
            <a:spLocks/>
          </p:cNvSpPr>
          <p:nvPr/>
        </p:nvSpPr>
        <p:spPr>
          <a:xfrm>
            <a:off x="6800899" y="5381515"/>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Vocabulary</a:t>
            </a:r>
          </a:p>
        </p:txBody>
      </p:sp>
      <p:pic>
        <p:nvPicPr>
          <p:cNvPr id="28" name="Picture 27">
            <a:extLst>
              <a:ext uri="{FF2B5EF4-FFF2-40B4-BE49-F238E27FC236}">
                <a16:creationId xmlns:a16="http://schemas.microsoft.com/office/drawing/2014/main" id="{17C6379E-FDEF-0B1A-A48B-FDD7CE7679FB}"/>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8697544" y="763361"/>
            <a:ext cx="1143972" cy="1082275"/>
          </a:xfrm>
          <a:prstGeom prst="rect">
            <a:avLst/>
          </a:prstGeom>
        </p:spPr>
      </p:pic>
      <p:sp>
        <p:nvSpPr>
          <p:cNvPr id="29" name="Subtitle 2">
            <a:extLst>
              <a:ext uri="{FF2B5EF4-FFF2-40B4-BE49-F238E27FC236}">
                <a16:creationId xmlns:a16="http://schemas.microsoft.com/office/drawing/2014/main" id="{904693E4-D97B-0F3E-3E4B-2A18A17482F0}"/>
              </a:ext>
            </a:extLst>
          </p:cNvPr>
          <p:cNvSpPr txBox="1">
            <a:spLocks/>
          </p:cNvSpPr>
          <p:nvPr/>
        </p:nvSpPr>
        <p:spPr>
          <a:xfrm>
            <a:off x="9942618" y="1176528"/>
            <a:ext cx="1651000" cy="449262"/>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Big Question</a:t>
            </a:r>
          </a:p>
        </p:txBody>
      </p:sp>
      <p:pic>
        <p:nvPicPr>
          <p:cNvPr id="30" name="Picture 2" descr="Evaluation icon vector sign and symbol isolated on white background,  Evaluation logo concept Stock Vector | Adobe Stock">
            <a:extLst>
              <a:ext uri="{FF2B5EF4-FFF2-40B4-BE49-F238E27FC236}">
                <a16:creationId xmlns:a16="http://schemas.microsoft.com/office/drawing/2014/main" id="{37E48B3A-8DD6-302C-F7C2-CF4DCA00BC0D}"/>
              </a:ext>
            </a:extLst>
          </p:cNvPr>
          <p:cNvPicPr>
            <a:picLocks noChangeAspect="1" noChangeArrowheads="1"/>
          </p:cNvPicPr>
          <p:nvPr/>
        </p:nvPicPr>
        <p:blipFill>
          <a:blip r:embed="rId16" cstate="print">
            <a:biLevel thresh="75000"/>
            <a:extLst>
              <a:ext uri="{BEBA8EAE-BF5A-486C-A8C5-ECC9F3942E4B}">
                <a14:imgProps xmlns:a14="http://schemas.microsoft.com/office/drawing/2010/main">
                  <a14:imgLayer r:embed="rId17">
                    <a14:imgEffect>
                      <a14:backgroundRemoval t="0" b="83900" l="0" r="100000">
                        <a14:foregroundMark x1="41800" y1="10500" x2="44000" y2="9000"/>
                        <a14:foregroundMark x1="46600" y1="11400" x2="47700" y2="11600"/>
                        <a14:foregroundMark x1="54200" y1="31000" x2="56300" y2="32200"/>
                        <a14:foregroundMark x1="39200" y1="38100" x2="40700" y2="36800"/>
                        <a14:foregroundMark x1="71800" y1="59000" x2="72900" y2="59500"/>
                        <a14:foregroundMark x1="22000" y1="25800" x2="23500" y2="25500"/>
                        <a14:foregroundMark x1="23100" y1="42300" x2="24400" y2="42100"/>
                        <a14:foregroundMark x1="22600" y1="58800" x2="23300" y2="58800"/>
                        <a14:backgroundMark x1="46200" y1="14700" x2="45800" y2="12700"/>
                      </a14:backgroundRemoval>
                    </a14:imgEffect>
                  </a14:imgLayer>
                </a14:imgProps>
              </a:ext>
              <a:ext uri="{28A0092B-C50C-407E-A947-70E740481C1C}">
                <a14:useLocalDpi xmlns:a14="http://schemas.microsoft.com/office/drawing/2010/main" val="0"/>
              </a:ext>
            </a:extLst>
          </a:blip>
          <a:srcRect/>
          <a:stretch>
            <a:fillRect/>
          </a:stretch>
        </p:blipFill>
        <p:spPr bwMode="auto">
          <a:xfrm>
            <a:off x="8768931" y="2189578"/>
            <a:ext cx="1367104" cy="1367104"/>
          </a:xfrm>
          <a:prstGeom prst="rect">
            <a:avLst/>
          </a:prstGeom>
          <a:noFill/>
          <a:extLst>
            <a:ext uri="{909E8E84-426E-40DD-AFC4-6F175D3DCCD1}">
              <a14:hiddenFill xmlns:a14="http://schemas.microsoft.com/office/drawing/2010/main">
                <a:solidFill>
                  <a:srgbClr val="FFFFFF"/>
                </a:solidFill>
              </a14:hiddenFill>
            </a:ext>
          </a:extLst>
        </p:spPr>
      </p:pic>
      <p:sp>
        <p:nvSpPr>
          <p:cNvPr id="31" name="Subtitle 2">
            <a:extLst>
              <a:ext uri="{FF2B5EF4-FFF2-40B4-BE49-F238E27FC236}">
                <a16:creationId xmlns:a16="http://schemas.microsoft.com/office/drawing/2014/main" id="{D4DE0248-B2C4-5C29-5D07-8F8F908E22FD}"/>
              </a:ext>
            </a:extLst>
          </p:cNvPr>
          <p:cNvSpPr txBox="1">
            <a:spLocks/>
          </p:cNvSpPr>
          <p:nvPr/>
        </p:nvSpPr>
        <p:spPr>
          <a:xfrm>
            <a:off x="9841516" y="2648499"/>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Evaluate</a:t>
            </a:r>
          </a:p>
        </p:txBody>
      </p:sp>
      <p:pic>
        <p:nvPicPr>
          <p:cNvPr id="32" name="Picture 31">
            <a:extLst>
              <a:ext uri="{FF2B5EF4-FFF2-40B4-BE49-F238E27FC236}">
                <a16:creationId xmlns:a16="http://schemas.microsoft.com/office/drawing/2014/main" id="{243A3AAE-70F6-0438-4AE6-EFC49EEF927A}"/>
              </a:ext>
            </a:extLst>
          </p:cNvPr>
          <p:cNvPicPr>
            <a:picLocks noChangeAspect="1"/>
          </p:cNvPicPr>
          <p:nvPr/>
        </p:nvPicPr>
        <p:blipFill>
          <a:blip r:embed="rId18" cstate="print">
            <a:duotone>
              <a:prstClr val="black"/>
              <a:srgbClr val="F6D861">
                <a:tint val="45000"/>
                <a:satMod val="400000"/>
              </a:srgbClr>
            </a:duotone>
            <a:extLst>
              <a:ext uri="{28A0092B-C50C-407E-A947-70E740481C1C}">
                <a14:useLocalDpi xmlns:a14="http://schemas.microsoft.com/office/drawing/2010/main" val="0"/>
              </a:ext>
            </a:extLst>
          </a:blip>
          <a:stretch>
            <a:fillRect/>
          </a:stretch>
        </p:blipFill>
        <p:spPr>
          <a:xfrm>
            <a:off x="8937762" y="3891413"/>
            <a:ext cx="1029442" cy="985293"/>
          </a:xfrm>
          <a:prstGeom prst="rect">
            <a:avLst/>
          </a:prstGeom>
        </p:spPr>
      </p:pic>
      <p:sp>
        <p:nvSpPr>
          <p:cNvPr id="33" name="Subtitle 2">
            <a:extLst>
              <a:ext uri="{FF2B5EF4-FFF2-40B4-BE49-F238E27FC236}">
                <a16:creationId xmlns:a16="http://schemas.microsoft.com/office/drawing/2014/main" id="{5B045B90-3FB8-EA8C-30E9-DA5040BC0287}"/>
              </a:ext>
            </a:extLst>
          </p:cNvPr>
          <p:cNvSpPr txBox="1">
            <a:spLocks/>
          </p:cNvSpPr>
          <p:nvPr/>
        </p:nvSpPr>
        <p:spPr>
          <a:xfrm>
            <a:off x="996720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Connect</a:t>
            </a:r>
          </a:p>
        </p:txBody>
      </p:sp>
    </p:spTree>
    <p:extLst>
      <p:ext uri="{BB962C8B-B14F-4D97-AF65-F5344CB8AC3E}">
        <p14:creationId xmlns:p14="http://schemas.microsoft.com/office/powerpoint/2010/main" val="1689806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109091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630455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429663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32268179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2252115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33300978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2569321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21603511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7420859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427169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aths 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69667C-C67A-6665-696C-4C079F001604}"/>
              </a:ext>
            </a:extLst>
          </p:cNvPr>
          <p:cNvPicPr>
            <a:picLocks noChangeAspect="1"/>
          </p:cNvPicPr>
          <p:nvPr/>
        </p:nvPicPr>
        <p:blipFill rotWithShape="1">
          <a:blip r:embed="rId2">
            <a:clrChange>
              <a:clrFrom>
                <a:srgbClr val="FFFFFF"/>
              </a:clrFrom>
              <a:clrTo>
                <a:srgbClr val="FFFFFF">
                  <a:alpha val="0"/>
                </a:srgbClr>
              </a:clrTo>
            </a:clrChange>
          </a:blip>
          <a:srcRect b="1495"/>
          <a:stretch/>
        </p:blipFill>
        <p:spPr>
          <a:xfrm>
            <a:off x="9678729" y="2881423"/>
            <a:ext cx="2590252" cy="3455767"/>
          </a:xfrm>
          <a:prstGeom prst="rect">
            <a:avLst/>
          </a:prstGeom>
        </p:spPr>
      </p:pic>
      <p:pic>
        <p:nvPicPr>
          <p:cNvPr id="4" name="Picture 3">
            <a:extLst>
              <a:ext uri="{FF2B5EF4-FFF2-40B4-BE49-F238E27FC236}">
                <a16:creationId xmlns:a16="http://schemas.microsoft.com/office/drawing/2014/main" id="{AD875480-6883-3669-D196-D361C425866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04914" y="138792"/>
            <a:ext cx="6099711" cy="1968195"/>
          </a:xfrm>
          <a:prstGeom prst="rect">
            <a:avLst/>
          </a:prstGeom>
        </p:spPr>
      </p:pic>
      <p:sp>
        <p:nvSpPr>
          <p:cNvPr id="5" name="TextBox 4">
            <a:extLst>
              <a:ext uri="{FF2B5EF4-FFF2-40B4-BE49-F238E27FC236}">
                <a16:creationId xmlns:a16="http://schemas.microsoft.com/office/drawing/2014/main" id="{E05B985A-1850-4802-D38E-C4DAC851A5D2}"/>
              </a:ext>
            </a:extLst>
          </p:cNvPr>
          <p:cNvSpPr txBox="1"/>
          <p:nvPr/>
        </p:nvSpPr>
        <p:spPr>
          <a:xfrm>
            <a:off x="9859617" y="3069203"/>
            <a:ext cx="1208599" cy="800219"/>
          </a:xfrm>
          <a:prstGeom prst="rect">
            <a:avLst/>
          </a:prstGeom>
          <a:noFill/>
        </p:spPr>
        <p:txBody>
          <a:bodyPr wrap="square" rtlCol="0">
            <a:spAutoFit/>
          </a:bodyPr>
          <a:lstStyle/>
          <a:p>
            <a:r>
              <a:rPr lang="en-GB" sz="3200" b="1" dirty="0">
                <a:latin typeface="Century Gothic" panose="020B0502020202020204" pitchFamily="34" charset="0"/>
              </a:rPr>
              <a:t>A </a:t>
            </a:r>
            <a:r>
              <a:rPr lang="en-GB" sz="1400" dirty="0">
                <a:latin typeface="Century Gothic" panose="020B0502020202020204" pitchFamily="34" charset="0"/>
              </a:rPr>
              <a:t>because…</a:t>
            </a:r>
          </a:p>
        </p:txBody>
      </p:sp>
      <p:sp>
        <p:nvSpPr>
          <p:cNvPr id="6" name="TextBox 5">
            <a:extLst>
              <a:ext uri="{FF2B5EF4-FFF2-40B4-BE49-F238E27FC236}">
                <a16:creationId xmlns:a16="http://schemas.microsoft.com/office/drawing/2014/main" id="{139A6B31-3BB7-51E9-D771-9667867D99AE}"/>
              </a:ext>
            </a:extLst>
          </p:cNvPr>
          <p:cNvSpPr txBox="1"/>
          <p:nvPr/>
        </p:nvSpPr>
        <p:spPr>
          <a:xfrm>
            <a:off x="10973855" y="4847252"/>
            <a:ext cx="1208599" cy="800219"/>
          </a:xfrm>
          <a:prstGeom prst="rect">
            <a:avLst/>
          </a:prstGeom>
          <a:noFill/>
        </p:spPr>
        <p:txBody>
          <a:bodyPr wrap="square" rtlCol="0">
            <a:spAutoFit/>
          </a:bodyPr>
          <a:lstStyle/>
          <a:p>
            <a:r>
              <a:rPr lang="en-GB" sz="3200" b="1" dirty="0">
                <a:latin typeface="Century Gothic" panose="020B0502020202020204" pitchFamily="34" charset="0"/>
              </a:rPr>
              <a:t>B </a:t>
            </a:r>
            <a:r>
              <a:rPr lang="en-GB" sz="1400" dirty="0">
                <a:latin typeface="Century Gothic" panose="020B0502020202020204" pitchFamily="34" charset="0"/>
              </a:rPr>
              <a:t>because…</a:t>
            </a:r>
          </a:p>
        </p:txBody>
      </p:sp>
      <p:pic>
        <p:nvPicPr>
          <p:cNvPr id="7" name="Picture 6">
            <a:extLst>
              <a:ext uri="{FF2B5EF4-FFF2-40B4-BE49-F238E27FC236}">
                <a16:creationId xmlns:a16="http://schemas.microsoft.com/office/drawing/2014/main" id="{B8AD39F2-B810-F733-FAD8-52B70723E4F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85584" y="2417503"/>
            <a:ext cx="2335539" cy="4229219"/>
          </a:xfrm>
          <a:prstGeom prst="rect">
            <a:avLst/>
          </a:prstGeom>
        </p:spPr>
      </p:pic>
      <p:pic>
        <p:nvPicPr>
          <p:cNvPr id="8" name="Picture 7">
            <a:extLst>
              <a:ext uri="{FF2B5EF4-FFF2-40B4-BE49-F238E27FC236}">
                <a16:creationId xmlns:a16="http://schemas.microsoft.com/office/drawing/2014/main" id="{3AC275B6-8D2D-6BDD-053F-FDCC4878156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2025" y="4058428"/>
            <a:ext cx="1912777" cy="2387506"/>
          </a:xfrm>
          <a:prstGeom prst="rect">
            <a:avLst/>
          </a:prstGeom>
        </p:spPr>
      </p:pic>
      <p:pic>
        <p:nvPicPr>
          <p:cNvPr id="9" name="Picture 8">
            <a:extLst>
              <a:ext uri="{FF2B5EF4-FFF2-40B4-BE49-F238E27FC236}">
                <a16:creationId xmlns:a16="http://schemas.microsoft.com/office/drawing/2014/main" id="{047FB1E3-23EC-CB6E-5113-4AFB028D44F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384802" y="4153999"/>
            <a:ext cx="2341403" cy="2387507"/>
          </a:xfrm>
          <a:prstGeom prst="rect">
            <a:avLst/>
          </a:prstGeom>
        </p:spPr>
      </p:pic>
      <p:pic>
        <p:nvPicPr>
          <p:cNvPr id="10" name="Picture 9">
            <a:extLst>
              <a:ext uri="{FF2B5EF4-FFF2-40B4-BE49-F238E27FC236}">
                <a16:creationId xmlns:a16="http://schemas.microsoft.com/office/drawing/2014/main" id="{93BDBD45-CA96-2667-F561-323ED2EF10D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957073" y="4242329"/>
            <a:ext cx="2490787" cy="2094861"/>
          </a:xfrm>
          <a:prstGeom prst="rect">
            <a:avLst/>
          </a:prstGeom>
        </p:spPr>
      </p:pic>
    </p:spTree>
    <p:extLst>
      <p:ext uri="{BB962C8B-B14F-4D97-AF65-F5344CB8AC3E}">
        <p14:creationId xmlns:p14="http://schemas.microsoft.com/office/powerpoint/2010/main" val="18479082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3768376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1230966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23968038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6753312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414624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Current Learning from KO</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Recent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32060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534576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35041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51479822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2.xml"/><Relationship Id="rId1"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3.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9.xml"/><Relationship Id="rId1"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805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20" r:id="rId40"/>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1799350761"/>
      </p:ext>
    </p:extLst>
  </p:cSld>
  <p:clrMap bg1="lt1" tx1="dk1" bg2="lt2" tx2="dk2" accent1="accent1" accent2="accent2" accent3="accent3" accent4="accent4" accent5="accent5" accent6="accent6" hlink="hlink" folHlink="folHlink"/>
  <p:sldLayoutIdLst>
    <p:sldLayoutId id="2147483703" r:id="rId1"/>
    <p:sldLayoutId id="214748370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09165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1303324982"/>
      </p:ext>
    </p:extLst>
  </p:cSld>
  <p:clrMap bg1="lt1" tx1="dk1" bg2="lt2" tx2="dk2" accent1="accent1" accent2="accent2" accent3="accent3" accent4="accent4" accent5="accent5" accent6="accent6" hlink="hlink" folHlink="folHlink"/>
  <p:sldLayoutIdLst>
    <p:sldLayoutId id="2147483712"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63298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456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A4186-6985-03ED-094A-D4AC6D7F5B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33B935-0D57-F533-D5AE-7B80DD1A63AD}"/>
              </a:ext>
            </a:extLst>
          </p:cNvPr>
          <p:cNvSpPr txBox="1"/>
          <p:nvPr/>
        </p:nvSpPr>
        <p:spPr>
          <a:xfrm>
            <a:off x="314793" y="266210"/>
            <a:ext cx="5781206" cy="646331"/>
          </a:xfrm>
          <a:prstGeom prst="rect">
            <a:avLst/>
          </a:prstGeom>
          <a:noFill/>
        </p:spPr>
        <p:txBody>
          <a:bodyPr wrap="square" rtlCol="0">
            <a:spAutoFit/>
          </a:bodyPr>
          <a:lstStyle/>
          <a:p>
            <a:r>
              <a:rPr lang="en-GB" sz="3600" dirty="0"/>
              <a:t>Diagnostic Questions</a:t>
            </a:r>
          </a:p>
        </p:txBody>
      </p:sp>
      <p:sp>
        <p:nvSpPr>
          <p:cNvPr id="3" name="Content Placeholder 9">
            <a:extLst>
              <a:ext uri="{FF2B5EF4-FFF2-40B4-BE49-F238E27FC236}">
                <a16:creationId xmlns:a16="http://schemas.microsoft.com/office/drawing/2014/main" id="{7ECE6076-5D89-00FB-C3D8-0C001BECE8CF}"/>
              </a:ext>
            </a:extLst>
          </p:cNvPr>
          <p:cNvSpPr txBox="1">
            <a:spLocks/>
          </p:cNvSpPr>
          <p:nvPr/>
        </p:nvSpPr>
        <p:spPr>
          <a:xfrm>
            <a:off x="1098753" y="1270907"/>
            <a:ext cx="9994492" cy="4629150"/>
          </a:xfrm>
          <a:prstGeom prst="rect">
            <a:avLst/>
          </a:prstGeom>
        </p:spPr>
        <p:txBody>
          <a:bodyPr>
            <a:normAutofit/>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dirty="0"/>
              <a:t>Which multiplier represents a percentage increase of 12.4%</a:t>
            </a:r>
          </a:p>
          <a:p>
            <a:pPr marL="0" indent="0" algn="ctr">
              <a:buFont typeface="Arial" panose="020B0604020202020204" pitchFamily="34" charset="0"/>
              <a:buNone/>
            </a:pPr>
            <a:endParaRPr lang="en-GB" b="1" dirty="0"/>
          </a:p>
          <a:p>
            <a:pPr marL="514350" indent="-514350" algn="ctr">
              <a:buFont typeface="Arial" panose="020B0604020202020204" pitchFamily="34" charset="0"/>
              <a:buAutoNum type="alphaUcParenR"/>
            </a:pPr>
            <a:r>
              <a:rPr lang="en-GB" b="1" dirty="0"/>
              <a:t>1.124</a:t>
            </a:r>
          </a:p>
          <a:p>
            <a:pPr marL="514350" indent="-514350" algn="ctr">
              <a:buFont typeface="Arial" panose="020B0604020202020204" pitchFamily="34" charset="0"/>
              <a:buAutoNum type="alphaUcParenR"/>
            </a:pPr>
            <a:r>
              <a:rPr lang="en-GB" b="1" dirty="0"/>
              <a:t>0.124</a:t>
            </a:r>
          </a:p>
          <a:p>
            <a:pPr marL="514350" indent="-514350" algn="ctr">
              <a:buFont typeface="Arial" panose="020B0604020202020204" pitchFamily="34" charset="0"/>
              <a:buAutoNum type="alphaUcParenR"/>
            </a:pPr>
            <a:r>
              <a:rPr lang="en-GB" b="1" dirty="0"/>
              <a:t>1.0124</a:t>
            </a:r>
          </a:p>
          <a:p>
            <a:pPr marL="514350" indent="-514350" algn="ctr">
              <a:buFont typeface="Arial" panose="020B0604020202020204" pitchFamily="34" charset="0"/>
              <a:buAutoNum type="alphaUcParenR"/>
            </a:pPr>
            <a:r>
              <a:rPr lang="en-GB" b="1" dirty="0"/>
              <a:t>1.24</a:t>
            </a:r>
          </a:p>
        </p:txBody>
      </p:sp>
    </p:spTree>
    <p:extLst>
      <p:ext uri="{BB962C8B-B14F-4D97-AF65-F5344CB8AC3E}">
        <p14:creationId xmlns:p14="http://schemas.microsoft.com/office/powerpoint/2010/main" val="2096760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B0935-3819-4B7C-04BB-38AE69574C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515FFBF-1229-7C11-718C-CAB6ABA4B63A}"/>
              </a:ext>
            </a:extLst>
          </p:cNvPr>
          <p:cNvSpPr txBox="1"/>
          <p:nvPr/>
        </p:nvSpPr>
        <p:spPr>
          <a:xfrm>
            <a:off x="314793" y="266210"/>
            <a:ext cx="5781206" cy="646331"/>
          </a:xfrm>
          <a:prstGeom prst="rect">
            <a:avLst/>
          </a:prstGeom>
          <a:noFill/>
        </p:spPr>
        <p:txBody>
          <a:bodyPr wrap="square" rtlCol="0">
            <a:spAutoFit/>
          </a:bodyPr>
          <a:lstStyle/>
          <a:p>
            <a:r>
              <a:rPr lang="en-GB" sz="3600" dirty="0"/>
              <a:t>Diagnostic Questions</a:t>
            </a:r>
          </a:p>
        </p:txBody>
      </p:sp>
      <p:sp>
        <p:nvSpPr>
          <p:cNvPr id="3" name="Content Placeholder 9">
            <a:extLst>
              <a:ext uri="{FF2B5EF4-FFF2-40B4-BE49-F238E27FC236}">
                <a16:creationId xmlns:a16="http://schemas.microsoft.com/office/drawing/2014/main" id="{F2E9F599-EFB7-60FB-BF36-E839B4D293C6}"/>
              </a:ext>
            </a:extLst>
          </p:cNvPr>
          <p:cNvSpPr txBox="1">
            <a:spLocks/>
          </p:cNvSpPr>
          <p:nvPr/>
        </p:nvSpPr>
        <p:spPr>
          <a:xfrm>
            <a:off x="1098753" y="1270907"/>
            <a:ext cx="9994492" cy="4629150"/>
          </a:xfrm>
          <a:prstGeom prst="rect">
            <a:avLst/>
          </a:prstGeom>
        </p:spPr>
        <p:txBody>
          <a:bodyPr>
            <a:normAutofit/>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dirty="0"/>
              <a:t>A house worth £200,000 increases in value by 6.3% each year for 4 years. Which calculation represents the correct way to calculate the value of the house after 4 years?</a:t>
            </a:r>
          </a:p>
          <a:p>
            <a:pPr marL="0" indent="0" algn="ctr">
              <a:buFont typeface="Arial" panose="020B0604020202020204" pitchFamily="34" charset="0"/>
              <a:buNone/>
            </a:pPr>
            <a:endParaRPr lang="en-GB" b="1" dirty="0">
              <a:solidFill>
                <a:srgbClr val="FF0000"/>
              </a:solidFill>
            </a:endParaRPr>
          </a:p>
          <a:p>
            <a:pPr marL="514350" indent="-514350" algn="ctr">
              <a:buFont typeface="Arial" panose="020B0604020202020204" pitchFamily="34" charset="0"/>
              <a:buAutoNum type="alphaUcParenR"/>
            </a:pPr>
            <a:r>
              <a:rPr lang="en-GB" b="1" dirty="0"/>
              <a:t>200000 x 1.63</a:t>
            </a:r>
            <a:r>
              <a:rPr lang="en-GB" b="1" baseline="30000" dirty="0"/>
              <a:t>4</a:t>
            </a:r>
          </a:p>
          <a:p>
            <a:pPr marL="514350" indent="-514350" algn="ctr">
              <a:buFont typeface="Arial" panose="020B0604020202020204" pitchFamily="34" charset="0"/>
              <a:buAutoNum type="alphaUcParenR"/>
            </a:pPr>
            <a:r>
              <a:rPr lang="en-GB" b="1" dirty="0"/>
              <a:t>200000 x 1.063</a:t>
            </a:r>
            <a:r>
              <a:rPr lang="en-GB" b="1" baseline="30000" dirty="0"/>
              <a:t>4</a:t>
            </a:r>
          </a:p>
          <a:p>
            <a:pPr marL="514350" indent="-514350" algn="ctr">
              <a:buFont typeface="Arial" panose="020B0604020202020204" pitchFamily="34" charset="0"/>
              <a:buAutoNum type="alphaUcParenR"/>
            </a:pPr>
            <a:r>
              <a:rPr lang="en-GB" b="1" dirty="0"/>
              <a:t>200000 x 0.063</a:t>
            </a:r>
            <a:r>
              <a:rPr lang="en-GB" b="1" baseline="30000" dirty="0"/>
              <a:t>4</a:t>
            </a:r>
          </a:p>
          <a:p>
            <a:pPr marL="514350" indent="-514350" algn="ctr">
              <a:buFont typeface="Arial" panose="020B0604020202020204" pitchFamily="34" charset="0"/>
              <a:buAutoNum type="alphaUcParenR"/>
            </a:pPr>
            <a:r>
              <a:rPr lang="en-GB" b="1" dirty="0"/>
              <a:t>200000 x 1.063 x 4</a:t>
            </a:r>
          </a:p>
        </p:txBody>
      </p:sp>
    </p:spTree>
    <p:extLst>
      <p:ext uri="{BB962C8B-B14F-4D97-AF65-F5344CB8AC3E}">
        <p14:creationId xmlns:p14="http://schemas.microsoft.com/office/powerpoint/2010/main" val="275925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1A4E-772F-58BC-631E-17327D7A8ED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649FA0-EAC4-647B-D120-F48F0219A0A0}"/>
              </a:ext>
            </a:extLst>
          </p:cNvPr>
          <p:cNvSpPr txBox="1"/>
          <p:nvPr/>
        </p:nvSpPr>
        <p:spPr>
          <a:xfrm>
            <a:off x="314793" y="266210"/>
            <a:ext cx="5781206" cy="646331"/>
          </a:xfrm>
          <a:prstGeom prst="rect">
            <a:avLst/>
          </a:prstGeom>
          <a:noFill/>
        </p:spPr>
        <p:txBody>
          <a:bodyPr wrap="square" rtlCol="0">
            <a:spAutoFit/>
          </a:bodyPr>
          <a:lstStyle/>
          <a:p>
            <a:r>
              <a:rPr lang="en-GB" sz="3600" dirty="0"/>
              <a:t>Diagnostic Questions</a:t>
            </a:r>
          </a:p>
        </p:txBody>
      </p:sp>
      <p:sp>
        <p:nvSpPr>
          <p:cNvPr id="3" name="Content Placeholder 9">
            <a:extLst>
              <a:ext uri="{FF2B5EF4-FFF2-40B4-BE49-F238E27FC236}">
                <a16:creationId xmlns:a16="http://schemas.microsoft.com/office/drawing/2014/main" id="{E8AB8D42-BB86-25DE-AD6A-FD1F07490262}"/>
              </a:ext>
            </a:extLst>
          </p:cNvPr>
          <p:cNvSpPr txBox="1">
            <a:spLocks/>
          </p:cNvSpPr>
          <p:nvPr/>
        </p:nvSpPr>
        <p:spPr>
          <a:xfrm>
            <a:off x="1098753" y="1270907"/>
            <a:ext cx="9994492" cy="4629150"/>
          </a:xfrm>
          <a:prstGeom prst="rect">
            <a:avLst/>
          </a:prstGeom>
        </p:spPr>
        <p:txBody>
          <a:bodyPr>
            <a:normAutofit/>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dirty="0"/>
              <a:t>The price of a Freddo in a shop was initially 10p. The price increased by 4% in the first year, then by 15% each year after that. Which calculation shows how much was the Freddo worth, in pounds, after 11 years?</a:t>
            </a:r>
          </a:p>
          <a:p>
            <a:pPr marL="0" indent="0" algn="ctr">
              <a:buFont typeface="Arial" panose="020B0604020202020204" pitchFamily="34" charset="0"/>
              <a:buNone/>
            </a:pPr>
            <a:endParaRPr lang="en-GB" b="1" dirty="0"/>
          </a:p>
          <a:p>
            <a:pPr marL="514350" indent="-514350" algn="ctr">
              <a:buFont typeface="Arial" panose="020B0604020202020204" pitchFamily="34" charset="0"/>
              <a:buAutoNum type="alphaUcParenR"/>
            </a:pPr>
            <a:r>
              <a:rPr lang="en-GB" b="1" dirty="0"/>
              <a:t>10 x 1.04</a:t>
            </a:r>
            <a:r>
              <a:rPr lang="en-GB" b="1" baseline="30000" dirty="0"/>
              <a:t>11</a:t>
            </a:r>
            <a:r>
              <a:rPr lang="en-GB" b="1" dirty="0"/>
              <a:t> x 1.15</a:t>
            </a:r>
            <a:r>
              <a:rPr lang="en-GB" b="1" baseline="30000" dirty="0"/>
              <a:t>11</a:t>
            </a:r>
            <a:endParaRPr lang="en-GB" b="1" dirty="0"/>
          </a:p>
          <a:p>
            <a:pPr marL="514350" indent="-514350" algn="ctr">
              <a:buFont typeface="Arial" panose="020B0604020202020204" pitchFamily="34" charset="0"/>
              <a:buAutoNum type="alphaUcParenR"/>
            </a:pPr>
            <a:r>
              <a:rPr lang="en-GB" b="1" dirty="0"/>
              <a:t>0.1 x 1.04 x 1.15</a:t>
            </a:r>
            <a:r>
              <a:rPr lang="en-GB" b="1" baseline="30000" dirty="0"/>
              <a:t>10</a:t>
            </a:r>
            <a:endParaRPr lang="en-GB" b="1" dirty="0"/>
          </a:p>
          <a:p>
            <a:pPr marL="514350" indent="-514350" algn="ctr">
              <a:buFont typeface="Arial" panose="020B0604020202020204" pitchFamily="34" charset="0"/>
              <a:buAutoNum type="alphaUcParenR"/>
            </a:pPr>
            <a:r>
              <a:rPr lang="en-GB" b="1" dirty="0"/>
              <a:t>0.1 x 1.04 x 1.15 x 10</a:t>
            </a:r>
          </a:p>
          <a:p>
            <a:pPr marL="514350" indent="-514350" algn="ctr">
              <a:buFont typeface="Arial" panose="020B0604020202020204" pitchFamily="34" charset="0"/>
              <a:buAutoNum type="alphaUcParenR"/>
            </a:pPr>
            <a:r>
              <a:rPr lang="en-GB" b="1" dirty="0"/>
              <a:t>10 x 1.04 x 1.15</a:t>
            </a:r>
            <a:r>
              <a:rPr lang="en-GB" b="1" baseline="30000" dirty="0"/>
              <a:t>11</a:t>
            </a:r>
            <a:endParaRPr lang="en-GB" b="1" dirty="0"/>
          </a:p>
          <a:p>
            <a:pPr marL="0" indent="0" algn="ctr">
              <a:buFont typeface="Arial" panose="020B0604020202020204" pitchFamily="34" charset="0"/>
              <a:buNone/>
            </a:pPr>
            <a:endParaRPr lang="en-GB" b="1" dirty="0"/>
          </a:p>
        </p:txBody>
      </p:sp>
    </p:spTree>
    <p:extLst>
      <p:ext uri="{BB962C8B-B14F-4D97-AF65-F5344CB8AC3E}">
        <p14:creationId xmlns:p14="http://schemas.microsoft.com/office/powerpoint/2010/main" val="2584642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347A3C-1C11-8CF0-78DB-9D8832B34587}"/>
              </a:ext>
            </a:extLst>
          </p:cNvPr>
          <p:cNvSpPr txBox="1"/>
          <p:nvPr/>
        </p:nvSpPr>
        <p:spPr>
          <a:xfrm>
            <a:off x="314793" y="266210"/>
            <a:ext cx="5781206" cy="646331"/>
          </a:xfrm>
          <a:prstGeom prst="rect">
            <a:avLst/>
          </a:prstGeom>
          <a:noFill/>
        </p:spPr>
        <p:txBody>
          <a:bodyPr wrap="square" rtlCol="0">
            <a:spAutoFit/>
          </a:bodyPr>
          <a:lstStyle/>
          <a:p>
            <a:r>
              <a:rPr lang="en-GB" sz="3600" dirty="0"/>
              <a:t>Complete the worksheet</a:t>
            </a:r>
          </a:p>
        </p:txBody>
      </p:sp>
      <p:pic>
        <p:nvPicPr>
          <p:cNvPr id="4" name="Picture 3">
            <a:extLst>
              <a:ext uri="{FF2B5EF4-FFF2-40B4-BE49-F238E27FC236}">
                <a16:creationId xmlns:a16="http://schemas.microsoft.com/office/drawing/2014/main" id="{0CEF620A-4F76-F636-C621-F6C7857B733D}"/>
              </a:ext>
            </a:extLst>
          </p:cNvPr>
          <p:cNvPicPr>
            <a:picLocks noChangeAspect="1"/>
          </p:cNvPicPr>
          <p:nvPr/>
        </p:nvPicPr>
        <p:blipFill>
          <a:blip r:embed="rId3"/>
          <a:stretch>
            <a:fillRect/>
          </a:stretch>
        </p:blipFill>
        <p:spPr>
          <a:xfrm>
            <a:off x="951608" y="912541"/>
            <a:ext cx="3533109" cy="5129030"/>
          </a:xfrm>
          <a:prstGeom prst="rect">
            <a:avLst/>
          </a:prstGeom>
        </p:spPr>
      </p:pic>
    </p:spTree>
    <p:extLst>
      <p:ext uri="{BB962C8B-B14F-4D97-AF65-F5344CB8AC3E}">
        <p14:creationId xmlns:p14="http://schemas.microsoft.com/office/powerpoint/2010/main" val="3955048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0E12C-7A93-ABFE-1130-4D379E6338A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3D0CDA-2995-6B48-F48F-F02C74587F1F}"/>
              </a:ext>
            </a:extLst>
          </p:cNvPr>
          <p:cNvSpPr txBox="1"/>
          <p:nvPr/>
        </p:nvSpPr>
        <p:spPr>
          <a:xfrm>
            <a:off x="314793" y="266210"/>
            <a:ext cx="5781206" cy="646331"/>
          </a:xfrm>
          <a:prstGeom prst="rect">
            <a:avLst/>
          </a:prstGeom>
          <a:noFill/>
        </p:spPr>
        <p:txBody>
          <a:bodyPr wrap="square" rtlCol="0">
            <a:spAutoFit/>
          </a:bodyPr>
          <a:lstStyle/>
          <a:p>
            <a:r>
              <a:rPr lang="en-GB" sz="3600" dirty="0"/>
              <a:t>Extension Questions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0658A7E-06D9-478B-9EAA-F27010582C6D}"/>
                  </a:ext>
                </a:extLst>
              </p:cNvPr>
              <p:cNvSpPr txBox="1"/>
              <p:nvPr/>
            </p:nvSpPr>
            <p:spPr>
              <a:xfrm>
                <a:off x="318493" y="599127"/>
                <a:ext cx="4529731" cy="5262979"/>
              </a:xfrm>
              <a:prstGeom prst="rect">
                <a:avLst/>
              </a:prstGeom>
              <a:noFill/>
            </p:spPr>
            <p:txBody>
              <a:bodyPr wrap="square" rtlCol="0">
                <a:spAutoFit/>
              </a:bodyPr>
              <a:lstStyle/>
              <a:p>
                <a:endParaRPr lang="en-GB" sz="1600" dirty="0"/>
              </a:p>
              <a:p>
                <a:r>
                  <a:rPr lang="en-GB" sz="1600" dirty="0"/>
                  <a:t>£500 is invested in a savings account. Compound interest is paid at a rate of 5.5% per annum. Calculate the least number of years it will take for the original investment to double in value.</a:t>
                </a:r>
              </a:p>
              <a:p>
                <a:r>
                  <a:rPr lang="en-GB" sz="1600" b="1" dirty="0"/>
                  <a:t>13 years</a:t>
                </a:r>
              </a:p>
              <a:p>
                <a:endParaRPr lang="en-GB" sz="1600" b="1" dirty="0"/>
              </a:p>
              <a:p>
                <a:r>
                  <a:rPr lang="en-GB" sz="1600" i="1" dirty="0">
                    <a:latin typeface="+mj-lt"/>
                  </a:rPr>
                  <a:t>[Edexcel GCSE(9-1) Mock Set 2 Spring 2017 1H Q10] </a:t>
                </a:r>
                <a:r>
                  <a:rPr lang="en-GB" sz="1600" dirty="0">
                    <a:latin typeface="+mj-lt"/>
                  </a:rPr>
                  <a:t>Here are three rectangles.</a:t>
                </a:r>
              </a:p>
              <a:p>
                <a:r>
                  <a:rPr lang="en-GB" sz="1600" dirty="0">
                    <a:latin typeface="+mj-lt"/>
                  </a:rPr>
                  <a:t>The area of rectangle </a:t>
                </a:r>
                <a14:m>
                  <m:oMath xmlns:m="http://schemas.openxmlformats.org/officeDocument/2006/math">
                    <m:r>
                      <a:rPr lang="en-GB" sz="1600" b="1" i="0" smtClean="0">
                        <a:latin typeface="Cambria Math" panose="02040503050406030204" pitchFamily="18" charset="0"/>
                      </a:rPr>
                      <m:t>𝐁</m:t>
                    </m:r>
                  </m:oMath>
                </a14:m>
                <a:r>
                  <a:rPr lang="en-GB" sz="1600" dirty="0">
                    <a:latin typeface="+mj-lt"/>
                  </a:rPr>
                  <a:t> is 10% greater than the area of rectangle </a:t>
                </a:r>
                <a14:m>
                  <m:oMath xmlns:m="http://schemas.openxmlformats.org/officeDocument/2006/math">
                    <m:r>
                      <a:rPr lang="en-GB" sz="1600" b="1" i="0" smtClean="0">
                        <a:latin typeface="Cambria Math" panose="02040503050406030204" pitchFamily="18" charset="0"/>
                      </a:rPr>
                      <m:t>𝐀</m:t>
                    </m:r>
                  </m:oMath>
                </a14:m>
                <a:r>
                  <a:rPr lang="en-GB" sz="1600" dirty="0">
                    <a:latin typeface="+mj-lt"/>
                  </a:rPr>
                  <a:t>.</a:t>
                </a:r>
                <a:br>
                  <a:rPr lang="en-GB" sz="1600" dirty="0">
                    <a:latin typeface="+mj-lt"/>
                  </a:rPr>
                </a:br>
                <a:r>
                  <a:rPr lang="en-GB" sz="1600" dirty="0">
                    <a:latin typeface="+mj-lt"/>
                  </a:rPr>
                  <a:t>The area of rectangle C is 10% greater than the area of rectangle</a:t>
                </a:r>
                <a:r>
                  <a:rPr lang="en-GB" sz="1600" b="1" dirty="0">
                    <a:latin typeface="+mj-lt"/>
                  </a:rPr>
                  <a:t> </a:t>
                </a:r>
                <a14:m>
                  <m:oMath xmlns:m="http://schemas.openxmlformats.org/officeDocument/2006/math">
                    <m:r>
                      <a:rPr lang="en-GB" sz="1600" b="1" i="0" smtClean="0">
                        <a:latin typeface="Cambria Math" panose="02040503050406030204" pitchFamily="18" charset="0"/>
                      </a:rPr>
                      <m:t>𝐁</m:t>
                    </m:r>
                  </m:oMath>
                </a14:m>
                <a:r>
                  <a:rPr lang="en-GB" sz="1600" dirty="0">
                    <a:latin typeface="+mj-lt"/>
                  </a:rPr>
                  <a:t>. By what percentage is the area of rectangle </a:t>
                </a:r>
                <a14:m>
                  <m:oMath xmlns:m="http://schemas.openxmlformats.org/officeDocument/2006/math">
                    <m:r>
                      <a:rPr lang="en-GB" sz="1600" b="1" i="0" smtClean="0">
                        <a:latin typeface="Cambria Math" panose="02040503050406030204" pitchFamily="18" charset="0"/>
                      </a:rPr>
                      <m:t>𝐂</m:t>
                    </m:r>
                  </m:oMath>
                </a14:m>
                <a:r>
                  <a:rPr lang="en-GB" sz="1600" dirty="0">
                    <a:latin typeface="+mj-lt"/>
                  </a:rPr>
                  <a:t> greater than the area of rectangle </a:t>
                </a:r>
                <a14:m>
                  <m:oMath xmlns:m="http://schemas.openxmlformats.org/officeDocument/2006/math">
                    <m:r>
                      <a:rPr lang="en-GB" sz="1600" b="1" i="0" smtClean="0">
                        <a:latin typeface="Cambria Math" panose="02040503050406030204" pitchFamily="18" charset="0"/>
                      </a:rPr>
                      <m:t>𝐀</m:t>
                    </m:r>
                  </m:oMath>
                </a14:m>
                <a:r>
                  <a:rPr lang="en-GB" sz="1600" dirty="0">
                    <a:latin typeface="+mj-lt"/>
                  </a:rPr>
                  <a:t>?</a:t>
                </a:r>
              </a:p>
              <a:p>
                <a:endParaRPr lang="en-GB" sz="1600" dirty="0">
                  <a:latin typeface="+mj-lt"/>
                </a:endParaRPr>
              </a:p>
              <a:p>
                <a:endParaRPr lang="en-GB" sz="1600" dirty="0">
                  <a:latin typeface="+mj-lt"/>
                </a:endParaRPr>
              </a:p>
              <a:p>
                <a14:m>
                  <m:oMath xmlns:m="http://schemas.openxmlformats.org/officeDocument/2006/math">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𝟐𝟏</m:t>
                    </m:r>
                  </m:oMath>
                </a14:m>
                <a:r>
                  <a:rPr lang="en-GB" sz="1600" b="1" dirty="0">
                    <a:latin typeface="+mj-lt"/>
                  </a:rPr>
                  <a:t> </a:t>
                </a:r>
              </a:p>
              <a:p>
                <a:r>
                  <a:rPr lang="en-GB" sz="1600" b="1" dirty="0">
                    <a:latin typeface="+mj-lt"/>
                  </a:rPr>
                  <a:t>So 21% greater</a:t>
                </a:r>
              </a:p>
              <a:p>
                <a:endParaRPr lang="en-GB" sz="1600" b="1" dirty="0"/>
              </a:p>
              <a:p>
                <a:endParaRPr lang="en-GB" sz="1600" b="1" dirty="0"/>
              </a:p>
              <a:p>
                <a:endParaRPr lang="en-GB" sz="1600" b="1" dirty="0"/>
              </a:p>
            </p:txBody>
          </p:sp>
        </mc:Choice>
        <mc:Fallback xmlns="">
          <p:sp>
            <p:nvSpPr>
              <p:cNvPr id="6" name="TextBox 5">
                <a:extLst>
                  <a:ext uri="{FF2B5EF4-FFF2-40B4-BE49-F238E27FC236}">
                    <a16:creationId xmlns:a16="http://schemas.microsoft.com/office/drawing/2014/main" id="{F0658A7E-06D9-478B-9EAA-F27010582C6D}"/>
                  </a:ext>
                </a:extLst>
              </p:cNvPr>
              <p:cNvSpPr txBox="1">
                <a:spLocks noRot="1" noChangeAspect="1" noMove="1" noResize="1" noEditPoints="1" noAdjustHandles="1" noChangeArrowheads="1" noChangeShapeType="1" noTextEdit="1"/>
              </p:cNvSpPr>
              <p:nvPr/>
            </p:nvSpPr>
            <p:spPr>
              <a:xfrm>
                <a:off x="318493" y="599127"/>
                <a:ext cx="4529731" cy="5262979"/>
              </a:xfrm>
              <a:prstGeom prst="rect">
                <a:avLst/>
              </a:prstGeom>
              <a:blipFill>
                <a:blip r:embed="rId3"/>
                <a:stretch>
                  <a:fillRect l="-6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F9332916-CC3C-4D63-99D7-EC2144BB4B29}"/>
                  </a:ext>
                </a:extLst>
              </p:cNvPr>
              <p:cNvSpPr txBox="1"/>
              <p:nvPr/>
            </p:nvSpPr>
            <p:spPr>
              <a:xfrm>
                <a:off x="6144254" y="65225"/>
                <a:ext cx="4067018" cy="6324808"/>
              </a:xfrm>
              <a:prstGeom prst="rect">
                <a:avLst/>
              </a:prstGeom>
              <a:noFill/>
            </p:spPr>
            <p:txBody>
              <a:bodyPr wrap="square" rtlCol="0">
                <a:spAutoFit/>
              </a:bodyPr>
              <a:lstStyle/>
              <a:p>
                <a:r>
                  <a:rPr lang="en-GB" sz="1600" dirty="0"/>
                  <a:t>You have £1000 to save. Bank Frost offers 2% interest on your savings in the first year followed by 4% the second. Bank </a:t>
                </a:r>
                <a:r>
                  <a:rPr lang="en-GB" sz="1600" dirty="0" err="1"/>
                  <a:t>Cheeseright</a:t>
                </a:r>
                <a:r>
                  <a:rPr lang="en-GB" sz="1600" dirty="0"/>
                  <a:t> offers 3% both years. Which bank would be better to save with?</a:t>
                </a:r>
              </a:p>
              <a:p>
                <a:r>
                  <a:rPr lang="en-GB" sz="1600" b="1" dirty="0"/>
                  <a:t>£1060.80 vs £1060.90, so bank </a:t>
                </a:r>
                <a:r>
                  <a:rPr lang="en-GB" sz="1600" b="1" dirty="0" err="1"/>
                  <a:t>Cheeseright</a:t>
                </a:r>
                <a:r>
                  <a:rPr lang="en-GB" sz="1600" b="1" dirty="0"/>
                  <a:t> better.</a:t>
                </a:r>
              </a:p>
              <a:p>
                <a:endParaRPr lang="en-GB" sz="1600" b="1" dirty="0"/>
              </a:p>
              <a:p>
                <a:r>
                  <a:rPr lang="en-GB" sz="1600" dirty="0"/>
                  <a:t>[Edexcel GCSE Nov2014-2H Q14] Peter has £20000 to invest in a savings account for 2 years. He finds information about two savings accounts.</a:t>
                </a:r>
              </a:p>
              <a:p>
                <a:endParaRPr lang="en-GB" sz="1600" dirty="0"/>
              </a:p>
              <a:p>
                <a:endParaRPr lang="en-GB" sz="1600" dirty="0"/>
              </a:p>
              <a:p>
                <a:endParaRPr lang="en-GB" sz="1600" dirty="0"/>
              </a:p>
              <a:p>
                <a:endParaRPr lang="en-GB" sz="1600" dirty="0"/>
              </a:p>
              <a:p>
                <a:endParaRPr lang="en-GB" sz="1600" dirty="0"/>
              </a:p>
              <a:p>
                <a:endParaRPr lang="en-GB" sz="500" dirty="0"/>
              </a:p>
              <a:p>
                <a:r>
                  <a:rPr lang="en-GB" sz="1600" dirty="0"/>
                  <a:t>Peter wants to have as much money as possible in his savings account at the end of 2 years. Which of these savings accounts should he choose?</a:t>
                </a:r>
              </a:p>
              <a:p>
                <a:r>
                  <a:rPr lang="en-GB" sz="1600" b="1" dirty="0"/>
                  <a:t>Bonus: </a:t>
                </a:r>
                <a14:m>
                  <m:oMath xmlns:m="http://schemas.openxmlformats.org/officeDocument/2006/math">
                    <m:r>
                      <a:rPr lang="en-GB" sz="1600" b="1" i="1" smtClean="0">
                        <a:latin typeface="Cambria Math" panose="02040503050406030204" pitchFamily="18" charset="0"/>
                      </a:rPr>
                      <m:t>𝟐𝟎𝟎𝟎𝟎</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𝟎𝟒</m:t>
                    </m:r>
                    <m:r>
                      <a:rPr lang="en-GB" sz="1600" b="1" i="1" smtClean="0">
                        <a:latin typeface="Cambria Math" panose="02040503050406030204" pitchFamily="18" charset="0"/>
                      </a:rPr>
                      <m:t>×</m:t>
                    </m:r>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𝟎𝟏𝟓</m:t>
                    </m:r>
                    <m:r>
                      <a:rPr lang="en-GB" sz="1600" b="1" i="1" smtClean="0">
                        <a:latin typeface="Cambria Math" panose="02040503050406030204" pitchFamily="18" charset="0"/>
                      </a:rPr>
                      <m:t>=£</m:t>
                    </m:r>
                    <m:r>
                      <a:rPr lang="en-GB" sz="1600" b="1" i="1" smtClean="0">
                        <a:latin typeface="Cambria Math" panose="02040503050406030204" pitchFamily="18" charset="0"/>
                      </a:rPr>
                      <m:t>𝟐𝟏𝟏𝟏𝟐</m:t>
                    </m:r>
                  </m:oMath>
                </a14:m>
                <a:endParaRPr lang="en-GB" sz="1600" b="1" dirty="0"/>
              </a:p>
              <a:p>
                <a:r>
                  <a:rPr lang="en-GB" sz="1600" b="1" dirty="0"/>
                  <a:t>Fixed Rate: </a:t>
                </a:r>
                <a14:m>
                  <m:oMath xmlns:m="http://schemas.openxmlformats.org/officeDocument/2006/math">
                    <m:r>
                      <a:rPr lang="en-GB" sz="1600" b="1" i="1" smtClean="0">
                        <a:latin typeface="Cambria Math" panose="02040503050406030204" pitchFamily="18" charset="0"/>
                      </a:rPr>
                      <m:t>𝟐𝟎𝟎𝟎𝟎</m:t>
                    </m:r>
                    <m:r>
                      <a:rPr lang="en-GB" sz="1600" b="1" i="1" smtClean="0">
                        <a:latin typeface="Cambria Math" panose="02040503050406030204" pitchFamily="18" charset="0"/>
                      </a:rPr>
                      <m:t>×</m:t>
                    </m:r>
                    <m:sSup>
                      <m:sSupPr>
                        <m:ctrlPr>
                          <a:rPr lang="en-GB" sz="1600" b="1" i="1" smtClean="0">
                            <a:latin typeface="Cambria Math" panose="02040503050406030204" pitchFamily="18" charset="0"/>
                          </a:rPr>
                        </m:ctrlPr>
                      </m:sSupPr>
                      <m:e>
                        <m:r>
                          <a:rPr lang="en-GB" sz="1600" b="1" i="1" smtClean="0">
                            <a:latin typeface="Cambria Math" panose="02040503050406030204" pitchFamily="18" charset="0"/>
                          </a:rPr>
                          <m:t>𝟏</m:t>
                        </m:r>
                        <m:r>
                          <a:rPr lang="en-GB" sz="1600" b="1" i="1" smtClean="0">
                            <a:latin typeface="Cambria Math" panose="02040503050406030204" pitchFamily="18" charset="0"/>
                          </a:rPr>
                          <m:t>.</m:t>
                        </m:r>
                        <m:r>
                          <a:rPr lang="en-GB" sz="1600" b="1" i="1" smtClean="0">
                            <a:latin typeface="Cambria Math" panose="02040503050406030204" pitchFamily="18" charset="0"/>
                          </a:rPr>
                          <m:t>𝟎𝟐𝟓</m:t>
                        </m:r>
                      </m:e>
                      <m:sup>
                        <m:r>
                          <a:rPr lang="en-GB" sz="1600" b="1" i="1" smtClean="0">
                            <a:latin typeface="Cambria Math" panose="02040503050406030204" pitchFamily="18" charset="0"/>
                          </a:rPr>
                          <m:t>𝟐</m:t>
                        </m:r>
                      </m:sup>
                    </m:sSup>
                    <m:r>
                      <a:rPr lang="en-GB" sz="1600" b="1" i="1" smtClean="0">
                        <a:latin typeface="Cambria Math" panose="02040503050406030204" pitchFamily="18" charset="0"/>
                      </a:rPr>
                      <m:t>=£</m:t>
                    </m:r>
                    <m:r>
                      <a:rPr lang="en-GB" sz="1600" b="1" i="1" smtClean="0">
                        <a:latin typeface="Cambria Math" panose="02040503050406030204" pitchFamily="18" charset="0"/>
                      </a:rPr>
                      <m:t>𝟐𝟏𝟎𝟏𝟐</m:t>
                    </m:r>
                    <m:r>
                      <a:rPr lang="en-GB" sz="1600" b="1" i="1" smtClean="0">
                        <a:latin typeface="Cambria Math" panose="02040503050406030204" pitchFamily="18" charset="0"/>
                      </a:rPr>
                      <m:t>.</m:t>
                    </m:r>
                    <m:r>
                      <a:rPr lang="en-GB" sz="1600" b="1" i="1" smtClean="0">
                        <a:latin typeface="Cambria Math" panose="02040503050406030204" pitchFamily="18" charset="0"/>
                      </a:rPr>
                      <m:t>𝟓𝟎</m:t>
                    </m:r>
                  </m:oMath>
                </a14:m>
                <a:endParaRPr lang="en-GB" sz="1600" b="1" dirty="0"/>
              </a:p>
              <a:p>
                <a:r>
                  <a:rPr lang="en-GB" sz="1600" b="1" dirty="0"/>
                  <a:t>Bonus is better.</a:t>
                </a:r>
              </a:p>
            </p:txBody>
          </p:sp>
        </mc:Choice>
        <mc:Fallback xmlns="">
          <p:sp>
            <p:nvSpPr>
              <p:cNvPr id="15" name="TextBox 14">
                <a:extLst>
                  <a:ext uri="{FF2B5EF4-FFF2-40B4-BE49-F238E27FC236}">
                    <a16:creationId xmlns:a16="http://schemas.microsoft.com/office/drawing/2014/main" id="{F9332916-CC3C-4D63-99D7-EC2144BB4B29}"/>
                  </a:ext>
                </a:extLst>
              </p:cNvPr>
              <p:cNvSpPr txBox="1">
                <a:spLocks noRot="1" noChangeAspect="1" noMove="1" noResize="1" noEditPoints="1" noAdjustHandles="1" noChangeArrowheads="1" noChangeShapeType="1" noTextEdit="1"/>
              </p:cNvSpPr>
              <p:nvPr/>
            </p:nvSpPr>
            <p:spPr>
              <a:xfrm>
                <a:off x="6144254" y="65225"/>
                <a:ext cx="4067018" cy="6324808"/>
              </a:xfrm>
              <a:prstGeom prst="rect">
                <a:avLst/>
              </a:prstGeom>
              <a:blipFill>
                <a:blip r:embed="rId4"/>
                <a:stretch>
                  <a:fillRect l="-900" t="-289"/>
                </a:stretch>
              </a:blipFill>
            </p:spPr>
            <p:txBody>
              <a:bodyPr/>
              <a:lstStyle/>
              <a:p>
                <a:r>
                  <a:rPr lang="en-GB">
                    <a:noFill/>
                  </a:rPr>
                  <a:t> </a:t>
                </a:r>
              </a:p>
            </p:txBody>
          </p:sp>
        </mc:Fallback>
      </mc:AlternateContent>
      <p:sp>
        <p:nvSpPr>
          <p:cNvPr id="16" name="Rectangle 15">
            <a:extLst>
              <a:ext uri="{FF2B5EF4-FFF2-40B4-BE49-F238E27FC236}">
                <a16:creationId xmlns:a16="http://schemas.microsoft.com/office/drawing/2014/main" id="{4D37D14C-8581-49E7-86BA-36142B8B4EEE}"/>
              </a:ext>
            </a:extLst>
          </p:cNvPr>
          <p:cNvSpPr/>
          <p:nvPr/>
        </p:nvSpPr>
        <p:spPr>
          <a:xfrm>
            <a:off x="5788946" y="147031"/>
            <a:ext cx="280192" cy="2712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3</a:t>
            </a:r>
          </a:p>
        </p:txBody>
      </p:sp>
      <p:pic>
        <p:nvPicPr>
          <p:cNvPr id="1026" name="Picture 2" descr="https://www.drfrostmaths.com/uploads/users/6190/images/img-6190-1494453377-970.png">
            <a:extLst>
              <a:ext uri="{FF2B5EF4-FFF2-40B4-BE49-F238E27FC236}">
                <a16:creationId xmlns:a16="http://schemas.microsoft.com/office/drawing/2014/main" id="{0CD9560D-833E-42AA-AEC5-BA2C8F0822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7642" y="3048420"/>
            <a:ext cx="3641295" cy="1296054"/>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1D6B774E-829A-478D-AE43-6CEB3F228A6A}"/>
              </a:ext>
            </a:extLst>
          </p:cNvPr>
          <p:cNvSpPr/>
          <p:nvPr/>
        </p:nvSpPr>
        <p:spPr>
          <a:xfrm>
            <a:off x="5826954" y="2101697"/>
            <a:ext cx="280192" cy="2712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4</a:t>
            </a:r>
          </a:p>
        </p:txBody>
      </p:sp>
      <p:sp>
        <p:nvSpPr>
          <p:cNvPr id="28" name="Rectangle 27">
            <a:extLst>
              <a:ext uri="{FF2B5EF4-FFF2-40B4-BE49-F238E27FC236}">
                <a16:creationId xmlns:a16="http://schemas.microsoft.com/office/drawing/2014/main" id="{CEB04C12-C4A3-4F9B-9BAB-D9CC93BBD206}"/>
              </a:ext>
            </a:extLst>
          </p:cNvPr>
          <p:cNvSpPr/>
          <p:nvPr/>
        </p:nvSpPr>
        <p:spPr>
          <a:xfrm>
            <a:off x="6211203" y="1332742"/>
            <a:ext cx="3765555" cy="57361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9" name="Rectangle 28">
            <a:extLst>
              <a:ext uri="{FF2B5EF4-FFF2-40B4-BE49-F238E27FC236}">
                <a16:creationId xmlns:a16="http://schemas.microsoft.com/office/drawing/2014/main" id="{260EAD29-66EA-4ECC-B7E9-5F7E82BFEA6F}"/>
              </a:ext>
            </a:extLst>
          </p:cNvPr>
          <p:cNvSpPr/>
          <p:nvPr/>
        </p:nvSpPr>
        <p:spPr>
          <a:xfrm>
            <a:off x="6241922" y="5342406"/>
            <a:ext cx="3727273" cy="9281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0" name="Rectangle 29">
            <a:extLst>
              <a:ext uri="{FF2B5EF4-FFF2-40B4-BE49-F238E27FC236}">
                <a16:creationId xmlns:a16="http://schemas.microsoft.com/office/drawing/2014/main" id="{9050B15E-EBD2-4ED1-BAD6-704C6F10688D}"/>
              </a:ext>
            </a:extLst>
          </p:cNvPr>
          <p:cNvSpPr/>
          <p:nvPr/>
        </p:nvSpPr>
        <p:spPr>
          <a:xfrm>
            <a:off x="52223" y="914593"/>
            <a:ext cx="267733" cy="30016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1</a:t>
            </a:r>
          </a:p>
        </p:txBody>
      </p:sp>
      <p:sp>
        <p:nvSpPr>
          <p:cNvPr id="31" name="Rectangle 30">
            <a:extLst>
              <a:ext uri="{FF2B5EF4-FFF2-40B4-BE49-F238E27FC236}">
                <a16:creationId xmlns:a16="http://schemas.microsoft.com/office/drawing/2014/main" id="{070C6D1C-CC71-44C4-B98A-0C0516411430}"/>
              </a:ext>
            </a:extLst>
          </p:cNvPr>
          <p:cNvSpPr/>
          <p:nvPr/>
        </p:nvSpPr>
        <p:spPr>
          <a:xfrm>
            <a:off x="318493" y="1913518"/>
            <a:ext cx="1023302" cy="32198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a:extLst>
              <a:ext uri="{FF2B5EF4-FFF2-40B4-BE49-F238E27FC236}">
                <a16:creationId xmlns:a16="http://schemas.microsoft.com/office/drawing/2014/main" id="{0C41F56D-E4A3-2C34-DD76-75826B866AEF}"/>
              </a:ext>
            </a:extLst>
          </p:cNvPr>
          <p:cNvSpPr/>
          <p:nvPr/>
        </p:nvSpPr>
        <p:spPr>
          <a:xfrm>
            <a:off x="35496" y="2365687"/>
            <a:ext cx="280192" cy="2712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2</a:t>
            </a:r>
          </a:p>
        </p:txBody>
      </p:sp>
      <p:sp>
        <p:nvSpPr>
          <p:cNvPr id="18" name="Rectangle 17">
            <a:extLst>
              <a:ext uri="{FF2B5EF4-FFF2-40B4-BE49-F238E27FC236}">
                <a16:creationId xmlns:a16="http://schemas.microsoft.com/office/drawing/2014/main" id="{5F37FEE7-DA6E-1E39-C4B4-1D9698EB5FA3}"/>
              </a:ext>
            </a:extLst>
          </p:cNvPr>
          <p:cNvSpPr/>
          <p:nvPr/>
        </p:nvSpPr>
        <p:spPr>
          <a:xfrm>
            <a:off x="315688" y="4580418"/>
            <a:ext cx="1666870" cy="5731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pic>
        <p:nvPicPr>
          <p:cNvPr id="19" name="Picture 2" descr="https://www.drfrostmaths.com/uploads/users/6190/images/img-6190-1514537126-397.png">
            <a:extLst>
              <a:ext uri="{FF2B5EF4-FFF2-40B4-BE49-F238E27FC236}">
                <a16:creationId xmlns:a16="http://schemas.microsoft.com/office/drawing/2014/main" id="{B7ABC25C-96F3-2E98-A633-11365E1953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2" y="4093256"/>
            <a:ext cx="2483097" cy="470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105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8"/>
                                        </p:tgtEl>
                                      </p:cBhvr>
                                    </p:animEffect>
                                    <p:set>
                                      <p:cBhvr>
                                        <p:cTn id="7"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8" restart="whenNotActive" fill="hold" evtFilter="cancelBubble" nodeType="interactiveSeq">
                <p:stCondLst>
                  <p:cond evt="onClick" delay="0">
                    <p:tgtEl>
                      <p:spTgt spid="2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9"/>
                                        </p:tgtEl>
                                      </p:cBhvr>
                                    </p:animEffect>
                                    <p:set>
                                      <p:cBhvr>
                                        <p:cTn id="13"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4" restart="whenNotActive" fill="hold" evtFilter="cancelBubble" nodeType="interactiveSeq">
                <p:stCondLst>
                  <p:cond evt="onClick" delay="0">
                    <p:tgtEl>
                      <p:spTgt spid="3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1"/>
                                        </p:tgtEl>
                                      </p:cBhvr>
                                    </p:animEffect>
                                    <p:set>
                                      <p:cBhvr>
                                        <p:cTn id="19"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28" grpId="0" animBg="1"/>
      <p:bldP spid="29" grpId="0" animBg="1"/>
      <p:bldP spid="31"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94D00-5493-17AD-4C42-21BF415D94C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B5032C7-4ED8-963D-65E0-E89F3E95EAE8}"/>
              </a:ext>
            </a:extLst>
          </p:cNvPr>
          <p:cNvSpPr txBox="1"/>
          <p:nvPr/>
        </p:nvSpPr>
        <p:spPr>
          <a:xfrm>
            <a:off x="314793" y="266210"/>
            <a:ext cx="5781206" cy="646331"/>
          </a:xfrm>
          <a:prstGeom prst="rect">
            <a:avLst/>
          </a:prstGeom>
          <a:noFill/>
        </p:spPr>
        <p:txBody>
          <a:bodyPr wrap="square" rtlCol="0">
            <a:spAutoFit/>
          </a:bodyPr>
          <a:lstStyle/>
          <a:p>
            <a:r>
              <a:rPr lang="en-GB" sz="3600" dirty="0"/>
              <a:t>Consider this problem</a:t>
            </a:r>
          </a:p>
        </p:txBody>
      </p:sp>
      <p:sp>
        <p:nvSpPr>
          <p:cNvPr id="4" name="TextBox 3">
            <a:extLst>
              <a:ext uri="{FF2B5EF4-FFF2-40B4-BE49-F238E27FC236}">
                <a16:creationId xmlns:a16="http://schemas.microsoft.com/office/drawing/2014/main" id="{2696A021-232B-7158-874C-0E4B264B75C4}"/>
              </a:ext>
            </a:extLst>
          </p:cNvPr>
          <p:cNvSpPr txBox="1"/>
          <p:nvPr/>
        </p:nvSpPr>
        <p:spPr>
          <a:xfrm>
            <a:off x="314793" y="1019331"/>
            <a:ext cx="4809341" cy="1015663"/>
          </a:xfrm>
          <a:prstGeom prst="rect">
            <a:avLst/>
          </a:prstGeom>
          <a:noFill/>
          <a:ln>
            <a:solidFill>
              <a:schemeClr val="tx1"/>
            </a:solidFill>
          </a:ln>
        </p:spPr>
        <p:txBody>
          <a:bodyPr wrap="square" rtlCol="0">
            <a:spAutoFit/>
          </a:bodyPr>
          <a:lstStyle/>
          <a:p>
            <a:r>
              <a:rPr lang="en-GB" sz="2000" dirty="0"/>
              <a:t>Alex’s car depreciates in value by 12% each year. If Alex bought the car for £18,000 how much is it worth after 6 years? </a:t>
            </a:r>
          </a:p>
        </p:txBody>
      </p:sp>
      <p:sp>
        <p:nvSpPr>
          <p:cNvPr id="6" name="TextBox 5">
            <a:extLst>
              <a:ext uri="{FF2B5EF4-FFF2-40B4-BE49-F238E27FC236}">
                <a16:creationId xmlns:a16="http://schemas.microsoft.com/office/drawing/2014/main" id="{7AC10BA5-1166-8329-BF3C-0FB9996C704E}"/>
              </a:ext>
            </a:extLst>
          </p:cNvPr>
          <p:cNvSpPr txBox="1"/>
          <p:nvPr/>
        </p:nvSpPr>
        <p:spPr>
          <a:xfrm>
            <a:off x="2661598" y="2949314"/>
            <a:ext cx="6868803" cy="1569660"/>
          </a:xfrm>
          <a:prstGeom prst="rect">
            <a:avLst/>
          </a:prstGeom>
          <a:noFill/>
        </p:spPr>
        <p:txBody>
          <a:bodyPr wrap="none" rtlCol="0">
            <a:spAutoFit/>
          </a:bodyPr>
          <a:lstStyle/>
          <a:p>
            <a:pPr algn="ctr"/>
            <a:r>
              <a:rPr lang="en-GB" sz="3200" dirty="0"/>
              <a:t>18000 x 0.88</a:t>
            </a:r>
            <a:r>
              <a:rPr lang="en-GB" sz="3200" baseline="30000" dirty="0"/>
              <a:t>6</a:t>
            </a:r>
            <a:r>
              <a:rPr lang="en-GB" sz="3200" dirty="0"/>
              <a:t> = 8359.27 (2dp)</a:t>
            </a:r>
          </a:p>
          <a:p>
            <a:pPr algn="ctr"/>
            <a:endParaRPr lang="en-GB" sz="3200" dirty="0"/>
          </a:p>
          <a:p>
            <a:pPr algn="ctr"/>
            <a:r>
              <a:rPr lang="en-GB" sz="3200" dirty="0"/>
              <a:t>The car is worth £8359.27 after 6 years. </a:t>
            </a:r>
          </a:p>
        </p:txBody>
      </p:sp>
      <p:sp>
        <p:nvSpPr>
          <p:cNvPr id="7" name="TextBox 6">
            <a:extLst>
              <a:ext uri="{FF2B5EF4-FFF2-40B4-BE49-F238E27FC236}">
                <a16:creationId xmlns:a16="http://schemas.microsoft.com/office/drawing/2014/main" id="{FA9F41A2-4329-0ECF-96B0-85C1AAF3AC84}"/>
              </a:ext>
            </a:extLst>
          </p:cNvPr>
          <p:cNvSpPr txBox="1"/>
          <p:nvPr/>
        </p:nvSpPr>
        <p:spPr>
          <a:xfrm>
            <a:off x="2753193" y="5235846"/>
            <a:ext cx="6685612" cy="830997"/>
          </a:xfrm>
          <a:prstGeom prst="rect">
            <a:avLst/>
          </a:prstGeom>
          <a:solidFill>
            <a:schemeClr val="tx1"/>
          </a:solidFill>
        </p:spPr>
        <p:txBody>
          <a:bodyPr wrap="square">
            <a:spAutoFit/>
          </a:bodyPr>
          <a:lstStyle/>
          <a:p>
            <a:pPr algn="ctr"/>
            <a:r>
              <a:rPr lang="en-GB" sz="2400" dirty="0">
                <a:solidFill>
                  <a:schemeClr val="bg1"/>
                </a:solidFill>
              </a:rPr>
              <a:t>What is different about this problem compared to the other problems we have seen today?</a:t>
            </a:r>
          </a:p>
        </p:txBody>
      </p:sp>
    </p:spTree>
    <p:extLst>
      <p:ext uri="{BB962C8B-B14F-4D97-AF65-F5344CB8AC3E}">
        <p14:creationId xmlns:p14="http://schemas.microsoft.com/office/powerpoint/2010/main" val="48043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2189A-88D5-653E-B188-E731DCECE76D}"/>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A2BBC16C-32F5-3B03-252E-AC2C546ECD1B}"/>
              </a:ext>
            </a:extLst>
          </p:cNvPr>
          <p:cNvSpPr>
            <a:spLocks noGrp="1"/>
          </p:cNvSpPr>
          <p:nvPr>
            <p:ph type="body" sz="quarter" idx="12"/>
          </p:nvPr>
        </p:nvSpPr>
        <p:spPr/>
        <p:txBody>
          <a:bodyPr/>
          <a:lstStyle/>
          <a:p>
            <a:endParaRPr lang="en-GB"/>
          </a:p>
        </p:txBody>
      </p:sp>
      <p:sp>
        <p:nvSpPr>
          <p:cNvPr id="4" name="Text Placeholder 3">
            <a:extLst>
              <a:ext uri="{FF2B5EF4-FFF2-40B4-BE49-F238E27FC236}">
                <a16:creationId xmlns:a16="http://schemas.microsoft.com/office/drawing/2014/main" id="{E850E921-6D13-8FB6-57D6-7C45BC6AE9BE}"/>
              </a:ext>
            </a:extLst>
          </p:cNvPr>
          <p:cNvSpPr>
            <a:spLocks noGrp="1"/>
          </p:cNvSpPr>
          <p:nvPr>
            <p:ph type="body" sz="quarter" idx="13"/>
          </p:nvPr>
        </p:nvSpPr>
        <p:spPr/>
        <p:txBody>
          <a:bodyPr/>
          <a:lstStyle/>
          <a:p>
            <a:endParaRPr lang="en-GB"/>
          </a:p>
        </p:txBody>
      </p:sp>
      <p:sp>
        <p:nvSpPr>
          <p:cNvPr id="5" name="Text Placeholder 4">
            <a:extLst>
              <a:ext uri="{FF2B5EF4-FFF2-40B4-BE49-F238E27FC236}">
                <a16:creationId xmlns:a16="http://schemas.microsoft.com/office/drawing/2014/main" id="{54E910F8-31E3-7F73-34D8-289C1AFD81AF}"/>
              </a:ext>
            </a:extLst>
          </p:cNvPr>
          <p:cNvSpPr>
            <a:spLocks noGrp="1"/>
          </p:cNvSpPr>
          <p:nvPr>
            <p:ph type="body" sz="quarter" idx="10"/>
          </p:nvPr>
        </p:nvSpPr>
        <p:spPr/>
        <p:txBody>
          <a:bodyPr/>
          <a:lstStyle/>
          <a:p>
            <a:r>
              <a:rPr lang="en-GB" dirty="0"/>
              <a:t>Repeated Percentage Change</a:t>
            </a:r>
          </a:p>
        </p:txBody>
      </p:sp>
    </p:spTree>
    <p:extLst>
      <p:ext uri="{BB962C8B-B14F-4D97-AF65-F5344CB8AC3E}">
        <p14:creationId xmlns:p14="http://schemas.microsoft.com/office/powerpoint/2010/main" val="4237511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2970-CB05-A46E-4359-AA144BE9FEB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72159E-9D4D-E5FD-8860-CC714BA1A7A9}"/>
              </a:ext>
            </a:extLst>
          </p:cNvPr>
          <p:cNvSpPr>
            <a:spLocks noGrp="1"/>
          </p:cNvSpPr>
          <p:nvPr>
            <p:ph type="body" sz="quarter" idx="11"/>
          </p:nvPr>
        </p:nvSpPr>
        <p:spPr/>
        <p:txBody>
          <a:bodyPr lIns="91440" tIns="45720" rIns="91440" bIns="45720" anchor="t"/>
          <a:lstStyle/>
          <a:p>
            <a:pPr marL="227965" indent="-227965"/>
            <a:r>
              <a:rPr lang="en-GB">
                <a:latin typeface="Comic Sans MS"/>
              </a:rPr>
              <a:t>Property Manager</a:t>
            </a:r>
            <a:endParaRPr lang="en-GB"/>
          </a:p>
        </p:txBody>
      </p:sp>
      <p:sp>
        <p:nvSpPr>
          <p:cNvPr id="4" name="Text Placeholder 3">
            <a:extLst>
              <a:ext uri="{FF2B5EF4-FFF2-40B4-BE49-F238E27FC236}">
                <a16:creationId xmlns:a16="http://schemas.microsoft.com/office/drawing/2014/main" id="{C30814A5-BAA6-7128-5C85-B028857C4937}"/>
              </a:ext>
            </a:extLst>
          </p:cNvPr>
          <p:cNvSpPr>
            <a:spLocks noGrp="1"/>
          </p:cNvSpPr>
          <p:nvPr>
            <p:ph type="body" sz="quarter" idx="16"/>
          </p:nvPr>
        </p:nvSpPr>
        <p:spPr/>
        <p:txBody>
          <a:bodyPr lIns="91440" tIns="45720" rIns="91440" bIns="45720" anchor="t"/>
          <a:lstStyle/>
          <a:p>
            <a:pPr marL="227965" indent="-227965"/>
            <a:r>
              <a:rPr lang="en-GB">
                <a:latin typeface="Comic Sans MS"/>
              </a:rPr>
              <a:t>Calculating arrears</a:t>
            </a:r>
          </a:p>
          <a:p>
            <a:pPr marL="227965" indent="-227965"/>
            <a:r>
              <a:rPr lang="en-GB">
                <a:latin typeface="Comic Sans MS"/>
              </a:rPr>
              <a:t>Drawing up rent schedules</a:t>
            </a:r>
          </a:p>
          <a:p>
            <a:pPr marL="227965" indent="-227965"/>
            <a:r>
              <a:rPr lang="en-GB">
                <a:latin typeface="Comic Sans MS"/>
              </a:rPr>
              <a:t>Loan negotiations</a:t>
            </a:r>
          </a:p>
          <a:p>
            <a:pPr marL="227965" indent="-227965"/>
            <a:r>
              <a:rPr lang="en-GB">
                <a:latin typeface="Comic Sans MS"/>
              </a:rPr>
              <a:t>Monitoring interest payments</a:t>
            </a:r>
            <a:endParaRPr lang="en-GB"/>
          </a:p>
        </p:txBody>
      </p:sp>
      <p:sp>
        <p:nvSpPr>
          <p:cNvPr id="5" name="Text Placeholder 4">
            <a:extLst>
              <a:ext uri="{FF2B5EF4-FFF2-40B4-BE49-F238E27FC236}">
                <a16:creationId xmlns:a16="http://schemas.microsoft.com/office/drawing/2014/main" id="{0A7CB90A-3DD0-048D-54DE-DB75F8895A46}"/>
              </a:ext>
            </a:extLst>
          </p:cNvPr>
          <p:cNvSpPr>
            <a:spLocks noGrp="1"/>
          </p:cNvSpPr>
          <p:nvPr>
            <p:ph type="body" sz="quarter" idx="17"/>
          </p:nvPr>
        </p:nvSpPr>
        <p:spPr/>
        <p:txBody>
          <a:bodyPr lIns="91440" tIns="45720" rIns="91440" bIns="45720" anchor="t"/>
          <a:lstStyle/>
          <a:p>
            <a:pPr marL="227965" indent="-227965"/>
            <a:r>
              <a:rPr lang="en-GB" dirty="0"/>
              <a:t>Being a Business Owner</a:t>
            </a:r>
          </a:p>
          <a:p>
            <a:pPr marL="227965" indent="-227965"/>
            <a:r>
              <a:rPr lang="en-GB" dirty="0"/>
              <a:t>Providing high-quality service to ensure clients are satisfied with their rented properties</a:t>
            </a:r>
          </a:p>
          <a:p>
            <a:pPr marL="0" indent="0">
              <a:buNone/>
            </a:pPr>
            <a:endParaRPr lang="en-GB" dirty="0">
              <a:latin typeface="Comic Sans MS"/>
            </a:endParaRPr>
          </a:p>
        </p:txBody>
      </p:sp>
      <p:sp>
        <p:nvSpPr>
          <p:cNvPr id="6" name="Text Placeholder 5">
            <a:extLst>
              <a:ext uri="{FF2B5EF4-FFF2-40B4-BE49-F238E27FC236}">
                <a16:creationId xmlns:a16="http://schemas.microsoft.com/office/drawing/2014/main" id="{AAE24D63-2F99-F360-140C-E6EE07F38E13}"/>
              </a:ext>
            </a:extLst>
          </p:cNvPr>
          <p:cNvSpPr>
            <a:spLocks noGrp="1"/>
          </p:cNvSpPr>
          <p:nvPr>
            <p:ph type="body" sz="quarter" idx="4294967295"/>
          </p:nvPr>
        </p:nvSpPr>
        <p:spPr>
          <a:xfrm>
            <a:off x="2454559" y="5813655"/>
            <a:ext cx="1052266" cy="284723"/>
          </a:xfrm>
          <a:prstGeom prst="rect">
            <a:avLst/>
          </a:prstGeom>
        </p:spPr>
        <p:txBody>
          <a:bodyPr lIns="91440" tIns="45720" rIns="91440" bIns="45720" anchor="t"/>
          <a:lstStyle/>
          <a:p>
            <a:pPr marL="0" indent="0">
              <a:buNone/>
            </a:pPr>
            <a:r>
              <a:rPr lang="en-GB" sz="1800" dirty="0">
                <a:solidFill>
                  <a:srgbClr val="002060"/>
                </a:solidFill>
                <a:latin typeface="Comic Sans MS"/>
              </a:rPr>
              <a:t>GCSEs</a:t>
            </a:r>
            <a:endParaRPr lang="en-GB" sz="1800" dirty="0">
              <a:solidFill>
                <a:srgbClr val="002060"/>
              </a:solidFill>
            </a:endParaRPr>
          </a:p>
        </p:txBody>
      </p:sp>
      <p:sp>
        <p:nvSpPr>
          <p:cNvPr id="7" name="Text Placeholder 6">
            <a:extLst>
              <a:ext uri="{FF2B5EF4-FFF2-40B4-BE49-F238E27FC236}">
                <a16:creationId xmlns:a16="http://schemas.microsoft.com/office/drawing/2014/main" id="{F15CB876-CB82-4006-F692-9BC40E627B9E}"/>
              </a:ext>
            </a:extLst>
          </p:cNvPr>
          <p:cNvSpPr>
            <a:spLocks noGrp="1"/>
          </p:cNvSpPr>
          <p:nvPr>
            <p:ph type="body" sz="quarter" idx="4294967295"/>
          </p:nvPr>
        </p:nvSpPr>
        <p:spPr>
          <a:xfrm>
            <a:off x="3917422" y="5813655"/>
            <a:ext cx="1158763" cy="408894"/>
          </a:xfrm>
          <a:prstGeom prst="rect">
            <a:avLst/>
          </a:prstGeom>
        </p:spPr>
        <p:txBody>
          <a:bodyPr lIns="91440" tIns="45720" rIns="91440" bIns="45720" anchor="t"/>
          <a:lstStyle/>
          <a:p>
            <a:pPr marL="0" indent="0">
              <a:buNone/>
            </a:pPr>
            <a:r>
              <a:rPr lang="en-GB" sz="1800" dirty="0">
                <a:solidFill>
                  <a:srgbClr val="002060"/>
                </a:solidFill>
                <a:latin typeface="Comic Sans MS"/>
              </a:rPr>
              <a:t>A-levels</a:t>
            </a:r>
            <a:endParaRPr lang="en-US" sz="1800" dirty="0">
              <a:solidFill>
                <a:srgbClr val="002060"/>
              </a:solidFill>
            </a:endParaRPr>
          </a:p>
        </p:txBody>
      </p:sp>
      <p:sp>
        <p:nvSpPr>
          <p:cNvPr id="8" name="Text Placeholder 7">
            <a:extLst>
              <a:ext uri="{FF2B5EF4-FFF2-40B4-BE49-F238E27FC236}">
                <a16:creationId xmlns:a16="http://schemas.microsoft.com/office/drawing/2014/main" id="{58318B22-F7A3-7F0E-A97C-ACCCC7D29DD1}"/>
              </a:ext>
            </a:extLst>
          </p:cNvPr>
          <p:cNvSpPr>
            <a:spLocks noGrp="1"/>
          </p:cNvSpPr>
          <p:nvPr>
            <p:ph type="body" sz="quarter" idx="4294967295"/>
          </p:nvPr>
        </p:nvSpPr>
        <p:spPr>
          <a:xfrm>
            <a:off x="5500844" y="5796646"/>
            <a:ext cx="2751658" cy="442912"/>
          </a:xfrm>
          <a:prstGeom prst="rect">
            <a:avLst/>
          </a:prstGeom>
        </p:spPr>
        <p:txBody>
          <a:bodyPr lIns="91440" tIns="45720" rIns="91440" bIns="45720" anchor="t"/>
          <a:lstStyle/>
          <a:p>
            <a:pPr marL="0" indent="0">
              <a:buNone/>
            </a:pPr>
            <a:r>
              <a:rPr lang="en-GB" sz="1800" dirty="0">
                <a:solidFill>
                  <a:srgbClr val="002060"/>
                </a:solidFill>
                <a:latin typeface="Comic Sans MS"/>
              </a:rPr>
              <a:t>University Degree</a:t>
            </a:r>
            <a:endParaRPr lang="en-GB" sz="1800" dirty="0">
              <a:solidFill>
                <a:srgbClr val="002060"/>
              </a:solidFill>
            </a:endParaRPr>
          </a:p>
        </p:txBody>
      </p:sp>
      <p:sp>
        <p:nvSpPr>
          <p:cNvPr id="9" name="Text Placeholder 8">
            <a:extLst>
              <a:ext uri="{FF2B5EF4-FFF2-40B4-BE49-F238E27FC236}">
                <a16:creationId xmlns:a16="http://schemas.microsoft.com/office/drawing/2014/main" id="{326F7226-EEB1-13E2-FE7F-6DE119C7B3D3}"/>
              </a:ext>
            </a:extLst>
          </p:cNvPr>
          <p:cNvSpPr>
            <a:spLocks noGrp="1"/>
          </p:cNvSpPr>
          <p:nvPr>
            <p:ph type="body" sz="quarter" idx="4294967295"/>
          </p:nvPr>
        </p:nvSpPr>
        <p:spPr>
          <a:xfrm>
            <a:off x="8159007" y="5813655"/>
            <a:ext cx="3819982" cy="408894"/>
          </a:xfrm>
          <a:prstGeom prst="rect">
            <a:avLst/>
          </a:prstGeom>
        </p:spPr>
        <p:txBody>
          <a:bodyPr lIns="91440" tIns="45720" rIns="91440" bIns="45720" anchor="t"/>
          <a:lstStyle/>
          <a:p>
            <a:pPr marL="0" indent="0">
              <a:buNone/>
            </a:pPr>
            <a:r>
              <a:rPr lang="en-GB" sz="1800" dirty="0">
                <a:solidFill>
                  <a:srgbClr val="002060"/>
                </a:solidFill>
                <a:latin typeface="Comic Sans MS"/>
              </a:rPr>
              <a:t>Experience in Law and Admin</a:t>
            </a:r>
            <a:endParaRPr lang="en-GB" sz="1800" dirty="0">
              <a:solidFill>
                <a:srgbClr val="002060"/>
              </a:solidFill>
            </a:endParaRPr>
          </a:p>
        </p:txBody>
      </p:sp>
      <p:sp>
        <p:nvSpPr>
          <p:cNvPr id="10" name="Text Placeholder 9">
            <a:extLst>
              <a:ext uri="{FF2B5EF4-FFF2-40B4-BE49-F238E27FC236}">
                <a16:creationId xmlns:a16="http://schemas.microsoft.com/office/drawing/2014/main" id="{6D9203F7-42DD-8EB1-13D9-04CC0ABFC28A}"/>
              </a:ext>
            </a:extLst>
          </p:cNvPr>
          <p:cNvSpPr>
            <a:spLocks noGrp="1"/>
          </p:cNvSpPr>
          <p:nvPr>
            <p:ph type="body" sz="quarter" idx="20"/>
          </p:nvPr>
        </p:nvSpPr>
        <p:spPr/>
        <p:txBody>
          <a:bodyPr lIns="91440" tIns="45720" rIns="91440" bIns="45720" anchor="t"/>
          <a:lstStyle/>
          <a:p>
            <a:pPr marL="227965" indent="-227965"/>
            <a:r>
              <a:rPr lang="en-GB">
                <a:latin typeface="Comic Sans MS"/>
              </a:rPr>
              <a:t>£55, 000</a:t>
            </a:r>
            <a:endParaRPr lang="en-GB"/>
          </a:p>
        </p:txBody>
      </p:sp>
      <p:cxnSp>
        <p:nvCxnSpPr>
          <p:cNvPr id="11" name="Straight Arrow Connector 10">
            <a:extLst>
              <a:ext uri="{FF2B5EF4-FFF2-40B4-BE49-F238E27FC236}">
                <a16:creationId xmlns:a16="http://schemas.microsoft.com/office/drawing/2014/main" id="{EFB42B82-2CB5-AD9C-9BB4-5FC49415B4F8}"/>
              </a:ext>
            </a:extLst>
          </p:cNvPr>
          <p:cNvCxnSpPr>
            <a:cxnSpLocks/>
          </p:cNvCxnSpPr>
          <p:nvPr/>
        </p:nvCxnSpPr>
        <p:spPr>
          <a:xfrm>
            <a:off x="3459161" y="5956016"/>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96CBD14-F292-B91E-1151-91927DFC281F}"/>
              </a:ext>
            </a:extLst>
          </p:cNvPr>
          <p:cNvCxnSpPr>
            <a:cxnSpLocks/>
          </p:cNvCxnSpPr>
          <p:nvPr/>
        </p:nvCxnSpPr>
        <p:spPr>
          <a:xfrm>
            <a:off x="5023493" y="5956016"/>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384909F-7869-23F8-F352-3AF548D1B106}"/>
              </a:ext>
            </a:extLst>
          </p:cNvPr>
          <p:cNvCxnSpPr>
            <a:cxnSpLocks/>
          </p:cNvCxnSpPr>
          <p:nvPr/>
        </p:nvCxnSpPr>
        <p:spPr>
          <a:xfrm>
            <a:off x="7673276" y="5956016"/>
            <a:ext cx="458261"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A3CDF429-F20F-9D14-4D87-B801EE2696D0}"/>
              </a:ext>
            </a:extLst>
          </p:cNvPr>
          <p:cNvPicPr>
            <a:picLocks noChangeAspect="1"/>
          </p:cNvPicPr>
          <p:nvPr/>
        </p:nvPicPr>
        <p:blipFill>
          <a:blip r:embed="rId2"/>
          <a:stretch>
            <a:fillRect/>
          </a:stretch>
        </p:blipFill>
        <p:spPr>
          <a:xfrm>
            <a:off x="465138" y="1220623"/>
            <a:ext cx="3243261" cy="2618324"/>
          </a:xfrm>
          <a:prstGeom prst="roundRect">
            <a:avLst/>
          </a:prstGeom>
        </p:spPr>
      </p:pic>
    </p:spTree>
    <p:extLst>
      <p:ext uri="{BB962C8B-B14F-4D97-AF65-F5344CB8AC3E}">
        <p14:creationId xmlns:p14="http://schemas.microsoft.com/office/powerpoint/2010/main" val="711819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747F7-55C3-7E3C-0696-A8070FAF12E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E1413F1-6F6D-6533-44FC-5F41A66AAAE3}"/>
              </a:ext>
            </a:extLst>
          </p:cNvPr>
          <p:cNvGraphicFramePr>
            <a:graphicFrameLocks noGrp="1"/>
          </p:cNvGraphicFramePr>
          <p:nvPr>
            <p:extLst>
              <p:ext uri="{D42A27DB-BD31-4B8C-83A1-F6EECF244321}">
                <p14:modId xmlns:p14="http://schemas.microsoft.com/office/powerpoint/2010/main" val="3052680588"/>
              </p:ext>
            </p:extLst>
          </p:nvPr>
        </p:nvGraphicFramePr>
        <p:xfrm>
          <a:off x="1558976" y="2619666"/>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120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115%</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cxnSp>
        <p:nvCxnSpPr>
          <p:cNvPr id="7" name="Straight Connector 6">
            <a:extLst>
              <a:ext uri="{FF2B5EF4-FFF2-40B4-BE49-F238E27FC236}">
                <a16:creationId xmlns:a16="http://schemas.microsoft.com/office/drawing/2014/main" id="{53BB4FE0-60F0-FB30-E6D8-11537368B1BA}"/>
              </a:ext>
            </a:extLst>
          </p:cNvPr>
          <p:cNvCxnSpPr>
            <a:cxnSpLocks/>
          </p:cNvCxnSpPr>
          <p:nvPr/>
        </p:nvCxnSpPr>
        <p:spPr>
          <a:xfrm>
            <a:off x="5968164" y="1259173"/>
            <a:ext cx="0" cy="3713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C61BEF-FD0E-73EA-C339-48ACB018C2BA}"/>
              </a:ext>
            </a:extLst>
          </p:cNvPr>
          <p:cNvSpPr txBox="1"/>
          <p:nvPr/>
        </p:nvSpPr>
        <p:spPr>
          <a:xfrm>
            <a:off x="554636" y="1259173"/>
            <a:ext cx="2518347" cy="400110"/>
          </a:xfrm>
          <a:prstGeom prst="rect">
            <a:avLst/>
          </a:prstGeom>
          <a:noFill/>
          <a:ln>
            <a:solidFill>
              <a:schemeClr val="tx1"/>
            </a:solidFill>
          </a:ln>
        </p:spPr>
        <p:txBody>
          <a:bodyPr wrap="square" rtlCol="0">
            <a:spAutoFit/>
          </a:bodyPr>
          <a:lstStyle/>
          <a:p>
            <a:r>
              <a:rPr lang="en-GB" sz="2000" dirty="0"/>
              <a:t>Increase 120 by 15%</a:t>
            </a:r>
          </a:p>
        </p:txBody>
      </p:sp>
      <p:sp>
        <p:nvSpPr>
          <p:cNvPr id="9" name="TextBox 8">
            <a:extLst>
              <a:ext uri="{FF2B5EF4-FFF2-40B4-BE49-F238E27FC236}">
                <a16:creationId xmlns:a16="http://schemas.microsoft.com/office/drawing/2014/main" id="{AD350BE9-CAC2-57BB-0336-93EA14BA4559}"/>
              </a:ext>
            </a:extLst>
          </p:cNvPr>
          <p:cNvSpPr txBox="1"/>
          <p:nvPr/>
        </p:nvSpPr>
        <p:spPr>
          <a:xfrm>
            <a:off x="6268388" y="1259173"/>
            <a:ext cx="4809341" cy="1015663"/>
          </a:xfrm>
          <a:prstGeom prst="rect">
            <a:avLst/>
          </a:prstGeom>
          <a:noFill/>
          <a:ln>
            <a:solidFill>
              <a:schemeClr val="tx1"/>
            </a:solidFill>
          </a:ln>
        </p:spPr>
        <p:txBody>
          <a:bodyPr wrap="square" rtlCol="0">
            <a:spAutoFit/>
          </a:bodyPr>
          <a:lstStyle/>
          <a:p>
            <a:r>
              <a:rPr lang="en-GB" sz="2000" dirty="0"/>
              <a:t>Carl invests £120 into an account. Every year his investment increases by 15%. How much is the investment worth after 2 years?</a:t>
            </a:r>
          </a:p>
        </p:txBody>
      </p:sp>
      <p:sp>
        <p:nvSpPr>
          <p:cNvPr id="10" name="TextBox 9">
            <a:extLst>
              <a:ext uri="{FF2B5EF4-FFF2-40B4-BE49-F238E27FC236}">
                <a16:creationId xmlns:a16="http://schemas.microsoft.com/office/drawing/2014/main" id="{1D0C42FE-A280-6F48-3308-D684CB49B91B}"/>
              </a:ext>
            </a:extLst>
          </p:cNvPr>
          <p:cNvSpPr txBox="1"/>
          <p:nvPr/>
        </p:nvSpPr>
        <p:spPr>
          <a:xfrm>
            <a:off x="2093628" y="5183328"/>
            <a:ext cx="8004743" cy="830997"/>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What is the same and what is different about each question?</a:t>
            </a:r>
          </a:p>
          <a:p>
            <a:pPr algn="ctr"/>
            <a:r>
              <a:rPr lang="en-GB" sz="2400" dirty="0">
                <a:solidFill>
                  <a:schemeClr val="bg1"/>
                </a:solidFill>
              </a:rPr>
              <a:t>How is the method for working it out different?</a:t>
            </a:r>
          </a:p>
        </p:txBody>
      </p:sp>
      <p:sp>
        <p:nvSpPr>
          <p:cNvPr id="12" name="TextBox 11">
            <a:extLst>
              <a:ext uri="{FF2B5EF4-FFF2-40B4-BE49-F238E27FC236}">
                <a16:creationId xmlns:a16="http://schemas.microsoft.com/office/drawing/2014/main" id="{5CFBE2E1-9A96-42CD-04E3-2AFB7459B8B1}"/>
              </a:ext>
            </a:extLst>
          </p:cNvPr>
          <p:cNvSpPr txBox="1"/>
          <p:nvPr/>
        </p:nvSpPr>
        <p:spPr>
          <a:xfrm>
            <a:off x="488013" y="3042033"/>
            <a:ext cx="914400" cy="369332"/>
          </a:xfrm>
          <a:prstGeom prst="rect">
            <a:avLst/>
          </a:prstGeom>
          <a:noFill/>
        </p:spPr>
        <p:txBody>
          <a:bodyPr wrap="square" rtlCol="0">
            <a:spAutoFit/>
          </a:bodyPr>
          <a:lstStyle/>
          <a:p>
            <a:r>
              <a:rPr lang="en-GB" dirty="0"/>
              <a:t>x 1.15</a:t>
            </a:r>
          </a:p>
        </p:txBody>
      </p:sp>
      <p:sp>
        <p:nvSpPr>
          <p:cNvPr id="13" name="TextBox 12">
            <a:extLst>
              <a:ext uri="{FF2B5EF4-FFF2-40B4-BE49-F238E27FC236}">
                <a16:creationId xmlns:a16="http://schemas.microsoft.com/office/drawing/2014/main" id="{DF664F55-9461-B951-AA27-728FF6F6A92A}"/>
              </a:ext>
            </a:extLst>
          </p:cNvPr>
          <p:cNvSpPr txBox="1"/>
          <p:nvPr/>
        </p:nvSpPr>
        <p:spPr>
          <a:xfrm>
            <a:off x="5073752" y="3042033"/>
            <a:ext cx="914400" cy="369332"/>
          </a:xfrm>
          <a:prstGeom prst="rect">
            <a:avLst/>
          </a:prstGeom>
          <a:noFill/>
        </p:spPr>
        <p:txBody>
          <a:bodyPr wrap="square" rtlCol="0">
            <a:spAutoFit/>
          </a:bodyPr>
          <a:lstStyle/>
          <a:p>
            <a:r>
              <a:rPr lang="en-GB" dirty="0"/>
              <a:t>x 1.15</a:t>
            </a:r>
          </a:p>
        </p:txBody>
      </p:sp>
      <p:sp>
        <p:nvSpPr>
          <p:cNvPr id="27" name="Arrow: Curved Right 26">
            <a:extLst>
              <a:ext uri="{FF2B5EF4-FFF2-40B4-BE49-F238E27FC236}">
                <a16:creationId xmlns:a16="http://schemas.microsoft.com/office/drawing/2014/main" id="{57A9C736-43DB-4F53-1BFB-848E8599632C}"/>
              </a:ext>
            </a:extLst>
          </p:cNvPr>
          <p:cNvSpPr/>
          <p:nvPr/>
        </p:nvSpPr>
        <p:spPr>
          <a:xfrm>
            <a:off x="1333703" y="2913860"/>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Arrow: Curved Right 27">
            <a:extLst>
              <a:ext uri="{FF2B5EF4-FFF2-40B4-BE49-F238E27FC236}">
                <a16:creationId xmlns:a16="http://schemas.microsoft.com/office/drawing/2014/main" id="{34439364-5162-CB73-FB15-B31BA7D591FA}"/>
              </a:ext>
            </a:extLst>
          </p:cNvPr>
          <p:cNvSpPr/>
          <p:nvPr/>
        </p:nvSpPr>
        <p:spPr>
          <a:xfrm flipH="1">
            <a:off x="4708368" y="2899041"/>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1" name="TextBox 30">
            <a:extLst>
              <a:ext uri="{FF2B5EF4-FFF2-40B4-BE49-F238E27FC236}">
                <a16:creationId xmlns:a16="http://schemas.microsoft.com/office/drawing/2014/main" id="{C6B2CC3F-E144-1FF8-4083-BF638808839B}"/>
              </a:ext>
            </a:extLst>
          </p:cNvPr>
          <p:cNvSpPr txBox="1"/>
          <p:nvPr/>
        </p:nvSpPr>
        <p:spPr>
          <a:xfrm>
            <a:off x="314793" y="266210"/>
            <a:ext cx="5781206" cy="646331"/>
          </a:xfrm>
          <a:prstGeom prst="rect">
            <a:avLst/>
          </a:prstGeom>
          <a:noFill/>
        </p:spPr>
        <p:txBody>
          <a:bodyPr wrap="square" rtlCol="0">
            <a:spAutoFit/>
          </a:bodyPr>
          <a:lstStyle/>
          <a:p>
            <a:r>
              <a:rPr lang="en-GB" sz="3600" dirty="0"/>
              <a:t>Recap From Previous Lessons</a:t>
            </a:r>
          </a:p>
        </p:txBody>
      </p:sp>
      <p:graphicFrame>
        <p:nvGraphicFramePr>
          <p:cNvPr id="2" name="Table 1">
            <a:extLst>
              <a:ext uri="{FF2B5EF4-FFF2-40B4-BE49-F238E27FC236}">
                <a16:creationId xmlns:a16="http://schemas.microsoft.com/office/drawing/2014/main" id="{8F1191BB-B59F-15D5-938A-F7696F04664C}"/>
              </a:ext>
            </a:extLst>
          </p:cNvPr>
          <p:cNvGraphicFramePr>
            <a:graphicFrameLocks noGrp="1"/>
          </p:cNvGraphicFramePr>
          <p:nvPr>
            <p:extLst>
              <p:ext uri="{D42A27DB-BD31-4B8C-83A1-F6EECF244321}">
                <p14:modId xmlns:p14="http://schemas.microsoft.com/office/powerpoint/2010/main" val="1118802455"/>
              </p:ext>
            </p:extLst>
          </p:nvPr>
        </p:nvGraphicFramePr>
        <p:xfrm>
          <a:off x="7208598" y="2606967"/>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120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115%</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3" name="TextBox 2">
            <a:extLst>
              <a:ext uri="{FF2B5EF4-FFF2-40B4-BE49-F238E27FC236}">
                <a16:creationId xmlns:a16="http://schemas.microsoft.com/office/drawing/2014/main" id="{ADBEDCDF-9BAB-4C56-2F52-CB3D15852432}"/>
              </a:ext>
            </a:extLst>
          </p:cNvPr>
          <p:cNvSpPr txBox="1"/>
          <p:nvPr/>
        </p:nvSpPr>
        <p:spPr>
          <a:xfrm>
            <a:off x="6137635" y="3029334"/>
            <a:ext cx="914400" cy="369332"/>
          </a:xfrm>
          <a:prstGeom prst="rect">
            <a:avLst/>
          </a:prstGeom>
          <a:noFill/>
        </p:spPr>
        <p:txBody>
          <a:bodyPr wrap="square" rtlCol="0">
            <a:spAutoFit/>
          </a:bodyPr>
          <a:lstStyle/>
          <a:p>
            <a:r>
              <a:rPr lang="en-GB" dirty="0"/>
              <a:t>x 1.15</a:t>
            </a:r>
          </a:p>
        </p:txBody>
      </p:sp>
      <p:sp>
        <p:nvSpPr>
          <p:cNvPr id="6" name="TextBox 5">
            <a:extLst>
              <a:ext uri="{FF2B5EF4-FFF2-40B4-BE49-F238E27FC236}">
                <a16:creationId xmlns:a16="http://schemas.microsoft.com/office/drawing/2014/main" id="{315180E0-3E68-6F71-94AA-01C786DA7BC1}"/>
              </a:ext>
            </a:extLst>
          </p:cNvPr>
          <p:cNvSpPr txBox="1"/>
          <p:nvPr/>
        </p:nvSpPr>
        <p:spPr>
          <a:xfrm>
            <a:off x="10723374" y="3029334"/>
            <a:ext cx="914400" cy="369332"/>
          </a:xfrm>
          <a:prstGeom prst="rect">
            <a:avLst/>
          </a:prstGeom>
          <a:noFill/>
        </p:spPr>
        <p:txBody>
          <a:bodyPr wrap="square" rtlCol="0">
            <a:spAutoFit/>
          </a:bodyPr>
          <a:lstStyle/>
          <a:p>
            <a:r>
              <a:rPr lang="en-GB" dirty="0"/>
              <a:t>x 1.15</a:t>
            </a:r>
          </a:p>
        </p:txBody>
      </p:sp>
      <p:sp>
        <p:nvSpPr>
          <p:cNvPr id="11" name="Arrow: Curved Right 10">
            <a:extLst>
              <a:ext uri="{FF2B5EF4-FFF2-40B4-BE49-F238E27FC236}">
                <a16:creationId xmlns:a16="http://schemas.microsoft.com/office/drawing/2014/main" id="{D6E24328-8938-5DA7-6912-74CF2C6A1539}"/>
              </a:ext>
            </a:extLst>
          </p:cNvPr>
          <p:cNvSpPr/>
          <p:nvPr/>
        </p:nvSpPr>
        <p:spPr>
          <a:xfrm>
            <a:off x="6983325" y="2901161"/>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Arrow: Curved Right 15">
            <a:extLst>
              <a:ext uri="{FF2B5EF4-FFF2-40B4-BE49-F238E27FC236}">
                <a16:creationId xmlns:a16="http://schemas.microsoft.com/office/drawing/2014/main" id="{10152EA3-08AE-13A3-6726-02820B408F1F}"/>
              </a:ext>
            </a:extLst>
          </p:cNvPr>
          <p:cNvSpPr/>
          <p:nvPr/>
        </p:nvSpPr>
        <p:spPr>
          <a:xfrm flipH="1">
            <a:off x="10357990" y="2886342"/>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17" name="Table 16">
            <a:extLst>
              <a:ext uri="{FF2B5EF4-FFF2-40B4-BE49-F238E27FC236}">
                <a16:creationId xmlns:a16="http://schemas.microsoft.com/office/drawing/2014/main" id="{1D1EE1ED-9072-7384-90E3-0B79FAE71C8B}"/>
              </a:ext>
            </a:extLst>
          </p:cNvPr>
          <p:cNvGraphicFramePr>
            <a:graphicFrameLocks noGrp="1"/>
          </p:cNvGraphicFramePr>
          <p:nvPr>
            <p:extLst>
              <p:ext uri="{D42A27DB-BD31-4B8C-83A1-F6EECF244321}">
                <p14:modId xmlns:p14="http://schemas.microsoft.com/office/powerpoint/2010/main" val="1669069352"/>
              </p:ext>
            </p:extLst>
          </p:nvPr>
        </p:nvGraphicFramePr>
        <p:xfrm>
          <a:off x="7208598" y="3954443"/>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138</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115%</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18" name="TextBox 17">
            <a:extLst>
              <a:ext uri="{FF2B5EF4-FFF2-40B4-BE49-F238E27FC236}">
                <a16:creationId xmlns:a16="http://schemas.microsoft.com/office/drawing/2014/main" id="{D0DDA6FE-2381-9355-C470-645B836C76E8}"/>
              </a:ext>
            </a:extLst>
          </p:cNvPr>
          <p:cNvSpPr txBox="1"/>
          <p:nvPr/>
        </p:nvSpPr>
        <p:spPr>
          <a:xfrm>
            <a:off x="6137635" y="4376810"/>
            <a:ext cx="914400" cy="369332"/>
          </a:xfrm>
          <a:prstGeom prst="rect">
            <a:avLst/>
          </a:prstGeom>
          <a:noFill/>
        </p:spPr>
        <p:txBody>
          <a:bodyPr wrap="square" rtlCol="0">
            <a:spAutoFit/>
          </a:bodyPr>
          <a:lstStyle/>
          <a:p>
            <a:r>
              <a:rPr lang="en-GB" dirty="0"/>
              <a:t>x 1.15</a:t>
            </a:r>
          </a:p>
        </p:txBody>
      </p:sp>
      <p:sp>
        <p:nvSpPr>
          <p:cNvPr id="19" name="TextBox 18">
            <a:extLst>
              <a:ext uri="{FF2B5EF4-FFF2-40B4-BE49-F238E27FC236}">
                <a16:creationId xmlns:a16="http://schemas.microsoft.com/office/drawing/2014/main" id="{577C30F6-B7D4-05E6-54DE-E6A76745D8CF}"/>
              </a:ext>
            </a:extLst>
          </p:cNvPr>
          <p:cNvSpPr txBox="1"/>
          <p:nvPr/>
        </p:nvSpPr>
        <p:spPr>
          <a:xfrm>
            <a:off x="10723374" y="4376810"/>
            <a:ext cx="914400" cy="369332"/>
          </a:xfrm>
          <a:prstGeom prst="rect">
            <a:avLst/>
          </a:prstGeom>
          <a:noFill/>
        </p:spPr>
        <p:txBody>
          <a:bodyPr wrap="square" rtlCol="0">
            <a:spAutoFit/>
          </a:bodyPr>
          <a:lstStyle/>
          <a:p>
            <a:r>
              <a:rPr lang="en-GB" dirty="0"/>
              <a:t>x 1.15</a:t>
            </a:r>
          </a:p>
        </p:txBody>
      </p:sp>
      <p:sp>
        <p:nvSpPr>
          <p:cNvPr id="20" name="Arrow: Curved Right 19">
            <a:extLst>
              <a:ext uri="{FF2B5EF4-FFF2-40B4-BE49-F238E27FC236}">
                <a16:creationId xmlns:a16="http://schemas.microsoft.com/office/drawing/2014/main" id="{59E543B4-97E2-E5F0-1AF4-CC1159567DCE}"/>
              </a:ext>
            </a:extLst>
          </p:cNvPr>
          <p:cNvSpPr/>
          <p:nvPr/>
        </p:nvSpPr>
        <p:spPr>
          <a:xfrm>
            <a:off x="6983325" y="4248637"/>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Arrow: Curved Right 20">
            <a:extLst>
              <a:ext uri="{FF2B5EF4-FFF2-40B4-BE49-F238E27FC236}">
                <a16:creationId xmlns:a16="http://schemas.microsoft.com/office/drawing/2014/main" id="{CB0401ED-5F4C-3F35-2B9C-FD9A1D8F1656}"/>
              </a:ext>
            </a:extLst>
          </p:cNvPr>
          <p:cNvSpPr/>
          <p:nvPr/>
        </p:nvSpPr>
        <p:spPr>
          <a:xfrm flipH="1">
            <a:off x="10357990" y="4233818"/>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a:extLst>
              <a:ext uri="{FF2B5EF4-FFF2-40B4-BE49-F238E27FC236}">
                <a16:creationId xmlns:a16="http://schemas.microsoft.com/office/drawing/2014/main" id="{F45B3CF7-FC2F-FE8B-FA5B-783CABA86D3F}"/>
              </a:ext>
            </a:extLst>
          </p:cNvPr>
          <p:cNvSpPr txBox="1"/>
          <p:nvPr/>
        </p:nvSpPr>
        <p:spPr>
          <a:xfrm>
            <a:off x="3505311" y="3217777"/>
            <a:ext cx="1106561" cy="523220"/>
          </a:xfrm>
          <a:prstGeom prst="rect">
            <a:avLst/>
          </a:prstGeom>
          <a:noFill/>
        </p:spPr>
        <p:txBody>
          <a:bodyPr wrap="square" rtlCol="0">
            <a:spAutoFit/>
          </a:bodyPr>
          <a:lstStyle/>
          <a:p>
            <a:pPr algn="ctr"/>
            <a:r>
              <a:rPr lang="en-GB" sz="2800" dirty="0">
                <a:solidFill>
                  <a:srgbClr val="FF0000"/>
                </a:solidFill>
              </a:rPr>
              <a:t>138</a:t>
            </a:r>
          </a:p>
        </p:txBody>
      </p:sp>
      <p:sp>
        <p:nvSpPr>
          <p:cNvPr id="23" name="TextBox 22">
            <a:extLst>
              <a:ext uri="{FF2B5EF4-FFF2-40B4-BE49-F238E27FC236}">
                <a16:creationId xmlns:a16="http://schemas.microsoft.com/office/drawing/2014/main" id="{0B52534D-E0F1-4D33-B8AF-0FF2C69ED508}"/>
              </a:ext>
            </a:extLst>
          </p:cNvPr>
          <p:cNvSpPr txBox="1"/>
          <p:nvPr/>
        </p:nvSpPr>
        <p:spPr>
          <a:xfrm>
            <a:off x="9141505" y="3162204"/>
            <a:ext cx="1106561" cy="523220"/>
          </a:xfrm>
          <a:prstGeom prst="rect">
            <a:avLst/>
          </a:prstGeom>
          <a:noFill/>
        </p:spPr>
        <p:txBody>
          <a:bodyPr wrap="square" rtlCol="0">
            <a:spAutoFit/>
          </a:bodyPr>
          <a:lstStyle/>
          <a:p>
            <a:pPr algn="ctr"/>
            <a:r>
              <a:rPr lang="en-GB" sz="2800" dirty="0">
                <a:solidFill>
                  <a:srgbClr val="FF0000"/>
                </a:solidFill>
              </a:rPr>
              <a:t>138</a:t>
            </a:r>
          </a:p>
        </p:txBody>
      </p:sp>
      <p:sp>
        <p:nvSpPr>
          <p:cNvPr id="24" name="TextBox 23">
            <a:extLst>
              <a:ext uri="{FF2B5EF4-FFF2-40B4-BE49-F238E27FC236}">
                <a16:creationId xmlns:a16="http://schemas.microsoft.com/office/drawing/2014/main" id="{369ED2E3-2F11-20C7-1D31-1DC44BAE7190}"/>
              </a:ext>
            </a:extLst>
          </p:cNvPr>
          <p:cNvSpPr txBox="1"/>
          <p:nvPr/>
        </p:nvSpPr>
        <p:spPr>
          <a:xfrm>
            <a:off x="9138792" y="4568042"/>
            <a:ext cx="1106561" cy="523220"/>
          </a:xfrm>
          <a:prstGeom prst="rect">
            <a:avLst/>
          </a:prstGeom>
          <a:noFill/>
        </p:spPr>
        <p:txBody>
          <a:bodyPr wrap="square" rtlCol="0">
            <a:spAutoFit/>
          </a:bodyPr>
          <a:lstStyle/>
          <a:p>
            <a:pPr algn="ctr"/>
            <a:r>
              <a:rPr lang="en-GB" sz="2800" dirty="0">
                <a:solidFill>
                  <a:srgbClr val="FF0000"/>
                </a:solidFill>
              </a:rPr>
              <a:t>158.7</a:t>
            </a:r>
          </a:p>
        </p:txBody>
      </p:sp>
    </p:spTree>
    <p:extLst>
      <p:ext uri="{BB962C8B-B14F-4D97-AF65-F5344CB8AC3E}">
        <p14:creationId xmlns:p14="http://schemas.microsoft.com/office/powerpoint/2010/main" val="384948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p:bldP spid="6" grpId="0"/>
      <p:bldP spid="11" grpId="0" animBg="1"/>
      <p:bldP spid="16" grpId="0" animBg="1"/>
      <p:bldP spid="18" grpId="0"/>
      <p:bldP spid="19" grpId="0"/>
      <p:bldP spid="20" grpId="0" animBg="1"/>
      <p:bldP spid="21" grpId="0" animBg="1"/>
      <p:bldP spid="22" grpId="0"/>
      <p:bldP spid="23"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4A3645-1389-FDEA-EF5A-0366C350BB95}"/>
              </a:ext>
            </a:extLst>
          </p:cNvPr>
          <p:cNvSpPr txBox="1"/>
          <p:nvPr/>
        </p:nvSpPr>
        <p:spPr>
          <a:xfrm>
            <a:off x="314793" y="266210"/>
            <a:ext cx="5781206" cy="646331"/>
          </a:xfrm>
          <a:prstGeom prst="rect">
            <a:avLst/>
          </a:prstGeom>
          <a:noFill/>
        </p:spPr>
        <p:txBody>
          <a:bodyPr wrap="square" rtlCol="0">
            <a:spAutoFit/>
          </a:bodyPr>
          <a:lstStyle/>
          <a:p>
            <a:r>
              <a:rPr lang="en-GB" sz="3600" dirty="0"/>
              <a:t>Consider this problem</a:t>
            </a:r>
          </a:p>
        </p:txBody>
      </p:sp>
      <p:sp>
        <p:nvSpPr>
          <p:cNvPr id="3" name="TextBox 2">
            <a:extLst>
              <a:ext uri="{FF2B5EF4-FFF2-40B4-BE49-F238E27FC236}">
                <a16:creationId xmlns:a16="http://schemas.microsoft.com/office/drawing/2014/main" id="{F84B7EA6-7D70-A91D-6DF5-75A1CD72FECB}"/>
              </a:ext>
            </a:extLst>
          </p:cNvPr>
          <p:cNvSpPr txBox="1"/>
          <p:nvPr/>
        </p:nvSpPr>
        <p:spPr>
          <a:xfrm>
            <a:off x="314793" y="1019331"/>
            <a:ext cx="4809341" cy="1015663"/>
          </a:xfrm>
          <a:prstGeom prst="rect">
            <a:avLst/>
          </a:prstGeom>
          <a:noFill/>
          <a:ln>
            <a:solidFill>
              <a:schemeClr val="tx1"/>
            </a:solidFill>
          </a:ln>
        </p:spPr>
        <p:txBody>
          <a:bodyPr wrap="square" rtlCol="0">
            <a:spAutoFit/>
          </a:bodyPr>
          <a:lstStyle/>
          <a:p>
            <a:r>
              <a:rPr lang="en-GB" sz="2000" dirty="0"/>
              <a:t>Debbie invests £4000 into an account. Every year his investment increases by 3%. How much is the investment worth after 5 years?</a:t>
            </a:r>
          </a:p>
        </p:txBody>
      </p:sp>
      <p:graphicFrame>
        <p:nvGraphicFramePr>
          <p:cNvPr id="4" name="Table 3">
            <a:extLst>
              <a:ext uri="{FF2B5EF4-FFF2-40B4-BE49-F238E27FC236}">
                <a16:creationId xmlns:a16="http://schemas.microsoft.com/office/drawing/2014/main" id="{587C13CB-4A57-1AAF-BDDA-38899B08B71A}"/>
              </a:ext>
            </a:extLst>
          </p:cNvPr>
          <p:cNvGraphicFramePr>
            <a:graphicFrameLocks noGrp="1"/>
          </p:cNvGraphicFramePr>
          <p:nvPr>
            <p:extLst>
              <p:ext uri="{D42A27DB-BD31-4B8C-83A1-F6EECF244321}">
                <p14:modId xmlns:p14="http://schemas.microsoft.com/office/powerpoint/2010/main" val="4027321822"/>
              </p:ext>
            </p:extLst>
          </p:nvPr>
        </p:nvGraphicFramePr>
        <p:xfrm>
          <a:off x="1255003" y="2367125"/>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4000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103%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5" name="TextBox 4">
            <a:extLst>
              <a:ext uri="{FF2B5EF4-FFF2-40B4-BE49-F238E27FC236}">
                <a16:creationId xmlns:a16="http://schemas.microsoft.com/office/drawing/2014/main" id="{139AB977-F390-8AEE-5CB2-504A7C639CAD}"/>
              </a:ext>
            </a:extLst>
          </p:cNvPr>
          <p:cNvSpPr txBox="1"/>
          <p:nvPr/>
        </p:nvSpPr>
        <p:spPr>
          <a:xfrm>
            <a:off x="184040" y="2789492"/>
            <a:ext cx="914400" cy="369332"/>
          </a:xfrm>
          <a:prstGeom prst="rect">
            <a:avLst/>
          </a:prstGeom>
          <a:noFill/>
        </p:spPr>
        <p:txBody>
          <a:bodyPr wrap="square" rtlCol="0">
            <a:spAutoFit/>
          </a:bodyPr>
          <a:lstStyle/>
          <a:p>
            <a:r>
              <a:rPr lang="en-GB" dirty="0"/>
              <a:t>x 1.03</a:t>
            </a:r>
          </a:p>
        </p:txBody>
      </p:sp>
      <p:sp>
        <p:nvSpPr>
          <p:cNvPr id="6" name="TextBox 5">
            <a:extLst>
              <a:ext uri="{FF2B5EF4-FFF2-40B4-BE49-F238E27FC236}">
                <a16:creationId xmlns:a16="http://schemas.microsoft.com/office/drawing/2014/main" id="{79C5FE31-DFC0-5FB7-BB3A-A6F639C037E1}"/>
              </a:ext>
            </a:extLst>
          </p:cNvPr>
          <p:cNvSpPr txBox="1"/>
          <p:nvPr/>
        </p:nvSpPr>
        <p:spPr>
          <a:xfrm>
            <a:off x="4769779" y="2789492"/>
            <a:ext cx="914400" cy="369332"/>
          </a:xfrm>
          <a:prstGeom prst="rect">
            <a:avLst/>
          </a:prstGeom>
          <a:noFill/>
        </p:spPr>
        <p:txBody>
          <a:bodyPr wrap="square" rtlCol="0">
            <a:spAutoFit/>
          </a:bodyPr>
          <a:lstStyle/>
          <a:p>
            <a:r>
              <a:rPr lang="en-GB" dirty="0"/>
              <a:t>x 1.03</a:t>
            </a:r>
          </a:p>
        </p:txBody>
      </p:sp>
      <p:sp>
        <p:nvSpPr>
          <p:cNvPr id="7" name="Arrow: Curved Right 6">
            <a:extLst>
              <a:ext uri="{FF2B5EF4-FFF2-40B4-BE49-F238E27FC236}">
                <a16:creationId xmlns:a16="http://schemas.microsoft.com/office/drawing/2014/main" id="{5B16037A-2290-A73D-37E3-3276D60047B4}"/>
              </a:ext>
            </a:extLst>
          </p:cNvPr>
          <p:cNvSpPr/>
          <p:nvPr/>
        </p:nvSpPr>
        <p:spPr>
          <a:xfrm>
            <a:off x="1029730" y="2661319"/>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Arrow: Curved Right 7">
            <a:extLst>
              <a:ext uri="{FF2B5EF4-FFF2-40B4-BE49-F238E27FC236}">
                <a16:creationId xmlns:a16="http://schemas.microsoft.com/office/drawing/2014/main" id="{8ECA6058-7B49-1C74-CEAE-5E6E07DB28D6}"/>
              </a:ext>
            </a:extLst>
          </p:cNvPr>
          <p:cNvSpPr/>
          <p:nvPr/>
        </p:nvSpPr>
        <p:spPr>
          <a:xfrm flipH="1">
            <a:off x="4404395" y="2646500"/>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9" name="Table 8">
            <a:extLst>
              <a:ext uri="{FF2B5EF4-FFF2-40B4-BE49-F238E27FC236}">
                <a16:creationId xmlns:a16="http://schemas.microsoft.com/office/drawing/2014/main" id="{8B9BDA5A-176C-95D6-027E-81E2073E5404}"/>
              </a:ext>
            </a:extLst>
          </p:cNvPr>
          <p:cNvGraphicFramePr>
            <a:graphicFrameLocks noGrp="1"/>
          </p:cNvGraphicFramePr>
          <p:nvPr>
            <p:extLst>
              <p:ext uri="{D42A27DB-BD31-4B8C-83A1-F6EECF244321}">
                <p14:modId xmlns:p14="http://schemas.microsoft.com/office/powerpoint/2010/main" val="2888774097"/>
              </p:ext>
            </p:extLst>
          </p:nvPr>
        </p:nvGraphicFramePr>
        <p:xfrm>
          <a:off x="1255003" y="3714601"/>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4120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103%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10" name="TextBox 9">
            <a:extLst>
              <a:ext uri="{FF2B5EF4-FFF2-40B4-BE49-F238E27FC236}">
                <a16:creationId xmlns:a16="http://schemas.microsoft.com/office/drawing/2014/main" id="{A2716CF3-0DB6-5AE4-C0B4-BC501B53B8F2}"/>
              </a:ext>
            </a:extLst>
          </p:cNvPr>
          <p:cNvSpPr txBox="1"/>
          <p:nvPr/>
        </p:nvSpPr>
        <p:spPr>
          <a:xfrm>
            <a:off x="184040" y="4136968"/>
            <a:ext cx="914400" cy="369332"/>
          </a:xfrm>
          <a:prstGeom prst="rect">
            <a:avLst/>
          </a:prstGeom>
          <a:noFill/>
        </p:spPr>
        <p:txBody>
          <a:bodyPr wrap="square" rtlCol="0">
            <a:spAutoFit/>
          </a:bodyPr>
          <a:lstStyle/>
          <a:p>
            <a:r>
              <a:rPr lang="en-GB" dirty="0"/>
              <a:t>x 1.03</a:t>
            </a:r>
          </a:p>
        </p:txBody>
      </p:sp>
      <p:sp>
        <p:nvSpPr>
          <p:cNvPr id="11" name="TextBox 10">
            <a:extLst>
              <a:ext uri="{FF2B5EF4-FFF2-40B4-BE49-F238E27FC236}">
                <a16:creationId xmlns:a16="http://schemas.microsoft.com/office/drawing/2014/main" id="{266079CC-EFC5-E34A-6AAD-C4DE3FBE4E65}"/>
              </a:ext>
            </a:extLst>
          </p:cNvPr>
          <p:cNvSpPr txBox="1"/>
          <p:nvPr/>
        </p:nvSpPr>
        <p:spPr>
          <a:xfrm>
            <a:off x="4769779" y="4136968"/>
            <a:ext cx="914400" cy="369332"/>
          </a:xfrm>
          <a:prstGeom prst="rect">
            <a:avLst/>
          </a:prstGeom>
          <a:noFill/>
        </p:spPr>
        <p:txBody>
          <a:bodyPr wrap="square" rtlCol="0">
            <a:spAutoFit/>
          </a:bodyPr>
          <a:lstStyle/>
          <a:p>
            <a:r>
              <a:rPr lang="en-GB" dirty="0"/>
              <a:t>x 1.03</a:t>
            </a:r>
          </a:p>
        </p:txBody>
      </p:sp>
      <p:sp>
        <p:nvSpPr>
          <p:cNvPr id="12" name="Arrow: Curved Right 11">
            <a:extLst>
              <a:ext uri="{FF2B5EF4-FFF2-40B4-BE49-F238E27FC236}">
                <a16:creationId xmlns:a16="http://schemas.microsoft.com/office/drawing/2014/main" id="{EAADB4D0-8C3E-B146-9CA2-98A6F87939B5}"/>
              </a:ext>
            </a:extLst>
          </p:cNvPr>
          <p:cNvSpPr/>
          <p:nvPr/>
        </p:nvSpPr>
        <p:spPr>
          <a:xfrm>
            <a:off x="1029730" y="4008795"/>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Right 12">
            <a:extLst>
              <a:ext uri="{FF2B5EF4-FFF2-40B4-BE49-F238E27FC236}">
                <a16:creationId xmlns:a16="http://schemas.microsoft.com/office/drawing/2014/main" id="{D3333CEE-BA4C-A65A-E6C2-152F4106616C}"/>
              </a:ext>
            </a:extLst>
          </p:cNvPr>
          <p:cNvSpPr/>
          <p:nvPr/>
        </p:nvSpPr>
        <p:spPr>
          <a:xfrm flipH="1">
            <a:off x="4404395" y="3993976"/>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a:extLst>
              <a:ext uri="{FF2B5EF4-FFF2-40B4-BE49-F238E27FC236}">
                <a16:creationId xmlns:a16="http://schemas.microsoft.com/office/drawing/2014/main" id="{04034985-276C-8A2F-F055-C88BEF8D709C}"/>
              </a:ext>
            </a:extLst>
          </p:cNvPr>
          <p:cNvSpPr txBox="1"/>
          <p:nvPr/>
        </p:nvSpPr>
        <p:spPr>
          <a:xfrm>
            <a:off x="3187910" y="2922362"/>
            <a:ext cx="1106561" cy="523220"/>
          </a:xfrm>
          <a:prstGeom prst="rect">
            <a:avLst/>
          </a:prstGeom>
          <a:noFill/>
        </p:spPr>
        <p:txBody>
          <a:bodyPr wrap="square" rtlCol="0">
            <a:spAutoFit/>
          </a:bodyPr>
          <a:lstStyle/>
          <a:p>
            <a:pPr algn="ctr"/>
            <a:r>
              <a:rPr lang="en-GB" sz="2800" dirty="0">
                <a:solidFill>
                  <a:srgbClr val="FF0000"/>
                </a:solidFill>
              </a:rPr>
              <a:t>4120</a:t>
            </a:r>
          </a:p>
        </p:txBody>
      </p:sp>
      <p:sp>
        <p:nvSpPr>
          <p:cNvPr id="15" name="TextBox 14">
            <a:extLst>
              <a:ext uri="{FF2B5EF4-FFF2-40B4-BE49-F238E27FC236}">
                <a16:creationId xmlns:a16="http://schemas.microsoft.com/office/drawing/2014/main" id="{A047E04C-61F0-F282-3699-3ADAC94E260B}"/>
              </a:ext>
            </a:extLst>
          </p:cNvPr>
          <p:cNvSpPr txBox="1"/>
          <p:nvPr/>
        </p:nvSpPr>
        <p:spPr>
          <a:xfrm>
            <a:off x="2968052" y="4328200"/>
            <a:ext cx="1419897" cy="523220"/>
          </a:xfrm>
          <a:prstGeom prst="rect">
            <a:avLst/>
          </a:prstGeom>
          <a:noFill/>
        </p:spPr>
        <p:txBody>
          <a:bodyPr wrap="square" rtlCol="0">
            <a:spAutoFit/>
          </a:bodyPr>
          <a:lstStyle/>
          <a:p>
            <a:pPr algn="ctr"/>
            <a:r>
              <a:rPr lang="en-GB" sz="2800" dirty="0">
                <a:solidFill>
                  <a:srgbClr val="FF0000"/>
                </a:solidFill>
              </a:rPr>
              <a:t>4243.60</a:t>
            </a:r>
          </a:p>
        </p:txBody>
      </p:sp>
      <p:graphicFrame>
        <p:nvGraphicFramePr>
          <p:cNvPr id="16" name="Table 15">
            <a:extLst>
              <a:ext uri="{FF2B5EF4-FFF2-40B4-BE49-F238E27FC236}">
                <a16:creationId xmlns:a16="http://schemas.microsoft.com/office/drawing/2014/main" id="{4FF38DA2-F59A-C529-102D-438463FD473A}"/>
              </a:ext>
            </a:extLst>
          </p:cNvPr>
          <p:cNvGraphicFramePr>
            <a:graphicFrameLocks noGrp="1"/>
          </p:cNvGraphicFramePr>
          <p:nvPr>
            <p:extLst>
              <p:ext uri="{D42A27DB-BD31-4B8C-83A1-F6EECF244321}">
                <p14:modId xmlns:p14="http://schemas.microsoft.com/office/powerpoint/2010/main" val="3165550043"/>
              </p:ext>
            </p:extLst>
          </p:nvPr>
        </p:nvGraphicFramePr>
        <p:xfrm>
          <a:off x="6768874" y="412616"/>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4243.60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103%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17" name="TextBox 16">
            <a:extLst>
              <a:ext uri="{FF2B5EF4-FFF2-40B4-BE49-F238E27FC236}">
                <a16:creationId xmlns:a16="http://schemas.microsoft.com/office/drawing/2014/main" id="{7EF57855-E50B-FEF4-FA48-3513233D3A8B}"/>
              </a:ext>
            </a:extLst>
          </p:cNvPr>
          <p:cNvSpPr txBox="1"/>
          <p:nvPr/>
        </p:nvSpPr>
        <p:spPr>
          <a:xfrm>
            <a:off x="5697911" y="834983"/>
            <a:ext cx="914400" cy="369332"/>
          </a:xfrm>
          <a:prstGeom prst="rect">
            <a:avLst/>
          </a:prstGeom>
          <a:noFill/>
        </p:spPr>
        <p:txBody>
          <a:bodyPr wrap="square" rtlCol="0">
            <a:spAutoFit/>
          </a:bodyPr>
          <a:lstStyle/>
          <a:p>
            <a:r>
              <a:rPr lang="en-GB" dirty="0"/>
              <a:t>x 1.03</a:t>
            </a:r>
          </a:p>
        </p:txBody>
      </p:sp>
      <p:sp>
        <p:nvSpPr>
          <p:cNvPr id="18" name="TextBox 17">
            <a:extLst>
              <a:ext uri="{FF2B5EF4-FFF2-40B4-BE49-F238E27FC236}">
                <a16:creationId xmlns:a16="http://schemas.microsoft.com/office/drawing/2014/main" id="{D792E584-1523-CDC4-BBFB-6F3B6090545B}"/>
              </a:ext>
            </a:extLst>
          </p:cNvPr>
          <p:cNvSpPr txBox="1"/>
          <p:nvPr/>
        </p:nvSpPr>
        <p:spPr>
          <a:xfrm>
            <a:off x="10283650" y="834983"/>
            <a:ext cx="914400" cy="369332"/>
          </a:xfrm>
          <a:prstGeom prst="rect">
            <a:avLst/>
          </a:prstGeom>
          <a:noFill/>
        </p:spPr>
        <p:txBody>
          <a:bodyPr wrap="square" rtlCol="0">
            <a:spAutoFit/>
          </a:bodyPr>
          <a:lstStyle/>
          <a:p>
            <a:r>
              <a:rPr lang="en-GB" dirty="0"/>
              <a:t>x 1.03</a:t>
            </a:r>
          </a:p>
        </p:txBody>
      </p:sp>
      <p:sp>
        <p:nvSpPr>
          <p:cNvPr id="19" name="Arrow: Curved Right 18">
            <a:extLst>
              <a:ext uri="{FF2B5EF4-FFF2-40B4-BE49-F238E27FC236}">
                <a16:creationId xmlns:a16="http://schemas.microsoft.com/office/drawing/2014/main" id="{FD4AEB49-BE5B-6D3B-F554-BA0A23BC3B6A}"/>
              </a:ext>
            </a:extLst>
          </p:cNvPr>
          <p:cNvSpPr/>
          <p:nvPr/>
        </p:nvSpPr>
        <p:spPr>
          <a:xfrm>
            <a:off x="6543601" y="706810"/>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Arrow: Curved Right 19">
            <a:extLst>
              <a:ext uri="{FF2B5EF4-FFF2-40B4-BE49-F238E27FC236}">
                <a16:creationId xmlns:a16="http://schemas.microsoft.com/office/drawing/2014/main" id="{2616B75C-63EA-5EEA-4F1F-D3C64B2D115C}"/>
              </a:ext>
            </a:extLst>
          </p:cNvPr>
          <p:cNvSpPr/>
          <p:nvPr/>
        </p:nvSpPr>
        <p:spPr>
          <a:xfrm flipH="1">
            <a:off x="9918266" y="691991"/>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21" name="Table 20">
            <a:extLst>
              <a:ext uri="{FF2B5EF4-FFF2-40B4-BE49-F238E27FC236}">
                <a16:creationId xmlns:a16="http://schemas.microsoft.com/office/drawing/2014/main" id="{83D28EC7-1438-F53B-314C-3D4ACB770C35}"/>
              </a:ext>
            </a:extLst>
          </p:cNvPr>
          <p:cNvGraphicFramePr>
            <a:graphicFrameLocks noGrp="1"/>
          </p:cNvGraphicFramePr>
          <p:nvPr>
            <p:extLst>
              <p:ext uri="{D42A27DB-BD31-4B8C-83A1-F6EECF244321}">
                <p14:modId xmlns:p14="http://schemas.microsoft.com/office/powerpoint/2010/main" val="36918366"/>
              </p:ext>
            </p:extLst>
          </p:nvPr>
        </p:nvGraphicFramePr>
        <p:xfrm>
          <a:off x="6768874" y="1760092"/>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4370.91</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103%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22" name="TextBox 21">
            <a:extLst>
              <a:ext uri="{FF2B5EF4-FFF2-40B4-BE49-F238E27FC236}">
                <a16:creationId xmlns:a16="http://schemas.microsoft.com/office/drawing/2014/main" id="{F7AE9CBC-DF42-EA03-7C92-33B01B6407DE}"/>
              </a:ext>
            </a:extLst>
          </p:cNvPr>
          <p:cNvSpPr txBox="1"/>
          <p:nvPr/>
        </p:nvSpPr>
        <p:spPr>
          <a:xfrm>
            <a:off x="5697911" y="2182459"/>
            <a:ext cx="914400" cy="369332"/>
          </a:xfrm>
          <a:prstGeom prst="rect">
            <a:avLst/>
          </a:prstGeom>
          <a:noFill/>
        </p:spPr>
        <p:txBody>
          <a:bodyPr wrap="square" rtlCol="0">
            <a:spAutoFit/>
          </a:bodyPr>
          <a:lstStyle/>
          <a:p>
            <a:r>
              <a:rPr lang="en-GB" dirty="0"/>
              <a:t>x 1.03</a:t>
            </a:r>
          </a:p>
        </p:txBody>
      </p:sp>
      <p:sp>
        <p:nvSpPr>
          <p:cNvPr id="23" name="TextBox 22">
            <a:extLst>
              <a:ext uri="{FF2B5EF4-FFF2-40B4-BE49-F238E27FC236}">
                <a16:creationId xmlns:a16="http://schemas.microsoft.com/office/drawing/2014/main" id="{2668FCE4-42F6-D2FB-379C-8674E6DF736B}"/>
              </a:ext>
            </a:extLst>
          </p:cNvPr>
          <p:cNvSpPr txBox="1"/>
          <p:nvPr/>
        </p:nvSpPr>
        <p:spPr>
          <a:xfrm>
            <a:off x="10283650" y="2182459"/>
            <a:ext cx="914400" cy="369332"/>
          </a:xfrm>
          <a:prstGeom prst="rect">
            <a:avLst/>
          </a:prstGeom>
          <a:noFill/>
        </p:spPr>
        <p:txBody>
          <a:bodyPr wrap="square" rtlCol="0">
            <a:spAutoFit/>
          </a:bodyPr>
          <a:lstStyle/>
          <a:p>
            <a:r>
              <a:rPr lang="en-GB" dirty="0"/>
              <a:t>x 1.03</a:t>
            </a:r>
          </a:p>
        </p:txBody>
      </p:sp>
      <p:sp>
        <p:nvSpPr>
          <p:cNvPr id="24" name="Arrow: Curved Right 23">
            <a:extLst>
              <a:ext uri="{FF2B5EF4-FFF2-40B4-BE49-F238E27FC236}">
                <a16:creationId xmlns:a16="http://schemas.microsoft.com/office/drawing/2014/main" id="{4A865B4D-019A-5F18-3018-5703431C219B}"/>
              </a:ext>
            </a:extLst>
          </p:cNvPr>
          <p:cNvSpPr/>
          <p:nvPr/>
        </p:nvSpPr>
        <p:spPr>
          <a:xfrm>
            <a:off x="6543601" y="2054286"/>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Arrow: Curved Right 24">
            <a:extLst>
              <a:ext uri="{FF2B5EF4-FFF2-40B4-BE49-F238E27FC236}">
                <a16:creationId xmlns:a16="http://schemas.microsoft.com/office/drawing/2014/main" id="{40D76A67-DD5C-8A33-17A4-9645FA93172E}"/>
              </a:ext>
            </a:extLst>
          </p:cNvPr>
          <p:cNvSpPr/>
          <p:nvPr/>
        </p:nvSpPr>
        <p:spPr>
          <a:xfrm flipH="1">
            <a:off x="9918266" y="2039467"/>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FBF92368-EFBE-5B77-3B2E-5A2CC4BFA415}"/>
              </a:ext>
            </a:extLst>
          </p:cNvPr>
          <p:cNvSpPr txBox="1"/>
          <p:nvPr/>
        </p:nvSpPr>
        <p:spPr>
          <a:xfrm>
            <a:off x="8388445" y="967853"/>
            <a:ext cx="1529821" cy="523220"/>
          </a:xfrm>
          <a:prstGeom prst="rect">
            <a:avLst/>
          </a:prstGeom>
          <a:noFill/>
        </p:spPr>
        <p:txBody>
          <a:bodyPr wrap="square" rtlCol="0">
            <a:spAutoFit/>
          </a:bodyPr>
          <a:lstStyle/>
          <a:p>
            <a:pPr algn="ctr"/>
            <a:r>
              <a:rPr lang="en-GB" sz="2800" dirty="0">
                <a:solidFill>
                  <a:srgbClr val="FF0000"/>
                </a:solidFill>
              </a:rPr>
              <a:t>4370.91</a:t>
            </a:r>
          </a:p>
        </p:txBody>
      </p:sp>
      <p:sp>
        <p:nvSpPr>
          <p:cNvPr id="27" name="TextBox 26">
            <a:extLst>
              <a:ext uri="{FF2B5EF4-FFF2-40B4-BE49-F238E27FC236}">
                <a16:creationId xmlns:a16="http://schemas.microsoft.com/office/drawing/2014/main" id="{A7BD5834-D404-28C3-5404-BF06CD6481BE}"/>
              </a:ext>
            </a:extLst>
          </p:cNvPr>
          <p:cNvSpPr txBox="1"/>
          <p:nvPr/>
        </p:nvSpPr>
        <p:spPr>
          <a:xfrm>
            <a:off x="8481923" y="2373691"/>
            <a:ext cx="1419897" cy="523220"/>
          </a:xfrm>
          <a:prstGeom prst="rect">
            <a:avLst/>
          </a:prstGeom>
          <a:noFill/>
        </p:spPr>
        <p:txBody>
          <a:bodyPr wrap="square" rtlCol="0">
            <a:spAutoFit/>
          </a:bodyPr>
          <a:lstStyle/>
          <a:p>
            <a:pPr algn="ctr"/>
            <a:r>
              <a:rPr lang="en-GB" sz="2800" dirty="0">
                <a:solidFill>
                  <a:srgbClr val="FF0000"/>
                </a:solidFill>
              </a:rPr>
              <a:t>4502.04</a:t>
            </a:r>
          </a:p>
        </p:txBody>
      </p:sp>
      <p:graphicFrame>
        <p:nvGraphicFramePr>
          <p:cNvPr id="28" name="Table 27">
            <a:extLst>
              <a:ext uri="{FF2B5EF4-FFF2-40B4-BE49-F238E27FC236}">
                <a16:creationId xmlns:a16="http://schemas.microsoft.com/office/drawing/2014/main" id="{4DFEE797-2E86-A1B9-1EC8-20B6F8F2A584}"/>
              </a:ext>
            </a:extLst>
          </p:cNvPr>
          <p:cNvGraphicFramePr>
            <a:graphicFrameLocks noGrp="1"/>
          </p:cNvGraphicFramePr>
          <p:nvPr>
            <p:extLst>
              <p:ext uri="{D42A27DB-BD31-4B8C-83A1-F6EECF244321}">
                <p14:modId xmlns:p14="http://schemas.microsoft.com/office/powerpoint/2010/main" val="1053256452"/>
              </p:ext>
            </p:extLst>
          </p:nvPr>
        </p:nvGraphicFramePr>
        <p:xfrm>
          <a:off x="6767645" y="3107568"/>
          <a:ext cx="3309496" cy="1214066"/>
        </p:xfrm>
        <a:graphic>
          <a:graphicData uri="http://schemas.openxmlformats.org/drawingml/2006/table">
            <a:tbl>
              <a:tblPr firstRow="1" bandRow="1">
                <a:tableStyleId>{2D5ABB26-0587-4C30-8999-92F81FD0307C}</a:tableStyleId>
              </a:tblPr>
              <a:tblGrid>
                <a:gridCol w="1654748">
                  <a:extLst>
                    <a:ext uri="{9D8B030D-6E8A-4147-A177-3AD203B41FA5}">
                      <a16:colId xmlns:a16="http://schemas.microsoft.com/office/drawing/2014/main" val="2651824270"/>
                    </a:ext>
                  </a:extLst>
                </a:gridCol>
                <a:gridCol w="1654748">
                  <a:extLst>
                    <a:ext uri="{9D8B030D-6E8A-4147-A177-3AD203B41FA5}">
                      <a16:colId xmlns:a16="http://schemas.microsoft.com/office/drawing/2014/main" val="1314171337"/>
                    </a:ext>
                  </a:extLst>
                </a:gridCol>
              </a:tblGrid>
              <a:tr h="607033">
                <a:tc>
                  <a:txBody>
                    <a:bodyPr/>
                    <a:lstStyle/>
                    <a:p>
                      <a:pPr algn="ctr"/>
                      <a:r>
                        <a:rPr lang="en-GB" sz="2800" dirty="0"/>
                        <a:t>100%</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800" dirty="0"/>
                        <a:t>4502.04</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420659"/>
                  </a:ext>
                </a:extLst>
              </a:tr>
              <a:tr h="607033">
                <a:tc>
                  <a:txBody>
                    <a:bodyPr/>
                    <a:lstStyle/>
                    <a:p>
                      <a:pPr algn="ctr"/>
                      <a:r>
                        <a:rPr lang="en-GB" sz="2800" dirty="0"/>
                        <a:t>103%</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39182755"/>
                  </a:ext>
                </a:extLst>
              </a:tr>
            </a:tbl>
          </a:graphicData>
        </a:graphic>
      </p:graphicFrame>
      <p:sp>
        <p:nvSpPr>
          <p:cNvPr id="29" name="TextBox 28">
            <a:extLst>
              <a:ext uri="{FF2B5EF4-FFF2-40B4-BE49-F238E27FC236}">
                <a16:creationId xmlns:a16="http://schemas.microsoft.com/office/drawing/2014/main" id="{9CE53B90-2421-FA8E-4BB7-1AAEB940DCB7}"/>
              </a:ext>
            </a:extLst>
          </p:cNvPr>
          <p:cNvSpPr txBox="1"/>
          <p:nvPr/>
        </p:nvSpPr>
        <p:spPr>
          <a:xfrm>
            <a:off x="5696682" y="3529935"/>
            <a:ext cx="914400" cy="369332"/>
          </a:xfrm>
          <a:prstGeom prst="rect">
            <a:avLst/>
          </a:prstGeom>
          <a:noFill/>
        </p:spPr>
        <p:txBody>
          <a:bodyPr wrap="square" rtlCol="0">
            <a:spAutoFit/>
          </a:bodyPr>
          <a:lstStyle/>
          <a:p>
            <a:r>
              <a:rPr lang="en-GB" dirty="0"/>
              <a:t>x 1.03</a:t>
            </a:r>
          </a:p>
        </p:txBody>
      </p:sp>
      <p:sp>
        <p:nvSpPr>
          <p:cNvPr id="30" name="TextBox 29">
            <a:extLst>
              <a:ext uri="{FF2B5EF4-FFF2-40B4-BE49-F238E27FC236}">
                <a16:creationId xmlns:a16="http://schemas.microsoft.com/office/drawing/2014/main" id="{8AE6602F-C4D7-1D61-09DB-138DA501DACF}"/>
              </a:ext>
            </a:extLst>
          </p:cNvPr>
          <p:cNvSpPr txBox="1"/>
          <p:nvPr/>
        </p:nvSpPr>
        <p:spPr>
          <a:xfrm>
            <a:off x="10282421" y="3529935"/>
            <a:ext cx="914400" cy="369332"/>
          </a:xfrm>
          <a:prstGeom prst="rect">
            <a:avLst/>
          </a:prstGeom>
          <a:noFill/>
        </p:spPr>
        <p:txBody>
          <a:bodyPr wrap="square" rtlCol="0">
            <a:spAutoFit/>
          </a:bodyPr>
          <a:lstStyle/>
          <a:p>
            <a:r>
              <a:rPr lang="en-GB" dirty="0"/>
              <a:t>x 1.03</a:t>
            </a:r>
          </a:p>
        </p:txBody>
      </p:sp>
      <p:sp>
        <p:nvSpPr>
          <p:cNvPr id="31" name="Arrow: Curved Right 30">
            <a:extLst>
              <a:ext uri="{FF2B5EF4-FFF2-40B4-BE49-F238E27FC236}">
                <a16:creationId xmlns:a16="http://schemas.microsoft.com/office/drawing/2014/main" id="{1460BBEA-96CB-6533-DC09-E21A441417F6}"/>
              </a:ext>
            </a:extLst>
          </p:cNvPr>
          <p:cNvSpPr/>
          <p:nvPr/>
        </p:nvSpPr>
        <p:spPr>
          <a:xfrm>
            <a:off x="6542372" y="3401762"/>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2" name="Arrow: Curved Right 31">
            <a:extLst>
              <a:ext uri="{FF2B5EF4-FFF2-40B4-BE49-F238E27FC236}">
                <a16:creationId xmlns:a16="http://schemas.microsoft.com/office/drawing/2014/main" id="{6D8C9D84-A3EE-024D-373E-1A8D85F3F013}"/>
              </a:ext>
            </a:extLst>
          </p:cNvPr>
          <p:cNvSpPr/>
          <p:nvPr/>
        </p:nvSpPr>
        <p:spPr>
          <a:xfrm flipH="1">
            <a:off x="9917037" y="3386943"/>
            <a:ext cx="348939" cy="6388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Box 32">
            <a:extLst>
              <a:ext uri="{FF2B5EF4-FFF2-40B4-BE49-F238E27FC236}">
                <a16:creationId xmlns:a16="http://schemas.microsoft.com/office/drawing/2014/main" id="{9A198D26-A4D5-7820-53A9-28530277B17E}"/>
              </a:ext>
            </a:extLst>
          </p:cNvPr>
          <p:cNvSpPr txBox="1"/>
          <p:nvPr/>
        </p:nvSpPr>
        <p:spPr>
          <a:xfrm>
            <a:off x="8480694" y="3721167"/>
            <a:ext cx="1419897" cy="523220"/>
          </a:xfrm>
          <a:prstGeom prst="rect">
            <a:avLst/>
          </a:prstGeom>
          <a:noFill/>
        </p:spPr>
        <p:txBody>
          <a:bodyPr wrap="square" rtlCol="0">
            <a:spAutoFit/>
          </a:bodyPr>
          <a:lstStyle/>
          <a:p>
            <a:pPr algn="ctr"/>
            <a:r>
              <a:rPr lang="en-GB" sz="2800" dirty="0">
                <a:solidFill>
                  <a:srgbClr val="FF0000"/>
                </a:solidFill>
              </a:rPr>
              <a:t>4637.10</a:t>
            </a:r>
          </a:p>
        </p:txBody>
      </p:sp>
      <p:sp>
        <p:nvSpPr>
          <p:cNvPr id="34" name="TextBox 33">
            <a:extLst>
              <a:ext uri="{FF2B5EF4-FFF2-40B4-BE49-F238E27FC236}">
                <a16:creationId xmlns:a16="http://schemas.microsoft.com/office/drawing/2014/main" id="{C1F4199D-B793-7824-B67D-6D3A355431EF}"/>
              </a:ext>
            </a:extLst>
          </p:cNvPr>
          <p:cNvSpPr txBox="1"/>
          <p:nvPr/>
        </p:nvSpPr>
        <p:spPr>
          <a:xfrm>
            <a:off x="2093628" y="5183328"/>
            <a:ext cx="8004743" cy="830997"/>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There must be an easier way!</a:t>
            </a:r>
          </a:p>
          <a:p>
            <a:pPr algn="ctr"/>
            <a:r>
              <a:rPr lang="en-GB" sz="2400" dirty="0">
                <a:solidFill>
                  <a:schemeClr val="bg1"/>
                </a:solidFill>
              </a:rPr>
              <a:t>What about if the question said 25 years instead of 5 years?</a:t>
            </a:r>
          </a:p>
        </p:txBody>
      </p:sp>
    </p:spTree>
    <p:extLst>
      <p:ext uri="{BB962C8B-B14F-4D97-AF65-F5344CB8AC3E}">
        <p14:creationId xmlns:p14="http://schemas.microsoft.com/office/powerpoint/2010/main" val="328472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animBg="1"/>
      <p:bldP spid="8" grpId="0" animBg="1"/>
      <p:bldP spid="10" grpId="0"/>
      <p:bldP spid="11" grpId="0"/>
      <p:bldP spid="12" grpId="0" animBg="1"/>
      <p:bldP spid="13" grpId="0" animBg="1"/>
      <p:bldP spid="14" grpId="0"/>
      <p:bldP spid="15" grpId="0"/>
      <p:bldP spid="17" grpId="0"/>
      <p:bldP spid="18" grpId="0"/>
      <p:bldP spid="19" grpId="0" animBg="1"/>
      <p:bldP spid="20" grpId="0" animBg="1"/>
      <p:bldP spid="22" grpId="0"/>
      <p:bldP spid="23" grpId="0"/>
      <p:bldP spid="24" grpId="0" animBg="1"/>
      <p:bldP spid="25" grpId="0" animBg="1"/>
      <p:bldP spid="26" grpId="0"/>
      <p:bldP spid="27" grpId="0"/>
      <p:bldP spid="29" grpId="0"/>
      <p:bldP spid="30" grpId="0"/>
      <p:bldP spid="31" grpId="0" animBg="1"/>
      <p:bldP spid="32" grpId="0" animBg="1"/>
      <p:bldP spid="33" grpId="0"/>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39E0A2-3405-092C-D47B-8BFB99569555}"/>
              </a:ext>
            </a:extLst>
          </p:cNvPr>
          <p:cNvSpPr txBox="1"/>
          <p:nvPr/>
        </p:nvSpPr>
        <p:spPr>
          <a:xfrm>
            <a:off x="314793" y="266210"/>
            <a:ext cx="5781206" cy="646331"/>
          </a:xfrm>
          <a:prstGeom prst="rect">
            <a:avLst/>
          </a:prstGeom>
          <a:noFill/>
        </p:spPr>
        <p:txBody>
          <a:bodyPr wrap="square" rtlCol="0">
            <a:spAutoFit/>
          </a:bodyPr>
          <a:lstStyle/>
          <a:p>
            <a:r>
              <a:rPr lang="en-GB" sz="3600" dirty="0"/>
              <a:t>Consider this problem</a:t>
            </a:r>
          </a:p>
        </p:txBody>
      </p:sp>
      <p:sp>
        <p:nvSpPr>
          <p:cNvPr id="3" name="TextBox 2">
            <a:extLst>
              <a:ext uri="{FF2B5EF4-FFF2-40B4-BE49-F238E27FC236}">
                <a16:creationId xmlns:a16="http://schemas.microsoft.com/office/drawing/2014/main" id="{52170F4E-EF12-4946-AF18-A510170DB8C2}"/>
              </a:ext>
            </a:extLst>
          </p:cNvPr>
          <p:cNvSpPr txBox="1"/>
          <p:nvPr/>
        </p:nvSpPr>
        <p:spPr>
          <a:xfrm>
            <a:off x="314793" y="1019331"/>
            <a:ext cx="4809341" cy="1015663"/>
          </a:xfrm>
          <a:prstGeom prst="rect">
            <a:avLst/>
          </a:prstGeom>
          <a:noFill/>
          <a:ln>
            <a:solidFill>
              <a:schemeClr val="tx1"/>
            </a:solidFill>
          </a:ln>
        </p:spPr>
        <p:txBody>
          <a:bodyPr wrap="square" rtlCol="0">
            <a:spAutoFit/>
          </a:bodyPr>
          <a:lstStyle/>
          <a:p>
            <a:r>
              <a:rPr lang="en-GB" sz="2000" dirty="0"/>
              <a:t>Debbie invests £4000 into an account. Every year his investment increases by 3%. How much is the investment worth after 5 years?</a:t>
            </a:r>
          </a:p>
        </p:txBody>
      </p:sp>
      <p:sp>
        <p:nvSpPr>
          <p:cNvPr id="4" name="TextBox 3">
            <a:extLst>
              <a:ext uri="{FF2B5EF4-FFF2-40B4-BE49-F238E27FC236}">
                <a16:creationId xmlns:a16="http://schemas.microsoft.com/office/drawing/2014/main" id="{0C3E0319-D6D5-DF53-22E2-F8666AF1DE7A}"/>
              </a:ext>
            </a:extLst>
          </p:cNvPr>
          <p:cNvSpPr txBox="1"/>
          <p:nvPr/>
        </p:nvSpPr>
        <p:spPr>
          <a:xfrm>
            <a:off x="314793" y="2153505"/>
            <a:ext cx="4809341" cy="461665"/>
          </a:xfrm>
          <a:prstGeom prst="rect">
            <a:avLst/>
          </a:prstGeom>
          <a:solidFill>
            <a:schemeClr val="tx1"/>
          </a:solidFill>
          <a:ln>
            <a:solidFill>
              <a:schemeClr val="tx1"/>
            </a:solidFill>
          </a:ln>
        </p:spPr>
        <p:txBody>
          <a:bodyPr wrap="square" rtlCol="0">
            <a:spAutoFit/>
          </a:bodyPr>
          <a:lstStyle/>
          <a:p>
            <a:pPr algn="ctr"/>
            <a:r>
              <a:rPr lang="en-GB" sz="2400" dirty="0">
                <a:solidFill>
                  <a:schemeClr val="bg1"/>
                </a:solidFill>
              </a:rPr>
              <a:t>There is an easier way!</a:t>
            </a:r>
          </a:p>
        </p:txBody>
      </p:sp>
      <p:sp>
        <p:nvSpPr>
          <p:cNvPr id="5" name="TextBox 4">
            <a:extLst>
              <a:ext uri="{FF2B5EF4-FFF2-40B4-BE49-F238E27FC236}">
                <a16:creationId xmlns:a16="http://schemas.microsoft.com/office/drawing/2014/main" id="{0AB505E2-9F27-AEFB-7FE5-BB5904D848EF}"/>
              </a:ext>
            </a:extLst>
          </p:cNvPr>
          <p:cNvSpPr txBox="1"/>
          <p:nvPr/>
        </p:nvSpPr>
        <p:spPr>
          <a:xfrm>
            <a:off x="1488808" y="2949314"/>
            <a:ext cx="9214382" cy="2062103"/>
          </a:xfrm>
          <a:prstGeom prst="rect">
            <a:avLst/>
          </a:prstGeom>
          <a:noFill/>
        </p:spPr>
        <p:txBody>
          <a:bodyPr wrap="none" rtlCol="0">
            <a:spAutoFit/>
          </a:bodyPr>
          <a:lstStyle/>
          <a:p>
            <a:r>
              <a:rPr lang="en-GB" sz="3200" dirty="0"/>
              <a:t>4000 x 1.03 x 1.03 x 1.03 x 1.03 x 1.03 = 4637.10 (2dp)</a:t>
            </a:r>
          </a:p>
          <a:p>
            <a:pPr algn="ctr"/>
            <a:r>
              <a:rPr lang="en-GB" sz="3200" dirty="0"/>
              <a:t>4000 x 1.03</a:t>
            </a:r>
            <a:r>
              <a:rPr lang="en-GB" sz="3200" baseline="30000" dirty="0"/>
              <a:t>5</a:t>
            </a:r>
            <a:r>
              <a:rPr lang="en-GB" sz="3200" dirty="0"/>
              <a:t> = 4637.10 (2dp)</a:t>
            </a:r>
          </a:p>
          <a:p>
            <a:pPr algn="ctr"/>
            <a:endParaRPr lang="en-GB" sz="3200" dirty="0"/>
          </a:p>
          <a:p>
            <a:pPr algn="ctr"/>
            <a:r>
              <a:rPr lang="en-GB" sz="3200" dirty="0"/>
              <a:t>The investment is worth £4367.10 after 5 years. </a:t>
            </a:r>
          </a:p>
        </p:txBody>
      </p:sp>
      <p:sp>
        <p:nvSpPr>
          <p:cNvPr id="7" name="TextBox 6">
            <a:extLst>
              <a:ext uri="{FF2B5EF4-FFF2-40B4-BE49-F238E27FC236}">
                <a16:creationId xmlns:a16="http://schemas.microsoft.com/office/drawing/2014/main" id="{06FA023D-A1B0-11BB-6011-66FBF1A7DB73}"/>
              </a:ext>
            </a:extLst>
          </p:cNvPr>
          <p:cNvSpPr txBox="1"/>
          <p:nvPr/>
        </p:nvSpPr>
        <p:spPr>
          <a:xfrm>
            <a:off x="2753193" y="5235846"/>
            <a:ext cx="6685612" cy="830997"/>
          </a:xfrm>
          <a:prstGeom prst="rect">
            <a:avLst/>
          </a:prstGeom>
          <a:solidFill>
            <a:schemeClr val="tx1"/>
          </a:solidFill>
        </p:spPr>
        <p:txBody>
          <a:bodyPr wrap="square">
            <a:spAutoFit/>
          </a:bodyPr>
          <a:lstStyle/>
          <a:p>
            <a:pPr algn="ctr"/>
            <a:r>
              <a:rPr lang="en-GB" sz="2400" dirty="0">
                <a:solidFill>
                  <a:schemeClr val="bg1"/>
                </a:solidFill>
              </a:rPr>
              <a:t>What would change if the question said 25 years instead of 5 years?</a:t>
            </a:r>
          </a:p>
        </p:txBody>
      </p:sp>
    </p:spTree>
    <p:extLst>
      <p:ext uri="{BB962C8B-B14F-4D97-AF65-F5344CB8AC3E}">
        <p14:creationId xmlns:p14="http://schemas.microsoft.com/office/powerpoint/2010/main" val="220517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7BB88D-504B-81DD-43D6-B6A65FCDFC7C}"/>
              </a:ext>
            </a:extLst>
          </p:cNvPr>
          <p:cNvSpPr/>
          <p:nvPr/>
        </p:nvSpPr>
        <p:spPr>
          <a:xfrm>
            <a:off x="-1" y="0"/>
            <a:ext cx="1151321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entagon 46">
            <a:extLst>
              <a:ext uri="{FF2B5EF4-FFF2-40B4-BE49-F238E27FC236}">
                <a16:creationId xmlns:a16="http://schemas.microsoft.com/office/drawing/2014/main" id="{95972032-E0D6-344F-C4A9-1AD82E617EEF}"/>
              </a:ext>
            </a:extLst>
          </p:cNvPr>
          <p:cNvSpPr/>
          <p:nvPr/>
        </p:nvSpPr>
        <p:spPr>
          <a:xfrm>
            <a:off x="90520" y="73742"/>
            <a:ext cx="5568991"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I DO:</a:t>
            </a: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Chevron 47">
            <a:extLst>
              <a:ext uri="{FF2B5EF4-FFF2-40B4-BE49-F238E27FC236}">
                <a16:creationId xmlns:a16="http://schemas.microsoft.com/office/drawing/2014/main" id="{1C74F9AE-DCEE-C726-942B-3BB706CB23F3}"/>
              </a:ext>
            </a:extLst>
          </p:cNvPr>
          <p:cNvSpPr/>
          <p:nvPr/>
        </p:nvSpPr>
        <p:spPr>
          <a:xfrm>
            <a:off x="6078366" y="68998"/>
            <a:ext cx="5568991"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dirty="0">
                <a:solidFill>
                  <a:prstClr val="white"/>
                </a:solidFill>
                <a:latin typeface="Calibri" panose="020F0502020204030204"/>
              </a:rPr>
              <a:t>YOU</a:t>
            </a: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 DO:</a:t>
            </a:r>
          </a:p>
        </p:txBody>
      </p:sp>
      <p:sp>
        <p:nvSpPr>
          <p:cNvPr id="5" name="TextBox 4">
            <a:extLst>
              <a:ext uri="{FF2B5EF4-FFF2-40B4-BE49-F238E27FC236}">
                <a16:creationId xmlns:a16="http://schemas.microsoft.com/office/drawing/2014/main" id="{C3358322-9B68-9EF9-267C-A99ECD390C25}"/>
              </a:ext>
            </a:extLst>
          </p:cNvPr>
          <p:cNvSpPr txBox="1"/>
          <p:nvPr/>
        </p:nvSpPr>
        <p:spPr>
          <a:xfrm>
            <a:off x="254833" y="1094282"/>
            <a:ext cx="5081665" cy="1569660"/>
          </a:xfrm>
          <a:prstGeom prst="rect">
            <a:avLst/>
          </a:prstGeom>
          <a:noFill/>
        </p:spPr>
        <p:txBody>
          <a:bodyPr wrap="square" rtlCol="0">
            <a:spAutoFit/>
          </a:bodyPr>
          <a:lstStyle/>
          <a:p>
            <a:r>
              <a:rPr lang="en-GB" sz="2400" dirty="0"/>
              <a:t>Noor invests £2000 into an account at 6% compound interest per annum. How much is the investment worth after 11 years?</a:t>
            </a:r>
          </a:p>
        </p:txBody>
      </p:sp>
      <p:sp>
        <p:nvSpPr>
          <p:cNvPr id="21" name="TextBox 20">
            <a:extLst>
              <a:ext uri="{FF2B5EF4-FFF2-40B4-BE49-F238E27FC236}">
                <a16:creationId xmlns:a16="http://schemas.microsoft.com/office/drawing/2014/main" id="{DCE3A742-E840-214E-7F57-7D6E575D69C1}"/>
              </a:ext>
            </a:extLst>
          </p:cNvPr>
          <p:cNvSpPr txBox="1"/>
          <p:nvPr/>
        </p:nvSpPr>
        <p:spPr>
          <a:xfrm>
            <a:off x="517160" y="3239370"/>
            <a:ext cx="4579496" cy="461665"/>
          </a:xfrm>
          <a:prstGeom prst="rect">
            <a:avLst/>
          </a:prstGeom>
          <a:noFill/>
        </p:spPr>
        <p:txBody>
          <a:bodyPr wrap="square">
            <a:spAutoFit/>
          </a:bodyPr>
          <a:lstStyle/>
          <a:p>
            <a:pPr algn="ctr"/>
            <a:r>
              <a:rPr lang="en-GB" sz="2400" b="1" dirty="0">
                <a:solidFill>
                  <a:srgbClr val="FF0000"/>
                </a:solidFill>
              </a:rPr>
              <a:t>2000 x 1.06</a:t>
            </a:r>
            <a:r>
              <a:rPr lang="en-GB" sz="2400" b="1" baseline="30000" dirty="0">
                <a:solidFill>
                  <a:srgbClr val="FF0000"/>
                </a:solidFill>
              </a:rPr>
              <a:t>11</a:t>
            </a:r>
            <a:r>
              <a:rPr lang="en-GB" sz="2400" b="1" dirty="0">
                <a:solidFill>
                  <a:srgbClr val="FF0000"/>
                </a:solidFill>
              </a:rPr>
              <a:t> = £3796.60</a:t>
            </a:r>
          </a:p>
        </p:txBody>
      </p:sp>
      <p:sp>
        <p:nvSpPr>
          <p:cNvPr id="22" name="TextBox 21">
            <a:extLst>
              <a:ext uri="{FF2B5EF4-FFF2-40B4-BE49-F238E27FC236}">
                <a16:creationId xmlns:a16="http://schemas.microsoft.com/office/drawing/2014/main" id="{522179BB-B837-3709-FD97-F47F95B73510}"/>
              </a:ext>
            </a:extLst>
          </p:cNvPr>
          <p:cNvSpPr txBox="1"/>
          <p:nvPr/>
        </p:nvSpPr>
        <p:spPr>
          <a:xfrm>
            <a:off x="6298367" y="1092473"/>
            <a:ext cx="5081665" cy="1569660"/>
          </a:xfrm>
          <a:prstGeom prst="rect">
            <a:avLst/>
          </a:prstGeom>
          <a:noFill/>
        </p:spPr>
        <p:txBody>
          <a:bodyPr wrap="square" rtlCol="0">
            <a:spAutoFit/>
          </a:bodyPr>
          <a:lstStyle/>
          <a:p>
            <a:r>
              <a:rPr lang="en-GB" sz="2400" dirty="0" err="1"/>
              <a:t>Kaszia</a:t>
            </a:r>
            <a:r>
              <a:rPr lang="en-GB" sz="2400" dirty="0"/>
              <a:t> invests £3000 into an account at 2% compound interest per annum. How much is the investment worth after 8 years?</a:t>
            </a:r>
          </a:p>
        </p:txBody>
      </p:sp>
      <p:sp>
        <p:nvSpPr>
          <p:cNvPr id="23" name="TextBox 22">
            <a:extLst>
              <a:ext uri="{FF2B5EF4-FFF2-40B4-BE49-F238E27FC236}">
                <a16:creationId xmlns:a16="http://schemas.microsoft.com/office/drawing/2014/main" id="{B1E13F9D-80A8-2F44-21BB-A39681C6DB59}"/>
              </a:ext>
            </a:extLst>
          </p:cNvPr>
          <p:cNvSpPr txBox="1"/>
          <p:nvPr/>
        </p:nvSpPr>
        <p:spPr>
          <a:xfrm>
            <a:off x="6560694" y="3237561"/>
            <a:ext cx="4579496" cy="461665"/>
          </a:xfrm>
          <a:prstGeom prst="rect">
            <a:avLst/>
          </a:prstGeom>
          <a:noFill/>
        </p:spPr>
        <p:txBody>
          <a:bodyPr wrap="square">
            <a:spAutoFit/>
          </a:bodyPr>
          <a:lstStyle/>
          <a:p>
            <a:pPr algn="ctr"/>
            <a:r>
              <a:rPr lang="en-GB" sz="2400" b="1" dirty="0">
                <a:solidFill>
                  <a:srgbClr val="FF0000"/>
                </a:solidFill>
              </a:rPr>
              <a:t>3000 x 1.02</a:t>
            </a:r>
            <a:r>
              <a:rPr lang="en-GB" sz="2400" b="1" baseline="30000" dirty="0">
                <a:solidFill>
                  <a:srgbClr val="FF0000"/>
                </a:solidFill>
              </a:rPr>
              <a:t>8</a:t>
            </a:r>
            <a:r>
              <a:rPr lang="en-GB" sz="2400" b="1" dirty="0">
                <a:solidFill>
                  <a:srgbClr val="FF0000"/>
                </a:solidFill>
              </a:rPr>
              <a:t> = £3514.98</a:t>
            </a:r>
          </a:p>
        </p:txBody>
      </p:sp>
    </p:spTree>
    <p:extLst>
      <p:ext uri="{BB962C8B-B14F-4D97-AF65-F5344CB8AC3E}">
        <p14:creationId xmlns:p14="http://schemas.microsoft.com/office/powerpoint/2010/main" val="244707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64F1AF-B743-968A-4FE0-685E74A2D9B7}"/>
              </a:ext>
            </a:extLst>
          </p:cNvPr>
          <p:cNvSpPr txBox="1"/>
          <p:nvPr/>
        </p:nvSpPr>
        <p:spPr>
          <a:xfrm>
            <a:off x="314793" y="266210"/>
            <a:ext cx="5781206" cy="646331"/>
          </a:xfrm>
          <a:prstGeom prst="rect">
            <a:avLst/>
          </a:prstGeom>
          <a:noFill/>
        </p:spPr>
        <p:txBody>
          <a:bodyPr wrap="square" rtlCol="0">
            <a:spAutoFit/>
          </a:bodyPr>
          <a:lstStyle/>
          <a:p>
            <a:r>
              <a:rPr lang="en-GB" sz="3600" dirty="0"/>
              <a:t>Diagnostic Questions</a:t>
            </a:r>
          </a:p>
        </p:txBody>
      </p:sp>
      <p:sp>
        <p:nvSpPr>
          <p:cNvPr id="3" name="Content Placeholder 9">
            <a:extLst>
              <a:ext uri="{FF2B5EF4-FFF2-40B4-BE49-F238E27FC236}">
                <a16:creationId xmlns:a16="http://schemas.microsoft.com/office/drawing/2014/main" id="{6C73F1D6-EA53-4340-1211-7B85B4C0D006}"/>
              </a:ext>
            </a:extLst>
          </p:cNvPr>
          <p:cNvSpPr txBox="1">
            <a:spLocks/>
          </p:cNvSpPr>
          <p:nvPr/>
        </p:nvSpPr>
        <p:spPr>
          <a:xfrm>
            <a:off x="1098753" y="1270907"/>
            <a:ext cx="9994492" cy="4629150"/>
          </a:xfrm>
          <a:prstGeom prst="rect">
            <a:avLst/>
          </a:prstGeom>
        </p:spPr>
        <p:txBody>
          <a:bodyPr>
            <a:normAutofit/>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dirty="0"/>
              <a:t>Answer the following questions and then feedback your answers as requested by your teacher. </a:t>
            </a:r>
          </a:p>
          <a:p>
            <a:pPr marL="0" indent="0" algn="ctr">
              <a:buFont typeface="Arial" panose="020B0604020202020204" pitchFamily="34" charset="0"/>
              <a:buNone/>
            </a:pPr>
            <a:endParaRPr lang="en-GB" dirty="0"/>
          </a:p>
          <a:p>
            <a:pPr marL="0" indent="0" algn="ctr">
              <a:buFont typeface="Arial" panose="020B0604020202020204" pitchFamily="34" charset="0"/>
              <a:buNone/>
            </a:pPr>
            <a:r>
              <a:rPr lang="en-GB" b="1" dirty="0">
                <a:solidFill>
                  <a:srgbClr val="FF0000"/>
                </a:solidFill>
              </a:rPr>
              <a:t>DON’T GIVE YOUR ANSWER UNTIL YOUR TEACHER ASKS.</a:t>
            </a:r>
          </a:p>
        </p:txBody>
      </p:sp>
    </p:spTree>
    <p:extLst>
      <p:ext uri="{BB962C8B-B14F-4D97-AF65-F5344CB8AC3E}">
        <p14:creationId xmlns:p14="http://schemas.microsoft.com/office/powerpoint/2010/main" val="224412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7E4B9-624E-1F1C-2FD2-E919DC3BBB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8F3765-BC0B-7F2F-7B4A-8CE7DE81C8B4}"/>
              </a:ext>
            </a:extLst>
          </p:cNvPr>
          <p:cNvSpPr txBox="1"/>
          <p:nvPr/>
        </p:nvSpPr>
        <p:spPr>
          <a:xfrm>
            <a:off x="314793" y="266210"/>
            <a:ext cx="5781206" cy="646331"/>
          </a:xfrm>
          <a:prstGeom prst="rect">
            <a:avLst/>
          </a:prstGeom>
          <a:noFill/>
        </p:spPr>
        <p:txBody>
          <a:bodyPr wrap="square" rtlCol="0">
            <a:spAutoFit/>
          </a:bodyPr>
          <a:lstStyle/>
          <a:p>
            <a:r>
              <a:rPr lang="en-GB" sz="3600" dirty="0"/>
              <a:t>Diagnostic Questions</a:t>
            </a:r>
          </a:p>
        </p:txBody>
      </p:sp>
      <p:sp>
        <p:nvSpPr>
          <p:cNvPr id="3" name="Content Placeholder 9">
            <a:extLst>
              <a:ext uri="{FF2B5EF4-FFF2-40B4-BE49-F238E27FC236}">
                <a16:creationId xmlns:a16="http://schemas.microsoft.com/office/drawing/2014/main" id="{58C535E2-9E62-F67C-B235-5AE0D5FF0B9A}"/>
              </a:ext>
            </a:extLst>
          </p:cNvPr>
          <p:cNvSpPr txBox="1">
            <a:spLocks/>
          </p:cNvSpPr>
          <p:nvPr/>
        </p:nvSpPr>
        <p:spPr>
          <a:xfrm>
            <a:off x="1098753" y="1270907"/>
            <a:ext cx="9994492" cy="4629150"/>
          </a:xfrm>
          <a:prstGeom prst="rect">
            <a:avLst/>
          </a:prstGeom>
        </p:spPr>
        <p:txBody>
          <a:bodyPr>
            <a:normAutofit/>
          </a:bodyPr>
          <a:lst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indent="0" algn="ctr">
              <a:buFont typeface="Arial" panose="020B0604020202020204" pitchFamily="34" charset="0"/>
              <a:buNone/>
            </a:pPr>
            <a:r>
              <a:rPr lang="en-GB" dirty="0"/>
              <a:t>£8000 is invested into an account at 6% compound interest. How much is in the account after 4 years?</a:t>
            </a:r>
          </a:p>
          <a:p>
            <a:pPr marL="0" indent="0" algn="ctr">
              <a:buFont typeface="Arial" panose="020B0604020202020204" pitchFamily="34" charset="0"/>
              <a:buNone/>
            </a:pPr>
            <a:endParaRPr lang="en-GB" dirty="0"/>
          </a:p>
          <a:p>
            <a:pPr marL="514350" indent="-514350" algn="ctr">
              <a:buFont typeface="Arial" panose="020B0604020202020204" pitchFamily="34" charset="0"/>
              <a:buAutoNum type="alphaUcParenR"/>
            </a:pPr>
            <a:r>
              <a:rPr lang="en-GB" b="1" dirty="0"/>
              <a:t>£52,428.80</a:t>
            </a:r>
          </a:p>
          <a:p>
            <a:pPr marL="514350" indent="-514350" algn="ctr">
              <a:buFont typeface="Arial" panose="020B0604020202020204" pitchFamily="34" charset="0"/>
              <a:buAutoNum type="alphaUcParenR"/>
            </a:pPr>
            <a:r>
              <a:rPr lang="en-GB" b="1" dirty="0"/>
              <a:t>£33,920.00</a:t>
            </a:r>
          </a:p>
          <a:p>
            <a:pPr marL="514350" indent="-514350" algn="ctr">
              <a:buFont typeface="Arial" panose="020B0604020202020204" pitchFamily="34" charset="0"/>
              <a:buAutoNum type="alphaUcParenR"/>
            </a:pPr>
            <a:r>
              <a:rPr lang="en-GB" b="1" dirty="0"/>
              <a:t>£10,099.82</a:t>
            </a:r>
          </a:p>
          <a:p>
            <a:pPr marL="514350" indent="-514350" algn="ctr">
              <a:buFont typeface="Arial" panose="020B0604020202020204" pitchFamily="34" charset="0"/>
              <a:buAutoNum type="alphaUcParenR"/>
            </a:pPr>
            <a:r>
              <a:rPr lang="en-GB" b="1" dirty="0"/>
              <a:t>£9,920.00</a:t>
            </a:r>
          </a:p>
          <a:p>
            <a:pPr marL="514350" indent="-514350" algn="ctr">
              <a:buFont typeface="Arial" panose="020B0604020202020204" pitchFamily="34" charset="0"/>
              <a:buAutoNum type="alphaUcParenR"/>
            </a:pPr>
            <a:endParaRPr lang="en-GB" b="1" dirty="0"/>
          </a:p>
        </p:txBody>
      </p:sp>
    </p:spTree>
    <p:extLst>
      <p:ext uri="{BB962C8B-B14F-4D97-AF65-F5344CB8AC3E}">
        <p14:creationId xmlns:p14="http://schemas.microsoft.com/office/powerpoint/2010/main" val="3076077104"/>
      </p:ext>
    </p:extLst>
  </p:cSld>
  <p:clrMapOvr>
    <a:masterClrMapping/>
  </p:clrMapOvr>
</p:sld>
</file>

<file path=ppt/theme/theme1.xml><?xml version="1.0" encoding="utf-8"?>
<a:theme xmlns:a="http://schemas.openxmlformats.org/drawingml/2006/main" name="ALT Maths BW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A353C354-181A-475B-BE50-233181CFFFEB}" vid="{5DB6783B-A4F3-4E85-8305-1EDA8F187DB0}"/>
    </a:ext>
  </a:extLst>
</a:theme>
</file>

<file path=ppt/theme/theme2.xml><?xml version="1.0" encoding="utf-8"?>
<a:theme xmlns:a="http://schemas.openxmlformats.org/drawingml/2006/main" name="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A353C354-181A-475B-BE50-233181CFFFEB}" vid="{9F500BD9-7D5E-4A07-A30C-ACA606DF4780}"/>
    </a:ext>
  </a:extLst>
</a:theme>
</file>

<file path=ppt/theme/theme3.xml><?xml version="1.0" encoding="utf-8"?>
<a:theme xmlns:a="http://schemas.openxmlformats.org/drawingml/2006/main" name="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A353C354-181A-475B-BE50-233181CFFFEB}" vid="{A22A312A-4B2E-4869-B2CD-BED0E589C490}"/>
    </a:ext>
  </a:extLst>
</a:theme>
</file>

<file path=ppt/theme/theme4.xml><?xml version="1.0" encoding="utf-8"?>
<a:theme xmlns:a="http://schemas.openxmlformats.org/drawingml/2006/main" name="1_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A353C354-181A-475B-BE50-233181CFFFEB}" vid="{4F395BE0-6D6D-4F22-B0B4-D0A0A15C9BC6}"/>
    </a:ext>
  </a:extLst>
</a:theme>
</file>

<file path=ppt/theme/theme5.xml><?xml version="1.0" encoding="utf-8"?>
<a:theme xmlns:a="http://schemas.openxmlformats.org/drawingml/2006/main" name="1_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7. Volume of a sphere" id="{A353C354-181A-475B-BE50-233181CFFFEB}" vid="{AB135C15-DAC9-4A5E-82BE-0C757F0B437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Archway Maths Lesson Template</Template>
  <TotalTime>8758</TotalTime>
  <Words>963</Words>
  <Application>Microsoft Office PowerPoint</Application>
  <PresentationFormat>Widescreen</PresentationFormat>
  <Paragraphs>165</Paragraphs>
  <Slides>15</Slides>
  <Notes>3</Notes>
  <HiddenSlides>0</HiddenSlides>
  <MMClips>0</MMClip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ALT Maths BWA</vt:lpstr>
      <vt:lpstr>ALT Assessment</vt:lpstr>
      <vt:lpstr>ALT Teacher Information</vt:lpstr>
      <vt:lpstr>1_ALT Assessment</vt:lpstr>
      <vt:lpstr>1_ALT Teacher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Archway Learning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Mr J O'Hallam - BWA Staff</dc:creator>
  <cp:lastModifiedBy>Mrs E Eyres - BWA Staff</cp:lastModifiedBy>
  <cp:revision>2</cp:revision>
  <dcterms:created xsi:type="dcterms:W3CDTF">2025-02-25T11:35:59Z</dcterms:created>
  <dcterms:modified xsi:type="dcterms:W3CDTF">2026-09-06T12:16:59Z</dcterms:modified>
</cp:coreProperties>
</file>