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0" r:id="rId3"/>
    <p:sldMasterId id="2147483684" r:id="rId4"/>
  </p:sldMasterIdLst>
  <p:notesMasterIdLst>
    <p:notesMasterId r:id="rId27"/>
  </p:notesMasterIdLst>
  <p:sldIdLst>
    <p:sldId id="333" r:id="rId5"/>
    <p:sldId id="257" r:id="rId6"/>
    <p:sldId id="258" r:id="rId7"/>
    <p:sldId id="285" r:id="rId8"/>
    <p:sldId id="270" r:id="rId9"/>
    <p:sldId id="261" r:id="rId10"/>
    <p:sldId id="260" r:id="rId11"/>
    <p:sldId id="262" r:id="rId12"/>
    <p:sldId id="280" r:id="rId13"/>
    <p:sldId id="281" r:id="rId14"/>
    <p:sldId id="263" r:id="rId15"/>
    <p:sldId id="264" r:id="rId16"/>
    <p:sldId id="265" r:id="rId17"/>
    <p:sldId id="277" r:id="rId18"/>
    <p:sldId id="267" r:id="rId19"/>
    <p:sldId id="275" r:id="rId20"/>
    <p:sldId id="279" r:id="rId21"/>
    <p:sldId id="278" r:id="rId22"/>
    <p:sldId id="284" r:id="rId23"/>
    <p:sldId id="283" r:id="rId24"/>
    <p:sldId id="273" r:id="rId25"/>
    <p:sldId id="271"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352C6F-CAD9-4FAF-EBF9-AA7696B4B01C}" name="Miss S Moore - BWA Staff" initials="MS" userId="S::smoore@bluecoat.uk.com::a264bf68-5741-41ac-a235-002c83359e2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AE3F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8940EE-C48F-4E8C-A197-A4079C1CDB7B}" v="1" dt="2026-07-16T12:29:47.0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6" d="100"/>
          <a:sy n="66" d="100"/>
        </p:scale>
        <p:origin x="66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D02B080-BFB8-47B0-AFB5-5F1BB492952A}" type="datetimeFigureOut">
              <a:rPr lang="en-GB" smtClean="0"/>
              <a:t>06/09/2026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3A3B9BA-2467-4221-8EC0-2254AAFC422A}" type="slidenum">
              <a:rPr lang="en-GB" smtClean="0"/>
              <a:t>‹#›</a:t>
            </a:fld>
            <a:endParaRPr lang="en-GB"/>
          </a:p>
        </p:txBody>
      </p:sp>
    </p:spTree>
    <p:extLst>
      <p:ext uri="{BB962C8B-B14F-4D97-AF65-F5344CB8AC3E}">
        <p14:creationId xmlns:p14="http://schemas.microsoft.com/office/powerpoint/2010/main" val="290782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Neighbour</a:t>
            </a:r>
          </a:p>
        </p:txBody>
      </p:sp>
      <p:sp>
        <p:nvSpPr>
          <p:cNvPr id="4" name="Slide Number Placeholder 3"/>
          <p:cNvSpPr>
            <a:spLocks noGrp="1"/>
          </p:cNvSpPr>
          <p:nvPr>
            <p:ph type="sldNum" sz="quarter" idx="5"/>
          </p:nvPr>
        </p:nvSpPr>
        <p:spPr/>
        <p:txBody>
          <a:bodyPr/>
          <a:lstStyle/>
          <a:p>
            <a:fld id="{213552B6-FE8C-415C-B0B4-597755D4CC04}" type="slidenum">
              <a:rPr lang="en-GB" smtClean="0"/>
              <a:t>1</a:t>
            </a:fld>
            <a:endParaRPr lang="en-GB"/>
          </a:p>
        </p:txBody>
      </p:sp>
    </p:spTree>
    <p:extLst>
      <p:ext uri="{BB962C8B-B14F-4D97-AF65-F5344CB8AC3E}">
        <p14:creationId xmlns:p14="http://schemas.microsoft.com/office/powerpoint/2010/main" val="626793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left blank for annotation</a:t>
            </a:r>
          </a:p>
          <a:p>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13</a:t>
            </a:fld>
            <a:endParaRPr lang="en-GB"/>
          </a:p>
        </p:txBody>
      </p:sp>
    </p:spTree>
    <p:extLst>
      <p:ext uri="{BB962C8B-B14F-4D97-AF65-F5344CB8AC3E}">
        <p14:creationId xmlns:p14="http://schemas.microsoft.com/office/powerpoint/2010/main" val="1592936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left blank for annotation</a:t>
            </a:r>
          </a:p>
          <a:p>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14</a:t>
            </a:fld>
            <a:endParaRPr lang="en-GB"/>
          </a:p>
        </p:txBody>
      </p:sp>
    </p:spTree>
    <p:extLst>
      <p:ext uri="{BB962C8B-B14F-4D97-AF65-F5344CB8AC3E}">
        <p14:creationId xmlns:p14="http://schemas.microsoft.com/office/powerpoint/2010/main" val="822233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Adapted checkpoint from NCETM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This slide is animated</a:t>
            </a:r>
            <a:r>
              <a:rPr lang="en-GB" b="0" dirty="0"/>
              <a:t>. Each question will appear separately so you can choose the pace at which to work with your class. </a:t>
            </a:r>
            <a:endParaRPr lang="en-GB" b="1" dirty="0"/>
          </a:p>
          <a:p>
            <a:endParaRPr lang="en-GB" b="1" dirty="0"/>
          </a:p>
          <a:p>
            <a:r>
              <a:rPr lang="en-GB" b="1" dirty="0"/>
              <a:t>Answers</a:t>
            </a:r>
          </a:p>
          <a:p>
            <a:pPr marL="228600" indent="-228600">
              <a:buAutoNum type="alphaLcParenR"/>
            </a:pPr>
            <a:r>
              <a:rPr lang="en-GB" b="0" dirty="0"/>
              <a:t>Nick has walked half as far as Mo, 300 m</a:t>
            </a:r>
          </a:p>
          <a:p>
            <a:pPr marL="228600" indent="-228600">
              <a:buAutoNum type="alphaLcParenR"/>
            </a:pPr>
            <a:r>
              <a:rPr lang="en-GB" b="0" dirty="0"/>
              <a:t>Olga has walked one-tenth of the distance of Mo, 40 m </a:t>
            </a:r>
          </a:p>
          <a:p>
            <a:pPr marL="228600" indent="-228600">
              <a:buAutoNum type="alphaLcParenR"/>
            </a:pPr>
            <a:r>
              <a:rPr lang="en-GB" b="0" dirty="0"/>
              <a:t>1500 m</a:t>
            </a:r>
          </a:p>
          <a:p>
            <a:pPr marL="228600" indent="-228600">
              <a:buAutoNum type="alphaLcParenR"/>
            </a:pPr>
            <a:endParaRPr lang="en-GB" b="0" dirty="0"/>
          </a:p>
          <a:p>
            <a:pPr marL="0" indent="0">
              <a:buNone/>
            </a:pPr>
            <a:r>
              <a:rPr lang="en-GB" b="0" dirty="0"/>
              <a:t>? Izzy has walked  m in 30 minutes.</a:t>
            </a:r>
          </a:p>
          <a:p>
            <a:endParaRPr lang="en-GB" b="0" dirty="0"/>
          </a:p>
          <a:p>
            <a:r>
              <a:rPr lang="en-GB" b="1" dirty="0"/>
              <a:t>Suggested questioning</a:t>
            </a:r>
          </a:p>
          <a:p>
            <a:r>
              <a:rPr lang="en-GB" b="0" dirty="0"/>
              <a:t>Can you think of a different way to work that out?</a:t>
            </a:r>
          </a:p>
          <a:p>
            <a:r>
              <a:rPr lang="en-GB" b="0" dirty="0"/>
              <a:t>How can you use what you’ve already worked out to help you?</a:t>
            </a:r>
          </a:p>
          <a:p>
            <a:endParaRPr lang="en-GB" b="1" dirty="0"/>
          </a:p>
          <a:p>
            <a:r>
              <a:rPr lang="en-GB" b="1" dirty="0"/>
              <a:t>Things to think about</a:t>
            </a:r>
          </a:p>
          <a:p>
            <a:r>
              <a:rPr lang="en-GB" b="0" dirty="0"/>
              <a:t>Multiple methods are likely to be used by students to work on this task – for some examples, see the Guidance slide. If you plan to use these methods as a discussion point with the class, think about which you’ll share, and which order you and the class will explore them in.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6D43-B330-470E-9514-C837501A6F5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4322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left blank for annotation</a:t>
            </a:r>
          </a:p>
        </p:txBody>
      </p:sp>
      <p:sp>
        <p:nvSpPr>
          <p:cNvPr id="4" name="Slide Number Placeholder 3"/>
          <p:cNvSpPr>
            <a:spLocks noGrp="1"/>
          </p:cNvSpPr>
          <p:nvPr>
            <p:ph type="sldNum" sz="quarter" idx="10"/>
          </p:nvPr>
        </p:nvSpPr>
        <p:spPr/>
        <p:txBody>
          <a:bodyPr/>
          <a:lstStyle/>
          <a:p>
            <a:fld id="{D3A3B9BA-2467-4221-8EC0-2254AAFC422A}" type="slidenum">
              <a:rPr lang="en-GB" smtClean="0"/>
              <a:t>21</a:t>
            </a:fld>
            <a:endParaRPr lang="en-GB"/>
          </a:p>
        </p:txBody>
      </p:sp>
    </p:spTree>
    <p:extLst>
      <p:ext uri="{BB962C8B-B14F-4D97-AF65-F5344CB8AC3E}">
        <p14:creationId xmlns:p14="http://schemas.microsoft.com/office/powerpoint/2010/main" val="2077871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Left</a:t>
            </a:r>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3</a:t>
            </a:fld>
            <a:endParaRPr lang="en-GB"/>
          </a:p>
        </p:txBody>
      </p:sp>
    </p:spTree>
    <p:extLst>
      <p:ext uri="{BB962C8B-B14F-4D97-AF65-F5344CB8AC3E}">
        <p14:creationId xmlns:p14="http://schemas.microsoft.com/office/powerpoint/2010/main" val="25685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Questioning students</a:t>
            </a:r>
          </a:p>
          <a:p>
            <a:r>
              <a:rPr lang="en-GB" dirty="0"/>
              <a:t>Making links between the different percentages – look at multiple</a:t>
            </a:r>
            <a:r>
              <a:rPr lang="en-GB" baseline="0" dirty="0"/>
              <a:t> ways of finding percentages from other percentages</a:t>
            </a:r>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4</a:t>
            </a:fld>
            <a:endParaRPr lang="en-GB"/>
          </a:p>
        </p:txBody>
      </p:sp>
    </p:spTree>
    <p:extLst>
      <p:ext uri="{BB962C8B-B14F-4D97-AF65-F5344CB8AC3E}">
        <p14:creationId xmlns:p14="http://schemas.microsoft.com/office/powerpoint/2010/main" val="3068444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5</a:t>
            </a:fld>
            <a:endParaRPr lang="en-GB"/>
          </a:p>
        </p:txBody>
      </p:sp>
    </p:spTree>
    <p:extLst>
      <p:ext uri="{BB962C8B-B14F-4D97-AF65-F5344CB8AC3E}">
        <p14:creationId xmlns:p14="http://schemas.microsoft.com/office/powerpoint/2010/main" val="4243353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a:t>
            </a:r>
            <a:r>
              <a:rPr lang="en-GB" baseline="0" dirty="0"/>
              <a:t> prompts: How is this different to the last slide? How is 5% calculated differently?</a:t>
            </a:r>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6</a:t>
            </a:fld>
            <a:endParaRPr lang="en-GB"/>
          </a:p>
        </p:txBody>
      </p:sp>
    </p:spTree>
    <p:extLst>
      <p:ext uri="{BB962C8B-B14F-4D97-AF65-F5344CB8AC3E}">
        <p14:creationId xmlns:p14="http://schemas.microsoft.com/office/powerpoint/2010/main" val="475877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left blank for flexibility</a:t>
            </a:r>
            <a:r>
              <a:rPr lang="en-GB" baseline="0" dirty="0"/>
              <a:t> in annotation</a:t>
            </a:r>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8</a:t>
            </a:fld>
            <a:endParaRPr lang="en-GB"/>
          </a:p>
        </p:txBody>
      </p:sp>
    </p:spTree>
    <p:extLst>
      <p:ext uri="{BB962C8B-B14F-4D97-AF65-F5344CB8AC3E}">
        <p14:creationId xmlns:p14="http://schemas.microsoft.com/office/powerpoint/2010/main" val="410073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9</a:t>
            </a:fld>
            <a:endParaRPr lang="en-GB"/>
          </a:p>
        </p:txBody>
      </p:sp>
    </p:spTree>
    <p:extLst>
      <p:ext uri="{BB962C8B-B14F-4D97-AF65-F5344CB8AC3E}">
        <p14:creationId xmlns:p14="http://schemas.microsoft.com/office/powerpoint/2010/main" val="2466287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left blank for annotation</a:t>
            </a:r>
          </a:p>
        </p:txBody>
      </p:sp>
      <p:sp>
        <p:nvSpPr>
          <p:cNvPr id="4" name="Slide Number Placeholder 3"/>
          <p:cNvSpPr>
            <a:spLocks noGrp="1"/>
          </p:cNvSpPr>
          <p:nvPr>
            <p:ph type="sldNum" sz="quarter" idx="10"/>
          </p:nvPr>
        </p:nvSpPr>
        <p:spPr/>
        <p:txBody>
          <a:bodyPr/>
          <a:lstStyle/>
          <a:p>
            <a:fld id="{D3A3B9BA-2467-4221-8EC0-2254AAFC422A}" type="slidenum">
              <a:rPr lang="en-GB" smtClean="0"/>
              <a:t>11</a:t>
            </a:fld>
            <a:endParaRPr lang="en-GB"/>
          </a:p>
        </p:txBody>
      </p:sp>
    </p:spTree>
    <p:extLst>
      <p:ext uri="{BB962C8B-B14F-4D97-AF65-F5344CB8AC3E}">
        <p14:creationId xmlns:p14="http://schemas.microsoft.com/office/powerpoint/2010/main" val="1599279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left blank for annotation</a:t>
            </a:r>
          </a:p>
          <a:p>
            <a:endParaRPr lang="en-GB" dirty="0"/>
          </a:p>
        </p:txBody>
      </p:sp>
      <p:sp>
        <p:nvSpPr>
          <p:cNvPr id="4" name="Slide Number Placeholder 3"/>
          <p:cNvSpPr>
            <a:spLocks noGrp="1"/>
          </p:cNvSpPr>
          <p:nvPr>
            <p:ph type="sldNum" sz="quarter" idx="10"/>
          </p:nvPr>
        </p:nvSpPr>
        <p:spPr/>
        <p:txBody>
          <a:bodyPr/>
          <a:lstStyle/>
          <a:p>
            <a:fld id="{D3A3B9BA-2467-4221-8EC0-2254AAFC422A}" type="slidenum">
              <a:rPr lang="en-GB" smtClean="0"/>
              <a:t>12</a:t>
            </a:fld>
            <a:endParaRPr lang="en-GB"/>
          </a:p>
        </p:txBody>
      </p:sp>
    </p:spTree>
    <p:extLst>
      <p:ext uri="{BB962C8B-B14F-4D97-AF65-F5344CB8AC3E}">
        <p14:creationId xmlns:p14="http://schemas.microsoft.com/office/powerpoint/2010/main" val="1206900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8.png"/><Relationship Id="rId1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5.png"/><Relationship Id="rId12" Type="http://schemas.microsoft.com/office/2007/relationships/hdphoto" Target="../media/hdphoto6.wdp"/><Relationship Id="rId17" Type="http://schemas.openxmlformats.org/officeDocument/2006/relationships/image" Target="../media/image10.png"/><Relationship Id="rId2" Type="http://schemas.openxmlformats.org/officeDocument/2006/relationships/image" Target="../media/image2.png"/><Relationship Id="rId16" Type="http://schemas.microsoft.com/office/2007/relationships/hdphoto" Target="../media/hdphoto8.wdp"/><Relationship Id="rId1" Type="http://schemas.openxmlformats.org/officeDocument/2006/relationships/slideMaster" Target="../slideMasters/slideMaster1.xml"/><Relationship Id="rId6" Type="http://schemas.microsoft.com/office/2007/relationships/hdphoto" Target="../media/hdphoto3.wdp"/><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microsoft.com/office/2007/relationships/hdphoto" Target="../media/hdphoto5.wdp"/><Relationship Id="rId19" Type="http://schemas.openxmlformats.org/officeDocument/2006/relationships/image" Target="../media/image1.png"/><Relationship Id="rId4" Type="http://schemas.microsoft.com/office/2007/relationships/hdphoto" Target="../media/hdphoto2.wdp"/><Relationship Id="rId9" Type="http://schemas.openxmlformats.org/officeDocument/2006/relationships/image" Target="../media/image6.png"/><Relationship Id="rId14" Type="http://schemas.microsoft.com/office/2007/relationships/hdphoto" Target="../media/hdphoto7.wdp"/></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6.wdp"/><Relationship Id="rId18" Type="http://schemas.openxmlformats.org/officeDocument/2006/relationships/image" Target="../media/image10.pn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7.png"/><Relationship Id="rId17" Type="http://schemas.microsoft.com/office/2007/relationships/hdphoto" Target="../media/hdphoto8.wdp"/><Relationship Id="rId2" Type="http://schemas.openxmlformats.org/officeDocument/2006/relationships/image" Target="../media/image2.png"/><Relationship Id="rId16" Type="http://schemas.openxmlformats.org/officeDocument/2006/relationships/image" Target="../media/image9.png"/><Relationship Id="rId20"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6.png"/><Relationship Id="rId19" Type="http://schemas.microsoft.com/office/2007/relationships/hdphoto" Target="../media/hdphoto9.wdp"/><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8.png"/><Relationship Id="rId1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5.png"/><Relationship Id="rId12" Type="http://schemas.microsoft.com/office/2007/relationships/hdphoto" Target="../media/hdphoto6.wdp"/><Relationship Id="rId17" Type="http://schemas.openxmlformats.org/officeDocument/2006/relationships/image" Target="../media/image10.png"/><Relationship Id="rId2" Type="http://schemas.openxmlformats.org/officeDocument/2006/relationships/image" Target="../media/image2.png"/><Relationship Id="rId16" Type="http://schemas.microsoft.com/office/2007/relationships/hdphoto" Target="../media/hdphoto8.wdp"/><Relationship Id="rId1" Type="http://schemas.openxmlformats.org/officeDocument/2006/relationships/slideMaster" Target="../slideMasters/slideMaster1.xml"/><Relationship Id="rId6" Type="http://schemas.microsoft.com/office/2007/relationships/hdphoto" Target="../media/hdphoto3.wdp"/><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microsoft.com/office/2007/relationships/hdphoto" Target="../media/hdphoto5.wdp"/><Relationship Id="rId19" Type="http://schemas.openxmlformats.org/officeDocument/2006/relationships/image" Target="../media/image1.png"/><Relationship Id="rId4" Type="http://schemas.microsoft.com/office/2007/relationships/hdphoto" Target="../media/hdphoto2.wdp"/><Relationship Id="rId9" Type="http://schemas.openxmlformats.org/officeDocument/2006/relationships/image" Target="../media/image6.png"/><Relationship Id="rId14" Type="http://schemas.microsoft.com/office/2007/relationships/hdphoto" Target="../media/hdphoto7.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6.wdp"/><Relationship Id="rId18" Type="http://schemas.openxmlformats.org/officeDocument/2006/relationships/image" Target="../media/image10.pn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7.png"/><Relationship Id="rId17" Type="http://schemas.microsoft.com/office/2007/relationships/hdphoto" Target="../media/hdphoto8.wdp"/><Relationship Id="rId2" Type="http://schemas.openxmlformats.org/officeDocument/2006/relationships/image" Target="../media/image2.png"/><Relationship Id="rId16" Type="http://schemas.openxmlformats.org/officeDocument/2006/relationships/image" Target="../media/image9.png"/><Relationship Id="rId20"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6.png"/><Relationship Id="rId19" Type="http://schemas.microsoft.com/office/2007/relationships/hdphoto" Target="../media/hdphoto9.wdp"/><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RETRIEVE</a:t>
            </a:r>
            <a:endParaRPr lang="en-GB" sz="13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5" name="TextBox 24"/>
          <p:cNvSpPr txBox="1"/>
          <p:nvPr/>
        </p:nvSpPr>
        <p:spPr>
          <a:xfrm>
            <a:off x="304799" y="1229341"/>
            <a:ext cx="3708000"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33" name="TextBox 32"/>
          <p:cNvSpPr txBox="1"/>
          <p:nvPr/>
        </p:nvSpPr>
        <p:spPr>
          <a:xfrm>
            <a:off x="4258233" y="1229340"/>
            <a:ext cx="3708000"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34" name="TextBox 33"/>
          <p:cNvSpPr txBox="1"/>
          <p:nvPr/>
        </p:nvSpPr>
        <p:spPr>
          <a:xfrm>
            <a:off x="8220631" y="1235973"/>
            <a:ext cx="3708000"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26" name="TextBox 25"/>
          <p:cNvSpPr txBox="1"/>
          <p:nvPr/>
        </p:nvSpPr>
        <p:spPr>
          <a:xfrm>
            <a:off x="304799" y="1245666"/>
            <a:ext cx="3708000" cy="348813"/>
          </a:xfrm>
          <a:prstGeom prst="rect">
            <a:avLst/>
          </a:prstGeom>
          <a:solidFill>
            <a:srgbClr val="0B5196"/>
          </a:solidFill>
        </p:spPr>
        <p:txBody>
          <a:bodyPr wrap="square" rtlCol="0">
            <a:spAutoFit/>
          </a:bodyPr>
          <a:lstStyle/>
          <a:p>
            <a:pPr algn="ctr">
              <a:lnSpc>
                <a:spcPts val="2031"/>
              </a:lnSpc>
            </a:pPr>
            <a:r>
              <a:rPr lang="en-GB" sz="1950" baseline="0" dirty="0">
                <a:solidFill>
                  <a:schemeClr val="bg1"/>
                </a:solidFill>
              </a:rPr>
              <a:t>Current Learning from KO</a:t>
            </a:r>
            <a:endParaRPr lang="en-GB" sz="1950" dirty="0">
              <a:solidFill>
                <a:schemeClr val="bg1"/>
              </a:solidFill>
            </a:endParaRPr>
          </a:p>
        </p:txBody>
      </p:sp>
      <p:sp>
        <p:nvSpPr>
          <p:cNvPr id="36" name="TextBox 35"/>
          <p:cNvSpPr txBox="1"/>
          <p:nvPr/>
        </p:nvSpPr>
        <p:spPr>
          <a:xfrm>
            <a:off x="4268894" y="1245666"/>
            <a:ext cx="3708000" cy="348813"/>
          </a:xfrm>
          <a:prstGeom prst="rect">
            <a:avLst/>
          </a:prstGeom>
          <a:solidFill>
            <a:srgbClr val="0B5196"/>
          </a:solidFill>
        </p:spPr>
        <p:txBody>
          <a:bodyPr wrap="square" rtlCol="0">
            <a:spAutoFit/>
          </a:bodyPr>
          <a:lstStyle/>
          <a:p>
            <a:pPr algn="ctr">
              <a:lnSpc>
                <a:spcPts val="2031"/>
              </a:lnSpc>
            </a:pPr>
            <a:r>
              <a:rPr lang="en-GB" sz="1950" baseline="0" dirty="0">
                <a:solidFill>
                  <a:schemeClr val="bg1"/>
                </a:solidFill>
              </a:rPr>
              <a:t>Recent Learning</a:t>
            </a:r>
            <a:endParaRPr lang="en-GB" sz="1950" dirty="0">
              <a:solidFill>
                <a:schemeClr val="bg1"/>
              </a:solidFill>
            </a:endParaRPr>
          </a:p>
        </p:txBody>
      </p:sp>
      <p:sp>
        <p:nvSpPr>
          <p:cNvPr id="37" name="TextBox 36"/>
          <p:cNvSpPr txBox="1"/>
          <p:nvPr/>
        </p:nvSpPr>
        <p:spPr>
          <a:xfrm>
            <a:off x="8238560" y="1245666"/>
            <a:ext cx="3708000" cy="348813"/>
          </a:xfrm>
          <a:prstGeom prst="rect">
            <a:avLst/>
          </a:prstGeom>
          <a:solidFill>
            <a:srgbClr val="0B5196"/>
          </a:solidFill>
        </p:spPr>
        <p:txBody>
          <a:bodyPr wrap="square" rtlCol="0">
            <a:spAutoFit/>
          </a:bodyPr>
          <a:lstStyle/>
          <a:p>
            <a:pPr algn="ctr">
              <a:lnSpc>
                <a:spcPts val="2031"/>
              </a:lnSpc>
            </a:pPr>
            <a:r>
              <a:rPr lang="en-GB" sz="1950" baseline="0" dirty="0">
                <a:solidFill>
                  <a:schemeClr val="bg1"/>
                </a:solidFill>
              </a:rPr>
              <a:t>Long-term Learning </a:t>
            </a:r>
          </a:p>
        </p:txBody>
      </p:sp>
      <p:sp>
        <p:nvSpPr>
          <p:cNvPr id="50" name="Text Placeholder 30"/>
          <p:cNvSpPr>
            <a:spLocks noGrp="1"/>
          </p:cNvSpPr>
          <p:nvPr>
            <p:ph type="body" sz="quarter" idx="11"/>
          </p:nvPr>
        </p:nvSpPr>
        <p:spPr>
          <a:xfrm>
            <a:off x="425021" y="1791634"/>
            <a:ext cx="3474626" cy="4026467"/>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
        <p:nvSpPr>
          <p:cNvPr id="51" name="Text Placeholder 30"/>
          <p:cNvSpPr>
            <a:spLocks noGrp="1"/>
          </p:cNvSpPr>
          <p:nvPr>
            <p:ph type="body" sz="quarter" idx="12"/>
          </p:nvPr>
        </p:nvSpPr>
        <p:spPr>
          <a:xfrm>
            <a:off x="4374920" y="1790544"/>
            <a:ext cx="3474626" cy="4047069"/>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
        <p:nvSpPr>
          <p:cNvPr id="52" name="Text Placeholder 30"/>
          <p:cNvSpPr>
            <a:spLocks noGrp="1"/>
          </p:cNvSpPr>
          <p:nvPr>
            <p:ph type="body" sz="quarter" idx="13"/>
          </p:nvPr>
        </p:nvSpPr>
        <p:spPr>
          <a:xfrm>
            <a:off x="8336533" y="1791633"/>
            <a:ext cx="3474626" cy="4053962"/>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
        <p:nvSpPr>
          <p:cNvPr id="32" name="TextBox 31"/>
          <p:cNvSpPr txBox="1"/>
          <p:nvPr/>
        </p:nvSpPr>
        <p:spPr>
          <a:xfrm>
            <a:off x="112111" y="5934643"/>
            <a:ext cx="11945418" cy="392415"/>
          </a:xfrm>
          <a:prstGeom prst="rect">
            <a:avLst/>
          </a:prstGeom>
          <a:noFill/>
        </p:spPr>
        <p:txBody>
          <a:bodyPr wrap="square" rtlCol="0">
            <a:spAutoFit/>
          </a:bodyPr>
          <a:lstStyle/>
          <a:p>
            <a:pPr algn="ctr"/>
            <a:r>
              <a:rPr lang="en-GB" sz="1950" i="1" dirty="0">
                <a:solidFill>
                  <a:srgbClr val="002060"/>
                </a:solidFill>
              </a:rPr>
              <a:t>Retrieve from memory</a:t>
            </a:r>
            <a:r>
              <a:rPr lang="en-GB" sz="1950" i="1" baseline="0" dirty="0">
                <a:solidFill>
                  <a:srgbClr val="002060"/>
                </a:solidFill>
              </a:rPr>
              <a:t> without </a:t>
            </a:r>
            <a:r>
              <a:rPr lang="en-GB" sz="1950" i="1" dirty="0">
                <a:solidFill>
                  <a:srgbClr val="002060"/>
                </a:solidFill>
              </a:rPr>
              <a:t>prompts or discussion.</a:t>
            </a:r>
            <a:r>
              <a:rPr lang="en-GB" sz="1950" i="1" baseline="0" dirty="0">
                <a:solidFill>
                  <a:srgbClr val="002060"/>
                </a:solidFill>
              </a:rPr>
              <a:t> Y</a:t>
            </a:r>
            <a:r>
              <a:rPr lang="en-GB" sz="1950" i="1" dirty="0">
                <a:solidFill>
                  <a:srgbClr val="002060"/>
                </a:solidFill>
              </a:rPr>
              <a:t>ou must write something for</a:t>
            </a:r>
            <a:r>
              <a:rPr lang="en-GB" sz="1950" i="1" baseline="0" dirty="0">
                <a:solidFill>
                  <a:srgbClr val="002060"/>
                </a:solidFill>
              </a:rPr>
              <a:t> each.</a:t>
            </a:r>
            <a:endParaRPr lang="en-GB" sz="1950" i="1" dirty="0">
              <a:solidFill>
                <a:srgbClr val="002060"/>
              </a:solidFill>
            </a:endParaRPr>
          </a:p>
        </p:txBody>
      </p:sp>
      <p:sp>
        <p:nvSpPr>
          <p:cNvPr id="24" name="TextBox 23"/>
          <p:cNvSpPr txBox="1"/>
          <p:nvPr/>
        </p:nvSpPr>
        <p:spPr>
          <a:xfrm>
            <a:off x="304799" y="72886"/>
            <a:ext cx="11623833"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27" name="TextBox 26"/>
          <p:cNvSpPr txBox="1"/>
          <p:nvPr/>
        </p:nvSpPr>
        <p:spPr>
          <a:xfrm>
            <a:off x="9350188" y="465001"/>
            <a:ext cx="2583724" cy="392415"/>
          </a:xfrm>
          <a:prstGeom prst="rect">
            <a:avLst/>
          </a:prstGeom>
          <a:noFill/>
        </p:spPr>
        <p:txBody>
          <a:bodyPr wrap="square" rtlCol="0">
            <a:spAutoFit/>
          </a:bodyPr>
          <a:lstStyle/>
          <a:p>
            <a:pPr algn="ctr"/>
            <a:r>
              <a:rPr lang="en-GB" sz="1950" dirty="0">
                <a:solidFill>
                  <a:srgbClr val="002060"/>
                </a:solidFill>
              </a:rPr>
              <a:t>7 February, 2023</a:t>
            </a:r>
          </a:p>
        </p:txBody>
      </p:sp>
      <p:sp>
        <p:nvSpPr>
          <p:cNvPr id="28" name="Text Placeholder 30"/>
          <p:cNvSpPr>
            <a:spLocks noGrp="1"/>
          </p:cNvSpPr>
          <p:nvPr>
            <p:ph type="body" sz="quarter" idx="10"/>
          </p:nvPr>
        </p:nvSpPr>
        <p:spPr>
          <a:xfrm>
            <a:off x="425020" y="434386"/>
            <a:ext cx="9099550" cy="488983"/>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Tree>
    <p:extLst>
      <p:ext uri="{BB962C8B-B14F-4D97-AF65-F5344CB8AC3E}">
        <p14:creationId xmlns:p14="http://schemas.microsoft.com/office/powerpoint/2010/main" val="3613448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SECURE</a:t>
            </a:r>
            <a:endParaRPr lang="en-GB" sz="1300" b="1" dirty="0">
              <a:solidFill>
                <a:srgbClr val="0B5196"/>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4096163034"/>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26" name="Group 25"/>
          <p:cNvGrpSpPr/>
          <p:nvPr/>
        </p:nvGrpSpPr>
        <p:grpSpPr>
          <a:xfrm>
            <a:off x="11629922" y="2865412"/>
            <a:ext cx="386112" cy="318172"/>
            <a:chOff x="3206569" y="2423806"/>
            <a:chExt cx="752955" cy="707366"/>
          </a:xfrm>
        </p:grpSpPr>
        <p:pic>
          <p:nvPicPr>
            <p:cNvPr id="2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2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3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4"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68624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299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905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4630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790E-837F-74B5-8BF5-385EB4657B9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65DDCC1-B8CF-61AB-7D86-F78DF08004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3BD2970-DBDA-F184-B4BC-928428F9EEE5}"/>
              </a:ext>
            </a:extLst>
          </p:cNvPr>
          <p:cNvSpPr>
            <a:spLocks noGrp="1"/>
          </p:cNvSpPr>
          <p:nvPr>
            <p:ph type="dt" sz="half" idx="10"/>
          </p:nvPr>
        </p:nvSpPr>
        <p:spPr/>
        <p:txBody>
          <a:bodyPr/>
          <a:lstStyle/>
          <a:p>
            <a:fld id="{846F898D-0B73-4D65-86B2-E7CCC6649D78}" type="datetimeFigureOut">
              <a:rPr lang="en-GB" smtClean="0"/>
              <a:t>06/09/2026</a:t>
            </a:fld>
            <a:endParaRPr lang="en-GB"/>
          </a:p>
        </p:txBody>
      </p:sp>
      <p:sp>
        <p:nvSpPr>
          <p:cNvPr id="5" name="Footer Placeholder 4">
            <a:extLst>
              <a:ext uri="{FF2B5EF4-FFF2-40B4-BE49-F238E27FC236}">
                <a16:creationId xmlns:a16="http://schemas.microsoft.com/office/drawing/2014/main" id="{5147E25E-9055-74F2-ADCB-2C675F554D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F28622-EEC8-C2CB-9E1B-18B07687178A}"/>
              </a:ext>
            </a:extLst>
          </p:cNvPr>
          <p:cNvSpPr>
            <a:spLocks noGrp="1"/>
          </p:cNvSpPr>
          <p:nvPr>
            <p:ph type="sldNum" sz="quarter" idx="12"/>
          </p:nvPr>
        </p:nvSpPr>
        <p:spPr/>
        <p:txBody>
          <a:bodyPr/>
          <a:lstStyle/>
          <a:p>
            <a:fld id="{0713B6AE-C275-42FE-8D70-7561FD957DF7}" type="slidenum">
              <a:rPr lang="en-GB" smtClean="0"/>
              <a:t>‹#›</a:t>
            </a:fld>
            <a:endParaRPr lang="en-GB"/>
          </a:p>
        </p:txBody>
      </p:sp>
    </p:spTree>
    <p:extLst>
      <p:ext uri="{BB962C8B-B14F-4D97-AF65-F5344CB8AC3E}">
        <p14:creationId xmlns:p14="http://schemas.microsoft.com/office/powerpoint/2010/main" val="4266757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510296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6751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Rolling Recall Questions">
    <p:spTree>
      <p:nvGrpSpPr>
        <p:cNvPr id="1" name=""/>
        <p:cNvGrpSpPr/>
        <p:nvPr/>
      </p:nvGrpSpPr>
      <p:grpSpPr>
        <a:xfrm>
          <a:off x="0" y="0"/>
          <a:ext cx="0" cy="0"/>
          <a:chOff x="0" y="0"/>
          <a:chExt cx="0" cy="0"/>
        </a:xfrm>
      </p:grpSpPr>
      <p:sp>
        <p:nvSpPr>
          <p:cNvPr id="2" name="Rectangle 1"/>
          <p:cNvSpPr/>
          <p:nvPr/>
        </p:nvSpPr>
        <p:spPr>
          <a:xfrm>
            <a:off x="0" y="6273800"/>
            <a:ext cx="12192000" cy="584200"/>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51" name="Chevron 50"/>
          <p:cNvSpPr/>
          <p:nvPr/>
        </p:nvSpPr>
        <p:spPr>
          <a:xfrm>
            <a:off x="3021107" y="6281396"/>
            <a:ext cx="5387387" cy="521686"/>
          </a:xfrm>
          <a:prstGeom prst="chevron">
            <a:avLst/>
          </a:prstGeom>
          <a:solidFill>
            <a:srgbClr val="0B519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ROLLING</a:t>
            </a:r>
            <a:r>
              <a:rPr lang="en-GB" sz="2275" b="0" baseline="0" dirty="0">
                <a:solidFill>
                  <a:schemeClr val="bg1"/>
                </a:solidFill>
              </a:rPr>
              <a:t> RECALL</a:t>
            </a:r>
            <a:endParaRPr lang="en-GB" sz="1300" b="0" dirty="0">
              <a:solidFill>
                <a:schemeClr val="bg1"/>
              </a:solidFill>
            </a:endParaRPr>
          </a:p>
        </p:txBody>
      </p:sp>
      <p:pic>
        <p:nvPicPr>
          <p:cNvPr id="50" name="Picture 49"/>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573227575"/>
              </p:ext>
            </p:extLst>
          </p:nvPr>
        </p:nvGraphicFramePr>
        <p:xfrm>
          <a:off x="161365" y="719668"/>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dirty="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tc>
                  <a:txBody>
                    <a:bodyPr/>
                    <a:lstStyle/>
                    <a:p>
                      <a:r>
                        <a:rPr lang="en-GB" b="0" dirty="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extLst>
                  <a:ext uri="{0D108BD9-81ED-4DB2-BD59-A6C34878D82A}">
                    <a16:rowId xmlns:a16="http://schemas.microsoft.com/office/drawing/2014/main" val="2257525519"/>
                  </a:ext>
                </a:extLst>
              </a:tr>
              <a:tr h="1001099">
                <a:tc>
                  <a:txBody>
                    <a:bodyPr/>
                    <a:lstStyle/>
                    <a:p>
                      <a:pPr algn="l"/>
                      <a:r>
                        <a:rPr lang="en-GB" b="1" dirty="0">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dirty="0">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dirty="0">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dirty="0">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dirty="0">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4" name="TextBox 3"/>
          <p:cNvSpPr txBox="1"/>
          <p:nvPr/>
        </p:nvSpPr>
        <p:spPr>
          <a:xfrm>
            <a:off x="224119" y="179296"/>
            <a:ext cx="11734800" cy="342401"/>
          </a:xfrm>
          <a:prstGeom prst="rect">
            <a:avLst/>
          </a:prstGeom>
          <a:noFill/>
        </p:spPr>
        <p:txBody>
          <a:bodyPr wrap="square" rtlCol="0">
            <a:spAutoFit/>
          </a:bodyPr>
          <a:lstStyle/>
          <a:p>
            <a:r>
              <a:rPr lang="en-GB" sz="1625" b="1" i="1" dirty="0">
                <a:solidFill>
                  <a:srgbClr val="002060"/>
                </a:solidFill>
              </a:rPr>
              <a:t>How much have you</a:t>
            </a:r>
            <a:r>
              <a:rPr lang="en-GB" sz="1625" b="1" i="1" baseline="0" dirty="0">
                <a:solidFill>
                  <a:srgbClr val="002060"/>
                </a:solidFill>
              </a:rPr>
              <a:t> remembered from recent lessons? Answer all these questions from memory, in silence.</a:t>
            </a:r>
            <a:endParaRPr lang="en-GB" sz="1625" b="1" i="1" dirty="0">
              <a:solidFill>
                <a:srgbClr val="002060"/>
              </a:solidFill>
            </a:endParaRPr>
          </a:p>
        </p:txBody>
      </p:sp>
      <p:sp>
        <p:nvSpPr>
          <p:cNvPr id="6" name="Text Placeholder 5"/>
          <p:cNvSpPr>
            <a:spLocks noGrp="1"/>
          </p:cNvSpPr>
          <p:nvPr>
            <p:ph type="body" sz="quarter" idx="10" hasCustomPrompt="1"/>
          </p:nvPr>
        </p:nvSpPr>
        <p:spPr>
          <a:xfrm>
            <a:off x="475130" y="1165414"/>
            <a:ext cx="5531970" cy="887227"/>
          </a:xfrm>
        </p:spPr>
        <p:txBody>
          <a:bodyPr>
            <a:normAutofit/>
          </a:bodyPr>
          <a:lstStyle>
            <a:lvl1pPr marL="0" indent="0">
              <a:buNone/>
              <a:defRPr sz="1625" baseline="0"/>
            </a:lvl1pPr>
          </a:lstStyle>
          <a:p>
            <a:pPr lvl="0"/>
            <a:r>
              <a:rPr lang="en-US" dirty="0"/>
              <a:t>Type question here</a:t>
            </a:r>
          </a:p>
        </p:txBody>
      </p:sp>
      <p:sp>
        <p:nvSpPr>
          <p:cNvPr id="52" name="Text Placeholder 5"/>
          <p:cNvSpPr>
            <a:spLocks noGrp="1"/>
          </p:cNvSpPr>
          <p:nvPr>
            <p:ph type="body" sz="quarter" idx="11" hasCustomPrompt="1"/>
          </p:nvPr>
        </p:nvSpPr>
        <p:spPr>
          <a:xfrm>
            <a:off x="475130" y="2145056"/>
            <a:ext cx="5531970" cy="887227"/>
          </a:xfrm>
        </p:spPr>
        <p:txBody>
          <a:bodyPr>
            <a:normAutofit/>
          </a:bodyPr>
          <a:lstStyle>
            <a:lvl1pPr marL="0" indent="0">
              <a:buNone/>
              <a:defRPr sz="1625"/>
            </a:lvl1pPr>
          </a:lstStyle>
          <a:p>
            <a:pPr lvl="0"/>
            <a:r>
              <a:rPr lang="en-US" dirty="0"/>
              <a:t>Type question here</a:t>
            </a:r>
          </a:p>
        </p:txBody>
      </p:sp>
      <p:sp>
        <p:nvSpPr>
          <p:cNvPr id="53" name="Text Placeholder 5"/>
          <p:cNvSpPr>
            <a:spLocks noGrp="1"/>
          </p:cNvSpPr>
          <p:nvPr>
            <p:ph type="body" sz="quarter" idx="12" hasCustomPrompt="1"/>
          </p:nvPr>
        </p:nvSpPr>
        <p:spPr>
          <a:xfrm>
            <a:off x="475130" y="3172545"/>
            <a:ext cx="5531970" cy="887227"/>
          </a:xfrm>
        </p:spPr>
        <p:txBody>
          <a:bodyPr>
            <a:normAutofit/>
          </a:bodyPr>
          <a:lstStyle>
            <a:lvl1pPr marL="0" indent="0">
              <a:buNone/>
              <a:defRPr sz="1625"/>
            </a:lvl1pPr>
          </a:lstStyle>
          <a:p>
            <a:pPr lvl="0"/>
            <a:r>
              <a:rPr lang="en-US" dirty="0"/>
              <a:t>Type question here</a:t>
            </a:r>
          </a:p>
        </p:txBody>
      </p:sp>
      <p:sp>
        <p:nvSpPr>
          <p:cNvPr id="54" name="Text Placeholder 5"/>
          <p:cNvSpPr>
            <a:spLocks noGrp="1"/>
          </p:cNvSpPr>
          <p:nvPr>
            <p:ph type="body" sz="quarter" idx="13" hasCustomPrompt="1"/>
          </p:nvPr>
        </p:nvSpPr>
        <p:spPr>
          <a:xfrm>
            <a:off x="475130" y="4152187"/>
            <a:ext cx="5531970" cy="887227"/>
          </a:xfrm>
        </p:spPr>
        <p:txBody>
          <a:bodyPr>
            <a:normAutofit/>
          </a:bodyPr>
          <a:lstStyle>
            <a:lvl1pPr marL="0" indent="0">
              <a:buNone/>
              <a:defRPr sz="1625"/>
            </a:lvl1pPr>
          </a:lstStyle>
          <a:p>
            <a:pPr lvl="0"/>
            <a:r>
              <a:rPr lang="en-US" dirty="0"/>
              <a:t>Type question here</a:t>
            </a:r>
          </a:p>
        </p:txBody>
      </p:sp>
      <p:sp>
        <p:nvSpPr>
          <p:cNvPr id="55" name="Text Placeholder 5"/>
          <p:cNvSpPr>
            <a:spLocks noGrp="1"/>
          </p:cNvSpPr>
          <p:nvPr>
            <p:ph type="body" sz="quarter" idx="14" hasCustomPrompt="1"/>
          </p:nvPr>
        </p:nvSpPr>
        <p:spPr>
          <a:xfrm>
            <a:off x="475129" y="5131829"/>
            <a:ext cx="5531970" cy="887227"/>
          </a:xfrm>
        </p:spPr>
        <p:txBody>
          <a:bodyPr>
            <a:normAutofit/>
          </a:bodyPr>
          <a:lstStyle>
            <a:lvl1pPr marL="0" indent="0">
              <a:buNone/>
              <a:defRPr sz="1625"/>
            </a:lvl1pPr>
          </a:lstStyle>
          <a:p>
            <a:pPr lvl="0"/>
            <a:r>
              <a:rPr lang="en-US" dirty="0"/>
              <a:t>Type question here</a:t>
            </a:r>
          </a:p>
        </p:txBody>
      </p:sp>
      <p:sp>
        <p:nvSpPr>
          <p:cNvPr id="56" name="Text Placeholder 5"/>
          <p:cNvSpPr>
            <a:spLocks noGrp="1"/>
          </p:cNvSpPr>
          <p:nvPr>
            <p:ph type="body" sz="quarter" idx="15" hasCustomPrompt="1"/>
          </p:nvPr>
        </p:nvSpPr>
        <p:spPr>
          <a:xfrm>
            <a:off x="6320864" y="1165414"/>
            <a:ext cx="5531970" cy="887227"/>
          </a:xfrm>
        </p:spPr>
        <p:txBody>
          <a:bodyPr>
            <a:normAutofit/>
          </a:bodyPr>
          <a:lstStyle>
            <a:lvl1pPr marL="0" indent="0">
              <a:buNone/>
              <a:defRPr sz="1625"/>
            </a:lvl1pPr>
          </a:lstStyle>
          <a:p>
            <a:pPr lvl="0"/>
            <a:r>
              <a:rPr lang="en-US" dirty="0"/>
              <a:t>Type question here</a:t>
            </a:r>
          </a:p>
        </p:txBody>
      </p:sp>
      <p:sp>
        <p:nvSpPr>
          <p:cNvPr id="57" name="Text Placeholder 5"/>
          <p:cNvSpPr>
            <a:spLocks noGrp="1"/>
          </p:cNvSpPr>
          <p:nvPr>
            <p:ph type="body" sz="quarter" idx="16" hasCustomPrompt="1"/>
          </p:nvPr>
        </p:nvSpPr>
        <p:spPr>
          <a:xfrm>
            <a:off x="6320864" y="2145056"/>
            <a:ext cx="5531970" cy="887227"/>
          </a:xfrm>
        </p:spPr>
        <p:txBody>
          <a:bodyPr>
            <a:normAutofit/>
          </a:bodyPr>
          <a:lstStyle>
            <a:lvl1pPr marL="0" indent="0">
              <a:buNone/>
              <a:defRPr sz="1625"/>
            </a:lvl1pPr>
          </a:lstStyle>
          <a:p>
            <a:pPr lvl="0"/>
            <a:r>
              <a:rPr lang="en-US" dirty="0"/>
              <a:t>Type question here</a:t>
            </a:r>
          </a:p>
        </p:txBody>
      </p:sp>
      <p:sp>
        <p:nvSpPr>
          <p:cNvPr id="58" name="Text Placeholder 5"/>
          <p:cNvSpPr>
            <a:spLocks noGrp="1"/>
          </p:cNvSpPr>
          <p:nvPr>
            <p:ph type="body" sz="quarter" idx="17" hasCustomPrompt="1"/>
          </p:nvPr>
        </p:nvSpPr>
        <p:spPr>
          <a:xfrm>
            <a:off x="6320864" y="3172545"/>
            <a:ext cx="5531970" cy="887227"/>
          </a:xfrm>
        </p:spPr>
        <p:txBody>
          <a:bodyPr>
            <a:normAutofit/>
          </a:bodyPr>
          <a:lstStyle>
            <a:lvl1pPr marL="0" indent="0">
              <a:buNone/>
              <a:defRPr sz="1625"/>
            </a:lvl1pPr>
          </a:lstStyle>
          <a:p>
            <a:pPr lvl="0"/>
            <a:r>
              <a:rPr lang="en-US" dirty="0"/>
              <a:t>Type question here</a:t>
            </a:r>
          </a:p>
        </p:txBody>
      </p:sp>
      <p:sp>
        <p:nvSpPr>
          <p:cNvPr id="59" name="Text Placeholder 5"/>
          <p:cNvSpPr>
            <a:spLocks noGrp="1"/>
          </p:cNvSpPr>
          <p:nvPr>
            <p:ph type="body" sz="quarter" idx="18" hasCustomPrompt="1"/>
          </p:nvPr>
        </p:nvSpPr>
        <p:spPr>
          <a:xfrm>
            <a:off x="6320864" y="4152187"/>
            <a:ext cx="5531970" cy="887227"/>
          </a:xfrm>
        </p:spPr>
        <p:txBody>
          <a:bodyPr>
            <a:normAutofit/>
          </a:bodyPr>
          <a:lstStyle>
            <a:lvl1pPr marL="0" indent="0">
              <a:buNone/>
              <a:defRPr sz="1625"/>
            </a:lvl1pPr>
          </a:lstStyle>
          <a:p>
            <a:pPr lvl="0"/>
            <a:r>
              <a:rPr lang="en-US" dirty="0"/>
              <a:t>Type question here</a:t>
            </a:r>
          </a:p>
        </p:txBody>
      </p:sp>
      <p:sp>
        <p:nvSpPr>
          <p:cNvPr id="60" name="Text Placeholder 5"/>
          <p:cNvSpPr>
            <a:spLocks noGrp="1"/>
          </p:cNvSpPr>
          <p:nvPr>
            <p:ph type="body" sz="quarter" idx="19" hasCustomPrompt="1"/>
          </p:nvPr>
        </p:nvSpPr>
        <p:spPr>
          <a:xfrm>
            <a:off x="6418728" y="5131829"/>
            <a:ext cx="5434105" cy="887227"/>
          </a:xfrm>
        </p:spPr>
        <p:txBody>
          <a:bodyPr>
            <a:normAutofit/>
          </a:bodyPr>
          <a:lstStyle>
            <a:lvl1pPr marL="0" indent="0">
              <a:buNone/>
              <a:defRPr sz="1625"/>
            </a:lvl1pPr>
          </a:lstStyle>
          <a:p>
            <a:pPr lvl="0"/>
            <a:r>
              <a:rPr lang="en-US" dirty="0"/>
              <a:t>Type question here</a:t>
            </a:r>
          </a:p>
        </p:txBody>
      </p:sp>
    </p:spTree>
    <p:extLst>
      <p:ext uri="{BB962C8B-B14F-4D97-AF65-F5344CB8AC3E}">
        <p14:creationId xmlns:p14="http://schemas.microsoft.com/office/powerpoint/2010/main" val="3448917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Rolling Recall Answers">
    <p:spTree>
      <p:nvGrpSpPr>
        <p:cNvPr id="1" name=""/>
        <p:cNvGrpSpPr/>
        <p:nvPr/>
      </p:nvGrpSpPr>
      <p:grpSpPr>
        <a:xfrm>
          <a:off x="0" y="0"/>
          <a:ext cx="0" cy="0"/>
          <a:chOff x="0" y="0"/>
          <a:chExt cx="0" cy="0"/>
        </a:xfrm>
      </p:grpSpPr>
      <p:sp>
        <p:nvSpPr>
          <p:cNvPr id="2" name="Rectangle 1"/>
          <p:cNvSpPr/>
          <p:nvPr/>
        </p:nvSpPr>
        <p:spPr>
          <a:xfrm>
            <a:off x="0" y="6273800"/>
            <a:ext cx="12192000" cy="584200"/>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51" name="Chevron 50"/>
          <p:cNvSpPr/>
          <p:nvPr/>
        </p:nvSpPr>
        <p:spPr>
          <a:xfrm>
            <a:off x="3021107" y="6281396"/>
            <a:ext cx="5387387" cy="521686"/>
          </a:xfrm>
          <a:prstGeom prst="chevron">
            <a:avLst/>
          </a:prstGeom>
          <a:solidFill>
            <a:srgbClr val="0B519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ROLLING</a:t>
            </a:r>
            <a:r>
              <a:rPr lang="en-GB" sz="2275" b="0" baseline="0" dirty="0">
                <a:solidFill>
                  <a:schemeClr val="bg1"/>
                </a:solidFill>
              </a:rPr>
              <a:t> RECALL</a:t>
            </a:r>
            <a:endParaRPr lang="en-GB" sz="1300" b="0" dirty="0">
              <a:solidFill>
                <a:schemeClr val="bg1"/>
              </a:solidFill>
            </a:endParaRPr>
          </a:p>
        </p:txBody>
      </p:sp>
      <p:pic>
        <p:nvPicPr>
          <p:cNvPr id="50" name="Picture 49"/>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765309336"/>
              </p:ext>
            </p:extLst>
          </p:nvPr>
        </p:nvGraphicFramePr>
        <p:xfrm>
          <a:off x="161365" y="719668"/>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dirty="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tc>
                  <a:txBody>
                    <a:bodyPr/>
                    <a:lstStyle/>
                    <a:p>
                      <a:r>
                        <a:rPr lang="en-GB" b="0" dirty="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tc>
                  <a:txBody>
                    <a:bodyPr/>
                    <a:lstStyle/>
                    <a:p>
                      <a:r>
                        <a:rPr lang="en-GB" b="0" dirty="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tc>
                  <a:txBody>
                    <a:bodyPr/>
                    <a:lstStyle/>
                    <a:p>
                      <a:r>
                        <a:rPr lang="en-GB" b="0" dirty="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B5196"/>
                    </a:solidFill>
                  </a:tcPr>
                </a:tc>
                <a:extLst>
                  <a:ext uri="{0D108BD9-81ED-4DB2-BD59-A6C34878D82A}">
                    <a16:rowId xmlns:a16="http://schemas.microsoft.com/office/drawing/2014/main" val="2257525519"/>
                  </a:ext>
                </a:extLst>
              </a:tr>
              <a:tr h="1001099">
                <a:tc>
                  <a:txBody>
                    <a:bodyPr/>
                    <a:lstStyle/>
                    <a:p>
                      <a:pPr algn="l"/>
                      <a:r>
                        <a:rPr lang="en-GB" b="1" dirty="0">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dirty="0"/>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dirty="0">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dirty="0"/>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dirty="0">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dirty="0"/>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dirty="0">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dirty="0"/>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dirty="0">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dirty="0">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dirty="0"/>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4" name="TextBox 3"/>
          <p:cNvSpPr txBox="1"/>
          <p:nvPr/>
        </p:nvSpPr>
        <p:spPr>
          <a:xfrm>
            <a:off x="224119" y="179296"/>
            <a:ext cx="11734800" cy="342401"/>
          </a:xfrm>
          <a:prstGeom prst="rect">
            <a:avLst/>
          </a:prstGeom>
          <a:noFill/>
        </p:spPr>
        <p:txBody>
          <a:bodyPr wrap="square" rtlCol="0">
            <a:spAutoFit/>
          </a:bodyPr>
          <a:lstStyle/>
          <a:p>
            <a:r>
              <a:rPr lang="en-GB" sz="1625" b="1" i="1" dirty="0">
                <a:solidFill>
                  <a:srgbClr val="002060"/>
                </a:solidFill>
              </a:rPr>
              <a:t>How much have you</a:t>
            </a:r>
            <a:r>
              <a:rPr lang="en-GB" sz="1625" b="1" i="1" baseline="0" dirty="0">
                <a:solidFill>
                  <a:srgbClr val="002060"/>
                </a:solidFill>
              </a:rPr>
              <a:t> remembered from recent lessons? Answer all these questions from memory, in silence.</a:t>
            </a:r>
            <a:endParaRPr lang="en-GB" sz="1625" b="1" i="1" dirty="0">
              <a:solidFill>
                <a:srgbClr val="002060"/>
              </a:solidFill>
            </a:endParaRPr>
          </a:p>
        </p:txBody>
      </p:sp>
      <p:sp>
        <p:nvSpPr>
          <p:cNvPr id="7" name="Text Placeholder 5"/>
          <p:cNvSpPr>
            <a:spLocks noGrp="1"/>
          </p:cNvSpPr>
          <p:nvPr>
            <p:ph type="body" sz="quarter" idx="10" hasCustomPrompt="1"/>
          </p:nvPr>
        </p:nvSpPr>
        <p:spPr>
          <a:xfrm>
            <a:off x="2142566" y="1165414"/>
            <a:ext cx="3864535" cy="887227"/>
          </a:xfrm>
        </p:spPr>
        <p:txBody>
          <a:bodyPr>
            <a:normAutofit/>
          </a:bodyPr>
          <a:lstStyle>
            <a:lvl1pPr marL="0" indent="0">
              <a:buNone/>
              <a:defRPr sz="1625"/>
            </a:lvl1pPr>
          </a:lstStyle>
          <a:p>
            <a:pPr lvl="0"/>
            <a:r>
              <a:rPr lang="en-US" dirty="0"/>
              <a:t>Type answer here</a:t>
            </a:r>
          </a:p>
        </p:txBody>
      </p:sp>
      <p:sp>
        <p:nvSpPr>
          <p:cNvPr id="8" name="Text Placeholder 5"/>
          <p:cNvSpPr>
            <a:spLocks noGrp="1"/>
          </p:cNvSpPr>
          <p:nvPr>
            <p:ph type="body" sz="quarter" idx="11" hasCustomPrompt="1"/>
          </p:nvPr>
        </p:nvSpPr>
        <p:spPr>
          <a:xfrm>
            <a:off x="2142566" y="2157473"/>
            <a:ext cx="3864535" cy="887227"/>
          </a:xfrm>
        </p:spPr>
        <p:txBody>
          <a:bodyPr>
            <a:normAutofit/>
          </a:bodyPr>
          <a:lstStyle>
            <a:lvl1pPr marL="0" indent="0">
              <a:buNone/>
              <a:defRPr sz="1625"/>
            </a:lvl1pPr>
          </a:lstStyle>
          <a:p>
            <a:pPr lvl="0"/>
            <a:r>
              <a:rPr lang="en-US" dirty="0"/>
              <a:t>Type answer here</a:t>
            </a:r>
          </a:p>
        </p:txBody>
      </p:sp>
      <p:sp>
        <p:nvSpPr>
          <p:cNvPr id="9" name="Text Placeholder 5"/>
          <p:cNvSpPr>
            <a:spLocks noGrp="1"/>
          </p:cNvSpPr>
          <p:nvPr>
            <p:ph type="body" sz="quarter" idx="12" hasCustomPrompt="1"/>
          </p:nvPr>
        </p:nvSpPr>
        <p:spPr>
          <a:xfrm>
            <a:off x="2142566" y="3134679"/>
            <a:ext cx="3864535" cy="887227"/>
          </a:xfrm>
        </p:spPr>
        <p:txBody>
          <a:bodyPr>
            <a:normAutofit/>
          </a:bodyPr>
          <a:lstStyle>
            <a:lvl1pPr marL="0" indent="0">
              <a:buNone/>
              <a:defRPr sz="1625"/>
            </a:lvl1pPr>
          </a:lstStyle>
          <a:p>
            <a:pPr lvl="0"/>
            <a:r>
              <a:rPr lang="en-US" dirty="0"/>
              <a:t>Type answer here</a:t>
            </a:r>
          </a:p>
        </p:txBody>
      </p:sp>
      <p:sp>
        <p:nvSpPr>
          <p:cNvPr id="10" name="Text Placeholder 5"/>
          <p:cNvSpPr>
            <a:spLocks noGrp="1"/>
          </p:cNvSpPr>
          <p:nvPr>
            <p:ph type="body" sz="quarter" idx="13" hasCustomPrompt="1"/>
          </p:nvPr>
        </p:nvSpPr>
        <p:spPr>
          <a:xfrm>
            <a:off x="2142565" y="4171727"/>
            <a:ext cx="3864535" cy="887227"/>
          </a:xfrm>
        </p:spPr>
        <p:txBody>
          <a:bodyPr>
            <a:normAutofit/>
          </a:bodyPr>
          <a:lstStyle>
            <a:lvl1pPr marL="0" indent="0">
              <a:buNone/>
              <a:defRPr sz="1625"/>
            </a:lvl1pPr>
          </a:lstStyle>
          <a:p>
            <a:pPr lvl="0"/>
            <a:r>
              <a:rPr lang="en-US" dirty="0"/>
              <a:t>Type answer here</a:t>
            </a:r>
          </a:p>
        </p:txBody>
      </p:sp>
      <p:sp>
        <p:nvSpPr>
          <p:cNvPr id="11" name="Text Placeholder 5"/>
          <p:cNvSpPr>
            <a:spLocks noGrp="1"/>
          </p:cNvSpPr>
          <p:nvPr>
            <p:ph type="body" sz="quarter" idx="14" hasCustomPrompt="1"/>
          </p:nvPr>
        </p:nvSpPr>
        <p:spPr>
          <a:xfrm>
            <a:off x="2142565" y="5163786"/>
            <a:ext cx="3864535" cy="887227"/>
          </a:xfrm>
        </p:spPr>
        <p:txBody>
          <a:bodyPr>
            <a:normAutofit/>
          </a:bodyPr>
          <a:lstStyle>
            <a:lvl1pPr marL="0" indent="0">
              <a:buNone/>
              <a:defRPr sz="1625"/>
            </a:lvl1pPr>
          </a:lstStyle>
          <a:p>
            <a:pPr lvl="0"/>
            <a:r>
              <a:rPr lang="en-US" dirty="0"/>
              <a:t>Type answer here</a:t>
            </a:r>
          </a:p>
        </p:txBody>
      </p:sp>
      <p:sp>
        <p:nvSpPr>
          <p:cNvPr id="12" name="Text Placeholder 5"/>
          <p:cNvSpPr>
            <a:spLocks noGrp="1"/>
          </p:cNvSpPr>
          <p:nvPr>
            <p:ph type="body" sz="quarter" idx="15" hasCustomPrompt="1"/>
          </p:nvPr>
        </p:nvSpPr>
        <p:spPr>
          <a:xfrm>
            <a:off x="8040594" y="1165414"/>
            <a:ext cx="3864535" cy="887227"/>
          </a:xfrm>
        </p:spPr>
        <p:txBody>
          <a:bodyPr>
            <a:normAutofit/>
          </a:bodyPr>
          <a:lstStyle>
            <a:lvl1pPr marL="0" indent="0">
              <a:buNone/>
              <a:defRPr sz="1625"/>
            </a:lvl1pPr>
          </a:lstStyle>
          <a:p>
            <a:pPr lvl="0"/>
            <a:r>
              <a:rPr lang="en-US" dirty="0"/>
              <a:t>Type answer here</a:t>
            </a:r>
          </a:p>
        </p:txBody>
      </p:sp>
      <p:sp>
        <p:nvSpPr>
          <p:cNvPr id="13" name="Text Placeholder 5"/>
          <p:cNvSpPr>
            <a:spLocks noGrp="1"/>
          </p:cNvSpPr>
          <p:nvPr>
            <p:ph type="body" sz="quarter" idx="16" hasCustomPrompt="1"/>
          </p:nvPr>
        </p:nvSpPr>
        <p:spPr>
          <a:xfrm>
            <a:off x="8040594" y="2157473"/>
            <a:ext cx="3864535" cy="887227"/>
          </a:xfrm>
        </p:spPr>
        <p:txBody>
          <a:bodyPr>
            <a:normAutofit/>
          </a:bodyPr>
          <a:lstStyle>
            <a:lvl1pPr marL="0" indent="0">
              <a:buNone/>
              <a:defRPr sz="1625"/>
            </a:lvl1pPr>
          </a:lstStyle>
          <a:p>
            <a:pPr lvl="0"/>
            <a:r>
              <a:rPr lang="en-US" dirty="0"/>
              <a:t>Type answer here</a:t>
            </a:r>
          </a:p>
        </p:txBody>
      </p:sp>
      <p:sp>
        <p:nvSpPr>
          <p:cNvPr id="14" name="Text Placeholder 5"/>
          <p:cNvSpPr>
            <a:spLocks noGrp="1"/>
          </p:cNvSpPr>
          <p:nvPr>
            <p:ph type="body" sz="quarter" idx="17" hasCustomPrompt="1"/>
          </p:nvPr>
        </p:nvSpPr>
        <p:spPr>
          <a:xfrm>
            <a:off x="8040593" y="3134679"/>
            <a:ext cx="3864535" cy="887227"/>
          </a:xfrm>
        </p:spPr>
        <p:txBody>
          <a:bodyPr>
            <a:normAutofit/>
          </a:bodyPr>
          <a:lstStyle>
            <a:lvl1pPr marL="0" indent="0">
              <a:buNone/>
              <a:defRPr sz="1625"/>
            </a:lvl1pPr>
          </a:lstStyle>
          <a:p>
            <a:pPr lvl="0"/>
            <a:r>
              <a:rPr lang="en-US" dirty="0"/>
              <a:t>Type answer here</a:t>
            </a:r>
          </a:p>
        </p:txBody>
      </p:sp>
      <p:sp>
        <p:nvSpPr>
          <p:cNvPr id="15" name="Text Placeholder 5"/>
          <p:cNvSpPr>
            <a:spLocks noGrp="1"/>
          </p:cNvSpPr>
          <p:nvPr>
            <p:ph type="body" sz="quarter" idx="18" hasCustomPrompt="1"/>
          </p:nvPr>
        </p:nvSpPr>
        <p:spPr>
          <a:xfrm>
            <a:off x="8040592" y="4171727"/>
            <a:ext cx="3864535" cy="887227"/>
          </a:xfrm>
        </p:spPr>
        <p:txBody>
          <a:bodyPr>
            <a:normAutofit/>
          </a:bodyPr>
          <a:lstStyle>
            <a:lvl1pPr marL="0" indent="0">
              <a:buNone/>
              <a:defRPr sz="1625"/>
            </a:lvl1pPr>
          </a:lstStyle>
          <a:p>
            <a:pPr lvl="0"/>
            <a:r>
              <a:rPr lang="en-US" dirty="0"/>
              <a:t>Type answer here</a:t>
            </a:r>
          </a:p>
        </p:txBody>
      </p:sp>
      <p:sp>
        <p:nvSpPr>
          <p:cNvPr id="16" name="Text Placeholder 5"/>
          <p:cNvSpPr>
            <a:spLocks noGrp="1"/>
          </p:cNvSpPr>
          <p:nvPr>
            <p:ph type="body" sz="quarter" idx="19" hasCustomPrompt="1"/>
          </p:nvPr>
        </p:nvSpPr>
        <p:spPr>
          <a:xfrm>
            <a:off x="8040592" y="5163786"/>
            <a:ext cx="3864535" cy="887227"/>
          </a:xfrm>
        </p:spPr>
        <p:txBody>
          <a:bodyPr>
            <a:normAutofit/>
          </a:bodyPr>
          <a:lstStyle>
            <a:lvl1pPr marL="0" indent="0">
              <a:buNone/>
              <a:defRPr sz="1625"/>
            </a:lvl1pPr>
          </a:lstStyle>
          <a:p>
            <a:pPr lvl="0"/>
            <a:r>
              <a:rPr lang="en-US" dirty="0"/>
              <a:t>Type answer here</a:t>
            </a:r>
          </a:p>
        </p:txBody>
      </p:sp>
      <p:sp>
        <p:nvSpPr>
          <p:cNvPr id="17" name="Text Placeholder 5"/>
          <p:cNvSpPr>
            <a:spLocks noGrp="1"/>
          </p:cNvSpPr>
          <p:nvPr>
            <p:ph type="body" sz="quarter" idx="20" hasCustomPrompt="1"/>
          </p:nvPr>
        </p:nvSpPr>
        <p:spPr>
          <a:xfrm>
            <a:off x="457202" y="1165414"/>
            <a:ext cx="1523999" cy="887227"/>
          </a:xfrm>
        </p:spPr>
        <p:txBody>
          <a:bodyPr>
            <a:normAutofit/>
          </a:bodyPr>
          <a:lstStyle>
            <a:lvl1pPr marL="0" indent="0">
              <a:buNone/>
              <a:defRPr sz="1300"/>
            </a:lvl1pPr>
          </a:lstStyle>
          <a:p>
            <a:pPr lvl="0"/>
            <a:r>
              <a:rPr lang="en-US" dirty="0"/>
              <a:t>Type question keyword here</a:t>
            </a:r>
          </a:p>
        </p:txBody>
      </p:sp>
      <p:sp>
        <p:nvSpPr>
          <p:cNvPr id="18" name="Text Placeholder 5"/>
          <p:cNvSpPr>
            <a:spLocks noGrp="1"/>
          </p:cNvSpPr>
          <p:nvPr>
            <p:ph type="body" sz="quarter" idx="21" hasCustomPrompt="1"/>
          </p:nvPr>
        </p:nvSpPr>
        <p:spPr>
          <a:xfrm>
            <a:off x="457202" y="2157473"/>
            <a:ext cx="1523999" cy="887227"/>
          </a:xfrm>
        </p:spPr>
        <p:txBody>
          <a:bodyPr>
            <a:normAutofit/>
          </a:bodyPr>
          <a:lstStyle>
            <a:lvl1pPr marL="0" indent="0">
              <a:buNone/>
              <a:defRPr sz="1300"/>
            </a:lvl1pPr>
          </a:lstStyle>
          <a:p>
            <a:pPr lvl="0"/>
            <a:r>
              <a:rPr lang="en-US" dirty="0"/>
              <a:t>Type question Keyword here</a:t>
            </a:r>
          </a:p>
        </p:txBody>
      </p:sp>
      <p:sp>
        <p:nvSpPr>
          <p:cNvPr id="19" name="Text Placeholder 5"/>
          <p:cNvSpPr>
            <a:spLocks noGrp="1"/>
          </p:cNvSpPr>
          <p:nvPr>
            <p:ph type="body" sz="quarter" idx="22" hasCustomPrompt="1"/>
          </p:nvPr>
        </p:nvSpPr>
        <p:spPr>
          <a:xfrm>
            <a:off x="457202" y="3134679"/>
            <a:ext cx="1523999" cy="887227"/>
          </a:xfrm>
        </p:spPr>
        <p:txBody>
          <a:bodyPr>
            <a:normAutofit/>
          </a:bodyPr>
          <a:lstStyle>
            <a:lvl1pPr marL="0" indent="0">
              <a:buNone/>
              <a:defRPr sz="1300"/>
            </a:lvl1pPr>
          </a:lstStyle>
          <a:p>
            <a:pPr lvl="0"/>
            <a:r>
              <a:rPr lang="en-US" dirty="0"/>
              <a:t>Type question Keyword here</a:t>
            </a:r>
          </a:p>
        </p:txBody>
      </p:sp>
      <p:sp>
        <p:nvSpPr>
          <p:cNvPr id="20" name="Text Placeholder 5"/>
          <p:cNvSpPr>
            <a:spLocks noGrp="1"/>
          </p:cNvSpPr>
          <p:nvPr>
            <p:ph type="body" sz="quarter" idx="23" hasCustomPrompt="1"/>
          </p:nvPr>
        </p:nvSpPr>
        <p:spPr>
          <a:xfrm>
            <a:off x="457201" y="4171727"/>
            <a:ext cx="1523999" cy="887227"/>
          </a:xfrm>
        </p:spPr>
        <p:txBody>
          <a:bodyPr>
            <a:normAutofit/>
          </a:bodyPr>
          <a:lstStyle>
            <a:lvl1pPr marL="0" indent="0">
              <a:buNone/>
              <a:defRPr sz="1300"/>
            </a:lvl1pPr>
          </a:lstStyle>
          <a:p>
            <a:pPr lvl="0"/>
            <a:r>
              <a:rPr lang="en-US" dirty="0"/>
              <a:t>Type question Keyword here</a:t>
            </a:r>
          </a:p>
        </p:txBody>
      </p:sp>
      <p:sp>
        <p:nvSpPr>
          <p:cNvPr id="21" name="Text Placeholder 5"/>
          <p:cNvSpPr>
            <a:spLocks noGrp="1"/>
          </p:cNvSpPr>
          <p:nvPr>
            <p:ph type="body" sz="quarter" idx="24" hasCustomPrompt="1"/>
          </p:nvPr>
        </p:nvSpPr>
        <p:spPr>
          <a:xfrm>
            <a:off x="457201" y="5163786"/>
            <a:ext cx="1523999" cy="887227"/>
          </a:xfrm>
        </p:spPr>
        <p:txBody>
          <a:bodyPr>
            <a:normAutofit/>
          </a:bodyPr>
          <a:lstStyle>
            <a:lvl1pPr marL="0" indent="0">
              <a:buNone/>
              <a:defRPr sz="1300"/>
            </a:lvl1pPr>
          </a:lstStyle>
          <a:p>
            <a:pPr lvl="0"/>
            <a:r>
              <a:rPr lang="en-US" dirty="0"/>
              <a:t>Type question Keyword here</a:t>
            </a:r>
          </a:p>
        </p:txBody>
      </p:sp>
      <p:sp>
        <p:nvSpPr>
          <p:cNvPr id="22" name="Text Placeholder 5"/>
          <p:cNvSpPr>
            <a:spLocks noGrp="1"/>
          </p:cNvSpPr>
          <p:nvPr>
            <p:ph type="body" sz="quarter" idx="25" hasCustomPrompt="1"/>
          </p:nvPr>
        </p:nvSpPr>
        <p:spPr>
          <a:xfrm>
            <a:off x="6338050" y="1165414"/>
            <a:ext cx="1523999" cy="887227"/>
          </a:xfrm>
        </p:spPr>
        <p:txBody>
          <a:bodyPr>
            <a:normAutofit/>
          </a:bodyPr>
          <a:lstStyle>
            <a:lvl1pPr marL="0" indent="0">
              <a:buNone/>
              <a:defRPr sz="1300"/>
            </a:lvl1pPr>
          </a:lstStyle>
          <a:p>
            <a:pPr lvl="0"/>
            <a:r>
              <a:rPr lang="en-US" dirty="0"/>
              <a:t>Type question Keyword here</a:t>
            </a:r>
          </a:p>
        </p:txBody>
      </p:sp>
      <p:sp>
        <p:nvSpPr>
          <p:cNvPr id="23" name="Text Placeholder 5"/>
          <p:cNvSpPr>
            <a:spLocks noGrp="1"/>
          </p:cNvSpPr>
          <p:nvPr>
            <p:ph type="body" sz="quarter" idx="26" hasCustomPrompt="1"/>
          </p:nvPr>
        </p:nvSpPr>
        <p:spPr>
          <a:xfrm>
            <a:off x="6338050" y="2157473"/>
            <a:ext cx="1523999" cy="887227"/>
          </a:xfrm>
        </p:spPr>
        <p:txBody>
          <a:bodyPr>
            <a:normAutofit/>
          </a:bodyPr>
          <a:lstStyle>
            <a:lvl1pPr marL="0" indent="0">
              <a:buNone/>
              <a:defRPr sz="1300"/>
            </a:lvl1pPr>
          </a:lstStyle>
          <a:p>
            <a:pPr lvl="0"/>
            <a:r>
              <a:rPr lang="en-US" dirty="0"/>
              <a:t>Type question Keyword here</a:t>
            </a:r>
          </a:p>
        </p:txBody>
      </p:sp>
      <p:sp>
        <p:nvSpPr>
          <p:cNvPr id="24" name="Text Placeholder 5"/>
          <p:cNvSpPr>
            <a:spLocks noGrp="1"/>
          </p:cNvSpPr>
          <p:nvPr>
            <p:ph type="body" sz="quarter" idx="27" hasCustomPrompt="1"/>
          </p:nvPr>
        </p:nvSpPr>
        <p:spPr>
          <a:xfrm>
            <a:off x="6338048" y="3134679"/>
            <a:ext cx="1523999" cy="887227"/>
          </a:xfrm>
        </p:spPr>
        <p:txBody>
          <a:bodyPr>
            <a:normAutofit/>
          </a:bodyPr>
          <a:lstStyle>
            <a:lvl1pPr marL="0" indent="0">
              <a:buNone/>
              <a:defRPr sz="1300"/>
            </a:lvl1pPr>
          </a:lstStyle>
          <a:p>
            <a:pPr lvl="0"/>
            <a:r>
              <a:rPr lang="en-US" dirty="0"/>
              <a:t>Type question Keyword here</a:t>
            </a:r>
          </a:p>
        </p:txBody>
      </p:sp>
      <p:sp>
        <p:nvSpPr>
          <p:cNvPr id="25" name="Text Placeholder 5"/>
          <p:cNvSpPr>
            <a:spLocks noGrp="1"/>
          </p:cNvSpPr>
          <p:nvPr>
            <p:ph type="body" sz="quarter" idx="28" hasCustomPrompt="1"/>
          </p:nvPr>
        </p:nvSpPr>
        <p:spPr>
          <a:xfrm>
            <a:off x="6338047" y="4171727"/>
            <a:ext cx="1523999" cy="887227"/>
          </a:xfrm>
        </p:spPr>
        <p:txBody>
          <a:bodyPr>
            <a:normAutofit/>
          </a:bodyPr>
          <a:lstStyle>
            <a:lvl1pPr marL="0" indent="0">
              <a:buNone/>
              <a:defRPr sz="1300"/>
            </a:lvl1pPr>
          </a:lstStyle>
          <a:p>
            <a:pPr lvl="0"/>
            <a:r>
              <a:rPr lang="en-US" dirty="0"/>
              <a:t>Type question Keyword here</a:t>
            </a:r>
          </a:p>
        </p:txBody>
      </p:sp>
      <p:sp>
        <p:nvSpPr>
          <p:cNvPr id="26" name="Text Placeholder 5"/>
          <p:cNvSpPr>
            <a:spLocks noGrp="1"/>
          </p:cNvSpPr>
          <p:nvPr>
            <p:ph type="body" sz="quarter" idx="29" hasCustomPrompt="1"/>
          </p:nvPr>
        </p:nvSpPr>
        <p:spPr>
          <a:xfrm>
            <a:off x="6338047" y="5163786"/>
            <a:ext cx="1523999" cy="887227"/>
          </a:xfrm>
        </p:spPr>
        <p:txBody>
          <a:bodyPr>
            <a:normAutofit/>
          </a:bodyPr>
          <a:lstStyle>
            <a:lvl1pPr marL="0" indent="0">
              <a:buNone/>
              <a:defRPr sz="1300"/>
            </a:lvl1pPr>
          </a:lstStyle>
          <a:p>
            <a:pPr lvl="0"/>
            <a:r>
              <a:rPr lang="en-US" dirty="0"/>
              <a:t>Type question Keyword here</a:t>
            </a:r>
          </a:p>
        </p:txBody>
      </p:sp>
    </p:spTree>
    <p:extLst>
      <p:ext uri="{BB962C8B-B14F-4D97-AF65-F5344CB8AC3E}">
        <p14:creationId xmlns:p14="http://schemas.microsoft.com/office/powerpoint/2010/main" val="2574635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LT Revision Lesson">
    <p:spTree>
      <p:nvGrpSpPr>
        <p:cNvPr id="1" name=""/>
        <p:cNvGrpSpPr/>
        <p:nvPr/>
      </p:nvGrpSpPr>
      <p:grpSpPr>
        <a:xfrm>
          <a:off x="0" y="0"/>
          <a:ext cx="0" cy="0"/>
          <a:chOff x="0" y="0"/>
          <a:chExt cx="0" cy="0"/>
        </a:xfrm>
      </p:grpSpPr>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REVISE</a:t>
            </a:r>
            <a:endParaRPr lang="en-GB" sz="1300" b="0" dirty="0">
              <a:solidFill>
                <a:schemeClr val="bg1"/>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PRACTICE</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CHECK</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47" name="Picture 46"/>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9360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6"/>
            <a:ext cx="11623833"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RETRIEVE</a:t>
            </a:r>
            <a:endParaRPr lang="en-GB" sz="13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Box 22"/>
          <p:cNvSpPr txBox="1"/>
          <p:nvPr/>
        </p:nvSpPr>
        <p:spPr>
          <a:xfrm>
            <a:off x="9350188" y="465001"/>
            <a:ext cx="2583724" cy="392415"/>
          </a:xfrm>
          <a:prstGeom prst="rect">
            <a:avLst/>
          </a:prstGeom>
          <a:noFill/>
        </p:spPr>
        <p:txBody>
          <a:bodyPr wrap="square" rtlCol="0">
            <a:spAutoFit/>
          </a:bodyPr>
          <a:lstStyle/>
          <a:p>
            <a:pPr algn="ctr"/>
            <a:r>
              <a:rPr lang="en-GB" sz="1950" dirty="0">
                <a:solidFill>
                  <a:srgbClr val="002060"/>
                </a:solidFill>
              </a:rPr>
              <a:t>7 February, 2023</a:t>
            </a:r>
          </a:p>
        </p:txBody>
      </p:sp>
      <p:sp>
        <p:nvSpPr>
          <p:cNvPr id="25" name="TextBox 24"/>
          <p:cNvSpPr txBox="1"/>
          <p:nvPr/>
        </p:nvSpPr>
        <p:spPr>
          <a:xfrm>
            <a:off x="304799" y="1372770"/>
            <a:ext cx="11623833" cy="317459"/>
          </a:xfrm>
          <a:prstGeom prst="rect">
            <a:avLst/>
          </a:prstGeom>
          <a:solidFill>
            <a:schemeClr val="bg1"/>
          </a:solidFill>
          <a:ln w="28575">
            <a:solidFill>
              <a:srgbClr val="0B5196"/>
            </a:solidFill>
          </a:ln>
        </p:spPr>
        <p:txBody>
          <a:bodyPr wrap="square" rtlCol="0">
            <a:spAutoFit/>
          </a:bodyPr>
          <a:lstStyle/>
          <a:p>
            <a:endParaRPr lang="en-GB" sz="1463" dirty="0"/>
          </a:p>
        </p:txBody>
      </p:sp>
      <p:sp>
        <p:nvSpPr>
          <p:cNvPr id="31" name="Text Placeholder 30"/>
          <p:cNvSpPr>
            <a:spLocks noGrp="1"/>
          </p:cNvSpPr>
          <p:nvPr>
            <p:ph type="body" sz="quarter" idx="10"/>
          </p:nvPr>
        </p:nvSpPr>
        <p:spPr>
          <a:xfrm>
            <a:off x="425020" y="434386"/>
            <a:ext cx="9099550" cy="488983"/>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
        <p:nvSpPr>
          <p:cNvPr id="50" name="Text Placeholder 30"/>
          <p:cNvSpPr>
            <a:spLocks noGrp="1"/>
          </p:cNvSpPr>
          <p:nvPr>
            <p:ph type="body" sz="quarter" idx="11"/>
          </p:nvPr>
        </p:nvSpPr>
        <p:spPr>
          <a:xfrm>
            <a:off x="425021" y="1501023"/>
            <a:ext cx="11363568" cy="4460506"/>
          </a:xfrm>
          <a:prstGeom prst="rect">
            <a:avLst/>
          </a:prstGeom>
        </p:spPr>
        <p:txBody>
          <a:bodyPr/>
          <a:lstStyle>
            <a:lvl1pPr marL="0" indent="0">
              <a:buNone/>
              <a:defRPr sz="1950">
                <a:solidFill>
                  <a:srgbClr val="002060"/>
                </a:solidFill>
              </a:defRPr>
            </a:lvl1pPr>
            <a:lvl5pPr marL="1485856" indent="0">
              <a:buNone/>
              <a:defRPr/>
            </a:lvl5pPr>
          </a:lstStyle>
          <a:p>
            <a:pPr lvl="0"/>
            <a:r>
              <a:rPr lang="en-GB"/>
              <a:t>Click to edit Master text styles</a:t>
            </a:r>
          </a:p>
        </p:txBody>
      </p:sp>
    </p:spTree>
    <p:extLst>
      <p:ext uri="{BB962C8B-B14F-4D97-AF65-F5344CB8AC3E}">
        <p14:creationId xmlns:p14="http://schemas.microsoft.com/office/powerpoint/2010/main" val="2376448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391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5_ALT Lesson Structure">
    <p:spTree>
      <p:nvGrpSpPr>
        <p:cNvPr id="1" name=""/>
        <p:cNvGrpSpPr/>
        <p:nvPr/>
      </p:nvGrpSpPr>
      <p:grpSpPr>
        <a:xfrm>
          <a:off x="0" y="0"/>
          <a:ext cx="0" cy="0"/>
          <a:chOff x="0" y="0"/>
          <a:chExt cx="0" cy="0"/>
        </a:xfrm>
      </p:grpSpPr>
      <p:sp>
        <p:nvSpPr>
          <p:cNvPr id="20" name="TextBox 19"/>
          <p:cNvSpPr txBox="1"/>
          <p:nvPr/>
        </p:nvSpPr>
        <p:spPr>
          <a:xfrm>
            <a:off x="3371396" y="496540"/>
            <a:ext cx="2446670" cy="593752"/>
          </a:xfrm>
          <a:prstGeom prst="rect">
            <a:avLst/>
          </a:prstGeom>
          <a:solidFill>
            <a:srgbClr val="DAE3F3"/>
          </a:solidFill>
        </p:spPr>
        <p:txBody>
          <a:bodyPr wrap="square" rtlCol="0">
            <a:spAutoFit/>
          </a:bodyPr>
          <a:lstStyle/>
          <a:p>
            <a:pPr marL="0" indent="0" algn="ctr">
              <a:spcAft>
                <a:spcPts val="244"/>
              </a:spcAft>
              <a:buFont typeface="Arial" panose="020B0604020202020204" pitchFamily="34" charset="0"/>
              <a:buNone/>
            </a:pPr>
            <a:r>
              <a:rPr lang="en-GB" sz="975" dirty="0">
                <a:solidFill>
                  <a:srgbClr val="0B5196"/>
                </a:solidFill>
                <a:latin typeface="+mn-lt"/>
              </a:rPr>
              <a:t>Clear instruction and modelling</a:t>
            </a:r>
          </a:p>
          <a:p>
            <a:pPr marL="0" indent="0" algn="ctr">
              <a:spcAft>
                <a:spcPts val="244"/>
              </a:spcAft>
              <a:buFont typeface="Arial" panose="020B0604020202020204" pitchFamily="34" charset="0"/>
              <a:buNone/>
            </a:pPr>
            <a:r>
              <a:rPr lang="en-GB" sz="975" dirty="0">
                <a:solidFill>
                  <a:srgbClr val="0B5196"/>
                </a:solidFill>
                <a:latin typeface="+mn-lt"/>
              </a:rPr>
              <a:t>Model Reading Strategies </a:t>
            </a:r>
          </a:p>
          <a:p>
            <a:pPr marL="0" indent="0" algn="ctr">
              <a:spcAft>
                <a:spcPts val="244"/>
              </a:spcAft>
              <a:buFont typeface="Arial" panose="020B0604020202020204" pitchFamily="34" charset="0"/>
              <a:buNone/>
            </a:pPr>
            <a:r>
              <a:rPr lang="en-GB" sz="975" dirty="0">
                <a:solidFill>
                  <a:srgbClr val="0B5196"/>
                </a:solidFill>
                <a:latin typeface="+mn-lt"/>
              </a:rPr>
              <a:t>Use Knowledge Organiser</a:t>
            </a:r>
          </a:p>
        </p:txBody>
      </p:sp>
      <p:sp>
        <p:nvSpPr>
          <p:cNvPr id="19" name="TextBox 18"/>
          <p:cNvSpPr txBox="1"/>
          <p:nvPr/>
        </p:nvSpPr>
        <p:spPr>
          <a:xfrm>
            <a:off x="9052208" y="488379"/>
            <a:ext cx="2688823" cy="593752"/>
          </a:xfrm>
          <a:prstGeom prst="rect">
            <a:avLst/>
          </a:prstGeom>
          <a:solidFill>
            <a:srgbClr val="DAE3F3"/>
          </a:solidFill>
        </p:spPr>
        <p:txBody>
          <a:bodyPr wrap="square" rtlCol="0">
            <a:spAutoFit/>
          </a:bodyPr>
          <a:lstStyle/>
          <a:p>
            <a:pPr marL="0" marR="0" lvl="0" indent="0" algn="ctr" defTabSz="742950" rtl="0" eaLnBrk="1" fontAlgn="auto" latinLnBrk="0" hangingPunct="1">
              <a:lnSpc>
                <a:spcPct val="100000"/>
              </a:lnSpc>
              <a:spcBef>
                <a:spcPts val="0"/>
              </a:spcBef>
              <a:spcAft>
                <a:spcPts val="244"/>
              </a:spcAft>
              <a:buClrTx/>
              <a:buSzTx/>
              <a:buFont typeface="Arial" panose="020B0604020202020204" pitchFamily="34" charset="0"/>
              <a:buNone/>
              <a:tabLst/>
              <a:defRPr/>
            </a:pPr>
            <a:r>
              <a:rPr lang="en-GB" sz="975" dirty="0">
                <a:solidFill>
                  <a:srgbClr val="0B5196"/>
                </a:solidFill>
                <a:latin typeface="+mn-lt"/>
              </a:rPr>
              <a:t>Remove scaffolding when</a:t>
            </a:r>
            <a:r>
              <a:rPr lang="en-GB" sz="975" baseline="0" dirty="0">
                <a:solidFill>
                  <a:srgbClr val="0B5196"/>
                </a:solidFill>
                <a:latin typeface="+mn-lt"/>
              </a:rPr>
              <a:t> appropriate</a:t>
            </a:r>
            <a:endParaRPr lang="en-GB" sz="975" dirty="0">
              <a:solidFill>
                <a:srgbClr val="0B5196"/>
              </a:solidFill>
              <a:latin typeface="+mn-lt"/>
            </a:endParaRPr>
          </a:p>
          <a:p>
            <a:pPr marL="0" indent="0" algn="ctr">
              <a:spcAft>
                <a:spcPts val="244"/>
              </a:spcAft>
              <a:buFont typeface="Arial" panose="020B0604020202020204" pitchFamily="34" charset="0"/>
              <a:buNone/>
            </a:pPr>
            <a:r>
              <a:rPr lang="en-GB" sz="975" dirty="0">
                <a:solidFill>
                  <a:srgbClr val="0B5196"/>
                </a:solidFill>
                <a:latin typeface="+mn-lt"/>
              </a:rPr>
              <a:t>Connect with existing knowledge</a:t>
            </a:r>
          </a:p>
          <a:p>
            <a:pPr marL="0" indent="0" algn="ctr">
              <a:spcAft>
                <a:spcPts val="244"/>
              </a:spcAft>
              <a:buFont typeface="Arial" panose="020B0604020202020204" pitchFamily="34" charset="0"/>
              <a:buNone/>
            </a:pPr>
            <a:r>
              <a:rPr lang="en-GB" sz="975" dirty="0">
                <a:solidFill>
                  <a:srgbClr val="0B5196"/>
                </a:solidFill>
                <a:latin typeface="+mn-lt"/>
              </a:rPr>
              <a:t>Capture in writing or performance</a:t>
            </a:r>
          </a:p>
        </p:txBody>
      </p:sp>
      <p:sp>
        <p:nvSpPr>
          <p:cNvPr id="11" name="Pentagon 10"/>
          <p:cNvSpPr/>
          <p:nvPr/>
        </p:nvSpPr>
        <p:spPr>
          <a:xfrm>
            <a:off x="169863" y="130892"/>
            <a:ext cx="2988000" cy="358139"/>
          </a:xfrm>
          <a:prstGeom prst="homePlate">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3061553" y="130892"/>
            <a:ext cx="2988000" cy="358139"/>
          </a:xfrm>
          <a:prstGeom prst="chevron">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963055" y="130892"/>
            <a:ext cx="2988000" cy="358139"/>
          </a:xfrm>
          <a:prstGeom prst="chevron">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860464" y="130892"/>
            <a:ext cx="2988000" cy="358139"/>
          </a:xfrm>
          <a:prstGeom prst="chevron">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7" name="TextBox 16"/>
          <p:cNvSpPr txBox="1"/>
          <p:nvPr/>
        </p:nvSpPr>
        <p:spPr>
          <a:xfrm>
            <a:off x="258329" y="475131"/>
            <a:ext cx="2666487" cy="593752"/>
          </a:xfrm>
          <a:prstGeom prst="rect">
            <a:avLst/>
          </a:prstGeom>
          <a:noFill/>
        </p:spPr>
        <p:txBody>
          <a:bodyPr wrap="square" rtlCol="0">
            <a:spAutoFit/>
          </a:bodyPr>
          <a:lstStyle/>
          <a:p>
            <a:pPr marL="0" marR="0" lvl="0" indent="0" algn="ctr" defTabSz="742950" rtl="0" eaLnBrk="1" fontAlgn="auto" latinLnBrk="0" hangingPunct="1">
              <a:lnSpc>
                <a:spcPct val="100000"/>
              </a:lnSpc>
              <a:spcBef>
                <a:spcPts val="0"/>
              </a:spcBef>
              <a:spcAft>
                <a:spcPts val="244"/>
              </a:spcAft>
              <a:buClrTx/>
              <a:buSzTx/>
              <a:buFont typeface="Arial" panose="020B0604020202020204" pitchFamily="34" charset="0"/>
              <a:buNone/>
              <a:tabLst/>
              <a:defRPr/>
            </a:pPr>
            <a:r>
              <a:rPr lang="en-GB" sz="975" dirty="0">
                <a:solidFill>
                  <a:srgbClr val="0B5196"/>
                </a:solidFill>
                <a:latin typeface="+mn-lt"/>
              </a:rPr>
              <a:t>Space recent and long term knowledge </a:t>
            </a:r>
          </a:p>
          <a:p>
            <a:pPr marL="0" marR="0" lvl="0" indent="0" algn="ctr" defTabSz="742950" rtl="0" eaLnBrk="1" fontAlgn="auto" latinLnBrk="0" hangingPunct="1">
              <a:lnSpc>
                <a:spcPct val="100000"/>
              </a:lnSpc>
              <a:spcBef>
                <a:spcPts val="0"/>
              </a:spcBef>
              <a:spcAft>
                <a:spcPts val="244"/>
              </a:spcAft>
              <a:buClrTx/>
              <a:buSzTx/>
              <a:buFont typeface="Arial" panose="020B0604020202020204" pitchFamily="34" charset="0"/>
              <a:buNone/>
              <a:tabLst/>
              <a:defRPr/>
            </a:pPr>
            <a:r>
              <a:rPr lang="en-GB" sz="975" dirty="0">
                <a:solidFill>
                  <a:srgbClr val="0B5196"/>
                </a:solidFill>
                <a:latin typeface="+mn-lt"/>
              </a:rPr>
              <a:t>Misconceptions from Track &amp; Transfer</a:t>
            </a:r>
          </a:p>
          <a:p>
            <a:pPr marL="0" marR="0" lvl="0" indent="0" algn="ctr" defTabSz="742950" rtl="0" eaLnBrk="1" fontAlgn="auto" latinLnBrk="0" hangingPunct="1">
              <a:lnSpc>
                <a:spcPct val="100000"/>
              </a:lnSpc>
              <a:spcBef>
                <a:spcPts val="0"/>
              </a:spcBef>
              <a:spcAft>
                <a:spcPts val="244"/>
              </a:spcAft>
              <a:buClrTx/>
              <a:buSzTx/>
              <a:buFont typeface="Arial" panose="020B0604020202020204" pitchFamily="34" charset="0"/>
              <a:buNone/>
              <a:tabLst/>
              <a:defRPr/>
            </a:pPr>
            <a:r>
              <a:rPr lang="en-GB" sz="975" dirty="0">
                <a:solidFill>
                  <a:srgbClr val="0B5196"/>
                </a:solidFill>
                <a:latin typeface="+mn-lt"/>
              </a:rPr>
              <a:t>Connect to KO &amp; home learning</a:t>
            </a:r>
          </a:p>
        </p:txBody>
      </p:sp>
      <p:sp>
        <p:nvSpPr>
          <p:cNvPr id="21" name="TextBox 20"/>
          <p:cNvSpPr txBox="1"/>
          <p:nvPr/>
        </p:nvSpPr>
        <p:spPr>
          <a:xfrm>
            <a:off x="6291539" y="496542"/>
            <a:ext cx="2494946" cy="593752"/>
          </a:xfrm>
          <a:prstGeom prst="rect">
            <a:avLst/>
          </a:prstGeom>
          <a:noFill/>
        </p:spPr>
        <p:txBody>
          <a:bodyPr wrap="square" rtlCol="0">
            <a:spAutoFit/>
          </a:bodyPr>
          <a:lstStyle/>
          <a:p>
            <a:pPr marL="0" indent="0" algn="ctr">
              <a:spcAft>
                <a:spcPts val="244"/>
              </a:spcAft>
              <a:buFont typeface="Arial" panose="020B0604020202020204" pitchFamily="34" charset="0"/>
              <a:buNone/>
            </a:pPr>
            <a:r>
              <a:rPr lang="en-GB" sz="975" dirty="0">
                <a:solidFill>
                  <a:srgbClr val="0B5196"/>
                </a:solidFill>
                <a:latin typeface="+mn-lt"/>
              </a:rPr>
              <a:t>Add scaffolding where required</a:t>
            </a:r>
          </a:p>
          <a:p>
            <a:pPr marL="0" indent="0" algn="ctr">
              <a:spcAft>
                <a:spcPts val="244"/>
              </a:spcAft>
              <a:buFont typeface="Arial" panose="020B0604020202020204" pitchFamily="34" charset="0"/>
              <a:buNone/>
            </a:pPr>
            <a:r>
              <a:rPr lang="en-GB" sz="975" dirty="0">
                <a:solidFill>
                  <a:srgbClr val="0B5196"/>
                </a:solidFill>
                <a:latin typeface="+mn-lt"/>
              </a:rPr>
              <a:t>Use whiteboards &amp; visualisers</a:t>
            </a:r>
          </a:p>
          <a:p>
            <a:pPr marL="0" indent="0" algn="ctr">
              <a:spcAft>
                <a:spcPts val="244"/>
              </a:spcAft>
              <a:buFont typeface="Arial" panose="020B0604020202020204" pitchFamily="34" charset="0"/>
              <a:buNone/>
            </a:pPr>
            <a:r>
              <a:rPr lang="en-GB" sz="975" dirty="0">
                <a:solidFill>
                  <a:srgbClr val="0B5196"/>
                </a:solidFill>
                <a:latin typeface="+mn-lt"/>
              </a:rPr>
              <a:t>Make thinking visible </a:t>
            </a:r>
          </a:p>
        </p:txBody>
      </p:sp>
      <p:sp>
        <p:nvSpPr>
          <p:cNvPr id="25" name="Donut 24"/>
          <p:cNvSpPr/>
          <p:nvPr/>
        </p:nvSpPr>
        <p:spPr>
          <a:xfrm>
            <a:off x="2412025" y="2254578"/>
            <a:ext cx="3132000" cy="3132000"/>
          </a:xfrm>
          <a:prstGeom prst="donut">
            <a:avLst>
              <a:gd name="adj" fmla="val 1922"/>
            </a:avLst>
          </a:prstGeom>
          <a:no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solidFill>
                <a:schemeClr val="tx1"/>
              </a:solidFill>
            </a:endParaRPr>
          </a:p>
        </p:txBody>
      </p:sp>
      <p:sp>
        <p:nvSpPr>
          <p:cNvPr id="26" name="Chevron 25"/>
          <p:cNvSpPr/>
          <p:nvPr/>
        </p:nvSpPr>
        <p:spPr>
          <a:xfrm>
            <a:off x="3161380" y="5086282"/>
            <a:ext cx="1656000" cy="360000"/>
          </a:xfrm>
          <a:prstGeom prst="chevron">
            <a:avLst>
              <a:gd name="adj" fmla="val 0"/>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50" b="0" dirty="0">
                <a:solidFill>
                  <a:schemeClr val="bg1"/>
                </a:solidFill>
              </a:rPr>
              <a:t>PRACTISE</a:t>
            </a:r>
          </a:p>
        </p:txBody>
      </p:sp>
      <p:sp>
        <p:nvSpPr>
          <p:cNvPr id="27" name="Chevron 26"/>
          <p:cNvSpPr/>
          <p:nvPr/>
        </p:nvSpPr>
        <p:spPr>
          <a:xfrm>
            <a:off x="3171006" y="2199660"/>
            <a:ext cx="1656000" cy="360000"/>
          </a:xfrm>
          <a:prstGeom prst="chevron">
            <a:avLst>
              <a:gd name="adj" fmla="val 0"/>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50" b="0" dirty="0">
                <a:solidFill>
                  <a:schemeClr val="bg1"/>
                </a:solidFill>
              </a:rPr>
              <a:t>RETRIEVE</a:t>
            </a:r>
          </a:p>
        </p:txBody>
      </p:sp>
      <p:sp>
        <p:nvSpPr>
          <p:cNvPr id="28" name="Chevron 27"/>
          <p:cNvSpPr/>
          <p:nvPr/>
        </p:nvSpPr>
        <p:spPr>
          <a:xfrm>
            <a:off x="5344231" y="3633423"/>
            <a:ext cx="1656000" cy="360000"/>
          </a:xfrm>
          <a:prstGeom prst="chevron">
            <a:avLst>
              <a:gd name="adj" fmla="val 0"/>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50" b="0" dirty="0">
                <a:solidFill>
                  <a:schemeClr val="bg1"/>
                </a:solidFill>
              </a:rPr>
              <a:t>INSTRUCT</a:t>
            </a:r>
          </a:p>
        </p:txBody>
      </p:sp>
      <p:sp>
        <p:nvSpPr>
          <p:cNvPr id="29" name="Chevron 28"/>
          <p:cNvSpPr/>
          <p:nvPr/>
        </p:nvSpPr>
        <p:spPr>
          <a:xfrm>
            <a:off x="950178" y="3633423"/>
            <a:ext cx="1656000" cy="360000"/>
          </a:xfrm>
          <a:prstGeom prst="chevron">
            <a:avLst>
              <a:gd name="adj" fmla="val 0"/>
            </a:avLst>
          </a:prstGeom>
          <a:solidFill>
            <a:srgbClr val="0B5196"/>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50" b="0" dirty="0">
                <a:solidFill>
                  <a:schemeClr val="bg1"/>
                </a:solidFill>
              </a:rPr>
              <a:t>SECURE</a:t>
            </a:r>
          </a:p>
        </p:txBody>
      </p:sp>
      <p:cxnSp>
        <p:nvCxnSpPr>
          <p:cNvPr id="30" name="Straight Connector 29"/>
          <p:cNvCxnSpPr/>
          <p:nvPr/>
        </p:nvCxnSpPr>
        <p:spPr>
          <a:xfrm flipV="1">
            <a:off x="5736091" y="5052928"/>
            <a:ext cx="185611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a:endCxn id="8" idx="4"/>
          </p:cNvCxnSpPr>
          <p:nvPr/>
        </p:nvCxnSpPr>
        <p:spPr>
          <a:xfrm flipH="1" flipV="1">
            <a:off x="3969255" y="4648580"/>
            <a:ext cx="0" cy="4377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2" name="TextBox 31"/>
          <p:cNvSpPr txBox="1"/>
          <p:nvPr/>
        </p:nvSpPr>
        <p:spPr>
          <a:xfrm>
            <a:off x="5774044" y="4215442"/>
            <a:ext cx="2255108" cy="568297"/>
          </a:xfrm>
          <a:prstGeom prst="rect">
            <a:avLst/>
          </a:prstGeom>
          <a:noFill/>
        </p:spPr>
        <p:txBody>
          <a:bodyPr wrap="square" rtlCol="0">
            <a:spAutoFit/>
          </a:bodyPr>
          <a:lstStyle/>
          <a:p>
            <a:pPr marL="0" indent="0" algn="l">
              <a:spcAft>
                <a:spcPts val="244"/>
              </a:spcAft>
              <a:buFont typeface="Arial" panose="020B0604020202020204" pitchFamily="34" charset="0"/>
              <a:buNone/>
            </a:pPr>
            <a:r>
              <a:rPr lang="en-GB" sz="1138" b="1" baseline="0" dirty="0" err="1">
                <a:solidFill>
                  <a:srgbClr val="0B5196"/>
                </a:solidFill>
                <a:latin typeface="+mn-lt"/>
              </a:rPr>
              <a:t>AfL</a:t>
            </a:r>
            <a:r>
              <a:rPr lang="en-GB" sz="1138" b="1" baseline="0" dirty="0">
                <a:solidFill>
                  <a:srgbClr val="0B5196"/>
                </a:solidFill>
                <a:latin typeface="+mn-lt"/>
              </a:rPr>
              <a:t> - Hinge Point Questions</a:t>
            </a:r>
          </a:p>
          <a:p>
            <a:pPr marL="0" indent="0" algn="l">
              <a:spcAft>
                <a:spcPts val="244"/>
              </a:spcAft>
              <a:buFont typeface="Arial" panose="020B0604020202020204" pitchFamily="34" charset="0"/>
              <a:buNone/>
            </a:pPr>
            <a:r>
              <a:rPr lang="en-GB" sz="894" baseline="0" dirty="0">
                <a:solidFill>
                  <a:srgbClr val="0B5196"/>
                </a:solidFill>
                <a:latin typeface="+mn-lt"/>
              </a:rPr>
              <a:t>Know whether to move forward into practice, or give more instruction</a:t>
            </a:r>
            <a:endParaRPr lang="en-GB" sz="894" dirty="0">
              <a:solidFill>
                <a:srgbClr val="0B5196"/>
              </a:solidFill>
              <a:latin typeface="+mn-lt"/>
            </a:endParaRPr>
          </a:p>
        </p:txBody>
      </p:sp>
      <p:cxnSp>
        <p:nvCxnSpPr>
          <p:cNvPr id="33" name="Straight Connector 32"/>
          <p:cNvCxnSpPr/>
          <p:nvPr/>
        </p:nvCxnSpPr>
        <p:spPr>
          <a:xfrm>
            <a:off x="5704292" y="2747693"/>
            <a:ext cx="141988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H="1">
            <a:off x="5371477" y="2747693"/>
            <a:ext cx="332814" cy="28961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TextBox 34"/>
          <p:cNvSpPr txBox="1"/>
          <p:nvPr/>
        </p:nvSpPr>
        <p:spPr>
          <a:xfrm>
            <a:off x="5725072" y="2073045"/>
            <a:ext cx="1743890" cy="568297"/>
          </a:xfrm>
          <a:prstGeom prst="rect">
            <a:avLst/>
          </a:prstGeom>
          <a:noFill/>
        </p:spPr>
        <p:txBody>
          <a:bodyPr wrap="square" rtlCol="0">
            <a:spAutoFit/>
          </a:bodyPr>
          <a:lstStyle/>
          <a:p>
            <a:pPr marL="0" indent="0" algn="l">
              <a:spcAft>
                <a:spcPts val="244"/>
              </a:spcAft>
              <a:buFont typeface="Arial" panose="020B0604020202020204" pitchFamily="34" charset="0"/>
              <a:buNone/>
            </a:pPr>
            <a:r>
              <a:rPr lang="en-GB" sz="1138" b="1" baseline="0" dirty="0" err="1">
                <a:solidFill>
                  <a:srgbClr val="0B5196"/>
                </a:solidFill>
                <a:latin typeface="+mn-lt"/>
              </a:rPr>
              <a:t>AfL</a:t>
            </a:r>
            <a:r>
              <a:rPr lang="en-GB" sz="1138" b="1" baseline="0" dirty="0">
                <a:solidFill>
                  <a:srgbClr val="0B5196"/>
                </a:solidFill>
                <a:latin typeface="+mn-lt"/>
              </a:rPr>
              <a:t> - Show Me</a:t>
            </a:r>
          </a:p>
          <a:p>
            <a:pPr marL="0" indent="0" algn="l">
              <a:spcAft>
                <a:spcPts val="244"/>
              </a:spcAft>
              <a:buFont typeface="Arial" panose="020B0604020202020204" pitchFamily="34" charset="0"/>
              <a:buNone/>
            </a:pPr>
            <a:r>
              <a:rPr lang="en-GB" sz="894" baseline="0" dirty="0">
                <a:solidFill>
                  <a:srgbClr val="0B5196"/>
                </a:solidFill>
                <a:latin typeface="+mn-lt"/>
              </a:rPr>
              <a:t>All the pupils must show their retrieval work </a:t>
            </a:r>
            <a:endParaRPr lang="en-GB" sz="894" dirty="0">
              <a:solidFill>
                <a:srgbClr val="0B5196"/>
              </a:solidFill>
              <a:latin typeface="+mn-lt"/>
            </a:endParaRPr>
          </a:p>
        </p:txBody>
      </p:sp>
      <p:cxnSp>
        <p:nvCxnSpPr>
          <p:cNvPr id="36" name="Straight Connector 35"/>
          <p:cNvCxnSpPr/>
          <p:nvPr/>
        </p:nvCxnSpPr>
        <p:spPr>
          <a:xfrm flipV="1">
            <a:off x="409512" y="5147348"/>
            <a:ext cx="185611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V="1">
            <a:off x="2263528" y="4687227"/>
            <a:ext cx="426679" cy="437412"/>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a:off x="576603" y="2766313"/>
            <a:ext cx="1590529" cy="17606"/>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flipV="1">
            <a:off x="2141885" y="2778893"/>
            <a:ext cx="420715" cy="309582"/>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0" name="TextBox 39"/>
          <p:cNvSpPr txBox="1"/>
          <p:nvPr/>
        </p:nvSpPr>
        <p:spPr>
          <a:xfrm>
            <a:off x="173262" y="4440592"/>
            <a:ext cx="1996998" cy="568297"/>
          </a:xfrm>
          <a:prstGeom prst="rect">
            <a:avLst/>
          </a:prstGeom>
          <a:noFill/>
        </p:spPr>
        <p:txBody>
          <a:bodyPr wrap="square" rtlCol="0">
            <a:spAutoFit/>
          </a:bodyPr>
          <a:lstStyle/>
          <a:p>
            <a:pPr marL="0" indent="0" algn="r">
              <a:spcAft>
                <a:spcPts val="244"/>
              </a:spcAft>
              <a:buFont typeface="Arial" panose="020B0604020202020204" pitchFamily="34" charset="0"/>
              <a:buNone/>
            </a:pPr>
            <a:r>
              <a:rPr lang="en-GB" sz="1138" b="1" baseline="0" dirty="0" err="1">
                <a:solidFill>
                  <a:srgbClr val="0B5196"/>
                </a:solidFill>
                <a:latin typeface="+mn-lt"/>
              </a:rPr>
              <a:t>AfL</a:t>
            </a:r>
            <a:r>
              <a:rPr lang="en-GB" sz="1138" b="1" baseline="0" dirty="0">
                <a:solidFill>
                  <a:srgbClr val="0B5196"/>
                </a:solidFill>
                <a:latin typeface="+mn-lt"/>
              </a:rPr>
              <a:t> - Live Marking</a:t>
            </a:r>
          </a:p>
          <a:p>
            <a:pPr marL="0" indent="0" algn="r">
              <a:spcAft>
                <a:spcPts val="244"/>
              </a:spcAft>
              <a:buFont typeface="Arial" panose="020B0604020202020204" pitchFamily="34" charset="0"/>
              <a:buNone/>
            </a:pPr>
            <a:r>
              <a:rPr lang="en-GB" sz="894" baseline="0" dirty="0">
                <a:solidFill>
                  <a:srgbClr val="0B5196"/>
                </a:solidFill>
                <a:latin typeface="+mn-lt"/>
              </a:rPr>
              <a:t>Circulate the room to find and solve problems as they happen</a:t>
            </a:r>
            <a:endParaRPr lang="en-GB" sz="894" dirty="0">
              <a:solidFill>
                <a:srgbClr val="0B5196"/>
              </a:solidFill>
              <a:latin typeface="+mn-lt"/>
            </a:endParaRPr>
          </a:p>
        </p:txBody>
      </p:sp>
      <p:sp>
        <p:nvSpPr>
          <p:cNvPr id="41" name="TextBox 40"/>
          <p:cNvSpPr txBox="1"/>
          <p:nvPr/>
        </p:nvSpPr>
        <p:spPr>
          <a:xfrm>
            <a:off x="173262" y="2110043"/>
            <a:ext cx="2057719" cy="568297"/>
          </a:xfrm>
          <a:prstGeom prst="rect">
            <a:avLst/>
          </a:prstGeom>
          <a:noFill/>
        </p:spPr>
        <p:txBody>
          <a:bodyPr wrap="square" rtlCol="0">
            <a:spAutoFit/>
          </a:bodyPr>
          <a:lstStyle/>
          <a:p>
            <a:pPr marL="0" indent="0" algn="r">
              <a:spcAft>
                <a:spcPts val="244"/>
              </a:spcAft>
              <a:buFont typeface="Arial" panose="020B0604020202020204" pitchFamily="34" charset="0"/>
              <a:buNone/>
            </a:pPr>
            <a:r>
              <a:rPr lang="en-GB" sz="1138" b="1" baseline="0" dirty="0" err="1">
                <a:solidFill>
                  <a:srgbClr val="0B5196"/>
                </a:solidFill>
                <a:latin typeface="+mn-lt"/>
              </a:rPr>
              <a:t>AfL</a:t>
            </a:r>
            <a:r>
              <a:rPr lang="en-GB" sz="1138" b="1" baseline="0" dirty="0">
                <a:solidFill>
                  <a:srgbClr val="0B5196"/>
                </a:solidFill>
                <a:latin typeface="+mn-lt"/>
              </a:rPr>
              <a:t> - Track &amp; Transfer</a:t>
            </a:r>
          </a:p>
          <a:p>
            <a:pPr marL="0" indent="0" algn="r">
              <a:spcAft>
                <a:spcPts val="244"/>
              </a:spcAft>
              <a:buFont typeface="Arial" panose="020B0604020202020204" pitchFamily="34" charset="0"/>
              <a:buNone/>
            </a:pPr>
            <a:r>
              <a:rPr lang="en-GB" sz="894" baseline="0" dirty="0">
                <a:solidFill>
                  <a:srgbClr val="0B5196"/>
                </a:solidFill>
                <a:latin typeface="+mn-lt"/>
              </a:rPr>
              <a:t>Monitor learning to inform panning and retrieval</a:t>
            </a:r>
            <a:endParaRPr lang="en-GB" sz="894" dirty="0">
              <a:solidFill>
                <a:srgbClr val="0B5196"/>
              </a:solidFill>
              <a:latin typeface="+mn-lt"/>
            </a:endParaRPr>
          </a:p>
        </p:txBody>
      </p:sp>
      <p:sp>
        <p:nvSpPr>
          <p:cNvPr id="81" name="Rectangle 80"/>
          <p:cNvSpPr/>
          <p:nvPr/>
        </p:nvSpPr>
        <p:spPr>
          <a:xfrm>
            <a:off x="0" y="6273800"/>
            <a:ext cx="12192000" cy="584200"/>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82" name="Chevron 81"/>
          <p:cNvSpPr/>
          <p:nvPr/>
        </p:nvSpPr>
        <p:spPr>
          <a:xfrm>
            <a:off x="3021107" y="6281396"/>
            <a:ext cx="5387387" cy="521686"/>
          </a:xfrm>
          <a:prstGeom prst="chevron">
            <a:avLst/>
          </a:prstGeom>
          <a:solidFill>
            <a:srgbClr val="0B519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ALT LESSON CYCLE</a:t>
            </a:r>
            <a:endParaRPr lang="en-GB" sz="1300" b="0" dirty="0">
              <a:solidFill>
                <a:schemeClr val="bg1"/>
              </a:solidFill>
            </a:endParaRPr>
          </a:p>
        </p:txBody>
      </p:sp>
      <p:pic>
        <p:nvPicPr>
          <p:cNvPr id="8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91" name="Rectangle 90"/>
          <p:cNvSpPr/>
          <p:nvPr/>
        </p:nvSpPr>
        <p:spPr>
          <a:xfrm>
            <a:off x="169863" y="1316917"/>
            <a:ext cx="11678601" cy="45719"/>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cxnSp>
        <p:nvCxnSpPr>
          <p:cNvPr id="43" name="Straight Connector 42"/>
          <p:cNvCxnSpPr/>
          <p:nvPr/>
        </p:nvCxnSpPr>
        <p:spPr>
          <a:xfrm flipH="1" flipV="1">
            <a:off x="5353548" y="4624553"/>
            <a:ext cx="402566" cy="41044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4" name="Straight Connector 43"/>
          <p:cNvCxnSpPr>
            <a:stCxn id="8" idx="0"/>
          </p:cNvCxnSpPr>
          <p:nvPr/>
        </p:nvCxnSpPr>
        <p:spPr>
          <a:xfrm flipV="1">
            <a:off x="3969255" y="2559660"/>
            <a:ext cx="0" cy="432918"/>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Straight Connector 44"/>
          <p:cNvCxnSpPr>
            <a:stCxn id="8" idx="6"/>
            <a:endCxn id="28" idx="1"/>
          </p:cNvCxnSpPr>
          <p:nvPr/>
        </p:nvCxnSpPr>
        <p:spPr>
          <a:xfrm flipV="1">
            <a:off x="4797255" y="3813423"/>
            <a:ext cx="546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6" name="Straight Connector 45"/>
          <p:cNvCxnSpPr>
            <a:stCxn id="29" idx="3"/>
            <a:endCxn id="8" idx="2"/>
          </p:cNvCxnSpPr>
          <p:nvPr/>
        </p:nvCxnSpPr>
        <p:spPr>
          <a:xfrm>
            <a:off x="2606178" y="3813423"/>
            <a:ext cx="535077"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9" name="Chevron 48"/>
          <p:cNvSpPr/>
          <p:nvPr/>
        </p:nvSpPr>
        <p:spPr>
          <a:xfrm>
            <a:off x="9770461" y="2044275"/>
            <a:ext cx="1462204" cy="360000"/>
          </a:xfrm>
          <a:prstGeom prst="chevron">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50" b="0" dirty="0">
              <a:solidFill>
                <a:schemeClr val="bg1"/>
              </a:solidFill>
            </a:endParaRPr>
          </a:p>
        </p:txBody>
      </p:sp>
      <p:sp>
        <p:nvSpPr>
          <p:cNvPr id="50" name="TextBox 49"/>
          <p:cNvSpPr txBox="1"/>
          <p:nvPr/>
        </p:nvSpPr>
        <p:spPr>
          <a:xfrm>
            <a:off x="8713695" y="2098878"/>
            <a:ext cx="3263153" cy="1622239"/>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244"/>
              </a:spcAft>
              <a:buClrTx/>
              <a:buSzTx/>
              <a:buFont typeface="Arial" panose="020B0604020202020204" pitchFamily="34" charset="0"/>
              <a:buNone/>
              <a:tabLst/>
              <a:defRPr/>
            </a:pPr>
            <a:r>
              <a:rPr lang="en-GB" sz="1950" b="1" dirty="0">
                <a:solidFill>
                  <a:srgbClr val="0B5196"/>
                </a:solidFill>
                <a:latin typeface="+mn-lt"/>
              </a:rPr>
              <a:t>CONNECT</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Core Knowledge and Concepts</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dirty="0">
                <a:solidFill>
                  <a:srgbClr val="0B5196"/>
                </a:solidFill>
                <a:latin typeface="+mn-lt"/>
              </a:rPr>
              <a:t>With Knowledge</a:t>
            </a:r>
            <a:r>
              <a:rPr lang="en-GB" sz="975" baseline="0" dirty="0">
                <a:solidFill>
                  <a:srgbClr val="0B5196"/>
                </a:solidFill>
                <a:latin typeface="+mn-lt"/>
              </a:rPr>
              <a:t> Organiser</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Home Learning</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the Curriculum Journey</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other Curriculum Subjects</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Personal Development and safeguarding</a:t>
            </a:r>
          </a:p>
          <a:p>
            <a:pPr marL="139303" marR="0" lvl="0" indent="-139303" algn="l" defTabSz="742950" rtl="0" eaLnBrk="1" fontAlgn="auto" latinLnBrk="0" hangingPunct="1">
              <a:lnSpc>
                <a:spcPct val="100000"/>
              </a:lnSpc>
              <a:spcBef>
                <a:spcPts val="0"/>
              </a:spcBef>
              <a:spcAft>
                <a:spcPts val="244"/>
              </a:spcAft>
              <a:buClrTx/>
              <a:buSzTx/>
              <a:buFont typeface="Arial" panose="020B0604020202020204" pitchFamily="34" charset="0"/>
              <a:buChar char="•"/>
              <a:tabLst/>
              <a:defRPr/>
            </a:pPr>
            <a:r>
              <a:rPr lang="en-GB" sz="975" baseline="0" dirty="0">
                <a:solidFill>
                  <a:srgbClr val="0B5196"/>
                </a:solidFill>
                <a:latin typeface="+mn-lt"/>
              </a:rPr>
              <a:t>With Gatsby Benchmarks (Careers)</a:t>
            </a:r>
            <a:endParaRPr lang="en-GB" sz="975" dirty="0">
              <a:solidFill>
                <a:srgbClr val="0B5196"/>
              </a:solidFill>
              <a:latin typeface="+mn-lt"/>
            </a:endParaRPr>
          </a:p>
        </p:txBody>
      </p:sp>
      <p:sp>
        <p:nvSpPr>
          <p:cNvPr id="51" name="Chevron 50"/>
          <p:cNvSpPr/>
          <p:nvPr/>
        </p:nvSpPr>
        <p:spPr>
          <a:xfrm rot="3350193">
            <a:off x="5034549" y="2659120"/>
            <a:ext cx="268941" cy="380094"/>
          </a:xfrm>
          <a:prstGeom prst="chevron">
            <a:avLst>
              <a:gd name="adj" fmla="val 73333"/>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solidFill>
                <a:schemeClr val="tx1"/>
              </a:solidFill>
            </a:endParaRPr>
          </a:p>
        </p:txBody>
      </p:sp>
      <p:sp>
        <p:nvSpPr>
          <p:cNvPr id="8" name="Donut 7"/>
          <p:cNvSpPr/>
          <p:nvPr/>
        </p:nvSpPr>
        <p:spPr>
          <a:xfrm>
            <a:off x="3141255" y="2992578"/>
            <a:ext cx="1656000" cy="1656000"/>
          </a:xfrm>
          <a:prstGeom prst="donut">
            <a:avLst>
              <a:gd name="adj" fmla="val 4035"/>
            </a:avLst>
          </a:prstGeom>
          <a:solidFill>
            <a:srgbClr val="DAE3F3"/>
          </a:solidFill>
          <a:ln w="19050">
            <a:solidFill>
              <a:srgbClr val="0B51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solidFill>
                <a:schemeClr val="tx1"/>
              </a:solidFill>
            </a:endParaRPr>
          </a:p>
        </p:txBody>
      </p:sp>
      <p:sp>
        <p:nvSpPr>
          <p:cNvPr id="42" name="Chevron 41"/>
          <p:cNvSpPr/>
          <p:nvPr/>
        </p:nvSpPr>
        <p:spPr>
          <a:xfrm>
            <a:off x="3242660" y="3634849"/>
            <a:ext cx="1462204" cy="360000"/>
          </a:xfrm>
          <a:prstGeom prst="chevron">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50" b="1" dirty="0">
                <a:solidFill>
                  <a:srgbClr val="0B5196"/>
                </a:solidFill>
              </a:rPr>
              <a:t>CONNECT</a:t>
            </a:r>
          </a:p>
        </p:txBody>
      </p:sp>
      <p:cxnSp>
        <p:nvCxnSpPr>
          <p:cNvPr id="47" name="Straight Connector 46"/>
          <p:cNvCxnSpPr/>
          <p:nvPr/>
        </p:nvCxnSpPr>
        <p:spPr>
          <a:xfrm>
            <a:off x="5401784" y="3173506"/>
            <a:ext cx="331191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8" name="Straight Connector 47"/>
          <p:cNvCxnSpPr/>
          <p:nvPr/>
        </p:nvCxnSpPr>
        <p:spPr>
          <a:xfrm flipH="1">
            <a:off x="4797256" y="3173508"/>
            <a:ext cx="604530" cy="425813"/>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55644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sp>
        <p:nvSpPr>
          <p:cNvPr id="2" name="Rectangle 1"/>
          <p:cNvSpPr/>
          <p:nvPr/>
        </p:nvSpPr>
        <p:spPr>
          <a:xfrm>
            <a:off x="0" y="6273800"/>
            <a:ext cx="12192000" cy="584200"/>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pic>
        <p:nvPicPr>
          <p:cNvPr id="14" name="Picture 13"/>
          <p:cNvPicPr>
            <a:picLocks noChangeAspect="1"/>
          </p:cNvPicPr>
          <p:nvPr/>
        </p:nvPicPr>
        <p:blipFill>
          <a:blip r:embed="rId2">
            <a:duotone>
              <a:prstClr val="black"/>
              <a:schemeClr val="accent1">
                <a:tint val="45000"/>
                <a:satMod val="400000"/>
              </a:schemeClr>
            </a:duotone>
            <a:lum bright="-40000"/>
          </a:blip>
          <a:stretch>
            <a:fillRect/>
          </a:stretch>
        </p:blipFill>
        <p:spPr>
          <a:xfrm>
            <a:off x="3651494" y="1467132"/>
            <a:ext cx="4352672" cy="4609876"/>
          </a:xfrm>
          <a:prstGeom prst="rect">
            <a:avLst/>
          </a:prstGeom>
        </p:spPr>
      </p:pic>
      <p:sp>
        <p:nvSpPr>
          <p:cNvPr id="17" name="TextBox 16"/>
          <p:cNvSpPr txBox="1"/>
          <p:nvPr/>
        </p:nvSpPr>
        <p:spPr>
          <a:xfrm rot="19391665">
            <a:off x="6631545" y="4889520"/>
            <a:ext cx="1188292" cy="592470"/>
          </a:xfrm>
          <a:prstGeom prst="rect">
            <a:avLst/>
          </a:prstGeom>
          <a:noFill/>
        </p:spPr>
        <p:txBody>
          <a:bodyPr wrap="square" rtlCol="0">
            <a:spAutoFit/>
          </a:bodyPr>
          <a:lstStyle/>
          <a:p>
            <a:pPr algn="ctr"/>
            <a:r>
              <a:rPr lang="en-GB" sz="1625" b="0" dirty="0">
                <a:solidFill>
                  <a:srgbClr val="0B5196"/>
                </a:solidFill>
                <a:effectLst/>
                <a:latin typeface="Century Gothic" panose="020B0502020202020204" pitchFamily="34" charset="0"/>
              </a:rPr>
              <a:t>Every lesson</a:t>
            </a:r>
          </a:p>
        </p:txBody>
      </p:sp>
      <p:sp>
        <p:nvSpPr>
          <p:cNvPr id="18" name="TextBox 17"/>
          <p:cNvSpPr txBox="1"/>
          <p:nvPr/>
        </p:nvSpPr>
        <p:spPr>
          <a:xfrm rot="19817353">
            <a:off x="6409188" y="3940250"/>
            <a:ext cx="957786" cy="492443"/>
          </a:xfrm>
          <a:prstGeom prst="rect">
            <a:avLst/>
          </a:prstGeom>
          <a:noFill/>
        </p:spPr>
        <p:txBody>
          <a:bodyPr wrap="square" rtlCol="0">
            <a:spAutoFit/>
          </a:bodyPr>
          <a:lstStyle/>
          <a:p>
            <a:pPr algn="ctr"/>
            <a:r>
              <a:rPr lang="en-GB" sz="1300" b="0" dirty="0">
                <a:solidFill>
                  <a:srgbClr val="0B5196"/>
                </a:solidFill>
                <a:effectLst/>
                <a:latin typeface="Century Gothic" panose="020B0502020202020204" pitchFamily="34" charset="0"/>
              </a:rPr>
              <a:t>Every few weeks</a:t>
            </a:r>
          </a:p>
        </p:txBody>
      </p:sp>
      <p:sp>
        <p:nvSpPr>
          <p:cNvPr id="19" name="TextBox 18"/>
          <p:cNvSpPr txBox="1"/>
          <p:nvPr/>
        </p:nvSpPr>
        <p:spPr>
          <a:xfrm rot="19932370">
            <a:off x="6180859" y="2931389"/>
            <a:ext cx="698718" cy="617670"/>
          </a:xfrm>
          <a:prstGeom prst="rect">
            <a:avLst/>
          </a:prstGeom>
          <a:noFill/>
        </p:spPr>
        <p:txBody>
          <a:bodyPr wrap="square" rtlCol="0">
            <a:spAutoFit/>
          </a:bodyPr>
          <a:lstStyle/>
          <a:p>
            <a:pPr algn="ctr"/>
            <a:r>
              <a:rPr lang="en-GB" sz="1138" b="0" dirty="0">
                <a:solidFill>
                  <a:srgbClr val="0B5196"/>
                </a:solidFill>
                <a:effectLst/>
                <a:latin typeface="Century Gothic" panose="020B0502020202020204" pitchFamily="34" charset="0"/>
              </a:rPr>
              <a:t>One per unit</a:t>
            </a:r>
          </a:p>
        </p:txBody>
      </p:sp>
      <p:sp>
        <p:nvSpPr>
          <p:cNvPr id="20" name="TextBox 19"/>
          <p:cNvSpPr txBox="1"/>
          <p:nvPr/>
        </p:nvSpPr>
        <p:spPr>
          <a:xfrm>
            <a:off x="669891" y="4396422"/>
            <a:ext cx="3031654"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Recent and long term selected for interleaving</a:t>
            </a:r>
          </a:p>
        </p:txBody>
      </p:sp>
      <p:sp>
        <p:nvSpPr>
          <p:cNvPr id="21" name="TextBox 20"/>
          <p:cNvSpPr txBox="1"/>
          <p:nvPr/>
        </p:nvSpPr>
        <p:spPr>
          <a:xfrm>
            <a:off x="853941" y="3386516"/>
            <a:ext cx="3409627"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From the Knowledge Organiser – self studied homework</a:t>
            </a:r>
          </a:p>
        </p:txBody>
      </p:sp>
      <p:sp>
        <p:nvSpPr>
          <p:cNvPr id="22" name="TextBox 21"/>
          <p:cNvSpPr txBox="1"/>
          <p:nvPr/>
        </p:nvSpPr>
        <p:spPr>
          <a:xfrm>
            <a:off x="1376418" y="2369785"/>
            <a:ext cx="3552159"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Key learning from the current unit</a:t>
            </a:r>
          </a:p>
          <a:p>
            <a:pPr algn="ctr"/>
            <a:r>
              <a:rPr lang="en-GB" sz="1300" dirty="0">
                <a:solidFill>
                  <a:srgbClr val="0B5196"/>
                </a:solidFill>
                <a:latin typeface="Century Gothic" panose="020B0502020202020204" pitchFamily="34" charset="0"/>
              </a:rPr>
              <a:t> - specific revision homework</a:t>
            </a:r>
          </a:p>
        </p:txBody>
      </p:sp>
      <p:sp>
        <p:nvSpPr>
          <p:cNvPr id="23" name="TextBox 22"/>
          <p:cNvSpPr txBox="1"/>
          <p:nvPr/>
        </p:nvSpPr>
        <p:spPr>
          <a:xfrm>
            <a:off x="1119264" y="1474674"/>
            <a:ext cx="4474846"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Key Assessment Point - Interleaved knowledge from the full course of study</a:t>
            </a:r>
          </a:p>
        </p:txBody>
      </p:sp>
      <p:sp>
        <p:nvSpPr>
          <p:cNvPr id="24" name="TextBox 23"/>
          <p:cNvSpPr txBox="1"/>
          <p:nvPr/>
        </p:nvSpPr>
        <p:spPr>
          <a:xfrm>
            <a:off x="8127737" y="3942810"/>
            <a:ext cx="2490922"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Self marked – no stakes</a:t>
            </a:r>
          </a:p>
          <a:p>
            <a:pPr algn="ctr"/>
            <a:r>
              <a:rPr lang="en-GB" sz="1300" dirty="0">
                <a:solidFill>
                  <a:srgbClr val="0B5196"/>
                </a:solidFill>
                <a:latin typeface="Century Gothic" panose="020B0502020202020204" pitchFamily="34" charset="0"/>
              </a:rPr>
              <a:t>silent &amp; individual</a:t>
            </a:r>
          </a:p>
        </p:txBody>
      </p:sp>
      <p:sp>
        <p:nvSpPr>
          <p:cNvPr id="25" name="TextBox 24"/>
          <p:cNvSpPr txBox="1"/>
          <p:nvPr/>
        </p:nvSpPr>
        <p:spPr>
          <a:xfrm>
            <a:off x="7707160" y="3146482"/>
            <a:ext cx="2695681"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Peer marked – low stakes</a:t>
            </a:r>
            <a:br>
              <a:rPr lang="en-GB" sz="1300" dirty="0">
                <a:solidFill>
                  <a:srgbClr val="0B5196"/>
                </a:solidFill>
                <a:latin typeface="Century Gothic" panose="020B0502020202020204" pitchFamily="34" charset="0"/>
              </a:rPr>
            </a:br>
            <a:r>
              <a:rPr lang="en-GB" sz="1300" dirty="0">
                <a:solidFill>
                  <a:srgbClr val="0B5196"/>
                </a:solidFill>
                <a:latin typeface="Century Gothic" panose="020B0502020202020204" pitchFamily="34" charset="0"/>
              </a:rPr>
              <a:t> – whole class feedback</a:t>
            </a:r>
          </a:p>
        </p:txBody>
      </p:sp>
      <p:sp>
        <p:nvSpPr>
          <p:cNvPr id="26" name="TextBox 25"/>
          <p:cNvSpPr txBox="1"/>
          <p:nvPr/>
        </p:nvSpPr>
        <p:spPr>
          <a:xfrm>
            <a:off x="6773843" y="2320709"/>
            <a:ext cx="4134950"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Teacher marked – medium stakes personalised formative feedback</a:t>
            </a:r>
          </a:p>
        </p:txBody>
      </p:sp>
      <p:sp>
        <p:nvSpPr>
          <p:cNvPr id="27" name="TextBox 26"/>
          <p:cNvSpPr txBox="1"/>
          <p:nvPr/>
        </p:nvSpPr>
        <p:spPr>
          <a:xfrm>
            <a:off x="6487365" y="1413766"/>
            <a:ext cx="4688905" cy="492443"/>
          </a:xfrm>
          <a:prstGeom prst="rect">
            <a:avLst/>
          </a:prstGeom>
          <a:noFill/>
        </p:spPr>
        <p:txBody>
          <a:bodyPr wrap="square" rtlCol="0">
            <a:spAutoFit/>
          </a:bodyPr>
          <a:lstStyle/>
          <a:p>
            <a:pPr algn="ctr"/>
            <a:r>
              <a:rPr lang="en-GB" sz="1300" dirty="0">
                <a:solidFill>
                  <a:srgbClr val="0B5196"/>
                </a:solidFill>
                <a:latin typeface="Century Gothic" panose="020B0502020202020204" pitchFamily="34" charset="0"/>
              </a:rPr>
              <a:t>Teacher marked &amp; moderated – high stakes summative mark informs reports</a:t>
            </a:r>
          </a:p>
        </p:txBody>
      </p:sp>
      <p:cxnSp>
        <p:nvCxnSpPr>
          <p:cNvPr id="28" name="Straight Connector 27"/>
          <p:cNvCxnSpPr/>
          <p:nvPr/>
        </p:nvCxnSpPr>
        <p:spPr>
          <a:xfrm flipV="1">
            <a:off x="1581911" y="2060433"/>
            <a:ext cx="3433977"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9" y="2077034"/>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3"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4" y="296469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3"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8" y="498909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8"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4"/>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4"/>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20" y="292327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6" y="2023377"/>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5" y="794102"/>
            <a:ext cx="2804094" cy="392415"/>
          </a:xfrm>
          <a:prstGeom prst="rect">
            <a:avLst/>
          </a:prstGeom>
          <a:noFill/>
        </p:spPr>
        <p:txBody>
          <a:bodyPr wrap="square" rtlCol="0">
            <a:spAutoFit/>
          </a:bodyPr>
          <a:lstStyle/>
          <a:p>
            <a:r>
              <a:rPr lang="en-GB" sz="1950" b="1" dirty="0">
                <a:solidFill>
                  <a:srgbClr val="0B5196"/>
                </a:solidFill>
                <a:latin typeface="Century Gothic" panose="020B0502020202020204" pitchFamily="34" charset="0"/>
              </a:rPr>
              <a:t>THE KNOWLEDGE</a:t>
            </a:r>
          </a:p>
        </p:txBody>
      </p:sp>
      <p:sp>
        <p:nvSpPr>
          <p:cNvPr id="45" name="TextBox 44"/>
          <p:cNvSpPr txBox="1"/>
          <p:nvPr/>
        </p:nvSpPr>
        <p:spPr>
          <a:xfrm>
            <a:off x="7257870" y="800302"/>
            <a:ext cx="2233602" cy="392415"/>
          </a:xfrm>
          <a:prstGeom prst="rect">
            <a:avLst/>
          </a:prstGeom>
          <a:noFill/>
        </p:spPr>
        <p:txBody>
          <a:bodyPr wrap="square" rtlCol="0">
            <a:spAutoFit/>
          </a:bodyPr>
          <a:lstStyle/>
          <a:p>
            <a:r>
              <a:rPr lang="en-GB" sz="1950" b="1" dirty="0">
                <a:solidFill>
                  <a:srgbClr val="0B5196"/>
                </a:solidFill>
                <a:latin typeface="Century Gothic" panose="020B0502020202020204" pitchFamily="34" charset="0"/>
              </a:rPr>
              <a:t>THE PROCESS</a:t>
            </a:r>
          </a:p>
        </p:txBody>
      </p:sp>
      <p:sp>
        <p:nvSpPr>
          <p:cNvPr id="46" name="TextBox 45"/>
          <p:cNvSpPr txBox="1"/>
          <p:nvPr/>
        </p:nvSpPr>
        <p:spPr>
          <a:xfrm rot="484968">
            <a:off x="3842204" y="5273128"/>
            <a:ext cx="3206549" cy="392415"/>
          </a:xfrm>
          <a:prstGeom prst="rect">
            <a:avLst/>
          </a:prstGeom>
          <a:noFill/>
        </p:spPr>
        <p:txBody>
          <a:bodyPr wrap="square" rtlCol="0">
            <a:spAutoFit/>
          </a:bodyPr>
          <a:lstStyle/>
          <a:p>
            <a:r>
              <a:rPr lang="en-GB" sz="1950" b="1" dirty="0">
                <a:solidFill>
                  <a:srgbClr val="0B5196"/>
                </a:solidFill>
                <a:latin typeface="Century Gothic" panose="020B0502020202020204" pitchFamily="34" charset="0"/>
              </a:rPr>
              <a:t>SPACED RETRIEVAL</a:t>
            </a:r>
          </a:p>
        </p:txBody>
      </p:sp>
      <p:sp>
        <p:nvSpPr>
          <p:cNvPr id="47" name="TextBox 46"/>
          <p:cNvSpPr txBox="1"/>
          <p:nvPr/>
        </p:nvSpPr>
        <p:spPr>
          <a:xfrm rot="406049">
            <a:off x="4331251" y="4224981"/>
            <a:ext cx="2274462" cy="342401"/>
          </a:xfrm>
          <a:prstGeom prst="rect">
            <a:avLst/>
          </a:prstGeom>
          <a:noFill/>
        </p:spPr>
        <p:txBody>
          <a:bodyPr wrap="square" rtlCol="0">
            <a:spAutoFit/>
          </a:bodyPr>
          <a:lstStyle/>
          <a:p>
            <a:r>
              <a:rPr lang="en-GB" sz="1625" b="1" dirty="0">
                <a:solidFill>
                  <a:srgbClr val="0B5196"/>
                </a:solidFill>
                <a:latin typeface="Century Gothic" panose="020B0502020202020204" pitchFamily="34" charset="0"/>
              </a:rPr>
              <a:t>ROLLING RECALL</a:t>
            </a:r>
          </a:p>
        </p:txBody>
      </p:sp>
      <p:sp>
        <p:nvSpPr>
          <p:cNvPr id="48" name="TextBox 47"/>
          <p:cNvSpPr txBox="1"/>
          <p:nvPr/>
        </p:nvSpPr>
        <p:spPr>
          <a:xfrm rot="416738">
            <a:off x="4878610" y="3048592"/>
            <a:ext cx="1300614" cy="542584"/>
          </a:xfrm>
          <a:prstGeom prst="rect">
            <a:avLst/>
          </a:prstGeom>
          <a:noFill/>
        </p:spPr>
        <p:txBody>
          <a:bodyPr wrap="square" rtlCol="0">
            <a:spAutoFit/>
          </a:bodyPr>
          <a:lstStyle/>
          <a:p>
            <a:pPr algn="ctr"/>
            <a:r>
              <a:rPr lang="en-GB" sz="1463" b="1" dirty="0">
                <a:solidFill>
                  <a:srgbClr val="0B5196"/>
                </a:solidFill>
                <a:latin typeface="Century Gothic" panose="020B0502020202020204" pitchFamily="34" charset="0"/>
              </a:rPr>
              <a:t>CHECK POINT</a:t>
            </a:r>
          </a:p>
        </p:txBody>
      </p:sp>
      <p:sp>
        <p:nvSpPr>
          <p:cNvPr id="49" name="TextBox 48"/>
          <p:cNvSpPr txBox="1"/>
          <p:nvPr/>
        </p:nvSpPr>
        <p:spPr>
          <a:xfrm rot="416738">
            <a:off x="5338623" y="2260497"/>
            <a:ext cx="702505" cy="317459"/>
          </a:xfrm>
          <a:prstGeom prst="rect">
            <a:avLst/>
          </a:prstGeom>
          <a:noFill/>
        </p:spPr>
        <p:txBody>
          <a:bodyPr wrap="square" rtlCol="0">
            <a:spAutoFit/>
          </a:bodyPr>
          <a:lstStyle/>
          <a:p>
            <a:pPr algn="ctr"/>
            <a:r>
              <a:rPr lang="en-GB" sz="1463" b="1" dirty="0">
                <a:solidFill>
                  <a:srgbClr val="0B5196"/>
                </a:solidFill>
                <a:latin typeface="Century Gothic" panose="020B0502020202020204" pitchFamily="34" charset="0"/>
              </a:rPr>
              <a:t>KAP</a:t>
            </a:r>
          </a:p>
        </p:txBody>
      </p:sp>
      <p:sp>
        <p:nvSpPr>
          <p:cNvPr id="51" name="Chevron 50"/>
          <p:cNvSpPr/>
          <p:nvPr/>
        </p:nvSpPr>
        <p:spPr>
          <a:xfrm>
            <a:off x="3021107" y="6281396"/>
            <a:ext cx="5387387" cy="521686"/>
          </a:xfrm>
          <a:prstGeom prst="chevron">
            <a:avLst/>
          </a:prstGeom>
          <a:solidFill>
            <a:srgbClr val="0B519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ALT ASSESSMENT PYRAMID</a:t>
            </a:r>
            <a:endParaRPr lang="en-GB" sz="1300" b="0" dirty="0">
              <a:solidFill>
                <a:schemeClr val="bg1"/>
              </a:solidFill>
            </a:endParaRPr>
          </a:p>
        </p:txBody>
      </p:sp>
      <p:pic>
        <p:nvPicPr>
          <p:cNvPr id="50" name="Picture 49"/>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Tree>
    <p:extLst>
      <p:ext uri="{BB962C8B-B14F-4D97-AF65-F5344CB8AC3E}">
        <p14:creationId xmlns:p14="http://schemas.microsoft.com/office/powerpoint/2010/main" val="1332529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1"/>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b="1" dirty="0"/>
              <a:t>ARCHWAY KNOWLEDGE CURRICULUM</a:t>
            </a:r>
          </a:p>
        </p:txBody>
      </p:sp>
      <p:sp>
        <p:nvSpPr>
          <p:cNvPr id="113" name="Rounded Rectangle 112"/>
          <p:cNvSpPr/>
          <p:nvPr/>
        </p:nvSpPr>
        <p:spPr>
          <a:xfrm>
            <a:off x="6346627"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b="1" dirty="0"/>
              <a:t>CORE EXPECTATIONS</a:t>
            </a:r>
          </a:p>
        </p:txBody>
      </p:sp>
      <p:sp>
        <p:nvSpPr>
          <p:cNvPr id="114" name="Rounded Rectangle 113"/>
          <p:cNvSpPr/>
          <p:nvPr/>
        </p:nvSpPr>
        <p:spPr>
          <a:xfrm>
            <a:off x="6342388" y="3389291"/>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b="1" dirty="0"/>
              <a:t>HIGH-IMPACT PEDAGOGY</a:t>
            </a:r>
          </a:p>
        </p:txBody>
      </p:sp>
      <p:sp>
        <p:nvSpPr>
          <p:cNvPr id="115" name="TextBox 114"/>
          <p:cNvSpPr txBox="1"/>
          <p:nvPr/>
        </p:nvSpPr>
        <p:spPr>
          <a:xfrm>
            <a:off x="6346628" y="692697"/>
            <a:ext cx="5516025" cy="917367"/>
          </a:xfrm>
          <a:prstGeom prst="rect">
            <a:avLst/>
          </a:prstGeom>
          <a:noFill/>
        </p:spPr>
        <p:txBody>
          <a:bodyPr wrap="square" rtlCol="0">
            <a:spAutoFit/>
          </a:bodyPr>
          <a:lstStyle/>
          <a:p>
            <a:r>
              <a:rPr lang="en-GB" sz="1056" dirty="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138" dirty="0"/>
              <a:t>.</a:t>
            </a:r>
          </a:p>
        </p:txBody>
      </p:sp>
      <p:sp>
        <p:nvSpPr>
          <p:cNvPr id="116" name="TextBox 115"/>
          <p:cNvSpPr txBox="1"/>
          <p:nvPr/>
        </p:nvSpPr>
        <p:spPr>
          <a:xfrm>
            <a:off x="6342390" y="2589288"/>
            <a:ext cx="5482945" cy="579774"/>
          </a:xfrm>
          <a:prstGeom prst="rect">
            <a:avLst/>
          </a:prstGeom>
          <a:noFill/>
        </p:spPr>
        <p:txBody>
          <a:bodyPr wrap="square" rtlCol="0">
            <a:spAutoFit/>
          </a:bodyPr>
          <a:lstStyle/>
          <a:p>
            <a:pPr>
              <a:spcAft>
                <a:spcPts val="488"/>
              </a:spcAft>
            </a:pPr>
            <a:r>
              <a:rPr lang="en-GB" sz="1056" dirty="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6" y="3921306"/>
            <a:ext cx="5488128" cy="417294"/>
          </a:xfrm>
          <a:prstGeom prst="rect">
            <a:avLst/>
          </a:prstGeom>
          <a:noFill/>
        </p:spPr>
        <p:txBody>
          <a:bodyPr wrap="square" rtlCol="0">
            <a:spAutoFit/>
          </a:bodyPr>
          <a:lstStyle/>
          <a:p>
            <a:pPr>
              <a:spcAft>
                <a:spcPts val="488"/>
              </a:spcAft>
            </a:pPr>
            <a:r>
              <a:rPr lang="en-GB" sz="1056" dirty="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2" y="4744145"/>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3" b="1" dirty="0">
                <a:solidFill>
                  <a:schemeClr val="tx1"/>
                </a:solidFill>
              </a:rPr>
              <a:t>RESEARCH-INFORMED INNOVATION</a:t>
            </a:r>
          </a:p>
        </p:txBody>
      </p:sp>
      <p:sp>
        <p:nvSpPr>
          <p:cNvPr id="119" name="TextBox 118"/>
          <p:cNvSpPr txBox="1"/>
          <p:nvPr/>
        </p:nvSpPr>
        <p:spPr>
          <a:xfrm>
            <a:off x="6348097" y="5272751"/>
            <a:ext cx="5500193" cy="742254"/>
          </a:xfrm>
          <a:prstGeom prst="rect">
            <a:avLst/>
          </a:prstGeom>
          <a:noFill/>
        </p:spPr>
        <p:txBody>
          <a:bodyPr wrap="square" rtlCol="0">
            <a:spAutoFit/>
          </a:bodyPr>
          <a:lstStyle/>
          <a:p>
            <a:pPr>
              <a:spcAft>
                <a:spcPts val="488"/>
              </a:spcAft>
            </a:pPr>
            <a:r>
              <a:rPr lang="en-GB" sz="1056" dirty="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20" name="Rectangle 119"/>
          <p:cNvSpPr/>
          <p:nvPr/>
        </p:nvSpPr>
        <p:spPr>
          <a:xfrm>
            <a:off x="0" y="6273800"/>
            <a:ext cx="12192000" cy="584200"/>
          </a:xfrm>
          <a:prstGeom prst="rect">
            <a:avLst/>
          </a:prstGeom>
          <a:solidFill>
            <a:srgbClr val="0B5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21" name="Chevron 120"/>
          <p:cNvSpPr/>
          <p:nvPr/>
        </p:nvSpPr>
        <p:spPr>
          <a:xfrm>
            <a:off x="1892300" y="6281396"/>
            <a:ext cx="8435028" cy="521686"/>
          </a:xfrm>
          <a:prstGeom prst="chevron">
            <a:avLst/>
          </a:prstGeom>
          <a:solidFill>
            <a:srgbClr val="0B519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ALT TEACHING AND LEARNING FRAMEWORK</a:t>
            </a:r>
            <a:endParaRPr lang="en-GB" sz="1300" b="0" dirty="0">
              <a:solidFill>
                <a:schemeClr val="bg1"/>
              </a:solidFill>
            </a:endParaRPr>
          </a:p>
        </p:txBody>
      </p:sp>
      <p:pic>
        <p:nvPicPr>
          <p:cNvPr id="122" name="Picture 121"/>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Tree>
    <p:extLst>
      <p:ext uri="{BB962C8B-B14F-4D97-AF65-F5344CB8AC3E}">
        <p14:creationId xmlns:p14="http://schemas.microsoft.com/office/powerpoint/2010/main" val="281943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946687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30411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1"/>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2" y="4589466"/>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43634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02717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8"/>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3898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8989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 Retrieve">
    <p:spTree>
      <p:nvGrpSpPr>
        <p:cNvPr id="1" name=""/>
        <p:cNvGrpSpPr/>
        <p:nvPr/>
      </p:nvGrpSpPr>
      <p:grpSpPr>
        <a:xfrm>
          <a:off x="0" y="0"/>
          <a:ext cx="0" cy="0"/>
          <a:chOff x="0" y="0"/>
          <a:chExt cx="0" cy="0"/>
        </a:xfrm>
      </p:grpSpPr>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RETRIEVE</a:t>
            </a:r>
            <a:endParaRPr lang="en-GB" sz="13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47" name="Picture 46"/>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29510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976668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33639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8"/>
            <a:ext cx="617220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985031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76688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63643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480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RETRIEVE</a:t>
            </a:r>
            <a:endParaRPr lang="en-GB" sz="13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45" name="Rectangle 4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46" name="Table 45"/>
          <p:cNvGraphicFramePr>
            <a:graphicFrameLocks noGrp="1"/>
          </p:cNvGraphicFramePr>
          <p:nvPr>
            <p:extLst>
              <p:ext uri="{D42A27DB-BD31-4B8C-83A1-F6EECF244321}">
                <p14:modId xmlns:p14="http://schemas.microsoft.com/office/powerpoint/2010/main" val="2508850908"/>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1" name="Group 10"/>
          <p:cNvGrpSpPr/>
          <p:nvPr/>
        </p:nvGrpSpPr>
        <p:grpSpPr>
          <a:xfrm>
            <a:off x="11629922" y="2865412"/>
            <a:ext cx="386112" cy="318172"/>
            <a:chOff x="3206569" y="2423806"/>
            <a:chExt cx="752955" cy="707366"/>
          </a:xfrm>
        </p:grpSpPr>
        <p:pic>
          <p:nvPicPr>
            <p:cNvPr id="12"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15"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17" name="Picture 16"/>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18" name="Picture 17"/>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19" name="Picture 18"/>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20" name="Picture 19"/>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4" name="Pentagon 3"/>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 name="Rectangle 2"/>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2" name="Picture 21"/>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5"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7"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136297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T Instruct">
    <p:spTree>
      <p:nvGrpSpPr>
        <p:cNvPr id="1" name=""/>
        <p:cNvGrpSpPr/>
        <p:nvPr/>
      </p:nvGrpSpPr>
      <p:grpSpPr>
        <a:xfrm>
          <a:off x="0" y="0"/>
          <a:ext cx="0" cy="0"/>
          <a:chOff x="0" y="0"/>
          <a:chExt cx="0" cy="0"/>
        </a:xfrm>
      </p:grpSpPr>
      <p:sp>
        <p:nvSpPr>
          <p:cNvPr id="40" name="Rectangle 3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1" name="Pentagon 4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42" name="Chevron 4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43" name="Chevron 4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11"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12"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6062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5859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5603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7830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SECURE</a:t>
            </a:r>
            <a:endParaRPr lang="en-GB" sz="1300" b="1" dirty="0">
              <a:solidFill>
                <a:srgbClr val="0B5196"/>
              </a:solidFill>
            </a:endParaRPr>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73600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4.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AE3F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74010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97" r:id="rId15"/>
    <p:sldLayoutId id="2147483698" r:id="rId16"/>
  </p:sldLayoutIdLst>
  <p:txStyles>
    <p:titleStyle>
      <a:lvl1pPr algn="l" defTabSz="742928"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3" indent="-185733" algn="l" defTabSz="742928"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197" indent="-185733" algn="l" defTabSz="742928"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61" indent="-185733" algn="l" defTabSz="742928"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25"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590"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052"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18"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5981"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445" indent="-185733" algn="l" defTabSz="742928"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28" rtl="0" eaLnBrk="1" latinLnBrk="0" hangingPunct="1">
        <a:defRPr sz="1463" kern="1200">
          <a:solidFill>
            <a:schemeClr val="tx1"/>
          </a:solidFill>
          <a:latin typeface="+mn-lt"/>
          <a:ea typeface="+mn-ea"/>
          <a:cs typeface="+mn-cs"/>
        </a:defRPr>
      </a:lvl1pPr>
      <a:lvl2pPr marL="371464" algn="l" defTabSz="742928" rtl="0" eaLnBrk="1" latinLnBrk="0" hangingPunct="1">
        <a:defRPr sz="1463" kern="1200">
          <a:solidFill>
            <a:schemeClr val="tx1"/>
          </a:solidFill>
          <a:latin typeface="+mn-lt"/>
          <a:ea typeface="+mn-ea"/>
          <a:cs typeface="+mn-cs"/>
        </a:defRPr>
      </a:lvl2pPr>
      <a:lvl3pPr marL="742928" algn="l" defTabSz="742928" rtl="0" eaLnBrk="1" latinLnBrk="0" hangingPunct="1">
        <a:defRPr sz="1463" kern="1200">
          <a:solidFill>
            <a:schemeClr val="tx1"/>
          </a:solidFill>
          <a:latin typeface="+mn-lt"/>
          <a:ea typeface="+mn-ea"/>
          <a:cs typeface="+mn-cs"/>
        </a:defRPr>
      </a:lvl3pPr>
      <a:lvl4pPr marL="1114393" algn="l" defTabSz="742928" rtl="0" eaLnBrk="1" latinLnBrk="0" hangingPunct="1">
        <a:defRPr sz="1463" kern="1200">
          <a:solidFill>
            <a:schemeClr val="tx1"/>
          </a:solidFill>
          <a:latin typeface="+mn-lt"/>
          <a:ea typeface="+mn-ea"/>
          <a:cs typeface="+mn-cs"/>
        </a:defRPr>
      </a:lvl4pPr>
      <a:lvl5pPr marL="1485856" algn="l" defTabSz="742928" rtl="0" eaLnBrk="1" latinLnBrk="0" hangingPunct="1">
        <a:defRPr sz="1463" kern="1200">
          <a:solidFill>
            <a:schemeClr val="tx1"/>
          </a:solidFill>
          <a:latin typeface="+mn-lt"/>
          <a:ea typeface="+mn-ea"/>
          <a:cs typeface="+mn-cs"/>
        </a:defRPr>
      </a:lvl5pPr>
      <a:lvl6pPr marL="1857321" algn="l" defTabSz="742928" rtl="0" eaLnBrk="1" latinLnBrk="0" hangingPunct="1">
        <a:defRPr sz="1463" kern="1200">
          <a:solidFill>
            <a:schemeClr val="tx1"/>
          </a:solidFill>
          <a:latin typeface="+mn-lt"/>
          <a:ea typeface="+mn-ea"/>
          <a:cs typeface="+mn-cs"/>
        </a:defRPr>
      </a:lvl6pPr>
      <a:lvl7pPr marL="2228784" algn="l" defTabSz="742928" rtl="0" eaLnBrk="1" latinLnBrk="0" hangingPunct="1">
        <a:defRPr sz="1463" kern="1200">
          <a:solidFill>
            <a:schemeClr val="tx1"/>
          </a:solidFill>
          <a:latin typeface="+mn-lt"/>
          <a:ea typeface="+mn-ea"/>
          <a:cs typeface="+mn-cs"/>
        </a:defRPr>
      </a:lvl7pPr>
      <a:lvl8pPr marL="2600249" algn="l" defTabSz="742928" rtl="0" eaLnBrk="1" latinLnBrk="0" hangingPunct="1">
        <a:defRPr sz="1463" kern="1200">
          <a:solidFill>
            <a:schemeClr val="tx1"/>
          </a:solidFill>
          <a:latin typeface="+mn-lt"/>
          <a:ea typeface="+mn-ea"/>
          <a:cs typeface="+mn-cs"/>
        </a:defRPr>
      </a:lvl8pPr>
      <a:lvl9pPr marL="2971713" algn="l" defTabSz="742928" rtl="0" eaLnBrk="1" latinLnBrk="0" hangingPunct="1">
        <a:defRPr sz="146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AE3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B4240125-E44C-4956-8FAB-C26CF314FD88}" type="datetimeFigureOut">
              <a:rPr lang="en-GB" smtClean="0"/>
              <a:t>06/09/2026</a:t>
            </a:fld>
            <a:endParaRPr lang="en-GB"/>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BB2FEAA4-950A-4EE0-A8B2-306E83891A1B}" type="slidenum">
              <a:rPr lang="en-GB" smtClean="0"/>
              <a:t>‹#›</a:t>
            </a:fld>
            <a:endParaRPr lang="en-GB"/>
          </a:p>
        </p:txBody>
      </p:sp>
    </p:spTree>
    <p:extLst>
      <p:ext uri="{BB962C8B-B14F-4D97-AF65-F5344CB8AC3E}">
        <p14:creationId xmlns:p14="http://schemas.microsoft.com/office/powerpoint/2010/main" val="91526484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AE3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B4240125-E44C-4956-8FAB-C26CF314FD88}" type="datetimeFigureOut">
              <a:rPr lang="en-GB" smtClean="0"/>
              <a:t>06/09/2026</a:t>
            </a:fld>
            <a:endParaRPr lang="en-GB"/>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BB2FEAA4-950A-4EE0-A8B2-306E83891A1B}" type="slidenum">
              <a:rPr lang="en-GB" smtClean="0"/>
              <a:t>‹#›</a:t>
            </a:fld>
            <a:endParaRPr lang="en-GB"/>
          </a:p>
        </p:txBody>
      </p:sp>
    </p:spTree>
    <p:extLst>
      <p:ext uri="{BB962C8B-B14F-4D97-AF65-F5344CB8AC3E}">
        <p14:creationId xmlns:p14="http://schemas.microsoft.com/office/powerpoint/2010/main" val="29744230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DAE3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8"/>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9/6/2026</a:t>
            </a:fld>
            <a:endParaRPr lang="en-US" dirty="0"/>
          </a:p>
        </p:txBody>
      </p:sp>
      <p:sp>
        <p:nvSpPr>
          <p:cNvPr id="5" name="Footer Placeholder 4"/>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3062853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0.png"/><Relationship Id="rId10" Type="http://schemas.openxmlformats.org/officeDocument/2006/relationships/image" Target="../media/image20.png"/><Relationship Id="rId4" Type="http://schemas.openxmlformats.org/officeDocument/2006/relationships/image" Target="../media/image140.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6.jp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jp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15.png"/><Relationship Id="rId10" Type="http://schemas.openxmlformats.org/officeDocument/2006/relationships/image" Target="../media/image31.png"/><Relationship Id="rId4" Type="http://schemas.openxmlformats.org/officeDocument/2006/relationships/image" Target="../media/image21.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image" Target="../media/image16.jpg"/><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E977A4-946E-55A0-E73F-20B400BE085E}"/>
              </a:ext>
            </a:extLst>
          </p:cNvPr>
          <p:cNvSpPr>
            <a:spLocks noGrp="1"/>
          </p:cNvSpPr>
          <p:nvPr>
            <p:ph type="body" sz="quarter" idx="11"/>
          </p:nvPr>
        </p:nvSpPr>
        <p:spPr/>
        <p:txBody>
          <a:bodyPr lIns="91440" tIns="45720" rIns="91440" bIns="45720" anchor="t"/>
          <a:lstStyle/>
          <a:p>
            <a:pPr marL="227965" indent="-227965"/>
            <a:r>
              <a:rPr lang="en-GB" dirty="0">
                <a:latin typeface="Comic Sans MS"/>
              </a:rPr>
              <a:t>Intensive Care Consultant &amp; Deputy Medical Director</a:t>
            </a:r>
            <a:endParaRPr lang="en-GB" dirty="0"/>
          </a:p>
        </p:txBody>
      </p:sp>
      <p:sp>
        <p:nvSpPr>
          <p:cNvPr id="4" name="Text Placeholder 3">
            <a:extLst>
              <a:ext uri="{FF2B5EF4-FFF2-40B4-BE49-F238E27FC236}">
                <a16:creationId xmlns:a16="http://schemas.microsoft.com/office/drawing/2014/main" id="{32D5844C-8A95-4E3E-8605-09418C30221D}"/>
              </a:ext>
            </a:extLst>
          </p:cNvPr>
          <p:cNvSpPr>
            <a:spLocks noGrp="1"/>
          </p:cNvSpPr>
          <p:nvPr>
            <p:ph type="body" sz="quarter" idx="16"/>
          </p:nvPr>
        </p:nvSpPr>
        <p:spPr/>
        <p:txBody>
          <a:bodyPr lIns="91440" tIns="45720" rIns="91440" bIns="45720" anchor="t"/>
          <a:lstStyle/>
          <a:p>
            <a:pPr marL="227965" indent="-227965"/>
            <a:r>
              <a:rPr lang="en-GB">
                <a:latin typeface="Comic Sans MS"/>
              </a:rPr>
              <a:t>Treatments for patients</a:t>
            </a:r>
          </a:p>
          <a:p>
            <a:pPr marL="227965" indent="-227965"/>
            <a:r>
              <a:rPr lang="en-GB">
                <a:latin typeface="Comic Sans MS"/>
              </a:rPr>
              <a:t>Does of medications</a:t>
            </a:r>
            <a:endParaRPr lang="en-GB"/>
          </a:p>
          <a:p>
            <a:pPr marL="227965" indent="-227965"/>
            <a:r>
              <a:rPr lang="en-GB">
                <a:latin typeface="Comic Sans MS"/>
              </a:rPr>
              <a:t>Review of charts &amp; graphs</a:t>
            </a:r>
          </a:p>
          <a:p>
            <a:pPr marL="227965" indent="-227965"/>
            <a:endParaRPr lang="en-GB">
              <a:latin typeface="Comic Sans MS"/>
            </a:endParaRPr>
          </a:p>
          <a:p>
            <a:pPr marL="227965" indent="-227965"/>
            <a:r>
              <a:rPr lang="en-GB">
                <a:latin typeface="Comic Sans MS"/>
              </a:rPr>
              <a:t>Statistics to understand research</a:t>
            </a:r>
          </a:p>
          <a:p>
            <a:pPr marL="227965" indent="-227965"/>
            <a:r>
              <a:rPr lang="en-GB">
                <a:latin typeface="Comic Sans MS"/>
              </a:rPr>
              <a:t>Spending and forecasting of multimillion pound budgets</a:t>
            </a:r>
          </a:p>
        </p:txBody>
      </p:sp>
      <p:sp>
        <p:nvSpPr>
          <p:cNvPr id="5" name="Text Placeholder 4">
            <a:extLst>
              <a:ext uri="{FF2B5EF4-FFF2-40B4-BE49-F238E27FC236}">
                <a16:creationId xmlns:a16="http://schemas.microsoft.com/office/drawing/2014/main" id="{76EA43D2-83D4-EB7D-1F11-3FFA93ABA81B}"/>
              </a:ext>
            </a:extLst>
          </p:cNvPr>
          <p:cNvSpPr>
            <a:spLocks noGrp="1"/>
          </p:cNvSpPr>
          <p:nvPr>
            <p:ph type="body" sz="quarter" idx="17"/>
          </p:nvPr>
        </p:nvSpPr>
        <p:spPr/>
        <p:txBody>
          <a:bodyPr lIns="91440" tIns="45720" rIns="91440" bIns="45720" anchor="t"/>
          <a:lstStyle/>
          <a:p>
            <a:pPr marL="227965" indent="-227965"/>
            <a:r>
              <a:rPr lang="en-GB">
                <a:latin typeface="Comic Sans MS"/>
              </a:rPr>
              <a:t>Healing people</a:t>
            </a:r>
            <a:endParaRPr lang="en-GB"/>
          </a:p>
        </p:txBody>
      </p:sp>
      <p:sp>
        <p:nvSpPr>
          <p:cNvPr id="6" name="Text Placeholder 5">
            <a:extLst>
              <a:ext uri="{FF2B5EF4-FFF2-40B4-BE49-F238E27FC236}">
                <a16:creationId xmlns:a16="http://schemas.microsoft.com/office/drawing/2014/main" id="{B962CA7E-2AEA-B8D1-EC9D-E950B98187EF}"/>
              </a:ext>
            </a:extLst>
          </p:cNvPr>
          <p:cNvSpPr>
            <a:spLocks noGrp="1"/>
          </p:cNvSpPr>
          <p:nvPr>
            <p:ph type="body" sz="quarter" idx="4294967295"/>
          </p:nvPr>
        </p:nvSpPr>
        <p:spPr>
          <a:xfrm>
            <a:off x="2507458" y="5656610"/>
            <a:ext cx="1479751" cy="849436"/>
          </a:xfrm>
          <a:prstGeom prst="rect">
            <a:avLst/>
          </a:prstGeom>
        </p:spPr>
        <p:txBody>
          <a:bodyPr lIns="91440" tIns="45720" rIns="91440" bIns="45720" anchor="t"/>
          <a:lstStyle/>
          <a:p>
            <a:pPr marL="0" indent="0">
              <a:buNone/>
            </a:pPr>
            <a:r>
              <a:rPr lang="en-GB" sz="1800" dirty="0">
                <a:solidFill>
                  <a:srgbClr val="002060"/>
                </a:solidFill>
                <a:latin typeface="Comic Sans MS"/>
              </a:rPr>
              <a:t>Top Grades at GCSE</a:t>
            </a:r>
            <a:endParaRPr lang="en-GB" sz="1800" dirty="0">
              <a:solidFill>
                <a:srgbClr val="002060"/>
              </a:solidFill>
            </a:endParaRPr>
          </a:p>
        </p:txBody>
      </p:sp>
      <p:sp>
        <p:nvSpPr>
          <p:cNvPr id="7" name="Text Placeholder 6">
            <a:extLst>
              <a:ext uri="{FF2B5EF4-FFF2-40B4-BE49-F238E27FC236}">
                <a16:creationId xmlns:a16="http://schemas.microsoft.com/office/drawing/2014/main" id="{81D1F8C9-B282-E035-E847-DA44BC039AF4}"/>
              </a:ext>
            </a:extLst>
          </p:cNvPr>
          <p:cNvSpPr>
            <a:spLocks noGrp="1"/>
          </p:cNvSpPr>
          <p:nvPr>
            <p:ph type="body" sz="quarter" idx="4294967295"/>
          </p:nvPr>
        </p:nvSpPr>
        <p:spPr>
          <a:xfrm>
            <a:off x="4270430" y="5656610"/>
            <a:ext cx="2937934" cy="849436"/>
          </a:xfrm>
          <a:prstGeom prst="rect">
            <a:avLst/>
          </a:prstGeom>
        </p:spPr>
        <p:txBody>
          <a:bodyPr lIns="91440" tIns="45720" rIns="91440" bIns="45720" anchor="t"/>
          <a:lstStyle/>
          <a:p>
            <a:pPr marL="0" indent="0">
              <a:buNone/>
            </a:pPr>
            <a:r>
              <a:rPr lang="en-GB" sz="1800" dirty="0">
                <a:solidFill>
                  <a:srgbClr val="002060"/>
                </a:solidFill>
                <a:latin typeface="Comic Sans MS"/>
              </a:rPr>
              <a:t>Top A-levels</a:t>
            </a:r>
          </a:p>
          <a:p>
            <a:pPr marL="0" indent="0">
              <a:buNone/>
            </a:pPr>
            <a:r>
              <a:rPr lang="en-GB" sz="1800" dirty="0">
                <a:solidFill>
                  <a:srgbClr val="002060"/>
                </a:solidFill>
                <a:latin typeface="Comic Sans MS"/>
              </a:rPr>
              <a:t>(</a:t>
            </a:r>
            <a:r>
              <a:rPr lang="en-GB" sz="1800" dirty="0" err="1">
                <a:solidFill>
                  <a:srgbClr val="002060"/>
                </a:solidFill>
                <a:latin typeface="Comic Sans MS"/>
              </a:rPr>
              <a:t>inc</a:t>
            </a:r>
            <a:r>
              <a:rPr lang="en-GB" sz="1800" dirty="0">
                <a:solidFill>
                  <a:srgbClr val="002060"/>
                </a:solidFill>
                <a:latin typeface="Comic Sans MS"/>
              </a:rPr>
              <a:t> biology &amp; chemistry) </a:t>
            </a:r>
            <a:endParaRPr lang="en-GB" sz="1800" dirty="0">
              <a:solidFill>
                <a:srgbClr val="002060"/>
              </a:solidFill>
            </a:endParaRPr>
          </a:p>
        </p:txBody>
      </p:sp>
      <p:sp>
        <p:nvSpPr>
          <p:cNvPr id="8" name="Text Placeholder 7">
            <a:extLst>
              <a:ext uri="{FF2B5EF4-FFF2-40B4-BE49-F238E27FC236}">
                <a16:creationId xmlns:a16="http://schemas.microsoft.com/office/drawing/2014/main" id="{7BF1B794-E5E6-3074-71E7-E5E93B0A7735}"/>
              </a:ext>
            </a:extLst>
          </p:cNvPr>
          <p:cNvSpPr>
            <a:spLocks noGrp="1"/>
          </p:cNvSpPr>
          <p:nvPr>
            <p:ph type="body" sz="quarter" idx="4294967295"/>
          </p:nvPr>
        </p:nvSpPr>
        <p:spPr>
          <a:xfrm>
            <a:off x="7491585" y="5859872"/>
            <a:ext cx="1887522" cy="442912"/>
          </a:xfrm>
          <a:prstGeom prst="rect">
            <a:avLst/>
          </a:prstGeom>
        </p:spPr>
        <p:txBody>
          <a:bodyPr lIns="91440" tIns="45720" rIns="91440" bIns="45720" anchor="t"/>
          <a:lstStyle/>
          <a:p>
            <a:pPr marL="0" indent="0">
              <a:buNone/>
            </a:pPr>
            <a:r>
              <a:rPr lang="en-GB" sz="1800" dirty="0">
                <a:solidFill>
                  <a:srgbClr val="002060"/>
                </a:solidFill>
                <a:latin typeface="Comic Sans MS"/>
              </a:rPr>
              <a:t>Medical Degree</a:t>
            </a:r>
            <a:endParaRPr lang="en-GB" sz="1800" dirty="0">
              <a:solidFill>
                <a:srgbClr val="002060"/>
              </a:solidFill>
            </a:endParaRPr>
          </a:p>
        </p:txBody>
      </p:sp>
      <p:sp>
        <p:nvSpPr>
          <p:cNvPr id="9" name="Text Placeholder 8">
            <a:extLst>
              <a:ext uri="{FF2B5EF4-FFF2-40B4-BE49-F238E27FC236}">
                <a16:creationId xmlns:a16="http://schemas.microsoft.com/office/drawing/2014/main" id="{0A85BB26-59E3-AF8F-49A9-4C5EFD854D3A}"/>
              </a:ext>
            </a:extLst>
          </p:cNvPr>
          <p:cNvSpPr>
            <a:spLocks noGrp="1"/>
          </p:cNvSpPr>
          <p:nvPr>
            <p:ph type="body" sz="quarter" idx="4294967295"/>
          </p:nvPr>
        </p:nvSpPr>
        <p:spPr>
          <a:xfrm>
            <a:off x="9911007" y="5688597"/>
            <a:ext cx="1757037" cy="849436"/>
          </a:xfrm>
          <a:prstGeom prst="rect">
            <a:avLst/>
          </a:prstGeom>
        </p:spPr>
        <p:txBody>
          <a:bodyPr lIns="91440" tIns="45720" rIns="91440" bIns="45720" anchor="t"/>
          <a:lstStyle/>
          <a:p>
            <a:pPr marL="0" indent="0">
              <a:buNone/>
            </a:pPr>
            <a:r>
              <a:rPr lang="en-GB" sz="1800" dirty="0">
                <a:solidFill>
                  <a:srgbClr val="002060"/>
                </a:solidFill>
                <a:latin typeface="Comic Sans MS"/>
              </a:rPr>
              <a:t>Post Graduate Training</a:t>
            </a:r>
            <a:endParaRPr lang="en-GB" sz="1800" dirty="0">
              <a:solidFill>
                <a:srgbClr val="002060"/>
              </a:solidFill>
            </a:endParaRPr>
          </a:p>
        </p:txBody>
      </p:sp>
      <p:sp>
        <p:nvSpPr>
          <p:cNvPr id="10" name="Text Placeholder 9">
            <a:extLst>
              <a:ext uri="{FF2B5EF4-FFF2-40B4-BE49-F238E27FC236}">
                <a16:creationId xmlns:a16="http://schemas.microsoft.com/office/drawing/2014/main" id="{6A419ACE-A1E6-E67C-163F-45A395143D4E}"/>
              </a:ext>
            </a:extLst>
          </p:cNvPr>
          <p:cNvSpPr>
            <a:spLocks noGrp="1"/>
          </p:cNvSpPr>
          <p:nvPr>
            <p:ph type="body" sz="quarter" idx="20"/>
          </p:nvPr>
        </p:nvSpPr>
        <p:spPr/>
        <p:txBody>
          <a:bodyPr/>
          <a:lstStyle/>
          <a:p>
            <a:r>
              <a:rPr lang="en-GB" sz="1800" dirty="0"/>
              <a:t>£86, 427</a:t>
            </a:r>
          </a:p>
        </p:txBody>
      </p:sp>
      <p:cxnSp>
        <p:nvCxnSpPr>
          <p:cNvPr id="11" name="Straight Arrow Connector 10">
            <a:extLst>
              <a:ext uri="{FF2B5EF4-FFF2-40B4-BE49-F238E27FC236}">
                <a16:creationId xmlns:a16="http://schemas.microsoft.com/office/drawing/2014/main" id="{E2E99821-C111-096E-492F-E6F475BAE575}"/>
              </a:ext>
            </a:extLst>
          </p:cNvPr>
          <p:cNvCxnSpPr>
            <a:cxnSpLocks/>
          </p:cNvCxnSpPr>
          <p:nvPr/>
        </p:nvCxnSpPr>
        <p:spPr>
          <a:xfrm>
            <a:off x="3812169" y="5974337"/>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8BDF73-3222-2A66-BDF3-83FA51888B65}"/>
              </a:ext>
            </a:extLst>
          </p:cNvPr>
          <p:cNvCxnSpPr>
            <a:cxnSpLocks/>
          </p:cNvCxnSpPr>
          <p:nvPr/>
        </p:nvCxnSpPr>
        <p:spPr>
          <a:xfrm>
            <a:off x="6973073" y="5974337"/>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800F6B6-DC81-B102-52ED-C3A3AB80BBE8}"/>
              </a:ext>
            </a:extLst>
          </p:cNvPr>
          <p:cNvCxnSpPr>
            <a:cxnSpLocks/>
          </p:cNvCxnSpPr>
          <p:nvPr/>
        </p:nvCxnSpPr>
        <p:spPr>
          <a:xfrm>
            <a:off x="9291481" y="5974337"/>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5A6D9AE-536E-5744-FFB6-16476B6AFAF5}"/>
              </a:ext>
            </a:extLst>
          </p:cNvPr>
          <p:cNvPicPr>
            <a:picLocks noChangeAspect="1"/>
          </p:cNvPicPr>
          <p:nvPr/>
        </p:nvPicPr>
        <p:blipFill>
          <a:blip r:embed="rId3"/>
          <a:srcRect l="7353" r="10773"/>
          <a:stretch>
            <a:fillRect/>
          </a:stretch>
        </p:blipFill>
        <p:spPr>
          <a:xfrm>
            <a:off x="468000" y="1116000"/>
            <a:ext cx="3273005" cy="2796513"/>
          </a:xfrm>
          <a:prstGeom prst="roundRect">
            <a:avLst/>
          </a:prstGeom>
        </p:spPr>
      </p:pic>
    </p:spTree>
    <p:extLst>
      <p:ext uri="{BB962C8B-B14F-4D97-AF65-F5344CB8AC3E}">
        <p14:creationId xmlns:p14="http://schemas.microsoft.com/office/powerpoint/2010/main" val="596350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505CC0-A230-4E11-A90C-B214B98A2BFF}"/>
              </a:ext>
            </a:extLst>
          </p:cNvPr>
          <p:cNvSpPr txBox="1"/>
          <p:nvPr/>
        </p:nvSpPr>
        <p:spPr>
          <a:xfrm>
            <a:off x="208683" y="0"/>
            <a:ext cx="7895688" cy="954107"/>
          </a:xfrm>
          <a:prstGeom prst="rect">
            <a:avLst/>
          </a:prstGeom>
          <a:noFill/>
        </p:spPr>
        <p:txBody>
          <a:bodyPr wrap="none" rtlCol="0">
            <a:spAutoFit/>
          </a:bodyPr>
          <a:lstStyle/>
          <a:p>
            <a:pPr algn="ctr"/>
            <a:r>
              <a:rPr lang="en-GB" sz="2800" dirty="0"/>
              <a:t>Below are three methods for calculating 40% of 400. </a:t>
            </a:r>
          </a:p>
          <a:p>
            <a:pPr algn="ctr"/>
            <a:endParaRPr lang="en-GB" sz="2800" dirty="0"/>
          </a:p>
        </p:txBody>
      </p:sp>
      <p:pic>
        <p:nvPicPr>
          <p:cNvPr id="6" name="Picture 5"/>
          <p:cNvPicPr>
            <a:picLocks noChangeAspect="1"/>
          </p:cNvPicPr>
          <p:nvPr/>
        </p:nvPicPr>
        <p:blipFill>
          <a:blip r:embed="rId2"/>
          <a:stretch>
            <a:fillRect/>
          </a:stretch>
        </p:blipFill>
        <p:spPr>
          <a:xfrm>
            <a:off x="0" y="6415660"/>
            <a:ext cx="12192000" cy="44234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801720349"/>
              </p:ext>
            </p:extLst>
          </p:nvPr>
        </p:nvGraphicFramePr>
        <p:xfrm>
          <a:off x="465896" y="1918157"/>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8" name="TextBox 7">
            <a:extLst>
              <a:ext uri="{FF2B5EF4-FFF2-40B4-BE49-F238E27FC236}">
                <a16:creationId xmlns:a16="http://schemas.microsoft.com/office/drawing/2014/main" id="{71505CC0-A230-4E11-A90C-B214B98A2BFF}"/>
              </a:ext>
            </a:extLst>
          </p:cNvPr>
          <p:cNvSpPr txBox="1"/>
          <p:nvPr/>
        </p:nvSpPr>
        <p:spPr>
          <a:xfrm>
            <a:off x="2221499" y="5326762"/>
            <a:ext cx="184731" cy="1384995"/>
          </a:xfrm>
          <a:prstGeom prst="rect">
            <a:avLst/>
          </a:prstGeom>
          <a:noFill/>
        </p:spPr>
        <p:txBody>
          <a:bodyPr wrap="none" rtlCol="0">
            <a:spAutoFit/>
          </a:bodyPr>
          <a:lstStyle/>
          <a:p>
            <a:pPr algn="ctr"/>
            <a:endParaRPr lang="en-GB" sz="2800" dirty="0"/>
          </a:p>
          <a:p>
            <a:pPr algn="ctr"/>
            <a:endParaRPr lang="en-GB" sz="2800" dirty="0"/>
          </a:p>
          <a:p>
            <a:pPr algn="ctr"/>
            <a:endParaRPr lang="en-GB" sz="2800" dirty="0"/>
          </a:p>
        </p:txBody>
      </p:sp>
      <p:graphicFrame>
        <p:nvGraphicFramePr>
          <p:cNvPr id="9" name="Table 8"/>
          <p:cNvGraphicFramePr>
            <a:graphicFrameLocks noGrp="1"/>
          </p:cNvGraphicFramePr>
          <p:nvPr>
            <p:extLst>
              <p:ext uri="{D42A27DB-BD31-4B8C-83A1-F6EECF244321}">
                <p14:modId xmlns:p14="http://schemas.microsoft.com/office/powerpoint/2010/main" val="1248946354"/>
              </p:ext>
            </p:extLst>
          </p:nvPr>
        </p:nvGraphicFramePr>
        <p:xfrm>
          <a:off x="4940914" y="1941492"/>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41608974"/>
              </p:ext>
            </p:extLst>
          </p:nvPr>
        </p:nvGraphicFramePr>
        <p:xfrm>
          <a:off x="9111132" y="1918157"/>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11" name="TextBox 10"/>
          <p:cNvSpPr txBox="1"/>
          <p:nvPr/>
        </p:nvSpPr>
        <p:spPr>
          <a:xfrm>
            <a:off x="346363" y="1140458"/>
            <a:ext cx="2272146" cy="369332"/>
          </a:xfrm>
          <a:prstGeom prst="rect">
            <a:avLst/>
          </a:prstGeom>
          <a:noFill/>
        </p:spPr>
        <p:txBody>
          <a:bodyPr wrap="square" rtlCol="0">
            <a:spAutoFit/>
          </a:bodyPr>
          <a:lstStyle/>
          <a:p>
            <a:r>
              <a:rPr lang="en-GB" dirty="0"/>
              <a:t>Method 1</a:t>
            </a:r>
          </a:p>
        </p:txBody>
      </p:sp>
      <p:sp>
        <p:nvSpPr>
          <p:cNvPr id="12" name="TextBox 11"/>
          <p:cNvSpPr txBox="1"/>
          <p:nvPr/>
        </p:nvSpPr>
        <p:spPr>
          <a:xfrm>
            <a:off x="4940914" y="1140458"/>
            <a:ext cx="2272146" cy="369332"/>
          </a:xfrm>
          <a:prstGeom prst="rect">
            <a:avLst/>
          </a:prstGeom>
          <a:noFill/>
        </p:spPr>
        <p:txBody>
          <a:bodyPr wrap="square" rtlCol="0">
            <a:spAutoFit/>
          </a:bodyPr>
          <a:lstStyle/>
          <a:p>
            <a:r>
              <a:rPr lang="en-GB" dirty="0"/>
              <a:t>Method 2</a:t>
            </a:r>
          </a:p>
        </p:txBody>
      </p:sp>
      <p:sp>
        <p:nvSpPr>
          <p:cNvPr id="13" name="TextBox 12"/>
          <p:cNvSpPr txBox="1"/>
          <p:nvPr/>
        </p:nvSpPr>
        <p:spPr>
          <a:xfrm>
            <a:off x="9111132" y="1140458"/>
            <a:ext cx="2272146" cy="369332"/>
          </a:xfrm>
          <a:prstGeom prst="rect">
            <a:avLst/>
          </a:prstGeom>
          <a:noFill/>
        </p:spPr>
        <p:txBody>
          <a:bodyPr wrap="square" rtlCol="0">
            <a:spAutoFit/>
          </a:bodyPr>
          <a:lstStyle/>
          <a:p>
            <a:r>
              <a:rPr lang="en-GB" dirty="0"/>
              <a:t>Method 3</a:t>
            </a:r>
          </a:p>
        </p:txBody>
      </p:sp>
      <p:cxnSp>
        <p:nvCxnSpPr>
          <p:cNvPr id="14" name="Straight Connector 13">
            <a:extLst>
              <a:ext uri="{FF2B5EF4-FFF2-40B4-BE49-F238E27FC236}">
                <a16:creationId xmlns:a16="http://schemas.microsoft.com/office/drawing/2014/main" id="{C3E17078-FFE7-4A3A-BE29-D5FE36565D6C}"/>
              </a:ext>
            </a:extLst>
          </p:cNvPr>
          <p:cNvCxnSpPr>
            <a:cxnSpLocks/>
          </p:cNvCxnSpPr>
          <p:nvPr/>
        </p:nvCxnSpPr>
        <p:spPr>
          <a:xfrm>
            <a:off x="3668098" y="954107"/>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E17078-FFE7-4A3A-BE29-D5FE36565D6C}"/>
              </a:ext>
            </a:extLst>
          </p:cNvPr>
          <p:cNvCxnSpPr>
            <a:cxnSpLocks/>
          </p:cNvCxnSpPr>
          <p:nvPr/>
        </p:nvCxnSpPr>
        <p:spPr>
          <a:xfrm>
            <a:off x="8104371" y="954107"/>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D0C42FE-A280-6F48-3308-D684CB49B91B}"/>
              </a:ext>
            </a:extLst>
          </p:cNvPr>
          <p:cNvSpPr txBox="1"/>
          <p:nvPr/>
        </p:nvSpPr>
        <p:spPr>
          <a:xfrm>
            <a:off x="2093628" y="5183328"/>
            <a:ext cx="8004743" cy="461665"/>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The middle percentage must be a factor of both 100 and 40.</a:t>
            </a:r>
          </a:p>
        </p:txBody>
      </p:sp>
    </p:spTree>
    <p:extLst>
      <p:ext uri="{BB962C8B-B14F-4D97-AF65-F5344CB8AC3E}">
        <p14:creationId xmlns:p14="http://schemas.microsoft.com/office/powerpoint/2010/main" val="258044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ck Of Rice PNG, Vector, PSD, and Clipart With Transparent ..."/>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13077" y="123386"/>
            <a:ext cx="2173706" cy="217370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24918A90-43DC-4E2C-9480-06447811CF98}"/>
              </a:ext>
            </a:extLst>
          </p:cNvPr>
          <p:cNvSpPr/>
          <p:nvPr/>
        </p:nvSpPr>
        <p:spPr>
          <a:xfrm>
            <a:off x="755154" y="2013961"/>
            <a:ext cx="1489552" cy="711200"/>
          </a:xfrm>
          <a:prstGeom prst="roundRect">
            <a:avLst/>
          </a:prstGeom>
          <a:solidFill>
            <a:schemeClr val="accent2">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320g</a:t>
            </a:r>
          </a:p>
        </p:txBody>
      </p:sp>
      <p:sp>
        <p:nvSpPr>
          <p:cNvPr id="5" name="TextBox 4">
            <a:extLst>
              <a:ext uri="{FF2B5EF4-FFF2-40B4-BE49-F238E27FC236}">
                <a16:creationId xmlns:a16="http://schemas.microsoft.com/office/drawing/2014/main" id="{71505CC0-A230-4E11-A90C-B214B98A2BFF}"/>
              </a:ext>
            </a:extLst>
          </p:cNvPr>
          <p:cNvSpPr txBox="1"/>
          <p:nvPr/>
        </p:nvSpPr>
        <p:spPr>
          <a:xfrm>
            <a:off x="5423244" y="166964"/>
            <a:ext cx="4528867" cy="2246769"/>
          </a:xfrm>
          <a:prstGeom prst="rect">
            <a:avLst/>
          </a:prstGeom>
          <a:noFill/>
        </p:spPr>
        <p:txBody>
          <a:bodyPr wrap="none" rtlCol="0">
            <a:spAutoFit/>
          </a:bodyPr>
          <a:lstStyle/>
          <a:p>
            <a:pPr algn="ctr"/>
            <a:r>
              <a:rPr lang="en-GB" sz="2800" dirty="0"/>
              <a:t>A full bag of rice weighs 320g.</a:t>
            </a:r>
          </a:p>
          <a:p>
            <a:pPr algn="ctr"/>
            <a:r>
              <a:rPr lang="en-GB" sz="2800" dirty="0"/>
              <a:t>It is 15% full.</a:t>
            </a:r>
          </a:p>
          <a:p>
            <a:pPr algn="ctr"/>
            <a:r>
              <a:rPr lang="en-GB" sz="2800" dirty="0"/>
              <a:t>How much does it weigh?</a:t>
            </a:r>
          </a:p>
          <a:p>
            <a:pPr algn="ctr"/>
            <a:endParaRPr lang="en-GB" sz="2800" dirty="0"/>
          </a:p>
          <a:p>
            <a:pPr algn="ctr"/>
            <a:endParaRPr lang="en-GB" sz="2800" dirty="0"/>
          </a:p>
        </p:txBody>
      </p:sp>
      <p:sp>
        <p:nvSpPr>
          <p:cNvPr id="20" name="TextBox 19">
            <a:extLst>
              <a:ext uri="{FF2B5EF4-FFF2-40B4-BE49-F238E27FC236}">
                <a16:creationId xmlns:a16="http://schemas.microsoft.com/office/drawing/2014/main" id="{CF1E5A6A-971A-4C07-8884-619F1BA2AA0F}"/>
              </a:ext>
            </a:extLst>
          </p:cNvPr>
          <p:cNvSpPr txBox="1"/>
          <p:nvPr/>
        </p:nvSpPr>
        <p:spPr>
          <a:xfrm>
            <a:off x="2664052" y="2297092"/>
            <a:ext cx="6795578" cy="954107"/>
          </a:xfrm>
          <a:prstGeom prst="rect">
            <a:avLst/>
          </a:prstGeom>
          <a:noFill/>
        </p:spPr>
        <p:txBody>
          <a:bodyPr wrap="none" rtlCol="0">
            <a:spAutoFit/>
          </a:bodyPr>
          <a:lstStyle/>
          <a:p>
            <a:pPr algn="ctr"/>
            <a:r>
              <a:rPr lang="en-GB" sz="2800" b="1" u="sng" dirty="0"/>
              <a:t>What values can we put into the ratio table?</a:t>
            </a:r>
          </a:p>
          <a:p>
            <a:pPr algn="ctr"/>
            <a:r>
              <a:rPr lang="en-GB" sz="2800" b="1" u="sng" dirty="0"/>
              <a:t>(you don’t have to use this many rows..!) </a:t>
            </a:r>
          </a:p>
        </p:txBody>
      </p:sp>
      <p:pic>
        <p:nvPicPr>
          <p:cNvPr id="8" name="Picture 7"/>
          <p:cNvPicPr>
            <a:picLocks noChangeAspect="1"/>
          </p:cNvPicPr>
          <p:nvPr/>
        </p:nvPicPr>
        <p:blipFill>
          <a:blip r:embed="rId4"/>
          <a:stretch>
            <a:fillRect/>
          </a:stretch>
        </p:blipFill>
        <p:spPr>
          <a:xfrm>
            <a:off x="0" y="6415660"/>
            <a:ext cx="12192000" cy="44234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206444044"/>
              </p:ext>
            </p:extLst>
          </p:nvPr>
        </p:nvGraphicFramePr>
        <p:xfrm>
          <a:off x="2856072" y="3681551"/>
          <a:ext cx="1988394" cy="259080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467542">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954581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224823"/>
                  </a:ext>
                </a:extLst>
              </a:tr>
              <a:tr h="467542">
                <a:tc>
                  <a:txBody>
                    <a:bodyPr/>
                    <a:lstStyle/>
                    <a:p>
                      <a:pPr algn="ctr"/>
                      <a:r>
                        <a:rPr lang="en-GB" sz="280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48g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Tree>
    <p:extLst>
      <p:ext uri="{BB962C8B-B14F-4D97-AF65-F5344CB8AC3E}">
        <p14:creationId xmlns:p14="http://schemas.microsoft.com/office/powerpoint/2010/main" val="1418595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F1E5A6A-971A-4C07-8884-619F1BA2AA0F}"/>
              </a:ext>
            </a:extLst>
          </p:cNvPr>
          <p:cNvSpPr txBox="1"/>
          <p:nvPr/>
        </p:nvSpPr>
        <p:spPr>
          <a:xfrm>
            <a:off x="2664052" y="2297092"/>
            <a:ext cx="6795578" cy="954107"/>
          </a:xfrm>
          <a:prstGeom prst="rect">
            <a:avLst/>
          </a:prstGeom>
          <a:noFill/>
        </p:spPr>
        <p:txBody>
          <a:bodyPr wrap="none" rtlCol="0">
            <a:spAutoFit/>
          </a:bodyPr>
          <a:lstStyle/>
          <a:p>
            <a:pPr algn="ctr"/>
            <a:r>
              <a:rPr lang="en-GB" sz="2800" b="1" u="sng" dirty="0"/>
              <a:t>What values can we put into the ratio table?</a:t>
            </a:r>
          </a:p>
          <a:p>
            <a:pPr algn="ctr"/>
            <a:r>
              <a:rPr lang="en-GB" sz="2800" b="1" u="sng" dirty="0"/>
              <a:t>(you don’t have to use this many rows..!) </a:t>
            </a:r>
          </a:p>
        </p:txBody>
      </p:sp>
      <p:pic>
        <p:nvPicPr>
          <p:cNvPr id="8" name="Picture 7"/>
          <p:cNvPicPr>
            <a:picLocks noChangeAspect="1"/>
          </p:cNvPicPr>
          <p:nvPr/>
        </p:nvPicPr>
        <p:blipFill>
          <a:blip r:embed="rId3"/>
          <a:stretch>
            <a:fillRect/>
          </a:stretch>
        </p:blipFill>
        <p:spPr>
          <a:xfrm>
            <a:off x="0" y="6415660"/>
            <a:ext cx="12192000" cy="442340"/>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900840787"/>
              </p:ext>
            </p:extLst>
          </p:nvPr>
        </p:nvGraphicFramePr>
        <p:xfrm>
          <a:off x="2856072" y="3681551"/>
          <a:ext cx="3087528" cy="2590800"/>
        </p:xfrm>
        <a:graphic>
          <a:graphicData uri="http://schemas.openxmlformats.org/drawingml/2006/table">
            <a:tbl>
              <a:tblPr firstRow="1" bandRow="1">
                <a:tableStyleId>{5C22544A-7EE6-4342-B048-85BDC9FD1C3A}</a:tableStyleId>
              </a:tblPr>
              <a:tblGrid>
                <a:gridCol w="1543764">
                  <a:extLst>
                    <a:ext uri="{9D8B030D-6E8A-4147-A177-3AD203B41FA5}">
                      <a16:colId xmlns:a16="http://schemas.microsoft.com/office/drawing/2014/main" val="3305133137"/>
                    </a:ext>
                  </a:extLst>
                </a:gridCol>
                <a:gridCol w="1543764">
                  <a:extLst>
                    <a:ext uri="{9D8B030D-6E8A-4147-A177-3AD203B41FA5}">
                      <a16:colId xmlns:a16="http://schemas.microsoft.com/office/drawing/2014/main" val="3777463386"/>
                    </a:ext>
                  </a:extLst>
                </a:gridCol>
              </a:tblGrid>
              <a:tr h="467542">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954581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224823"/>
                  </a:ext>
                </a:extLst>
              </a:tr>
              <a:tr h="467542">
                <a:tc>
                  <a:txBody>
                    <a:bodyPr/>
                    <a:lstStyle/>
                    <a:p>
                      <a:pPr algn="ctr"/>
                      <a:r>
                        <a:rPr lang="en-GB" sz="2800" dirty="0">
                          <a:solidFill>
                            <a:schemeClr val="tx1"/>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83.20g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pic>
        <p:nvPicPr>
          <p:cNvPr id="9" name="Picture 2" descr="Sack Of Rice PNG, Vector, PSD, and Clipart With Transparent ..."/>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13077" y="123386"/>
            <a:ext cx="2173706" cy="217370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3">
            <a:extLst>
              <a:ext uri="{FF2B5EF4-FFF2-40B4-BE49-F238E27FC236}">
                <a16:creationId xmlns:a16="http://schemas.microsoft.com/office/drawing/2014/main" id="{24918A90-43DC-4E2C-9480-06447811CF98}"/>
              </a:ext>
            </a:extLst>
          </p:cNvPr>
          <p:cNvSpPr/>
          <p:nvPr/>
        </p:nvSpPr>
        <p:spPr>
          <a:xfrm>
            <a:off x="755154" y="2013961"/>
            <a:ext cx="1489552" cy="711200"/>
          </a:xfrm>
          <a:prstGeom prst="roundRect">
            <a:avLst/>
          </a:prstGeom>
          <a:solidFill>
            <a:schemeClr val="accent2">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320g</a:t>
            </a:r>
          </a:p>
        </p:txBody>
      </p:sp>
      <p:sp>
        <p:nvSpPr>
          <p:cNvPr id="12" name="TextBox 11">
            <a:extLst>
              <a:ext uri="{FF2B5EF4-FFF2-40B4-BE49-F238E27FC236}">
                <a16:creationId xmlns:a16="http://schemas.microsoft.com/office/drawing/2014/main" id="{71505CC0-A230-4E11-A90C-B214B98A2BFF}"/>
              </a:ext>
            </a:extLst>
          </p:cNvPr>
          <p:cNvSpPr txBox="1"/>
          <p:nvPr/>
        </p:nvSpPr>
        <p:spPr>
          <a:xfrm>
            <a:off x="5423244" y="166964"/>
            <a:ext cx="4528867" cy="2246769"/>
          </a:xfrm>
          <a:prstGeom prst="rect">
            <a:avLst/>
          </a:prstGeom>
          <a:noFill/>
        </p:spPr>
        <p:txBody>
          <a:bodyPr wrap="none" rtlCol="0">
            <a:spAutoFit/>
          </a:bodyPr>
          <a:lstStyle/>
          <a:p>
            <a:pPr algn="ctr"/>
            <a:r>
              <a:rPr lang="en-GB" sz="2800" dirty="0"/>
              <a:t>A full bag of rice weighs 320g.</a:t>
            </a:r>
          </a:p>
          <a:p>
            <a:pPr algn="ctr"/>
            <a:r>
              <a:rPr lang="en-GB" sz="2800" dirty="0"/>
              <a:t>It is 26% full.</a:t>
            </a:r>
          </a:p>
          <a:p>
            <a:pPr algn="ctr"/>
            <a:r>
              <a:rPr lang="en-GB" sz="2800" dirty="0"/>
              <a:t>How much does it weigh?</a:t>
            </a:r>
          </a:p>
          <a:p>
            <a:pPr algn="ctr"/>
            <a:endParaRPr lang="en-GB" sz="2800" dirty="0"/>
          </a:p>
          <a:p>
            <a:pPr algn="ctr"/>
            <a:endParaRPr lang="en-GB" sz="2800" dirty="0"/>
          </a:p>
        </p:txBody>
      </p:sp>
    </p:spTree>
    <p:extLst>
      <p:ext uri="{BB962C8B-B14F-4D97-AF65-F5344CB8AC3E}">
        <p14:creationId xmlns:p14="http://schemas.microsoft.com/office/powerpoint/2010/main" val="2990189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F1E5A6A-971A-4C07-8884-619F1BA2AA0F}"/>
              </a:ext>
            </a:extLst>
          </p:cNvPr>
          <p:cNvSpPr txBox="1"/>
          <p:nvPr/>
        </p:nvSpPr>
        <p:spPr>
          <a:xfrm>
            <a:off x="3042272" y="2297091"/>
            <a:ext cx="6039154" cy="523220"/>
          </a:xfrm>
          <a:prstGeom prst="rect">
            <a:avLst/>
          </a:prstGeom>
          <a:noFill/>
        </p:spPr>
        <p:txBody>
          <a:bodyPr wrap="none" rtlCol="0">
            <a:spAutoFit/>
          </a:bodyPr>
          <a:lstStyle/>
          <a:p>
            <a:pPr algn="ctr"/>
            <a:r>
              <a:rPr lang="en-GB" sz="2800" b="1" u="sng" dirty="0"/>
              <a:t>Use a ratio table to calculate this value.</a:t>
            </a:r>
          </a:p>
        </p:txBody>
      </p:sp>
      <p:pic>
        <p:nvPicPr>
          <p:cNvPr id="8" name="Picture 7"/>
          <p:cNvPicPr>
            <a:picLocks noChangeAspect="1"/>
          </p:cNvPicPr>
          <p:nvPr/>
        </p:nvPicPr>
        <p:blipFill>
          <a:blip r:embed="rId3"/>
          <a:stretch>
            <a:fillRect/>
          </a:stretch>
        </p:blipFill>
        <p:spPr>
          <a:xfrm>
            <a:off x="0" y="6415660"/>
            <a:ext cx="12192000" cy="44234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855807448"/>
              </p:ext>
            </p:extLst>
          </p:nvPr>
        </p:nvGraphicFramePr>
        <p:xfrm>
          <a:off x="2856072" y="3681551"/>
          <a:ext cx="3328160" cy="2590800"/>
        </p:xfrm>
        <a:graphic>
          <a:graphicData uri="http://schemas.openxmlformats.org/drawingml/2006/table">
            <a:tbl>
              <a:tblPr firstRow="1" bandRow="1">
                <a:tableStyleId>{5C22544A-7EE6-4342-B048-85BDC9FD1C3A}</a:tableStyleId>
              </a:tblPr>
              <a:tblGrid>
                <a:gridCol w="1664080">
                  <a:extLst>
                    <a:ext uri="{9D8B030D-6E8A-4147-A177-3AD203B41FA5}">
                      <a16:colId xmlns:a16="http://schemas.microsoft.com/office/drawing/2014/main" val="3305133137"/>
                    </a:ext>
                  </a:extLst>
                </a:gridCol>
                <a:gridCol w="1664080">
                  <a:extLst>
                    <a:ext uri="{9D8B030D-6E8A-4147-A177-3AD203B41FA5}">
                      <a16:colId xmlns:a16="http://schemas.microsoft.com/office/drawing/2014/main" val="3777463386"/>
                    </a:ext>
                  </a:extLst>
                </a:gridCol>
              </a:tblGrid>
              <a:tr h="467542">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9545811"/>
                  </a:ext>
                </a:extLst>
              </a:tr>
              <a:tr h="467542">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224823"/>
                  </a:ext>
                </a:extLst>
              </a:tr>
              <a:tr h="467542">
                <a:tc>
                  <a:txBody>
                    <a:bodyPr/>
                    <a:lstStyle/>
                    <a:p>
                      <a:pPr algn="ctr"/>
                      <a:r>
                        <a:rPr lang="en-GB" sz="2800" dirty="0">
                          <a:solidFill>
                            <a:schemeClr val="tx1"/>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99.20g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pic>
        <p:nvPicPr>
          <p:cNvPr id="9" name="Picture 2" descr="Sack Of Rice PNG, Vector, PSD, and Clipart With Transparent ..."/>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13077" y="123386"/>
            <a:ext cx="2173706" cy="217370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3">
            <a:extLst>
              <a:ext uri="{FF2B5EF4-FFF2-40B4-BE49-F238E27FC236}">
                <a16:creationId xmlns:a16="http://schemas.microsoft.com/office/drawing/2014/main" id="{24918A90-43DC-4E2C-9480-06447811CF98}"/>
              </a:ext>
            </a:extLst>
          </p:cNvPr>
          <p:cNvSpPr/>
          <p:nvPr/>
        </p:nvSpPr>
        <p:spPr>
          <a:xfrm>
            <a:off x="755154" y="2013961"/>
            <a:ext cx="1489552" cy="711200"/>
          </a:xfrm>
          <a:prstGeom prst="roundRect">
            <a:avLst/>
          </a:prstGeom>
          <a:solidFill>
            <a:schemeClr val="accent2">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320g</a:t>
            </a:r>
          </a:p>
        </p:txBody>
      </p:sp>
      <p:sp>
        <p:nvSpPr>
          <p:cNvPr id="12" name="TextBox 11">
            <a:extLst>
              <a:ext uri="{FF2B5EF4-FFF2-40B4-BE49-F238E27FC236}">
                <a16:creationId xmlns:a16="http://schemas.microsoft.com/office/drawing/2014/main" id="{71505CC0-A230-4E11-A90C-B214B98A2BFF}"/>
              </a:ext>
            </a:extLst>
          </p:cNvPr>
          <p:cNvSpPr txBox="1"/>
          <p:nvPr/>
        </p:nvSpPr>
        <p:spPr>
          <a:xfrm>
            <a:off x="5423244" y="166964"/>
            <a:ext cx="4528867" cy="2246769"/>
          </a:xfrm>
          <a:prstGeom prst="rect">
            <a:avLst/>
          </a:prstGeom>
          <a:noFill/>
        </p:spPr>
        <p:txBody>
          <a:bodyPr wrap="none" rtlCol="0">
            <a:spAutoFit/>
          </a:bodyPr>
          <a:lstStyle/>
          <a:p>
            <a:pPr algn="ctr"/>
            <a:r>
              <a:rPr lang="en-GB" sz="2800" dirty="0"/>
              <a:t>A full bag of rice weighs 320g.</a:t>
            </a:r>
          </a:p>
          <a:p>
            <a:pPr algn="ctr"/>
            <a:r>
              <a:rPr lang="en-GB" sz="2800" dirty="0"/>
              <a:t>It is 31% full.</a:t>
            </a:r>
          </a:p>
          <a:p>
            <a:pPr algn="ctr"/>
            <a:r>
              <a:rPr lang="en-GB" sz="2800" dirty="0"/>
              <a:t>How much does it weigh?</a:t>
            </a:r>
          </a:p>
          <a:p>
            <a:pPr algn="ctr"/>
            <a:endParaRPr lang="en-GB" sz="2800" dirty="0"/>
          </a:p>
          <a:p>
            <a:pPr algn="ctr"/>
            <a:endParaRPr lang="en-GB" sz="2800" dirty="0"/>
          </a:p>
        </p:txBody>
      </p:sp>
    </p:spTree>
    <p:extLst>
      <p:ext uri="{BB962C8B-B14F-4D97-AF65-F5344CB8AC3E}">
        <p14:creationId xmlns:p14="http://schemas.microsoft.com/office/powerpoint/2010/main" val="3477790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505CC0-A230-4E11-A90C-B214B98A2BFF}"/>
              </a:ext>
            </a:extLst>
          </p:cNvPr>
          <p:cNvSpPr txBox="1"/>
          <p:nvPr/>
        </p:nvSpPr>
        <p:spPr>
          <a:xfrm>
            <a:off x="328503" y="257005"/>
            <a:ext cx="6224076" cy="1815882"/>
          </a:xfrm>
          <a:prstGeom prst="rect">
            <a:avLst/>
          </a:prstGeom>
          <a:noFill/>
        </p:spPr>
        <p:txBody>
          <a:bodyPr wrap="none" rtlCol="0">
            <a:spAutoFit/>
          </a:bodyPr>
          <a:lstStyle/>
          <a:p>
            <a:pPr algn="ctr"/>
            <a:r>
              <a:rPr lang="en-GB" sz="2800" dirty="0"/>
              <a:t>Aisha makes $120 in one week.</a:t>
            </a:r>
          </a:p>
          <a:p>
            <a:pPr algn="ctr"/>
            <a:r>
              <a:rPr lang="en-GB" sz="2800" dirty="0"/>
              <a:t>She donates 1.5% of her weekly earnings </a:t>
            </a:r>
          </a:p>
          <a:p>
            <a:pPr algn="ctr"/>
            <a:r>
              <a:rPr lang="en-GB" sz="2800" dirty="0"/>
              <a:t>to charity.</a:t>
            </a:r>
          </a:p>
          <a:p>
            <a:pPr algn="ctr"/>
            <a:r>
              <a:rPr lang="en-GB" sz="2800" dirty="0"/>
              <a:t>How much does she donate?</a:t>
            </a:r>
          </a:p>
        </p:txBody>
      </p:sp>
      <p:pic>
        <p:nvPicPr>
          <p:cNvPr id="6" name="Picture 5"/>
          <p:cNvPicPr>
            <a:picLocks noChangeAspect="1"/>
          </p:cNvPicPr>
          <p:nvPr/>
        </p:nvPicPr>
        <p:blipFill>
          <a:blip r:embed="rId3"/>
          <a:stretch>
            <a:fillRect/>
          </a:stretch>
        </p:blipFill>
        <p:spPr>
          <a:xfrm>
            <a:off x="0" y="6415660"/>
            <a:ext cx="12192000" cy="44234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936348606"/>
              </p:ext>
            </p:extLst>
          </p:nvPr>
        </p:nvGraphicFramePr>
        <p:xfrm>
          <a:off x="4387087" y="2717706"/>
          <a:ext cx="1988394" cy="219136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47840">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pic>
        <p:nvPicPr>
          <p:cNvPr id="9" name="Picture 8"/>
          <p:cNvPicPr>
            <a:picLocks noChangeAspect="1"/>
          </p:cNvPicPr>
          <p:nvPr/>
        </p:nvPicPr>
        <p:blipFill>
          <a:blip r:embed="rId4"/>
          <a:stretch>
            <a:fillRect/>
          </a:stretch>
        </p:blipFill>
        <p:spPr>
          <a:xfrm>
            <a:off x="9169567" y="428625"/>
            <a:ext cx="2419350" cy="1885950"/>
          </a:xfrm>
          <a:prstGeom prst="rect">
            <a:avLst/>
          </a:prstGeom>
        </p:spPr>
      </p:pic>
    </p:spTree>
    <p:extLst>
      <p:ext uri="{BB962C8B-B14F-4D97-AF65-F5344CB8AC3E}">
        <p14:creationId xmlns:p14="http://schemas.microsoft.com/office/powerpoint/2010/main" val="3624984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75A1A-B7B3-4E71-9FC6-77C6B3269535}"/>
              </a:ext>
            </a:extLst>
          </p:cNvPr>
          <p:cNvSpPr txBox="1"/>
          <p:nvPr/>
        </p:nvSpPr>
        <p:spPr>
          <a:xfrm>
            <a:off x="5096797" y="2657387"/>
            <a:ext cx="1992853" cy="1200329"/>
          </a:xfrm>
          <a:prstGeom prst="rect">
            <a:avLst/>
          </a:prstGeom>
          <a:noFill/>
        </p:spPr>
        <p:txBody>
          <a:bodyPr wrap="none" rtlCol="0">
            <a:spAutoFit/>
          </a:bodyPr>
          <a:lstStyle/>
          <a:p>
            <a:pPr algn="ctr"/>
            <a:r>
              <a:rPr lang="en-GB" sz="3600" dirty="0"/>
              <a:t>Find 27% </a:t>
            </a:r>
          </a:p>
          <a:p>
            <a:pPr algn="ctr"/>
            <a:r>
              <a:rPr lang="en-GB" sz="3600" dirty="0"/>
              <a:t>of $3200.</a:t>
            </a:r>
          </a:p>
        </p:txBody>
      </p:sp>
      <p:sp>
        <p:nvSpPr>
          <p:cNvPr id="13" name="Rectangle: Rounded Corners 12">
            <a:extLst>
              <a:ext uri="{FF2B5EF4-FFF2-40B4-BE49-F238E27FC236}">
                <a16:creationId xmlns:a16="http://schemas.microsoft.com/office/drawing/2014/main" id="{7F840AA8-37C1-4172-8BE5-9B439E741F26}"/>
              </a:ext>
            </a:extLst>
          </p:cNvPr>
          <p:cNvSpPr/>
          <p:nvPr/>
        </p:nvSpPr>
        <p:spPr>
          <a:xfrm>
            <a:off x="5055884" y="2558562"/>
            <a:ext cx="2074679" cy="1397976"/>
          </a:xfrm>
          <a:prstGeom prst="roundRect">
            <a:avLst/>
          </a:prstGeom>
          <a:no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3200" dirty="0">
              <a:solidFill>
                <a:schemeClr val="tx1"/>
              </a:solidFill>
            </a:endParaRPr>
          </a:p>
        </p:txBody>
      </p:sp>
      <p:sp>
        <p:nvSpPr>
          <p:cNvPr id="14" name="TextBox 13">
            <a:extLst>
              <a:ext uri="{FF2B5EF4-FFF2-40B4-BE49-F238E27FC236}">
                <a16:creationId xmlns:a16="http://schemas.microsoft.com/office/drawing/2014/main" id="{4E2EC33F-B3BD-465F-B0AD-84644DA53161}"/>
              </a:ext>
            </a:extLst>
          </p:cNvPr>
          <p:cNvSpPr txBox="1"/>
          <p:nvPr/>
        </p:nvSpPr>
        <p:spPr>
          <a:xfrm>
            <a:off x="2510960" y="5596976"/>
            <a:ext cx="7164525" cy="461665"/>
          </a:xfrm>
          <a:prstGeom prst="rect">
            <a:avLst/>
          </a:prstGeom>
          <a:noFill/>
        </p:spPr>
        <p:txBody>
          <a:bodyPr wrap="none" rtlCol="0">
            <a:spAutoFit/>
          </a:bodyPr>
          <a:lstStyle/>
          <a:p>
            <a:pPr algn="ctr"/>
            <a:r>
              <a:rPr lang="en-GB" sz="2400" dirty="0"/>
              <a:t>How many different ways can you calculate the answer?</a:t>
            </a:r>
          </a:p>
        </p:txBody>
      </p:sp>
      <p:pic>
        <p:nvPicPr>
          <p:cNvPr id="5" name="Picture 4"/>
          <p:cNvPicPr>
            <a:picLocks noChangeAspect="1"/>
          </p:cNvPicPr>
          <p:nvPr/>
        </p:nvPicPr>
        <p:blipFill>
          <a:blip r:embed="rId2"/>
          <a:stretch>
            <a:fillRect/>
          </a:stretch>
        </p:blipFill>
        <p:spPr>
          <a:xfrm>
            <a:off x="0" y="6457223"/>
            <a:ext cx="12192000" cy="442340"/>
          </a:xfrm>
          <a:prstGeom prst="rect">
            <a:avLst/>
          </a:prstGeom>
        </p:spPr>
      </p:pic>
      <p:pic>
        <p:nvPicPr>
          <p:cNvPr id="6" name="Picture 5"/>
          <p:cNvPicPr>
            <a:picLocks noChangeAspect="1"/>
          </p:cNvPicPr>
          <p:nvPr/>
        </p:nvPicPr>
        <p:blipFill>
          <a:blip r:embed="rId3"/>
          <a:stretch>
            <a:fillRect/>
          </a:stretch>
        </p:blipFill>
        <p:spPr>
          <a:xfrm>
            <a:off x="254006" y="200056"/>
            <a:ext cx="1401727" cy="4961742"/>
          </a:xfrm>
          <a:prstGeom prst="rect">
            <a:avLst/>
          </a:prstGeom>
        </p:spPr>
      </p:pic>
      <p:cxnSp>
        <p:nvCxnSpPr>
          <p:cNvPr id="3" name="Straight Arrow Connector 2"/>
          <p:cNvCxnSpPr/>
          <p:nvPr/>
        </p:nvCxnSpPr>
        <p:spPr>
          <a:xfrm flipV="1">
            <a:off x="7089650" y="1308100"/>
            <a:ext cx="2308350" cy="12504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9410700" y="660400"/>
            <a:ext cx="2247900" cy="14859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rPr>
              <a:t>25%+1%+1%</a:t>
            </a:r>
          </a:p>
        </p:txBody>
      </p:sp>
    </p:spTree>
    <p:extLst>
      <p:ext uri="{BB962C8B-B14F-4D97-AF65-F5344CB8AC3E}">
        <p14:creationId xmlns:p14="http://schemas.microsoft.com/office/powerpoint/2010/main" val="2216097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787" y="213446"/>
            <a:ext cx="11908875" cy="2502045"/>
          </a:xfrm>
          <a:prstGeom prst="rect">
            <a:avLst/>
          </a:prstGeom>
        </p:spPr>
      </p:pic>
      <p:pic>
        <p:nvPicPr>
          <p:cNvPr id="26" name="Picture 25"/>
          <p:cNvPicPr>
            <a:picLocks noChangeAspect="1"/>
          </p:cNvPicPr>
          <p:nvPr/>
        </p:nvPicPr>
        <p:blipFill>
          <a:blip r:embed="rId3"/>
          <a:stretch>
            <a:fillRect/>
          </a:stretch>
        </p:blipFill>
        <p:spPr>
          <a:xfrm>
            <a:off x="0" y="6498787"/>
            <a:ext cx="12192000" cy="442340"/>
          </a:xfrm>
          <a:prstGeom prst="rect">
            <a:avLst/>
          </a:prstGeom>
        </p:spPr>
      </p:pic>
    </p:spTree>
    <p:extLst>
      <p:ext uri="{BB962C8B-B14F-4D97-AF65-F5344CB8AC3E}">
        <p14:creationId xmlns:p14="http://schemas.microsoft.com/office/powerpoint/2010/main" val="3523493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787" y="213446"/>
            <a:ext cx="11908875" cy="2502045"/>
          </a:xfrm>
          <a:prstGeom prst="rect">
            <a:avLst/>
          </a:prstGeom>
        </p:spPr>
      </p:pic>
      <p:pic>
        <p:nvPicPr>
          <p:cNvPr id="25" name="Picture 24"/>
          <p:cNvPicPr>
            <a:picLocks noChangeAspect="1"/>
          </p:cNvPicPr>
          <p:nvPr/>
        </p:nvPicPr>
        <p:blipFill>
          <a:blip r:embed="rId2"/>
          <a:stretch>
            <a:fillRect/>
          </a:stretch>
        </p:blipFill>
        <p:spPr>
          <a:xfrm>
            <a:off x="204786" y="3774065"/>
            <a:ext cx="11908875" cy="2502045"/>
          </a:xfrm>
          <a:prstGeom prst="rect">
            <a:avLst/>
          </a:prstGeom>
        </p:spPr>
      </p:pic>
    </p:spTree>
    <p:extLst>
      <p:ext uri="{BB962C8B-B14F-4D97-AF65-F5344CB8AC3E}">
        <p14:creationId xmlns:p14="http://schemas.microsoft.com/office/powerpoint/2010/main" val="1235560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17380" y="2702069"/>
            <a:ext cx="11316669" cy="2340986"/>
          </a:xfrm>
          <a:prstGeom prst="rect">
            <a:avLst/>
          </a:prstGeom>
        </p:spPr>
      </p:pic>
      <p:sp>
        <p:nvSpPr>
          <p:cNvPr id="3" name="Rectangle 2"/>
          <p:cNvSpPr/>
          <p:nvPr/>
        </p:nvSpPr>
        <p:spPr>
          <a:xfrm>
            <a:off x="4452684" y="930717"/>
            <a:ext cx="262161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Answers</a:t>
            </a:r>
          </a:p>
        </p:txBody>
      </p:sp>
      <p:pic>
        <p:nvPicPr>
          <p:cNvPr id="4" name="Picture 3"/>
          <p:cNvPicPr>
            <a:picLocks noChangeAspect="1"/>
          </p:cNvPicPr>
          <p:nvPr/>
        </p:nvPicPr>
        <p:blipFill>
          <a:blip r:embed="rId3"/>
          <a:stretch>
            <a:fillRect/>
          </a:stretch>
        </p:blipFill>
        <p:spPr>
          <a:xfrm>
            <a:off x="0" y="6457223"/>
            <a:ext cx="12192000" cy="442340"/>
          </a:xfrm>
          <a:prstGeom prst="rect">
            <a:avLst/>
          </a:prstGeom>
        </p:spPr>
      </p:pic>
    </p:spTree>
    <p:extLst>
      <p:ext uri="{BB962C8B-B14F-4D97-AF65-F5344CB8AC3E}">
        <p14:creationId xmlns:p14="http://schemas.microsoft.com/office/powerpoint/2010/main" val="105826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AD7FA-C2FC-5B4A-B284-2C227A443B29}"/>
              </a:ext>
            </a:extLst>
          </p:cNvPr>
          <p:cNvSpPr>
            <a:spLocks noGrp="1"/>
          </p:cNvSpPr>
          <p:nvPr>
            <p:ph type="body" sz="quarter" idx="4294967295"/>
          </p:nvPr>
        </p:nvSpPr>
        <p:spPr>
          <a:xfrm>
            <a:off x="265113" y="441325"/>
            <a:ext cx="11926887" cy="431800"/>
          </a:xfrm>
        </p:spPr>
        <p:txBody>
          <a:bodyPr>
            <a:normAutofit/>
          </a:bodyPr>
          <a:lstStyle/>
          <a:p>
            <a:pPr marL="0" indent="0">
              <a:buNone/>
            </a:pPr>
            <a:r>
              <a:rPr lang="en-US" dirty="0"/>
              <a:t>Checkpoint 2: Sponsored walk</a:t>
            </a:r>
          </a:p>
        </p:txBody>
      </p:sp>
      <p:sp>
        <p:nvSpPr>
          <p:cNvPr id="7" name="TextBox 6">
            <a:extLst>
              <a:ext uri="{FF2B5EF4-FFF2-40B4-BE49-F238E27FC236}">
                <a16:creationId xmlns:a16="http://schemas.microsoft.com/office/drawing/2014/main" id="{0EA887D4-2A58-4C4B-8053-43A82D500C3C}"/>
              </a:ext>
            </a:extLst>
          </p:cNvPr>
          <p:cNvSpPr txBox="1"/>
          <p:nvPr/>
        </p:nvSpPr>
        <p:spPr>
          <a:xfrm>
            <a:off x="146958" y="1224643"/>
            <a:ext cx="10777716"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Students in a school are doing a sponsored walk. Everyone walks the same distance at their own pace.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After one hour, Mo is 40% of the way through the walk. He has walked </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600 m, so far.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Nick is 20% of the way through the walk. How far has Nick walked, so far?</a:t>
            </a: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Olga is 4% of the way through the walk. How far has Olga walked, so far?</a:t>
            </a: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How long is the sponsored walk?</a:t>
            </a: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0" y="6350000"/>
            <a:ext cx="12192000" cy="508000"/>
          </a:xfrm>
          <a:prstGeom prst="rect">
            <a:avLst/>
          </a:prstGeom>
        </p:spPr>
      </p:pic>
    </p:spTree>
    <p:extLst>
      <p:ext uri="{BB962C8B-B14F-4D97-AF65-F5344CB8AC3E}">
        <p14:creationId xmlns:p14="http://schemas.microsoft.com/office/powerpoint/2010/main" val="148072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12"/>
          <p:cNvSpPr/>
          <p:nvPr/>
        </p:nvSpPr>
        <p:spPr>
          <a:xfrm>
            <a:off x="8240486" y="1"/>
            <a:ext cx="2704011" cy="479375"/>
          </a:xfrm>
          <a:prstGeom prst="roundRect">
            <a:avLst>
              <a:gd name="adj" fmla="val 7082"/>
            </a:avLst>
          </a:prstGeom>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defTabSz="478226">
              <a:defRPr/>
            </a:pPr>
            <a:fld id="{6F1F6AC6-1D64-45EE-A157-703D61577F9D}" type="datetime4">
              <a:rPr lang="en-GB" sz="2200">
                <a:solidFill>
                  <a:prstClr val="black"/>
                </a:solidFill>
                <a:latin typeface="Arial" panose="020B0604020202020204" pitchFamily="34" charset="0"/>
                <a:cs typeface="Arial" panose="020B0604020202020204" pitchFamily="34" charset="0"/>
              </a:rPr>
              <a:pPr algn="ctr" defTabSz="478226">
                <a:defRPr/>
              </a:pPr>
              <a:t>06 September 2026</a:t>
            </a:fld>
            <a:endParaRPr lang="en-GB" sz="2200" dirty="0">
              <a:solidFill>
                <a:prstClr val="black"/>
              </a:solidFill>
              <a:latin typeface="Arial" panose="020B0604020202020204" pitchFamily="34" charset="0"/>
              <a:cs typeface="Arial" panose="020B0604020202020204" pitchFamily="34" charset="0"/>
            </a:endParaRPr>
          </a:p>
        </p:txBody>
      </p:sp>
      <p:sp>
        <p:nvSpPr>
          <p:cNvPr id="14" name="Hexagon 13">
            <a:extLst>
              <a:ext uri="{FF2B5EF4-FFF2-40B4-BE49-F238E27FC236}">
                <a16:creationId xmlns:a16="http://schemas.microsoft.com/office/drawing/2014/main" id="{78091EAF-D939-4D00-9042-AA38D09E6839}"/>
              </a:ext>
            </a:extLst>
          </p:cNvPr>
          <p:cNvSpPr/>
          <p:nvPr/>
        </p:nvSpPr>
        <p:spPr>
          <a:xfrm>
            <a:off x="1293033" y="156867"/>
            <a:ext cx="3045477" cy="2625411"/>
          </a:xfrm>
          <a:prstGeom prst="hexagon">
            <a:avLst/>
          </a:prstGeom>
          <a:solidFill>
            <a:schemeClr val="accent6">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5" name="Rounded Rectangle 1">
            <a:extLst>
              <a:ext uri="{FF2B5EF4-FFF2-40B4-BE49-F238E27FC236}">
                <a16:creationId xmlns:a16="http://schemas.microsoft.com/office/drawing/2014/main" id="{273CD5E6-A0D5-48C2-B8B8-8C755913EB31}"/>
              </a:ext>
            </a:extLst>
          </p:cNvPr>
          <p:cNvSpPr/>
          <p:nvPr/>
        </p:nvSpPr>
        <p:spPr>
          <a:xfrm>
            <a:off x="3513364" y="1470402"/>
            <a:ext cx="5165272" cy="1311875"/>
          </a:xfrm>
          <a:prstGeom prst="roundRect">
            <a:avLst/>
          </a:prstGeom>
          <a:ln w="28575"/>
        </p:spPr>
        <p:style>
          <a:lnRef idx="2">
            <a:schemeClr val="dk1"/>
          </a:lnRef>
          <a:fillRef idx="1">
            <a:schemeClr val="lt1"/>
          </a:fillRef>
          <a:effectRef idx="0">
            <a:schemeClr val="dk1"/>
          </a:effectRef>
          <a:fontRef idx="minor">
            <a:schemeClr val="dk1"/>
          </a:fontRef>
        </p:style>
        <p:txBody>
          <a:bodyPr lIns="0" tIns="0" rIns="0" bIns="0" rtlCol="0" anchor="ctr"/>
          <a:lstStyle/>
          <a:p>
            <a:pPr algn="ctr" defTabSz="478226">
              <a:defRPr/>
            </a:pPr>
            <a:r>
              <a:rPr lang="en-GB" sz="3000" b="1" u="sng" dirty="0">
                <a:solidFill>
                  <a:prstClr val="black"/>
                </a:solidFill>
                <a:latin typeface="Arial" panose="020B0604020202020204" pitchFamily="34" charset="0"/>
                <a:cs typeface="Arial" panose="020B0604020202020204" pitchFamily="34" charset="0"/>
              </a:rPr>
              <a:t>Percentage of a Quantity</a:t>
            </a:r>
          </a:p>
          <a:p>
            <a:pPr algn="ctr" defTabSz="478226">
              <a:defRPr/>
            </a:pPr>
            <a:r>
              <a:rPr lang="en-GB" sz="3000" b="1" u="sng" dirty="0">
                <a:solidFill>
                  <a:prstClr val="black"/>
                </a:solidFill>
                <a:latin typeface="Arial" panose="020B0604020202020204" pitchFamily="34" charset="0"/>
                <a:cs typeface="Arial" panose="020B0604020202020204" pitchFamily="34" charset="0"/>
              </a:rPr>
              <a:t>(Non Calculator)</a:t>
            </a:r>
            <a:endParaRPr lang="en-GB" sz="3033" b="1" u="sng" dirty="0">
              <a:solidFill>
                <a:prstClr val="black"/>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5514975" y="3090862"/>
            <a:ext cx="1162050" cy="676275"/>
          </a:xfrm>
          <a:prstGeom prst="rect">
            <a:avLst/>
          </a:prstGeom>
        </p:spPr>
      </p:pic>
    </p:spTree>
    <p:extLst>
      <p:ext uri="{BB962C8B-B14F-4D97-AF65-F5344CB8AC3E}">
        <p14:creationId xmlns:p14="http://schemas.microsoft.com/office/powerpoint/2010/main" val="2528523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6415660"/>
            <a:ext cx="12192000" cy="442340"/>
          </a:xfrm>
          <a:prstGeom prst="rect">
            <a:avLst/>
          </a:prstGeom>
        </p:spPr>
      </p:pic>
      <p:pic>
        <p:nvPicPr>
          <p:cNvPr id="2" name="Picture 1"/>
          <p:cNvPicPr>
            <a:picLocks noChangeAspect="1"/>
          </p:cNvPicPr>
          <p:nvPr/>
        </p:nvPicPr>
        <p:blipFill rotWithShape="1">
          <a:blip r:embed="rId3"/>
          <a:srcRect b="1002"/>
          <a:stretch/>
        </p:blipFill>
        <p:spPr>
          <a:xfrm>
            <a:off x="190500" y="163223"/>
            <a:ext cx="7069282" cy="5835795"/>
          </a:xfrm>
          <a:prstGeom prst="rect">
            <a:avLst/>
          </a:prstGeom>
        </p:spPr>
      </p:pic>
      <p:sp>
        <p:nvSpPr>
          <p:cNvPr id="3" name="Rectangle 2"/>
          <p:cNvSpPr/>
          <p:nvPr/>
        </p:nvSpPr>
        <p:spPr>
          <a:xfrm>
            <a:off x="8189640" y="163223"/>
            <a:ext cx="3848361"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a:ln/>
                <a:solidFill>
                  <a:schemeClr val="accent4"/>
                </a:solidFill>
                <a:effectLst/>
              </a:rPr>
              <a:t>Exam questions</a:t>
            </a:r>
          </a:p>
        </p:txBody>
      </p:sp>
      <p:sp>
        <p:nvSpPr>
          <p:cNvPr id="4" name="TextBox 3"/>
          <p:cNvSpPr txBox="1"/>
          <p:nvPr/>
        </p:nvSpPr>
        <p:spPr>
          <a:xfrm>
            <a:off x="5462337" y="1792705"/>
            <a:ext cx="2117558" cy="461665"/>
          </a:xfrm>
          <a:prstGeom prst="rect">
            <a:avLst/>
          </a:prstGeom>
          <a:noFill/>
        </p:spPr>
        <p:txBody>
          <a:bodyPr wrap="square" rtlCol="0">
            <a:spAutoFit/>
          </a:bodyPr>
          <a:lstStyle/>
          <a:p>
            <a:r>
              <a:rPr lang="en-GB" sz="2400" b="1" dirty="0">
                <a:solidFill>
                  <a:srgbClr val="FF0000"/>
                </a:solidFill>
              </a:rPr>
              <a:t>85%</a:t>
            </a:r>
          </a:p>
        </p:txBody>
      </p:sp>
      <p:sp>
        <p:nvSpPr>
          <p:cNvPr id="6" name="TextBox 5"/>
          <p:cNvSpPr txBox="1"/>
          <p:nvPr/>
        </p:nvSpPr>
        <p:spPr>
          <a:xfrm>
            <a:off x="5795211" y="5205663"/>
            <a:ext cx="2117558" cy="461665"/>
          </a:xfrm>
          <a:prstGeom prst="rect">
            <a:avLst/>
          </a:prstGeom>
          <a:noFill/>
        </p:spPr>
        <p:txBody>
          <a:bodyPr wrap="square" rtlCol="0">
            <a:spAutoFit/>
          </a:bodyPr>
          <a:lstStyle/>
          <a:p>
            <a:r>
              <a:rPr lang="en-GB" sz="2400" b="1" dirty="0">
                <a:solidFill>
                  <a:srgbClr val="FF0000"/>
                </a:solidFill>
              </a:rPr>
              <a:t>138</a:t>
            </a:r>
          </a:p>
        </p:txBody>
      </p:sp>
    </p:spTree>
    <p:extLst>
      <p:ext uri="{BB962C8B-B14F-4D97-AF65-F5344CB8AC3E}">
        <p14:creationId xmlns:p14="http://schemas.microsoft.com/office/powerpoint/2010/main" val="4135108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6415660"/>
            <a:ext cx="12192000" cy="442340"/>
          </a:xfrm>
          <a:prstGeom prst="rect">
            <a:avLst/>
          </a:prstGeom>
        </p:spPr>
      </p:pic>
      <p:sp>
        <p:nvSpPr>
          <p:cNvPr id="3" name="Rectangle 2"/>
          <p:cNvSpPr/>
          <p:nvPr/>
        </p:nvSpPr>
        <p:spPr>
          <a:xfrm>
            <a:off x="8189640" y="163223"/>
            <a:ext cx="3848361"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a:ln/>
                <a:solidFill>
                  <a:schemeClr val="accent4"/>
                </a:solidFill>
                <a:effectLst/>
              </a:rPr>
              <a:t>Exam questions</a:t>
            </a:r>
          </a:p>
        </p:txBody>
      </p:sp>
      <p:pic>
        <p:nvPicPr>
          <p:cNvPr id="4" name="Picture 3"/>
          <p:cNvPicPr>
            <a:picLocks noChangeAspect="1"/>
          </p:cNvPicPr>
          <p:nvPr/>
        </p:nvPicPr>
        <p:blipFill>
          <a:blip r:embed="rId4"/>
          <a:stretch>
            <a:fillRect/>
          </a:stretch>
        </p:blipFill>
        <p:spPr>
          <a:xfrm>
            <a:off x="272328" y="163223"/>
            <a:ext cx="6022066" cy="2607686"/>
          </a:xfrm>
          <a:prstGeom prst="rect">
            <a:avLst/>
          </a:prstGeom>
        </p:spPr>
      </p:pic>
    </p:spTree>
    <p:extLst>
      <p:ext uri="{BB962C8B-B14F-4D97-AF65-F5344CB8AC3E}">
        <p14:creationId xmlns:p14="http://schemas.microsoft.com/office/powerpoint/2010/main" val="752093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0889" y="1294027"/>
            <a:ext cx="5781675" cy="3495675"/>
          </a:xfrm>
          <a:prstGeom prst="rect">
            <a:avLst/>
          </a:prstGeom>
        </p:spPr>
      </p:pic>
      <p:sp>
        <p:nvSpPr>
          <p:cNvPr id="5" name="Rectangle 4"/>
          <p:cNvSpPr/>
          <p:nvPr/>
        </p:nvSpPr>
        <p:spPr>
          <a:xfrm>
            <a:off x="1575975" y="171884"/>
            <a:ext cx="3004733"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rPr>
              <a:t>Exit ticket</a:t>
            </a:r>
          </a:p>
        </p:txBody>
      </p:sp>
    </p:spTree>
    <p:extLst>
      <p:ext uri="{BB962C8B-B14F-4D97-AF65-F5344CB8AC3E}">
        <p14:creationId xmlns:p14="http://schemas.microsoft.com/office/powerpoint/2010/main" val="2638716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52AD9E-B5BA-4CAA-A74E-17FACEBDA789}"/>
              </a:ext>
            </a:extLst>
          </p:cNvPr>
          <p:cNvSpPr txBox="1"/>
          <p:nvPr/>
        </p:nvSpPr>
        <p:spPr>
          <a:xfrm>
            <a:off x="1471320" y="91658"/>
            <a:ext cx="8914555" cy="830997"/>
          </a:xfrm>
          <a:prstGeom prst="rect">
            <a:avLst/>
          </a:prstGeom>
          <a:noFill/>
        </p:spPr>
        <p:txBody>
          <a:bodyPr wrap="none" rtlCol="0">
            <a:spAutoFit/>
          </a:bodyPr>
          <a:lstStyle/>
          <a:p>
            <a:pPr algn="ctr"/>
            <a:r>
              <a:rPr lang="en-GB" sz="2400" dirty="0"/>
              <a:t>We can use the common percentages to find percentages of amounts.</a:t>
            </a:r>
          </a:p>
          <a:p>
            <a:pPr algn="ctr"/>
            <a:r>
              <a:rPr lang="en-GB" sz="2400" dirty="0"/>
              <a:t>Calculate the missing percentages.</a:t>
            </a:r>
            <a:endParaRPr lang="en-GB" sz="2000" dirty="0"/>
          </a:p>
        </p:txBody>
      </p:sp>
      <p:graphicFrame>
        <p:nvGraphicFramePr>
          <p:cNvPr id="3" name="Table 2"/>
          <p:cNvGraphicFramePr>
            <a:graphicFrameLocks noGrp="1"/>
          </p:cNvGraphicFramePr>
          <p:nvPr>
            <p:extLst>
              <p:ext uri="{D42A27DB-BD31-4B8C-83A1-F6EECF244321}">
                <p14:modId xmlns:p14="http://schemas.microsoft.com/office/powerpoint/2010/main" val="1139554919"/>
              </p:ext>
            </p:extLst>
          </p:nvPr>
        </p:nvGraphicFramePr>
        <p:xfrm>
          <a:off x="3175429" y="1179291"/>
          <a:ext cx="6096000" cy="5045832"/>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403673981"/>
                    </a:ext>
                  </a:extLst>
                </a:gridCol>
                <a:gridCol w="3048000">
                  <a:extLst>
                    <a:ext uri="{9D8B030D-6E8A-4147-A177-3AD203B41FA5}">
                      <a16:colId xmlns:a16="http://schemas.microsoft.com/office/drawing/2014/main" val="1574563738"/>
                    </a:ext>
                  </a:extLst>
                </a:gridCol>
              </a:tblGrid>
              <a:tr h="630729">
                <a:tc>
                  <a:txBody>
                    <a:bodyPr/>
                    <a:lstStyle/>
                    <a:p>
                      <a:pPr algn="ctr"/>
                      <a:r>
                        <a:rPr lang="en-GB" sz="2000" dirty="0">
                          <a:solidFill>
                            <a:srgbClr val="FF0000"/>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rgbClr val="FF0000"/>
                          </a:solidFill>
                        </a:rPr>
                        <a:t>1200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2089526"/>
                  </a:ext>
                </a:extLst>
              </a:tr>
              <a:tr h="630729">
                <a:tc>
                  <a:txBody>
                    <a:bodyPr/>
                    <a:lstStyle/>
                    <a:p>
                      <a:pPr algn="ctr"/>
                      <a:r>
                        <a:rPr lang="en-GB" sz="2000" dirty="0">
                          <a:solidFill>
                            <a:sysClr val="windowText" lastClr="000000"/>
                          </a:solidFill>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2867694"/>
                  </a:ext>
                </a:extLst>
              </a:tr>
              <a:tr h="630729">
                <a:tc>
                  <a:txBody>
                    <a:bodyPr/>
                    <a:lstStyle/>
                    <a:p>
                      <a:pPr algn="ctr"/>
                      <a:r>
                        <a:rPr lang="en-GB" sz="2000" dirty="0">
                          <a:solidFill>
                            <a:sysClr val="windowText" lastClr="000000"/>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9802646"/>
                  </a:ext>
                </a:extLst>
              </a:tr>
              <a:tr h="630729">
                <a:tc>
                  <a:txBody>
                    <a:bodyPr/>
                    <a:lstStyle/>
                    <a:p>
                      <a:pPr algn="ctr"/>
                      <a:r>
                        <a:rPr lang="en-GB" sz="2000" dirty="0">
                          <a:solidFill>
                            <a:sysClr val="windowText" lastClr="00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764763"/>
                  </a:ext>
                </a:extLst>
              </a:tr>
              <a:tr h="630729">
                <a:tc>
                  <a:txBody>
                    <a:bodyPr/>
                    <a:lstStyle/>
                    <a:p>
                      <a:pPr algn="ctr"/>
                      <a:r>
                        <a:rPr lang="en-GB" sz="2000" dirty="0">
                          <a:solidFill>
                            <a:sysClr val="windowText" lastClr="000000"/>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751556"/>
                  </a:ext>
                </a:extLst>
              </a:tr>
              <a:tr h="630729">
                <a:tc>
                  <a:txBody>
                    <a:bodyPr/>
                    <a:lstStyle/>
                    <a:p>
                      <a:pPr algn="ctr"/>
                      <a:r>
                        <a:rPr lang="en-GB" sz="2000" dirty="0">
                          <a:solidFill>
                            <a:sysClr val="windowText" lastClr="00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7166587"/>
                  </a:ext>
                </a:extLst>
              </a:tr>
              <a:tr h="630729">
                <a:tc>
                  <a:txBody>
                    <a:bodyPr/>
                    <a:lstStyle/>
                    <a:p>
                      <a:pPr algn="ctr"/>
                      <a:r>
                        <a:rPr lang="en-GB" sz="2000" dirty="0">
                          <a:solidFill>
                            <a:sysClr val="windowText" lastClr="00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650721"/>
                  </a:ext>
                </a:extLst>
              </a:tr>
              <a:tr h="630729">
                <a:tc>
                  <a:txBody>
                    <a:bodyPr/>
                    <a:lstStyle/>
                    <a:p>
                      <a:pPr algn="ctr"/>
                      <a:r>
                        <a:rPr lang="en-GB" sz="2000" dirty="0">
                          <a:solidFill>
                            <a:sysClr val="windowText" lastClr="000000"/>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GB"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643826825"/>
                  </a:ext>
                </a:extLst>
              </a:tr>
            </a:tbl>
          </a:graphicData>
        </a:graphic>
      </p:graphicFrame>
      <p:sp>
        <p:nvSpPr>
          <p:cNvPr id="5" name="5-Point Star 4"/>
          <p:cNvSpPr/>
          <p:nvPr/>
        </p:nvSpPr>
        <p:spPr>
          <a:xfrm>
            <a:off x="2648957" y="5671126"/>
            <a:ext cx="526472" cy="553994"/>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0" y="6347374"/>
            <a:ext cx="12192000" cy="510877"/>
          </a:xfrm>
          <a:prstGeom prst="rect">
            <a:avLst/>
          </a:prstGeom>
        </p:spPr>
      </p:pic>
    </p:spTree>
    <p:extLst>
      <p:ext uri="{BB962C8B-B14F-4D97-AF65-F5344CB8AC3E}">
        <p14:creationId xmlns:p14="http://schemas.microsoft.com/office/powerpoint/2010/main" val="1512490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52AD9E-B5BA-4CAA-A74E-17FACEBDA789}"/>
              </a:ext>
            </a:extLst>
          </p:cNvPr>
          <p:cNvSpPr txBox="1"/>
          <p:nvPr/>
        </p:nvSpPr>
        <p:spPr>
          <a:xfrm>
            <a:off x="1471320" y="91658"/>
            <a:ext cx="8914556" cy="461665"/>
          </a:xfrm>
          <a:prstGeom prst="rect">
            <a:avLst/>
          </a:prstGeom>
          <a:noFill/>
        </p:spPr>
        <p:txBody>
          <a:bodyPr wrap="none" rtlCol="0">
            <a:spAutoFit/>
          </a:bodyPr>
          <a:lstStyle/>
          <a:p>
            <a:pPr algn="ctr"/>
            <a:r>
              <a:rPr lang="en-GB" sz="2400" dirty="0"/>
              <a:t>We can use the common percentages to find percentages of amounts.</a:t>
            </a:r>
            <a:endParaRPr lang="en-GB" sz="2000" dirty="0"/>
          </a:p>
        </p:txBody>
      </p:sp>
      <p:graphicFrame>
        <p:nvGraphicFramePr>
          <p:cNvPr id="3" name="Table 2"/>
          <p:cNvGraphicFramePr>
            <a:graphicFrameLocks noGrp="1"/>
          </p:cNvGraphicFramePr>
          <p:nvPr>
            <p:extLst>
              <p:ext uri="{D42A27DB-BD31-4B8C-83A1-F6EECF244321}">
                <p14:modId xmlns:p14="http://schemas.microsoft.com/office/powerpoint/2010/main" val="3972284129"/>
              </p:ext>
            </p:extLst>
          </p:nvPr>
        </p:nvGraphicFramePr>
        <p:xfrm>
          <a:off x="3175429" y="1179291"/>
          <a:ext cx="6096000" cy="5045832"/>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403673981"/>
                    </a:ext>
                  </a:extLst>
                </a:gridCol>
                <a:gridCol w="3048000">
                  <a:extLst>
                    <a:ext uri="{9D8B030D-6E8A-4147-A177-3AD203B41FA5}">
                      <a16:colId xmlns:a16="http://schemas.microsoft.com/office/drawing/2014/main" val="1574563738"/>
                    </a:ext>
                  </a:extLst>
                </a:gridCol>
              </a:tblGrid>
              <a:tr h="630729">
                <a:tc>
                  <a:txBody>
                    <a:bodyPr/>
                    <a:lstStyle/>
                    <a:p>
                      <a:pPr algn="ctr"/>
                      <a:r>
                        <a:rPr lang="en-GB" sz="2000" dirty="0">
                          <a:solidFill>
                            <a:srgbClr val="FF0000"/>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rgbClr val="FF0000"/>
                          </a:solidFill>
                        </a:rPr>
                        <a:t>1200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2089526"/>
                  </a:ext>
                </a:extLst>
              </a:tr>
              <a:tr h="630729">
                <a:tc>
                  <a:txBody>
                    <a:bodyPr/>
                    <a:lstStyle/>
                    <a:p>
                      <a:pPr algn="ctr"/>
                      <a:r>
                        <a:rPr lang="en-GB" sz="2000" dirty="0">
                          <a:solidFill>
                            <a:sysClr val="windowText" lastClr="000000"/>
                          </a:solidFill>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2867694"/>
                  </a:ext>
                </a:extLst>
              </a:tr>
              <a:tr h="630729">
                <a:tc>
                  <a:txBody>
                    <a:bodyPr/>
                    <a:lstStyle/>
                    <a:p>
                      <a:pPr algn="ctr"/>
                      <a:r>
                        <a:rPr lang="en-GB" sz="2000" dirty="0">
                          <a:solidFill>
                            <a:sysClr val="windowText" lastClr="000000"/>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9802646"/>
                  </a:ext>
                </a:extLst>
              </a:tr>
              <a:tr h="630729">
                <a:tc>
                  <a:txBody>
                    <a:bodyPr/>
                    <a:lstStyle/>
                    <a:p>
                      <a:pPr algn="ctr"/>
                      <a:r>
                        <a:rPr lang="en-GB" sz="2000" dirty="0">
                          <a:solidFill>
                            <a:sysClr val="windowText" lastClr="00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240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764763"/>
                  </a:ext>
                </a:extLst>
              </a:tr>
              <a:tr h="630729">
                <a:tc>
                  <a:txBody>
                    <a:bodyPr/>
                    <a:lstStyle/>
                    <a:p>
                      <a:pPr algn="ctr"/>
                      <a:r>
                        <a:rPr lang="en-GB" sz="2000" dirty="0">
                          <a:solidFill>
                            <a:sysClr val="windowText" lastClr="000000"/>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751556"/>
                  </a:ext>
                </a:extLst>
              </a:tr>
              <a:tr h="630729">
                <a:tc>
                  <a:txBody>
                    <a:bodyPr/>
                    <a:lstStyle/>
                    <a:p>
                      <a:pPr algn="ctr"/>
                      <a:r>
                        <a:rPr lang="en-GB" sz="2000" dirty="0">
                          <a:solidFill>
                            <a:sysClr val="windowText" lastClr="00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7166587"/>
                  </a:ext>
                </a:extLst>
              </a:tr>
              <a:tr h="630729">
                <a:tc>
                  <a:txBody>
                    <a:bodyPr/>
                    <a:lstStyle/>
                    <a:p>
                      <a:pPr algn="ctr"/>
                      <a:r>
                        <a:rPr lang="en-GB" sz="2000" dirty="0">
                          <a:solidFill>
                            <a:sysClr val="windowText" lastClr="00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dirty="0">
                          <a:solidFill>
                            <a:sysClr val="windowText" lastClr="000000"/>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650721"/>
                  </a:ext>
                </a:extLst>
              </a:tr>
              <a:tr h="630729">
                <a:tc>
                  <a:txBody>
                    <a:bodyPr/>
                    <a:lstStyle/>
                    <a:p>
                      <a:pPr algn="ctr"/>
                      <a:r>
                        <a:rPr lang="en-GB" sz="2000" dirty="0">
                          <a:solidFill>
                            <a:sysClr val="windowText" lastClr="000000"/>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2000" dirty="0">
                          <a:solidFill>
                            <a:sysClr val="windowText" lastClr="000000"/>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643826825"/>
                  </a:ext>
                </a:extLst>
              </a:tr>
            </a:tbl>
          </a:graphicData>
        </a:graphic>
      </p:graphicFrame>
      <p:sp>
        <p:nvSpPr>
          <p:cNvPr id="5" name="5-Point Star 4"/>
          <p:cNvSpPr/>
          <p:nvPr/>
        </p:nvSpPr>
        <p:spPr>
          <a:xfrm>
            <a:off x="2648957" y="5671126"/>
            <a:ext cx="526472" cy="553994"/>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0" y="6347374"/>
            <a:ext cx="12192000" cy="510877"/>
          </a:xfrm>
          <a:prstGeom prst="rect">
            <a:avLst/>
          </a:prstGeom>
        </p:spPr>
      </p:pic>
      <p:sp>
        <p:nvSpPr>
          <p:cNvPr id="4" name="Curved Right Arrow 3"/>
          <p:cNvSpPr/>
          <p:nvPr/>
        </p:nvSpPr>
        <p:spPr>
          <a:xfrm>
            <a:off x="2839454" y="1371600"/>
            <a:ext cx="335976" cy="80611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7" name="TextBox 6"/>
              <p:cNvSpPr txBox="1"/>
              <p:nvPr/>
            </p:nvSpPr>
            <p:spPr>
              <a:xfrm>
                <a:off x="2177716" y="1589992"/>
                <a:ext cx="56548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2177716" y="1589992"/>
                <a:ext cx="565484" cy="369332"/>
              </a:xfrm>
              <a:prstGeom prst="rect">
                <a:avLst/>
              </a:prstGeom>
              <a:blipFill>
                <a:blip r:embed="rId4"/>
                <a:stretch>
                  <a:fillRect/>
                </a:stretch>
              </a:blipFill>
            </p:spPr>
            <p:txBody>
              <a:bodyPr/>
              <a:lstStyle/>
              <a:p>
                <a:r>
                  <a:rPr lang="en-GB">
                    <a:noFill/>
                  </a:rPr>
                  <a:t> </a:t>
                </a:r>
              </a:p>
            </p:txBody>
          </p:sp>
        </mc:Fallback>
      </mc:AlternateContent>
      <p:sp>
        <p:nvSpPr>
          <p:cNvPr id="8" name="Curved Right Arrow 7"/>
          <p:cNvSpPr/>
          <p:nvPr/>
        </p:nvSpPr>
        <p:spPr>
          <a:xfrm>
            <a:off x="2839452" y="1371601"/>
            <a:ext cx="335976" cy="16243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9" name="TextBox 8"/>
              <p:cNvSpPr txBox="1"/>
              <p:nvPr/>
            </p:nvSpPr>
            <p:spPr>
              <a:xfrm>
                <a:off x="2177714" y="158999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2177714" y="1589994"/>
                <a:ext cx="565484" cy="369332"/>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293474" y="2044999"/>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4</m:t>
                      </m:r>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2293474" y="2044999"/>
                <a:ext cx="565484" cy="369332"/>
              </a:xfrm>
              <a:prstGeom prst="rect">
                <a:avLst/>
              </a:prstGeom>
              <a:blipFill>
                <a:blip r:embed="rId6"/>
                <a:stretch>
                  <a:fillRect/>
                </a:stretch>
              </a:blipFill>
            </p:spPr>
            <p:txBody>
              <a:bodyPr/>
              <a:lstStyle/>
              <a:p>
                <a:r>
                  <a:rPr lang="en-GB">
                    <a:noFill/>
                  </a:rPr>
                  <a:t> </a:t>
                </a:r>
              </a:p>
            </p:txBody>
          </p:sp>
        </mc:Fallback>
      </mc:AlternateContent>
      <p:sp>
        <p:nvSpPr>
          <p:cNvPr id="11" name="Curved Right Arrow 10"/>
          <p:cNvSpPr/>
          <p:nvPr/>
        </p:nvSpPr>
        <p:spPr>
          <a:xfrm flipH="1">
            <a:off x="5799220" y="1423548"/>
            <a:ext cx="439899" cy="200545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12" name="TextBox 11"/>
              <p:cNvSpPr txBox="1"/>
              <p:nvPr/>
            </p:nvSpPr>
            <p:spPr>
              <a:xfrm>
                <a:off x="6251149" y="2191489"/>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5</m:t>
                      </m:r>
                    </m:oMath>
                  </m:oMathPara>
                </a14:m>
                <a:endParaRPr lang="en-GB" dirty="0"/>
              </a:p>
            </p:txBody>
          </p:sp>
        </mc:Choice>
        <mc:Fallback xmlns="">
          <p:sp>
            <p:nvSpPr>
              <p:cNvPr id="12" name="TextBox 11"/>
              <p:cNvSpPr txBox="1">
                <a:spLocks noRot="1" noChangeAspect="1" noMove="1" noResize="1" noEditPoints="1" noAdjustHandles="1" noChangeArrowheads="1" noChangeShapeType="1" noTextEdit="1"/>
              </p:cNvSpPr>
              <p:nvPr/>
            </p:nvSpPr>
            <p:spPr>
              <a:xfrm>
                <a:off x="6251149" y="2191489"/>
                <a:ext cx="565484" cy="369332"/>
              </a:xfrm>
              <a:prstGeom prst="rect">
                <a:avLst/>
              </a:prstGeom>
              <a:blipFill>
                <a:blip r:embed="rId7"/>
                <a:stretch>
                  <a:fillRect/>
                </a:stretch>
              </a:blipFill>
            </p:spPr>
            <p:txBody>
              <a:bodyPr/>
              <a:lstStyle/>
              <a:p>
                <a:r>
                  <a:rPr lang="en-GB">
                    <a:noFill/>
                  </a:rPr>
                  <a:t> </a:t>
                </a:r>
              </a:p>
            </p:txBody>
          </p:sp>
        </mc:Fallback>
      </mc:AlternateContent>
      <p:sp>
        <p:nvSpPr>
          <p:cNvPr id="13" name="Curved Right Arrow 12"/>
          <p:cNvSpPr/>
          <p:nvPr/>
        </p:nvSpPr>
        <p:spPr>
          <a:xfrm flipH="1">
            <a:off x="5310765" y="3341165"/>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14" name="TextBox 13"/>
              <p:cNvSpPr txBox="1"/>
              <p:nvPr/>
            </p:nvSpPr>
            <p:spPr>
              <a:xfrm>
                <a:off x="5714935" y="3554788"/>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14" name="TextBox 13"/>
              <p:cNvSpPr txBox="1">
                <a:spLocks noRot="1" noChangeAspect="1" noMove="1" noResize="1" noEditPoints="1" noAdjustHandles="1" noChangeArrowheads="1" noChangeShapeType="1" noTextEdit="1"/>
              </p:cNvSpPr>
              <p:nvPr/>
            </p:nvSpPr>
            <p:spPr>
              <a:xfrm>
                <a:off x="5714935" y="3554788"/>
                <a:ext cx="565484" cy="369332"/>
              </a:xfrm>
              <a:prstGeom prst="rect">
                <a:avLst/>
              </a:prstGeom>
              <a:blipFill>
                <a:blip r:embed="rId8"/>
                <a:stretch>
                  <a:fillRect/>
                </a:stretch>
              </a:blipFill>
            </p:spPr>
            <p:txBody>
              <a:bodyPr/>
              <a:lstStyle/>
              <a:p>
                <a:r>
                  <a:rPr lang="en-GB">
                    <a:noFill/>
                  </a:rPr>
                  <a:t> </a:t>
                </a:r>
              </a:p>
            </p:txBody>
          </p:sp>
        </mc:Fallback>
      </mc:AlternateContent>
      <p:sp>
        <p:nvSpPr>
          <p:cNvPr id="15" name="Curved Right Arrow 14"/>
          <p:cNvSpPr/>
          <p:nvPr/>
        </p:nvSpPr>
        <p:spPr>
          <a:xfrm flipH="1">
            <a:off x="5334827" y="4123341"/>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16" name="TextBox 15"/>
              <p:cNvSpPr txBox="1"/>
              <p:nvPr/>
            </p:nvSpPr>
            <p:spPr>
              <a:xfrm>
                <a:off x="5738997" y="433696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5738997" y="4336964"/>
                <a:ext cx="565484" cy="369332"/>
              </a:xfrm>
              <a:prstGeom prst="rect">
                <a:avLst/>
              </a:prstGeom>
              <a:blipFill>
                <a:blip r:embed="rId9"/>
                <a:stretch>
                  <a:fillRect/>
                </a:stretch>
              </a:blipFill>
            </p:spPr>
            <p:txBody>
              <a:bodyPr/>
              <a:lstStyle/>
              <a:p>
                <a:r>
                  <a:rPr lang="en-GB">
                    <a:noFill/>
                  </a:rPr>
                  <a:t> </a:t>
                </a:r>
              </a:p>
            </p:txBody>
          </p:sp>
        </mc:Fallback>
      </mc:AlternateContent>
      <p:sp>
        <p:nvSpPr>
          <p:cNvPr id="17" name="Curved Right Arrow 16"/>
          <p:cNvSpPr/>
          <p:nvPr/>
        </p:nvSpPr>
        <p:spPr>
          <a:xfrm flipH="1">
            <a:off x="5310333" y="4758098"/>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18" name="TextBox 17"/>
              <p:cNvSpPr txBox="1"/>
              <p:nvPr/>
            </p:nvSpPr>
            <p:spPr>
              <a:xfrm>
                <a:off x="5714503" y="4971721"/>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5</m:t>
                      </m:r>
                    </m:oMath>
                  </m:oMathPara>
                </a14:m>
                <a:endParaRPr lang="en-GB" dirty="0"/>
              </a:p>
            </p:txBody>
          </p:sp>
        </mc:Choice>
        <mc:Fallback xmlns="">
          <p:sp>
            <p:nvSpPr>
              <p:cNvPr id="18" name="TextBox 17"/>
              <p:cNvSpPr txBox="1">
                <a:spLocks noRot="1" noChangeAspect="1" noMove="1" noResize="1" noEditPoints="1" noAdjustHandles="1" noChangeArrowheads="1" noChangeShapeType="1" noTextEdit="1"/>
              </p:cNvSpPr>
              <p:nvPr/>
            </p:nvSpPr>
            <p:spPr>
              <a:xfrm>
                <a:off x="5714503" y="4971721"/>
                <a:ext cx="565484" cy="369332"/>
              </a:xfrm>
              <a:prstGeom prst="rect">
                <a:avLst/>
              </a:prstGeom>
              <a:blipFill>
                <a:blip r:embed="rId1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403474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a:p>
        </p:txBody>
      </p:sp>
      <p:sp>
        <p:nvSpPr>
          <p:cNvPr id="3" name="Content Placeholder 2"/>
          <p:cNvSpPr>
            <a:spLocks noGrp="1"/>
          </p:cNvSpPr>
          <p:nvPr>
            <p:ph sz="quarter" idx="11"/>
          </p:nvPr>
        </p:nvSpPr>
        <p:spPr/>
        <p:txBody>
          <a:bodyPr/>
          <a:lstStyle/>
          <a:p>
            <a:endParaRPr lang="en-GB" dirty="0"/>
          </a:p>
        </p:txBody>
      </p:sp>
      <p:pic>
        <p:nvPicPr>
          <p:cNvPr id="4" name="Picture 3">
            <a:extLst>
              <a:ext uri="{FF2B5EF4-FFF2-40B4-BE49-F238E27FC236}">
                <a16:creationId xmlns:a16="http://schemas.microsoft.com/office/drawing/2014/main" id="{969BCCA5-E0BC-462C-9CE1-FFEFC68D6C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361156" y="85132"/>
            <a:ext cx="1610645" cy="1306628"/>
          </a:xfrm>
          <a:prstGeom prst="rect">
            <a:avLst/>
          </a:prstGeom>
        </p:spPr>
      </p:pic>
      <p:pic>
        <p:nvPicPr>
          <p:cNvPr id="5" name="Picture 4">
            <a:extLst>
              <a:ext uri="{FF2B5EF4-FFF2-40B4-BE49-F238E27FC236}">
                <a16:creationId xmlns:a16="http://schemas.microsoft.com/office/drawing/2014/main" id="{180398B0-7E59-45BA-810B-57CB23AD7D22}"/>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3307529" y="39891"/>
            <a:ext cx="1489552" cy="1951470"/>
          </a:xfrm>
          <a:prstGeom prst="rect">
            <a:avLst/>
          </a:prstGeom>
        </p:spPr>
      </p:pic>
      <p:sp>
        <p:nvSpPr>
          <p:cNvPr id="6" name="Rectangle: Rounded Corners 3">
            <a:extLst>
              <a:ext uri="{FF2B5EF4-FFF2-40B4-BE49-F238E27FC236}">
                <a16:creationId xmlns:a16="http://schemas.microsoft.com/office/drawing/2014/main" id="{24918A90-43DC-4E2C-9480-06447811CF98}"/>
              </a:ext>
            </a:extLst>
          </p:cNvPr>
          <p:cNvSpPr/>
          <p:nvPr/>
        </p:nvSpPr>
        <p:spPr>
          <a:xfrm>
            <a:off x="1366520" y="1076960"/>
            <a:ext cx="1489552" cy="711200"/>
          </a:xfrm>
          <a:prstGeom prst="roundRect">
            <a:avLst/>
          </a:prstGeom>
          <a:solidFill>
            <a:schemeClr val="accent4">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$440</a:t>
            </a:r>
          </a:p>
        </p:txBody>
      </p:sp>
      <p:sp>
        <p:nvSpPr>
          <p:cNvPr id="7" name="TextBox 6">
            <a:extLst>
              <a:ext uri="{FF2B5EF4-FFF2-40B4-BE49-F238E27FC236}">
                <a16:creationId xmlns:a16="http://schemas.microsoft.com/office/drawing/2014/main" id="{71505CC0-A230-4E11-A90C-B214B98A2BFF}"/>
              </a:ext>
            </a:extLst>
          </p:cNvPr>
          <p:cNvSpPr txBox="1"/>
          <p:nvPr/>
        </p:nvSpPr>
        <p:spPr>
          <a:xfrm>
            <a:off x="5738198" y="166964"/>
            <a:ext cx="3898952" cy="954107"/>
          </a:xfrm>
          <a:prstGeom prst="rect">
            <a:avLst/>
          </a:prstGeom>
          <a:noFill/>
        </p:spPr>
        <p:txBody>
          <a:bodyPr wrap="none" rtlCol="0">
            <a:spAutoFit/>
          </a:bodyPr>
          <a:lstStyle/>
          <a:p>
            <a:pPr algn="ctr"/>
            <a:r>
              <a:rPr lang="en-GB" sz="2800" dirty="0"/>
              <a:t>Sam stole 60% of </a:t>
            </a:r>
          </a:p>
          <a:p>
            <a:pPr algn="ctr"/>
            <a:r>
              <a:rPr lang="en-GB" sz="2800" dirty="0"/>
              <a:t>the money from the safe!</a:t>
            </a:r>
          </a:p>
        </p:txBody>
      </p:sp>
      <p:sp>
        <p:nvSpPr>
          <p:cNvPr id="8" name="TextBox 7">
            <a:extLst>
              <a:ext uri="{FF2B5EF4-FFF2-40B4-BE49-F238E27FC236}">
                <a16:creationId xmlns:a16="http://schemas.microsoft.com/office/drawing/2014/main" id="{840BABE3-1F2E-488C-ADB1-334FCD27CCB7}"/>
              </a:ext>
            </a:extLst>
          </p:cNvPr>
          <p:cNvSpPr txBox="1"/>
          <p:nvPr/>
        </p:nvSpPr>
        <p:spPr>
          <a:xfrm>
            <a:off x="4874666" y="1365843"/>
            <a:ext cx="6093399" cy="523220"/>
          </a:xfrm>
          <a:prstGeom prst="rect">
            <a:avLst/>
          </a:prstGeom>
          <a:noFill/>
        </p:spPr>
        <p:txBody>
          <a:bodyPr wrap="none" rtlCol="0">
            <a:spAutoFit/>
          </a:bodyPr>
          <a:lstStyle/>
          <a:p>
            <a:pPr algn="ctr"/>
            <a:r>
              <a:rPr lang="en-GB" sz="2800" dirty="0"/>
              <a:t>How can we calculate how much that is?</a:t>
            </a:r>
          </a:p>
        </p:txBody>
      </p:sp>
      <p:cxnSp>
        <p:nvCxnSpPr>
          <p:cNvPr id="9" name="Straight Connector 8">
            <a:extLst>
              <a:ext uri="{FF2B5EF4-FFF2-40B4-BE49-F238E27FC236}">
                <a16:creationId xmlns:a16="http://schemas.microsoft.com/office/drawing/2014/main" id="{C3E17078-FFE7-4A3A-BE29-D5FE36565D6C}"/>
              </a:ext>
            </a:extLst>
          </p:cNvPr>
          <p:cNvCxnSpPr>
            <a:cxnSpLocks/>
          </p:cNvCxnSpPr>
          <p:nvPr/>
        </p:nvCxnSpPr>
        <p:spPr>
          <a:xfrm>
            <a:off x="5738198" y="2152208"/>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CCC3711-4D59-4C5C-8402-F3E3C9BA0376}"/>
              </a:ext>
            </a:extLst>
          </p:cNvPr>
          <p:cNvSpPr txBox="1"/>
          <p:nvPr/>
        </p:nvSpPr>
        <p:spPr>
          <a:xfrm>
            <a:off x="495633" y="1924241"/>
            <a:ext cx="1385315" cy="523220"/>
          </a:xfrm>
          <a:prstGeom prst="rect">
            <a:avLst/>
          </a:prstGeom>
          <a:noFill/>
        </p:spPr>
        <p:txBody>
          <a:bodyPr wrap="none" rtlCol="0">
            <a:spAutoFit/>
          </a:bodyPr>
          <a:lstStyle/>
          <a:p>
            <a:pPr algn="ctr"/>
            <a:r>
              <a:rPr lang="en-GB" sz="2800" b="1" u="sng" dirty="0" err="1"/>
              <a:t>Addtion</a:t>
            </a:r>
            <a:endParaRPr lang="en-GB" sz="2800" b="1" u="sng" dirty="0"/>
          </a:p>
        </p:txBody>
      </p:sp>
      <p:sp>
        <p:nvSpPr>
          <p:cNvPr id="11" name="TextBox 10">
            <a:extLst>
              <a:ext uri="{FF2B5EF4-FFF2-40B4-BE49-F238E27FC236}">
                <a16:creationId xmlns:a16="http://schemas.microsoft.com/office/drawing/2014/main" id="{CF1E5A6A-971A-4C07-8884-619F1BA2AA0F}"/>
              </a:ext>
            </a:extLst>
          </p:cNvPr>
          <p:cNvSpPr txBox="1"/>
          <p:nvPr/>
        </p:nvSpPr>
        <p:spPr>
          <a:xfrm>
            <a:off x="7354794" y="1872225"/>
            <a:ext cx="2282356" cy="523220"/>
          </a:xfrm>
          <a:prstGeom prst="rect">
            <a:avLst/>
          </a:prstGeom>
          <a:noFill/>
        </p:spPr>
        <p:txBody>
          <a:bodyPr wrap="none" rtlCol="0">
            <a:spAutoFit/>
          </a:bodyPr>
          <a:lstStyle/>
          <a:p>
            <a:pPr algn="ctr"/>
            <a:r>
              <a:rPr lang="en-GB" sz="2800" b="1" u="sng" dirty="0"/>
              <a:t>Multiplication</a:t>
            </a:r>
          </a:p>
        </p:txBody>
      </p:sp>
      <p:graphicFrame>
        <p:nvGraphicFramePr>
          <p:cNvPr id="14" name="Table 13"/>
          <p:cNvGraphicFramePr>
            <a:graphicFrameLocks noGrp="1"/>
          </p:cNvGraphicFramePr>
          <p:nvPr>
            <p:extLst>
              <p:ext uri="{D42A27DB-BD31-4B8C-83A1-F6EECF244321}">
                <p14:modId xmlns:p14="http://schemas.microsoft.com/office/powerpoint/2010/main" val="1117673648"/>
              </p:ext>
            </p:extLst>
          </p:nvPr>
        </p:nvGraphicFramePr>
        <p:xfrm>
          <a:off x="547475" y="2552859"/>
          <a:ext cx="1988394" cy="219136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47840">
                <a:tc>
                  <a:txBody>
                    <a:bodyPr/>
                    <a:lstStyle/>
                    <a:p>
                      <a:pPr algn="ctr"/>
                      <a:r>
                        <a:rPr lang="en-GB" sz="2800" dirty="0">
                          <a:solidFill>
                            <a:schemeClr val="tx1"/>
                          </a:solidFill>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903746500"/>
              </p:ext>
            </p:extLst>
          </p:nvPr>
        </p:nvGraphicFramePr>
        <p:xfrm>
          <a:off x="6693477" y="2660744"/>
          <a:ext cx="1988394" cy="1730781"/>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76927">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76927">
                <a:tc>
                  <a:txBody>
                    <a:bodyPr/>
                    <a:lstStyle/>
                    <a:p>
                      <a:pPr algn="ctr"/>
                      <a:r>
                        <a:rPr lang="en-GB" sz="280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76927">
                <a:tc>
                  <a:txBody>
                    <a:bodyPr/>
                    <a:lstStyle/>
                    <a:p>
                      <a:pPr algn="ctr"/>
                      <a:r>
                        <a:rPr lang="en-GB" sz="2800" dirty="0">
                          <a:solidFill>
                            <a:schemeClr val="tx1"/>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12" name="Rectangle 11"/>
          <p:cNvSpPr/>
          <p:nvPr/>
        </p:nvSpPr>
        <p:spPr>
          <a:xfrm>
            <a:off x="1648326" y="3188368"/>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1648325" y="3709661"/>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648324" y="4277387"/>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urved Right Arrow 20"/>
          <p:cNvSpPr/>
          <p:nvPr/>
        </p:nvSpPr>
        <p:spPr>
          <a:xfrm flipH="1">
            <a:off x="2473741" y="2756060"/>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2" name="TextBox 21"/>
              <p:cNvSpPr txBox="1"/>
              <p:nvPr/>
            </p:nvSpPr>
            <p:spPr>
              <a:xfrm>
                <a:off x="2877911" y="2969683"/>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10</m:t>
                      </m:r>
                    </m:oMath>
                  </m:oMathPara>
                </a14:m>
                <a:endParaRPr lang="en-GB" dirty="0"/>
              </a:p>
            </p:txBody>
          </p:sp>
        </mc:Choice>
        <mc:Fallback xmlns="">
          <p:sp>
            <p:nvSpPr>
              <p:cNvPr id="22" name="TextBox 21"/>
              <p:cNvSpPr txBox="1">
                <a:spLocks noRot="1" noChangeAspect="1" noMove="1" noResize="1" noEditPoints="1" noAdjustHandles="1" noChangeArrowheads="1" noChangeShapeType="1" noTextEdit="1"/>
              </p:cNvSpPr>
              <p:nvPr/>
            </p:nvSpPr>
            <p:spPr>
              <a:xfrm>
                <a:off x="2877911" y="2969683"/>
                <a:ext cx="565484" cy="369332"/>
              </a:xfrm>
              <a:prstGeom prst="rect">
                <a:avLst/>
              </a:prstGeom>
              <a:blipFill>
                <a:blip r:embed="rId5"/>
                <a:stretch>
                  <a:fillRect r="-13684"/>
                </a:stretch>
              </a:blipFill>
            </p:spPr>
            <p:txBody>
              <a:bodyPr/>
              <a:lstStyle/>
              <a:p>
                <a:r>
                  <a:rPr lang="en-GB">
                    <a:noFill/>
                  </a:rPr>
                  <a:t> </a:t>
                </a:r>
              </a:p>
            </p:txBody>
          </p:sp>
        </mc:Fallback>
      </mc:AlternateContent>
      <p:sp>
        <p:nvSpPr>
          <p:cNvPr id="24" name="Curved Right Arrow 23"/>
          <p:cNvSpPr/>
          <p:nvPr/>
        </p:nvSpPr>
        <p:spPr>
          <a:xfrm flipH="1">
            <a:off x="2492312" y="2757077"/>
            <a:ext cx="439899" cy="12866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5" name="TextBox 24"/>
              <p:cNvSpPr txBox="1"/>
              <p:nvPr/>
            </p:nvSpPr>
            <p:spPr>
              <a:xfrm>
                <a:off x="2850018" y="3224730"/>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5</m:t>
                      </m:r>
                    </m:oMath>
                  </m:oMathPara>
                </a14:m>
                <a:endParaRPr lang="en-GB" dirty="0"/>
              </a:p>
            </p:txBody>
          </p:sp>
        </mc:Choice>
        <mc:Fallback xmlns="">
          <p:sp>
            <p:nvSpPr>
              <p:cNvPr id="25" name="TextBox 24"/>
              <p:cNvSpPr txBox="1">
                <a:spLocks noRot="1" noChangeAspect="1" noMove="1" noResize="1" noEditPoints="1" noAdjustHandles="1" noChangeArrowheads="1" noChangeShapeType="1" noTextEdit="1"/>
              </p:cNvSpPr>
              <p:nvPr/>
            </p:nvSpPr>
            <p:spPr>
              <a:xfrm>
                <a:off x="2850018" y="3224730"/>
                <a:ext cx="565484" cy="369332"/>
              </a:xfrm>
              <a:prstGeom prst="rect">
                <a:avLst/>
              </a:prstGeom>
              <a:blipFill>
                <a:blip r:embed="rId6"/>
                <a:stretch>
                  <a:fillRect/>
                </a:stretch>
              </a:blipFill>
            </p:spPr>
            <p:txBody>
              <a:bodyPr/>
              <a:lstStyle/>
              <a:p>
                <a:r>
                  <a:rPr lang="en-GB">
                    <a:noFill/>
                  </a:rPr>
                  <a:t> </a:t>
                </a:r>
              </a:p>
            </p:txBody>
          </p:sp>
        </mc:Fallback>
      </mc:AlternateContent>
      <p:sp>
        <p:nvSpPr>
          <p:cNvPr id="26" name="Rectangle 25"/>
          <p:cNvSpPr/>
          <p:nvPr/>
        </p:nvSpPr>
        <p:spPr>
          <a:xfrm>
            <a:off x="7840863" y="3386889"/>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7840862" y="3908182"/>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Curved Right Arrow 27"/>
          <p:cNvSpPr/>
          <p:nvPr/>
        </p:nvSpPr>
        <p:spPr>
          <a:xfrm flipH="1">
            <a:off x="8666278" y="2954581"/>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9" name="TextBox 28"/>
              <p:cNvSpPr txBox="1"/>
              <p:nvPr/>
            </p:nvSpPr>
            <p:spPr>
              <a:xfrm>
                <a:off x="9070448" y="316820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10</m:t>
                      </m:r>
                    </m:oMath>
                  </m:oMathPara>
                </a14:m>
                <a:endParaRPr lang="en-GB" dirty="0"/>
              </a:p>
            </p:txBody>
          </p:sp>
        </mc:Choice>
        <mc:Fallback xmlns="">
          <p:sp>
            <p:nvSpPr>
              <p:cNvPr id="29" name="TextBox 28"/>
              <p:cNvSpPr txBox="1">
                <a:spLocks noRot="1" noChangeAspect="1" noMove="1" noResize="1" noEditPoints="1" noAdjustHandles="1" noChangeArrowheads="1" noChangeShapeType="1" noTextEdit="1"/>
              </p:cNvSpPr>
              <p:nvPr/>
            </p:nvSpPr>
            <p:spPr>
              <a:xfrm>
                <a:off x="9070448" y="3168204"/>
                <a:ext cx="565484" cy="369332"/>
              </a:xfrm>
              <a:prstGeom prst="rect">
                <a:avLst/>
              </a:prstGeom>
              <a:blipFill>
                <a:blip r:embed="rId7"/>
                <a:stretch>
                  <a:fillRect r="-12632"/>
                </a:stretch>
              </a:blipFill>
            </p:spPr>
            <p:txBody>
              <a:bodyPr/>
              <a:lstStyle/>
              <a:p>
                <a:r>
                  <a:rPr lang="en-GB">
                    <a:noFill/>
                  </a:rPr>
                  <a:t> </a:t>
                </a:r>
              </a:p>
            </p:txBody>
          </p:sp>
        </mc:Fallback>
      </mc:AlternateContent>
      <p:sp>
        <p:nvSpPr>
          <p:cNvPr id="30" name="Curved Right Arrow 29"/>
          <p:cNvSpPr/>
          <p:nvPr/>
        </p:nvSpPr>
        <p:spPr>
          <a:xfrm flipH="1">
            <a:off x="8684848" y="3478144"/>
            <a:ext cx="439899" cy="76409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31" name="TextBox 30"/>
              <p:cNvSpPr txBox="1"/>
              <p:nvPr/>
            </p:nvSpPr>
            <p:spPr>
              <a:xfrm>
                <a:off x="9042555" y="3423251"/>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6</m:t>
                      </m:r>
                    </m:oMath>
                  </m:oMathPara>
                </a14:m>
                <a:endParaRPr lang="en-GB" dirty="0"/>
              </a:p>
            </p:txBody>
          </p:sp>
        </mc:Choice>
        <mc:Fallback xmlns="">
          <p:sp>
            <p:nvSpPr>
              <p:cNvPr id="31" name="TextBox 30"/>
              <p:cNvSpPr txBox="1">
                <a:spLocks noRot="1" noChangeAspect="1" noMove="1" noResize="1" noEditPoints="1" noAdjustHandles="1" noChangeArrowheads="1" noChangeShapeType="1" noTextEdit="1"/>
              </p:cNvSpPr>
              <p:nvPr/>
            </p:nvSpPr>
            <p:spPr>
              <a:xfrm>
                <a:off x="9042555" y="3423251"/>
                <a:ext cx="565484" cy="369332"/>
              </a:xfrm>
              <a:prstGeom prst="rect">
                <a:avLst/>
              </a:prstGeom>
              <a:blipFill>
                <a:blip r:embed="rId8"/>
                <a:stretch>
                  <a:fillRect/>
                </a:stretch>
              </a:blipFill>
            </p:spPr>
            <p:txBody>
              <a:bodyPr/>
              <a:lstStyle/>
              <a:p>
                <a:r>
                  <a:rPr lang="en-GB">
                    <a:noFill/>
                  </a:rPr>
                  <a:t> </a:t>
                </a:r>
              </a:p>
            </p:txBody>
          </p:sp>
        </mc:Fallback>
      </mc:AlternateContent>
      <p:sp>
        <p:nvSpPr>
          <p:cNvPr id="32" name="TextBox 31">
            <a:extLst>
              <a:ext uri="{FF2B5EF4-FFF2-40B4-BE49-F238E27FC236}">
                <a16:creationId xmlns:a16="http://schemas.microsoft.com/office/drawing/2014/main" id="{1D0C42FE-A280-6F48-3308-D684CB49B91B}"/>
              </a:ext>
            </a:extLst>
          </p:cNvPr>
          <p:cNvSpPr txBox="1"/>
          <p:nvPr/>
        </p:nvSpPr>
        <p:spPr>
          <a:xfrm>
            <a:off x="1735826" y="5408174"/>
            <a:ext cx="8004743" cy="830997"/>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What is the same and what is different about each question?</a:t>
            </a:r>
          </a:p>
          <a:p>
            <a:pPr algn="ctr"/>
            <a:r>
              <a:rPr lang="en-GB" sz="2400" dirty="0">
                <a:solidFill>
                  <a:schemeClr val="bg1"/>
                </a:solidFill>
              </a:rPr>
              <a:t>Which is more efficient?</a:t>
            </a:r>
          </a:p>
        </p:txBody>
      </p:sp>
    </p:spTree>
    <p:extLst>
      <p:ext uri="{BB962C8B-B14F-4D97-AF65-F5344CB8AC3E}">
        <p14:creationId xmlns:p14="http://schemas.microsoft.com/office/powerpoint/2010/main" val="53697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22"/>
                                        </p:tgtEl>
                                      </p:cBhvr>
                                    </p:animEffect>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24"/>
                                        </p:tgtEl>
                                      </p:cBhvr>
                                    </p:animEffect>
                                    <p:set>
                                      <p:cBhvr>
                                        <p:cTn id="41" dur="1" fill="hold">
                                          <p:stCondLst>
                                            <p:cond delay="499"/>
                                          </p:stCondLst>
                                        </p:cTn>
                                        <p:tgtEl>
                                          <p:spTgt spid="24"/>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5"/>
                                        </p:tgtEl>
                                      </p:cBhvr>
                                    </p:animEffect>
                                    <p:set>
                                      <p:cBhvr>
                                        <p:cTn id="44" dur="1" fill="hold">
                                          <p:stCondLst>
                                            <p:cond delay="499"/>
                                          </p:stCondLst>
                                        </p:cTn>
                                        <p:tgtEl>
                                          <p:spTgt spid="2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26"/>
                                        </p:tgtEl>
                                      </p:cBhvr>
                                    </p:animEffect>
                                    <p:set>
                                      <p:cBhvr>
                                        <p:cTn id="62" dur="1" fill="hold">
                                          <p:stCondLst>
                                            <p:cond delay="499"/>
                                          </p:stCondLst>
                                        </p:cTn>
                                        <p:tgtEl>
                                          <p:spTgt spid="2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8"/>
                                        </p:tgtEl>
                                      </p:cBhvr>
                                    </p:animEffect>
                                    <p:set>
                                      <p:cBhvr>
                                        <p:cTn id="67" dur="1" fill="hold">
                                          <p:stCondLst>
                                            <p:cond delay="499"/>
                                          </p:stCondLst>
                                        </p:cTn>
                                        <p:tgtEl>
                                          <p:spTgt spid="28"/>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29"/>
                                        </p:tgtEl>
                                      </p:cBhvr>
                                    </p:animEffect>
                                    <p:set>
                                      <p:cBhvr>
                                        <p:cTn id="70" dur="1" fill="hold">
                                          <p:stCondLst>
                                            <p:cond delay="499"/>
                                          </p:stCondLst>
                                        </p:cTn>
                                        <p:tgtEl>
                                          <p:spTgt spid="29"/>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27"/>
                                        </p:tgtEl>
                                      </p:cBhvr>
                                    </p:animEffect>
                                    <p:set>
                                      <p:cBhvr>
                                        <p:cTn id="83" dur="1" fill="hold">
                                          <p:stCondLst>
                                            <p:cond delay="499"/>
                                          </p:stCondLst>
                                        </p:cTn>
                                        <p:tgtEl>
                                          <p:spTgt spid="27"/>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500"/>
                                        <p:tgtEl>
                                          <p:spTgt spid="30"/>
                                        </p:tgtEl>
                                      </p:cBhvr>
                                    </p:animEffect>
                                    <p:set>
                                      <p:cBhvr>
                                        <p:cTn id="88" dur="1" fill="hold">
                                          <p:stCondLst>
                                            <p:cond delay="499"/>
                                          </p:stCondLst>
                                        </p:cTn>
                                        <p:tgtEl>
                                          <p:spTgt spid="30"/>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31"/>
                                        </p:tgtEl>
                                      </p:cBhvr>
                                    </p:animEffect>
                                    <p:set>
                                      <p:cBhvr>
                                        <p:cTn id="91" dur="1" fill="hold">
                                          <p:stCondLst>
                                            <p:cond delay="499"/>
                                          </p:stCondLst>
                                        </p:cTn>
                                        <p:tgtEl>
                                          <p:spTgt spid="31"/>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P spid="21" grpId="0" animBg="1"/>
      <p:bldP spid="21" grpId="1" animBg="1"/>
      <p:bldP spid="22" grpId="0" animBg="1"/>
      <p:bldP spid="22" grpId="1" animBg="1"/>
      <p:bldP spid="24" grpId="0" animBg="1"/>
      <p:bldP spid="24" grpId="1" animBg="1"/>
      <p:bldP spid="25" grpId="0" animBg="1"/>
      <p:bldP spid="25" grpId="1" animBg="1"/>
      <p:bldP spid="26" grpId="0" animBg="1"/>
      <p:bldP spid="27" grpId="0" animBg="1"/>
      <p:bldP spid="28" grpId="0" animBg="1"/>
      <p:bldP spid="28" grpId="1" animBg="1"/>
      <p:bldP spid="29" grpId="0" animBg="1"/>
      <p:bldP spid="29" grpId="1" animBg="1"/>
      <p:bldP spid="30" grpId="0" animBg="1"/>
      <p:bldP spid="30" grpId="1" animBg="1"/>
      <p:bldP spid="31" grpId="0" animBg="1"/>
      <p:bldP spid="31" grpId="1"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9BCCA5-E0BC-462C-9CE1-FFEFC68D6C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361156" y="85132"/>
            <a:ext cx="1610645" cy="1306628"/>
          </a:xfrm>
          <a:prstGeom prst="rect">
            <a:avLst/>
          </a:prstGeom>
        </p:spPr>
      </p:pic>
      <p:pic>
        <p:nvPicPr>
          <p:cNvPr id="3" name="Picture 2">
            <a:extLst>
              <a:ext uri="{FF2B5EF4-FFF2-40B4-BE49-F238E27FC236}">
                <a16:creationId xmlns:a16="http://schemas.microsoft.com/office/drawing/2014/main" id="{180398B0-7E59-45BA-810B-57CB23AD7D22}"/>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3307529" y="39891"/>
            <a:ext cx="1489552" cy="1951470"/>
          </a:xfrm>
          <a:prstGeom prst="rect">
            <a:avLst/>
          </a:prstGeom>
        </p:spPr>
      </p:pic>
      <p:sp>
        <p:nvSpPr>
          <p:cNvPr id="4" name="Rectangle: Rounded Corners 3">
            <a:extLst>
              <a:ext uri="{FF2B5EF4-FFF2-40B4-BE49-F238E27FC236}">
                <a16:creationId xmlns:a16="http://schemas.microsoft.com/office/drawing/2014/main" id="{24918A90-43DC-4E2C-9480-06447811CF98}"/>
              </a:ext>
            </a:extLst>
          </p:cNvPr>
          <p:cNvSpPr/>
          <p:nvPr/>
        </p:nvSpPr>
        <p:spPr>
          <a:xfrm>
            <a:off x="1366520" y="1076960"/>
            <a:ext cx="1489552" cy="711200"/>
          </a:xfrm>
          <a:prstGeom prst="roundRect">
            <a:avLst/>
          </a:prstGeom>
          <a:solidFill>
            <a:schemeClr val="accent4">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$440</a:t>
            </a:r>
          </a:p>
        </p:txBody>
      </p:sp>
      <p:sp>
        <p:nvSpPr>
          <p:cNvPr id="5" name="TextBox 4">
            <a:extLst>
              <a:ext uri="{FF2B5EF4-FFF2-40B4-BE49-F238E27FC236}">
                <a16:creationId xmlns:a16="http://schemas.microsoft.com/office/drawing/2014/main" id="{71505CC0-A230-4E11-A90C-B214B98A2BFF}"/>
              </a:ext>
            </a:extLst>
          </p:cNvPr>
          <p:cNvSpPr txBox="1"/>
          <p:nvPr/>
        </p:nvSpPr>
        <p:spPr>
          <a:xfrm>
            <a:off x="5738198" y="166964"/>
            <a:ext cx="3898952" cy="954107"/>
          </a:xfrm>
          <a:prstGeom prst="rect">
            <a:avLst/>
          </a:prstGeom>
          <a:noFill/>
        </p:spPr>
        <p:txBody>
          <a:bodyPr wrap="none" rtlCol="0">
            <a:spAutoFit/>
          </a:bodyPr>
          <a:lstStyle/>
          <a:p>
            <a:pPr algn="ctr"/>
            <a:r>
              <a:rPr lang="en-GB" sz="2800" dirty="0"/>
              <a:t>Sam stole 35% of </a:t>
            </a:r>
          </a:p>
          <a:p>
            <a:pPr algn="ctr"/>
            <a:r>
              <a:rPr lang="en-GB" sz="2800" dirty="0"/>
              <a:t>the money from the safe!</a:t>
            </a:r>
          </a:p>
        </p:txBody>
      </p:sp>
      <p:cxnSp>
        <p:nvCxnSpPr>
          <p:cNvPr id="8" name="Straight Connector 7">
            <a:extLst>
              <a:ext uri="{FF2B5EF4-FFF2-40B4-BE49-F238E27FC236}">
                <a16:creationId xmlns:a16="http://schemas.microsoft.com/office/drawing/2014/main" id="{C3E17078-FFE7-4A3A-BE29-D5FE36565D6C}"/>
              </a:ext>
            </a:extLst>
          </p:cNvPr>
          <p:cNvCxnSpPr>
            <a:cxnSpLocks/>
          </p:cNvCxnSpPr>
          <p:nvPr/>
        </p:nvCxnSpPr>
        <p:spPr>
          <a:xfrm>
            <a:off x="5379667" y="2466815"/>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CC3711-4D59-4C5C-8402-F3E3C9BA0376}"/>
              </a:ext>
            </a:extLst>
          </p:cNvPr>
          <p:cNvSpPr txBox="1"/>
          <p:nvPr/>
        </p:nvSpPr>
        <p:spPr>
          <a:xfrm>
            <a:off x="2510881" y="2256768"/>
            <a:ext cx="1541424" cy="523220"/>
          </a:xfrm>
          <a:prstGeom prst="rect">
            <a:avLst/>
          </a:prstGeom>
          <a:noFill/>
        </p:spPr>
        <p:txBody>
          <a:bodyPr wrap="square" rtlCol="0">
            <a:spAutoFit/>
          </a:bodyPr>
          <a:lstStyle/>
          <a:p>
            <a:pPr algn="ctr"/>
            <a:r>
              <a:rPr lang="en-GB" sz="2800" b="1" u="sng" dirty="0"/>
              <a:t>Addition</a:t>
            </a:r>
          </a:p>
        </p:txBody>
      </p:sp>
      <p:sp>
        <p:nvSpPr>
          <p:cNvPr id="20" name="TextBox 19">
            <a:extLst>
              <a:ext uri="{FF2B5EF4-FFF2-40B4-BE49-F238E27FC236}">
                <a16:creationId xmlns:a16="http://schemas.microsoft.com/office/drawing/2014/main" id="{CF1E5A6A-971A-4C07-8884-619F1BA2AA0F}"/>
              </a:ext>
            </a:extLst>
          </p:cNvPr>
          <p:cNvSpPr txBox="1"/>
          <p:nvPr/>
        </p:nvSpPr>
        <p:spPr>
          <a:xfrm>
            <a:off x="7166017" y="2289014"/>
            <a:ext cx="2282356" cy="523220"/>
          </a:xfrm>
          <a:prstGeom prst="rect">
            <a:avLst/>
          </a:prstGeom>
          <a:noFill/>
        </p:spPr>
        <p:txBody>
          <a:bodyPr wrap="none" rtlCol="0">
            <a:spAutoFit/>
          </a:bodyPr>
          <a:lstStyle/>
          <a:p>
            <a:pPr algn="ctr"/>
            <a:r>
              <a:rPr lang="en-GB" sz="2800" b="1" u="sng" dirty="0"/>
              <a:t>Multiplication</a:t>
            </a:r>
          </a:p>
        </p:txBody>
      </p:sp>
      <p:pic>
        <p:nvPicPr>
          <p:cNvPr id="12" name="Picture 11"/>
          <p:cNvPicPr>
            <a:picLocks noChangeAspect="1"/>
          </p:cNvPicPr>
          <p:nvPr/>
        </p:nvPicPr>
        <p:blipFill>
          <a:blip r:embed="rId5"/>
          <a:stretch>
            <a:fillRect/>
          </a:stretch>
        </p:blipFill>
        <p:spPr>
          <a:xfrm>
            <a:off x="0" y="6347374"/>
            <a:ext cx="12192000" cy="510877"/>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3935064145"/>
              </p:ext>
            </p:extLst>
          </p:nvPr>
        </p:nvGraphicFramePr>
        <p:xfrm>
          <a:off x="810711" y="2812234"/>
          <a:ext cx="3241594" cy="2739200"/>
        </p:xfrm>
        <a:graphic>
          <a:graphicData uri="http://schemas.openxmlformats.org/drawingml/2006/table">
            <a:tbl>
              <a:tblPr firstRow="1" bandRow="1">
                <a:tableStyleId>{5C22544A-7EE6-4342-B048-85BDC9FD1C3A}</a:tableStyleId>
              </a:tblPr>
              <a:tblGrid>
                <a:gridCol w="1620797">
                  <a:extLst>
                    <a:ext uri="{9D8B030D-6E8A-4147-A177-3AD203B41FA5}">
                      <a16:colId xmlns:a16="http://schemas.microsoft.com/office/drawing/2014/main" val="3305133137"/>
                    </a:ext>
                  </a:extLst>
                </a:gridCol>
                <a:gridCol w="16207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47840">
                <a:tc>
                  <a:txBody>
                    <a:bodyPr/>
                    <a:lstStyle/>
                    <a:p>
                      <a:pPr algn="ctr"/>
                      <a:r>
                        <a:rPr lang="en-GB" sz="2800"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r h="547840">
                <a:tc>
                  <a:txBody>
                    <a:bodyPr/>
                    <a:lstStyle/>
                    <a:p>
                      <a:pPr algn="ctr"/>
                      <a:r>
                        <a:rPr lang="en-GB" sz="2800" dirty="0">
                          <a:solidFill>
                            <a:schemeClr val="tx1"/>
                          </a:solidFill>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215294"/>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845911028"/>
              </p:ext>
            </p:extLst>
          </p:nvPr>
        </p:nvGraphicFramePr>
        <p:xfrm>
          <a:off x="6956711" y="2920119"/>
          <a:ext cx="3474668" cy="1554480"/>
        </p:xfrm>
        <a:graphic>
          <a:graphicData uri="http://schemas.openxmlformats.org/drawingml/2006/table">
            <a:tbl>
              <a:tblPr firstRow="1" bandRow="1">
                <a:tableStyleId>{5C22544A-7EE6-4342-B048-85BDC9FD1C3A}</a:tableStyleId>
              </a:tblPr>
              <a:tblGrid>
                <a:gridCol w="1737334">
                  <a:extLst>
                    <a:ext uri="{9D8B030D-6E8A-4147-A177-3AD203B41FA5}">
                      <a16:colId xmlns:a16="http://schemas.microsoft.com/office/drawing/2014/main" val="3305133137"/>
                    </a:ext>
                  </a:extLst>
                </a:gridCol>
                <a:gridCol w="1737334">
                  <a:extLst>
                    <a:ext uri="{9D8B030D-6E8A-4147-A177-3AD203B41FA5}">
                      <a16:colId xmlns:a16="http://schemas.microsoft.com/office/drawing/2014/main" val="3777463386"/>
                    </a:ext>
                  </a:extLst>
                </a:gridCol>
              </a:tblGrid>
              <a:tr h="303686">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303686">
                <a:tc>
                  <a:txBody>
                    <a:bodyPr/>
                    <a:lstStyle/>
                    <a:p>
                      <a:pPr algn="ctr"/>
                      <a:r>
                        <a:rPr lang="en-GB" sz="28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303686">
                <a:tc>
                  <a:txBody>
                    <a:bodyPr/>
                    <a:lstStyle/>
                    <a:p>
                      <a:pPr algn="ctr"/>
                      <a:r>
                        <a:rPr lang="en-GB" sz="2800" dirty="0">
                          <a:solidFill>
                            <a:schemeClr val="tx1"/>
                          </a:solidFill>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15" name="Rectangle 14"/>
          <p:cNvSpPr/>
          <p:nvPr/>
        </p:nvSpPr>
        <p:spPr>
          <a:xfrm>
            <a:off x="2871425" y="3447743"/>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871424" y="3969036"/>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2871423" y="4536762"/>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urved Right Arrow 17"/>
          <p:cNvSpPr/>
          <p:nvPr/>
        </p:nvSpPr>
        <p:spPr>
          <a:xfrm flipH="1">
            <a:off x="3697602" y="3015435"/>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1" name="TextBox 20"/>
              <p:cNvSpPr txBox="1"/>
              <p:nvPr/>
            </p:nvSpPr>
            <p:spPr>
              <a:xfrm>
                <a:off x="4101010" y="3229058"/>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10</m:t>
                      </m:r>
                    </m:oMath>
                  </m:oMathPara>
                </a14:m>
                <a:endParaRPr lang="en-GB" dirty="0"/>
              </a:p>
            </p:txBody>
          </p:sp>
        </mc:Choice>
        <mc:Fallback xmlns="">
          <p:sp>
            <p:nvSpPr>
              <p:cNvPr id="21" name="TextBox 20"/>
              <p:cNvSpPr txBox="1">
                <a:spLocks noRot="1" noChangeAspect="1" noMove="1" noResize="1" noEditPoints="1" noAdjustHandles="1" noChangeArrowheads="1" noChangeShapeType="1" noTextEdit="1"/>
              </p:cNvSpPr>
              <p:nvPr/>
            </p:nvSpPr>
            <p:spPr>
              <a:xfrm>
                <a:off x="4101010" y="3229058"/>
                <a:ext cx="565484" cy="369332"/>
              </a:xfrm>
              <a:prstGeom prst="rect">
                <a:avLst/>
              </a:prstGeom>
              <a:blipFill>
                <a:blip r:embed="rId6"/>
                <a:stretch>
                  <a:fillRect r="-12632"/>
                </a:stretch>
              </a:blipFill>
            </p:spPr>
            <p:txBody>
              <a:bodyPr/>
              <a:lstStyle/>
              <a:p>
                <a:r>
                  <a:rPr lang="en-GB">
                    <a:noFill/>
                  </a:rPr>
                  <a:t> </a:t>
                </a:r>
              </a:p>
            </p:txBody>
          </p:sp>
        </mc:Fallback>
      </mc:AlternateContent>
      <p:sp>
        <p:nvSpPr>
          <p:cNvPr id="22" name="Curved Right Arrow 21"/>
          <p:cNvSpPr/>
          <p:nvPr/>
        </p:nvSpPr>
        <p:spPr>
          <a:xfrm flipH="1">
            <a:off x="3715410" y="3575928"/>
            <a:ext cx="439899" cy="72716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3" name="TextBox 22"/>
              <p:cNvSpPr txBox="1"/>
              <p:nvPr/>
            </p:nvSpPr>
            <p:spPr>
              <a:xfrm>
                <a:off x="4073117" y="3484105"/>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23" name="TextBox 22"/>
              <p:cNvSpPr txBox="1">
                <a:spLocks noRot="1" noChangeAspect="1" noMove="1" noResize="1" noEditPoints="1" noAdjustHandles="1" noChangeArrowheads="1" noChangeShapeType="1" noTextEdit="1"/>
              </p:cNvSpPr>
              <p:nvPr/>
            </p:nvSpPr>
            <p:spPr>
              <a:xfrm>
                <a:off x="4073117" y="3484105"/>
                <a:ext cx="565484" cy="369332"/>
              </a:xfrm>
              <a:prstGeom prst="rect">
                <a:avLst/>
              </a:prstGeom>
              <a:blipFill>
                <a:blip r:embed="rId7"/>
                <a:stretch>
                  <a:fillRect/>
                </a:stretch>
              </a:blipFill>
            </p:spPr>
            <p:txBody>
              <a:bodyPr/>
              <a:lstStyle/>
              <a:p>
                <a:r>
                  <a:rPr lang="en-GB">
                    <a:noFill/>
                  </a:rPr>
                  <a:t> </a:t>
                </a:r>
              </a:p>
            </p:txBody>
          </p:sp>
        </mc:Fallback>
      </mc:AlternateContent>
      <p:sp>
        <p:nvSpPr>
          <p:cNvPr id="24" name="Rectangle 23"/>
          <p:cNvSpPr/>
          <p:nvPr/>
        </p:nvSpPr>
        <p:spPr>
          <a:xfrm>
            <a:off x="2876338" y="5104488"/>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urved Right Arrow 24"/>
          <p:cNvSpPr/>
          <p:nvPr/>
        </p:nvSpPr>
        <p:spPr>
          <a:xfrm flipH="1">
            <a:off x="3909600" y="3663401"/>
            <a:ext cx="439899" cy="12866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6" name="TextBox 25"/>
              <p:cNvSpPr txBox="1"/>
              <p:nvPr/>
            </p:nvSpPr>
            <p:spPr>
              <a:xfrm>
                <a:off x="4267306" y="413105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m:t>
                      </m:r>
                    </m:oMath>
                  </m:oMathPara>
                </a14:m>
                <a:endParaRPr lang="en-GB" dirty="0"/>
              </a:p>
            </p:txBody>
          </p:sp>
        </mc:Choice>
        <mc:Fallback xmlns="">
          <p:sp>
            <p:nvSpPr>
              <p:cNvPr id="26" name="TextBox 25"/>
              <p:cNvSpPr txBox="1">
                <a:spLocks noRot="1" noChangeAspect="1" noMove="1" noResize="1" noEditPoints="1" noAdjustHandles="1" noChangeArrowheads="1" noChangeShapeType="1" noTextEdit="1"/>
              </p:cNvSpPr>
              <p:nvPr/>
            </p:nvSpPr>
            <p:spPr>
              <a:xfrm>
                <a:off x="4267306" y="4131054"/>
                <a:ext cx="565484" cy="369332"/>
              </a:xfrm>
              <a:prstGeom prst="rect">
                <a:avLst/>
              </a:prstGeom>
              <a:blipFill>
                <a:blip r:embed="rId8"/>
                <a:stretch>
                  <a:fillRect/>
                </a:stretch>
              </a:blipFill>
            </p:spPr>
            <p:txBody>
              <a:bodyPr/>
              <a:lstStyle/>
              <a:p>
                <a:r>
                  <a:rPr lang="en-GB">
                    <a:noFill/>
                  </a:rPr>
                  <a:t> </a:t>
                </a:r>
              </a:p>
            </p:txBody>
          </p:sp>
        </mc:Fallback>
      </mc:AlternateContent>
      <p:sp>
        <p:nvSpPr>
          <p:cNvPr id="27" name="Rectangle 26"/>
          <p:cNvSpPr/>
          <p:nvPr/>
        </p:nvSpPr>
        <p:spPr>
          <a:xfrm>
            <a:off x="9220783" y="3494152"/>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9220782" y="4015445"/>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urved Right Arrow 28"/>
          <p:cNvSpPr/>
          <p:nvPr/>
        </p:nvSpPr>
        <p:spPr>
          <a:xfrm flipH="1">
            <a:off x="10046198" y="3061844"/>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30" name="TextBox 29"/>
              <p:cNvSpPr txBox="1"/>
              <p:nvPr/>
            </p:nvSpPr>
            <p:spPr>
              <a:xfrm>
                <a:off x="10450368" y="3275467"/>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20</m:t>
                      </m:r>
                    </m:oMath>
                  </m:oMathPara>
                </a14:m>
                <a:endParaRPr lang="en-GB" dirty="0"/>
              </a:p>
            </p:txBody>
          </p:sp>
        </mc:Choice>
        <mc:Fallback xmlns="">
          <p:sp>
            <p:nvSpPr>
              <p:cNvPr id="30" name="TextBox 29"/>
              <p:cNvSpPr txBox="1">
                <a:spLocks noRot="1" noChangeAspect="1" noMove="1" noResize="1" noEditPoints="1" noAdjustHandles="1" noChangeArrowheads="1" noChangeShapeType="1" noTextEdit="1"/>
              </p:cNvSpPr>
              <p:nvPr/>
            </p:nvSpPr>
            <p:spPr>
              <a:xfrm>
                <a:off x="10450368" y="3275467"/>
                <a:ext cx="565484" cy="369332"/>
              </a:xfrm>
              <a:prstGeom prst="rect">
                <a:avLst/>
              </a:prstGeom>
              <a:blipFill>
                <a:blip r:embed="rId9"/>
                <a:stretch>
                  <a:fillRect r="-13684"/>
                </a:stretch>
              </a:blipFill>
            </p:spPr>
            <p:txBody>
              <a:bodyPr/>
              <a:lstStyle/>
              <a:p>
                <a:r>
                  <a:rPr lang="en-GB">
                    <a:noFill/>
                  </a:rPr>
                  <a:t> </a:t>
                </a:r>
              </a:p>
            </p:txBody>
          </p:sp>
        </mc:Fallback>
      </mc:AlternateContent>
      <p:sp>
        <p:nvSpPr>
          <p:cNvPr id="31" name="Curved Right Arrow 30"/>
          <p:cNvSpPr/>
          <p:nvPr/>
        </p:nvSpPr>
        <p:spPr>
          <a:xfrm flipH="1">
            <a:off x="10064768" y="3585407"/>
            <a:ext cx="439899" cy="76409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32" name="TextBox 31"/>
              <p:cNvSpPr txBox="1"/>
              <p:nvPr/>
            </p:nvSpPr>
            <p:spPr>
              <a:xfrm>
                <a:off x="10422475" y="353051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7</m:t>
                      </m:r>
                    </m:oMath>
                  </m:oMathPara>
                </a14:m>
                <a:endParaRPr lang="en-GB" dirty="0"/>
              </a:p>
            </p:txBody>
          </p:sp>
        </mc:Choice>
        <mc:Fallback xmlns="">
          <p:sp>
            <p:nvSpPr>
              <p:cNvPr id="32" name="TextBox 31"/>
              <p:cNvSpPr txBox="1">
                <a:spLocks noRot="1" noChangeAspect="1" noMove="1" noResize="1" noEditPoints="1" noAdjustHandles="1" noChangeArrowheads="1" noChangeShapeType="1" noTextEdit="1"/>
              </p:cNvSpPr>
              <p:nvPr/>
            </p:nvSpPr>
            <p:spPr>
              <a:xfrm>
                <a:off x="10422475" y="3530514"/>
                <a:ext cx="565484" cy="369332"/>
              </a:xfrm>
              <a:prstGeom prst="rect">
                <a:avLst/>
              </a:prstGeom>
              <a:blipFill>
                <a:blip r:embed="rId1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76345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24"/>
                                        </p:tgtEl>
                                      </p:cBhvr>
                                    </p:animEffect>
                                    <p:set>
                                      <p:cBhvr>
                                        <p:cTn id="62" dur="1" fill="hold">
                                          <p:stCondLst>
                                            <p:cond delay="499"/>
                                          </p:stCondLst>
                                        </p:cTn>
                                        <p:tgtEl>
                                          <p:spTgt spid="2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5"/>
                                        </p:tgtEl>
                                      </p:cBhvr>
                                    </p:animEffect>
                                    <p:set>
                                      <p:cBhvr>
                                        <p:cTn id="67" dur="1" fill="hold">
                                          <p:stCondLst>
                                            <p:cond delay="499"/>
                                          </p:stCondLst>
                                        </p:cTn>
                                        <p:tgtEl>
                                          <p:spTgt spid="25"/>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26"/>
                                        </p:tgtEl>
                                      </p:cBhvr>
                                    </p:animEffect>
                                    <p:set>
                                      <p:cBhvr>
                                        <p:cTn id="70" dur="1" fill="hold">
                                          <p:stCondLst>
                                            <p:cond delay="499"/>
                                          </p:stCondLst>
                                        </p:cTn>
                                        <p:tgtEl>
                                          <p:spTgt spid="2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27"/>
                                        </p:tgtEl>
                                      </p:cBhvr>
                                    </p:animEffect>
                                    <p:set>
                                      <p:cBhvr>
                                        <p:cTn id="83" dur="1" fill="hold">
                                          <p:stCondLst>
                                            <p:cond delay="499"/>
                                          </p:stCondLst>
                                        </p:cTn>
                                        <p:tgtEl>
                                          <p:spTgt spid="27"/>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500"/>
                                        <p:tgtEl>
                                          <p:spTgt spid="29"/>
                                        </p:tgtEl>
                                      </p:cBhvr>
                                    </p:animEffect>
                                    <p:set>
                                      <p:cBhvr>
                                        <p:cTn id="88" dur="1" fill="hold">
                                          <p:stCondLst>
                                            <p:cond delay="499"/>
                                          </p:stCondLst>
                                        </p:cTn>
                                        <p:tgtEl>
                                          <p:spTgt spid="29"/>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30"/>
                                        </p:tgtEl>
                                      </p:cBhvr>
                                    </p:animEffect>
                                    <p:set>
                                      <p:cBhvr>
                                        <p:cTn id="91" dur="1" fill="hold">
                                          <p:stCondLst>
                                            <p:cond delay="499"/>
                                          </p:stCondLst>
                                        </p:cTn>
                                        <p:tgtEl>
                                          <p:spTgt spid="30"/>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fade">
                                      <p:cBhvr>
                                        <p:cTn id="96" dur="500"/>
                                        <p:tgtEl>
                                          <p:spTgt spid="31"/>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0" nodeType="clickEffect">
                                  <p:stCondLst>
                                    <p:cond delay="0"/>
                                  </p:stCondLst>
                                  <p:childTnLst>
                                    <p:animEffect transition="out" filter="fade">
                                      <p:cBhvr>
                                        <p:cTn id="103" dur="500"/>
                                        <p:tgtEl>
                                          <p:spTgt spid="28"/>
                                        </p:tgtEl>
                                      </p:cBhvr>
                                    </p:animEffect>
                                    <p:set>
                                      <p:cBhvr>
                                        <p:cTn id="104" dur="1" fill="hold">
                                          <p:stCondLst>
                                            <p:cond delay="499"/>
                                          </p:stCondLst>
                                        </p:cTn>
                                        <p:tgtEl>
                                          <p:spTgt spid="28"/>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grpId="1" nodeType="clickEffect">
                                  <p:stCondLst>
                                    <p:cond delay="0"/>
                                  </p:stCondLst>
                                  <p:childTnLst>
                                    <p:animEffect transition="out" filter="fade">
                                      <p:cBhvr>
                                        <p:cTn id="108" dur="500"/>
                                        <p:tgtEl>
                                          <p:spTgt spid="31"/>
                                        </p:tgtEl>
                                      </p:cBhvr>
                                    </p:animEffect>
                                    <p:set>
                                      <p:cBhvr>
                                        <p:cTn id="109" dur="1" fill="hold">
                                          <p:stCondLst>
                                            <p:cond delay="499"/>
                                          </p:stCondLst>
                                        </p:cTn>
                                        <p:tgtEl>
                                          <p:spTgt spid="31"/>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32"/>
                                        </p:tgtEl>
                                      </p:cBhvr>
                                    </p:animEffect>
                                    <p:set>
                                      <p:cBhvr>
                                        <p:cTn id="11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8" grpId="1" animBg="1"/>
      <p:bldP spid="21" grpId="0" animBg="1"/>
      <p:bldP spid="21" grpId="1" animBg="1"/>
      <p:bldP spid="22" grpId="0" animBg="1"/>
      <p:bldP spid="22" grpId="1" animBg="1"/>
      <p:bldP spid="23" grpId="0" animBg="1"/>
      <p:bldP spid="23" grpId="1" animBg="1"/>
      <p:bldP spid="24" grpId="0" animBg="1"/>
      <p:bldP spid="25" grpId="0" animBg="1"/>
      <p:bldP spid="25" grpId="1" animBg="1"/>
      <p:bldP spid="26" grpId="0" animBg="1"/>
      <p:bldP spid="26" grpId="1" animBg="1"/>
      <p:bldP spid="27" grpId="0" animBg="1"/>
      <p:bldP spid="28" grpId="0" animBg="1"/>
      <p:bldP spid="29" grpId="0" animBg="1"/>
      <p:bldP spid="29" grpId="1" animBg="1"/>
      <p:bldP spid="30" grpId="0" animBg="1"/>
      <p:bldP spid="30" grpId="1" animBg="1"/>
      <p:bldP spid="31" grpId="0" animBg="1"/>
      <p:bldP spid="31" grpId="1" animBg="1"/>
      <p:bldP spid="32" grpId="0" animBg="1"/>
      <p:bldP spid="3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9BCCA5-E0BC-462C-9CE1-FFEFC68D6C12}"/>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361156" y="85132"/>
            <a:ext cx="1610645" cy="1306628"/>
          </a:xfrm>
          <a:prstGeom prst="rect">
            <a:avLst/>
          </a:prstGeom>
        </p:spPr>
      </p:pic>
      <p:pic>
        <p:nvPicPr>
          <p:cNvPr id="3" name="Picture 2">
            <a:extLst>
              <a:ext uri="{FF2B5EF4-FFF2-40B4-BE49-F238E27FC236}">
                <a16:creationId xmlns:a16="http://schemas.microsoft.com/office/drawing/2014/main" id="{180398B0-7E59-45BA-810B-57CB23AD7D22}"/>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3307529" y="39891"/>
            <a:ext cx="1489552" cy="1951470"/>
          </a:xfrm>
          <a:prstGeom prst="rect">
            <a:avLst/>
          </a:prstGeom>
        </p:spPr>
      </p:pic>
      <p:sp>
        <p:nvSpPr>
          <p:cNvPr id="4" name="Rectangle: Rounded Corners 3">
            <a:extLst>
              <a:ext uri="{FF2B5EF4-FFF2-40B4-BE49-F238E27FC236}">
                <a16:creationId xmlns:a16="http://schemas.microsoft.com/office/drawing/2014/main" id="{24918A90-43DC-4E2C-9480-06447811CF98}"/>
              </a:ext>
            </a:extLst>
          </p:cNvPr>
          <p:cNvSpPr/>
          <p:nvPr/>
        </p:nvSpPr>
        <p:spPr>
          <a:xfrm>
            <a:off x="1366520" y="1076960"/>
            <a:ext cx="1489552" cy="711200"/>
          </a:xfrm>
          <a:prstGeom prst="roundRect">
            <a:avLst/>
          </a:prstGeom>
          <a:solidFill>
            <a:schemeClr val="accent4">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$440</a:t>
            </a:r>
          </a:p>
        </p:txBody>
      </p:sp>
      <p:sp>
        <p:nvSpPr>
          <p:cNvPr id="5" name="TextBox 4">
            <a:extLst>
              <a:ext uri="{FF2B5EF4-FFF2-40B4-BE49-F238E27FC236}">
                <a16:creationId xmlns:a16="http://schemas.microsoft.com/office/drawing/2014/main" id="{71505CC0-A230-4E11-A90C-B214B98A2BFF}"/>
              </a:ext>
            </a:extLst>
          </p:cNvPr>
          <p:cNvSpPr txBox="1"/>
          <p:nvPr/>
        </p:nvSpPr>
        <p:spPr>
          <a:xfrm>
            <a:off x="5738198" y="166964"/>
            <a:ext cx="3898952" cy="954107"/>
          </a:xfrm>
          <a:prstGeom prst="rect">
            <a:avLst/>
          </a:prstGeom>
          <a:noFill/>
        </p:spPr>
        <p:txBody>
          <a:bodyPr wrap="none" rtlCol="0">
            <a:spAutoFit/>
          </a:bodyPr>
          <a:lstStyle/>
          <a:p>
            <a:pPr algn="ctr"/>
            <a:r>
              <a:rPr lang="en-GB" sz="2800" dirty="0"/>
              <a:t>Sam stole 15% of </a:t>
            </a:r>
          </a:p>
          <a:p>
            <a:pPr algn="ctr"/>
            <a:r>
              <a:rPr lang="en-GB" sz="2800" dirty="0"/>
              <a:t>the money from the safe!</a:t>
            </a:r>
          </a:p>
        </p:txBody>
      </p:sp>
      <p:cxnSp>
        <p:nvCxnSpPr>
          <p:cNvPr id="8" name="Straight Connector 7">
            <a:extLst>
              <a:ext uri="{FF2B5EF4-FFF2-40B4-BE49-F238E27FC236}">
                <a16:creationId xmlns:a16="http://schemas.microsoft.com/office/drawing/2014/main" id="{C3E17078-FFE7-4A3A-BE29-D5FE36565D6C}"/>
              </a:ext>
            </a:extLst>
          </p:cNvPr>
          <p:cNvCxnSpPr>
            <a:cxnSpLocks/>
          </p:cNvCxnSpPr>
          <p:nvPr/>
        </p:nvCxnSpPr>
        <p:spPr>
          <a:xfrm>
            <a:off x="6001968" y="2430454"/>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CC3711-4D59-4C5C-8402-F3E3C9BA0376}"/>
              </a:ext>
            </a:extLst>
          </p:cNvPr>
          <p:cNvSpPr txBox="1"/>
          <p:nvPr/>
        </p:nvSpPr>
        <p:spPr>
          <a:xfrm>
            <a:off x="2510881" y="2256768"/>
            <a:ext cx="1541424" cy="523220"/>
          </a:xfrm>
          <a:prstGeom prst="rect">
            <a:avLst/>
          </a:prstGeom>
          <a:noFill/>
        </p:spPr>
        <p:txBody>
          <a:bodyPr wrap="square" rtlCol="0">
            <a:spAutoFit/>
          </a:bodyPr>
          <a:lstStyle/>
          <a:p>
            <a:pPr algn="ctr"/>
            <a:r>
              <a:rPr lang="en-GB" sz="2800" b="1" u="sng" dirty="0"/>
              <a:t>Addition</a:t>
            </a:r>
          </a:p>
        </p:txBody>
      </p:sp>
      <p:sp>
        <p:nvSpPr>
          <p:cNvPr id="20" name="TextBox 19">
            <a:extLst>
              <a:ext uri="{FF2B5EF4-FFF2-40B4-BE49-F238E27FC236}">
                <a16:creationId xmlns:a16="http://schemas.microsoft.com/office/drawing/2014/main" id="{CF1E5A6A-971A-4C07-8884-619F1BA2AA0F}"/>
              </a:ext>
            </a:extLst>
          </p:cNvPr>
          <p:cNvSpPr txBox="1"/>
          <p:nvPr/>
        </p:nvSpPr>
        <p:spPr>
          <a:xfrm>
            <a:off x="7166017" y="2289014"/>
            <a:ext cx="2282356" cy="523220"/>
          </a:xfrm>
          <a:prstGeom prst="rect">
            <a:avLst/>
          </a:prstGeom>
          <a:noFill/>
        </p:spPr>
        <p:txBody>
          <a:bodyPr wrap="none" rtlCol="0">
            <a:spAutoFit/>
          </a:bodyPr>
          <a:lstStyle/>
          <a:p>
            <a:pPr algn="ctr"/>
            <a:r>
              <a:rPr lang="en-GB" sz="2800" b="1" u="sng" dirty="0"/>
              <a:t>Multiplication</a:t>
            </a:r>
          </a:p>
        </p:txBody>
      </p:sp>
      <p:graphicFrame>
        <p:nvGraphicFramePr>
          <p:cNvPr id="12" name="Table 11"/>
          <p:cNvGraphicFramePr>
            <a:graphicFrameLocks noGrp="1"/>
          </p:cNvGraphicFramePr>
          <p:nvPr>
            <p:extLst>
              <p:ext uri="{D42A27DB-BD31-4B8C-83A1-F6EECF244321}">
                <p14:modId xmlns:p14="http://schemas.microsoft.com/office/powerpoint/2010/main" val="3516509995"/>
              </p:ext>
            </p:extLst>
          </p:nvPr>
        </p:nvGraphicFramePr>
        <p:xfrm>
          <a:off x="1483573" y="2983189"/>
          <a:ext cx="3596040" cy="2075072"/>
        </p:xfrm>
        <a:graphic>
          <a:graphicData uri="http://schemas.openxmlformats.org/drawingml/2006/table">
            <a:tbl>
              <a:tblPr firstRow="1" bandRow="1">
                <a:tableStyleId>{5C22544A-7EE6-4342-B048-85BDC9FD1C3A}</a:tableStyleId>
              </a:tblPr>
              <a:tblGrid>
                <a:gridCol w="1798020">
                  <a:extLst>
                    <a:ext uri="{9D8B030D-6E8A-4147-A177-3AD203B41FA5}">
                      <a16:colId xmlns:a16="http://schemas.microsoft.com/office/drawing/2014/main" val="3305133137"/>
                    </a:ext>
                  </a:extLst>
                </a:gridCol>
                <a:gridCol w="1798020">
                  <a:extLst>
                    <a:ext uri="{9D8B030D-6E8A-4147-A177-3AD203B41FA5}">
                      <a16:colId xmlns:a16="http://schemas.microsoft.com/office/drawing/2014/main" val="3777463386"/>
                    </a:ext>
                  </a:extLst>
                </a:gridCol>
              </a:tblGrid>
              <a:tr h="518768">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18768">
                <a:tc>
                  <a:txBody>
                    <a:bodyPr/>
                    <a:lstStyle/>
                    <a:p>
                      <a:pPr algn="ctr"/>
                      <a:r>
                        <a:rPr lang="en-GB" sz="280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18768">
                <a:tc>
                  <a:txBody>
                    <a:bodyPr/>
                    <a:lstStyle/>
                    <a:p>
                      <a:pPr algn="ctr"/>
                      <a:r>
                        <a:rPr lang="en-GB" sz="28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18768">
                <a:tc>
                  <a:txBody>
                    <a:bodyPr/>
                    <a:lstStyle/>
                    <a:p>
                      <a:pPr algn="ctr"/>
                      <a:r>
                        <a:rPr lang="en-GB" sz="280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629352681"/>
              </p:ext>
            </p:extLst>
          </p:nvPr>
        </p:nvGraphicFramePr>
        <p:xfrm>
          <a:off x="6534187" y="3073562"/>
          <a:ext cx="3199360" cy="1643520"/>
        </p:xfrm>
        <a:graphic>
          <a:graphicData uri="http://schemas.openxmlformats.org/drawingml/2006/table">
            <a:tbl>
              <a:tblPr firstRow="1" bandRow="1">
                <a:tableStyleId>{5C22544A-7EE6-4342-B048-85BDC9FD1C3A}</a:tableStyleId>
              </a:tblPr>
              <a:tblGrid>
                <a:gridCol w="1599680">
                  <a:extLst>
                    <a:ext uri="{9D8B030D-6E8A-4147-A177-3AD203B41FA5}">
                      <a16:colId xmlns:a16="http://schemas.microsoft.com/office/drawing/2014/main" val="3305133137"/>
                    </a:ext>
                  </a:extLst>
                </a:gridCol>
                <a:gridCol w="1599680">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pic>
        <p:nvPicPr>
          <p:cNvPr id="14" name="Picture 13"/>
          <p:cNvPicPr>
            <a:picLocks noChangeAspect="1"/>
          </p:cNvPicPr>
          <p:nvPr/>
        </p:nvPicPr>
        <p:blipFill>
          <a:blip r:embed="rId4"/>
          <a:stretch>
            <a:fillRect/>
          </a:stretch>
        </p:blipFill>
        <p:spPr>
          <a:xfrm>
            <a:off x="0" y="6415660"/>
            <a:ext cx="12192000" cy="442340"/>
          </a:xfrm>
          <a:prstGeom prst="rect">
            <a:avLst/>
          </a:prstGeom>
        </p:spPr>
      </p:pic>
      <p:sp>
        <p:nvSpPr>
          <p:cNvPr id="15" name="Rectangle 14"/>
          <p:cNvSpPr/>
          <p:nvPr/>
        </p:nvSpPr>
        <p:spPr>
          <a:xfrm>
            <a:off x="3833299" y="3555962"/>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3833298" y="4077255"/>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3833297" y="4631126"/>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urved Right Arrow 17"/>
          <p:cNvSpPr/>
          <p:nvPr/>
        </p:nvSpPr>
        <p:spPr>
          <a:xfrm flipH="1">
            <a:off x="4659476" y="3123654"/>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1" name="TextBox 20"/>
              <p:cNvSpPr txBox="1"/>
              <p:nvPr/>
            </p:nvSpPr>
            <p:spPr>
              <a:xfrm>
                <a:off x="5062884" y="3337277"/>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10</m:t>
                      </m:r>
                    </m:oMath>
                  </m:oMathPara>
                </a14:m>
                <a:endParaRPr lang="en-GB" dirty="0"/>
              </a:p>
            </p:txBody>
          </p:sp>
        </mc:Choice>
        <mc:Fallback xmlns="">
          <p:sp>
            <p:nvSpPr>
              <p:cNvPr id="21" name="TextBox 20"/>
              <p:cNvSpPr txBox="1">
                <a:spLocks noRot="1" noChangeAspect="1" noMove="1" noResize="1" noEditPoints="1" noAdjustHandles="1" noChangeArrowheads="1" noChangeShapeType="1" noTextEdit="1"/>
              </p:cNvSpPr>
              <p:nvPr/>
            </p:nvSpPr>
            <p:spPr>
              <a:xfrm>
                <a:off x="5062884" y="3337277"/>
                <a:ext cx="565484" cy="369332"/>
              </a:xfrm>
              <a:prstGeom prst="rect">
                <a:avLst/>
              </a:prstGeom>
              <a:blipFill>
                <a:blip r:embed="rId5"/>
                <a:stretch>
                  <a:fillRect r="-13830"/>
                </a:stretch>
              </a:blipFill>
            </p:spPr>
            <p:txBody>
              <a:bodyPr/>
              <a:lstStyle/>
              <a:p>
                <a:r>
                  <a:rPr lang="en-GB">
                    <a:noFill/>
                  </a:rPr>
                  <a:t> </a:t>
                </a:r>
              </a:p>
            </p:txBody>
          </p:sp>
        </mc:Fallback>
      </mc:AlternateContent>
      <p:sp>
        <p:nvSpPr>
          <p:cNvPr id="22" name="Curved Right Arrow 21"/>
          <p:cNvSpPr/>
          <p:nvPr/>
        </p:nvSpPr>
        <p:spPr>
          <a:xfrm flipH="1">
            <a:off x="4677285" y="3124671"/>
            <a:ext cx="439899" cy="12866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23" name="TextBox 22"/>
              <p:cNvSpPr txBox="1"/>
              <p:nvPr/>
            </p:nvSpPr>
            <p:spPr>
              <a:xfrm>
                <a:off x="5034991" y="3592324"/>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5</m:t>
                      </m:r>
                    </m:oMath>
                  </m:oMathPara>
                </a14:m>
                <a:endParaRPr lang="en-GB" dirty="0"/>
              </a:p>
            </p:txBody>
          </p:sp>
        </mc:Choice>
        <mc:Fallback xmlns="">
          <p:sp>
            <p:nvSpPr>
              <p:cNvPr id="23" name="TextBox 22"/>
              <p:cNvSpPr txBox="1">
                <a:spLocks noRot="1" noChangeAspect="1" noMove="1" noResize="1" noEditPoints="1" noAdjustHandles="1" noChangeArrowheads="1" noChangeShapeType="1" noTextEdit="1"/>
              </p:cNvSpPr>
              <p:nvPr/>
            </p:nvSpPr>
            <p:spPr>
              <a:xfrm>
                <a:off x="5034991" y="3592324"/>
                <a:ext cx="565484" cy="369332"/>
              </a:xfrm>
              <a:prstGeom prst="rect">
                <a:avLst/>
              </a:prstGeom>
              <a:blipFill>
                <a:blip r:embed="rId6"/>
                <a:stretch>
                  <a:fillRect/>
                </a:stretch>
              </a:blipFill>
            </p:spPr>
            <p:txBody>
              <a:bodyPr/>
              <a:lstStyle/>
              <a:p>
                <a:r>
                  <a:rPr lang="en-GB">
                    <a:noFill/>
                  </a:rPr>
                  <a:t> </a:t>
                </a:r>
              </a:p>
            </p:txBody>
          </p:sp>
        </mc:Fallback>
      </mc:AlternateContent>
      <p:sp>
        <p:nvSpPr>
          <p:cNvPr id="27" name="Rectangle 26"/>
          <p:cNvSpPr/>
          <p:nvPr/>
        </p:nvSpPr>
        <p:spPr>
          <a:xfrm>
            <a:off x="8541911" y="3712790"/>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8541910" y="4234083"/>
            <a:ext cx="721895" cy="39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urved Right Arrow 28"/>
          <p:cNvSpPr/>
          <p:nvPr/>
        </p:nvSpPr>
        <p:spPr>
          <a:xfrm flipH="1">
            <a:off x="9367326" y="3280482"/>
            <a:ext cx="439899" cy="722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30" name="TextBox 29"/>
              <p:cNvSpPr txBox="1"/>
              <p:nvPr/>
            </p:nvSpPr>
            <p:spPr>
              <a:xfrm>
                <a:off x="9771496" y="3494105"/>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20</m:t>
                      </m:r>
                    </m:oMath>
                  </m:oMathPara>
                </a14:m>
                <a:endParaRPr lang="en-GB" dirty="0"/>
              </a:p>
            </p:txBody>
          </p:sp>
        </mc:Choice>
        <mc:Fallback xmlns="">
          <p:sp>
            <p:nvSpPr>
              <p:cNvPr id="30" name="TextBox 29"/>
              <p:cNvSpPr txBox="1">
                <a:spLocks noRot="1" noChangeAspect="1" noMove="1" noResize="1" noEditPoints="1" noAdjustHandles="1" noChangeArrowheads="1" noChangeShapeType="1" noTextEdit="1"/>
              </p:cNvSpPr>
              <p:nvPr/>
            </p:nvSpPr>
            <p:spPr>
              <a:xfrm>
                <a:off x="9771496" y="3494105"/>
                <a:ext cx="565484" cy="369332"/>
              </a:xfrm>
              <a:prstGeom prst="rect">
                <a:avLst/>
              </a:prstGeom>
              <a:blipFill>
                <a:blip r:embed="rId7"/>
                <a:stretch>
                  <a:fillRect r="-12632"/>
                </a:stretch>
              </a:blipFill>
            </p:spPr>
            <p:txBody>
              <a:bodyPr/>
              <a:lstStyle/>
              <a:p>
                <a:r>
                  <a:rPr lang="en-GB">
                    <a:noFill/>
                  </a:rPr>
                  <a:t> </a:t>
                </a:r>
              </a:p>
            </p:txBody>
          </p:sp>
        </mc:Fallback>
      </mc:AlternateContent>
      <p:sp>
        <p:nvSpPr>
          <p:cNvPr id="31" name="Curved Right Arrow 30"/>
          <p:cNvSpPr/>
          <p:nvPr/>
        </p:nvSpPr>
        <p:spPr>
          <a:xfrm flipH="1">
            <a:off x="9385896" y="3804045"/>
            <a:ext cx="439899" cy="76409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32" name="TextBox 31"/>
              <p:cNvSpPr txBox="1"/>
              <p:nvPr/>
            </p:nvSpPr>
            <p:spPr>
              <a:xfrm>
                <a:off x="9743603" y="3749152"/>
                <a:ext cx="56548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3</m:t>
                      </m:r>
                    </m:oMath>
                  </m:oMathPara>
                </a14:m>
                <a:endParaRPr lang="en-GB" dirty="0"/>
              </a:p>
            </p:txBody>
          </p:sp>
        </mc:Choice>
        <mc:Fallback xmlns="">
          <p:sp>
            <p:nvSpPr>
              <p:cNvPr id="32" name="TextBox 31"/>
              <p:cNvSpPr txBox="1">
                <a:spLocks noRot="1" noChangeAspect="1" noMove="1" noResize="1" noEditPoints="1" noAdjustHandles="1" noChangeArrowheads="1" noChangeShapeType="1" noTextEdit="1"/>
              </p:cNvSpPr>
              <p:nvPr/>
            </p:nvSpPr>
            <p:spPr>
              <a:xfrm>
                <a:off x="9743603" y="3749152"/>
                <a:ext cx="565484" cy="369332"/>
              </a:xfrm>
              <a:prstGeom prst="rect">
                <a:avLst/>
              </a:prstGeom>
              <a:blipFill>
                <a:blip r:embed="rId8"/>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0017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7"/>
                                        </p:tgtEl>
                                      </p:cBhvr>
                                    </p:animEffect>
                                    <p:set>
                                      <p:cBhvr>
                                        <p:cTn id="49" dur="1" fill="hold">
                                          <p:stCondLst>
                                            <p:cond delay="499"/>
                                          </p:stCondLst>
                                        </p:cTn>
                                        <p:tgtEl>
                                          <p:spTgt spid="1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27"/>
                                        </p:tgtEl>
                                      </p:cBhvr>
                                    </p:animEffect>
                                    <p:set>
                                      <p:cBhvr>
                                        <p:cTn id="62" dur="1" fill="hold">
                                          <p:stCondLst>
                                            <p:cond delay="499"/>
                                          </p:stCondLst>
                                        </p:cTn>
                                        <p:tgtEl>
                                          <p:spTgt spid="2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9"/>
                                        </p:tgtEl>
                                      </p:cBhvr>
                                    </p:animEffect>
                                    <p:set>
                                      <p:cBhvr>
                                        <p:cTn id="67" dur="1" fill="hold">
                                          <p:stCondLst>
                                            <p:cond delay="499"/>
                                          </p:stCondLst>
                                        </p:cTn>
                                        <p:tgtEl>
                                          <p:spTgt spid="29"/>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30"/>
                                        </p:tgtEl>
                                      </p:cBhvr>
                                    </p:animEffect>
                                    <p:set>
                                      <p:cBhvr>
                                        <p:cTn id="70" dur="1" fill="hold">
                                          <p:stCondLst>
                                            <p:cond delay="499"/>
                                          </p:stCondLst>
                                        </p:cTn>
                                        <p:tgtEl>
                                          <p:spTgt spid="3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fade">
                                      <p:cBhvr>
                                        <p:cTn id="78" dur="500"/>
                                        <p:tgtEl>
                                          <p:spTgt spid="3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28"/>
                                        </p:tgtEl>
                                      </p:cBhvr>
                                    </p:animEffect>
                                    <p:set>
                                      <p:cBhvr>
                                        <p:cTn id="83" dur="1" fill="hold">
                                          <p:stCondLst>
                                            <p:cond delay="499"/>
                                          </p:stCondLst>
                                        </p:cTn>
                                        <p:tgtEl>
                                          <p:spTgt spid="28"/>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500"/>
                                        <p:tgtEl>
                                          <p:spTgt spid="31"/>
                                        </p:tgtEl>
                                      </p:cBhvr>
                                    </p:animEffect>
                                    <p:set>
                                      <p:cBhvr>
                                        <p:cTn id="88" dur="1" fill="hold">
                                          <p:stCondLst>
                                            <p:cond delay="499"/>
                                          </p:stCondLst>
                                        </p:cTn>
                                        <p:tgtEl>
                                          <p:spTgt spid="31"/>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32"/>
                                        </p:tgtEl>
                                      </p:cBhvr>
                                    </p:animEffect>
                                    <p:set>
                                      <p:cBhvr>
                                        <p:cTn id="91"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8" grpId="1" animBg="1"/>
      <p:bldP spid="21" grpId="0" animBg="1"/>
      <p:bldP spid="21" grpId="1" animBg="1"/>
      <p:bldP spid="22" grpId="0" animBg="1"/>
      <p:bldP spid="22" grpId="1" animBg="1"/>
      <p:bldP spid="23" grpId="0" animBg="1"/>
      <p:bldP spid="23" grpId="1" animBg="1"/>
      <p:bldP spid="27" grpId="0" animBg="1"/>
      <p:bldP spid="28" grpId="0" animBg="1"/>
      <p:bldP spid="29" grpId="0" animBg="1"/>
      <p:bldP spid="29" grpId="1" animBg="1"/>
      <p:bldP spid="30" grpId="0" animBg="1"/>
      <p:bldP spid="30" grpId="1" animBg="1"/>
      <p:bldP spid="31" grpId="0" animBg="1"/>
      <p:bldP spid="31" grpId="1" animBg="1"/>
      <p:bldP spid="32" grpId="0" animBg="1"/>
      <p:bldP spid="3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9BCCA5-E0BC-462C-9CE1-FFEFC68D6C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361156" y="85132"/>
            <a:ext cx="1610645" cy="1306628"/>
          </a:xfrm>
          <a:prstGeom prst="rect">
            <a:avLst/>
          </a:prstGeom>
        </p:spPr>
      </p:pic>
      <p:pic>
        <p:nvPicPr>
          <p:cNvPr id="3" name="Picture 2">
            <a:extLst>
              <a:ext uri="{FF2B5EF4-FFF2-40B4-BE49-F238E27FC236}">
                <a16:creationId xmlns:a16="http://schemas.microsoft.com/office/drawing/2014/main" id="{180398B0-7E59-45BA-810B-57CB23AD7D22}"/>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3307529" y="39891"/>
            <a:ext cx="1489552" cy="1951470"/>
          </a:xfrm>
          <a:prstGeom prst="rect">
            <a:avLst/>
          </a:prstGeom>
        </p:spPr>
      </p:pic>
      <p:sp>
        <p:nvSpPr>
          <p:cNvPr id="5" name="TextBox 4">
            <a:extLst>
              <a:ext uri="{FF2B5EF4-FFF2-40B4-BE49-F238E27FC236}">
                <a16:creationId xmlns:a16="http://schemas.microsoft.com/office/drawing/2014/main" id="{71505CC0-A230-4E11-A90C-B214B98A2BFF}"/>
              </a:ext>
            </a:extLst>
          </p:cNvPr>
          <p:cNvSpPr txBox="1"/>
          <p:nvPr/>
        </p:nvSpPr>
        <p:spPr>
          <a:xfrm>
            <a:off x="5738198" y="166964"/>
            <a:ext cx="3898952" cy="954107"/>
          </a:xfrm>
          <a:prstGeom prst="rect">
            <a:avLst/>
          </a:prstGeom>
          <a:noFill/>
        </p:spPr>
        <p:txBody>
          <a:bodyPr wrap="none" rtlCol="0">
            <a:spAutoFit/>
          </a:bodyPr>
          <a:lstStyle/>
          <a:p>
            <a:pPr algn="ctr"/>
            <a:r>
              <a:rPr lang="en-GB" sz="2800" dirty="0"/>
              <a:t>Sam stole 11% of </a:t>
            </a:r>
          </a:p>
          <a:p>
            <a:pPr algn="ctr"/>
            <a:r>
              <a:rPr lang="en-GB" sz="2800" dirty="0"/>
              <a:t>the money from the safe!</a:t>
            </a:r>
          </a:p>
        </p:txBody>
      </p:sp>
      <p:cxnSp>
        <p:nvCxnSpPr>
          <p:cNvPr id="19" name="Straight Connector 18">
            <a:extLst>
              <a:ext uri="{FF2B5EF4-FFF2-40B4-BE49-F238E27FC236}">
                <a16:creationId xmlns:a16="http://schemas.microsoft.com/office/drawing/2014/main" id="{C3E17078-FFE7-4A3A-BE29-D5FE36565D6C}"/>
              </a:ext>
            </a:extLst>
          </p:cNvPr>
          <p:cNvCxnSpPr>
            <a:cxnSpLocks/>
          </p:cNvCxnSpPr>
          <p:nvPr/>
        </p:nvCxnSpPr>
        <p:spPr>
          <a:xfrm>
            <a:off x="5738198" y="2260720"/>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CCC3711-4D59-4C5C-8402-F3E3C9BA0376}"/>
              </a:ext>
            </a:extLst>
          </p:cNvPr>
          <p:cNvSpPr txBox="1"/>
          <p:nvPr/>
        </p:nvSpPr>
        <p:spPr>
          <a:xfrm>
            <a:off x="2510881" y="2256768"/>
            <a:ext cx="1541424" cy="523220"/>
          </a:xfrm>
          <a:prstGeom prst="rect">
            <a:avLst/>
          </a:prstGeom>
          <a:noFill/>
        </p:spPr>
        <p:txBody>
          <a:bodyPr wrap="square" rtlCol="0">
            <a:spAutoFit/>
          </a:bodyPr>
          <a:lstStyle/>
          <a:p>
            <a:pPr algn="ctr"/>
            <a:r>
              <a:rPr lang="en-GB" sz="2800" b="1" u="sng" dirty="0"/>
              <a:t>Addition</a:t>
            </a:r>
          </a:p>
        </p:txBody>
      </p:sp>
      <p:sp>
        <p:nvSpPr>
          <p:cNvPr id="22" name="TextBox 21">
            <a:extLst>
              <a:ext uri="{FF2B5EF4-FFF2-40B4-BE49-F238E27FC236}">
                <a16:creationId xmlns:a16="http://schemas.microsoft.com/office/drawing/2014/main" id="{CF1E5A6A-971A-4C07-8884-619F1BA2AA0F}"/>
              </a:ext>
            </a:extLst>
          </p:cNvPr>
          <p:cNvSpPr txBox="1"/>
          <p:nvPr/>
        </p:nvSpPr>
        <p:spPr>
          <a:xfrm>
            <a:off x="7166017" y="2289014"/>
            <a:ext cx="2282356" cy="523220"/>
          </a:xfrm>
          <a:prstGeom prst="rect">
            <a:avLst/>
          </a:prstGeom>
          <a:noFill/>
        </p:spPr>
        <p:txBody>
          <a:bodyPr wrap="none" rtlCol="0">
            <a:spAutoFit/>
          </a:bodyPr>
          <a:lstStyle/>
          <a:p>
            <a:pPr algn="ctr"/>
            <a:r>
              <a:rPr lang="en-GB" sz="2800" b="1" u="sng" dirty="0"/>
              <a:t>Multiplication</a:t>
            </a:r>
          </a:p>
        </p:txBody>
      </p:sp>
      <p:pic>
        <p:nvPicPr>
          <p:cNvPr id="14" name="Picture 13"/>
          <p:cNvPicPr>
            <a:picLocks noChangeAspect="1"/>
          </p:cNvPicPr>
          <p:nvPr/>
        </p:nvPicPr>
        <p:blipFill>
          <a:blip r:embed="rId5"/>
          <a:stretch>
            <a:fillRect/>
          </a:stretch>
        </p:blipFill>
        <p:spPr>
          <a:xfrm>
            <a:off x="0" y="6415660"/>
            <a:ext cx="12192000" cy="442340"/>
          </a:xfrm>
          <a:prstGeom prst="rect">
            <a:avLst/>
          </a:prstGeom>
        </p:spPr>
      </p:pic>
      <p:sp>
        <p:nvSpPr>
          <p:cNvPr id="15" name="Rectangle: Rounded Corners 3">
            <a:extLst>
              <a:ext uri="{FF2B5EF4-FFF2-40B4-BE49-F238E27FC236}">
                <a16:creationId xmlns:a16="http://schemas.microsoft.com/office/drawing/2014/main" id="{24918A90-43DC-4E2C-9480-06447811CF98}"/>
              </a:ext>
            </a:extLst>
          </p:cNvPr>
          <p:cNvSpPr/>
          <p:nvPr/>
        </p:nvSpPr>
        <p:spPr>
          <a:xfrm>
            <a:off x="1518920" y="1229360"/>
            <a:ext cx="1489552" cy="711200"/>
          </a:xfrm>
          <a:prstGeom prst="roundRect">
            <a:avLst/>
          </a:prstGeom>
          <a:solidFill>
            <a:schemeClr val="accent4">
              <a:lumMod val="60000"/>
              <a:lumOff val="40000"/>
            </a:scheme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3600" dirty="0">
                <a:solidFill>
                  <a:schemeClr val="tx1"/>
                </a:solidFill>
              </a:rPr>
              <a:t>$440</a:t>
            </a:r>
          </a:p>
        </p:txBody>
      </p:sp>
      <p:graphicFrame>
        <p:nvGraphicFramePr>
          <p:cNvPr id="13" name="Table 12"/>
          <p:cNvGraphicFramePr>
            <a:graphicFrameLocks noGrp="1"/>
          </p:cNvGraphicFramePr>
          <p:nvPr>
            <p:extLst>
              <p:ext uri="{D42A27DB-BD31-4B8C-83A1-F6EECF244321}">
                <p14:modId xmlns:p14="http://schemas.microsoft.com/office/powerpoint/2010/main" val="1423753583"/>
              </p:ext>
            </p:extLst>
          </p:nvPr>
        </p:nvGraphicFramePr>
        <p:xfrm>
          <a:off x="1499508" y="2922243"/>
          <a:ext cx="1988394" cy="219136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0219300"/>
                  </a:ext>
                </a:extLst>
              </a:tr>
              <a:tr h="547840">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477522619"/>
              </p:ext>
            </p:extLst>
          </p:nvPr>
        </p:nvGraphicFramePr>
        <p:xfrm>
          <a:off x="7166017" y="3080294"/>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pic>
        <p:nvPicPr>
          <p:cNvPr id="18" name="Picture 17"/>
          <p:cNvPicPr>
            <a:picLocks noChangeAspect="1"/>
          </p:cNvPicPr>
          <p:nvPr/>
        </p:nvPicPr>
        <p:blipFill>
          <a:blip r:embed="rId6"/>
          <a:stretch>
            <a:fillRect/>
          </a:stretch>
        </p:blipFill>
        <p:spPr>
          <a:xfrm>
            <a:off x="10183750" y="884732"/>
            <a:ext cx="1384882" cy="4902115"/>
          </a:xfrm>
          <a:prstGeom prst="rect">
            <a:avLst/>
          </a:prstGeom>
        </p:spPr>
      </p:pic>
      <p:sp>
        <p:nvSpPr>
          <p:cNvPr id="20" name="TextBox 19">
            <a:extLst>
              <a:ext uri="{FF2B5EF4-FFF2-40B4-BE49-F238E27FC236}">
                <a16:creationId xmlns:a16="http://schemas.microsoft.com/office/drawing/2014/main" id="{1D0C42FE-A280-6F48-3308-D684CB49B91B}"/>
              </a:ext>
            </a:extLst>
          </p:cNvPr>
          <p:cNvSpPr txBox="1"/>
          <p:nvPr/>
        </p:nvSpPr>
        <p:spPr>
          <a:xfrm>
            <a:off x="302452" y="5767649"/>
            <a:ext cx="8004743" cy="461665"/>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Fill in the boxes yourself using the common percentages.</a:t>
            </a:r>
          </a:p>
        </p:txBody>
      </p:sp>
    </p:spTree>
    <p:extLst>
      <p:ext uri="{BB962C8B-B14F-4D97-AF65-F5344CB8AC3E}">
        <p14:creationId xmlns:p14="http://schemas.microsoft.com/office/powerpoint/2010/main" val="273930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505CC0-A230-4E11-A90C-B214B98A2BFF}"/>
              </a:ext>
            </a:extLst>
          </p:cNvPr>
          <p:cNvSpPr txBox="1"/>
          <p:nvPr/>
        </p:nvSpPr>
        <p:spPr>
          <a:xfrm>
            <a:off x="208683" y="0"/>
            <a:ext cx="7895688" cy="954107"/>
          </a:xfrm>
          <a:prstGeom prst="rect">
            <a:avLst/>
          </a:prstGeom>
          <a:noFill/>
        </p:spPr>
        <p:txBody>
          <a:bodyPr wrap="none" rtlCol="0">
            <a:spAutoFit/>
          </a:bodyPr>
          <a:lstStyle/>
          <a:p>
            <a:pPr algn="ctr"/>
            <a:r>
              <a:rPr lang="en-GB" sz="2800" dirty="0"/>
              <a:t>Below are three methods for calculating 40% of 400. </a:t>
            </a:r>
          </a:p>
          <a:p>
            <a:pPr algn="ctr"/>
            <a:endParaRPr lang="en-GB" sz="2800" dirty="0"/>
          </a:p>
        </p:txBody>
      </p:sp>
      <p:pic>
        <p:nvPicPr>
          <p:cNvPr id="6" name="Picture 5"/>
          <p:cNvPicPr>
            <a:picLocks noChangeAspect="1"/>
          </p:cNvPicPr>
          <p:nvPr/>
        </p:nvPicPr>
        <p:blipFill>
          <a:blip r:embed="rId3"/>
          <a:stretch>
            <a:fillRect/>
          </a:stretch>
        </p:blipFill>
        <p:spPr>
          <a:xfrm>
            <a:off x="0" y="6415660"/>
            <a:ext cx="12192000" cy="44234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801720349"/>
              </p:ext>
            </p:extLst>
          </p:nvPr>
        </p:nvGraphicFramePr>
        <p:xfrm>
          <a:off x="465896" y="1918157"/>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8" name="TextBox 7">
            <a:extLst>
              <a:ext uri="{FF2B5EF4-FFF2-40B4-BE49-F238E27FC236}">
                <a16:creationId xmlns:a16="http://schemas.microsoft.com/office/drawing/2014/main" id="{71505CC0-A230-4E11-A90C-B214B98A2BFF}"/>
              </a:ext>
            </a:extLst>
          </p:cNvPr>
          <p:cNvSpPr txBox="1"/>
          <p:nvPr/>
        </p:nvSpPr>
        <p:spPr>
          <a:xfrm>
            <a:off x="2221499" y="5326762"/>
            <a:ext cx="184731" cy="1384995"/>
          </a:xfrm>
          <a:prstGeom prst="rect">
            <a:avLst/>
          </a:prstGeom>
          <a:noFill/>
        </p:spPr>
        <p:txBody>
          <a:bodyPr wrap="none" rtlCol="0">
            <a:spAutoFit/>
          </a:bodyPr>
          <a:lstStyle/>
          <a:p>
            <a:pPr algn="ctr"/>
            <a:endParaRPr lang="en-GB" sz="2800" dirty="0"/>
          </a:p>
          <a:p>
            <a:pPr algn="ctr"/>
            <a:endParaRPr lang="en-GB" sz="2800" dirty="0"/>
          </a:p>
          <a:p>
            <a:pPr algn="ctr"/>
            <a:endParaRPr lang="en-GB" sz="2800" dirty="0"/>
          </a:p>
        </p:txBody>
      </p:sp>
      <p:graphicFrame>
        <p:nvGraphicFramePr>
          <p:cNvPr id="9" name="Table 8"/>
          <p:cNvGraphicFramePr>
            <a:graphicFrameLocks noGrp="1"/>
          </p:cNvGraphicFramePr>
          <p:nvPr>
            <p:extLst>
              <p:ext uri="{D42A27DB-BD31-4B8C-83A1-F6EECF244321}">
                <p14:modId xmlns:p14="http://schemas.microsoft.com/office/powerpoint/2010/main" val="1248946354"/>
              </p:ext>
            </p:extLst>
          </p:nvPr>
        </p:nvGraphicFramePr>
        <p:xfrm>
          <a:off x="4940914" y="1941492"/>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41608974"/>
              </p:ext>
            </p:extLst>
          </p:nvPr>
        </p:nvGraphicFramePr>
        <p:xfrm>
          <a:off x="9111132" y="1918157"/>
          <a:ext cx="1988394" cy="1643520"/>
        </p:xfrm>
        <a:graphic>
          <a:graphicData uri="http://schemas.openxmlformats.org/drawingml/2006/table">
            <a:tbl>
              <a:tblPr firstRow="1" bandRow="1">
                <a:tableStyleId>{5C22544A-7EE6-4342-B048-85BDC9FD1C3A}</a:tableStyleId>
              </a:tblPr>
              <a:tblGrid>
                <a:gridCol w="994197">
                  <a:extLst>
                    <a:ext uri="{9D8B030D-6E8A-4147-A177-3AD203B41FA5}">
                      <a16:colId xmlns:a16="http://schemas.microsoft.com/office/drawing/2014/main" val="3305133137"/>
                    </a:ext>
                  </a:extLst>
                </a:gridCol>
                <a:gridCol w="994197">
                  <a:extLst>
                    <a:ext uri="{9D8B030D-6E8A-4147-A177-3AD203B41FA5}">
                      <a16:colId xmlns:a16="http://schemas.microsoft.com/office/drawing/2014/main" val="3777463386"/>
                    </a:ext>
                  </a:extLst>
                </a:gridCol>
              </a:tblGrid>
              <a:tr h="547840">
                <a:tc>
                  <a:txBody>
                    <a:bodyPr/>
                    <a:lstStyle/>
                    <a:p>
                      <a:pPr algn="ctr"/>
                      <a:r>
                        <a:rPr lang="en-GB" sz="28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9313168"/>
                  </a:ext>
                </a:extLst>
              </a:tr>
              <a:tr h="547840">
                <a:tc>
                  <a:txBody>
                    <a:bodyPr/>
                    <a:lstStyle/>
                    <a:p>
                      <a:pPr algn="ctr"/>
                      <a:r>
                        <a:rPr lang="en-GB" sz="2800"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rgbClr val="FF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14171"/>
                  </a:ext>
                </a:extLst>
              </a:tr>
              <a:tr h="547840">
                <a:tc>
                  <a:txBody>
                    <a:bodyPr/>
                    <a:lstStyle/>
                    <a:p>
                      <a:pPr algn="ctr"/>
                      <a:r>
                        <a:rPr lang="en-GB" sz="2800"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800" dirty="0">
                          <a:solidFill>
                            <a:schemeClr val="tx1"/>
                          </a:solidFill>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8266296"/>
                  </a:ext>
                </a:extLst>
              </a:tr>
            </a:tbl>
          </a:graphicData>
        </a:graphic>
      </p:graphicFrame>
      <p:sp>
        <p:nvSpPr>
          <p:cNvPr id="11" name="TextBox 10"/>
          <p:cNvSpPr txBox="1"/>
          <p:nvPr/>
        </p:nvSpPr>
        <p:spPr>
          <a:xfrm>
            <a:off x="346363" y="1140458"/>
            <a:ext cx="2272146" cy="369332"/>
          </a:xfrm>
          <a:prstGeom prst="rect">
            <a:avLst/>
          </a:prstGeom>
          <a:noFill/>
        </p:spPr>
        <p:txBody>
          <a:bodyPr wrap="square" rtlCol="0">
            <a:spAutoFit/>
          </a:bodyPr>
          <a:lstStyle/>
          <a:p>
            <a:r>
              <a:rPr lang="en-GB" dirty="0"/>
              <a:t>Method 1</a:t>
            </a:r>
          </a:p>
        </p:txBody>
      </p:sp>
      <p:sp>
        <p:nvSpPr>
          <p:cNvPr id="12" name="TextBox 11"/>
          <p:cNvSpPr txBox="1"/>
          <p:nvPr/>
        </p:nvSpPr>
        <p:spPr>
          <a:xfrm>
            <a:off x="4940914" y="1140458"/>
            <a:ext cx="2272146" cy="369332"/>
          </a:xfrm>
          <a:prstGeom prst="rect">
            <a:avLst/>
          </a:prstGeom>
          <a:noFill/>
        </p:spPr>
        <p:txBody>
          <a:bodyPr wrap="square" rtlCol="0">
            <a:spAutoFit/>
          </a:bodyPr>
          <a:lstStyle/>
          <a:p>
            <a:r>
              <a:rPr lang="en-GB" dirty="0"/>
              <a:t>Method 2</a:t>
            </a:r>
          </a:p>
        </p:txBody>
      </p:sp>
      <p:sp>
        <p:nvSpPr>
          <p:cNvPr id="13" name="TextBox 12"/>
          <p:cNvSpPr txBox="1"/>
          <p:nvPr/>
        </p:nvSpPr>
        <p:spPr>
          <a:xfrm>
            <a:off x="9111132" y="1140458"/>
            <a:ext cx="2272146" cy="369332"/>
          </a:xfrm>
          <a:prstGeom prst="rect">
            <a:avLst/>
          </a:prstGeom>
          <a:noFill/>
        </p:spPr>
        <p:txBody>
          <a:bodyPr wrap="square" rtlCol="0">
            <a:spAutoFit/>
          </a:bodyPr>
          <a:lstStyle/>
          <a:p>
            <a:r>
              <a:rPr lang="en-GB" dirty="0"/>
              <a:t>Method 3</a:t>
            </a:r>
          </a:p>
        </p:txBody>
      </p:sp>
      <p:cxnSp>
        <p:nvCxnSpPr>
          <p:cNvPr id="14" name="Straight Connector 13">
            <a:extLst>
              <a:ext uri="{FF2B5EF4-FFF2-40B4-BE49-F238E27FC236}">
                <a16:creationId xmlns:a16="http://schemas.microsoft.com/office/drawing/2014/main" id="{C3E17078-FFE7-4A3A-BE29-D5FE36565D6C}"/>
              </a:ext>
            </a:extLst>
          </p:cNvPr>
          <p:cNvCxnSpPr>
            <a:cxnSpLocks/>
          </p:cNvCxnSpPr>
          <p:nvPr/>
        </p:nvCxnSpPr>
        <p:spPr>
          <a:xfrm>
            <a:off x="3668098" y="954107"/>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E17078-FFE7-4A3A-BE29-D5FE36565D6C}"/>
              </a:ext>
            </a:extLst>
          </p:cNvPr>
          <p:cNvCxnSpPr>
            <a:cxnSpLocks/>
          </p:cNvCxnSpPr>
          <p:nvPr/>
        </p:nvCxnSpPr>
        <p:spPr>
          <a:xfrm>
            <a:off x="8104371" y="954107"/>
            <a:ext cx="0" cy="29869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D0C42FE-A280-6F48-3308-D684CB49B91B}"/>
              </a:ext>
            </a:extLst>
          </p:cNvPr>
          <p:cNvSpPr txBox="1"/>
          <p:nvPr/>
        </p:nvSpPr>
        <p:spPr>
          <a:xfrm>
            <a:off x="2093628" y="5183328"/>
            <a:ext cx="8004743" cy="461665"/>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What do you notice about the percentages highlighted in red?</a:t>
            </a:r>
          </a:p>
        </p:txBody>
      </p:sp>
    </p:spTree>
    <p:extLst>
      <p:ext uri="{BB962C8B-B14F-4D97-AF65-F5344CB8AC3E}">
        <p14:creationId xmlns:p14="http://schemas.microsoft.com/office/powerpoint/2010/main" val="187695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43055927-34FF-4AC0-A9D9-7843F3B04B18}" vid="{9D53A3C1-C349-4582-AF21-6B7E18CC9D71}"/>
    </a:ext>
  </a:extLst>
</a:theme>
</file>

<file path=ppt/theme/theme2.xml><?xml version="1.0" encoding="utf-8"?>
<a:theme xmlns:a="http://schemas.openxmlformats.org/drawingml/2006/main" name="Assessment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 Information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307</TotalTime>
  <Words>981</Words>
  <Application>Microsoft Office PowerPoint</Application>
  <PresentationFormat>Widescreen</PresentationFormat>
  <Paragraphs>280</Paragraphs>
  <Slides>22</Slides>
  <Notes>13</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Theme1</vt:lpstr>
      <vt:lpstr>Assessment Slides</vt:lpstr>
      <vt:lpstr>Teacher Information Slides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Archway Learning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J O'Hallam - BWA Staff</dc:creator>
  <cp:lastModifiedBy>Mrs E Eyres - BWA Staff</cp:lastModifiedBy>
  <cp:revision>56</cp:revision>
  <cp:lastPrinted>2025-02-10T09:55:07Z</cp:lastPrinted>
  <dcterms:created xsi:type="dcterms:W3CDTF">2025-01-28T11:38:34Z</dcterms:created>
  <dcterms:modified xsi:type="dcterms:W3CDTF">2026-09-06T12:15:17Z</dcterms:modified>
</cp:coreProperties>
</file>