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2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  <p:sldMasterId id="2147483828" r:id="rId3"/>
    <p:sldMasterId id="2147483840" r:id="rId4"/>
  </p:sldMasterIdLst>
  <p:notesMasterIdLst>
    <p:notesMasterId r:id="rId36"/>
  </p:notesMasterIdLst>
  <p:handoutMasterIdLst>
    <p:handoutMasterId r:id="rId37"/>
  </p:handoutMasterIdLst>
  <p:sldIdLst>
    <p:sldId id="332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287" r:id="rId17"/>
    <p:sldId id="265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305" r:id="rId28"/>
    <p:sldId id="309" r:id="rId29"/>
    <p:sldId id="310" r:id="rId30"/>
    <p:sldId id="311" r:id="rId31"/>
    <p:sldId id="312" r:id="rId32"/>
    <p:sldId id="308" r:id="rId33"/>
    <p:sldId id="306" r:id="rId34"/>
    <p:sldId id="307" r:id="rId35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nnecting Knowledge" id="{661911B8-7D39-4C32-B5EB-DEE232A8466A}">
          <p14:sldIdLst>
            <p14:sldId id="332"/>
            <p14:sldId id="288"/>
          </p14:sldIdLst>
        </p14:section>
        <p14:section name="Instruction" id="{9E50ED40-0FB9-4840-ACCB-B9921938DCDE}">
          <p14:sldIdLst>
            <p14:sldId id="289"/>
            <p14:sldId id="290"/>
            <p14:sldId id="291"/>
            <p14:sldId id="292"/>
            <p14:sldId id="293"/>
            <p14:sldId id="294"/>
            <p14:sldId id="295"/>
            <p14:sldId id="296"/>
            <p14:sldId id="297"/>
            <p14:sldId id="298"/>
          </p14:sldIdLst>
        </p14:section>
        <p14:section name="AfL" id="{95F4E233-898A-46DC-B4D6-6DF19BF1B40A}">
          <p14:sldIdLst>
            <p14:sldId id="287"/>
            <p14:sldId id="265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</p14:sldIdLst>
        </p14:section>
        <p14:section name="Practice" id="{26D9077D-E62C-4C12-B08B-18A6AE518A07}">
          <p14:sldIdLst>
            <p14:sldId id="305"/>
            <p14:sldId id="309"/>
            <p14:sldId id="310"/>
            <p14:sldId id="311"/>
          </p14:sldIdLst>
        </p14:section>
        <p14:section name="Challenge" id="{FC470909-A3C4-464C-8FBF-E8A6508D2D4A}">
          <p14:sldIdLst>
            <p14:sldId id="312"/>
          </p14:sldIdLst>
        </p14:section>
        <p14:section name="For Printing" id="{05ED64C8-904C-4AC4-8453-4B9E07D7761F}">
          <p14:sldIdLst>
            <p14:sldId id="308"/>
            <p14:sldId id="306"/>
            <p14:sldId id="30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A352C6F-CAD9-4FAF-EBF9-AA7696B4B01C}" name="Miss S Moore - BWA Staff" initials="MS" userId="S::smoore@bluecoat.uk.com::a264bf68-5741-41ac-a235-002c83359e2e" providerId="AD"/>
  <p188:author id="{BBB435D5-C629-6855-9D82-ADBBCA8130E9}" name="Mr I Jahangir - BWA Staff" initials="MS" userId="S::ijahangir@bluecoat.uk.com::5c8e80b0-7faf-4458-b9fd-ce3218c3c49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EEA9F8-D74F-4B02-B08C-D6C15A77B657}" v="3" dt="2026-07-16T12:25:03.3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468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8/10/relationships/authors" Target="author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FAFB63-79E3-4D65-82C2-EB45F766FA2E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507FCD-C160-44B5-8364-C41F8C5E0D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56639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02877-2277-428B-A2D2-3EF507B0A57C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EE981-AF8A-4A8D-86F6-7991017E44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5029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ea typeface="Calibri"/>
                <a:cs typeface="Calibri"/>
              </a:rPr>
              <a:t>Neighbour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3552B6-FE8C-415C-B0B4-597755D4CC0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9902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Mark with a </a:t>
            </a:r>
            <a:r>
              <a:rPr lang="en-GB" dirty="0" err="1"/>
              <a:t>visualiser</a:t>
            </a:r>
            <a:r>
              <a:rPr lang="en-GB" baseline="0" dirty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FEE981-AF8A-4A8D-86F6-7991017E44ED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2550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2.png"/><Relationship Id="rId18" Type="http://schemas.microsoft.com/office/2007/relationships/hdphoto" Target="../media/hdphoto8.wdp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12" Type="http://schemas.microsoft.com/office/2007/relationships/hdphoto" Target="../media/hdphoto5.wdp"/><Relationship Id="rId17" Type="http://schemas.openxmlformats.org/officeDocument/2006/relationships/image" Target="../media/image14.png"/><Relationship Id="rId2" Type="http://schemas.openxmlformats.org/officeDocument/2006/relationships/image" Target="../media/image6.png"/><Relationship Id="rId16" Type="http://schemas.microsoft.com/office/2007/relationships/hdphoto" Target="../media/hdphoto7.wdp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11" Type="http://schemas.openxmlformats.org/officeDocument/2006/relationships/image" Target="../media/image11.png"/><Relationship Id="rId5" Type="http://schemas.openxmlformats.org/officeDocument/2006/relationships/image" Target="../media/image8.png"/><Relationship Id="rId15" Type="http://schemas.openxmlformats.org/officeDocument/2006/relationships/image" Target="../media/image13.png"/><Relationship Id="rId10" Type="http://schemas.microsoft.com/office/2007/relationships/hdphoto" Target="../media/hdphoto4.wdp"/><Relationship Id="rId19" Type="http://schemas.openxmlformats.org/officeDocument/2006/relationships/image" Target="../media/image5.png"/><Relationship Id="rId4" Type="http://schemas.microsoft.com/office/2007/relationships/hdphoto" Target="../media/hdphoto1.wdp"/><Relationship Id="rId9" Type="http://schemas.openxmlformats.org/officeDocument/2006/relationships/image" Target="../media/image10.png"/><Relationship Id="rId14" Type="http://schemas.microsoft.com/office/2007/relationships/hdphoto" Target="../media/hdphoto6.wdp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2.png"/><Relationship Id="rId18" Type="http://schemas.microsoft.com/office/2007/relationships/hdphoto" Target="../media/hdphoto8.wdp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12" Type="http://schemas.microsoft.com/office/2007/relationships/hdphoto" Target="../media/hdphoto5.wdp"/><Relationship Id="rId17" Type="http://schemas.openxmlformats.org/officeDocument/2006/relationships/image" Target="../media/image14.png"/><Relationship Id="rId2" Type="http://schemas.openxmlformats.org/officeDocument/2006/relationships/image" Target="../media/image6.png"/><Relationship Id="rId16" Type="http://schemas.microsoft.com/office/2007/relationships/hdphoto" Target="../media/hdphoto7.wdp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11" Type="http://schemas.openxmlformats.org/officeDocument/2006/relationships/image" Target="../media/image11.png"/><Relationship Id="rId5" Type="http://schemas.openxmlformats.org/officeDocument/2006/relationships/image" Target="../media/image8.png"/><Relationship Id="rId15" Type="http://schemas.openxmlformats.org/officeDocument/2006/relationships/image" Target="../media/image13.png"/><Relationship Id="rId10" Type="http://schemas.microsoft.com/office/2007/relationships/hdphoto" Target="../media/hdphoto4.wdp"/><Relationship Id="rId19" Type="http://schemas.openxmlformats.org/officeDocument/2006/relationships/image" Target="../media/image5.png"/><Relationship Id="rId4" Type="http://schemas.microsoft.com/office/2007/relationships/hdphoto" Target="../media/hdphoto1.wdp"/><Relationship Id="rId9" Type="http://schemas.openxmlformats.org/officeDocument/2006/relationships/image" Target="../media/image10.png"/><Relationship Id="rId14" Type="http://schemas.microsoft.com/office/2007/relationships/hdphoto" Target="../media/hdphoto6.wdp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2.png"/><Relationship Id="rId18" Type="http://schemas.microsoft.com/office/2007/relationships/hdphoto" Target="../media/hdphoto8.wdp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12" Type="http://schemas.microsoft.com/office/2007/relationships/hdphoto" Target="../media/hdphoto5.wdp"/><Relationship Id="rId17" Type="http://schemas.openxmlformats.org/officeDocument/2006/relationships/image" Target="../media/image14.png"/><Relationship Id="rId2" Type="http://schemas.openxmlformats.org/officeDocument/2006/relationships/image" Target="../media/image6.png"/><Relationship Id="rId16" Type="http://schemas.microsoft.com/office/2007/relationships/hdphoto" Target="../media/hdphoto7.wdp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11" Type="http://schemas.openxmlformats.org/officeDocument/2006/relationships/image" Target="../media/image11.png"/><Relationship Id="rId5" Type="http://schemas.openxmlformats.org/officeDocument/2006/relationships/image" Target="../media/image8.png"/><Relationship Id="rId15" Type="http://schemas.openxmlformats.org/officeDocument/2006/relationships/image" Target="../media/image13.png"/><Relationship Id="rId10" Type="http://schemas.microsoft.com/office/2007/relationships/hdphoto" Target="../media/hdphoto4.wdp"/><Relationship Id="rId19" Type="http://schemas.openxmlformats.org/officeDocument/2006/relationships/image" Target="../media/image5.png"/><Relationship Id="rId4" Type="http://schemas.microsoft.com/office/2007/relationships/hdphoto" Target="../media/hdphoto1.wdp"/><Relationship Id="rId9" Type="http://schemas.openxmlformats.org/officeDocument/2006/relationships/image" Target="../media/image10.png"/><Relationship Id="rId14" Type="http://schemas.microsoft.com/office/2007/relationships/hdphoto" Target="../media/hdphoto6.wdp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2.png"/><Relationship Id="rId18" Type="http://schemas.microsoft.com/office/2007/relationships/hdphoto" Target="../media/hdphoto8.wdp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12" Type="http://schemas.microsoft.com/office/2007/relationships/hdphoto" Target="../media/hdphoto5.wdp"/><Relationship Id="rId17" Type="http://schemas.openxmlformats.org/officeDocument/2006/relationships/image" Target="../media/image14.png"/><Relationship Id="rId2" Type="http://schemas.openxmlformats.org/officeDocument/2006/relationships/image" Target="../media/image6.png"/><Relationship Id="rId16" Type="http://schemas.microsoft.com/office/2007/relationships/hdphoto" Target="../media/hdphoto7.wdp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11" Type="http://schemas.openxmlformats.org/officeDocument/2006/relationships/image" Target="../media/image11.png"/><Relationship Id="rId5" Type="http://schemas.openxmlformats.org/officeDocument/2006/relationships/image" Target="../media/image8.png"/><Relationship Id="rId15" Type="http://schemas.openxmlformats.org/officeDocument/2006/relationships/image" Target="../media/image13.png"/><Relationship Id="rId10" Type="http://schemas.microsoft.com/office/2007/relationships/hdphoto" Target="../media/hdphoto4.wdp"/><Relationship Id="rId19" Type="http://schemas.openxmlformats.org/officeDocument/2006/relationships/image" Target="../media/image5.png"/><Relationship Id="rId4" Type="http://schemas.microsoft.com/office/2007/relationships/hdphoto" Target="../media/hdphoto1.wdp"/><Relationship Id="rId9" Type="http://schemas.openxmlformats.org/officeDocument/2006/relationships/image" Target="../media/image10.png"/><Relationship Id="rId14" Type="http://schemas.microsoft.com/office/2007/relationships/hdphoto" Target="../media/hdphoto6.wdp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912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721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58612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4216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5079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6423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8963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97583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5577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9910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470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3732F-7903-4F0B-B41E-81BB7015441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11598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6E1689-AAEF-49A0-8E17-1F1D5DF93CA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61176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4F8A00-ED53-4981-A920-A026CACEE53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37456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3E60C-F3DD-44C8-BA11-B70B44290E5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57443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AF65EF-2652-45C4-8197-44E894F3955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32510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2DCFDC-E0F8-46F5-90A7-48E5083B14E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985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8B3BF0-B5B1-4925-A21A-6993F33061B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74755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76CA1-D563-4DF4-A6B1-80275DEC565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08429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86565-C398-4162-A27D-E2A2FEF3289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15213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EC6991-55DB-4AA0-B343-6DA505D9F58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2567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AA1E35-9640-4AD9-B83A-096D56BD999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15259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9/6/2026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3861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9/6/2026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9492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9/6/2026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8495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9/6/2026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6619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9/6/2026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8793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9/6/2026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1031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9/6/2026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6552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9/6/2026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3045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9/6/2026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1266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9/6/2026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6912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9/6/2026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35625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trance and Exit WW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ADFA1A3-2E3A-AAA8-D01C-E9FA15C7AC2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177" y="95252"/>
            <a:ext cx="8959646" cy="6667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8529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tranc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836" y="147180"/>
            <a:ext cx="8802329" cy="6563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6823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sson ex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553" y="147180"/>
            <a:ext cx="8780894" cy="6563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41845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T Title - Spaced Retriev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228599" y="1229339"/>
            <a:ext cx="2781000" cy="300082"/>
          </a:xfrm>
          <a:prstGeom prst="rect">
            <a:avLst/>
          </a:prstGeom>
          <a:solidFill>
            <a:schemeClr val="bg1"/>
          </a:solidFill>
          <a:ln w="28575">
            <a:solidFill>
              <a:srgbClr val="0B5196"/>
            </a:solidFill>
          </a:ln>
        </p:spPr>
        <p:txBody>
          <a:bodyPr wrap="square" rtlCol="0">
            <a:spAutoFit/>
          </a:bodyPr>
          <a:lstStyle/>
          <a:p>
            <a:endParaRPr lang="en-GB" sz="1350"/>
          </a:p>
        </p:txBody>
      </p:sp>
      <p:sp>
        <p:nvSpPr>
          <p:cNvPr id="33" name="TextBox 32"/>
          <p:cNvSpPr txBox="1"/>
          <p:nvPr/>
        </p:nvSpPr>
        <p:spPr>
          <a:xfrm>
            <a:off x="3193674" y="1229338"/>
            <a:ext cx="2781000" cy="300082"/>
          </a:xfrm>
          <a:prstGeom prst="rect">
            <a:avLst/>
          </a:prstGeom>
          <a:solidFill>
            <a:schemeClr val="bg1"/>
          </a:solidFill>
          <a:ln w="28575">
            <a:solidFill>
              <a:srgbClr val="0B5196"/>
            </a:solidFill>
          </a:ln>
        </p:spPr>
        <p:txBody>
          <a:bodyPr wrap="square" rtlCol="0">
            <a:spAutoFit/>
          </a:bodyPr>
          <a:lstStyle/>
          <a:p>
            <a:endParaRPr lang="en-GB" sz="1350"/>
          </a:p>
        </p:txBody>
      </p:sp>
      <p:sp>
        <p:nvSpPr>
          <p:cNvPr id="34" name="TextBox 33"/>
          <p:cNvSpPr txBox="1"/>
          <p:nvPr/>
        </p:nvSpPr>
        <p:spPr>
          <a:xfrm>
            <a:off x="6165473" y="1235971"/>
            <a:ext cx="2781000" cy="300082"/>
          </a:xfrm>
          <a:prstGeom prst="rect">
            <a:avLst/>
          </a:prstGeom>
          <a:solidFill>
            <a:schemeClr val="bg1"/>
          </a:solidFill>
          <a:ln w="28575">
            <a:solidFill>
              <a:srgbClr val="0B5196"/>
            </a:solidFill>
          </a:ln>
        </p:spPr>
        <p:txBody>
          <a:bodyPr wrap="square" rtlCol="0">
            <a:spAutoFit/>
          </a:bodyPr>
          <a:lstStyle/>
          <a:p>
            <a:endParaRPr lang="en-GB" sz="1350"/>
          </a:p>
        </p:txBody>
      </p:sp>
      <p:sp>
        <p:nvSpPr>
          <p:cNvPr id="26" name="TextBox 25"/>
          <p:cNvSpPr txBox="1"/>
          <p:nvPr/>
        </p:nvSpPr>
        <p:spPr>
          <a:xfrm>
            <a:off x="228599" y="1245665"/>
            <a:ext cx="2781000" cy="33598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875"/>
              </a:lnSpc>
            </a:pPr>
            <a:r>
              <a:rPr lang="en-GB" sz="1800" baseline="0">
                <a:solidFill>
                  <a:schemeClr val="bg1"/>
                </a:solidFill>
              </a:rPr>
              <a:t>Long-term Learning</a:t>
            </a:r>
            <a:endParaRPr lang="en-GB" sz="1800">
              <a:solidFill>
                <a:schemeClr val="bg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201671" y="1245665"/>
            <a:ext cx="2781000" cy="33598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875"/>
              </a:lnSpc>
            </a:pPr>
            <a:r>
              <a:rPr lang="en-GB" sz="1800" baseline="0">
                <a:solidFill>
                  <a:schemeClr val="bg1"/>
                </a:solidFill>
              </a:rPr>
              <a:t>Related Learning</a:t>
            </a:r>
            <a:endParaRPr lang="en-GB" sz="180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178920" y="1245665"/>
            <a:ext cx="2781000" cy="33598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875"/>
              </a:lnSpc>
            </a:pPr>
            <a:r>
              <a:rPr lang="en-GB" sz="1800" baseline="0">
                <a:solidFill>
                  <a:schemeClr val="bg1"/>
                </a:solidFill>
              </a:rPr>
              <a:t>From Independent Learning </a:t>
            </a:r>
          </a:p>
        </p:txBody>
      </p:sp>
      <p:sp>
        <p:nvSpPr>
          <p:cNvPr id="50" name="Text Placeholder 30"/>
          <p:cNvSpPr>
            <a:spLocks noGrp="1"/>
          </p:cNvSpPr>
          <p:nvPr>
            <p:ph type="body" sz="quarter" idx="11"/>
          </p:nvPr>
        </p:nvSpPr>
        <p:spPr>
          <a:xfrm>
            <a:off x="318766" y="1791633"/>
            <a:ext cx="2605970" cy="40264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2060"/>
                </a:solidFill>
              </a:defRPr>
            </a:lvl1pPr>
            <a:lvl5pPr marL="137156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1" name="Text Placeholder 30"/>
          <p:cNvSpPr>
            <a:spLocks noGrp="1"/>
          </p:cNvSpPr>
          <p:nvPr>
            <p:ph type="body" sz="quarter" idx="12"/>
          </p:nvPr>
        </p:nvSpPr>
        <p:spPr>
          <a:xfrm>
            <a:off x="3281189" y="1790543"/>
            <a:ext cx="2605970" cy="40470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2060"/>
                </a:solidFill>
              </a:defRPr>
            </a:lvl1pPr>
            <a:lvl5pPr marL="137156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2" name="Text Placeholder 30"/>
          <p:cNvSpPr>
            <a:spLocks noGrp="1"/>
          </p:cNvSpPr>
          <p:nvPr>
            <p:ph type="body" sz="quarter" idx="13"/>
          </p:nvPr>
        </p:nvSpPr>
        <p:spPr>
          <a:xfrm>
            <a:off x="6252400" y="1791633"/>
            <a:ext cx="2605970" cy="40539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2060"/>
                </a:solidFill>
              </a:defRPr>
            </a:lvl1pPr>
            <a:lvl5pPr marL="137156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4083" y="5934641"/>
            <a:ext cx="8959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i="1">
                <a:solidFill>
                  <a:srgbClr val="002060"/>
                </a:solidFill>
              </a:rPr>
              <a:t>Retrieve from memory</a:t>
            </a:r>
            <a:r>
              <a:rPr lang="en-GB" sz="1800" i="1" baseline="0">
                <a:solidFill>
                  <a:srgbClr val="002060"/>
                </a:solidFill>
              </a:rPr>
              <a:t> without </a:t>
            </a:r>
            <a:r>
              <a:rPr lang="en-GB" sz="1800" i="1">
                <a:solidFill>
                  <a:srgbClr val="002060"/>
                </a:solidFill>
              </a:rPr>
              <a:t>prompts or discussion.</a:t>
            </a:r>
            <a:r>
              <a:rPr lang="en-GB" sz="1800" i="1" baseline="0">
                <a:solidFill>
                  <a:srgbClr val="002060"/>
                </a:solidFill>
              </a:rPr>
              <a:t> Y</a:t>
            </a:r>
            <a:r>
              <a:rPr lang="en-GB" sz="1800" i="1">
                <a:solidFill>
                  <a:srgbClr val="002060"/>
                </a:solidFill>
              </a:rPr>
              <a:t>ou must write something for</a:t>
            </a:r>
            <a:r>
              <a:rPr lang="en-GB" sz="1800" i="1" baseline="0">
                <a:solidFill>
                  <a:srgbClr val="002060"/>
                </a:solidFill>
              </a:rPr>
              <a:t> each.</a:t>
            </a:r>
            <a:endParaRPr lang="en-GB" sz="1800" i="1">
              <a:solidFill>
                <a:srgbClr val="00206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28599" y="72885"/>
            <a:ext cx="8717874" cy="300082"/>
          </a:xfrm>
          <a:prstGeom prst="rect">
            <a:avLst/>
          </a:prstGeom>
          <a:solidFill>
            <a:schemeClr val="bg1"/>
          </a:solidFill>
          <a:ln w="28575">
            <a:solidFill>
              <a:srgbClr val="0B5196"/>
            </a:solidFill>
          </a:ln>
        </p:spPr>
        <p:txBody>
          <a:bodyPr wrap="square" rtlCol="0">
            <a:spAutoFit/>
          </a:bodyPr>
          <a:lstStyle/>
          <a:p>
            <a:endParaRPr lang="en-GB" sz="1350"/>
          </a:p>
        </p:txBody>
      </p:sp>
      <p:sp>
        <p:nvSpPr>
          <p:cNvPr id="28" name="Text Placeholder 30"/>
          <p:cNvSpPr>
            <a:spLocks noGrp="1"/>
          </p:cNvSpPr>
          <p:nvPr>
            <p:ph type="body" sz="quarter" idx="10"/>
          </p:nvPr>
        </p:nvSpPr>
        <p:spPr>
          <a:xfrm>
            <a:off x="318765" y="434385"/>
            <a:ext cx="6824663" cy="4889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2060"/>
                </a:solidFill>
              </a:defRPr>
            </a:lvl1pPr>
            <a:lvl5pPr marL="137156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0" y="6339146"/>
            <a:ext cx="9144000" cy="518854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" r="-6700" b="2639"/>
          <a:stretch/>
        </p:blipFill>
        <p:spPr>
          <a:xfrm>
            <a:off x="8156350" y="6420115"/>
            <a:ext cx="987650" cy="394572"/>
          </a:xfrm>
          <a:prstGeom prst="rect">
            <a:avLst/>
          </a:prstGeom>
        </p:spPr>
      </p:pic>
      <p:sp>
        <p:nvSpPr>
          <p:cNvPr id="47" name="Pentagon 46"/>
          <p:cNvSpPr/>
          <p:nvPr/>
        </p:nvSpPr>
        <p:spPr>
          <a:xfrm>
            <a:off x="67891" y="6429002"/>
            <a:ext cx="2025000" cy="360000"/>
          </a:xfrm>
          <a:prstGeom prst="homePlate">
            <a:avLst/>
          </a:prstGeom>
          <a:solidFill>
            <a:srgbClr val="9259A4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b="0">
                <a:solidFill>
                  <a:schemeClr val="bg1"/>
                </a:solidFill>
              </a:rPr>
              <a:t>RETRIEVE</a:t>
            </a:r>
            <a:endParaRPr lang="en-GB" sz="1200" b="0">
              <a:solidFill>
                <a:schemeClr val="bg1"/>
              </a:solidFill>
            </a:endParaRPr>
          </a:p>
        </p:txBody>
      </p:sp>
      <p:sp>
        <p:nvSpPr>
          <p:cNvPr id="48" name="Chevron 47"/>
          <p:cNvSpPr/>
          <p:nvPr/>
        </p:nvSpPr>
        <p:spPr>
          <a:xfrm>
            <a:off x="2070627" y="6429002"/>
            <a:ext cx="2025000" cy="360000"/>
          </a:xfrm>
          <a:prstGeom prst="chevron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b="0">
                <a:solidFill>
                  <a:schemeClr val="bg1"/>
                </a:solidFill>
              </a:rPr>
              <a:t>INSTRUCT</a:t>
            </a:r>
          </a:p>
        </p:txBody>
      </p:sp>
      <p:sp>
        <p:nvSpPr>
          <p:cNvPr id="49" name="Chevron 48"/>
          <p:cNvSpPr/>
          <p:nvPr/>
        </p:nvSpPr>
        <p:spPr>
          <a:xfrm>
            <a:off x="4059066" y="6429002"/>
            <a:ext cx="2025000" cy="360000"/>
          </a:xfrm>
          <a:prstGeom prst="chevron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b="0">
                <a:solidFill>
                  <a:schemeClr val="bg1"/>
                </a:solidFill>
              </a:rPr>
              <a:t>PRACTISE</a:t>
            </a:r>
            <a:endParaRPr lang="en-GB" sz="1200" b="0">
              <a:solidFill>
                <a:schemeClr val="bg1"/>
              </a:solidFill>
            </a:endParaRPr>
          </a:p>
        </p:txBody>
      </p:sp>
      <p:sp>
        <p:nvSpPr>
          <p:cNvPr id="53" name="Chevron 52"/>
          <p:cNvSpPr/>
          <p:nvPr/>
        </p:nvSpPr>
        <p:spPr>
          <a:xfrm>
            <a:off x="6051654" y="6429002"/>
            <a:ext cx="2025000" cy="360000"/>
          </a:xfrm>
          <a:prstGeom prst="chevron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b="0">
                <a:solidFill>
                  <a:schemeClr val="bg1"/>
                </a:solidFill>
              </a:rPr>
              <a:t>SECURE</a:t>
            </a:r>
            <a:endParaRPr lang="en-GB" sz="1200" b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188764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aced retrieval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215153" y="177287"/>
            <a:ext cx="2776478" cy="300082"/>
          </a:xfrm>
          <a:prstGeom prst="rect">
            <a:avLst/>
          </a:prstGeom>
          <a:solidFill>
            <a:schemeClr val="bg1"/>
          </a:solidFill>
          <a:ln w="28575">
            <a:solidFill>
              <a:srgbClr val="0B5196"/>
            </a:solidFill>
          </a:ln>
        </p:spPr>
        <p:txBody>
          <a:bodyPr wrap="square" rtlCol="0">
            <a:spAutoFit/>
          </a:bodyPr>
          <a:lstStyle/>
          <a:p>
            <a:endParaRPr lang="en-GB" sz="1350"/>
          </a:p>
        </p:txBody>
      </p:sp>
      <p:sp>
        <p:nvSpPr>
          <p:cNvPr id="26" name="TextBox 25"/>
          <p:cNvSpPr txBox="1"/>
          <p:nvPr/>
        </p:nvSpPr>
        <p:spPr>
          <a:xfrm>
            <a:off x="202634" y="174990"/>
            <a:ext cx="2781000" cy="33598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875"/>
              </a:lnSpc>
            </a:pPr>
            <a:r>
              <a:rPr lang="en-GB" sz="1800" baseline="0">
                <a:solidFill>
                  <a:schemeClr val="bg1"/>
                </a:solidFill>
              </a:rPr>
              <a:t>Long-term Learning</a:t>
            </a:r>
            <a:endParaRPr lang="en-GB" sz="1800">
              <a:solidFill>
                <a:schemeClr val="bg1"/>
              </a:solidFill>
            </a:endParaRPr>
          </a:p>
        </p:txBody>
      </p:sp>
      <p:sp>
        <p:nvSpPr>
          <p:cNvPr id="50" name="Text Placeholder 30"/>
          <p:cNvSpPr>
            <a:spLocks noGrp="1"/>
          </p:cNvSpPr>
          <p:nvPr>
            <p:ph type="body" sz="quarter" idx="11"/>
          </p:nvPr>
        </p:nvSpPr>
        <p:spPr>
          <a:xfrm>
            <a:off x="290149" y="709918"/>
            <a:ext cx="2605970" cy="53270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2060"/>
                </a:solidFill>
              </a:defRPr>
            </a:lvl1pPr>
            <a:lvl5pPr marL="137156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0" y="6339146"/>
            <a:ext cx="9144000" cy="518854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" r="-6700" b="2639"/>
          <a:stretch/>
        </p:blipFill>
        <p:spPr>
          <a:xfrm>
            <a:off x="8156350" y="6420115"/>
            <a:ext cx="987650" cy="394572"/>
          </a:xfrm>
          <a:prstGeom prst="rect">
            <a:avLst/>
          </a:prstGeom>
        </p:spPr>
      </p:pic>
      <p:sp>
        <p:nvSpPr>
          <p:cNvPr id="47" name="Pentagon 46"/>
          <p:cNvSpPr/>
          <p:nvPr/>
        </p:nvSpPr>
        <p:spPr>
          <a:xfrm>
            <a:off x="67891" y="6429002"/>
            <a:ext cx="2025000" cy="360000"/>
          </a:xfrm>
          <a:prstGeom prst="homePlate">
            <a:avLst/>
          </a:prstGeom>
          <a:solidFill>
            <a:srgbClr val="9259A4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b="0">
                <a:solidFill>
                  <a:schemeClr val="bg1"/>
                </a:solidFill>
              </a:rPr>
              <a:t>RETRIEVE</a:t>
            </a:r>
            <a:endParaRPr lang="en-GB" sz="1200" b="0">
              <a:solidFill>
                <a:schemeClr val="bg1"/>
              </a:solidFill>
            </a:endParaRPr>
          </a:p>
        </p:txBody>
      </p:sp>
      <p:sp>
        <p:nvSpPr>
          <p:cNvPr id="48" name="Chevron 47"/>
          <p:cNvSpPr/>
          <p:nvPr/>
        </p:nvSpPr>
        <p:spPr>
          <a:xfrm>
            <a:off x="2070627" y="6429002"/>
            <a:ext cx="2025000" cy="360000"/>
          </a:xfrm>
          <a:prstGeom prst="chevron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b="0">
                <a:solidFill>
                  <a:schemeClr val="bg1"/>
                </a:solidFill>
              </a:rPr>
              <a:t>INSTRUCT</a:t>
            </a:r>
          </a:p>
        </p:txBody>
      </p:sp>
      <p:sp>
        <p:nvSpPr>
          <p:cNvPr id="49" name="Chevron 48"/>
          <p:cNvSpPr/>
          <p:nvPr/>
        </p:nvSpPr>
        <p:spPr>
          <a:xfrm>
            <a:off x="4059066" y="6429002"/>
            <a:ext cx="2025000" cy="360000"/>
          </a:xfrm>
          <a:prstGeom prst="chevron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b="0">
                <a:solidFill>
                  <a:schemeClr val="bg1"/>
                </a:solidFill>
              </a:rPr>
              <a:t>PRACTISE</a:t>
            </a:r>
            <a:endParaRPr lang="en-GB" sz="1200" b="0">
              <a:solidFill>
                <a:schemeClr val="bg1"/>
              </a:solidFill>
            </a:endParaRPr>
          </a:p>
        </p:txBody>
      </p:sp>
      <p:sp>
        <p:nvSpPr>
          <p:cNvPr id="53" name="Chevron 52"/>
          <p:cNvSpPr/>
          <p:nvPr/>
        </p:nvSpPr>
        <p:spPr>
          <a:xfrm>
            <a:off x="6051654" y="6429002"/>
            <a:ext cx="2025000" cy="360000"/>
          </a:xfrm>
          <a:prstGeom prst="chevron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b="0">
                <a:solidFill>
                  <a:schemeClr val="bg1"/>
                </a:solidFill>
              </a:rPr>
              <a:t>SECURE</a:t>
            </a:r>
            <a:endParaRPr lang="en-GB" sz="1200" b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DA86B50-68EA-8E2A-58D2-357291844027}"/>
              </a:ext>
            </a:extLst>
          </p:cNvPr>
          <p:cNvSpPr txBox="1"/>
          <p:nvPr userDrawn="1"/>
        </p:nvSpPr>
        <p:spPr>
          <a:xfrm>
            <a:off x="3183761" y="177287"/>
            <a:ext cx="2776478" cy="300082"/>
          </a:xfrm>
          <a:prstGeom prst="rect">
            <a:avLst/>
          </a:prstGeom>
          <a:solidFill>
            <a:schemeClr val="bg1"/>
          </a:solidFill>
          <a:ln w="28575">
            <a:solidFill>
              <a:srgbClr val="0B5196"/>
            </a:solidFill>
          </a:ln>
        </p:spPr>
        <p:txBody>
          <a:bodyPr wrap="square" rtlCol="0">
            <a:spAutoFit/>
          </a:bodyPr>
          <a:lstStyle/>
          <a:p>
            <a:endParaRPr lang="en-GB" sz="13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28B8B5-863B-9301-AEBC-1868D2B215E6}"/>
              </a:ext>
            </a:extLst>
          </p:cNvPr>
          <p:cNvSpPr txBox="1"/>
          <p:nvPr userDrawn="1"/>
        </p:nvSpPr>
        <p:spPr>
          <a:xfrm>
            <a:off x="3171242" y="174990"/>
            <a:ext cx="2781000" cy="33598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875"/>
              </a:lnSpc>
            </a:pPr>
            <a:r>
              <a:rPr lang="en-GB" sz="1800" baseline="0">
                <a:solidFill>
                  <a:schemeClr val="bg1"/>
                </a:solidFill>
              </a:rPr>
              <a:t>Related Learning</a:t>
            </a:r>
            <a:endParaRPr lang="en-GB" sz="1800">
              <a:solidFill>
                <a:schemeClr val="bg1"/>
              </a:solidFill>
            </a:endParaRPr>
          </a:p>
        </p:txBody>
      </p:sp>
      <p:sp>
        <p:nvSpPr>
          <p:cNvPr id="4" name="Text Placeholder 30">
            <a:extLst>
              <a:ext uri="{FF2B5EF4-FFF2-40B4-BE49-F238E27FC236}">
                <a16:creationId xmlns:a16="http://schemas.microsoft.com/office/drawing/2014/main" id="{1536B4DF-CA2C-912E-C76D-2C0298CB95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58757" y="709918"/>
            <a:ext cx="2605970" cy="53270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2060"/>
                </a:solidFill>
              </a:defRPr>
            </a:lvl1pPr>
            <a:lvl5pPr marL="137156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7C0670-5F26-C970-D681-3A728C0E22A9}"/>
              </a:ext>
            </a:extLst>
          </p:cNvPr>
          <p:cNvSpPr txBox="1"/>
          <p:nvPr userDrawn="1"/>
        </p:nvSpPr>
        <p:spPr>
          <a:xfrm>
            <a:off x="6134724" y="177287"/>
            <a:ext cx="2776478" cy="300082"/>
          </a:xfrm>
          <a:prstGeom prst="rect">
            <a:avLst/>
          </a:prstGeom>
          <a:solidFill>
            <a:schemeClr val="bg1"/>
          </a:solidFill>
          <a:ln w="28575">
            <a:solidFill>
              <a:srgbClr val="0B5196"/>
            </a:solidFill>
          </a:ln>
        </p:spPr>
        <p:txBody>
          <a:bodyPr wrap="square" rtlCol="0">
            <a:spAutoFit/>
          </a:bodyPr>
          <a:lstStyle/>
          <a:p>
            <a:endParaRPr lang="en-GB" sz="135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2BB053-62D3-74DC-430F-4D667A8E8859}"/>
              </a:ext>
            </a:extLst>
          </p:cNvPr>
          <p:cNvSpPr txBox="1"/>
          <p:nvPr userDrawn="1"/>
        </p:nvSpPr>
        <p:spPr>
          <a:xfrm>
            <a:off x="6122205" y="174990"/>
            <a:ext cx="2781000" cy="33598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875"/>
              </a:lnSpc>
            </a:pPr>
            <a:r>
              <a:rPr lang="en-GB" sz="1800" baseline="0">
                <a:solidFill>
                  <a:schemeClr val="bg1"/>
                </a:solidFill>
              </a:rPr>
              <a:t>From Independent Learning</a:t>
            </a:r>
            <a:endParaRPr lang="en-GB" sz="1800">
              <a:solidFill>
                <a:schemeClr val="bg1"/>
              </a:solidFill>
            </a:endParaRPr>
          </a:p>
        </p:txBody>
      </p:sp>
      <p:sp>
        <p:nvSpPr>
          <p:cNvPr id="7" name="Text Placeholder 30">
            <a:extLst>
              <a:ext uri="{FF2B5EF4-FFF2-40B4-BE49-F238E27FC236}">
                <a16:creationId xmlns:a16="http://schemas.microsoft.com/office/drawing/2014/main" id="{E2BB397F-49F2-383B-9BF2-929BAE2DB99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09720" y="709918"/>
            <a:ext cx="2605970" cy="53270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2060"/>
                </a:solidFill>
              </a:defRPr>
            </a:lvl1pPr>
            <a:lvl5pPr marL="137156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21638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T Title - Retrieva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/>
          <p:cNvSpPr txBox="1"/>
          <p:nvPr/>
        </p:nvSpPr>
        <p:spPr>
          <a:xfrm>
            <a:off x="228599" y="72885"/>
            <a:ext cx="8717874" cy="300082"/>
          </a:xfrm>
          <a:prstGeom prst="rect">
            <a:avLst/>
          </a:prstGeom>
          <a:solidFill>
            <a:schemeClr val="bg1"/>
          </a:solidFill>
          <a:ln w="28575">
            <a:solidFill>
              <a:srgbClr val="0B5196"/>
            </a:solidFill>
          </a:ln>
        </p:spPr>
        <p:txBody>
          <a:bodyPr wrap="square" rtlCol="0">
            <a:spAutoFit/>
          </a:bodyPr>
          <a:lstStyle/>
          <a:p>
            <a:endParaRPr lang="en-GB" sz="1350"/>
          </a:p>
        </p:txBody>
      </p:sp>
      <p:sp>
        <p:nvSpPr>
          <p:cNvPr id="25" name="TextBox 24"/>
          <p:cNvSpPr txBox="1"/>
          <p:nvPr/>
        </p:nvSpPr>
        <p:spPr>
          <a:xfrm>
            <a:off x="228599" y="1372768"/>
            <a:ext cx="8717874" cy="300082"/>
          </a:xfrm>
          <a:prstGeom prst="rect">
            <a:avLst/>
          </a:prstGeom>
          <a:solidFill>
            <a:schemeClr val="bg1"/>
          </a:solidFill>
          <a:ln w="28575">
            <a:solidFill>
              <a:srgbClr val="0B5196"/>
            </a:solidFill>
          </a:ln>
        </p:spPr>
        <p:txBody>
          <a:bodyPr wrap="square" rtlCol="0">
            <a:spAutoFit/>
          </a:bodyPr>
          <a:lstStyle/>
          <a:p>
            <a:endParaRPr lang="en-GB" sz="135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/>
          </p:nvPr>
        </p:nvSpPr>
        <p:spPr>
          <a:xfrm>
            <a:off x="318765" y="434385"/>
            <a:ext cx="6824663" cy="4889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2060"/>
                </a:solidFill>
              </a:defRPr>
            </a:lvl1pPr>
            <a:lvl5pPr marL="137156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0" name="Text Placeholder 30"/>
          <p:cNvSpPr>
            <a:spLocks noGrp="1"/>
          </p:cNvSpPr>
          <p:nvPr>
            <p:ph type="body" sz="quarter" idx="11"/>
          </p:nvPr>
        </p:nvSpPr>
        <p:spPr>
          <a:xfrm>
            <a:off x="318765" y="1501023"/>
            <a:ext cx="8522676" cy="44605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2060"/>
                </a:solidFill>
              </a:defRPr>
            </a:lvl1pPr>
            <a:lvl5pPr marL="137156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339146"/>
            <a:ext cx="9144000" cy="518854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" r="-6700" b="2639"/>
          <a:stretch/>
        </p:blipFill>
        <p:spPr>
          <a:xfrm>
            <a:off x="8156350" y="6420115"/>
            <a:ext cx="987650" cy="394572"/>
          </a:xfrm>
          <a:prstGeom prst="rect">
            <a:avLst/>
          </a:prstGeom>
        </p:spPr>
      </p:pic>
      <p:sp>
        <p:nvSpPr>
          <p:cNvPr id="32" name="Pentagon 31"/>
          <p:cNvSpPr/>
          <p:nvPr/>
        </p:nvSpPr>
        <p:spPr>
          <a:xfrm>
            <a:off x="67891" y="6429002"/>
            <a:ext cx="2025000" cy="360000"/>
          </a:xfrm>
          <a:prstGeom prst="homePlate">
            <a:avLst/>
          </a:prstGeom>
          <a:solidFill>
            <a:srgbClr val="9259A4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b="0">
                <a:solidFill>
                  <a:schemeClr val="bg1"/>
                </a:solidFill>
              </a:rPr>
              <a:t>RETRIEVE</a:t>
            </a:r>
            <a:endParaRPr lang="en-GB" sz="1200" b="0">
              <a:solidFill>
                <a:schemeClr val="bg1"/>
              </a:solidFill>
            </a:endParaRPr>
          </a:p>
        </p:txBody>
      </p:sp>
      <p:sp>
        <p:nvSpPr>
          <p:cNvPr id="33" name="Chevron 32"/>
          <p:cNvSpPr/>
          <p:nvPr/>
        </p:nvSpPr>
        <p:spPr>
          <a:xfrm>
            <a:off x="2070627" y="6429002"/>
            <a:ext cx="2025000" cy="360000"/>
          </a:xfrm>
          <a:prstGeom prst="chevron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b="0">
                <a:solidFill>
                  <a:schemeClr val="bg1"/>
                </a:solidFill>
              </a:rPr>
              <a:t>INSTRUCT</a:t>
            </a:r>
          </a:p>
        </p:txBody>
      </p:sp>
      <p:sp>
        <p:nvSpPr>
          <p:cNvPr id="34" name="Chevron 33"/>
          <p:cNvSpPr/>
          <p:nvPr/>
        </p:nvSpPr>
        <p:spPr>
          <a:xfrm>
            <a:off x="4059066" y="6429002"/>
            <a:ext cx="2025000" cy="360000"/>
          </a:xfrm>
          <a:prstGeom prst="chevron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b="0">
                <a:solidFill>
                  <a:schemeClr val="bg1"/>
                </a:solidFill>
              </a:rPr>
              <a:t>PRACTISE</a:t>
            </a:r>
            <a:endParaRPr lang="en-GB" sz="1200" b="0">
              <a:solidFill>
                <a:schemeClr val="bg1"/>
              </a:solidFill>
            </a:endParaRPr>
          </a:p>
        </p:txBody>
      </p:sp>
      <p:sp>
        <p:nvSpPr>
          <p:cNvPr id="35" name="Chevron 34"/>
          <p:cNvSpPr/>
          <p:nvPr/>
        </p:nvSpPr>
        <p:spPr>
          <a:xfrm>
            <a:off x="6051654" y="6429002"/>
            <a:ext cx="2025000" cy="360000"/>
          </a:xfrm>
          <a:prstGeom prst="chevron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b="0">
                <a:solidFill>
                  <a:schemeClr val="bg1"/>
                </a:solidFill>
              </a:rPr>
              <a:t>SECURE</a:t>
            </a:r>
            <a:endParaRPr lang="en-GB" sz="1200" b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55158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ALT Title - Retrieva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/>
          <p:cNvSpPr txBox="1"/>
          <p:nvPr/>
        </p:nvSpPr>
        <p:spPr>
          <a:xfrm>
            <a:off x="228599" y="72885"/>
            <a:ext cx="8717874" cy="300082"/>
          </a:xfrm>
          <a:prstGeom prst="rect">
            <a:avLst/>
          </a:prstGeom>
          <a:solidFill>
            <a:schemeClr val="bg1"/>
          </a:solidFill>
          <a:ln w="28575">
            <a:solidFill>
              <a:srgbClr val="0B5196"/>
            </a:solidFill>
          </a:ln>
        </p:spPr>
        <p:txBody>
          <a:bodyPr wrap="square" rtlCol="0">
            <a:spAutoFit/>
          </a:bodyPr>
          <a:lstStyle/>
          <a:p>
            <a:endParaRPr lang="en-GB" sz="135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/>
          </p:nvPr>
        </p:nvSpPr>
        <p:spPr>
          <a:xfrm>
            <a:off x="318765" y="434385"/>
            <a:ext cx="6824663" cy="4889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2060"/>
                </a:solidFill>
              </a:defRPr>
            </a:lvl1pPr>
            <a:lvl5pPr marL="137156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0" y="6339146"/>
            <a:ext cx="9144000" cy="518854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" r="-6700" b="2639"/>
          <a:stretch/>
        </p:blipFill>
        <p:spPr>
          <a:xfrm>
            <a:off x="8156350" y="6420115"/>
            <a:ext cx="987650" cy="394572"/>
          </a:xfrm>
          <a:prstGeom prst="rect">
            <a:avLst/>
          </a:prstGeom>
        </p:spPr>
      </p:pic>
      <p:sp>
        <p:nvSpPr>
          <p:cNvPr id="25" name="Pentagon 24"/>
          <p:cNvSpPr/>
          <p:nvPr/>
        </p:nvSpPr>
        <p:spPr>
          <a:xfrm>
            <a:off x="67891" y="6429002"/>
            <a:ext cx="2025000" cy="360000"/>
          </a:xfrm>
          <a:prstGeom prst="homePlate">
            <a:avLst/>
          </a:prstGeom>
          <a:solidFill>
            <a:srgbClr val="9259A4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b="0">
                <a:solidFill>
                  <a:schemeClr val="bg1"/>
                </a:solidFill>
              </a:rPr>
              <a:t>RETRIEVE</a:t>
            </a:r>
            <a:endParaRPr lang="en-GB" sz="1200" b="0">
              <a:solidFill>
                <a:schemeClr val="bg1"/>
              </a:solidFill>
            </a:endParaRPr>
          </a:p>
        </p:txBody>
      </p:sp>
      <p:sp>
        <p:nvSpPr>
          <p:cNvPr id="30" name="Chevron 29"/>
          <p:cNvSpPr/>
          <p:nvPr/>
        </p:nvSpPr>
        <p:spPr>
          <a:xfrm>
            <a:off x="2070627" y="6429002"/>
            <a:ext cx="2025000" cy="360000"/>
          </a:xfrm>
          <a:prstGeom prst="chevron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b="0">
                <a:solidFill>
                  <a:schemeClr val="bg1"/>
                </a:solidFill>
              </a:rPr>
              <a:t>INSTRUCT</a:t>
            </a:r>
          </a:p>
        </p:txBody>
      </p:sp>
      <p:sp>
        <p:nvSpPr>
          <p:cNvPr id="32" name="Chevron 31"/>
          <p:cNvSpPr/>
          <p:nvPr/>
        </p:nvSpPr>
        <p:spPr>
          <a:xfrm>
            <a:off x="4059066" y="6429002"/>
            <a:ext cx="2025000" cy="360000"/>
          </a:xfrm>
          <a:prstGeom prst="chevron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b="0">
                <a:solidFill>
                  <a:schemeClr val="bg1"/>
                </a:solidFill>
              </a:rPr>
              <a:t>PRACTISE</a:t>
            </a:r>
            <a:endParaRPr lang="en-GB" sz="1200" b="0">
              <a:solidFill>
                <a:schemeClr val="bg1"/>
              </a:solidFill>
            </a:endParaRPr>
          </a:p>
        </p:txBody>
      </p:sp>
      <p:sp>
        <p:nvSpPr>
          <p:cNvPr id="33" name="Chevron 32"/>
          <p:cNvSpPr/>
          <p:nvPr/>
        </p:nvSpPr>
        <p:spPr>
          <a:xfrm>
            <a:off x="6051654" y="6429002"/>
            <a:ext cx="2025000" cy="360000"/>
          </a:xfrm>
          <a:prstGeom prst="chevron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b="0">
                <a:solidFill>
                  <a:schemeClr val="bg1"/>
                </a:solidFill>
              </a:rPr>
              <a:t>SECURE</a:t>
            </a:r>
            <a:endParaRPr lang="en-GB" sz="1200" b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6205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T Retrieve - Ru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/>
          <p:cNvSpPr/>
          <p:nvPr/>
        </p:nvSpPr>
        <p:spPr>
          <a:xfrm>
            <a:off x="8624155" y="-12902"/>
            <a:ext cx="522548" cy="650592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latin typeface="+mn-lt"/>
            </a:endParaRPr>
          </a:p>
        </p:txBody>
      </p:sp>
      <p:graphicFrame>
        <p:nvGraphicFramePr>
          <p:cNvPr id="45" name="Table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9062454"/>
              </p:ext>
            </p:extLst>
          </p:nvPr>
        </p:nvGraphicFramePr>
        <p:xfrm>
          <a:off x="8669641" y="529722"/>
          <a:ext cx="459118" cy="558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118">
                  <a:extLst>
                    <a:ext uri="{9D8B030D-6E8A-4147-A177-3AD203B41FA5}">
                      <a16:colId xmlns:a16="http://schemas.microsoft.com/office/drawing/2014/main" val="1173439250"/>
                    </a:ext>
                  </a:extLst>
                </a:gridCol>
              </a:tblGrid>
              <a:tr h="670794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RETRIEVE</a:t>
                      </a:r>
                      <a:r>
                        <a:rPr lang="en-GB" sz="6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 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8570316"/>
                  </a:ext>
                </a:extLst>
              </a:tr>
              <a:tr h="670794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DECODE</a:t>
                      </a:r>
                      <a:r>
                        <a:rPr lang="en-GB" sz="6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 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9255851"/>
                  </a:ext>
                </a:extLst>
              </a:tr>
              <a:tr h="804952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effectLst/>
                          <a:latin typeface="Lato" panose="020F0502020204030203" pitchFamily="34" charset="0"/>
                        </a:rPr>
                        <a:t>CONNECT</a:t>
                      </a:r>
                      <a:r>
                        <a:rPr lang="en-GB" sz="600" b="0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 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0917632"/>
                  </a:ext>
                </a:extLst>
              </a:tr>
              <a:tr h="675292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VISUALISE</a:t>
                      </a:r>
                      <a:endParaRPr lang="en-GB" sz="600" b="1">
                        <a:solidFill>
                          <a:schemeClr val="bg1"/>
                        </a:solidFill>
                        <a:latin typeface="Lato" panose="020F0502020204030203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19845"/>
                  </a:ext>
                </a:extLst>
              </a:tr>
              <a:tr h="670794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SUMMARISE</a:t>
                      </a:r>
                      <a:r>
                        <a:rPr lang="en-GB" sz="600" b="0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 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1290061"/>
                  </a:ext>
                </a:extLst>
              </a:tr>
              <a:tr h="670794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INFER</a:t>
                      </a:r>
                      <a:endParaRPr lang="en-GB" sz="600" b="1">
                        <a:solidFill>
                          <a:schemeClr val="bg1"/>
                        </a:solidFill>
                        <a:latin typeface="Lato" panose="020F0502020204030203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6069001"/>
                  </a:ext>
                </a:extLst>
              </a:tr>
              <a:tr h="747106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PREDICT</a:t>
                      </a:r>
                      <a:endParaRPr lang="en-GB" sz="600" b="1">
                        <a:solidFill>
                          <a:schemeClr val="bg1"/>
                        </a:solidFill>
                        <a:latin typeface="Lato" panose="020F0502020204030203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4082905"/>
                  </a:ext>
                </a:extLst>
              </a:tr>
              <a:tr h="670794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EXAMINE</a:t>
                      </a:r>
                      <a:endParaRPr lang="en-GB" sz="600" b="1">
                        <a:solidFill>
                          <a:schemeClr val="bg1"/>
                        </a:solidFill>
                        <a:latin typeface="Lato" panose="020F0502020204030203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2804185"/>
                  </a:ext>
                </a:extLst>
              </a:tr>
            </a:tbl>
          </a:graphicData>
        </a:graphic>
      </p:graphicFrame>
      <p:grpSp>
        <p:nvGrpSpPr>
          <p:cNvPr id="46" name="Group 45"/>
          <p:cNvGrpSpPr/>
          <p:nvPr/>
        </p:nvGrpSpPr>
        <p:grpSpPr>
          <a:xfrm>
            <a:off x="8722442" y="2865412"/>
            <a:ext cx="289584" cy="318172"/>
            <a:chOff x="3206569" y="2423806"/>
            <a:chExt cx="752955" cy="707366"/>
          </a:xfrm>
        </p:grpSpPr>
        <p:pic>
          <p:nvPicPr>
            <p:cNvPr id="54" name="Picture 2" descr="Image result for imagine icon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6569" y="2423806"/>
              <a:ext cx="752955" cy="707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Picture 4" descr="Image result for picture icon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375469">
              <a:off x="3330060" y="2576503"/>
              <a:ext cx="178047" cy="1578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6" name="Picture 55"/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876" y="4247201"/>
            <a:ext cx="200566" cy="314182"/>
          </a:xfrm>
          <a:prstGeom prst="rect">
            <a:avLst/>
          </a:prstGeom>
        </p:spPr>
      </p:pic>
      <p:pic>
        <p:nvPicPr>
          <p:cNvPr id="57" name="Picture 4" descr="Image result for writing list icon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6115" y="3561335"/>
            <a:ext cx="155221" cy="29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9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643" y="2166177"/>
            <a:ext cx="283361" cy="361612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 rotWithShape="1">
          <a:blip r:embed="rId1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r="5491" b="17816"/>
          <a:stretch/>
        </p:blipFill>
        <p:spPr>
          <a:xfrm>
            <a:off x="8718782" y="1378198"/>
            <a:ext cx="312162" cy="361939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 rotWithShape="1"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b="19186"/>
          <a:stretch/>
        </p:blipFill>
        <p:spPr>
          <a:xfrm>
            <a:off x="8723272" y="733844"/>
            <a:ext cx="298214" cy="321332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 rotWithShape="1">
          <a:blip r:embed="rId1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l="9752" t="14781" r="9444" b="31513"/>
          <a:stretch/>
        </p:blipFill>
        <p:spPr>
          <a:xfrm>
            <a:off x="8734642" y="5004136"/>
            <a:ext cx="295385" cy="291102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 rotWithShape="1">
          <a:blip r:embed="rId17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4000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l="19250" r="21985" b="21255"/>
          <a:stretch/>
        </p:blipFill>
        <p:spPr>
          <a:xfrm>
            <a:off x="8802400" y="5610060"/>
            <a:ext cx="177854" cy="317761"/>
          </a:xfrm>
          <a:prstGeom prst="rect">
            <a:avLst/>
          </a:prstGeom>
        </p:spPr>
      </p:pic>
      <p:sp>
        <p:nvSpPr>
          <p:cNvPr id="63" name="Pentagon 62"/>
          <p:cNvSpPr/>
          <p:nvPr/>
        </p:nvSpPr>
        <p:spPr>
          <a:xfrm rot="5400000">
            <a:off x="8602228" y="78680"/>
            <a:ext cx="552955" cy="451673"/>
          </a:xfrm>
          <a:prstGeom prst="homePlate">
            <a:avLst>
              <a:gd name="adj" fmla="val 1920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64" name="Rectangle 63"/>
          <p:cNvSpPr/>
          <p:nvPr/>
        </p:nvSpPr>
        <p:spPr>
          <a:xfrm>
            <a:off x="8617432" y="-6595"/>
            <a:ext cx="528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750" b="1" i="0">
                <a:solidFill>
                  <a:srgbClr val="0B5196"/>
                </a:solidFill>
                <a:latin typeface="+mn-lt"/>
              </a:rPr>
              <a:t>EVERY CHILD A READER</a:t>
            </a:r>
          </a:p>
          <a:p>
            <a:pPr algn="ctr"/>
            <a:endParaRPr lang="en-GB" sz="150" b="0" i="1">
              <a:solidFill>
                <a:srgbClr val="002060"/>
              </a:solidFill>
              <a:latin typeface="+mn-lt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0" y="6339146"/>
            <a:ext cx="9144000" cy="518854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66" name="Picture 65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" r="-6700" b="2639"/>
          <a:stretch/>
        </p:blipFill>
        <p:spPr>
          <a:xfrm>
            <a:off x="8156350" y="6420115"/>
            <a:ext cx="987650" cy="394572"/>
          </a:xfrm>
          <a:prstGeom prst="rect">
            <a:avLst/>
          </a:prstGeom>
        </p:spPr>
      </p:pic>
      <p:sp>
        <p:nvSpPr>
          <p:cNvPr id="67" name="Pentagon 66"/>
          <p:cNvSpPr/>
          <p:nvPr/>
        </p:nvSpPr>
        <p:spPr>
          <a:xfrm>
            <a:off x="67891" y="6429002"/>
            <a:ext cx="2025000" cy="360000"/>
          </a:xfrm>
          <a:prstGeom prst="homePlate">
            <a:avLst/>
          </a:prstGeom>
          <a:solidFill>
            <a:srgbClr val="9259A4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b="0">
                <a:solidFill>
                  <a:schemeClr val="bg1"/>
                </a:solidFill>
              </a:rPr>
              <a:t>RETRIEVE</a:t>
            </a:r>
            <a:endParaRPr lang="en-GB" sz="1200" b="0">
              <a:solidFill>
                <a:schemeClr val="bg1"/>
              </a:solidFill>
            </a:endParaRPr>
          </a:p>
        </p:txBody>
      </p:sp>
      <p:sp>
        <p:nvSpPr>
          <p:cNvPr id="68" name="Chevron 67"/>
          <p:cNvSpPr/>
          <p:nvPr/>
        </p:nvSpPr>
        <p:spPr>
          <a:xfrm>
            <a:off x="2070627" y="6429002"/>
            <a:ext cx="2025000" cy="360000"/>
          </a:xfrm>
          <a:prstGeom prst="chevron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b="0">
                <a:solidFill>
                  <a:schemeClr val="bg1"/>
                </a:solidFill>
              </a:rPr>
              <a:t>INSTRUCT</a:t>
            </a:r>
          </a:p>
        </p:txBody>
      </p:sp>
      <p:sp>
        <p:nvSpPr>
          <p:cNvPr id="69" name="Chevron 68"/>
          <p:cNvSpPr/>
          <p:nvPr/>
        </p:nvSpPr>
        <p:spPr>
          <a:xfrm>
            <a:off x="4059066" y="6429002"/>
            <a:ext cx="2025000" cy="360000"/>
          </a:xfrm>
          <a:prstGeom prst="chevron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b="0">
                <a:solidFill>
                  <a:schemeClr val="bg1"/>
                </a:solidFill>
              </a:rPr>
              <a:t>PRACTISE</a:t>
            </a:r>
            <a:endParaRPr lang="en-GB" sz="1200" b="0">
              <a:solidFill>
                <a:schemeClr val="bg1"/>
              </a:solidFill>
            </a:endParaRPr>
          </a:p>
        </p:txBody>
      </p:sp>
      <p:sp>
        <p:nvSpPr>
          <p:cNvPr id="70" name="Chevron 69"/>
          <p:cNvSpPr/>
          <p:nvPr/>
        </p:nvSpPr>
        <p:spPr>
          <a:xfrm>
            <a:off x="6051654" y="6429002"/>
            <a:ext cx="2025000" cy="360000"/>
          </a:xfrm>
          <a:prstGeom prst="chevron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b="0">
                <a:solidFill>
                  <a:schemeClr val="bg1"/>
                </a:solidFill>
              </a:rPr>
              <a:t>SECURE</a:t>
            </a:r>
            <a:endParaRPr lang="en-GB" sz="1200" b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83913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T Instruc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6339146"/>
            <a:ext cx="9144000" cy="518854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" r="-6700" b="2639"/>
          <a:stretch/>
        </p:blipFill>
        <p:spPr>
          <a:xfrm>
            <a:off x="8156350" y="6420115"/>
            <a:ext cx="987650" cy="394572"/>
          </a:xfrm>
          <a:prstGeom prst="rect">
            <a:avLst/>
          </a:prstGeom>
        </p:spPr>
      </p:pic>
      <p:sp>
        <p:nvSpPr>
          <p:cNvPr id="13" name="Pentagon 12"/>
          <p:cNvSpPr/>
          <p:nvPr/>
        </p:nvSpPr>
        <p:spPr>
          <a:xfrm>
            <a:off x="67891" y="6429002"/>
            <a:ext cx="2025000" cy="360000"/>
          </a:xfrm>
          <a:prstGeom prst="homePlate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b="0">
                <a:solidFill>
                  <a:schemeClr val="bg1"/>
                </a:solidFill>
              </a:rPr>
              <a:t>RETRIEVE</a:t>
            </a:r>
            <a:endParaRPr lang="en-GB" sz="1200" b="0">
              <a:solidFill>
                <a:schemeClr val="bg1"/>
              </a:solidFill>
            </a:endParaRPr>
          </a:p>
        </p:txBody>
      </p:sp>
      <p:sp>
        <p:nvSpPr>
          <p:cNvPr id="14" name="Chevron 13"/>
          <p:cNvSpPr/>
          <p:nvPr/>
        </p:nvSpPr>
        <p:spPr>
          <a:xfrm>
            <a:off x="2070627" y="6429002"/>
            <a:ext cx="2025000" cy="360000"/>
          </a:xfrm>
          <a:prstGeom prst="chevron">
            <a:avLst/>
          </a:prstGeom>
          <a:solidFill>
            <a:srgbClr val="DCB50E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b="0">
                <a:solidFill>
                  <a:schemeClr val="bg1"/>
                </a:solidFill>
              </a:rPr>
              <a:t>INSTRUCT</a:t>
            </a:r>
          </a:p>
        </p:txBody>
      </p:sp>
      <p:sp>
        <p:nvSpPr>
          <p:cNvPr id="15" name="Chevron 14"/>
          <p:cNvSpPr/>
          <p:nvPr/>
        </p:nvSpPr>
        <p:spPr>
          <a:xfrm>
            <a:off x="4059066" y="6429002"/>
            <a:ext cx="2025000" cy="360000"/>
          </a:xfrm>
          <a:prstGeom prst="chevron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b="0">
                <a:solidFill>
                  <a:schemeClr val="bg1"/>
                </a:solidFill>
              </a:rPr>
              <a:t>PRACTISE</a:t>
            </a:r>
            <a:endParaRPr lang="en-GB" sz="1200" b="0">
              <a:solidFill>
                <a:schemeClr val="bg1"/>
              </a:solidFill>
            </a:endParaRPr>
          </a:p>
        </p:txBody>
      </p:sp>
      <p:sp>
        <p:nvSpPr>
          <p:cNvPr id="16" name="Chevron 15"/>
          <p:cNvSpPr/>
          <p:nvPr/>
        </p:nvSpPr>
        <p:spPr>
          <a:xfrm>
            <a:off x="6051654" y="6429002"/>
            <a:ext cx="2025000" cy="360000"/>
          </a:xfrm>
          <a:prstGeom prst="chevron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b="0">
                <a:solidFill>
                  <a:schemeClr val="bg1"/>
                </a:solidFill>
              </a:rPr>
              <a:t>SECURE</a:t>
            </a:r>
            <a:endParaRPr lang="en-GB" sz="1200" b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9563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T Instruct - Ru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/>
          <p:cNvSpPr/>
          <p:nvPr/>
        </p:nvSpPr>
        <p:spPr>
          <a:xfrm>
            <a:off x="8624155" y="-12902"/>
            <a:ext cx="522548" cy="650592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latin typeface="+mn-lt"/>
            </a:endParaRPr>
          </a:p>
        </p:txBody>
      </p:sp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7292837"/>
              </p:ext>
            </p:extLst>
          </p:nvPr>
        </p:nvGraphicFramePr>
        <p:xfrm>
          <a:off x="8669641" y="529722"/>
          <a:ext cx="459118" cy="558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118">
                  <a:extLst>
                    <a:ext uri="{9D8B030D-6E8A-4147-A177-3AD203B41FA5}">
                      <a16:colId xmlns:a16="http://schemas.microsoft.com/office/drawing/2014/main" val="1173439250"/>
                    </a:ext>
                  </a:extLst>
                </a:gridCol>
              </a:tblGrid>
              <a:tr h="670794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RETRIEVE</a:t>
                      </a:r>
                      <a:r>
                        <a:rPr lang="en-GB" sz="6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 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8570316"/>
                  </a:ext>
                </a:extLst>
              </a:tr>
              <a:tr h="670794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DECODE</a:t>
                      </a:r>
                      <a:r>
                        <a:rPr lang="en-GB" sz="6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 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9255851"/>
                  </a:ext>
                </a:extLst>
              </a:tr>
              <a:tr h="804952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effectLst/>
                          <a:latin typeface="Lato" panose="020F0502020204030203" pitchFamily="34" charset="0"/>
                        </a:rPr>
                        <a:t>CONNECT</a:t>
                      </a:r>
                      <a:r>
                        <a:rPr lang="en-GB" sz="600" b="0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 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0917632"/>
                  </a:ext>
                </a:extLst>
              </a:tr>
              <a:tr h="675292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VISUALISE</a:t>
                      </a:r>
                      <a:endParaRPr lang="en-GB" sz="600" b="1">
                        <a:solidFill>
                          <a:schemeClr val="bg1"/>
                        </a:solidFill>
                        <a:latin typeface="Lato" panose="020F0502020204030203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19845"/>
                  </a:ext>
                </a:extLst>
              </a:tr>
              <a:tr h="670794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SUMMARISE</a:t>
                      </a:r>
                      <a:r>
                        <a:rPr lang="en-GB" sz="600" b="0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 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1290061"/>
                  </a:ext>
                </a:extLst>
              </a:tr>
              <a:tr h="670794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INFER</a:t>
                      </a:r>
                      <a:endParaRPr lang="en-GB" sz="600" b="1">
                        <a:solidFill>
                          <a:schemeClr val="bg1"/>
                        </a:solidFill>
                        <a:latin typeface="Lato" panose="020F0502020204030203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6069001"/>
                  </a:ext>
                </a:extLst>
              </a:tr>
              <a:tr h="747106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PREDICT</a:t>
                      </a:r>
                      <a:endParaRPr lang="en-GB" sz="600" b="1">
                        <a:solidFill>
                          <a:schemeClr val="bg1"/>
                        </a:solidFill>
                        <a:latin typeface="Lato" panose="020F0502020204030203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4082905"/>
                  </a:ext>
                </a:extLst>
              </a:tr>
              <a:tr h="670794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EXAMINE</a:t>
                      </a:r>
                      <a:endParaRPr lang="en-GB" sz="600" b="1">
                        <a:solidFill>
                          <a:schemeClr val="bg1"/>
                        </a:solidFill>
                        <a:latin typeface="Lato" panose="020F0502020204030203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2804185"/>
                  </a:ext>
                </a:extLst>
              </a:tr>
            </a:tbl>
          </a:graphicData>
        </a:graphic>
      </p:graphicFrame>
      <p:grpSp>
        <p:nvGrpSpPr>
          <p:cNvPr id="42" name="Group 41"/>
          <p:cNvGrpSpPr/>
          <p:nvPr/>
        </p:nvGrpSpPr>
        <p:grpSpPr>
          <a:xfrm>
            <a:off x="8722442" y="2865412"/>
            <a:ext cx="289584" cy="318172"/>
            <a:chOff x="3206569" y="2423806"/>
            <a:chExt cx="752955" cy="707366"/>
          </a:xfrm>
        </p:grpSpPr>
        <p:pic>
          <p:nvPicPr>
            <p:cNvPr id="43" name="Picture 2" descr="Image result for imagine icon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6569" y="2423806"/>
              <a:ext cx="752955" cy="707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4" descr="Image result for picture icon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375469">
              <a:off x="3330060" y="2576503"/>
              <a:ext cx="178047" cy="1578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5" name="Picture 44"/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876" y="4247201"/>
            <a:ext cx="200566" cy="314182"/>
          </a:xfrm>
          <a:prstGeom prst="rect">
            <a:avLst/>
          </a:prstGeom>
        </p:spPr>
      </p:pic>
      <p:pic>
        <p:nvPicPr>
          <p:cNvPr id="46" name="Picture 4" descr="Image result for writing list icon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6115" y="3561335"/>
            <a:ext cx="155221" cy="29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9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643" y="2166177"/>
            <a:ext cx="283361" cy="361612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 rotWithShape="1">
          <a:blip r:embed="rId1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r="5491" b="17816"/>
          <a:stretch/>
        </p:blipFill>
        <p:spPr>
          <a:xfrm>
            <a:off x="8718782" y="1378198"/>
            <a:ext cx="312162" cy="361939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 rotWithShape="1"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b="19186"/>
          <a:stretch/>
        </p:blipFill>
        <p:spPr>
          <a:xfrm>
            <a:off x="8723272" y="733844"/>
            <a:ext cx="298214" cy="321332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 rotWithShape="1">
          <a:blip r:embed="rId1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l="9752" t="14781" r="9444" b="31513"/>
          <a:stretch/>
        </p:blipFill>
        <p:spPr>
          <a:xfrm>
            <a:off x="8734642" y="5004136"/>
            <a:ext cx="295385" cy="291102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17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4000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l="19250" r="21985" b="21255"/>
          <a:stretch/>
        </p:blipFill>
        <p:spPr>
          <a:xfrm>
            <a:off x="8802400" y="5610060"/>
            <a:ext cx="177854" cy="317761"/>
          </a:xfrm>
          <a:prstGeom prst="rect">
            <a:avLst/>
          </a:prstGeom>
        </p:spPr>
      </p:pic>
      <p:sp>
        <p:nvSpPr>
          <p:cNvPr id="52" name="Pentagon 51"/>
          <p:cNvSpPr/>
          <p:nvPr/>
        </p:nvSpPr>
        <p:spPr>
          <a:xfrm rot="5400000">
            <a:off x="8602228" y="78680"/>
            <a:ext cx="552955" cy="451673"/>
          </a:xfrm>
          <a:prstGeom prst="homePlate">
            <a:avLst>
              <a:gd name="adj" fmla="val 1920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53" name="Rectangle 52"/>
          <p:cNvSpPr/>
          <p:nvPr/>
        </p:nvSpPr>
        <p:spPr>
          <a:xfrm>
            <a:off x="8617432" y="-6595"/>
            <a:ext cx="528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750" b="1" i="0">
                <a:solidFill>
                  <a:srgbClr val="0B5196"/>
                </a:solidFill>
                <a:latin typeface="+mn-lt"/>
              </a:rPr>
              <a:t>EVERY CHILD A READER</a:t>
            </a:r>
          </a:p>
          <a:p>
            <a:pPr algn="ctr"/>
            <a:endParaRPr lang="en-GB" sz="150" b="0" i="1">
              <a:solidFill>
                <a:srgbClr val="002060"/>
              </a:solidFill>
              <a:latin typeface="+mn-lt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0" y="6339146"/>
            <a:ext cx="9144000" cy="518854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55" name="Picture 54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" r="-6700" b="2639"/>
          <a:stretch/>
        </p:blipFill>
        <p:spPr>
          <a:xfrm>
            <a:off x="8156350" y="6420115"/>
            <a:ext cx="987650" cy="394572"/>
          </a:xfrm>
          <a:prstGeom prst="rect">
            <a:avLst/>
          </a:prstGeom>
        </p:spPr>
      </p:pic>
      <p:sp>
        <p:nvSpPr>
          <p:cNvPr id="56" name="Pentagon 55"/>
          <p:cNvSpPr/>
          <p:nvPr/>
        </p:nvSpPr>
        <p:spPr>
          <a:xfrm>
            <a:off x="67891" y="6429002"/>
            <a:ext cx="2025000" cy="360000"/>
          </a:xfrm>
          <a:prstGeom prst="homePlate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b="0">
                <a:solidFill>
                  <a:schemeClr val="bg1"/>
                </a:solidFill>
              </a:rPr>
              <a:t>RETRIEVE</a:t>
            </a:r>
            <a:endParaRPr lang="en-GB" sz="1200" b="0">
              <a:solidFill>
                <a:schemeClr val="bg1"/>
              </a:solidFill>
            </a:endParaRPr>
          </a:p>
        </p:txBody>
      </p:sp>
      <p:sp>
        <p:nvSpPr>
          <p:cNvPr id="57" name="Chevron 56"/>
          <p:cNvSpPr/>
          <p:nvPr/>
        </p:nvSpPr>
        <p:spPr>
          <a:xfrm>
            <a:off x="2070627" y="6429002"/>
            <a:ext cx="2025000" cy="360000"/>
          </a:xfrm>
          <a:prstGeom prst="chevron">
            <a:avLst/>
          </a:prstGeom>
          <a:solidFill>
            <a:srgbClr val="DCB50E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b="0">
                <a:solidFill>
                  <a:schemeClr val="bg1"/>
                </a:solidFill>
              </a:rPr>
              <a:t>INSTRUCT</a:t>
            </a:r>
          </a:p>
        </p:txBody>
      </p:sp>
      <p:sp>
        <p:nvSpPr>
          <p:cNvPr id="58" name="Chevron 57"/>
          <p:cNvSpPr/>
          <p:nvPr/>
        </p:nvSpPr>
        <p:spPr>
          <a:xfrm>
            <a:off x="4059066" y="6429002"/>
            <a:ext cx="2025000" cy="360000"/>
          </a:xfrm>
          <a:prstGeom prst="chevron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b="0">
                <a:solidFill>
                  <a:schemeClr val="bg1"/>
                </a:solidFill>
              </a:rPr>
              <a:t>PRACTISE</a:t>
            </a:r>
            <a:endParaRPr lang="en-GB" sz="1200" b="0">
              <a:solidFill>
                <a:schemeClr val="bg1"/>
              </a:solidFill>
            </a:endParaRPr>
          </a:p>
        </p:txBody>
      </p:sp>
      <p:sp>
        <p:nvSpPr>
          <p:cNvPr id="59" name="Chevron 58"/>
          <p:cNvSpPr/>
          <p:nvPr/>
        </p:nvSpPr>
        <p:spPr>
          <a:xfrm>
            <a:off x="6051654" y="6429002"/>
            <a:ext cx="2025000" cy="360000"/>
          </a:xfrm>
          <a:prstGeom prst="chevron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b="0">
                <a:solidFill>
                  <a:schemeClr val="bg1"/>
                </a:solidFill>
              </a:rPr>
              <a:t>SECURE</a:t>
            </a:r>
            <a:endParaRPr lang="en-GB" sz="1200" b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03517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T Pract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6339146"/>
            <a:ext cx="9144000" cy="518854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" r="-6700" b="2639"/>
          <a:stretch/>
        </p:blipFill>
        <p:spPr>
          <a:xfrm>
            <a:off x="8156350" y="6420115"/>
            <a:ext cx="987650" cy="394572"/>
          </a:xfrm>
          <a:prstGeom prst="rect">
            <a:avLst/>
          </a:prstGeom>
        </p:spPr>
      </p:pic>
      <p:sp>
        <p:nvSpPr>
          <p:cNvPr id="13" name="Pentagon 12"/>
          <p:cNvSpPr/>
          <p:nvPr/>
        </p:nvSpPr>
        <p:spPr>
          <a:xfrm>
            <a:off x="67891" y="6429002"/>
            <a:ext cx="2025000" cy="360000"/>
          </a:xfrm>
          <a:prstGeom prst="homePlate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b="0">
                <a:solidFill>
                  <a:schemeClr val="bg1"/>
                </a:solidFill>
              </a:rPr>
              <a:t>RETRIEVE</a:t>
            </a:r>
            <a:endParaRPr lang="en-GB" sz="1200" b="0">
              <a:solidFill>
                <a:schemeClr val="bg1"/>
              </a:solidFill>
            </a:endParaRPr>
          </a:p>
        </p:txBody>
      </p:sp>
      <p:sp>
        <p:nvSpPr>
          <p:cNvPr id="14" name="Chevron 13"/>
          <p:cNvSpPr/>
          <p:nvPr/>
        </p:nvSpPr>
        <p:spPr>
          <a:xfrm>
            <a:off x="2070627" y="6429002"/>
            <a:ext cx="2025000" cy="360000"/>
          </a:xfrm>
          <a:prstGeom prst="chevron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b="0">
                <a:solidFill>
                  <a:schemeClr val="bg1"/>
                </a:solidFill>
              </a:rPr>
              <a:t>INSTRUCT</a:t>
            </a:r>
          </a:p>
        </p:txBody>
      </p:sp>
      <p:sp>
        <p:nvSpPr>
          <p:cNvPr id="22" name="Chevron 21"/>
          <p:cNvSpPr/>
          <p:nvPr/>
        </p:nvSpPr>
        <p:spPr>
          <a:xfrm>
            <a:off x="4059066" y="6429002"/>
            <a:ext cx="2025000" cy="360000"/>
          </a:xfrm>
          <a:prstGeom prst="chevron">
            <a:avLst/>
          </a:prstGeom>
          <a:solidFill>
            <a:srgbClr val="E88126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b="0">
                <a:solidFill>
                  <a:schemeClr val="bg1"/>
                </a:solidFill>
              </a:rPr>
              <a:t>PRACTISE</a:t>
            </a:r>
            <a:endParaRPr lang="en-GB" sz="1200" b="0">
              <a:solidFill>
                <a:schemeClr val="bg1"/>
              </a:solidFill>
            </a:endParaRPr>
          </a:p>
        </p:txBody>
      </p:sp>
      <p:sp>
        <p:nvSpPr>
          <p:cNvPr id="23" name="Chevron 22"/>
          <p:cNvSpPr/>
          <p:nvPr/>
        </p:nvSpPr>
        <p:spPr>
          <a:xfrm>
            <a:off x="6051654" y="6429002"/>
            <a:ext cx="2025000" cy="360000"/>
          </a:xfrm>
          <a:prstGeom prst="chevron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b="0">
                <a:solidFill>
                  <a:schemeClr val="bg1"/>
                </a:solidFill>
              </a:rPr>
              <a:t>SECURE</a:t>
            </a:r>
            <a:endParaRPr lang="en-GB" sz="1200" b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70285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T Practise - Ru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/>
          <p:cNvSpPr/>
          <p:nvPr/>
        </p:nvSpPr>
        <p:spPr>
          <a:xfrm>
            <a:off x="8624155" y="-12902"/>
            <a:ext cx="522548" cy="650592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latin typeface="+mn-lt"/>
            </a:endParaRPr>
          </a:p>
        </p:txBody>
      </p:sp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2827472"/>
              </p:ext>
            </p:extLst>
          </p:nvPr>
        </p:nvGraphicFramePr>
        <p:xfrm>
          <a:off x="8669641" y="529722"/>
          <a:ext cx="459118" cy="558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118">
                  <a:extLst>
                    <a:ext uri="{9D8B030D-6E8A-4147-A177-3AD203B41FA5}">
                      <a16:colId xmlns:a16="http://schemas.microsoft.com/office/drawing/2014/main" val="1173439250"/>
                    </a:ext>
                  </a:extLst>
                </a:gridCol>
              </a:tblGrid>
              <a:tr h="670794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RETRIEVE</a:t>
                      </a:r>
                      <a:r>
                        <a:rPr lang="en-GB" sz="6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 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8570316"/>
                  </a:ext>
                </a:extLst>
              </a:tr>
              <a:tr h="670794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DECODE</a:t>
                      </a:r>
                      <a:r>
                        <a:rPr lang="en-GB" sz="6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 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9255851"/>
                  </a:ext>
                </a:extLst>
              </a:tr>
              <a:tr h="804952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effectLst/>
                          <a:latin typeface="Lato" panose="020F0502020204030203" pitchFamily="34" charset="0"/>
                        </a:rPr>
                        <a:t>CONNECT</a:t>
                      </a:r>
                      <a:r>
                        <a:rPr lang="en-GB" sz="600" b="0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 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0917632"/>
                  </a:ext>
                </a:extLst>
              </a:tr>
              <a:tr h="675292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VISUALISE</a:t>
                      </a:r>
                      <a:endParaRPr lang="en-GB" sz="600" b="1">
                        <a:solidFill>
                          <a:schemeClr val="bg1"/>
                        </a:solidFill>
                        <a:latin typeface="Lato" panose="020F0502020204030203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19845"/>
                  </a:ext>
                </a:extLst>
              </a:tr>
              <a:tr h="670794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SUMMARISE</a:t>
                      </a:r>
                      <a:r>
                        <a:rPr lang="en-GB" sz="600" b="0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 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1290061"/>
                  </a:ext>
                </a:extLst>
              </a:tr>
              <a:tr h="670794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INFER</a:t>
                      </a:r>
                      <a:endParaRPr lang="en-GB" sz="600" b="1">
                        <a:solidFill>
                          <a:schemeClr val="bg1"/>
                        </a:solidFill>
                        <a:latin typeface="Lato" panose="020F0502020204030203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6069001"/>
                  </a:ext>
                </a:extLst>
              </a:tr>
              <a:tr h="747106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PREDICT</a:t>
                      </a:r>
                      <a:endParaRPr lang="en-GB" sz="600" b="1">
                        <a:solidFill>
                          <a:schemeClr val="bg1"/>
                        </a:solidFill>
                        <a:latin typeface="Lato" panose="020F0502020204030203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4082905"/>
                  </a:ext>
                </a:extLst>
              </a:tr>
              <a:tr h="670794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EXAMINE</a:t>
                      </a:r>
                      <a:endParaRPr lang="en-GB" sz="600" b="1">
                        <a:solidFill>
                          <a:schemeClr val="bg1"/>
                        </a:solidFill>
                        <a:latin typeface="Lato" panose="020F0502020204030203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2804185"/>
                  </a:ext>
                </a:extLst>
              </a:tr>
            </a:tbl>
          </a:graphicData>
        </a:graphic>
      </p:graphicFrame>
      <p:grpSp>
        <p:nvGrpSpPr>
          <p:cNvPr id="42" name="Group 41"/>
          <p:cNvGrpSpPr/>
          <p:nvPr/>
        </p:nvGrpSpPr>
        <p:grpSpPr>
          <a:xfrm>
            <a:off x="8722442" y="2865412"/>
            <a:ext cx="289584" cy="318172"/>
            <a:chOff x="3206569" y="2423806"/>
            <a:chExt cx="752955" cy="707366"/>
          </a:xfrm>
        </p:grpSpPr>
        <p:pic>
          <p:nvPicPr>
            <p:cNvPr id="43" name="Picture 2" descr="Image result for imagine icon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6569" y="2423806"/>
              <a:ext cx="752955" cy="707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4" descr="Image result for picture icon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375469">
              <a:off x="3330060" y="2576503"/>
              <a:ext cx="178047" cy="1578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5" name="Picture 44"/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876" y="4247201"/>
            <a:ext cx="200566" cy="314182"/>
          </a:xfrm>
          <a:prstGeom prst="rect">
            <a:avLst/>
          </a:prstGeom>
        </p:spPr>
      </p:pic>
      <p:pic>
        <p:nvPicPr>
          <p:cNvPr id="46" name="Picture 4" descr="Image result for writing list icon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6115" y="3561335"/>
            <a:ext cx="155221" cy="29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9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643" y="2166177"/>
            <a:ext cx="283361" cy="361612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 rotWithShape="1">
          <a:blip r:embed="rId1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r="5491" b="17816"/>
          <a:stretch/>
        </p:blipFill>
        <p:spPr>
          <a:xfrm>
            <a:off x="8718782" y="1378198"/>
            <a:ext cx="312162" cy="361939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 rotWithShape="1"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b="19186"/>
          <a:stretch/>
        </p:blipFill>
        <p:spPr>
          <a:xfrm>
            <a:off x="8723272" y="733844"/>
            <a:ext cx="298214" cy="321332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 rotWithShape="1">
          <a:blip r:embed="rId1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l="9752" t="14781" r="9444" b="31513"/>
          <a:stretch/>
        </p:blipFill>
        <p:spPr>
          <a:xfrm>
            <a:off x="8734642" y="5004136"/>
            <a:ext cx="295385" cy="291102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17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4000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l="19250" r="21985" b="21255"/>
          <a:stretch/>
        </p:blipFill>
        <p:spPr>
          <a:xfrm>
            <a:off x="8802400" y="5610060"/>
            <a:ext cx="177854" cy="317761"/>
          </a:xfrm>
          <a:prstGeom prst="rect">
            <a:avLst/>
          </a:prstGeom>
        </p:spPr>
      </p:pic>
      <p:sp>
        <p:nvSpPr>
          <p:cNvPr id="52" name="Pentagon 51"/>
          <p:cNvSpPr/>
          <p:nvPr/>
        </p:nvSpPr>
        <p:spPr>
          <a:xfrm rot="5400000">
            <a:off x="8602228" y="78680"/>
            <a:ext cx="552955" cy="451673"/>
          </a:xfrm>
          <a:prstGeom prst="homePlate">
            <a:avLst>
              <a:gd name="adj" fmla="val 1920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53" name="Rectangle 52"/>
          <p:cNvSpPr/>
          <p:nvPr/>
        </p:nvSpPr>
        <p:spPr>
          <a:xfrm>
            <a:off x="8617432" y="-6595"/>
            <a:ext cx="528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750" b="1" i="0">
                <a:solidFill>
                  <a:srgbClr val="0B5196"/>
                </a:solidFill>
                <a:latin typeface="+mn-lt"/>
              </a:rPr>
              <a:t>EVERY CHILD A READER</a:t>
            </a:r>
          </a:p>
          <a:p>
            <a:pPr algn="ctr"/>
            <a:endParaRPr lang="en-GB" sz="150" b="0" i="1">
              <a:solidFill>
                <a:srgbClr val="002060"/>
              </a:solidFill>
              <a:latin typeface="+mn-lt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0" y="6339146"/>
            <a:ext cx="9144000" cy="518854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55" name="Picture 54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" r="-6700" b="2639"/>
          <a:stretch/>
        </p:blipFill>
        <p:spPr>
          <a:xfrm>
            <a:off x="8156350" y="6420115"/>
            <a:ext cx="987650" cy="394572"/>
          </a:xfrm>
          <a:prstGeom prst="rect">
            <a:avLst/>
          </a:prstGeom>
        </p:spPr>
      </p:pic>
      <p:sp>
        <p:nvSpPr>
          <p:cNvPr id="56" name="Pentagon 55"/>
          <p:cNvSpPr/>
          <p:nvPr/>
        </p:nvSpPr>
        <p:spPr>
          <a:xfrm>
            <a:off x="67891" y="6429002"/>
            <a:ext cx="2025000" cy="360000"/>
          </a:xfrm>
          <a:prstGeom prst="homePlate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b="0">
                <a:solidFill>
                  <a:schemeClr val="bg1"/>
                </a:solidFill>
              </a:rPr>
              <a:t>RETRIEVE</a:t>
            </a:r>
            <a:endParaRPr lang="en-GB" sz="1200" b="0">
              <a:solidFill>
                <a:schemeClr val="bg1"/>
              </a:solidFill>
            </a:endParaRPr>
          </a:p>
        </p:txBody>
      </p:sp>
      <p:sp>
        <p:nvSpPr>
          <p:cNvPr id="57" name="Chevron 56"/>
          <p:cNvSpPr/>
          <p:nvPr/>
        </p:nvSpPr>
        <p:spPr>
          <a:xfrm>
            <a:off x="2070627" y="6429002"/>
            <a:ext cx="2025000" cy="360000"/>
          </a:xfrm>
          <a:prstGeom prst="chevron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b="0">
                <a:solidFill>
                  <a:schemeClr val="bg1"/>
                </a:solidFill>
              </a:rPr>
              <a:t>INSTRUCT</a:t>
            </a:r>
          </a:p>
        </p:txBody>
      </p:sp>
      <p:sp>
        <p:nvSpPr>
          <p:cNvPr id="58" name="Chevron 57"/>
          <p:cNvSpPr/>
          <p:nvPr/>
        </p:nvSpPr>
        <p:spPr>
          <a:xfrm>
            <a:off x="4059066" y="6429002"/>
            <a:ext cx="2025000" cy="360000"/>
          </a:xfrm>
          <a:prstGeom prst="chevron">
            <a:avLst/>
          </a:prstGeom>
          <a:solidFill>
            <a:srgbClr val="E88126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b="0">
                <a:solidFill>
                  <a:schemeClr val="bg1"/>
                </a:solidFill>
              </a:rPr>
              <a:t>PRACTISE</a:t>
            </a:r>
            <a:endParaRPr lang="en-GB" sz="1200" b="0">
              <a:solidFill>
                <a:schemeClr val="bg1"/>
              </a:solidFill>
            </a:endParaRPr>
          </a:p>
        </p:txBody>
      </p:sp>
      <p:sp>
        <p:nvSpPr>
          <p:cNvPr id="59" name="Chevron 58"/>
          <p:cNvSpPr/>
          <p:nvPr/>
        </p:nvSpPr>
        <p:spPr>
          <a:xfrm>
            <a:off x="6051654" y="6429002"/>
            <a:ext cx="2025000" cy="360000"/>
          </a:xfrm>
          <a:prstGeom prst="chevron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b="0">
                <a:solidFill>
                  <a:schemeClr val="bg1"/>
                </a:solidFill>
              </a:rPr>
              <a:t>SECURE</a:t>
            </a:r>
            <a:endParaRPr lang="en-GB" sz="1200" b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24883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T Sec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6339146"/>
            <a:ext cx="9144000" cy="518854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" r="-6700" b="2639"/>
          <a:stretch/>
        </p:blipFill>
        <p:spPr>
          <a:xfrm>
            <a:off x="8156350" y="6420115"/>
            <a:ext cx="987650" cy="394572"/>
          </a:xfrm>
          <a:prstGeom prst="rect">
            <a:avLst/>
          </a:prstGeom>
        </p:spPr>
      </p:pic>
      <p:sp>
        <p:nvSpPr>
          <p:cNvPr id="13" name="Pentagon 12"/>
          <p:cNvSpPr/>
          <p:nvPr/>
        </p:nvSpPr>
        <p:spPr>
          <a:xfrm>
            <a:off x="67891" y="6429002"/>
            <a:ext cx="2025000" cy="360000"/>
          </a:xfrm>
          <a:prstGeom prst="homePlate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b="0">
                <a:solidFill>
                  <a:schemeClr val="bg1"/>
                </a:solidFill>
              </a:rPr>
              <a:t>RETRIEVE</a:t>
            </a:r>
            <a:endParaRPr lang="en-GB" sz="1200" b="0">
              <a:solidFill>
                <a:schemeClr val="bg1"/>
              </a:solidFill>
            </a:endParaRPr>
          </a:p>
        </p:txBody>
      </p:sp>
      <p:sp>
        <p:nvSpPr>
          <p:cNvPr id="14" name="Chevron 13"/>
          <p:cNvSpPr/>
          <p:nvPr/>
        </p:nvSpPr>
        <p:spPr>
          <a:xfrm>
            <a:off x="2070627" y="6429002"/>
            <a:ext cx="2025000" cy="360000"/>
          </a:xfrm>
          <a:prstGeom prst="chevron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b="0">
                <a:solidFill>
                  <a:schemeClr val="bg1"/>
                </a:solidFill>
              </a:rPr>
              <a:t>INSTRUCT</a:t>
            </a:r>
          </a:p>
        </p:txBody>
      </p:sp>
      <p:sp>
        <p:nvSpPr>
          <p:cNvPr id="22" name="Chevron 21"/>
          <p:cNvSpPr/>
          <p:nvPr/>
        </p:nvSpPr>
        <p:spPr>
          <a:xfrm>
            <a:off x="4059066" y="6429002"/>
            <a:ext cx="2025000" cy="360000"/>
          </a:xfrm>
          <a:prstGeom prst="chevron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b="0">
                <a:solidFill>
                  <a:schemeClr val="bg1"/>
                </a:solidFill>
              </a:rPr>
              <a:t>PRACTISE</a:t>
            </a:r>
            <a:endParaRPr lang="en-GB" sz="1200" b="0">
              <a:solidFill>
                <a:schemeClr val="bg1"/>
              </a:solidFill>
            </a:endParaRPr>
          </a:p>
        </p:txBody>
      </p:sp>
      <p:sp>
        <p:nvSpPr>
          <p:cNvPr id="23" name="Chevron 22"/>
          <p:cNvSpPr/>
          <p:nvPr/>
        </p:nvSpPr>
        <p:spPr>
          <a:xfrm>
            <a:off x="6051654" y="6429002"/>
            <a:ext cx="2025000" cy="360000"/>
          </a:xfrm>
          <a:prstGeom prst="chevron">
            <a:avLst/>
          </a:prstGeom>
          <a:solidFill>
            <a:srgbClr val="3584C5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b="0">
                <a:solidFill>
                  <a:schemeClr val="bg1"/>
                </a:solidFill>
              </a:rPr>
              <a:t>SECURE</a:t>
            </a:r>
            <a:endParaRPr lang="en-GB" sz="1200" b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30518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T Secure - Ru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/>
          <p:cNvSpPr/>
          <p:nvPr/>
        </p:nvSpPr>
        <p:spPr>
          <a:xfrm>
            <a:off x="8624155" y="-12902"/>
            <a:ext cx="522548" cy="650592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latin typeface="+mn-lt"/>
            </a:endParaRPr>
          </a:p>
        </p:txBody>
      </p:sp>
      <p:graphicFrame>
        <p:nvGraphicFramePr>
          <p:cNvPr id="45" name="Table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5629420"/>
              </p:ext>
            </p:extLst>
          </p:nvPr>
        </p:nvGraphicFramePr>
        <p:xfrm>
          <a:off x="8669641" y="529722"/>
          <a:ext cx="459118" cy="558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118">
                  <a:extLst>
                    <a:ext uri="{9D8B030D-6E8A-4147-A177-3AD203B41FA5}">
                      <a16:colId xmlns:a16="http://schemas.microsoft.com/office/drawing/2014/main" val="1173439250"/>
                    </a:ext>
                  </a:extLst>
                </a:gridCol>
              </a:tblGrid>
              <a:tr h="670794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RETRIEVE</a:t>
                      </a:r>
                      <a:r>
                        <a:rPr lang="en-GB" sz="6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 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8570316"/>
                  </a:ext>
                </a:extLst>
              </a:tr>
              <a:tr h="670794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DECODE</a:t>
                      </a:r>
                      <a:r>
                        <a:rPr lang="en-GB" sz="6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 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9255851"/>
                  </a:ext>
                </a:extLst>
              </a:tr>
              <a:tr h="804952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effectLst/>
                          <a:latin typeface="Lato" panose="020F0502020204030203" pitchFamily="34" charset="0"/>
                        </a:rPr>
                        <a:t>CONNECT</a:t>
                      </a:r>
                      <a:r>
                        <a:rPr lang="en-GB" sz="600" b="0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 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0917632"/>
                  </a:ext>
                </a:extLst>
              </a:tr>
              <a:tr h="675292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VISUALISE</a:t>
                      </a:r>
                      <a:endParaRPr lang="en-GB" sz="600" b="1">
                        <a:solidFill>
                          <a:schemeClr val="bg1"/>
                        </a:solidFill>
                        <a:latin typeface="Lato" panose="020F0502020204030203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19845"/>
                  </a:ext>
                </a:extLst>
              </a:tr>
              <a:tr h="670794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SUMMARISE</a:t>
                      </a:r>
                      <a:r>
                        <a:rPr lang="en-GB" sz="600" b="0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 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1290061"/>
                  </a:ext>
                </a:extLst>
              </a:tr>
              <a:tr h="670794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INFER</a:t>
                      </a:r>
                      <a:endParaRPr lang="en-GB" sz="600" b="1">
                        <a:solidFill>
                          <a:schemeClr val="bg1"/>
                        </a:solidFill>
                        <a:latin typeface="Lato" panose="020F0502020204030203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6069001"/>
                  </a:ext>
                </a:extLst>
              </a:tr>
              <a:tr h="747106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PREDICT</a:t>
                      </a:r>
                      <a:endParaRPr lang="en-GB" sz="600" b="1">
                        <a:solidFill>
                          <a:schemeClr val="bg1"/>
                        </a:solidFill>
                        <a:latin typeface="Lato" panose="020F0502020204030203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4082905"/>
                  </a:ext>
                </a:extLst>
              </a:tr>
              <a:tr h="670794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EXAMINE</a:t>
                      </a:r>
                      <a:endParaRPr lang="en-GB" sz="600" b="1">
                        <a:solidFill>
                          <a:schemeClr val="bg1"/>
                        </a:solidFill>
                        <a:latin typeface="Lato" panose="020F0502020204030203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2804185"/>
                  </a:ext>
                </a:extLst>
              </a:tr>
            </a:tbl>
          </a:graphicData>
        </a:graphic>
      </p:graphicFrame>
      <p:grpSp>
        <p:nvGrpSpPr>
          <p:cNvPr id="46" name="Group 45"/>
          <p:cNvGrpSpPr/>
          <p:nvPr/>
        </p:nvGrpSpPr>
        <p:grpSpPr>
          <a:xfrm>
            <a:off x="8722442" y="2865412"/>
            <a:ext cx="289584" cy="318172"/>
            <a:chOff x="3206569" y="2423806"/>
            <a:chExt cx="752955" cy="707366"/>
          </a:xfrm>
        </p:grpSpPr>
        <p:pic>
          <p:nvPicPr>
            <p:cNvPr id="47" name="Picture 2" descr="Image result for imagine icon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6569" y="2423806"/>
              <a:ext cx="752955" cy="707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4" descr="Image result for picture icon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375469">
              <a:off x="3330060" y="2576503"/>
              <a:ext cx="178047" cy="1578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9" name="Picture 48"/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876" y="4247201"/>
            <a:ext cx="200566" cy="314182"/>
          </a:xfrm>
          <a:prstGeom prst="rect">
            <a:avLst/>
          </a:prstGeom>
        </p:spPr>
      </p:pic>
      <p:pic>
        <p:nvPicPr>
          <p:cNvPr id="50" name="Picture 4" descr="Image result for writing list icon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6115" y="3561335"/>
            <a:ext cx="155221" cy="29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9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643" y="2166177"/>
            <a:ext cx="283361" cy="361612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 rotWithShape="1">
          <a:blip r:embed="rId1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r="5491" b="17816"/>
          <a:stretch/>
        </p:blipFill>
        <p:spPr>
          <a:xfrm>
            <a:off x="8718782" y="1378198"/>
            <a:ext cx="312162" cy="361939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 rotWithShape="1"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b="19186"/>
          <a:stretch/>
        </p:blipFill>
        <p:spPr>
          <a:xfrm>
            <a:off x="8723272" y="733844"/>
            <a:ext cx="298214" cy="321332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 rotWithShape="1">
          <a:blip r:embed="rId1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l="9752" t="14781" r="9444" b="31513"/>
          <a:stretch/>
        </p:blipFill>
        <p:spPr>
          <a:xfrm>
            <a:off x="8734642" y="5004136"/>
            <a:ext cx="295385" cy="291102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 rotWithShape="1">
          <a:blip r:embed="rId17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4000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l="19250" r="21985" b="21255"/>
          <a:stretch/>
        </p:blipFill>
        <p:spPr>
          <a:xfrm>
            <a:off x="8802400" y="5610060"/>
            <a:ext cx="177854" cy="317761"/>
          </a:xfrm>
          <a:prstGeom prst="rect">
            <a:avLst/>
          </a:prstGeom>
        </p:spPr>
      </p:pic>
      <p:sp>
        <p:nvSpPr>
          <p:cNvPr id="56" name="Pentagon 55"/>
          <p:cNvSpPr/>
          <p:nvPr/>
        </p:nvSpPr>
        <p:spPr>
          <a:xfrm rot="5400000">
            <a:off x="8602228" y="78680"/>
            <a:ext cx="552955" cy="451673"/>
          </a:xfrm>
          <a:prstGeom prst="homePlate">
            <a:avLst>
              <a:gd name="adj" fmla="val 1920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57" name="Rectangle 56"/>
          <p:cNvSpPr/>
          <p:nvPr/>
        </p:nvSpPr>
        <p:spPr>
          <a:xfrm>
            <a:off x="8617432" y="-6595"/>
            <a:ext cx="528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750" b="1" i="0">
                <a:solidFill>
                  <a:srgbClr val="0B5196"/>
                </a:solidFill>
                <a:latin typeface="+mn-lt"/>
              </a:rPr>
              <a:t>EVERY CHILD A READER</a:t>
            </a:r>
          </a:p>
          <a:p>
            <a:pPr algn="ctr"/>
            <a:endParaRPr lang="en-GB" sz="150" b="0" i="1">
              <a:solidFill>
                <a:srgbClr val="002060"/>
              </a:solidFill>
              <a:latin typeface="+mn-lt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0" y="6339146"/>
            <a:ext cx="9144000" cy="518854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59" name="Picture 58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" r="-6700" b="2639"/>
          <a:stretch/>
        </p:blipFill>
        <p:spPr>
          <a:xfrm>
            <a:off x="8156350" y="6420115"/>
            <a:ext cx="987650" cy="394572"/>
          </a:xfrm>
          <a:prstGeom prst="rect">
            <a:avLst/>
          </a:prstGeom>
        </p:spPr>
      </p:pic>
      <p:sp>
        <p:nvSpPr>
          <p:cNvPr id="60" name="Pentagon 59"/>
          <p:cNvSpPr/>
          <p:nvPr/>
        </p:nvSpPr>
        <p:spPr>
          <a:xfrm>
            <a:off x="67891" y="6429002"/>
            <a:ext cx="2025000" cy="360000"/>
          </a:xfrm>
          <a:prstGeom prst="homePlate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b="0">
                <a:solidFill>
                  <a:schemeClr val="bg1"/>
                </a:solidFill>
              </a:rPr>
              <a:t>RETRIEVE</a:t>
            </a:r>
            <a:endParaRPr lang="en-GB" sz="1200" b="0">
              <a:solidFill>
                <a:schemeClr val="bg1"/>
              </a:solidFill>
            </a:endParaRPr>
          </a:p>
        </p:txBody>
      </p:sp>
      <p:sp>
        <p:nvSpPr>
          <p:cNvPr id="61" name="Chevron 60"/>
          <p:cNvSpPr/>
          <p:nvPr/>
        </p:nvSpPr>
        <p:spPr>
          <a:xfrm>
            <a:off x="2070627" y="6429002"/>
            <a:ext cx="2025000" cy="360000"/>
          </a:xfrm>
          <a:prstGeom prst="chevron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b="0">
                <a:solidFill>
                  <a:schemeClr val="bg1"/>
                </a:solidFill>
              </a:rPr>
              <a:t>INSTRUCT</a:t>
            </a:r>
          </a:p>
        </p:txBody>
      </p:sp>
      <p:sp>
        <p:nvSpPr>
          <p:cNvPr id="62" name="Chevron 61"/>
          <p:cNvSpPr/>
          <p:nvPr/>
        </p:nvSpPr>
        <p:spPr>
          <a:xfrm>
            <a:off x="4059066" y="6429002"/>
            <a:ext cx="2025000" cy="360000"/>
          </a:xfrm>
          <a:prstGeom prst="chevron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b="0">
                <a:solidFill>
                  <a:schemeClr val="bg1"/>
                </a:solidFill>
              </a:rPr>
              <a:t>PRACTISE</a:t>
            </a:r>
            <a:endParaRPr lang="en-GB" sz="1200" b="0">
              <a:solidFill>
                <a:schemeClr val="bg1"/>
              </a:solidFill>
            </a:endParaRPr>
          </a:p>
        </p:txBody>
      </p:sp>
      <p:sp>
        <p:nvSpPr>
          <p:cNvPr id="63" name="Chevron 62"/>
          <p:cNvSpPr/>
          <p:nvPr/>
        </p:nvSpPr>
        <p:spPr>
          <a:xfrm>
            <a:off x="6051654" y="6429002"/>
            <a:ext cx="2025000" cy="360000"/>
          </a:xfrm>
          <a:prstGeom prst="chevron">
            <a:avLst/>
          </a:prstGeom>
          <a:solidFill>
            <a:srgbClr val="3584C5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b="0">
                <a:solidFill>
                  <a:schemeClr val="bg1"/>
                </a:solidFill>
              </a:rPr>
              <a:t>SECURE</a:t>
            </a:r>
            <a:endParaRPr lang="en-GB" sz="1200" b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14207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071128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CCC7D63C-E7F9-0F76-343A-2440593D2970}"/>
              </a:ext>
            </a:extLst>
          </p:cNvPr>
          <p:cNvSpPr/>
          <p:nvPr userDrawn="1"/>
        </p:nvSpPr>
        <p:spPr>
          <a:xfrm>
            <a:off x="271463" y="5458735"/>
            <a:ext cx="8567736" cy="1001332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901768EB-F049-510B-0513-1F28DD2BE6EB}"/>
              </a:ext>
            </a:extLst>
          </p:cNvPr>
          <p:cNvSpPr/>
          <p:nvPr userDrawn="1"/>
        </p:nvSpPr>
        <p:spPr>
          <a:xfrm>
            <a:off x="315914" y="5525775"/>
            <a:ext cx="1487486" cy="85105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120BE04-E974-C01D-4D3C-152ABA7BC224}"/>
              </a:ext>
            </a:extLst>
          </p:cNvPr>
          <p:cNvSpPr/>
          <p:nvPr userDrawn="1"/>
        </p:nvSpPr>
        <p:spPr>
          <a:xfrm>
            <a:off x="3276600" y="965200"/>
            <a:ext cx="2590800" cy="4323242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3892EC6-3F79-1104-DB35-3C4DDA47B543}"/>
              </a:ext>
            </a:extLst>
          </p:cNvPr>
          <p:cNvSpPr/>
          <p:nvPr userDrawn="1"/>
        </p:nvSpPr>
        <p:spPr>
          <a:xfrm>
            <a:off x="271463" y="941631"/>
            <a:ext cx="2590800" cy="4346810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C6CCD52-E29D-32BC-1629-27FCF6ECED4D}"/>
              </a:ext>
            </a:extLst>
          </p:cNvPr>
          <p:cNvSpPr/>
          <p:nvPr userDrawn="1"/>
        </p:nvSpPr>
        <p:spPr>
          <a:xfrm>
            <a:off x="6248400" y="973668"/>
            <a:ext cx="2590800" cy="4323242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1B7BAB8-631D-8A79-A519-CAEFCC2ADF9F}"/>
              </a:ext>
            </a:extLst>
          </p:cNvPr>
          <p:cNvSpPr/>
          <p:nvPr userDrawn="1"/>
        </p:nvSpPr>
        <p:spPr>
          <a:xfrm>
            <a:off x="315913" y="1033763"/>
            <a:ext cx="2511642" cy="298719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1A2A216-C44D-30FF-B511-2B57F8008AD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6027" y="1397531"/>
            <a:ext cx="1988344" cy="2321291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3292BDF-D3C2-3439-5D56-345A596B67D4}"/>
              </a:ext>
            </a:extLst>
          </p:cNvPr>
          <p:cNvSpPr/>
          <p:nvPr userDrawn="1"/>
        </p:nvSpPr>
        <p:spPr>
          <a:xfrm>
            <a:off x="3330576" y="1033763"/>
            <a:ext cx="2493566" cy="419122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32D75EA-3EC4-839C-A911-35977254A2CB}"/>
              </a:ext>
            </a:extLst>
          </p:cNvPr>
          <p:cNvSpPr/>
          <p:nvPr userDrawn="1"/>
        </p:nvSpPr>
        <p:spPr>
          <a:xfrm>
            <a:off x="304799" y="177800"/>
            <a:ext cx="8534400" cy="584200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9CAC6CD-3D64-C5ED-6D1A-22E06AA17A5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854" y="195263"/>
            <a:ext cx="8427244" cy="550116"/>
          </a:xfrm>
          <a:prstGeom prst="rect">
            <a:avLst/>
          </a:prstGeom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  <a:latin typeface="Comic Sans MS" panose="030F0702030302020204" pitchFamily="66" charset="0"/>
              </a:defRPr>
            </a:lvl1pPr>
          </a:lstStyle>
          <a:p>
            <a:pPr lvl="0"/>
            <a:r>
              <a:rPr lang="en-GB"/>
              <a:t>Click to enter Career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16EF73D4-89F9-F4D5-CC5E-E24C8C6BB01A}"/>
              </a:ext>
            </a:extLst>
          </p:cNvPr>
          <p:cNvSpPr/>
          <p:nvPr userDrawn="1"/>
        </p:nvSpPr>
        <p:spPr>
          <a:xfrm>
            <a:off x="6298405" y="1033763"/>
            <a:ext cx="2477693" cy="419122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446152E-FCD3-1FA9-7447-7BC37B1B711A}"/>
              </a:ext>
            </a:extLst>
          </p:cNvPr>
          <p:cNvSpPr txBox="1"/>
          <p:nvPr userDrawn="1"/>
        </p:nvSpPr>
        <p:spPr>
          <a:xfrm>
            <a:off x="6750050" y="1368199"/>
            <a:ext cx="15875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50">
                <a:solidFill>
                  <a:srgbClr val="002060"/>
                </a:solidFill>
                <a:latin typeface="Comic Sans MS" panose="030F0702030302020204" pitchFamily="66" charset="0"/>
              </a:rPr>
              <a:t>Maths Used</a:t>
            </a:r>
          </a:p>
        </p:txBody>
      </p:sp>
      <p:sp>
        <p:nvSpPr>
          <p:cNvPr id="31" name="Text Placeholder 24">
            <a:extLst>
              <a:ext uri="{FF2B5EF4-FFF2-40B4-BE49-F238E27FC236}">
                <a16:creationId xmlns:a16="http://schemas.microsoft.com/office/drawing/2014/main" id="{4431CA26-63B2-0BF1-EEC5-D5110174592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42074" y="1974864"/>
            <a:ext cx="2203450" cy="442912"/>
          </a:xfrm>
          <a:prstGeom prst="rect">
            <a:avLst/>
          </a:prstGeom>
        </p:spPr>
        <p:txBody>
          <a:bodyPr/>
          <a:lstStyle>
            <a:lvl1pPr>
              <a:buFont typeface="Arial" panose="020B0604020202020204" pitchFamily="34" charset="0"/>
              <a:buChar char="•"/>
              <a:defRPr sz="1200">
                <a:solidFill>
                  <a:srgbClr val="002060"/>
                </a:solidFill>
                <a:latin typeface="Comic Sans MS" panose="030F0702030302020204" pitchFamily="66" charset="0"/>
              </a:defRPr>
            </a:lvl1pPr>
          </a:lstStyle>
          <a:p>
            <a:pPr lvl="0"/>
            <a:r>
              <a:rPr lang="en-GB"/>
              <a:t>Click to add bullet points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B252F1DF-DC99-BDFE-9BDD-15E7E81000D6}"/>
              </a:ext>
            </a:extLst>
          </p:cNvPr>
          <p:cNvSpPr/>
          <p:nvPr userDrawn="1"/>
        </p:nvSpPr>
        <p:spPr>
          <a:xfrm>
            <a:off x="348854" y="4082589"/>
            <a:ext cx="2422055" cy="1134961"/>
          </a:xfrm>
          <a:prstGeom prst="roundRect">
            <a:avLst>
              <a:gd name="adj" fmla="val 4307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D20E568-93FA-915C-BBE2-8D3D2C5D27BC}"/>
              </a:ext>
            </a:extLst>
          </p:cNvPr>
          <p:cNvSpPr txBox="1"/>
          <p:nvPr userDrawn="1"/>
        </p:nvSpPr>
        <p:spPr>
          <a:xfrm>
            <a:off x="3761581" y="1397531"/>
            <a:ext cx="15875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50">
                <a:solidFill>
                  <a:srgbClr val="002060"/>
                </a:solidFill>
                <a:latin typeface="Comic Sans MS" panose="030F0702030302020204" pitchFamily="66" charset="0"/>
              </a:rPr>
              <a:t>Highlights</a:t>
            </a:r>
          </a:p>
        </p:txBody>
      </p:sp>
      <p:sp>
        <p:nvSpPr>
          <p:cNvPr id="36" name="Text Placeholder 24">
            <a:extLst>
              <a:ext uri="{FF2B5EF4-FFF2-40B4-BE49-F238E27FC236}">
                <a16:creationId xmlns:a16="http://schemas.microsoft.com/office/drawing/2014/main" id="{65806C46-79E5-18E0-46A1-54BC54AB92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481386" y="2011313"/>
            <a:ext cx="2203450" cy="442912"/>
          </a:xfrm>
          <a:prstGeom prst="rect">
            <a:avLst/>
          </a:prstGeom>
        </p:spPr>
        <p:txBody>
          <a:bodyPr/>
          <a:lstStyle>
            <a:lvl1pPr>
              <a:buFont typeface="Arial" panose="020B0604020202020204" pitchFamily="34" charset="0"/>
              <a:buChar char="•"/>
              <a:defRPr sz="1200">
                <a:solidFill>
                  <a:srgbClr val="002060"/>
                </a:solidFill>
                <a:latin typeface="Comic Sans MS" panose="030F0702030302020204" pitchFamily="66" charset="0"/>
              </a:defRPr>
            </a:lvl1pPr>
          </a:lstStyle>
          <a:p>
            <a:pPr lvl="0"/>
            <a:r>
              <a:rPr lang="en-GB"/>
              <a:t>Click to add bullet points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AFE6FAA-80A6-9314-7457-E0098041B15F}"/>
              </a:ext>
            </a:extLst>
          </p:cNvPr>
          <p:cNvSpPr txBox="1"/>
          <p:nvPr userDrawn="1"/>
        </p:nvSpPr>
        <p:spPr>
          <a:xfrm>
            <a:off x="315913" y="5730498"/>
            <a:ext cx="138588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50" dirty="0">
                <a:solidFill>
                  <a:srgbClr val="002060"/>
                </a:solidFill>
                <a:latin typeface="Comic Sans MS" panose="030F0702030302020204" pitchFamily="66" charset="0"/>
              </a:rPr>
              <a:t>Career Path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3257776-B47A-C6CA-C312-80F6FB68F786}"/>
              </a:ext>
            </a:extLst>
          </p:cNvPr>
          <p:cNvSpPr txBox="1"/>
          <p:nvPr userDrawn="1"/>
        </p:nvSpPr>
        <p:spPr>
          <a:xfrm>
            <a:off x="758032" y="4159619"/>
            <a:ext cx="15875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50" dirty="0">
                <a:solidFill>
                  <a:srgbClr val="002060"/>
                </a:solidFill>
                <a:latin typeface="Comic Sans MS" panose="030F0702030302020204" pitchFamily="66" charset="0"/>
              </a:rPr>
              <a:t>Average Salary</a:t>
            </a:r>
          </a:p>
        </p:txBody>
      </p:sp>
      <p:sp>
        <p:nvSpPr>
          <p:cNvPr id="48" name="Text Placeholder 24">
            <a:extLst>
              <a:ext uri="{FF2B5EF4-FFF2-40B4-BE49-F238E27FC236}">
                <a16:creationId xmlns:a16="http://schemas.microsoft.com/office/drawing/2014/main" id="{6CC3A3AC-827F-91D2-A57D-E5D6D0DAE7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0009" y="4604845"/>
            <a:ext cx="2203450" cy="442912"/>
          </a:xfrm>
          <a:prstGeom prst="rect">
            <a:avLst/>
          </a:prstGeom>
        </p:spPr>
        <p:txBody>
          <a:bodyPr/>
          <a:lstStyle>
            <a:lvl1pPr algn="ctr">
              <a:buFont typeface="Arial" panose="020B0604020202020204" pitchFamily="34" charset="0"/>
              <a:buNone/>
              <a:defRPr sz="1200">
                <a:solidFill>
                  <a:srgbClr val="002060"/>
                </a:solidFill>
                <a:latin typeface="Comic Sans MS" panose="030F0702030302020204" pitchFamily="66" charset="0"/>
              </a:defRPr>
            </a:lvl1pPr>
          </a:lstStyle>
          <a:p>
            <a:pPr lvl="0"/>
            <a:r>
              <a:rPr lang="en-GB"/>
              <a:t>Click to add salary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5C11AA6-7CD9-74D5-2499-E00BF8393066}"/>
              </a:ext>
            </a:extLst>
          </p:cNvPr>
          <p:cNvSpPr/>
          <p:nvPr userDrawn="1"/>
        </p:nvSpPr>
        <p:spPr>
          <a:xfrm>
            <a:off x="1850627" y="5537805"/>
            <a:ext cx="6925470" cy="85105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</p:spTree>
    <p:extLst>
      <p:ext uri="{BB962C8B-B14F-4D97-AF65-F5344CB8AC3E}">
        <p14:creationId xmlns:p14="http://schemas.microsoft.com/office/powerpoint/2010/main" val="4146485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3269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imes New Roman" pitchFamily="18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imes New Roman" pitchFamily="18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9/6/2026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507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fld id="{48A87A34-81AB-432B-8DAE-1953F412C126}" type="datetimeFigureOut">
              <a:rPr lang="en-US" smtClean="0">
                <a:solidFill>
                  <a:srgbClr val="000000"/>
                </a:solidFill>
              </a:rPr>
              <a:pPr/>
              <a:t>9/6/2026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  <a:cs typeface="Arial" charset="0"/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fld id="{6D22F896-40B5-4ADD-8801-0D06FADFA09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52400" algn="ctr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35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27"/>
          <a:stretch/>
        </p:blipFill>
        <p:spPr>
          <a:xfrm>
            <a:off x="8172404" y="5800491"/>
            <a:ext cx="813547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35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9589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  <p:sldLayoutId id="2147483853" r:id="rId13"/>
    <p:sldLayoutId id="2147483854" r:id="rId14"/>
    <p:sldLayoutId id="2147483855" r:id="rId15"/>
    <p:sldLayoutId id="2147483856" r:id="rId16"/>
  </p:sldLayoutIdLst>
  <p:txStyles>
    <p:titleStyle>
      <a:lvl1pPr algn="l" defTabSz="68578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0" rtl="0" eaLnBrk="1" latinLnBrk="0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6" indent="-171446" algn="l" defTabSz="68578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5" indent="-171446" algn="l" defTabSz="68578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16" indent="-171446" algn="l" defTabSz="68578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543006" indent="-171446" algn="l" defTabSz="68578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885895" indent="-171446" algn="l" defTabSz="68578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86" indent="-171446" algn="l" defTabSz="68578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75" indent="-171446" algn="l" defTabSz="68578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65" indent="-171446" algn="l" defTabSz="68578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0" algn="l" defTabSz="68578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80" algn="l" defTabSz="68578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0" algn="l" defTabSz="68578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0" algn="l" defTabSz="68578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0" algn="l" defTabSz="68578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39" algn="l" defTabSz="68578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30" algn="l" defTabSz="68578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20" algn="l" defTabSz="68578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2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2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2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noahveltman.com/nflplayers/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2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446EB0-B782-6620-DB1C-70DFBC2A0DE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68580" tIns="34290" rIns="68580" bIns="34290" anchor="t"/>
          <a:lstStyle/>
          <a:p>
            <a:pPr marL="170974" indent="-170974"/>
            <a:r>
              <a:rPr lang="en-GB">
                <a:latin typeface="Comic Sans MS"/>
              </a:rPr>
              <a:t>Working for Charities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F4FE24-D0E4-DE4A-46AC-B9E9611D2F8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442074" y="2338398"/>
            <a:ext cx="2203450" cy="2123289"/>
          </a:xfrm>
        </p:spPr>
        <p:txBody>
          <a:bodyPr lIns="68580" tIns="34290" rIns="68580" bIns="34290" anchor="t"/>
          <a:lstStyle/>
          <a:p>
            <a:pPr marL="170974" indent="-170974"/>
            <a:r>
              <a:rPr lang="en-GB" dirty="0">
                <a:latin typeface="Comic Sans MS"/>
              </a:rPr>
              <a:t>Collating Statistics to lobby the government funding</a:t>
            </a:r>
          </a:p>
          <a:p>
            <a:pPr marL="170974" indent="-170974"/>
            <a:r>
              <a:rPr lang="en-GB" dirty="0">
                <a:latin typeface="Comic Sans MS"/>
              </a:rPr>
              <a:t>Budgeting &amp; allocating spending of grants</a:t>
            </a:r>
          </a:p>
          <a:p>
            <a:pPr marL="170974" indent="-170974"/>
            <a:r>
              <a:rPr lang="en-GB" dirty="0">
                <a:latin typeface="Comic Sans MS"/>
              </a:rPr>
              <a:t>Help people with household budgets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FEF079-5BCF-26F8-0C53-14AC9593496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lIns="68580" tIns="34290" rIns="68580" bIns="34290" anchor="t"/>
          <a:lstStyle/>
          <a:p>
            <a:pPr marL="170974" indent="-170974"/>
            <a:r>
              <a:rPr lang="en-GB">
                <a:latin typeface="Comic Sans MS"/>
              </a:rPr>
              <a:t>Helping people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C4D5509-B8BB-3734-A8B0-5DA712D8A2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94583" y="5790974"/>
            <a:ext cx="781226" cy="261175"/>
          </a:xfrm>
          <a:prstGeom prst="rect">
            <a:avLst/>
          </a:prstGeom>
        </p:spPr>
        <p:txBody>
          <a:bodyPr lIns="68580" tIns="34290" rIns="68580" bIns="34290" anchor="t"/>
          <a:lstStyle/>
          <a:p>
            <a:pPr marL="0" indent="0">
              <a:buNone/>
            </a:pPr>
            <a:r>
              <a:rPr lang="en-GB" sz="1350" dirty="0">
                <a:solidFill>
                  <a:srgbClr val="002060"/>
                </a:solidFill>
                <a:latin typeface="Comic Sans MS"/>
              </a:rPr>
              <a:t>GCSEs</a:t>
            </a:r>
            <a:endParaRPr lang="en-GB" sz="1350" dirty="0">
              <a:solidFill>
                <a:srgbClr val="002060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67C0A0E-A9A1-CD40-9DE2-16EDFFBFBA8F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481386" y="5790974"/>
            <a:ext cx="2203449" cy="261175"/>
          </a:xfrm>
          <a:prstGeom prst="rect">
            <a:avLst/>
          </a:prstGeom>
        </p:spPr>
        <p:txBody>
          <a:bodyPr lIns="68580" tIns="34290" rIns="68580" bIns="34290" anchor="t"/>
          <a:lstStyle/>
          <a:p>
            <a:pPr marL="0" indent="0">
              <a:buNone/>
            </a:pPr>
            <a:r>
              <a:rPr lang="en-GB" sz="1350" dirty="0" err="1">
                <a:solidFill>
                  <a:srgbClr val="002060"/>
                </a:solidFill>
                <a:latin typeface="Comic Sans MS"/>
              </a:rPr>
              <a:t>Alevels</a:t>
            </a:r>
            <a:r>
              <a:rPr lang="en-GB" sz="1350" dirty="0">
                <a:solidFill>
                  <a:srgbClr val="002060"/>
                </a:solidFill>
                <a:latin typeface="Comic Sans MS"/>
              </a:rPr>
              <a:t> inc. Maths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AC9FDC8-D2F6-0AE5-D119-B132A951C2A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930479" y="5790974"/>
            <a:ext cx="2631727" cy="203228"/>
          </a:xfrm>
          <a:prstGeom prst="rect">
            <a:avLst/>
          </a:prstGeom>
        </p:spPr>
        <p:txBody>
          <a:bodyPr lIns="68580" tIns="34290" rIns="68580" bIns="34290" anchor="t"/>
          <a:lstStyle/>
          <a:p>
            <a:pPr marL="0" indent="0">
              <a:buNone/>
            </a:pPr>
            <a:r>
              <a:rPr lang="en-GB" sz="1350" dirty="0">
                <a:solidFill>
                  <a:srgbClr val="002060"/>
                </a:solidFill>
                <a:latin typeface="Comic Sans MS"/>
              </a:rPr>
              <a:t>Maths &amp; Psychology Degree</a:t>
            </a:r>
            <a:endParaRPr lang="en-GB" sz="1350" dirty="0">
              <a:solidFill>
                <a:srgbClr val="002060"/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F270E84-3090-517B-C396-46F864C74F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sz="1350" dirty="0"/>
              <a:t>£35, 000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4B04C20-59B6-AEE1-B443-D6E58631786E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2775809" y="5921561"/>
            <a:ext cx="705578" cy="1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63B4084-0392-2753-CAC4-61A1FC5AF4FB}"/>
              </a:ext>
            </a:extLst>
          </p:cNvPr>
          <p:cNvCxnSpPr>
            <a:cxnSpLocks/>
          </p:cNvCxnSpPr>
          <p:nvPr/>
        </p:nvCxnSpPr>
        <p:spPr>
          <a:xfrm>
            <a:off x="5154843" y="5921560"/>
            <a:ext cx="705578" cy="1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B16ACB27-12E2-CDFC-AB91-D7030896AD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60" y="1795385"/>
            <a:ext cx="2385746" cy="180506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064374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Text Box 2160" descr="Parchment"/>
          <p:cNvSpPr txBox="1">
            <a:spLocks noChangeArrowheads="1"/>
          </p:cNvSpPr>
          <p:nvPr/>
        </p:nvSpPr>
        <p:spPr bwMode="auto">
          <a:xfrm>
            <a:off x="323528" y="342900"/>
            <a:ext cx="80772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 dirty="0"/>
              <a:t>A museum owner says that less people visit the museum when it is sunny.</a:t>
            </a:r>
          </a:p>
          <a:p>
            <a:pPr>
              <a:spcBef>
                <a:spcPct val="50000"/>
              </a:spcBef>
            </a:pPr>
            <a:r>
              <a:rPr lang="en-GB" sz="2800" dirty="0"/>
              <a:t>What do you think?</a:t>
            </a:r>
          </a:p>
          <a:p>
            <a:pPr>
              <a:spcBef>
                <a:spcPct val="50000"/>
              </a:spcBef>
            </a:pPr>
            <a:r>
              <a:rPr lang="en-GB" sz="2800" dirty="0"/>
              <a:t>How could you check?</a:t>
            </a:r>
          </a:p>
          <a:p>
            <a:pPr>
              <a:spcBef>
                <a:spcPct val="50000"/>
              </a:spcBef>
            </a:pPr>
            <a:endParaRPr lang="en-GB" sz="2800" dirty="0">
              <a:solidFill>
                <a:schemeClr val="accent2"/>
              </a:solidFill>
            </a:endParaRPr>
          </a:p>
          <a:p>
            <a:pPr>
              <a:spcBef>
                <a:spcPct val="50000"/>
              </a:spcBef>
            </a:pPr>
            <a:endParaRPr lang="en-GB" sz="2800" dirty="0">
              <a:solidFill>
                <a:schemeClr val="accent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2780928"/>
            <a:ext cx="6768752" cy="31122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0326500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02"/>
          <p:cNvGrpSpPr>
            <a:grpSpLocks/>
          </p:cNvGrpSpPr>
          <p:nvPr/>
        </p:nvGrpSpPr>
        <p:grpSpPr bwMode="auto">
          <a:xfrm>
            <a:off x="266700" y="342900"/>
            <a:ext cx="8591550" cy="6324600"/>
            <a:chOff x="168" y="216"/>
            <a:chExt cx="5412" cy="3984"/>
          </a:xfrm>
        </p:grpSpPr>
        <p:sp>
          <p:nvSpPr>
            <p:cNvPr id="32773" name="Text Box 5"/>
            <p:cNvSpPr txBox="1">
              <a:spLocks noChangeArrowheads="1"/>
            </p:cNvSpPr>
            <p:nvPr/>
          </p:nvSpPr>
          <p:spPr bwMode="auto">
            <a:xfrm>
              <a:off x="1224" y="3780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1</a:t>
              </a:r>
            </a:p>
          </p:txBody>
        </p:sp>
        <p:sp>
          <p:nvSpPr>
            <p:cNvPr id="32774" name="Text Box 6"/>
            <p:cNvSpPr txBox="1">
              <a:spLocks noChangeArrowheads="1"/>
            </p:cNvSpPr>
            <p:nvPr/>
          </p:nvSpPr>
          <p:spPr bwMode="auto">
            <a:xfrm>
              <a:off x="1467" y="3780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2</a:t>
              </a:r>
            </a:p>
          </p:txBody>
        </p:sp>
        <p:sp>
          <p:nvSpPr>
            <p:cNvPr id="32775" name="Text Box 7"/>
            <p:cNvSpPr txBox="1">
              <a:spLocks noChangeArrowheads="1"/>
            </p:cNvSpPr>
            <p:nvPr/>
          </p:nvSpPr>
          <p:spPr bwMode="auto">
            <a:xfrm>
              <a:off x="1731" y="3776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3</a:t>
              </a:r>
            </a:p>
          </p:txBody>
        </p:sp>
        <p:sp>
          <p:nvSpPr>
            <p:cNvPr id="32776" name="Text Box 8"/>
            <p:cNvSpPr txBox="1">
              <a:spLocks noChangeArrowheads="1"/>
            </p:cNvSpPr>
            <p:nvPr/>
          </p:nvSpPr>
          <p:spPr bwMode="auto">
            <a:xfrm>
              <a:off x="1941" y="3780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4</a:t>
              </a:r>
            </a:p>
          </p:txBody>
        </p:sp>
        <p:sp>
          <p:nvSpPr>
            <p:cNvPr id="32777" name="Text Box 9"/>
            <p:cNvSpPr txBox="1">
              <a:spLocks noChangeArrowheads="1"/>
            </p:cNvSpPr>
            <p:nvPr/>
          </p:nvSpPr>
          <p:spPr bwMode="auto">
            <a:xfrm>
              <a:off x="2197" y="3772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5</a:t>
              </a:r>
            </a:p>
          </p:txBody>
        </p:sp>
        <p:sp>
          <p:nvSpPr>
            <p:cNvPr id="32778" name="Text Box 10"/>
            <p:cNvSpPr txBox="1">
              <a:spLocks noChangeArrowheads="1"/>
            </p:cNvSpPr>
            <p:nvPr/>
          </p:nvSpPr>
          <p:spPr bwMode="auto">
            <a:xfrm>
              <a:off x="2437" y="3768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6</a:t>
              </a:r>
            </a:p>
          </p:txBody>
        </p:sp>
        <p:sp>
          <p:nvSpPr>
            <p:cNvPr id="32779" name="Text Box 11"/>
            <p:cNvSpPr txBox="1">
              <a:spLocks noChangeArrowheads="1"/>
            </p:cNvSpPr>
            <p:nvPr/>
          </p:nvSpPr>
          <p:spPr bwMode="auto">
            <a:xfrm>
              <a:off x="2633" y="3772"/>
              <a:ext cx="3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7</a:t>
              </a:r>
            </a:p>
          </p:txBody>
        </p:sp>
        <p:sp>
          <p:nvSpPr>
            <p:cNvPr id="32780" name="Text Box 12"/>
            <p:cNvSpPr txBox="1">
              <a:spLocks noChangeArrowheads="1"/>
            </p:cNvSpPr>
            <p:nvPr/>
          </p:nvSpPr>
          <p:spPr bwMode="auto">
            <a:xfrm>
              <a:off x="2911" y="3774"/>
              <a:ext cx="3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8</a:t>
              </a:r>
            </a:p>
          </p:txBody>
        </p:sp>
        <p:sp>
          <p:nvSpPr>
            <p:cNvPr id="32781" name="Text Box 13"/>
            <p:cNvSpPr txBox="1">
              <a:spLocks noChangeArrowheads="1"/>
            </p:cNvSpPr>
            <p:nvPr/>
          </p:nvSpPr>
          <p:spPr bwMode="auto">
            <a:xfrm>
              <a:off x="3138" y="3776"/>
              <a:ext cx="3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9</a:t>
              </a:r>
            </a:p>
          </p:txBody>
        </p:sp>
        <p:sp>
          <p:nvSpPr>
            <p:cNvPr id="32782" name="Text Box 14"/>
            <p:cNvSpPr txBox="1">
              <a:spLocks noChangeArrowheads="1"/>
            </p:cNvSpPr>
            <p:nvPr/>
          </p:nvSpPr>
          <p:spPr bwMode="auto">
            <a:xfrm>
              <a:off x="3353" y="3772"/>
              <a:ext cx="3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10</a:t>
              </a:r>
            </a:p>
          </p:txBody>
        </p:sp>
        <p:sp>
          <p:nvSpPr>
            <p:cNvPr id="32783" name="Text Box 15"/>
            <p:cNvSpPr txBox="1">
              <a:spLocks noChangeArrowheads="1"/>
            </p:cNvSpPr>
            <p:nvPr/>
          </p:nvSpPr>
          <p:spPr bwMode="auto">
            <a:xfrm>
              <a:off x="1575" y="3950"/>
              <a:ext cx="15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>
                  <a:solidFill>
                    <a:schemeClr val="accent2"/>
                  </a:solidFill>
                </a:rPr>
                <a:t>Hours of Sunshine</a:t>
              </a:r>
            </a:p>
          </p:txBody>
        </p:sp>
        <p:sp>
          <p:nvSpPr>
            <p:cNvPr id="32784" name="Text Box 16"/>
            <p:cNvSpPr txBox="1">
              <a:spLocks noChangeArrowheads="1"/>
            </p:cNvSpPr>
            <p:nvPr/>
          </p:nvSpPr>
          <p:spPr bwMode="auto">
            <a:xfrm>
              <a:off x="702" y="3406"/>
              <a:ext cx="52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100</a:t>
              </a:r>
            </a:p>
          </p:txBody>
        </p:sp>
        <p:sp>
          <p:nvSpPr>
            <p:cNvPr id="32785" name="Text Box 17"/>
            <p:cNvSpPr txBox="1">
              <a:spLocks noChangeArrowheads="1"/>
            </p:cNvSpPr>
            <p:nvPr/>
          </p:nvSpPr>
          <p:spPr bwMode="auto">
            <a:xfrm>
              <a:off x="708" y="3145"/>
              <a:ext cx="4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150</a:t>
              </a:r>
            </a:p>
          </p:txBody>
        </p:sp>
        <p:sp>
          <p:nvSpPr>
            <p:cNvPr id="32786" name="Text Box 18"/>
            <p:cNvSpPr txBox="1">
              <a:spLocks noChangeArrowheads="1"/>
            </p:cNvSpPr>
            <p:nvPr/>
          </p:nvSpPr>
          <p:spPr bwMode="auto">
            <a:xfrm>
              <a:off x="690" y="2907"/>
              <a:ext cx="50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200</a:t>
              </a:r>
            </a:p>
          </p:txBody>
        </p:sp>
        <p:sp>
          <p:nvSpPr>
            <p:cNvPr id="32787" name="Text Box 19"/>
            <p:cNvSpPr txBox="1">
              <a:spLocks noChangeArrowheads="1"/>
            </p:cNvSpPr>
            <p:nvPr/>
          </p:nvSpPr>
          <p:spPr bwMode="auto">
            <a:xfrm>
              <a:off x="697" y="2662"/>
              <a:ext cx="5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250</a:t>
              </a:r>
            </a:p>
          </p:txBody>
        </p:sp>
        <p:sp>
          <p:nvSpPr>
            <p:cNvPr id="32788" name="Text Box 20"/>
            <p:cNvSpPr txBox="1">
              <a:spLocks noChangeArrowheads="1"/>
            </p:cNvSpPr>
            <p:nvPr/>
          </p:nvSpPr>
          <p:spPr bwMode="auto">
            <a:xfrm>
              <a:off x="701" y="2440"/>
              <a:ext cx="42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300</a:t>
              </a:r>
            </a:p>
          </p:txBody>
        </p:sp>
        <p:sp>
          <p:nvSpPr>
            <p:cNvPr id="32789" name="Text Box 21"/>
            <p:cNvSpPr txBox="1">
              <a:spLocks noChangeArrowheads="1"/>
            </p:cNvSpPr>
            <p:nvPr/>
          </p:nvSpPr>
          <p:spPr bwMode="auto">
            <a:xfrm>
              <a:off x="688" y="2210"/>
              <a:ext cx="4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350</a:t>
              </a:r>
            </a:p>
          </p:txBody>
        </p:sp>
        <p:sp>
          <p:nvSpPr>
            <p:cNvPr id="32790" name="Text Box 22"/>
            <p:cNvSpPr txBox="1">
              <a:spLocks noChangeArrowheads="1"/>
            </p:cNvSpPr>
            <p:nvPr/>
          </p:nvSpPr>
          <p:spPr bwMode="auto">
            <a:xfrm>
              <a:off x="695" y="1959"/>
              <a:ext cx="41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400</a:t>
              </a:r>
            </a:p>
          </p:txBody>
        </p:sp>
        <p:sp>
          <p:nvSpPr>
            <p:cNvPr id="32791" name="Text Box 23"/>
            <p:cNvSpPr txBox="1">
              <a:spLocks noChangeArrowheads="1"/>
            </p:cNvSpPr>
            <p:nvPr/>
          </p:nvSpPr>
          <p:spPr bwMode="auto">
            <a:xfrm>
              <a:off x="696" y="1713"/>
              <a:ext cx="46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450</a:t>
              </a:r>
            </a:p>
          </p:txBody>
        </p:sp>
        <p:sp>
          <p:nvSpPr>
            <p:cNvPr id="32793" name="Rectangle 25"/>
            <p:cNvSpPr>
              <a:spLocks noChangeArrowheads="1"/>
            </p:cNvSpPr>
            <p:nvPr/>
          </p:nvSpPr>
          <p:spPr bwMode="auto">
            <a:xfrm>
              <a:off x="1089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4" name="Rectangle 26"/>
            <p:cNvSpPr>
              <a:spLocks noChangeArrowheads="1"/>
            </p:cNvSpPr>
            <p:nvPr/>
          </p:nvSpPr>
          <p:spPr bwMode="auto">
            <a:xfrm>
              <a:off x="1330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5" name="Rectangle 27"/>
            <p:cNvSpPr>
              <a:spLocks noChangeArrowheads="1"/>
            </p:cNvSpPr>
            <p:nvPr/>
          </p:nvSpPr>
          <p:spPr bwMode="auto">
            <a:xfrm>
              <a:off x="1571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6" name="Rectangle 28"/>
            <p:cNvSpPr>
              <a:spLocks noChangeArrowheads="1"/>
            </p:cNvSpPr>
            <p:nvPr/>
          </p:nvSpPr>
          <p:spPr bwMode="auto">
            <a:xfrm>
              <a:off x="1812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7" name="Rectangle 29"/>
            <p:cNvSpPr>
              <a:spLocks noChangeArrowheads="1"/>
            </p:cNvSpPr>
            <p:nvPr/>
          </p:nvSpPr>
          <p:spPr bwMode="auto">
            <a:xfrm>
              <a:off x="2053" y="3531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8" name="Rectangle 30"/>
            <p:cNvSpPr>
              <a:spLocks noChangeArrowheads="1"/>
            </p:cNvSpPr>
            <p:nvPr/>
          </p:nvSpPr>
          <p:spPr bwMode="auto">
            <a:xfrm>
              <a:off x="2295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9" name="Rectangle 31"/>
            <p:cNvSpPr>
              <a:spLocks noChangeArrowheads="1"/>
            </p:cNvSpPr>
            <p:nvPr/>
          </p:nvSpPr>
          <p:spPr bwMode="auto">
            <a:xfrm>
              <a:off x="2536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0" name="Rectangle 32"/>
            <p:cNvSpPr>
              <a:spLocks noChangeArrowheads="1"/>
            </p:cNvSpPr>
            <p:nvPr/>
          </p:nvSpPr>
          <p:spPr bwMode="auto">
            <a:xfrm>
              <a:off x="2777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1" name="Rectangle 33"/>
            <p:cNvSpPr>
              <a:spLocks noChangeArrowheads="1"/>
            </p:cNvSpPr>
            <p:nvPr/>
          </p:nvSpPr>
          <p:spPr bwMode="auto">
            <a:xfrm>
              <a:off x="3018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2" name="Rectangle 34"/>
            <p:cNvSpPr>
              <a:spLocks noChangeArrowheads="1"/>
            </p:cNvSpPr>
            <p:nvPr/>
          </p:nvSpPr>
          <p:spPr bwMode="auto">
            <a:xfrm>
              <a:off x="3259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3" name="Rectangle 35"/>
            <p:cNvSpPr>
              <a:spLocks noChangeArrowheads="1"/>
            </p:cNvSpPr>
            <p:nvPr/>
          </p:nvSpPr>
          <p:spPr bwMode="auto">
            <a:xfrm>
              <a:off x="1089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4" name="Rectangle 36"/>
            <p:cNvSpPr>
              <a:spLocks noChangeArrowheads="1"/>
            </p:cNvSpPr>
            <p:nvPr/>
          </p:nvSpPr>
          <p:spPr bwMode="auto">
            <a:xfrm>
              <a:off x="1330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5" name="Rectangle 37"/>
            <p:cNvSpPr>
              <a:spLocks noChangeArrowheads="1"/>
            </p:cNvSpPr>
            <p:nvPr/>
          </p:nvSpPr>
          <p:spPr bwMode="auto">
            <a:xfrm>
              <a:off x="1571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6" name="Rectangle 38"/>
            <p:cNvSpPr>
              <a:spLocks noChangeArrowheads="1"/>
            </p:cNvSpPr>
            <p:nvPr/>
          </p:nvSpPr>
          <p:spPr bwMode="auto">
            <a:xfrm>
              <a:off x="1812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7" name="Rectangle 39"/>
            <p:cNvSpPr>
              <a:spLocks noChangeArrowheads="1"/>
            </p:cNvSpPr>
            <p:nvPr/>
          </p:nvSpPr>
          <p:spPr bwMode="auto">
            <a:xfrm>
              <a:off x="2053" y="3290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8" name="Rectangle 40"/>
            <p:cNvSpPr>
              <a:spLocks noChangeArrowheads="1"/>
            </p:cNvSpPr>
            <p:nvPr/>
          </p:nvSpPr>
          <p:spPr bwMode="auto">
            <a:xfrm>
              <a:off x="2295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9" name="Rectangle 41"/>
            <p:cNvSpPr>
              <a:spLocks noChangeArrowheads="1"/>
            </p:cNvSpPr>
            <p:nvPr/>
          </p:nvSpPr>
          <p:spPr bwMode="auto">
            <a:xfrm>
              <a:off x="2536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0" name="Rectangle 42"/>
            <p:cNvSpPr>
              <a:spLocks noChangeArrowheads="1"/>
            </p:cNvSpPr>
            <p:nvPr/>
          </p:nvSpPr>
          <p:spPr bwMode="auto">
            <a:xfrm>
              <a:off x="2777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1" name="Rectangle 43"/>
            <p:cNvSpPr>
              <a:spLocks noChangeArrowheads="1"/>
            </p:cNvSpPr>
            <p:nvPr/>
          </p:nvSpPr>
          <p:spPr bwMode="auto">
            <a:xfrm>
              <a:off x="3018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2" name="Rectangle 44"/>
            <p:cNvSpPr>
              <a:spLocks noChangeArrowheads="1"/>
            </p:cNvSpPr>
            <p:nvPr/>
          </p:nvSpPr>
          <p:spPr bwMode="auto">
            <a:xfrm>
              <a:off x="3259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3" name="Rectangle 45"/>
            <p:cNvSpPr>
              <a:spLocks noChangeArrowheads="1"/>
            </p:cNvSpPr>
            <p:nvPr/>
          </p:nvSpPr>
          <p:spPr bwMode="auto">
            <a:xfrm>
              <a:off x="1089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4" name="Rectangle 46"/>
            <p:cNvSpPr>
              <a:spLocks noChangeArrowheads="1"/>
            </p:cNvSpPr>
            <p:nvPr/>
          </p:nvSpPr>
          <p:spPr bwMode="auto">
            <a:xfrm>
              <a:off x="1330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5" name="Rectangle 47"/>
            <p:cNvSpPr>
              <a:spLocks noChangeArrowheads="1"/>
            </p:cNvSpPr>
            <p:nvPr/>
          </p:nvSpPr>
          <p:spPr bwMode="auto">
            <a:xfrm>
              <a:off x="1571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6" name="Rectangle 48"/>
            <p:cNvSpPr>
              <a:spLocks noChangeArrowheads="1"/>
            </p:cNvSpPr>
            <p:nvPr/>
          </p:nvSpPr>
          <p:spPr bwMode="auto">
            <a:xfrm>
              <a:off x="1812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7" name="Rectangle 49"/>
            <p:cNvSpPr>
              <a:spLocks noChangeArrowheads="1"/>
            </p:cNvSpPr>
            <p:nvPr/>
          </p:nvSpPr>
          <p:spPr bwMode="auto">
            <a:xfrm>
              <a:off x="2053" y="3049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8" name="Rectangle 50"/>
            <p:cNvSpPr>
              <a:spLocks noChangeArrowheads="1"/>
            </p:cNvSpPr>
            <p:nvPr/>
          </p:nvSpPr>
          <p:spPr bwMode="auto">
            <a:xfrm>
              <a:off x="2295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9" name="Rectangle 51"/>
            <p:cNvSpPr>
              <a:spLocks noChangeArrowheads="1"/>
            </p:cNvSpPr>
            <p:nvPr/>
          </p:nvSpPr>
          <p:spPr bwMode="auto">
            <a:xfrm>
              <a:off x="2536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0" name="Rectangle 52"/>
            <p:cNvSpPr>
              <a:spLocks noChangeArrowheads="1"/>
            </p:cNvSpPr>
            <p:nvPr/>
          </p:nvSpPr>
          <p:spPr bwMode="auto">
            <a:xfrm>
              <a:off x="2777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1" name="Rectangle 53"/>
            <p:cNvSpPr>
              <a:spLocks noChangeArrowheads="1"/>
            </p:cNvSpPr>
            <p:nvPr/>
          </p:nvSpPr>
          <p:spPr bwMode="auto">
            <a:xfrm>
              <a:off x="3018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2" name="Rectangle 54"/>
            <p:cNvSpPr>
              <a:spLocks noChangeArrowheads="1"/>
            </p:cNvSpPr>
            <p:nvPr/>
          </p:nvSpPr>
          <p:spPr bwMode="auto">
            <a:xfrm>
              <a:off x="3259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3" name="Rectangle 55"/>
            <p:cNvSpPr>
              <a:spLocks noChangeArrowheads="1"/>
            </p:cNvSpPr>
            <p:nvPr/>
          </p:nvSpPr>
          <p:spPr bwMode="auto">
            <a:xfrm>
              <a:off x="1089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4" name="Rectangle 56"/>
            <p:cNvSpPr>
              <a:spLocks noChangeArrowheads="1"/>
            </p:cNvSpPr>
            <p:nvPr/>
          </p:nvSpPr>
          <p:spPr bwMode="auto">
            <a:xfrm>
              <a:off x="1330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5" name="Rectangle 57"/>
            <p:cNvSpPr>
              <a:spLocks noChangeArrowheads="1"/>
            </p:cNvSpPr>
            <p:nvPr/>
          </p:nvSpPr>
          <p:spPr bwMode="auto">
            <a:xfrm>
              <a:off x="1571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6" name="Rectangle 58"/>
            <p:cNvSpPr>
              <a:spLocks noChangeArrowheads="1"/>
            </p:cNvSpPr>
            <p:nvPr/>
          </p:nvSpPr>
          <p:spPr bwMode="auto">
            <a:xfrm>
              <a:off x="1812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7" name="Rectangle 59"/>
            <p:cNvSpPr>
              <a:spLocks noChangeArrowheads="1"/>
            </p:cNvSpPr>
            <p:nvPr/>
          </p:nvSpPr>
          <p:spPr bwMode="auto">
            <a:xfrm>
              <a:off x="2053" y="2807"/>
              <a:ext cx="242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8" name="Rectangle 60"/>
            <p:cNvSpPr>
              <a:spLocks noChangeArrowheads="1"/>
            </p:cNvSpPr>
            <p:nvPr/>
          </p:nvSpPr>
          <p:spPr bwMode="auto">
            <a:xfrm>
              <a:off x="2295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9" name="Rectangle 61"/>
            <p:cNvSpPr>
              <a:spLocks noChangeArrowheads="1"/>
            </p:cNvSpPr>
            <p:nvPr/>
          </p:nvSpPr>
          <p:spPr bwMode="auto">
            <a:xfrm>
              <a:off x="2536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0" name="Rectangle 62"/>
            <p:cNvSpPr>
              <a:spLocks noChangeArrowheads="1"/>
            </p:cNvSpPr>
            <p:nvPr/>
          </p:nvSpPr>
          <p:spPr bwMode="auto">
            <a:xfrm>
              <a:off x="2777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1" name="Rectangle 63"/>
            <p:cNvSpPr>
              <a:spLocks noChangeArrowheads="1"/>
            </p:cNvSpPr>
            <p:nvPr/>
          </p:nvSpPr>
          <p:spPr bwMode="auto">
            <a:xfrm>
              <a:off x="3018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2" name="Rectangle 64"/>
            <p:cNvSpPr>
              <a:spLocks noChangeArrowheads="1"/>
            </p:cNvSpPr>
            <p:nvPr/>
          </p:nvSpPr>
          <p:spPr bwMode="auto">
            <a:xfrm>
              <a:off x="3259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3" name="Rectangle 65"/>
            <p:cNvSpPr>
              <a:spLocks noChangeArrowheads="1"/>
            </p:cNvSpPr>
            <p:nvPr/>
          </p:nvSpPr>
          <p:spPr bwMode="auto">
            <a:xfrm>
              <a:off x="1089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4" name="Rectangle 66"/>
            <p:cNvSpPr>
              <a:spLocks noChangeArrowheads="1"/>
            </p:cNvSpPr>
            <p:nvPr/>
          </p:nvSpPr>
          <p:spPr bwMode="auto">
            <a:xfrm>
              <a:off x="1330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5" name="Rectangle 67"/>
            <p:cNvSpPr>
              <a:spLocks noChangeArrowheads="1"/>
            </p:cNvSpPr>
            <p:nvPr/>
          </p:nvSpPr>
          <p:spPr bwMode="auto">
            <a:xfrm>
              <a:off x="1571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6" name="Rectangle 68"/>
            <p:cNvSpPr>
              <a:spLocks noChangeArrowheads="1"/>
            </p:cNvSpPr>
            <p:nvPr/>
          </p:nvSpPr>
          <p:spPr bwMode="auto">
            <a:xfrm>
              <a:off x="1812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7" name="Rectangle 69"/>
            <p:cNvSpPr>
              <a:spLocks noChangeArrowheads="1"/>
            </p:cNvSpPr>
            <p:nvPr/>
          </p:nvSpPr>
          <p:spPr bwMode="auto">
            <a:xfrm>
              <a:off x="2053" y="2567"/>
              <a:ext cx="242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8" name="Rectangle 70"/>
            <p:cNvSpPr>
              <a:spLocks noChangeArrowheads="1"/>
            </p:cNvSpPr>
            <p:nvPr/>
          </p:nvSpPr>
          <p:spPr bwMode="auto">
            <a:xfrm>
              <a:off x="2295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9" name="Rectangle 71"/>
            <p:cNvSpPr>
              <a:spLocks noChangeArrowheads="1"/>
            </p:cNvSpPr>
            <p:nvPr/>
          </p:nvSpPr>
          <p:spPr bwMode="auto">
            <a:xfrm>
              <a:off x="2536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0" name="Rectangle 72"/>
            <p:cNvSpPr>
              <a:spLocks noChangeArrowheads="1"/>
            </p:cNvSpPr>
            <p:nvPr/>
          </p:nvSpPr>
          <p:spPr bwMode="auto">
            <a:xfrm>
              <a:off x="2777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1" name="Rectangle 73"/>
            <p:cNvSpPr>
              <a:spLocks noChangeArrowheads="1"/>
            </p:cNvSpPr>
            <p:nvPr/>
          </p:nvSpPr>
          <p:spPr bwMode="auto">
            <a:xfrm>
              <a:off x="3018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2" name="Rectangle 74"/>
            <p:cNvSpPr>
              <a:spLocks noChangeArrowheads="1"/>
            </p:cNvSpPr>
            <p:nvPr/>
          </p:nvSpPr>
          <p:spPr bwMode="auto">
            <a:xfrm>
              <a:off x="3259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3" name="Rectangle 75"/>
            <p:cNvSpPr>
              <a:spLocks noChangeArrowheads="1"/>
            </p:cNvSpPr>
            <p:nvPr/>
          </p:nvSpPr>
          <p:spPr bwMode="auto">
            <a:xfrm>
              <a:off x="1089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4" name="Rectangle 76"/>
            <p:cNvSpPr>
              <a:spLocks noChangeArrowheads="1"/>
            </p:cNvSpPr>
            <p:nvPr/>
          </p:nvSpPr>
          <p:spPr bwMode="auto">
            <a:xfrm>
              <a:off x="1330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5" name="Rectangle 77"/>
            <p:cNvSpPr>
              <a:spLocks noChangeArrowheads="1"/>
            </p:cNvSpPr>
            <p:nvPr/>
          </p:nvSpPr>
          <p:spPr bwMode="auto">
            <a:xfrm>
              <a:off x="1571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6" name="Rectangle 78"/>
            <p:cNvSpPr>
              <a:spLocks noChangeArrowheads="1"/>
            </p:cNvSpPr>
            <p:nvPr/>
          </p:nvSpPr>
          <p:spPr bwMode="auto">
            <a:xfrm>
              <a:off x="1812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7" name="Rectangle 79"/>
            <p:cNvSpPr>
              <a:spLocks noChangeArrowheads="1"/>
            </p:cNvSpPr>
            <p:nvPr/>
          </p:nvSpPr>
          <p:spPr bwMode="auto">
            <a:xfrm>
              <a:off x="2053" y="2326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8" name="Rectangle 80"/>
            <p:cNvSpPr>
              <a:spLocks noChangeArrowheads="1"/>
            </p:cNvSpPr>
            <p:nvPr/>
          </p:nvSpPr>
          <p:spPr bwMode="auto">
            <a:xfrm>
              <a:off x="2295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9" name="Rectangle 81"/>
            <p:cNvSpPr>
              <a:spLocks noChangeArrowheads="1"/>
            </p:cNvSpPr>
            <p:nvPr/>
          </p:nvSpPr>
          <p:spPr bwMode="auto">
            <a:xfrm>
              <a:off x="2536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0" name="Rectangle 82"/>
            <p:cNvSpPr>
              <a:spLocks noChangeArrowheads="1"/>
            </p:cNvSpPr>
            <p:nvPr/>
          </p:nvSpPr>
          <p:spPr bwMode="auto">
            <a:xfrm>
              <a:off x="2777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1" name="Rectangle 83"/>
            <p:cNvSpPr>
              <a:spLocks noChangeArrowheads="1"/>
            </p:cNvSpPr>
            <p:nvPr/>
          </p:nvSpPr>
          <p:spPr bwMode="auto">
            <a:xfrm>
              <a:off x="3018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2" name="Rectangle 84"/>
            <p:cNvSpPr>
              <a:spLocks noChangeArrowheads="1"/>
            </p:cNvSpPr>
            <p:nvPr/>
          </p:nvSpPr>
          <p:spPr bwMode="auto">
            <a:xfrm>
              <a:off x="3259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3" name="Rectangle 85"/>
            <p:cNvSpPr>
              <a:spLocks noChangeArrowheads="1"/>
            </p:cNvSpPr>
            <p:nvPr/>
          </p:nvSpPr>
          <p:spPr bwMode="auto">
            <a:xfrm>
              <a:off x="1089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4" name="Rectangle 86"/>
            <p:cNvSpPr>
              <a:spLocks noChangeArrowheads="1"/>
            </p:cNvSpPr>
            <p:nvPr/>
          </p:nvSpPr>
          <p:spPr bwMode="auto">
            <a:xfrm>
              <a:off x="1330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5" name="Rectangle 87"/>
            <p:cNvSpPr>
              <a:spLocks noChangeArrowheads="1"/>
            </p:cNvSpPr>
            <p:nvPr/>
          </p:nvSpPr>
          <p:spPr bwMode="auto">
            <a:xfrm>
              <a:off x="1571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6" name="Rectangle 88"/>
            <p:cNvSpPr>
              <a:spLocks noChangeArrowheads="1"/>
            </p:cNvSpPr>
            <p:nvPr/>
          </p:nvSpPr>
          <p:spPr bwMode="auto">
            <a:xfrm>
              <a:off x="1812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7" name="Rectangle 89"/>
            <p:cNvSpPr>
              <a:spLocks noChangeArrowheads="1"/>
            </p:cNvSpPr>
            <p:nvPr/>
          </p:nvSpPr>
          <p:spPr bwMode="auto">
            <a:xfrm>
              <a:off x="2053" y="2084"/>
              <a:ext cx="242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8" name="Rectangle 90"/>
            <p:cNvSpPr>
              <a:spLocks noChangeArrowheads="1"/>
            </p:cNvSpPr>
            <p:nvPr/>
          </p:nvSpPr>
          <p:spPr bwMode="auto">
            <a:xfrm>
              <a:off x="2295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9" name="Rectangle 91"/>
            <p:cNvSpPr>
              <a:spLocks noChangeArrowheads="1"/>
            </p:cNvSpPr>
            <p:nvPr/>
          </p:nvSpPr>
          <p:spPr bwMode="auto">
            <a:xfrm>
              <a:off x="2536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0" name="Rectangle 92"/>
            <p:cNvSpPr>
              <a:spLocks noChangeArrowheads="1"/>
            </p:cNvSpPr>
            <p:nvPr/>
          </p:nvSpPr>
          <p:spPr bwMode="auto">
            <a:xfrm>
              <a:off x="2777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1" name="Rectangle 93"/>
            <p:cNvSpPr>
              <a:spLocks noChangeArrowheads="1"/>
            </p:cNvSpPr>
            <p:nvPr/>
          </p:nvSpPr>
          <p:spPr bwMode="auto">
            <a:xfrm>
              <a:off x="3018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2" name="Rectangle 94"/>
            <p:cNvSpPr>
              <a:spLocks noChangeArrowheads="1"/>
            </p:cNvSpPr>
            <p:nvPr/>
          </p:nvSpPr>
          <p:spPr bwMode="auto">
            <a:xfrm>
              <a:off x="3259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3" name="Rectangle 95"/>
            <p:cNvSpPr>
              <a:spLocks noChangeArrowheads="1"/>
            </p:cNvSpPr>
            <p:nvPr/>
          </p:nvSpPr>
          <p:spPr bwMode="auto">
            <a:xfrm>
              <a:off x="1089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4" name="Rectangle 96"/>
            <p:cNvSpPr>
              <a:spLocks noChangeArrowheads="1"/>
            </p:cNvSpPr>
            <p:nvPr/>
          </p:nvSpPr>
          <p:spPr bwMode="auto">
            <a:xfrm>
              <a:off x="1330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5" name="Rectangle 97"/>
            <p:cNvSpPr>
              <a:spLocks noChangeArrowheads="1"/>
            </p:cNvSpPr>
            <p:nvPr/>
          </p:nvSpPr>
          <p:spPr bwMode="auto">
            <a:xfrm>
              <a:off x="1571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6" name="Rectangle 98"/>
            <p:cNvSpPr>
              <a:spLocks noChangeArrowheads="1"/>
            </p:cNvSpPr>
            <p:nvPr/>
          </p:nvSpPr>
          <p:spPr bwMode="auto">
            <a:xfrm>
              <a:off x="1812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7" name="Rectangle 99"/>
            <p:cNvSpPr>
              <a:spLocks noChangeArrowheads="1"/>
            </p:cNvSpPr>
            <p:nvPr/>
          </p:nvSpPr>
          <p:spPr bwMode="auto">
            <a:xfrm>
              <a:off x="2053" y="1844"/>
              <a:ext cx="242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8" name="Rectangle 100"/>
            <p:cNvSpPr>
              <a:spLocks noChangeArrowheads="1"/>
            </p:cNvSpPr>
            <p:nvPr/>
          </p:nvSpPr>
          <p:spPr bwMode="auto">
            <a:xfrm>
              <a:off x="2295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9" name="Rectangle 101"/>
            <p:cNvSpPr>
              <a:spLocks noChangeArrowheads="1"/>
            </p:cNvSpPr>
            <p:nvPr/>
          </p:nvSpPr>
          <p:spPr bwMode="auto">
            <a:xfrm>
              <a:off x="2536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0" name="Rectangle 102"/>
            <p:cNvSpPr>
              <a:spLocks noChangeArrowheads="1"/>
            </p:cNvSpPr>
            <p:nvPr/>
          </p:nvSpPr>
          <p:spPr bwMode="auto">
            <a:xfrm>
              <a:off x="2777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1" name="Rectangle 103"/>
            <p:cNvSpPr>
              <a:spLocks noChangeArrowheads="1"/>
            </p:cNvSpPr>
            <p:nvPr/>
          </p:nvSpPr>
          <p:spPr bwMode="auto">
            <a:xfrm>
              <a:off x="3018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2" name="Rectangle 104"/>
            <p:cNvSpPr>
              <a:spLocks noChangeArrowheads="1"/>
            </p:cNvSpPr>
            <p:nvPr/>
          </p:nvSpPr>
          <p:spPr bwMode="auto">
            <a:xfrm>
              <a:off x="3259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3" name="Rectangle 105"/>
            <p:cNvSpPr>
              <a:spLocks noChangeArrowheads="1"/>
            </p:cNvSpPr>
            <p:nvPr/>
          </p:nvSpPr>
          <p:spPr bwMode="auto">
            <a:xfrm>
              <a:off x="1089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4" name="Rectangle 106"/>
            <p:cNvSpPr>
              <a:spLocks noChangeArrowheads="1"/>
            </p:cNvSpPr>
            <p:nvPr/>
          </p:nvSpPr>
          <p:spPr bwMode="auto">
            <a:xfrm>
              <a:off x="1330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5" name="Rectangle 107"/>
            <p:cNvSpPr>
              <a:spLocks noChangeArrowheads="1"/>
            </p:cNvSpPr>
            <p:nvPr/>
          </p:nvSpPr>
          <p:spPr bwMode="auto">
            <a:xfrm>
              <a:off x="1571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6" name="Rectangle 108"/>
            <p:cNvSpPr>
              <a:spLocks noChangeArrowheads="1"/>
            </p:cNvSpPr>
            <p:nvPr/>
          </p:nvSpPr>
          <p:spPr bwMode="auto">
            <a:xfrm>
              <a:off x="1812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7" name="Rectangle 109"/>
            <p:cNvSpPr>
              <a:spLocks noChangeArrowheads="1"/>
            </p:cNvSpPr>
            <p:nvPr/>
          </p:nvSpPr>
          <p:spPr bwMode="auto">
            <a:xfrm>
              <a:off x="2053" y="1603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8" name="Rectangle 110"/>
            <p:cNvSpPr>
              <a:spLocks noChangeArrowheads="1"/>
            </p:cNvSpPr>
            <p:nvPr/>
          </p:nvSpPr>
          <p:spPr bwMode="auto">
            <a:xfrm>
              <a:off x="2295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9" name="Rectangle 111"/>
            <p:cNvSpPr>
              <a:spLocks noChangeArrowheads="1"/>
            </p:cNvSpPr>
            <p:nvPr/>
          </p:nvSpPr>
          <p:spPr bwMode="auto">
            <a:xfrm>
              <a:off x="2536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80" name="Rectangle 112"/>
            <p:cNvSpPr>
              <a:spLocks noChangeArrowheads="1"/>
            </p:cNvSpPr>
            <p:nvPr/>
          </p:nvSpPr>
          <p:spPr bwMode="auto">
            <a:xfrm>
              <a:off x="2777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81" name="Rectangle 113"/>
            <p:cNvSpPr>
              <a:spLocks noChangeArrowheads="1"/>
            </p:cNvSpPr>
            <p:nvPr/>
          </p:nvSpPr>
          <p:spPr bwMode="auto">
            <a:xfrm>
              <a:off x="3018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82" name="Rectangle 114"/>
            <p:cNvSpPr>
              <a:spLocks noChangeArrowheads="1"/>
            </p:cNvSpPr>
            <p:nvPr/>
          </p:nvSpPr>
          <p:spPr bwMode="auto">
            <a:xfrm>
              <a:off x="3259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83" name="Text Box 115"/>
            <p:cNvSpPr txBox="1">
              <a:spLocks noChangeArrowheads="1"/>
            </p:cNvSpPr>
            <p:nvPr/>
          </p:nvSpPr>
          <p:spPr bwMode="auto">
            <a:xfrm>
              <a:off x="695" y="1499"/>
              <a:ext cx="44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500</a:t>
              </a:r>
            </a:p>
          </p:txBody>
        </p:sp>
        <p:sp>
          <p:nvSpPr>
            <p:cNvPr id="32884" name="Text Box 116"/>
            <p:cNvSpPr txBox="1">
              <a:spLocks noChangeArrowheads="1"/>
            </p:cNvSpPr>
            <p:nvPr/>
          </p:nvSpPr>
          <p:spPr bwMode="auto">
            <a:xfrm rot="-5400000">
              <a:off x="-247" y="2495"/>
              <a:ext cx="16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sz="2000">
                  <a:solidFill>
                    <a:schemeClr val="accent2"/>
                  </a:solidFill>
                </a:rPr>
                <a:t>Number of Visitors</a:t>
              </a:r>
            </a:p>
          </p:txBody>
        </p:sp>
        <p:sp>
          <p:nvSpPr>
            <p:cNvPr id="32885" name="Line 117"/>
            <p:cNvSpPr>
              <a:spLocks noChangeShapeType="1"/>
            </p:cNvSpPr>
            <p:nvPr/>
          </p:nvSpPr>
          <p:spPr bwMode="auto">
            <a:xfrm>
              <a:off x="1089" y="3772"/>
              <a:ext cx="241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886" name="Line 118"/>
            <p:cNvSpPr>
              <a:spLocks noChangeShapeType="1"/>
            </p:cNvSpPr>
            <p:nvPr/>
          </p:nvSpPr>
          <p:spPr bwMode="auto">
            <a:xfrm>
              <a:off x="1089" y="1611"/>
              <a:ext cx="0" cy="216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887" name="Text Box 119" descr="Parchment"/>
            <p:cNvSpPr txBox="1">
              <a:spLocks noChangeArrowheads="1"/>
            </p:cNvSpPr>
            <p:nvPr/>
          </p:nvSpPr>
          <p:spPr bwMode="auto">
            <a:xfrm>
              <a:off x="192" y="216"/>
              <a:ext cx="5388" cy="7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1900" dirty="0"/>
                <a:t>The table below shows the number of people who visited a museum over a 10 day period last summer together with the daily sunshine totals. </a:t>
              </a:r>
            </a:p>
            <a:p>
              <a:pPr>
                <a:spcBef>
                  <a:spcPct val="50000"/>
                </a:spcBef>
              </a:pPr>
              <a:r>
                <a:rPr lang="en-GB" sz="2000" dirty="0"/>
                <a:t>Plot a </a:t>
              </a:r>
              <a:r>
                <a:rPr lang="en-GB" sz="2000" dirty="0">
                  <a:solidFill>
                    <a:srgbClr val="FF0000"/>
                  </a:solidFill>
                </a:rPr>
                <a:t>scatter graph </a:t>
              </a:r>
              <a:r>
                <a:rPr lang="en-GB" sz="2000" dirty="0"/>
                <a:t>for this data.</a:t>
              </a:r>
              <a:endParaRPr lang="en-GB" sz="2000" dirty="0">
                <a:solidFill>
                  <a:schemeClr val="accent2"/>
                </a:solidFill>
              </a:endParaRPr>
            </a:p>
          </p:txBody>
        </p:sp>
        <p:sp>
          <p:nvSpPr>
            <p:cNvPr id="32929" name="Line 161"/>
            <p:cNvSpPr>
              <a:spLocks noChangeShapeType="1"/>
            </p:cNvSpPr>
            <p:nvPr/>
          </p:nvSpPr>
          <p:spPr bwMode="auto">
            <a:xfrm rot="5400000">
              <a:off x="969" y="3655"/>
              <a:ext cx="23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30" name="Freeform 162"/>
            <p:cNvSpPr>
              <a:spLocks/>
            </p:cNvSpPr>
            <p:nvPr/>
          </p:nvSpPr>
          <p:spPr bwMode="auto">
            <a:xfrm rot="5400000">
              <a:off x="969" y="3611"/>
              <a:ext cx="243" cy="8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7" y="48"/>
                </a:cxn>
                <a:cxn ang="0">
                  <a:pos x="120" y="0"/>
                </a:cxn>
                <a:cxn ang="0">
                  <a:pos x="154" y="84"/>
                </a:cxn>
                <a:cxn ang="0">
                  <a:pos x="175" y="44"/>
                </a:cxn>
                <a:cxn ang="0">
                  <a:pos x="243" y="44"/>
                </a:cxn>
              </a:cxnLst>
              <a:rect l="0" t="0" r="r" b="b"/>
              <a:pathLst>
                <a:path w="243" h="84">
                  <a:moveTo>
                    <a:pt x="0" y="48"/>
                  </a:moveTo>
                  <a:lnTo>
                    <a:pt x="97" y="48"/>
                  </a:lnTo>
                  <a:lnTo>
                    <a:pt x="120" y="0"/>
                  </a:lnTo>
                  <a:lnTo>
                    <a:pt x="154" y="84"/>
                  </a:lnTo>
                  <a:lnTo>
                    <a:pt x="175" y="44"/>
                  </a:lnTo>
                  <a:lnTo>
                    <a:pt x="243" y="44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0" name="Rectangle 192"/>
            <p:cNvSpPr>
              <a:spLocks noChangeArrowheads="1"/>
            </p:cNvSpPr>
            <p:nvPr/>
          </p:nvSpPr>
          <p:spPr bwMode="auto">
            <a:xfrm>
              <a:off x="5196" y="1272"/>
              <a:ext cx="38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320</a:t>
              </a:r>
            </a:p>
          </p:txBody>
        </p:sp>
        <p:sp>
          <p:nvSpPr>
            <p:cNvPr id="32959" name="Rectangle 191"/>
            <p:cNvSpPr>
              <a:spLocks noChangeArrowheads="1"/>
            </p:cNvSpPr>
            <p:nvPr/>
          </p:nvSpPr>
          <p:spPr bwMode="auto">
            <a:xfrm>
              <a:off x="4788" y="1272"/>
              <a:ext cx="408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350</a:t>
              </a:r>
            </a:p>
          </p:txBody>
        </p:sp>
        <p:sp>
          <p:nvSpPr>
            <p:cNvPr id="32958" name="Rectangle 190"/>
            <p:cNvSpPr>
              <a:spLocks noChangeArrowheads="1"/>
            </p:cNvSpPr>
            <p:nvPr/>
          </p:nvSpPr>
          <p:spPr bwMode="auto">
            <a:xfrm>
              <a:off x="4404" y="1272"/>
              <a:ext cx="384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220</a:t>
              </a:r>
            </a:p>
          </p:txBody>
        </p:sp>
        <p:sp>
          <p:nvSpPr>
            <p:cNvPr id="32957" name="Rectangle 189"/>
            <p:cNvSpPr>
              <a:spLocks noChangeArrowheads="1"/>
            </p:cNvSpPr>
            <p:nvPr/>
          </p:nvSpPr>
          <p:spPr bwMode="auto">
            <a:xfrm>
              <a:off x="4008" y="1272"/>
              <a:ext cx="396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175</a:t>
              </a:r>
            </a:p>
          </p:txBody>
        </p:sp>
        <p:sp>
          <p:nvSpPr>
            <p:cNvPr id="32956" name="Rectangle 188"/>
            <p:cNvSpPr>
              <a:spLocks noChangeArrowheads="1"/>
            </p:cNvSpPr>
            <p:nvPr/>
          </p:nvSpPr>
          <p:spPr bwMode="auto">
            <a:xfrm>
              <a:off x="3612" y="1272"/>
              <a:ext cx="396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50</a:t>
              </a:r>
            </a:p>
          </p:txBody>
        </p:sp>
        <p:sp>
          <p:nvSpPr>
            <p:cNvPr id="32955" name="Rectangle 187"/>
            <p:cNvSpPr>
              <a:spLocks noChangeArrowheads="1"/>
            </p:cNvSpPr>
            <p:nvPr/>
          </p:nvSpPr>
          <p:spPr bwMode="auto">
            <a:xfrm>
              <a:off x="3192" y="1272"/>
              <a:ext cx="42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200</a:t>
              </a:r>
            </a:p>
          </p:txBody>
        </p:sp>
        <p:sp>
          <p:nvSpPr>
            <p:cNvPr id="32954" name="Rectangle 186"/>
            <p:cNvSpPr>
              <a:spLocks noChangeArrowheads="1"/>
            </p:cNvSpPr>
            <p:nvPr/>
          </p:nvSpPr>
          <p:spPr bwMode="auto">
            <a:xfrm>
              <a:off x="2772" y="1272"/>
              <a:ext cx="42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390</a:t>
              </a:r>
            </a:p>
          </p:txBody>
        </p:sp>
        <p:sp>
          <p:nvSpPr>
            <p:cNvPr id="32953" name="Rectangle 185"/>
            <p:cNvSpPr>
              <a:spLocks noChangeArrowheads="1"/>
            </p:cNvSpPr>
            <p:nvPr/>
          </p:nvSpPr>
          <p:spPr bwMode="auto">
            <a:xfrm>
              <a:off x="2376" y="1272"/>
              <a:ext cx="396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100</a:t>
              </a:r>
            </a:p>
          </p:txBody>
        </p:sp>
        <p:sp>
          <p:nvSpPr>
            <p:cNvPr id="32952" name="Rectangle 184"/>
            <p:cNvSpPr>
              <a:spLocks noChangeArrowheads="1"/>
            </p:cNvSpPr>
            <p:nvPr/>
          </p:nvSpPr>
          <p:spPr bwMode="auto">
            <a:xfrm>
              <a:off x="1908" y="1272"/>
              <a:ext cx="468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475</a:t>
              </a:r>
            </a:p>
          </p:txBody>
        </p:sp>
        <p:sp>
          <p:nvSpPr>
            <p:cNvPr id="32951" name="Rectangle 183"/>
            <p:cNvSpPr>
              <a:spLocks noChangeArrowheads="1"/>
            </p:cNvSpPr>
            <p:nvPr/>
          </p:nvSpPr>
          <p:spPr bwMode="auto">
            <a:xfrm>
              <a:off x="1527" y="1272"/>
              <a:ext cx="381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300</a:t>
              </a:r>
            </a:p>
          </p:txBody>
        </p:sp>
        <p:sp>
          <p:nvSpPr>
            <p:cNvPr id="32950" name="Rectangle 182"/>
            <p:cNvSpPr>
              <a:spLocks noChangeArrowheads="1"/>
            </p:cNvSpPr>
            <p:nvPr/>
          </p:nvSpPr>
          <p:spPr bwMode="auto">
            <a:xfrm>
              <a:off x="168" y="1272"/>
              <a:ext cx="1359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Visitors</a:t>
              </a:r>
            </a:p>
          </p:txBody>
        </p:sp>
        <p:sp>
          <p:nvSpPr>
            <p:cNvPr id="32949" name="Rectangle 181"/>
            <p:cNvSpPr>
              <a:spLocks noChangeArrowheads="1"/>
            </p:cNvSpPr>
            <p:nvPr/>
          </p:nvSpPr>
          <p:spPr bwMode="auto">
            <a:xfrm>
              <a:off x="5196" y="1012"/>
              <a:ext cx="380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2</a:t>
              </a:r>
            </a:p>
          </p:txBody>
        </p:sp>
        <p:sp>
          <p:nvSpPr>
            <p:cNvPr id="32948" name="Rectangle 180"/>
            <p:cNvSpPr>
              <a:spLocks noChangeArrowheads="1"/>
            </p:cNvSpPr>
            <p:nvPr/>
          </p:nvSpPr>
          <p:spPr bwMode="auto">
            <a:xfrm>
              <a:off x="4788" y="1012"/>
              <a:ext cx="408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</a:t>
              </a:r>
            </a:p>
          </p:txBody>
        </p:sp>
        <p:sp>
          <p:nvSpPr>
            <p:cNvPr id="32947" name="Rectangle 179"/>
            <p:cNvSpPr>
              <a:spLocks noChangeArrowheads="1"/>
            </p:cNvSpPr>
            <p:nvPr/>
          </p:nvSpPr>
          <p:spPr bwMode="auto">
            <a:xfrm>
              <a:off x="4404" y="1012"/>
              <a:ext cx="384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5</a:t>
              </a:r>
            </a:p>
          </p:txBody>
        </p:sp>
        <p:sp>
          <p:nvSpPr>
            <p:cNvPr id="32946" name="Rectangle 178"/>
            <p:cNvSpPr>
              <a:spLocks noChangeArrowheads="1"/>
            </p:cNvSpPr>
            <p:nvPr/>
          </p:nvSpPr>
          <p:spPr bwMode="auto">
            <a:xfrm>
              <a:off x="4008" y="1012"/>
              <a:ext cx="396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7</a:t>
              </a:r>
            </a:p>
          </p:txBody>
        </p:sp>
        <p:sp>
          <p:nvSpPr>
            <p:cNvPr id="32945" name="Rectangle 177"/>
            <p:cNvSpPr>
              <a:spLocks noChangeArrowheads="1"/>
            </p:cNvSpPr>
            <p:nvPr/>
          </p:nvSpPr>
          <p:spPr bwMode="auto">
            <a:xfrm>
              <a:off x="3612" y="1012"/>
              <a:ext cx="396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10</a:t>
              </a:r>
            </a:p>
          </p:txBody>
        </p:sp>
        <p:sp>
          <p:nvSpPr>
            <p:cNvPr id="32944" name="Rectangle 176"/>
            <p:cNvSpPr>
              <a:spLocks noChangeArrowheads="1"/>
            </p:cNvSpPr>
            <p:nvPr/>
          </p:nvSpPr>
          <p:spPr bwMode="auto">
            <a:xfrm>
              <a:off x="3192" y="1012"/>
              <a:ext cx="420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8</a:t>
              </a:r>
            </a:p>
          </p:txBody>
        </p:sp>
        <p:sp>
          <p:nvSpPr>
            <p:cNvPr id="32943" name="Rectangle 175"/>
            <p:cNvSpPr>
              <a:spLocks noChangeArrowheads="1"/>
            </p:cNvSpPr>
            <p:nvPr/>
          </p:nvSpPr>
          <p:spPr bwMode="auto">
            <a:xfrm>
              <a:off x="2772" y="1012"/>
              <a:ext cx="420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</a:t>
              </a:r>
            </a:p>
          </p:txBody>
        </p:sp>
        <p:sp>
          <p:nvSpPr>
            <p:cNvPr id="32942" name="Rectangle 174"/>
            <p:cNvSpPr>
              <a:spLocks noChangeArrowheads="1"/>
            </p:cNvSpPr>
            <p:nvPr/>
          </p:nvSpPr>
          <p:spPr bwMode="auto">
            <a:xfrm>
              <a:off x="2376" y="1012"/>
              <a:ext cx="396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8</a:t>
              </a:r>
            </a:p>
          </p:txBody>
        </p:sp>
        <p:sp>
          <p:nvSpPr>
            <p:cNvPr id="32941" name="Rectangle 173"/>
            <p:cNvSpPr>
              <a:spLocks noChangeArrowheads="1"/>
            </p:cNvSpPr>
            <p:nvPr/>
          </p:nvSpPr>
          <p:spPr bwMode="auto">
            <a:xfrm>
              <a:off x="1908" y="1012"/>
              <a:ext cx="468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0.5</a:t>
              </a:r>
            </a:p>
          </p:txBody>
        </p:sp>
        <p:sp>
          <p:nvSpPr>
            <p:cNvPr id="32940" name="Rectangle 172"/>
            <p:cNvSpPr>
              <a:spLocks noChangeArrowheads="1"/>
            </p:cNvSpPr>
            <p:nvPr/>
          </p:nvSpPr>
          <p:spPr bwMode="auto">
            <a:xfrm>
              <a:off x="1527" y="1012"/>
              <a:ext cx="381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6</a:t>
              </a:r>
            </a:p>
          </p:txBody>
        </p:sp>
        <p:sp>
          <p:nvSpPr>
            <p:cNvPr id="32939" name="Rectangle 171"/>
            <p:cNvSpPr>
              <a:spLocks noChangeArrowheads="1"/>
            </p:cNvSpPr>
            <p:nvPr/>
          </p:nvSpPr>
          <p:spPr bwMode="auto">
            <a:xfrm>
              <a:off x="168" y="1012"/>
              <a:ext cx="1359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Hours Sunshine</a:t>
              </a:r>
            </a:p>
          </p:txBody>
        </p:sp>
        <p:sp>
          <p:nvSpPr>
            <p:cNvPr id="32961" name="Line 193"/>
            <p:cNvSpPr>
              <a:spLocks noChangeShapeType="1"/>
            </p:cNvSpPr>
            <p:nvPr/>
          </p:nvSpPr>
          <p:spPr bwMode="auto">
            <a:xfrm>
              <a:off x="168" y="1012"/>
              <a:ext cx="5408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2" name="Line 194"/>
            <p:cNvSpPr>
              <a:spLocks noChangeShapeType="1"/>
            </p:cNvSpPr>
            <p:nvPr/>
          </p:nvSpPr>
          <p:spPr bwMode="auto">
            <a:xfrm>
              <a:off x="168" y="1272"/>
              <a:ext cx="54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3" name="Line 195"/>
            <p:cNvSpPr>
              <a:spLocks noChangeShapeType="1"/>
            </p:cNvSpPr>
            <p:nvPr/>
          </p:nvSpPr>
          <p:spPr bwMode="auto">
            <a:xfrm>
              <a:off x="168" y="1502"/>
              <a:ext cx="5408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4" name="Line 196"/>
            <p:cNvSpPr>
              <a:spLocks noChangeShapeType="1"/>
            </p:cNvSpPr>
            <p:nvPr/>
          </p:nvSpPr>
          <p:spPr bwMode="auto">
            <a:xfrm>
              <a:off x="168" y="1012"/>
              <a:ext cx="0" cy="49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5" name="Line 197"/>
            <p:cNvSpPr>
              <a:spLocks noChangeShapeType="1"/>
            </p:cNvSpPr>
            <p:nvPr/>
          </p:nvSpPr>
          <p:spPr bwMode="auto">
            <a:xfrm>
              <a:off x="1527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6" name="Line 198"/>
            <p:cNvSpPr>
              <a:spLocks noChangeShapeType="1"/>
            </p:cNvSpPr>
            <p:nvPr/>
          </p:nvSpPr>
          <p:spPr bwMode="auto">
            <a:xfrm>
              <a:off x="1908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7" name="Line 199"/>
            <p:cNvSpPr>
              <a:spLocks noChangeShapeType="1"/>
            </p:cNvSpPr>
            <p:nvPr/>
          </p:nvSpPr>
          <p:spPr bwMode="auto">
            <a:xfrm>
              <a:off x="2376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8" name="Line 200"/>
            <p:cNvSpPr>
              <a:spLocks noChangeShapeType="1"/>
            </p:cNvSpPr>
            <p:nvPr/>
          </p:nvSpPr>
          <p:spPr bwMode="auto">
            <a:xfrm>
              <a:off x="2772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9" name="Line 201"/>
            <p:cNvSpPr>
              <a:spLocks noChangeShapeType="1"/>
            </p:cNvSpPr>
            <p:nvPr/>
          </p:nvSpPr>
          <p:spPr bwMode="auto">
            <a:xfrm>
              <a:off x="3192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0" name="Line 202"/>
            <p:cNvSpPr>
              <a:spLocks noChangeShapeType="1"/>
            </p:cNvSpPr>
            <p:nvPr/>
          </p:nvSpPr>
          <p:spPr bwMode="auto">
            <a:xfrm>
              <a:off x="3612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1" name="Line 203"/>
            <p:cNvSpPr>
              <a:spLocks noChangeShapeType="1"/>
            </p:cNvSpPr>
            <p:nvPr/>
          </p:nvSpPr>
          <p:spPr bwMode="auto">
            <a:xfrm>
              <a:off x="4008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2" name="Line 204"/>
            <p:cNvSpPr>
              <a:spLocks noChangeShapeType="1"/>
            </p:cNvSpPr>
            <p:nvPr/>
          </p:nvSpPr>
          <p:spPr bwMode="auto">
            <a:xfrm>
              <a:off x="4404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3" name="Line 205"/>
            <p:cNvSpPr>
              <a:spLocks noChangeShapeType="1"/>
            </p:cNvSpPr>
            <p:nvPr/>
          </p:nvSpPr>
          <p:spPr bwMode="auto">
            <a:xfrm>
              <a:off x="4788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4" name="Line 206"/>
            <p:cNvSpPr>
              <a:spLocks noChangeShapeType="1"/>
            </p:cNvSpPr>
            <p:nvPr/>
          </p:nvSpPr>
          <p:spPr bwMode="auto">
            <a:xfrm>
              <a:off x="5196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5" name="Line 207"/>
            <p:cNvSpPr>
              <a:spLocks noChangeShapeType="1"/>
            </p:cNvSpPr>
            <p:nvPr/>
          </p:nvSpPr>
          <p:spPr bwMode="auto">
            <a:xfrm>
              <a:off x="5576" y="1012"/>
              <a:ext cx="0" cy="49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3030" name="Text Box 262"/>
            <p:cNvSpPr txBox="1">
              <a:spLocks noChangeArrowheads="1"/>
            </p:cNvSpPr>
            <p:nvPr/>
          </p:nvSpPr>
          <p:spPr bwMode="auto">
            <a:xfrm>
              <a:off x="975" y="3768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0</a:t>
              </a:r>
            </a:p>
          </p:txBody>
        </p:sp>
      </p:grpSp>
      <p:sp>
        <p:nvSpPr>
          <p:cNvPr id="33071" name="Rectangle 303"/>
          <p:cNvSpPr>
            <a:spLocks noChangeArrowheads="1"/>
          </p:cNvSpPr>
          <p:nvPr/>
        </p:nvSpPr>
        <p:spPr bwMode="auto">
          <a:xfrm>
            <a:off x="2425700" y="1619250"/>
            <a:ext cx="603250" cy="7524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3072" name="Oval 304"/>
          <p:cNvSpPr>
            <a:spLocks noChangeArrowheads="1"/>
          </p:cNvSpPr>
          <p:nvPr/>
        </p:nvSpPr>
        <p:spPr bwMode="auto">
          <a:xfrm>
            <a:off x="3995738" y="4030663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499591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3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071" grpId="0" animBg="1"/>
      <p:bldP spid="3307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02"/>
          <p:cNvGrpSpPr>
            <a:grpSpLocks/>
          </p:cNvGrpSpPr>
          <p:nvPr/>
        </p:nvGrpSpPr>
        <p:grpSpPr bwMode="auto">
          <a:xfrm>
            <a:off x="266700" y="342900"/>
            <a:ext cx="8591550" cy="6324600"/>
            <a:chOff x="168" y="216"/>
            <a:chExt cx="5412" cy="3984"/>
          </a:xfrm>
        </p:grpSpPr>
        <p:sp>
          <p:nvSpPr>
            <p:cNvPr id="32773" name="Text Box 5"/>
            <p:cNvSpPr txBox="1">
              <a:spLocks noChangeArrowheads="1"/>
            </p:cNvSpPr>
            <p:nvPr/>
          </p:nvSpPr>
          <p:spPr bwMode="auto">
            <a:xfrm>
              <a:off x="1224" y="3780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1</a:t>
              </a:r>
            </a:p>
          </p:txBody>
        </p:sp>
        <p:sp>
          <p:nvSpPr>
            <p:cNvPr id="32774" name="Text Box 6"/>
            <p:cNvSpPr txBox="1">
              <a:spLocks noChangeArrowheads="1"/>
            </p:cNvSpPr>
            <p:nvPr/>
          </p:nvSpPr>
          <p:spPr bwMode="auto">
            <a:xfrm>
              <a:off x="1467" y="3780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2</a:t>
              </a:r>
            </a:p>
          </p:txBody>
        </p:sp>
        <p:sp>
          <p:nvSpPr>
            <p:cNvPr id="32775" name="Text Box 7"/>
            <p:cNvSpPr txBox="1">
              <a:spLocks noChangeArrowheads="1"/>
            </p:cNvSpPr>
            <p:nvPr/>
          </p:nvSpPr>
          <p:spPr bwMode="auto">
            <a:xfrm>
              <a:off x="1731" y="3776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3</a:t>
              </a:r>
            </a:p>
          </p:txBody>
        </p:sp>
        <p:sp>
          <p:nvSpPr>
            <p:cNvPr id="32776" name="Text Box 8"/>
            <p:cNvSpPr txBox="1">
              <a:spLocks noChangeArrowheads="1"/>
            </p:cNvSpPr>
            <p:nvPr/>
          </p:nvSpPr>
          <p:spPr bwMode="auto">
            <a:xfrm>
              <a:off x="1941" y="3780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4</a:t>
              </a:r>
            </a:p>
          </p:txBody>
        </p:sp>
        <p:sp>
          <p:nvSpPr>
            <p:cNvPr id="32777" name="Text Box 9"/>
            <p:cNvSpPr txBox="1">
              <a:spLocks noChangeArrowheads="1"/>
            </p:cNvSpPr>
            <p:nvPr/>
          </p:nvSpPr>
          <p:spPr bwMode="auto">
            <a:xfrm>
              <a:off x="2197" y="3772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5</a:t>
              </a:r>
            </a:p>
          </p:txBody>
        </p:sp>
        <p:sp>
          <p:nvSpPr>
            <p:cNvPr id="32778" name="Text Box 10"/>
            <p:cNvSpPr txBox="1">
              <a:spLocks noChangeArrowheads="1"/>
            </p:cNvSpPr>
            <p:nvPr/>
          </p:nvSpPr>
          <p:spPr bwMode="auto">
            <a:xfrm>
              <a:off x="2437" y="3768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6</a:t>
              </a:r>
            </a:p>
          </p:txBody>
        </p:sp>
        <p:sp>
          <p:nvSpPr>
            <p:cNvPr id="32779" name="Text Box 11"/>
            <p:cNvSpPr txBox="1">
              <a:spLocks noChangeArrowheads="1"/>
            </p:cNvSpPr>
            <p:nvPr/>
          </p:nvSpPr>
          <p:spPr bwMode="auto">
            <a:xfrm>
              <a:off x="2633" y="3772"/>
              <a:ext cx="3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7</a:t>
              </a:r>
            </a:p>
          </p:txBody>
        </p:sp>
        <p:sp>
          <p:nvSpPr>
            <p:cNvPr id="32780" name="Text Box 12"/>
            <p:cNvSpPr txBox="1">
              <a:spLocks noChangeArrowheads="1"/>
            </p:cNvSpPr>
            <p:nvPr/>
          </p:nvSpPr>
          <p:spPr bwMode="auto">
            <a:xfrm>
              <a:off x="2911" y="3774"/>
              <a:ext cx="3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8</a:t>
              </a:r>
            </a:p>
          </p:txBody>
        </p:sp>
        <p:sp>
          <p:nvSpPr>
            <p:cNvPr id="32781" name="Text Box 13"/>
            <p:cNvSpPr txBox="1">
              <a:spLocks noChangeArrowheads="1"/>
            </p:cNvSpPr>
            <p:nvPr/>
          </p:nvSpPr>
          <p:spPr bwMode="auto">
            <a:xfrm>
              <a:off x="3138" y="3776"/>
              <a:ext cx="3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9</a:t>
              </a:r>
            </a:p>
          </p:txBody>
        </p:sp>
        <p:sp>
          <p:nvSpPr>
            <p:cNvPr id="32782" name="Text Box 14"/>
            <p:cNvSpPr txBox="1">
              <a:spLocks noChangeArrowheads="1"/>
            </p:cNvSpPr>
            <p:nvPr/>
          </p:nvSpPr>
          <p:spPr bwMode="auto">
            <a:xfrm>
              <a:off x="3353" y="3772"/>
              <a:ext cx="3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10</a:t>
              </a:r>
            </a:p>
          </p:txBody>
        </p:sp>
        <p:sp>
          <p:nvSpPr>
            <p:cNvPr id="32783" name="Text Box 15"/>
            <p:cNvSpPr txBox="1">
              <a:spLocks noChangeArrowheads="1"/>
            </p:cNvSpPr>
            <p:nvPr/>
          </p:nvSpPr>
          <p:spPr bwMode="auto">
            <a:xfrm>
              <a:off x="1575" y="3950"/>
              <a:ext cx="15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>
                  <a:solidFill>
                    <a:schemeClr val="accent2"/>
                  </a:solidFill>
                </a:rPr>
                <a:t>Hours of Sunshine</a:t>
              </a:r>
            </a:p>
          </p:txBody>
        </p:sp>
        <p:sp>
          <p:nvSpPr>
            <p:cNvPr id="32784" name="Text Box 16"/>
            <p:cNvSpPr txBox="1">
              <a:spLocks noChangeArrowheads="1"/>
            </p:cNvSpPr>
            <p:nvPr/>
          </p:nvSpPr>
          <p:spPr bwMode="auto">
            <a:xfrm>
              <a:off x="702" y="3406"/>
              <a:ext cx="52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100</a:t>
              </a:r>
            </a:p>
          </p:txBody>
        </p:sp>
        <p:sp>
          <p:nvSpPr>
            <p:cNvPr id="32785" name="Text Box 17"/>
            <p:cNvSpPr txBox="1">
              <a:spLocks noChangeArrowheads="1"/>
            </p:cNvSpPr>
            <p:nvPr/>
          </p:nvSpPr>
          <p:spPr bwMode="auto">
            <a:xfrm>
              <a:off x="708" y="3145"/>
              <a:ext cx="4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150</a:t>
              </a:r>
            </a:p>
          </p:txBody>
        </p:sp>
        <p:sp>
          <p:nvSpPr>
            <p:cNvPr id="32786" name="Text Box 18"/>
            <p:cNvSpPr txBox="1">
              <a:spLocks noChangeArrowheads="1"/>
            </p:cNvSpPr>
            <p:nvPr/>
          </p:nvSpPr>
          <p:spPr bwMode="auto">
            <a:xfrm>
              <a:off x="690" y="2907"/>
              <a:ext cx="50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200</a:t>
              </a:r>
            </a:p>
          </p:txBody>
        </p:sp>
        <p:sp>
          <p:nvSpPr>
            <p:cNvPr id="32787" name="Text Box 19"/>
            <p:cNvSpPr txBox="1">
              <a:spLocks noChangeArrowheads="1"/>
            </p:cNvSpPr>
            <p:nvPr/>
          </p:nvSpPr>
          <p:spPr bwMode="auto">
            <a:xfrm>
              <a:off x="697" y="2662"/>
              <a:ext cx="5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250</a:t>
              </a:r>
            </a:p>
          </p:txBody>
        </p:sp>
        <p:sp>
          <p:nvSpPr>
            <p:cNvPr id="32788" name="Text Box 20"/>
            <p:cNvSpPr txBox="1">
              <a:spLocks noChangeArrowheads="1"/>
            </p:cNvSpPr>
            <p:nvPr/>
          </p:nvSpPr>
          <p:spPr bwMode="auto">
            <a:xfrm>
              <a:off x="701" y="2440"/>
              <a:ext cx="42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300</a:t>
              </a:r>
            </a:p>
          </p:txBody>
        </p:sp>
        <p:sp>
          <p:nvSpPr>
            <p:cNvPr id="32789" name="Text Box 21"/>
            <p:cNvSpPr txBox="1">
              <a:spLocks noChangeArrowheads="1"/>
            </p:cNvSpPr>
            <p:nvPr/>
          </p:nvSpPr>
          <p:spPr bwMode="auto">
            <a:xfrm>
              <a:off x="688" y="2210"/>
              <a:ext cx="4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350</a:t>
              </a:r>
            </a:p>
          </p:txBody>
        </p:sp>
        <p:sp>
          <p:nvSpPr>
            <p:cNvPr id="32790" name="Text Box 22"/>
            <p:cNvSpPr txBox="1">
              <a:spLocks noChangeArrowheads="1"/>
            </p:cNvSpPr>
            <p:nvPr/>
          </p:nvSpPr>
          <p:spPr bwMode="auto">
            <a:xfrm>
              <a:off x="695" y="1959"/>
              <a:ext cx="41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400</a:t>
              </a:r>
            </a:p>
          </p:txBody>
        </p:sp>
        <p:sp>
          <p:nvSpPr>
            <p:cNvPr id="32791" name="Text Box 23"/>
            <p:cNvSpPr txBox="1">
              <a:spLocks noChangeArrowheads="1"/>
            </p:cNvSpPr>
            <p:nvPr/>
          </p:nvSpPr>
          <p:spPr bwMode="auto">
            <a:xfrm>
              <a:off x="696" y="1713"/>
              <a:ext cx="46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450</a:t>
              </a:r>
            </a:p>
          </p:txBody>
        </p:sp>
        <p:sp>
          <p:nvSpPr>
            <p:cNvPr id="32793" name="Rectangle 25"/>
            <p:cNvSpPr>
              <a:spLocks noChangeArrowheads="1"/>
            </p:cNvSpPr>
            <p:nvPr/>
          </p:nvSpPr>
          <p:spPr bwMode="auto">
            <a:xfrm>
              <a:off x="1089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4" name="Rectangle 26"/>
            <p:cNvSpPr>
              <a:spLocks noChangeArrowheads="1"/>
            </p:cNvSpPr>
            <p:nvPr/>
          </p:nvSpPr>
          <p:spPr bwMode="auto">
            <a:xfrm>
              <a:off x="1330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5" name="Rectangle 27"/>
            <p:cNvSpPr>
              <a:spLocks noChangeArrowheads="1"/>
            </p:cNvSpPr>
            <p:nvPr/>
          </p:nvSpPr>
          <p:spPr bwMode="auto">
            <a:xfrm>
              <a:off x="1571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6" name="Rectangle 28"/>
            <p:cNvSpPr>
              <a:spLocks noChangeArrowheads="1"/>
            </p:cNvSpPr>
            <p:nvPr/>
          </p:nvSpPr>
          <p:spPr bwMode="auto">
            <a:xfrm>
              <a:off x="1812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7" name="Rectangle 29"/>
            <p:cNvSpPr>
              <a:spLocks noChangeArrowheads="1"/>
            </p:cNvSpPr>
            <p:nvPr/>
          </p:nvSpPr>
          <p:spPr bwMode="auto">
            <a:xfrm>
              <a:off x="2053" y="3531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8" name="Rectangle 30"/>
            <p:cNvSpPr>
              <a:spLocks noChangeArrowheads="1"/>
            </p:cNvSpPr>
            <p:nvPr/>
          </p:nvSpPr>
          <p:spPr bwMode="auto">
            <a:xfrm>
              <a:off x="2295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9" name="Rectangle 31"/>
            <p:cNvSpPr>
              <a:spLocks noChangeArrowheads="1"/>
            </p:cNvSpPr>
            <p:nvPr/>
          </p:nvSpPr>
          <p:spPr bwMode="auto">
            <a:xfrm>
              <a:off x="2536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0" name="Rectangle 32"/>
            <p:cNvSpPr>
              <a:spLocks noChangeArrowheads="1"/>
            </p:cNvSpPr>
            <p:nvPr/>
          </p:nvSpPr>
          <p:spPr bwMode="auto">
            <a:xfrm>
              <a:off x="2777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1" name="Rectangle 33"/>
            <p:cNvSpPr>
              <a:spLocks noChangeArrowheads="1"/>
            </p:cNvSpPr>
            <p:nvPr/>
          </p:nvSpPr>
          <p:spPr bwMode="auto">
            <a:xfrm>
              <a:off x="3018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2" name="Rectangle 34"/>
            <p:cNvSpPr>
              <a:spLocks noChangeArrowheads="1"/>
            </p:cNvSpPr>
            <p:nvPr/>
          </p:nvSpPr>
          <p:spPr bwMode="auto">
            <a:xfrm>
              <a:off x="3259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3" name="Rectangle 35"/>
            <p:cNvSpPr>
              <a:spLocks noChangeArrowheads="1"/>
            </p:cNvSpPr>
            <p:nvPr/>
          </p:nvSpPr>
          <p:spPr bwMode="auto">
            <a:xfrm>
              <a:off x="1089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4" name="Rectangle 36"/>
            <p:cNvSpPr>
              <a:spLocks noChangeArrowheads="1"/>
            </p:cNvSpPr>
            <p:nvPr/>
          </p:nvSpPr>
          <p:spPr bwMode="auto">
            <a:xfrm>
              <a:off x="1330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5" name="Rectangle 37"/>
            <p:cNvSpPr>
              <a:spLocks noChangeArrowheads="1"/>
            </p:cNvSpPr>
            <p:nvPr/>
          </p:nvSpPr>
          <p:spPr bwMode="auto">
            <a:xfrm>
              <a:off x="1571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6" name="Rectangle 38"/>
            <p:cNvSpPr>
              <a:spLocks noChangeArrowheads="1"/>
            </p:cNvSpPr>
            <p:nvPr/>
          </p:nvSpPr>
          <p:spPr bwMode="auto">
            <a:xfrm>
              <a:off x="1812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7" name="Rectangle 39"/>
            <p:cNvSpPr>
              <a:spLocks noChangeArrowheads="1"/>
            </p:cNvSpPr>
            <p:nvPr/>
          </p:nvSpPr>
          <p:spPr bwMode="auto">
            <a:xfrm>
              <a:off x="2053" y="3290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8" name="Rectangle 40"/>
            <p:cNvSpPr>
              <a:spLocks noChangeArrowheads="1"/>
            </p:cNvSpPr>
            <p:nvPr/>
          </p:nvSpPr>
          <p:spPr bwMode="auto">
            <a:xfrm>
              <a:off x="2295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9" name="Rectangle 41"/>
            <p:cNvSpPr>
              <a:spLocks noChangeArrowheads="1"/>
            </p:cNvSpPr>
            <p:nvPr/>
          </p:nvSpPr>
          <p:spPr bwMode="auto">
            <a:xfrm>
              <a:off x="2536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0" name="Rectangle 42"/>
            <p:cNvSpPr>
              <a:spLocks noChangeArrowheads="1"/>
            </p:cNvSpPr>
            <p:nvPr/>
          </p:nvSpPr>
          <p:spPr bwMode="auto">
            <a:xfrm>
              <a:off x="2777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1" name="Rectangle 43"/>
            <p:cNvSpPr>
              <a:spLocks noChangeArrowheads="1"/>
            </p:cNvSpPr>
            <p:nvPr/>
          </p:nvSpPr>
          <p:spPr bwMode="auto">
            <a:xfrm>
              <a:off x="3018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2" name="Rectangle 44"/>
            <p:cNvSpPr>
              <a:spLocks noChangeArrowheads="1"/>
            </p:cNvSpPr>
            <p:nvPr/>
          </p:nvSpPr>
          <p:spPr bwMode="auto">
            <a:xfrm>
              <a:off x="3259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3" name="Rectangle 45"/>
            <p:cNvSpPr>
              <a:spLocks noChangeArrowheads="1"/>
            </p:cNvSpPr>
            <p:nvPr/>
          </p:nvSpPr>
          <p:spPr bwMode="auto">
            <a:xfrm>
              <a:off x="1089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4" name="Rectangle 46"/>
            <p:cNvSpPr>
              <a:spLocks noChangeArrowheads="1"/>
            </p:cNvSpPr>
            <p:nvPr/>
          </p:nvSpPr>
          <p:spPr bwMode="auto">
            <a:xfrm>
              <a:off x="1330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5" name="Rectangle 47"/>
            <p:cNvSpPr>
              <a:spLocks noChangeArrowheads="1"/>
            </p:cNvSpPr>
            <p:nvPr/>
          </p:nvSpPr>
          <p:spPr bwMode="auto">
            <a:xfrm>
              <a:off x="1571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6" name="Rectangle 48"/>
            <p:cNvSpPr>
              <a:spLocks noChangeArrowheads="1"/>
            </p:cNvSpPr>
            <p:nvPr/>
          </p:nvSpPr>
          <p:spPr bwMode="auto">
            <a:xfrm>
              <a:off x="1812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7" name="Rectangle 49"/>
            <p:cNvSpPr>
              <a:spLocks noChangeArrowheads="1"/>
            </p:cNvSpPr>
            <p:nvPr/>
          </p:nvSpPr>
          <p:spPr bwMode="auto">
            <a:xfrm>
              <a:off x="2053" y="3049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8" name="Rectangle 50"/>
            <p:cNvSpPr>
              <a:spLocks noChangeArrowheads="1"/>
            </p:cNvSpPr>
            <p:nvPr/>
          </p:nvSpPr>
          <p:spPr bwMode="auto">
            <a:xfrm>
              <a:off x="2295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9" name="Rectangle 51"/>
            <p:cNvSpPr>
              <a:spLocks noChangeArrowheads="1"/>
            </p:cNvSpPr>
            <p:nvPr/>
          </p:nvSpPr>
          <p:spPr bwMode="auto">
            <a:xfrm>
              <a:off x="2536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0" name="Rectangle 52"/>
            <p:cNvSpPr>
              <a:spLocks noChangeArrowheads="1"/>
            </p:cNvSpPr>
            <p:nvPr/>
          </p:nvSpPr>
          <p:spPr bwMode="auto">
            <a:xfrm>
              <a:off x="2777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1" name="Rectangle 53"/>
            <p:cNvSpPr>
              <a:spLocks noChangeArrowheads="1"/>
            </p:cNvSpPr>
            <p:nvPr/>
          </p:nvSpPr>
          <p:spPr bwMode="auto">
            <a:xfrm>
              <a:off x="3018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2" name="Rectangle 54"/>
            <p:cNvSpPr>
              <a:spLocks noChangeArrowheads="1"/>
            </p:cNvSpPr>
            <p:nvPr/>
          </p:nvSpPr>
          <p:spPr bwMode="auto">
            <a:xfrm>
              <a:off x="3259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3" name="Rectangle 55"/>
            <p:cNvSpPr>
              <a:spLocks noChangeArrowheads="1"/>
            </p:cNvSpPr>
            <p:nvPr/>
          </p:nvSpPr>
          <p:spPr bwMode="auto">
            <a:xfrm>
              <a:off x="1089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4" name="Rectangle 56"/>
            <p:cNvSpPr>
              <a:spLocks noChangeArrowheads="1"/>
            </p:cNvSpPr>
            <p:nvPr/>
          </p:nvSpPr>
          <p:spPr bwMode="auto">
            <a:xfrm>
              <a:off x="1330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5" name="Rectangle 57"/>
            <p:cNvSpPr>
              <a:spLocks noChangeArrowheads="1"/>
            </p:cNvSpPr>
            <p:nvPr/>
          </p:nvSpPr>
          <p:spPr bwMode="auto">
            <a:xfrm>
              <a:off x="1571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6" name="Rectangle 58"/>
            <p:cNvSpPr>
              <a:spLocks noChangeArrowheads="1"/>
            </p:cNvSpPr>
            <p:nvPr/>
          </p:nvSpPr>
          <p:spPr bwMode="auto">
            <a:xfrm>
              <a:off x="1812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7" name="Rectangle 59"/>
            <p:cNvSpPr>
              <a:spLocks noChangeArrowheads="1"/>
            </p:cNvSpPr>
            <p:nvPr/>
          </p:nvSpPr>
          <p:spPr bwMode="auto">
            <a:xfrm>
              <a:off x="2053" y="2807"/>
              <a:ext cx="242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8" name="Rectangle 60"/>
            <p:cNvSpPr>
              <a:spLocks noChangeArrowheads="1"/>
            </p:cNvSpPr>
            <p:nvPr/>
          </p:nvSpPr>
          <p:spPr bwMode="auto">
            <a:xfrm>
              <a:off x="2295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9" name="Rectangle 61"/>
            <p:cNvSpPr>
              <a:spLocks noChangeArrowheads="1"/>
            </p:cNvSpPr>
            <p:nvPr/>
          </p:nvSpPr>
          <p:spPr bwMode="auto">
            <a:xfrm>
              <a:off x="2536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0" name="Rectangle 62"/>
            <p:cNvSpPr>
              <a:spLocks noChangeArrowheads="1"/>
            </p:cNvSpPr>
            <p:nvPr/>
          </p:nvSpPr>
          <p:spPr bwMode="auto">
            <a:xfrm>
              <a:off x="2777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1" name="Rectangle 63"/>
            <p:cNvSpPr>
              <a:spLocks noChangeArrowheads="1"/>
            </p:cNvSpPr>
            <p:nvPr/>
          </p:nvSpPr>
          <p:spPr bwMode="auto">
            <a:xfrm>
              <a:off x="3018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2" name="Rectangle 64"/>
            <p:cNvSpPr>
              <a:spLocks noChangeArrowheads="1"/>
            </p:cNvSpPr>
            <p:nvPr/>
          </p:nvSpPr>
          <p:spPr bwMode="auto">
            <a:xfrm>
              <a:off x="3259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3" name="Rectangle 65"/>
            <p:cNvSpPr>
              <a:spLocks noChangeArrowheads="1"/>
            </p:cNvSpPr>
            <p:nvPr/>
          </p:nvSpPr>
          <p:spPr bwMode="auto">
            <a:xfrm>
              <a:off x="1089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4" name="Rectangle 66"/>
            <p:cNvSpPr>
              <a:spLocks noChangeArrowheads="1"/>
            </p:cNvSpPr>
            <p:nvPr/>
          </p:nvSpPr>
          <p:spPr bwMode="auto">
            <a:xfrm>
              <a:off x="1330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5" name="Rectangle 67"/>
            <p:cNvSpPr>
              <a:spLocks noChangeArrowheads="1"/>
            </p:cNvSpPr>
            <p:nvPr/>
          </p:nvSpPr>
          <p:spPr bwMode="auto">
            <a:xfrm>
              <a:off x="1571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6" name="Rectangle 68"/>
            <p:cNvSpPr>
              <a:spLocks noChangeArrowheads="1"/>
            </p:cNvSpPr>
            <p:nvPr/>
          </p:nvSpPr>
          <p:spPr bwMode="auto">
            <a:xfrm>
              <a:off x="1812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7" name="Rectangle 69"/>
            <p:cNvSpPr>
              <a:spLocks noChangeArrowheads="1"/>
            </p:cNvSpPr>
            <p:nvPr/>
          </p:nvSpPr>
          <p:spPr bwMode="auto">
            <a:xfrm>
              <a:off x="2053" y="2567"/>
              <a:ext cx="242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8" name="Rectangle 70"/>
            <p:cNvSpPr>
              <a:spLocks noChangeArrowheads="1"/>
            </p:cNvSpPr>
            <p:nvPr/>
          </p:nvSpPr>
          <p:spPr bwMode="auto">
            <a:xfrm>
              <a:off x="2295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9" name="Rectangle 71"/>
            <p:cNvSpPr>
              <a:spLocks noChangeArrowheads="1"/>
            </p:cNvSpPr>
            <p:nvPr/>
          </p:nvSpPr>
          <p:spPr bwMode="auto">
            <a:xfrm>
              <a:off x="2536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0" name="Rectangle 72"/>
            <p:cNvSpPr>
              <a:spLocks noChangeArrowheads="1"/>
            </p:cNvSpPr>
            <p:nvPr/>
          </p:nvSpPr>
          <p:spPr bwMode="auto">
            <a:xfrm>
              <a:off x="2777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1" name="Rectangle 73"/>
            <p:cNvSpPr>
              <a:spLocks noChangeArrowheads="1"/>
            </p:cNvSpPr>
            <p:nvPr/>
          </p:nvSpPr>
          <p:spPr bwMode="auto">
            <a:xfrm>
              <a:off x="3018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2" name="Rectangle 74"/>
            <p:cNvSpPr>
              <a:spLocks noChangeArrowheads="1"/>
            </p:cNvSpPr>
            <p:nvPr/>
          </p:nvSpPr>
          <p:spPr bwMode="auto">
            <a:xfrm>
              <a:off x="3259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3" name="Rectangle 75"/>
            <p:cNvSpPr>
              <a:spLocks noChangeArrowheads="1"/>
            </p:cNvSpPr>
            <p:nvPr/>
          </p:nvSpPr>
          <p:spPr bwMode="auto">
            <a:xfrm>
              <a:off x="1089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4" name="Rectangle 76"/>
            <p:cNvSpPr>
              <a:spLocks noChangeArrowheads="1"/>
            </p:cNvSpPr>
            <p:nvPr/>
          </p:nvSpPr>
          <p:spPr bwMode="auto">
            <a:xfrm>
              <a:off x="1330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5" name="Rectangle 77"/>
            <p:cNvSpPr>
              <a:spLocks noChangeArrowheads="1"/>
            </p:cNvSpPr>
            <p:nvPr/>
          </p:nvSpPr>
          <p:spPr bwMode="auto">
            <a:xfrm>
              <a:off x="1571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6" name="Rectangle 78"/>
            <p:cNvSpPr>
              <a:spLocks noChangeArrowheads="1"/>
            </p:cNvSpPr>
            <p:nvPr/>
          </p:nvSpPr>
          <p:spPr bwMode="auto">
            <a:xfrm>
              <a:off x="1812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7" name="Rectangle 79"/>
            <p:cNvSpPr>
              <a:spLocks noChangeArrowheads="1"/>
            </p:cNvSpPr>
            <p:nvPr/>
          </p:nvSpPr>
          <p:spPr bwMode="auto">
            <a:xfrm>
              <a:off x="2053" y="2326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8" name="Rectangle 80"/>
            <p:cNvSpPr>
              <a:spLocks noChangeArrowheads="1"/>
            </p:cNvSpPr>
            <p:nvPr/>
          </p:nvSpPr>
          <p:spPr bwMode="auto">
            <a:xfrm>
              <a:off x="2295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9" name="Rectangle 81"/>
            <p:cNvSpPr>
              <a:spLocks noChangeArrowheads="1"/>
            </p:cNvSpPr>
            <p:nvPr/>
          </p:nvSpPr>
          <p:spPr bwMode="auto">
            <a:xfrm>
              <a:off x="2536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0" name="Rectangle 82"/>
            <p:cNvSpPr>
              <a:spLocks noChangeArrowheads="1"/>
            </p:cNvSpPr>
            <p:nvPr/>
          </p:nvSpPr>
          <p:spPr bwMode="auto">
            <a:xfrm>
              <a:off x="2777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1" name="Rectangle 83"/>
            <p:cNvSpPr>
              <a:spLocks noChangeArrowheads="1"/>
            </p:cNvSpPr>
            <p:nvPr/>
          </p:nvSpPr>
          <p:spPr bwMode="auto">
            <a:xfrm>
              <a:off x="3018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2" name="Rectangle 84"/>
            <p:cNvSpPr>
              <a:spLocks noChangeArrowheads="1"/>
            </p:cNvSpPr>
            <p:nvPr/>
          </p:nvSpPr>
          <p:spPr bwMode="auto">
            <a:xfrm>
              <a:off x="3259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3" name="Rectangle 85"/>
            <p:cNvSpPr>
              <a:spLocks noChangeArrowheads="1"/>
            </p:cNvSpPr>
            <p:nvPr/>
          </p:nvSpPr>
          <p:spPr bwMode="auto">
            <a:xfrm>
              <a:off x="1089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4" name="Rectangle 86"/>
            <p:cNvSpPr>
              <a:spLocks noChangeArrowheads="1"/>
            </p:cNvSpPr>
            <p:nvPr/>
          </p:nvSpPr>
          <p:spPr bwMode="auto">
            <a:xfrm>
              <a:off x="1330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5" name="Rectangle 87"/>
            <p:cNvSpPr>
              <a:spLocks noChangeArrowheads="1"/>
            </p:cNvSpPr>
            <p:nvPr/>
          </p:nvSpPr>
          <p:spPr bwMode="auto">
            <a:xfrm>
              <a:off x="1571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6" name="Rectangle 88"/>
            <p:cNvSpPr>
              <a:spLocks noChangeArrowheads="1"/>
            </p:cNvSpPr>
            <p:nvPr/>
          </p:nvSpPr>
          <p:spPr bwMode="auto">
            <a:xfrm>
              <a:off x="1812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7" name="Rectangle 89"/>
            <p:cNvSpPr>
              <a:spLocks noChangeArrowheads="1"/>
            </p:cNvSpPr>
            <p:nvPr/>
          </p:nvSpPr>
          <p:spPr bwMode="auto">
            <a:xfrm>
              <a:off x="2053" y="2084"/>
              <a:ext cx="242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8" name="Rectangle 90"/>
            <p:cNvSpPr>
              <a:spLocks noChangeArrowheads="1"/>
            </p:cNvSpPr>
            <p:nvPr/>
          </p:nvSpPr>
          <p:spPr bwMode="auto">
            <a:xfrm>
              <a:off x="2295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9" name="Rectangle 91"/>
            <p:cNvSpPr>
              <a:spLocks noChangeArrowheads="1"/>
            </p:cNvSpPr>
            <p:nvPr/>
          </p:nvSpPr>
          <p:spPr bwMode="auto">
            <a:xfrm>
              <a:off x="2536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0" name="Rectangle 92"/>
            <p:cNvSpPr>
              <a:spLocks noChangeArrowheads="1"/>
            </p:cNvSpPr>
            <p:nvPr/>
          </p:nvSpPr>
          <p:spPr bwMode="auto">
            <a:xfrm>
              <a:off x="2777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1" name="Rectangle 93"/>
            <p:cNvSpPr>
              <a:spLocks noChangeArrowheads="1"/>
            </p:cNvSpPr>
            <p:nvPr/>
          </p:nvSpPr>
          <p:spPr bwMode="auto">
            <a:xfrm>
              <a:off x="3018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2" name="Rectangle 94"/>
            <p:cNvSpPr>
              <a:spLocks noChangeArrowheads="1"/>
            </p:cNvSpPr>
            <p:nvPr/>
          </p:nvSpPr>
          <p:spPr bwMode="auto">
            <a:xfrm>
              <a:off x="3259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3" name="Rectangle 95"/>
            <p:cNvSpPr>
              <a:spLocks noChangeArrowheads="1"/>
            </p:cNvSpPr>
            <p:nvPr/>
          </p:nvSpPr>
          <p:spPr bwMode="auto">
            <a:xfrm>
              <a:off x="1089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4" name="Rectangle 96"/>
            <p:cNvSpPr>
              <a:spLocks noChangeArrowheads="1"/>
            </p:cNvSpPr>
            <p:nvPr/>
          </p:nvSpPr>
          <p:spPr bwMode="auto">
            <a:xfrm>
              <a:off x="1330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5" name="Rectangle 97"/>
            <p:cNvSpPr>
              <a:spLocks noChangeArrowheads="1"/>
            </p:cNvSpPr>
            <p:nvPr/>
          </p:nvSpPr>
          <p:spPr bwMode="auto">
            <a:xfrm>
              <a:off x="1571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6" name="Rectangle 98"/>
            <p:cNvSpPr>
              <a:spLocks noChangeArrowheads="1"/>
            </p:cNvSpPr>
            <p:nvPr/>
          </p:nvSpPr>
          <p:spPr bwMode="auto">
            <a:xfrm>
              <a:off x="1812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7" name="Rectangle 99"/>
            <p:cNvSpPr>
              <a:spLocks noChangeArrowheads="1"/>
            </p:cNvSpPr>
            <p:nvPr/>
          </p:nvSpPr>
          <p:spPr bwMode="auto">
            <a:xfrm>
              <a:off x="2053" y="1844"/>
              <a:ext cx="242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8" name="Rectangle 100"/>
            <p:cNvSpPr>
              <a:spLocks noChangeArrowheads="1"/>
            </p:cNvSpPr>
            <p:nvPr/>
          </p:nvSpPr>
          <p:spPr bwMode="auto">
            <a:xfrm>
              <a:off x="2295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9" name="Rectangle 101"/>
            <p:cNvSpPr>
              <a:spLocks noChangeArrowheads="1"/>
            </p:cNvSpPr>
            <p:nvPr/>
          </p:nvSpPr>
          <p:spPr bwMode="auto">
            <a:xfrm>
              <a:off x="2536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0" name="Rectangle 102"/>
            <p:cNvSpPr>
              <a:spLocks noChangeArrowheads="1"/>
            </p:cNvSpPr>
            <p:nvPr/>
          </p:nvSpPr>
          <p:spPr bwMode="auto">
            <a:xfrm>
              <a:off x="2777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1" name="Rectangle 103"/>
            <p:cNvSpPr>
              <a:spLocks noChangeArrowheads="1"/>
            </p:cNvSpPr>
            <p:nvPr/>
          </p:nvSpPr>
          <p:spPr bwMode="auto">
            <a:xfrm>
              <a:off x="3018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2" name="Rectangle 104"/>
            <p:cNvSpPr>
              <a:spLocks noChangeArrowheads="1"/>
            </p:cNvSpPr>
            <p:nvPr/>
          </p:nvSpPr>
          <p:spPr bwMode="auto">
            <a:xfrm>
              <a:off x="3259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3" name="Rectangle 105"/>
            <p:cNvSpPr>
              <a:spLocks noChangeArrowheads="1"/>
            </p:cNvSpPr>
            <p:nvPr/>
          </p:nvSpPr>
          <p:spPr bwMode="auto">
            <a:xfrm>
              <a:off x="1089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4" name="Rectangle 106"/>
            <p:cNvSpPr>
              <a:spLocks noChangeArrowheads="1"/>
            </p:cNvSpPr>
            <p:nvPr/>
          </p:nvSpPr>
          <p:spPr bwMode="auto">
            <a:xfrm>
              <a:off x="1330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5" name="Rectangle 107"/>
            <p:cNvSpPr>
              <a:spLocks noChangeArrowheads="1"/>
            </p:cNvSpPr>
            <p:nvPr/>
          </p:nvSpPr>
          <p:spPr bwMode="auto">
            <a:xfrm>
              <a:off x="1571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6" name="Rectangle 108"/>
            <p:cNvSpPr>
              <a:spLocks noChangeArrowheads="1"/>
            </p:cNvSpPr>
            <p:nvPr/>
          </p:nvSpPr>
          <p:spPr bwMode="auto">
            <a:xfrm>
              <a:off x="1812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7" name="Rectangle 109"/>
            <p:cNvSpPr>
              <a:spLocks noChangeArrowheads="1"/>
            </p:cNvSpPr>
            <p:nvPr/>
          </p:nvSpPr>
          <p:spPr bwMode="auto">
            <a:xfrm>
              <a:off x="2053" y="1603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8" name="Rectangle 110"/>
            <p:cNvSpPr>
              <a:spLocks noChangeArrowheads="1"/>
            </p:cNvSpPr>
            <p:nvPr/>
          </p:nvSpPr>
          <p:spPr bwMode="auto">
            <a:xfrm>
              <a:off x="2295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9" name="Rectangle 111"/>
            <p:cNvSpPr>
              <a:spLocks noChangeArrowheads="1"/>
            </p:cNvSpPr>
            <p:nvPr/>
          </p:nvSpPr>
          <p:spPr bwMode="auto">
            <a:xfrm>
              <a:off x="2536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80" name="Rectangle 112"/>
            <p:cNvSpPr>
              <a:spLocks noChangeArrowheads="1"/>
            </p:cNvSpPr>
            <p:nvPr/>
          </p:nvSpPr>
          <p:spPr bwMode="auto">
            <a:xfrm>
              <a:off x="2777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81" name="Rectangle 113"/>
            <p:cNvSpPr>
              <a:spLocks noChangeArrowheads="1"/>
            </p:cNvSpPr>
            <p:nvPr/>
          </p:nvSpPr>
          <p:spPr bwMode="auto">
            <a:xfrm>
              <a:off x="3018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82" name="Rectangle 114"/>
            <p:cNvSpPr>
              <a:spLocks noChangeArrowheads="1"/>
            </p:cNvSpPr>
            <p:nvPr/>
          </p:nvSpPr>
          <p:spPr bwMode="auto">
            <a:xfrm>
              <a:off x="3259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83" name="Text Box 115"/>
            <p:cNvSpPr txBox="1">
              <a:spLocks noChangeArrowheads="1"/>
            </p:cNvSpPr>
            <p:nvPr/>
          </p:nvSpPr>
          <p:spPr bwMode="auto">
            <a:xfrm>
              <a:off x="695" y="1499"/>
              <a:ext cx="44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500</a:t>
              </a:r>
            </a:p>
          </p:txBody>
        </p:sp>
        <p:sp>
          <p:nvSpPr>
            <p:cNvPr id="32884" name="Text Box 116"/>
            <p:cNvSpPr txBox="1">
              <a:spLocks noChangeArrowheads="1"/>
            </p:cNvSpPr>
            <p:nvPr/>
          </p:nvSpPr>
          <p:spPr bwMode="auto">
            <a:xfrm rot="-5400000">
              <a:off x="-247" y="2495"/>
              <a:ext cx="16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sz="2000">
                  <a:solidFill>
                    <a:schemeClr val="accent2"/>
                  </a:solidFill>
                </a:rPr>
                <a:t>Number of Visitors</a:t>
              </a:r>
            </a:p>
          </p:txBody>
        </p:sp>
        <p:sp>
          <p:nvSpPr>
            <p:cNvPr id="32885" name="Line 117"/>
            <p:cNvSpPr>
              <a:spLocks noChangeShapeType="1"/>
            </p:cNvSpPr>
            <p:nvPr/>
          </p:nvSpPr>
          <p:spPr bwMode="auto">
            <a:xfrm>
              <a:off x="1089" y="3772"/>
              <a:ext cx="241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886" name="Line 118"/>
            <p:cNvSpPr>
              <a:spLocks noChangeShapeType="1"/>
            </p:cNvSpPr>
            <p:nvPr/>
          </p:nvSpPr>
          <p:spPr bwMode="auto">
            <a:xfrm>
              <a:off x="1089" y="1611"/>
              <a:ext cx="0" cy="216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887" name="Text Box 119" descr="Parchment"/>
            <p:cNvSpPr txBox="1">
              <a:spLocks noChangeArrowheads="1"/>
            </p:cNvSpPr>
            <p:nvPr/>
          </p:nvSpPr>
          <p:spPr bwMode="auto">
            <a:xfrm>
              <a:off x="192" y="216"/>
              <a:ext cx="5388" cy="7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1900" dirty="0"/>
                <a:t>The table below shows the number of people who visited a museum over a 10 day period last summer together with the daily sunshine totals. </a:t>
              </a:r>
            </a:p>
            <a:p>
              <a:pPr>
                <a:spcBef>
                  <a:spcPct val="50000"/>
                </a:spcBef>
              </a:pPr>
              <a:r>
                <a:rPr lang="en-GB" sz="2000" dirty="0"/>
                <a:t>Plot a </a:t>
              </a:r>
              <a:r>
                <a:rPr lang="en-GB" sz="2000" dirty="0">
                  <a:solidFill>
                    <a:srgbClr val="FF0000"/>
                  </a:solidFill>
                </a:rPr>
                <a:t>scatter graph </a:t>
              </a:r>
              <a:r>
                <a:rPr lang="en-GB" sz="2000" dirty="0"/>
                <a:t>for this data.</a:t>
              </a:r>
              <a:endParaRPr lang="en-GB" sz="2000" dirty="0">
                <a:solidFill>
                  <a:schemeClr val="accent2"/>
                </a:solidFill>
              </a:endParaRPr>
            </a:p>
          </p:txBody>
        </p:sp>
        <p:sp>
          <p:nvSpPr>
            <p:cNvPr id="32929" name="Line 161"/>
            <p:cNvSpPr>
              <a:spLocks noChangeShapeType="1"/>
            </p:cNvSpPr>
            <p:nvPr/>
          </p:nvSpPr>
          <p:spPr bwMode="auto">
            <a:xfrm rot="5400000">
              <a:off x="969" y="3655"/>
              <a:ext cx="23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30" name="Freeform 162"/>
            <p:cNvSpPr>
              <a:spLocks/>
            </p:cNvSpPr>
            <p:nvPr/>
          </p:nvSpPr>
          <p:spPr bwMode="auto">
            <a:xfrm rot="5400000">
              <a:off x="969" y="3611"/>
              <a:ext cx="243" cy="8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7" y="48"/>
                </a:cxn>
                <a:cxn ang="0">
                  <a:pos x="120" y="0"/>
                </a:cxn>
                <a:cxn ang="0">
                  <a:pos x="154" y="84"/>
                </a:cxn>
                <a:cxn ang="0">
                  <a:pos x="175" y="44"/>
                </a:cxn>
                <a:cxn ang="0">
                  <a:pos x="243" y="44"/>
                </a:cxn>
              </a:cxnLst>
              <a:rect l="0" t="0" r="r" b="b"/>
              <a:pathLst>
                <a:path w="243" h="84">
                  <a:moveTo>
                    <a:pt x="0" y="48"/>
                  </a:moveTo>
                  <a:lnTo>
                    <a:pt x="97" y="48"/>
                  </a:lnTo>
                  <a:lnTo>
                    <a:pt x="120" y="0"/>
                  </a:lnTo>
                  <a:lnTo>
                    <a:pt x="154" y="84"/>
                  </a:lnTo>
                  <a:lnTo>
                    <a:pt x="175" y="44"/>
                  </a:lnTo>
                  <a:lnTo>
                    <a:pt x="243" y="44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0" name="Rectangle 192"/>
            <p:cNvSpPr>
              <a:spLocks noChangeArrowheads="1"/>
            </p:cNvSpPr>
            <p:nvPr/>
          </p:nvSpPr>
          <p:spPr bwMode="auto">
            <a:xfrm>
              <a:off x="5196" y="1272"/>
              <a:ext cx="38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320</a:t>
              </a:r>
            </a:p>
          </p:txBody>
        </p:sp>
        <p:sp>
          <p:nvSpPr>
            <p:cNvPr id="32959" name="Rectangle 191"/>
            <p:cNvSpPr>
              <a:spLocks noChangeArrowheads="1"/>
            </p:cNvSpPr>
            <p:nvPr/>
          </p:nvSpPr>
          <p:spPr bwMode="auto">
            <a:xfrm>
              <a:off x="4788" y="1272"/>
              <a:ext cx="408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350</a:t>
              </a:r>
            </a:p>
          </p:txBody>
        </p:sp>
        <p:sp>
          <p:nvSpPr>
            <p:cNvPr id="32958" name="Rectangle 190"/>
            <p:cNvSpPr>
              <a:spLocks noChangeArrowheads="1"/>
            </p:cNvSpPr>
            <p:nvPr/>
          </p:nvSpPr>
          <p:spPr bwMode="auto">
            <a:xfrm>
              <a:off x="4404" y="1272"/>
              <a:ext cx="384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220</a:t>
              </a:r>
            </a:p>
          </p:txBody>
        </p:sp>
        <p:sp>
          <p:nvSpPr>
            <p:cNvPr id="32957" name="Rectangle 189"/>
            <p:cNvSpPr>
              <a:spLocks noChangeArrowheads="1"/>
            </p:cNvSpPr>
            <p:nvPr/>
          </p:nvSpPr>
          <p:spPr bwMode="auto">
            <a:xfrm>
              <a:off x="4008" y="1272"/>
              <a:ext cx="396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175</a:t>
              </a:r>
            </a:p>
          </p:txBody>
        </p:sp>
        <p:sp>
          <p:nvSpPr>
            <p:cNvPr id="32956" name="Rectangle 188"/>
            <p:cNvSpPr>
              <a:spLocks noChangeArrowheads="1"/>
            </p:cNvSpPr>
            <p:nvPr/>
          </p:nvSpPr>
          <p:spPr bwMode="auto">
            <a:xfrm>
              <a:off x="3612" y="1272"/>
              <a:ext cx="396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50</a:t>
              </a:r>
            </a:p>
          </p:txBody>
        </p:sp>
        <p:sp>
          <p:nvSpPr>
            <p:cNvPr id="32955" name="Rectangle 187"/>
            <p:cNvSpPr>
              <a:spLocks noChangeArrowheads="1"/>
            </p:cNvSpPr>
            <p:nvPr/>
          </p:nvSpPr>
          <p:spPr bwMode="auto">
            <a:xfrm>
              <a:off x="3192" y="1272"/>
              <a:ext cx="42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200</a:t>
              </a:r>
            </a:p>
          </p:txBody>
        </p:sp>
        <p:sp>
          <p:nvSpPr>
            <p:cNvPr id="32954" name="Rectangle 186"/>
            <p:cNvSpPr>
              <a:spLocks noChangeArrowheads="1"/>
            </p:cNvSpPr>
            <p:nvPr/>
          </p:nvSpPr>
          <p:spPr bwMode="auto">
            <a:xfrm>
              <a:off x="2772" y="1272"/>
              <a:ext cx="42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390</a:t>
              </a:r>
            </a:p>
          </p:txBody>
        </p:sp>
        <p:sp>
          <p:nvSpPr>
            <p:cNvPr id="32953" name="Rectangle 185"/>
            <p:cNvSpPr>
              <a:spLocks noChangeArrowheads="1"/>
            </p:cNvSpPr>
            <p:nvPr/>
          </p:nvSpPr>
          <p:spPr bwMode="auto">
            <a:xfrm>
              <a:off x="2376" y="1272"/>
              <a:ext cx="396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100</a:t>
              </a:r>
            </a:p>
          </p:txBody>
        </p:sp>
        <p:sp>
          <p:nvSpPr>
            <p:cNvPr id="32952" name="Rectangle 184"/>
            <p:cNvSpPr>
              <a:spLocks noChangeArrowheads="1"/>
            </p:cNvSpPr>
            <p:nvPr/>
          </p:nvSpPr>
          <p:spPr bwMode="auto">
            <a:xfrm>
              <a:off x="1908" y="1272"/>
              <a:ext cx="468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475</a:t>
              </a:r>
            </a:p>
          </p:txBody>
        </p:sp>
        <p:sp>
          <p:nvSpPr>
            <p:cNvPr id="32951" name="Rectangle 183"/>
            <p:cNvSpPr>
              <a:spLocks noChangeArrowheads="1"/>
            </p:cNvSpPr>
            <p:nvPr/>
          </p:nvSpPr>
          <p:spPr bwMode="auto">
            <a:xfrm>
              <a:off x="1527" y="1272"/>
              <a:ext cx="381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300</a:t>
              </a:r>
            </a:p>
          </p:txBody>
        </p:sp>
        <p:sp>
          <p:nvSpPr>
            <p:cNvPr id="32950" name="Rectangle 182"/>
            <p:cNvSpPr>
              <a:spLocks noChangeArrowheads="1"/>
            </p:cNvSpPr>
            <p:nvPr/>
          </p:nvSpPr>
          <p:spPr bwMode="auto">
            <a:xfrm>
              <a:off x="168" y="1272"/>
              <a:ext cx="1359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Visitors</a:t>
              </a:r>
            </a:p>
          </p:txBody>
        </p:sp>
        <p:sp>
          <p:nvSpPr>
            <p:cNvPr id="32949" name="Rectangle 181"/>
            <p:cNvSpPr>
              <a:spLocks noChangeArrowheads="1"/>
            </p:cNvSpPr>
            <p:nvPr/>
          </p:nvSpPr>
          <p:spPr bwMode="auto">
            <a:xfrm>
              <a:off x="5196" y="1012"/>
              <a:ext cx="380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2</a:t>
              </a:r>
            </a:p>
          </p:txBody>
        </p:sp>
        <p:sp>
          <p:nvSpPr>
            <p:cNvPr id="32948" name="Rectangle 180"/>
            <p:cNvSpPr>
              <a:spLocks noChangeArrowheads="1"/>
            </p:cNvSpPr>
            <p:nvPr/>
          </p:nvSpPr>
          <p:spPr bwMode="auto">
            <a:xfrm>
              <a:off x="4788" y="1012"/>
              <a:ext cx="408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</a:t>
              </a:r>
            </a:p>
          </p:txBody>
        </p:sp>
        <p:sp>
          <p:nvSpPr>
            <p:cNvPr id="32947" name="Rectangle 179"/>
            <p:cNvSpPr>
              <a:spLocks noChangeArrowheads="1"/>
            </p:cNvSpPr>
            <p:nvPr/>
          </p:nvSpPr>
          <p:spPr bwMode="auto">
            <a:xfrm>
              <a:off x="4404" y="1012"/>
              <a:ext cx="384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5</a:t>
              </a:r>
            </a:p>
          </p:txBody>
        </p:sp>
        <p:sp>
          <p:nvSpPr>
            <p:cNvPr id="32946" name="Rectangle 178"/>
            <p:cNvSpPr>
              <a:spLocks noChangeArrowheads="1"/>
            </p:cNvSpPr>
            <p:nvPr/>
          </p:nvSpPr>
          <p:spPr bwMode="auto">
            <a:xfrm>
              <a:off x="4008" y="1012"/>
              <a:ext cx="396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7</a:t>
              </a:r>
            </a:p>
          </p:txBody>
        </p:sp>
        <p:sp>
          <p:nvSpPr>
            <p:cNvPr id="32945" name="Rectangle 177"/>
            <p:cNvSpPr>
              <a:spLocks noChangeArrowheads="1"/>
            </p:cNvSpPr>
            <p:nvPr/>
          </p:nvSpPr>
          <p:spPr bwMode="auto">
            <a:xfrm>
              <a:off x="3612" y="1012"/>
              <a:ext cx="396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10</a:t>
              </a:r>
            </a:p>
          </p:txBody>
        </p:sp>
        <p:sp>
          <p:nvSpPr>
            <p:cNvPr id="32944" name="Rectangle 176"/>
            <p:cNvSpPr>
              <a:spLocks noChangeArrowheads="1"/>
            </p:cNvSpPr>
            <p:nvPr/>
          </p:nvSpPr>
          <p:spPr bwMode="auto">
            <a:xfrm>
              <a:off x="3192" y="1012"/>
              <a:ext cx="420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8</a:t>
              </a:r>
            </a:p>
          </p:txBody>
        </p:sp>
        <p:sp>
          <p:nvSpPr>
            <p:cNvPr id="32943" name="Rectangle 175"/>
            <p:cNvSpPr>
              <a:spLocks noChangeArrowheads="1"/>
            </p:cNvSpPr>
            <p:nvPr/>
          </p:nvSpPr>
          <p:spPr bwMode="auto">
            <a:xfrm>
              <a:off x="2772" y="1012"/>
              <a:ext cx="420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</a:t>
              </a:r>
            </a:p>
          </p:txBody>
        </p:sp>
        <p:sp>
          <p:nvSpPr>
            <p:cNvPr id="32942" name="Rectangle 174"/>
            <p:cNvSpPr>
              <a:spLocks noChangeArrowheads="1"/>
            </p:cNvSpPr>
            <p:nvPr/>
          </p:nvSpPr>
          <p:spPr bwMode="auto">
            <a:xfrm>
              <a:off x="2376" y="1012"/>
              <a:ext cx="396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8</a:t>
              </a:r>
            </a:p>
          </p:txBody>
        </p:sp>
        <p:sp>
          <p:nvSpPr>
            <p:cNvPr id="32941" name="Rectangle 173"/>
            <p:cNvSpPr>
              <a:spLocks noChangeArrowheads="1"/>
            </p:cNvSpPr>
            <p:nvPr/>
          </p:nvSpPr>
          <p:spPr bwMode="auto">
            <a:xfrm>
              <a:off x="1908" y="1012"/>
              <a:ext cx="468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0.5</a:t>
              </a:r>
            </a:p>
          </p:txBody>
        </p:sp>
        <p:sp>
          <p:nvSpPr>
            <p:cNvPr id="32940" name="Rectangle 172"/>
            <p:cNvSpPr>
              <a:spLocks noChangeArrowheads="1"/>
            </p:cNvSpPr>
            <p:nvPr/>
          </p:nvSpPr>
          <p:spPr bwMode="auto">
            <a:xfrm>
              <a:off x="1527" y="1012"/>
              <a:ext cx="381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6</a:t>
              </a:r>
            </a:p>
          </p:txBody>
        </p:sp>
        <p:sp>
          <p:nvSpPr>
            <p:cNvPr id="32939" name="Rectangle 171"/>
            <p:cNvSpPr>
              <a:spLocks noChangeArrowheads="1"/>
            </p:cNvSpPr>
            <p:nvPr/>
          </p:nvSpPr>
          <p:spPr bwMode="auto">
            <a:xfrm>
              <a:off x="168" y="1012"/>
              <a:ext cx="1359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Hours Sunshine</a:t>
              </a:r>
            </a:p>
          </p:txBody>
        </p:sp>
        <p:sp>
          <p:nvSpPr>
            <p:cNvPr id="32961" name="Line 193"/>
            <p:cNvSpPr>
              <a:spLocks noChangeShapeType="1"/>
            </p:cNvSpPr>
            <p:nvPr/>
          </p:nvSpPr>
          <p:spPr bwMode="auto">
            <a:xfrm>
              <a:off x="168" y="1012"/>
              <a:ext cx="5408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2" name="Line 194"/>
            <p:cNvSpPr>
              <a:spLocks noChangeShapeType="1"/>
            </p:cNvSpPr>
            <p:nvPr/>
          </p:nvSpPr>
          <p:spPr bwMode="auto">
            <a:xfrm>
              <a:off x="168" y="1272"/>
              <a:ext cx="54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3" name="Line 195"/>
            <p:cNvSpPr>
              <a:spLocks noChangeShapeType="1"/>
            </p:cNvSpPr>
            <p:nvPr/>
          </p:nvSpPr>
          <p:spPr bwMode="auto">
            <a:xfrm>
              <a:off x="168" y="1502"/>
              <a:ext cx="5408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4" name="Line 196"/>
            <p:cNvSpPr>
              <a:spLocks noChangeShapeType="1"/>
            </p:cNvSpPr>
            <p:nvPr/>
          </p:nvSpPr>
          <p:spPr bwMode="auto">
            <a:xfrm>
              <a:off x="168" y="1012"/>
              <a:ext cx="0" cy="49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5" name="Line 197"/>
            <p:cNvSpPr>
              <a:spLocks noChangeShapeType="1"/>
            </p:cNvSpPr>
            <p:nvPr/>
          </p:nvSpPr>
          <p:spPr bwMode="auto">
            <a:xfrm>
              <a:off x="1527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6" name="Line 198"/>
            <p:cNvSpPr>
              <a:spLocks noChangeShapeType="1"/>
            </p:cNvSpPr>
            <p:nvPr/>
          </p:nvSpPr>
          <p:spPr bwMode="auto">
            <a:xfrm>
              <a:off x="1908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7" name="Line 199"/>
            <p:cNvSpPr>
              <a:spLocks noChangeShapeType="1"/>
            </p:cNvSpPr>
            <p:nvPr/>
          </p:nvSpPr>
          <p:spPr bwMode="auto">
            <a:xfrm>
              <a:off x="2376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8" name="Line 200"/>
            <p:cNvSpPr>
              <a:spLocks noChangeShapeType="1"/>
            </p:cNvSpPr>
            <p:nvPr/>
          </p:nvSpPr>
          <p:spPr bwMode="auto">
            <a:xfrm>
              <a:off x="2772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9" name="Line 201"/>
            <p:cNvSpPr>
              <a:spLocks noChangeShapeType="1"/>
            </p:cNvSpPr>
            <p:nvPr/>
          </p:nvSpPr>
          <p:spPr bwMode="auto">
            <a:xfrm>
              <a:off x="3192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0" name="Line 202"/>
            <p:cNvSpPr>
              <a:spLocks noChangeShapeType="1"/>
            </p:cNvSpPr>
            <p:nvPr/>
          </p:nvSpPr>
          <p:spPr bwMode="auto">
            <a:xfrm>
              <a:off x="3612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1" name="Line 203"/>
            <p:cNvSpPr>
              <a:spLocks noChangeShapeType="1"/>
            </p:cNvSpPr>
            <p:nvPr/>
          </p:nvSpPr>
          <p:spPr bwMode="auto">
            <a:xfrm>
              <a:off x="4008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2" name="Line 204"/>
            <p:cNvSpPr>
              <a:spLocks noChangeShapeType="1"/>
            </p:cNvSpPr>
            <p:nvPr/>
          </p:nvSpPr>
          <p:spPr bwMode="auto">
            <a:xfrm>
              <a:off x="4404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3" name="Line 205"/>
            <p:cNvSpPr>
              <a:spLocks noChangeShapeType="1"/>
            </p:cNvSpPr>
            <p:nvPr/>
          </p:nvSpPr>
          <p:spPr bwMode="auto">
            <a:xfrm>
              <a:off x="4788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4" name="Line 206"/>
            <p:cNvSpPr>
              <a:spLocks noChangeShapeType="1"/>
            </p:cNvSpPr>
            <p:nvPr/>
          </p:nvSpPr>
          <p:spPr bwMode="auto">
            <a:xfrm>
              <a:off x="5196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5" name="Line 207"/>
            <p:cNvSpPr>
              <a:spLocks noChangeShapeType="1"/>
            </p:cNvSpPr>
            <p:nvPr/>
          </p:nvSpPr>
          <p:spPr bwMode="auto">
            <a:xfrm>
              <a:off x="5576" y="1012"/>
              <a:ext cx="0" cy="49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3030" name="Text Box 262"/>
            <p:cNvSpPr txBox="1">
              <a:spLocks noChangeArrowheads="1"/>
            </p:cNvSpPr>
            <p:nvPr/>
          </p:nvSpPr>
          <p:spPr bwMode="auto">
            <a:xfrm>
              <a:off x="975" y="3768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0</a:t>
              </a:r>
            </a:p>
          </p:txBody>
        </p:sp>
      </p:grpSp>
      <p:sp>
        <p:nvSpPr>
          <p:cNvPr id="33071" name="Rectangle 303"/>
          <p:cNvSpPr>
            <a:spLocks noChangeArrowheads="1"/>
          </p:cNvSpPr>
          <p:nvPr/>
        </p:nvSpPr>
        <p:spPr bwMode="auto">
          <a:xfrm>
            <a:off x="3059832" y="1619250"/>
            <a:ext cx="712068" cy="7524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3072" name="Oval 304"/>
          <p:cNvSpPr>
            <a:spLocks noChangeArrowheads="1"/>
          </p:cNvSpPr>
          <p:nvPr/>
        </p:nvSpPr>
        <p:spPr bwMode="auto">
          <a:xfrm>
            <a:off x="3995738" y="4030663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0" name="Oval 304"/>
          <p:cNvSpPr>
            <a:spLocks noChangeArrowheads="1"/>
          </p:cNvSpPr>
          <p:nvPr/>
        </p:nvSpPr>
        <p:spPr bwMode="auto">
          <a:xfrm>
            <a:off x="1913730" y="2710657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030364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02"/>
          <p:cNvGrpSpPr>
            <a:grpSpLocks/>
          </p:cNvGrpSpPr>
          <p:nvPr/>
        </p:nvGrpSpPr>
        <p:grpSpPr bwMode="auto">
          <a:xfrm>
            <a:off x="266700" y="342900"/>
            <a:ext cx="8591550" cy="6324600"/>
            <a:chOff x="168" y="216"/>
            <a:chExt cx="5412" cy="3984"/>
          </a:xfrm>
        </p:grpSpPr>
        <p:sp>
          <p:nvSpPr>
            <p:cNvPr id="32773" name="Text Box 5"/>
            <p:cNvSpPr txBox="1">
              <a:spLocks noChangeArrowheads="1"/>
            </p:cNvSpPr>
            <p:nvPr/>
          </p:nvSpPr>
          <p:spPr bwMode="auto">
            <a:xfrm>
              <a:off x="1224" y="3780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1</a:t>
              </a:r>
            </a:p>
          </p:txBody>
        </p:sp>
        <p:sp>
          <p:nvSpPr>
            <p:cNvPr id="32774" name="Text Box 6"/>
            <p:cNvSpPr txBox="1">
              <a:spLocks noChangeArrowheads="1"/>
            </p:cNvSpPr>
            <p:nvPr/>
          </p:nvSpPr>
          <p:spPr bwMode="auto">
            <a:xfrm>
              <a:off x="1467" y="3780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2</a:t>
              </a:r>
            </a:p>
          </p:txBody>
        </p:sp>
        <p:sp>
          <p:nvSpPr>
            <p:cNvPr id="32775" name="Text Box 7"/>
            <p:cNvSpPr txBox="1">
              <a:spLocks noChangeArrowheads="1"/>
            </p:cNvSpPr>
            <p:nvPr/>
          </p:nvSpPr>
          <p:spPr bwMode="auto">
            <a:xfrm>
              <a:off x="1731" y="3776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3</a:t>
              </a:r>
            </a:p>
          </p:txBody>
        </p:sp>
        <p:sp>
          <p:nvSpPr>
            <p:cNvPr id="32776" name="Text Box 8"/>
            <p:cNvSpPr txBox="1">
              <a:spLocks noChangeArrowheads="1"/>
            </p:cNvSpPr>
            <p:nvPr/>
          </p:nvSpPr>
          <p:spPr bwMode="auto">
            <a:xfrm>
              <a:off x="1941" y="3780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4</a:t>
              </a:r>
            </a:p>
          </p:txBody>
        </p:sp>
        <p:sp>
          <p:nvSpPr>
            <p:cNvPr id="32777" name="Text Box 9"/>
            <p:cNvSpPr txBox="1">
              <a:spLocks noChangeArrowheads="1"/>
            </p:cNvSpPr>
            <p:nvPr/>
          </p:nvSpPr>
          <p:spPr bwMode="auto">
            <a:xfrm>
              <a:off x="2197" y="3772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5</a:t>
              </a:r>
            </a:p>
          </p:txBody>
        </p:sp>
        <p:sp>
          <p:nvSpPr>
            <p:cNvPr id="32778" name="Text Box 10"/>
            <p:cNvSpPr txBox="1">
              <a:spLocks noChangeArrowheads="1"/>
            </p:cNvSpPr>
            <p:nvPr/>
          </p:nvSpPr>
          <p:spPr bwMode="auto">
            <a:xfrm>
              <a:off x="2437" y="3768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6</a:t>
              </a:r>
            </a:p>
          </p:txBody>
        </p:sp>
        <p:sp>
          <p:nvSpPr>
            <p:cNvPr id="32779" name="Text Box 11"/>
            <p:cNvSpPr txBox="1">
              <a:spLocks noChangeArrowheads="1"/>
            </p:cNvSpPr>
            <p:nvPr/>
          </p:nvSpPr>
          <p:spPr bwMode="auto">
            <a:xfrm>
              <a:off x="2633" y="3772"/>
              <a:ext cx="3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7</a:t>
              </a:r>
            </a:p>
          </p:txBody>
        </p:sp>
        <p:sp>
          <p:nvSpPr>
            <p:cNvPr id="32780" name="Text Box 12"/>
            <p:cNvSpPr txBox="1">
              <a:spLocks noChangeArrowheads="1"/>
            </p:cNvSpPr>
            <p:nvPr/>
          </p:nvSpPr>
          <p:spPr bwMode="auto">
            <a:xfrm>
              <a:off x="2911" y="3774"/>
              <a:ext cx="3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8</a:t>
              </a:r>
            </a:p>
          </p:txBody>
        </p:sp>
        <p:sp>
          <p:nvSpPr>
            <p:cNvPr id="32781" name="Text Box 13"/>
            <p:cNvSpPr txBox="1">
              <a:spLocks noChangeArrowheads="1"/>
            </p:cNvSpPr>
            <p:nvPr/>
          </p:nvSpPr>
          <p:spPr bwMode="auto">
            <a:xfrm>
              <a:off x="3138" y="3776"/>
              <a:ext cx="3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9</a:t>
              </a:r>
            </a:p>
          </p:txBody>
        </p:sp>
        <p:sp>
          <p:nvSpPr>
            <p:cNvPr id="32782" name="Text Box 14"/>
            <p:cNvSpPr txBox="1">
              <a:spLocks noChangeArrowheads="1"/>
            </p:cNvSpPr>
            <p:nvPr/>
          </p:nvSpPr>
          <p:spPr bwMode="auto">
            <a:xfrm>
              <a:off x="3353" y="3772"/>
              <a:ext cx="3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10</a:t>
              </a:r>
            </a:p>
          </p:txBody>
        </p:sp>
        <p:sp>
          <p:nvSpPr>
            <p:cNvPr id="32783" name="Text Box 15"/>
            <p:cNvSpPr txBox="1">
              <a:spLocks noChangeArrowheads="1"/>
            </p:cNvSpPr>
            <p:nvPr/>
          </p:nvSpPr>
          <p:spPr bwMode="auto">
            <a:xfrm>
              <a:off x="1575" y="3950"/>
              <a:ext cx="15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>
                  <a:solidFill>
                    <a:schemeClr val="accent2"/>
                  </a:solidFill>
                </a:rPr>
                <a:t>Hours of Sunshine</a:t>
              </a:r>
            </a:p>
          </p:txBody>
        </p:sp>
        <p:sp>
          <p:nvSpPr>
            <p:cNvPr id="32784" name="Text Box 16"/>
            <p:cNvSpPr txBox="1">
              <a:spLocks noChangeArrowheads="1"/>
            </p:cNvSpPr>
            <p:nvPr/>
          </p:nvSpPr>
          <p:spPr bwMode="auto">
            <a:xfrm>
              <a:off x="702" y="3406"/>
              <a:ext cx="52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100</a:t>
              </a:r>
            </a:p>
          </p:txBody>
        </p:sp>
        <p:sp>
          <p:nvSpPr>
            <p:cNvPr id="32785" name="Text Box 17"/>
            <p:cNvSpPr txBox="1">
              <a:spLocks noChangeArrowheads="1"/>
            </p:cNvSpPr>
            <p:nvPr/>
          </p:nvSpPr>
          <p:spPr bwMode="auto">
            <a:xfrm>
              <a:off x="708" y="3145"/>
              <a:ext cx="4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150</a:t>
              </a:r>
            </a:p>
          </p:txBody>
        </p:sp>
        <p:sp>
          <p:nvSpPr>
            <p:cNvPr id="32786" name="Text Box 18"/>
            <p:cNvSpPr txBox="1">
              <a:spLocks noChangeArrowheads="1"/>
            </p:cNvSpPr>
            <p:nvPr/>
          </p:nvSpPr>
          <p:spPr bwMode="auto">
            <a:xfrm>
              <a:off x="690" y="2907"/>
              <a:ext cx="50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200</a:t>
              </a:r>
            </a:p>
          </p:txBody>
        </p:sp>
        <p:sp>
          <p:nvSpPr>
            <p:cNvPr id="32787" name="Text Box 19"/>
            <p:cNvSpPr txBox="1">
              <a:spLocks noChangeArrowheads="1"/>
            </p:cNvSpPr>
            <p:nvPr/>
          </p:nvSpPr>
          <p:spPr bwMode="auto">
            <a:xfrm>
              <a:off x="697" y="2662"/>
              <a:ext cx="5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250</a:t>
              </a:r>
            </a:p>
          </p:txBody>
        </p:sp>
        <p:sp>
          <p:nvSpPr>
            <p:cNvPr id="32788" name="Text Box 20"/>
            <p:cNvSpPr txBox="1">
              <a:spLocks noChangeArrowheads="1"/>
            </p:cNvSpPr>
            <p:nvPr/>
          </p:nvSpPr>
          <p:spPr bwMode="auto">
            <a:xfrm>
              <a:off x="701" y="2440"/>
              <a:ext cx="42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300</a:t>
              </a:r>
            </a:p>
          </p:txBody>
        </p:sp>
        <p:sp>
          <p:nvSpPr>
            <p:cNvPr id="32789" name="Text Box 21"/>
            <p:cNvSpPr txBox="1">
              <a:spLocks noChangeArrowheads="1"/>
            </p:cNvSpPr>
            <p:nvPr/>
          </p:nvSpPr>
          <p:spPr bwMode="auto">
            <a:xfrm>
              <a:off x="688" y="2210"/>
              <a:ext cx="4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350</a:t>
              </a:r>
            </a:p>
          </p:txBody>
        </p:sp>
        <p:sp>
          <p:nvSpPr>
            <p:cNvPr id="32790" name="Text Box 22"/>
            <p:cNvSpPr txBox="1">
              <a:spLocks noChangeArrowheads="1"/>
            </p:cNvSpPr>
            <p:nvPr/>
          </p:nvSpPr>
          <p:spPr bwMode="auto">
            <a:xfrm>
              <a:off x="695" y="1959"/>
              <a:ext cx="41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400</a:t>
              </a:r>
            </a:p>
          </p:txBody>
        </p:sp>
        <p:sp>
          <p:nvSpPr>
            <p:cNvPr id="32791" name="Text Box 23"/>
            <p:cNvSpPr txBox="1">
              <a:spLocks noChangeArrowheads="1"/>
            </p:cNvSpPr>
            <p:nvPr/>
          </p:nvSpPr>
          <p:spPr bwMode="auto">
            <a:xfrm>
              <a:off x="696" y="1713"/>
              <a:ext cx="46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450</a:t>
              </a:r>
            </a:p>
          </p:txBody>
        </p:sp>
        <p:sp>
          <p:nvSpPr>
            <p:cNvPr id="32793" name="Rectangle 25"/>
            <p:cNvSpPr>
              <a:spLocks noChangeArrowheads="1"/>
            </p:cNvSpPr>
            <p:nvPr/>
          </p:nvSpPr>
          <p:spPr bwMode="auto">
            <a:xfrm>
              <a:off x="1089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4" name="Rectangle 26"/>
            <p:cNvSpPr>
              <a:spLocks noChangeArrowheads="1"/>
            </p:cNvSpPr>
            <p:nvPr/>
          </p:nvSpPr>
          <p:spPr bwMode="auto">
            <a:xfrm>
              <a:off x="1330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5" name="Rectangle 27"/>
            <p:cNvSpPr>
              <a:spLocks noChangeArrowheads="1"/>
            </p:cNvSpPr>
            <p:nvPr/>
          </p:nvSpPr>
          <p:spPr bwMode="auto">
            <a:xfrm>
              <a:off x="1571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6" name="Rectangle 28"/>
            <p:cNvSpPr>
              <a:spLocks noChangeArrowheads="1"/>
            </p:cNvSpPr>
            <p:nvPr/>
          </p:nvSpPr>
          <p:spPr bwMode="auto">
            <a:xfrm>
              <a:off x="1812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7" name="Rectangle 29"/>
            <p:cNvSpPr>
              <a:spLocks noChangeArrowheads="1"/>
            </p:cNvSpPr>
            <p:nvPr/>
          </p:nvSpPr>
          <p:spPr bwMode="auto">
            <a:xfrm>
              <a:off x="2053" y="3531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8" name="Rectangle 30"/>
            <p:cNvSpPr>
              <a:spLocks noChangeArrowheads="1"/>
            </p:cNvSpPr>
            <p:nvPr/>
          </p:nvSpPr>
          <p:spPr bwMode="auto">
            <a:xfrm>
              <a:off x="2295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9" name="Rectangle 31"/>
            <p:cNvSpPr>
              <a:spLocks noChangeArrowheads="1"/>
            </p:cNvSpPr>
            <p:nvPr/>
          </p:nvSpPr>
          <p:spPr bwMode="auto">
            <a:xfrm>
              <a:off x="2536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0" name="Rectangle 32"/>
            <p:cNvSpPr>
              <a:spLocks noChangeArrowheads="1"/>
            </p:cNvSpPr>
            <p:nvPr/>
          </p:nvSpPr>
          <p:spPr bwMode="auto">
            <a:xfrm>
              <a:off x="2777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1" name="Rectangle 33"/>
            <p:cNvSpPr>
              <a:spLocks noChangeArrowheads="1"/>
            </p:cNvSpPr>
            <p:nvPr/>
          </p:nvSpPr>
          <p:spPr bwMode="auto">
            <a:xfrm>
              <a:off x="3018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2" name="Rectangle 34"/>
            <p:cNvSpPr>
              <a:spLocks noChangeArrowheads="1"/>
            </p:cNvSpPr>
            <p:nvPr/>
          </p:nvSpPr>
          <p:spPr bwMode="auto">
            <a:xfrm>
              <a:off x="3259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3" name="Rectangle 35"/>
            <p:cNvSpPr>
              <a:spLocks noChangeArrowheads="1"/>
            </p:cNvSpPr>
            <p:nvPr/>
          </p:nvSpPr>
          <p:spPr bwMode="auto">
            <a:xfrm>
              <a:off x="1089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4" name="Rectangle 36"/>
            <p:cNvSpPr>
              <a:spLocks noChangeArrowheads="1"/>
            </p:cNvSpPr>
            <p:nvPr/>
          </p:nvSpPr>
          <p:spPr bwMode="auto">
            <a:xfrm>
              <a:off x="1330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5" name="Rectangle 37"/>
            <p:cNvSpPr>
              <a:spLocks noChangeArrowheads="1"/>
            </p:cNvSpPr>
            <p:nvPr/>
          </p:nvSpPr>
          <p:spPr bwMode="auto">
            <a:xfrm>
              <a:off x="1571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6" name="Rectangle 38"/>
            <p:cNvSpPr>
              <a:spLocks noChangeArrowheads="1"/>
            </p:cNvSpPr>
            <p:nvPr/>
          </p:nvSpPr>
          <p:spPr bwMode="auto">
            <a:xfrm>
              <a:off x="1812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7" name="Rectangle 39"/>
            <p:cNvSpPr>
              <a:spLocks noChangeArrowheads="1"/>
            </p:cNvSpPr>
            <p:nvPr/>
          </p:nvSpPr>
          <p:spPr bwMode="auto">
            <a:xfrm>
              <a:off x="2053" y="3290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8" name="Rectangle 40"/>
            <p:cNvSpPr>
              <a:spLocks noChangeArrowheads="1"/>
            </p:cNvSpPr>
            <p:nvPr/>
          </p:nvSpPr>
          <p:spPr bwMode="auto">
            <a:xfrm>
              <a:off x="2295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9" name="Rectangle 41"/>
            <p:cNvSpPr>
              <a:spLocks noChangeArrowheads="1"/>
            </p:cNvSpPr>
            <p:nvPr/>
          </p:nvSpPr>
          <p:spPr bwMode="auto">
            <a:xfrm>
              <a:off x="2536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0" name="Rectangle 42"/>
            <p:cNvSpPr>
              <a:spLocks noChangeArrowheads="1"/>
            </p:cNvSpPr>
            <p:nvPr/>
          </p:nvSpPr>
          <p:spPr bwMode="auto">
            <a:xfrm>
              <a:off x="2777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1" name="Rectangle 43"/>
            <p:cNvSpPr>
              <a:spLocks noChangeArrowheads="1"/>
            </p:cNvSpPr>
            <p:nvPr/>
          </p:nvSpPr>
          <p:spPr bwMode="auto">
            <a:xfrm>
              <a:off x="3018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2" name="Rectangle 44"/>
            <p:cNvSpPr>
              <a:spLocks noChangeArrowheads="1"/>
            </p:cNvSpPr>
            <p:nvPr/>
          </p:nvSpPr>
          <p:spPr bwMode="auto">
            <a:xfrm>
              <a:off x="3259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3" name="Rectangle 45"/>
            <p:cNvSpPr>
              <a:spLocks noChangeArrowheads="1"/>
            </p:cNvSpPr>
            <p:nvPr/>
          </p:nvSpPr>
          <p:spPr bwMode="auto">
            <a:xfrm>
              <a:off x="1089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4" name="Rectangle 46"/>
            <p:cNvSpPr>
              <a:spLocks noChangeArrowheads="1"/>
            </p:cNvSpPr>
            <p:nvPr/>
          </p:nvSpPr>
          <p:spPr bwMode="auto">
            <a:xfrm>
              <a:off x="1330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5" name="Rectangle 47"/>
            <p:cNvSpPr>
              <a:spLocks noChangeArrowheads="1"/>
            </p:cNvSpPr>
            <p:nvPr/>
          </p:nvSpPr>
          <p:spPr bwMode="auto">
            <a:xfrm>
              <a:off x="1571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6" name="Rectangle 48"/>
            <p:cNvSpPr>
              <a:spLocks noChangeArrowheads="1"/>
            </p:cNvSpPr>
            <p:nvPr/>
          </p:nvSpPr>
          <p:spPr bwMode="auto">
            <a:xfrm>
              <a:off x="1812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7" name="Rectangle 49"/>
            <p:cNvSpPr>
              <a:spLocks noChangeArrowheads="1"/>
            </p:cNvSpPr>
            <p:nvPr/>
          </p:nvSpPr>
          <p:spPr bwMode="auto">
            <a:xfrm>
              <a:off x="2053" y="3049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8" name="Rectangle 50"/>
            <p:cNvSpPr>
              <a:spLocks noChangeArrowheads="1"/>
            </p:cNvSpPr>
            <p:nvPr/>
          </p:nvSpPr>
          <p:spPr bwMode="auto">
            <a:xfrm>
              <a:off x="2295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9" name="Rectangle 51"/>
            <p:cNvSpPr>
              <a:spLocks noChangeArrowheads="1"/>
            </p:cNvSpPr>
            <p:nvPr/>
          </p:nvSpPr>
          <p:spPr bwMode="auto">
            <a:xfrm>
              <a:off x="2536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0" name="Rectangle 52"/>
            <p:cNvSpPr>
              <a:spLocks noChangeArrowheads="1"/>
            </p:cNvSpPr>
            <p:nvPr/>
          </p:nvSpPr>
          <p:spPr bwMode="auto">
            <a:xfrm>
              <a:off x="2777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1" name="Rectangle 53"/>
            <p:cNvSpPr>
              <a:spLocks noChangeArrowheads="1"/>
            </p:cNvSpPr>
            <p:nvPr/>
          </p:nvSpPr>
          <p:spPr bwMode="auto">
            <a:xfrm>
              <a:off x="3018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2" name="Rectangle 54"/>
            <p:cNvSpPr>
              <a:spLocks noChangeArrowheads="1"/>
            </p:cNvSpPr>
            <p:nvPr/>
          </p:nvSpPr>
          <p:spPr bwMode="auto">
            <a:xfrm>
              <a:off x="3259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3" name="Rectangle 55"/>
            <p:cNvSpPr>
              <a:spLocks noChangeArrowheads="1"/>
            </p:cNvSpPr>
            <p:nvPr/>
          </p:nvSpPr>
          <p:spPr bwMode="auto">
            <a:xfrm>
              <a:off x="1089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4" name="Rectangle 56"/>
            <p:cNvSpPr>
              <a:spLocks noChangeArrowheads="1"/>
            </p:cNvSpPr>
            <p:nvPr/>
          </p:nvSpPr>
          <p:spPr bwMode="auto">
            <a:xfrm>
              <a:off x="1330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5" name="Rectangle 57"/>
            <p:cNvSpPr>
              <a:spLocks noChangeArrowheads="1"/>
            </p:cNvSpPr>
            <p:nvPr/>
          </p:nvSpPr>
          <p:spPr bwMode="auto">
            <a:xfrm>
              <a:off x="1571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6" name="Rectangle 58"/>
            <p:cNvSpPr>
              <a:spLocks noChangeArrowheads="1"/>
            </p:cNvSpPr>
            <p:nvPr/>
          </p:nvSpPr>
          <p:spPr bwMode="auto">
            <a:xfrm>
              <a:off x="1812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7" name="Rectangle 59"/>
            <p:cNvSpPr>
              <a:spLocks noChangeArrowheads="1"/>
            </p:cNvSpPr>
            <p:nvPr/>
          </p:nvSpPr>
          <p:spPr bwMode="auto">
            <a:xfrm>
              <a:off x="2053" y="2807"/>
              <a:ext cx="242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8" name="Rectangle 60"/>
            <p:cNvSpPr>
              <a:spLocks noChangeArrowheads="1"/>
            </p:cNvSpPr>
            <p:nvPr/>
          </p:nvSpPr>
          <p:spPr bwMode="auto">
            <a:xfrm>
              <a:off x="2295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9" name="Rectangle 61"/>
            <p:cNvSpPr>
              <a:spLocks noChangeArrowheads="1"/>
            </p:cNvSpPr>
            <p:nvPr/>
          </p:nvSpPr>
          <p:spPr bwMode="auto">
            <a:xfrm>
              <a:off x="2536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0" name="Rectangle 62"/>
            <p:cNvSpPr>
              <a:spLocks noChangeArrowheads="1"/>
            </p:cNvSpPr>
            <p:nvPr/>
          </p:nvSpPr>
          <p:spPr bwMode="auto">
            <a:xfrm>
              <a:off x="2777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1" name="Rectangle 63"/>
            <p:cNvSpPr>
              <a:spLocks noChangeArrowheads="1"/>
            </p:cNvSpPr>
            <p:nvPr/>
          </p:nvSpPr>
          <p:spPr bwMode="auto">
            <a:xfrm>
              <a:off x="3018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2" name="Rectangle 64"/>
            <p:cNvSpPr>
              <a:spLocks noChangeArrowheads="1"/>
            </p:cNvSpPr>
            <p:nvPr/>
          </p:nvSpPr>
          <p:spPr bwMode="auto">
            <a:xfrm>
              <a:off x="3259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3" name="Rectangle 65"/>
            <p:cNvSpPr>
              <a:spLocks noChangeArrowheads="1"/>
            </p:cNvSpPr>
            <p:nvPr/>
          </p:nvSpPr>
          <p:spPr bwMode="auto">
            <a:xfrm>
              <a:off x="1089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4" name="Rectangle 66"/>
            <p:cNvSpPr>
              <a:spLocks noChangeArrowheads="1"/>
            </p:cNvSpPr>
            <p:nvPr/>
          </p:nvSpPr>
          <p:spPr bwMode="auto">
            <a:xfrm>
              <a:off x="1330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5" name="Rectangle 67"/>
            <p:cNvSpPr>
              <a:spLocks noChangeArrowheads="1"/>
            </p:cNvSpPr>
            <p:nvPr/>
          </p:nvSpPr>
          <p:spPr bwMode="auto">
            <a:xfrm>
              <a:off x="1571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6" name="Rectangle 68"/>
            <p:cNvSpPr>
              <a:spLocks noChangeArrowheads="1"/>
            </p:cNvSpPr>
            <p:nvPr/>
          </p:nvSpPr>
          <p:spPr bwMode="auto">
            <a:xfrm>
              <a:off x="1812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7" name="Rectangle 69"/>
            <p:cNvSpPr>
              <a:spLocks noChangeArrowheads="1"/>
            </p:cNvSpPr>
            <p:nvPr/>
          </p:nvSpPr>
          <p:spPr bwMode="auto">
            <a:xfrm>
              <a:off x="2053" y="2567"/>
              <a:ext cx="242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8" name="Rectangle 70"/>
            <p:cNvSpPr>
              <a:spLocks noChangeArrowheads="1"/>
            </p:cNvSpPr>
            <p:nvPr/>
          </p:nvSpPr>
          <p:spPr bwMode="auto">
            <a:xfrm>
              <a:off x="2295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9" name="Rectangle 71"/>
            <p:cNvSpPr>
              <a:spLocks noChangeArrowheads="1"/>
            </p:cNvSpPr>
            <p:nvPr/>
          </p:nvSpPr>
          <p:spPr bwMode="auto">
            <a:xfrm>
              <a:off x="2536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0" name="Rectangle 72"/>
            <p:cNvSpPr>
              <a:spLocks noChangeArrowheads="1"/>
            </p:cNvSpPr>
            <p:nvPr/>
          </p:nvSpPr>
          <p:spPr bwMode="auto">
            <a:xfrm>
              <a:off x="2777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1" name="Rectangle 73"/>
            <p:cNvSpPr>
              <a:spLocks noChangeArrowheads="1"/>
            </p:cNvSpPr>
            <p:nvPr/>
          </p:nvSpPr>
          <p:spPr bwMode="auto">
            <a:xfrm>
              <a:off x="3018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2" name="Rectangle 74"/>
            <p:cNvSpPr>
              <a:spLocks noChangeArrowheads="1"/>
            </p:cNvSpPr>
            <p:nvPr/>
          </p:nvSpPr>
          <p:spPr bwMode="auto">
            <a:xfrm>
              <a:off x="3259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3" name="Rectangle 75"/>
            <p:cNvSpPr>
              <a:spLocks noChangeArrowheads="1"/>
            </p:cNvSpPr>
            <p:nvPr/>
          </p:nvSpPr>
          <p:spPr bwMode="auto">
            <a:xfrm>
              <a:off x="1089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4" name="Rectangle 76"/>
            <p:cNvSpPr>
              <a:spLocks noChangeArrowheads="1"/>
            </p:cNvSpPr>
            <p:nvPr/>
          </p:nvSpPr>
          <p:spPr bwMode="auto">
            <a:xfrm>
              <a:off x="1330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5" name="Rectangle 77"/>
            <p:cNvSpPr>
              <a:spLocks noChangeArrowheads="1"/>
            </p:cNvSpPr>
            <p:nvPr/>
          </p:nvSpPr>
          <p:spPr bwMode="auto">
            <a:xfrm>
              <a:off x="1571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6" name="Rectangle 78"/>
            <p:cNvSpPr>
              <a:spLocks noChangeArrowheads="1"/>
            </p:cNvSpPr>
            <p:nvPr/>
          </p:nvSpPr>
          <p:spPr bwMode="auto">
            <a:xfrm>
              <a:off x="1812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7" name="Rectangle 79"/>
            <p:cNvSpPr>
              <a:spLocks noChangeArrowheads="1"/>
            </p:cNvSpPr>
            <p:nvPr/>
          </p:nvSpPr>
          <p:spPr bwMode="auto">
            <a:xfrm>
              <a:off x="2053" y="2326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8" name="Rectangle 80"/>
            <p:cNvSpPr>
              <a:spLocks noChangeArrowheads="1"/>
            </p:cNvSpPr>
            <p:nvPr/>
          </p:nvSpPr>
          <p:spPr bwMode="auto">
            <a:xfrm>
              <a:off x="2295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9" name="Rectangle 81"/>
            <p:cNvSpPr>
              <a:spLocks noChangeArrowheads="1"/>
            </p:cNvSpPr>
            <p:nvPr/>
          </p:nvSpPr>
          <p:spPr bwMode="auto">
            <a:xfrm>
              <a:off x="2536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0" name="Rectangle 82"/>
            <p:cNvSpPr>
              <a:spLocks noChangeArrowheads="1"/>
            </p:cNvSpPr>
            <p:nvPr/>
          </p:nvSpPr>
          <p:spPr bwMode="auto">
            <a:xfrm>
              <a:off x="2777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1" name="Rectangle 83"/>
            <p:cNvSpPr>
              <a:spLocks noChangeArrowheads="1"/>
            </p:cNvSpPr>
            <p:nvPr/>
          </p:nvSpPr>
          <p:spPr bwMode="auto">
            <a:xfrm>
              <a:off x="3018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2" name="Rectangle 84"/>
            <p:cNvSpPr>
              <a:spLocks noChangeArrowheads="1"/>
            </p:cNvSpPr>
            <p:nvPr/>
          </p:nvSpPr>
          <p:spPr bwMode="auto">
            <a:xfrm>
              <a:off x="3259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3" name="Rectangle 85"/>
            <p:cNvSpPr>
              <a:spLocks noChangeArrowheads="1"/>
            </p:cNvSpPr>
            <p:nvPr/>
          </p:nvSpPr>
          <p:spPr bwMode="auto">
            <a:xfrm>
              <a:off x="1089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4" name="Rectangle 86"/>
            <p:cNvSpPr>
              <a:spLocks noChangeArrowheads="1"/>
            </p:cNvSpPr>
            <p:nvPr/>
          </p:nvSpPr>
          <p:spPr bwMode="auto">
            <a:xfrm>
              <a:off x="1330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5" name="Rectangle 87"/>
            <p:cNvSpPr>
              <a:spLocks noChangeArrowheads="1"/>
            </p:cNvSpPr>
            <p:nvPr/>
          </p:nvSpPr>
          <p:spPr bwMode="auto">
            <a:xfrm>
              <a:off x="1571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6" name="Rectangle 88"/>
            <p:cNvSpPr>
              <a:spLocks noChangeArrowheads="1"/>
            </p:cNvSpPr>
            <p:nvPr/>
          </p:nvSpPr>
          <p:spPr bwMode="auto">
            <a:xfrm>
              <a:off x="1812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7" name="Rectangle 89"/>
            <p:cNvSpPr>
              <a:spLocks noChangeArrowheads="1"/>
            </p:cNvSpPr>
            <p:nvPr/>
          </p:nvSpPr>
          <p:spPr bwMode="auto">
            <a:xfrm>
              <a:off x="2053" y="2084"/>
              <a:ext cx="242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8" name="Rectangle 90"/>
            <p:cNvSpPr>
              <a:spLocks noChangeArrowheads="1"/>
            </p:cNvSpPr>
            <p:nvPr/>
          </p:nvSpPr>
          <p:spPr bwMode="auto">
            <a:xfrm>
              <a:off x="2295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9" name="Rectangle 91"/>
            <p:cNvSpPr>
              <a:spLocks noChangeArrowheads="1"/>
            </p:cNvSpPr>
            <p:nvPr/>
          </p:nvSpPr>
          <p:spPr bwMode="auto">
            <a:xfrm>
              <a:off x="2536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0" name="Rectangle 92"/>
            <p:cNvSpPr>
              <a:spLocks noChangeArrowheads="1"/>
            </p:cNvSpPr>
            <p:nvPr/>
          </p:nvSpPr>
          <p:spPr bwMode="auto">
            <a:xfrm>
              <a:off x="2777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1" name="Rectangle 93"/>
            <p:cNvSpPr>
              <a:spLocks noChangeArrowheads="1"/>
            </p:cNvSpPr>
            <p:nvPr/>
          </p:nvSpPr>
          <p:spPr bwMode="auto">
            <a:xfrm>
              <a:off x="3018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2" name="Rectangle 94"/>
            <p:cNvSpPr>
              <a:spLocks noChangeArrowheads="1"/>
            </p:cNvSpPr>
            <p:nvPr/>
          </p:nvSpPr>
          <p:spPr bwMode="auto">
            <a:xfrm>
              <a:off x="3259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3" name="Rectangle 95"/>
            <p:cNvSpPr>
              <a:spLocks noChangeArrowheads="1"/>
            </p:cNvSpPr>
            <p:nvPr/>
          </p:nvSpPr>
          <p:spPr bwMode="auto">
            <a:xfrm>
              <a:off x="1089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4" name="Rectangle 96"/>
            <p:cNvSpPr>
              <a:spLocks noChangeArrowheads="1"/>
            </p:cNvSpPr>
            <p:nvPr/>
          </p:nvSpPr>
          <p:spPr bwMode="auto">
            <a:xfrm>
              <a:off x="1330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5" name="Rectangle 97"/>
            <p:cNvSpPr>
              <a:spLocks noChangeArrowheads="1"/>
            </p:cNvSpPr>
            <p:nvPr/>
          </p:nvSpPr>
          <p:spPr bwMode="auto">
            <a:xfrm>
              <a:off x="1571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6" name="Rectangle 98"/>
            <p:cNvSpPr>
              <a:spLocks noChangeArrowheads="1"/>
            </p:cNvSpPr>
            <p:nvPr/>
          </p:nvSpPr>
          <p:spPr bwMode="auto">
            <a:xfrm>
              <a:off x="1812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7" name="Rectangle 99"/>
            <p:cNvSpPr>
              <a:spLocks noChangeArrowheads="1"/>
            </p:cNvSpPr>
            <p:nvPr/>
          </p:nvSpPr>
          <p:spPr bwMode="auto">
            <a:xfrm>
              <a:off x="2053" y="1844"/>
              <a:ext cx="242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8" name="Rectangle 100"/>
            <p:cNvSpPr>
              <a:spLocks noChangeArrowheads="1"/>
            </p:cNvSpPr>
            <p:nvPr/>
          </p:nvSpPr>
          <p:spPr bwMode="auto">
            <a:xfrm>
              <a:off x="2295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9" name="Rectangle 101"/>
            <p:cNvSpPr>
              <a:spLocks noChangeArrowheads="1"/>
            </p:cNvSpPr>
            <p:nvPr/>
          </p:nvSpPr>
          <p:spPr bwMode="auto">
            <a:xfrm>
              <a:off x="2536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0" name="Rectangle 102"/>
            <p:cNvSpPr>
              <a:spLocks noChangeArrowheads="1"/>
            </p:cNvSpPr>
            <p:nvPr/>
          </p:nvSpPr>
          <p:spPr bwMode="auto">
            <a:xfrm>
              <a:off x="2777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1" name="Rectangle 103"/>
            <p:cNvSpPr>
              <a:spLocks noChangeArrowheads="1"/>
            </p:cNvSpPr>
            <p:nvPr/>
          </p:nvSpPr>
          <p:spPr bwMode="auto">
            <a:xfrm>
              <a:off x="3018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2" name="Rectangle 104"/>
            <p:cNvSpPr>
              <a:spLocks noChangeArrowheads="1"/>
            </p:cNvSpPr>
            <p:nvPr/>
          </p:nvSpPr>
          <p:spPr bwMode="auto">
            <a:xfrm>
              <a:off x="3259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3" name="Rectangle 105"/>
            <p:cNvSpPr>
              <a:spLocks noChangeArrowheads="1"/>
            </p:cNvSpPr>
            <p:nvPr/>
          </p:nvSpPr>
          <p:spPr bwMode="auto">
            <a:xfrm>
              <a:off x="1089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4" name="Rectangle 106"/>
            <p:cNvSpPr>
              <a:spLocks noChangeArrowheads="1"/>
            </p:cNvSpPr>
            <p:nvPr/>
          </p:nvSpPr>
          <p:spPr bwMode="auto">
            <a:xfrm>
              <a:off x="1330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5" name="Rectangle 107"/>
            <p:cNvSpPr>
              <a:spLocks noChangeArrowheads="1"/>
            </p:cNvSpPr>
            <p:nvPr/>
          </p:nvSpPr>
          <p:spPr bwMode="auto">
            <a:xfrm>
              <a:off x="1571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6" name="Rectangle 108"/>
            <p:cNvSpPr>
              <a:spLocks noChangeArrowheads="1"/>
            </p:cNvSpPr>
            <p:nvPr/>
          </p:nvSpPr>
          <p:spPr bwMode="auto">
            <a:xfrm>
              <a:off x="1812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7" name="Rectangle 109"/>
            <p:cNvSpPr>
              <a:spLocks noChangeArrowheads="1"/>
            </p:cNvSpPr>
            <p:nvPr/>
          </p:nvSpPr>
          <p:spPr bwMode="auto">
            <a:xfrm>
              <a:off x="2053" y="1603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8" name="Rectangle 110"/>
            <p:cNvSpPr>
              <a:spLocks noChangeArrowheads="1"/>
            </p:cNvSpPr>
            <p:nvPr/>
          </p:nvSpPr>
          <p:spPr bwMode="auto">
            <a:xfrm>
              <a:off x="2295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9" name="Rectangle 111"/>
            <p:cNvSpPr>
              <a:spLocks noChangeArrowheads="1"/>
            </p:cNvSpPr>
            <p:nvPr/>
          </p:nvSpPr>
          <p:spPr bwMode="auto">
            <a:xfrm>
              <a:off x="2536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80" name="Rectangle 112"/>
            <p:cNvSpPr>
              <a:spLocks noChangeArrowheads="1"/>
            </p:cNvSpPr>
            <p:nvPr/>
          </p:nvSpPr>
          <p:spPr bwMode="auto">
            <a:xfrm>
              <a:off x="2777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81" name="Rectangle 113"/>
            <p:cNvSpPr>
              <a:spLocks noChangeArrowheads="1"/>
            </p:cNvSpPr>
            <p:nvPr/>
          </p:nvSpPr>
          <p:spPr bwMode="auto">
            <a:xfrm>
              <a:off x="3018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82" name="Rectangle 114"/>
            <p:cNvSpPr>
              <a:spLocks noChangeArrowheads="1"/>
            </p:cNvSpPr>
            <p:nvPr/>
          </p:nvSpPr>
          <p:spPr bwMode="auto">
            <a:xfrm>
              <a:off x="3259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83" name="Text Box 115"/>
            <p:cNvSpPr txBox="1">
              <a:spLocks noChangeArrowheads="1"/>
            </p:cNvSpPr>
            <p:nvPr/>
          </p:nvSpPr>
          <p:spPr bwMode="auto">
            <a:xfrm>
              <a:off x="695" y="1499"/>
              <a:ext cx="44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500</a:t>
              </a:r>
            </a:p>
          </p:txBody>
        </p:sp>
        <p:sp>
          <p:nvSpPr>
            <p:cNvPr id="32884" name="Text Box 116"/>
            <p:cNvSpPr txBox="1">
              <a:spLocks noChangeArrowheads="1"/>
            </p:cNvSpPr>
            <p:nvPr/>
          </p:nvSpPr>
          <p:spPr bwMode="auto">
            <a:xfrm rot="-5400000">
              <a:off x="-247" y="2495"/>
              <a:ext cx="16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sz="2000">
                  <a:solidFill>
                    <a:schemeClr val="accent2"/>
                  </a:solidFill>
                </a:rPr>
                <a:t>Number of Visitors</a:t>
              </a:r>
            </a:p>
          </p:txBody>
        </p:sp>
        <p:sp>
          <p:nvSpPr>
            <p:cNvPr id="32885" name="Line 117"/>
            <p:cNvSpPr>
              <a:spLocks noChangeShapeType="1"/>
            </p:cNvSpPr>
            <p:nvPr/>
          </p:nvSpPr>
          <p:spPr bwMode="auto">
            <a:xfrm>
              <a:off x="1089" y="3772"/>
              <a:ext cx="241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886" name="Line 118"/>
            <p:cNvSpPr>
              <a:spLocks noChangeShapeType="1"/>
            </p:cNvSpPr>
            <p:nvPr/>
          </p:nvSpPr>
          <p:spPr bwMode="auto">
            <a:xfrm>
              <a:off x="1089" y="1611"/>
              <a:ext cx="0" cy="216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887" name="Text Box 119" descr="Parchment"/>
            <p:cNvSpPr txBox="1">
              <a:spLocks noChangeArrowheads="1"/>
            </p:cNvSpPr>
            <p:nvPr/>
          </p:nvSpPr>
          <p:spPr bwMode="auto">
            <a:xfrm>
              <a:off x="192" y="216"/>
              <a:ext cx="5388" cy="7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1900" dirty="0"/>
                <a:t>The table below shows the number of people who visited a museum over a 10 day period last summer together with the daily sunshine totals. </a:t>
              </a:r>
            </a:p>
            <a:p>
              <a:pPr>
                <a:spcBef>
                  <a:spcPct val="50000"/>
                </a:spcBef>
              </a:pPr>
              <a:r>
                <a:rPr lang="en-GB" sz="2000" dirty="0"/>
                <a:t>Plot a </a:t>
              </a:r>
              <a:r>
                <a:rPr lang="en-GB" sz="2000" dirty="0">
                  <a:solidFill>
                    <a:srgbClr val="FF0000"/>
                  </a:solidFill>
                </a:rPr>
                <a:t>scatter graph </a:t>
              </a:r>
              <a:r>
                <a:rPr lang="en-GB" sz="2000" dirty="0"/>
                <a:t>for this data.</a:t>
              </a:r>
              <a:endParaRPr lang="en-GB" sz="2000" dirty="0">
                <a:solidFill>
                  <a:schemeClr val="accent2"/>
                </a:solidFill>
              </a:endParaRPr>
            </a:p>
          </p:txBody>
        </p:sp>
        <p:sp>
          <p:nvSpPr>
            <p:cNvPr id="32929" name="Line 161"/>
            <p:cNvSpPr>
              <a:spLocks noChangeShapeType="1"/>
            </p:cNvSpPr>
            <p:nvPr/>
          </p:nvSpPr>
          <p:spPr bwMode="auto">
            <a:xfrm rot="5400000">
              <a:off x="969" y="3655"/>
              <a:ext cx="23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30" name="Freeform 162"/>
            <p:cNvSpPr>
              <a:spLocks/>
            </p:cNvSpPr>
            <p:nvPr/>
          </p:nvSpPr>
          <p:spPr bwMode="auto">
            <a:xfrm rot="5400000">
              <a:off x="969" y="3611"/>
              <a:ext cx="243" cy="8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7" y="48"/>
                </a:cxn>
                <a:cxn ang="0">
                  <a:pos x="120" y="0"/>
                </a:cxn>
                <a:cxn ang="0">
                  <a:pos x="154" y="84"/>
                </a:cxn>
                <a:cxn ang="0">
                  <a:pos x="175" y="44"/>
                </a:cxn>
                <a:cxn ang="0">
                  <a:pos x="243" y="44"/>
                </a:cxn>
              </a:cxnLst>
              <a:rect l="0" t="0" r="r" b="b"/>
              <a:pathLst>
                <a:path w="243" h="84">
                  <a:moveTo>
                    <a:pt x="0" y="48"/>
                  </a:moveTo>
                  <a:lnTo>
                    <a:pt x="97" y="48"/>
                  </a:lnTo>
                  <a:lnTo>
                    <a:pt x="120" y="0"/>
                  </a:lnTo>
                  <a:lnTo>
                    <a:pt x="154" y="84"/>
                  </a:lnTo>
                  <a:lnTo>
                    <a:pt x="175" y="44"/>
                  </a:lnTo>
                  <a:lnTo>
                    <a:pt x="243" y="44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0" name="Rectangle 192"/>
            <p:cNvSpPr>
              <a:spLocks noChangeArrowheads="1"/>
            </p:cNvSpPr>
            <p:nvPr/>
          </p:nvSpPr>
          <p:spPr bwMode="auto">
            <a:xfrm>
              <a:off x="5196" y="1272"/>
              <a:ext cx="38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320</a:t>
              </a:r>
            </a:p>
          </p:txBody>
        </p:sp>
        <p:sp>
          <p:nvSpPr>
            <p:cNvPr id="32959" name="Rectangle 191"/>
            <p:cNvSpPr>
              <a:spLocks noChangeArrowheads="1"/>
            </p:cNvSpPr>
            <p:nvPr/>
          </p:nvSpPr>
          <p:spPr bwMode="auto">
            <a:xfrm>
              <a:off x="4788" y="1272"/>
              <a:ext cx="408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350</a:t>
              </a:r>
            </a:p>
          </p:txBody>
        </p:sp>
        <p:sp>
          <p:nvSpPr>
            <p:cNvPr id="32958" name="Rectangle 190"/>
            <p:cNvSpPr>
              <a:spLocks noChangeArrowheads="1"/>
            </p:cNvSpPr>
            <p:nvPr/>
          </p:nvSpPr>
          <p:spPr bwMode="auto">
            <a:xfrm>
              <a:off x="4404" y="1272"/>
              <a:ext cx="384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220</a:t>
              </a:r>
            </a:p>
          </p:txBody>
        </p:sp>
        <p:sp>
          <p:nvSpPr>
            <p:cNvPr id="32957" name="Rectangle 189"/>
            <p:cNvSpPr>
              <a:spLocks noChangeArrowheads="1"/>
            </p:cNvSpPr>
            <p:nvPr/>
          </p:nvSpPr>
          <p:spPr bwMode="auto">
            <a:xfrm>
              <a:off x="4008" y="1272"/>
              <a:ext cx="396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175</a:t>
              </a:r>
            </a:p>
          </p:txBody>
        </p:sp>
        <p:sp>
          <p:nvSpPr>
            <p:cNvPr id="32956" name="Rectangle 188"/>
            <p:cNvSpPr>
              <a:spLocks noChangeArrowheads="1"/>
            </p:cNvSpPr>
            <p:nvPr/>
          </p:nvSpPr>
          <p:spPr bwMode="auto">
            <a:xfrm>
              <a:off x="3612" y="1272"/>
              <a:ext cx="396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50</a:t>
              </a:r>
            </a:p>
          </p:txBody>
        </p:sp>
        <p:sp>
          <p:nvSpPr>
            <p:cNvPr id="32955" name="Rectangle 187"/>
            <p:cNvSpPr>
              <a:spLocks noChangeArrowheads="1"/>
            </p:cNvSpPr>
            <p:nvPr/>
          </p:nvSpPr>
          <p:spPr bwMode="auto">
            <a:xfrm>
              <a:off x="3192" y="1272"/>
              <a:ext cx="42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200</a:t>
              </a:r>
            </a:p>
          </p:txBody>
        </p:sp>
        <p:sp>
          <p:nvSpPr>
            <p:cNvPr id="32954" name="Rectangle 186"/>
            <p:cNvSpPr>
              <a:spLocks noChangeArrowheads="1"/>
            </p:cNvSpPr>
            <p:nvPr/>
          </p:nvSpPr>
          <p:spPr bwMode="auto">
            <a:xfrm>
              <a:off x="2772" y="1272"/>
              <a:ext cx="42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390</a:t>
              </a:r>
            </a:p>
          </p:txBody>
        </p:sp>
        <p:sp>
          <p:nvSpPr>
            <p:cNvPr id="32953" name="Rectangle 185"/>
            <p:cNvSpPr>
              <a:spLocks noChangeArrowheads="1"/>
            </p:cNvSpPr>
            <p:nvPr/>
          </p:nvSpPr>
          <p:spPr bwMode="auto">
            <a:xfrm>
              <a:off x="2376" y="1272"/>
              <a:ext cx="396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100</a:t>
              </a:r>
            </a:p>
          </p:txBody>
        </p:sp>
        <p:sp>
          <p:nvSpPr>
            <p:cNvPr id="32952" name="Rectangle 184"/>
            <p:cNvSpPr>
              <a:spLocks noChangeArrowheads="1"/>
            </p:cNvSpPr>
            <p:nvPr/>
          </p:nvSpPr>
          <p:spPr bwMode="auto">
            <a:xfrm>
              <a:off x="1908" y="1272"/>
              <a:ext cx="468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475</a:t>
              </a:r>
            </a:p>
          </p:txBody>
        </p:sp>
        <p:sp>
          <p:nvSpPr>
            <p:cNvPr id="32951" name="Rectangle 183"/>
            <p:cNvSpPr>
              <a:spLocks noChangeArrowheads="1"/>
            </p:cNvSpPr>
            <p:nvPr/>
          </p:nvSpPr>
          <p:spPr bwMode="auto">
            <a:xfrm>
              <a:off x="1527" y="1272"/>
              <a:ext cx="381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300</a:t>
              </a:r>
            </a:p>
          </p:txBody>
        </p:sp>
        <p:sp>
          <p:nvSpPr>
            <p:cNvPr id="32950" name="Rectangle 182"/>
            <p:cNvSpPr>
              <a:spLocks noChangeArrowheads="1"/>
            </p:cNvSpPr>
            <p:nvPr/>
          </p:nvSpPr>
          <p:spPr bwMode="auto">
            <a:xfrm>
              <a:off x="168" y="1272"/>
              <a:ext cx="1359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Visitors</a:t>
              </a:r>
            </a:p>
          </p:txBody>
        </p:sp>
        <p:sp>
          <p:nvSpPr>
            <p:cNvPr id="32949" name="Rectangle 181"/>
            <p:cNvSpPr>
              <a:spLocks noChangeArrowheads="1"/>
            </p:cNvSpPr>
            <p:nvPr/>
          </p:nvSpPr>
          <p:spPr bwMode="auto">
            <a:xfrm>
              <a:off x="5196" y="1012"/>
              <a:ext cx="380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2</a:t>
              </a:r>
            </a:p>
          </p:txBody>
        </p:sp>
        <p:sp>
          <p:nvSpPr>
            <p:cNvPr id="32948" name="Rectangle 180"/>
            <p:cNvSpPr>
              <a:spLocks noChangeArrowheads="1"/>
            </p:cNvSpPr>
            <p:nvPr/>
          </p:nvSpPr>
          <p:spPr bwMode="auto">
            <a:xfrm>
              <a:off x="4788" y="1012"/>
              <a:ext cx="408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</a:t>
              </a:r>
            </a:p>
          </p:txBody>
        </p:sp>
        <p:sp>
          <p:nvSpPr>
            <p:cNvPr id="32947" name="Rectangle 179"/>
            <p:cNvSpPr>
              <a:spLocks noChangeArrowheads="1"/>
            </p:cNvSpPr>
            <p:nvPr/>
          </p:nvSpPr>
          <p:spPr bwMode="auto">
            <a:xfrm>
              <a:off x="4404" y="1012"/>
              <a:ext cx="384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5</a:t>
              </a:r>
            </a:p>
          </p:txBody>
        </p:sp>
        <p:sp>
          <p:nvSpPr>
            <p:cNvPr id="32946" name="Rectangle 178"/>
            <p:cNvSpPr>
              <a:spLocks noChangeArrowheads="1"/>
            </p:cNvSpPr>
            <p:nvPr/>
          </p:nvSpPr>
          <p:spPr bwMode="auto">
            <a:xfrm>
              <a:off x="4008" y="1012"/>
              <a:ext cx="396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7</a:t>
              </a:r>
            </a:p>
          </p:txBody>
        </p:sp>
        <p:sp>
          <p:nvSpPr>
            <p:cNvPr id="32945" name="Rectangle 177"/>
            <p:cNvSpPr>
              <a:spLocks noChangeArrowheads="1"/>
            </p:cNvSpPr>
            <p:nvPr/>
          </p:nvSpPr>
          <p:spPr bwMode="auto">
            <a:xfrm>
              <a:off x="3612" y="1012"/>
              <a:ext cx="396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10</a:t>
              </a:r>
            </a:p>
          </p:txBody>
        </p:sp>
        <p:sp>
          <p:nvSpPr>
            <p:cNvPr id="32944" name="Rectangle 176"/>
            <p:cNvSpPr>
              <a:spLocks noChangeArrowheads="1"/>
            </p:cNvSpPr>
            <p:nvPr/>
          </p:nvSpPr>
          <p:spPr bwMode="auto">
            <a:xfrm>
              <a:off x="3192" y="1012"/>
              <a:ext cx="420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8</a:t>
              </a:r>
            </a:p>
          </p:txBody>
        </p:sp>
        <p:sp>
          <p:nvSpPr>
            <p:cNvPr id="32943" name="Rectangle 175"/>
            <p:cNvSpPr>
              <a:spLocks noChangeArrowheads="1"/>
            </p:cNvSpPr>
            <p:nvPr/>
          </p:nvSpPr>
          <p:spPr bwMode="auto">
            <a:xfrm>
              <a:off x="2772" y="1012"/>
              <a:ext cx="420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</a:t>
              </a:r>
            </a:p>
          </p:txBody>
        </p:sp>
        <p:sp>
          <p:nvSpPr>
            <p:cNvPr id="32942" name="Rectangle 174"/>
            <p:cNvSpPr>
              <a:spLocks noChangeArrowheads="1"/>
            </p:cNvSpPr>
            <p:nvPr/>
          </p:nvSpPr>
          <p:spPr bwMode="auto">
            <a:xfrm>
              <a:off x="2376" y="1012"/>
              <a:ext cx="396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8</a:t>
              </a:r>
            </a:p>
          </p:txBody>
        </p:sp>
        <p:sp>
          <p:nvSpPr>
            <p:cNvPr id="32941" name="Rectangle 173"/>
            <p:cNvSpPr>
              <a:spLocks noChangeArrowheads="1"/>
            </p:cNvSpPr>
            <p:nvPr/>
          </p:nvSpPr>
          <p:spPr bwMode="auto">
            <a:xfrm>
              <a:off x="1908" y="1012"/>
              <a:ext cx="468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0.5</a:t>
              </a:r>
            </a:p>
          </p:txBody>
        </p:sp>
        <p:sp>
          <p:nvSpPr>
            <p:cNvPr id="32940" name="Rectangle 172"/>
            <p:cNvSpPr>
              <a:spLocks noChangeArrowheads="1"/>
            </p:cNvSpPr>
            <p:nvPr/>
          </p:nvSpPr>
          <p:spPr bwMode="auto">
            <a:xfrm>
              <a:off x="1527" y="1012"/>
              <a:ext cx="381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6</a:t>
              </a:r>
            </a:p>
          </p:txBody>
        </p:sp>
        <p:sp>
          <p:nvSpPr>
            <p:cNvPr id="32939" name="Rectangle 171"/>
            <p:cNvSpPr>
              <a:spLocks noChangeArrowheads="1"/>
            </p:cNvSpPr>
            <p:nvPr/>
          </p:nvSpPr>
          <p:spPr bwMode="auto">
            <a:xfrm>
              <a:off x="168" y="1012"/>
              <a:ext cx="1359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Hours Sunshine</a:t>
              </a:r>
            </a:p>
          </p:txBody>
        </p:sp>
        <p:sp>
          <p:nvSpPr>
            <p:cNvPr id="32961" name="Line 193"/>
            <p:cNvSpPr>
              <a:spLocks noChangeShapeType="1"/>
            </p:cNvSpPr>
            <p:nvPr/>
          </p:nvSpPr>
          <p:spPr bwMode="auto">
            <a:xfrm>
              <a:off x="168" y="1012"/>
              <a:ext cx="5408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2" name="Line 194"/>
            <p:cNvSpPr>
              <a:spLocks noChangeShapeType="1"/>
            </p:cNvSpPr>
            <p:nvPr/>
          </p:nvSpPr>
          <p:spPr bwMode="auto">
            <a:xfrm>
              <a:off x="168" y="1272"/>
              <a:ext cx="54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3" name="Line 195"/>
            <p:cNvSpPr>
              <a:spLocks noChangeShapeType="1"/>
            </p:cNvSpPr>
            <p:nvPr/>
          </p:nvSpPr>
          <p:spPr bwMode="auto">
            <a:xfrm>
              <a:off x="168" y="1502"/>
              <a:ext cx="5408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4" name="Line 196"/>
            <p:cNvSpPr>
              <a:spLocks noChangeShapeType="1"/>
            </p:cNvSpPr>
            <p:nvPr/>
          </p:nvSpPr>
          <p:spPr bwMode="auto">
            <a:xfrm>
              <a:off x="168" y="1012"/>
              <a:ext cx="0" cy="49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5" name="Line 197"/>
            <p:cNvSpPr>
              <a:spLocks noChangeShapeType="1"/>
            </p:cNvSpPr>
            <p:nvPr/>
          </p:nvSpPr>
          <p:spPr bwMode="auto">
            <a:xfrm>
              <a:off x="1527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6" name="Line 198"/>
            <p:cNvSpPr>
              <a:spLocks noChangeShapeType="1"/>
            </p:cNvSpPr>
            <p:nvPr/>
          </p:nvSpPr>
          <p:spPr bwMode="auto">
            <a:xfrm>
              <a:off x="1908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7" name="Line 199"/>
            <p:cNvSpPr>
              <a:spLocks noChangeShapeType="1"/>
            </p:cNvSpPr>
            <p:nvPr/>
          </p:nvSpPr>
          <p:spPr bwMode="auto">
            <a:xfrm>
              <a:off x="2376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8" name="Line 200"/>
            <p:cNvSpPr>
              <a:spLocks noChangeShapeType="1"/>
            </p:cNvSpPr>
            <p:nvPr/>
          </p:nvSpPr>
          <p:spPr bwMode="auto">
            <a:xfrm>
              <a:off x="2772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9" name="Line 201"/>
            <p:cNvSpPr>
              <a:spLocks noChangeShapeType="1"/>
            </p:cNvSpPr>
            <p:nvPr/>
          </p:nvSpPr>
          <p:spPr bwMode="auto">
            <a:xfrm>
              <a:off x="3192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0" name="Line 202"/>
            <p:cNvSpPr>
              <a:spLocks noChangeShapeType="1"/>
            </p:cNvSpPr>
            <p:nvPr/>
          </p:nvSpPr>
          <p:spPr bwMode="auto">
            <a:xfrm>
              <a:off x="3612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1" name="Line 203"/>
            <p:cNvSpPr>
              <a:spLocks noChangeShapeType="1"/>
            </p:cNvSpPr>
            <p:nvPr/>
          </p:nvSpPr>
          <p:spPr bwMode="auto">
            <a:xfrm>
              <a:off x="4008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2" name="Line 204"/>
            <p:cNvSpPr>
              <a:spLocks noChangeShapeType="1"/>
            </p:cNvSpPr>
            <p:nvPr/>
          </p:nvSpPr>
          <p:spPr bwMode="auto">
            <a:xfrm>
              <a:off x="4404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3" name="Line 205"/>
            <p:cNvSpPr>
              <a:spLocks noChangeShapeType="1"/>
            </p:cNvSpPr>
            <p:nvPr/>
          </p:nvSpPr>
          <p:spPr bwMode="auto">
            <a:xfrm>
              <a:off x="4788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4" name="Line 206"/>
            <p:cNvSpPr>
              <a:spLocks noChangeShapeType="1"/>
            </p:cNvSpPr>
            <p:nvPr/>
          </p:nvSpPr>
          <p:spPr bwMode="auto">
            <a:xfrm>
              <a:off x="5196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5" name="Line 207"/>
            <p:cNvSpPr>
              <a:spLocks noChangeShapeType="1"/>
            </p:cNvSpPr>
            <p:nvPr/>
          </p:nvSpPr>
          <p:spPr bwMode="auto">
            <a:xfrm>
              <a:off x="5576" y="1012"/>
              <a:ext cx="0" cy="49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3030" name="Text Box 262"/>
            <p:cNvSpPr txBox="1">
              <a:spLocks noChangeArrowheads="1"/>
            </p:cNvSpPr>
            <p:nvPr/>
          </p:nvSpPr>
          <p:spPr bwMode="auto">
            <a:xfrm>
              <a:off x="975" y="3768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0</a:t>
              </a:r>
            </a:p>
          </p:txBody>
        </p:sp>
      </p:grpSp>
      <p:sp>
        <p:nvSpPr>
          <p:cNvPr id="33071" name="Rectangle 303"/>
          <p:cNvSpPr>
            <a:spLocks noChangeArrowheads="1"/>
          </p:cNvSpPr>
          <p:nvPr/>
        </p:nvSpPr>
        <p:spPr bwMode="auto">
          <a:xfrm>
            <a:off x="3787924" y="1619250"/>
            <a:ext cx="652314" cy="7524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3072" name="Oval 304"/>
          <p:cNvSpPr>
            <a:spLocks noChangeArrowheads="1"/>
          </p:cNvSpPr>
          <p:nvPr/>
        </p:nvSpPr>
        <p:spPr bwMode="auto">
          <a:xfrm>
            <a:off x="3995738" y="4030663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0" name="Oval 304"/>
          <p:cNvSpPr>
            <a:spLocks noChangeArrowheads="1"/>
          </p:cNvSpPr>
          <p:nvPr/>
        </p:nvSpPr>
        <p:spPr bwMode="auto">
          <a:xfrm>
            <a:off x="1906187" y="2719388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1" name="Oval 304"/>
          <p:cNvSpPr>
            <a:spLocks noChangeArrowheads="1"/>
          </p:cNvSpPr>
          <p:nvPr/>
        </p:nvSpPr>
        <p:spPr bwMode="auto">
          <a:xfrm>
            <a:off x="4760260" y="5596161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94035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02"/>
          <p:cNvGrpSpPr>
            <a:grpSpLocks/>
          </p:cNvGrpSpPr>
          <p:nvPr/>
        </p:nvGrpSpPr>
        <p:grpSpPr bwMode="auto">
          <a:xfrm>
            <a:off x="266700" y="342900"/>
            <a:ext cx="8591550" cy="6324600"/>
            <a:chOff x="168" y="216"/>
            <a:chExt cx="5412" cy="3984"/>
          </a:xfrm>
        </p:grpSpPr>
        <p:sp>
          <p:nvSpPr>
            <p:cNvPr id="32773" name="Text Box 5"/>
            <p:cNvSpPr txBox="1">
              <a:spLocks noChangeArrowheads="1"/>
            </p:cNvSpPr>
            <p:nvPr/>
          </p:nvSpPr>
          <p:spPr bwMode="auto">
            <a:xfrm>
              <a:off x="1224" y="3780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1</a:t>
              </a:r>
            </a:p>
          </p:txBody>
        </p:sp>
        <p:sp>
          <p:nvSpPr>
            <p:cNvPr id="32774" name="Text Box 6"/>
            <p:cNvSpPr txBox="1">
              <a:spLocks noChangeArrowheads="1"/>
            </p:cNvSpPr>
            <p:nvPr/>
          </p:nvSpPr>
          <p:spPr bwMode="auto">
            <a:xfrm>
              <a:off x="1467" y="3780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2</a:t>
              </a:r>
            </a:p>
          </p:txBody>
        </p:sp>
        <p:sp>
          <p:nvSpPr>
            <p:cNvPr id="32775" name="Text Box 7"/>
            <p:cNvSpPr txBox="1">
              <a:spLocks noChangeArrowheads="1"/>
            </p:cNvSpPr>
            <p:nvPr/>
          </p:nvSpPr>
          <p:spPr bwMode="auto">
            <a:xfrm>
              <a:off x="1731" y="3776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3</a:t>
              </a:r>
            </a:p>
          </p:txBody>
        </p:sp>
        <p:sp>
          <p:nvSpPr>
            <p:cNvPr id="32776" name="Text Box 8"/>
            <p:cNvSpPr txBox="1">
              <a:spLocks noChangeArrowheads="1"/>
            </p:cNvSpPr>
            <p:nvPr/>
          </p:nvSpPr>
          <p:spPr bwMode="auto">
            <a:xfrm>
              <a:off x="1941" y="3780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4</a:t>
              </a:r>
            </a:p>
          </p:txBody>
        </p:sp>
        <p:sp>
          <p:nvSpPr>
            <p:cNvPr id="32777" name="Text Box 9"/>
            <p:cNvSpPr txBox="1">
              <a:spLocks noChangeArrowheads="1"/>
            </p:cNvSpPr>
            <p:nvPr/>
          </p:nvSpPr>
          <p:spPr bwMode="auto">
            <a:xfrm>
              <a:off x="2197" y="3772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5</a:t>
              </a:r>
            </a:p>
          </p:txBody>
        </p:sp>
        <p:sp>
          <p:nvSpPr>
            <p:cNvPr id="32778" name="Text Box 10"/>
            <p:cNvSpPr txBox="1">
              <a:spLocks noChangeArrowheads="1"/>
            </p:cNvSpPr>
            <p:nvPr/>
          </p:nvSpPr>
          <p:spPr bwMode="auto">
            <a:xfrm>
              <a:off x="2437" y="3768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6</a:t>
              </a:r>
            </a:p>
          </p:txBody>
        </p:sp>
        <p:sp>
          <p:nvSpPr>
            <p:cNvPr id="32779" name="Text Box 11"/>
            <p:cNvSpPr txBox="1">
              <a:spLocks noChangeArrowheads="1"/>
            </p:cNvSpPr>
            <p:nvPr/>
          </p:nvSpPr>
          <p:spPr bwMode="auto">
            <a:xfrm>
              <a:off x="2633" y="3772"/>
              <a:ext cx="3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7</a:t>
              </a:r>
            </a:p>
          </p:txBody>
        </p:sp>
        <p:sp>
          <p:nvSpPr>
            <p:cNvPr id="32780" name="Text Box 12"/>
            <p:cNvSpPr txBox="1">
              <a:spLocks noChangeArrowheads="1"/>
            </p:cNvSpPr>
            <p:nvPr/>
          </p:nvSpPr>
          <p:spPr bwMode="auto">
            <a:xfrm>
              <a:off x="2911" y="3774"/>
              <a:ext cx="3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8</a:t>
              </a:r>
            </a:p>
          </p:txBody>
        </p:sp>
        <p:sp>
          <p:nvSpPr>
            <p:cNvPr id="32781" name="Text Box 13"/>
            <p:cNvSpPr txBox="1">
              <a:spLocks noChangeArrowheads="1"/>
            </p:cNvSpPr>
            <p:nvPr/>
          </p:nvSpPr>
          <p:spPr bwMode="auto">
            <a:xfrm>
              <a:off x="3138" y="3776"/>
              <a:ext cx="3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9</a:t>
              </a:r>
            </a:p>
          </p:txBody>
        </p:sp>
        <p:sp>
          <p:nvSpPr>
            <p:cNvPr id="32782" name="Text Box 14"/>
            <p:cNvSpPr txBox="1">
              <a:spLocks noChangeArrowheads="1"/>
            </p:cNvSpPr>
            <p:nvPr/>
          </p:nvSpPr>
          <p:spPr bwMode="auto">
            <a:xfrm>
              <a:off x="3353" y="3772"/>
              <a:ext cx="3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10</a:t>
              </a:r>
            </a:p>
          </p:txBody>
        </p:sp>
        <p:sp>
          <p:nvSpPr>
            <p:cNvPr id="32783" name="Text Box 15"/>
            <p:cNvSpPr txBox="1">
              <a:spLocks noChangeArrowheads="1"/>
            </p:cNvSpPr>
            <p:nvPr/>
          </p:nvSpPr>
          <p:spPr bwMode="auto">
            <a:xfrm>
              <a:off x="1575" y="3950"/>
              <a:ext cx="15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>
                  <a:solidFill>
                    <a:schemeClr val="accent2"/>
                  </a:solidFill>
                </a:rPr>
                <a:t>Hours of Sunshine</a:t>
              </a:r>
            </a:p>
          </p:txBody>
        </p:sp>
        <p:sp>
          <p:nvSpPr>
            <p:cNvPr id="32784" name="Text Box 16"/>
            <p:cNvSpPr txBox="1">
              <a:spLocks noChangeArrowheads="1"/>
            </p:cNvSpPr>
            <p:nvPr/>
          </p:nvSpPr>
          <p:spPr bwMode="auto">
            <a:xfrm>
              <a:off x="702" y="3406"/>
              <a:ext cx="52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100</a:t>
              </a:r>
            </a:p>
          </p:txBody>
        </p:sp>
        <p:sp>
          <p:nvSpPr>
            <p:cNvPr id="32785" name="Text Box 17"/>
            <p:cNvSpPr txBox="1">
              <a:spLocks noChangeArrowheads="1"/>
            </p:cNvSpPr>
            <p:nvPr/>
          </p:nvSpPr>
          <p:spPr bwMode="auto">
            <a:xfrm>
              <a:off x="708" y="3145"/>
              <a:ext cx="4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150</a:t>
              </a:r>
            </a:p>
          </p:txBody>
        </p:sp>
        <p:sp>
          <p:nvSpPr>
            <p:cNvPr id="32786" name="Text Box 18"/>
            <p:cNvSpPr txBox="1">
              <a:spLocks noChangeArrowheads="1"/>
            </p:cNvSpPr>
            <p:nvPr/>
          </p:nvSpPr>
          <p:spPr bwMode="auto">
            <a:xfrm>
              <a:off x="690" y="2907"/>
              <a:ext cx="50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200</a:t>
              </a:r>
            </a:p>
          </p:txBody>
        </p:sp>
        <p:sp>
          <p:nvSpPr>
            <p:cNvPr id="32787" name="Text Box 19"/>
            <p:cNvSpPr txBox="1">
              <a:spLocks noChangeArrowheads="1"/>
            </p:cNvSpPr>
            <p:nvPr/>
          </p:nvSpPr>
          <p:spPr bwMode="auto">
            <a:xfrm>
              <a:off x="697" y="2662"/>
              <a:ext cx="5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250</a:t>
              </a:r>
            </a:p>
          </p:txBody>
        </p:sp>
        <p:sp>
          <p:nvSpPr>
            <p:cNvPr id="32788" name="Text Box 20"/>
            <p:cNvSpPr txBox="1">
              <a:spLocks noChangeArrowheads="1"/>
            </p:cNvSpPr>
            <p:nvPr/>
          </p:nvSpPr>
          <p:spPr bwMode="auto">
            <a:xfrm>
              <a:off x="701" y="2440"/>
              <a:ext cx="42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300</a:t>
              </a:r>
            </a:p>
          </p:txBody>
        </p:sp>
        <p:sp>
          <p:nvSpPr>
            <p:cNvPr id="32789" name="Text Box 21"/>
            <p:cNvSpPr txBox="1">
              <a:spLocks noChangeArrowheads="1"/>
            </p:cNvSpPr>
            <p:nvPr/>
          </p:nvSpPr>
          <p:spPr bwMode="auto">
            <a:xfrm>
              <a:off x="688" y="2210"/>
              <a:ext cx="4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350</a:t>
              </a:r>
            </a:p>
          </p:txBody>
        </p:sp>
        <p:sp>
          <p:nvSpPr>
            <p:cNvPr id="32790" name="Text Box 22"/>
            <p:cNvSpPr txBox="1">
              <a:spLocks noChangeArrowheads="1"/>
            </p:cNvSpPr>
            <p:nvPr/>
          </p:nvSpPr>
          <p:spPr bwMode="auto">
            <a:xfrm>
              <a:off x="695" y="1959"/>
              <a:ext cx="41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400</a:t>
              </a:r>
            </a:p>
          </p:txBody>
        </p:sp>
        <p:sp>
          <p:nvSpPr>
            <p:cNvPr id="32791" name="Text Box 23"/>
            <p:cNvSpPr txBox="1">
              <a:spLocks noChangeArrowheads="1"/>
            </p:cNvSpPr>
            <p:nvPr/>
          </p:nvSpPr>
          <p:spPr bwMode="auto">
            <a:xfrm>
              <a:off x="696" y="1713"/>
              <a:ext cx="46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450</a:t>
              </a:r>
            </a:p>
          </p:txBody>
        </p:sp>
        <p:sp>
          <p:nvSpPr>
            <p:cNvPr id="32793" name="Rectangle 25"/>
            <p:cNvSpPr>
              <a:spLocks noChangeArrowheads="1"/>
            </p:cNvSpPr>
            <p:nvPr/>
          </p:nvSpPr>
          <p:spPr bwMode="auto">
            <a:xfrm>
              <a:off x="1089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4" name="Rectangle 26"/>
            <p:cNvSpPr>
              <a:spLocks noChangeArrowheads="1"/>
            </p:cNvSpPr>
            <p:nvPr/>
          </p:nvSpPr>
          <p:spPr bwMode="auto">
            <a:xfrm>
              <a:off x="1330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5" name="Rectangle 27"/>
            <p:cNvSpPr>
              <a:spLocks noChangeArrowheads="1"/>
            </p:cNvSpPr>
            <p:nvPr/>
          </p:nvSpPr>
          <p:spPr bwMode="auto">
            <a:xfrm>
              <a:off x="1571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6" name="Rectangle 28"/>
            <p:cNvSpPr>
              <a:spLocks noChangeArrowheads="1"/>
            </p:cNvSpPr>
            <p:nvPr/>
          </p:nvSpPr>
          <p:spPr bwMode="auto">
            <a:xfrm>
              <a:off x="1812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7" name="Rectangle 29"/>
            <p:cNvSpPr>
              <a:spLocks noChangeArrowheads="1"/>
            </p:cNvSpPr>
            <p:nvPr/>
          </p:nvSpPr>
          <p:spPr bwMode="auto">
            <a:xfrm>
              <a:off x="2053" y="3531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8" name="Rectangle 30"/>
            <p:cNvSpPr>
              <a:spLocks noChangeArrowheads="1"/>
            </p:cNvSpPr>
            <p:nvPr/>
          </p:nvSpPr>
          <p:spPr bwMode="auto">
            <a:xfrm>
              <a:off x="2295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9" name="Rectangle 31"/>
            <p:cNvSpPr>
              <a:spLocks noChangeArrowheads="1"/>
            </p:cNvSpPr>
            <p:nvPr/>
          </p:nvSpPr>
          <p:spPr bwMode="auto">
            <a:xfrm>
              <a:off x="2536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0" name="Rectangle 32"/>
            <p:cNvSpPr>
              <a:spLocks noChangeArrowheads="1"/>
            </p:cNvSpPr>
            <p:nvPr/>
          </p:nvSpPr>
          <p:spPr bwMode="auto">
            <a:xfrm>
              <a:off x="2777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1" name="Rectangle 33"/>
            <p:cNvSpPr>
              <a:spLocks noChangeArrowheads="1"/>
            </p:cNvSpPr>
            <p:nvPr/>
          </p:nvSpPr>
          <p:spPr bwMode="auto">
            <a:xfrm>
              <a:off x="3018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2" name="Rectangle 34"/>
            <p:cNvSpPr>
              <a:spLocks noChangeArrowheads="1"/>
            </p:cNvSpPr>
            <p:nvPr/>
          </p:nvSpPr>
          <p:spPr bwMode="auto">
            <a:xfrm>
              <a:off x="3259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3" name="Rectangle 35"/>
            <p:cNvSpPr>
              <a:spLocks noChangeArrowheads="1"/>
            </p:cNvSpPr>
            <p:nvPr/>
          </p:nvSpPr>
          <p:spPr bwMode="auto">
            <a:xfrm>
              <a:off x="1089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4" name="Rectangle 36"/>
            <p:cNvSpPr>
              <a:spLocks noChangeArrowheads="1"/>
            </p:cNvSpPr>
            <p:nvPr/>
          </p:nvSpPr>
          <p:spPr bwMode="auto">
            <a:xfrm>
              <a:off x="1330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5" name="Rectangle 37"/>
            <p:cNvSpPr>
              <a:spLocks noChangeArrowheads="1"/>
            </p:cNvSpPr>
            <p:nvPr/>
          </p:nvSpPr>
          <p:spPr bwMode="auto">
            <a:xfrm>
              <a:off x="1571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6" name="Rectangle 38"/>
            <p:cNvSpPr>
              <a:spLocks noChangeArrowheads="1"/>
            </p:cNvSpPr>
            <p:nvPr/>
          </p:nvSpPr>
          <p:spPr bwMode="auto">
            <a:xfrm>
              <a:off x="1812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7" name="Rectangle 39"/>
            <p:cNvSpPr>
              <a:spLocks noChangeArrowheads="1"/>
            </p:cNvSpPr>
            <p:nvPr/>
          </p:nvSpPr>
          <p:spPr bwMode="auto">
            <a:xfrm>
              <a:off x="2053" y="3290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8" name="Rectangle 40"/>
            <p:cNvSpPr>
              <a:spLocks noChangeArrowheads="1"/>
            </p:cNvSpPr>
            <p:nvPr/>
          </p:nvSpPr>
          <p:spPr bwMode="auto">
            <a:xfrm>
              <a:off x="2295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9" name="Rectangle 41"/>
            <p:cNvSpPr>
              <a:spLocks noChangeArrowheads="1"/>
            </p:cNvSpPr>
            <p:nvPr/>
          </p:nvSpPr>
          <p:spPr bwMode="auto">
            <a:xfrm>
              <a:off x="2536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0" name="Rectangle 42"/>
            <p:cNvSpPr>
              <a:spLocks noChangeArrowheads="1"/>
            </p:cNvSpPr>
            <p:nvPr/>
          </p:nvSpPr>
          <p:spPr bwMode="auto">
            <a:xfrm>
              <a:off x="2777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1" name="Rectangle 43"/>
            <p:cNvSpPr>
              <a:spLocks noChangeArrowheads="1"/>
            </p:cNvSpPr>
            <p:nvPr/>
          </p:nvSpPr>
          <p:spPr bwMode="auto">
            <a:xfrm>
              <a:off x="3018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2" name="Rectangle 44"/>
            <p:cNvSpPr>
              <a:spLocks noChangeArrowheads="1"/>
            </p:cNvSpPr>
            <p:nvPr/>
          </p:nvSpPr>
          <p:spPr bwMode="auto">
            <a:xfrm>
              <a:off x="3259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3" name="Rectangle 45"/>
            <p:cNvSpPr>
              <a:spLocks noChangeArrowheads="1"/>
            </p:cNvSpPr>
            <p:nvPr/>
          </p:nvSpPr>
          <p:spPr bwMode="auto">
            <a:xfrm>
              <a:off x="1089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4" name="Rectangle 46"/>
            <p:cNvSpPr>
              <a:spLocks noChangeArrowheads="1"/>
            </p:cNvSpPr>
            <p:nvPr/>
          </p:nvSpPr>
          <p:spPr bwMode="auto">
            <a:xfrm>
              <a:off x="1330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5" name="Rectangle 47"/>
            <p:cNvSpPr>
              <a:spLocks noChangeArrowheads="1"/>
            </p:cNvSpPr>
            <p:nvPr/>
          </p:nvSpPr>
          <p:spPr bwMode="auto">
            <a:xfrm>
              <a:off x="1571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6" name="Rectangle 48"/>
            <p:cNvSpPr>
              <a:spLocks noChangeArrowheads="1"/>
            </p:cNvSpPr>
            <p:nvPr/>
          </p:nvSpPr>
          <p:spPr bwMode="auto">
            <a:xfrm>
              <a:off x="1812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7" name="Rectangle 49"/>
            <p:cNvSpPr>
              <a:spLocks noChangeArrowheads="1"/>
            </p:cNvSpPr>
            <p:nvPr/>
          </p:nvSpPr>
          <p:spPr bwMode="auto">
            <a:xfrm>
              <a:off x="2053" y="3049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8" name="Rectangle 50"/>
            <p:cNvSpPr>
              <a:spLocks noChangeArrowheads="1"/>
            </p:cNvSpPr>
            <p:nvPr/>
          </p:nvSpPr>
          <p:spPr bwMode="auto">
            <a:xfrm>
              <a:off x="2295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9" name="Rectangle 51"/>
            <p:cNvSpPr>
              <a:spLocks noChangeArrowheads="1"/>
            </p:cNvSpPr>
            <p:nvPr/>
          </p:nvSpPr>
          <p:spPr bwMode="auto">
            <a:xfrm>
              <a:off x="2536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0" name="Rectangle 52"/>
            <p:cNvSpPr>
              <a:spLocks noChangeArrowheads="1"/>
            </p:cNvSpPr>
            <p:nvPr/>
          </p:nvSpPr>
          <p:spPr bwMode="auto">
            <a:xfrm>
              <a:off x="2777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1" name="Rectangle 53"/>
            <p:cNvSpPr>
              <a:spLocks noChangeArrowheads="1"/>
            </p:cNvSpPr>
            <p:nvPr/>
          </p:nvSpPr>
          <p:spPr bwMode="auto">
            <a:xfrm>
              <a:off x="3018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2" name="Rectangle 54"/>
            <p:cNvSpPr>
              <a:spLocks noChangeArrowheads="1"/>
            </p:cNvSpPr>
            <p:nvPr/>
          </p:nvSpPr>
          <p:spPr bwMode="auto">
            <a:xfrm>
              <a:off x="3259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3" name="Rectangle 55"/>
            <p:cNvSpPr>
              <a:spLocks noChangeArrowheads="1"/>
            </p:cNvSpPr>
            <p:nvPr/>
          </p:nvSpPr>
          <p:spPr bwMode="auto">
            <a:xfrm>
              <a:off x="1089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4" name="Rectangle 56"/>
            <p:cNvSpPr>
              <a:spLocks noChangeArrowheads="1"/>
            </p:cNvSpPr>
            <p:nvPr/>
          </p:nvSpPr>
          <p:spPr bwMode="auto">
            <a:xfrm>
              <a:off x="1330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5" name="Rectangle 57"/>
            <p:cNvSpPr>
              <a:spLocks noChangeArrowheads="1"/>
            </p:cNvSpPr>
            <p:nvPr/>
          </p:nvSpPr>
          <p:spPr bwMode="auto">
            <a:xfrm>
              <a:off x="1571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6" name="Rectangle 58"/>
            <p:cNvSpPr>
              <a:spLocks noChangeArrowheads="1"/>
            </p:cNvSpPr>
            <p:nvPr/>
          </p:nvSpPr>
          <p:spPr bwMode="auto">
            <a:xfrm>
              <a:off x="1812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7" name="Rectangle 59"/>
            <p:cNvSpPr>
              <a:spLocks noChangeArrowheads="1"/>
            </p:cNvSpPr>
            <p:nvPr/>
          </p:nvSpPr>
          <p:spPr bwMode="auto">
            <a:xfrm>
              <a:off x="2053" y="2807"/>
              <a:ext cx="242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8" name="Rectangle 60"/>
            <p:cNvSpPr>
              <a:spLocks noChangeArrowheads="1"/>
            </p:cNvSpPr>
            <p:nvPr/>
          </p:nvSpPr>
          <p:spPr bwMode="auto">
            <a:xfrm>
              <a:off x="2295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9" name="Rectangle 61"/>
            <p:cNvSpPr>
              <a:spLocks noChangeArrowheads="1"/>
            </p:cNvSpPr>
            <p:nvPr/>
          </p:nvSpPr>
          <p:spPr bwMode="auto">
            <a:xfrm>
              <a:off x="2536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0" name="Rectangle 62"/>
            <p:cNvSpPr>
              <a:spLocks noChangeArrowheads="1"/>
            </p:cNvSpPr>
            <p:nvPr/>
          </p:nvSpPr>
          <p:spPr bwMode="auto">
            <a:xfrm>
              <a:off x="2777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1" name="Rectangle 63"/>
            <p:cNvSpPr>
              <a:spLocks noChangeArrowheads="1"/>
            </p:cNvSpPr>
            <p:nvPr/>
          </p:nvSpPr>
          <p:spPr bwMode="auto">
            <a:xfrm>
              <a:off x="3018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2" name="Rectangle 64"/>
            <p:cNvSpPr>
              <a:spLocks noChangeArrowheads="1"/>
            </p:cNvSpPr>
            <p:nvPr/>
          </p:nvSpPr>
          <p:spPr bwMode="auto">
            <a:xfrm>
              <a:off x="3259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3" name="Rectangle 65"/>
            <p:cNvSpPr>
              <a:spLocks noChangeArrowheads="1"/>
            </p:cNvSpPr>
            <p:nvPr/>
          </p:nvSpPr>
          <p:spPr bwMode="auto">
            <a:xfrm>
              <a:off x="1089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4" name="Rectangle 66"/>
            <p:cNvSpPr>
              <a:spLocks noChangeArrowheads="1"/>
            </p:cNvSpPr>
            <p:nvPr/>
          </p:nvSpPr>
          <p:spPr bwMode="auto">
            <a:xfrm>
              <a:off x="1330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5" name="Rectangle 67"/>
            <p:cNvSpPr>
              <a:spLocks noChangeArrowheads="1"/>
            </p:cNvSpPr>
            <p:nvPr/>
          </p:nvSpPr>
          <p:spPr bwMode="auto">
            <a:xfrm>
              <a:off x="1571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6" name="Rectangle 68"/>
            <p:cNvSpPr>
              <a:spLocks noChangeArrowheads="1"/>
            </p:cNvSpPr>
            <p:nvPr/>
          </p:nvSpPr>
          <p:spPr bwMode="auto">
            <a:xfrm>
              <a:off x="1812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7" name="Rectangle 69"/>
            <p:cNvSpPr>
              <a:spLocks noChangeArrowheads="1"/>
            </p:cNvSpPr>
            <p:nvPr/>
          </p:nvSpPr>
          <p:spPr bwMode="auto">
            <a:xfrm>
              <a:off x="2053" y="2567"/>
              <a:ext cx="242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8" name="Rectangle 70"/>
            <p:cNvSpPr>
              <a:spLocks noChangeArrowheads="1"/>
            </p:cNvSpPr>
            <p:nvPr/>
          </p:nvSpPr>
          <p:spPr bwMode="auto">
            <a:xfrm>
              <a:off x="2295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9" name="Rectangle 71"/>
            <p:cNvSpPr>
              <a:spLocks noChangeArrowheads="1"/>
            </p:cNvSpPr>
            <p:nvPr/>
          </p:nvSpPr>
          <p:spPr bwMode="auto">
            <a:xfrm>
              <a:off x="2536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0" name="Rectangle 72"/>
            <p:cNvSpPr>
              <a:spLocks noChangeArrowheads="1"/>
            </p:cNvSpPr>
            <p:nvPr/>
          </p:nvSpPr>
          <p:spPr bwMode="auto">
            <a:xfrm>
              <a:off x="2777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1" name="Rectangle 73"/>
            <p:cNvSpPr>
              <a:spLocks noChangeArrowheads="1"/>
            </p:cNvSpPr>
            <p:nvPr/>
          </p:nvSpPr>
          <p:spPr bwMode="auto">
            <a:xfrm>
              <a:off x="3018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2" name="Rectangle 74"/>
            <p:cNvSpPr>
              <a:spLocks noChangeArrowheads="1"/>
            </p:cNvSpPr>
            <p:nvPr/>
          </p:nvSpPr>
          <p:spPr bwMode="auto">
            <a:xfrm>
              <a:off x="3259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3" name="Rectangle 75"/>
            <p:cNvSpPr>
              <a:spLocks noChangeArrowheads="1"/>
            </p:cNvSpPr>
            <p:nvPr/>
          </p:nvSpPr>
          <p:spPr bwMode="auto">
            <a:xfrm>
              <a:off x="1089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4" name="Rectangle 76"/>
            <p:cNvSpPr>
              <a:spLocks noChangeArrowheads="1"/>
            </p:cNvSpPr>
            <p:nvPr/>
          </p:nvSpPr>
          <p:spPr bwMode="auto">
            <a:xfrm>
              <a:off x="1330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5" name="Rectangle 77"/>
            <p:cNvSpPr>
              <a:spLocks noChangeArrowheads="1"/>
            </p:cNvSpPr>
            <p:nvPr/>
          </p:nvSpPr>
          <p:spPr bwMode="auto">
            <a:xfrm>
              <a:off x="1571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6" name="Rectangle 78"/>
            <p:cNvSpPr>
              <a:spLocks noChangeArrowheads="1"/>
            </p:cNvSpPr>
            <p:nvPr/>
          </p:nvSpPr>
          <p:spPr bwMode="auto">
            <a:xfrm>
              <a:off x="1812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7" name="Rectangle 79"/>
            <p:cNvSpPr>
              <a:spLocks noChangeArrowheads="1"/>
            </p:cNvSpPr>
            <p:nvPr/>
          </p:nvSpPr>
          <p:spPr bwMode="auto">
            <a:xfrm>
              <a:off x="2053" y="2326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8" name="Rectangle 80"/>
            <p:cNvSpPr>
              <a:spLocks noChangeArrowheads="1"/>
            </p:cNvSpPr>
            <p:nvPr/>
          </p:nvSpPr>
          <p:spPr bwMode="auto">
            <a:xfrm>
              <a:off x="2295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9" name="Rectangle 81"/>
            <p:cNvSpPr>
              <a:spLocks noChangeArrowheads="1"/>
            </p:cNvSpPr>
            <p:nvPr/>
          </p:nvSpPr>
          <p:spPr bwMode="auto">
            <a:xfrm>
              <a:off x="2536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0" name="Rectangle 82"/>
            <p:cNvSpPr>
              <a:spLocks noChangeArrowheads="1"/>
            </p:cNvSpPr>
            <p:nvPr/>
          </p:nvSpPr>
          <p:spPr bwMode="auto">
            <a:xfrm>
              <a:off x="2777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1" name="Rectangle 83"/>
            <p:cNvSpPr>
              <a:spLocks noChangeArrowheads="1"/>
            </p:cNvSpPr>
            <p:nvPr/>
          </p:nvSpPr>
          <p:spPr bwMode="auto">
            <a:xfrm>
              <a:off x="3018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2" name="Rectangle 84"/>
            <p:cNvSpPr>
              <a:spLocks noChangeArrowheads="1"/>
            </p:cNvSpPr>
            <p:nvPr/>
          </p:nvSpPr>
          <p:spPr bwMode="auto">
            <a:xfrm>
              <a:off x="3259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3" name="Rectangle 85"/>
            <p:cNvSpPr>
              <a:spLocks noChangeArrowheads="1"/>
            </p:cNvSpPr>
            <p:nvPr/>
          </p:nvSpPr>
          <p:spPr bwMode="auto">
            <a:xfrm>
              <a:off x="1089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4" name="Rectangle 86"/>
            <p:cNvSpPr>
              <a:spLocks noChangeArrowheads="1"/>
            </p:cNvSpPr>
            <p:nvPr/>
          </p:nvSpPr>
          <p:spPr bwMode="auto">
            <a:xfrm>
              <a:off x="1330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5" name="Rectangle 87"/>
            <p:cNvSpPr>
              <a:spLocks noChangeArrowheads="1"/>
            </p:cNvSpPr>
            <p:nvPr/>
          </p:nvSpPr>
          <p:spPr bwMode="auto">
            <a:xfrm>
              <a:off x="1571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6" name="Rectangle 88"/>
            <p:cNvSpPr>
              <a:spLocks noChangeArrowheads="1"/>
            </p:cNvSpPr>
            <p:nvPr/>
          </p:nvSpPr>
          <p:spPr bwMode="auto">
            <a:xfrm>
              <a:off x="1812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7" name="Rectangle 89"/>
            <p:cNvSpPr>
              <a:spLocks noChangeArrowheads="1"/>
            </p:cNvSpPr>
            <p:nvPr/>
          </p:nvSpPr>
          <p:spPr bwMode="auto">
            <a:xfrm>
              <a:off x="2053" y="2084"/>
              <a:ext cx="242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8" name="Rectangle 90"/>
            <p:cNvSpPr>
              <a:spLocks noChangeArrowheads="1"/>
            </p:cNvSpPr>
            <p:nvPr/>
          </p:nvSpPr>
          <p:spPr bwMode="auto">
            <a:xfrm>
              <a:off x="2295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9" name="Rectangle 91"/>
            <p:cNvSpPr>
              <a:spLocks noChangeArrowheads="1"/>
            </p:cNvSpPr>
            <p:nvPr/>
          </p:nvSpPr>
          <p:spPr bwMode="auto">
            <a:xfrm>
              <a:off x="2536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0" name="Rectangle 92"/>
            <p:cNvSpPr>
              <a:spLocks noChangeArrowheads="1"/>
            </p:cNvSpPr>
            <p:nvPr/>
          </p:nvSpPr>
          <p:spPr bwMode="auto">
            <a:xfrm>
              <a:off x="2777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1" name="Rectangle 93"/>
            <p:cNvSpPr>
              <a:spLocks noChangeArrowheads="1"/>
            </p:cNvSpPr>
            <p:nvPr/>
          </p:nvSpPr>
          <p:spPr bwMode="auto">
            <a:xfrm>
              <a:off x="3018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2" name="Rectangle 94"/>
            <p:cNvSpPr>
              <a:spLocks noChangeArrowheads="1"/>
            </p:cNvSpPr>
            <p:nvPr/>
          </p:nvSpPr>
          <p:spPr bwMode="auto">
            <a:xfrm>
              <a:off x="3259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3" name="Rectangle 95"/>
            <p:cNvSpPr>
              <a:spLocks noChangeArrowheads="1"/>
            </p:cNvSpPr>
            <p:nvPr/>
          </p:nvSpPr>
          <p:spPr bwMode="auto">
            <a:xfrm>
              <a:off x="1089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4" name="Rectangle 96"/>
            <p:cNvSpPr>
              <a:spLocks noChangeArrowheads="1"/>
            </p:cNvSpPr>
            <p:nvPr/>
          </p:nvSpPr>
          <p:spPr bwMode="auto">
            <a:xfrm>
              <a:off x="1330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5" name="Rectangle 97"/>
            <p:cNvSpPr>
              <a:spLocks noChangeArrowheads="1"/>
            </p:cNvSpPr>
            <p:nvPr/>
          </p:nvSpPr>
          <p:spPr bwMode="auto">
            <a:xfrm>
              <a:off x="1571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6" name="Rectangle 98"/>
            <p:cNvSpPr>
              <a:spLocks noChangeArrowheads="1"/>
            </p:cNvSpPr>
            <p:nvPr/>
          </p:nvSpPr>
          <p:spPr bwMode="auto">
            <a:xfrm>
              <a:off x="1812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7" name="Rectangle 99"/>
            <p:cNvSpPr>
              <a:spLocks noChangeArrowheads="1"/>
            </p:cNvSpPr>
            <p:nvPr/>
          </p:nvSpPr>
          <p:spPr bwMode="auto">
            <a:xfrm>
              <a:off x="2053" y="1844"/>
              <a:ext cx="242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8" name="Rectangle 100"/>
            <p:cNvSpPr>
              <a:spLocks noChangeArrowheads="1"/>
            </p:cNvSpPr>
            <p:nvPr/>
          </p:nvSpPr>
          <p:spPr bwMode="auto">
            <a:xfrm>
              <a:off x="2295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9" name="Rectangle 101"/>
            <p:cNvSpPr>
              <a:spLocks noChangeArrowheads="1"/>
            </p:cNvSpPr>
            <p:nvPr/>
          </p:nvSpPr>
          <p:spPr bwMode="auto">
            <a:xfrm>
              <a:off x="2536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0" name="Rectangle 102"/>
            <p:cNvSpPr>
              <a:spLocks noChangeArrowheads="1"/>
            </p:cNvSpPr>
            <p:nvPr/>
          </p:nvSpPr>
          <p:spPr bwMode="auto">
            <a:xfrm>
              <a:off x="2777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1" name="Rectangle 103"/>
            <p:cNvSpPr>
              <a:spLocks noChangeArrowheads="1"/>
            </p:cNvSpPr>
            <p:nvPr/>
          </p:nvSpPr>
          <p:spPr bwMode="auto">
            <a:xfrm>
              <a:off x="3018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2" name="Rectangle 104"/>
            <p:cNvSpPr>
              <a:spLocks noChangeArrowheads="1"/>
            </p:cNvSpPr>
            <p:nvPr/>
          </p:nvSpPr>
          <p:spPr bwMode="auto">
            <a:xfrm>
              <a:off x="3259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3" name="Rectangle 105"/>
            <p:cNvSpPr>
              <a:spLocks noChangeArrowheads="1"/>
            </p:cNvSpPr>
            <p:nvPr/>
          </p:nvSpPr>
          <p:spPr bwMode="auto">
            <a:xfrm>
              <a:off x="1089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4" name="Rectangle 106"/>
            <p:cNvSpPr>
              <a:spLocks noChangeArrowheads="1"/>
            </p:cNvSpPr>
            <p:nvPr/>
          </p:nvSpPr>
          <p:spPr bwMode="auto">
            <a:xfrm>
              <a:off x="1330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5" name="Rectangle 107"/>
            <p:cNvSpPr>
              <a:spLocks noChangeArrowheads="1"/>
            </p:cNvSpPr>
            <p:nvPr/>
          </p:nvSpPr>
          <p:spPr bwMode="auto">
            <a:xfrm>
              <a:off x="1571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6" name="Rectangle 108"/>
            <p:cNvSpPr>
              <a:spLocks noChangeArrowheads="1"/>
            </p:cNvSpPr>
            <p:nvPr/>
          </p:nvSpPr>
          <p:spPr bwMode="auto">
            <a:xfrm>
              <a:off x="1812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7" name="Rectangle 109"/>
            <p:cNvSpPr>
              <a:spLocks noChangeArrowheads="1"/>
            </p:cNvSpPr>
            <p:nvPr/>
          </p:nvSpPr>
          <p:spPr bwMode="auto">
            <a:xfrm>
              <a:off x="2053" y="1603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8" name="Rectangle 110"/>
            <p:cNvSpPr>
              <a:spLocks noChangeArrowheads="1"/>
            </p:cNvSpPr>
            <p:nvPr/>
          </p:nvSpPr>
          <p:spPr bwMode="auto">
            <a:xfrm>
              <a:off x="2295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9" name="Rectangle 111"/>
            <p:cNvSpPr>
              <a:spLocks noChangeArrowheads="1"/>
            </p:cNvSpPr>
            <p:nvPr/>
          </p:nvSpPr>
          <p:spPr bwMode="auto">
            <a:xfrm>
              <a:off x="2536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80" name="Rectangle 112"/>
            <p:cNvSpPr>
              <a:spLocks noChangeArrowheads="1"/>
            </p:cNvSpPr>
            <p:nvPr/>
          </p:nvSpPr>
          <p:spPr bwMode="auto">
            <a:xfrm>
              <a:off x="2777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81" name="Rectangle 113"/>
            <p:cNvSpPr>
              <a:spLocks noChangeArrowheads="1"/>
            </p:cNvSpPr>
            <p:nvPr/>
          </p:nvSpPr>
          <p:spPr bwMode="auto">
            <a:xfrm>
              <a:off x="3018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82" name="Rectangle 114"/>
            <p:cNvSpPr>
              <a:spLocks noChangeArrowheads="1"/>
            </p:cNvSpPr>
            <p:nvPr/>
          </p:nvSpPr>
          <p:spPr bwMode="auto">
            <a:xfrm>
              <a:off x="3259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83" name="Text Box 115"/>
            <p:cNvSpPr txBox="1">
              <a:spLocks noChangeArrowheads="1"/>
            </p:cNvSpPr>
            <p:nvPr/>
          </p:nvSpPr>
          <p:spPr bwMode="auto">
            <a:xfrm>
              <a:off x="695" y="1499"/>
              <a:ext cx="44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500</a:t>
              </a:r>
            </a:p>
          </p:txBody>
        </p:sp>
        <p:sp>
          <p:nvSpPr>
            <p:cNvPr id="32884" name="Text Box 116"/>
            <p:cNvSpPr txBox="1">
              <a:spLocks noChangeArrowheads="1"/>
            </p:cNvSpPr>
            <p:nvPr/>
          </p:nvSpPr>
          <p:spPr bwMode="auto">
            <a:xfrm rot="-5400000">
              <a:off x="-247" y="2495"/>
              <a:ext cx="16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sz="2000">
                  <a:solidFill>
                    <a:schemeClr val="accent2"/>
                  </a:solidFill>
                </a:rPr>
                <a:t>Number of Visitors</a:t>
              </a:r>
            </a:p>
          </p:txBody>
        </p:sp>
        <p:sp>
          <p:nvSpPr>
            <p:cNvPr id="32885" name="Line 117"/>
            <p:cNvSpPr>
              <a:spLocks noChangeShapeType="1"/>
            </p:cNvSpPr>
            <p:nvPr/>
          </p:nvSpPr>
          <p:spPr bwMode="auto">
            <a:xfrm>
              <a:off x="1089" y="3772"/>
              <a:ext cx="241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886" name="Line 118"/>
            <p:cNvSpPr>
              <a:spLocks noChangeShapeType="1"/>
            </p:cNvSpPr>
            <p:nvPr/>
          </p:nvSpPr>
          <p:spPr bwMode="auto">
            <a:xfrm>
              <a:off x="1089" y="1611"/>
              <a:ext cx="0" cy="216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887" name="Text Box 119" descr="Parchment"/>
            <p:cNvSpPr txBox="1">
              <a:spLocks noChangeArrowheads="1"/>
            </p:cNvSpPr>
            <p:nvPr/>
          </p:nvSpPr>
          <p:spPr bwMode="auto">
            <a:xfrm>
              <a:off x="192" y="216"/>
              <a:ext cx="5388" cy="7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1900" dirty="0"/>
                <a:t>The table below shows the number of people who visited a museum over a 10 day period last summer together with the daily sunshine totals. </a:t>
              </a:r>
            </a:p>
            <a:p>
              <a:pPr>
                <a:spcBef>
                  <a:spcPct val="50000"/>
                </a:spcBef>
              </a:pPr>
              <a:r>
                <a:rPr lang="en-GB" sz="2000" dirty="0"/>
                <a:t>Plot a </a:t>
              </a:r>
              <a:r>
                <a:rPr lang="en-GB" sz="2000" dirty="0">
                  <a:solidFill>
                    <a:srgbClr val="FF0000"/>
                  </a:solidFill>
                </a:rPr>
                <a:t>scatter graph </a:t>
              </a:r>
              <a:r>
                <a:rPr lang="en-GB" sz="2000" dirty="0"/>
                <a:t>for this data.</a:t>
              </a:r>
              <a:endParaRPr lang="en-GB" sz="2000" dirty="0">
                <a:solidFill>
                  <a:schemeClr val="accent2"/>
                </a:solidFill>
              </a:endParaRPr>
            </a:p>
          </p:txBody>
        </p:sp>
        <p:sp>
          <p:nvSpPr>
            <p:cNvPr id="32929" name="Line 161"/>
            <p:cNvSpPr>
              <a:spLocks noChangeShapeType="1"/>
            </p:cNvSpPr>
            <p:nvPr/>
          </p:nvSpPr>
          <p:spPr bwMode="auto">
            <a:xfrm rot="5400000">
              <a:off x="969" y="3655"/>
              <a:ext cx="23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30" name="Freeform 162"/>
            <p:cNvSpPr>
              <a:spLocks/>
            </p:cNvSpPr>
            <p:nvPr/>
          </p:nvSpPr>
          <p:spPr bwMode="auto">
            <a:xfrm rot="5400000">
              <a:off x="969" y="3611"/>
              <a:ext cx="243" cy="8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7" y="48"/>
                </a:cxn>
                <a:cxn ang="0">
                  <a:pos x="120" y="0"/>
                </a:cxn>
                <a:cxn ang="0">
                  <a:pos x="154" y="84"/>
                </a:cxn>
                <a:cxn ang="0">
                  <a:pos x="175" y="44"/>
                </a:cxn>
                <a:cxn ang="0">
                  <a:pos x="243" y="44"/>
                </a:cxn>
              </a:cxnLst>
              <a:rect l="0" t="0" r="r" b="b"/>
              <a:pathLst>
                <a:path w="243" h="84">
                  <a:moveTo>
                    <a:pt x="0" y="48"/>
                  </a:moveTo>
                  <a:lnTo>
                    <a:pt x="97" y="48"/>
                  </a:lnTo>
                  <a:lnTo>
                    <a:pt x="120" y="0"/>
                  </a:lnTo>
                  <a:lnTo>
                    <a:pt x="154" y="84"/>
                  </a:lnTo>
                  <a:lnTo>
                    <a:pt x="175" y="44"/>
                  </a:lnTo>
                  <a:lnTo>
                    <a:pt x="243" y="44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0" name="Rectangle 192"/>
            <p:cNvSpPr>
              <a:spLocks noChangeArrowheads="1"/>
            </p:cNvSpPr>
            <p:nvPr/>
          </p:nvSpPr>
          <p:spPr bwMode="auto">
            <a:xfrm>
              <a:off x="5196" y="1272"/>
              <a:ext cx="38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320</a:t>
              </a:r>
            </a:p>
          </p:txBody>
        </p:sp>
        <p:sp>
          <p:nvSpPr>
            <p:cNvPr id="32959" name="Rectangle 191"/>
            <p:cNvSpPr>
              <a:spLocks noChangeArrowheads="1"/>
            </p:cNvSpPr>
            <p:nvPr/>
          </p:nvSpPr>
          <p:spPr bwMode="auto">
            <a:xfrm>
              <a:off x="4788" y="1272"/>
              <a:ext cx="408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350</a:t>
              </a:r>
            </a:p>
          </p:txBody>
        </p:sp>
        <p:sp>
          <p:nvSpPr>
            <p:cNvPr id="32958" name="Rectangle 190"/>
            <p:cNvSpPr>
              <a:spLocks noChangeArrowheads="1"/>
            </p:cNvSpPr>
            <p:nvPr/>
          </p:nvSpPr>
          <p:spPr bwMode="auto">
            <a:xfrm>
              <a:off x="4404" y="1272"/>
              <a:ext cx="384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220</a:t>
              </a:r>
            </a:p>
          </p:txBody>
        </p:sp>
        <p:sp>
          <p:nvSpPr>
            <p:cNvPr id="32957" name="Rectangle 189"/>
            <p:cNvSpPr>
              <a:spLocks noChangeArrowheads="1"/>
            </p:cNvSpPr>
            <p:nvPr/>
          </p:nvSpPr>
          <p:spPr bwMode="auto">
            <a:xfrm>
              <a:off x="4008" y="1272"/>
              <a:ext cx="396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175</a:t>
              </a:r>
            </a:p>
          </p:txBody>
        </p:sp>
        <p:sp>
          <p:nvSpPr>
            <p:cNvPr id="32956" name="Rectangle 188"/>
            <p:cNvSpPr>
              <a:spLocks noChangeArrowheads="1"/>
            </p:cNvSpPr>
            <p:nvPr/>
          </p:nvSpPr>
          <p:spPr bwMode="auto">
            <a:xfrm>
              <a:off x="3612" y="1272"/>
              <a:ext cx="396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50</a:t>
              </a:r>
            </a:p>
          </p:txBody>
        </p:sp>
        <p:sp>
          <p:nvSpPr>
            <p:cNvPr id="32955" name="Rectangle 187"/>
            <p:cNvSpPr>
              <a:spLocks noChangeArrowheads="1"/>
            </p:cNvSpPr>
            <p:nvPr/>
          </p:nvSpPr>
          <p:spPr bwMode="auto">
            <a:xfrm>
              <a:off x="3192" y="1272"/>
              <a:ext cx="42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200</a:t>
              </a:r>
            </a:p>
          </p:txBody>
        </p:sp>
        <p:sp>
          <p:nvSpPr>
            <p:cNvPr id="32954" name="Rectangle 186"/>
            <p:cNvSpPr>
              <a:spLocks noChangeArrowheads="1"/>
            </p:cNvSpPr>
            <p:nvPr/>
          </p:nvSpPr>
          <p:spPr bwMode="auto">
            <a:xfrm>
              <a:off x="2772" y="1272"/>
              <a:ext cx="42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390</a:t>
              </a:r>
            </a:p>
          </p:txBody>
        </p:sp>
        <p:sp>
          <p:nvSpPr>
            <p:cNvPr id="32953" name="Rectangle 185"/>
            <p:cNvSpPr>
              <a:spLocks noChangeArrowheads="1"/>
            </p:cNvSpPr>
            <p:nvPr/>
          </p:nvSpPr>
          <p:spPr bwMode="auto">
            <a:xfrm>
              <a:off x="2376" y="1272"/>
              <a:ext cx="396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100</a:t>
              </a:r>
            </a:p>
          </p:txBody>
        </p:sp>
        <p:sp>
          <p:nvSpPr>
            <p:cNvPr id="32952" name="Rectangle 184"/>
            <p:cNvSpPr>
              <a:spLocks noChangeArrowheads="1"/>
            </p:cNvSpPr>
            <p:nvPr/>
          </p:nvSpPr>
          <p:spPr bwMode="auto">
            <a:xfrm>
              <a:off x="1908" y="1272"/>
              <a:ext cx="468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475</a:t>
              </a:r>
            </a:p>
          </p:txBody>
        </p:sp>
        <p:sp>
          <p:nvSpPr>
            <p:cNvPr id="32951" name="Rectangle 183"/>
            <p:cNvSpPr>
              <a:spLocks noChangeArrowheads="1"/>
            </p:cNvSpPr>
            <p:nvPr/>
          </p:nvSpPr>
          <p:spPr bwMode="auto">
            <a:xfrm>
              <a:off x="1527" y="1272"/>
              <a:ext cx="381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300</a:t>
              </a:r>
            </a:p>
          </p:txBody>
        </p:sp>
        <p:sp>
          <p:nvSpPr>
            <p:cNvPr id="32950" name="Rectangle 182"/>
            <p:cNvSpPr>
              <a:spLocks noChangeArrowheads="1"/>
            </p:cNvSpPr>
            <p:nvPr/>
          </p:nvSpPr>
          <p:spPr bwMode="auto">
            <a:xfrm>
              <a:off x="168" y="1272"/>
              <a:ext cx="1359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Visitors</a:t>
              </a:r>
            </a:p>
          </p:txBody>
        </p:sp>
        <p:sp>
          <p:nvSpPr>
            <p:cNvPr id="32949" name="Rectangle 181"/>
            <p:cNvSpPr>
              <a:spLocks noChangeArrowheads="1"/>
            </p:cNvSpPr>
            <p:nvPr/>
          </p:nvSpPr>
          <p:spPr bwMode="auto">
            <a:xfrm>
              <a:off x="5196" y="1012"/>
              <a:ext cx="380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2</a:t>
              </a:r>
            </a:p>
          </p:txBody>
        </p:sp>
        <p:sp>
          <p:nvSpPr>
            <p:cNvPr id="32948" name="Rectangle 180"/>
            <p:cNvSpPr>
              <a:spLocks noChangeArrowheads="1"/>
            </p:cNvSpPr>
            <p:nvPr/>
          </p:nvSpPr>
          <p:spPr bwMode="auto">
            <a:xfrm>
              <a:off x="4788" y="1012"/>
              <a:ext cx="408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</a:t>
              </a:r>
            </a:p>
          </p:txBody>
        </p:sp>
        <p:sp>
          <p:nvSpPr>
            <p:cNvPr id="32947" name="Rectangle 179"/>
            <p:cNvSpPr>
              <a:spLocks noChangeArrowheads="1"/>
            </p:cNvSpPr>
            <p:nvPr/>
          </p:nvSpPr>
          <p:spPr bwMode="auto">
            <a:xfrm>
              <a:off x="4404" y="1012"/>
              <a:ext cx="384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5</a:t>
              </a:r>
            </a:p>
          </p:txBody>
        </p:sp>
        <p:sp>
          <p:nvSpPr>
            <p:cNvPr id="32946" name="Rectangle 178"/>
            <p:cNvSpPr>
              <a:spLocks noChangeArrowheads="1"/>
            </p:cNvSpPr>
            <p:nvPr/>
          </p:nvSpPr>
          <p:spPr bwMode="auto">
            <a:xfrm>
              <a:off x="4008" y="1012"/>
              <a:ext cx="396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7</a:t>
              </a:r>
            </a:p>
          </p:txBody>
        </p:sp>
        <p:sp>
          <p:nvSpPr>
            <p:cNvPr id="32945" name="Rectangle 177"/>
            <p:cNvSpPr>
              <a:spLocks noChangeArrowheads="1"/>
            </p:cNvSpPr>
            <p:nvPr/>
          </p:nvSpPr>
          <p:spPr bwMode="auto">
            <a:xfrm>
              <a:off x="3612" y="1012"/>
              <a:ext cx="396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10</a:t>
              </a:r>
            </a:p>
          </p:txBody>
        </p:sp>
        <p:sp>
          <p:nvSpPr>
            <p:cNvPr id="32944" name="Rectangle 176"/>
            <p:cNvSpPr>
              <a:spLocks noChangeArrowheads="1"/>
            </p:cNvSpPr>
            <p:nvPr/>
          </p:nvSpPr>
          <p:spPr bwMode="auto">
            <a:xfrm>
              <a:off x="3192" y="1012"/>
              <a:ext cx="420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8</a:t>
              </a:r>
            </a:p>
          </p:txBody>
        </p:sp>
        <p:sp>
          <p:nvSpPr>
            <p:cNvPr id="32943" name="Rectangle 175"/>
            <p:cNvSpPr>
              <a:spLocks noChangeArrowheads="1"/>
            </p:cNvSpPr>
            <p:nvPr/>
          </p:nvSpPr>
          <p:spPr bwMode="auto">
            <a:xfrm>
              <a:off x="2772" y="1012"/>
              <a:ext cx="420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</a:t>
              </a:r>
            </a:p>
          </p:txBody>
        </p:sp>
        <p:sp>
          <p:nvSpPr>
            <p:cNvPr id="32942" name="Rectangle 174"/>
            <p:cNvSpPr>
              <a:spLocks noChangeArrowheads="1"/>
            </p:cNvSpPr>
            <p:nvPr/>
          </p:nvSpPr>
          <p:spPr bwMode="auto">
            <a:xfrm>
              <a:off x="2376" y="1012"/>
              <a:ext cx="396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8</a:t>
              </a:r>
            </a:p>
          </p:txBody>
        </p:sp>
        <p:sp>
          <p:nvSpPr>
            <p:cNvPr id="32941" name="Rectangle 173"/>
            <p:cNvSpPr>
              <a:spLocks noChangeArrowheads="1"/>
            </p:cNvSpPr>
            <p:nvPr/>
          </p:nvSpPr>
          <p:spPr bwMode="auto">
            <a:xfrm>
              <a:off x="1908" y="1012"/>
              <a:ext cx="468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0.5</a:t>
              </a:r>
            </a:p>
          </p:txBody>
        </p:sp>
        <p:sp>
          <p:nvSpPr>
            <p:cNvPr id="32940" name="Rectangle 172"/>
            <p:cNvSpPr>
              <a:spLocks noChangeArrowheads="1"/>
            </p:cNvSpPr>
            <p:nvPr/>
          </p:nvSpPr>
          <p:spPr bwMode="auto">
            <a:xfrm>
              <a:off x="1527" y="1012"/>
              <a:ext cx="381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6</a:t>
              </a:r>
            </a:p>
          </p:txBody>
        </p:sp>
        <p:sp>
          <p:nvSpPr>
            <p:cNvPr id="32939" name="Rectangle 171"/>
            <p:cNvSpPr>
              <a:spLocks noChangeArrowheads="1"/>
            </p:cNvSpPr>
            <p:nvPr/>
          </p:nvSpPr>
          <p:spPr bwMode="auto">
            <a:xfrm>
              <a:off x="168" y="1012"/>
              <a:ext cx="1359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Hours Sunshine</a:t>
              </a:r>
            </a:p>
          </p:txBody>
        </p:sp>
        <p:sp>
          <p:nvSpPr>
            <p:cNvPr id="32961" name="Line 193"/>
            <p:cNvSpPr>
              <a:spLocks noChangeShapeType="1"/>
            </p:cNvSpPr>
            <p:nvPr/>
          </p:nvSpPr>
          <p:spPr bwMode="auto">
            <a:xfrm>
              <a:off x="168" y="1012"/>
              <a:ext cx="5408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2" name="Line 194"/>
            <p:cNvSpPr>
              <a:spLocks noChangeShapeType="1"/>
            </p:cNvSpPr>
            <p:nvPr/>
          </p:nvSpPr>
          <p:spPr bwMode="auto">
            <a:xfrm>
              <a:off x="168" y="1272"/>
              <a:ext cx="54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3" name="Line 195"/>
            <p:cNvSpPr>
              <a:spLocks noChangeShapeType="1"/>
            </p:cNvSpPr>
            <p:nvPr/>
          </p:nvSpPr>
          <p:spPr bwMode="auto">
            <a:xfrm>
              <a:off x="168" y="1502"/>
              <a:ext cx="5408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4" name="Line 196"/>
            <p:cNvSpPr>
              <a:spLocks noChangeShapeType="1"/>
            </p:cNvSpPr>
            <p:nvPr/>
          </p:nvSpPr>
          <p:spPr bwMode="auto">
            <a:xfrm>
              <a:off x="168" y="1012"/>
              <a:ext cx="0" cy="49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5" name="Line 197"/>
            <p:cNvSpPr>
              <a:spLocks noChangeShapeType="1"/>
            </p:cNvSpPr>
            <p:nvPr/>
          </p:nvSpPr>
          <p:spPr bwMode="auto">
            <a:xfrm>
              <a:off x="1527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6" name="Line 198"/>
            <p:cNvSpPr>
              <a:spLocks noChangeShapeType="1"/>
            </p:cNvSpPr>
            <p:nvPr/>
          </p:nvSpPr>
          <p:spPr bwMode="auto">
            <a:xfrm>
              <a:off x="1908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7" name="Line 199"/>
            <p:cNvSpPr>
              <a:spLocks noChangeShapeType="1"/>
            </p:cNvSpPr>
            <p:nvPr/>
          </p:nvSpPr>
          <p:spPr bwMode="auto">
            <a:xfrm>
              <a:off x="2376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8" name="Line 200"/>
            <p:cNvSpPr>
              <a:spLocks noChangeShapeType="1"/>
            </p:cNvSpPr>
            <p:nvPr/>
          </p:nvSpPr>
          <p:spPr bwMode="auto">
            <a:xfrm>
              <a:off x="2772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9" name="Line 201"/>
            <p:cNvSpPr>
              <a:spLocks noChangeShapeType="1"/>
            </p:cNvSpPr>
            <p:nvPr/>
          </p:nvSpPr>
          <p:spPr bwMode="auto">
            <a:xfrm>
              <a:off x="3192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0" name="Line 202"/>
            <p:cNvSpPr>
              <a:spLocks noChangeShapeType="1"/>
            </p:cNvSpPr>
            <p:nvPr/>
          </p:nvSpPr>
          <p:spPr bwMode="auto">
            <a:xfrm>
              <a:off x="3612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1" name="Line 203"/>
            <p:cNvSpPr>
              <a:spLocks noChangeShapeType="1"/>
            </p:cNvSpPr>
            <p:nvPr/>
          </p:nvSpPr>
          <p:spPr bwMode="auto">
            <a:xfrm>
              <a:off x="4008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2" name="Line 204"/>
            <p:cNvSpPr>
              <a:spLocks noChangeShapeType="1"/>
            </p:cNvSpPr>
            <p:nvPr/>
          </p:nvSpPr>
          <p:spPr bwMode="auto">
            <a:xfrm>
              <a:off x="4404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3" name="Line 205"/>
            <p:cNvSpPr>
              <a:spLocks noChangeShapeType="1"/>
            </p:cNvSpPr>
            <p:nvPr/>
          </p:nvSpPr>
          <p:spPr bwMode="auto">
            <a:xfrm>
              <a:off x="4788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4" name="Line 206"/>
            <p:cNvSpPr>
              <a:spLocks noChangeShapeType="1"/>
            </p:cNvSpPr>
            <p:nvPr/>
          </p:nvSpPr>
          <p:spPr bwMode="auto">
            <a:xfrm>
              <a:off x="5196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5" name="Line 207"/>
            <p:cNvSpPr>
              <a:spLocks noChangeShapeType="1"/>
            </p:cNvSpPr>
            <p:nvPr/>
          </p:nvSpPr>
          <p:spPr bwMode="auto">
            <a:xfrm>
              <a:off x="5576" y="1012"/>
              <a:ext cx="0" cy="49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3030" name="Text Box 262"/>
            <p:cNvSpPr txBox="1">
              <a:spLocks noChangeArrowheads="1"/>
            </p:cNvSpPr>
            <p:nvPr/>
          </p:nvSpPr>
          <p:spPr bwMode="auto">
            <a:xfrm>
              <a:off x="975" y="3768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0</a:t>
              </a:r>
            </a:p>
          </p:txBody>
        </p:sp>
      </p:grpSp>
      <p:sp>
        <p:nvSpPr>
          <p:cNvPr id="33071" name="Rectangle 303"/>
          <p:cNvSpPr>
            <a:spLocks noChangeArrowheads="1"/>
          </p:cNvSpPr>
          <p:nvPr/>
        </p:nvSpPr>
        <p:spPr bwMode="auto">
          <a:xfrm>
            <a:off x="4423742" y="1619250"/>
            <a:ext cx="652314" cy="7524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3072" name="Oval 304"/>
          <p:cNvSpPr>
            <a:spLocks noChangeArrowheads="1"/>
          </p:cNvSpPr>
          <p:nvPr/>
        </p:nvSpPr>
        <p:spPr bwMode="auto">
          <a:xfrm>
            <a:off x="3995738" y="4030663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0" name="Oval 304"/>
          <p:cNvSpPr>
            <a:spLocks noChangeArrowheads="1"/>
          </p:cNvSpPr>
          <p:nvPr/>
        </p:nvSpPr>
        <p:spPr bwMode="auto">
          <a:xfrm>
            <a:off x="1904502" y="2719388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1" name="Oval 304"/>
          <p:cNvSpPr>
            <a:spLocks noChangeArrowheads="1"/>
          </p:cNvSpPr>
          <p:nvPr/>
        </p:nvSpPr>
        <p:spPr bwMode="auto">
          <a:xfrm>
            <a:off x="4760260" y="5596161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2" name="Oval 304"/>
          <p:cNvSpPr>
            <a:spLocks noChangeArrowheads="1"/>
          </p:cNvSpPr>
          <p:nvPr/>
        </p:nvSpPr>
        <p:spPr bwMode="auto">
          <a:xfrm>
            <a:off x="2843808" y="3356992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742419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02"/>
          <p:cNvGrpSpPr>
            <a:grpSpLocks/>
          </p:cNvGrpSpPr>
          <p:nvPr/>
        </p:nvGrpSpPr>
        <p:grpSpPr bwMode="auto">
          <a:xfrm>
            <a:off x="266700" y="342900"/>
            <a:ext cx="8591550" cy="6324600"/>
            <a:chOff x="168" y="216"/>
            <a:chExt cx="5412" cy="3984"/>
          </a:xfrm>
        </p:grpSpPr>
        <p:sp>
          <p:nvSpPr>
            <p:cNvPr id="32773" name="Text Box 5"/>
            <p:cNvSpPr txBox="1">
              <a:spLocks noChangeArrowheads="1"/>
            </p:cNvSpPr>
            <p:nvPr/>
          </p:nvSpPr>
          <p:spPr bwMode="auto">
            <a:xfrm>
              <a:off x="1224" y="3780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1</a:t>
              </a:r>
            </a:p>
          </p:txBody>
        </p:sp>
        <p:sp>
          <p:nvSpPr>
            <p:cNvPr id="32774" name="Text Box 6"/>
            <p:cNvSpPr txBox="1">
              <a:spLocks noChangeArrowheads="1"/>
            </p:cNvSpPr>
            <p:nvPr/>
          </p:nvSpPr>
          <p:spPr bwMode="auto">
            <a:xfrm>
              <a:off x="1467" y="3780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2</a:t>
              </a:r>
            </a:p>
          </p:txBody>
        </p:sp>
        <p:sp>
          <p:nvSpPr>
            <p:cNvPr id="32775" name="Text Box 7"/>
            <p:cNvSpPr txBox="1">
              <a:spLocks noChangeArrowheads="1"/>
            </p:cNvSpPr>
            <p:nvPr/>
          </p:nvSpPr>
          <p:spPr bwMode="auto">
            <a:xfrm>
              <a:off x="1731" y="3776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3</a:t>
              </a:r>
            </a:p>
          </p:txBody>
        </p:sp>
        <p:sp>
          <p:nvSpPr>
            <p:cNvPr id="32776" name="Text Box 8"/>
            <p:cNvSpPr txBox="1">
              <a:spLocks noChangeArrowheads="1"/>
            </p:cNvSpPr>
            <p:nvPr/>
          </p:nvSpPr>
          <p:spPr bwMode="auto">
            <a:xfrm>
              <a:off x="1941" y="3780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4</a:t>
              </a:r>
            </a:p>
          </p:txBody>
        </p:sp>
        <p:sp>
          <p:nvSpPr>
            <p:cNvPr id="32777" name="Text Box 9"/>
            <p:cNvSpPr txBox="1">
              <a:spLocks noChangeArrowheads="1"/>
            </p:cNvSpPr>
            <p:nvPr/>
          </p:nvSpPr>
          <p:spPr bwMode="auto">
            <a:xfrm>
              <a:off x="2197" y="3772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5</a:t>
              </a:r>
            </a:p>
          </p:txBody>
        </p:sp>
        <p:sp>
          <p:nvSpPr>
            <p:cNvPr id="32778" name="Text Box 10"/>
            <p:cNvSpPr txBox="1">
              <a:spLocks noChangeArrowheads="1"/>
            </p:cNvSpPr>
            <p:nvPr/>
          </p:nvSpPr>
          <p:spPr bwMode="auto">
            <a:xfrm>
              <a:off x="2437" y="3768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6</a:t>
              </a:r>
            </a:p>
          </p:txBody>
        </p:sp>
        <p:sp>
          <p:nvSpPr>
            <p:cNvPr id="32779" name="Text Box 11"/>
            <p:cNvSpPr txBox="1">
              <a:spLocks noChangeArrowheads="1"/>
            </p:cNvSpPr>
            <p:nvPr/>
          </p:nvSpPr>
          <p:spPr bwMode="auto">
            <a:xfrm>
              <a:off x="2633" y="3772"/>
              <a:ext cx="3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7</a:t>
              </a:r>
            </a:p>
          </p:txBody>
        </p:sp>
        <p:sp>
          <p:nvSpPr>
            <p:cNvPr id="32780" name="Text Box 12"/>
            <p:cNvSpPr txBox="1">
              <a:spLocks noChangeArrowheads="1"/>
            </p:cNvSpPr>
            <p:nvPr/>
          </p:nvSpPr>
          <p:spPr bwMode="auto">
            <a:xfrm>
              <a:off x="2911" y="3774"/>
              <a:ext cx="3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8</a:t>
              </a:r>
            </a:p>
          </p:txBody>
        </p:sp>
        <p:sp>
          <p:nvSpPr>
            <p:cNvPr id="32781" name="Text Box 13"/>
            <p:cNvSpPr txBox="1">
              <a:spLocks noChangeArrowheads="1"/>
            </p:cNvSpPr>
            <p:nvPr/>
          </p:nvSpPr>
          <p:spPr bwMode="auto">
            <a:xfrm>
              <a:off x="3138" y="3776"/>
              <a:ext cx="3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9</a:t>
              </a:r>
            </a:p>
          </p:txBody>
        </p:sp>
        <p:sp>
          <p:nvSpPr>
            <p:cNvPr id="32782" name="Text Box 14"/>
            <p:cNvSpPr txBox="1">
              <a:spLocks noChangeArrowheads="1"/>
            </p:cNvSpPr>
            <p:nvPr/>
          </p:nvSpPr>
          <p:spPr bwMode="auto">
            <a:xfrm>
              <a:off x="3353" y="3772"/>
              <a:ext cx="3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10</a:t>
              </a:r>
            </a:p>
          </p:txBody>
        </p:sp>
        <p:sp>
          <p:nvSpPr>
            <p:cNvPr id="32783" name="Text Box 15"/>
            <p:cNvSpPr txBox="1">
              <a:spLocks noChangeArrowheads="1"/>
            </p:cNvSpPr>
            <p:nvPr/>
          </p:nvSpPr>
          <p:spPr bwMode="auto">
            <a:xfrm>
              <a:off x="1575" y="3950"/>
              <a:ext cx="15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>
                  <a:solidFill>
                    <a:schemeClr val="accent2"/>
                  </a:solidFill>
                </a:rPr>
                <a:t>Hours of Sunshine</a:t>
              </a:r>
            </a:p>
          </p:txBody>
        </p:sp>
        <p:sp>
          <p:nvSpPr>
            <p:cNvPr id="32784" name="Text Box 16"/>
            <p:cNvSpPr txBox="1">
              <a:spLocks noChangeArrowheads="1"/>
            </p:cNvSpPr>
            <p:nvPr/>
          </p:nvSpPr>
          <p:spPr bwMode="auto">
            <a:xfrm>
              <a:off x="702" y="3406"/>
              <a:ext cx="52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100</a:t>
              </a:r>
            </a:p>
          </p:txBody>
        </p:sp>
        <p:sp>
          <p:nvSpPr>
            <p:cNvPr id="32785" name="Text Box 17"/>
            <p:cNvSpPr txBox="1">
              <a:spLocks noChangeArrowheads="1"/>
            </p:cNvSpPr>
            <p:nvPr/>
          </p:nvSpPr>
          <p:spPr bwMode="auto">
            <a:xfrm>
              <a:off x="708" y="3145"/>
              <a:ext cx="4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150</a:t>
              </a:r>
            </a:p>
          </p:txBody>
        </p:sp>
        <p:sp>
          <p:nvSpPr>
            <p:cNvPr id="32786" name="Text Box 18"/>
            <p:cNvSpPr txBox="1">
              <a:spLocks noChangeArrowheads="1"/>
            </p:cNvSpPr>
            <p:nvPr/>
          </p:nvSpPr>
          <p:spPr bwMode="auto">
            <a:xfrm>
              <a:off x="690" y="2907"/>
              <a:ext cx="50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200</a:t>
              </a:r>
            </a:p>
          </p:txBody>
        </p:sp>
        <p:sp>
          <p:nvSpPr>
            <p:cNvPr id="32787" name="Text Box 19"/>
            <p:cNvSpPr txBox="1">
              <a:spLocks noChangeArrowheads="1"/>
            </p:cNvSpPr>
            <p:nvPr/>
          </p:nvSpPr>
          <p:spPr bwMode="auto">
            <a:xfrm>
              <a:off x="697" y="2662"/>
              <a:ext cx="5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250</a:t>
              </a:r>
            </a:p>
          </p:txBody>
        </p:sp>
        <p:sp>
          <p:nvSpPr>
            <p:cNvPr id="32788" name="Text Box 20"/>
            <p:cNvSpPr txBox="1">
              <a:spLocks noChangeArrowheads="1"/>
            </p:cNvSpPr>
            <p:nvPr/>
          </p:nvSpPr>
          <p:spPr bwMode="auto">
            <a:xfrm>
              <a:off x="701" y="2440"/>
              <a:ext cx="42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300</a:t>
              </a:r>
            </a:p>
          </p:txBody>
        </p:sp>
        <p:sp>
          <p:nvSpPr>
            <p:cNvPr id="32789" name="Text Box 21"/>
            <p:cNvSpPr txBox="1">
              <a:spLocks noChangeArrowheads="1"/>
            </p:cNvSpPr>
            <p:nvPr/>
          </p:nvSpPr>
          <p:spPr bwMode="auto">
            <a:xfrm>
              <a:off x="688" y="2210"/>
              <a:ext cx="4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350</a:t>
              </a:r>
            </a:p>
          </p:txBody>
        </p:sp>
        <p:sp>
          <p:nvSpPr>
            <p:cNvPr id="32790" name="Text Box 22"/>
            <p:cNvSpPr txBox="1">
              <a:spLocks noChangeArrowheads="1"/>
            </p:cNvSpPr>
            <p:nvPr/>
          </p:nvSpPr>
          <p:spPr bwMode="auto">
            <a:xfrm>
              <a:off x="695" y="1959"/>
              <a:ext cx="41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400</a:t>
              </a:r>
            </a:p>
          </p:txBody>
        </p:sp>
        <p:sp>
          <p:nvSpPr>
            <p:cNvPr id="32791" name="Text Box 23"/>
            <p:cNvSpPr txBox="1">
              <a:spLocks noChangeArrowheads="1"/>
            </p:cNvSpPr>
            <p:nvPr/>
          </p:nvSpPr>
          <p:spPr bwMode="auto">
            <a:xfrm>
              <a:off x="696" y="1713"/>
              <a:ext cx="46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450</a:t>
              </a:r>
            </a:p>
          </p:txBody>
        </p:sp>
        <p:sp>
          <p:nvSpPr>
            <p:cNvPr id="32793" name="Rectangle 25"/>
            <p:cNvSpPr>
              <a:spLocks noChangeArrowheads="1"/>
            </p:cNvSpPr>
            <p:nvPr/>
          </p:nvSpPr>
          <p:spPr bwMode="auto">
            <a:xfrm>
              <a:off x="1089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4" name="Rectangle 26"/>
            <p:cNvSpPr>
              <a:spLocks noChangeArrowheads="1"/>
            </p:cNvSpPr>
            <p:nvPr/>
          </p:nvSpPr>
          <p:spPr bwMode="auto">
            <a:xfrm>
              <a:off x="1330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5" name="Rectangle 27"/>
            <p:cNvSpPr>
              <a:spLocks noChangeArrowheads="1"/>
            </p:cNvSpPr>
            <p:nvPr/>
          </p:nvSpPr>
          <p:spPr bwMode="auto">
            <a:xfrm>
              <a:off x="1571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6" name="Rectangle 28"/>
            <p:cNvSpPr>
              <a:spLocks noChangeArrowheads="1"/>
            </p:cNvSpPr>
            <p:nvPr/>
          </p:nvSpPr>
          <p:spPr bwMode="auto">
            <a:xfrm>
              <a:off x="1812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7" name="Rectangle 29"/>
            <p:cNvSpPr>
              <a:spLocks noChangeArrowheads="1"/>
            </p:cNvSpPr>
            <p:nvPr/>
          </p:nvSpPr>
          <p:spPr bwMode="auto">
            <a:xfrm>
              <a:off x="2053" y="3531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8" name="Rectangle 30"/>
            <p:cNvSpPr>
              <a:spLocks noChangeArrowheads="1"/>
            </p:cNvSpPr>
            <p:nvPr/>
          </p:nvSpPr>
          <p:spPr bwMode="auto">
            <a:xfrm>
              <a:off x="2295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9" name="Rectangle 31"/>
            <p:cNvSpPr>
              <a:spLocks noChangeArrowheads="1"/>
            </p:cNvSpPr>
            <p:nvPr/>
          </p:nvSpPr>
          <p:spPr bwMode="auto">
            <a:xfrm>
              <a:off x="2536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0" name="Rectangle 32"/>
            <p:cNvSpPr>
              <a:spLocks noChangeArrowheads="1"/>
            </p:cNvSpPr>
            <p:nvPr/>
          </p:nvSpPr>
          <p:spPr bwMode="auto">
            <a:xfrm>
              <a:off x="2777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1" name="Rectangle 33"/>
            <p:cNvSpPr>
              <a:spLocks noChangeArrowheads="1"/>
            </p:cNvSpPr>
            <p:nvPr/>
          </p:nvSpPr>
          <p:spPr bwMode="auto">
            <a:xfrm>
              <a:off x="3018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2" name="Rectangle 34"/>
            <p:cNvSpPr>
              <a:spLocks noChangeArrowheads="1"/>
            </p:cNvSpPr>
            <p:nvPr/>
          </p:nvSpPr>
          <p:spPr bwMode="auto">
            <a:xfrm>
              <a:off x="3259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3" name="Rectangle 35"/>
            <p:cNvSpPr>
              <a:spLocks noChangeArrowheads="1"/>
            </p:cNvSpPr>
            <p:nvPr/>
          </p:nvSpPr>
          <p:spPr bwMode="auto">
            <a:xfrm>
              <a:off x="1089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4" name="Rectangle 36"/>
            <p:cNvSpPr>
              <a:spLocks noChangeArrowheads="1"/>
            </p:cNvSpPr>
            <p:nvPr/>
          </p:nvSpPr>
          <p:spPr bwMode="auto">
            <a:xfrm>
              <a:off x="1330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5" name="Rectangle 37"/>
            <p:cNvSpPr>
              <a:spLocks noChangeArrowheads="1"/>
            </p:cNvSpPr>
            <p:nvPr/>
          </p:nvSpPr>
          <p:spPr bwMode="auto">
            <a:xfrm>
              <a:off x="1571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6" name="Rectangle 38"/>
            <p:cNvSpPr>
              <a:spLocks noChangeArrowheads="1"/>
            </p:cNvSpPr>
            <p:nvPr/>
          </p:nvSpPr>
          <p:spPr bwMode="auto">
            <a:xfrm>
              <a:off x="1812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7" name="Rectangle 39"/>
            <p:cNvSpPr>
              <a:spLocks noChangeArrowheads="1"/>
            </p:cNvSpPr>
            <p:nvPr/>
          </p:nvSpPr>
          <p:spPr bwMode="auto">
            <a:xfrm>
              <a:off x="2053" y="3290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8" name="Rectangle 40"/>
            <p:cNvSpPr>
              <a:spLocks noChangeArrowheads="1"/>
            </p:cNvSpPr>
            <p:nvPr/>
          </p:nvSpPr>
          <p:spPr bwMode="auto">
            <a:xfrm>
              <a:off x="2295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9" name="Rectangle 41"/>
            <p:cNvSpPr>
              <a:spLocks noChangeArrowheads="1"/>
            </p:cNvSpPr>
            <p:nvPr/>
          </p:nvSpPr>
          <p:spPr bwMode="auto">
            <a:xfrm>
              <a:off x="2536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0" name="Rectangle 42"/>
            <p:cNvSpPr>
              <a:spLocks noChangeArrowheads="1"/>
            </p:cNvSpPr>
            <p:nvPr/>
          </p:nvSpPr>
          <p:spPr bwMode="auto">
            <a:xfrm>
              <a:off x="2777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1" name="Rectangle 43"/>
            <p:cNvSpPr>
              <a:spLocks noChangeArrowheads="1"/>
            </p:cNvSpPr>
            <p:nvPr/>
          </p:nvSpPr>
          <p:spPr bwMode="auto">
            <a:xfrm>
              <a:off x="3018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2" name="Rectangle 44"/>
            <p:cNvSpPr>
              <a:spLocks noChangeArrowheads="1"/>
            </p:cNvSpPr>
            <p:nvPr/>
          </p:nvSpPr>
          <p:spPr bwMode="auto">
            <a:xfrm>
              <a:off x="3259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3" name="Rectangle 45"/>
            <p:cNvSpPr>
              <a:spLocks noChangeArrowheads="1"/>
            </p:cNvSpPr>
            <p:nvPr/>
          </p:nvSpPr>
          <p:spPr bwMode="auto">
            <a:xfrm>
              <a:off x="1089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4" name="Rectangle 46"/>
            <p:cNvSpPr>
              <a:spLocks noChangeArrowheads="1"/>
            </p:cNvSpPr>
            <p:nvPr/>
          </p:nvSpPr>
          <p:spPr bwMode="auto">
            <a:xfrm>
              <a:off x="1330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5" name="Rectangle 47"/>
            <p:cNvSpPr>
              <a:spLocks noChangeArrowheads="1"/>
            </p:cNvSpPr>
            <p:nvPr/>
          </p:nvSpPr>
          <p:spPr bwMode="auto">
            <a:xfrm>
              <a:off x="1571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6" name="Rectangle 48"/>
            <p:cNvSpPr>
              <a:spLocks noChangeArrowheads="1"/>
            </p:cNvSpPr>
            <p:nvPr/>
          </p:nvSpPr>
          <p:spPr bwMode="auto">
            <a:xfrm>
              <a:off x="1812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7" name="Rectangle 49"/>
            <p:cNvSpPr>
              <a:spLocks noChangeArrowheads="1"/>
            </p:cNvSpPr>
            <p:nvPr/>
          </p:nvSpPr>
          <p:spPr bwMode="auto">
            <a:xfrm>
              <a:off x="2053" y="3049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8" name="Rectangle 50"/>
            <p:cNvSpPr>
              <a:spLocks noChangeArrowheads="1"/>
            </p:cNvSpPr>
            <p:nvPr/>
          </p:nvSpPr>
          <p:spPr bwMode="auto">
            <a:xfrm>
              <a:off x="2295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9" name="Rectangle 51"/>
            <p:cNvSpPr>
              <a:spLocks noChangeArrowheads="1"/>
            </p:cNvSpPr>
            <p:nvPr/>
          </p:nvSpPr>
          <p:spPr bwMode="auto">
            <a:xfrm>
              <a:off x="2536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0" name="Rectangle 52"/>
            <p:cNvSpPr>
              <a:spLocks noChangeArrowheads="1"/>
            </p:cNvSpPr>
            <p:nvPr/>
          </p:nvSpPr>
          <p:spPr bwMode="auto">
            <a:xfrm>
              <a:off x="2777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1" name="Rectangle 53"/>
            <p:cNvSpPr>
              <a:spLocks noChangeArrowheads="1"/>
            </p:cNvSpPr>
            <p:nvPr/>
          </p:nvSpPr>
          <p:spPr bwMode="auto">
            <a:xfrm>
              <a:off x="3018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2" name="Rectangle 54"/>
            <p:cNvSpPr>
              <a:spLocks noChangeArrowheads="1"/>
            </p:cNvSpPr>
            <p:nvPr/>
          </p:nvSpPr>
          <p:spPr bwMode="auto">
            <a:xfrm>
              <a:off x="3259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3" name="Rectangle 55"/>
            <p:cNvSpPr>
              <a:spLocks noChangeArrowheads="1"/>
            </p:cNvSpPr>
            <p:nvPr/>
          </p:nvSpPr>
          <p:spPr bwMode="auto">
            <a:xfrm>
              <a:off x="1089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4" name="Rectangle 56"/>
            <p:cNvSpPr>
              <a:spLocks noChangeArrowheads="1"/>
            </p:cNvSpPr>
            <p:nvPr/>
          </p:nvSpPr>
          <p:spPr bwMode="auto">
            <a:xfrm>
              <a:off x="1330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5" name="Rectangle 57"/>
            <p:cNvSpPr>
              <a:spLocks noChangeArrowheads="1"/>
            </p:cNvSpPr>
            <p:nvPr/>
          </p:nvSpPr>
          <p:spPr bwMode="auto">
            <a:xfrm>
              <a:off x="1571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6" name="Rectangle 58"/>
            <p:cNvSpPr>
              <a:spLocks noChangeArrowheads="1"/>
            </p:cNvSpPr>
            <p:nvPr/>
          </p:nvSpPr>
          <p:spPr bwMode="auto">
            <a:xfrm>
              <a:off x="1812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7" name="Rectangle 59"/>
            <p:cNvSpPr>
              <a:spLocks noChangeArrowheads="1"/>
            </p:cNvSpPr>
            <p:nvPr/>
          </p:nvSpPr>
          <p:spPr bwMode="auto">
            <a:xfrm>
              <a:off x="2053" y="2807"/>
              <a:ext cx="242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8" name="Rectangle 60"/>
            <p:cNvSpPr>
              <a:spLocks noChangeArrowheads="1"/>
            </p:cNvSpPr>
            <p:nvPr/>
          </p:nvSpPr>
          <p:spPr bwMode="auto">
            <a:xfrm>
              <a:off x="2295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9" name="Rectangle 61"/>
            <p:cNvSpPr>
              <a:spLocks noChangeArrowheads="1"/>
            </p:cNvSpPr>
            <p:nvPr/>
          </p:nvSpPr>
          <p:spPr bwMode="auto">
            <a:xfrm>
              <a:off x="2536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0" name="Rectangle 62"/>
            <p:cNvSpPr>
              <a:spLocks noChangeArrowheads="1"/>
            </p:cNvSpPr>
            <p:nvPr/>
          </p:nvSpPr>
          <p:spPr bwMode="auto">
            <a:xfrm>
              <a:off x="2777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1" name="Rectangle 63"/>
            <p:cNvSpPr>
              <a:spLocks noChangeArrowheads="1"/>
            </p:cNvSpPr>
            <p:nvPr/>
          </p:nvSpPr>
          <p:spPr bwMode="auto">
            <a:xfrm>
              <a:off x="3018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2" name="Rectangle 64"/>
            <p:cNvSpPr>
              <a:spLocks noChangeArrowheads="1"/>
            </p:cNvSpPr>
            <p:nvPr/>
          </p:nvSpPr>
          <p:spPr bwMode="auto">
            <a:xfrm>
              <a:off x="3259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3" name="Rectangle 65"/>
            <p:cNvSpPr>
              <a:spLocks noChangeArrowheads="1"/>
            </p:cNvSpPr>
            <p:nvPr/>
          </p:nvSpPr>
          <p:spPr bwMode="auto">
            <a:xfrm>
              <a:off x="1089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4" name="Rectangle 66"/>
            <p:cNvSpPr>
              <a:spLocks noChangeArrowheads="1"/>
            </p:cNvSpPr>
            <p:nvPr/>
          </p:nvSpPr>
          <p:spPr bwMode="auto">
            <a:xfrm>
              <a:off x="1330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5" name="Rectangle 67"/>
            <p:cNvSpPr>
              <a:spLocks noChangeArrowheads="1"/>
            </p:cNvSpPr>
            <p:nvPr/>
          </p:nvSpPr>
          <p:spPr bwMode="auto">
            <a:xfrm>
              <a:off x="1571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6" name="Rectangle 68"/>
            <p:cNvSpPr>
              <a:spLocks noChangeArrowheads="1"/>
            </p:cNvSpPr>
            <p:nvPr/>
          </p:nvSpPr>
          <p:spPr bwMode="auto">
            <a:xfrm>
              <a:off x="1812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7" name="Rectangle 69"/>
            <p:cNvSpPr>
              <a:spLocks noChangeArrowheads="1"/>
            </p:cNvSpPr>
            <p:nvPr/>
          </p:nvSpPr>
          <p:spPr bwMode="auto">
            <a:xfrm>
              <a:off x="2053" y="2567"/>
              <a:ext cx="242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8" name="Rectangle 70"/>
            <p:cNvSpPr>
              <a:spLocks noChangeArrowheads="1"/>
            </p:cNvSpPr>
            <p:nvPr/>
          </p:nvSpPr>
          <p:spPr bwMode="auto">
            <a:xfrm>
              <a:off x="2295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9" name="Rectangle 71"/>
            <p:cNvSpPr>
              <a:spLocks noChangeArrowheads="1"/>
            </p:cNvSpPr>
            <p:nvPr/>
          </p:nvSpPr>
          <p:spPr bwMode="auto">
            <a:xfrm>
              <a:off x="2536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0" name="Rectangle 72"/>
            <p:cNvSpPr>
              <a:spLocks noChangeArrowheads="1"/>
            </p:cNvSpPr>
            <p:nvPr/>
          </p:nvSpPr>
          <p:spPr bwMode="auto">
            <a:xfrm>
              <a:off x="2777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1" name="Rectangle 73"/>
            <p:cNvSpPr>
              <a:spLocks noChangeArrowheads="1"/>
            </p:cNvSpPr>
            <p:nvPr/>
          </p:nvSpPr>
          <p:spPr bwMode="auto">
            <a:xfrm>
              <a:off x="3018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2" name="Rectangle 74"/>
            <p:cNvSpPr>
              <a:spLocks noChangeArrowheads="1"/>
            </p:cNvSpPr>
            <p:nvPr/>
          </p:nvSpPr>
          <p:spPr bwMode="auto">
            <a:xfrm>
              <a:off x="3259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3" name="Rectangle 75"/>
            <p:cNvSpPr>
              <a:spLocks noChangeArrowheads="1"/>
            </p:cNvSpPr>
            <p:nvPr/>
          </p:nvSpPr>
          <p:spPr bwMode="auto">
            <a:xfrm>
              <a:off x="1089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4" name="Rectangle 76"/>
            <p:cNvSpPr>
              <a:spLocks noChangeArrowheads="1"/>
            </p:cNvSpPr>
            <p:nvPr/>
          </p:nvSpPr>
          <p:spPr bwMode="auto">
            <a:xfrm>
              <a:off x="1330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5" name="Rectangle 77"/>
            <p:cNvSpPr>
              <a:spLocks noChangeArrowheads="1"/>
            </p:cNvSpPr>
            <p:nvPr/>
          </p:nvSpPr>
          <p:spPr bwMode="auto">
            <a:xfrm>
              <a:off x="1571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6" name="Rectangle 78"/>
            <p:cNvSpPr>
              <a:spLocks noChangeArrowheads="1"/>
            </p:cNvSpPr>
            <p:nvPr/>
          </p:nvSpPr>
          <p:spPr bwMode="auto">
            <a:xfrm>
              <a:off x="1812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7" name="Rectangle 79"/>
            <p:cNvSpPr>
              <a:spLocks noChangeArrowheads="1"/>
            </p:cNvSpPr>
            <p:nvPr/>
          </p:nvSpPr>
          <p:spPr bwMode="auto">
            <a:xfrm>
              <a:off x="2053" y="2326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8" name="Rectangle 80"/>
            <p:cNvSpPr>
              <a:spLocks noChangeArrowheads="1"/>
            </p:cNvSpPr>
            <p:nvPr/>
          </p:nvSpPr>
          <p:spPr bwMode="auto">
            <a:xfrm>
              <a:off x="2295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9" name="Rectangle 81"/>
            <p:cNvSpPr>
              <a:spLocks noChangeArrowheads="1"/>
            </p:cNvSpPr>
            <p:nvPr/>
          </p:nvSpPr>
          <p:spPr bwMode="auto">
            <a:xfrm>
              <a:off x="2536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0" name="Rectangle 82"/>
            <p:cNvSpPr>
              <a:spLocks noChangeArrowheads="1"/>
            </p:cNvSpPr>
            <p:nvPr/>
          </p:nvSpPr>
          <p:spPr bwMode="auto">
            <a:xfrm>
              <a:off x="2777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1" name="Rectangle 83"/>
            <p:cNvSpPr>
              <a:spLocks noChangeArrowheads="1"/>
            </p:cNvSpPr>
            <p:nvPr/>
          </p:nvSpPr>
          <p:spPr bwMode="auto">
            <a:xfrm>
              <a:off x="3018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2" name="Rectangle 84"/>
            <p:cNvSpPr>
              <a:spLocks noChangeArrowheads="1"/>
            </p:cNvSpPr>
            <p:nvPr/>
          </p:nvSpPr>
          <p:spPr bwMode="auto">
            <a:xfrm>
              <a:off x="3259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3" name="Rectangle 85"/>
            <p:cNvSpPr>
              <a:spLocks noChangeArrowheads="1"/>
            </p:cNvSpPr>
            <p:nvPr/>
          </p:nvSpPr>
          <p:spPr bwMode="auto">
            <a:xfrm>
              <a:off x="1089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4" name="Rectangle 86"/>
            <p:cNvSpPr>
              <a:spLocks noChangeArrowheads="1"/>
            </p:cNvSpPr>
            <p:nvPr/>
          </p:nvSpPr>
          <p:spPr bwMode="auto">
            <a:xfrm>
              <a:off x="1330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5" name="Rectangle 87"/>
            <p:cNvSpPr>
              <a:spLocks noChangeArrowheads="1"/>
            </p:cNvSpPr>
            <p:nvPr/>
          </p:nvSpPr>
          <p:spPr bwMode="auto">
            <a:xfrm>
              <a:off x="1571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6" name="Rectangle 88"/>
            <p:cNvSpPr>
              <a:spLocks noChangeArrowheads="1"/>
            </p:cNvSpPr>
            <p:nvPr/>
          </p:nvSpPr>
          <p:spPr bwMode="auto">
            <a:xfrm>
              <a:off x="1812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7" name="Rectangle 89"/>
            <p:cNvSpPr>
              <a:spLocks noChangeArrowheads="1"/>
            </p:cNvSpPr>
            <p:nvPr/>
          </p:nvSpPr>
          <p:spPr bwMode="auto">
            <a:xfrm>
              <a:off x="2053" y="2084"/>
              <a:ext cx="242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8" name="Rectangle 90"/>
            <p:cNvSpPr>
              <a:spLocks noChangeArrowheads="1"/>
            </p:cNvSpPr>
            <p:nvPr/>
          </p:nvSpPr>
          <p:spPr bwMode="auto">
            <a:xfrm>
              <a:off x="2295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9" name="Rectangle 91"/>
            <p:cNvSpPr>
              <a:spLocks noChangeArrowheads="1"/>
            </p:cNvSpPr>
            <p:nvPr/>
          </p:nvSpPr>
          <p:spPr bwMode="auto">
            <a:xfrm>
              <a:off x="2536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0" name="Rectangle 92"/>
            <p:cNvSpPr>
              <a:spLocks noChangeArrowheads="1"/>
            </p:cNvSpPr>
            <p:nvPr/>
          </p:nvSpPr>
          <p:spPr bwMode="auto">
            <a:xfrm>
              <a:off x="2777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1" name="Rectangle 93"/>
            <p:cNvSpPr>
              <a:spLocks noChangeArrowheads="1"/>
            </p:cNvSpPr>
            <p:nvPr/>
          </p:nvSpPr>
          <p:spPr bwMode="auto">
            <a:xfrm>
              <a:off x="3018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2" name="Rectangle 94"/>
            <p:cNvSpPr>
              <a:spLocks noChangeArrowheads="1"/>
            </p:cNvSpPr>
            <p:nvPr/>
          </p:nvSpPr>
          <p:spPr bwMode="auto">
            <a:xfrm>
              <a:off x="3259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3" name="Rectangle 95"/>
            <p:cNvSpPr>
              <a:spLocks noChangeArrowheads="1"/>
            </p:cNvSpPr>
            <p:nvPr/>
          </p:nvSpPr>
          <p:spPr bwMode="auto">
            <a:xfrm>
              <a:off x="1089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4" name="Rectangle 96"/>
            <p:cNvSpPr>
              <a:spLocks noChangeArrowheads="1"/>
            </p:cNvSpPr>
            <p:nvPr/>
          </p:nvSpPr>
          <p:spPr bwMode="auto">
            <a:xfrm>
              <a:off x="1330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5" name="Rectangle 97"/>
            <p:cNvSpPr>
              <a:spLocks noChangeArrowheads="1"/>
            </p:cNvSpPr>
            <p:nvPr/>
          </p:nvSpPr>
          <p:spPr bwMode="auto">
            <a:xfrm>
              <a:off x="1571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6" name="Rectangle 98"/>
            <p:cNvSpPr>
              <a:spLocks noChangeArrowheads="1"/>
            </p:cNvSpPr>
            <p:nvPr/>
          </p:nvSpPr>
          <p:spPr bwMode="auto">
            <a:xfrm>
              <a:off x="1812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7" name="Rectangle 99"/>
            <p:cNvSpPr>
              <a:spLocks noChangeArrowheads="1"/>
            </p:cNvSpPr>
            <p:nvPr/>
          </p:nvSpPr>
          <p:spPr bwMode="auto">
            <a:xfrm>
              <a:off x="2053" y="1844"/>
              <a:ext cx="242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8" name="Rectangle 100"/>
            <p:cNvSpPr>
              <a:spLocks noChangeArrowheads="1"/>
            </p:cNvSpPr>
            <p:nvPr/>
          </p:nvSpPr>
          <p:spPr bwMode="auto">
            <a:xfrm>
              <a:off x="2295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9" name="Rectangle 101"/>
            <p:cNvSpPr>
              <a:spLocks noChangeArrowheads="1"/>
            </p:cNvSpPr>
            <p:nvPr/>
          </p:nvSpPr>
          <p:spPr bwMode="auto">
            <a:xfrm>
              <a:off x="2536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0" name="Rectangle 102"/>
            <p:cNvSpPr>
              <a:spLocks noChangeArrowheads="1"/>
            </p:cNvSpPr>
            <p:nvPr/>
          </p:nvSpPr>
          <p:spPr bwMode="auto">
            <a:xfrm>
              <a:off x="2777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1" name="Rectangle 103"/>
            <p:cNvSpPr>
              <a:spLocks noChangeArrowheads="1"/>
            </p:cNvSpPr>
            <p:nvPr/>
          </p:nvSpPr>
          <p:spPr bwMode="auto">
            <a:xfrm>
              <a:off x="3018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2" name="Rectangle 104"/>
            <p:cNvSpPr>
              <a:spLocks noChangeArrowheads="1"/>
            </p:cNvSpPr>
            <p:nvPr/>
          </p:nvSpPr>
          <p:spPr bwMode="auto">
            <a:xfrm>
              <a:off x="3259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3" name="Rectangle 105"/>
            <p:cNvSpPr>
              <a:spLocks noChangeArrowheads="1"/>
            </p:cNvSpPr>
            <p:nvPr/>
          </p:nvSpPr>
          <p:spPr bwMode="auto">
            <a:xfrm>
              <a:off x="1089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4" name="Rectangle 106"/>
            <p:cNvSpPr>
              <a:spLocks noChangeArrowheads="1"/>
            </p:cNvSpPr>
            <p:nvPr/>
          </p:nvSpPr>
          <p:spPr bwMode="auto">
            <a:xfrm>
              <a:off x="1330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5" name="Rectangle 107"/>
            <p:cNvSpPr>
              <a:spLocks noChangeArrowheads="1"/>
            </p:cNvSpPr>
            <p:nvPr/>
          </p:nvSpPr>
          <p:spPr bwMode="auto">
            <a:xfrm>
              <a:off x="1571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6" name="Rectangle 108"/>
            <p:cNvSpPr>
              <a:spLocks noChangeArrowheads="1"/>
            </p:cNvSpPr>
            <p:nvPr/>
          </p:nvSpPr>
          <p:spPr bwMode="auto">
            <a:xfrm>
              <a:off x="1812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7" name="Rectangle 109"/>
            <p:cNvSpPr>
              <a:spLocks noChangeArrowheads="1"/>
            </p:cNvSpPr>
            <p:nvPr/>
          </p:nvSpPr>
          <p:spPr bwMode="auto">
            <a:xfrm>
              <a:off x="2053" y="1603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8" name="Rectangle 110"/>
            <p:cNvSpPr>
              <a:spLocks noChangeArrowheads="1"/>
            </p:cNvSpPr>
            <p:nvPr/>
          </p:nvSpPr>
          <p:spPr bwMode="auto">
            <a:xfrm>
              <a:off x="2295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9" name="Rectangle 111"/>
            <p:cNvSpPr>
              <a:spLocks noChangeArrowheads="1"/>
            </p:cNvSpPr>
            <p:nvPr/>
          </p:nvSpPr>
          <p:spPr bwMode="auto">
            <a:xfrm>
              <a:off x="2536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80" name="Rectangle 112"/>
            <p:cNvSpPr>
              <a:spLocks noChangeArrowheads="1"/>
            </p:cNvSpPr>
            <p:nvPr/>
          </p:nvSpPr>
          <p:spPr bwMode="auto">
            <a:xfrm>
              <a:off x="2777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81" name="Rectangle 113"/>
            <p:cNvSpPr>
              <a:spLocks noChangeArrowheads="1"/>
            </p:cNvSpPr>
            <p:nvPr/>
          </p:nvSpPr>
          <p:spPr bwMode="auto">
            <a:xfrm>
              <a:off x="3018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82" name="Rectangle 114"/>
            <p:cNvSpPr>
              <a:spLocks noChangeArrowheads="1"/>
            </p:cNvSpPr>
            <p:nvPr/>
          </p:nvSpPr>
          <p:spPr bwMode="auto">
            <a:xfrm>
              <a:off x="3259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83" name="Text Box 115"/>
            <p:cNvSpPr txBox="1">
              <a:spLocks noChangeArrowheads="1"/>
            </p:cNvSpPr>
            <p:nvPr/>
          </p:nvSpPr>
          <p:spPr bwMode="auto">
            <a:xfrm>
              <a:off x="695" y="1499"/>
              <a:ext cx="44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500</a:t>
              </a:r>
            </a:p>
          </p:txBody>
        </p:sp>
        <p:sp>
          <p:nvSpPr>
            <p:cNvPr id="32884" name="Text Box 116"/>
            <p:cNvSpPr txBox="1">
              <a:spLocks noChangeArrowheads="1"/>
            </p:cNvSpPr>
            <p:nvPr/>
          </p:nvSpPr>
          <p:spPr bwMode="auto">
            <a:xfrm rot="-5400000">
              <a:off x="-247" y="2495"/>
              <a:ext cx="16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sz="2000">
                  <a:solidFill>
                    <a:schemeClr val="accent2"/>
                  </a:solidFill>
                </a:rPr>
                <a:t>Number of Visitors</a:t>
              </a:r>
            </a:p>
          </p:txBody>
        </p:sp>
        <p:sp>
          <p:nvSpPr>
            <p:cNvPr id="32885" name="Line 117"/>
            <p:cNvSpPr>
              <a:spLocks noChangeShapeType="1"/>
            </p:cNvSpPr>
            <p:nvPr/>
          </p:nvSpPr>
          <p:spPr bwMode="auto">
            <a:xfrm>
              <a:off x="1089" y="3772"/>
              <a:ext cx="241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886" name="Line 118"/>
            <p:cNvSpPr>
              <a:spLocks noChangeShapeType="1"/>
            </p:cNvSpPr>
            <p:nvPr/>
          </p:nvSpPr>
          <p:spPr bwMode="auto">
            <a:xfrm>
              <a:off x="1089" y="1611"/>
              <a:ext cx="0" cy="216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887" name="Text Box 119" descr="Parchment"/>
            <p:cNvSpPr txBox="1">
              <a:spLocks noChangeArrowheads="1"/>
            </p:cNvSpPr>
            <p:nvPr/>
          </p:nvSpPr>
          <p:spPr bwMode="auto">
            <a:xfrm>
              <a:off x="192" y="216"/>
              <a:ext cx="5388" cy="7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1900" dirty="0"/>
                <a:t>The table below shows the number of people who visited a museum over a 10 day period last summer together with the daily sunshine totals. </a:t>
              </a:r>
            </a:p>
            <a:p>
              <a:pPr>
                <a:spcBef>
                  <a:spcPct val="50000"/>
                </a:spcBef>
              </a:pPr>
              <a:r>
                <a:rPr lang="en-GB" sz="2000" dirty="0"/>
                <a:t>Plot a </a:t>
              </a:r>
              <a:r>
                <a:rPr lang="en-GB" sz="2000" dirty="0">
                  <a:solidFill>
                    <a:srgbClr val="FF0000"/>
                  </a:solidFill>
                </a:rPr>
                <a:t>scatter graph </a:t>
              </a:r>
              <a:r>
                <a:rPr lang="en-GB" sz="2000" dirty="0"/>
                <a:t>for this data.</a:t>
              </a:r>
              <a:endParaRPr lang="en-GB" sz="2000" dirty="0">
                <a:solidFill>
                  <a:schemeClr val="accent2"/>
                </a:solidFill>
              </a:endParaRPr>
            </a:p>
          </p:txBody>
        </p:sp>
        <p:sp>
          <p:nvSpPr>
            <p:cNvPr id="32929" name="Line 161"/>
            <p:cNvSpPr>
              <a:spLocks noChangeShapeType="1"/>
            </p:cNvSpPr>
            <p:nvPr/>
          </p:nvSpPr>
          <p:spPr bwMode="auto">
            <a:xfrm rot="5400000">
              <a:off x="969" y="3655"/>
              <a:ext cx="23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30" name="Freeform 162"/>
            <p:cNvSpPr>
              <a:spLocks/>
            </p:cNvSpPr>
            <p:nvPr/>
          </p:nvSpPr>
          <p:spPr bwMode="auto">
            <a:xfrm rot="5400000">
              <a:off x="969" y="3611"/>
              <a:ext cx="243" cy="8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7" y="48"/>
                </a:cxn>
                <a:cxn ang="0">
                  <a:pos x="120" y="0"/>
                </a:cxn>
                <a:cxn ang="0">
                  <a:pos x="154" y="84"/>
                </a:cxn>
                <a:cxn ang="0">
                  <a:pos x="175" y="44"/>
                </a:cxn>
                <a:cxn ang="0">
                  <a:pos x="243" y="44"/>
                </a:cxn>
              </a:cxnLst>
              <a:rect l="0" t="0" r="r" b="b"/>
              <a:pathLst>
                <a:path w="243" h="84">
                  <a:moveTo>
                    <a:pt x="0" y="48"/>
                  </a:moveTo>
                  <a:lnTo>
                    <a:pt x="97" y="48"/>
                  </a:lnTo>
                  <a:lnTo>
                    <a:pt x="120" y="0"/>
                  </a:lnTo>
                  <a:lnTo>
                    <a:pt x="154" y="84"/>
                  </a:lnTo>
                  <a:lnTo>
                    <a:pt x="175" y="44"/>
                  </a:lnTo>
                  <a:lnTo>
                    <a:pt x="243" y="44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0" name="Rectangle 192"/>
            <p:cNvSpPr>
              <a:spLocks noChangeArrowheads="1"/>
            </p:cNvSpPr>
            <p:nvPr/>
          </p:nvSpPr>
          <p:spPr bwMode="auto">
            <a:xfrm>
              <a:off x="5196" y="1272"/>
              <a:ext cx="38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320</a:t>
              </a:r>
            </a:p>
          </p:txBody>
        </p:sp>
        <p:sp>
          <p:nvSpPr>
            <p:cNvPr id="32959" name="Rectangle 191"/>
            <p:cNvSpPr>
              <a:spLocks noChangeArrowheads="1"/>
            </p:cNvSpPr>
            <p:nvPr/>
          </p:nvSpPr>
          <p:spPr bwMode="auto">
            <a:xfrm>
              <a:off x="4788" y="1272"/>
              <a:ext cx="408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350</a:t>
              </a:r>
            </a:p>
          </p:txBody>
        </p:sp>
        <p:sp>
          <p:nvSpPr>
            <p:cNvPr id="32958" name="Rectangle 190"/>
            <p:cNvSpPr>
              <a:spLocks noChangeArrowheads="1"/>
            </p:cNvSpPr>
            <p:nvPr/>
          </p:nvSpPr>
          <p:spPr bwMode="auto">
            <a:xfrm>
              <a:off x="4404" y="1272"/>
              <a:ext cx="384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220</a:t>
              </a:r>
            </a:p>
          </p:txBody>
        </p:sp>
        <p:sp>
          <p:nvSpPr>
            <p:cNvPr id="32957" name="Rectangle 189"/>
            <p:cNvSpPr>
              <a:spLocks noChangeArrowheads="1"/>
            </p:cNvSpPr>
            <p:nvPr/>
          </p:nvSpPr>
          <p:spPr bwMode="auto">
            <a:xfrm>
              <a:off x="4008" y="1272"/>
              <a:ext cx="396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175</a:t>
              </a:r>
            </a:p>
          </p:txBody>
        </p:sp>
        <p:sp>
          <p:nvSpPr>
            <p:cNvPr id="32956" name="Rectangle 188"/>
            <p:cNvSpPr>
              <a:spLocks noChangeArrowheads="1"/>
            </p:cNvSpPr>
            <p:nvPr/>
          </p:nvSpPr>
          <p:spPr bwMode="auto">
            <a:xfrm>
              <a:off x="3612" y="1272"/>
              <a:ext cx="396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50</a:t>
              </a:r>
            </a:p>
          </p:txBody>
        </p:sp>
        <p:sp>
          <p:nvSpPr>
            <p:cNvPr id="32955" name="Rectangle 187"/>
            <p:cNvSpPr>
              <a:spLocks noChangeArrowheads="1"/>
            </p:cNvSpPr>
            <p:nvPr/>
          </p:nvSpPr>
          <p:spPr bwMode="auto">
            <a:xfrm>
              <a:off x="3192" y="1272"/>
              <a:ext cx="42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200</a:t>
              </a:r>
            </a:p>
          </p:txBody>
        </p:sp>
        <p:sp>
          <p:nvSpPr>
            <p:cNvPr id="32954" name="Rectangle 186"/>
            <p:cNvSpPr>
              <a:spLocks noChangeArrowheads="1"/>
            </p:cNvSpPr>
            <p:nvPr/>
          </p:nvSpPr>
          <p:spPr bwMode="auto">
            <a:xfrm>
              <a:off x="2772" y="1272"/>
              <a:ext cx="42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390</a:t>
              </a:r>
            </a:p>
          </p:txBody>
        </p:sp>
        <p:sp>
          <p:nvSpPr>
            <p:cNvPr id="32953" name="Rectangle 185"/>
            <p:cNvSpPr>
              <a:spLocks noChangeArrowheads="1"/>
            </p:cNvSpPr>
            <p:nvPr/>
          </p:nvSpPr>
          <p:spPr bwMode="auto">
            <a:xfrm>
              <a:off x="2376" y="1272"/>
              <a:ext cx="396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100</a:t>
              </a:r>
            </a:p>
          </p:txBody>
        </p:sp>
        <p:sp>
          <p:nvSpPr>
            <p:cNvPr id="32952" name="Rectangle 184"/>
            <p:cNvSpPr>
              <a:spLocks noChangeArrowheads="1"/>
            </p:cNvSpPr>
            <p:nvPr/>
          </p:nvSpPr>
          <p:spPr bwMode="auto">
            <a:xfrm>
              <a:off x="1908" y="1272"/>
              <a:ext cx="468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475</a:t>
              </a:r>
            </a:p>
          </p:txBody>
        </p:sp>
        <p:sp>
          <p:nvSpPr>
            <p:cNvPr id="32951" name="Rectangle 183"/>
            <p:cNvSpPr>
              <a:spLocks noChangeArrowheads="1"/>
            </p:cNvSpPr>
            <p:nvPr/>
          </p:nvSpPr>
          <p:spPr bwMode="auto">
            <a:xfrm>
              <a:off x="1527" y="1272"/>
              <a:ext cx="381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300</a:t>
              </a:r>
            </a:p>
          </p:txBody>
        </p:sp>
        <p:sp>
          <p:nvSpPr>
            <p:cNvPr id="32950" name="Rectangle 182"/>
            <p:cNvSpPr>
              <a:spLocks noChangeArrowheads="1"/>
            </p:cNvSpPr>
            <p:nvPr/>
          </p:nvSpPr>
          <p:spPr bwMode="auto">
            <a:xfrm>
              <a:off x="168" y="1272"/>
              <a:ext cx="1359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Visitors</a:t>
              </a:r>
            </a:p>
          </p:txBody>
        </p:sp>
        <p:sp>
          <p:nvSpPr>
            <p:cNvPr id="32949" name="Rectangle 181"/>
            <p:cNvSpPr>
              <a:spLocks noChangeArrowheads="1"/>
            </p:cNvSpPr>
            <p:nvPr/>
          </p:nvSpPr>
          <p:spPr bwMode="auto">
            <a:xfrm>
              <a:off x="5196" y="1012"/>
              <a:ext cx="380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2</a:t>
              </a:r>
            </a:p>
          </p:txBody>
        </p:sp>
        <p:sp>
          <p:nvSpPr>
            <p:cNvPr id="32948" name="Rectangle 180"/>
            <p:cNvSpPr>
              <a:spLocks noChangeArrowheads="1"/>
            </p:cNvSpPr>
            <p:nvPr/>
          </p:nvSpPr>
          <p:spPr bwMode="auto">
            <a:xfrm>
              <a:off x="4788" y="1012"/>
              <a:ext cx="408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</a:t>
              </a:r>
            </a:p>
          </p:txBody>
        </p:sp>
        <p:sp>
          <p:nvSpPr>
            <p:cNvPr id="32947" name="Rectangle 179"/>
            <p:cNvSpPr>
              <a:spLocks noChangeArrowheads="1"/>
            </p:cNvSpPr>
            <p:nvPr/>
          </p:nvSpPr>
          <p:spPr bwMode="auto">
            <a:xfrm>
              <a:off x="4404" y="1012"/>
              <a:ext cx="384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5</a:t>
              </a:r>
            </a:p>
          </p:txBody>
        </p:sp>
        <p:sp>
          <p:nvSpPr>
            <p:cNvPr id="32946" name="Rectangle 178"/>
            <p:cNvSpPr>
              <a:spLocks noChangeArrowheads="1"/>
            </p:cNvSpPr>
            <p:nvPr/>
          </p:nvSpPr>
          <p:spPr bwMode="auto">
            <a:xfrm>
              <a:off x="4008" y="1012"/>
              <a:ext cx="396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7</a:t>
              </a:r>
            </a:p>
          </p:txBody>
        </p:sp>
        <p:sp>
          <p:nvSpPr>
            <p:cNvPr id="32945" name="Rectangle 177"/>
            <p:cNvSpPr>
              <a:spLocks noChangeArrowheads="1"/>
            </p:cNvSpPr>
            <p:nvPr/>
          </p:nvSpPr>
          <p:spPr bwMode="auto">
            <a:xfrm>
              <a:off x="3612" y="1012"/>
              <a:ext cx="396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10</a:t>
              </a:r>
            </a:p>
          </p:txBody>
        </p:sp>
        <p:sp>
          <p:nvSpPr>
            <p:cNvPr id="32944" name="Rectangle 176"/>
            <p:cNvSpPr>
              <a:spLocks noChangeArrowheads="1"/>
            </p:cNvSpPr>
            <p:nvPr/>
          </p:nvSpPr>
          <p:spPr bwMode="auto">
            <a:xfrm>
              <a:off x="3192" y="1012"/>
              <a:ext cx="420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8</a:t>
              </a:r>
            </a:p>
          </p:txBody>
        </p:sp>
        <p:sp>
          <p:nvSpPr>
            <p:cNvPr id="32943" name="Rectangle 175"/>
            <p:cNvSpPr>
              <a:spLocks noChangeArrowheads="1"/>
            </p:cNvSpPr>
            <p:nvPr/>
          </p:nvSpPr>
          <p:spPr bwMode="auto">
            <a:xfrm>
              <a:off x="2772" y="1012"/>
              <a:ext cx="420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</a:t>
              </a:r>
            </a:p>
          </p:txBody>
        </p:sp>
        <p:sp>
          <p:nvSpPr>
            <p:cNvPr id="32942" name="Rectangle 174"/>
            <p:cNvSpPr>
              <a:spLocks noChangeArrowheads="1"/>
            </p:cNvSpPr>
            <p:nvPr/>
          </p:nvSpPr>
          <p:spPr bwMode="auto">
            <a:xfrm>
              <a:off x="2376" y="1012"/>
              <a:ext cx="396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8</a:t>
              </a:r>
            </a:p>
          </p:txBody>
        </p:sp>
        <p:sp>
          <p:nvSpPr>
            <p:cNvPr id="32941" name="Rectangle 173"/>
            <p:cNvSpPr>
              <a:spLocks noChangeArrowheads="1"/>
            </p:cNvSpPr>
            <p:nvPr/>
          </p:nvSpPr>
          <p:spPr bwMode="auto">
            <a:xfrm>
              <a:off x="1908" y="1012"/>
              <a:ext cx="468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0.5</a:t>
              </a:r>
            </a:p>
          </p:txBody>
        </p:sp>
        <p:sp>
          <p:nvSpPr>
            <p:cNvPr id="32940" name="Rectangle 172"/>
            <p:cNvSpPr>
              <a:spLocks noChangeArrowheads="1"/>
            </p:cNvSpPr>
            <p:nvPr/>
          </p:nvSpPr>
          <p:spPr bwMode="auto">
            <a:xfrm>
              <a:off x="1527" y="1012"/>
              <a:ext cx="381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6</a:t>
              </a:r>
            </a:p>
          </p:txBody>
        </p:sp>
        <p:sp>
          <p:nvSpPr>
            <p:cNvPr id="32939" name="Rectangle 171"/>
            <p:cNvSpPr>
              <a:spLocks noChangeArrowheads="1"/>
            </p:cNvSpPr>
            <p:nvPr/>
          </p:nvSpPr>
          <p:spPr bwMode="auto">
            <a:xfrm>
              <a:off x="168" y="1012"/>
              <a:ext cx="1359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Hours Sunshine</a:t>
              </a:r>
            </a:p>
          </p:txBody>
        </p:sp>
        <p:sp>
          <p:nvSpPr>
            <p:cNvPr id="32961" name="Line 193"/>
            <p:cNvSpPr>
              <a:spLocks noChangeShapeType="1"/>
            </p:cNvSpPr>
            <p:nvPr/>
          </p:nvSpPr>
          <p:spPr bwMode="auto">
            <a:xfrm>
              <a:off x="168" y="1012"/>
              <a:ext cx="5408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2" name="Line 194"/>
            <p:cNvSpPr>
              <a:spLocks noChangeShapeType="1"/>
            </p:cNvSpPr>
            <p:nvPr/>
          </p:nvSpPr>
          <p:spPr bwMode="auto">
            <a:xfrm>
              <a:off x="168" y="1272"/>
              <a:ext cx="54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3" name="Line 195"/>
            <p:cNvSpPr>
              <a:spLocks noChangeShapeType="1"/>
            </p:cNvSpPr>
            <p:nvPr/>
          </p:nvSpPr>
          <p:spPr bwMode="auto">
            <a:xfrm>
              <a:off x="168" y="1502"/>
              <a:ext cx="5408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4" name="Line 196"/>
            <p:cNvSpPr>
              <a:spLocks noChangeShapeType="1"/>
            </p:cNvSpPr>
            <p:nvPr/>
          </p:nvSpPr>
          <p:spPr bwMode="auto">
            <a:xfrm>
              <a:off x="168" y="1012"/>
              <a:ext cx="0" cy="49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5" name="Line 197"/>
            <p:cNvSpPr>
              <a:spLocks noChangeShapeType="1"/>
            </p:cNvSpPr>
            <p:nvPr/>
          </p:nvSpPr>
          <p:spPr bwMode="auto">
            <a:xfrm>
              <a:off x="1527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6" name="Line 198"/>
            <p:cNvSpPr>
              <a:spLocks noChangeShapeType="1"/>
            </p:cNvSpPr>
            <p:nvPr/>
          </p:nvSpPr>
          <p:spPr bwMode="auto">
            <a:xfrm>
              <a:off x="1908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7" name="Line 199"/>
            <p:cNvSpPr>
              <a:spLocks noChangeShapeType="1"/>
            </p:cNvSpPr>
            <p:nvPr/>
          </p:nvSpPr>
          <p:spPr bwMode="auto">
            <a:xfrm>
              <a:off x="2376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8" name="Line 200"/>
            <p:cNvSpPr>
              <a:spLocks noChangeShapeType="1"/>
            </p:cNvSpPr>
            <p:nvPr/>
          </p:nvSpPr>
          <p:spPr bwMode="auto">
            <a:xfrm>
              <a:off x="2772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9" name="Line 201"/>
            <p:cNvSpPr>
              <a:spLocks noChangeShapeType="1"/>
            </p:cNvSpPr>
            <p:nvPr/>
          </p:nvSpPr>
          <p:spPr bwMode="auto">
            <a:xfrm>
              <a:off x="3192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0" name="Line 202"/>
            <p:cNvSpPr>
              <a:spLocks noChangeShapeType="1"/>
            </p:cNvSpPr>
            <p:nvPr/>
          </p:nvSpPr>
          <p:spPr bwMode="auto">
            <a:xfrm>
              <a:off x="3612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1" name="Line 203"/>
            <p:cNvSpPr>
              <a:spLocks noChangeShapeType="1"/>
            </p:cNvSpPr>
            <p:nvPr/>
          </p:nvSpPr>
          <p:spPr bwMode="auto">
            <a:xfrm>
              <a:off x="4008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2" name="Line 204"/>
            <p:cNvSpPr>
              <a:spLocks noChangeShapeType="1"/>
            </p:cNvSpPr>
            <p:nvPr/>
          </p:nvSpPr>
          <p:spPr bwMode="auto">
            <a:xfrm>
              <a:off x="4404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3" name="Line 205"/>
            <p:cNvSpPr>
              <a:spLocks noChangeShapeType="1"/>
            </p:cNvSpPr>
            <p:nvPr/>
          </p:nvSpPr>
          <p:spPr bwMode="auto">
            <a:xfrm>
              <a:off x="4788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4" name="Line 206"/>
            <p:cNvSpPr>
              <a:spLocks noChangeShapeType="1"/>
            </p:cNvSpPr>
            <p:nvPr/>
          </p:nvSpPr>
          <p:spPr bwMode="auto">
            <a:xfrm>
              <a:off x="5196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5" name="Line 207"/>
            <p:cNvSpPr>
              <a:spLocks noChangeShapeType="1"/>
            </p:cNvSpPr>
            <p:nvPr/>
          </p:nvSpPr>
          <p:spPr bwMode="auto">
            <a:xfrm>
              <a:off x="5576" y="1012"/>
              <a:ext cx="0" cy="49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3030" name="Text Box 262"/>
            <p:cNvSpPr txBox="1">
              <a:spLocks noChangeArrowheads="1"/>
            </p:cNvSpPr>
            <p:nvPr/>
          </p:nvSpPr>
          <p:spPr bwMode="auto">
            <a:xfrm>
              <a:off x="975" y="3768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0</a:t>
              </a:r>
            </a:p>
          </p:txBody>
        </p:sp>
      </p:grpSp>
      <p:sp>
        <p:nvSpPr>
          <p:cNvPr id="33071" name="Rectangle 303"/>
          <p:cNvSpPr>
            <a:spLocks noChangeArrowheads="1"/>
          </p:cNvSpPr>
          <p:nvPr/>
        </p:nvSpPr>
        <p:spPr bwMode="auto">
          <a:xfrm>
            <a:off x="5071814" y="1619250"/>
            <a:ext cx="652314" cy="7524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3072" name="Oval 304"/>
          <p:cNvSpPr>
            <a:spLocks noChangeArrowheads="1"/>
          </p:cNvSpPr>
          <p:nvPr/>
        </p:nvSpPr>
        <p:spPr bwMode="auto">
          <a:xfrm>
            <a:off x="3995738" y="4030663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0" name="Oval 304"/>
          <p:cNvSpPr>
            <a:spLocks noChangeArrowheads="1"/>
          </p:cNvSpPr>
          <p:nvPr/>
        </p:nvSpPr>
        <p:spPr bwMode="auto">
          <a:xfrm>
            <a:off x="1885155" y="2728913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1" name="Oval 304"/>
          <p:cNvSpPr>
            <a:spLocks noChangeArrowheads="1"/>
          </p:cNvSpPr>
          <p:nvPr/>
        </p:nvSpPr>
        <p:spPr bwMode="auto">
          <a:xfrm>
            <a:off x="4760260" y="5596161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3" name="Oval 304"/>
          <p:cNvSpPr>
            <a:spLocks noChangeArrowheads="1"/>
          </p:cNvSpPr>
          <p:nvPr/>
        </p:nvSpPr>
        <p:spPr bwMode="auto">
          <a:xfrm>
            <a:off x="4788024" y="4804073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4" name="Oval 304"/>
          <p:cNvSpPr>
            <a:spLocks noChangeArrowheads="1"/>
          </p:cNvSpPr>
          <p:nvPr/>
        </p:nvSpPr>
        <p:spPr bwMode="auto">
          <a:xfrm>
            <a:off x="2843808" y="3435921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58545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02"/>
          <p:cNvGrpSpPr>
            <a:grpSpLocks/>
          </p:cNvGrpSpPr>
          <p:nvPr/>
        </p:nvGrpSpPr>
        <p:grpSpPr bwMode="auto">
          <a:xfrm>
            <a:off x="266700" y="342900"/>
            <a:ext cx="8591550" cy="6324600"/>
            <a:chOff x="168" y="216"/>
            <a:chExt cx="5412" cy="3984"/>
          </a:xfrm>
        </p:grpSpPr>
        <p:sp>
          <p:nvSpPr>
            <p:cNvPr id="32773" name="Text Box 5"/>
            <p:cNvSpPr txBox="1">
              <a:spLocks noChangeArrowheads="1"/>
            </p:cNvSpPr>
            <p:nvPr/>
          </p:nvSpPr>
          <p:spPr bwMode="auto">
            <a:xfrm>
              <a:off x="1224" y="3780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1</a:t>
              </a:r>
            </a:p>
          </p:txBody>
        </p:sp>
        <p:sp>
          <p:nvSpPr>
            <p:cNvPr id="32774" name="Text Box 6"/>
            <p:cNvSpPr txBox="1">
              <a:spLocks noChangeArrowheads="1"/>
            </p:cNvSpPr>
            <p:nvPr/>
          </p:nvSpPr>
          <p:spPr bwMode="auto">
            <a:xfrm>
              <a:off x="1467" y="3780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2</a:t>
              </a:r>
            </a:p>
          </p:txBody>
        </p:sp>
        <p:sp>
          <p:nvSpPr>
            <p:cNvPr id="32775" name="Text Box 7"/>
            <p:cNvSpPr txBox="1">
              <a:spLocks noChangeArrowheads="1"/>
            </p:cNvSpPr>
            <p:nvPr/>
          </p:nvSpPr>
          <p:spPr bwMode="auto">
            <a:xfrm>
              <a:off x="1731" y="3776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3</a:t>
              </a:r>
            </a:p>
          </p:txBody>
        </p:sp>
        <p:sp>
          <p:nvSpPr>
            <p:cNvPr id="32776" name="Text Box 8"/>
            <p:cNvSpPr txBox="1">
              <a:spLocks noChangeArrowheads="1"/>
            </p:cNvSpPr>
            <p:nvPr/>
          </p:nvSpPr>
          <p:spPr bwMode="auto">
            <a:xfrm>
              <a:off x="1941" y="3780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4</a:t>
              </a:r>
            </a:p>
          </p:txBody>
        </p:sp>
        <p:sp>
          <p:nvSpPr>
            <p:cNvPr id="32777" name="Text Box 9"/>
            <p:cNvSpPr txBox="1">
              <a:spLocks noChangeArrowheads="1"/>
            </p:cNvSpPr>
            <p:nvPr/>
          </p:nvSpPr>
          <p:spPr bwMode="auto">
            <a:xfrm>
              <a:off x="2197" y="3772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5</a:t>
              </a:r>
            </a:p>
          </p:txBody>
        </p:sp>
        <p:sp>
          <p:nvSpPr>
            <p:cNvPr id="32778" name="Text Box 10"/>
            <p:cNvSpPr txBox="1">
              <a:spLocks noChangeArrowheads="1"/>
            </p:cNvSpPr>
            <p:nvPr/>
          </p:nvSpPr>
          <p:spPr bwMode="auto">
            <a:xfrm>
              <a:off x="2437" y="3768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6</a:t>
              </a:r>
            </a:p>
          </p:txBody>
        </p:sp>
        <p:sp>
          <p:nvSpPr>
            <p:cNvPr id="32779" name="Text Box 11"/>
            <p:cNvSpPr txBox="1">
              <a:spLocks noChangeArrowheads="1"/>
            </p:cNvSpPr>
            <p:nvPr/>
          </p:nvSpPr>
          <p:spPr bwMode="auto">
            <a:xfrm>
              <a:off x="2633" y="3772"/>
              <a:ext cx="3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7</a:t>
              </a:r>
            </a:p>
          </p:txBody>
        </p:sp>
        <p:sp>
          <p:nvSpPr>
            <p:cNvPr id="32780" name="Text Box 12"/>
            <p:cNvSpPr txBox="1">
              <a:spLocks noChangeArrowheads="1"/>
            </p:cNvSpPr>
            <p:nvPr/>
          </p:nvSpPr>
          <p:spPr bwMode="auto">
            <a:xfrm>
              <a:off x="2911" y="3774"/>
              <a:ext cx="3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8</a:t>
              </a:r>
            </a:p>
          </p:txBody>
        </p:sp>
        <p:sp>
          <p:nvSpPr>
            <p:cNvPr id="32781" name="Text Box 13"/>
            <p:cNvSpPr txBox="1">
              <a:spLocks noChangeArrowheads="1"/>
            </p:cNvSpPr>
            <p:nvPr/>
          </p:nvSpPr>
          <p:spPr bwMode="auto">
            <a:xfrm>
              <a:off x="3138" y="3776"/>
              <a:ext cx="3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9</a:t>
              </a:r>
            </a:p>
          </p:txBody>
        </p:sp>
        <p:sp>
          <p:nvSpPr>
            <p:cNvPr id="32782" name="Text Box 14"/>
            <p:cNvSpPr txBox="1">
              <a:spLocks noChangeArrowheads="1"/>
            </p:cNvSpPr>
            <p:nvPr/>
          </p:nvSpPr>
          <p:spPr bwMode="auto">
            <a:xfrm>
              <a:off x="3353" y="3772"/>
              <a:ext cx="3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10</a:t>
              </a:r>
            </a:p>
          </p:txBody>
        </p:sp>
        <p:sp>
          <p:nvSpPr>
            <p:cNvPr id="32783" name="Text Box 15"/>
            <p:cNvSpPr txBox="1">
              <a:spLocks noChangeArrowheads="1"/>
            </p:cNvSpPr>
            <p:nvPr/>
          </p:nvSpPr>
          <p:spPr bwMode="auto">
            <a:xfrm>
              <a:off x="1575" y="3950"/>
              <a:ext cx="15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>
                  <a:solidFill>
                    <a:schemeClr val="accent2"/>
                  </a:solidFill>
                </a:rPr>
                <a:t>Hours of Sunshine</a:t>
              </a:r>
            </a:p>
          </p:txBody>
        </p:sp>
        <p:sp>
          <p:nvSpPr>
            <p:cNvPr id="32784" name="Text Box 16"/>
            <p:cNvSpPr txBox="1">
              <a:spLocks noChangeArrowheads="1"/>
            </p:cNvSpPr>
            <p:nvPr/>
          </p:nvSpPr>
          <p:spPr bwMode="auto">
            <a:xfrm>
              <a:off x="702" y="3406"/>
              <a:ext cx="52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100</a:t>
              </a:r>
            </a:p>
          </p:txBody>
        </p:sp>
        <p:sp>
          <p:nvSpPr>
            <p:cNvPr id="32785" name="Text Box 17"/>
            <p:cNvSpPr txBox="1">
              <a:spLocks noChangeArrowheads="1"/>
            </p:cNvSpPr>
            <p:nvPr/>
          </p:nvSpPr>
          <p:spPr bwMode="auto">
            <a:xfrm>
              <a:off x="708" y="3145"/>
              <a:ext cx="4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150</a:t>
              </a:r>
            </a:p>
          </p:txBody>
        </p:sp>
        <p:sp>
          <p:nvSpPr>
            <p:cNvPr id="32786" name="Text Box 18"/>
            <p:cNvSpPr txBox="1">
              <a:spLocks noChangeArrowheads="1"/>
            </p:cNvSpPr>
            <p:nvPr/>
          </p:nvSpPr>
          <p:spPr bwMode="auto">
            <a:xfrm>
              <a:off x="690" y="2907"/>
              <a:ext cx="50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200</a:t>
              </a:r>
            </a:p>
          </p:txBody>
        </p:sp>
        <p:sp>
          <p:nvSpPr>
            <p:cNvPr id="32787" name="Text Box 19"/>
            <p:cNvSpPr txBox="1">
              <a:spLocks noChangeArrowheads="1"/>
            </p:cNvSpPr>
            <p:nvPr/>
          </p:nvSpPr>
          <p:spPr bwMode="auto">
            <a:xfrm>
              <a:off x="697" y="2662"/>
              <a:ext cx="5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250</a:t>
              </a:r>
            </a:p>
          </p:txBody>
        </p:sp>
        <p:sp>
          <p:nvSpPr>
            <p:cNvPr id="32788" name="Text Box 20"/>
            <p:cNvSpPr txBox="1">
              <a:spLocks noChangeArrowheads="1"/>
            </p:cNvSpPr>
            <p:nvPr/>
          </p:nvSpPr>
          <p:spPr bwMode="auto">
            <a:xfrm>
              <a:off x="701" y="2440"/>
              <a:ext cx="42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300</a:t>
              </a:r>
            </a:p>
          </p:txBody>
        </p:sp>
        <p:sp>
          <p:nvSpPr>
            <p:cNvPr id="32789" name="Text Box 21"/>
            <p:cNvSpPr txBox="1">
              <a:spLocks noChangeArrowheads="1"/>
            </p:cNvSpPr>
            <p:nvPr/>
          </p:nvSpPr>
          <p:spPr bwMode="auto">
            <a:xfrm>
              <a:off x="688" y="2210"/>
              <a:ext cx="4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350</a:t>
              </a:r>
            </a:p>
          </p:txBody>
        </p:sp>
        <p:sp>
          <p:nvSpPr>
            <p:cNvPr id="32790" name="Text Box 22"/>
            <p:cNvSpPr txBox="1">
              <a:spLocks noChangeArrowheads="1"/>
            </p:cNvSpPr>
            <p:nvPr/>
          </p:nvSpPr>
          <p:spPr bwMode="auto">
            <a:xfrm>
              <a:off x="695" y="1959"/>
              <a:ext cx="41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400</a:t>
              </a:r>
            </a:p>
          </p:txBody>
        </p:sp>
        <p:sp>
          <p:nvSpPr>
            <p:cNvPr id="32791" name="Text Box 23"/>
            <p:cNvSpPr txBox="1">
              <a:spLocks noChangeArrowheads="1"/>
            </p:cNvSpPr>
            <p:nvPr/>
          </p:nvSpPr>
          <p:spPr bwMode="auto">
            <a:xfrm>
              <a:off x="696" y="1713"/>
              <a:ext cx="46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450</a:t>
              </a:r>
            </a:p>
          </p:txBody>
        </p:sp>
        <p:sp>
          <p:nvSpPr>
            <p:cNvPr id="32793" name="Rectangle 25"/>
            <p:cNvSpPr>
              <a:spLocks noChangeArrowheads="1"/>
            </p:cNvSpPr>
            <p:nvPr/>
          </p:nvSpPr>
          <p:spPr bwMode="auto">
            <a:xfrm>
              <a:off x="1089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4" name="Rectangle 26"/>
            <p:cNvSpPr>
              <a:spLocks noChangeArrowheads="1"/>
            </p:cNvSpPr>
            <p:nvPr/>
          </p:nvSpPr>
          <p:spPr bwMode="auto">
            <a:xfrm>
              <a:off x="1330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5" name="Rectangle 27"/>
            <p:cNvSpPr>
              <a:spLocks noChangeArrowheads="1"/>
            </p:cNvSpPr>
            <p:nvPr/>
          </p:nvSpPr>
          <p:spPr bwMode="auto">
            <a:xfrm>
              <a:off x="1571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6" name="Rectangle 28"/>
            <p:cNvSpPr>
              <a:spLocks noChangeArrowheads="1"/>
            </p:cNvSpPr>
            <p:nvPr/>
          </p:nvSpPr>
          <p:spPr bwMode="auto">
            <a:xfrm>
              <a:off x="1812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7" name="Rectangle 29"/>
            <p:cNvSpPr>
              <a:spLocks noChangeArrowheads="1"/>
            </p:cNvSpPr>
            <p:nvPr/>
          </p:nvSpPr>
          <p:spPr bwMode="auto">
            <a:xfrm>
              <a:off x="2053" y="3531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8" name="Rectangle 30"/>
            <p:cNvSpPr>
              <a:spLocks noChangeArrowheads="1"/>
            </p:cNvSpPr>
            <p:nvPr/>
          </p:nvSpPr>
          <p:spPr bwMode="auto">
            <a:xfrm>
              <a:off x="2295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9" name="Rectangle 31"/>
            <p:cNvSpPr>
              <a:spLocks noChangeArrowheads="1"/>
            </p:cNvSpPr>
            <p:nvPr/>
          </p:nvSpPr>
          <p:spPr bwMode="auto">
            <a:xfrm>
              <a:off x="2536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0" name="Rectangle 32"/>
            <p:cNvSpPr>
              <a:spLocks noChangeArrowheads="1"/>
            </p:cNvSpPr>
            <p:nvPr/>
          </p:nvSpPr>
          <p:spPr bwMode="auto">
            <a:xfrm>
              <a:off x="2777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1" name="Rectangle 33"/>
            <p:cNvSpPr>
              <a:spLocks noChangeArrowheads="1"/>
            </p:cNvSpPr>
            <p:nvPr/>
          </p:nvSpPr>
          <p:spPr bwMode="auto">
            <a:xfrm>
              <a:off x="3018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2" name="Rectangle 34"/>
            <p:cNvSpPr>
              <a:spLocks noChangeArrowheads="1"/>
            </p:cNvSpPr>
            <p:nvPr/>
          </p:nvSpPr>
          <p:spPr bwMode="auto">
            <a:xfrm>
              <a:off x="3259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3" name="Rectangle 35"/>
            <p:cNvSpPr>
              <a:spLocks noChangeArrowheads="1"/>
            </p:cNvSpPr>
            <p:nvPr/>
          </p:nvSpPr>
          <p:spPr bwMode="auto">
            <a:xfrm>
              <a:off x="1089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4" name="Rectangle 36"/>
            <p:cNvSpPr>
              <a:spLocks noChangeArrowheads="1"/>
            </p:cNvSpPr>
            <p:nvPr/>
          </p:nvSpPr>
          <p:spPr bwMode="auto">
            <a:xfrm>
              <a:off x="1330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5" name="Rectangle 37"/>
            <p:cNvSpPr>
              <a:spLocks noChangeArrowheads="1"/>
            </p:cNvSpPr>
            <p:nvPr/>
          </p:nvSpPr>
          <p:spPr bwMode="auto">
            <a:xfrm>
              <a:off x="1571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6" name="Rectangle 38"/>
            <p:cNvSpPr>
              <a:spLocks noChangeArrowheads="1"/>
            </p:cNvSpPr>
            <p:nvPr/>
          </p:nvSpPr>
          <p:spPr bwMode="auto">
            <a:xfrm>
              <a:off x="1812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7" name="Rectangle 39"/>
            <p:cNvSpPr>
              <a:spLocks noChangeArrowheads="1"/>
            </p:cNvSpPr>
            <p:nvPr/>
          </p:nvSpPr>
          <p:spPr bwMode="auto">
            <a:xfrm>
              <a:off x="2053" y="3290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8" name="Rectangle 40"/>
            <p:cNvSpPr>
              <a:spLocks noChangeArrowheads="1"/>
            </p:cNvSpPr>
            <p:nvPr/>
          </p:nvSpPr>
          <p:spPr bwMode="auto">
            <a:xfrm>
              <a:off x="2295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9" name="Rectangle 41"/>
            <p:cNvSpPr>
              <a:spLocks noChangeArrowheads="1"/>
            </p:cNvSpPr>
            <p:nvPr/>
          </p:nvSpPr>
          <p:spPr bwMode="auto">
            <a:xfrm>
              <a:off x="2536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0" name="Rectangle 42"/>
            <p:cNvSpPr>
              <a:spLocks noChangeArrowheads="1"/>
            </p:cNvSpPr>
            <p:nvPr/>
          </p:nvSpPr>
          <p:spPr bwMode="auto">
            <a:xfrm>
              <a:off x="2777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1" name="Rectangle 43"/>
            <p:cNvSpPr>
              <a:spLocks noChangeArrowheads="1"/>
            </p:cNvSpPr>
            <p:nvPr/>
          </p:nvSpPr>
          <p:spPr bwMode="auto">
            <a:xfrm>
              <a:off x="3018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2" name="Rectangle 44"/>
            <p:cNvSpPr>
              <a:spLocks noChangeArrowheads="1"/>
            </p:cNvSpPr>
            <p:nvPr/>
          </p:nvSpPr>
          <p:spPr bwMode="auto">
            <a:xfrm>
              <a:off x="3259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3" name="Rectangle 45"/>
            <p:cNvSpPr>
              <a:spLocks noChangeArrowheads="1"/>
            </p:cNvSpPr>
            <p:nvPr/>
          </p:nvSpPr>
          <p:spPr bwMode="auto">
            <a:xfrm>
              <a:off x="1089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4" name="Rectangle 46"/>
            <p:cNvSpPr>
              <a:spLocks noChangeArrowheads="1"/>
            </p:cNvSpPr>
            <p:nvPr/>
          </p:nvSpPr>
          <p:spPr bwMode="auto">
            <a:xfrm>
              <a:off x="1330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5" name="Rectangle 47"/>
            <p:cNvSpPr>
              <a:spLocks noChangeArrowheads="1"/>
            </p:cNvSpPr>
            <p:nvPr/>
          </p:nvSpPr>
          <p:spPr bwMode="auto">
            <a:xfrm>
              <a:off x="1571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6" name="Rectangle 48"/>
            <p:cNvSpPr>
              <a:spLocks noChangeArrowheads="1"/>
            </p:cNvSpPr>
            <p:nvPr/>
          </p:nvSpPr>
          <p:spPr bwMode="auto">
            <a:xfrm>
              <a:off x="1812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7" name="Rectangle 49"/>
            <p:cNvSpPr>
              <a:spLocks noChangeArrowheads="1"/>
            </p:cNvSpPr>
            <p:nvPr/>
          </p:nvSpPr>
          <p:spPr bwMode="auto">
            <a:xfrm>
              <a:off x="2053" y="3049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8" name="Rectangle 50"/>
            <p:cNvSpPr>
              <a:spLocks noChangeArrowheads="1"/>
            </p:cNvSpPr>
            <p:nvPr/>
          </p:nvSpPr>
          <p:spPr bwMode="auto">
            <a:xfrm>
              <a:off x="2295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9" name="Rectangle 51"/>
            <p:cNvSpPr>
              <a:spLocks noChangeArrowheads="1"/>
            </p:cNvSpPr>
            <p:nvPr/>
          </p:nvSpPr>
          <p:spPr bwMode="auto">
            <a:xfrm>
              <a:off x="2536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0" name="Rectangle 52"/>
            <p:cNvSpPr>
              <a:spLocks noChangeArrowheads="1"/>
            </p:cNvSpPr>
            <p:nvPr/>
          </p:nvSpPr>
          <p:spPr bwMode="auto">
            <a:xfrm>
              <a:off x="2777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1" name="Rectangle 53"/>
            <p:cNvSpPr>
              <a:spLocks noChangeArrowheads="1"/>
            </p:cNvSpPr>
            <p:nvPr/>
          </p:nvSpPr>
          <p:spPr bwMode="auto">
            <a:xfrm>
              <a:off x="3018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2" name="Rectangle 54"/>
            <p:cNvSpPr>
              <a:spLocks noChangeArrowheads="1"/>
            </p:cNvSpPr>
            <p:nvPr/>
          </p:nvSpPr>
          <p:spPr bwMode="auto">
            <a:xfrm>
              <a:off x="3259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3" name="Rectangle 55"/>
            <p:cNvSpPr>
              <a:spLocks noChangeArrowheads="1"/>
            </p:cNvSpPr>
            <p:nvPr/>
          </p:nvSpPr>
          <p:spPr bwMode="auto">
            <a:xfrm>
              <a:off x="1089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4" name="Rectangle 56"/>
            <p:cNvSpPr>
              <a:spLocks noChangeArrowheads="1"/>
            </p:cNvSpPr>
            <p:nvPr/>
          </p:nvSpPr>
          <p:spPr bwMode="auto">
            <a:xfrm>
              <a:off x="1330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5" name="Rectangle 57"/>
            <p:cNvSpPr>
              <a:spLocks noChangeArrowheads="1"/>
            </p:cNvSpPr>
            <p:nvPr/>
          </p:nvSpPr>
          <p:spPr bwMode="auto">
            <a:xfrm>
              <a:off x="1571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6" name="Rectangle 58"/>
            <p:cNvSpPr>
              <a:spLocks noChangeArrowheads="1"/>
            </p:cNvSpPr>
            <p:nvPr/>
          </p:nvSpPr>
          <p:spPr bwMode="auto">
            <a:xfrm>
              <a:off x="1812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7" name="Rectangle 59"/>
            <p:cNvSpPr>
              <a:spLocks noChangeArrowheads="1"/>
            </p:cNvSpPr>
            <p:nvPr/>
          </p:nvSpPr>
          <p:spPr bwMode="auto">
            <a:xfrm>
              <a:off x="2053" y="2807"/>
              <a:ext cx="242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8" name="Rectangle 60"/>
            <p:cNvSpPr>
              <a:spLocks noChangeArrowheads="1"/>
            </p:cNvSpPr>
            <p:nvPr/>
          </p:nvSpPr>
          <p:spPr bwMode="auto">
            <a:xfrm>
              <a:off x="2295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9" name="Rectangle 61"/>
            <p:cNvSpPr>
              <a:spLocks noChangeArrowheads="1"/>
            </p:cNvSpPr>
            <p:nvPr/>
          </p:nvSpPr>
          <p:spPr bwMode="auto">
            <a:xfrm>
              <a:off x="2536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0" name="Rectangle 62"/>
            <p:cNvSpPr>
              <a:spLocks noChangeArrowheads="1"/>
            </p:cNvSpPr>
            <p:nvPr/>
          </p:nvSpPr>
          <p:spPr bwMode="auto">
            <a:xfrm>
              <a:off x="2777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1" name="Rectangle 63"/>
            <p:cNvSpPr>
              <a:spLocks noChangeArrowheads="1"/>
            </p:cNvSpPr>
            <p:nvPr/>
          </p:nvSpPr>
          <p:spPr bwMode="auto">
            <a:xfrm>
              <a:off x="3018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2" name="Rectangle 64"/>
            <p:cNvSpPr>
              <a:spLocks noChangeArrowheads="1"/>
            </p:cNvSpPr>
            <p:nvPr/>
          </p:nvSpPr>
          <p:spPr bwMode="auto">
            <a:xfrm>
              <a:off x="3259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3" name="Rectangle 65"/>
            <p:cNvSpPr>
              <a:spLocks noChangeArrowheads="1"/>
            </p:cNvSpPr>
            <p:nvPr/>
          </p:nvSpPr>
          <p:spPr bwMode="auto">
            <a:xfrm>
              <a:off x="1089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4" name="Rectangle 66"/>
            <p:cNvSpPr>
              <a:spLocks noChangeArrowheads="1"/>
            </p:cNvSpPr>
            <p:nvPr/>
          </p:nvSpPr>
          <p:spPr bwMode="auto">
            <a:xfrm>
              <a:off x="1330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5" name="Rectangle 67"/>
            <p:cNvSpPr>
              <a:spLocks noChangeArrowheads="1"/>
            </p:cNvSpPr>
            <p:nvPr/>
          </p:nvSpPr>
          <p:spPr bwMode="auto">
            <a:xfrm>
              <a:off x="1571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6" name="Rectangle 68"/>
            <p:cNvSpPr>
              <a:spLocks noChangeArrowheads="1"/>
            </p:cNvSpPr>
            <p:nvPr/>
          </p:nvSpPr>
          <p:spPr bwMode="auto">
            <a:xfrm>
              <a:off x="1812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7" name="Rectangle 69"/>
            <p:cNvSpPr>
              <a:spLocks noChangeArrowheads="1"/>
            </p:cNvSpPr>
            <p:nvPr/>
          </p:nvSpPr>
          <p:spPr bwMode="auto">
            <a:xfrm>
              <a:off x="2053" y="2567"/>
              <a:ext cx="242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8" name="Rectangle 70"/>
            <p:cNvSpPr>
              <a:spLocks noChangeArrowheads="1"/>
            </p:cNvSpPr>
            <p:nvPr/>
          </p:nvSpPr>
          <p:spPr bwMode="auto">
            <a:xfrm>
              <a:off x="2295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9" name="Rectangle 71"/>
            <p:cNvSpPr>
              <a:spLocks noChangeArrowheads="1"/>
            </p:cNvSpPr>
            <p:nvPr/>
          </p:nvSpPr>
          <p:spPr bwMode="auto">
            <a:xfrm>
              <a:off x="2536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0" name="Rectangle 72"/>
            <p:cNvSpPr>
              <a:spLocks noChangeArrowheads="1"/>
            </p:cNvSpPr>
            <p:nvPr/>
          </p:nvSpPr>
          <p:spPr bwMode="auto">
            <a:xfrm>
              <a:off x="2777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1" name="Rectangle 73"/>
            <p:cNvSpPr>
              <a:spLocks noChangeArrowheads="1"/>
            </p:cNvSpPr>
            <p:nvPr/>
          </p:nvSpPr>
          <p:spPr bwMode="auto">
            <a:xfrm>
              <a:off x="3018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2" name="Rectangle 74"/>
            <p:cNvSpPr>
              <a:spLocks noChangeArrowheads="1"/>
            </p:cNvSpPr>
            <p:nvPr/>
          </p:nvSpPr>
          <p:spPr bwMode="auto">
            <a:xfrm>
              <a:off x="3259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3" name="Rectangle 75"/>
            <p:cNvSpPr>
              <a:spLocks noChangeArrowheads="1"/>
            </p:cNvSpPr>
            <p:nvPr/>
          </p:nvSpPr>
          <p:spPr bwMode="auto">
            <a:xfrm>
              <a:off x="1089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4" name="Rectangle 76"/>
            <p:cNvSpPr>
              <a:spLocks noChangeArrowheads="1"/>
            </p:cNvSpPr>
            <p:nvPr/>
          </p:nvSpPr>
          <p:spPr bwMode="auto">
            <a:xfrm>
              <a:off x="1330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5" name="Rectangle 77"/>
            <p:cNvSpPr>
              <a:spLocks noChangeArrowheads="1"/>
            </p:cNvSpPr>
            <p:nvPr/>
          </p:nvSpPr>
          <p:spPr bwMode="auto">
            <a:xfrm>
              <a:off x="1571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6" name="Rectangle 78"/>
            <p:cNvSpPr>
              <a:spLocks noChangeArrowheads="1"/>
            </p:cNvSpPr>
            <p:nvPr/>
          </p:nvSpPr>
          <p:spPr bwMode="auto">
            <a:xfrm>
              <a:off x="1812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7" name="Rectangle 79"/>
            <p:cNvSpPr>
              <a:spLocks noChangeArrowheads="1"/>
            </p:cNvSpPr>
            <p:nvPr/>
          </p:nvSpPr>
          <p:spPr bwMode="auto">
            <a:xfrm>
              <a:off x="2053" y="2326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8" name="Rectangle 80"/>
            <p:cNvSpPr>
              <a:spLocks noChangeArrowheads="1"/>
            </p:cNvSpPr>
            <p:nvPr/>
          </p:nvSpPr>
          <p:spPr bwMode="auto">
            <a:xfrm>
              <a:off x="2295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9" name="Rectangle 81"/>
            <p:cNvSpPr>
              <a:spLocks noChangeArrowheads="1"/>
            </p:cNvSpPr>
            <p:nvPr/>
          </p:nvSpPr>
          <p:spPr bwMode="auto">
            <a:xfrm>
              <a:off x="2536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0" name="Rectangle 82"/>
            <p:cNvSpPr>
              <a:spLocks noChangeArrowheads="1"/>
            </p:cNvSpPr>
            <p:nvPr/>
          </p:nvSpPr>
          <p:spPr bwMode="auto">
            <a:xfrm>
              <a:off x="2777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1" name="Rectangle 83"/>
            <p:cNvSpPr>
              <a:spLocks noChangeArrowheads="1"/>
            </p:cNvSpPr>
            <p:nvPr/>
          </p:nvSpPr>
          <p:spPr bwMode="auto">
            <a:xfrm>
              <a:off x="3018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2" name="Rectangle 84"/>
            <p:cNvSpPr>
              <a:spLocks noChangeArrowheads="1"/>
            </p:cNvSpPr>
            <p:nvPr/>
          </p:nvSpPr>
          <p:spPr bwMode="auto">
            <a:xfrm>
              <a:off x="3259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3" name="Rectangle 85"/>
            <p:cNvSpPr>
              <a:spLocks noChangeArrowheads="1"/>
            </p:cNvSpPr>
            <p:nvPr/>
          </p:nvSpPr>
          <p:spPr bwMode="auto">
            <a:xfrm>
              <a:off x="1089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4" name="Rectangle 86"/>
            <p:cNvSpPr>
              <a:spLocks noChangeArrowheads="1"/>
            </p:cNvSpPr>
            <p:nvPr/>
          </p:nvSpPr>
          <p:spPr bwMode="auto">
            <a:xfrm>
              <a:off x="1330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5" name="Rectangle 87"/>
            <p:cNvSpPr>
              <a:spLocks noChangeArrowheads="1"/>
            </p:cNvSpPr>
            <p:nvPr/>
          </p:nvSpPr>
          <p:spPr bwMode="auto">
            <a:xfrm>
              <a:off x="1571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6" name="Rectangle 88"/>
            <p:cNvSpPr>
              <a:spLocks noChangeArrowheads="1"/>
            </p:cNvSpPr>
            <p:nvPr/>
          </p:nvSpPr>
          <p:spPr bwMode="auto">
            <a:xfrm>
              <a:off x="1812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7" name="Rectangle 89"/>
            <p:cNvSpPr>
              <a:spLocks noChangeArrowheads="1"/>
            </p:cNvSpPr>
            <p:nvPr/>
          </p:nvSpPr>
          <p:spPr bwMode="auto">
            <a:xfrm>
              <a:off x="2053" y="2084"/>
              <a:ext cx="242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8" name="Rectangle 90"/>
            <p:cNvSpPr>
              <a:spLocks noChangeArrowheads="1"/>
            </p:cNvSpPr>
            <p:nvPr/>
          </p:nvSpPr>
          <p:spPr bwMode="auto">
            <a:xfrm>
              <a:off x="2295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9" name="Rectangle 91"/>
            <p:cNvSpPr>
              <a:spLocks noChangeArrowheads="1"/>
            </p:cNvSpPr>
            <p:nvPr/>
          </p:nvSpPr>
          <p:spPr bwMode="auto">
            <a:xfrm>
              <a:off x="2536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0" name="Rectangle 92"/>
            <p:cNvSpPr>
              <a:spLocks noChangeArrowheads="1"/>
            </p:cNvSpPr>
            <p:nvPr/>
          </p:nvSpPr>
          <p:spPr bwMode="auto">
            <a:xfrm>
              <a:off x="2777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1" name="Rectangle 93"/>
            <p:cNvSpPr>
              <a:spLocks noChangeArrowheads="1"/>
            </p:cNvSpPr>
            <p:nvPr/>
          </p:nvSpPr>
          <p:spPr bwMode="auto">
            <a:xfrm>
              <a:off x="3018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2" name="Rectangle 94"/>
            <p:cNvSpPr>
              <a:spLocks noChangeArrowheads="1"/>
            </p:cNvSpPr>
            <p:nvPr/>
          </p:nvSpPr>
          <p:spPr bwMode="auto">
            <a:xfrm>
              <a:off x="3259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3" name="Rectangle 95"/>
            <p:cNvSpPr>
              <a:spLocks noChangeArrowheads="1"/>
            </p:cNvSpPr>
            <p:nvPr/>
          </p:nvSpPr>
          <p:spPr bwMode="auto">
            <a:xfrm>
              <a:off x="1089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4" name="Rectangle 96"/>
            <p:cNvSpPr>
              <a:spLocks noChangeArrowheads="1"/>
            </p:cNvSpPr>
            <p:nvPr/>
          </p:nvSpPr>
          <p:spPr bwMode="auto">
            <a:xfrm>
              <a:off x="1330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5" name="Rectangle 97"/>
            <p:cNvSpPr>
              <a:spLocks noChangeArrowheads="1"/>
            </p:cNvSpPr>
            <p:nvPr/>
          </p:nvSpPr>
          <p:spPr bwMode="auto">
            <a:xfrm>
              <a:off x="1571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6" name="Rectangle 98"/>
            <p:cNvSpPr>
              <a:spLocks noChangeArrowheads="1"/>
            </p:cNvSpPr>
            <p:nvPr/>
          </p:nvSpPr>
          <p:spPr bwMode="auto">
            <a:xfrm>
              <a:off x="1812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7" name="Rectangle 99"/>
            <p:cNvSpPr>
              <a:spLocks noChangeArrowheads="1"/>
            </p:cNvSpPr>
            <p:nvPr/>
          </p:nvSpPr>
          <p:spPr bwMode="auto">
            <a:xfrm>
              <a:off x="2053" y="1844"/>
              <a:ext cx="242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8" name="Rectangle 100"/>
            <p:cNvSpPr>
              <a:spLocks noChangeArrowheads="1"/>
            </p:cNvSpPr>
            <p:nvPr/>
          </p:nvSpPr>
          <p:spPr bwMode="auto">
            <a:xfrm>
              <a:off x="2295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9" name="Rectangle 101"/>
            <p:cNvSpPr>
              <a:spLocks noChangeArrowheads="1"/>
            </p:cNvSpPr>
            <p:nvPr/>
          </p:nvSpPr>
          <p:spPr bwMode="auto">
            <a:xfrm>
              <a:off x="2536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0" name="Rectangle 102"/>
            <p:cNvSpPr>
              <a:spLocks noChangeArrowheads="1"/>
            </p:cNvSpPr>
            <p:nvPr/>
          </p:nvSpPr>
          <p:spPr bwMode="auto">
            <a:xfrm>
              <a:off x="2777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1" name="Rectangle 103"/>
            <p:cNvSpPr>
              <a:spLocks noChangeArrowheads="1"/>
            </p:cNvSpPr>
            <p:nvPr/>
          </p:nvSpPr>
          <p:spPr bwMode="auto">
            <a:xfrm>
              <a:off x="3018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2" name="Rectangle 104"/>
            <p:cNvSpPr>
              <a:spLocks noChangeArrowheads="1"/>
            </p:cNvSpPr>
            <p:nvPr/>
          </p:nvSpPr>
          <p:spPr bwMode="auto">
            <a:xfrm>
              <a:off x="3259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3" name="Rectangle 105"/>
            <p:cNvSpPr>
              <a:spLocks noChangeArrowheads="1"/>
            </p:cNvSpPr>
            <p:nvPr/>
          </p:nvSpPr>
          <p:spPr bwMode="auto">
            <a:xfrm>
              <a:off x="1089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4" name="Rectangle 106"/>
            <p:cNvSpPr>
              <a:spLocks noChangeArrowheads="1"/>
            </p:cNvSpPr>
            <p:nvPr/>
          </p:nvSpPr>
          <p:spPr bwMode="auto">
            <a:xfrm>
              <a:off x="1330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5" name="Rectangle 107"/>
            <p:cNvSpPr>
              <a:spLocks noChangeArrowheads="1"/>
            </p:cNvSpPr>
            <p:nvPr/>
          </p:nvSpPr>
          <p:spPr bwMode="auto">
            <a:xfrm>
              <a:off x="1571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6" name="Rectangle 108"/>
            <p:cNvSpPr>
              <a:spLocks noChangeArrowheads="1"/>
            </p:cNvSpPr>
            <p:nvPr/>
          </p:nvSpPr>
          <p:spPr bwMode="auto">
            <a:xfrm>
              <a:off x="1812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7" name="Rectangle 109"/>
            <p:cNvSpPr>
              <a:spLocks noChangeArrowheads="1"/>
            </p:cNvSpPr>
            <p:nvPr/>
          </p:nvSpPr>
          <p:spPr bwMode="auto">
            <a:xfrm>
              <a:off x="2053" y="1603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8" name="Rectangle 110"/>
            <p:cNvSpPr>
              <a:spLocks noChangeArrowheads="1"/>
            </p:cNvSpPr>
            <p:nvPr/>
          </p:nvSpPr>
          <p:spPr bwMode="auto">
            <a:xfrm>
              <a:off x="2295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9" name="Rectangle 111"/>
            <p:cNvSpPr>
              <a:spLocks noChangeArrowheads="1"/>
            </p:cNvSpPr>
            <p:nvPr/>
          </p:nvSpPr>
          <p:spPr bwMode="auto">
            <a:xfrm>
              <a:off x="2536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80" name="Rectangle 112"/>
            <p:cNvSpPr>
              <a:spLocks noChangeArrowheads="1"/>
            </p:cNvSpPr>
            <p:nvPr/>
          </p:nvSpPr>
          <p:spPr bwMode="auto">
            <a:xfrm>
              <a:off x="2777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81" name="Rectangle 113"/>
            <p:cNvSpPr>
              <a:spLocks noChangeArrowheads="1"/>
            </p:cNvSpPr>
            <p:nvPr/>
          </p:nvSpPr>
          <p:spPr bwMode="auto">
            <a:xfrm>
              <a:off x="3018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82" name="Rectangle 114"/>
            <p:cNvSpPr>
              <a:spLocks noChangeArrowheads="1"/>
            </p:cNvSpPr>
            <p:nvPr/>
          </p:nvSpPr>
          <p:spPr bwMode="auto">
            <a:xfrm>
              <a:off x="3259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83" name="Text Box 115"/>
            <p:cNvSpPr txBox="1">
              <a:spLocks noChangeArrowheads="1"/>
            </p:cNvSpPr>
            <p:nvPr/>
          </p:nvSpPr>
          <p:spPr bwMode="auto">
            <a:xfrm>
              <a:off x="695" y="1499"/>
              <a:ext cx="44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500</a:t>
              </a:r>
            </a:p>
          </p:txBody>
        </p:sp>
        <p:sp>
          <p:nvSpPr>
            <p:cNvPr id="32884" name="Text Box 116"/>
            <p:cNvSpPr txBox="1">
              <a:spLocks noChangeArrowheads="1"/>
            </p:cNvSpPr>
            <p:nvPr/>
          </p:nvSpPr>
          <p:spPr bwMode="auto">
            <a:xfrm rot="-5400000">
              <a:off x="-247" y="2495"/>
              <a:ext cx="16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sz="2000">
                  <a:solidFill>
                    <a:schemeClr val="accent2"/>
                  </a:solidFill>
                </a:rPr>
                <a:t>Number of Visitors</a:t>
              </a:r>
            </a:p>
          </p:txBody>
        </p:sp>
        <p:sp>
          <p:nvSpPr>
            <p:cNvPr id="32885" name="Line 117"/>
            <p:cNvSpPr>
              <a:spLocks noChangeShapeType="1"/>
            </p:cNvSpPr>
            <p:nvPr/>
          </p:nvSpPr>
          <p:spPr bwMode="auto">
            <a:xfrm>
              <a:off x="1089" y="3772"/>
              <a:ext cx="241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886" name="Line 118"/>
            <p:cNvSpPr>
              <a:spLocks noChangeShapeType="1"/>
            </p:cNvSpPr>
            <p:nvPr/>
          </p:nvSpPr>
          <p:spPr bwMode="auto">
            <a:xfrm>
              <a:off x="1089" y="1611"/>
              <a:ext cx="0" cy="216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887" name="Text Box 119" descr="Parchment"/>
            <p:cNvSpPr txBox="1">
              <a:spLocks noChangeArrowheads="1"/>
            </p:cNvSpPr>
            <p:nvPr/>
          </p:nvSpPr>
          <p:spPr bwMode="auto">
            <a:xfrm>
              <a:off x="192" y="216"/>
              <a:ext cx="5388" cy="7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1900" dirty="0"/>
                <a:t>The table below shows the number of people who visited a museum over a 10 day period last summer together with the daily sunshine totals. </a:t>
              </a:r>
            </a:p>
            <a:p>
              <a:pPr>
                <a:spcBef>
                  <a:spcPct val="50000"/>
                </a:spcBef>
              </a:pPr>
              <a:r>
                <a:rPr lang="en-GB" sz="2000" dirty="0"/>
                <a:t>Plot a </a:t>
              </a:r>
              <a:r>
                <a:rPr lang="en-GB" sz="2000" dirty="0">
                  <a:solidFill>
                    <a:srgbClr val="FF0000"/>
                  </a:solidFill>
                </a:rPr>
                <a:t>scatter graph </a:t>
              </a:r>
              <a:r>
                <a:rPr lang="en-GB" sz="2000" dirty="0"/>
                <a:t>for this data.</a:t>
              </a:r>
              <a:endParaRPr lang="en-GB" sz="2000" dirty="0">
                <a:solidFill>
                  <a:schemeClr val="accent2"/>
                </a:solidFill>
              </a:endParaRPr>
            </a:p>
          </p:txBody>
        </p:sp>
        <p:sp>
          <p:nvSpPr>
            <p:cNvPr id="32929" name="Line 161"/>
            <p:cNvSpPr>
              <a:spLocks noChangeShapeType="1"/>
            </p:cNvSpPr>
            <p:nvPr/>
          </p:nvSpPr>
          <p:spPr bwMode="auto">
            <a:xfrm rot="5400000">
              <a:off x="969" y="3655"/>
              <a:ext cx="23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30" name="Freeform 162"/>
            <p:cNvSpPr>
              <a:spLocks/>
            </p:cNvSpPr>
            <p:nvPr/>
          </p:nvSpPr>
          <p:spPr bwMode="auto">
            <a:xfrm rot="5400000">
              <a:off x="969" y="3611"/>
              <a:ext cx="243" cy="8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7" y="48"/>
                </a:cxn>
                <a:cxn ang="0">
                  <a:pos x="120" y="0"/>
                </a:cxn>
                <a:cxn ang="0">
                  <a:pos x="154" y="84"/>
                </a:cxn>
                <a:cxn ang="0">
                  <a:pos x="175" y="44"/>
                </a:cxn>
                <a:cxn ang="0">
                  <a:pos x="243" y="44"/>
                </a:cxn>
              </a:cxnLst>
              <a:rect l="0" t="0" r="r" b="b"/>
              <a:pathLst>
                <a:path w="243" h="84">
                  <a:moveTo>
                    <a:pt x="0" y="48"/>
                  </a:moveTo>
                  <a:lnTo>
                    <a:pt x="97" y="48"/>
                  </a:lnTo>
                  <a:lnTo>
                    <a:pt x="120" y="0"/>
                  </a:lnTo>
                  <a:lnTo>
                    <a:pt x="154" y="84"/>
                  </a:lnTo>
                  <a:lnTo>
                    <a:pt x="175" y="44"/>
                  </a:lnTo>
                  <a:lnTo>
                    <a:pt x="243" y="44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0" name="Rectangle 192"/>
            <p:cNvSpPr>
              <a:spLocks noChangeArrowheads="1"/>
            </p:cNvSpPr>
            <p:nvPr/>
          </p:nvSpPr>
          <p:spPr bwMode="auto">
            <a:xfrm>
              <a:off x="5196" y="1272"/>
              <a:ext cx="38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320</a:t>
              </a:r>
            </a:p>
          </p:txBody>
        </p:sp>
        <p:sp>
          <p:nvSpPr>
            <p:cNvPr id="32959" name="Rectangle 191"/>
            <p:cNvSpPr>
              <a:spLocks noChangeArrowheads="1"/>
            </p:cNvSpPr>
            <p:nvPr/>
          </p:nvSpPr>
          <p:spPr bwMode="auto">
            <a:xfrm>
              <a:off x="4788" y="1272"/>
              <a:ext cx="408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350</a:t>
              </a:r>
            </a:p>
          </p:txBody>
        </p:sp>
        <p:sp>
          <p:nvSpPr>
            <p:cNvPr id="32958" name="Rectangle 190"/>
            <p:cNvSpPr>
              <a:spLocks noChangeArrowheads="1"/>
            </p:cNvSpPr>
            <p:nvPr/>
          </p:nvSpPr>
          <p:spPr bwMode="auto">
            <a:xfrm>
              <a:off x="4404" y="1272"/>
              <a:ext cx="384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220</a:t>
              </a:r>
            </a:p>
          </p:txBody>
        </p:sp>
        <p:sp>
          <p:nvSpPr>
            <p:cNvPr id="32957" name="Rectangle 189"/>
            <p:cNvSpPr>
              <a:spLocks noChangeArrowheads="1"/>
            </p:cNvSpPr>
            <p:nvPr/>
          </p:nvSpPr>
          <p:spPr bwMode="auto">
            <a:xfrm>
              <a:off x="4008" y="1272"/>
              <a:ext cx="396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175</a:t>
              </a:r>
            </a:p>
          </p:txBody>
        </p:sp>
        <p:sp>
          <p:nvSpPr>
            <p:cNvPr id="32956" name="Rectangle 188"/>
            <p:cNvSpPr>
              <a:spLocks noChangeArrowheads="1"/>
            </p:cNvSpPr>
            <p:nvPr/>
          </p:nvSpPr>
          <p:spPr bwMode="auto">
            <a:xfrm>
              <a:off x="3612" y="1272"/>
              <a:ext cx="396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50</a:t>
              </a:r>
            </a:p>
          </p:txBody>
        </p:sp>
        <p:sp>
          <p:nvSpPr>
            <p:cNvPr id="32955" name="Rectangle 187"/>
            <p:cNvSpPr>
              <a:spLocks noChangeArrowheads="1"/>
            </p:cNvSpPr>
            <p:nvPr/>
          </p:nvSpPr>
          <p:spPr bwMode="auto">
            <a:xfrm>
              <a:off x="3192" y="1272"/>
              <a:ext cx="42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200</a:t>
              </a:r>
            </a:p>
          </p:txBody>
        </p:sp>
        <p:sp>
          <p:nvSpPr>
            <p:cNvPr id="32954" name="Rectangle 186"/>
            <p:cNvSpPr>
              <a:spLocks noChangeArrowheads="1"/>
            </p:cNvSpPr>
            <p:nvPr/>
          </p:nvSpPr>
          <p:spPr bwMode="auto">
            <a:xfrm>
              <a:off x="2772" y="1272"/>
              <a:ext cx="42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390</a:t>
              </a:r>
            </a:p>
          </p:txBody>
        </p:sp>
        <p:sp>
          <p:nvSpPr>
            <p:cNvPr id="32953" name="Rectangle 185"/>
            <p:cNvSpPr>
              <a:spLocks noChangeArrowheads="1"/>
            </p:cNvSpPr>
            <p:nvPr/>
          </p:nvSpPr>
          <p:spPr bwMode="auto">
            <a:xfrm>
              <a:off x="2376" y="1272"/>
              <a:ext cx="396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100</a:t>
              </a:r>
            </a:p>
          </p:txBody>
        </p:sp>
        <p:sp>
          <p:nvSpPr>
            <p:cNvPr id="32952" name="Rectangle 184"/>
            <p:cNvSpPr>
              <a:spLocks noChangeArrowheads="1"/>
            </p:cNvSpPr>
            <p:nvPr/>
          </p:nvSpPr>
          <p:spPr bwMode="auto">
            <a:xfrm>
              <a:off x="1908" y="1272"/>
              <a:ext cx="468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475</a:t>
              </a:r>
            </a:p>
          </p:txBody>
        </p:sp>
        <p:sp>
          <p:nvSpPr>
            <p:cNvPr id="32951" name="Rectangle 183"/>
            <p:cNvSpPr>
              <a:spLocks noChangeArrowheads="1"/>
            </p:cNvSpPr>
            <p:nvPr/>
          </p:nvSpPr>
          <p:spPr bwMode="auto">
            <a:xfrm>
              <a:off x="1527" y="1272"/>
              <a:ext cx="381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300</a:t>
              </a:r>
            </a:p>
          </p:txBody>
        </p:sp>
        <p:sp>
          <p:nvSpPr>
            <p:cNvPr id="32950" name="Rectangle 182"/>
            <p:cNvSpPr>
              <a:spLocks noChangeArrowheads="1"/>
            </p:cNvSpPr>
            <p:nvPr/>
          </p:nvSpPr>
          <p:spPr bwMode="auto">
            <a:xfrm>
              <a:off x="168" y="1272"/>
              <a:ext cx="1359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Visitors</a:t>
              </a:r>
            </a:p>
          </p:txBody>
        </p:sp>
        <p:sp>
          <p:nvSpPr>
            <p:cNvPr id="32949" name="Rectangle 181"/>
            <p:cNvSpPr>
              <a:spLocks noChangeArrowheads="1"/>
            </p:cNvSpPr>
            <p:nvPr/>
          </p:nvSpPr>
          <p:spPr bwMode="auto">
            <a:xfrm>
              <a:off x="5196" y="1012"/>
              <a:ext cx="380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2</a:t>
              </a:r>
            </a:p>
          </p:txBody>
        </p:sp>
        <p:sp>
          <p:nvSpPr>
            <p:cNvPr id="32948" name="Rectangle 180"/>
            <p:cNvSpPr>
              <a:spLocks noChangeArrowheads="1"/>
            </p:cNvSpPr>
            <p:nvPr/>
          </p:nvSpPr>
          <p:spPr bwMode="auto">
            <a:xfrm>
              <a:off x="4788" y="1012"/>
              <a:ext cx="408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</a:t>
              </a:r>
            </a:p>
          </p:txBody>
        </p:sp>
        <p:sp>
          <p:nvSpPr>
            <p:cNvPr id="32947" name="Rectangle 179"/>
            <p:cNvSpPr>
              <a:spLocks noChangeArrowheads="1"/>
            </p:cNvSpPr>
            <p:nvPr/>
          </p:nvSpPr>
          <p:spPr bwMode="auto">
            <a:xfrm>
              <a:off x="4404" y="1012"/>
              <a:ext cx="384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5</a:t>
              </a:r>
            </a:p>
          </p:txBody>
        </p:sp>
        <p:sp>
          <p:nvSpPr>
            <p:cNvPr id="32946" name="Rectangle 178"/>
            <p:cNvSpPr>
              <a:spLocks noChangeArrowheads="1"/>
            </p:cNvSpPr>
            <p:nvPr/>
          </p:nvSpPr>
          <p:spPr bwMode="auto">
            <a:xfrm>
              <a:off x="4008" y="1012"/>
              <a:ext cx="396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7</a:t>
              </a:r>
            </a:p>
          </p:txBody>
        </p:sp>
        <p:sp>
          <p:nvSpPr>
            <p:cNvPr id="32945" name="Rectangle 177"/>
            <p:cNvSpPr>
              <a:spLocks noChangeArrowheads="1"/>
            </p:cNvSpPr>
            <p:nvPr/>
          </p:nvSpPr>
          <p:spPr bwMode="auto">
            <a:xfrm>
              <a:off x="3612" y="1012"/>
              <a:ext cx="396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10</a:t>
              </a:r>
            </a:p>
          </p:txBody>
        </p:sp>
        <p:sp>
          <p:nvSpPr>
            <p:cNvPr id="32944" name="Rectangle 176"/>
            <p:cNvSpPr>
              <a:spLocks noChangeArrowheads="1"/>
            </p:cNvSpPr>
            <p:nvPr/>
          </p:nvSpPr>
          <p:spPr bwMode="auto">
            <a:xfrm>
              <a:off x="3192" y="1012"/>
              <a:ext cx="420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8</a:t>
              </a:r>
            </a:p>
          </p:txBody>
        </p:sp>
        <p:sp>
          <p:nvSpPr>
            <p:cNvPr id="32943" name="Rectangle 175"/>
            <p:cNvSpPr>
              <a:spLocks noChangeArrowheads="1"/>
            </p:cNvSpPr>
            <p:nvPr/>
          </p:nvSpPr>
          <p:spPr bwMode="auto">
            <a:xfrm>
              <a:off x="2772" y="1012"/>
              <a:ext cx="420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</a:t>
              </a:r>
            </a:p>
          </p:txBody>
        </p:sp>
        <p:sp>
          <p:nvSpPr>
            <p:cNvPr id="32942" name="Rectangle 174"/>
            <p:cNvSpPr>
              <a:spLocks noChangeArrowheads="1"/>
            </p:cNvSpPr>
            <p:nvPr/>
          </p:nvSpPr>
          <p:spPr bwMode="auto">
            <a:xfrm>
              <a:off x="2376" y="1012"/>
              <a:ext cx="396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8</a:t>
              </a:r>
            </a:p>
          </p:txBody>
        </p:sp>
        <p:sp>
          <p:nvSpPr>
            <p:cNvPr id="32941" name="Rectangle 173"/>
            <p:cNvSpPr>
              <a:spLocks noChangeArrowheads="1"/>
            </p:cNvSpPr>
            <p:nvPr/>
          </p:nvSpPr>
          <p:spPr bwMode="auto">
            <a:xfrm>
              <a:off x="1908" y="1012"/>
              <a:ext cx="468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0.5</a:t>
              </a:r>
            </a:p>
          </p:txBody>
        </p:sp>
        <p:sp>
          <p:nvSpPr>
            <p:cNvPr id="32940" name="Rectangle 172"/>
            <p:cNvSpPr>
              <a:spLocks noChangeArrowheads="1"/>
            </p:cNvSpPr>
            <p:nvPr/>
          </p:nvSpPr>
          <p:spPr bwMode="auto">
            <a:xfrm>
              <a:off x="1527" y="1012"/>
              <a:ext cx="381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6</a:t>
              </a:r>
            </a:p>
          </p:txBody>
        </p:sp>
        <p:sp>
          <p:nvSpPr>
            <p:cNvPr id="32939" name="Rectangle 171"/>
            <p:cNvSpPr>
              <a:spLocks noChangeArrowheads="1"/>
            </p:cNvSpPr>
            <p:nvPr/>
          </p:nvSpPr>
          <p:spPr bwMode="auto">
            <a:xfrm>
              <a:off x="168" y="1012"/>
              <a:ext cx="1359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Hours Sunshine</a:t>
              </a:r>
            </a:p>
          </p:txBody>
        </p:sp>
        <p:sp>
          <p:nvSpPr>
            <p:cNvPr id="32961" name="Line 193"/>
            <p:cNvSpPr>
              <a:spLocks noChangeShapeType="1"/>
            </p:cNvSpPr>
            <p:nvPr/>
          </p:nvSpPr>
          <p:spPr bwMode="auto">
            <a:xfrm>
              <a:off x="168" y="1012"/>
              <a:ext cx="5408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2" name="Line 194"/>
            <p:cNvSpPr>
              <a:spLocks noChangeShapeType="1"/>
            </p:cNvSpPr>
            <p:nvPr/>
          </p:nvSpPr>
          <p:spPr bwMode="auto">
            <a:xfrm>
              <a:off x="168" y="1272"/>
              <a:ext cx="54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3" name="Line 195"/>
            <p:cNvSpPr>
              <a:spLocks noChangeShapeType="1"/>
            </p:cNvSpPr>
            <p:nvPr/>
          </p:nvSpPr>
          <p:spPr bwMode="auto">
            <a:xfrm>
              <a:off x="168" y="1502"/>
              <a:ext cx="5408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4" name="Line 196"/>
            <p:cNvSpPr>
              <a:spLocks noChangeShapeType="1"/>
            </p:cNvSpPr>
            <p:nvPr/>
          </p:nvSpPr>
          <p:spPr bwMode="auto">
            <a:xfrm>
              <a:off x="168" y="1012"/>
              <a:ext cx="0" cy="49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5" name="Line 197"/>
            <p:cNvSpPr>
              <a:spLocks noChangeShapeType="1"/>
            </p:cNvSpPr>
            <p:nvPr/>
          </p:nvSpPr>
          <p:spPr bwMode="auto">
            <a:xfrm>
              <a:off x="1527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6" name="Line 198"/>
            <p:cNvSpPr>
              <a:spLocks noChangeShapeType="1"/>
            </p:cNvSpPr>
            <p:nvPr/>
          </p:nvSpPr>
          <p:spPr bwMode="auto">
            <a:xfrm>
              <a:off x="1908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7" name="Line 199"/>
            <p:cNvSpPr>
              <a:spLocks noChangeShapeType="1"/>
            </p:cNvSpPr>
            <p:nvPr/>
          </p:nvSpPr>
          <p:spPr bwMode="auto">
            <a:xfrm>
              <a:off x="2376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8" name="Line 200"/>
            <p:cNvSpPr>
              <a:spLocks noChangeShapeType="1"/>
            </p:cNvSpPr>
            <p:nvPr/>
          </p:nvSpPr>
          <p:spPr bwMode="auto">
            <a:xfrm>
              <a:off x="2772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9" name="Line 201"/>
            <p:cNvSpPr>
              <a:spLocks noChangeShapeType="1"/>
            </p:cNvSpPr>
            <p:nvPr/>
          </p:nvSpPr>
          <p:spPr bwMode="auto">
            <a:xfrm>
              <a:off x="3192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0" name="Line 202"/>
            <p:cNvSpPr>
              <a:spLocks noChangeShapeType="1"/>
            </p:cNvSpPr>
            <p:nvPr/>
          </p:nvSpPr>
          <p:spPr bwMode="auto">
            <a:xfrm>
              <a:off x="3612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1" name="Line 203"/>
            <p:cNvSpPr>
              <a:spLocks noChangeShapeType="1"/>
            </p:cNvSpPr>
            <p:nvPr/>
          </p:nvSpPr>
          <p:spPr bwMode="auto">
            <a:xfrm>
              <a:off x="4008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2" name="Line 204"/>
            <p:cNvSpPr>
              <a:spLocks noChangeShapeType="1"/>
            </p:cNvSpPr>
            <p:nvPr/>
          </p:nvSpPr>
          <p:spPr bwMode="auto">
            <a:xfrm>
              <a:off x="4404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3" name="Line 205"/>
            <p:cNvSpPr>
              <a:spLocks noChangeShapeType="1"/>
            </p:cNvSpPr>
            <p:nvPr/>
          </p:nvSpPr>
          <p:spPr bwMode="auto">
            <a:xfrm>
              <a:off x="4788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4" name="Line 206"/>
            <p:cNvSpPr>
              <a:spLocks noChangeShapeType="1"/>
            </p:cNvSpPr>
            <p:nvPr/>
          </p:nvSpPr>
          <p:spPr bwMode="auto">
            <a:xfrm>
              <a:off x="5196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5" name="Line 207"/>
            <p:cNvSpPr>
              <a:spLocks noChangeShapeType="1"/>
            </p:cNvSpPr>
            <p:nvPr/>
          </p:nvSpPr>
          <p:spPr bwMode="auto">
            <a:xfrm>
              <a:off x="5576" y="1012"/>
              <a:ext cx="0" cy="49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3030" name="Text Box 262"/>
            <p:cNvSpPr txBox="1">
              <a:spLocks noChangeArrowheads="1"/>
            </p:cNvSpPr>
            <p:nvPr/>
          </p:nvSpPr>
          <p:spPr bwMode="auto">
            <a:xfrm>
              <a:off x="975" y="3768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0</a:t>
              </a:r>
            </a:p>
          </p:txBody>
        </p:sp>
      </p:grpSp>
      <p:sp>
        <p:nvSpPr>
          <p:cNvPr id="33071" name="Rectangle 303"/>
          <p:cNvSpPr>
            <a:spLocks noChangeArrowheads="1"/>
          </p:cNvSpPr>
          <p:nvPr/>
        </p:nvSpPr>
        <p:spPr bwMode="auto">
          <a:xfrm>
            <a:off x="5719886" y="1619250"/>
            <a:ext cx="652314" cy="7524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3072" name="Oval 304"/>
          <p:cNvSpPr>
            <a:spLocks noChangeArrowheads="1"/>
          </p:cNvSpPr>
          <p:nvPr/>
        </p:nvSpPr>
        <p:spPr bwMode="auto">
          <a:xfrm>
            <a:off x="3995738" y="4030663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0" name="Oval 304"/>
          <p:cNvSpPr>
            <a:spLocks noChangeArrowheads="1"/>
          </p:cNvSpPr>
          <p:nvPr/>
        </p:nvSpPr>
        <p:spPr bwMode="auto">
          <a:xfrm>
            <a:off x="1885155" y="2720976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1" name="Oval 304"/>
          <p:cNvSpPr>
            <a:spLocks noChangeArrowheads="1"/>
          </p:cNvSpPr>
          <p:nvPr/>
        </p:nvSpPr>
        <p:spPr bwMode="auto">
          <a:xfrm>
            <a:off x="4760260" y="5596161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3" name="Oval 304"/>
          <p:cNvSpPr>
            <a:spLocks noChangeArrowheads="1"/>
          </p:cNvSpPr>
          <p:nvPr/>
        </p:nvSpPr>
        <p:spPr bwMode="auto">
          <a:xfrm>
            <a:off x="4788024" y="4804073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4" name="Oval 304"/>
          <p:cNvSpPr>
            <a:spLocks noChangeArrowheads="1"/>
          </p:cNvSpPr>
          <p:nvPr/>
        </p:nvSpPr>
        <p:spPr bwMode="auto">
          <a:xfrm>
            <a:off x="5522852" y="5748004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5" name="Oval 304"/>
          <p:cNvSpPr>
            <a:spLocks noChangeArrowheads="1"/>
          </p:cNvSpPr>
          <p:nvPr/>
        </p:nvSpPr>
        <p:spPr bwMode="auto">
          <a:xfrm>
            <a:off x="2843808" y="3435921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173812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02"/>
          <p:cNvGrpSpPr>
            <a:grpSpLocks/>
          </p:cNvGrpSpPr>
          <p:nvPr/>
        </p:nvGrpSpPr>
        <p:grpSpPr bwMode="auto">
          <a:xfrm>
            <a:off x="266700" y="342900"/>
            <a:ext cx="8591550" cy="6324600"/>
            <a:chOff x="168" y="216"/>
            <a:chExt cx="5412" cy="3984"/>
          </a:xfrm>
        </p:grpSpPr>
        <p:sp>
          <p:nvSpPr>
            <p:cNvPr id="32773" name="Text Box 5"/>
            <p:cNvSpPr txBox="1">
              <a:spLocks noChangeArrowheads="1"/>
            </p:cNvSpPr>
            <p:nvPr/>
          </p:nvSpPr>
          <p:spPr bwMode="auto">
            <a:xfrm>
              <a:off x="1224" y="3780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1</a:t>
              </a:r>
            </a:p>
          </p:txBody>
        </p:sp>
        <p:sp>
          <p:nvSpPr>
            <p:cNvPr id="32774" name="Text Box 6"/>
            <p:cNvSpPr txBox="1">
              <a:spLocks noChangeArrowheads="1"/>
            </p:cNvSpPr>
            <p:nvPr/>
          </p:nvSpPr>
          <p:spPr bwMode="auto">
            <a:xfrm>
              <a:off x="1467" y="3780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2</a:t>
              </a:r>
            </a:p>
          </p:txBody>
        </p:sp>
        <p:sp>
          <p:nvSpPr>
            <p:cNvPr id="32775" name="Text Box 7"/>
            <p:cNvSpPr txBox="1">
              <a:spLocks noChangeArrowheads="1"/>
            </p:cNvSpPr>
            <p:nvPr/>
          </p:nvSpPr>
          <p:spPr bwMode="auto">
            <a:xfrm>
              <a:off x="1731" y="3776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3</a:t>
              </a:r>
            </a:p>
          </p:txBody>
        </p:sp>
        <p:sp>
          <p:nvSpPr>
            <p:cNvPr id="32776" name="Text Box 8"/>
            <p:cNvSpPr txBox="1">
              <a:spLocks noChangeArrowheads="1"/>
            </p:cNvSpPr>
            <p:nvPr/>
          </p:nvSpPr>
          <p:spPr bwMode="auto">
            <a:xfrm>
              <a:off x="1941" y="3780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4</a:t>
              </a:r>
            </a:p>
          </p:txBody>
        </p:sp>
        <p:sp>
          <p:nvSpPr>
            <p:cNvPr id="32777" name="Text Box 9"/>
            <p:cNvSpPr txBox="1">
              <a:spLocks noChangeArrowheads="1"/>
            </p:cNvSpPr>
            <p:nvPr/>
          </p:nvSpPr>
          <p:spPr bwMode="auto">
            <a:xfrm>
              <a:off x="2197" y="3772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5</a:t>
              </a:r>
            </a:p>
          </p:txBody>
        </p:sp>
        <p:sp>
          <p:nvSpPr>
            <p:cNvPr id="32778" name="Text Box 10"/>
            <p:cNvSpPr txBox="1">
              <a:spLocks noChangeArrowheads="1"/>
            </p:cNvSpPr>
            <p:nvPr/>
          </p:nvSpPr>
          <p:spPr bwMode="auto">
            <a:xfrm>
              <a:off x="2437" y="3768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6</a:t>
              </a:r>
            </a:p>
          </p:txBody>
        </p:sp>
        <p:sp>
          <p:nvSpPr>
            <p:cNvPr id="32779" name="Text Box 11"/>
            <p:cNvSpPr txBox="1">
              <a:spLocks noChangeArrowheads="1"/>
            </p:cNvSpPr>
            <p:nvPr/>
          </p:nvSpPr>
          <p:spPr bwMode="auto">
            <a:xfrm>
              <a:off x="2633" y="3772"/>
              <a:ext cx="3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7</a:t>
              </a:r>
            </a:p>
          </p:txBody>
        </p:sp>
        <p:sp>
          <p:nvSpPr>
            <p:cNvPr id="32780" name="Text Box 12"/>
            <p:cNvSpPr txBox="1">
              <a:spLocks noChangeArrowheads="1"/>
            </p:cNvSpPr>
            <p:nvPr/>
          </p:nvSpPr>
          <p:spPr bwMode="auto">
            <a:xfrm>
              <a:off x="2911" y="3774"/>
              <a:ext cx="3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8</a:t>
              </a:r>
            </a:p>
          </p:txBody>
        </p:sp>
        <p:sp>
          <p:nvSpPr>
            <p:cNvPr id="32781" name="Text Box 13"/>
            <p:cNvSpPr txBox="1">
              <a:spLocks noChangeArrowheads="1"/>
            </p:cNvSpPr>
            <p:nvPr/>
          </p:nvSpPr>
          <p:spPr bwMode="auto">
            <a:xfrm>
              <a:off x="3138" y="3776"/>
              <a:ext cx="3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9</a:t>
              </a:r>
            </a:p>
          </p:txBody>
        </p:sp>
        <p:sp>
          <p:nvSpPr>
            <p:cNvPr id="32782" name="Text Box 14"/>
            <p:cNvSpPr txBox="1">
              <a:spLocks noChangeArrowheads="1"/>
            </p:cNvSpPr>
            <p:nvPr/>
          </p:nvSpPr>
          <p:spPr bwMode="auto">
            <a:xfrm>
              <a:off x="3353" y="3772"/>
              <a:ext cx="3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10</a:t>
              </a:r>
            </a:p>
          </p:txBody>
        </p:sp>
        <p:sp>
          <p:nvSpPr>
            <p:cNvPr id="32783" name="Text Box 15"/>
            <p:cNvSpPr txBox="1">
              <a:spLocks noChangeArrowheads="1"/>
            </p:cNvSpPr>
            <p:nvPr/>
          </p:nvSpPr>
          <p:spPr bwMode="auto">
            <a:xfrm>
              <a:off x="1575" y="3950"/>
              <a:ext cx="15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>
                  <a:solidFill>
                    <a:schemeClr val="accent2"/>
                  </a:solidFill>
                </a:rPr>
                <a:t>Hours of Sunshine</a:t>
              </a:r>
            </a:p>
          </p:txBody>
        </p:sp>
        <p:sp>
          <p:nvSpPr>
            <p:cNvPr id="32784" name="Text Box 16"/>
            <p:cNvSpPr txBox="1">
              <a:spLocks noChangeArrowheads="1"/>
            </p:cNvSpPr>
            <p:nvPr/>
          </p:nvSpPr>
          <p:spPr bwMode="auto">
            <a:xfrm>
              <a:off x="702" y="3406"/>
              <a:ext cx="52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100</a:t>
              </a:r>
            </a:p>
          </p:txBody>
        </p:sp>
        <p:sp>
          <p:nvSpPr>
            <p:cNvPr id="32785" name="Text Box 17"/>
            <p:cNvSpPr txBox="1">
              <a:spLocks noChangeArrowheads="1"/>
            </p:cNvSpPr>
            <p:nvPr/>
          </p:nvSpPr>
          <p:spPr bwMode="auto">
            <a:xfrm>
              <a:off x="708" y="3145"/>
              <a:ext cx="4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150</a:t>
              </a:r>
            </a:p>
          </p:txBody>
        </p:sp>
        <p:sp>
          <p:nvSpPr>
            <p:cNvPr id="32786" name="Text Box 18"/>
            <p:cNvSpPr txBox="1">
              <a:spLocks noChangeArrowheads="1"/>
            </p:cNvSpPr>
            <p:nvPr/>
          </p:nvSpPr>
          <p:spPr bwMode="auto">
            <a:xfrm>
              <a:off x="690" y="2907"/>
              <a:ext cx="50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200</a:t>
              </a:r>
            </a:p>
          </p:txBody>
        </p:sp>
        <p:sp>
          <p:nvSpPr>
            <p:cNvPr id="32787" name="Text Box 19"/>
            <p:cNvSpPr txBox="1">
              <a:spLocks noChangeArrowheads="1"/>
            </p:cNvSpPr>
            <p:nvPr/>
          </p:nvSpPr>
          <p:spPr bwMode="auto">
            <a:xfrm>
              <a:off x="697" y="2662"/>
              <a:ext cx="5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250</a:t>
              </a:r>
            </a:p>
          </p:txBody>
        </p:sp>
        <p:sp>
          <p:nvSpPr>
            <p:cNvPr id="32788" name="Text Box 20"/>
            <p:cNvSpPr txBox="1">
              <a:spLocks noChangeArrowheads="1"/>
            </p:cNvSpPr>
            <p:nvPr/>
          </p:nvSpPr>
          <p:spPr bwMode="auto">
            <a:xfrm>
              <a:off x="701" y="2440"/>
              <a:ext cx="42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300</a:t>
              </a:r>
            </a:p>
          </p:txBody>
        </p:sp>
        <p:sp>
          <p:nvSpPr>
            <p:cNvPr id="32789" name="Text Box 21"/>
            <p:cNvSpPr txBox="1">
              <a:spLocks noChangeArrowheads="1"/>
            </p:cNvSpPr>
            <p:nvPr/>
          </p:nvSpPr>
          <p:spPr bwMode="auto">
            <a:xfrm>
              <a:off x="688" y="2210"/>
              <a:ext cx="4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350</a:t>
              </a:r>
            </a:p>
          </p:txBody>
        </p:sp>
        <p:sp>
          <p:nvSpPr>
            <p:cNvPr id="32790" name="Text Box 22"/>
            <p:cNvSpPr txBox="1">
              <a:spLocks noChangeArrowheads="1"/>
            </p:cNvSpPr>
            <p:nvPr/>
          </p:nvSpPr>
          <p:spPr bwMode="auto">
            <a:xfrm>
              <a:off x="695" y="1959"/>
              <a:ext cx="41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400</a:t>
              </a:r>
            </a:p>
          </p:txBody>
        </p:sp>
        <p:sp>
          <p:nvSpPr>
            <p:cNvPr id="32791" name="Text Box 23"/>
            <p:cNvSpPr txBox="1">
              <a:spLocks noChangeArrowheads="1"/>
            </p:cNvSpPr>
            <p:nvPr/>
          </p:nvSpPr>
          <p:spPr bwMode="auto">
            <a:xfrm>
              <a:off x="696" y="1713"/>
              <a:ext cx="46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450</a:t>
              </a:r>
            </a:p>
          </p:txBody>
        </p:sp>
        <p:sp>
          <p:nvSpPr>
            <p:cNvPr id="32793" name="Rectangle 25"/>
            <p:cNvSpPr>
              <a:spLocks noChangeArrowheads="1"/>
            </p:cNvSpPr>
            <p:nvPr/>
          </p:nvSpPr>
          <p:spPr bwMode="auto">
            <a:xfrm>
              <a:off x="1089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4" name="Rectangle 26"/>
            <p:cNvSpPr>
              <a:spLocks noChangeArrowheads="1"/>
            </p:cNvSpPr>
            <p:nvPr/>
          </p:nvSpPr>
          <p:spPr bwMode="auto">
            <a:xfrm>
              <a:off x="1330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5" name="Rectangle 27"/>
            <p:cNvSpPr>
              <a:spLocks noChangeArrowheads="1"/>
            </p:cNvSpPr>
            <p:nvPr/>
          </p:nvSpPr>
          <p:spPr bwMode="auto">
            <a:xfrm>
              <a:off x="1571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6" name="Rectangle 28"/>
            <p:cNvSpPr>
              <a:spLocks noChangeArrowheads="1"/>
            </p:cNvSpPr>
            <p:nvPr/>
          </p:nvSpPr>
          <p:spPr bwMode="auto">
            <a:xfrm>
              <a:off x="1812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7" name="Rectangle 29"/>
            <p:cNvSpPr>
              <a:spLocks noChangeArrowheads="1"/>
            </p:cNvSpPr>
            <p:nvPr/>
          </p:nvSpPr>
          <p:spPr bwMode="auto">
            <a:xfrm>
              <a:off x="2053" y="3531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8" name="Rectangle 30"/>
            <p:cNvSpPr>
              <a:spLocks noChangeArrowheads="1"/>
            </p:cNvSpPr>
            <p:nvPr/>
          </p:nvSpPr>
          <p:spPr bwMode="auto">
            <a:xfrm>
              <a:off x="2295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9" name="Rectangle 31"/>
            <p:cNvSpPr>
              <a:spLocks noChangeArrowheads="1"/>
            </p:cNvSpPr>
            <p:nvPr/>
          </p:nvSpPr>
          <p:spPr bwMode="auto">
            <a:xfrm>
              <a:off x="2536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0" name="Rectangle 32"/>
            <p:cNvSpPr>
              <a:spLocks noChangeArrowheads="1"/>
            </p:cNvSpPr>
            <p:nvPr/>
          </p:nvSpPr>
          <p:spPr bwMode="auto">
            <a:xfrm>
              <a:off x="2777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1" name="Rectangle 33"/>
            <p:cNvSpPr>
              <a:spLocks noChangeArrowheads="1"/>
            </p:cNvSpPr>
            <p:nvPr/>
          </p:nvSpPr>
          <p:spPr bwMode="auto">
            <a:xfrm>
              <a:off x="3018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2" name="Rectangle 34"/>
            <p:cNvSpPr>
              <a:spLocks noChangeArrowheads="1"/>
            </p:cNvSpPr>
            <p:nvPr/>
          </p:nvSpPr>
          <p:spPr bwMode="auto">
            <a:xfrm>
              <a:off x="3259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3" name="Rectangle 35"/>
            <p:cNvSpPr>
              <a:spLocks noChangeArrowheads="1"/>
            </p:cNvSpPr>
            <p:nvPr/>
          </p:nvSpPr>
          <p:spPr bwMode="auto">
            <a:xfrm>
              <a:off x="1089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4" name="Rectangle 36"/>
            <p:cNvSpPr>
              <a:spLocks noChangeArrowheads="1"/>
            </p:cNvSpPr>
            <p:nvPr/>
          </p:nvSpPr>
          <p:spPr bwMode="auto">
            <a:xfrm>
              <a:off x="1330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5" name="Rectangle 37"/>
            <p:cNvSpPr>
              <a:spLocks noChangeArrowheads="1"/>
            </p:cNvSpPr>
            <p:nvPr/>
          </p:nvSpPr>
          <p:spPr bwMode="auto">
            <a:xfrm>
              <a:off x="1571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6" name="Rectangle 38"/>
            <p:cNvSpPr>
              <a:spLocks noChangeArrowheads="1"/>
            </p:cNvSpPr>
            <p:nvPr/>
          </p:nvSpPr>
          <p:spPr bwMode="auto">
            <a:xfrm>
              <a:off x="1812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7" name="Rectangle 39"/>
            <p:cNvSpPr>
              <a:spLocks noChangeArrowheads="1"/>
            </p:cNvSpPr>
            <p:nvPr/>
          </p:nvSpPr>
          <p:spPr bwMode="auto">
            <a:xfrm>
              <a:off x="2053" y="3290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8" name="Rectangle 40"/>
            <p:cNvSpPr>
              <a:spLocks noChangeArrowheads="1"/>
            </p:cNvSpPr>
            <p:nvPr/>
          </p:nvSpPr>
          <p:spPr bwMode="auto">
            <a:xfrm>
              <a:off x="2295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9" name="Rectangle 41"/>
            <p:cNvSpPr>
              <a:spLocks noChangeArrowheads="1"/>
            </p:cNvSpPr>
            <p:nvPr/>
          </p:nvSpPr>
          <p:spPr bwMode="auto">
            <a:xfrm>
              <a:off x="2536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0" name="Rectangle 42"/>
            <p:cNvSpPr>
              <a:spLocks noChangeArrowheads="1"/>
            </p:cNvSpPr>
            <p:nvPr/>
          </p:nvSpPr>
          <p:spPr bwMode="auto">
            <a:xfrm>
              <a:off x="2777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1" name="Rectangle 43"/>
            <p:cNvSpPr>
              <a:spLocks noChangeArrowheads="1"/>
            </p:cNvSpPr>
            <p:nvPr/>
          </p:nvSpPr>
          <p:spPr bwMode="auto">
            <a:xfrm>
              <a:off x="3018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2" name="Rectangle 44"/>
            <p:cNvSpPr>
              <a:spLocks noChangeArrowheads="1"/>
            </p:cNvSpPr>
            <p:nvPr/>
          </p:nvSpPr>
          <p:spPr bwMode="auto">
            <a:xfrm>
              <a:off x="3259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3" name="Rectangle 45"/>
            <p:cNvSpPr>
              <a:spLocks noChangeArrowheads="1"/>
            </p:cNvSpPr>
            <p:nvPr/>
          </p:nvSpPr>
          <p:spPr bwMode="auto">
            <a:xfrm>
              <a:off x="1089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4" name="Rectangle 46"/>
            <p:cNvSpPr>
              <a:spLocks noChangeArrowheads="1"/>
            </p:cNvSpPr>
            <p:nvPr/>
          </p:nvSpPr>
          <p:spPr bwMode="auto">
            <a:xfrm>
              <a:off x="1330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5" name="Rectangle 47"/>
            <p:cNvSpPr>
              <a:spLocks noChangeArrowheads="1"/>
            </p:cNvSpPr>
            <p:nvPr/>
          </p:nvSpPr>
          <p:spPr bwMode="auto">
            <a:xfrm>
              <a:off x="1571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6" name="Rectangle 48"/>
            <p:cNvSpPr>
              <a:spLocks noChangeArrowheads="1"/>
            </p:cNvSpPr>
            <p:nvPr/>
          </p:nvSpPr>
          <p:spPr bwMode="auto">
            <a:xfrm>
              <a:off x="1812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7" name="Rectangle 49"/>
            <p:cNvSpPr>
              <a:spLocks noChangeArrowheads="1"/>
            </p:cNvSpPr>
            <p:nvPr/>
          </p:nvSpPr>
          <p:spPr bwMode="auto">
            <a:xfrm>
              <a:off x="2053" y="3049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8" name="Rectangle 50"/>
            <p:cNvSpPr>
              <a:spLocks noChangeArrowheads="1"/>
            </p:cNvSpPr>
            <p:nvPr/>
          </p:nvSpPr>
          <p:spPr bwMode="auto">
            <a:xfrm>
              <a:off x="2295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9" name="Rectangle 51"/>
            <p:cNvSpPr>
              <a:spLocks noChangeArrowheads="1"/>
            </p:cNvSpPr>
            <p:nvPr/>
          </p:nvSpPr>
          <p:spPr bwMode="auto">
            <a:xfrm>
              <a:off x="2536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0" name="Rectangle 52"/>
            <p:cNvSpPr>
              <a:spLocks noChangeArrowheads="1"/>
            </p:cNvSpPr>
            <p:nvPr/>
          </p:nvSpPr>
          <p:spPr bwMode="auto">
            <a:xfrm>
              <a:off x="2777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1" name="Rectangle 53"/>
            <p:cNvSpPr>
              <a:spLocks noChangeArrowheads="1"/>
            </p:cNvSpPr>
            <p:nvPr/>
          </p:nvSpPr>
          <p:spPr bwMode="auto">
            <a:xfrm>
              <a:off x="3018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2" name="Rectangle 54"/>
            <p:cNvSpPr>
              <a:spLocks noChangeArrowheads="1"/>
            </p:cNvSpPr>
            <p:nvPr/>
          </p:nvSpPr>
          <p:spPr bwMode="auto">
            <a:xfrm>
              <a:off x="3259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3" name="Rectangle 55"/>
            <p:cNvSpPr>
              <a:spLocks noChangeArrowheads="1"/>
            </p:cNvSpPr>
            <p:nvPr/>
          </p:nvSpPr>
          <p:spPr bwMode="auto">
            <a:xfrm>
              <a:off x="1089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4" name="Rectangle 56"/>
            <p:cNvSpPr>
              <a:spLocks noChangeArrowheads="1"/>
            </p:cNvSpPr>
            <p:nvPr/>
          </p:nvSpPr>
          <p:spPr bwMode="auto">
            <a:xfrm>
              <a:off x="1330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5" name="Rectangle 57"/>
            <p:cNvSpPr>
              <a:spLocks noChangeArrowheads="1"/>
            </p:cNvSpPr>
            <p:nvPr/>
          </p:nvSpPr>
          <p:spPr bwMode="auto">
            <a:xfrm>
              <a:off x="1571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6" name="Rectangle 58"/>
            <p:cNvSpPr>
              <a:spLocks noChangeArrowheads="1"/>
            </p:cNvSpPr>
            <p:nvPr/>
          </p:nvSpPr>
          <p:spPr bwMode="auto">
            <a:xfrm>
              <a:off x="1812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7" name="Rectangle 59"/>
            <p:cNvSpPr>
              <a:spLocks noChangeArrowheads="1"/>
            </p:cNvSpPr>
            <p:nvPr/>
          </p:nvSpPr>
          <p:spPr bwMode="auto">
            <a:xfrm>
              <a:off x="2053" y="2807"/>
              <a:ext cx="242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8" name="Rectangle 60"/>
            <p:cNvSpPr>
              <a:spLocks noChangeArrowheads="1"/>
            </p:cNvSpPr>
            <p:nvPr/>
          </p:nvSpPr>
          <p:spPr bwMode="auto">
            <a:xfrm>
              <a:off x="2295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9" name="Rectangle 61"/>
            <p:cNvSpPr>
              <a:spLocks noChangeArrowheads="1"/>
            </p:cNvSpPr>
            <p:nvPr/>
          </p:nvSpPr>
          <p:spPr bwMode="auto">
            <a:xfrm>
              <a:off x="2536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0" name="Rectangle 62"/>
            <p:cNvSpPr>
              <a:spLocks noChangeArrowheads="1"/>
            </p:cNvSpPr>
            <p:nvPr/>
          </p:nvSpPr>
          <p:spPr bwMode="auto">
            <a:xfrm>
              <a:off x="2777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1" name="Rectangle 63"/>
            <p:cNvSpPr>
              <a:spLocks noChangeArrowheads="1"/>
            </p:cNvSpPr>
            <p:nvPr/>
          </p:nvSpPr>
          <p:spPr bwMode="auto">
            <a:xfrm>
              <a:off x="3018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2" name="Rectangle 64"/>
            <p:cNvSpPr>
              <a:spLocks noChangeArrowheads="1"/>
            </p:cNvSpPr>
            <p:nvPr/>
          </p:nvSpPr>
          <p:spPr bwMode="auto">
            <a:xfrm>
              <a:off x="3259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3" name="Rectangle 65"/>
            <p:cNvSpPr>
              <a:spLocks noChangeArrowheads="1"/>
            </p:cNvSpPr>
            <p:nvPr/>
          </p:nvSpPr>
          <p:spPr bwMode="auto">
            <a:xfrm>
              <a:off x="1089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4" name="Rectangle 66"/>
            <p:cNvSpPr>
              <a:spLocks noChangeArrowheads="1"/>
            </p:cNvSpPr>
            <p:nvPr/>
          </p:nvSpPr>
          <p:spPr bwMode="auto">
            <a:xfrm>
              <a:off x="1330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5" name="Rectangle 67"/>
            <p:cNvSpPr>
              <a:spLocks noChangeArrowheads="1"/>
            </p:cNvSpPr>
            <p:nvPr/>
          </p:nvSpPr>
          <p:spPr bwMode="auto">
            <a:xfrm>
              <a:off x="1571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6" name="Rectangle 68"/>
            <p:cNvSpPr>
              <a:spLocks noChangeArrowheads="1"/>
            </p:cNvSpPr>
            <p:nvPr/>
          </p:nvSpPr>
          <p:spPr bwMode="auto">
            <a:xfrm>
              <a:off x="1812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7" name="Rectangle 69"/>
            <p:cNvSpPr>
              <a:spLocks noChangeArrowheads="1"/>
            </p:cNvSpPr>
            <p:nvPr/>
          </p:nvSpPr>
          <p:spPr bwMode="auto">
            <a:xfrm>
              <a:off x="2053" y="2567"/>
              <a:ext cx="242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8" name="Rectangle 70"/>
            <p:cNvSpPr>
              <a:spLocks noChangeArrowheads="1"/>
            </p:cNvSpPr>
            <p:nvPr/>
          </p:nvSpPr>
          <p:spPr bwMode="auto">
            <a:xfrm>
              <a:off x="2295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9" name="Rectangle 71"/>
            <p:cNvSpPr>
              <a:spLocks noChangeArrowheads="1"/>
            </p:cNvSpPr>
            <p:nvPr/>
          </p:nvSpPr>
          <p:spPr bwMode="auto">
            <a:xfrm>
              <a:off x="2536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0" name="Rectangle 72"/>
            <p:cNvSpPr>
              <a:spLocks noChangeArrowheads="1"/>
            </p:cNvSpPr>
            <p:nvPr/>
          </p:nvSpPr>
          <p:spPr bwMode="auto">
            <a:xfrm>
              <a:off x="2777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1" name="Rectangle 73"/>
            <p:cNvSpPr>
              <a:spLocks noChangeArrowheads="1"/>
            </p:cNvSpPr>
            <p:nvPr/>
          </p:nvSpPr>
          <p:spPr bwMode="auto">
            <a:xfrm>
              <a:off x="3018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2" name="Rectangle 74"/>
            <p:cNvSpPr>
              <a:spLocks noChangeArrowheads="1"/>
            </p:cNvSpPr>
            <p:nvPr/>
          </p:nvSpPr>
          <p:spPr bwMode="auto">
            <a:xfrm>
              <a:off x="3259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3" name="Rectangle 75"/>
            <p:cNvSpPr>
              <a:spLocks noChangeArrowheads="1"/>
            </p:cNvSpPr>
            <p:nvPr/>
          </p:nvSpPr>
          <p:spPr bwMode="auto">
            <a:xfrm>
              <a:off x="1089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4" name="Rectangle 76"/>
            <p:cNvSpPr>
              <a:spLocks noChangeArrowheads="1"/>
            </p:cNvSpPr>
            <p:nvPr/>
          </p:nvSpPr>
          <p:spPr bwMode="auto">
            <a:xfrm>
              <a:off x="1330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5" name="Rectangle 77"/>
            <p:cNvSpPr>
              <a:spLocks noChangeArrowheads="1"/>
            </p:cNvSpPr>
            <p:nvPr/>
          </p:nvSpPr>
          <p:spPr bwMode="auto">
            <a:xfrm>
              <a:off x="1571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6" name="Rectangle 78"/>
            <p:cNvSpPr>
              <a:spLocks noChangeArrowheads="1"/>
            </p:cNvSpPr>
            <p:nvPr/>
          </p:nvSpPr>
          <p:spPr bwMode="auto">
            <a:xfrm>
              <a:off x="1812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7" name="Rectangle 79"/>
            <p:cNvSpPr>
              <a:spLocks noChangeArrowheads="1"/>
            </p:cNvSpPr>
            <p:nvPr/>
          </p:nvSpPr>
          <p:spPr bwMode="auto">
            <a:xfrm>
              <a:off x="2053" y="2326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8" name="Rectangle 80"/>
            <p:cNvSpPr>
              <a:spLocks noChangeArrowheads="1"/>
            </p:cNvSpPr>
            <p:nvPr/>
          </p:nvSpPr>
          <p:spPr bwMode="auto">
            <a:xfrm>
              <a:off x="2295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9" name="Rectangle 81"/>
            <p:cNvSpPr>
              <a:spLocks noChangeArrowheads="1"/>
            </p:cNvSpPr>
            <p:nvPr/>
          </p:nvSpPr>
          <p:spPr bwMode="auto">
            <a:xfrm>
              <a:off x="2536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0" name="Rectangle 82"/>
            <p:cNvSpPr>
              <a:spLocks noChangeArrowheads="1"/>
            </p:cNvSpPr>
            <p:nvPr/>
          </p:nvSpPr>
          <p:spPr bwMode="auto">
            <a:xfrm>
              <a:off x="2777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1" name="Rectangle 83"/>
            <p:cNvSpPr>
              <a:spLocks noChangeArrowheads="1"/>
            </p:cNvSpPr>
            <p:nvPr/>
          </p:nvSpPr>
          <p:spPr bwMode="auto">
            <a:xfrm>
              <a:off x="3018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2" name="Rectangle 84"/>
            <p:cNvSpPr>
              <a:spLocks noChangeArrowheads="1"/>
            </p:cNvSpPr>
            <p:nvPr/>
          </p:nvSpPr>
          <p:spPr bwMode="auto">
            <a:xfrm>
              <a:off x="3259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3" name="Rectangle 85"/>
            <p:cNvSpPr>
              <a:spLocks noChangeArrowheads="1"/>
            </p:cNvSpPr>
            <p:nvPr/>
          </p:nvSpPr>
          <p:spPr bwMode="auto">
            <a:xfrm>
              <a:off x="1089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4" name="Rectangle 86"/>
            <p:cNvSpPr>
              <a:spLocks noChangeArrowheads="1"/>
            </p:cNvSpPr>
            <p:nvPr/>
          </p:nvSpPr>
          <p:spPr bwMode="auto">
            <a:xfrm>
              <a:off x="1330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5" name="Rectangle 87"/>
            <p:cNvSpPr>
              <a:spLocks noChangeArrowheads="1"/>
            </p:cNvSpPr>
            <p:nvPr/>
          </p:nvSpPr>
          <p:spPr bwMode="auto">
            <a:xfrm>
              <a:off x="1571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6" name="Rectangle 88"/>
            <p:cNvSpPr>
              <a:spLocks noChangeArrowheads="1"/>
            </p:cNvSpPr>
            <p:nvPr/>
          </p:nvSpPr>
          <p:spPr bwMode="auto">
            <a:xfrm>
              <a:off x="1812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7" name="Rectangle 89"/>
            <p:cNvSpPr>
              <a:spLocks noChangeArrowheads="1"/>
            </p:cNvSpPr>
            <p:nvPr/>
          </p:nvSpPr>
          <p:spPr bwMode="auto">
            <a:xfrm>
              <a:off x="2053" y="2084"/>
              <a:ext cx="242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8" name="Rectangle 90"/>
            <p:cNvSpPr>
              <a:spLocks noChangeArrowheads="1"/>
            </p:cNvSpPr>
            <p:nvPr/>
          </p:nvSpPr>
          <p:spPr bwMode="auto">
            <a:xfrm>
              <a:off x="2295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9" name="Rectangle 91"/>
            <p:cNvSpPr>
              <a:spLocks noChangeArrowheads="1"/>
            </p:cNvSpPr>
            <p:nvPr/>
          </p:nvSpPr>
          <p:spPr bwMode="auto">
            <a:xfrm>
              <a:off x="2536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0" name="Rectangle 92"/>
            <p:cNvSpPr>
              <a:spLocks noChangeArrowheads="1"/>
            </p:cNvSpPr>
            <p:nvPr/>
          </p:nvSpPr>
          <p:spPr bwMode="auto">
            <a:xfrm>
              <a:off x="2777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1" name="Rectangle 93"/>
            <p:cNvSpPr>
              <a:spLocks noChangeArrowheads="1"/>
            </p:cNvSpPr>
            <p:nvPr/>
          </p:nvSpPr>
          <p:spPr bwMode="auto">
            <a:xfrm>
              <a:off x="3018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2" name="Rectangle 94"/>
            <p:cNvSpPr>
              <a:spLocks noChangeArrowheads="1"/>
            </p:cNvSpPr>
            <p:nvPr/>
          </p:nvSpPr>
          <p:spPr bwMode="auto">
            <a:xfrm>
              <a:off x="3259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3" name="Rectangle 95"/>
            <p:cNvSpPr>
              <a:spLocks noChangeArrowheads="1"/>
            </p:cNvSpPr>
            <p:nvPr/>
          </p:nvSpPr>
          <p:spPr bwMode="auto">
            <a:xfrm>
              <a:off x="1089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4" name="Rectangle 96"/>
            <p:cNvSpPr>
              <a:spLocks noChangeArrowheads="1"/>
            </p:cNvSpPr>
            <p:nvPr/>
          </p:nvSpPr>
          <p:spPr bwMode="auto">
            <a:xfrm>
              <a:off x="1330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5" name="Rectangle 97"/>
            <p:cNvSpPr>
              <a:spLocks noChangeArrowheads="1"/>
            </p:cNvSpPr>
            <p:nvPr/>
          </p:nvSpPr>
          <p:spPr bwMode="auto">
            <a:xfrm>
              <a:off x="1571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6" name="Rectangle 98"/>
            <p:cNvSpPr>
              <a:spLocks noChangeArrowheads="1"/>
            </p:cNvSpPr>
            <p:nvPr/>
          </p:nvSpPr>
          <p:spPr bwMode="auto">
            <a:xfrm>
              <a:off x="1812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7" name="Rectangle 99"/>
            <p:cNvSpPr>
              <a:spLocks noChangeArrowheads="1"/>
            </p:cNvSpPr>
            <p:nvPr/>
          </p:nvSpPr>
          <p:spPr bwMode="auto">
            <a:xfrm>
              <a:off x="2053" y="1844"/>
              <a:ext cx="242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8" name="Rectangle 100"/>
            <p:cNvSpPr>
              <a:spLocks noChangeArrowheads="1"/>
            </p:cNvSpPr>
            <p:nvPr/>
          </p:nvSpPr>
          <p:spPr bwMode="auto">
            <a:xfrm>
              <a:off x="2295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9" name="Rectangle 101"/>
            <p:cNvSpPr>
              <a:spLocks noChangeArrowheads="1"/>
            </p:cNvSpPr>
            <p:nvPr/>
          </p:nvSpPr>
          <p:spPr bwMode="auto">
            <a:xfrm>
              <a:off x="2536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0" name="Rectangle 102"/>
            <p:cNvSpPr>
              <a:spLocks noChangeArrowheads="1"/>
            </p:cNvSpPr>
            <p:nvPr/>
          </p:nvSpPr>
          <p:spPr bwMode="auto">
            <a:xfrm>
              <a:off x="2777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1" name="Rectangle 103"/>
            <p:cNvSpPr>
              <a:spLocks noChangeArrowheads="1"/>
            </p:cNvSpPr>
            <p:nvPr/>
          </p:nvSpPr>
          <p:spPr bwMode="auto">
            <a:xfrm>
              <a:off x="3018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2" name="Rectangle 104"/>
            <p:cNvSpPr>
              <a:spLocks noChangeArrowheads="1"/>
            </p:cNvSpPr>
            <p:nvPr/>
          </p:nvSpPr>
          <p:spPr bwMode="auto">
            <a:xfrm>
              <a:off x="3259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3" name="Rectangle 105"/>
            <p:cNvSpPr>
              <a:spLocks noChangeArrowheads="1"/>
            </p:cNvSpPr>
            <p:nvPr/>
          </p:nvSpPr>
          <p:spPr bwMode="auto">
            <a:xfrm>
              <a:off x="1089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4" name="Rectangle 106"/>
            <p:cNvSpPr>
              <a:spLocks noChangeArrowheads="1"/>
            </p:cNvSpPr>
            <p:nvPr/>
          </p:nvSpPr>
          <p:spPr bwMode="auto">
            <a:xfrm>
              <a:off x="1330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5" name="Rectangle 107"/>
            <p:cNvSpPr>
              <a:spLocks noChangeArrowheads="1"/>
            </p:cNvSpPr>
            <p:nvPr/>
          </p:nvSpPr>
          <p:spPr bwMode="auto">
            <a:xfrm>
              <a:off x="1571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6" name="Rectangle 108"/>
            <p:cNvSpPr>
              <a:spLocks noChangeArrowheads="1"/>
            </p:cNvSpPr>
            <p:nvPr/>
          </p:nvSpPr>
          <p:spPr bwMode="auto">
            <a:xfrm>
              <a:off x="1812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7" name="Rectangle 109"/>
            <p:cNvSpPr>
              <a:spLocks noChangeArrowheads="1"/>
            </p:cNvSpPr>
            <p:nvPr/>
          </p:nvSpPr>
          <p:spPr bwMode="auto">
            <a:xfrm>
              <a:off x="2053" y="1603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8" name="Rectangle 110"/>
            <p:cNvSpPr>
              <a:spLocks noChangeArrowheads="1"/>
            </p:cNvSpPr>
            <p:nvPr/>
          </p:nvSpPr>
          <p:spPr bwMode="auto">
            <a:xfrm>
              <a:off x="2295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9" name="Rectangle 111"/>
            <p:cNvSpPr>
              <a:spLocks noChangeArrowheads="1"/>
            </p:cNvSpPr>
            <p:nvPr/>
          </p:nvSpPr>
          <p:spPr bwMode="auto">
            <a:xfrm>
              <a:off x="2536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80" name="Rectangle 112"/>
            <p:cNvSpPr>
              <a:spLocks noChangeArrowheads="1"/>
            </p:cNvSpPr>
            <p:nvPr/>
          </p:nvSpPr>
          <p:spPr bwMode="auto">
            <a:xfrm>
              <a:off x="2777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81" name="Rectangle 113"/>
            <p:cNvSpPr>
              <a:spLocks noChangeArrowheads="1"/>
            </p:cNvSpPr>
            <p:nvPr/>
          </p:nvSpPr>
          <p:spPr bwMode="auto">
            <a:xfrm>
              <a:off x="3018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82" name="Rectangle 114"/>
            <p:cNvSpPr>
              <a:spLocks noChangeArrowheads="1"/>
            </p:cNvSpPr>
            <p:nvPr/>
          </p:nvSpPr>
          <p:spPr bwMode="auto">
            <a:xfrm>
              <a:off x="3259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83" name="Text Box 115"/>
            <p:cNvSpPr txBox="1">
              <a:spLocks noChangeArrowheads="1"/>
            </p:cNvSpPr>
            <p:nvPr/>
          </p:nvSpPr>
          <p:spPr bwMode="auto">
            <a:xfrm>
              <a:off x="695" y="1499"/>
              <a:ext cx="44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500</a:t>
              </a:r>
            </a:p>
          </p:txBody>
        </p:sp>
        <p:sp>
          <p:nvSpPr>
            <p:cNvPr id="32884" name="Text Box 116"/>
            <p:cNvSpPr txBox="1">
              <a:spLocks noChangeArrowheads="1"/>
            </p:cNvSpPr>
            <p:nvPr/>
          </p:nvSpPr>
          <p:spPr bwMode="auto">
            <a:xfrm rot="-5400000">
              <a:off x="-247" y="2495"/>
              <a:ext cx="16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sz="2000">
                  <a:solidFill>
                    <a:schemeClr val="accent2"/>
                  </a:solidFill>
                </a:rPr>
                <a:t>Number of Visitors</a:t>
              </a:r>
            </a:p>
          </p:txBody>
        </p:sp>
        <p:sp>
          <p:nvSpPr>
            <p:cNvPr id="32885" name="Line 117"/>
            <p:cNvSpPr>
              <a:spLocks noChangeShapeType="1"/>
            </p:cNvSpPr>
            <p:nvPr/>
          </p:nvSpPr>
          <p:spPr bwMode="auto">
            <a:xfrm>
              <a:off x="1089" y="3772"/>
              <a:ext cx="241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886" name="Line 118"/>
            <p:cNvSpPr>
              <a:spLocks noChangeShapeType="1"/>
            </p:cNvSpPr>
            <p:nvPr/>
          </p:nvSpPr>
          <p:spPr bwMode="auto">
            <a:xfrm>
              <a:off x="1089" y="1611"/>
              <a:ext cx="0" cy="216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887" name="Text Box 119" descr="Parchment"/>
            <p:cNvSpPr txBox="1">
              <a:spLocks noChangeArrowheads="1"/>
            </p:cNvSpPr>
            <p:nvPr/>
          </p:nvSpPr>
          <p:spPr bwMode="auto">
            <a:xfrm>
              <a:off x="192" y="216"/>
              <a:ext cx="5388" cy="7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1900" dirty="0"/>
                <a:t>The table below shows the number of people who visited a museum over a 10 day period last summer together with the daily sunshine totals. </a:t>
              </a:r>
            </a:p>
            <a:p>
              <a:pPr>
                <a:spcBef>
                  <a:spcPct val="50000"/>
                </a:spcBef>
              </a:pPr>
              <a:r>
                <a:rPr lang="en-GB" sz="2000" dirty="0"/>
                <a:t>Plot a </a:t>
              </a:r>
              <a:r>
                <a:rPr lang="en-GB" sz="2000" dirty="0">
                  <a:solidFill>
                    <a:srgbClr val="FF0000"/>
                  </a:solidFill>
                </a:rPr>
                <a:t>scatter graph </a:t>
              </a:r>
              <a:r>
                <a:rPr lang="en-GB" sz="2000" dirty="0"/>
                <a:t>for this data.</a:t>
              </a:r>
              <a:endParaRPr lang="en-GB" sz="2000" dirty="0">
                <a:solidFill>
                  <a:schemeClr val="accent2"/>
                </a:solidFill>
              </a:endParaRPr>
            </a:p>
          </p:txBody>
        </p:sp>
        <p:sp>
          <p:nvSpPr>
            <p:cNvPr id="32929" name="Line 161"/>
            <p:cNvSpPr>
              <a:spLocks noChangeShapeType="1"/>
            </p:cNvSpPr>
            <p:nvPr/>
          </p:nvSpPr>
          <p:spPr bwMode="auto">
            <a:xfrm rot="5400000">
              <a:off x="969" y="3655"/>
              <a:ext cx="23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30" name="Freeform 162"/>
            <p:cNvSpPr>
              <a:spLocks/>
            </p:cNvSpPr>
            <p:nvPr/>
          </p:nvSpPr>
          <p:spPr bwMode="auto">
            <a:xfrm rot="5400000">
              <a:off x="969" y="3611"/>
              <a:ext cx="243" cy="8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7" y="48"/>
                </a:cxn>
                <a:cxn ang="0">
                  <a:pos x="120" y="0"/>
                </a:cxn>
                <a:cxn ang="0">
                  <a:pos x="154" y="84"/>
                </a:cxn>
                <a:cxn ang="0">
                  <a:pos x="175" y="44"/>
                </a:cxn>
                <a:cxn ang="0">
                  <a:pos x="243" y="44"/>
                </a:cxn>
              </a:cxnLst>
              <a:rect l="0" t="0" r="r" b="b"/>
              <a:pathLst>
                <a:path w="243" h="84">
                  <a:moveTo>
                    <a:pt x="0" y="48"/>
                  </a:moveTo>
                  <a:lnTo>
                    <a:pt x="97" y="48"/>
                  </a:lnTo>
                  <a:lnTo>
                    <a:pt x="120" y="0"/>
                  </a:lnTo>
                  <a:lnTo>
                    <a:pt x="154" y="84"/>
                  </a:lnTo>
                  <a:lnTo>
                    <a:pt x="175" y="44"/>
                  </a:lnTo>
                  <a:lnTo>
                    <a:pt x="243" y="44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0" name="Rectangle 192"/>
            <p:cNvSpPr>
              <a:spLocks noChangeArrowheads="1"/>
            </p:cNvSpPr>
            <p:nvPr/>
          </p:nvSpPr>
          <p:spPr bwMode="auto">
            <a:xfrm>
              <a:off x="5196" y="1272"/>
              <a:ext cx="38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320</a:t>
              </a:r>
            </a:p>
          </p:txBody>
        </p:sp>
        <p:sp>
          <p:nvSpPr>
            <p:cNvPr id="32959" name="Rectangle 191"/>
            <p:cNvSpPr>
              <a:spLocks noChangeArrowheads="1"/>
            </p:cNvSpPr>
            <p:nvPr/>
          </p:nvSpPr>
          <p:spPr bwMode="auto">
            <a:xfrm>
              <a:off x="4788" y="1272"/>
              <a:ext cx="408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350</a:t>
              </a:r>
            </a:p>
          </p:txBody>
        </p:sp>
        <p:sp>
          <p:nvSpPr>
            <p:cNvPr id="32958" name="Rectangle 190"/>
            <p:cNvSpPr>
              <a:spLocks noChangeArrowheads="1"/>
            </p:cNvSpPr>
            <p:nvPr/>
          </p:nvSpPr>
          <p:spPr bwMode="auto">
            <a:xfrm>
              <a:off x="4404" y="1272"/>
              <a:ext cx="384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220</a:t>
              </a:r>
            </a:p>
          </p:txBody>
        </p:sp>
        <p:sp>
          <p:nvSpPr>
            <p:cNvPr id="32957" name="Rectangle 189"/>
            <p:cNvSpPr>
              <a:spLocks noChangeArrowheads="1"/>
            </p:cNvSpPr>
            <p:nvPr/>
          </p:nvSpPr>
          <p:spPr bwMode="auto">
            <a:xfrm>
              <a:off x="4008" y="1272"/>
              <a:ext cx="396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175</a:t>
              </a:r>
            </a:p>
          </p:txBody>
        </p:sp>
        <p:sp>
          <p:nvSpPr>
            <p:cNvPr id="32956" name="Rectangle 188"/>
            <p:cNvSpPr>
              <a:spLocks noChangeArrowheads="1"/>
            </p:cNvSpPr>
            <p:nvPr/>
          </p:nvSpPr>
          <p:spPr bwMode="auto">
            <a:xfrm>
              <a:off x="3612" y="1272"/>
              <a:ext cx="396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50</a:t>
              </a:r>
            </a:p>
          </p:txBody>
        </p:sp>
        <p:sp>
          <p:nvSpPr>
            <p:cNvPr id="32955" name="Rectangle 187"/>
            <p:cNvSpPr>
              <a:spLocks noChangeArrowheads="1"/>
            </p:cNvSpPr>
            <p:nvPr/>
          </p:nvSpPr>
          <p:spPr bwMode="auto">
            <a:xfrm>
              <a:off x="3192" y="1272"/>
              <a:ext cx="42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200</a:t>
              </a:r>
            </a:p>
          </p:txBody>
        </p:sp>
        <p:sp>
          <p:nvSpPr>
            <p:cNvPr id="32954" name="Rectangle 186"/>
            <p:cNvSpPr>
              <a:spLocks noChangeArrowheads="1"/>
            </p:cNvSpPr>
            <p:nvPr/>
          </p:nvSpPr>
          <p:spPr bwMode="auto">
            <a:xfrm>
              <a:off x="2772" y="1272"/>
              <a:ext cx="42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390</a:t>
              </a:r>
            </a:p>
          </p:txBody>
        </p:sp>
        <p:sp>
          <p:nvSpPr>
            <p:cNvPr id="32953" name="Rectangle 185"/>
            <p:cNvSpPr>
              <a:spLocks noChangeArrowheads="1"/>
            </p:cNvSpPr>
            <p:nvPr/>
          </p:nvSpPr>
          <p:spPr bwMode="auto">
            <a:xfrm>
              <a:off x="2376" y="1272"/>
              <a:ext cx="396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100</a:t>
              </a:r>
            </a:p>
          </p:txBody>
        </p:sp>
        <p:sp>
          <p:nvSpPr>
            <p:cNvPr id="32952" name="Rectangle 184"/>
            <p:cNvSpPr>
              <a:spLocks noChangeArrowheads="1"/>
            </p:cNvSpPr>
            <p:nvPr/>
          </p:nvSpPr>
          <p:spPr bwMode="auto">
            <a:xfrm>
              <a:off x="1908" y="1272"/>
              <a:ext cx="468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475</a:t>
              </a:r>
            </a:p>
          </p:txBody>
        </p:sp>
        <p:sp>
          <p:nvSpPr>
            <p:cNvPr id="32951" name="Rectangle 183"/>
            <p:cNvSpPr>
              <a:spLocks noChangeArrowheads="1"/>
            </p:cNvSpPr>
            <p:nvPr/>
          </p:nvSpPr>
          <p:spPr bwMode="auto">
            <a:xfrm>
              <a:off x="1527" y="1272"/>
              <a:ext cx="381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300</a:t>
              </a:r>
            </a:p>
          </p:txBody>
        </p:sp>
        <p:sp>
          <p:nvSpPr>
            <p:cNvPr id="32950" name="Rectangle 182"/>
            <p:cNvSpPr>
              <a:spLocks noChangeArrowheads="1"/>
            </p:cNvSpPr>
            <p:nvPr/>
          </p:nvSpPr>
          <p:spPr bwMode="auto">
            <a:xfrm>
              <a:off x="168" y="1272"/>
              <a:ext cx="1359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Visitors</a:t>
              </a:r>
            </a:p>
          </p:txBody>
        </p:sp>
        <p:sp>
          <p:nvSpPr>
            <p:cNvPr id="32949" name="Rectangle 181"/>
            <p:cNvSpPr>
              <a:spLocks noChangeArrowheads="1"/>
            </p:cNvSpPr>
            <p:nvPr/>
          </p:nvSpPr>
          <p:spPr bwMode="auto">
            <a:xfrm>
              <a:off x="5196" y="1012"/>
              <a:ext cx="380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2</a:t>
              </a:r>
            </a:p>
          </p:txBody>
        </p:sp>
        <p:sp>
          <p:nvSpPr>
            <p:cNvPr id="32948" name="Rectangle 180"/>
            <p:cNvSpPr>
              <a:spLocks noChangeArrowheads="1"/>
            </p:cNvSpPr>
            <p:nvPr/>
          </p:nvSpPr>
          <p:spPr bwMode="auto">
            <a:xfrm>
              <a:off x="4788" y="1012"/>
              <a:ext cx="408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</a:t>
              </a:r>
            </a:p>
          </p:txBody>
        </p:sp>
        <p:sp>
          <p:nvSpPr>
            <p:cNvPr id="32947" name="Rectangle 179"/>
            <p:cNvSpPr>
              <a:spLocks noChangeArrowheads="1"/>
            </p:cNvSpPr>
            <p:nvPr/>
          </p:nvSpPr>
          <p:spPr bwMode="auto">
            <a:xfrm>
              <a:off x="4404" y="1012"/>
              <a:ext cx="384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5</a:t>
              </a:r>
            </a:p>
          </p:txBody>
        </p:sp>
        <p:sp>
          <p:nvSpPr>
            <p:cNvPr id="32946" name="Rectangle 178"/>
            <p:cNvSpPr>
              <a:spLocks noChangeArrowheads="1"/>
            </p:cNvSpPr>
            <p:nvPr/>
          </p:nvSpPr>
          <p:spPr bwMode="auto">
            <a:xfrm>
              <a:off x="4008" y="1012"/>
              <a:ext cx="396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7</a:t>
              </a:r>
            </a:p>
          </p:txBody>
        </p:sp>
        <p:sp>
          <p:nvSpPr>
            <p:cNvPr id="32945" name="Rectangle 177"/>
            <p:cNvSpPr>
              <a:spLocks noChangeArrowheads="1"/>
            </p:cNvSpPr>
            <p:nvPr/>
          </p:nvSpPr>
          <p:spPr bwMode="auto">
            <a:xfrm>
              <a:off x="3612" y="1012"/>
              <a:ext cx="396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10</a:t>
              </a:r>
            </a:p>
          </p:txBody>
        </p:sp>
        <p:sp>
          <p:nvSpPr>
            <p:cNvPr id="32944" name="Rectangle 176"/>
            <p:cNvSpPr>
              <a:spLocks noChangeArrowheads="1"/>
            </p:cNvSpPr>
            <p:nvPr/>
          </p:nvSpPr>
          <p:spPr bwMode="auto">
            <a:xfrm>
              <a:off x="3192" y="1012"/>
              <a:ext cx="420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8</a:t>
              </a:r>
            </a:p>
          </p:txBody>
        </p:sp>
        <p:sp>
          <p:nvSpPr>
            <p:cNvPr id="32943" name="Rectangle 175"/>
            <p:cNvSpPr>
              <a:spLocks noChangeArrowheads="1"/>
            </p:cNvSpPr>
            <p:nvPr/>
          </p:nvSpPr>
          <p:spPr bwMode="auto">
            <a:xfrm>
              <a:off x="2772" y="1012"/>
              <a:ext cx="420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</a:t>
              </a:r>
            </a:p>
          </p:txBody>
        </p:sp>
        <p:sp>
          <p:nvSpPr>
            <p:cNvPr id="32942" name="Rectangle 174"/>
            <p:cNvSpPr>
              <a:spLocks noChangeArrowheads="1"/>
            </p:cNvSpPr>
            <p:nvPr/>
          </p:nvSpPr>
          <p:spPr bwMode="auto">
            <a:xfrm>
              <a:off x="2376" y="1012"/>
              <a:ext cx="396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8</a:t>
              </a:r>
            </a:p>
          </p:txBody>
        </p:sp>
        <p:sp>
          <p:nvSpPr>
            <p:cNvPr id="32941" name="Rectangle 173"/>
            <p:cNvSpPr>
              <a:spLocks noChangeArrowheads="1"/>
            </p:cNvSpPr>
            <p:nvPr/>
          </p:nvSpPr>
          <p:spPr bwMode="auto">
            <a:xfrm>
              <a:off x="1908" y="1012"/>
              <a:ext cx="468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0.5</a:t>
              </a:r>
            </a:p>
          </p:txBody>
        </p:sp>
        <p:sp>
          <p:nvSpPr>
            <p:cNvPr id="32940" name="Rectangle 172"/>
            <p:cNvSpPr>
              <a:spLocks noChangeArrowheads="1"/>
            </p:cNvSpPr>
            <p:nvPr/>
          </p:nvSpPr>
          <p:spPr bwMode="auto">
            <a:xfrm>
              <a:off x="1527" y="1012"/>
              <a:ext cx="381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6</a:t>
              </a:r>
            </a:p>
          </p:txBody>
        </p:sp>
        <p:sp>
          <p:nvSpPr>
            <p:cNvPr id="32939" name="Rectangle 171"/>
            <p:cNvSpPr>
              <a:spLocks noChangeArrowheads="1"/>
            </p:cNvSpPr>
            <p:nvPr/>
          </p:nvSpPr>
          <p:spPr bwMode="auto">
            <a:xfrm>
              <a:off x="168" y="1012"/>
              <a:ext cx="1359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Hours Sunshine</a:t>
              </a:r>
            </a:p>
          </p:txBody>
        </p:sp>
        <p:sp>
          <p:nvSpPr>
            <p:cNvPr id="32961" name="Line 193"/>
            <p:cNvSpPr>
              <a:spLocks noChangeShapeType="1"/>
            </p:cNvSpPr>
            <p:nvPr/>
          </p:nvSpPr>
          <p:spPr bwMode="auto">
            <a:xfrm>
              <a:off x="168" y="1012"/>
              <a:ext cx="5408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2" name="Line 194"/>
            <p:cNvSpPr>
              <a:spLocks noChangeShapeType="1"/>
            </p:cNvSpPr>
            <p:nvPr/>
          </p:nvSpPr>
          <p:spPr bwMode="auto">
            <a:xfrm>
              <a:off x="168" y="1272"/>
              <a:ext cx="54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3" name="Line 195"/>
            <p:cNvSpPr>
              <a:spLocks noChangeShapeType="1"/>
            </p:cNvSpPr>
            <p:nvPr/>
          </p:nvSpPr>
          <p:spPr bwMode="auto">
            <a:xfrm>
              <a:off x="168" y="1502"/>
              <a:ext cx="5408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4" name="Line 196"/>
            <p:cNvSpPr>
              <a:spLocks noChangeShapeType="1"/>
            </p:cNvSpPr>
            <p:nvPr/>
          </p:nvSpPr>
          <p:spPr bwMode="auto">
            <a:xfrm>
              <a:off x="168" y="1012"/>
              <a:ext cx="0" cy="49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5" name="Line 197"/>
            <p:cNvSpPr>
              <a:spLocks noChangeShapeType="1"/>
            </p:cNvSpPr>
            <p:nvPr/>
          </p:nvSpPr>
          <p:spPr bwMode="auto">
            <a:xfrm>
              <a:off x="1527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6" name="Line 198"/>
            <p:cNvSpPr>
              <a:spLocks noChangeShapeType="1"/>
            </p:cNvSpPr>
            <p:nvPr/>
          </p:nvSpPr>
          <p:spPr bwMode="auto">
            <a:xfrm>
              <a:off x="1908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7" name="Line 199"/>
            <p:cNvSpPr>
              <a:spLocks noChangeShapeType="1"/>
            </p:cNvSpPr>
            <p:nvPr/>
          </p:nvSpPr>
          <p:spPr bwMode="auto">
            <a:xfrm>
              <a:off x="2376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8" name="Line 200"/>
            <p:cNvSpPr>
              <a:spLocks noChangeShapeType="1"/>
            </p:cNvSpPr>
            <p:nvPr/>
          </p:nvSpPr>
          <p:spPr bwMode="auto">
            <a:xfrm>
              <a:off x="2772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9" name="Line 201"/>
            <p:cNvSpPr>
              <a:spLocks noChangeShapeType="1"/>
            </p:cNvSpPr>
            <p:nvPr/>
          </p:nvSpPr>
          <p:spPr bwMode="auto">
            <a:xfrm>
              <a:off x="3192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0" name="Line 202"/>
            <p:cNvSpPr>
              <a:spLocks noChangeShapeType="1"/>
            </p:cNvSpPr>
            <p:nvPr/>
          </p:nvSpPr>
          <p:spPr bwMode="auto">
            <a:xfrm>
              <a:off x="3612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1" name="Line 203"/>
            <p:cNvSpPr>
              <a:spLocks noChangeShapeType="1"/>
            </p:cNvSpPr>
            <p:nvPr/>
          </p:nvSpPr>
          <p:spPr bwMode="auto">
            <a:xfrm>
              <a:off x="4008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2" name="Line 204"/>
            <p:cNvSpPr>
              <a:spLocks noChangeShapeType="1"/>
            </p:cNvSpPr>
            <p:nvPr/>
          </p:nvSpPr>
          <p:spPr bwMode="auto">
            <a:xfrm>
              <a:off x="4404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3" name="Line 205"/>
            <p:cNvSpPr>
              <a:spLocks noChangeShapeType="1"/>
            </p:cNvSpPr>
            <p:nvPr/>
          </p:nvSpPr>
          <p:spPr bwMode="auto">
            <a:xfrm>
              <a:off x="4788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4" name="Line 206"/>
            <p:cNvSpPr>
              <a:spLocks noChangeShapeType="1"/>
            </p:cNvSpPr>
            <p:nvPr/>
          </p:nvSpPr>
          <p:spPr bwMode="auto">
            <a:xfrm>
              <a:off x="5196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5" name="Line 207"/>
            <p:cNvSpPr>
              <a:spLocks noChangeShapeType="1"/>
            </p:cNvSpPr>
            <p:nvPr/>
          </p:nvSpPr>
          <p:spPr bwMode="auto">
            <a:xfrm>
              <a:off x="5576" y="1012"/>
              <a:ext cx="0" cy="49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3030" name="Text Box 262"/>
            <p:cNvSpPr txBox="1">
              <a:spLocks noChangeArrowheads="1"/>
            </p:cNvSpPr>
            <p:nvPr/>
          </p:nvSpPr>
          <p:spPr bwMode="auto">
            <a:xfrm>
              <a:off x="975" y="3768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0</a:t>
              </a:r>
            </a:p>
          </p:txBody>
        </p:sp>
      </p:grpSp>
      <p:sp>
        <p:nvSpPr>
          <p:cNvPr id="33071" name="Rectangle 303"/>
          <p:cNvSpPr>
            <a:spLocks noChangeArrowheads="1"/>
          </p:cNvSpPr>
          <p:nvPr/>
        </p:nvSpPr>
        <p:spPr bwMode="auto">
          <a:xfrm>
            <a:off x="6367958" y="1619250"/>
            <a:ext cx="652314" cy="7524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3072" name="Oval 304"/>
          <p:cNvSpPr>
            <a:spLocks noChangeArrowheads="1"/>
          </p:cNvSpPr>
          <p:nvPr/>
        </p:nvSpPr>
        <p:spPr bwMode="auto">
          <a:xfrm>
            <a:off x="3995738" y="4030663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0" name="Oval 304"/>
          <p:cNvSpPr>
            <a:spLocks noChangeArrowheads="1"/>
          </p:cNvSpPr>
          <p:nvPr/>
        </p:nvSpPr>
        <p:spPr bwMode="auto">
          <a:xfrm>
            <a:off x="1892987" y="2719389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1" name="Oval 304"/>
          <p:cNvSpPr>
            <a:spLocks noChangeArrowheads="1"/>
          </p:cNvSpPr>
          <p:nvPr/>
        </p:nvSpPr>
        <p:spPr bwMode="auto">
          <a:xfrm>
            <a:off x="4760260" y="5596161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3" name="Oval 304"/>
          <p:cNvSpPr>
            <a:spLocks noChangeArrowheads="1"/>
          </p:cNvSpPr>
          <p:nvPr/>
        </p:nvSpPr>
        <p:spPr bwMode="auto">
          <a:xfrm>
            <a:off x="4788024" y="4804073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4" name="Oval 304"/>
          <p:cNvSpPr>
            <a:spLocks noChangeArrowheads="1"/>
          </p:cNvSpPr>
          <p:nvPr/>
        </p:nvSpPr>
        <p:spPr bwMode="auto">
          <a:xfrm>
            <a:off x="5522852" y="5748004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5" name="Oval 304"/>
          <p:cNvSpPr>
            <a:spLocks noChangeArrowheads="1"/>
          </p:cNvSpPr>
          <p:nvPr/>
        </p:nvSpPr>
        <p:spPr bwMode="auto">
          <a:xfrm>
            <a:off x="4385472" y="5005349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6" name="Oval 304"/>
          <p:cNvSpPr>
            <a:spLocks noChangeArrowheads="1"/>
          </p:cNvSpPr>
          <p:nvPr/>
        </p:nvSpPr>
        <p:spPr bwMode="auto">
          <a:xfrm>
            <a:off x="2843808" y="3435921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500705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02"/>
          <p:cNvGrpSpPr>
            <a:grpSpLocks/>
          </p:cNvGrpSpPr>
          <p:nvPr/>
        </p:nvGrpSpPr>
        <p:grpSpPr bwMode="auto">
          <a:xfrm>
            <a:off x="266700" y="342900"/>
            <a:ext cx="8591550" cy="6324600"/>
            <a:chOff x="168" y="216"/>
            <a:chExt cx="5412" cy="3984"/>
          </a:xfrm>
        </p:grpSpPr>
        <p:sp>
          <p:nvSpPr>
            <p:cNvPr id="32773" name="Text Box 5"/>
            <p:cNvSpPr txBox="1">
              <a:spLocks noChangeArrowheads="1"/>
            </p:cNvSpPr>
            <p:nvPr/>
          </p:nvSpPr>
          <p:spPr bwMode="auto">
            <a:xfrm>
              <a:off x="1224" y="3780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1</a:t>
              </a:r>
            </a:p>
          </p:txBody>
        </p:sp>
        <p:sp>
          <p:nvSpPr>
            <p:cNvPr id="32774" name="Text Box 6"/>
            <p:cNvSpPr txBox="1">
              <a:spLocks noChangeArrowheads="1"/>
            </p:cNvSpPr>
            <p:nvPr/>
          </p:nvSpPr>
          <p:spPr bwMode="auto">
            <a:xfrm>
              <a:off x="1467" y="3780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2</a:t>
              </a:r>
            </a:p>
          </p:txBody>
        </p:sp>
        <p:sp>
          <p:nvSpPr>
            <p:cNvPr id="32775" name="Text Box 7"/>
            <p:cNvSpPr txBox="1">
              <a:spLocks noChangeArrowheads="1"/>
            </p:cNvSpPr>
            <p:nvPr/>
          </p:nvSpPr>
          <p:spPr bwMode="auto">
            <a:xfrm>
              <a:off x="1731" y="3776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3</a:t>
              </a:r>
            </a:p>
          </p:txBody>
        </p:sp>
        <p:sp>
          <p:nvSpPr>
            <p:cNvPr id="32776" name="Text Box 8"/>
            <p:cNvSpPr txBox="1">
              <a:spLocks noChangeArrowheads="1"/>
            </p:cNvSpPr>
            <p:nvPr/>
          </p:nvSpPr>
          <p:spPr bwMode="auto">
            <a:xfrm>
              <a:off x="1941" y="3780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4</a:t>
              </a:r>
            </a:p>
          </p:txBody>
        </p:sp>
        <p:sp>
          <p:nvSpPr>
            <p:cNvPr id="32777" name="Text Box 9"/>
            <p:cNvSpPr txBox="1">
              <a:spLocks noChangeArrowheads="1"/>
            </p:cNvSpPr>
            <p:nvPr/>
          </p:nvSpPr>
          <p:spPr bwMode="auto">
            <a:xfrm>
              <a:off x="2197" y="3772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5</a:t>
              </a:r>
            </a:p>
          </p:txBody>
        </p:sp>
        <p:sp>
          <p:nvSpPr>
            <p:cNvPr id="32778" name="Text Box 10"/>
            <p:cNvSpPr txBox="1">
              <a:spLocks noChangeArrowheads="1"/>
            </p:cNvSpPr>
            <p:nvPr/>
          </p:nvSpPr>
          <p:spPr bwMode="auto">
            <a:xfrm>
              <a:off x="2437" y="3768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6</a:t>
              </a:r>
            </a:p>
          </p:txBody>
        </p:sp>
        <p:sp>
          <p:nvSpPr>
            <p:cNvPr id="32779" name="Text Box 11"/>
            <p:cNvSpPr txBox="1">
              <a:spLocks noChangeArrowheads="1"/>
            </p:cNvSpPr>
            <p:nvPr/>
          </p:nvSpPr>
          <p:spPr bwMode="auto">
            <a:xfrm>
              <a:off x="2633" y="3772"/>
              <a:ext cx="3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7</a:t>
              </a:r>
            </a:p>
          </p:txBody>
        </p:sp>
        <p:sp>
          <p:nvSpPr>
            <p:cNvPr id="32780" name="Text Box 12"/>
            <p:cNvSpPr txBox="1">
              <a:spLocks noChangeArrowheads="1"/>
            </p:cNvSpPr>
            <p:nvPr/>
          </p:nvSpPr>
          <p:spPr bwMode="auto">
            <a:xfrm>
              <a:off x="2911" y="3774"/>
              <a:ext cx="3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8</a:t>
              </a:r>
            </a:p>
          </p:txBody>
        </p:sp>
        <p:sp>
          <p:nvSpPr>
            <p:cNvPr id="32781" name="Text Box 13"/>
            <p:cNvSpPr txBox="1">
              <a:spLocks noChangeArrowheads="1"/>
            </p:cNvSpPr>
            <p:nvPr/>
          </p:nvSpPr>
          <p:spPr bwMode="auto">
            <a:xfrm>
              <a:off x="3138" y="3776"/>
              <a:ext cx="3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9</a:t>
              </a:r>
            </a:p>
          </p:txBody>
        </p:sp>
        <p:sp>
          <p:nvSpPr>
            <p:cNvPr id="32782" name="Text Box 14"/>
            <p:cNvSpPr txBox="1">
              <a:spLocks noChangeArrowheads="1"/>
            </p:cNvSpPr>
            <p:nvPr/>
          </p:nvSpPr>
          <p:spPr bwMode="auto">
            <a:xfrm>
              <a:off x="3353" y="3772"/>
              <a:ext cx="3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10</a:t>
              </a:r>
            </a:p>
          </p:txBody>
        </p:sp>
        <p:sp>
          <p:nvSpPr>
            <p:cNvPr id="32783" name="Text Box 15"/>
            <p:cNvSpPr txBox="1">
              <a:spLocks noChangeArrowheads="1"/>
            </p:cNvSpPr>
            <p:nvPr/>
          </p:nvSpPr>
          <p:spPr bwMode="auto">
            <a:xfrm>
              <a:off x="1575" y="3950"/>
              <a:ext cx="15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>
                  <a:solidFill>
                    <a:schemeClr val="accent2"/>
                  </a:solidFill>
                </a:rPr>
                <a:t>Hours of Sunshine</a:t>
              </a:r>
            </a:p>
          </p:txBody>
        </p:sp>
        <p:sp>
          <p:nvSpPr>
            <p:cNvPr id="32784" name="Text Box 16"/>
            <p:cNvSpPr txBox="1">
              <a:spLocks noChangeArrowheads="1"/>
            </p:cNvSpPr>
            <p:nvPr/>
          </p:nvSpPr>
          <p:spPr bwMode="auto">
            <a:xfrm>
              <a:off x="702" y="3406"/>
              <a:ext cx="52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100</a:t>
              </a:r>
            </a:p>
          </p:txBody>
        </p:sp>
        <p:sp>
          <p:nvSpPr>
            <p:cNvPr id="32785" name="Text Box 17"/>
            <p:cNvSpPr txBox="1">
              <a:spLocks noChangeArrowheads="1"/>
            </p:cNvSpPr>
            <p:nvPr/>
          </p:nvSpPr>
          <p:spPr bwMode="auto">
            <a:xfrm>
              <a:off x="708" y="3145"/>
              <a:ext cx="4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150</a:t>
              </a:r>
            </a:p>
          </p:txBody>
        </p:sp>
        <p:sp>
          <p:nvSpPr>
            <p:cNvPr id="32786" name="Text Box 18"/>
            <p:cNvSpPr txBox="1">
              <a:spLocks noChangeArrowheads="1"/>
            </p:cNvSpPr>
            <p:nvPr/>
          </p:nvSpPr>
          <p:spPr bwMode="auto">
            <a:xfrm>
              <a:off x="690" y="2907"/>
              <a:ext cx="50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200</a:t>
              </a:r>
            </a:p>
          </p:txBody>
        </p:sp>
        <p:sp>
          <p:nvSpPr>
            <p:cNvPr id="32787" name="Text Box 19"/>
            <p:cNvSpPr txBox="1">
              <a:spLocks noChangeArrowheads="1"/>
            </p:cNvSpPr>
            <p:nvPr/>
          </p:nvSpPr>
          <p:spPr bwMode="auto">
            <a:xfrm>
              <a:off x="697" y="2662"/>
              <a:ext cx="5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250</a:t>
              </a:r>
            </a:p>
          </p:txBody>
        </p:sp>
        <p:sp>
          <p:nvSpPr>
            <p:cNvPr id="32788" name="Text Box 20"/>
            <p:cNvSpPr txBox="1">
              <a:spLocks noChangeArrowheads="1"/>
            </p:cNvSpPr>
            <p:nvPr/>
          </p:nvSpPr>
          <p:spPr bwMode="auto">
            <a:xfrm>
              <a:off x="701" y="2440"/>
              <a:ext cx="42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300</a:t>
              </a:r>
            </a:p>
          </p:txBody>
        </p:sp>
        <p:sp>
          <p:nvSpPr>
            <p:cNvPr id="32789" name="Text Box 21"/>
            <p:cNvSpPr txBox="1">
              <a:spLocks noChangeArrowheads="1"/>
            </p:cNvSpPr>
            <p:nvPr/>
          </p:nvSpPr>
          <p:spPr bwMode="auto">
            <a:xfrm>
              <a:off x="688" y="2210"/>
              <a:ext cx="4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350</a:t>
              </a:r>
            </a:p>
          </p:txBody>
        </p:sp>
        <p:sp>
          <p:nvSpPr>
            <p:cNvPr id="32790" name="Text Box 22"/>
            <p:cNvSpPr txBox="1">
              <a:spLocks noChangeArrowheads="1"/>
            </p:cNvSpPr>
            <p:nvPr/>
          </p:nvSpPr>
          <p:spPr bwMode="auto">
            <a:xfrm>
              <a:off x="695" y="1959"/>
              <a:ext cx="41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400</a:t>
              </a:r>
            </a:p>
          </p:txBody>
        </p:sp>
        <p:sp>
          <p:nvSpPr>
            <p:cNvPr id="32791" name="Text Box 23"/>
            <p:cNvSpPr txBox="1">
              <a:spLocks noChangeArrowheads="1"/>
            </p:cNvSpPr>
            <p:nvPr/>
          </p:nvSpPr>
          <p:spPr bwMode="auto">
            <a:xfrm>
              <a:off x="696" y="1713"/>
              <a:ext cx="46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450</a:t>
              </a:r>
            </a:p>
          </p:txBody>
        </p:sp>
        <p:sp>
          <p:nvSpPr>
            <p:cNvPr id="32793" name="Rectangle 25"/>
            <p:cNvSpPr>
              <a:spLocks noChangeArrowheads="1"/>
            </p:cNvSpPr>
            <p:nvPr/>
          </p:nvSpPr>
          <p:spPr bwMode="auto">
            <a:xfrm>
              <a:off x="1089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4" name="Rectangle 26"/>
            <p:cNvSpPr>
              <a:spLocks noChangeArrowheads="1"/>
            </p:cNvSpPr>
            <p:nvPr/>
          </p:nvSpPr>
          <p:spPr bwMode="auto">
            <a:xfrm>
              <a:off x="1330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5" name="Rectangle 27"/>
            <p:cNvSpPr>
              <a:spLocks noChangeArrowheads="1"/>
            </p:cNvSpPr>
            <p:nvPr/>
          </p:nvSpPr>
          <p:spPr bwMode="auto">
            <a:xfrm>
              <a:off x="1571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6" name="Rectangle 28"/>
            <p:cNvSpPr>
              <a:spLocks noChangeArrowheads="1"/>
            </p:cNvSpPr>
            <p:nvPr/>
          </p:nvSpPr>
          <p:spPr bwMode="auto">
            <a:xfrm>
              <a:off x="1812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7" name="Rectangle 29"/>
            <p:cNvSpPr>
              <a:spLocks noChangeArrowheads="1"/>
            </p:cNvSpPr>
            <p:nvPr/>
          </p:nvSpPr>
          <p:spPr bwMode="auto">
            <a:xfrm>
              <a:off x="2053" y="3531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8" name="Rectangle 30"/>
            <p:cNvSpPr>
              <a:spLocks noChangeArrowheads="1"/>
            </p:cNvSpPr>
            <p:nvPr/>
          </p:nvSpPr>
          <p:spPr bwMode="auto">
            <a:xfrm>
              <a:off x="2295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9" name="Rectangle 31"/>
            <p:cNvSpPr>
              <a:spLocks noChangeArrowheads="1"/>
            </p:cNvSpPr>
            <p:nvPr/>
          </p:nvSpPr>
          <p:spPr bwMode="auto">
            <a:xfrm>
              <a:off x="2536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0" name="Rectangle 32"/>
            <p:cNvSpPr>
              <a:spLocks noChangeArrowheads="1"/>
            </p:cNvSpPr>
            <p:nvPr/>
          </p:nvSpPr>
          <p:spPr bwMode="auto">
            <a:xfrm>
              <a:off x="2777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1" name="Rectangle 33"/>
            <p:cNvSpPr>
              <a:spLocks noChangeArrowheads="1"/>
            </p:cNvSpPr>
            <p:nvPr/>
          </p:nvSpPr>
          <p:spPr bwMode="auto">
            <a:xfrm>
              <a:off x="3018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2" name="Rectangle 34"/>
            <p:cNvSpPr>
              <a:spLocks noChangeArrowheads="1"/>
            </p:cNvSpPr>
            <p:nvPr/>
          </p:nvSpPr>
          <p:spPr bwMode="auto">
            <a:xfrm>
              <a:off x="3259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3" name="Rectangle 35"/>
            <p:cNvSpPr>
              <a:spLocks noChangeArrowheads="1"/>
            </p:cNvSpPr>
            <p:nvPr/>
          </p:nvSpPr>
          <p:spPr bwMode="auto">
            <a:xfrm>
              <a:off x="1089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4" name="Rectangle 36"/>
            <p:cNvSpPr>
              <a:spLocks noChangeArrowheads="1"/>
            </p:cNvSpPr>
            <p:nvPr/>
          </p:nvSpPr>
          <p:spPr bwMode="auto">
            <a:xfrm>
              <a:off x="1330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5" name="Rectangle 37"/>
            <p:cNvSpPr>
              <a:spLocks noChangeArrowheads="1"/>
            </p:cNvSpPr>
            <p:nvPr/>
          </p:nvSpPr>
          <p:spPr bwMode="auto">
            <a:xfrm>
              <a:off x="1571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6" name="Rectangle 38"/>
            <p:cNvSpPr>
              <a:spLocks noChangeArrowheads="1"/>
            </p:cNvSpPr>
            <p:nvPr/>
          </p:nvSpPr>
          <p:spPr bwMode="auto">
            <a:xfrm>
              <a:off x="1812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7" name="Rectangle 39"/>
            <p:cNvSpPr>
              <a:spLocks noChangeArrowheads="1"/>
            </p:cNvSpPr>
            <p:nvPr/>
          </p:nvSpPr>
          <p:spPr bwMode="auto">
            <a:xfrm>
              <a:off x="2053" y="3290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8" name="Rectangle 40"/>
            <p:cNvSpPr>
              <a:spLocks noChangeArrowheads="1"/>
            </p:cNvSpPr>
            <p:nvPr/>
          </p:nvSpPr>
          <p:spPr bwMode="auto">
            <a:xfrm>
              <a:off x="2295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9" name="Rectangle 41"/>
            <p:cNvSpPr>
              <a:spLocks noChangeArrowheads="1"/>
            </p:cNvSpPr>
            <p:nvPr/>
          </p:nvSpPr>
          <p:spPr bwMode="auto">
            <a:xfrm>
              <a:off x="2536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0" name="Rectangle 42"/>
            <p:cNvSpPr>
              <a:spLocks noChangeArrowheads="1"/>
            </p:cNvSpPr>
            <p:nvPr/>
          </p:nvSpPr>
          <p:spPr bwMode="auto">
            <a:xfrm>
              <a:off x="2777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1" name="Rectangle 43"/>
            <p:cNvSpPr>
              <a:spLocks noChangeArrowheads="1"/>
            </p:cNvSpPr>
            <p:nvPr/>
          </p:nvSpPr>
          <p:spPr bwMode="auto">
            <a:xfrm>
              <a:off x="3018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2" name="Rectangle 44"/>
            <p:cNvSpPr>
              <a:spLocks noChangeArrowheads="1"/>
            </p:cNvSpPr>
            <p:nvPr/>
          </p:nvSpPr>
          <p:spPr bwMode="auto">
            <a:xfrm>
              <a:off x="3259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3" name="Rectangle 45"/>
            <p:cNvSpPr>
              <a:spLocks noChangeArrowheads="1"/>
            </p:cNvSpPr>
            <p:nvPr/>
          </p:nvSpPr>
          <p:spPr bwMode="auto">
            <a:xfrm>
              <a:off x="1089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4" name="Rectangle 46"/>
            <p:cNvSpPr>
              <a:spLocks noChangeArrowheads="1"/>
            </p:cNvSpPr>
            <p:nvPr/>
          </p:nvSpPr>
          <p:spPr bwMode="auto">
            <a:xfrm>
              <a:off x="1330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5" name="Rectangle 47"/>
            <p:cNvSpPr>
              <a:spLocks noChangeArrowheads="1"/>
            </p:cNvSpPr>
            <p:nvPr/>
          </p:nvSpPr>
          <p:spPr bwMode="auto">
            <a:xfrm>
              <a:off x="1571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6" name="Rectangle 48"/>
            <p:cNvSpPr>
              <a:spLocks noChangeArrowheads="1"/>
            </p:cNvSpPr>
            <p:nvPr/>
          </p:nvSpPr>
          <p:spPr bwMode="auto">
            <a:xfrm>
              <a:off x="1812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7" name="Rectangle 49"/>
            <p:cNvSpPr>
              <a:spLocks noChangeArrowheads="1"/>
            </p:cNvSpPr>
            <p:nvPr/>
          </p:nvSpPr>
          <p:spPr bwMode="auto">
            <a:xfrm>
              <a:off x="2053" y="3049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8" name="Rectangle 50"/>
            <p:cNvSpPr>
              <a:spLocks noChangeArrowheads="1"/>
            </p:cNvSpPr>
            <p:nvPr/>
          </p:nvSpPr>
          <p:spPr bwMode="auto">
            <a:xfrm>
              <a:off x="2295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9" name="Rectangle 51"/>
            <p:cNvSpPr>
              <a:spLocks noChangeArrowheads="1"/>
            </p:cNvSpPr>
            <p:nvPr/>
          </p:nvSpPr>
          <p:spPr bwMode="auto">
            <a:xfrm>
              <a:off x="2536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0" name="Rectangle 52"/>
            <p:cNvSpPr>
              <a:spLocks noChangeArrowheads="1"/>
            </p:cNvSpPr>
            <p:nvPr/>
          </p:nvSpPr>
          <p:spPr bwMode="auto">
            <a:xfrm>
              <a:off x="2777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1" name="Rectangle 53"/>
            <p:cNvSpPr>
              <a:spLocks noChangeArrowheads="1"/>
            </p:cNvSpPr>
            <p:nvPr/>
          </p:nvSpPr>
          <p:spPr bwMode="auto">
            <a:xfrm>
              <a:off x="3018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2" name="Rectangle 54"/>
            <p:cNvSpPr>
              <a:spLocks noChangeArrowheads="1"/>
            </p:cNvSpPr>
            <p:nvPr/>
          </p:nvSpPr>
          <p:spPr bwMode="auto">
            <a:xfrm>
              <a:off x="3259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3" name="Rectangle 55"/>
            <p:cNvSpPr>
              <a:spLocks noChangeArrowheads="1"/>
            </p:cNvSpPr>
            <p:nvPr/>
          </p:nvSpPr>
          <p:spPr bwMode="auto">
            <a:xfrm>
              <a:off x="1089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4" name="Rectangle 56"/>
            <p:cNvSpPr>
              <a:spLocks noChangeArrowheads="1"/>
            </p:cNvSpPr>
            <p:nvPr/>
          </p:nvSpPr>
          <p:spPr bwMode="auto">
            <a:xfrm>
              <a:off x="1330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5" name="Rectangle 57"/>
            <p:cNvSpPr>
              <a:spLocks noChangeArrowheads="1"/>
            </p:cNvSpPr>
            <p:nvPr/>
          </p:nvSpPr>
          <p:spPr bwMode="auto">
            <a:xfrm>
              <a:off x="1571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6" name="Rectangle 58"/>
            <p:cNvSpPr>
              <a:spLocks noChangeArrowheads="1"/>
            </p:cNvSpPr>
            <p:nvPr/>
          </p:nvSpPr>
          <p:spPr bwMode="auto">
            <a:xfrm>
              <a:off x="1812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7" name="Rectangle 59"/>
            <p:cNvSpPr>
              <a:spLocks noChangeArrowheads="1"/>
            </p:cNvSpPr>
            <p:nvPr/>
          </p:nvSpPr>
          <p:spPr bwMode="auto">
            <a:xfrm>
              <a:off x="2053" y="2807"/>
              <a:ext cx="242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8" name="Rectangle 60"/>
            <p:cNvSpPr>
              <a:spLocks noChangeArrowheads="1"/>
            </p:cNvSpPr>
            <p:nvPr/>
          </p:nvSpPr>
          <p:spPr bwMode="auto">
            <a:xfrm>
              <a:off x="2295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9" name="Rectangle 61"/>
            <p:cNvSpPr>
              <a:spLocks noChangeArrowheads="1"/>
            </p:cNvSpPr>
            <p:nvPr/>
          </p:nvSpPr>
          <p:spPr bwMode="auto">
            <a:xfrm>
              <a:off x="2536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0" name="Rectangle 62"/>
            <p:cNvSpPr>
              <a:spLocks noChangeArrowheads="1"/>
            </p:cNvSpPr>
            <p:nvPr/>
          </p:nvSpPr>
          <p:spPr bwMode="auto">
            <a:xfrm>
              <a:off x="2777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1" name="Rectangle 63"/>
            <p:cNvSpPr>
              <a:spLocks noChangeArrowheads="1"/>
            </p:cNvSpPr>
            <p:nvPr/>
          </p:nvSpPr>
          <p:spPr bwMode="auto">
            <a:xfrm>
              <a:off x="3018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2" name="Rectangle 64"/>
            <p:cNvSpPr>
              <a:spLocks noChangeArrowheads="1"/>
            </p:cNvSpPr>
            <p:nvPr/>
          </p:nvSpPr>
          <p:spPr bwMode="auto">
            <a:xfrm>
              <a:off x="3259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3" name="Rectangle 65"/>
            <p:cNvSpPr>
              <a:spLocks noChangeArrowheads="1"/>
            </p:cNvSpPr>
            <p:nvPr/>
          </p:nvSpPr>
          <p:spPr bwMode="auto">
            <a:xfrm>
              <a:off x="1089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4" name="Rectangle 66"/>
            <p:cNvSpPr>
              <a:spLocks noChangeArrowheads="1"/>
            </p:cNvSpPr>
            <p:nvPr/>
          </p:nvSpPr>
          <p:spPr bwMode="auto">
            <a:xfrm>
              <a:off x="1330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5" name="Rectangle 67"/>
            <p:cNvSpPr>
              <a:spLocks noChangeArrowheads="1"/>
            </p:cNvSpPr>
            <p:nvPr/>
          </p:nvSpPr>
          <p:spPr bwMode="auto">
            <a:xfrm>
              <a:off x="1571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6" name="Rectangle 68"/>
            <p:cNvSpPr>
              <a:spLocks noChangeArrowheads="1"/>
            </p:cNvSpPr>
            <p:nvPr/>
          </p:nvSpPr>
          <p:spPr bwMode="auto">
            <a:xfrm>
              <a:off x="1812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7" name="Rectangle 69"/>
            <p:cNvSpPr>
              <a:spLocks noChangeArrowheads="1"/>
            </p:cNvSpPr>
            <p:nvPr/>
          </p:nvSpPr>
          <p:spPr bwMode="auto">
            <a:xfrm>
              <a:off x="2053" y="2567"/>
              <a:ext cx="242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8" name="Rectangle 70"/>
            <p:cNvSpPr>
              <a:spLocks noChangeArrowheads="1"/>
            </p:cNvSpPr>
            <p:nvPr/>
          </p:nvSpPr>
          <p:spPr bwMode="auto">
            <a:xfrm>
              <a:off x="2295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9" name="Rectangle 71"/>
            <p:cNvSpPr>
              <a:spLocks noChangeArrowheads="1"/>
            </p:cNvSpPr>
            <p:nvPr/>
          </p:nvSpPr>
          <p:spPr bwMode="auto">
            <a:xfrm>
              <a:off x="2536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0" name="Rectangle 72"/>
            <p:cNvSpPr>
              <a:spLocks noChangeArrowheads="1"/>
            </p:cNvSpPr>
            <p:nvPr/>
          </p:nvSpPr>
          <p:spPr bwMode="auto">
            <a:xfrm>
              <a:off x="2777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1" name="Rectangle 73"/>
            <p:cNvSpPr>
              <a:spLocks noChangeArrowheads="1"/>
            </p:cNvSpPr>
            <p:nvPr/>
          </p:nvSpPr>
          <p:spPr bwMode="auto">
            <a:xfrm>
              <a:off x="3018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2" name="Rectangle 74"/>
            <p:cNvSpPr>
              <a:spLocks noChangeArrowheads="1"/>
            </p:cNvSpPr>
            <p:nvPr/>
          </p:nvSpPr>
          <p:spPr bwMode="auto">
            <a:xfrm>
              <a:off x="3259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3" name="Rectangle 75"/>
            <p:cNvSpPr>
              <a:spLocks noChangeArrowheads="1"/>
            </p:cNvSpPr>
            <p:nvPr/>
          </p:nvSpPr>
          <p:spPr bwMode="auto">
            <a:xfrm>
              <a:off x="1089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4" name="Rectangle 76"/>
            <p:cNvSpPr>
              <a:spLocks noChangeArrowheads="1"/>
            </p:cNvSpPr>
            <p:nvPr/>
          </p:nvSpPr>
          <p:spPr bwMode="auto">
            <a:xfrm>
              <a:off x="1330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5" name="Rectangle 77"/>
            <p:cNvSpPr>
              <a:spLocks noChangeArrowheads="1"/>
            </p:cNvSpPr>
            <p:nvPr/>
          </p:nvSpPr>
          <p:spPr bwMode="auto">
            <a:xfrm>
              <a:off x="1571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6" name="Rectangle 78"/>
            <p:cNvSpPr>
              <a:spLocks noChangeArrowheads="1"/>
            </p:cNvSpPr>
            <p:nvPr/>
          </p:nvSpPr>
          <p:spPr bwMode="auto">
            <a:xfrm>
              <a:off x="1812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7" name="Rectangle 79"/>
            <p:cNvSpPr>
              <a:spLocks noChangeArrowheads="1"/>
            </p:cNvSpPr>
            <p:nvPr/>
          </p:nvSpPr>
          <p:spPr bwMode="auto">
            <a:xfrm>
              <a:off x="2053" y="2326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8" name="Rectangle 80"/>
            <p:cNvSpPr>
              <a:spLocks noChangeArrowheads="1"/>
            </p:cNvSpPr>
            <p:nvPr/>
          </p:nvSpPr>
          <p:spPr bwMode="auto">
            <a:xfrm>
              <a:off x="2295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9" name="Rectangle 81"/>
            <p:cNvSpPr>
              <a:spLocks noChangeArrowheads="1"/>
            </p:cNvSpPr>
            <p:nvPr/>
          </p:nvSpPr>
          <p:spPr bwMode="auto">
            <a:xfrm>
              <a:off x="2536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0" name="Rectangle 82"/>
            <p:cNvSpPr>
              <a:spLocks noChangeArrowheads="1"/>
            </p:cNvSpPr>
            <p:nvPr/>
          </p:nvSpPr>
          <p:spPr bwMode="auto">
            <a:xfrm>
              <a:off x="2777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1" name="Rectangle 83"/>
            <p:cNvSpPr>
              <a:spLocks noChangeArrowheads="1"/>
            </p:cNvSpPr>
            <p:nvPr/>
          </p:nvSpPr>
          <p:spPr bwMode="auto">
            <a:xfrm>
              <a:off x="3018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2" name="Rectangle 84"/>
            <p:cNvSpPr>
              <a:spLocks noChangeArrowheads="1"/>
            </p:cNvSpPr>
            <p:nvPr/>
          </p:nvSpPr>
          <p:spPr bwMode="auto">
            <a:xfrm>
              <a:off x="3259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3" name="Rectangle 85"/>
            <p:cNvSpPr>
              <a:spLocks noChangeArrowheads="1"/>
            </p:cNvSpPr>
            <p:nvPr/>
          </p:nvSpPr>
          <p:spPr bwMode="auto">
            <a:xfrm>
              <a:off x="1089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4" name="Rectangle 86"/>
            <p:cNvSpPr>
              <a:spLocks noChangeArrowheads="1"/>
            </p:cNvSpPr>
            <p:nvPr/>
          </p:nvSpPr>
          <p:spPr bwMode="auto">
            <a:xfrm>
              <a:off x="1330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5" name="Rectangle 87"/>
            <p:cNvSpPr>
              <a:spLocks noChangeArrowheads="1"/>
            </p:cNvSpPr>
            <p:nvPr/>
          </p:nvSpPr>
          <p:spPr bwMode="auto">
            <a:xfrm>
              <a:off x="1571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6" name="Rectangle 88"/>
            <p:cNvSpPr>
              <a:spLocks noChangeArrowheads="1"/>
            </p:cNvSpPr>
            <p:nvPr/>
          </p:nvSpPr>
          <p:spPr bwMode="auto">
            <a:xfrm>
              <a:off x="1812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7" name="Rectangle 89"/>
            <p:cNvSpPr>
              <a:spLocks noChangeArrowheads="1"/>
            </p:cNvSpPr>
            <p:nvPr/>
          </p:nvSpPr>
          <p:spPr bwMode="auto">
            <a:xfrm>
              <a:off x="2053" y="2084"/>
              <a:ext cx="242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8" name="Rectangle 90"/>
            <p:cNvSpPr>
              <a:spLocks noChangeArrowheads="1"/>
            </p:cNvSpPr>
            <p:nvPr/>
          </p:nvSpPr>
          <p:spPr bwMode="auto">
            <a:xfrm>
              <a:off x="2295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9" name="Rectangle 91"/>
            <p:cNvSpPr>
              <a:spLocks noChangeArrowheads="1"/>
            </p:cNvSpPr>
            <p:nvPr/>
          </p:nvSpPr>
          <p:spPr bwMode="auto">
            <a:xfrm>
              <a:off x="2536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0" name="Rectangle 92"/>
            <p:cNvSpPr>
              <a:spLocks noChangeArrowheads="1"/>
            </p:cNvSpPr>
            <p:nvPr/>
          </p:nvSpPr>
          <p:spPr bwMode="auto">
            <a:xfrm>
              <a:off x="2777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1" name="Rectangle 93"/>
            <p:cNvSpPr>
              <a:spLocks noChangeArrowheads="1"/>
            </p:cNvSpPr>
            <p:nvPr/>
          </p:nvSpPr>
          <p:spPr bwMode="auto">
            <a:xfrm>
              <a:off x="3018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2" name="Rectangle 94"/>
            <p:cNvSpPr>
              <a:spLocks noChangeArrowheads="1"/>
            </p:cNvSpPr>
            <p:nvPr/>
          </p:nvSpPr>
          <p:spPr bwMode="auto">
            <a:xfrm>
              <a:off x="3259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3" name="Rectangle 95"/>
            <p:cNvSpPr>
              <a:spLocks noChangeArrowheads="1"/>
            </p:cNvSpPr>
            <p:nvPr/>
          </p:nvSpPr>
          <p:spPr bwMode="auto">
            <a:xfrm>
              <a:off x="1089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4" name="Rectangle 96"/>
            <p:cNvSpPr>
              <a:spLocks noChangeArrowheads="1"/>
            </p:cNvSpPr>
            <p:nvPr/>
          </p:nvSpPr>
          <p:spPr bwMode="auto">
            <a:xfrm>
              <a:off x="1330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5" name="Rectangle 97"/>
            <p:cNvSpPr>
              <a:spLocks noChangeArrowheads="1"/>
            </p:cNvSpPr>
            <p:nvPr/>
          </p:nvSpPr>
          <p:spPr bwMode="auto">
            <a:xfrm>
              <a:off x="1571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6" name="Rectangle 98"/>
            <p:cNvSpPr>
              <a:spLocks noChangeArrowheads="1"/>
            </p:cNvSpPr>
            <p:nvPr/>
          </p:nvSpPr>
          <p:spPr bwMode="auto">
            <a:xfrm>
              <a:off x="1812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7" name="Rectangle 99"/>
            <p:cNvSpPr>
              <a:spLocks noChangeArrowheads="1"/>
            </p:cNvSpPr>
            <p:nvPr/>
          </p:nvSpPr>
          <p:spPr bwMode="auto">
            <a:xfrm>
              <a:off x="2053" y="1844"/>
              <a:ext cx="242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8" name="Rectangle 100"/>
            <p:cNvSpPr>
              <a:spLocks noChangeArrowheads="1"/>
            </p:cNvSpPr>
            <p:nvPr/>
          </p:nvSpPr>
          <p:spPr bwMode="auto">
            <a:xfrm>
              <a:off x="2295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9" name="Rectangle 101"/>
            <p:cNvSpPr>
              <a:spLocks noChangeArrowheads="1"/>
            </p:cNvSpPr>
            <p:nvPr/>
          </p:nvSpPr>
          <p:spPr bwMode="auto">
            <a:xfrm>
              <a:off x="2536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0" name="Rectangle 102"/>
            <p:cNvSpPr>
              <a:spLocks noChangeArrowheads="1"/>
            </p:cNvSpPr>
            <p:nvPr/>
          </p:nvSpPr>
          <p:spPr bwMode="auto">
            <a:xfrm>
              <a:off x="2777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1" name="Rectangle 103"/>
            <p:cNvSpPr>
              <a:spLocks noChangeArrowheads="1"/>
            </p:cNvSpPr>
            <p:nvPr/>
          </p:nvSpPr>
          <p:spPr bwMode="auto">
            <a:xfrm>
              <a:off x="3018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2" name="Rectangle 104"/>
            <p:cNvSpPr>
              <a:spLocks noChangeArrowheads="1"/>
            </p:cNvSpPr>
            <p:nvPr/>
          </p:nvSpPr>
          <p:spPr bwMode="auto">
            <a:xfrm>
              <a:off x="3259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3" name="Rectangle 105"/>
            <p:cNvSpPr>
              <a:spLocks noChangeArrowheads="1"/>
            </p:cNvSpPr>
            <p:nvPr/>
          </p:nvSpPr>
          <p:spPr bwMode="auto">
            <a:xfrm>
              <a:off x="1089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4" name="Rectangle 106"/>
            <p:cNvSpPr>
              <a:spLocks noChangeArrowheads="1"/>
            </p:cNvSpPr>
            <p:nvPr/>
          </p:nvSpPr>
          <p:spPr bwMode="auto">
            <a:xfrm>
              <a:off x="1330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5" name="Rectangle 107"/>
            <p:cNvSpPr>
              <a:spLocks noChangeArrowheads="1"/>
            </p:cNvSpPr>
            <p:nvPr/>
          </p:nvSpPr>
          <p:spPr bwMode="auto">
            <a:xfrm>
              <a:off x="1571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6" name="Rectangle 108"/>
            <p:cNvSpPr>
              <a:spLocks noChangeArrowheads="1"/>
            </p:cNvSpPr>
            <p:nvPr/>
          </p:nvSpPr>
          <p:spPr bwMode="auto">
            <a:xfrm>
              <a:off x="1812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7" name="Rectangle 109"/>
            <p:cNvSpPr>
              <a:spLocks noChangeArrowheads="1"/>
            </p:cNvSpPr>
            <p:nvPr/>
          </p:nvSpPr>
          <p:spPr bwMode="auto">
            <a:xfrm>
              <a:off x="2053" y="1603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8" name="Rectangle 110"/>
            <p:cNvSpPr>
              <a:spLocks noChangeArrowheads="1"/>
            </p:cNvSpPr>
            <p:nvPr/>
          </p:nvSpPr>
          <p:spPr bwMode="auto">
            <a:xfrm>
              <a:off x="2295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9" name="Rectangle 111"/>
            <p:cNvSpPr>
              <a:spLocks noChangeArrowheads="1"/>
            </p:cNvSpPr>
            <p:nvPr/>
          </p:nvSpPr>
          <p:spPr bwMode="auto">
            <a:xfrm>
              <a:off x="2536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80" name="Rectangle 112"/>
            <p:cNvSpPr>
              <a:spLocks noChangeArrowheads="1"/>
            </p:cNvSpPr>
            <p:nvPr/>
          </p:nvSpPr>
          <p:spPr bwMode="auto">
            <a:xfrm>
              <a:off x="2777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81" name="Rectangle 113"/>
            <p:cNvSpPr>
              <a:spLocks noChangeArrowheads="1"/>
            </p:cNvSpPr>
            <p:nvPr/>
          </p:nvSpPr>
          <p:spPr bwMode="auto">
            <a:xfrm>
              <a:off x="3018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82" name="Rectangle 114"/>
            <p:cNvSpPr>
              <a:spLocks noChangeArrowheads="1"/>
            </p:cNvSpPr>
            <p:nvPr/>
          </p:nvSpPr>
          <p:spPr bwMode="auto">
            <a:xfrm>
              <a:off x="3259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83" name="Text Box 115"/>
            <p:cNvSpPr txBox="1">
              <a:spLocks noChangeArrowheads="1"/>
            </p:cNvSpPr>
            <p:nvPr/>
          </p:nvSpPr>
          <p:spPr bwMode="auto">
            <a:xfrm>
              <a:off x="695" y="1499"/>
              <a:ext cx="44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500</a:t>
              </a:r>
            </a:p>
          </p:txBody>
        </p:sp>
        <p:sp>
          <p:nvSpPr>
            <p:cNvPr id="32884" name="Text Box 116"/>
            <p:cNvSpPr txBox="1">
              <a:spLocks noChangeArrowheads="1"/>
            </p:cNvSpPr>
            <p:nvPr/>
          </p:nvSpPr>
          <p:spPr bwMode="auto">
            <a:xfrm rot="-5400000">
              <a:off x="-247" y="2495"/>
              <a:ext cx="16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sz="2000">
                  <a:solidFill>
                    <a:schemeClr val="accent2"/>
                  </a:solidFill>
                </a:rPr>
                <a:t>Number of Visitors</a:t>
              </a:r>
            </a:p>
          </p:txBody>
        </p:sp>
        <p:sp>
          <p:nvSpPr>
            <p:cNvPr id="32885" name="Line 117"/>
            <p:cNvSpPr>
              <a:spLocks noChangeShapeType="1"/>
            </p:cNvSpPr>
            <p:nvPr/>
          </p:nvSpPr>
          <p:spPr bwMode="auto">
            <a:xfrm>
              <a:off x="1089" y="3772"/>
              <a:ext cx="241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886" name="Line 118"/>
            <p:cNvSpPr>
              <a:spLocks noChangeShapeType="1"/>
            </p:cNvSpPr>
            <p:nvPr/>
          </p:nvSpPr>
          <p:spPr bwMode="auto">
            <a:xfrm>
              <a:off x="1089" y="1611"/>
              <a:ext cx="0" cy="216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887" name="Text Box 119" descr="Parchment"/>
            <p:cNvSpPr txBox="1">
              <a:spLocks noChangeArrowheads="1"/>
            </p:cNvSpPr>
            <p:nvPr/>
          </p:nvSpPr>
          <p:spPr bwMode="auto">
            <a:xfrm>
              <a:off x="192" y="216"/>
              <a:ext cx="5388" cy="7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1900" dirty="0"/>
                <a:t>The table below shows the number of people who visited a museum over a 10 day period last summer together with the daily sunshine totals. </a:t>
              </a:r>
            </a:p>
            <a:p>
              <a:pPr>
                <a:spcBef>
                  <a:spcPct val="50000"/>
                </a:spcBef>
              </a:pPr>
              <a:r>
                <a:rPr lang="en-GB" sz="2000" dirty="0"/>
                <a:t>Plot a </a:t>
              </a:r>
              <a:r>
                <a:rPr lang="en-GB" sz="2000" dirty="0">
                  <a:solidFill>
                    <a:srgbClr val="FF0000"/>
                  </a:solidFill>
                </a:rPr>
                <a:t>scatter graph </a:t>
              </a:r>
              <a:r>
                <a:rPr lang="en-GB" sz="2000" dirty="0"/>
                <a:t>for this data.</a:t>
              </a:r>
              <a:endParaRPr lang="en-GB" sz="2000" dirty="0">
                <a:solidFill>
                  <a:schemeClr val="accent2"/>
                </a:solidFill>
              </a:endParaRPr>
            </a:p>
          </p:txBody>
        </p:sp>
        <p:sp>
          <p:nvSpPr>
            <p:cNvPr id="32929" name="Line 161"/>
            <p:cNvSpPr>
              <a:spLocks noChangeShapeType="1"/>
            </p:cNvSpPr>
            <p:nvPr/>
          </p:nvSpPr>
          <p:spPr bwMode="auto">
            <a:xfrm rot="5400000">
              <a:off x="969" y="3655"/>
              <a:ext cx="23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30" name="Freeform 162"/>
            <p:cNvSpPr>
              <a:spLocks/>
            </p:cNvSpPr>
            <p:nvPr/>
          </p:nvSpPr>
          <p:spPr bwMode="auto">
            <a:xfrm rot="5400000">
              <a:off x="969" y="3611"/>
              <a:ext cx="243" cy="8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7" y="48"/>
                </a:cxn>
                <a:cxn ang="0">
                  <a:pos x="120" y="0"/>
                </a:cxn>
                <a:cxn ang="0">
                  <a:pos x="154" y="84"/>
                </a:cxn>
                <a:cxn ang="0">
                  <a:pos x="175" y="44"/>
                </a:cxn>
                <a:cxn ang="0">
                  <a:pos x="243" y="44"/>
                </a:cxn>
              </a:cxnLst>
              <a:rect l="0" t="0" r="r" b="b"/>
              <a:pathLst>
                <a:path w="243" h="84">
                  <a:moveTo>
                    <a:pt x="0" y="48"/>
                  </a:moveTo>
                  <a:lnTo>
                    <a:pt x="97" y="48"/>
                  </a:lnTo>
                  <a:lnTo>
                    <a:pt x="120" y="0"/>
                  </a:lnTo>
                  <a:lnTo>
                    <a:pt x="154" y="84"/>
                  </a:lnTo>
                  <a:lnTo>
                    <a:pt x="175" y="44"/>
                  </a:lnTo>
                  <a:lnTo>
                    <a:pt x="243" y="44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0" name="Rectangle 192"/>
            <p:cNvSpPr>
              <a:spLocks noChangeArrowheads="1"/>
            </p:cNvSpPr>
            <p:nvPr/>
          </p:nvSpPr>
          <p:spPr bwMode="auto">
            <a:xfrm>
              <a:off x="5196" y="1272"/>
              <a:ext cx="38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320</a:t>
              </a:r>
            </a:p>
          </p:txBody>
        </p:sp>
        <p:sp>
          <p:nvSpPr>
            <p:cNvPr id="32959" name="Rectangle 191"/>
            <p:cNvSpPr>
              <a:spLocks noChangeArrowheads="1"/>
            </p:cNvSpPr>
            <p:nvPr/>
          </p:nvSpPr>
          <p:spPr bwMode="auto">
            <a:xfrm>
              <a:off x="4788" y="1272"/>
              <a:ext cx="408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350</a:t>
              </a:r>
            </a:p>
          </p:txBody>
        </p:sp>
        <p:sp>
          <p:nvSpPr>
            <p:cNvPr id="32958" name="Rectangle 190"/>
            <p:cNvSpPr>
              <a:spLocks noChangeArrowheads="1"/>
            </p:cNvSpPr>
            <p:nvPr/>
          </p:nvSpPr>
          <p:spPr bwMode="auto">
            <a:xfrm>
              <a:off x="4404" y="1272"/>
              <a:ext cx="384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220</a:t>
              </a:r>
            </a:p>
          </p:txBody>
        </p:sp>
        <p:sp>
          <p:nvSpPr>
            <p:cNvPr id="32957" name="Rectangle 189"/>
            <p:cNvSpPr>
              <a:spLocks noChangeArrowheads="1"/>
            </p:cNvSpPr>
            <p:nvPr/>
          </p:nvSpPr>
          <p:spPr bwMode="auto">
            <a:xfrm>
              <a:off x="4008" y="1272"/>
              <a:ext cx="396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175</a:t>
              </a:r>
            </a:p>
          </p:txBody>
        </p:sp>
        <p:sp>
          <p:nvSpPr>
            <p:cNvPr id="32956" name="Rectangle 188"/>
            <p:cNvSpPr>
              <a:spLocks noChangeArrowheads="1"/>
            </p:cNvSpPr>
            <p:nvPr/>
          </p:nvSpPr>
          <p:spPr bwMode="auto">
            <a:xfrm>
              <a:off x="3612" y="1272"/>
              <a:ext cx="396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50</a:t>
              </a:r>
            </a:p>
          </p:txBody>
        </p:sp>
        <p:sp>
          <p:nvSpPr>
            <p:cNvPr id="32955" name="Rectangle 187"/>
            <p:cNvSpPr>
              <a:spLocks noChangeArrowheads="1"/>
            </p:cNvSpPr>
            <p:nvPr/>
          </p:nvSpPr>
          <p:spPr bwMode="auto">
            <a:xfrm>
              <a:off x="3192" y="1272"/>
              <a:ext cx="42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200</a:t>
              </a:r>
            </a:p>
          </p:txBody>
        </p:sp>
        <p:sp>
          <p:nvSpPr>
            <p:cNvPr id="32954" name="Rectangle 186"/>
            <p:cNvSpPr>
              <a:spLocks noChangeArrowheads="1"/>
            </p:cNvSpPr>
            <p:nvPr/>
          </p:nvSpPr>
          <p:spPr bwMode="auto">
            <a:xfrm>
              <a:off x="2772" y="1272"/>
              <a:ext cx="42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390</a:t>
              </a:r>
            </a:p>
          </p:txBody>
        </p:sp>
        <p:sp>
          <p:nvSpPr>
            <p:cNvPr id="32953" name="Rectangle 185"/>
            <p:cNvSpPr>
              <a:spLocks noChangeArrowheads="1"/>
            </p:cNvSpPr>
            <p:nvPr/>
          </p:nvSpPr>
          <p:spPr bwMode="auto">
            <a:xfrm>
              <a:off x="2376" y="1272"/>
              <a:ext cx="396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100</a:t>
              </a:r>
            </a:p>
          </p:txBody>
        </p:sp>
        <p:sp>
          <p:nvSpPr>
            <p:cNvPr id="32952" name="Rectangle 184"/>
            <p:cNvSpPr>
              <a:spLocks noChangeArrowheads="1"/>
            </p:cNvSpPr>
            <p:nvPr/>
          </p:nvSpPr>
          <p:spPr bwMode="auto">
            <a:xfrm>
              <a:off x="1908" y="1272"/>
              <a:ext cx="468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475</a:t>
              </a:r>
            </a:p>
          </p:txBody>
        </p:sp>
        <p:sp>
          <p:nvSpPr>
            <p:cNvPr id="32951" name="Rectangle 183"/>
            <p:cNvSpPr>
              <a:spLocks noChangeArrowheads="1"/>
            </p:cNvSpPr>
            <p:nvPr/>
          </p:nvSpPr>
          <p:spPr bwMode="auto">
            <a:xfrm>
              <a:off x="1527" y="1272"/>
              <a:ext cx="381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300</a:t>
              </a:r>
            </a:p>
          </p:txBody>
        </p:sp>
        <p:sp>
          <p:nvSpPr>
            <p:cNvPr id="32950" name="Rectangle 182"/>
            <p:cNvSpPr>
              <a:spLocks noChangeArrowheads="1"/>
            </p:cNvSpPr>
            <p:nvPr/>
          </p:nvSpPr>
          <p:spPr bwMode="auto">
            <a:xfrm>
              <a:off x="168" y="1272"/>
              <a:ext cx="1359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Visitors</a:t>
              </a:r>
            </a:p>
          </p:txBody>
        </p:sp>
        <p:sp>
          <p:nvSpPr>
            <p:cNvPr id="32949" name="Rectangle 181"/>
            <p:cNvSpPr>
              <a:spLocks noChangeArrowheads="1"/>
            </p:cNvSpPr>
            <p:nvPr/>
          </p:nvSpPr>
          <p:spPr bwMode="auto">
            <a:xfrm>
              <a:off x="5196" y="1012"/>
              <a:ext cx="380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2</a:t>
              </a:r>
            </a:p>
          </p:txBody>
        </p:sp>
        <p:sp>
          <p:nvSpPr>
            <p:cNvPr id="32948" name="Rectangle 180"/>
            <p:cNvSpPr>
              <a:spLocks noChangeArrowheads="1"/>
            </p:cNvSpPr>
            <p:nvPr/>
          </p:nvSpPr>
          <p:spPr bwMode="auto">
            <a:xfrm>
              <a:off x="4788" y="1012"/>
              <a:ext cx="408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</a:t>
              </a:r>
            </a:p>
          </p:txBody>
        </p:sp>
        <p:sp>
          <p:nvSpPr>
            <p:cNvPr id="32947" name="Rectangle 179"/>
            <p:cNvSpPr>
              <a:spLocks noChangeArrowheads="1"/>
            </p:cNvSpPr>
            <p:nvPr/>
          </p:nvSpPr>
          <p:spPr bwMode="auto">
            <a:xfrm>
              <a:off x="4404" y="1012"/>
              <a:ext cx="384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5</a:t>
              </a:r>
            </a:p>
          </p:txBody>
        </p:sp>
        <p:sp>
          <p:nvSpPr>
            <p:cNvPr id="32946" name="Rectangle 178"/>
            <p:cNvSpPr>
              <a:spLocks noChangeArrowheads="1"/>
            </p:cNvSpPr>
            <p:nvPr/>
          </p:nvSpPr>
          <p:spPr bwMode="auto">
            <a:xfrm>
              <a:off x="4008" y="1012"/>
              <a:ext cx="396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7</a:t>
              </a:r>
            </a:p>
          </p:txBody>
        </p:sp>
        <p:sp>
          <p:nvSpPr>
            <p:cNvPr id="32945" name="Rectangle 177"/>
            <p:cNvSpPr>
              <a:spLocks noChangeArrowheads="1"/>
            </p:cNvSpPr>
            <p:nvPr/>
          </p:nvSpPr>
          <p:spPr bwMode="auto">
            <a:xfrm>
              <a:off x="3612" y="1012"/>
              <a:ext cx="396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10</a:t>
              </a:r>
            </a:p>
          </p:txBody>
        </p:sp>
        <p:sp>
          <p:nvSpPr>
            <p:cNvPr id="32944" name="Rectangle 176"/>
            <p:cNvSpPr>
              <a:spLocks noChangeArrowheads="1"/>
            </p:cNvSpPr>
            <p:nvPr/>
          </p:nvSpPr>
          <p:spPr bwMode="auto">
            <a:xfrm>
              <a:off x="3192" y="1012"/>
              <a:ext cx="420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8</a:t>
              </a:r>
            </a:p>
          </p:txBody>
        </p:sp>
        <p:sp>
          <p:nvSpPr>
            <p:cNvPr id="32943" name="Rectangle 175"/>
            <p:cNvSpPr>
              <a:spLocks noChangeArrowheads="1"/>
            </p:cNvSpPr>
            <p:nvPr/>
          </p:nvSpPr>
          <p:spPr bwMode="auto">
            <a:xfrm>
              <a:off x="2772" y="1012"/>
              <a:ext cx="420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</a:t>
              </a:r>
            </a:p>
          </p:txBody>
        </p:sp>
        <p:sp>
          <p:nvSpPr>
            <p:cNvPr id="32942" name="Rectangle 174"/>
            <p:cNvSpPr>
              <a:spLocks noChangeArrowheads="1"/>
            </p:cNvSpPr>
            <p:nvPr/>
          </p:nvSpPr>
          <p:spPr bwMode="auto">
            <a:xfrm>
              <a:off x="2376" y="1012"/>
              <a:ext cx="396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8</a:t>
              </a:r>
            </a:p>
          </p:txBody>
        </p:sp>
        <p:sp>
          <p:nvSpPr>
            <p:cNvPr id="32941" name="Rectangle 173"/>
            <p:cNvSpPr>
              <a:spLocks noChangeArrowheads="1"/>
            </p:cNvSpPr>
            <p:nvPr/>
          </p:nvSpPr>
          <p:spPr bwMode="auto">
            <a:xfrm>
              <a:off x="1908" y="1012"/>
              <a:ext cx="468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0.5</a:t>
              </a:r>
            </a:p>
          </p:txBody>
        </p:sp>
        <p:sp>
          <p:nvSpPr>
            <p:cNvPr id="32940" name="Rectangle 172"/>
            <p:cNvSpPr>
              <a:spLocks noChangeArrowheads="1"/>
            </p:cNvSpPr>
            <p:nvPr/>
          </p:nvSpPr>
          <p:spPr bwMode="auto">
            <a:xfrm>
              <a:off x="1527" y="1012"/>
              <a:ext cx="381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6</a:t>
              </a:r>
            </a:p>
          </p:txBody>
        </p:sp>
        <p:sp>
          <p:nvSpPr>
            <p:cNvPr id="32939" name="Rectangle 171"/>
            <p:cNvSpPr>
              <a:spLocks noChangeArrowheads="1"/>
            </p:cNvSpPr>
            <p:nvPr/>
          </p:nvSpPr>
          <p:spPr bwMode="auto">
            <a:xfrm>
              <a:off x="168" y="1012"/>
              <a:ext cx="1359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Hours Sunshine</a:t>
              </a:r>
            </a:p>
          </p:txBody>
        </p:sp>
        <p:sp>
          <p:nvSpPr>
            <p:cNvPr id="32961" name="Line 193"/>
            <p:cNvSpPr>
              <a:spLocks noChangeShapeType="1"/>
            </p:cNvSpPr>
            <p:nvPr/>
          </p:nvSpPr>
          <p:spPr bwMode="auto">
            <a:xfrm>
              <a:off x="168" y="1012"/>
              <a:ext cx="5408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2" name="Line 194"/>
            <p:cNvSpPr>
              <a:spLocks noChangeShapeType="1"/>
            </p:cNvSpPr>
            <p:nvPr/>
          </p:nvSpPr>
          <p:spPr bwMode="auto">
            <a:xfrm>
              <a:off x="168" y="1272"/>
              <a:ext cx="54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3" name="Line 195"/>
            <p:cNvSpPr>
              <a:spLocks noChangeShapeType="1"/>
            </p:cNvSpPr>
            <p:nvPr/>
          </p:nvSpPr>
          <p:spPr bwMode="auto">
            <a:xfrm>
              <a:off x="168" y="1502"/>
              <a:ext cx="5408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4" name="Line 196"/>
            <p:cNvSpPr>
              <a:spLocks noChangeShapeType="1"/>
            </p:cNvSpPr>
            <p:nvPr/>
          </p:nvSpPr>
          <p:spPr bwMode="auto">
            <a:xfrm>
              <a:off x="168" y="1012"/>
              <a:ext cx="0" cy="49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5" name="Line 197"/>
            <p:cNvSpPr>
              <a:spLocks noChangeShapeType="1"/>
            </p:cNvSpPr>
            <p:nvPr/>
          </p:nvSpPr>
          <p:spPr bwMode="auto">
            <a:xfrm>
              <a:off x="1527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6" name="Line 198"/>
            <p:cNvSpPr>
              <a:spLocks noChangeShapeType="1"/>
            </p:cNvSpPr>
            <p:nvPr/>
          </p:nvSpPr>
          <p:spPr bwMode="auto">
            <a:xfrm>
              <a:off x="1908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7" name="Line 199"/>
            <p:cNvSpPr>
              <a:spLocks noChangeShapeType="1"/>
            </p:cNvSpPr>
            <p:nvPr/>
          </p:nvSpPr>
          <p:spPr bwMode="auto">
            <a:xfrm>
              <a:off x="2376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8" name="Line 200"/>
            <p:cNvSpPr>
              <a:spLocks noChangeShapeType="1"/>
            </p:cNvSpPr>
            <p:nvPr/>
          </p:nvSpPr>
          <p:spPr bwMode="auto">
            <a:xfrm>
              <a:off x="2772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9" name="Line 201"/>
            <p:cNvSpPr>
              <a:spLocks noChangeShapeType="1"/>
            </p:cNvSpPr>
            <p:nvPr/>
          </p:nvSpPr>
          <p:spPr bwMode="auto">
            <a:xfrm>
              <a:off x="3192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0" name="Line 202"/>
            <p:cNvSpPr>
              <a:spLocks noChangeShapeType="1"/>
            </p:cNvSpPr>
            <p:nvPr/>
          </p:nvSpPr>
          <p:spPr bwMode="auto">
            <a:xfrm>
              <a:off x="3612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1" name="Line 203"/>
            <p:cNvSpPr>
              <a:spLocks noChangeShapeType="1"/>
            </p:cNvSpPr>
            <p:nvPr/>
          </p:nvSpPr>
          <p:spPr bwMode="auto">
            <a:xfrm>
              <a:off x="4008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2" name="Line 204"/>
            <p:cNvSpPr>
              <a:spLocks noChangeShapeType="1"/>
            </p:cNvSpPr>
            <p:nvPr/>
          </p:nvSpPr>
          <p:spPr bwMode="auto">
            <a:xfrm>
              <a:off x="4404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3" name="Line 205"/>
            <p:cNvSpPr>
              <a:spLocks noChangeShapeType="1"/>
            </p:cNvSpPr>
            <p:nvPr/>
          </p:nvSpPr>
          <p:spPr bwMode="auto">
            <a:xfrm>
              <a:off x="4788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4" name="Line 206"/>
            <p:cNvSpPr>
              <a:spLocks noChangeShapeType="1"/>
            </p:cNvSpPr>
            <p:nvPr/>
          </p:nvSpPr>
          <p:spPr bwMode="auto">
            <a:xfrm>
              <a:off x="5196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5" name="Line 207"/>
            <p:cNvSpPr>
              <a:spLocks noChangeShapeType="1"/>
            </p:cNvSpPr>
            <p:nvPr/>
          </p:nvSpPr>
          <p:spPr bwMode="auto">
            <a:xfrm>
              <a:off x="5576" y="1012"/>
              <a:ext cx="0" cy="49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3030" name="Text Box 262"/>
            <p:cNvSpPr txBox="1">
              <a:spLocks noChangeArrowheads="1"/>
            </p:cNvSpPr>
            <p:nvPr/>
          </p:nvSpPr>
          <p:spPr bwMode="auto">
            <a:xfrm>
              <a:off x="975" y="3768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0</a:t>
              </a:r>
            </a:p>
          </p:txBody>
        </p:sp>
      </p:grpSp>
      <p:sp>
        <p:nvSpPr>
          <p:cNvPr id="33071" name="Rectangle 303"/>
          <p:cNvSpPr>
            <a:spLocks noChangeArrowheads="1"/>
          </p:cNvSpPr>
          <p:nvPr/>
        </p:nvSpPr>
        <p:spPr bwMode="auto">
          <a:xfrm>
            <a:off x="7016030" y="1619250"/>
            <a:ext cx="584920" cy="7524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3072" name="Oval 304"/>
          <p:cNvSpPr>
            <a:spLocks noChangeArrowheads="1"/>
          </p:cNvSpPr>
          <p:nvPr/>
        </p:nvSpPr>
        <p:spPr bwMode="auto">
          <a:xfrm>
            <a:off x="3995738" y="4030663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0" name="Oval 304"/>
          <p:cNvSpPr>
            <a:spLocks noChangeArrowheads="1"/>
          </p:cNvSpPr>
          <p:nvPr/>
        </p:nvSpPr>
        <p:spPr bwMode="auto">
          <a:xfrm>
            <a:off x="1913331" y="2710657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1" name="Oval 304"/>
          <p:cNvSpPr>
            <a:spLocks noChangeArrowheads="1"/>
          </p:cNvSpPr>
          <p:nvPr/>
        </p:nvSpPr>
        <p:spPr bwMode="auto">
          <a:xfrm>
            <a:off x="4760260" y="5596161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3" name="Oval 304"/>
          <p:cNvSpPr>
            <a:spLocks noChangeArrowheads="1"/>
          </p:cNvSpPr>
          <p:nvPr/>
        </p:nvSpPr>
        <p:spPr bwMode="auto">
          <a:xfrm>
            <a:off x="4788024" y="4804073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4" name="Oval 304"/>
          <p:cNvSpPr>
            <a:spLocks noChangeArrowheads="1"/>
          </p:cNvSpPr>
          <p:nvPr/>
        </p:nvSpPr>
        <p:spPr bwMode="auto">
          <a:xfrm>
            <a:off x="5522852" y="5748004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5" name="Oval 304"/>
          <p:cNvSpPr>
            <a:spLocks noChangeArrowheads="1"/>
          </p:cNvSpPr>
          <p:nvPr/>
        </p:nvSpPr>
        <p:spPr bwMode="auto">
          <a:xfrm>
            <a:off x="4385472" y="5005349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6" name="Oval 304"/>
          <p:cNvSpPr>
            <a:spLocks noChangeArrowheads="1"/>
          </p:cNvSpPr>
          <p:nvPr/>
        </p:nvSpPr>
        <p:spPr bwMode="auto">
          <a:xfrm>
            <a:off x="3621148" y="4660057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7" name="Oval 304"/>
          <p:cNvSpPr>
            <a:spLocks noChangeArrowheads="1"/>
          </p:cNvSpPr>
          <p:nvPr/>
        </p:nvSpPr>
        <p:spPr bwMode="auto">
          <a:xfrm>
            <a:off x="2843808" y="3435921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763876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02"/>
          <p:cNvGrpSpPr>
            <a:grpSpLocks/>
          </p:cNvGrpSpPr>
          <p:nvPr/>
        </p:nvGrpSpPr>
        <p:grpSpPr bwMode="auto">
          <a:xfrm>
            <a:off x="266700" y="342900"/>
            <a:ext cx="8591550" cy="6324600"/>
            <a:chOff x="168" y="216"/>
            <a:chExt cx="5412" cy="3984"/>
          </a:xfrm>
        </p:grpSpPr>
        <p:sp>
          <p:nvSpPr>
            <p:cNvPr id="32773" name="Text Box 5"/>
            <p:cNvSpPr txBox="1">
              <a:spLocks noChangeArrowheads="1"/>
            </p:cNvSpPr>
            <p:nvPr/>
          </p:nvSpPr>
          <p:spPr bwMode="auto">
            <a:xfrm>
              <a:off x="1224" y="3780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1</a:t>
              </a:r>
            </a:p>
          </p:txBody>
        </p:sp>
        <p:sp>
          <p:nvSpPr>
            <p:cNvPr id="32774" name="Text Box 6"/>
            <p:cNvSpPr txBox="1">
              <a:spLocks noChangeArrowheads="1"/>
            </p:cNvSpPr>
            <p:nvPr/>
          </p:nvSpPr>
          <p:spPr bwMode="auto">
            <a:xfrm>
              <a:off x="1467" y="3780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2</a:t>
              </a:r>
            </a:p>
          </p:txBody>
        </p:sp>
        <p:sp>
          <p:nvSpPr>
            <p:cNvPr id="32775" name="Text Box 7"/>
            <p:cNvSpPr txBox="1">
              <a:spLocks noChangeArrowheads="1"/>
            </p:cNvSpPr>
            <p:nvPr/>
          </p:nvSpPr>
          <p:spPr bwMode="auto">
            <a:xfrm>
              <a:off x="1731" y="3776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3</a:t>
              </a:r>
            </a:p>
          </p:txBody>
        </p:sp>
        <p:sp>
          <p:nvSpPr>
            <p:cNvPr id="32776" name="Text Box 8"/>
            <p:cNvSpPr txBox="1">
              <a:spLocks noChangeArrowheads="1"/>
            </p:cNvSpPr>
            <p:nvPr/>
          </p:nvSpPr>
          <p:spPr bwMode="auto">
            <a:xfrm>
              <a:off x="1941" y="3780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4</a:t>
              </a:r>
            </a:p>
          </p:txBody>
        </p:sp>
        <p:sp>
          <p:nvSpPr>
            <p:cNvPr id="32777" name="Text Box 9"/>
            <p:cNvSpPr txBox="1">
              <a:spLocks noChangeArrowheads="1"/>
            </p:cNvSpPr>
            <p:nvPr/>
          </p:nvSpPr>
          <p:spPr bwMode="auto">
            <a:xfrm>
              <a:off x="2197" y="3772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5</a:t>
              </a:r>
            </a:p>
          </p:txBody>
        </p:sp>
        <p:sp>
          <p:nvSpPr>
            <p:cNvPr id="32778" name="Text Box 10"/>
            <p:cNvSpPr txBox="1">
              <a:spLocks noChangeArrowheads="1"/>
            </p:cNvSpPr>
            <p:nvPr/>
          </p:nvSpPr>
          <p:spPr bwMode="auto">
            <a:xfrm>
              <a:off x="2437" y="3768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6</a:t>
              </a:r>
            </a:p>
          </p:txBody>
        </p:sp>
        <p:sp>
          <p:nvSpPr>
            <p:cNvPr id="32779" name="Text Box 11"/>
            <p:cNvSpPr txBox="1">
              <a:spLocks noChangeArrowheads="1"/>
            </p:cNvSpPr>
            <p:nvPr/>
          </p:nvSpPr>
          <p:spPr bwMode="auto">
            <a:xfrm>
              <a:off x="2633" y="3772"/>
              <a:ext cx="3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7</a:t>
              </a:r>
            </a:p>
          </p:txBody>
        </p:sp>
        <p:sp>
          <p:nvSpPr>
            <p:cNvPr id="32780" name="Text Box 12"/>
            <p:cNvSpPr txBox="1">
              <a:spLocks noChangeArrowheads="1"/>
            </p:cNvSpPr>
            <p:nvPr/>
          </p:nvSpPr>
          <p:spPr bwMode="auto">
            <a:xfrm>
              <a:off x="2911" y="3774"/>
              <a:ext cx="3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8</a:t>
              </a:r>
            </a:p>
          </p:txBody>
        </p:sp>
        <p:sp>
          <p:nvSpPr>
            <p:cNvPr id="32781" name="Text Box 13"/>
            <p:cNvSpPr txBox="1">
              <a:spLocks noChangeArrowheads="1"/>
            </p:cNvSpPr>
            <p:nvPr/>
          </p:nvSpPr>
          <p:spPr bwMode="auto">
            <a:xfrm>
              <a:off x="3138" y="3776"/>
              <a:ext cx="3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9</a:t>
              </a:r>
            </a:p>
          </p:txBody>
        </p:sp>
        <p:sp>
          <p:nvSpPr>
            <p:cNvPr id="32782" name="Text Box 14"/>
            <p:cNvSpPr txBox="1">
              <a:spLocks noChangeArrowheads="1"/>
            </p:cNvSpPr>
            <p:nvPr/>
          </p:nvSpPr>
          <p:spPr bwMode="auto">
            <a:xfrm>
              <a:off x="3353" y="3772"/>
              <a:ext cx="3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10</a:t>
              </a:r>
            </a:p>
          </p:txBody>
        </p:sp>
        <p:sp>
          <p:nvSpPr>
            <p:cNvPr id="32783" name="Text Box 15"/>
            <p:cNvSpPr txBox="1">
              <a:spLocks noChangeArrowheads="1"/>
            </p:cNvSpPr>
            <p:nvPr/>
          </p:nvSpPr>
          <p:spPr bwMode="auto">
            <a:xfrm>
              <a:off x="1575" y="3950"/>
              <a:ext cx="15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>
                  <a:solidFill>
                    <a:schemeClr val="accent2"/>
                  </a:solidFill>
                </a:rPr>
                <a:t>Hours of Sunshine</a:t>
              </a:r>
            </a:p>
          </p:txBody>
        </p:sp>
        <p:sp>
          <p:nvSpPr>
            <p:cNvPr id="32784" name="Text Box 16"/>
            <p:cNvSpPr txBox="1">
              <a:spLocks noChangeArrowheads="1"/>
            </p:cNvSpPr>
            <p:nvPr/>
          </p:nvSpPr>
          <p:spPr bwMode="auto">
            <a:xfrm>
              <a:off x="702" y="3406"/>
              <a:ext cx="52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100</a:t>
              </a:r>
            </a:p>
          </p:txBody>
        </p:sp>
        <p:sp>
          <p:nvSpPr>
            <p:cNvPr id="32785" name="Text Box 17"/>
            <p:cNvSpPr txBox="1">
              <a:spLocks noChangeArrowheads="1"/>
            </p:cNvSpPr>
            <p:nvPr/>
          </p:nvSpPr>
          <p:spPr bwMode="auto">
            <a:xfrm>
              <a:off x="708" y="3145"/>
              <a:ext cx="4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150</a:t>
              </a:r>
            </a:p>
          </p:txBody>
        </p:sp>
        <p:sp>
          <p:nvSpPr>
            <p:cNvPr id="32786" name="Text Box 18"/>
            <p:cNvSpPr txBox="1">
              <a:spLocks noChangeArrowheads="1"/>
            </p:cNvSpPr>
            <p:nvPr/>
          </p:nvSpPr>
          <p:spPr bwMode="auto">
            <a:xfrm>
              <a:off x="690" y="2907"/>
              <a:ext cx="50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200</a:t>
              </a:r>
            </a:p>
          </p:txBody>
        </p:sp>
        <p:sp>
          <p:nvSpPr>
            <p:cNvPr id="32787" name="Text Box 19"/>
            <p:cNvSpPr txBox="1">
              <a:spLocks noChangeArrowheads="1"/>
            </p:cNvSpPr>
            <p:nvPr/>
          </p:nvSpPr>
          <p:spPr bwMode="auto">
            <a:xfrm>
              <a:off x="697" y="2662"/>
              <a:ext cx="5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250</a:t>
              </a:r>
            </a:p>
          </p:txBody>
        </p:sp>
        <p:sp>
          <p:nvSpPr>
            <p:cNvPr id="32788" name="Text Box 20"/>
            <p:cNvSpPr txBox="1">
              <a:spLocks noChangeArrowheads="1"/>
            </p:cNvSpPr>
            <p:nvPr/>
          </p:nvSpPr>
          <p:spPr bwMode="auto">
            <a:xfrm>
              <a:off x="701" y="2440"/>
              <a:ext cx="42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300</a:t>
              </a:r>
            </a:p>
          </p:txBody>
        </p:sp>
        <p:sp>
          <p:nvSpPr>
            <p:cNvPr id="32789" name="Text Box 21"/>
            <p:cNvSpPr txBox="1">
              <a:spLocks noChangeArrowheads="1"/>
            </p:cNvSpPr>
            <p:nvPr/>
          </p:nvSpPr>
          <p:spPr bwMode="auto">
            <a:xfrm>
              <a:off x="688" y="2210"/>
              <a:ext cx="4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350</a:t>
              </a:r>
            </a:p>
          </p:txBody>
        </p:sp>
        <p:sp>
          <p:nvSpPr>
            <p:cNvPr id="32790" name="Text Box 22"/>
            <p:cNvSpPr txBox="1">
              <a:spLocks noChangeArrowheads="1"/>
            </p:cNvSpPr>
            <p:nvPr/>
          </p:nvSpPr>
          <p:spPr bwMode="auto">
            <a:xfrm>
              <a:off x="695" y="1959"/>
              <a:ext cx="41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400</a:t>
              </a:r>
            </a:p>
          </p:txBody>
        </p:sp>
        <p:sp>
          <p:nvSpPr>
            <p:cNvPr id="32791" name="Text Box 23"/>
            <p:cNvSpPr txBox="1">
              <a:spLocks noChangeArrowheads="1"/>
            </p:cNvSpPr>
            <p:nvPr/>
          </p:nvSpPr>
          <p:spPr bwMode="auto">
            <a:xfrm>
              <a:off x="696" y="1713"/>
              <a:ext cx="46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450</a:t>
              </a:r>
            </a:p>
          </p:txBody>
        </p:sp>
        <p:sp>
          <p:nvSpPr>
            <p:cNvPr id="32793" name="Rectangle 25"/>
            <p:cNvSpPr>
              <a:spLocks noChangeArrowheads="1"/>
            </p:cNvSpPr>
            <p:nvPr/>
          </p:nvSpPr>
          <p:spPr bwMode="auto">
            <a:xfrm>
              <a:off x="1089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4" name="Rectangle 26"/>
            <p:cNvSpPr>
              <a:spLocks noChangeArrowheads="1"/>
            </p:cNvSpPr>
            <p:nvPr/>
          </p:nvSpPr>
          <p:spPr bwMode="auto">
            <a:xfrm>
              <a:off x="1330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5" name="Rectangle 27"/>
            <p:cNvSpPr>
              <a:spLocks noChangeArrowheads="1"/>
            </p:cNvSpPr>
            <p:nvPr/>
          </p:nvSpPr>
          <p:spPr bwMode="auto">
            <a:xfrm>
              <a:off x="1571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6" name="Rectangle 28"/>
            <p:cNvSpPr>
              <a:spLocks noChangeArrowheads="1"/>
            </p:cNvSpPr>
            <p:nvPr/>
          </p:nvSpPr>
          <p:spPr bwMode="auto">
            <a:xfrm>
              <a:off x="1812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7" name="Rectangle 29"/>
            <p:cNvSpPr>
              <a:spLocks noChangeArrowheads="1"/>
            </p:cNvSpPr>
            <p:nvPr/>
          </p:nvSpPr>
          <p:spPr bwMode="auto">
            <a:xfrm>
              <a:off x="2053" y="3531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8" name="Rectangle 30"/>
            <p:cNvSpPr>
              <a:spLocks noChangeArrowheads="1"/>
            </p:cNvSpPr>
            <p:nvPr/>
          </p:nvSpPr>
          <p:spPr bwMode="auto">
            <a:xfrm>
              <a:off x="2295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9" name="Rectangle 31"/>
            <p:cNvSpPr>
              <a:spLocks noChangeArrowheads="1"/>
            </p:cNvSpPr>
            <p:nvPr/>
          </p:nvSpPr>
          <p:spPr bwMode="auto">
            <a:xfrm>
              <a:off x="2536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0" name="Rectangle 32"/>
            <p:cNvSpPr>
              <a:spLocks noChangeArrowheads="1"/>
            </p:cNvSpPr>
            <p:nvPr/>
          </p:nvSpPr>
          <p:spPr bwMode="auto">
            <a:xfrm>
              <a:off x="2777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1" name="Rectangle 33"/>
            <p:cNvSpPr>
              <a:spLocks noChangeArrowheads="1"/>
            </p:cNvSpPr>
            <p:nvPr/>
          </p:nvSpPr>
          <p:spPr bwMode="auto">
            <a:xfrm>
              <a:off x="3018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2" name="Rectangle 34"/>
            <p:cNvSpPr>
              <a:spLocks noChangeArrowheads="1"/>
            </p:cNvSpPr>
            <p:nvPr/>
          </p:nvSpPr>
          <p:spPr bwMode="auto">
            <a:xfrm>
              <a:off x="3259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3" name="Rectangle 35"/>
            <p:cNvSpPr>
              <a:spLocks noChangeArrowheads="1"/>
            </p:cNvSpPr>
            <p:nvPr/>
          </p:nvSpPr>
          <p:spPr bwMode="auto">
            <a:xfrm>
              <a:off x="1089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4" name="Rectangle 36"/>
            <p:cNvSpPr>
              <a:spLocks noChangeArrowheads="1"/>
            </p:cNvSpPr>
            <p:nvPr/>
          </p:nvSpPr>
          <p:spPr bwMode="auto">
            <a:xfrm>
              <a:off x="1330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5" name="Rectangle 37"/>
            <p:cNvSpPr>
              <a:spLocks noChangeArrowheads="1"/>
            </p:cNvSpPr>
            <p:nvPr/>
          </p:nvSpPr>
          <p:spPr bwMode="auto">
            <a:xfrm>
              <a:off x="1571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6" name="Rectangle 38"/>
            <p:cNvSpPr>
              <a:spLocks noChangeArrowheads="1"/>
            </p:cNvSpPr>
            <p:nvPr/>
          </p:nvSpPr>
          <p:spPr bwMode="auto">
            <a:xfrm>
              <a:off x="1812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7" name="Rectangle 39"/>
            <p:cNvSpPr>
              <a:spLocks noChangeArrowheads="1"/>
            </p:cNvSpPr>
            <p:nvPr/>
          </p:nvSpPr>
          <p:spPr bwMode="auto">
            <a:xfrm>
              <a:off x="2053" y="3290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8" name="Rectangle 40"/>
            <p:cNvSpPr>
              <a:spLocks noChangeArrowheads="1"/>
            </p:cNvSpPr>
            <p:nvPr/>
          </p:nvSpPr>
          <p:spPr bwMode="auto">
            <a:xfrm>
              <a:off x="2295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9" name="Rectangle 41"/>
            <p:cNvSpPr>
              <a:spLocks noChangeArrowheads="1"/>
            </p:cNvSpPr>
            <p:nvPr/>
          </p:nvSpPr>
          <p:spPr bwMode="auto">
            <a:xfrm>
              <a:off x="2536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0" name="Rectangle 42"/>
            <p:cNvSpPr>
              <a:spLocks noChangeArrowheads="1"/>
            </p:cNvSpPr>
            <p:nvPr/>
          </p:nvSpPr>
          <p:spPr bwMode="auto">
            <a:xfrm>
              <a:off x="2777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1" name="Rectangle 43"/>
            <p:cNvSpPr>
              <a:spLocks noChangeArrowheads="1"/>
            </p:cNvSpPr>
            <p:nvPr/>
          </p:nvSpPr>
          <p:spPr bwMode="auto">
            <a:xfrm>
              <a:off x="3018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2" name="Rectangle 44"/>
            <p:cNvSpPr>
              <a:spLocks noChangeArrowheads="1"/>
            </p:cNvSpPr>
            <p:nvPr/>
          </p:nvSpPr>
          <p:spPr bwMode="auto">
            <a:xfrm>
              <a:off x="3259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3" name="Rectangle 45"/>
            <p:cNvSpPr>
              <a:spLocks noChangeArrowheads="1"/>
            </p:cNvSpPr>
            <p:nvPr/>
          </p:nvSpPr>
          <p:spPr bwMode="auto">
            <a:xfrm>
              <a:off x="1089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4" name="Rectangle 46"/>
            <p:cNvSpPr>
              <a:spLocks noChangeArrowheads="1"/>
            </p:cNvSpPr>
            <p:nvPr/>
          </p:nvSpPr>
          <p:spPr bwMode="auto">
            <a:xfrm>
              <a:off x="1330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5" name="Rectangle 47"/>
            <p:cNvSpPr>
              <a:spLocks noChangeArrowheads="1"/>
            </p:cNvSpPr>
            <p:nvPr/>
          </p:nvSpPr>
          <p:spPr bwMode="auto">
            <a:xfrm>
              <a:off x="1571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6" name="Rectangle 48"/>
            <p:cNvSpPr>
              <a:spLocks noChangeArrowheads="1"/>
            </p:cNvSpPr>
            <p:nvPr/>
          </p:nvSpPr>
          <p:spPr bwMode="auto">
            <a:xfrm>
              <a:off x="1812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7" name="Rectangle 49"/>
            <p:cNvSpPr>
              <a:spLocks noChangeArrowheads="1"/>
            </p:cNvSpPr>
            <p:nvPr/>
          </p:nvSpPr>
          <p:spPr bwMode="auto">
            <a:xfrm>
              <a:off x="2053" y="3049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8" name="Rectangle 50"/>
            <p:cNvSpPr>
              <a:spLocks noChangeArrowheads="1"/>
            </p:cNvSpPr>
            <p:nvPr/>
          </p:nvSpPr>
          <p:spPr bwMode="auto">
            <a:xfrm>
              <a:off x="2295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9" name="Rectangle 51"/>
            <p:cNvSpPr>
              <a:spLocks noChangeArrowheads="1"/>
            </p:cNvSpPr>
            <p:nvPr/>
          </p:nvSpPr>
          <p:spPr bwMode="auto">
            <a:xfrm>
              <a:off x="2536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0" name="Rectangle 52"/>
            <p:cNvSpPr>
              <a:spLocks noChangeArrowheads="1"/>
            </p:cNvSpPr>
            <p:nvPr/>
          </p:nvSpPr>
          <p:spPr bwMode="auto">
            <a:xfrm>
              <a:off x="2777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1" name="Rectangle 53"/>
            <p:cNvSpPr>
              <a:spLocks noChangeArrowheads="1"/>
            </p:cNvSpPr>
            <p:nvPr/>
          </p:nvSpPr>
          <p:spPr bwMode="auto">
            <a:xfrm>
              <a:off x="3018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2" name="Rectangle 54"/>
            <p:cNvSpPr>
              <a:spLocks noChangeArrowheads="1"/>
            </p:cNvSpPr>
            <p:nvPr/>
          </p:nvSpPr>
          <p:spPr bwMode="auto">
            <a:xfrm>
              <a:off x="3259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3" name="Rectangle 55"/>
            <p:cNvSpPr>
              <a:spLocks noChangeArrowheads="1"/>
            </p:cNvSpPr>
            <p:nvPr/>
          </p:nvSpPr>
          <p:spPr bwMode="auto">
            <a:xfrm>
              <a:off x="1089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4" name="Rectangle 56"/>
            <p:cNvSpPr>
              <a:spLocks noChangeArrowheads="1"/>
            </p:cNvSpPr>
            <p:nvPr/>
          </p:nvSpPr>
          <p:spPr bwMode="auto">
            <a:xfrm>
              <a:off x="1330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5" name="Rectangle 57"/>
            <p:cNvSpPr>
              <a:spLocks noChangeArrowheads="1"/>
            </p:cNvSpPr>
            <p:nvPr/>
          </p:nvSpPr>
          <p:spPr bwMode="auto">
            <a:xfrm>
              <a:off x="1571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6" name="Rectangle 58"/>
            <p:cNvSpPr>
              <a:spLocks noChangeArrowheads="1"/>
            </p:cNvSpPr>
            <p:nvPr/>
          </p:nvSpPr>
          <p:spPr bwMode="auto">
            <a:xfrm>
              <a:off x="1812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7" name="Rectangle 59"/>
            <p:cNvSpPr>
              <a:spLocks noChangeArrowheads="1"/>
            </p:cNvSpPr>
            <p:nvPr/>
          </p:nvSpPr>
          <p:spPr bwMode="auto">
            <a:xfrm>
              <a:off x="2053" y="2807"/>
              <a:ext cx="242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8" name="Rectangle 60"/>
            <p:cNvSpPr>
              <a:spLocks noChangeArrowheads="1"/>
            </p:cNvSpPr>
            <p:nvPr/>
          </p:nvSpPr>
          <p:spPr bwMode="auto">
            <a:xfrm>
              <a:off x="2295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9" name="Rectangle 61"/>
            <p:cNvSpPr>
              <a:spLocks noChangeArrowheads="1"/>
            </p:cNvSpPr>
            <p:nvPr/>
          </p:nvSpPr>
          <p:spPr bwMode="auto">
            <a:xfrm>
              <a:off x="2536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0" name="Rectangle 62"/>
            <p:cNvSpPr>
              <a:spLocks noChangeArrowheads="1"/>
            </p:cNvSpPr>
            <p:nvPr/>
          </p:nvSpPr>
          <p:spPr bwMode="auto">
            <a:xfrm>
              <a:off x="2777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1" name="Rectangle 63"/>
            <p:cNvSpPr>
              <a:spLocks noChangeArrowheads="1"/>
            </p:cNvSpPr>
            <p:nvPr/>
          </p:nvSpPr>
          <p:spPr bwMode="auto">
            <a:xfrm>
              <a:off x="3018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2" name="Rectangle 64"/>
            <p:cNvSpPr>
              <a:spLocks noChangeArrowheads="1"/>
            </p:cNvSpPr>
            <p:nvPr/>
          </p:nvSpPr>
          <p:spPr bwMode="auto">
            <a:xfrm>
              <a:off x="3259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3" name="Rectangle 65"/>
            <p:cNvSpPr>
              <a:spLocks noChangeArrowheads="1"/>
            </p:cNvSpPr>
            <p:nvPr/>
          </p:nvSpPr>
          <p:spPr bwMode="auto">
            <a:xfrm>
              <a:off x="1089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4" name="Rectangle 66"/>
            <p:cNvSpPr>
              <a:spLocks noChangeArrowheads="1"/>
            </p:cNvSpPr>
            <p:nvPr/>
          </p:nvSpPr>
          <p:spPr bwMode="auto">
            <a:xfrm>
              <a:off x="1330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5" name="Rectangle 67"/>
            <p:cNvSpPr>
              <a:spLocks noChangeArrowheads="1"/>
            </p:cNvSpPr>
            <p:nvPr/>
          </p:nvSpPr>
          <p:spPr bwMode="auto">
            <a:xfrm>
              <a:off x="1571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6" name="Rectangle 68"/>
            <p:cNvSpPr>
              <a:spLocks noChangeArrowheads="1"/>
            </p:cNvSpPr>
            <p:nvPr/>
          </p:nvSpPr>
          <p:spPr bwMode="auto">
            <a:xfrm>
              <a:off x="1812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7" name="Rectangle 69"/>
            <p:cNvSpPr>
              <a:spLocks noChangeArrowheads="1"/>
            </p:cNvSpPr>
            <p:nvPr/>
          </p:nvSpPr>
          <p:spPr bwMode="auto">
            <a:xfrm>
              <a:off x="2053" y="2567"/>
              <a:ext cx="242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8" name="Rectangle 70"/>
            <p:cNvSpPr>
              <a:spLocks noChangeArrowheads="1"/>
            </p:cNvSpPr>
            <p:nvPr/>
          </p:nvSpPr>
          <p:spPr bwMode="auto">
            <a:xfrm>
              <a:off x="2295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9" name="Rectangle 71"/>
            <p:cNvSpPr>
              <a:spLocks noChangeArrowheads="1"/>
            </p:cNvSpPr>
            <p:nvPr/>
          </p:nvSpPr>
          <p:spPr bwMode="auto">
            <a:xfrm>
              <a:off x="2536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0" name="Rectangle 72"/>
            <p:cNvSpPr>
              <a:spLocks noChangeArrowheads="1"/>
            </p:cNvSpPr>
            <p:nvPr/>
          </p:nvSpPr>
          <p:spPr bwMode="auto">
            <a:xfrm>
              <a:off x="2777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1" name="Rectangle 73"/>
            <p:cNvSpPr>
              <a:spLocks noChangeArrowheads="1"/>
            </p:cNvSpPr>
            <p:nvPr/>
          </p:nvSpPr>
          <p:spPr bwMode="auto">
            <a:xfrm>
              <a:off x="3018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2" name="Rectangle 74"/>
            <p:cNvSpPr>
              <a:spLocks noChangeArrowheads="1"/>
            </p:cNvSpPr>
            <p:nvPr/>
          </p:nvSpPr>
          <p:spPr bwMode="auto">
            <a:xfrm>
              <a:off x="3259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3" name="Rectangle 75"/>
            <p:cNvSpPr>
              <a:spLocks noChangeArrowheads="1"/>
            </p:cNvSpPr>
            <p:nvPr/>
          </p:nvSpPr>
          <p:spPr bwMode="auto">
            <a:xfrm>
              <a:off x="1089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4" name="Rectangle 76"/>
            <p:cNvSpPr>
              <a:spLocks noChangeArrowheads="1"/>
            </p:cNvSpPr>
            <p:nvPr/>
          </p:nvSpPr>
          <p:spPr bwMode="auto">
            <a:xfrm>
              <a:off x="1330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5" name="Rectangle 77"/>
            <p:cNvSpPr>
              <a:spLocks noChangeArrowheads="1"/>
            </p:cNvSpPr>
            <p:nvPr/>
          </p:nvSpPr>
          <p:spPr bwMode="auto">
            <a:xfrm>
              <a:off x="1571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6" name="Rectangle 78"/>
            <p:cNvSpPr>
              <a:spLocks noChangeArrowheads="1"/>
            </p:cNvSpPr>
            <p:nvPr/>
          </p:nvSpPr>
          <p:spPr bwMode="auto">
            <a:xfrm>
              <a:off x="1812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7" name="Rectangle 79"/>
            <p:cNvSpPr>
              <a:spLocks noChangeArrowheads="1"/>
            </p:cNvSpPr>
            <p:nvPr/>
          </p:nvSpPr>
          <p:spPr bwMode="auto">
            <a:xfrm>
              <a:off x="2053" y="2326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8" name="Rectangle 80"/>
            <p:cNvSpPr>
              <a:spLocks noChangeArrowheads="1"/>
            </p:cNvSpPr>
            <p:nvPr/>
          </p:nvSpPr>
          <p:spPr bwMode="auto">
            <a:xfrm>
              <a:off x="2295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9" name="Rectangle 81"/>
            <p:cNvSpPr>
              <a:spLocks noChangeArrowheads="1"/>
            </p:cNvSpPr>
            <p:nvPr/>
          </p:nvSpPr>
          <p:spPr bwMode="auto">
            <a:xfrm>
              <a:off x="2536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0" name="Rectangle 82"/>
            <p:cNvSpPr>
              <a:spLocks noChangeArrowheads="1"/>
            </p:cNvSpPr>
            <p:nvPr/>
          </p:nvSpPr>
          <p:spPr bwMode="auto">
            <a:xfrm>
              <a:off x="2777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1" name="Rectangle 83"/>
            <p:cNvSpPr>
              <a:spLocks noChangeArrowheads="1"/>
            </p:cNvSpPr>
            <p:nvPr/>
          </p:nvSpPr>
          <p:spPr bwMode="auto">
            <a:xfrm>
              <a:off x="3018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2" name="Rectangle 84"/>
            <p:cNvSpPr>
              <a:spLocks noChangeArrowheads="1"/>
            </p:cNvSpPr>
            <p:nvPr/>
          </p:nvSpPr>
          <p:spPr bwMode="auto">
            <a:xfrm>
              <a:off x="3259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3" name="Rectangle 85"/>
            <p:cNvSpPr>
              <a:spLocks noChangeArrowheads="1"/>
            </p:cNvSpPr>
            <p:nvPr/>
          </p:nvSpPr>
          <p:spPr bwMode="auto">
            <a:xfrm>
              <a:off x="1089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4" name="Rectangle 86"/>
            <p:cNvSpPr>
              <a:spLocks noChangeArrowheads="1"/>
            </p:cNvSpPr>
            <p:nvPr/>
          </p:nvSpPr>
          <p:spPr bwMode="auto">
            <a:xfrm>
              <a:off x="1330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5" name="Rectangle 87"/>
            <p:cNvSpPr>
              <a:spLocks noChangeArrowheads="1"/>
            </p:cNvSpPr>
            <p:nvPr/>
          </p:nvSpPr>
          <p:spPr bwMode="auto">
            <a:xfrm>
              <a:off x="1571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6" name="Rectangle 88"/>
            <p:cNvSpPr>
              <a:spLocks noChangeArrowheads="1"/>
            </p:cNvSpPr>
            <p:nvPr/>
          </p:nvSpPr>
          <p:spPr bwMode="auto">
            <a:xfrm>
              <a:off x="1812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7" name="Rectangle 89"/>
            <p:cNvSpPr>
              <a:spLocks noChangeArrowheads="1"/>
            </p:cNvSpPr>
            <p:nvPr/>
          </p:nvSpPr>
          <p:spPr bwMode="auto">
            <a:xfrm>
              <a:off x="2053" y="2084"/>
              <a:ext cx="242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8" name="Rectangle 90"/>
            <p:cNvSpPr>
              <a:spLocks noChangeArrowheads="1"/>
            </p:cNvSpPr>
            <p:nvPr/>
          </p:nvSpPr>
          <p:spPr bwMode="auto">
            <a:xfrm>
              <a:off x="2295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9" name="Rectangle 91"/>
            <p:cNvSpPr>
              <a:spLocks noChangeArrowheads="1"/>
            </p:cNvSpPr>
            <p:nvPr/>
          </p:nvSpPr>
          <p:spPr bwMode="auto">
            <a:xfrm>
              <a:off x="2536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0" name="Rectangle 92"/>
            <p:cNvSpPr>
              <a:spLocks noChangeArrowheads="1"/>
            </p:cNvSpPr>
            <p:nvPr/>
          </p:nvSpPr>
          <p:spPr bwMode="auto">
            <a:xfrm>
              <a:off x="2777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1" name="Rectangle 93"/>
            <p:cNvSpPr>
              <a:spLocks noChangeArrowheads="1"/>
            </p:cNvSpPr>
            <p:nvPr/>
          </p:nvSpPr>
          <p:spPr bwMode="auto">
            <a:xfrm>
              <a:off x="3018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2" name="Rectangle 94"/>
            <p:cNvSpPr>
              <a:spLocks noChangeArrowheads="1"/>
            </p:cNvSpPr>
            <p:nvPr/>
          </p:nvSpPr>
          <p:spPr bwMode="auto">
            <a:xfrm>
              <a:off x="3259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3" name="Rectangle 95"/>
            <p:cNvSpPr>
              <a:spLocks noChangeArrowheads="1"/>
            </p:cNvSpPr>
            <p:nvPr/>
          </p:nvSpPr>
          <p:spPr bwMode="auto">
            <a:xfrm>
              <a:off x="1089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4" name="Rectangle 96"/>
            <p:cNvSpPr>
              <a:spLocks noChangeArrowheads="1"/>
            </p:cNvSpPr>
            <p:nvPr/>
          </p:nvSpPr>
          <p:spPr bwMode="auto">
            <a:xfrm>
              <a:off x="1330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5" name="Rectangle 97"/>
            <p:cNvSpPr>
              <a:spLocks noChangeArrowheads="1"/>
            </p:cNvSpPr>
            <p:nvPr/>
          </p:nvSpPr>
          <p:spPr bwMode="auto">
            <a:xfrm>
              <a:off x="1571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6" name="Rectangle 98"/>
            <p:cNvSpPr>
              <a:spLocks noChangeArrowheads="1"/>
            </p:cNvSpPr>
            <p:nvPr/>
          </p:nvSpPr>
          <p:spPr bwMode="auto">
            <a:xfrm>
              <a:off x="1812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7" name="Rectangle 99"/>
            <p:cNvSpPr>
              <a:spLocks noChangeArrowheads="1"/>
            </p:cNvSpPr>
            <p:nvPr/>
          </p:nvSpPr>
          <p:spPr bwMode="auto">
            <a:xfrm>
              <a:off x="2053" y="1844"/>
              <a:ext cx="242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8" name="Rectangle 100"/>
            <p:cNvSpPr>
              <a:spLocks noChangeArrowheads="1"/>
            </p:cNvSpPr>
            <p:nvPr/>
          </p:nvSpPr>
          <p:spPr bwMode="auto">
            <a:xfrm>
              <a:off x="2295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9" name="Rectangle 101"/>
            <p:cNvSpPr>
              <a:spLocks noChangeArrowheads="1"/>
            </p:cNvSpPr>
            <p:nvPr/>
          </p:nvSpPr>
          <p:spPr bwMode="auto">
            <a:xfrm>
              <a:off x="2536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0" name="Rectangle 102"/>
            <p:cNvSpPr>
              <a:spLocks noChangeArrowheads="1"/>
            </p:cNvSpPr>
            <p:nvPr/>
          </p:nvSpPr>
          <p:spPr bwMode="auto">
            <a:xfrm>
              <a:off x="2777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1" name="Rectangle 103"/>
            <p:cNvSpPr>
              <a:spLocks noChangeArrowheads="1"/>
            </p:cNvSpPr>
            <p:nvPr/>
          </p:nvSpPr>
          <p:spPr bwMode="auto">
            <a:xfrm>
              <a:off x="3018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2" name="Rectangle 104"/>
            <p:cNvSpPr>
              <a:spLocks noChangeArrowheads="1"/>
            </p:cNvSpPr>
            <p:nvPr/>
          </p:nvSpPr>
          <p:spPr bwMode="auto">
            <a:xfrm>
              <a:off x="3259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3" name="Rectangle 105"/>
            <p:cNvSpPr>
              <a:spLocks noChangeArrowheads="1"/>
            </p:cNvSpPr>
            <p:nvPr/>
          </p:nvSpPr>
          <p:spPr bwMode="auto">
            <a:xfrm>
              <a:off x="1089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4" name="Rectangle 106"/>
            <p:cNvSpPr>
              <a:spLocks noChangeArrowheads="1"/>
            </p:cNvSpPr>
            <p:nvPr/>
          </p:nvSpPr>
          <p:spPr bwMode="auto">
            <a:xfrm>
              <a:off x="1330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5" name="Rectangle 107"/>
            <p:cNvSpPr>
              <a:spLocks noChangeArrowheads="1"/>
            </p:cNvSpPr>
            <p:nvPr/>
          </p:nvSpPr>
          <p:spPr bwMode="auto">
            <a:xfrm>
              <a:off x="1571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6" name="Rectangle 108"/>
            <p:cNvSpPr>
              <a:spLocks noChangeArrowheads="1"/>
            </p:cNvSpPr>
            <p:nvPr/>
          </p:nvSpPr>
          <p:spPr bwMode="auto">
            <a:xfrm>
              <a:off x="1812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7" name="Rectangle 109"/>
            <p:cNvSpPr>
              <a:spLocks noChangeArrowheads="1"/>
            </p:cNvSpPr>
            <p:nvPr/>
          </p:nvSpPr>
          <p:spPr bwMode="auto">
            <a:xfrm>
              <a:off x="2053" y="1603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8" name="Rectangle 110"/>
            <p:cNvSpPr>
              <a:spLocks noChangeArrowheads="1"/>
            </p:cNvSpPr>
            <p:nvPr/>
          </p:nvSpPr>
          <p:spPr bwMode="auto">
            <a:xfrm>
              <a:off x="2295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9" name="Rectangle 111"/>
            <p:cNvSpPr>
              <a:spLocks noChangeArrowheads="1"/>
            </p:cNvSpPr>
            <p:nvPr/>
          </p:nvSpPr>
          <p:spPr bwMode="auto">
            <a:xfrm>
              <a:off x="2536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80" name="Rectangle 112"/>
            <p:cNvSpPr>
              <a:spLocks noChangeArrowheads="1"/>
            </p:cNvSpPr>
            <p:nvPr/>
          </p:nvSpPr>
          <p:spPr bwMode="auto">
            <a:xfrm>
              <a:off x="2777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81" name="Rectangle 113"/>
            <p:cNvSpPr>
              <a:spLocks noChangeArrowheads="1"/>
            </p:cNvSpPr>
            <p:nvPr/>
          </p:nvSpPr>
          <p:spPr bwMode="auto">
            <a:xfrm>
              <a:off x="3018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82" name="Rectangle 114"/>
            <p:cNvSpPr>
              <a:spLocks noChangeArrowheads="1"/>
            </p:cNvSpPr>
            <p:nvPr/>
          </p:nvSpPr>
          <p:spPr bwMode="auto">
            <a:xfrm>
              <a:off x="3259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83" name="Text Box 115"/>
            <p:cNvSpPr txBox="1">
              <a:spLocks noChangeArrowheads="1"/>
            </p:cNvSpPr>
            <p:nvPr/>
          </p:nvSpPr>
          <p:spPr bwMode="auto">
            <a:xfrm>
              <a:off x="695" y="1499"/>
              <a:ext cx="44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500</a:t>
              </a:r>
            </a:p>
          </p:txBody>
        </p:sp>
        <p:sp>
          <p:nvSpPr>
            <p:cNvPr id="32884" name="Text Box 116"/>
            <p:cNvSpPr txBox="1">
              <a:spLocks noChangeArrowheads="1"/>
            </p:cNvSpPr>
            <p:nvPr/>
          </p:nvSpPr>
          <p:spPr bwMode="auto">
            <a:xfrm rot="-5400000">
              <a:off x="-247" y="2495"/>
              <a:ext cx="16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sz="2000">
                  <a:solidFill>
                    <a:schemeClr val="accent2"/>
                  </a:solidFill>
                </a:rPr>
                <a:t>Number of Visitors</a:t>
              </a:r>
            </a:p>
          </p:txBody>
        </p:sp>
        <p:sp>
          <p:nvSpPr>
            <p:cNvPr id="32885" name="Line 117"/>
            <p:cNvSpPr>
              <a:spLocks noChangeShapeType="1"/>
            </p:cNvSpPr>
            <p:nvPr/>
          </p:nvSpPr>
          <p:spPr bwMode="auto">
            <a:xfrm>
              <a:off x="1089" y="3772"/>
              <a:ext cx="241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886" name="Line 118"/>
            <p:cNvSpPr>
              <a:spLocks noChangeShapeType="1"/>
            </p:cNvSpPr>
            <p:nvPr/>
          </p:nvSpPr>
          <p:spPr bwMode="auto">
            <a:xfrm>
              <a:off x="1089" y="1611"/>
              <a:ext cx="0" cy="216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887" name="Text Box 119" descr="Parchment"/>
            <p:cNvSpPr txBox="1">
              <a:spLocks noChangeArrowheads="1"/>
            </p:cNvSpPr>
            <p:nvPr/>
          </p:nvSpPr>
          <p:spPr bwMode="auto">
            <a:xfrm>
              <a:off x="192" y="216"/>
              <a:ext cx="5388" cy="7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1900" dirty="0"/>
                <a:t>The table below shows the number of people who visited a museum over a 10 day period last summer together with the daily sunshine totals. </a:t>
              </a:r>
            </a:p>
            <a:p>
              <a:pPr>
                <a:spcBef>
                  <a:spcPct val="50000"/>
                </a:spcBef>
              </a:pPr>
              <a:r>
                <a:rPr lang="en-GB" sz="2000" dirty="0"/>
                <a:t>Plot a </a:t>
              </a:r>
              <a:r>
                <a:rPr lang="en-GB" sz="2000" dirty="0">
                  <a:solidFill>
                    <a:srgbClr val="FF0000"/>
                  </a:solidFill>
                </a:rPr>
                <a:t>scatter graph </a:t>
              </a:r>
              <a:r>
                <a:rPr lang="en-GB" sz="2000" dirty="0"/>
                <a:t>for this data.</a:t>
              </a:r>
              <a:endParaRPr lang="en-GB" sz="2000" dirty="0">
                <a:solidFill>
                  <a:schemeClr val="accent2"/>
                </a:solidFill>
              </a:endParaRPr>
            </a:p>
          </p:txBody>
        </p:sp>
        <p:sp>
          <p:nvSpPr>
            <p:cNvPr id="32929" name="Line 161"/>
            <p:cNvSpPr>
              <a:spLocks noChangeShapeType="1"/>
            </p:cNvSpPr>
            <p:nvPr/>
          </p:nvSpPr>
          <p:spPr bwMode="auto">
            <a:xfrm rot="5400000">
              <a:off x="969" y="3655"/>
              <a:ext cx="23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30" name="Freeform 162"/>
            <p:cNvSpPr>
              <a:spLocks/>
            </p:cNvSpPr>
            <p:nvPr/>
          </p:nvSpPr>
          <p:spPr bwMode="auto">
            <a:xfrm rot="5400000">
              <a:off x="969" y="3611"/>
              <a:ext cx="243" cy="8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7" y="48"/>
                </a:cxn>
                <a:cxn ang="0">
                  <a:pos x="120" y="0"/>
                </a:cxn>
                <a:cxn ang="0">
                  <a:pos x="154" y="84"/>
                </a:cxn>
                <a:cxn ang="0">
                  <a:pos x="175" y="44"/>
                </a:cxn>
                <a:cxn ang="0">
                  <a:pos x="243" y="44"/>
                </a:cxn>
              </a:cxnLst>
              <a:rect l="0" t="0" r="r" b="b"/>
              <a:pathLst>
                <a:path w="243" h="84">
                  <a:moveTo>
                    <a:pt x="0" y="48"/>
                  </a:moveTo>
                  <a:lnTo>
                    <a:pt x="97" y="48"/>
                  </a:lnTo>
                  <a:lnTo>
                    <a:pt x="120" y="0"/>
                  </a:lnTo>
                  <a:lnTo>
                    <a:pt x="154" y="84"/>
                  </a:lnTo>
                  <a:lnTo>
                    <a:pt x="175" y="44"/>
                  </a:lnTo>
                  <a:lnTo>
                    <a:pt x="243" y="44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0" name="Rectangle 192"/>
            <p:cNvSpPr>
              <a:spLocks noChangeArrowheads="1"/>
            </p:cNvSpPr>
            <p:nvPr/>
          </p:nvSpPr>
          <p:spPr bwMode="auto">
            <a:xfrm>
              <a:off x="5196" y="1272"/>
              <a:ext cx="38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320</a:t>
              </a:r>
            </a:p>
          </p:txBody>
        </p:sp>
        <p:sp>
          <p:nvSpPr>
            <p:cNvPr id="32959" name="Rectangle 191"/>
            <p:cNvSpPr>
              <a:spLocks noChangeArrowheads="1"/>
            </p:cNvSpPr>
            <p:nvPr/>
          </p:nvSpPr>
          <p:spPr bwMode="auto">
            <a:xfrm>
              <a:off x="4788" y="1272"/>
              <a:ext cx="408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350</a:t>
              </a:r>
            </a:p>
          </p:txBody>
        </p:sp>
        <p:sp>
          <p:nvSpPr>
            <p:cNvPr id="32958" name="Rectangle 190"/>
            <p:cNvSpPr>
              <a:spLocks noChangeArrowheads="1"/>
            </p:cNvSpPr>
            <p:nvPr/>
          </p:nvSpPr>
          <p:spPr bwMode="auto">
            <a:xfrm>
              <a:off x="4404" y="1272"/>
              <a:ext cx="384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220</a:t>
              </a:r>
            </a:p>
          </p:txBody>
        </p:sp>
        <p:sp>
          <p:nvSpPr>
            <p:cNvPr id="32957" name="Rectangle 189"/>
            <p:cNvSpPr>
              <a:spLocks noChangeArrowheads="1"/>
            </p:cNvSpPr>
            <p:nvPr/>
          </p:nvSpPr>
          <p:spPr bwMode="auto">
            <a:xfrm>
              <a:off x="4008" y="1272"/>
              <a:ext cx="396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175</a:t>
              </a:r>
            </a:p>
          </p:txBody>
        </p:sp>
        <p:sp>
          <p:nvSpPr>
            <p:cNvPr id="32956" name="Rectangle 188"/>
            <p:cNvSpPr>
              <a:spLocks noChangeArrowheads="1"/>
            </p:cNvSpPr>
            <p:nvPr/>
          </p:nvSpPr>
          <p:spPr bwMode="auto">
            <a:xfrm>
              <a:off x="3612" y="1272"/>
              <a:ext cx="396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50</a:t>
              </a:r>
            </a:p>
          </p:txBody>
        </p:sp>
        <p:sp>
          <p:nvSpPr>
            <p:cNvPr id="32955" name="Rectangle 187"/>
            <p:cNvSpPr>
              <a:spLocks noChangeArrowheads="1"/>
            </p:cNvSpPr>
            <p:nvPr/>
          </p:nvSpPr>
          <p:spPr bwMode="auto">
            <a:xfrm>
              <a:off x="3192" y="1272"/>
              <a:ext cx="42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200</a:t>
              </a:r>
            </a:p>
          </p:txBody>
        </p:sp>
        <p:sp>
          <p:nvSpPr>
            <p:cNvPr id="32954" name="Rectangle 186"/>
            <p:cNvSpPr>
              <a:spLocks noChangeArrowheads="1"/>
            </p:cNvSpPr>
            <p:nvPr/>
          </p:nvSpPr>
          <p:spPr bwMode="auto">
            <a:xfrm>
              <a:off x="2772" y="1272"/>
              <a:ext cx="42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390</a:t>
              </a:r>
            </a:p>
          </p:txBody>
        </p:sp>
        <p:sp>
          <p:nvSpPr>
            <p:cNvPr id="32953" name="Rectangle 185"/>
            <p:cNvSpPr>
              <a:spLocks noChangeArrowheads="1"/>
            </p:cNvSpPr>
            <p:nvPr/>
          </p:nvSpPr>
          <p:spPr bwMode="auto">
            <a:xfrm>
              <a:off x="2376" y="1272"/>
              <a:ext cx="396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100</a:t>
              </a:r>
            </a:p>
          </p:txBody>
        </p:sp>
        <p:sp>
          <p:nvSpPr>
            <p:cNvPr id="32952" name="Rectangle 184"/>
            <p:cNvSpPr>
              <a:spLocks noChangeArrowheads="1"/>
            </p:cNvSpPr>
            <p:nvPr/>
          </p:nvSpPr>
          <p:spPr bwMode="auto">
            <a:xfrm>
              <a:off x="1908" y="1272"/>
              <a:ext cx="468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475</a:t>
              </a:r>
            </a:p>
          </p:txBody>
        </p:sp>
        <p:sp>
          <p:nvSpPr>
            <p:cNvPr id="32951" name="Rectangle 183"/>
            <p:cNvSpPr>
              <a:spLocks noChangeArrowheads="1"/>
            </p:cNvSpPr>
            <p:nvPr/>
          </p:nvSpPr>
          <p:spPr bwMode="auto">
            <a:xfrm>
              <a:off x="1527" y="1272"/>
              <a:ext cx="381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300</a:t>
              </a:r>
            </a:p>
          </p:txBody>
        </p:sp>
        <p:sp>
          <p:nvSpPr>
            <p:cNvPr id="32950" name="Rectangle 182"/>
            <p:cNvSpPr>
              <a:spLocks noChangeArrowheads="1"/>
            </p:cNvSpPr>
            <p:nvPr/>
          </p:nvSpPr>
          <p:spPr bwMode="auto">
            <a:xfrm>
              <a:off x="168" y="1272"/>
              <a:ext cx="1359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Visitors</a:t>
              </a:r>
            </a:p>
          </p:txBody>
        </p:sp>
        <p:sp>
          <p:nvSpPr>
            <p:cNvPr id="32949" name="Rectangle 181"/>
            <p:cNvSpPr>
              <a:spLocks noChangeArrowheads="1"/>
            </p:cNvSpPr>
            <p:nvPr/>
          </p:nvSpPr>
          <p:spPr bwMode="auto">
            <a:xfrm>
              <a:off x="5196" y="1012"/>
              <a:ext cx="380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2</a:t>
              </a:r>
            </a:p>
          </p:txBody>
        </p:sp>
        <p:sp>
          <p:nvSpPr>
            <p:cNvPr id="32948" name="Rectangle 180"/>
            <p:cNvSpPr>
              <a:spLocks noChangeArrowheads="1"/>
            </p:cNvSpPr>
            <p:nvPr/>
          </p:nvSpPr>
          <p:spPr bwMode="auto">
            <a:xfrm>
              <a:off x="4788" y="1012"/>
              <a:ext cx="408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</a:t>
              </a:r>
            </a:p>
          </p:txBody>
        </p:sp>
        <p:sp>
          <p:nvSpPr>
            <p:cNvPr id="32947" name="Rectangle 179"/>
            <p:cNvSpPr>
              <a:spLocks noChangeArrowheads="1"/>
            </p:cNvSpPr>
            <p:nvPr/>
          </p:nvSpPr>
          <p:spPr bwMode="auto">
            <a:xfrm>
              <a:off x="4404" y="1012"/>
              <a:ext cx="384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5</a:t>
              </a:r>
            </a:p>
          </p:txBody>
        </p:sp>
        <p:sp>
          <p:nvSpPr>
            <p:cNvPr id="32946" name="Rectangle 178"/>
            <p:cNvSpPr>
              <a:spLocks noChangeArrowheads="1"/>
            </p:cNvSpPr>
            <p:nvPr/>
          </p:nvSpPr>
          <p:spPr bwMode="auto">
            <a:xfrm>
              <a:off x="4008" y="1012"/>
              <a:ext cx="396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7</a:t>
              </a:r>
            </a:p>
          </p:txBody>
        </p:sp>
        <p:sp>
          <p:nvSpPr>
            <p:cNvPr id="32945" name="Rectangle 177"/>
            <p:cNvSpPr>
              <a:spLocks noChangeArrowheads="1"/>
            </p:cNvSpPr>
            <p:nvPr/>
          </p:nvSpPr>
          <p:spPr bwMode="auto">
            <a:xfrm>
              <a:off x="3612" y="1012"/>
              <a:ext cx="396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10</a:t>
              </a:r>
            </a:p>
          </p:txBody>
        </p:sp>
        <p:sp>
          <p:nvSpPr>
            <p:cNvPr id="32944" name="Rectangle 176"/>
            <p:cNvSpPr>
              <a:spLocks noChangeArrowheads="1"/>
            </p:cNvSpPr>
            <p:nvPr/>
          </p:nvSpPr>
          <p:spPr bwMode="auto">
            <a:xfrm>
              <a:off x="3192" y="1012"/>
              <a:ext cx="420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8</a:t>
              </a:r>
            </a:p>
          </p:txBody>
        </p:sp>
        <p:sp>
          <p:nvSpPr>
            <p:cNvPr id="32943" name="Rectangle 175"/>
            <p:cNvSpPr>
              <a:spLocks noChangeArrowheads="1"/>
            </p:cNvSpPr>
            <p:nvPr/>
          </p:nvSpPr>
          <p:spPr bwMode="auto">
            <a:xfrm>
              <a:off x="2772" y="1012"/>
              <a:ext cx="420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</a:t>
              </a:r>
            </a:p>
          </p:txBody>
        </p:sp>
        <p:sp>
          <p:nvSpPr>
            <p:cNvPr id="32942" name="Rectangle 174"/>
            <p:cNvSpPr>
              <a:spLocks noChangeArrowheads="1"/>
            </p:cNvSpPr>
            <p:nvPr/>
          </p:nvSpPr>
          <p:spPr bwMode="auto">
            <a:xfrm>
              <a:off x="2376" y="1012"/>
              <a:ext cx="396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8</a:t>
              </a:r>
            </a:p>
          </p:txBody>
        </p:sp>
        <p:sp>
          <p:nvSpPr>
            <p:cNvPr id="32941" name="Rectangle 173"/>
            <p:cNvSpPr>
              <a:spLocks noChangeArrowheads="1"/>
            </p:cNvSpPr>
            <p:nvPr/>
          </p:nvSpPr>
          <p:spPr bwMode="auto">
            <a:xfrm>
              <a:off x="1908" y="1012"/>
              <a:ext cx="468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0.5</a:t>
              </a:r>
            </a:p>
          </p:txBody>
        </p:sp>
        <p:sp>
          <p:nvSpPr>
            <p:cNvPr id="32940" name="Rectangle 172"/>
            <p:cNvSpPr>
              <a:spLocks noChangeArrowheads="1"/>
            </p:cNvSpPr>
            <p:nvPr/>
          </p:nvSpPr>
          <p:spPr bwMode="auto">
            <a:xfrm>
              <a:off x="1527" y="1012"/>
              <a:ext cx="381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6</a:t>
              </a:r>
            </a:p>
          </p:txBody>
        </p:sp>
        <p:sp>
          <p:nvSpPr>
            <p:cNvPr id="32939" name="Rectangle 171"/>
            <p:cNvSpPr>
              <a:spLocks noChangeArrowheads="1"/>
            </p:cNvSpPr>
            <p:nvPr/>
          </p:nvSpPr>
          <p:spPr bwMode="auto">
            <a:xfrm>
              <a:off x="168" y="1012"/>
              <a:ext cx="1359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Hours Sunshine</a:t>
              </a:r>
            </a:p>
          </p:txBody>
        </p:sp>
        <p:sp>
          <p:nvSpPr>
            <p:cNvPr id="32961" name="Line 193"/>
            <p:cNvSpPr>
              <a:spLocks noChangeShapeType="1"/>
            </p:cNvSpPr>
            <p:nvPr/>
          </p:nvSpPr>
          <p:spPr bwMode="auto">
            <a:xfrm>
              <a:off x="168" y="1012"/>
              <a:ext cx="5408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2" name="Line 194"/>
            <p:cNvSpPr>
              <a:spLocks noChangeShapeType="1"/>
            </p:cNvSpPr>
            <p:nvPr/>
          </p:nvSpPr>
          <p:spPr bwMode="auto">
            <a:xfrm>
              <a:off x="168" y="1272"/>
              <a:ext cx="54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3" name="Line 195"/>
            <p:cNvSpPr>
              <a:spLocks noChangeShapeType="1"/>
            </p:cNvSpPr>
            <p:nvPr/>
          </p:nvSpPr>
          <p:spPr bwMode="auto">
            <a:xfrm>
              <a:off x="168" y="1502"/>
              <a:ext cx="5408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4" name="Line 196"/>
            <p:cNvSpPr>
              <a:spLocks noChangeShapeType="1"/>
            </p:cNvSpPr>
            <p:nvPr/>
          </p:nvSpPr>
          <p:spPr bwMode="auto">
            <a:xfrm>
              <a:off x="168" y="1012"/>
              <a:ext cx="0" cy="49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5" name="Line 197"/>
            <p:cNvSpPr>
              <a:spLocks noChangeShapeType="1"/>
            </p:cNvSpPr>
            <p:nvPr/>
          </p:nvSpPr>
          <p:spPr bwMode="auto">
            <a:xfrm>
              <a:off x="1527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6" name="Line 198"/>
            <p:cNvSpPr>
              <a:spLocks noChangeShapeType="1"/>
            </p:cNvSpPr>
            <p:nvPr/>
          </p:nvSpPr>
          <p:spPr bwMode="auto">
            <a:xfrm>
              <a:off x="1908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7" name="Line 199"/>
            <p:cNvSpPr>
              <a:spLocks noChangeShapeType="1"/>
            </p:cNvSpPr>
            <p:nvPr/>
          </p:nvSpPr>
          <p:spPr bwMode="auto">
            <a:xfrm>
              <a:off x="2376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8" name="Line 200"/>
            <p:cNvSpPr>
              <a:spLocks noChangeShapeType="1"/>
            </p:cNvSpPr>
            <p:nvPr/>
          </p:nvSpPr>
          <p:spPr bwMode="auto">
            <a:xfrm>
              <a:off x="2772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9" name="Line 201"/>
            <p:cNvSpPr>
              <a:spLocks noChangeShapeType="1"/>
            </p:cNvSpPr>
            <p:nvPr/>
          </p:nvSpPr>
          <p:spPr bwMode="auto">
            <a:xfrm>
              <a:off x="3192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0" name="Line 202"/>
            <p:cNvSpPr>
              <a:spLocks noChangeShapeType="1"/>
            </p:cNvSpPr>
            <p:nvPr/>
          </p:nvSpPr>
          <p:spPr bwMode="auto">
            <a:xfrm>
              <a:off x="3612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1" name="Line 203"/>
            <p:cNvSpPr>
              <a:spLocks noChangeShapeType="1"/>
            </p:cNvSpPr>
            <p:nvPr/>
          </p:nvSpPr>
          <p:spPr bwMode="auto">
            <a:xfrm>
              <a:off x="4008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2" name="Line 204"/>
            <p:cNvSpPr>
              <a:spLocks noChangeShapeType="1"/>
            </p:cNvSpPr>
            <p:nvPr/>
          </p:nvSpPr>
          <p:spPr bwMode="auto">
            <a:xfrm>
              <a:off x="4404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3" name="Line 205"/>
            <p:cNvSpPr>
              <a:spLocks noChangeShapeType="1"/>
            </p:cNvSpPr>
            <p:nvPr/>
          </p:nvSpPr>
          <p:spPr bwMode="auto">
            <a:xfrm>
              <a:off x="4788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4" name="Line 206"/>
            <p:cNvSpPr>
              <a:spLocks noChangeShapeType="1"/>
            </p:cNvSpPr>
            <p:nvPr/>
          </p:nvSpPr>
          <p:spPr bwMode="auto">
            <a:xfrm>
              <a:off x="5196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5" name="Line 207"/>
            <p:cNvSpPr>
              <a:spLocks noChangeShapeType="1"/>
            </p:cNvSpPr>
            <p:nvPr/>
          </p:nvSpPr>
          <p:spPr bwMode="auto">
            <a:xfrm>
              <a:off x="5576" y="1012"/>
              <a:ext cx="0" cy="49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3030" name="Text Box 262"/>
            <p:cNvSpPr txBox="1">
              <a:spLocks noChangeArrowheads="1"/>
            </p:cNvSpPr>
            <p:nvPr/>
          </p:nvSpPr>
          <p:spPr bwMode="auto">
            <a:xfrm>
              <a:off x="975" y="3768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0</a:t>
              </a:r>
            </a:p>
          </p:txBody>
        </p:sp>
      </p:grpSp>
      <p:sp>
        <p:nvSpPr>
          <p:cNvPr id="33071" name="Rectangle 303"/>
          <p:cNvSpPr>
            <a:spLocks noChangeArrowheads="1"/>
          </p:cNvSpPr>
          <p:nvPr/>
        </p:nvSpPr>
        <p:spPr bwMode="auto">
          <a:xfrm>
            <a:off x="7596336" y="1619250"/>
            <a:ext cx="652314" cy="7524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3072" name="Oval 304"/>
          <p:cNvSpPr>
            <a:spLocks noChangeArrowheads="1"/>
          </p:cNvSpPr>
          <p:nvPr/>
        </p:nvSpPr>
        <p:spPr bwMode="auto">
          <a:xfrm>
            <a:off x="3995738" y="4030663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0" name="Oval 304"/>
          <p:cNvSpPr>
            <a:spLocks noChangeArrowheads="1"/>
          </p:cNvSpPr>
          <p:nvPr/>
        </p:nvSpPr>
        <p:spPr bwMode="auto">
          <a:xfrm>
            <a:off x="1935163" y="2719388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1" name="Oval 304"/>
          <p:cNvSpPr>
            <a:spLocks noChangeArrowheads="1"/>
          </p:cNvSpPr>
          <p:nvPr/>
        </p:nvSpPr>
        <p:spPr bwMode="auto">
          <a:xfrm>
            <a:off x="4760260" y="5596161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3" name="Oval 304"/>
          <p:cNvSpPr>
            <a:spLocks noChangeArrowheads="1"/>
          </p:cNvSpPr>
          <p:nvPr/>
        </p:nvSpPr>
        <p:spPr bwMode="auto">
          <a:xfrm>
            <a:off x="4788024" y="4804073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4" name="Oval 304"/>
          <p:cNvSpPr>
            <a:spLocks noChangeArrowheads="1"/>
          </p:cNvSpPr>
          <p:nvPr/>
        </p:nvSpPr>
        <p:spPr bwMode="auto">
          <a:xfrm>
            <a:off x="5522852" y="5748004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5" name="Oval 304"/>
          <p:cNvSpPr>
            <a:spLocks noChangeArrowheads="1"/>
          </p:cNvSpPr>
          <p:nvPr/>
        </p:nvSpPr>
        <p:spPr bwMode="auto">
          <a:xfrm>
            <a:off x="4385472" y="5005349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6" name="Oval 304"/>
          <p:cNvSpPr>
            <a:spLocks noChangeArrowheads="1"/>
          </p:cNvSpPr>
          <p:nvPr/>
        </p:nvSpPr>
        <p:spPr bwMode="auto">
          <a:xfrm>
            <a:off x="3621148" y="4660057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7" name="Oval 304"/>
          <p:cNvSpPr>
            <a:spLocks noChangeArrowheads="1"/>
          </p:cNvSpPr>
          <p:nvPr/>
        </p:nvSpPr>
        <p:spPr bwMode="auto">
          <a:xfrm>
            <a:off x="2843808" y="3694457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8" name="Oval 304"/>
          <p:cNvSpPr>
            <a:spLocks noChangeArrowheads="1"/>
          </p:cNvSpPr>
          <p:nvPr/>
        </p:nvSpPr>
        <p:spPr bwMode="auto">
          <a:xfrm>
            <a:off x="2843808" y="3435921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500863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02"/>
          <p:cNvGrpSpPr>
            <a:grpSpLocks/>
          </p:cNvGrpSpPr>
          <p:nvPr/>
        </p:nvGrpSpPr>
        <p:grpSpPr bwMode="auto">
          <a:xfrm>
            <a:off x="266700" y="342900"/>
            <a:ext cx="8591550" cy="6324600"/>
            <a:chOff x="168" y="216"/>
            <a:chExt cx="5412" cy="3984"/>
          </a:xfrm>
        </p:grpSpPr>
        <p:sp>
          <p:nvSpPr>
            <p:cNvPr id="32773" name="Text Box 5"/>
            <p:cNvSpPr txBox="1">
              <a:spLocks noChangeArrowheads="1"/>
            </p:cNvSpPr>
            <p:nvPr/>
          </p:nvSpPr>
          <p:spPr bwMode="auto">
            <a:xfrm>
              <a:off x="1224" y="3780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1</a:t>
              </a:r>
            </a:p>
          </p:txBody>
        </p:sp>
        <p:sp>
          <p:nvSpPr>
            <p:cNvPr id="32774" name="Text Box 6"/>
            <p:cNvSpPr txBox="1">
              <a:spLocks noChangeArrowheads="1"/>
            </p:cNvSpPr>
            <p:nvPr/>
          </p:nvSpPr>
          <p:spPr bwMode="auto">
            <a:xfrm>
              <a:off x="1467" y="3780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2</a:t>
              </a:r>
            </a:p>
          </p:txBody>
        </p:sp>
        <p:sp>
          <p:nvSpPr>
            <p:cNvPr id="32775" name="Text Box 7"/>
            <p:cNvSpPr txBox="1">
              <a:spLocks noChangeArrowheads="1"/>
            </p:cNvSpPr>
            <p:nvPr/>
          </p:nvSpPr>
          <p:spPr bwMode="auto">
            <a:xfrm>
              <a:off x="1731" y="3776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3</a:t>
              </a:r>
            </a:p>
          </p:txBody>
        </p:sp>
        <p:sp>
          <p:nvSpPr>
            <p:cNvPr id="32776" name="Text Box 8"/>
            <p:cNvSpPr txBox="1">
              <a:spLocks noChangeArrowheads="1"/>
            </p:cNvSpPr>
            <p:nvPr/>
          </p:nvSpPr>
          <p:spPr bwMode="auto">
            <a:xfrm>
              <a:off x="1941" y="3780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4</a:t>
              </a:r>
            </a:p>
          </p:txBody>
        </p:sp>
        <p:sp>
          <p:nvSpPr>
            <p:cNvPr id="32777" name="Text Box 9"/>
            <p:cNvSpPr txBox="1">
              <a:spLocks noChangeArrowheads="1"/>
            </p:cNvSpPr>
            <p:nvPr/>
          </p:nvSpPr>
          <p:spPr bwMode="auto">
            <a:xfrm>
              <a:off x="2197" y="3772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5</a:t>
              </a:r>
            </a:p>
          </p:txBody>
        </p:sp>
        <p:sp>
          <p:nvSpPr>
            <p:cNvPr id="32778" name="Text Box 10"/>
            <p:cNvSpPr txBox="1">
              <a:spLocks noChangeArrowheads="1"/>
            </p:cNvSpPr>
            <p:nvPr/>
          </p:nvSpPr>
          <p:spPr bwMode="auto">
            <a:xfrm>
              <a:off x="2437" y="3768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6</a:t>
              </a:r>
            </a:p>
          </p:txBody>
        </p:sp>
        <p:sp>
          <p:nvSpPr>
            <p:cNvPr id="32779" name="Text Box 11"/>
            <p:cNvSpPr txBox="1">
              <a:spLocks noChangeArrowheads="1"/>
            </p:cNvSpPr>
            <p:nvPr/>
          </p:nvSpPr>
          <p:spPr bwMode="auto">
            <a:xfrm>
              <a:off x="2633" y="3772"/>
              <a:ext cx="3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7</a:t>
              </a:r>
            </a:p>
          </p:txBody>
        </p:sp>
        <p:sp>
          <p:nvSpPr>
            <p:cNvPr id="32780" name="Text Box 12"/>
            <p:cNvSpPr txBox="1">
              <a:spLocks noChangeArrowheads="1"/>
            </p:cNvSpPr>
            <p:nvPr/>
          </p:nvSpPr>
          <p:spPr bwMode="auto">
            <a:xfrm>
              <a:off x="2911" y="3774"/>
              <a:ext cx="3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8</a:t>
              </a:r>
            </a:p>
          </p:txBody>
        </p:sp>
        <p:sp>
          <p:nvSpPr>
            <p:cNvPr id="32781" name="Text Box 13"/>
            <p:cNvSpPr txBox="1">
              <a:spLocks noChangeArrowheads="1"/>
            </p:cNvSpPr>
            <p:nvPr/>
          </p:nvSpPr>
          <p:spPr bwMode="auto">
            <a:xfrm>
              <a:off x="3138" y="3776"/>
              <a:ext cx="3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9</a:t>
              </a:r>
            </a:p>
          </p:txBody>
        </p:sp>
        <p:sp>
          <p:nvSpPr>
            <p:cNvPr id="32782" name="Text Box 14"/>
            <p:cNvSpPr txBox="1">
              <a:spLocks noChangeArrowheads="1"/>
            </p:cNvSpPr>
            <p:nvPr/>
          </p:nvSpPr>
          <p:spPr bwMode="auto">
            <a:xfrm>
              <a:off x="3353" y="3772"/>
              <a:ext cx="3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10</a:t>
              </a:r>
            </a:p>
          </p:txBody>
        </p:sp>
        <p:sp>
          <p:nvSpPr>
            <p:cNvPr id="32783" name="Text Box 15"/>
            <p:cNvSpPr txBox="1">
              <a:spLocks noChangeArrowheads="1"/>
            </p:cNvSpPr>
            <p:nvPr/>
          </p:nvSpPr>
          <p:spPr bwMode="auto">
            <a:xfrm>
              <a:off x="1575" y="3950"/>
              <a:ext cx="15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>
                  <a:solidFill>
                    <a:schemeClr val="accent2"/>
                  </a:solidFill>
                </a:rPr>
                <a:t>Hours of Sunshine</a:t>
              </a:r>
            </a:p>
          </p:txBody>
        </p:sp>
        <p:sp>
          <p:nvSpPr>
            <p:cNvPr id="32784" name="Text Box 16"/>
            <p:cNvSpPr txBox="1">
              <a:spLocks noChangeArrowheads="1"/>
            </p:cNvSpPr>
            <p:nvPr/>
          </p:nvSpPr>
          <p:spPr bwMode="auto">
            <a:xfrm>
              <a:off x="702" y="3406"/>
              <a:ext cx="52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100</a:t>
              </a:r>
            </a:p>
          </p:txBody>
        </p:sp>
        <p:sp>
          <p:nvSpPr>
            <p:cNvPr id="32785" name="Text Box 17"/>
            <p:cNvSpPr txBox="1">
              <a:spLocks noChangeArrowheads="1"/>
            </p:cNvSpPr>
            <p:nvPr/>
          </p:nvSpPr>
          <p:spPr bwMode="auto">
            <a:xfrm>
              <a:off x="708" y="3145"/>
              <a:ext cx="4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150</a:t>
              </a:r>
            </a:p>
          </p:txBody>
        </p:sp>
        <p:sp>
          <p:nvSpPr>
            <p:cNvPr id="32786" name="Text Box 18"/>
            <p:cNvSpPr txBox="1">
              <a:spLocks noChangeArrowheads="1"/>
            </p:cNvSpPr>
            <p:nvPr/>
          </p:nvSpPr>
          <p:spPr bwMode="auto">
            <a:xfrm>
              <a:off x="690" y="2907"/>
              <a:ext cx="50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200</a:t>
              </a:r>
            </a:p>
          </p:txBody>
        </p:sp>
        <p:sp>
          <p:nvSpPr>
            <p:cNvPr id="32787" name="Text Box 19"/>
            <p:cNvSpPr txBox="1">
              <a:spLocks noChangeArrowheads="1"/>
            </p:cNvSpPr>
            <p:nvPr/>
          </p:nvSpPr>
          <p:spPr bwMode="auto">
            <a:xfrm>
              <a:off x="697" y="2662"/>
              <a:ext cx="5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250</a:t>
              </a:r>
            </a:p>
          </p:txBody>
        </p:sp>
        <p:sp>
          <p:nvSpPr>
            <p:cNvPr id="32788" name="Text Box 20"/>
            <p:cNvSpPr txBox="1">
              <a:spLocks noChangeArrowheads="1"/>
            </p:cNvSpPr>
            <p:nvPr/>
          </p:nvSpPr>
          <p:spPr bwMode="auto">
            <a:xfrm>
              <a:off x="701" y="2440"/>
              <a:ext cx="42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300</a:t>
              </a:r>
            </a:p>
          </p:txBody>
        </p:sp>
        <p:sp>
          <p:nvSpPr>
            <p:cNvPr id="32789" name="Text Box 21"/>
            <p:cNvSpPr txBox="1">
              <a:spLocks noChangeArrowheads="1"/>
            </p:cNvSpPr>
            <p:nvPr/>
          </p:nvSpPr>
          <p:spPr bwMode="auto">
            <a:xfrm>
              <a:off x="688" y="2210"/>
              <a:ext cx="4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350</a:t>
              </a:r>
            </a:p>
          </p:txBody>
        </p:sp>
        <p:sp>
          <p:nvSpPr>
            <p:cNvPr id="32790" name="Text Box 22"/>
            <p:cNvSpPr txBox="1">
              <a:spLocks noChangeArrowheads="1"/>
            </p:cNvSpPr>
            <p:nvPr/>
          </p:nvSpPr>
          <p:spPr bwMode="auto">
            <a:xfrm>
              <a:off x="695" y="1959"/>
              <a:ext cx="41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400</a:t>
              </a:r>
            </a:p>
          </p:txBody>
        </p:sp>
        <p:sp>
          <p:nvSpPr>
            <p:cNvPr id="32791" name="Text Box 23"/>
            <p:cNvSpPr txBox="1">
              <a:spLocks noChangeArrowheads="1"/>
            </p:cNvSpPr>
            <p:nvPr/>
          </p:nvSpPr>
          <p:spPr bwMode="auto">
            <a:xfrm>
              <a:off x="696" y="1713"/>
              <a:ext cx="46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450</a:t>
              </a:r>
            </a:p>
          </p:txBody>
        </p:sp>
        <p:sp>
          <p:nvSpPr>
            <p:cNvPr id="32793" name="Rectangle 25"/>
            <p:cNvSpPr>
              <a:spLocks noChangeArrowheads="1"/>
            </p:cNvSpPr>
            <p:nvPr/>
          </p:nvSpPr>
          <p:spPr bwMode="auto">
            <a:xfrm>
              <a:off x="1089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4" name="Rectangle 26"/>
            <p:cNvSpPr>
              <a:spLocks noChangeArrowheads="1"/>
            </p:cNvSpPr>
            <p:nvPr/>
          </p:nvSpPr>
          <p:spPr bwMode="auto">
            <a:xfrm>
              <a:off x="1330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5" name="Rectangle 27"/>
            <p:cNvSpPr>
              <a:spLocks noChangeArrowheads="1"/>
            </p:cNvSpPr>
            <p:nvPr/>
          </p:nvSpPr>
          <p:spPr bwMode="auto">
            <a:xfrm>
              <a:off x="1571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6" name="Rectangle 28"/>
            <p:cNvSpPr>
              <a:spLocks noChangeArrowheads="1"/>
            </p:cNvSpPr>
            <p:nvPr/>
          </p:nvSpPr>
          <p:spPr bwMode="auto">
            <a:xfrm>
              <a:off x="1812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7" name="Rectangle 29"/>
            <p:cNvSpPr>
              <a:spLocks noChangeArrowheads="1"/>
            </p:cNvSpPr>
            <p:nvPr/>
          </p:nvSpPr>
          <p:spPr bwMode="auto">
            <a:xfrm>
              <a:off x="2053" y="3531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8" name="Rectangle 30"/>
            <p:cNvSpPr>
              <a:spLocks noChangeArrowheads="1"/>
            </p:cNvSpPr>
            <p:nvPr/>
          </p:nvSpPr>
          <p:spPr bwMode="auto">
            <a:xfrm>
              <a:off x="2295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9" name="Rectangle 31"/>
            <p:cNvSpPr>
              <a:spLocks noChangeArrowheads="1"/>
            </p:cNvSpPr>
            <p:nvPr/>
          </p:nvSpPr>
          <p:spPr bwMode="auto">
            <a:xfrm>
              <a:off x="2536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0" name="Rectangle 32"/>
            <p:cNvSpPr>
              <a:spLocks noChangeArrowheads="1"/>
            </p:cNvSpPr>
            <p:nvPr/>
          </p:nvSpPr>
          <p:spPr bwMode="auto">
            <a:xfrm>
              <a:off x="2777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1" name="Rectangle 33"/>
            <p:cNvSpPr>
              <a:spLocks noChangeArrowheads="1"/>
            </p:cNvSpPr>
            <p:nvPr/>
          </p:nvSpPr>
          <p:spPr bwMode="auto">
            <a:xfrm>
              <a:off x="3018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2" name="Rectangle 34"/>
            <p:cNvSpPr>
              <a:spLocks noChangeArrowheads="1"/>
            </p:cNvSpPr>
            <p:nvPr/>
          </p:nvSpPr>
          <p:spPr bwMode="auto">
            <a:xfrm>
              <a:off x="3259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3" name="Rectangle 35"/>
            <p:cNvSpPr>
              <a:spLocks noChangeArrowheads="1"/>
            </p:cNvSpPr>
            <p:nvPr/>
          </p:nvSpPr>
          <p:spPr bwMode="auto">
            <a:xfrm>
              <a:off x="1089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4" name="Rectangle 36"/>
            <p:cNvSpPr>
              <a:spLocks noChangeArrowheads="1"/>
            </p:cNvSpPr>
            <p:nvPr/>
          </p:nvSpPr>
          <p:spPr bwMode="auto">
            <a:xfrm>
              <a:off x="1330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5" name="Rectangle 37"/>
            <p:cNvSpPr>
              <a:spLocks noChangeArrowheads="1"/>
            </p:cNvSpPr>
            <p:nvPr/>
          </p:nvSpPr>
          <p:spPr bwMode="auto">
            <a:xfrm>
              <a:off x="1571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6" name="Rectangle 38"/>
            <p:cNvSpPr>
              <a:spLocks noChangeArrowheads="1"/>
            </p:cNvSpPr>
            <p:nvPr/>
          </p:nvSpPr>
          <p:spPr bwMode="auto">
            <a:xfrm>
              <a:off x="1812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7" name="Rectangle 39"/>
            <p:cNvSpPr>
              <a:spLocks noChangeArrowheads="1"/>
            </p:cNvSpPr>
            <p:nvPr/>
          </p:nvSpPr>
          <p:spPr bwMode="auto">
            <a:xfrm>
              <a:off x="2053" y="3290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8" name="Rectangle 40"/>
            <p:cNvSpPr>
              <a:spLocks noChangeArrowheads="1"/>
            </p:cNvSpPr>
            <p:nvPr/>
          </p:nvSpPr>
          <p:spPr bwMode="auto">
            <a:xfrm>
              <a:off x="2295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9" name="Rectangle 41"/>
            <p:cNvSpPr>
              <a:spLocks noChangeArrowheads="1"/>
            </p:cNvSpPr>
            <p:nvPr/>
          </p:nvSpPr>
          <p:spPr bwMode="auto">
            <a:xfrm>
              <a:off x="2536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0" name="Rectangle 42"/>
            <p:cNvSpPr>
              <a:spLocks noChangeArrowheads="1"/>
            </p:cNvSpPr>
            <p:nvPr/>
          </p:nvSpPr>
          <p:spPr bwMode="auto">
            <a:xfrm>
              <a:off x="2777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1" name="Rectangle 43"/>
            <p:cNvSpPr>
              <a:spLocks noChangeArrowheads="1"/>
            </p:cNvSpPr>
            <p:nvPr/>
          </p:nvSpPr>
          <p:spPr bwMode="auto">
            <a:xfrm>
              <a:off x="3018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2" name="Rectangle 44"/>
            <p:cNvSpPr>
              <a:spLocks noChangeArrowheads="1"/>
            </p:cNvSpPr>
            <p:nvPr/>
          </p:nvSpPr>
          <p:spPr bwMode="auto">
            <a:xfrm>
              <a:off x="3259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3" name="Rectangle 45"/>
            <p:cNvSpPr>
              <a:spLocks noChangeArrowheads="1"/>
            </p:cNvSpPr>
            <p:nvPr/>
          </p:nvSpPr>
          <p:spPr bwMode="auto">
            <a:xfrm>
              <a:off x="1089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4" name="Rectangle 46"/>
            <p:cNvSpPr>
              <a:spLocks noChangeArrowheads="1"/>
            </p:cNvSpPr>
            <p:nvPr/>
          </p:nvSpPr>
          <p:spPr bwMode="auto">
            <a:xfrm>
              <a:off x="1330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5" name="Rectangle 47"/>
            <p:cNvSpPr>
              <a:spLocks noChangeArrowheads="1"/>
            </p:cNvSpPr>
            <p:nvPr/>
          </p:nvSpPr>
          <p:spPr bwMode="auto">
            <a:xfrm>
              <a:off x="1571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6" name="Rectangle 48"/>
            <p:cNvSpPr>
              <a:spLocks noChangeArrowheads="1"/>
            </p:cNvSpPr>
            <p:nvPr/>
          </p:nvSpPr>
          <p:spPr bwMode="auto">
            <a:xfrm>
              <a:off x="1812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7" name="Rectangle 49"/>
            <p:cNvSpPr>
              <a:spLocks noChangeArrowheads="1"/>
            </p:cNvSpPr>
            <p:nvPr/>
          </p:nvSpPr>
          <p:spPr bwMode="auto">
            <a:xfrm>
              <a:off x="2053" y="3049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8" name="Rectangle 50"/>
            <p:cNvSpPr>
              <a:spLocks noChangeArrowheads="1"/>
            </p:cNvSpPr>
            <p:nvPr/>
          </p:nvSpPr>
          <p:spPr bwMode="auto">
            <a:xfrm>
              <a:off x="2295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9" name="Rectangle 51"/>
            <p:cNvSpPr>
              <a:spLocks noChangeArrowheads="1"/>
            </p:cNvSpPr>
            <p:nvPr/>
          </p:nvSpPr>
          <p:spPr bwMode="auto">
            <a:xfrm>
              <a:off x="2536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0" name="Rectangle 52"/>
            <p:cNvSpPr>
              <a:spLocks noChangeArrowheads="1"/>
            </p:cNvSpPr>
            <p:nvPr/>
          </p:nvSpPr>
          <p:spPr bwMode="auto">
            <a:xfrm>
              <a:off x="2777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1" name="Rectangle 53"/>
            <p:cNvSpPr>
              <a:spLocks noChangeArrowheads="1"/>
            </p:cNvSpPr>
            <p:nvPr/>
          </p:nvSpPr>
          <p:spPr bwMode="auto">
            <a:xfrm>
              <a:off x="3018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2" name="Rectangle 54"/>
            <p:cNvSpPr>
              <a:spLocks noChangeArrowheads="1"/>
            </p:cNvSpPr>
            <p:nvPr/>
          </p:nvSpPr>
          <p:spPr bwMode="auto">
            <a:xfrm>
              <a:off x="3259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3" name="Rectangle 55"/>
            <p:cNvSpPr>
              <a:spLocks noChangeArrowheads="1"/>
            </p:cNvSpPr>
            <p:nvPr/>
          </p:nvSpPr>
          <p:spPr bwMode="auto">
            <a:xfrm>
              <a:off x="1089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4" name="Rectangle 56"/>
            <p:cNvSpPr>
              <a:spLocks noChangeArrowheads="1"/>
            </p:cNvSpPr>
            <p:nvPr/>
          </p:nvSpPr>
          <p:spPr bwMode="auto">
            <a:xfrm>
              <a:off x="1330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5" name="Rectangle 57"/>
            <p:cNvSpPr>
              <a:spLocks noChangeArrowheads="1"/>
            </p:cNvSpPr>
            <p:nvPr/>
          </p:nvSpPr>
          <p:spPr bwMode="auto">
            <a:xfrm>
              <a:off x="1571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6" name="Rectangle 58"/>
            <p:cNvSpPr>
              <a:spLocks noChangeArrowheads="1"/>
            </p:cNvSpPr>
            <p:nvPr/>
          </p:nvSpPr>
          <p:spPr bwMode="auto">
            <a:xfrm>
              <a:off x="1812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7" name="Rectangle 59"/>
            <p:cNvSpPr>
              <a:spLocks noChangeArrowheads="1"/>
            </p:cNvSpPr>
            <p:nvPr/>
          </p:nvSpPr>
          <p:spPr bwMode="auto">
            <a:xfrm>
              <a:off x="2053" y="2807"/>
              <a:ext cx="242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8" name="Rectangle 60"/>
            <p:cNvSpPr>
              <a:spLocks noChangeArrowheads="1"/>
            </p:cNvSpPr>
            <p:nvPr/>
          </p:nvSpPr>
          <p:spPr bwMode="auto">
            <a:xfrm>
              <a:off x="2295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9" name="Rectangle 61"/>
            <p:cNvSpPr>
              <a:spLocks noChangeArrowheads="1"/>
            </p:cNvSpPr>
            <p:nvPr/>
          </p:nvSpPr>
          <p:spPr bwMode="auto">
            <a:xfrm>
              <a:off x="2536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0" name="Rectangle 62"/>
            <p:cNvSpPr>
              <a:spLocks noChangeArrowheads="1"/>
            </p:cNvSpPr>
            <p:nvPr/>
          </p:nvSpPr>
          <p:spPr bwMode="auto">
            <a:xfrm>
              <a:off x="2777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1" name="Rectangle 63"/>
            <p:cNvSpPr>
              <a:spLocks noChangeArrowheads="1"/>
            </p:cNvSpPr>
            <p:nvPr/>
          </p:nvSpPr>
          <p:spPr bwMode="auto">
            <a:xfrm>
              <a:off x="3018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2" name="Rectangle 64"/>
            <p:cNvSpPr>
              <a:spLocks noChangeArrowheads="1"/>
            </p:cNvSpPr>
            <p:nvPr/>
          </p:nvSpPr>
          <p:spPr bwMode="auto">
            <a:xfrm>
              <a:off x="3259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3" name="Rectangle 65"/>
            <p:cNvSpPr>
              <a:spLocks noChangeArrowheads="1"/>
            </p:cNvSpPr>
            <p:nvPr/>
          </p:nvSpPr>
          <p:spPr bwMode="auto">
            <a:xfrm>
              <a:off x="1089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4" name="Rectangle 66"/>
            <p:cNvSpPr>
              <a:spLocks noChangeArrowheads="1"/>
            </p:cNvSpPr>
            <p:nvPr/>
          </p:nvSpPr>
          <p:spPr bwMode="auto">
            <a:xfrm>
              <a:off x="1330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5" name="Rectangle 67"/>
            <p:cNvSpPr>
              <a:spLocks noChangeArrowheads="1"/>
            </p:cNvSpPr>
            <p:nvPr/>
          </p:nvSpPr>
          <p:spPr bwMode="auto">
            <a:xfrm>
              <a:off x="1571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6" name="Rectangle 68"/>
            <p:cNvSpPr>
              <a:spLocks noChangeArrowheads="1"/>
            </p:cNvSpPr>
            <p:nvPr/>
          </p:nvSpPr>
          <p:spPr bwMode="auto">
            <a:xfrm>
              <a:off x="1812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7" name="Rectangle 69"/>
            <p:cNvSpPr>
              <a:spLocks noChangeArrowheads="1"/>
            </p:cNvSpPr>
            <p:nvPr/>
          </p:nvSpPr>
          <p:spPr bwMode="auto">
            <a:xfrm>
              <a:off x="2053" y="2567"/>
              <a:ext cx="242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8" name="Rectangle 70"/>
            <p:cNvSpPr>
              <a:spLocks noChangeArrowheads="1"/>
            </p:cNvSpPr>
            <p:nvPr/>
          </p:nvSpPr>
          <p:spPr bwMode="auto">
            <a:xfrm>
              <a:off x="2295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9" name="Rectangle 71"/>
            <p:cNvSpPr>
              <a:spLocks noChangeArrowheads="1"/>
            </p:cNvSpPr>
            <p:nvPr/>
          </p:nvSpPr>
          <p:spPr bwMode="auto">
            <a:xfrm>
              <a:off x="2536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0" name="Rectangle 72"/>
            <p:cNvSpPr>
              <a:spLocks noChangeArrowheads="1"/>
            </p:cNvSpPr>
            <p:nvPr/>
          </p:nvSpPr>
          <p:spPr bwMode="auto">
            <a:xfrm>
              <a:off x="2777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1" name="Rectangle 73"/>
            <p:cNvSpPr>
              <a:spLocks noChangeArrowheads="1"/>
            </p:cNvSpPr>
            <p:nvPr/>
          </p:nvSpPr>
          <p:spPr bwMode="auto">
            <a:xfrm>
              <a:off x="3018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2" name="Rectangle 74"/>
            <p:cNvSpPr>
              <a:spLocks noChangeArrowheads="1"/>
            </p:cNvSpPr>
            <p:nvPr/>
          </p:nvSpPr>
          <p:spPr bwMode="auto">
            <a:xfrm>
              <a:off x="3259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3" name="Rectangle 75"/>
            <p:cNvSpPr>
              <a:spLocks noChangeArrowheads="1"/>
            </p:cNvSpPr>
            <p:nvPr/>
          </p:nvSpPr>
          <p:spPr bwMode="auto">
            <a:xfrm>
              <a:off x="1089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4" name="Rectangle 76"/>
            <p:cNvSpPr>
              <a:spLocks noChangeArrowheads="1"/>
            </p:cNvSpPr>
            <p:nvPr/>
          </p:nvSpPr>
          <p:spPr bwMode="auto">
            <a:xfrm>
              <a:off x="1330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5" name="Rectangle 77"/>
            <p:cNvSpPr>
              <a:spLocks noChangeArrowheads="1"/>
            </p:cNvSpPr>
            <p:nvPr/>
          </p:nvSpPr>
          <p:spPr bwMode="auto">
            <a:xfrm>
              <a:off x="1571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6" name="Rectangle 78"/>
            <p:cNvSpPr>
              <a:spLocks noChangeArrowheads="1"/>
            </p:cNvSpPr>
            <p:nvPr/>
          </p:nvSpPr>
          <p:spPr bwMode="auto">
            <a:xfrm>
              <a:off x="1812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7" name="Rectangle 79"/>
            <p:cNvSpPr>
              <a:spLocks noChangeArrowheads="1"/>
            </p:cNvSpPr>
            <p:nvPr/>
          </p:nvSpPr>
          <p:spPr bwMode="auto">
            <a:xfrm>
              <a:off x="2053" y="2326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8" name="Rectangle 80"/>
            <p:cNvSpPr>
              <a:spLocks noChangeArrowheads="1"/>
            </p:cNvSpPr>
            <p:nvPr/>
          </p:nvSpPr>
          <p:spPr bwMode="auto">
            <a:xfrm>
              <a:off x="2295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9" name="Rectangle 81"/>
            <p:cNvSpPr>
              <a:spLocks noChangeArrowheads="1"/>
            </p:cNvSpPr>
            <p:nvPr/>
          </p:nvSpPr>
          <p:spPr bwMode="auto">
            <a:xfrm>
              <a:off x="2536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0" name="Rectangle 82"/>
            <p:cNvSpPr>
              <a:spLocks noChangeArrowheads="1"/>
            </p:cNvSpPr>
            <p:nvPr/>
          </p:nvSpPr>
          <p:spPr bwMode="auto">
            <a:xfrm>
              <a:off x="2777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1" name="Rectangle 83"/>
            <p:cNvSpPr>
              <a:spLocks noChangeArrowheads="1"/>
            </p:cNvSpPr>
            <p:nvPr/>
          </p:nvSpPr>
          <p:spPr bwMode="auto">
            <a:xfrm>
              <a:off x="3018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2" name="Rectangle 84"/>
            <p:cNvSpPr>
              <a:spLocks noChangeArrowheads="1"/>
            </p:cNvSpPr>
            <p:nvPr/>
          </p:nvSpPr>
          <p:spPr bwMode="auto">
            <a:xfrm>
              <a:off x="3259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3" name="Rectangle 85"/>
            <p:cNvSpPr>
              <a:spLocks noChangeArrowheads="1"/>
            </p:cNvSpPr>
            <p:nvPr/>
          </p:nvSpPr>
          <p:spPr bwMode="auto">
            <a:xfrm>
              <a:off x="1089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4" name="Rectangle 86"/>
            <p:cNvSpPr>
              <a:spLocks noChangeArrowheads="1"/>
            </p:cNvSpPr>
            <p:nvPr/>
          </p:nvSpPr>
          <p:spPr bwMode="auto">
            <a:xfrm>
              <a:off x="1330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5" name="Rectangle 87"/>
            <p:cNvSpPr>
              <a:spLocks noChangeArrowheads="1"/>
            </p:cNvSpPr>
            <p:nvPr/>
          </p:nvSpPr>
          <p:spPr bwMode="auto">
            <a:xfrm>
              <a:off x="1571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6" name="Rectangle 88"/>
            <p:cNvSpPr>
              <a:spLocks noChangeArrowheads="1"/>
            </p:cNvSpPr>
            <p:nvPr/>
          </p:nvSpPr>
          <p:spPr bwMode="auto">
            <a:xfrm>
              <a:off x="1812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7" name="Rectangle 89"/>
            <p:cNvSpPr>
              <a:spLocks noChangeArrowheads="1"/>
            </p:cNvSpPr>
            <p:nvPr/>
          </p:nvSpPr>
          <p:spPr bwMode="auto">
            <a:xfrm>
              <a:off x="2053" y="2084"/>
              <a:ext cx="242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8" name="Rectangle 90"/>
            <p:cNvSpPr>
              <a:spLocks noChangeArrowheads="1"/>
            </p:cNvSpPr>
            <p:nvPr/>
          </p:nvSpPr>
          <p:spPr bwMode="auto">
            <a:xfrm>
              <a:off x="2295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9" name="Rectangle 91"/>
            <p:cNvSpPr>
              <a:spLocks noChangeArrowheads="1"/>
            </p:cNvSpPr>
            <p:nvPr/>
          </p:nvSpPr>
          <p:spPr bwMode="auto">
            <a:xfrm>
              <a:off x="2536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0" name="Rectangle 92"/>
            <p:cNvSpPr>
              <a:spLocks noChangeArrowheads="1"/>
            </p:cNvSpPr>
            <p:nvPr/>
          </p:nvSpPr>
          <p:spPr bwMode="auto">
            <a:xfrm>
              <a:off x="2777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1" name="Rectangle 93"/>
            <p:cNvSpPr>
              <a:spLocks noChangeArrowheads="1"/>
            </p:cNvSpPr>
            <p:nvPr/>
          </p:nvSpPr>
          <p:spPr bwMode="auto">
            <a:xfrm>
              <a:off x="3018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2" name="Rectangle 94"/>
            <p:cNvSpPr>
              <a:spLocks noChangeArrowheads="1"/>
            </p:cNvSpPr>
            <p:nvPr/>
          </p:nvSpPr>
          <p:spPr bwMode="auto">
            <a:xfrm>
              <a:off x="3259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3" name="Rectangle 95"/>
            <p:cNvSpPr>
              <a:spLocks noChangeArrowheads="1"/>
            </p:cNvSpPr>
            <p:nvPr/>
          </p:nvSpPr>
          <p:spPr bwMode="auto">
            <a:xfrm>
              <a:off x="1089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4" name="Rectangle 96"/>
            <p:cNvSpPr>
              <a:spLocks noChangeArrowheads="1"/>
            </p:cNvSpPr>
            <p:nvPr/>
          </p:nvSpPr>
          <p:spPr bwMode="auto">
            <a:xfrm>
              <a:off x="1330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5" name="Rectangle 97"/>
            <p:cNvSpPr>
              <a:spLocks noChangeArrowheads="1"/>
            </p:cNvSpPr>
            <p:nvPr/>
          </p:nvSpPr>
          <p:spPr bwMode="auto">
            <a:xfrm>
              <a:off x="1571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6" name="Rectangle 98"/>
            <p:cNvSpPr>
              <a:spLocks noChangeArrowheads="1"/>
            </p:cNvSpPr>
            <p:nvPr/>
          </p:nvSpPr>
          <p:spPr bwMode="auto">
            <a:xfrm>
              <a:off x="1812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7" name="Rectangle 99"/>
            <p:cNvSpPr>
              <a:spLocks noChangeArrowheads="1"/>
            </p:cNvSpPr>
            <p:nvPr/>
          </p:nvSpPr>
          <p:spPr bwMode="auto">
            <a:xfrm>
              <a:off x="2053" y="1844"/>
              <a:ext cx="242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8" name="Rectangle 100"/>
            <p:cNvSpPr>
              <a:spLocks noChangeArrowheads="1"/>
            </p:cNvSpPr>
            <p:nvPr/>
          </p:nvSpPr>
          <p:spPr bwMode="auto">
            <a:xfrm>
              <a:off x="2295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9" name="Rectangle 101"/>
            <p:cNvSpPr>
              <a:spLocks noChangeArrowheads="1"/>
            </p:cNvSpPr>
            <p:nvPr/>
          </p:nvSpPr>
          <p:spPr bwMode="auto">
            <a:xfrm>
              <a:off x="2536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0" name="Rectangle 102"/>
            <p:cNvSpPr>
              <a:spLocks noChangeArrowheads="1"/>
            </p:cNvSpPr>
            <p:nvPr/>
          </p:nvSpPr>
          <p:spPr bwMode="auto">
            <a:xfrm>
              <a:off x="2777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1" name="Rectangle 103"/>
            <p:cNvSpPr>
              <a:spLocks noChangeArrowheads="1"/>
            </p:cNvSpPr>
            <p:nvPr/>
          </p:nvSpPr>
          <p:spPr bwMode="auto">
            <a:xfrm>
              <a:off x="3018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2" name="Rectangle 104"/>
            <p:cNvSpPr>
              <a:spLocks noChangeArrowheads="1"/>
            </p:cNvSpPr>
            <p:nvPr/>
          </p:nvSpPr>
          <p:spPr bwMode="auto">
            <a:xfrm>
              <a:off x="3259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3" name="Rectangle 105"/>
            <p:cNvSpPr>
              <a:spLocks noChangeArrowheads="1"/>
            </p:cNvSpPr>
            <p:nvPr/>
          </p:nvSpPr>
          <p:spPr bwMode="auto">
            <a:xfrm>
              <a:off x="1089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4" name="Rectangle 106"/>
            <p:cNvSpPr>
              <a:spLocks noChangeArrowheads="1"/>
            </p:cNvSpPr>
            <p:nvPr/>
          </p:nvSpPr>
          <p:spPr bwMode="auto">
            <a:xfrm>
              <a:off x="1330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5" name="Rectangle 107"/>
            <p:cNvSpPr>
              <a:spLocks noChangeArrowheads="1"/>
            </p:cNvSpPr>
            <p:nvPr/>
          </p:nvSpPr>
          <p:spPr bwMode="auto">
            <a:xfrm>
              <a:off x="1571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6" name="Rectangle 108"/>
            <p:cNvSpPr>
              <a:spLocks noChangeArrowheads="1"/>
            </p:cNvSpPr>
            <p:nvPr/>
          </p:nvSpPr>
          <p:spPr bwMode="auto">
            <a:xfrm>
              <a:off x="1812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7" name="Rectangle 109"/>
            <p:cNvSpPr>
              <a:spLocks noChangeArrowheads="1"/>
            </p:cNvSpPr>
            <p:nvPr/>
          </p:nvSpPr>
          <p:spPr bwMode="auto">
            <a:xfrm>
              <a:off x="2053" y="1603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8" name="Rectangle 110"/>
            <p:cNvSpPr>
              <a:spLocks noChangeArrowheads="1"/>
            </p:cNvSpPr>
            <p:nvPr/>
          </p:nvSpPr>
          <p:spPr bwMode="auto">
            <a:xfrm>
              <a:off x="2295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9" name="Rectangle 111"/>
            <p:cNvSpPr>
              <a:spLocks noChangeArrowheads="1"/>
            </p:cNvSpPr>
            <p:nvPr/>
          </p:nvSpPr>
          <p:spPr bwMode="auto">
            <a:xfrm>
              <a:off x="2536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80" name="Rectangle 112"/>
            <p:cNvSpPr>
              <a:spLocks noChangeArrowheads="1"/>
            </p:cNvSpPr>
            <p:nvPr/>
          </p:nvSpPr>
          <p:spPr bwMode="auto">
            <a:xfrm>
              <a:off x="2777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81" name="Rectangle 113"/>
            <p:cNvSpPr>
              <a:spLocks noChangeArrowheads="1"/>
            </p:cNvSpPr>
            <p:nvPr/>
          </p:nvSpPr>
          <p:spPr bwMode="auto">
            <a:xfrm>
              <a:off x="3018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82" name="Rectangle 114"/>
            <p:cNvSpPr>
              <a:spLocks noChangeArrowheads="1"/>
            </p:cNvSpPr>
            <p:nvPr/>
          </p:nvSpPr>
          <p:spPr bwMode="auto">
            <a:xfrm>
              <a:off x="3259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83" name="Text Box 115"/>
            <p:cNvSpPr txBox="1">
              <a:spLocks noChangeArrowheads="1"/>
            </p:cNvSpPr>
            <p:nvPr/>
          </p:nvSpPr>
          <p:spPr bwMode="auto">
            <a:xfrm>
              <a:off x="695" y="1499"/>
              <a:ext cx="44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500</a:t>
              </a:r>
            </a:p>
          </p:txBody>
        </p:sp>
        <p:sp>
          <p:nvSpPr>
            <p:cNvPr id="32884" name="Text Box 116"/>
            <p:cNvSpPr txBox="1">
              <a:spLocks noChangeArrowheads="1"/>
            </p:cNvSpPr>
            <p:nvPr/>
          </p:nvSpPr>
          <p:spPr bwMode="auto">
            <a:xfrm rot="-5400000">
              <a:off x="-247" y="2495"/>
              <a:ext cx="16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sz="2000">
                  <a:solidFill>
                    <a:schemeClr val="accent2"/>
                  </a:solidFill>
                </a:rPr>
                <a:t>Number of Visitors</a:t>
              </a:r>
            </a:p>
          </p:txBody>
        </p:sp>
        <p:sp>
          <p:nvSpPr>
            <p:cNvPr id="32885" name="Line 117"/>
            <p:cNvSpPr>
              <a:spLocks noChangeShapeType="1"/>
            </p:cNvSpPr>
            <p:nvPr/>
          </p:nvSpPr>
          <p:spPr bwMode="auto">
            <a:xfrm>
              <a:off x="1089" y="3772"/>
              <a:ext cx="241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886" name="Line 118"/>
            <p:cNvSpPr>
              <a:spLocks noChangeShapeType="1"/>
            </p:cNvSpPr>
            <p:nvPr/>
          </p:nvSpPr>
          <p:spPr bwMode="auto">
            <a:xfrm>
              <a:off x="1089" y="1611"/>
              <a:ext cx="0" cy="216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887" name="Text Box 119" descr="Parchment"/>
            <p:cNvSpPr txBox="1">
              <a:spLocks noChangeArrowheads="1"/>
            </p:cNvSpPr>
            <p:nvPr/>
          </p:nvSpPr>
          <p:spPr bwMode="auto">
            <a:xfrm>
              <a:off x="192" y="216"/>
              <a:ext cx="5388" cy="7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1900" dirty="0"/>
                <a:t>The table below shows the number of people who visited a museum over a 10 day period last summer together with the daily sunshine totals. </a:t>
              </a:r>
            </a:p>
            <a:p>
              <a:pPr>
                <a:spcBef>
                  <a:spcPct val="50000"/>
                </a:spcBef>
              </a:pPr>
              <a:r>
                <a:rPr lang="en-GB" sz="2000" dirty="0"/>
                <a:t>Plot a </a:t>
              </a:r>
              <a:r>
                <a:rPr lang="en-GB" sz="2000" dirty="0">
                  <a:solidFill>
                    <a:srgbClr val="FF0000"/>
                  </a:solidFill>
                </a:rPr>
                <a:t>scatter graph </a:t>
              </a:r>
              <a:r>
                <a:rPr lang="en-GB" sz="2000" dirty="0"/>
                <a:t>for this data.</a:t>
              </a:r>
              <a:endParaRPr lang="en-GB" sz="2000" dirty="0">
                <a:solidFill>
                  <a:schemeClr val="accent2"/>
                </a:solidFill>
              </a:endParaRPr>
            </a:p>
          </p:txBody>
        </p:sp>
        <p:sp>
          <p:nvSpPr>
            <p:cNvPr id="32929" name="Line 161"/>
            <p:cNvSpPr>
              <a:spLocks noChangeShapeType="1"/>
            </p:cNvSpPr>
            <p:nvPr/>
          </p:nvSpPr>
          <p:spPr bwMode="auto">
            <a:xfrm rot="5400000">
              <a:off x="969" y="3655"/>
              <a:ext cx="23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30" name="Freeform 162"/>
            <p:cNvSpPr>
              <a:spLocks/>
            </p:cNvSpPr>
            <p:nvPr/>
          </p:nvSpPr>
          <p:spPr bwMode="auto">
            <a:xfrm rot="5400000">
              <a:off x="969" y="3611"/>
              <a:ext cx="243" cy="8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7" y="48"/>
                </a:cxn>
                <a:cxn ang="0">
                  <a:pos x="120" y="0"/>
                </a:cxn>
                <a:cxn ang="0">
                  <a:pos x="154" y="84"/>
                </a:cxn>
                <a:cxn ang="0">
                  <a:pos x="175" y="44"/>
                </a:cxn>
                <a:cxn ang="0">
                  <a:pos x="243" y="44"/>
                </a:cxn>
              </a:cxnLst>
              <a:rect l="0" t="0" r="r" b="b"/>
              <a:pathLst>
                <a:path w="243" h="84">
                  <a:moveTo>
                    <a:pt x="0" y="48"/>
                  </a:moveTo>
                  <a:lnTo>
                    <a:pt x="97" y="48"/>
                  </a:lnTo>
                  <a:lnTo>
                    <a:pt x="120" y="0"/>
                  </a:lnTo>
                  <a:lnTo>
                    <a:pt x="154" y="84"/>
                  </a:lnTo>
                  <a:lnTo>
                    <a:pt x="175" y="44"/>
                  </a:lnTo>
                  <a:lnTo>
                    <a:pt x="243" y="44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0" name="Rectangle 192"/>
            <p:cNvSpPr>
              <a:spLocks noChangeArrowheads="1"/>
            </p:cNvSpPr>
            <p:nvPr/>
          </p:nvSpPr>
          <p:spPr bwMode="auto">
            <a:xfrm>
              <a:off x="5196" y="1272"/>
              <a:ext cx="38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320</a:t>
              </a:r>
            </a:p>
          </p:txBody>
        </p:sp>
        <p:sp>
          <p:nvSpPr>
            <p:cNvPr id="32959" name="Rectangle 191"/>
            <p:cNvSpPr>
              <a:spLocks noChangeArrowheads="1"/>
            </p:cNvSpPr>
            <p:nvPr/>
          </p:nvSpPr>
          <p:spPr bwMode="auto">
            <a:xfrm>
              <a:off x="4788" y="1272"/>
              <a:ext cx="408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350</a:t>
              </a:r>
            </a:p>
          </p:txBody>
        </p:sp>
        <p:sp>
          <p:nvSpPr>
            <p:cNvPr id="32958" name="Rectangle 190"/>
            <p:cNvSpPr>
              <a:spLocks noChangeArrowheads="1"/>
            </p:cNvSpPr>
            <p:nvPr/>
          </p:nvSpPr>
          <p:spPr bwMode="auto">
            <a:xfrm>
              <a:off x="4404" y="1272"/>
              <a:ext cx="384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220</a:t>
              </a:r>
            </a:p>
          </p:txBody>
        </p:sp>
        <p:sp>
          <p:nvSpPr>
            <p:cNvPr id="32957" name="Rectangle 189"/>
            <p:cNvSpPr>
              <a:spLocks noChangeArrowheads="1"/>
            </p:cNvSpPr>
            <p:nvPr/>
          </p:nvSpPr>
          <p:spPr bwMode="auto">
            <a:xfrm>
              <a:off x="4008" y="1272"/>
              <a:ext cx="396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175</a:t>
              </a:r>
            </a:p>
          </p:txBody>
        </p:sp>
        <p:sp>
          <p:nvSpPr>
            <p:cNvPr id="32956" name="Rectangle 188"/>
            <p:cNvSpPr>
              <a:spLocks noChangeArrowheads="1"/>
            </p:cNvSpPr>
            <p:nvPr/>
          </p:nvSpPr>
          <p:spPr bwMode="auto">
            <a:xfrm>
              <a:off x="3612" y="1272"/>
              <a:ext cx="396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50</a:t>
              </a:r>
            </a:p>
          </p:txBody>
        </p:sp>
        <p:sp>
          <p:nvSpPr>
            <p:cNvPr id="32955" name="Rectangle 187"/>
            <p:cNvSpPr>
              <a:spLocks noChangeArrowheads="1"/>
            </p:cNvSpPr>
            <p:nvPr/>
          </p:nvSpPr>
          <p:spPr bwMode="auto">
            <a:xfrm>
              <a:off x="3192" y="1272"/>
              <a:ext cx="42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200</a:t>
              </a:r>
            </a:p>
          </p:txBody>
        </p:sp>
        <p:sp>
          <p:nvSpPr>
            <p:cNvPr id="32954" name="Rectangle 186"/>
            <p:cNvSpPr>
              <a:spLocks noChangeArrowheads="1"/>
            </p:cNvSpPr>
            <p:nvPr/>
          </p:nvSpPr>
          <p:spPr bwMode="auto">
            <a:xfrm>
              <a:off x="2772" y="1272"/>
              <a:ext cx="42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390</a:t>
              </a:r>
            </a:p>
          </p:txBody>
        </p:sp>
        <p:sp>
          <p:nvSpPr>
            <p:cNvPr id="32953" name="Rectangle 185"/>
            <p:cNvSpPr>
              <a:spLocks noChangeArrowheads="1"/>
            </p:cNvSpPr>
            <p:nvPr/>
          </p:nvSpPr>
          <p:spPr bwMode="auto">
            <a:xfrm>
              <a:off x="2376" y="1272"/>
              <a:ext cx="396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100</a:t>
              </a:r>
            </a:p>
          </p:txBody>
        </p:sp>
        <p:sp>
          <p:nvSpPr>
            <p:cNvPr id="32952" name="Rectangle 184"/>
            <p:cNvSpPr>
              <a:spLocks noChangeArrowheads="1"/>
            </p:cNvSpPr>
            <p:nvPr/>
          </p:nvSpPr>
          <p:spPr bwMode="auto">
            <a:xfrm>
              <a:off x="1908" y="1272"/>
              <a:ext cx="468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475</a:t>
              </a:r>
            </a:p>
          </p:txBody>
        </p:sp>
        <p:sp>
          <p:nvSpPr>
            <p:cNvPr id="32951" name="Rectangle 183"/>
            <p:cNvSpPr>
              <a:spLocks noChangeArrowheads="1"/>
            </p:cNvSpPr>
            <p:nvPr/>
          </p:nvSpPr>
          <p:spPr bwMode="auto">
            <a:xfrm>
              <a:off x="1527" y="1272"/>
              <a:ext cx="381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300</a:t>
              </a:r>
            </a:p>
          </p:txBody>
        </p:sp>
        <p:sp>
          <p:nvSpPr>
            <p:cNvPr id="32950" name="Rectangle 182"/>
            <p:cNvSpPr>
              <a:spLocks noChangeArrowheads="1"/>
            </p:cNvSpPr>
            <p:nvPr/>
          </p:nvSpPr>
          <p:spPr bwMode="auto">
            <a:xfrm>
              <a:off x="168" y="1272"/>
              <a:ext cx="1359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Visitors</a:t>
              </a:r>
            </a:p>
          </p:txBody>
        </p:sp>
        <p:sp>
          <p:nvSpPr>
            <p:cNvPr id="32949" name="Rectangle 181"/>
            <p:cNvSpPr>
              <a:spLocks noChangeArrowheads="1"/>
            </p:cNvSpPr>
            <p:nvPr/>
          </p:nvSpPr>
          <p:spPr bwMode="auto">
            <a:xfrm>
              <a:off x="5196" y="1012"/>
              <a:ext cx="380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2</a:t>
              </a:r>
            </a:p>
          </p:txBody>
        </p:sp>
        <p:sp>
          <p:nvSpPr>
            <p:cNvPr id="32948" name="Rectangle 180"/>
            <p:cNvSpPr>
              <a:spLocks noChangeArrowheads="1"/>
            </p:cNvSpPr>
            <p:nvPr/>
          </p:nvSpPr>
          <p:spPr bwMode="auto">
            <a:xfrm>
              <a:off x="4788" y="1012"/>
              <a:ext cx="408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</a:t>
              </a:r>
            </a:p>
          </p:txBody>
        </p:sp>
        <p:sp>
          <p:nvSpPr>
            <p:cNvPr id="32947" name="Rectangle 179"/>
            <p:cNvSpPr>
              <a:spLocks noChangeArrowheads="1"/>
            </p:cNvSpPr>
            <p:nvPr/>
          </p:nvSpPr>
          <p:spPr bwMode="auto">
            <a:xfrm>
              <a:off x="4404" y="1012"/>
              <a:ext cx="384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5</a:t>
              </a:r>
            </a:p>
          </p:txBody>
        </p:sp>
        <p:sp>
          <p:nvSpPr>
            <p:cNvPr id="32946" name="Rectangle 178"/>
            <p:cNvSpPr>
              <a:spLocks noChangeArrowheads="1"/>
            </p:cNvSpPr>
            <p:nvPr/>
          </p:nvSpPr>
          <p:spPr bwMode="auto">
            <a:xfrm>
              <a:off x="4008" y="1012"/>
              <a:ext cx="396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7</a:t>
              </a:r>
            </a:p>
          </p:txBody>
        </p:sp>
        <p:sp>
          <p:nvSpPr>
            <p:cNvPr id="32945" name="Rectangle 177"/>
            <p:cNvSpPr>
              <a:spLocks noChangeArrowheads="1"/>
            </p:cNvSpPr>
            <p:nvPr/>
          </p:nvSpPr>
          <p:spPr bwMode="auto">
            <a:xfrm>
              <a:off x="3612" y="1012"/>
              <a:ext cx="396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10</a:t>
              </a:r>
            </a:p>
          </p:txBody>
        </p:sp>
        <p:sp>
          <p:nvSpPr>
            <p:cNvPr id="32944" name="Rectangle 176"/>
            <p:cNvSpPr>
              <a:spLocks noChangeArrowheads="1"/>
            </p:cNvSpPr>
            <p:nvPr/>
          </p:nvSpPr>
          <p:spPr bwMode="auto">
            <a:xfrm>
              <a:off x="3192" y="1012"/>
              <a:ext cx="420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8</a:t>
              </a:r>
            </a:p>
          </p:txBody>
        </p:sp>
        <p:sp>
          <p:nvSpPr>
            <p:cNvPr id="32943" name="Rectangle 175"/>
            <p:cNvSpPr>
              <a:spLocks noChangeArrowheads="1"/>
            </p:cNvSpPr>
            <p:nvPr/>
          </p:nvSpPr>
          <p:spPr bwMode="auto">
            <a:xfrm>
              <a:off x="2772" y="1012"/>
              <a:ext cx="420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</a:t>
              </a:r>
            </a:p>
          </p:txBody>
        </p:sp>
        <p:sp>
          <p:nvSpPr>
            <p:cNvPr id="32942" name="Rectangle 174"/>
            <p:cNvSpPr>
              <a:spLocks noChangeArrowheads="1"/>
            </p:cNvSpPr>
            <p:nvPr/>
          </p:nvSpPr>
          <p:spPr bwMode="auto">
            <a:xfrm>
              <a:off x="2376" y="1012"/>
              <a:ext cx="396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8</a:t>
              </a:r>
            </a:p>
          </p:txBody>
        </p:sp>
        <p:sp>
          <p:nvSpPr>
            <p:cNvPr id="32941" name="Rectangle 173"/>
            <p:cNvSpPr>
              <a:spLocks noChangeArrowheads="1"/>
            </p:cNvSpPr>
            <p:nvPr/>
          </p:nvSpPr>
          <p:spPr bwMode="auto">
            <a:xfrm>
              <a:off x="1908" y="1012"/>
              <a:ext cx="468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0.5</a:t>
              </a:r>
            </a:p>
          </p:txBody>
        </p:sp>
        <p:sp>
          <p:nvSpPr>
            <p:cNvPr id="32940" name="Rectangle 172"/>
            <p:cNvSpPr>
              <a:spLocks noChangeArrowheads="1"/>
            </p:cNvSpPr>
            <p:nvPr/>
          </p:nvSpPr>
          <p:spPr bwMode="auto">
            <a:xfrm>
              <a:off x="1527" y="1012"/>
              <a:ext cx="381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6</a:t>
              </a:r>
            </a:p>
          </p:txBody>
        </p:sp>
        <p:sp>
          <p:nvSpPr>
            <p:cNvPr id="32939" name="Rectangle 171"/>
            <p:cNvSpPr>
              <a:spLocks noChangeArrowheads="1"/>
            </p:cNvSpPr>
            <p:nvPr/>
          </p:nvSpPr>
          <p:spPr bwMode="auto">
            <a:xfrm>
              <a:off x="168" y="1012"/>
              <a:ext cx="1359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Hours Sunshine</a:t>
              </a:r>
            </a:p>
          </p:txBody>
        </p:sp>
        <p:sp>
          <p:nvSpPr>
            <p:cNvPr id="32961" name="Line 193"/>
            <p:cNvSpPr>
              <a:spLocks noChangeShapeType="1"/>
            </p:cNvSpPr>
            <p:nvPr/>
          </p:nvSpPr>
          <p:spPr bwMode="auto">
            <a:xfrm>
              <a:off x="168" y="1012"/>
              <a:ext cx="5408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2" name="Line 194"/>
            <p:cNvSpPr>
              <a:spLocks noChangeShapeType="1"/>
            </p:cNvSpPr>
            <p:nvPr/>
          </p:nvSpPr>
          <p:spPr bwMode="auto">
            <a:xfrm>
              <a:off x="168" y="1272"/>
              <a:ext cx="54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3" name="Line 195"/>
            <p:cNvSpPr>
              <a:spLocks noChangeShapeType="1"/>
            </p:cNvSpPr>
            <p:nvPr/>
          </p:nvSpPr>
          <p:spPr bwMode="auto">
            <a:xfrm>
              <a:off x="168" y="1502"/>
              <a:ext cx="5408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4" name="Line 196"/>
            <p:cNvSpPr>
              <a:spLocks noChangeShapeType="1"/>
            </p:cNvSpPr>
            <p:nvPr/>
          </p:nvSpPr>
          <p:spPr bwMode="auto">
            <a:xfrm>
              <a:off x="168" y="1012"/>
              <a:ext cx="0" cy="49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5" name="Line 197"/>
            <p:cNvSpPr>
              <a:spLocks noChangeShapeType="1"/>
            </p:cNvSpPr>
            <p:nvPr/>
          </p:nvSpPr>
          <p:spPr bwMode="auto">
            <a:xfrm>
              <a:off x="1527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6" name="Line 198"/>
            <p:cNvSpPr>
              <a:spLocks noChangeShapeType="1"/>
            </p:cNvSpPr>
            <p:nvPr/>
          </p:nvSpPr>
          <p:spPr bwMode="auto">
            <a:xfrm>
              <a:off x="1908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7" name="Line 199"/>
            <p:cNvSpPr>
              <a:spLocks noChangeShapeType="1"/>
            </p:cNvSpPr>
            <p:nvPr/>
          </p:nvSpPr>
          <p:spPr bwMode="auto">
            <a:xfrm>
              <a:off x="2376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8" name="Line 200"/>
            <p:cNvSpPr>
              <a:spLocks noChangeShapeType="1"/>
            </p:cNvSpPr>
            <p:nvPr/>
          </p:nvSpPr>
          <p:spPr bwMode="auto">
            <a:xfrm>
              <a:off x="2772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9" name="Line 201"/>
            <p:cNvSpPr>
              <a:spLocks noChangeShapeType="1"/>
            </p:cNvSpPr>
            <p:nvPr/>
          </p:nvSpPr>
          <p:spPr bwMode="auto">
            <a:xfrm>
              <a:off x="3192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0" name="Line 202"/>
            <p:cNvSpPr>
              <a:spLocks noChangeShapeType="1"/>
            </p:cNvSpPr>
            <p:nvPr/>
          </p:nvSpPr>
          <p:spPr bwMode="auto">
            <a:xfrm>
              <a:off x="3612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1" name="Line 203"/>
            <p:cNvSpPr>
              <a:spLocks noChangeShapeType="1"/>
            </p:cNvSpPr>
            <p:nvPr/>
          </p:nvSpPr>
          <p:spPr bwMode="auto">
            <a:xfrm>
              <a:off x="4008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2" name="Line 204"/>
            <p:cNvSpPr>
              <a:spLocks noChangeShapeType="1"/>
            </p:cNvSpPr>
            <p:nvPr/>
          </p:nvSpPr>
          <p:spPr bwMode="auto">
            <a:xfrm>
              <a:off x="4404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3" name="Line 205"/>
            <p:cNvSpPr>
              <a:spLocks noChangeShapeType="1"/>
            </p:cNvSpPr>
            <p:nvPr/>
          </p:nvSpPr>
          <p:spPr bwMode="auto">
            <a:xfrm>
              <a:off x="4788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4" name="Line 206"/>
            <p:cNvSpPr>
              <a:spLocks noChangeShapeType="1"/>
            </p:cNvSpPr>
            <p:nvPr/>
          </p:nvSpPr>
          <p:spPr bwMode="auto">
            <a:xfrm>
              <a:off x="5196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5" name="Line 207"/>
            <p:cNvSpPr>
              <a:spLocks noChangeShapeType="1"/>
            </p:cNvSpPr>
            <p:nvPr/>
          </p:nvSpPr>
          <p:spPr bwMode="auto">
            <a:xfrm>
              <a:off x="5576" y="1012"/>
              <a:ext cx="0" cy="49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3030" name="Text Box 262"/>
            <p:cNvSpPr txBox="1">
              <a:spLocks noChangeArrowheads="1"/>
            </p:cNvSpPr>
            <p:nvPr/>
          </p:nvSpPr>
          <p:spPr bwMode="auto">
            <a:xfrm>
              <a:off x="975" y="3768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0</a:t>
              </a:r>
            </a:p>
          </p:txBody>
        </p:sp>
      </p:grpSp>
      <p:sp>
        <p:nvSpPr>
          <p:cNvPr id="33071" name="Rectangle 303"/>
          <p:cNvSpPr>
            <a:spLocks noChangeArrowheads="1"/>
          </p:cNvSpPr>
          <p:nvPr/>
        </p:nvSpPr>
        <p:spPr bwMode="auto">
          <a:xfrm>
            <a:off x="8244408" y="1619250"/>
            <a:ext cx="652314" cy="7524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3072" name="Oval 304"/>
          <p:cNvSpPr>
            <a:spLocks noChangeArrowheads="1"/>
          </p:cNvSpPr>
          <p:nvPr/>
        </p:nvSpPr>
        <p:spPr bwMode="auto">
          <a:xfrm>
            <a:off x="3995738" y="4030663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0" name="Oval 304"/>
          <p:cNvSpPr>
            <a:spLocks noChangeArrowheads="1"/>
          </p:cNvSpPr>
          <p:nvPr/>
        </p:nvSpPr>
        <p:spPr bwMode="auto">
          <a:xfrm>
            <a:off x="1906481" y="2710657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1" name="Oval 304"/>
          <p:cNvSpPr>
            <a:spLocks noChangeArrowheads="1"/>
          </p:cNvSpPr>
          <p:nvPr/>
        </p:nvSpPr>
        <p:spPr bwMode="auto">
          <a:xfrm>
            <a:off x="4760260" y="5596161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3" name="Oval 304"/>
          <p:cNvSpPr>
            <a:spLocks noChangeArrowheads="1"/>
          </p:cNvSpPr>
          <p:nvPr/>
        </p:nvSpPr>
        <p:spPr bwMode="auto">
          <a:xfrm>
            <a:off x="4788024" y="4804073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4" name="Oval 304"/>
          <p:cNvSpPr>
            <a:spLocks noChangeArrowheads="1"/>
          </p:cNvSpPr>
          <p:nvPr/>
        </p:nvSpPr>
        <p:spPr bwMode="auto">
          <a:xfrm>
            <a:off x="5522852" y="5748004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5" name="Oval 304"/>
          <p:cNvSpPr>
            <a:spLocks noChangeArrowheads="1"/>
          </p:cNvSpPr>
          <p:nvPr/>
        </p:nvSpPr>
        <p:spPr bwMode="auto">
          <a:xfrm>
            <a:off x="4385472" y="5005349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6" name="Oval 304"/>
          <p:cNvSpPr>
            <a:spLocks noChangeArrowheads="1"/>
          </p:cNvSpPr>
          <p:nvPr/>
        </p:nvSpPr>
        <p:spPr bwMode="auto">
          <a:xfrm>
            <a:off x="3621148" y="4660057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7" name="Oval 304"/>
          <p:cNvSpPr>
            <a:spLocks noChangeArrowheads="1"/>
          </p:cNvSpPr>
          <p:nvPr/>
        </p:nvSpPr>
        <p:spPr bwMode="auto">
          <a:xfrm>
            <a:off x="2843808" y="3694457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9" name="Oval 304"/>
          <p:cNvSpPr>
            <a:spLocks noChangeArrowheads="1"/>
          </p:cNvSpPr>
          <p:nvPr/>
        </p:nvSpPr>
        <p:spPr bwMode="auto">
          <a:xfrm>
            <a:off x="2470862" y="3876353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70" name="Text Box 2160" descr="Parchment"/>
          <p:cNvSpPr txBox="1">
            <a:spLocks noChangeArrowheads="1"/>
          </p:cNvSpPr>
          <p:nvPr/>
        </p:nvSpPr>
        <p:spPr bwMode="auto">
          <a:xfrm>
            <a:off x="5876925" y="3044825"/>
            <a:ext cx="2759075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dirty="0"/>
              <a:t>What does the graph show?</a:t>
            </a:r>
            <a:endParaRPr lang="en-GB" sz="2000" dirty="0">
              <a:solidFill>
                <a:schemeClr val="accent2"/>
              </a:solidFill>
            </a:endParaRPr>
          </a:p>
          <a:p>
            <a:pPr>
              <a:spcBef>
                <a:spcPct val="50000"/>
              </a:spcBef>
            </a:pPr>
            <a:r>
              <a:rPr lang="en-GB" sz="2000" dirty="0"/>
              <a:t>Do less people visit the museum when it is sunny?</a:t>
            </a:r>
          </a:p>
          <a:p>
            <a:pPr>
              <a:spcBef>
                <a:spcPct val="50000"/>
              </a:spcBef>
            </a:pPr>
            <a:endParaRPr lang="en-GB" sz="2000" dirty="0"/>
          </a:p>
        </p:txBody>
      </p:sp>
      <p:sp>
        <p:nvSpPr>
          <p:cNvPr id="171" name="Oval 304"/>
          <p:cNvSpPr>
            <a:spLocks noChangeArrowheads="1"/>
          </p:cNvSpPr>
          <p:nvPr/>
        </p:nvSpPr>
        <p:spPr bwMode="auto">
          <a:xfrm>
            <a:off x="2843808" y="3435921"/>
            <a:ext cx="57150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783356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" grpId="0" animBg="1"/>
      <p:bldP spid="170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Text Box 2160" descr="Parchment"/>
          <p:cNvSpPr txBox="1">
            <a:spLocks noChangeArrowheads="1"/>
          </p:cNvSpPr>
          <p:nvPr/>
        </p:nvSpPr>
        <p:spPr bwMode="auto">
          <a:xfrm>
            <a:off x="323528" y="342900"/>
            <a:ext cx="80772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 dirty="0"/>
              <a:t>Are people with bigger feet heavier than those with smaller feet?</a:t>
            </a:r>
          </a:p>
          <a:p>
            <a:pPr>
              <a:spcBef>
                <a:spcPct val="50000"/>
              </a:spcBef>
            </a:pPr>
            <a:r>
              <a:rPr lang="en-GB" sz="2800" dirty="0"/>
              <a:t>What do you think?</a:t>
            </a:r>
          </a:p>
          <a:p>
            <a:pPr>
              <a:spcBef>
                <a:spcPct val="50000"/>
              </a:spcBef>
            </a:pPr>
            <a:r>
              <a:rPr lang="en-GB" sz="2800" dirty="0"/>
              <a:t>How could you check?</a:t>
            </a:r>
          </a:p>
          <a:p>
            <a:pPr>
              <a:spcBef>
                <a:spcPct val="50000"/>
              </a:spcBef>
            </a:pPr>
            <a:endParaRPr lang="en-GB" sz="2800" dirty="0">
              <a:solidFill>
                <a:schemeClr val="accent2"/>
              </a:solidFill>
            </a:endParaRPr>
          </a:p>
          <a:p>
            <a:pPr>
              <a:spcBef>
                <a:spcPct val="50000"/>
              </a:spcBef>
            </a:pPr>
            <a:endParaRPr lang="en-GB" sz="2800" dirty="0">
              <a:solidFill>
                <a:schemeClr val="accent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752" y="2996952"/>
            <a:ext cx="4392488" cy="301983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49486518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224"/>
          <p:cNvGrpSpPr>
            <a:grpSpLocks/>
          </p:cNvGrpSpPr>
          <p:nvPr/>
        </p:nvGrpSpPr>
        <p:grpSpPr bwMode="auto">
          <a:xfrm>
            <a:off x="642938" y="342900"/>
            <a:ext cx="8139112" cy="6286500"/>
            <a:chOff x="405" y="216"/>
            <a:chExt cx="5127" cy="3960"/>
          </a:xfrm>
        </p:grpSpPr>
        <p:grpSp>
          <p:nvGrpSpPr>
            <p:cNvPr id="3" name="Group 2209"/>
            <p:cNvGrpSpPr>
              <a:grpSpLocks/>
            </p:cNvGrpSpPr>
            <p:nvPr/>
          </p:nvGrpSpPr>
          <p:grpSpPr bwMode="auto">
            <a:xfrm>
              <a:off x="405" y="216"/>
              <a:ext cx="5127" cy="3960"/>
              <a:chOff x="405" y="216"/>
              <a:chExt cx="5127" cy="3960"/>
            </a:xfrm>
          </p:grpSpPr>
          <p:grpSp>
            <p:nvGrpSpPr>
              <p:cNvPr id="4" name="Group 2208"/>
              <p:cNvGrpSpPr>
                <a:grpSpLocks/>
              </p:cNvGrpSpPr>
              <p:nvPr/>
            </p:nvGrpSpPr>
            <p:grpSpPr bwMode="auto">
              <a:xfrm>
                <a:off x="477" y="1487"/>
                <a:ext cx="3204" cy="2689"/>
                <a:chOff x="405" y="1470"/>
                <a:chExt cx="3204" cy="2689"/>
              </a:xfrm>
            </p:grpSpPr>
            <p:sp>
              <p:nvSpPr>
                <p:cNvPr id="9283" name="Text Box 2115"/>
                <p:cNvSpPr txBox="1">
                  <a:spLocks noChangeArrowheads="1"/>
                </p:cNvSpPr>
                <p:nvPr/>
              </p:nvSpPr>
              <p:spPr bwMode="auto">
                <a:xfrm>
                  <a:off x="1131" y="3751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4</a:t>
                  </a:r>
                </a:p>
              </p:txBody>
            </p:sp>
            <p:sp>
              <p:nvSpPr>
                <p:cNvPr id="9284" name="Text Box 2116"/>
                <p:cNvSpPr txBox="1">
                  <a:spLocks noChangeArrowheads="1"/>
                </p:cNvSpPr>
                <p:nvPr/>
              </p:nvSpPr>
              <p:spPr bwMode="auto">
                <a:xfrm>
                  <a:off x="1395" y="3751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5</a:t>
                  </a:r>
                </a:p>
              </p:txBody>
            </p:sp>
            <p:sp>
              <p:nvSpPr>
                <p:cNvPr id="9286" name="Text Box 2118"/>
                <p:cNvSpPr txBox="1">
                  <a:spLocks noChangeArrowheads="1"/>
                </p:cNvSpPr>
                <p:nvPr/>
              </p:nvSpPr>
              <p:spPr bwMode="auto">
                <a:xfrm>
                  <a:off x="1659" y="3747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6</a:t>
                  </a:r>
                </a:p>
              </p:txBody>
            </p:sp>
            <p:sp>
              <p:nvSpPr>
                <p:cNvPr id="9287" name="Text Box 2119"/>
                <p:cNvSpPr txBox="1">
                  <a:spLocks noChangeArrowheads="1"/>
                </p:cNvSpPr>
                <p:nvPr/>
              </p:nvSpPr>
              <p:spPr bwMode="auto">
                <a:xfrm>
                  <a:off x="1869" y="3751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7</a:t>
                  </a:r>
                </a:p>
              </p:txBody>
            </p:sp>
            <p:sp>
              <p:nvSpPr>
                <p:cNvPr id="9288" name="Text Box 2120"/>
                <p:cNvSpPr txBox="1">
                  <a:spLocks noChangeArrowheads="1"/>
                </p:cNvSpPr>
                <p:nvPr/>
              </p:nvSpPr>
              <p:spPr bwMode="auto">
                <a:xfrm>
                  <a:off x="2125" y="3743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8</a:t>
                  </a:r>
                </a:p>
              </p:txBody>
            </p:sp>
            <p:sp>
              <p:nvSpPr>
                <p:cNvPr id="9289" name="Text Box 2121"/>
                <p:cNvSpPr txBox="1">
                  <a:spLocks noChangeArrowheads="1"/>
                </p:cNvSpPr>
                <p:nvPr/>
              </p:nvSpPr>
              <p:spPr bwMode="auto">
                <a:xfrm>
                  <a:off x="2365" y="3739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9</a:t>
                  </a:r>
                </a:p>
              </p:txBody>
            </p:sp>
            <p:sp>
              <p:nvSpPr>
                <p:cNvPr id="9290" name="Text Box 2122"/>
                <p:cNvSpPr txBox="1">
                  <a:spLocks noChangeArrowheads="1"/>
                </p:cNvSpPr>
                <p:nvPr/>
              </p:nvSpPr>
              <p:spPr bwMode="auto">
                <a:xfrm>
                  <a:off x="2561" y="374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10</a:t>
                  </a:r>
                </a:p>
              </p:txBody>
            </p:sp>
            <p:sp>
              <p:nvSpPr>
                <p:cNvPr id="9291" name="Text Box 2123"/>
                <p:cNvSpPr txBox="1">
                  <a:spLocks noChangeArrowheads="1"/>
                </p:cNvSpPr>
                <p:nvPr/>
              </p:nvSpPr>
              <p:spPr bwMode="auto">
                <a:xfrm>
                  <a:off x="2809" y="3751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11</a:t>
                  </a:r>
                </a:p>
              </p:txBody>
            </p:sp>
            <p:sp>
              <p:nvSpPr>
                <p:cNvPr id="9292" name="Text Box 2124"/>
                <p:cNvSpPr txBox="1">
                  <a:spLocks noChangeArrowheads="1"/>
                </p:cNvSpPr>
                <p:nvPr/>
              </p:nvSpPr>
              <p:spPr bwMode="auto">
                <a:xfrm>
                  <a:off x="3033" y="3747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12</a:t>
                  </a:r>
                </a:p>
              </p:txBody>
            </p:sp>
            <p:sp>
              <p:nvSpPr>
                <p:cNvPr id="9293" name="Text Box 2125"/>
                <p:cNvSpPr txBox="1">
                  <a:spLocks noChangeArrowheads="1"/>
                </p:cNvSpPr>
                <p:nvPr/>
              </p:nvSpPr>
              <p:spPr bwMode="auto">
                <a:xfrm>
                  <a:off x="3281" y="374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13</a:t>
                  </a:r>
                </a:p>
              </p:txBody>
            </p:sp>
            <p:sp>
              <p:nvSpPr>
                <p:cNvPr id="9294" name="Text Box 2126"/>
                <p:cNvSpPr txBox="1">
                  <a:spLocks noChangeArrowheads="1"/>
                </p:cNvSpPr>
                <p:nvPr/>
              </p:nvSpPr>
              <p:spPr bwMode="auto">
                <a:xfrm>
                  <a:off x="1731" y="3909"/>
                  <a:ext cx="976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>
                      <a:solidFill>
                        <a:schemeClr val="accent2"/>
                      </a:solidFill>
                    </a:rPr>
                    <a:t>Shoe Size</a:t>
                  </a:r>
                </a:p>
              </p:txBody>
            </p:sp>
            <p:sp>
              <p:nvSpPr>
                <p:cNvPr id="9295" name="Text Box 2127"/>
                <p:cNvSpPr txBox="1">
                  <a:spLocks noChangeArrowheads="1"/>
                </p:cNvSpPr>
                <p:nvPr/>
              </p:nvSpPr>
              <p:spPr bwMode="auto">
                <a:xfrm>
                  <a:off x="675" y="3377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60</a:t>
                  </a:r>
                </a:p>
              </p:txBody>
            </p:sp>
            <p:sp>
              <p:nvSpPr>
                <p:cNvPr id="9297" name="Text Box 2129"/>
                <p:cNvSpPr txBox="1">
                  <a:spLocks noChangeArrowheads="1"/>
                </p:cNvSpPr>
                <p:nvPr/>
              </p:nvSpPr>
              <p:spPr bwMode="auto">
                <a:xfrm>
                  <a:off x="675" y="3125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65</a:t>
                  </a:r>
                </a:p>
              </p:txBody>
            </p:sp>
            <p:sp>
              <p:nvSpPr>
                <p:cNvPr id="9298" name="Text Box 2130"/>
                <p:cNvSpPr txBox="1">
                  <a:spLocks noChangeArrowheads="1"/>
                </p:cNvSpPr>
                <p:nvPr/>
              </p:nvSpPr>
              <p:spPr bwMode="auto">
                <a:xfrm>
                  <a:off x="663" y="289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70</a:t>
                  </a:r>
                </a:p>
              </p:txBody>
            </p:sp>
            <p:sp>
              <p:nvSpPr>
                <p:cNvPr id="9299" name="Text Box 2131"/>
                <p:cNvSpPr txBox="1">
                  <a:spLocks noChangeArrowheads="1"/>
                </p:cNvSpPr>
                <p:nvPr/>
              </p:nvSpPr>
              <p:spPr bwMode="auto">
                <a:xfrm>
                  <a:off x="667" y="2657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75</a:t>
                  </a:r>
                </a:p>
              </p:txBody>
            </p:sp>
            <p:sp>
              <p:nvSpPr>
                <p:cNvPr id="9300" name="Text Box 2132"/>
                <p:cNvSpPr txBox="1">
                  <a:spLocks noChangeArrowheads="1"/>
                </p:cNvSpPr>
                <p:nvPr/>
              </p:nvSpPr>
              <p:spPr bwMode="auto">
                <a:xfrm>
                  <a:off x="683" y="239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80</a:t>
                  </a:r>
                </a:p>
              </p:txBody>
            </p:sp>
            <p:sp>
              <p:nvSpPr>
                <p:cNvPr id="9301" name="Text Box 2133"/>
                <p:cNvSpPr txBox="1">
                  <a:spLocks noChangeArrowheads="1"/>
                </p:cNvSpPr>
                <p:nvPr/>
              </p:nvSpPr>
              <p:spPr bwMode="auto">
                <a:xfrm>
                  <a:off x="679" y="2169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85</a:t>
                  </a:r>
                </a:p>
              </p:txBody>
            </p:sp>
            <p:sp>
              <p:nvSpPr>
                <p:cNvPr id="9302" name="Text Box 2134"/>
                <p:cNvSpPr txBox="1">
                  <a:spLocks noChangeArrowheads="1"/>
                </p:cNvSpPr>
                <p:nvPr/>
              </p:nvSpPr>
              <p:spPr bwMode="auto">
                <a:xfrm>
                  <a:off x="671" y="193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90</a:t>
                  </a:r>
                </a:p>
              </p:txBody>
            </p:sp>
            <p:sp>
              <p:nvSpPr>
                <p:cNvPr id="9303" name="Text Box 2135"/>
                <p:cNvSpPr txBox="1">
                  <a:spLocks noChangeArrowheads="1"/>
                </p:cNvSpPr>
                <p:nvPr/>
              </p:nvSpPr>
              <p:spPr bwMode="auto">
                <a:xfrm>
                  <a:off x="675" y="1681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95</a:t>
                  </a:r>
                </a:p>
              </p:txBody>
            </p:sp>
            <p:grpSp>
              <p:nvGrpSpPr>
                <p:cNvPr id="5" name="Group 2156"/>
                <p:cNvGrpSpPr>
                  <a:grpSpLocks/>
                </p:cNvGrpSpPr>
                <p:nvPr/>
              </p:nvGrpSpPr>
              <p:grpSpPr bwMode="auto">
                <a:xfrm>
                  <a:off x="1017" y="1574"/>
                  <a:ext cx="2411" cy="2169"/>
                  <a:chOff x="1349" y="1496"/>
                  <a:chExt cx="2411" cy="2169"/>
                </a:xfrm>
              </p:grpSpPr>
              <p:sp>
                <p:nvSpPr>
                  <p:cNvPr id="9170" name="Rectangle 2002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1" name="Rectangle 2003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2" name="Rectangle 2004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3" name="Rectangle 2005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4" name="Rectangle 2006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3424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5" name="Rectangle 2007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6" name="Rectangle 2008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7" name="Rectangle 2009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8" name="Rectangle 2010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9" name="Rectangle 2011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2" name="Rectangle 2014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3" name="Rectangle 2015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4" name="Rectangle 2016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5" name="Rectangle 2017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6" name="Rectangle 2018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3183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7" name="Rectangle 2019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8" name="Rectangle 2020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9" name="Rectangle 2021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0" name="Rectangle 2022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1" name="Rectangle 2023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3" name="Rectangle 2025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4" name="Rectangle 2026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5" name="Rectangle 2027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6" name="Rectangle 2028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7" name="Rectangle 2029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2942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8" name="Rectangle 2030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9" name="Rectangle 2031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0" name="Rectangle 2032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1" name="Rectangle 2033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2" name="Rectangle 2034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4" name="Rectangle 2036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5" name="Rectangle 2037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6" name="Rectangle 2038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7" name="Rectangle 2039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8" name="Rectangle 2040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2700"/>
                    <a:ext cx="242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9" name="Rectangle 2041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0" name="Rectangle 2042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1" name="Rectangle 2043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2" name="Rectangle 2044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3" name="Rectangle 2045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5" name="Rectangle 2047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6" name="Rectangle 2048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7" name="Rectangle 2049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8" name="Rectangle 2050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9" name="Rectangle 2051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2460"/>
                    <a:ext cx="242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0" name="Rectangle 2052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1" name="Rectangle 2053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2" name="Rectangle 2054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3" name="Rectangle 2055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4" name="Rectangle 2056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6" name="Rectangle 2058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7" name="Rectangle 2059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8" name="Rectangle 2060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9" name="Rectangle 2061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0" name="Rectangle 2062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2219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1" name="Rectangle 2063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2" name="Rectangle 2064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3" name="Rectangle 2065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4" name="Rectangle 2066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5" name="Rectangle 2067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7" name="Rectangle 2069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8" name="Rectangle 2070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9" name="Rectangle 2071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0" name="Rectangle 2072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1" name="Rectangle 2073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1977"/>
                    <a:ext cx="242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2" name="Rectangle 2074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3" name="Rectangle 2075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4" name="Rectangle 2076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5" name="Rectangle 2077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6" name="Rectangle 2078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8" name="Rectangle 2080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9" name="Rectangle 2081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0" name="Rectangle 2082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1" name="Rectangle 2083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2" name="Rectangle 2084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1737"/>
                    <a:ext cx="242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3" name="Rectangle 2085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4" name="Rectangle 2086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5" name="Rectangle 2087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6" name="Rectangle 2088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7" name="Rectangle 2089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5" name="Rectangle 2137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6" name="Rectangle 2138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7" name="Rectangle 2139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8" name="Rectangle 2140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9" name="Rectangle 2141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1496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0" name="Rectangle 2142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1" name="Rectangle 2143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2" name="Rectangle 2144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3" name="Rectangle 2145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4" name="Rectangle 2146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9315" name="Text Box 2147"/>
                <p:cNvSpPr txBox="1">
                  <a:spLocks noChangeArrowheads="1"/>
                </p:cNvSpPr>
                <p:nvPr/>
              </p:nvSpPr>
              <p:spPr bwMode="auto">
                <a:xfrm>
                  <a:off x="647" y="1470"/>
                  <a:ext cx="449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100</a:t>
                  </a:r>
                </a:p>
              </p:txBody>
            </p:sp>
            <p:sp>
              <p:nvSpPr>
                <p:cNvPr id="9316" name="Text Box 2148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42" y="2600"/>
                  <a:ext cx="976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GB" sz="2000">
                      <a:solidFill>
                        <a:schemeClr val="accent2"/>
                      </a:solidFill>
                    </a:rPr>
                    <a:t>Mass (kg)</a:t>
                  </a:r>
                </a:p>
              </p:txBody>
            </p:sp>
            <p:sp>
              <p:nvSpPr>
                <p:cNvPr id="9325" name="Line 2157"/>
                <p:cNvSpPr>
                  <a:spLocks noChangeShapeType="1"/>
                </p:cNvSpPr>
                <p:nvPr/>
              </p:nvSpPr>
              <p:spPr bwMode="auto">
                <a:xfrm>
                  <a:off x="1017" y="3743"/>
                  <a:ext cx="2411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9282" name="Line 2114"/>
                <p:cNvSpPr>
                  <a:spLocks noChangeShapeType="1"/>
                </p:cNvSpPr>
                <p:nvPr/>
              </p:nvSpPr>
              <p:spPr bwMode="auto">
                <a:xfrm>
                  <a:off x="1017" y="1582"/>
                  <a:ext cx="0" cy="2169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9328" name="Text Box 2160" descr="Parchment"/>
              <p:cNvSpPr txBox="1">
                <a:spLocks noChangeArrowheads="1"/>
              </p:cNvSpPr>
              <p:nvPr/>
            </p:nvSpPr>
            <p:spPr bwMode="auto">
              <a:xfrm>
                <a:off x="444" y="216"/>
                <a:ext cx="5088" cy="5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2000" dirty="0"/>
                  <a:t>The table below shows the shoe size and mass of 10 men.</a:t>
                </a:r>
              </a:p>
              <a:p>
                <a:pPr>
                  <a:spcBef>
                    <a:spcPct val="50000"/>
                  </a:spcBef>
                </a:pPr>
                <a:r>
                  <a:rPr lang="en-GB" sz="2000" dirty="0"/>
                  <a:t>Plot a </a:t>
                </a:r>
                <a:r>
                  <a:rPr lang="en-GB" sz="2000" dirty="0">
                    <a:solidFill>
                      <a:srgbClr val="FF0000"/>
                    </a:solidFill>
                  </a:rPr>
                  <a:t>scatter graph </a:t>
                </a:r>
                <a:r>
                  <a:rPr lang="en-GB" sz="2000" dirty="0"/>
                  <a:t>for this data</a:t>
                </a:r>
                <a:r>
                  <a:rPr lang="en-GB" sz="2000" dirty="0">
                    <a:solidFill>
                      <a:schemeClr val="accent2"/>
                    </a:solidFill>
                  </a:rPr>
                  <a:t>.</a:t>
                </a:r>
              </a:p>
            </p:txBody>
          </p:sp>
          <p:sp>
            <p:nvSpPr>
              <p:cNvPr id="9351" name="Rectangle 2183"/>
              <p:cNvSpPr>
                <a:spLocks noChangeArrowheads="1"/>
              </p:cNvSpPr>
              <p:nvPr/>
            </p:nvSpPr>
            <p:spPr bwMode="auto">
              <a:xfrm>
                <a:off x="5066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80</a:t>
                </a:r>
              </a:p>
            </p:txBody>
          </p:sp>
          <p:sp>
            <p:nvSpPr>
              <p:cNvPr id="9350" name="Rectangle 2182"/>
              <p:cNvSpPr>
                <a:spLocks noChangeArrowheads="1"/>
              </p:cNvSpPr>
              <p:nvPr/>
            </p:nvSpPr>
            <p:spPr bwMode="auto">
              <a:xfrm>
                <a:off x="4600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74</a:t>
                </a:r>
              </a:p>
            </p:txBody>
          </p:sp>
          <p:sp>
            <p:nvSpPr>
              <p:cNvPr id="9349" name="Rectangle 2181"/>
              <p:cNvSpPr>
                <a:spLocks noChangeArrowheads="1"/>
              </p:cNvSpPr>
              <p:nvPr/>
            </p:nvSpPr>
            <p:spPr bwMode="auto">
              <a:xfrm>
                <a:off x="4134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88</a:t>
                </a:r>
              </a:p>
            </p:txBody>
          </p:sp>
          <p:sp>
            <p:nvSpPr>
              <p:cNvPr id="9348" name="Rectangle 2180"/>
              <p:cNvSpPr>
                <a:spLocks noChangeArrowheads="1"/>
              </p:cNvSpPr>
              <p:nvPr/>
            </p:nvSpPr>
            <p:spPr bwMode="auto">
              <a:xfrm>
                <a:off x="3668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76</a:t>
                </a:r>
              </a:p>
            </p:txBody>
          </p:sp>
          <p:sp>
            <p:nvSpPr>
              <p:cNvPr id="9347" name="Rectangle 2179"/>
              <p:cNvSpPr>
                <a:spLocks noChangeArrowheads="1"/>
              </p:cNvSpPr>
              <p:nvPr/>
            </p:nvSpPr>
            <p:spPr bwMode="auto">
              <a:xfrm>
                <a:off x="3202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78</a:t>
                </a:r>
              </a:p>
            </p:txBody>
          </p:sp>
          <p:sp>
            <p:nvSpPr>
              <p:cNvPr id="9346" name="Rectangle 2178"/>
              <p:cNvSpPr>
                <a:spLocks noChangeArrowheads="1"/>
              </p:cNvSpPr>
              <p:nvPr/>
            </p:nvSpPr>
            <p:spPr bwMode="auto">
              <a:xfrm>
                <a:off x="2735" y="1129"/>
                <a:ext cx="467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78</a:t>
                </a:r>
              </a:p>
            </p:txBody>
          </p:sp>
          <p:sp>
            <p:nvSpPr>
              <p:cNvPr id="9345" name="Rectangle 2177"/>
              <p:cNvSpPr>
                <a:spLocks noChangeArrowheads="1"/>
              </p:cNvSpPr>
              <p:nvPr/>
            </p:nvSpPr>
            <p:spPr bwMode="auto">
              <a:xfrm>
                <a:off x="2269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92</a:t>
                </a:r>
              </a:p>
            </p:txBody>
          </p:sp>
          <p:sp>
            <p:nvSpPr>
              <p:cNvPr id="9344" name="Rectangle 2176"/>
              <p:cNvSpPr>
                <a:spLocks noChangeArrowheads="1"/>
              </p:cNvSpPr>
              <p:nvPr/>
            </p:nvSpPr>
            <p:spPr bwMode="auto">
              <a:xfrm>
                <a:off x="1803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68</a:t>
                </a:r>
              </a:p>
            </p:txBody>
          </p:sp>
          <p:sp>
            <p:nvSpPr>
              <p:cNvPr id="9343" name="Rectangle 2175"/>
              <p:cNvSpPr>
                <a:spLocks noChangeArrowheads="1"/>
              </p:cNvSpPr>
              <p:nvPr/>
            </p:nvSpPr>
            <p:spPr bwMode="auto">
              <a:xfrm>
                <a:off x="1337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97</a:t>
                </a:r>
              </a:p>
            </p:txBody>
          </p:sp>
          <p:sp>
            <p:nvSpPr>
              <p:cNvPr id="9342" name="Rectangle 2174"/>
              <p:cNvSpPr>
                <a:spLocks noChangeArrowheads="1"/>
              </p:cNvSpPr>
              <p:nvPr/>
            </p:nvSpPr>
            <p:spPr bwMode="auto">
              <a:xfrm>
                <a:off x="871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65</a:t>
                </a:r>
              </a:p>
            </p:txBody>
          </p:sp>
          <p:sp>
            <p:nvSpPr>
              <p:cNvPr id="9341" name="Rectangle 2173"/>
              <p:cNvSpPr>
                <a:spLocks noChangeArrowheads="1"/>
              </p:cNvSpPr>
              <p:nvPr/>
            </p:nvSpPr>
            <p:spPr bwMode="auto">
              <a:xfrm>
                <a:off x="405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</a:pPr>
                <a:r>
                  <a:rPr lang="en-GB" sz="1800">
                    <a:solidFill>
                      <a:schemeClr val="accent2"/>
                    </a:solidFill>
                  </a:rPr>
                  <a:t>Mass</a:t>
                </a:r>
              </a:p>
            </p:txBody>
          </p:sp>
          <p:sp>
            <p:nvSpPr>
              <p:cNvPr id="9340" name="Rectangle 2172"/>
              <p:cNvSpPr>
                <a:spLocks noChangeArrowheads="1"/>
              </p:cNvSpPr>
              <p:nvPr/>
            </p:nvSpPr>
            <p:spPr bwMode="auto">
              <a:xfrm>
                <a:off x="5066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8</a:t>
                </a:r>
              </a:p>
            </p:txBody>
          </p:sp>
          <p:sp>
            <p:nvSpPr>
              <p:cNvPr id="9339" name="Rectangle 2171"/>
              <p:cNvSpPr>
                <a:spLocks noChangeArrowheads="1"/>
              </p:cNvSpPr>
              <p:nvPr/>
            </p:nvSpPr>
            <p:spPr bwMode="auto">
              <a:xfrm>
                <a:off x="4600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6</a:t>
                </a:r>
              </a:p>
            </p:txBody>
          </p:sp>
          <p:sp>
            <p:nvSpPr>
              <p:cNvPr id="9338" name="Rectangle 2170"/>
              <p:cNvSpPr>
                <a:spLocks noChangeArrowheads="1"/>
              </p:cNvSpPr>
              <p:nvPr/>
            </p:nvSpPr>
            <p:spPr bwMode="auto">
              <a:xfrm>
                <a:off x="4134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11</a:t>
                </a:r>
              </a:p>
            </p:txBody>
          </p:sp>
          <p:sp>
            <p:nvSpPr>
              <p:cNvPr id="9337" name="Rectangle 2169"/>
              <p:cNvSpPr>
                <a:spLocks noChangeArrowheads="1"/>
              </p:cNvSpPr>
              <p:nvPr/>
            </p:nvSpPr>
            <p:spPr bwMode="auto">
              <a:xfrm>
                <a:off x="3668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8</a:t>
                </a:r>
              </a:p>
            </p:txBody>
          </p:sp>
          <p:sp>
            <p:nvSpPr>
              <p:cNvPr id="9336" name="Rectangle 2168"/>
              <p:cNvSpPr>
                <a:spLocks noChangeArrowheads="1"/>
              </p:cNvSpPr>
              <p:nvPr/>
            </p:nvSpPr>
            <p:spPr bwMode="auto">
              <a:xfrm>
                <a:off x="3202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9</a:t>
                </a:r>
              </a:p>
            </p:txBody>
          </p:sp>
          <p:sp>
            <p:nvSpPr>
              <p:cNvPr id="9335" name="Rectangle 2167"/>
              <p:cNvSpPr>
                <a:spLocks noChangeArrowheads="1"/>
              </p:cNvSpPr>
              <p:nvPr/>
            </p:nvSpPr>
            <p:spPr bwMode="auto">
              <a:xfrm>
                <a:off x="2735" y="880"/>
                <a:ext cx="467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10</a:t>
                </a:r>
              </a:p>
            </p:txBody>
          </p:sp>
          <p:sp>
            <p:nvSpPr>
              <p:cNvPr id="9334" name="Rectangle 2166"/>
              <p:cNvSpPr>
                <a:spLocks noChangeArrowheads="1"/>
              </p:cNvSpPr>
              <p:nvPr/>
            </p:nvSpPr>
            <p:spPr bwMode="auto">
              <a:xfrm>
                <a:off x="2269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10</a:t>
                </a:r>
              </a:p>
            </p:txBody>
          </p:sp>
          <p:sp>
            <p:nvSpPr>
              <p:cNvPr id="9333" name="Rectangle 2165"/>
              <p:cNvSpPr>
                <a:spLocks noChangeArrowheads="1"/>
              </p:cNvSpPr>
              <p:nvPr/>
            </p:nvSpPr>
            <p:spPr bwMode="auto">
              <a:xfrm>
                <a:off x="1803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 dirty="0"/>
                  <a:t>12</a:t>
                </a:r>
              </a:p>
            </p:txBody>
          </p:sp>
          <p:sp>
            <p:nvSpPr>
              <p:cNvPr id="9332" name="Rectangle 2164"/>
              <p:cNvSpPr>
                <a:spLocks noChangeArrowheads="1"/>
              </p:cNvSpPr>
              <p:nvPr/>
            </p:nvSpPr>
            <p:spPr bwMode="auto">
              <a:xfrm>
                <a:off x="1337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12</a:t>
                </a:r>
              </a:p>
            </p:txBody>
          </p:sp>
          <p:sp>
            <p:nvSpPr>
              <p:cNvPr id="9331" name="Rectangle 2163"/>
              <p:cNvSpPr>
                <a:spLocks noChangeArrowheads="1"/>
              </p:cNvSpPr>
              <p:nvPr/>
            </p:nvSpPr>
            <p:spPr bwMode="auto">
              <a:xfrm>
                <a:off x="871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5</a:t>
                </a:r>
              </a:p>
            </p:txBody>
          </p:sp>
          <p:sp>
            <p:nvSpPr>
              <p:cNvPr id="9330" name="Rectangle 2162"/>
              <p:cNvSpPr>
                <a:spLocks noChangeArrowheads="1"/>
              </p:cNvSpPr>
              <p:nvPr/>
            </p:nvSpPr>
            <p:spPr bwMode="auto">
              <a:xfrm>
                <a:off x="405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</a:pPr>
                <a:r>
                  <a:rPr lang="en-GB" sz="1800">
                    <a:solidFill>
                      <a:schemeClr val="accent2"/>
                    </a:solidFill>
                  </a:rPr>
                  <a:t>Size</a:t>
                </a:r>
              </a:p>
            </p:txBody>
          </p:sp>
          <p:sp>
            <p:nvSpPr>
              <p:cNvPr id="9352" name="Line 2184"/>
              <p:cNvSpPr>
                <a:spLocks noChangeShapeType="1"/>
              </p:cNvSpPr>
              <p:nvPr/>
            </p:nvSpPr>
            <p:spPr bwMode="auto">
              <a:xfrm>
                <a:off x="405" y="880"/>
                <a:ext cx="512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3" name="Line 2185"/>
              <p:cNvSpPr>
                <a:spLocks noChangeShapeType="1"/>
              </p:cNvSpPr>
              <p:nvPr/>
            </p:nvSpPr>
            <p:spPr bwMode="auto">
              <a:xfrm>
                <a:off x="405" y="1129"/>
                <a:ext cx="512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4" name="Line 2186"/>
              <p:cNvSpPr>
                <a:spLocks noChangeShapeType="1"/>
              </p:cNvSpPr>
              <p:nvPr/>
            </p:nvSpPr>
            <p:spPr bwMode="auto">
              <a:xfrm>
                <a:off x="405" y="1378"/>
                <a:ext cx="512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5" name="Line 2187"/>
              <p:cNvSpPr>
                <a:spLocks noChangeShapeType="1"/>
              </p:cNvSpPr>
              <p:nvPr/>
            </p:nvSpPr>
            <p:spPr bwMode="auto">
              <a:xfrm>
                <a:off x="405" y="880"/>
                <a:ext cx="0" cy="498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6" name="Line 2188"/>
              <p:cNvSpPr>
                <a:spLocks noChangeShapeType="1"/>
              </p:cNvSpPr>
              <p:nvPr/>
            </p:nvSpPr>
            <p:spPr bwMode="auto">
              <a:xfrm>
                <a:off x="871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7" name="Line 2189"/>
              <p:cNvSpPr>
                <a:spLocks noChangeShapeType="1"/>
              </p:cNvSpPr>
              <p:nvPr/>
            </p:nvSpPr>
            <p:spPr bwMode="auto">
              <a:xfrm>
                <a:off x="1337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8" name="Line 2190"/>
              <p:cNvSpPr>
                <a:spLocks noChangeShapeType="1"/>
              </p:cNvSpPr>
              <p:nvPr/>
            </p:nvSpPr>
            <p:spPr bwMode="auto">
              <a:xfrm>
                <a:off x="1803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9" name="Line 2191"/>
              <p:cNvSpPr>
                <a:spLocks noChangeShapeType="1"/>
              </p:cNvSpPr>
              <p:nvPr/>
            </p:nvSpPr>
            <p:spPr bwMode="auto">
              <a:xfrm>
                <a:off x="2269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0" name="Line 2192"/>
              <p:cNvSpPr>
                <a:spLocks noChangeShapeType="1"/>
              </p:cNvSpPr>
              <p:nvPr/>
            </p:nvSpPr>
            <p:spPr bwMode="auto">
              <a:xfrm>
                <a:off x="2735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1" name="Line 2193"/>
              <p:cNvSpPr>
                <a:spLocks noChangeShapeType="1"/>
              </p:cNvSpPr>
              <p:nvPr/>
            </p:nvSpPr>
            <p:spPr bwMode="auto">
              <a:xfrm>
                <a:off x="3202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2" name="Line 2194"/>
              <p:cNvSpPr>
                <a:spLocks noChangeShapeType="1"/>
              </p:cNvSpPr>
              <p:nvPr/>
            </p:nvSpPr>
            <p:spPr bwMode="auto">
              <a:xfrm>
                <a:off x="3668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3" name="Line 2195"/>
              <p:cNvSpPr>
                <a:spLocks noChangeShapeType="1"/>
              </p:cNvSpPr>
              <p:nvPr/>
            </p:nvSpPr>
            <p:spPr bwMode="auto">
              <a:xfrm>
                <a:off x="4134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4" name="Line 2196"/>
              <p:cNvSpPr>
                <a:spLocks noChangeShapeType="1"/>
              </p:cNvSpPr>
              <p:nvPr/>
            </p:nvSpPr>
            <p:spPr bwMode="auto">
              <a:xfrm>
                <a:off x="4600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5" name="Line 2197"/>
              <p:cNvSpPr>
                <a:spLocks noChangeShapeType="1"/>
              </p:cNvSpPr>
              <p:nvPr/>
            </p:nvSpPr>
            <p:spPr bwMode="auto">
              <a:xfrm>
                <a:off x="5066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6" name="Line 2198"/>
              <p:cNvSpPr>
                <a:spLocks noChangeShapeType="1"/>
              </p:cNvSpPr>
              <p:nvPr/>
            </p:nvSpPr>
            <p:spPr bwMode="auto">
              <a:xfrm>
                <a:off x="5532" y="880"/>
                <a:ext cx="0" cy="498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6" name="Group 2223"/>
            <p:cNvGrpSpPr>
              <a:grpSpLocks/>
            </p:cNvGrpSpPr>
            <p:nvPr/>
          </p:nvGrpSpPr>
          <p:grpSpPr bwMode="auto">
            <a:xfrm>
              <a:off x="1049" y="3519"/>
              <a:ext cx="281" cy="281"/>
              <a:chOff x="854" y="3609"/>
              <a:chExt cx="281" cy="281"/>
            </a:xfrm>
          </p:grpSpPr>
          <p:grpSp>
            <p:nvGrpSpPr>
              <p:cNvPr id="7" name="Group 2222"/>
              <p:cNvGrpSpPr>
                <a:grpSpLocks/>
              </p:cNvGrpSpPr>
              <p:nvPr/>
            </p:nvGrpSpPr>
            <p:grpSpPr bwMode="auto">
              <a:xfrm>
                <a:off x="891" y="3616"/>
                <a:ext cx="244" cy="274"/>
                <a:chOff x="891" y="3616"/>
                <a:chExt cx="244" cy="274"/>
              </a:xfrm>
            </p:grpSpPr>
            <p:sp>
              <p:nvSpPr>
                <p:cNvPr id="9385" name="Line 2217"/>
                <p:cNvSpPr>
                  <a:spLocks noChangeShapeType="1"/>
                </p:cNvSpPr>
                <p:nvPr/>
              </p:nvSpPr>
              <p:spPr bwMode="auto">
                <a:xfrm>
                  <a:off x="900" y="3852"/>
                  <a:ext cx="234" cy="0"/>
                </a:xfrm>
                <a:prstGeom prst="line">
                  <a:avLst/>
                </a:prstGeom>
                <a:noFill/>
                <a:ln w="2857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9386" name="Freeform 2218"/>
                <p:cNvSpPr>
                  <a:spLocks/>
                </p:cNvSpPr>
                <p:nvPr/>
              </p:nvSpPr>
              <p:spPr bwMode="auto">
                <a:xfrm>
                  <a:off x="892" y="3806"/>
                  <a:ext cx="243" cy="84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97" y="48"/>
                    </a:cxn>
                    <a:cxn ang="0">
                      <a:pos x="120" y="0"/>
                    </a:cxn>
                    <a:cxn ang="0">
                      <a:pos x="154" y="84"/>
                    </a:cxn>
                    <a:cxn ang="0">
                      <a:pos x="175" y="44"/>
                    </a:cxn>
                    <a:cxn ang="0">
                      <a:pos x="243" y="44"/>
                    </a:cxn>
                  </a:cxnLst>
                  <a:rect l="0" t="0" r="r" b="b"/>
                  <a:pathLst>
                    <a:path w="243" h="84">
                      <a:moveTo>
                        <a:pt x="0" y="48"/>
                      </a:moveTo>
                      <a:lnTo>
                        <a:pt x="97" y="48"/>
                      </a:lnTo>
                      <a:lnTo>
                        <a:pt x="120" y="0"/>
                      </a:lnTo>
                      <a:lnTo>
                        <a:pt x="154" y="84"/>
                      </a:lnTo>
                      <a:lnTo>
                        <a:pt x="175" y="44"/>
                      </a:lnTo>
                      <a:lnTo>
                        <a:pt x="243" y="44"/>
                      </a:ln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9387" name="Line 2219"/>
                <p:cNvSpPr>
                  <a:spLocks noChangeShapeType="1"/>
                </p:cNvSpPr>
                <p:nvPr/>
              </p:nvSpPr>
              <p:spPr bwMode="auto">
                <a:xfrm rot="5400000">
                  <a:off x="774" y="3733"/>
                  <a:ext cx="234" cy="0"/>
                </a:xfrm>
                <a:prstGeom prst="line">
                  <a:avLst/>
                </a:prstGeom>
                <a:noFill/>
                <a:ln w="2857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9388" name="Freeform 2220"/>
              <p:cNvSpPr>
                <a:spLocks/>
              </p:cNvSpPr>
              <p:nvPr/>
            </p:nvSpPr>
            <p:spPr bwMode="auto">
              <a:xfrm rot="5400000">
                <a:off x="774" y="3689"/>
                <a:ext cx="243" cy="84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97" y="48"/>
                  </a:cxn>
                  <a:cxn ang="0">
                    <a:pos x="120" y="0"/>
                  </a:cxn>
                  <a:cxn ang="0">
                    <a:pos x="154" y="84"/>
                  </a:cxn>
                  <a:cxn ang="0">
                    <a:pos x="175" y="44"/>
                  </a:cxn>
                  <a:cxn ang="0">
                    <a:pos x="243" y="44"/>
                  </a:cxn>
                </a:cxnLst>
                <a:rect l="0" t="0" r="r" b="b"/>
                <a:pathLst>
                  <a:path w="243" h="84">
                    <a:moveTo>
                      <a:pt x="0" y="48"/>
                    </a:moveTo>
                    <a:lnTo>
                      <a:pt x="97" y="48"/>
                    </a:lnTo>
                    <a:lnTo>
                      <a:pt x="120" y="0"/>
                    </a:lnTo>
                    <a:lnTo>
                      <a:pt x="154" y="84"/>
                    </a:lnTo>
                    <a:lnTo>
                      <a:pt x="175" y="44"/>
                    </a:lnTo>
                    <a:lnTo>
                      <a:pt x="243" y="44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9373" name="Rectangle 2205"/>
          <p:cNvSpPr>
            <a:spLocks noChangeArrowheads="1"/>
          </p:cNvSpPr>
          <p:nvPr/>
        </p:nvSpPr>
        <p:spPr bwMode="auto">
          <a:xfrm>
            <a:off x="1397000" y="1403350"/>
            <a:ext cx="736600" cy="80645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9374" name="Oval 2206"/>
          <p:cNvSpPr>
            <a:spLocks noChangeArrowheads="1"/>
          </p:cNvSpPr>
          <p:nvPr/>
        </p:nvSpPr>
        <p:spPr bwMode="auto">
          <a:xfrm>
            <a:off x="2457450" y="5176838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37280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73" grpId="0" animBg="1"/>
      <p:bldP spid="937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224"/>
          <p:cNvGrpSpPr>
            <a:grpSpLocks/>
          </p:cNvGrpSpPr>
          <p:nvPr/>
        </p:nvGrpSpPr>
        <p:grpSpPr bwMode="auto">
          <a:xfrm>
            <a:off x="642938" y="342900"/>
            <a:ext cx="8139112" cy="6286500"/>
            <a:chOff x="405" y="216"/>
            <a:chExt cx="5127" cy="3960"/>
          </a:xfrm>
        </p:grpSpPr>
        <p:grpSp>
          <p:nvGrpSpPr>
            <p:cNvPr id="3" name="Group 2209"/>
            <p:cNvGrpSpPr>
              <a:grpSpLocks/>
            </p:cNvGrpSpPr>
            <p:nvPr/>
          </p:nvGrpSpPr>
          <p:grpSpPr bwMode="auto">
            <a:xfrm>
              <a:off x="405" y="216"/>
              <a:ext cx="5127" cy="3960"/>
              <a:chOff x="405" y="216"/>
              <a:chExt cx="5127" cy="3960"/>
            </a:xfrm>
          </p:grpSpPr>
          <p:grpSp>
            <p:nvGrpSpPr>
              <p:cNvPr id="4" name="Group 2208"/>
              <p:cNvGrpSpPr>
                <a:grpSpLocks/>
              </p:cNvGrpSpPr>
              <p:nvPr/>
            </p:nvGrpSpPr>
            <p:grpSpPr bwMode="auto">
              <a:xfrm>
                <a:off x="477" y="1487"/>
                <a:ext cx="3204" cy="2689"/>
                <a:chOff x="405" y="1470"/>
                <a:chExt cx="3204" cy="2689"/>
              </a:xfrm>
            </p:grpSpPr>
            <p:sp>
              <p:nvSpPr>
                <p:cNvPr id="9283" name="Text Box 2115"/>
                <p:cNvSpPr txBox="1">
                  <a:spLocks noChangeArrowheads="1"/>
                </p:cNvSpPr>
                <p:nvPr/>
              </p:nvSpPr>
              <p:spPr bwMode="auto">
                <a:xfrm>
                  <a:off x="1131" y="3751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4</a:t>
                  </a:r>
                </a:p>
              </p:txBody>
            </p:sp>
            <p:sp>
              <p:nvSpPr>
                <p:cNvPr id="9284" name="Text Box 2116"/>
                <p:cNvSpPr txBox="1">
                  <a:spLocks noChangeArrowheads="1"/>
                </p:cNvSpPr>
                <p:nvPr/>
              </p:nvSpPr>
              <p:spPr bwMode="auto">
                <a:xfrm>
                  <a:off x="1395" y="3751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5</a:t>
                  </a:r>
                </a:p>
              </p:txBody>
            </p:sp>
            <p:sp>
              <p:nvSpPr>
                <p:cNvPr id="9286" name="Text Box 2118"/>
                <p:cNvSpPr txBox="1">
                  <a:spLocks noChangeArrowheads="1"/>
                </p:cNvSpPr>
                <p:nvPr/>
              </p:nvSpPr>
              <p:spPr bwMode="auto">
                <a:xfrm>
                  <a:off x="1659" y="3747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6</a:t>
                  </a:r>
                </a:p>
              </p:txBody>
            </p:sp>
            <p:sp>
              <p:nvSpPr>
                <p:cNvPr id="9287" name="Text Box 2119"/>
                <p:cNvSpPr txBox="1">
                  <a:spLocks noChangeArrowheads="1"/>
                </p:cNvSpPr>
                <p:nvPr/>
              </p:nvSpPr>
              <p:spPr bwMode="auto">
                <a:xfrm>
                  <a:off x="1869" y="3751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7</a:t>
                  </a:r>
                </a:p>
              </p:txBody>
            </p:sp>
            <p:sp>
              <p:nvSpPr>
                <p:cNvPr id="9288" name="Text Box 2120"/>
                <p:cNvSpPr txBox="1">
                  <a:spLocks noChangeArrowheads="1"/>
                </p:cNvSpPr>
                <p:nvPr/>
              </p:nvSpPr>
              <p:spPr bwMode="auto">
                <a:xfrm>
                  <a:off x="2125" y="3743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8</a:t>
                  </a:r>
                </a:p>
              </p:txBody>
            </p:sp>
            <p:sp>
              <p:nvSpPr>
                <p:cNvPr id="9289" name="Text Box 2121"/>
                <p:cNvSpPr txBox="1">
                  <a:spLocks noChangeArrowheads="1"/>
                </p:cNvSpPr>
                <p:nvPr/>
              </p:nvSpPr>
              <p:spPr bwMode="auto">
                <a:xfrm>
                  <a:off x="2365" y="3739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9</a:t>
                  </a:r>
                </a:p>
              </p:txBody>
            </p:sp>
            <p:sp>
              <p:nvSpPr>
                <p:cNvPr id="9290" name="Text Box 2122"/>
                <p:cNvSpPr txBox="1">
                  <a:spLocks noChangeArrowheads="1"/>
                </p:cNvSpPr>
                <p:nvPr/>
              </p:nvSpPr>
              <p:spPr bwMode="auto">
                <a:xfrm>
                  <a:off x="2561" y="374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10</a:t>
                  </a:r>
                </a:p>
              </p:txBody>
            </p:sp>
            <p:sp>
              <p:nvSpPr>
                <p:cNvPr id="9291" name="Text Box 2123"/>
                <p:cNvSpPr txBox="1">
                  <a:spLocks noChangeArrowheads="1"/>
                </p:cNvSpPr>
                <p:nvPr/>
              </p:nvSpPr>
              <p:spPr bwMode="auto">
                <a:xfrm>
                  <a:off x="2809" y="3751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11</a:t>
                  </a:r>
                </a:p>
              </p:txBody>
            </p:sp>
            <p:sp>
              <p:nvSpPr>
                <p:cNvPr id="9292" name="Text Box 2124"/>
                <p:cNvSpPr txBox="1">
                  <a:spLocks noChangeArrowheads="1"/>
                </p:cNvSpPr>
                <p:nvPr/>
              </p:nvSpPr>
              <p:spPr bwMode="auto">
                <a:xfrm>
                  <a:off x="3033" y="3747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12</a:t>
                  </a:r>
                </a:p>
              </p:txBody>
            </p:sp>
            <p:sp>
              <p:nvSpPr>
                <p:cNvPr id="9293" name="Text Box 2125"/>
                <p:cNvSpPr txBox="1">
                  <a:spLocks noChangeArrowheads="1"/>
                </p:cNvSpPr>
                <p:nvPr/>
              </p:nvSpPr>
              <p:spPr bwMode="auto">
                <a:xfrm>
                  <a:off x="3281" y="374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13</a:t>
                  </a:r>
                </a:p>
              </p:txBody>
            </p:sp>
            <p:sp>
              <p:nvSpPr>
                <p:cNvPr id="9294" name="Text Box 2126"/>
                <p:cNvSpPr txBox="1">
                  <a:spLocks noChangeArrowheads="1"/>
                </p:cNvSpPr>
                <p:nvPr/>
              </p:nvSpPr>
              <p:spPr bwMode="auto">
                <a:xfrm>
                  <a:off x="1731" y="3909"/>
                  <a:ext cx="976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>
                      <a:solidFill>
                        <a:schemeClr val="accent2"/>
                      </a:solidFill>
                    </a:rPr>
                    <a:t>Shoe Size</a:t>
                  </a:r>
                </a:p>
              </p:txBody>
            </p:sp>
            <p:sp>
              <p:nvSpPr>
                <p:cNvPr id="9295" name="Text Box 2127"/>
                <p:cNvSpPr txBox="1">
                  <a:spLocks noChangeArrowheads="1"/>
                </p:cNvSpPr>
                <p:nvPr/>
              </p:nvSpPr>
              <p:spPr bwMode="auto">
                <a:xfrm>
                  <a:off x="675" y="3377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60</a:t>
                  </a:r>
                </a:p>
              </p:txBody>
            </p:sp>
            <p:sp>
              <p:nvSpPr>
                <p:cNvPr id="9297" name="Text Box 2129"/>
                <p:cNvSpPr txBox="1">
                  <a:spLocks noChangeArrowheads="1"/>
                </p:cNvSpPr>
                <p:nvPr/>
              </p:nvSpPr>
              <p:spPr bwMode="auto">
                <a:xfrm>
                  <a:off x="675" y="3125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65</a:t>
                  </a:r>
                </a:p>
              </p:txBody>
            </p:sp>
            <p:sp>
              <p:nvSpPr>
                <p:cNvPr id="9298" name="Text Box 2130"/>
                <p:cNvSpPr txBox="1">
                  <a:spLocks noChangeArrowheads="1"/>
                </p:cNvSpPr>
                <p:nvPr/>
              </p:nvSpPr>
              <p:spPr bwMode="auto">
                <a:xfrm>
                  <a:off x="663" y="289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70</a:t>
                  </a:r>
                </a:p>
              </p:txBody>
            </p:sp>
            <p:sp>
              <p:nvSpPr>
                <p:cNvPr id="9299" name="Text Box 2131"/>
                <p:cNvSpPr txBox="1">
                  <a:spLocks noChangeArrowheads="1"/>
                </p:cNvSpPr>
                <p:nvPr/>
              </p:nvSpPr>
              <p:spPr bwMode="auto">
                <a:xfrm>
                  <a:off x="667" y="2657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75</a:t>
                  </a:r>
                </a:p>
              </p:txBody>
            </p:sp>
            <p:sp>
              <p:nvSpPr>
                <p:cNvPr id="9300" name="Text Box 2132"/>
                <p:cNvSpPr txBox="1">
                  <a:spLocks noChangeArrowheads="1"/>
                </p:cNvSpPr>
                <p:nvPr/>
              </p:nvSpPr>
              <p:spPr bwMode="auto">
                <a:xfrm>
                  <a:off x="683" y="239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80</a:t>
                  </a:r>
                </a:p>
              </p:txBody>
            </p:sp>
            <p:sp>
              <p:nvSpPr>
                <p:cNvPr id="9301" name="Text Box 2133"/>
                <p:cNvSpPr txBox="1">
                  <a:spLocks noChangeArrowheads="1"/>
                </p:cNvSpPr>
                <p:nvPr/>
              </p:nvSpPr>
              <p:spPr bwMode="auto">
                <a:xfrm>
                  <a:off x="679" y="2169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85</a:t>
                  </a:r>
                </a:p>
              </p:txBody>
            </p:sp>
            <p:sp>
              <p:nvSpPr>
                <p:cNvPr id="9302" name="Text Box 2134"/>
                <p:cNvSpPr txBox="1">
                  <a:spLocks noChangeArrowheads="1"/>
                </p:cNvSpPr>
                <p:nvPr/>
              </p:nvSpPr>
              <p:spPr bwMode="auto">
                <a:xfrm>
                  <a:off x="671" y="193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90</a:t>
                  </a:r>
                </a:p>
              </p:txBody>
            </p:sp>
            <p:sp>
              <p:nvSpPr>
                <p:cNvPr id="9303" name="Text Box 2135"/>
                <p:cNvSpPr txBox="1">
                  <a:spLocks noChangeArrowheads="1"/>
                </p:cNvSpPr>
                <p:nvPr/>
              </p:nvSpPr>
              <p:spPr bwMode="auto">
                <a:xfrm>
                  <a:off x="675" y="1681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95</a:t>
                  </a:r>
                </a:p>
              </p:txBody>
            </p:sp>
            <p:grpSp>
              <p:nvGrpSpPr>
                <p:cNvPr id="5" name="Group 2156"/>
                <p:cNvGrpSpPr>
                  <a:grpSpLocks/>
                </p:cNvGrpSpPr>
                <p:nvPr/>
              </p:nvGrpSpPr>
              <p:grpSpPr bwMode="auto">
                <a:xfrm>
                  <a:off x="1017" y="1574"/>
                  <a:ext cx="2411" cy="2169"/>
                  <a:chOff x="1349" y="1496"/>
                  <a:chExt cx="2411" cy="2169"/>
                </a:xfrm>
              </p:grpSpPr>
              <p:sp>
                <p:nvSpPr>
                  <p:cNvPr id="9170" name="Rectangle 2002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1" name="Rectangle 2003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2" name="Rectangle 2004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3" name="Rectangle 2005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4" name="Rectangle 2006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3424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5" name="Rectangle 2007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6" name="Rectangle 2008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7" name="Rectangle 2009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8" name="Rectangle 2010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9" name="Rectangle 2011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2" name="Rectangle 2014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3" name="Rectangle 2015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4" name="Rectangle 2016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5" name="Rectangle 2017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6" name="Rectangle 2018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3183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7" name="Rectangle 2019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8" name="Rectangle 2020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9" name="Rectangle 2021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0" name="Rectangle 2022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1" name="Rectangle 2023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3" name="Rectangle 2025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4" name="Rectangle 2026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5" name="Rectangle 2027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6" name="Rectangle 2028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7" name="Rectangle 2029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2942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8" name="Rectangle 2030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9" name="Rectangle 2031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0" name="Rectangle 2032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1" name="Rectangle 2033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2" name="Rectangle 2034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4" name="Rectangle 2036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5" name="Rectangle 2037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6" name="Rectangle 2038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7" name="Rectangle 2039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8" name="Rectangle 2040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2700"/>
                    <a:ext cx="242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9" name="Rectangle 2041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0" name="Rectangle 2042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1" name="Rectangle 2043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2" name="Rectangle 2044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3" name="Rectangle 2045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5" name="Rectangle 2047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6" name="Rectangle 2048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7" name="Rectangle 2049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8" name="Rectangle 2050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9" name="Rectangle 2051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2460"/>
                    <a:ext cx="242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0" name="Rectangle 2052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1" name="Rectangle 2053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2" name="Rectangle 2054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3" name="Rectangle 2055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4" name="Rectangle 2056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6" name="Rectangle 2058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7" name="Rectangle 2059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8" name="Rectangle 2060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9" name="Rectangle 2061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0" name="Rectangle 2062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2219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1" name="Rectangle 2063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2" name="Rectangle 2064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3" name="Rectangle 2065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4" name="Rectangle 2066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5" name="Rectangle 2067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7" name="Rectangle 2069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8" name="Rectangle 2070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9" name="Rectangle 2071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0" name="Rectangle 2072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1" name="Rectangle 2073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1977"/>
                    <a:ext cx="242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2" name="Rectangle 2074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3" name="Rectangle 2075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4" name="Rectangle 2076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5" name="Rectangle 2077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6" name="Rectangle 2078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8" name="Rectangle 2080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9" name="Rectangle 2081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0" name="Rectangle 2082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1" name="Rectangle 2083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2" name="Rectangle 2084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1737"/>
                    <a:ext cx="242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3" name="Rectangle 2085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4" name="Rectangle 2086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5" name="Rectangle 2087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6" name="Rectangle 2088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7" name="Rectangle 2089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5" name="Rectangle 2137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6" name="Rectangle 2138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7" name="Rectangle 2139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8" name="Rectangle 2140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9" name="Rectangle 2141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1496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0" name="Rectangle 2142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1" name="Rectangle 2143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2" name="Rectangle 2144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3" name="Rectangle 2145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4" name="Rectangle 2146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9315" name="Text Box 2147"/>
                <p:cNvSpPr txBox="1">
                  <a:spLocks noChangeArrowheads="1"/>
                </p:cNvSpPr>
                <p:nvPr/>
              </p:nvSpPr>
              <p:spPr bwMode="auto">
                <a:xfrm>
                  <a:off x="647" y="1470"/>
                  <a:ext cx="449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100</a:t>
                  </a:r>
                </a:p>
              </p:txBody>
            </p:sp>
            <p:sp>
              <p:nvSpPr>
                <p:cNvPr id="9316" name="Text Box 2148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42" y="2600"/>
                  <a:ext cx="976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GB" sz="2000">
                      <a:solidFill>
                        <a:schemeClr val="accent2"/>
                      </a:solidFill>
                    </a:rPr>
                    <a:t>Mass (kg)</a:t>
                  </a:r>
                </a:p>
              </p:txBody>
            </p:sp>
            <p:sp>
              <p:nvSpPr>
                <p:cNvPr id="9325" name="Line 2157"/>
                <p:cNvSpPr>
                  <a:spLocks noChangeShapeType="1"/>
                </p:cNvSpPr>
                <p:nvPr/>
              </p:nvSpPr>
              <p:spPr bwMode="auto">
                <a:xfrm>
                  <a:off x="1017" y="3743"/>
                  <a:ext cx="2411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9282" name="Line 2114"/>
                <p:cNvSpPr>
                  <a:spLocks noChangeShapeType="1"/>
                </p:cNvSpPr>
                <p:nvPr/>
              </p:nvSpPr>
              <p:spPr bwMode="auto">
                <a:xfrm>
                  <a:off x="1017" y="1582"/>
                  <a:ext cx="0" cy="2169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9328" name="Text Box 2160" descr="Parchment"/>
              <p:cNvSpPr txBox="1">
                <a:spLocks noChangeArrowheads="1"/>
              </p:cNvSpPr>
              <p:nvPr/>
            </p:nvSpPr>
            <p:spPr bwMode="auto">
              <a:xfrm>
                <a:off x="444" y="216"/>
                <a:ext cx="5088" cy="5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2000" dirty="0"/>
                  <a:t>The table below shows the shoe size and mass of 10 men.</a:t>
                </a:r>
              </a:p>
              <a:p>
                <a:pPr>
                  <a:spcBef>
                    <a:spcPct val="50000"/>
                  </a:spcBef>
                </a:pPr>
                <a:r>
                  <a:rPr lang="en-GB" sz="2000" dirty="0"/>
                  <a:t>Plot a </a:t>
                </a:r>
                <a:r>
                  <a:rPr lang="en-GB" sz="2000" dirty="0">
                    <a:solidFill>
                      <a:srgbClr val="FF0000"/>
                    </a:solidFill>
                  </a:rPr>
                  <a:t>scatter graph </a:t>
                </a:r>
                <a:r>
                  <a:rPr lang="en-GB" sz="2000" dirty="0"/>
                  <a:t>for this data</a:t>
                </a:r>
                <a:r>
                  <a:rPr lang="en-GB" sz="2000" dirty="0">
                    <a:solidFill>
                      <a:schemeClr val="accent2"/>
                    </a:solidFill>
                  </a:rPr>
                  <a:t>.</a:t>
                </a:r>
              </a:p>
            </p:txBody>
          </p:sp>
          <p:sp>
            <p:nvSpPr>
              <p:cNvPr id="9351" name="Rectangle 2183"/>
              <p:cNvSpPr>
                <a:spLocks noChangeArrowheads="1"/>
              </p:cNvSpPr>
              <p:nvPr/>
            </p:nvSpPr>
            <p:spPr bwMode="auto">
              <a:xfrm>
                <a:off x="5066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80</a:t>
                </a:r>
              </a:p>
            </p:txBody>
          </p:sp>
          <p:sp>
            <p:nvSpPr>
              <p:cNvPr id="9350" name="Rectangle 2182"/>
              <p:cNvSpPr>
                <a:spLocks noChangeArrowheads="1"/>
              </p:cNvSpPr>
              <p:nvPr/>
            </p:nvSpPr>
            <p:spPr bwMode="auto">
              <a:xfrm>
                <a:off x="4600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74</a:t>
                </a:r>
              </a:p>
            </p:txBody>
          </p:sp>
          <p:sp>
            <p:nvSpPr>
              <p:cNvPr id="9349" name="Rectangle 2181"/>
              <p:cNvSpPr>
                <a:spLocks noChangeArrowheads="1"/>
              </p:cNvSpPr>
              <p:nvPr/>
            </p:nvSpPr>
            <p:spPr bwMode="auto">
              <a:xfrm>
                <a:off x="4134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88</a:t>
                </a:r>
              </a:p>
            </p:txBody>
          </p:sp>
          <p:sp>
            <p:nvSpPr>
              <p:cNvPr id="9348" name="Rectangle 2180"/>
              <p:cNvSpPr>
                <a:spLocks noChangeArrowheads="1"/>
              </p:cNvSpPr>
              <p:nvPr/>
            </p:nvSpPr>
            <p:spPr bwMode="auto">
              <a:xfrm>
                <a:off x="3668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76</a:t>
                </a:r>
              </a:p>
            </p:txBody>
          </p:sp>
          <p:sp>
            <p:nvSpPr>
              <p:cNvPr id="9347" name="Rectangle 2179"/>
              <p:cNvSpPr>
                <a:spLocks noChangeArrowheads="1"/>
              </p:cNvSpPr>
              <p:nvPr/>
            </p:nvSpPr>
            <p:spPr bwMode="auto">
              <a:xfrm>
                <a:off x="3202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78</a:t>
                </a:r>
              </a:p>
            </p:txBody>
          </p:sp>
          <p:sp>
            <p:nvSpPr>
              <p:cNvPr id="9346" name="Rectangle 2178"/>
              <p:cNvSpPr>
                <a:spLocks noChangeArrowheads="1"/>
              </p:cNvSpPr>
              <p:nvPr/>
            </p:nvSpPr>
            <p:spPr bwMode="auto">
              <a:xfrm>
                <a:off x="2735" y="1129"/>
                <a:ext cx="467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78</a:t>
                </a:r>
              </a:p>
            </p:txBody>
          </p:sp>
          <p:sp>
            <p:nvSpPr>
              <p:cNvPr id="9345" name="Rectangle 2177"/>
              <p:cNvSpPr>
                <a:spLocks noChangeArrowheads="1"/>
              </p:cNvSpPr>
              <p:nvPr/>
            </p:nvSpPr>
            <p:spPr bwMode="auto">
              <a:xfrm>
                <a:off x="2269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92</a:t>
                </a:r>
              </a:p>
            </p:txBody>
          </p:sp>
          <p:sp>
            <p:nvSpPr>
              <p:cNvPr id="9344" name="Rectangle 2176"/>
              <p:cNvSpPr>
                <a:spLocks noChangeArrowheads="1"/>
              </p:cNvSpPr>
              <p:nvPr/>
            </p:nvSpPr>
            <p:spPr bwMode="auto">
              <a:xfrm>
                <a:off x="1803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68</a:t>
                </a:r>
              </a:p>
            </p:txBody>
          </p:sp>
          <p:sp>
            <p:nvSpPr>
              <p:cNvPr id="9343" name="Rectangle 2175"/>
              <p:cNvSpPr>
                <a:spLocks noChangeArrowheads="1"/>
              </p:cNvSpPr>
              <p:nvPr/>
            </p:nvSpPr>
            <p:spPr bwMode="auto">
              <a:xfrm>
                <a:off x="1337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97</a:t>
                </a:r>
              </a:p>
            </p:txBody>
          </p:sp>
          <p:sp>
            <p:nvSpPr>
              <p:cNvPr id="9342" name="Rectangle 2174"/>
              <p:cNvSpPr>
                <a:spLocks noChangeArrowheads="1"/>
              </p:cNvSpPr>
              <p:nvPr/>
            </p:nvSpPr>
            <p:spPr bwMode="auto">
              <a:xfrm>
                <a:off x="871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65</a:t>
                </a:r>
              </a:p>
            </p:txBody>
          </p:sp>
          <p:sp>
            <p:nvSpPr>
              <p:cNvPr id="9341" name="Rectangle 2173"/>
              <p:cNvSpPr>
                <a:spLocks noChangeArrowheads="1"/>
              </p:cNvSpPr>
              <p:nvPr/>
            </p:nvSpPr>
            <p:spPr bwMode="auto">
              <a:xfrm>
                <a:off x="405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</a:pPr>
                <a:r>
                  <a:rPr lang="en-GB" sz="1800">
                    <a:solidFill>
                      <a:schemeClr val="accent2"/>
                    </a:solidFill>
                  </a:rPr>
                  <a:t>Mass</a:t>
                </a:r>
              </a:p>
            </p:txBody>
          </p:sp>
          <p:sp>
            <p:nvSpPr>
              <p:cNvPr id="9340" name="Rectangle 2172"/>
              <p:cNvSpPr>
                <a:spLocks noChangeArrowheads="1"/>
              </p:cNvSpPr>
              <p:nvPr/>
            </p:nvSpPr>
            <p:spPr bwMode="auto">
              <a:xfrm>
                <a:off x="5066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8</a:t>
                </a:r>
              </a:p>
            </p:txBody>
          </p:sp>
          <p:sp>
            <p:nvSpPr>
              <p:cNvPr id="9339" name="Rectangle 2171"/>
              <p:cNvSpPr>
                <a:spLocks noChangeArrowheads="1"/>
              </p:cNvSpPr>
              <p:nvPr/>
            </p:nvSpPr>
            <p:spPr bwMode="auto">
              <a:xfrm>
                <a:off x="4600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6</a:t>
                </a:r>
              </a:p>
            </p:txBody>
          </p:sp>
          <p:sp>
            <p:nvSpPr>
              <p:cNvPr id="9338" name="Rectangle 2170"/>
              <p:cNvSpPr>
                <a:spLocks noChangeArrowheads="1"/>
              </p:cNvSpPr>
              <p:nvPr/>
            </p:nvSpPr>
            <p:spPr bwMode="auto">
              <a:xfrm>
                <a:off x="4134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11</a:t>
                </a:r>
              </a:p>
            </p:txBody>
          </p:sp>
          <p:sp>
            <p:nvSpPr>
              <p:cNvPr id="9337" name="Rectangle 2169"/>
              <p:cNvSpPr>
                <a:spLocks noChangeArrowheads="1"/>
              </p:cNvSpPr>
              <p:nvPr/>
            </p:nvSpPr>
            <p:spPr bwMode="auto">
              <a:xfrm>
                <a:off x="3668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8</a:t>
                </a:r>
              </a:p>
            </p:txBody>
          </p:sp>
          <p:sp>
            <p:nvSpPr>
              <p:cNvPr id="9336" name="Rectangle 2168"/>
              <p:cNvSpPr>
                <a:spLocks noChangeArrowheads="1"/>
              </p:cNvSpPr>
              <p:nvPr/>
            </p:nvSpPr>
            <p:spPr bwMode="auto">
              <a:xfrm>
                <a:off x="3202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9</a:t>
                </a:r>
              </a:p>
            </p:txBody>
          </p:sp>
          <p:sp>
            <p:nvSpPr>
              <p:cNvPr id="9335" name="Rectangle 2167"/>
              <p:cNvSpPr>
                <a:spLocks noChangeArrowheads="1"/>
              </p:cNvSpPr>
              <p:nvPr/>
            </p:nvSpPr>
            <p:spPr bwMode="auto">
              <a:xfrm>
                <a:off x="2735" y="880"/>
                <a:ext cx="467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10</a:t>
                </a:r>
              </a:p>
            </p:txBody>
          </p:sp>
          <p:sp>
            <p:nvSpPr>
              <p:cNvPr id="9334" name="Rectangle 2166"/>
              <p:cNvSpPr>
                <a:spLocks noChangeArrowheads="1"/>
              </p:cNvSpPr>
              <p:nvPr/>
            </p:nvSpPr>
            <p:spPr bwMode="auto">
              <a:xfrm>
                <a:off x="2269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10</a:t>
                </a:r>
              </a:p>
            </p:txBody>
          </p:sp>
          <p:sp>
            <p:nvSpPr>
              <p:cNvPr id="9333" name="Rectangle 2165"/>
              <p:cNvSpPr>
                <a:spLocks noChangeArrowheads="1"/>
              </p:cNvSpPr>
              <p:nvPr/>
            </p:nvSpPr>
            <p:spPr bwMode="auto">
              <a:xfrm>
                <a:off x="1803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 dirty="0"/>
                  <a:t>12</a:t>
                </a:r>
              </a:p>
            </p:txBody>
          </p:sp>
          <p:sp>
            <p:nvSpPr>
              <p:cNvPr id="9332" name="Rectangle 2164"/>
              <p:cNvSpPr>
                <a:spLocks noChangeArrowheads="1"/>
              </p:cNvSpPr>
              <p:nvPr/>
            </p:nvSpPr>
            <p:spPr bwMode="auto">
              <a:xfrm>
                <a:off x="1337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12</a:t>
                </a:r>
              </a:p>
            </p:txBody>
          </p:sp>
          <p:sp>
            <p:nvSpPr>
              <p:cNvPr id="9331" name="Rectangle 2163"/>
              <p:cNvSpPr>
                <a:spLocks noChangeArrowheads="1"/>
              </p:cNvSpPr>
              <p:nvPr/>
            </p:nvSpPr>
            <p:spPr bwMode="auto">
              <a:xfrm>
                <a:off x="871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5</a:t>
                </a:r>
              </a:p>
            </p:txBody>
          </p:sp>
          <p:sp>
            <p:nvSpPr>
              <p:cNvPr id="9330" name="Rectangle 2162"/>
              <p:cNvSpPr>
                <a:spLocks noChangeArrowheads="1"/>
              </p:cNvSpPr>
              <p:nvPr/>
            </p:nvSpPr>
            <p:spPr bwMode="auto">
              <a:xfrm>
                <a:off x="405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</a:pPr>
                <a:r>
                  <a:rPr lang="en-GB" sz="1800">
                    <a:solidFill>
                      <a:schemeClr val="accent2"/>
                    </a:solidFill>
                  </a:rPr>
                  <a:t>Size</a:t>
                </a:r>
              </a:p>
            </p:txBody>
          </p:sp>
          <p:sp>
            <p:nvSpPr>
              <p:cNvPr id="9352" name="Line 2184"/>
              <p:cNvSpPr>
                <a:spLocks noChangeShapeType="1"/>
              </p:cNvSpPr>
              <p:nvPr/>
            </p:nvSpPr>
            <p:spPr bwMode="auto">
              <a:xfrm>
                <a:off x="405" y="880"/>
                <a:ext cx="512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3" name="Line 2185"/>
              <p:cNvSpPr>
                <a:spLocks noChangeShapeType="1"/>
              </p:cNvSpPr>
              <p:nvPr/>
            </p:nvSpPr>
            <p:spPr bwMode="auto">
              <a:xfrm>
                <a:off x="405" y="1129"/>
                <a:ext cx="512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4" name="Line 2186"/>
              <p:cNvSpPr>
                <a:spLocks noChangeShapeType="1"/>
              </p:cNvSpPr>
              <p:nvPr/>
            </p:nvSpPr>
            <p:spPr bwMode="auto">
              <a:xfrm>
                <a:off x="405" y="1378"/>
                <a:ext cx="512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5" name="Line 2187"/>
              <p:cNvSpPr>
                <a:spLocks noChangeShapeType="1"/>
              </p:cNvSpPr>
              <p:nvPr/>
            </p:nvSpPr>
            <p:spPr bwMode="auto">
              <a:xfrm>
                <a:off x="405" y="880"/>
                <a:ext cx="0" cy="498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6" name="Line 2188"/>
              <p:cNvSpPr>
                <a:spLocks noChangeShapeType="1"/>
              </p:cNvSpPr>
              <p:nvPr/>
            </p:nvSpPr>
            <p:spPr bwMode="auto">
              <a:xfrm>
                <a:off x="871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7" name="Line 2189"/>
              <p:cNvSpPr>
                <a:spLocks noChangeShapeType="1"/>
              </p:cNvSpPr>
              <p:nvPr/>
            </p:nvSpPr>
            <p:spPr bwMode="auto">
              <a:xfrm>
                <a:off x="1337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8" name="Line 2190"/>
              <p:cNvSpPr>
                <a:spLocks noChangeShapeType="1"/>
              </p:cNvSpPr>
              <p:nvPr/>
            </p:nvSpPr>
            <p:spPr bwMode="auto">
              <a:xfrm>
                <a:off x="1803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9" name="Line 2191"/>
              <p:cNvSpPr>
                <a:spLocks noChangeShapeType="1"/>
              </p:cNvSpPr>
              <p:nvPr/>
            </p:nvSpPr>
            <p:spPr bwMode="auto">
              <a:xfrm>
                <a:off x="2269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0" name="Line 2192"/>
              <p:cNvSpPr>
                <a:spLocks noChangeShapeType="1"/>
              </p:cNvSpPr>
              <p:nvPr/>
            </p:nvSpPr>
            <p:spPr bwMode="auto">
              <a:xfrm>
                <a:off x="2735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1" name="Line 2193"/>
              <p:cNvSpPr>
                <a:spLocks noChangeShapeType="1"/>
              </p:cNvSpPr>
              <p:nvPr/>
            </p:nvSpPr>
            <p:spPr bwMode="auto">
              <a:xfrm>
                <a:off x="3202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2" name="Line 2194"/>
              <p:cNvSpPr>
                <a:spLocks noChangeShapeType="1"/>
              </p:cNvSpPr>
              <p:nvPr/>
            </p:nvSpPr>
            <p:spPr bwMode="auto">
              <a:xfrm>
                <a:off x="3668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3" name="Line 2195"/>
              <p:cNvSpPr>
                <a:spLocks noChangeShapeType="1"/>
              </p:cNvSpPr>
              <p:nvPr/>
            </p:nvSpPr>
            <p:spPr bwMode="auto">
              <a:xfrm>
                <a:off x="4134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4" name="Line 2196"/>
              <p:cNvSpPr>
                <a:spLocks noChangeShapeType="1"/>
              </p:cNvSpPr>
              <p:nvPr/>
            </p:nvSpPr>
            <p:spPr bwMode="auto">
              <a:xfrm>
                <a:off x="4600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5" name="Line 2197"/>
              <p:cNvSpPr>
                <a:spLocks noChangeShapeType="1"/>
              </p:cNvSpPr>
              <p:nvPr/>
            </p:nvSpPr>
            <p:spPr bwMode="auto">
              <a:xfrm>
                <a:off x="5066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6" name="Line 2198"/>
              <p:cNvSpPr>
                <a:spLocks noChangeShapeType="1"/>
              </p:cNvSpPr>
              <p:nvPr/>
            </p:nvSpPr>
            <p:spPr bwMode="auto">
              <a:xfrm>
                <a:off x="5532" y="880"/>
                <a:ext cx="0" cy="498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6" name="Group 2223"/>
            <p:cNvGrpSpPr>
              <a:grpSpLocks/>
            </p:cNvGrpSpPr>
            <p:nvPr/>
          </p:nvGrpSpPr>
          <p:grpSpPr bwMode="auto">
            <a:xfrm>
              <a:off x="1049" y="3519"/>
              <a:ext cx="281" cy="281"/>
              <a:chOff x="854" y="3609"/>
              <a:chExt cx="281" cy="281"/>
            </a:xfrm>
          </p:grpSpPr>
          <p:grpSp>
            <p:nvGrpSpPr>
              <p:cNvPr id="7" name="Group 2222"/>
              <p:cNvGrpSpPr>
                <a:grpSpLocks/>
              </p:cNvGrpSpPr>
              <p:nvPr/>
            </p:nvGrpSpPr>
            <p:grpSpPr bwMode="auto">
              <a:xfrm>
                <a:off x="891" y="3616"/>
                <a:ext cx="244" cy="274"/>
                <a:chOff x="891" y="3616"/>
                <a:chExt cx="244" cy="274"/>
              </a:xfrm>
            </p:grpSpPr>
            <p:sp>
              <p:nvSpPr>
                <p:cNvPr id="9385" name="Line 2217"/>
                <p:cNvSpPr>
                  <a:spLocks noChangeShapeType="1"/>
                </p:cNvSpPr>
                <p:nvPr/>
              </p:nvSpPr>
              <p:spPr bwMode="auto">
                <a:xfrm>
                  <a:off x="900" y="3852"/>
                  <a:ext cx="234" cy="0"/>
                </a:xfrm>
                <a:prstGeom prst="line">
                  <a:avLst/>
                </a:prstGeom>
                <a:noFill/>
                <a:ln w="2857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9386" name="Freeform 2218"/>
                <p:cNvSpPr>
                  <a:spLocks/>
                </p:cNvSpPr>
                <p:nvPr/>
              </p:nvSpPr>
              <p:spPr bwMode="auto">
                <a:xfrm>
                  <a:off x="892" y="3806"/>
                  <a:ext cx="243" cy="84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97" y="48"/>
                    </a:cxn>
                    <a:cxn ang="0">
                      <a:pos x="120" y="0"/>
                    </a:cxn>
                    <a:cxn ang="0">
                      <a:pos x="154" y="84"/>
                    </a:cxn>
                    <a:cxn ang="0">
                      <a:pos x="175" y="44"/>
                    </a:cxn>
                    <a:cxn ang="0">
                      <a:pos x="243" y="44"/>
                    </a:cxn>
                  </a:cxnLst>
                  <a:rect l="0" t="0" r="r" b="b"/>
                  <a:pathLst>
                    <a:path w="243" h="84">
                      <a:moveTo>
                        <a:pt x="0" y="48"/>
                      </a:moveTo>
                      <a:lnTo>
                        <a:pt x="97" y="48"/>
                      </a:lnTo>
                      <a:lnTo>
                        <a:pt x="120" y="0"/>
                      </a:lnTo>
                      <a:lnTo>
                        <a:pt x="154" y="84"/>
                      </a:lnTo>
                      <a:lnTo>
                        <a:pt x="175" y="44"/>
                      </a:lnTo>
                      <a:lnTo>
                        <a:pt x="243" y="44"/>
                      </a:ln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9387" name="Line 2219"/>
                <p:cNvSpPr>
                  <a:spLocks noChangeShapeType="1"/>
                </p:cNvSpPr>
                <p:nvPr/>
              </p:nvSpPr>
              <p:spPr bwMode="auto">
                <a:xfrm rot="5400000">
                  <a:off x="774" y="3733"/>
                  <a:ext cx="234" cy="0"/>
                </a:xfrm>
                <a:prstGeom prst="line">
                  <a:avLst/>
                </a:prstGeom>
                <a:noFill/>
                <a:ln w="2857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9388" name="Freeform 2220"/>
              <p:cNvSpPr>
                <a:spLocks/>
              </p:cNvSpPr>
              <p:nvPr/>
            </p:nvSpPr>
            <p:spPr bwMode="auto">
              <a:xfrm rot="5400000">
                <a:off x="774" y="3689"/>
                <a:ext cx="243" cy="84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97" y="48"/>
                  </a:cxn>
                  <a:cxn ang="0">
                    <a:pos x="120" y="0"/>
                  </a:cxn>
                  <a:cxn ang="0">
                    <a:pos x="154" y="84"/>
                  </a:cxn>
                  <a:cxn ang="0">
                    <a:pos x="175" y="44"/>
                  </a:cxn>
                  <a:cxn ang="0">
                    <a:pos x="243" y="44"/>
                  </a:cxn>
                </a:cxnLst>
                <a:rect l="0" t="0" r="r" b="b"/>
                <a:pathLst>
                  <a:path w="243" h="84">
                    <a:moveTo>
                      <a:pt x="0" y="48"/>
                    </a:moveTo>
                    <a:lnTo>
                      <a:pt x="97" y="48"/>
                    </a:lnTo>
                    <a:lnTo>
                      <a:pt x="120" y="0"/>
                    </a:lnTo>
                    <a:lnTo>
                      <a:pt x="154" y="84"/>
                    </a:lnTo>
                    <a:lnTo>
                      <a:pt x="175" y="44"/>
                    </a:lnTo>
                    <a:lnTo>
                      <a:pt x="243" y="44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9373" name="Rectangle 2205"/>
          <p:cNvSpPr>
            <a:spLocks noChangeArrowheads="1"/>
          </p:cNvSpPr>
          <p:nvPr/>
        </p:nvSpPr>
        <p:spPr bwMode="auto">
          <a:xfrm>
            <a:off x="2139951" y="1403350"/>
            <a:ext cx="736600" cy="80645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9374" name="Oval 2206"/>
          <p:cNvSpPr>
            <a:spLocks noChangeArrowheads="1"/>
          </p:cNvSpPr>
          <p:nvPr/>
        </p:nvSpPr>
        <p:spPr bwMode="auto">
          <a:xfrm>
            <a:off x="2457450" y="5176838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5" name="Oval 2206"/>
          <p:cNvSpPr>
            <a:spLocks noChangeArrowheads="1"/>
          </p:cNvSpPr>
          <p:nvPr/>
        </p:nvSpPr>
        <p:spPr bwMode="auto">
          <a:xfrm>
            <a:off x="5150222" y="2708920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925058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224"/>
          <p:cNvGrpSpPr>
            <a:grpSpLocks/>
          </p:cNvGrpSpPr>
          <p:nvPr/>
        </p:nvGrpSpPr>
        <p:grpSpPr bwMode="auto">
          <a:xfrm>
            <a:off x="642938" y="342900"/>
            <a:ext cx="8139112" cy="6286500"/>
            <a:chOff x="405" y="216"/>
            <a:chExt cx="5127" cy="3960"/>
          </a:xfrm>
        </p:grpSpPr>
        <p:grpSp>
          <p:nvGrpSpPr>
            <p:cNvPr id="3" name="Group 2209"/>
            <p:cNvGrpSpPr>
              <a:grpSpLocks/>
            </p:cNvGrpSpPr>
            <p:nvPr/>
          </p:nvGrpSpPr>
          <p:grpSpPr bwMode="auto">
            <a:xfrm>
              <a:off x="405" y="216"/>
              <a:ext cx="5127" cy="3960"/>
              <a:chOff x="405" y="216"/>
              <a:chExt cx="5127" cy="3960"/>
            </a:xfrm>
          </p:grpSpPr>
          <p:grpSp>
            <p:nvGrpSpPr>
              <p:cNvPr id="4" name="Group 2208"/>
              <p:cNvGrpSpPr>
                <a:grpSpLocks/>
              </p:cNvGrpSpPr>
              <p:nvPr/>
            </p:nvGrpSpPr>
            <p:grpSpPr bwMode="auto">
              <a:xfrm>
                <a:off x="477" y="1487"/>
                <a:ext cx="3204" cy="2689"/>
                <a:chOff x="405" y="1470"/>
                <a:chExt cx="3204" cy="2689"/>
              </a:xfrm>
            </p:grpSpPr>
            <p:sp>
              <p:nvSpPr>
                <p:cNvPr id="9283" name="Text Box 2115"/>
                <p:cNvSpPr txBox="1">
                  <a:spLocks noChangeArrowheads="1"/>
                </p:cNvSpPr>
                <p:nvPr/>
              </p:nvSpPr>
              <p:spPr bwMode="auto">
                <a:xfrm>
                  <a:off x="1131" y="3751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4</a:t>
                  </a:r>
                </a:p>
              </p:txBody>
            </p:sp>
            <p:sp>
              <p:nvSpPr>
                <p:cNvPr id="9284" name="Text Box 2116"/>
                <p:cNvSpPr txBox="1">
                  <a:spLocks noChangeArrowheads="1"/>
                </p:cNvSpPr>
                <p:nvPr/>
              </p:nvSpPr>
              <p:spPr bwMode="auto">
                <a:xfrm>
                  <a:off x="1395" y="3751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5</a:t>
                  </a:r>
                </a:p>
              </p:txBody>
            </p:sp>
            <p:sp>
              <p:nvSpPr>
                <p:cNvPr id="9286" name="Text Box 2118"/>
                <p:cNvSpPr txBox="1">
                  <a:spLocks noChangeArrowheads="1"/>
                </p:cNvSpPr>
                <p:nvPr/>
              </p:nvSpPr>
              <p:spPr bwMode="auto">
                <a:xfrm>
                  <a:off x="1659" y="3747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6</a:t>
                  </a:r>
                </a:p>
              </p:txBody>
            </p:sp>
            <p:sp>
              <p:nvSpPr>
                <p:cNvPr id="9287" name="Text Box 2119"/>
                <p:cNvSpPr txBox="1">
                  <a:spLocks noChangeArrowheads="1"/>
                </p:cNvSpPr>
                <p:nvPr/>
              </p:nvSpPr>
              <p:spPr bwMode="auto">
                <a:xfrm>
                  <a:off x="1869" y="3751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7</a:t>
                  </a:r>
                </a:p>
              </p:txBody>
            </p:sp>
            <p:sp>
              <p:nvSpPr>
                <p:cNvPr id="9288" name="Text Box 2120"/>
                <p:cNvSpPr txBox="1">
                  <a:spLocks noChangeArrowheads="1"/>
                </p:cNvSpPr>
                <p:nvPr/>
              </p:nvSpPr>
              <p:spPr bwMode="auto">
                <a:xfrm>
                  <a:off x="2125" y="3743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8</a:t>
                  </a:r>
                </a:p>
              </p:txBody>
            </p:sp>
            <p:sp>
              <p:nvSpPr>
                <p:cNvPr id="9289" name="Text Box 2121"/>
                <p:cNvSpPr txBox="1">
                  <a:spLocks noChangeArrowheads="1"/>
                </p:cNvSpPr>
                <p:nvPr/>
              </p:nvSpPr>
              <p:spPr bwMode="auto">
                <a:xfrm>
                  <a:off x="2365" y="3739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9</a:t>
                  </a:r>
                </a:p>
              </p:txBody>
            </p:sp>
            <p:sp>
              <p:nvSpPr>
                <p:cNvPr id="9290" name="Text Box 2122"/>
                <p:cNvSpPr txBox="1">
                  <a:spLocks noChangeArrowheads="1"/>
                </p:cNvSpPr>
                <p:nvPr/>
              </p:nvSpPr>
              <p:spPr bwMode="auto">
                <a:xfrm>
                  <a:off x="2561" y="374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10</a:t>
                  </a:r>
                </a:p>
              </p:txBody>
            </p:sp>
            <p:sp>
              <p:nvSpPr>
                <p:cNvPr id="9291" name="Text Box 2123"/>
                <p:cNvSpPr txBox="1">
                  <a:spLocks noChangeArrowheads="1"/>
                </p:cNvSpPr>
                <p:nvPr/>
              </p:nvSpPr>
              <p:spPr bwMode="auto">
                <a:xfrm>
                  <a:off x="2809" y="3751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11</a:t>
                  </a:r>
                </a:p>
              </p:txBody>
            </p:sp>
            <p:sp>
              <p:nvSpPr>
                <p:cNvPr id="9292" name="Text Box 2124"/>
                <p:cNvSpPr txBox="1">
                  <a:spLocks noChangeArrowheads="1"/>
                </p:cNvSpPr>
                <p:nvPr/>
              </p:nvSpPr>
              <p:spPr bwMode="auto">
                <a:xfrm>
                  <a:off x="3033" y="3747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12</a:t>
                  </a:r>
                </a:p>
              </p:txBody>
            </p:sp>
            <p:sp>
              <p:nvSpPr>
                <p:cNvPr id="9293" name="Text Box 2125"/>
                <p:cNvSpPr txBox="1">
                  <a:spLocks noChangeArrowheads="1"/>
                </p:cNvSpPr>
                <p:nvPr/>
              </p:nvSpPr>
              <p:spPr bwMode="auto">
                <a:xfrm>
                  <a:off x="3281" y="374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13</a:t>
                  </a:r>
                </a:p>
              </p:txBody>
            </p:sp>
            <p:sp>
              <p:nvSpPr>
                <p:cNvPr id="9294" name="Text Box 2126"/>
                <p:cNvSpPr txBox="1">
                  <a:spLocks noChangeArrowheads="1"/>
                </p:cNvSpPr>
                <p:nvPr/>
              </p:nvSpPr>
              <p:spPr bwMode="auto">
                <a:xfrm>
                  <a:off x="1731" y="3909"/>
                  <a:ext cx="976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>
                      <a:solidFill>
                        <a:schemeClr val="accent2"/>
                      </a:solidFill>
                    </a:rPr>
                    <a:t>Shoe Size</a:t>
                  </a:r>
                </a:p>
              </p:txBody>
            </p:sp>
            <p:sp>
              <p:nvSpPr>
                <p:cNvPr id="9295" name="Text Box 2127"/>
                <p:cNvSpPr txBox="1">
                  <a:spLocks noChangeArrowheads="1"/>
                </p:cNvSpPr>
                <p:nvPr/>
              </p:nvSpPr>
              <p:spPr bwMode="auto">
                <a:xfrm>
                  <a:off x="675" y="3377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60</a:t>
                  </a:r>
                </a:p>
              </p:txBody>
            </p:sp>
            <p:sp>
              <p:nvSpPr>
                <p:cNvPr id="9297" name="Text Box 2129"/>
                <p:cNvSpPr txBox="1">
                  <a:spLocks noChangeArrowheads="1"/>
                </p:cNvSpPr>
                <p:nvPr/>
              </p:nvSpPr>
              <p:spPr bwMode="auto">
                <a:xfrm>
                  <a:off x="675" y="3125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65</a:t>
                  </a:r>
                </a:p>
              </p:txBody>
            </p:sp>
            <p:sp>
              <p:nvSpPr>
                <p:cNvPr id="9298" name="Text Box 2130"/>
                <p:cNvSpPr txBox="1">
                  <a:spLocks noChangeArrowheads="1"/>
                </p:cNvSpPr>
                <p:nvPr/>
              </p:nvSpPr>
              <p:spPr bwMode="auto">
                <a:xfrm>
                  <a:off x="663" y="289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70</a:t>
                  </a:r>
                </a:p>
              </p:txBody>
            </p:sp>
            <p:sp>
              <p:nvSpPr>
                <p:cNvPr id="9299" name="Text Box 2131"/>
                <p:cNvSpPr txBox="1">
                  <a:spLocks noChangeArrowheads="1"/>
                </p:cNvSpPr>
                <p:nvPr/>
              </p:nvSpPr>
              <p:spPr bwMode="auto">
                <a:xfrm>
                  <a:off x="667" y="2657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75</a:t>
                  </a:r>
                </a:p>
              </p:txBody>
            </p:sp>
            <p:sp>
              <p:nvSpPr>
                <p:cNvPr id="9300" name="Text Box 2132"/>
                <p:cNvSpPr txBox="1">
                  <a:spLocks noChangeArrowheads="1"/>
                </p:cNvSpPr>
                <p:nvPr/>
              </p:nvSpPr>
              <p:spPr bwMode="auto">
                <a:xfrm>
                  <a:off x="683" y="239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80</a:t>
                  </a:r>
                </a:p>
              </p:txBody>
            </p:sp>
            <p:sp>
              <p:nvSpPr>
                <p:cNvPr id="9301" name="Text Box 2133"/>
                <p:cNvSpPr txBox="1">
                  <a:spLocks noChangeArrowheads="1"/>
                </p:cNvSpPr>
                <p:nvPr/>
              </p:nvSpPr>
              <p:spPr bwMode="auto">
                <a:xfrm>
                  <a:off x="679" y="2169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85</a:t>
                  </a:r>
                </a:p>
              </p:txBody>
            </p:sp>
            <p:sp>
              <p:nvSpPr>
                <p:cNvPr id="9302" name="Text Box 2134"/>
                <p:cNvSpPr txBox="1">
                  <a:spLocks noChangeArrowheads="1"/>
                </p:cNvSpPr>
                <p:nvPr/>
              </p:nvSpPr>
              <p:spPr bwMode="auto">
                <a:xfrm>
                  <a:off x="671" y="193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90</a:t>
                  </a:r>
                </a:p>
              </p:txBody>
            </p:sp>
            <p:sp>
              <p:nvSpPr>
                <p:cNvPr id="9303" name="Text Box 2135"/>
                <p:cNvSpPr txBox="1">
                  <a:spLocks noChangeArrowheads="1"/>
                </p:cNvSpPr>
                <p:nvPr/>
              </p:nvSpPr>
              <p:spPr bwMode="auto">
                <a:xfrm>
                  <a:off x="675" y="1681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95</a:t>
                  </a:r>
                </a:p>
              </p:txBody>
            </p:sp>
            <p:grpSp>
              <p:nvGrpSpPr>
                <p:cNvPr id="5" name="Group 2156"/>
                <p:cNvGrpSpPr>
                  <a:grpSpLocks/>
                </p:cNvGrpSpPr>
                <p:nvPr/>
              </p:nvGrpSpPr>
              <p:grpSpPr bwMode="auto">
                <a:xfrm>
                  <a:off x="1017" y="1574"/>
                  <a:ext cx="2411" cy="2169"/>
                  <a:chOff x="1349" y="1496"/>
                  <a:chExt cx="2411" cy="2169"/>
                </a:xfrm>
              </p:grpSpPr>
              <p:sp>
                <p:nvSpPr>
                  <p:cNvPr id="9170" name="Rectangle 2002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1" name="Rectangle 2003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2" name="Rectangle 2004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3" name="Rectangle 2005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4" name="Rectangle 2006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3424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5" name="Rectangle 2007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6" name="Rectangle 2008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7" name="Rectangle 2009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8" name="Rectangle 2010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9" name="Rectangle 2011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2" name="Rectangle 2014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3" name="Rectangle 2015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4" name="Rectangle 2016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5" name="Rectangle 2017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6" name="Rectangle 2018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3183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7" name="Rectangle 2019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8" name="Rectangle 2020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9" name="Rectangle 2021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0" name="Rectangle 2022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1" name="Rectangle 2023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3" name="Rectangle 2025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4" name="Rectangle 2026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5" name="Rectangle 2027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6" name="Rectangle 2028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7" name="Rectangle 2029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2942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8" name="Rectangle 2030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9" name="Rectangle 2031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0" name="Rectangle 2032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1" name="Rectangle 2033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2" name="Rectangle 2034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4" name="Rectangle 2036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5" name="Rectangle 2037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6" name="Rectangle 2038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7" name="Rectangle 2039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8" name="Rectangle 2040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2700"/>
                    <a:ext cx="242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9" name="Rectangle 2041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0" name="Rectangle 2042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1" name="Rectangle 2043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2" name="Rectangle 2044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3" name="Rectangle 2045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5" name="Rectangle 2047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6" name="Rectangle 2048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7" name="Rectangle 2049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8" name="Rectangle 2050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9" name="Rectangle 2051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2460"/>
                    <a:ext cx="242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0" name="Rectangle 2052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1" name="Rectangle 2053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2" name="Rectangle 2054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3" name="Rectangle 2055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4" name="Rectangle 2056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6" name="Rectangle 2058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7" name="Rectangle 2059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8" name="Rectangle 2060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9" name="Rectangle 2061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0" name="Rectangle 2062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2219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1" name="Rectangle 2063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2" name="Rectangle 2064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3" name="Rectangle 2065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4" name="Rectangle 2066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5" name="Rectangle 2067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7" name="Rectangle 2069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8" name="Rectangle 2070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9" name="Rectangle 2071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0" name="Rectangle 2072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1" name="Rectangle 2073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1977"/>
                    <a:ext cx="242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2" name="Rectangle 2074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3" name="Rectangle 2075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4" name="Rectangle 2076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5" name="Rectangle 2077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6" name="Rectangle 2078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8" name="Rectangle 2080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9" name="Rectangle 2081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0" name="Rectangle 2082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1" name="Rectangle 2083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2" name="Rectangle 2084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1737"/>
                    <a:ext cx="242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3" name="Rectangle 2085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4" name="Rectangle 2086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5" name="Rectangle 2087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6" name="Rectangle 2088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7" name="Rectangle 2089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5" name="Rectangle 2137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6" name="Rectangle 2138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7" name="Rectangle 2139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8" name="Rectangle 2140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9" name="Rectangle 2141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1496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0" name="Rectangle 2142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1" name="Rectangle 2143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2" name="Rectangle 2144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3" name="Rectangle 2145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4" name="Rectangle 2146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9315" name="Text Box 2147"/>
                <p:cNvSpPr txBox="1">
                  <a:spLocks noChangeArrowheads="1"/>
                </p:cNvSpPr>
                <p:nvPr/>
              </p:nvSpPr>
              <p:spPr bwMode="auto">
                <a:xfrm>
                  <a:off x="647" y="1470"/>
                  <a:ext cx="449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100</a:t>
                  </a:r>
                </a:p>
              </p:txBody>
            </p:sp>
            <p:sp>
              <p:nvSpPr>
                <p:cNvPr id="9316" name="Text Box 2148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42" y="2600"/>
                  <a:ext cx="976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GB" sz="2000">
                      <a:solidFill>
                        <a:schemeClr val="accent2"/>
                      </a:solidFill>
                    </a:rPr>
                    <a:t>Mass (kg)</a:t>
                  </a:r>
                </a:p>
              </p:txBody>
            </p:sp>
            <p:sp>
              <p:nvSpPr>
                <p:cNvPr id="9325" name="Line 2157"/>
                <p:cNvSpPr>
                  <a:spLocks noChangeShapeType="1"/>
                </p:cNvSpPr>
                <p:nvPr/>
              </p:nvSpPr>
              <p:spPr bwMode="auto">
                <a:xfrm>
                  <a:off x="1017" y="3743"/>
                  <a:ext cx="2411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9282" name="Line 2114"/>
                <p:cNvSpPr>
                  <a:spLocks noChangeShapeType="1"/>
                </p:cNvSpPr>
                <p:nvPr/>
              </p:nvSpPr>
              <p:spPr bwMode="auto">
                <a:xfrm>
                  <a:off x="1017" y="1582"/>
                  <a:ext cx="0" cy="2169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9328" name="Text Box 2160" descr="Parchment"/>
              <p:cNvSpPr txBox="1">
                <a:spLocks noChangeArrowheads="1"/>
              </p:cNvSpPr>
              <p:nvPr/>
            </p:nvSpPr>
            <p:spPr bwMode="auto">
              <a:xfrm>
                <a:off x="444" y="216"/>
                <a:ext cx="5088" cy="5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2000" dirty="0"/>
                  <a:t>The table below shows the shoe size and mass of 10 men.</a:t>
                </a:r>
              </a:p>
              <a:p>
                <a:pPr>
                  <a:spcBef>
                    <a:spcPct val="50000"/>
                  </a:spcBef>
                </a:pPr>
                <a:r>
                  <a:rPr lang="en-GB" sz="2000" dirty="0"/>
                  <a:t>Plot a </a:t>
                </a:r>
                <a:r>
                  <a:rPr lang="en-GB" sz="2000" dirty="0">
                    <a:solidFill>
                      <a:srgbClr val="FF0000"/>
                    </a:solidFill>
                  </a:rPr>
                  <a:t>scatter graph </a:t>
                </a:r>
                <a:r>
                  <a:rPr lang="en-GB" sz="2000" dirty="0"/>
                  <a:t>for this data</a:t>
                </a:r>
                <a:r>
                  <a:rPr lang="en-GB" sz="2000" dirty="0">
                    <a:solidFill>
                      <a:schemeClr val="accent2"/>
                    </a:solidFill>
                  </a:rPr>
                  <a:t>.</a:t>
                </a:r>
              </a:p>
            </p:txBody>
          </p:sp>
          <p:sp>
            <p:nvSpPr>
              <p:cNvPr id="9351" name="Rectangle 2183"/>
              <p:cNvSpPr>
                <a:spLocks noChangeArrowheads="1"/>
              </p:cNvSpPr>
              <p:nvPr/>
            </p:nvSpPr>
            <p:spPr bwMode="auto">
              <a:xfrm>
                <a:off x="5066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80</a:t>
                </a:r>
              </a:p>
            </p:txBody>
          </p:sp>
          <p:sp>
            <p:nvSpPr>
              <p:cNvPr id="9350" name="Rectangle 2182"/>
              <p:cNvSpPr>
                <a:spLocks noChangeArrowheads="1"/>
              </p:cNvSpPr>
              <p:nvPr/>
            </p:nvSpPr>
            <p:spPr bwMode="auto">
              <a:xfrm>
                <a:off x="4600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74</a:t>
                </a:r>
              </a:p>
            </p:txBody>
          </p:sp>
          <p:sp>
            <p:nvSpPr>
              <p:cNvPr id="9349" name="Rectangle 2181"/>
              <p:cNvSpPr>
                <a:spLocks noChangeArrowheads="1"/>
              </p:cNvSpPr>
              <p:nvPr/>
            </p:nvSpPr>
            <p:spPr bwMode="auto">
              <a:xfrm>
                <a:off x="4134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88</a:t>
                </a:r>
              </a:p>
            </p:txBody>
          </p:sp>
          <p:sp>
            <p:nvSpPr>
              <p:cNvPr id="9348" name="Rectangle 2180"/>
              <p:cNvSpPr>
                <a:spLocks noChangeArrowheads="1"/>
              </p:cNvSpPr>
              <p:nvPr/>
            </p:nvSpPr>
            <p:spPr bwMode="auto">
              <a:xfrm>
                <a:off x="3668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76</a:t>
                </a:r>
              </a:p>
            </p:txBody>
          </p:sp>
          <p:sp>
            <p:nvSpPr>
              <p:cNvPr id="9347" name="Rectangle 2179"/>
              <p:cNvSpPr>
                <a:spLocks noChangeArrowheads="1"/>
              </p:cNvSpPr>
              <p:nvPr/>
            </p:nvSpPr>
            <p:spPr bwMode="auto">
              <a:xfrm>
                <a:off x="3202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78</a:t>
                </a:r>
              </a:p>
            </p:txBody>
          </p:sp>
          <p:sp>
            <p:nvSpPr>
              <p:cNvPr id="9346" name="Rectangle 2178"/>
              <p:cNvSpPr>
                <a:spLocks noChangeArrowheads="1"/>
              </p:cNvSpPr>
              <p:nvPr/>
            </p:nvSpPr>
            <p:spPr bwMode="auto">
              <a:xfrm>
                <a:off x="2735" y="1129"/>
                <a:ext cx="467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78</a:t>
                </a:r>
              </a:p>
            </p:txBody>
          </p:sp>
          <p:sp>
            <p:nvSpPr>
              <p:cNvPr id="9345" name="Rectangle 2177"/>
              <p:cNvSpPr>
                <a:spLocks noChangeArrowheads="1"/>
              </p:cNvSpPr>
              <p:nvPr/>
            </p:nvSpPr>
            <p:spPr bwMode="auto">
              <a:xfrm>
                <a:off x="2269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92</a:t>
                </a:r>
              </a:p>
            </p:txBody>
          </p:sp>
          <p:sp>
            <p:nvSpPr>
              <p:cNvPr id="9344" name="Rectangle 2176"/>
              <p:cNvSpPr>
                <a:spLocks noChangeArrowheads="1"/>
              </p:cNvSpPr>
              <p:nvPr/>
            </p:nvSpPr>
            <p:spPr bwMode="auto">
              <a:xfrm>
                <a:off x="1803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68</a:t>
                </a:r>
              </a:p>
            </p:txBody>
          </p:sp>
          <p:sp>
            <p:nvSpPr>
              <p:cNvPr id="9343" name="Rectangle 2175"/>
              <p:cNvSpPr>
                <a:spLocks noChangeArrowheads="1"/>
              </p:cNvSpPr>
              <p:nvPr/>
            </p:nvSpPr>
            <p:spPr bwMode="auto">
              <a:xfrm>
                <a:off x="1337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97</a:t>
                </a:r>
              </a:p>
            </p:txBody>
          </p:sp>
          <p:sp>
            <p:nvSpPr>
              <p:cNvPr id="9342" name="Rectangle 2174"/>
              <p:cNvSpPr>
                <a:spLocks noChangeArrowheads="1"/>
              </p:cNvSpPr>
              <p:nvPr/>
            </p:nvSpPr>
            <p:spPr bwMode="auto">
              <a:xfrm>
                <a:off x="871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65</a:t>
                </a:r>
              </a:p>
            </p:txBody>
          </p:sp>
          <p:sp>
            <p:nvSpPr>
              <p:cNvPr id="9341" name="Rectangle 2173"/>
              <p:cNvSpPr>
                <a:spLocks noChangeArrowheads="1"/>
              </p:cNvSpPr>
              <p:nvPr/>
            </p:nvSpPr>
            <p:spPr bwMode="auto">
              <a:xfrm>
                <a:off x="405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</a:pPr>
                <a:r>
                  <a:rPr lang="en-GB" sz="1800">
                    <a:solidFill>
                      <a:schemeClr val="accent2"/>
                    </a:solidFill>
                  </a:rPr>
                  <a:t>Mass</a:t>
                </a:r>
              </a:p>
            </p:txBody>
          </p:sp>
          <p:sp>
            <p:nvSpPr>
              <p:cNvPr id="9340" name="Rectangle 2172"/>
              <p:cNvSpPr>
                <a:spLocks noChangeArrowheads="1"/>
              </p:cNvSpPr>
              <p:nvPr/>
            </p:nvSpPr>
            <p:spPr bwMode="auto">
              <a:xfrm>
                <a:off x="5066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8</a:t>
                </a:r>
              </a:p>
            </p:txBody>
          </p:sp>
          <p:sp>
            <p:nvSpPr>
              <p:cNvPr id="9339" name="Rectangle 2171"/>
              <p:cNvSpPr>
                <a:spLocks noChangeArrowheads="1"/>
              </p:cNvSpPr>
              <p:nvPr/>
            </p:nvSpPr>
            <p:spPr bwMode="auto">
              <a:xfrm>
                <a:off x="4600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6</a:t>
                </a:r>
              </a:p>
            </p:txBody>
          </p:sp>
          <p:sp>
            <p:nvSpPr>
              <p:cNvPr id="9338" name="Rectangle 2170"/>
              <p:cNvSpPr>
                <a:spLocks noChangeArrowheads="1"/>
              </p:cNvSpPr>
              <p:nvPr/>
            </p:nvSpPr>
            <p:spPr bwMode="auto">
              <a:xfrm>
                <a:off x="4134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11</a:t>
                </a:r>
              </a:p>
            </p:txBody>
          </p:sp>
          <p:sp>
            <p:nvSpPr>
              <p:cNvPr id="9337" name="Rectangle 2169"/>
              <p:cNvSpPr>
                <a:spLocks noChangeArrowheads="1"/>
              </p:cNvSpPr>
              <p:nvPr/>
            </p:nvSpPr>
            <p:spPr bwMode="auto">
              <a:xfrm>
                <a:off x="3668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8</a:t>
                </a:r>
              </a:p>
            </p:txBody>
          </p:sp>
          <p:sp>
            <p:nvSpPr>
              <p:cNvPr id="9336" name="Rectangle 2168"/>
              <p:cNvSpPr>
                <a:spLocks noChangeArrowheads="1"/>
              </p:cNvSpPr>
              <p:nvPr/>
            </p:nvSpPr>
            <p:spPr bwMode="auto">
              <a:xfrm>
                <a:off x="3202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9</a:t>
                </a:r>
              </a:p>
            </p:txBody>
          </p:sp>
          <p:sp>
            <p:nvSpPr>
              <p:cNvPr id="9335" name="Rectangle 2167"/>
              <p:cNvSpPr>
                <a:spLocks noChangeArrowheads="1"/>
              </p:cNvSpPr>
              <p:nvPr/>
            </p:nvSpPr>
            <p:spPr bwMode="auto">
              <a:xfrm>
                <a:off x="2735" y="880"/>
                <a:ext cx="467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10</a:t>
                </a:r>
              </a:p>
            </p:txBody>
          </p:sp>
          <p:sp>
            <p:nvSpPr>
              <p:cNvPr id="9334" name="Rectangle 2166"/>
              <p:cNvSpPr>
                <a:spLocks noChangeArrowheads="1"/>
              </p:cNvSpPr>
              <p:nvPr/>
            </p:nvSpPr>
            <p:spPr bwMode="auto">
              <a:xfrm>
                <a:off x="2269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10</a:t>
                </a:r>
              </a:p>
            </p:txBody>
          </p:sp>
          <p:sp>
            <p:nvSpPr>
              <p:cNvPr id="9333" name="Rectangle 2165"/>
              <p:cNvSpPr>
                <a:spLocks noChangeArrowheads="1"/>
              </p:cNvSpPr>
              <p:nvPr/>
            </p:nvSpPr>
            <p:spPr bwMode="auto">
              <a:xfrm>
                <a:off x="1803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 dirty="0"/>
                  <a:t>12</a:t>
                </a:r>
              </a:p>
            </p:txBody>
          </p:sp>
          <p:sp>
            <p:nvSpPr>
              <p:cNvPr id="9332" name="Rectangle 2164"/>
              <p:cNvSpPr>
                <a:spLocks noChangeArrowheads="1"/>
              </p:cNvSpPr>
              <p:nvPr/>
            </p:nvSpPr>
            <p:spPr bwMode="auto">
              <a:xfrm>
                <a:off x="1337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12</a:t>
                </a:r>
              </a:p>
            </p:txBody>
          </p:sp>
          <p:sp>
            <p:nvSpPr>
              <p:cNvPr id="9331" name="Rectangle 2163"/>
              <p:cNvSpPr>
                <a:spLocks noChangeArrowheads="1"/>
              </p:cNvSpPr>
              <p:nvPr/>
            </p:nvSpPr>
            <p:spPr bwMode="auto">
              <a:xfrm>
                <a:off x="871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5</a:t>
                </a:r>
              </a:p>
            </p:txBody>
          </p:sp>
          <p:sp>
            <p:nvSpPr>
              <p:cNvPr id="9330" name="Rectangle 2162"/>
              <p:cNvSpPr>
                <a:spLocks noChangeArrowheads="1"/>
              </p:cNvSpPr>
              <p:nvPr/>
            </p:nvSpPr>
            <p:spPr bwMode="auto">
              <a:xfrm>
                <a:off x="405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</a:pPr>
                <a:r>
                  <a:rPr lang="en-GB" sz="1800">
                    <a:solidFill>
                      <a:schemeClr val="accent2"/>
                    </a:solidFill>
                  </a:rPr>
                  <a:t>Size</a:t>
                </a:r>
              </a:p>
            </p:txBody>
          </p:sp>
          <p:sp>
            <p:nvSpPr>
              <p:cNvPr id="9352" name="Line 2184"/>
              <p:cNvSpPr>
                <a:spLocks noChangeShapeType="1"/>
              </p:cNvSpPr>
              <p:nvPr/>
            </p:nvSpPr>
            <p:spPr bwMode="auto">
              <a:xfrm>
                <a:off x="405" y="880"/>
                <a:ext cx="512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3" name="Line 2185"/>
              <p:cNvSpPr>
                <a:spLocks noChangeShapeType="1"/>
              </p:cNvSpPr>
              <p:nvPr/>
            </p:nvSpPr>
            <p:spPr bwMode="auto">
              <a:xfrm>
                <a:off x="405" y="1129"/>
                <a:ext cx="512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4" name="Line 2186"/>
              <p:cNvSpPr>
                <a:spLocks noChangeShapeType="1"/>
              </p:cNvSpPr>
              <p:nvPr/>
            </p:nvSpPr>
            <p:spPr bwMode="auto">
              <a:xfrm>
                <a:off x="405" y="1378"/>
                <a:ext cx="512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5" name="Line 2187"/>
              <p:cNvSpPr>
                <a:spLocks noChangeShapeType="1"/>
              </p:cNvSpPr>
              <p:nvPr/>
            </p:nvSpPr>
            <p:spPr bwMode="auto">
              <a:xfrm>
                <a:off x="405" y="880"/>
                <a:ext cx="0" cy="498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6" name="Line 2188"/>
              <p:cNvSpPr>
                <a:spLocks noChangeShapeType="1"/>
              </p:cNvSpPr>
              <p:nvPr/>
            </p:nvSpPr>
            <p:spPr bwMode="auto">
              <a:xfrm>
                <a:off x="871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7" name="Line 2189"/>
              <p:cNvSpPr>
                <a:spLocks noChangeShapeType="1"/>
              </p:cNvSpPr>
              <p:nvPr/>
            </p:nvSpPr>
            <p:spPr bwMode="auto">
              <a:xfrm>
                <a:off x="1337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8" name="Line 2190"/>
              <p:cNvSpPr>
                <a:spLocks noChangeShapeType="1"/>
              </p:cNvSpPr>
              <p:nvPr/>
            </p:nvSpPr>
            <p:spPr bwMode="auto">
              <a:xfrm>
                <a:off x="1803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9" name="Line 2191"/>
              <p:cNvSpPr>
                <a:spLocks noChangeShapeType="1"/>
              </p:cNvSpPr>
              <p:nvPr/>
            </p:nvSpPr>
            <p:spPr bwMode="auto">
              <a:xfrm>
                <a:off x="2269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0" name="Line 2192"/>
              <p:cNvSpPr>
                <a:spLocks noChangeShapeType="1"/>
              </p:cNvSpPr>
              <p:nvPr/>
            </p:nvSpPr>
            <p:spPr bwMode="auto">
              <a:xfrm>
                <a:off x="2735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1" name="Line 2193"/>
              <p:cNvSpPr>
                <a:spLocks noChangeShapeType="1"/>
              </p:cNvSpPr>
              <p:nvPr/>
            </p:nvSpPr>
            <p:spPr bwMode="auto">
              <a:xfrm>
                <a:off x="3202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2" name="Line 2194"/>
              <p:cNvSpPr>
                <a:spLocks noChangeShapeType="1"/>
              </p:cNvSpPr>
              <p:nvPr/>
            </p:nvSpPr>
            <p:spPr bwMode="auto">
              <a:xfrm>
                <a:off x="3668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3" name="Line 2195"/>
              <p:cNvSpPr>
                <a:spLocks noChangeShapeType="1"/>
              </p:cNvSpPr>
              <p:nvPr/>
            </p:nvSpPr>
            <p:spPr bwMode="auto">
              <a:xfrm>
                <a:off x="4134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4" name="Line 2196"/>
              <p:cNvSpPr>
                <a:spLocks noChangeShapeType="1"/>
              </p:cNvSpPr>
              <p:nvPr/>
            </p:nvSpPr>
            <p:spPr bwMode="auto">
              <a:xfrm>
                <a:off x="4600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5" name="Line 2197"/>
              <p:cNvSpPr>
                <a:spLocks noChangeShapeType="1"/>
              </p:cNvSpPr>
              <p:nvPr/>
            </p:nvSpPr>
            <p:spPr bwMode="auto">
              <a:xfrm>
                <a:off x="5066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6" name="Line 2198"/>
              <p:cNvSpPr>
                <a:spLocks noChangeShapeType="1"/>
              </p:cNvSpPr>
              <p:nvPr/>
            </p:nvSpPr>
            <p:spPr bwMode="auto">
              <a:xfrm>
                <a:off x="5532" y="880"/>
                <a:ext cx="0" cy="498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6" name="Group 2223"/>
            <p:cNvGrpSpPr>
              <a:grpSpLocks/>
            </p:cNvGrpSpPr>
            <p:nvPr/>
          </p:nvGrpSpPr>
          <p:grpSpPr bwMode="auto">
            <a:xfrm>
              <a:off x="1049" y="3519"/>
              <a:ext cx="281" cy="281"/>
              <a:chOff x="854" y="3609"/>
              <a:chExt cx="281" cy="281"/>
            </a:xfrm>
          </p:grpSpPr>
          <p:grpSp>
            <p:nvGrpSpPr>
              <p:cNvPr id="7" name="Group 2222"/>
              <p:cNvGrpSpPr>
                <a:grpSpLocks/>
              </p:cNvGrpSpPr>
              <p:nvPr/>
            </p:nvGrpSpPr>
            <p:grpSpPr bwMode="auto">
              <a:xfrm>
                <a:off x="891" y="3616"/>
                <a:ext cx="244" cy="274"/>
                <a:chOff x="891" y="3616"/>
                <a:chExt cx="244" cy="274"/>
              </a:xfrm>
            </p:grpSpPr>
            <p:sp>
              <p:nvSpPr>
                <p:cNvPr id="9385" name="Line 2217"/>
                <p:cNvSpPr>
                  <a:spLocks noChangeShapeType="1"/>
                </p:cNvSpPr>
                <p:nvPr/>
              </p:nvSpPr>
              <p:spPr bwMode="auto">
                <a:xfrm>
                  <a:off x="900" y="3852"/>
                  <a:ext cx="234" cy="0"/>
                </a:xfrm>
                <a:prstGeom prst="line">
                  <a:avLst/>
                </a:prstGeom>
                <a:noFill/>
                <a:ln w="2857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9386" name="Freeform 2218"/>
                <p:cNvSpPr>
                  <a:spLocks/>
                </p:cNvSpPr>
                <p:nvPr/>
              </p:nvSpPr>
              <p:spPr bwMode="auto">
                <a:xfrm>
                  <a:off x="892" y="3806"/>
                  <a:ext cx="243" cy="84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97" y="48"/>
                    </a:cxn>
                    <a:cxn ang="0">
                      <a:pos x="120" y="0"/>
                    </a:cxn>
                    <a:cxn ang="0">
                      <a:pos x="154" y="84"/>
                    </a:cxn>
                    <a:cxn ang="0">
                      <a:pos x="175" y="44"/>
                    </a:cxn>
                    <a:cxn ang="0">
                      <a:pos x="243" y="44"/>
                    </a:cxn>
                  </a:cxnLst>
                  <a:rect l="0" t="0" r="r" b="b"/>
                  <a:pathLst>
                    <a:path w="243" h="84">
                      <a:moveTo>
                        <a:pt x="0" y="48"/>
                      </a:moveTo>
                      <a:lnTo>
                        <a:pt x="97" y="48"/>
                      </a:lnTo>
                      <a:lnTo>
                        <a:pt x="120" y="0"/>
                      </a:lnTo>
                      <a:lnTo>
                        <a:pt x="154" y="84"/>
                      </a:lnTo>
                      <a:lnTo>
                        <a:pt x="175" y="44"/>
                      </a:lnTo>
                      <a:lnTo>
                        <a:pt x="243" y="44"/>
                      </a:ln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9387" name="Line 2219"/>
                <p:cNvSpPr>
                  <a:spLocks noChangeShapeType="1"/>
                </p:cNvSpPr>
                <p:nvPr/>
              </p:nvSpPr>
              <p:spPr bwMode="auto">
                <a:xfrm rot="5400000">
                  <a:off x="774" y="3733"/>
                  <a:ext cx="234" cy="0"/>
                </a:xfrm>
                <a:prstGeom prst="line">
                  <a:avLst/>
                </a:prstGeom>
                <a:noFill/>
                <a:ln w="2857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9388" name="Freeform 2220"/>
              <p:cNvSpPr>
                <a:spLocks/>
              </p:cNvSpPr>
              <p:nvPr/>
            </p:nvSpPr>
            <p:spPr bwMode="auto">
              <a:xfrm rot="5400000">
                <a:off x="774" y="3689"/>
                <a:ext cx="243" cy="84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97" y="48"/>
                  </a:cxn>
                  <a:cxn ang="0">
                    <a:pos x="120" y="0"/>
                  </a:cxn>
                  <a:cxn ang="0">
                    <a:pos x="154" y="84"/>
                  </a:cxn>
                  <a:cxn ang="0">
                    <a:pos x="175" y="44"/>
                  </a:cxn>
                  <a:cxn ang="0">
                    <a:pos x="243" y="44"/>
                  </a:cxn>
                </a:cxnLst>
                <a:rect l="0" t="0" r="r" b="b"/>
                <a:pathLst>
                  <a:path w="243" h="84">
                    <a:moveTo>
                      <a:pt x="0" y="48"/>
                    </a:moveTo>
                    <a:lnTo>
                      <a:pt x="97" y="48"/>
                    </a:lnTo>
                    <a:lnTo>
                      <a:pt x="120" y="0"/>
                    </a:lnTo>
                    <a:lnTo>
                      <a:pt x="154" y="84"/>
                    </a:lnTo>
                    <a:lnTo>
                      <a:pt x="175" y="44"/>
                    </a:lnTo>
                    <a:lnTo>
                      <a:pt x="243" y="44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9373" name="Rectangle 2205"/>
          <p:cNvSpPr>
            <a:spLocks noChangeArrowheads="1"/>
          </p:cNvSpPr>
          <p:nvPr/>
        </p:nvSpPr>
        <p:spPr bwMode="auto">
          <a:xfrm>
            <a:off x="2862263" y="1403606"/>
            <a:ext cx="736600" cy="80645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9374" name="Oval 2206"/>
          <p:cNvSpPr>
            <a:spLocks noChangeArrowheads="1"/>
          </p:cNvSpPr>
          <p:nvPr/>
        </p:nvSpPr>
        <p:spPr bwMode="auto">
          <a:xfrm>
            <a:off x="2457450" y="5176838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5" name="Oval 2206"/>
          <p:cNvSpPr>
            <a:spLocks noChangeArrowheads="1"/>
          </p:cNvSpPr>
          <p:nvPr/>
        </p:nvSpPr>
        <p:spPr bwMode="auto">
          <a:xfrm>
            <a:off x="5150222" y="2708920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6" name="Oval 2206"/>
          <p:cNvSpPr>
            <a:spLocks noChangeArrowheads="1"/>
          </p:cNvSpPr>
          <p:nvPr/>
        </p:nvSpPr>
        <p:spPr bwMode="auto">
          <a:xfrm>
            <a:off x="5148064" y="4941168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77042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224"/>
          <p:cNvGrpSpPr>
            <a:grpSpLocks/>
          </p:cNvGrpSpPr>
          <p:nvPr/>
        </p:nvGrpSpPr>
        <p:grpSpPr bwMode="auto">
          <a:xfrm>
            <a:off x="642938" y="342900"/>
            <a:ext cx="8139112" cy="6286500"/>
            <a:chOff x="405" y="216"/>
            <a:chExt cx="5127" cy="3960"/>
          </a:xfrm>
        </p:grpSpPr>
        <p:grpSp>
          <p:nvGrpSpPr>
            <p:cNvPr id="3" name="Group 2209"/>
            <p:cNvGrpSpPr>
              <a:grpSpLocks/>
            </p:cNvGrpSpPr>
            <p:nvPr/>
          </p:nvGrpSpPr>
          <p:grpSpPr bwMode="auto">
            <a:xfrm>
              <a:off x="405" y="216"/>
              <a:ext cx="5127" cy="3960"/>
              <a:chOff x="405" y="216"/>
              <a:chExt cx="5127" cy="3960"/>
            </a:xfrm>
          </p:grpSpPr>
          <p:grpSp>
            <p:nvGrpSpPr>
              <p:cNvPr id="4" name="Group 2208"/>
              <p:cNvGrpSpPr>
                <a:grpSpLocks/>
              </p:cNvGrpSpPr>
              <p:nvPr/>
            </p:nvGrpSpPr>
            <p:grpSpPr bwMode="auto">
              <a:xfrm>
                <a:off x="477" y="1487"/>
                <a:ext cx="3204" cy="2689"/>
                <a:chOff x="405" y="1470"/>
                <a:chExt cx="3204" cy="2689"/>
              </a:xfrm>
            </p:grpSpPr>
            <p:sp>
              <p:nvSpPr>
                <p:cNvPr id="9283" name="Text Box 2115"/>
                <p:cNvSpPr txBox="1">
                  <a:spLocks noChangeArrowheads="1"/>
                </p:cNvSpPr>
                <p:nvPr/>
              </p:nvSpPr>
              <p:spPr bwMode="auto">
                <a:xfrm>
                  <a:off x="1131" y="3751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4</a:t>
                  </a:r>
                </a:p>
              </p:txBody>
            </p:sp>
            <p:sp>
              <p:nvSpPr>
                <p:cNvPr id="9284" name="Text Box 2116"/>
                <p:cNvSpPr txBox="1">
                  <a:spLocks noChangeArrowheads="1"/>
                </p:cNvSpPr>
                <p:nvPr/>
              </p:nvSpPr>
              <p:spPr bwMode="auto">
                <a:xfrm>
                  <a:off x="1395" y="3751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5</a:t>
                  </a:r>
                </a:p>
              </p:txBody>
            </p:sp>
            <p:sp>
              <p:nvSpPr>
                <p:cNvPr id="9286" name="Text Box 2118"/>
                <p:cNvSpPr txBox="1">
                  <a:spLocks noChangeArrowheads="1"/>
                </p:cNvSpPr>
                <p:nvPr/>
              </p:nvSpPr>
              <p:spPr bwMode="auto">
                <a:xfrm>
                  <a:off x="1659" y="3747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6</a:t>
                  </a:r>
                </a:p>
              </p:txBody>
            </p:sp>
            <p:sp>
              <p:nvSpPr>
                <p:cNvPr id="9287" name="Text Box 2119"/>
                <p:cNvSpPr txBox="1">
                  <a:spLocks noChangeArrowheads="1"/>
                </p:cNvSpPr>
                <p:nvPr/>
              </p:nvSpPr>
              <p:spPr bwMode="auto">
                <a:xfrm>
                  <a:off x="1869" y="3751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7</a:t>
                  </a:r>
                </a:p>
              </p:txBody>
            </p:sp>
            <p:sp>
              <p:nvSpPr>
                <p:cNvPr id="9288" name="Text Box 2120"/>
                <p:cNvSpPr txBox="1">
                  <a:spLocks noChangeArrowheads="1"/>
                </p:cNvSpPr>
                <p:nvPr/>
              </p:nvSpPr>
              <p:spPr bwMode="auto">
                <a:xfrm>
                  <a:off x="2125" y="3743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8</a:t>
                  </a:r>
                </a:p>
              </p:txBody>
            </p:sp>
            <p:sp>
              <p:nvSpPr>
                <p:cNvPr id="9289" name="Text Box 2121"/>
                <p:cNvSpPr txBox="1">
                  <a:spLocks noChangeArrowheads="1"/>
                </p:cNvSpPr>
                <p:nvPr/>
              </p:nvSpPr>
              <p:spPr bwMode="auto">
                <a:xfrm>
                  <a:off x="2365" y="3739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9</a:t>
                  </a:r>
                </a:p>
              </p:txBody>
            </p:sp>
            <p:sp>
              <p:nvSpPr>
                <p:cNvPr id="9290" name="Text Box 2122"/>
                <p:cNvSpPr txBox="1">
                  <a:spLocks noChangeArrowheads="1"/>
                </p:cNvSpPr>
                <p:nvPr/>
              </p:nvSpPr>
              <p:spPr bwMode="auto">
                <a:xfrm>
                  <a:off x="2561" y="374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10</a:t>
                  </a:r>
                </a:p>
              </p:txBody>
            </p:sp>
            <p:sp>
              <p:nvSpPr>
                <p:cNvPr id="9291" name="Text Box 2123"/>
                <p:cNvSpPr txBox="1">
                  <a:spLocks noChangeArrowheads="1"/>
                </p:cNvSpPr>
                <p:nvPr/>
              </p:nvSpPr>
              <p:spPr bwMode="auto">
                <a:xfrm>
                  <a:off x="2809" y="3751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11</a:t>
                  </a:r>
                </a:p>
              </p:txBody>
            </p:sp>
            <p:sp>
              <p:nvSpPr>
                <p:cNvPr id="9292" name="Text Box 2124"/>
                <p:cNvSpPr txBox="1">
                  <a:spLocks noChangeArrowheads="1"/>
                </p:cNvSpPr>
                <p:nvPr/>
              </p:nvSpPr>
              <p:spPr bwMode="auto">
                <a:xfrm>
                  <a:off x="3033" y="3747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12</a:t>
                  </a:r>
                </a:p>
              </p:txBody>
            </p:sp>
            <p:sp>
              <p:nvSpPr>
                <p:cNvPr id="9293" name="Text Box 2125"/>
                <p:cNvSpPr txBox="1">
                  <a:spLocks noChangeArrowheads="1"/>
                </p:cNvSpPr>
                <p:nvPr/>
              </p:nvSpPr>
              <p:spPr bwMode="auto">
                <a:xfrm>
                  <a:off x="3281" y="374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13</a:t>
                  </a:r>
                </a:p>
              </p:txBody>
            </p:sp>
            <p:sp>
              <p:nvSpPr>
                <p:cNvPr id="9294" name="Text Box 2126"/>
                <p:cNvSpPr txBox="1">
                  <a:spLocks noChangeArrowheads="1"/>
                </p:cNvSpPr>
                <p:nvPr/>
              </p:nvSpPr>
              <p:spPr bwMode="auto">
                <a:xfrm>
                  <a:off x="1731" y="3909"/>
                  <a:ext cx="976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>
                      <a:solidFill>
                        <a:schemeClr val="accent2"/>
                      </a:solidFill>
                    </a:rPr>
                    <a:t>Shoe Size</a:t>
                  </a:r>
                </a:p>
              </p:txBody>
            </p:sp>
            <p:sp>
              <p:nvSpPr>
                <p:cNvPr id="9295" name="Text Box 2127"/>
                <p:cNvSpPr txBox="1">
                  <a:spLocks noChangeArrowheads="1"/>
                </p:cNvSpPr>
                <p:nvPr/>
              </p:nvSpPr>
              <p:spPr bwMode="auto">
                <a:xfrm>
                  <a:off x="675" y="3377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60</a:t>
                  </a:r>
                </a:p>
              </p:txBody>
            </p:sp>
            <p:sp>
              <p:nvSpPr>
                <p:cNvPr id="9297" name="Text Box 2129"/>
                <p:cNvSpPr txBox="1">
                  <a:spLocks noChangeArrowheads="1"/>
                </p:cNvSpPr>
                <p:nvPr/>
              </p:nvSpPr>
              <p:spPr bwMode="auto">
                <a:xfrm>
                  <a:off x="675" y="3125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65</a:t>
                  </a:r>
                </a:p>
              </p:txBody>
            </p:sp>
            <p:sp>
              <p:nvSpPr>
                <p:cNvPr id="9298" name="Text Box 2130"/>
                <p:cNvSpPr txBox="1">
                  <a:spLocks noChangeArrowheads="1"/>
                </p:cNvSpPr>
                <p:nvPr/>
              </p:nvSpPr>
              <p:spPr bwMode="auto">
                <a:xfrm>
                  <a:off x="663" y="289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70</a:t>
                  </a:r>
                </a:p>
              </p:txBody>
            </p:sp>
            <p:sp>
              <p:nvSpPr>
                <p:cNvPr id="9299" name="Text Box 2131"/>
                <p:cNvSpPr txBox="1">
                  <a:spLocks noChangeArrowheads="1"/>
                </p:cNvSpPr>
                <p:nvPr/>
              </p:nvSpPr>
              <p:spPr bwMode="auto">
                <a:xfrm>
                  <a:off x="667" y="2657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75</a:t>
                  </a:r>
                </a:p>
              </p:txBody>
            </p:sp>
            <p:sp>
              <p:nvSpPr>
                <p:cNvPr id="9300" name="Text Box 2132"/>
                <p:cNvSpPr txBox="1">
                  <a:spLocks noChangeArrowheads="1"/>
                </p:cNvSpPr>
                <p:nvPr/>
              </p:nvSpPr>
              <p:spPr bwMode="auto">
                <a:xfrm>
                  <a:off x="683" y="239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80</a:t>
                  </a:r>
                </a:p>
              </p:txBody>
            </p:sp>
            <p:sp>
              <p:nvSpPr>
                <p:cNvPr id="9301" name="Text Box 2133"/>
                <p:cNvSpPr txBox="1">
                  <a:spLocks noChangeArrowheads="1"/>
                </p:cNvSpPr>
                <p:nvPr/>
              </p:nvSpPr>
              <p:spPr bwMode="auto">
                <a:xfrm>
                  <a:off x="679" y="2169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85</a:t>
                  </a:r>
                </a:p>
              </p:txBody>
            </p:sp>
            <p:sp>
              <p:nvSpPr>
                <p:cNvPr id="9302" name="Text Box 2134"/>
                <p:cNvSpPr txBox="1">
                  <a:spLocks noChangeArrowheads="1"/>
                </p:cNvSpPr>
                <p:nvPr/>
              </p:nvSpPr>
              <p:spPr bwMode="auto">
                <a:xfrm>
                  <a:off x="671" y="193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90</a:t>
                  </a:r>
                </a:p>
              </p:txBody>
            </p:sp>
            <p:sp>
              <p:nvSpPr>
                <p:cNvPr id="9303" name="Text Box 2135"/>
                <p:cNvSpPr txBox="1">
                  <a:spLocks noChangeArrowheads="1"/>
                </p:cNvSpPr>
                <p:nvPr/>
              </p:nvSpPr>
              <p:spPr bwMode="auto">
                <a:xfrm>
                  <a:off x="675" y="1681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95</a:t>
                  </a:r>
                </a:p>
              </p:txBody>
            </p:sp>
            <p:grpSp>
              <p:nvGrpSpPr>
                <p:cNvPr id="5" name="Group 2156"/>
                <p:cNvGrpSpPr>
                  <a:grpSpLocks/>
                </p:cNvGrpSpPr>
                <p:nvPr/>
              </p:nvGrpSpPr>
              <p:grpSpPr bwMode="auto">
                <a:xfrm>
                  <a:off x="1017" y="1574"/>
                  <a:ext cx="2411" cy="2169"/>
                  <a:chOff x="1349" y="1496"/>
                  <a:chExt cx="2411" cy="2169"/>
                </a:xfrm>
              </p:grpSpPr>
              <p:sp>
                <p:nvSpPr>
                  <p:cNvPr id="9170" name="Rectangle 2002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1" name="Rectangle 2003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2" name="Rectangle 2004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3" name="Rectangle 2005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4" name="Rectangle 2006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3424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5" name="Rectangle 2007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6" name="Rectangle 2008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7" name="Rectangle 2009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8" name="Rectangle 2010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9" name="Rectangle 2011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2" name="Rectangle 2014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3" name="Rectangle 2015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4" name="Rectangle 2016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5" name="Rectangle 2017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6" name="Rectangle 2018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3183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7" name="Rectangle 2019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8" name="Rectangle 2020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9" name="Rectangle 2021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0" name="Rectangle 2022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1" name="Rectangle 2023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3" name="Rectangle 2025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4" name="Rectangle 2026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5" name="Rectangle 2027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6" name="Rectangle 2028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7" name="Rectangle 2029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2942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8" name="Rectangle 2030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9" name="Rectangle 2031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0" name="Rectangle 2032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1" name="Rectangle 2033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2" name="Rectangle 2034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4" name="Rectangle 2036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5" name="Rectangle 2037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6" name="Rectangle 2038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7" name="Rectangle 2039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8" name="Rectangle 2040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2700"/>
                    <a:ext cx="242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9" name="Rectangle 2041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0" name="Rectangle 2042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1" name="Rectangle 2043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2" name="Rectangle 2044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3" name="Rectangle 2045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5" name="Rectangle 2047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6" name="Rectangle 2048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7" name="Rectangle 2049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8" name="Rectangle 2050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9" name="Rectangle 2051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2460"/>
                    <a:ext cx="242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0" name="Rectangle 2052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1" name="Rectangle 2053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2" name="Rectangle 2054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3" name="Rectangle 2055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4" name="Rectangle 2056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6" name="Rectangle 2058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7" name="Rectangle 2059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8" name="Rectangle 2060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9" name="Rectangle 2061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0" name="Rectangle 2062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2219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1" name="Rectangle 2063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2" name="Rectangle 2064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3" name="Rectangle 2065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4" name="Rectangle 2066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5" name="Rectangle 2067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7" name="Rectangle 2069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8" name="Rectangle 2070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9" name="Rectangle 2071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0" name="Rectangle 2072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1" name="Rectangle 2073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1977"/>
                    <a:ext cx="242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2" name="Rectangle 2074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3" name="Rectangle 2075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4" name="Rectangle 2076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5" name="Rectangle 2077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6" name="Rectangle 2078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8" name="Rectangle 2080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9" name="Rectangle 2081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0" name="Rectangle 2082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1" name="Rectangle 2083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2" name="Rectangle 2084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1737"/>
                    <a:ext cx="242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3" name="Rectangle 2085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4" name="Rectangle 2086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5" name="Rectangle 2087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6" name="Rectangle 2088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7" name="Rectangle 2089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5" name="Rectangle 2137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6" name="Rectangle 2138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7" name="Rectangle 2139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8" name="Rectangle 2140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9" name="Rectangle 2141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1496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0" name="Rectangle 2142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1" name="Rectangle 2143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2" name="Rectangle 2144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3" name="Rectangle 2145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4" name="Rectangle 2146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9315" name="Text Box 2147"/>
                <p:cNvSpPr txBox="1">
                  <a:spLocks noChangeArrowheads="1"/>
                </p:cNvSpPr>
                <p:nvPr/>
              </p:nvSpPr>
              <p:spPr bwMode="auto">
                <a:xfrm>
                  <a:off x="647" y="1470"/>
                  <a:ext cx="449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100</a:t>
                  </a:r>
                </a:p>
              </p:txBody>
            </p:sp>
            <p:sp>
              <p:nvSpPr>
                <p:cNvPr id="9316" name="Text Box 2148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42" y="2600"/>
                  <a:ext cx="976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GB" sz="2000">
                      <a:solidFill>
                        <a:schemeClr val="accent2"/>
                      </a:solidFill>
                    </a:rPr>
                    <a:t>Mass (kg)</a:t>
                  </a:r>
                </a:p>
              </p:txBody>
            </p:sp>
            <p:sp>
              <p:nvSpPr>
                <p:cNvPr id="9325" name="Line 2157"/>
                <p:cNvSpPr>
                  <a:spLocks noChangeShapeType="1"/>
                </p:cNvSpPr>
                <p:nvPr/>
              </p:nvSpPr>
              <p:spPr bwMode="auto">
                <a:xfrm>
                  <a:off x="1017" y="3743"/>
                  <a:ext cx="2411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9282" name="Line 2114"/>
                <p:cNvSpPr>
                  <a:spLocks noChangeShapeType="1"/>
                </p:cNvSpPr>
                <p:nvPr/>
              </p:nvSpPr>
              <p:spPr bwMode="auto">
                <a:xfrm>
                  <a:off x="1017" y="1582"/>
                  <a:ext cx="0" cy="2169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9328" name="Text Box 2160" descr="Parchment"/>
              <p:cNvSpPr txBox="1">
                <a:spLocks noChangeArrowheads="1"/>
              </p:cNvSpPr>
              <p:nvPr/>
            </p:nvSpPr>
            <p:spPr bwMode="auto">
              <a:xfrm>
                <a:off x="444" y="216"/>
                <a:ext cx="5088" cy="5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2000" dirty="0"/>
                  <a:t>The table below shows the shoe size and mass of 10 men.</a:t>
                </a:r>
              </a:p>
              <a:p>
                <a:pPr>
                  <a:spcBef>
                    <a:spcPct val="50000"/>
                  </a:spcBef>
                </a:pPr>
                <a:r>
                  <a:rPr lang="en-GB" sz="2000" dirty="0"/>
                  <a:t>Plot a </a:t>
                </a:r>
                <a:r>
                  <a:rPr lang="en-GB" sz="2000" dirty="0">
                    <a:solidFill>
                      <a:srgbClr val="FF0000"/>
                    </a:solidFill>
                  </a:rPr>
                  <a:t>scatter graph </a:t>
                </a:r>
                <a:r>
                  <a:rPr lang="en-GB" sz="2000" dirty="0"/>
                  <a:t>for this data</a:t>
                </a:r>
                <a:r>
                  <a:rPr lang="en-GB" sz="2000" dirty="0">
                    <a:solidFill>
                      <a:schemeClr val="accent2"/>
                    </a:solidFill>
                  </a:rPr>
                  <a:t>.</a:t>
                </a:r>
              </a:p>
            </p:txBody>
          </p:sp>
          <p:sp>
            <p:nvSpPr>
              <p:cNvPr id="9351" name="Rectangle 2183"/>
              <p:cNvSpPr>
                <a:spLocks noChangeArrowheads="1"/>
              </p:cNvSpPr>
              <p:nvPr/>
            </p:nvSpPr>
            <p:spPr bwMode="auto">
              <a:xfrm>
                <a:off x="5066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80</a:t>
                </a:r>
              </a:p>
            </p:txBody>
          </p:sp>
          <p:sp>
            <p:nvSpPr>
              <p:cNvPr id="9350" name="Rectangle 2182"/>
              <p:cNvSpPr>
                <a:spLocks noChangeArrowheads="1"/>
              </p:cNvSpPr>
              <p:nvPr/>
            </p:nvSpPr>
            <p:spPr bwMode="auto">
              <a:xfrm>
                <a:off x="4600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74</a:t>
                </a:r>
              </a:p>
            </p:txBody>
          </p:sp>
          <p:sp>
            <p:nvSpPr>
              <p:cNvPr id="9349" name="Rectangle 2181"/>
              <p:cNvSpPr>
                <a:spLocks noChangeArrowheads="1"/>
              </p:cNvSpPr>
              <p:nvPr/>
            </p:nvSpPr>
            <p:spPr bwMode="auto">
              <a:xfrm>
                <a:off x="4134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88</a:t>
                </a:r>
              </a:p>
            </p:txBody>
          </p:sp>
          <p:sp>
            <p:nvSpPr>
              <p:cNvPr id="9348" name="Rectangle 2180"/>
              <p:cNvSpPr>
                <a:spLocks noChangeArrowheads="1"/>
              </p:cNvSpPr>
              <p:nvPr/>
            </p:nvSpPr>
            <p:spPr bwMode="auto">
              <a:xfrm>
                <a:off x="3668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76</a:t>
                </a:r>
              </a:p>
            </p:txBody>
          </p:sp>
          <p:sp>
            <p:nvSpPr>
              <p:cNvPr id="9347" name="Rectangle 2179"/>
              <p:cNvSpPr>
                <a:spLocks noChangeArrowheads="1"/>
              </p:cNvSpPr>
              <p:nvPr/>
            </p:nvSpPr>
            <p:spPr bwMode="auto">
              <a:xfrm>
                <a:off x="3202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78</a:t>
                </a:r>
              </a:p>
            </p:txBody>
          </p:sp>
          <p:sp>
            <p:nvSpPr>
              <p:cNvPr id="9346" name="Rectangle 2178"/>
              <p:cNvSpPr>
                <a:spLocks noChangeArrowheads="1"/>
              </p:cNvSpPr>
              <p:nvPr/>
            </p:nvSpPr>
            <p:spPr bwMode="auto">
              <a:xfrm>
                <a:off x="2735" y="1129"/>
                <a:ext cx="467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78</a:t>
                </a:r>
              </a:p>
            </p:txBody>
          </p:sp>
          <p:sp>
            <p:nvSpPr>
              <p:cNvPr id="9345" name="Rectangle 2177"/>
              <p:cNvSpPr>
                <a:spLocks noChangeArrowheads="1"/>
              </p:cNvSpPr>
              <p:nvPr/>
            </p:nvSpPr>
            <p:spPr bwMode="auto">
              <a:xfrm>
                <a:off x="2269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92</a:t>
                </a:r>
              </a:p>
            </p:txBody>
          </p:sp>
          <p:sp>
            <p:nvSpPr>
              <p:cNvPr id="9344" name="Rectangle 2176"/>
              <p:cNvSpPr>
                <a:spLocks noChangeArrowheads="1"/>
              </p:cNvSpPr>
              <p:nvPr/>
            </p:nvSpPr>
            <p:spPr bwMode="auto">
              <a:xfrm>
                <a:off x="1803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68</a:t>
                </a:r>
              </a:p>
            </p:txBody>
          </p:sp>
          <p:sp>
            <p:nvSpPr>
              <p:cNvPr id="9343" name="Rectangle 2175"/>
              <p:cNvSpPr>
                <a:spLocks noChangeArrowheads="1"/>
              </p:cNvSpPr>
              <p:nvPr/>
            </p:nvSpPr>
            <p:spPr bwMode="auto">
              <a:xfrm>
                <a:off x="1337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97</a:t>
                </a:r>
              </a:p>
            </p:txBody>
          </p:sp>
          <p:sp>
            <p:nvSpPr>
              <p:cNvPr id="9342" name="Rectangle 2174"/>
              <p:cNvSpPr>
                <a:spLocks noChangeArrowheads="1"/>
              </p:cNvSpPr>
              <p:nvPr/>
            </p:nvSpPr>
            <p:spPr bwMode="auto">
              <a:xfrm>
                <a:off x="871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65</a:t>
                </a:r>
              </a:p>
            </p:txBody>
          </p:sp>
          <p:sp>
            <p:nvSpPr>
              <p:cNvPr id="9341" name="Rectangle 2173"/>
              <p:cNvSpPr>
                <a:spLocks noChangeArrowheads="1"/>
              </p:cNvSpPr>
              <p:nvPr/>
            </p:nvSpPr>
            <p:spPr bwMode="auto">
              <a:xfrm>
                <a:off x="405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</a:pPr>
                <a:r>
                  <a:rPr lang="en-GB" sz="1800">
                    <a:solidFill>
                      <a:schemeClr val="accent2"/>
                    </a:solidFill>
                  </a:rPr>
                  <a:t>Mass</a:t>
                </a:r>
              </a:p>
            </p:txBody>
          </p:sp>
          <p:sp>
            <p:nvSpPr>
              <p:cNvPr id="9340" name="Rectangle 2172"/>
              <p:cNvSpPr>
                <a:spLocks noChangeArrowheads="1"/>
              </p:cNvSpPr>
              <p:nvPr/>
            </p:nvSpPr>
            <p:spPr bwMode="auto">
              <a:xfrm>
                <a:off x="5066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8</a:t>
                </a:r>
              </a:p>
            </p:txBody>
          </p:sp>
          <p:sp>
            <p:nvSpPr>
              <p:cNvPr id="9339" name="Rectangle 2171"/>
              <p:cNvSpPr>
                <a:spLocks noChangeArrowheads="1"/>
              </p:cNvSpPr>
              <p:nvPr/>
            </p:nvSpPr>
            <p:spPr bwMode="auto">
              <a:xfrm>
                <a:off x="4600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6</a:t>
                </a:r>
              </a:p>
            </p:txBody>
          </p:sp>
          <p:sp>
            <p:nvSpPr>
              <p:cNvPr id="9338" name="Rectangle 2170"/>
              <p:cNvSpPr>
                <a:spLocks noChangeArrowheads="1"/>
              </p:cNvSpPr>
              <p:nvPr/>
            </p:nvSpPr>
            <p:spPr bwMode="auto">
              <a:xfrm>
                <a:off x="4134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11</a:t>
                </a:r>
              </a:p>
            </p:txBody>
          </p:sp>
          <p:sp>
            <p:nvSpPr>
              <p:cNvPr id="9337" name="Rectangle 2169"/>
              <p:cNvSpPr>
                <a:spLocks noChangeArrowheads="1"/>
              </p:cNvSpPr>
              <p:nvPr/>
            </p:nvSpPr>
            <p:spPr bwMode="auto">
              <a:xfrm>
                <a:off x="3668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8</a:t>
                </a:r>
              </a:p>
            </p:txBody>
          </p:sp>
          <p:sp>
            <p:nvSpPr>
              <p:cNvPr id="9336" name="Rectangle 2168"/>
              <p:cNvSpPr>
                <a:spLocks noChangeArrowheads="1"/>
              </p:cNvSpPr>
              <p:nvPr/>
            </p:nvSpPr>
            <p:spPr bwMode="auto">
              <a:xfrm>
                <a:off x="3202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9</a:t>
                </a:r>
              </a:p>
            </p:txBody>
          </p:sp>
          <p:sp>
            <p:nvSpPr>
              <p:cNvPr id="9335" name="Rectangle 2167"/>
              <p:cNvSpPr>
                <a:spLocks noChangeArrowheads="1"/>
              </p:cNvSpPr>
              <p:nvPr/>
            </p:nvSpPr>
            <p:spPr bwMode="auto">
              <a:xfrm>
                <a:off x="2735" y="880"/>
                <a:ext cx="467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10</a:t>
                </a:r>
              </a:p>
            </p:txBody>
          </p:sp>
          <p:sp>
            <p:nvSpPr>
              <p:cNvPr id="9334" name="Rectangle 2166"/>
              <p:cNvSpPr>
                <a:spLocks noChangeArrowheads="1"/>
              </p:cNvSpPr>
              <p:nvPr/>
            </p:nvSpPr>
            <p:spPr bwMode="auto">
              <a:xfrm>
                <a:off x="2269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10</a:t>
                </a:r>
              </a:p>
            </p:txBody>
          </p:sp>
          <p:sp>
            <p:nvSpPr>
              <p:cNvPr id="9333" name="Rectangle 2165"/>
              <p:cNvSpPr>
                <a:spLocks noChangeArrowheads="1"/>
              </p:cNvSpPr>
              <p:nvPr/>
            </p:nvSpPr>
            <p:spPr bwMode="auto">
              <a:xfrm>
                <a:off x="1803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 dirty="0"/>
                  <a:t>12</a:t>
                </a:r>
              </a:p>
            </p:txBody>
          </p:sp>
          <p:sp>
            <p:nvSpPr>
              <p:cNvPr id="9332" name="Rectangle 2164"/>
              <p:cNvSpPr>
                <a:spLocks noChangeArrowheads="1"/>
              </p:cNvSpPr>
              <p:nvPr/>
            </p:nvSpPr>
            <p:spPr bwMode="auto">
              <a:xfrm>
                <a:off x="1337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12</a:t>
                </a:r>
              </a:p>
            </p:txBody>
          </p:sp>
          <p:sp>
            <p:nvSpPr>
              <p:cNvPr id="9331" name="Rectangle 2163"/>
              <p:cNvSpPr>
                <a:spLocks noChangeArrowheads="1"/>
              </p:cNvSpPr>
              <p:nvPr/>
            </p:nvSpPr>
            <p:spPr bwMode="auto">
              <a:xfrm>
                <a:off x="871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5</a:t>
                </a:r>
              </a:p>
            </p:txBody>
          </p:sp>
          <p:sp>
            <p:nvSpPr>
              <p:cNvPr id="9330" name="Rectangle 2162"/>
              <p:cNvSpPr>
                <a:spLocks noChangeArrowheads="1"/>
              </p:cNvSpPr>
              <p:nvPr/>
            </p:nvSpPr>
            <p:spPr bwMode="auto">
              <a:xfrm>
                <a:off x="405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</a:pPr>
                <a:r>
                  <a:rPr lang="en-GB" sz="1800">
                    <a:solidFill>
                      <a:schemeClr val="accent2"/>
                    </a:solidFill>
                  </a:rPr>
                  <a:t>Size</a:t>
                </a:r>
              </a:p>
            </p:txBody>
          </p:sp>
          <p:sp>
            <p:nvSpPr>
              <p:cNvPr id="9352" name="Line 2184"/>
              <p:cNvSpPr>
                <a:spLocks noChangeShapeType="1"/>
              </p:cNvSpPr>
              <p:nvPr/>
            </p:nvSpPr>
            <p:spPr bwMode="auto">
              <a:xfrm>
                <a:off x="405" y="880"/>
                <a:ext cx="512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3" name="Line 2185"/>
              <p:cNvSpPr>
                <a:spLocks noChangeShapeType="1"/>
              </p:cNvSpPr>
              <p:nvPr/>
            </p:nvSpPr>
            <p:spPr bwMode="auto">
              <a:xfrm>
                <a:off x="405" y="1129"/>
                <a:ext cx="512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4" name="Line 2186"/>
              <p:cNvSpPr>
                <a:spLocks noChangeShapeType="1"/>
              </p:cNvSpPr>
              <p:nvPr/>
            </p:nvSpPr>
            <p:spPr bwMode="auto">
              <a:xfrm>
                <a:off x="405" y="1378"/>
                <a:ext cx="512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5" name="Line 2187"/>
              <p:cNvSpPr>
                <a:spLocks noChangeShapeType="1"/>
              </p:cNvSpPr>
              <p:nvPr/>
            </p:nvSpPr>
            <p:spPr bwMode="auto">
              <a:xfrm>
                <a:off x="405" y="880"/>
                <a:ext cx="0" cy="498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6" name="Line 2188"/>
              <p:cNvSpPr>
                <a:spLocks noChangeShapeType="1"/>
              </p:cNvSpPr>
              <p:nvPr/>
            </p:nvSpPr>
            <p:spPr bwMode="auto">
              <a:xfrm>
                <a:off x="871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7" name="Line 2189"/>
              <p:cNvSpPr>
                <a:spLocks noChangeShapeType="1"/>
              </p:cNvSpPr>
              <p:nvPr/>
            </p:nvSpPr>
            <p:spPr bwMode="auto">
              <a:xfrm>
                <a:off x="1337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8" name="Line 2190"/>
              <p:cNvSpPr>
                <a:spLocks noChangeShapeType="1"/>
              </p:cNvSpPr>
              <p:nvPr/>
            </p:nvSpPr>
            <p:spPr bwMode="auto">
              <a:xfrm>
                <a:off x="1803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9" name="Line 2191"/>
              <p:cNvSpPr>
                <a:spLocks noChangeShapeType="1"/>
              </p:cNvSpPr>
              <p:nvPr/>
            </p:nvSpPr>
            <p:spPr bwMode="auto">
              <a:xfrm>
                <a:off x="2269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0" name="Line 2192"/>
              <p:cNvSpPr>
                <a:spLocks noChangeShapeType="1"/>
              </p:cNvSpPr>
              <p:nvPr/>
            </p:nvSpPr>
            <p:spPr bwMode="auto">
              <a:xfrm>
                <a:off x="2735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1" name="Line 2193"/>
              <p:cNvSpPr>
                <a:spLocks noChangeShapeType="1"/>
              </p:cNvSpPr>
              <p:nvPr/>
            </p:nvSpPr>
            <p:spPr bwMode="auto">
              <a:xfrm>
                <a:off x="3202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2" name="Line 2194"/>
              <p:cNvSpPr>
                <a:spLocks noChangeShapeType="1"/>
              </p:cNvSpPr>
              <p:nvPr/>
            </p:nvSpPr>
            <p:spPr bwMode="auto">
              <a:xfrm>
                <a:off x="3668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3" name="Line 2195"/>
              <p:cNvSpPr>
                <a:spLocks noChangeShapeType="1"/>
              </p:cNvSpPr>
              <p:nvPr/>
            </p:nvSpPr>
            <p:spPr bwMode="auto">
              <a:xfrm>
                <a:off x="4134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4" name="Line 2196"/>
              <p:cNvSpPr>
                <a:spLocks noChangeShapeType="1"/>
              </p:cNvSpPr>
              <p:nvPr/>
            </p:nvSpPr>
            <p:spPr bwMode="auto">
              <a:xfrm>
                <a:off x="4600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5" name="Line 2197"/>
              <p:cNvSpPr>
                <a:spLocks noChangeShapeType="1"/>
              </p:cNvSpPr>
              <p:nvPr/>
            </p:nvSpPr>
            <p:spPr bwMode="auto">
              <a:xfrm>
                <a:off x="5066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6" name="Line 2198"/>
              <p:cNvSpPr>
                <a:spLocks noChangeShapeType="1"/>
              </p:cNvSpPr>
              <p:nvPr/>
            </p:nvSpPr>
            <p:spPr bwMode="auto">
              <a:xfrm>
                <a:off x="5532" y="880"/>
                <a:ext cx="0" cy="498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6" name="Group 2223"/>
            <p:cNvGrpSpPr>
              <a:grpSpLocks/>
            </p:cNvGrpSpPr>
            <p:nvPr/>
          </p:nvGrpSpPr>
          <p:grpSpPr bwMode="auto">
            <a:xfrm>
              <a:off x="1049" y="3519"/>
              <a:ext cx="281" cy="281"/>
              <a:chOff x="854" y="3609"/>
              <a:chExt cx="281" cy="281"/>
            </a:xfrm>
          </p:grpSpPr>
          <p:grpSp>
            <p:nvGrpSpPr>
              <p:cNvPr id="7" name="Group 2222"/>
              <p:cNvGrpSpPr>
                <a:grpSpLocks/>
              </p:cNvGrpSpPr>
              <p:nvPr/>
            </p:nvGrpSpPr>
            <p:grpSpPr bwMode="auto">
              <a:xfrm>
                <a:off x="891" y="3616"/>
                <a:ext cx="244" cy="274"/>
                <a:chOff x="891" y="3616"/>
                <a:chExt cx="244" cy="274"/>
              </a:xfrm>
            </p:grpSpPr>
            <p:sp>
              <p:nvSpPr>
                <p:cNvPr id="9385" name="Line 2217"/>
                <p:cNvSpPr>
                  <a:spLocks noChangeShapeType="1"/>
                </p:cNvSpPr>
                <p:nvPr/>
              </p:nvSpPr>
              <p:spPr bwMode="auto">
                <a:xfrm>
                  <a:off x="900" y="3852"/>
                  <a:ext cx="234" cy="0"/>
                </a:xfrm>
                <a:prstGeom prst="line">
                  <a:avLst/>
                </a:prstGeom>
                <a:noFill/>
                <a:ln w="2857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9386" name="Freeform 2218"/>
                <p:cNvSpPr>
                  <a:spLocks/>
                </p:cNvSpPr>
                <p:nvPr/>
              </p:nvSpPr>
              <p:spPr bwMode="auto">
                <a:xfrm>
                  <a:off x="892" y="3806"/>
                  <a:ext cx="243" cy="84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97" y="48"/>
                    </a:cxn>
                    <a:cxn ang="0">
                      <a:pos x="120" y="0"/>
                    </a:cxn>
                    <a:cxn ang="0">
                      <a:pos x="154" y="84"/>
                    </a:cxn>
                    <a:cxn ang="0">
                      <a:pos x="175" y="44"/>
                    </a:cxn>
                    <a:cxn ang="0">
                      <a:pos x="243" y="44"/>
                    </a:cxn>
                  </a:cxnLst>
                  <a:rect l="0" t="0" r="r" b="b"/>
                  <a:pathLst>
                    <a:path w="243" h="84">
                      <a:moveTo>
                        <a:pt x="0" y="48"/>
                      </a:moveTo>
                      <a:lnTo>
                        <a:pt x="97" y="48"/>
                      </a:lnTo>
                      <a:lnTo>
                        <a:pt x="120" y="0"/>
                      </a:lnTo>
                      <a:lnTo>
                        <a:pt x="154" y="84"/>
                      </a:lnTo>
                      <a:lnTo>
                        <a:pt x="175" y="44"/>
                      </a:lnTo>
                      <a:lnTo>
                        <a:pt x="243" y="44"/>
                      </a:ln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9387" name="Line 2219"/>
                <p:cNvSpPr>
                  <a:spLocks noChangeShapeType="1"/>
                </p:cNvSpPr>
                <p:nvPr/>
              </p:nvSpPr>
              <p:spPr bwMode="auto">
                <a:xfrm rot="5400000">
                  <a:off x="774" y="3733"/>
                  <a:ext cx="234" cy="0"/>
                </a:xfrm>
                <a:prstGeom prst="line">
                  <a:avLst/>
                </a:prstGeom>
                <a:noFill/>
                <a:ln w="2857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9388" name="Freeform 2220"/>
              <p:cNvSpPr>
                <a:spLocks/>
              </p:cNvSpPr>
              <p:nvPr/>
            </p:nvSpPr>
            <p:spPr bwMode="auto">
              <a:xfrm rot="5400000">
                <a:off x="774" y="3689"/>
                <a:ext cx="243" cy="84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97" y="48"/>
                  </a:cxn>
                  <a:cxn ang="0">
                    <a:pos x="120" y="0"/>
                  </a:cxn>
                  <a:cxn ang="0">
                    <a:pos x="154" y="84"/>
                  </a:cxn>
                  <a:cxn ang="0">
                    <a:pos x="175" y="44"/>
                  </a:cxn>
                  <a:cxn ang="0">
                    <a:pos x="243" y="44"/>
                  </a:cxn>
                </a:cxnLst>
                <a:rect l="0" t="0" r="r" b="b"/>
                <a:pathLst>
                  <a:path w="243" h="84">
                    <a:moveTo>
                      <a:pt x="0" y="48"/>
                    </a:moveTo>
                    <a:lnTo>
                      <a:pt x="97" y="48"/>
                    </a:lnTo>
                    <a:lnTo>
                      <a:pt x="120" y="0"/>
                    </a:lnTo>
                    <a:lnTo>
                      <a:pt x="154" y="84"/>
                    </a:lnTo>
                    <a:lnTo>
                      <a:pt x="175" y="44"/>
                    </a:lnTo>
                    <a:lnTo>
                      <a:pt x="243" y="44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9373" name="Rectangle 2205"/>
          <p:cNvSpPr>
            <a:spLocks noChangeArrowheads="1"/>
          </p:cNvSpPr>
          <p:nvPr/>
        </p:nvSpPr>
        <p:spPr bwMode="auto">
          <a:xfrm>
            <a:off x="3616454" y="1381125"/>
            <a:ext cx="736600" cy="80645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9374" name="Oval 2206"/>
          <p:cNvSpPr>
            <a:spLocks noChangeArrowheads="1"/>
          </p:cNvSpPr>
          <p:nvPr/>
        </p:nvSpPr>
        <p:spPr bwMode="auto">
          <a:xfrm>
            <a:off x="2457450" y="5176838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5" name="Oval 2206"/>
          <p:cNvSpPr>
            <a:spLocks noChangeArrowheads="1"/>
          </p:cNvSpPr>
          <p:nvPr/>
        </p:nvSpPr>
        <p:spPr bwMode="auto">
          <a:xfrm>
            <a:off x="5150222" y="2708920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6" name="Oval 2206"/>
          <p:cNvSpPr>
            <a:spLocks noChangeArrowheads="1"/>
          </p:cNvSpPr>
          <p:nvPr/>
        </p:nvSpPr>
        <p:spPr bwMode="auto">
          <a:xfrm>
            <a:off x="5148064" y="4941168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7" name="Oval 2206"/>
          <p:cNvSpPr>
            <a:spLocks noChangeArrowheads="1"/>
          </p:cNvSpPr>
          <p:nvPr/>
        </p:nvSpPr>
        <p:spPr bwMode="auto">
          <a:xfrm>
            <a:off x="4370724" y="3140968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426753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224"/>
          <p:cNvGrpSpPr>
            <a:grpSpLocks/>
          </p:cNvGrpSpPr>
          <p:nvPr/>
        </p:nvGrpSpPr>
        <p:grpSpPr bwMode="auto">
          <a:xfrm>
            <a:off x="642938" y="342900"/>
            <a:ext cx="8139112" cy="6286500"/>
            <a:chOff x="405" y="216"/>
            <a:chExt cx="5127" cy="3960"/>
          </a:xfrm>
        </p:grpSpPr>
        <p:grpSp>
          <p:nvGrpSpPr>
            <p:cNvPr id="3" name="Group 2209"/>
            <p:cNvGrpSpPr>
              <a:grpSpLocks/>
            </p:cNvGrpSpPr>
            <p:nvPr/>
          </p:nvGrpSpPr>
          <p:grpSpPr bwMode="auto">
            <a:xfrm>
              <a:off x="405" y="216"/>
              <a:ext cx="5127" cy="3960"/>
              <a:chOff x="405" y="216"/>
              <a:chExt cx="5127" cy="3960"/>
            </a:xfrm>
          </p:grpSpPr>
          <p:grpSp>
            <p:nvGrpSpPr>
              <p:cNvPr id="4" name="Group 2208"/>
              <p:cNvGrpSpPr>
                <a:grpSpLocks/>
              </p:cNvGrpSpPr>
              <p:nvPr/>
            </p:nvGrpSpPr>
            <p:grpSpPr bwMode="auto">
              <a:xfrm>
                <a:off x="477" y="1487"/>
                <a:ext cx="3204" cy="2689"/>
                <a:chOff x="405" y="1470"/>
                <a:chExt cx="3204" cy="2689"/>
              </a:xfrm>
            </p:grpSpPr>
            <p:sp>
              <p:nvSpPr>
                <p:cNvPr id="9283" name="Text Box 2115"/>
                <p:cNvSpPr txBox="1">
                  <a:spLocks noChangeArrowheads="1"/>
                </p:cNvSpPr>
                <p:nvPr/>
              </p:nvSpPr>
              <p:spPr bwMode="auto">
                <a:xfrm>
                  <a:off x="1131" y="3751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4</a:t>
                  </a:r>
                </a:p>
              </p:txBody>
            </p:sp>
            <p:sp>
              <p:nvSpPr>
                <p:cNvPr id="9284" name="Text Box 2116"/>
                <p:cNvSpPr txBox="1">
                  <a:spLocks noChangeArrowheads="1"/>
                </p:cNvSpPr>
                <p:nvPr/>
              </p:nvSpPr>
              <p:spPr bwMode="auto">
                <a:xfrm>
                  <a:off x="1395" y="3751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5</a:t>
                  </a:r>
                </a:p>
              </p:txBody>
            </p:sp>
            <p:sp>
              <p:nvSpPr>
                <p:cNvPr id="9286" name="Text Box 2118"/>
                <p:cNvSpPr txBox="1">
                  <a:spLocks noChangeArrowheads="1"/>
                </p:cNvSpPr>
                <p:nvPr/>
              </p:nvSpPr>
              <p:spPr bwMode="auto">
                <a:xfrm>
                  <a:off x="1659" y="3747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6</a:t>
                  </a:r>
                </a:p>
              </p:txBody>
            </p:sp>
            <p:sp>
              <p:nvSpPr>
                <p:cNvPr id="9287" name="Text Box 2119"/>
                <p:cNvSpPr txBox="1">
                  <a:spLocks noChangeArrowheads="1"/>
                </p:cNvSpPr>
                <p:nvPr/>
              </p:nvSpPr>
              <p:spPr bwMode="auto">
                <a:xfrm>
                  <a:off x="1869" y="3751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7</a:t>
                  </a:r>
                </a:p>
              </p:txBody>
            </p:sp>
            <p:sp>
              <p:nvSpPr>
                <p:cNvPr id="9288" name="Text Box 2120"/>
                <p:cNvSpPr txBox="1">
                  <a:spLocks noChangeArrowheads="1"/>
                </p:cNvSpPr>
                <p:nvPr/>
              </p:nvSpPr>
              <p:spPr bwMode="auto">
                <a:xfrm>
                  <a:off x="2125" y="3743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8</a:t>
                  </a:r>
                </a:p>
              </p:txBody>
            </p:sp>
            <p:sp>
              <p:nvSpPr>
                <p:cNvPr id="9289" name="Text Box 2121"/>
                <p:cNvSpPr txBox="1">
                  <a:spLocks noChangeArrowheads="1"/>
                </p:cNvSpPr>
                <p:nvPr/>
              </p:nvSpPr>
              <p:spPr bwMode="auto">
                <a:xfrm>
                  <a:off x="2365" y="3739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9</a:t>
                  </a:r>
                </a:p>
              </p:txBody>
            </p:sp>
            <p:sp>
              <p:nvSpPr>
                <p:cNvPr id="9290" name="Text Box 2122"/>
                <p:cNvSpPr txBox="1">
                  <a:spLocks noChangeArrowheads="1"/>
                </p:cNvSpPr>
                <p:nvPr/>
              </p:nvSpPr>
              <p:spPr bwMode="auto">
                <a:xfrm>
                  <a:off x="2561" y="374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10</a:t>
                  </a:r>
                </a:p>
              </p:txBody>
            </p:sp>
            <p:sp>
              <p:nvSpPr>
                <p:cNvPr id="9291" name="Text Box 2123"/>
                <p:cNvSpPr txBox="1">
                  <a:spLocks noChangeArrowheads="1"/>
                </p:cNvSpPr>
                <p:nvPr/>
              </p:nvSpPr>
              <p:spPr bwMode="auto">
                <a:xfrm>
                  <a:off x="2809" y="3751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11</a:t>
                  </a:r>
                </a:p>
              </p:txBody>
            </p:sp>
            <p:sp>
              <p:nvSpPr>
                <p:cNvPr id="9292" name="Text Box 2124"/>
                <p:cNvSpPr txBox="1">
                  <a:spLocks noChangeArrowheads="1"/>
                </p:cNvSpPr>
                <p:nvPr/>
              </p:nvSpPr>
              <p:spPr bwMode="auto">
                <a:xfrm>
                  <a:off x="3033" y="3747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12</a:t>
                  </a:r>
                </a:p>
              </p:txBody>
            </p:sp>
            <p:sp>
              <p:nvSpPr>
                <p:cNvPr id="9293" name="Text Box 2125"/>
                <p:cNvSpPr txBox="1">
                  <a:spLocks noChangeArrowheads="1"/>
                </p:cNvSpPr>
                <p:nvPr/>
              </p:nvSpPr>
              <p:spPr bwMode="auto">
                <a:xfrm>
                  <a:off x="3281" y="374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13</a:t>
                  </a:r>
                </a:p>
              </p:txBody>
            </p:sp>
            <p:sp>
              <p:nvSpPr>
                <p:cNvPr id="9294" name="Text Box 2126"/>
                <p:cNvSpPr txBox="1">
                  <a:spLocks noChangeArrowheads="1"/>
                </p:cNvSpPr>
                <p:nvPr/>
              </p:nvSpPr>
              <p:spPr bwMode="auto">
                <a:xfrm>
                  <a:off x="1731" y="3909"/>
                  <a:ext cx="976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>
                      <a:solidFill>
                        <a:schemeClr val="accent2"/>
                      </a:solidFill>
                    </a:rPr>
                    <a:t>Shoe Size</a:t>
                  </a:r>
                </a:p>
              </p:txBody>
            </p:sp>
            <p:sp>
              <p:nvSpPr>
                <p:cNvPr id="9295" name="Text Box 2127"/>
                <p:cNvSpPr txBox="1">
                  <a:spLocks noChangeArrowheads="1"/>
                </p:cNvSpPr>
                <p:nvPr/>
              </p:nvSpPr>
              <p:spPr bwMode="auto">
                <a:xfrm>
                  <a:off x="675" y="3377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60</a:t>
                  </a:r>
                </a:p>
              </p:txBody>
            </p:sp>
            <p:sp>
              <p:nvSpPr>
                <p:cNvPr id="9297" name="Text Box 2129"/>
                <p:cNvSpPr txBox="1">
                  <a:spLocks noChangeArrowheads="1"/>
                </p:cNvSpPr>
                <p:nvPr/>
              </p:nvSpPr>
              <p:spPr bwMode="auto">
                <a:xfrm>
                  <a:off x="675" y="3125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65</a:t>
                  </a:r>
                </a:p>
              </p:txBody>
            </p:sp>
            <p:sp>
              <p:nvSpPr>
                <p:cNvPr id="9298" name="Text Box 2130"/>
                <p:cNvSpPr txBox="1">
                  <a:spLocks noChangeArrowheads="1"/>
                </p:cNvSpPr>
                <p:nvPr/>
              </p:nvSpPr>
              <p:spPr bwMode="auto">
                <a:xfrm>
                  <a:off x="663" y="289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70</a:t>
                  </a:r>
                </a:p>
              </p:txBody>
            </p:sp>
            <p:sp>
              <p:nvSpPr>
                <p:cNvPr id="9299" name="Text Box 2131"/>
                <p:cNvSpPr txBox="1">
                  <a:spLocks noChangeArrowheads="1"/>
                </p:cNvSpPr>
                <p:nvPr/>
              </p:nvSpPr>
              <p:spPr bwMode="auto">
                <a:xfrm>
                  <a:off x="667" y="2657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75</a:t>
                  </a:r>
                </a:p>
              </p:txBody>
            </p:sp>
            <p:sp>
              <p:nvSpPr>
                <p:cNvPr id="9300" name="Text Box 2132"/>
                <p:cNvSpPr txBox="1">
                  <a:spLocks noChangeArrowheads="1"/>
                </p:cNvSpPr>
                <p:nvPr/>
              </p:nvSpPr>
              <p:spPr bwMode="auto">
                <a:xfrm>
                  <a:off x="683" y="239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80</a:t>
                  </a:r>
                </a:p>
              </p:txBody>
            </p:sp>
            <p:sp>
              <p:nvSpPr>
                <p:cNvPr id="9301" name="Text Box 2133"/>
                <p:cNvSpPr txBox="1">
                  <a:spLocks noChangeArrowheads="1"/>
                </p:cNvSpPr>
                <p:nvPr/>
              </p:nvSpPr>
              <p:spPr bwMode="auto">
                <a:xfrm>
                  <a:off x="679" y="2169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85</a:t>
                  </a:r>
                </a:p>
              </p:txBody>
            </p:sp>
            <p:sp>
              <p:nvSpPr>
                <p:cNvPr id="9302" name="Text Box 2134"/>
                <p:cNvSpPr txBox="1">
                  <a:spLocks noChangeArrowheads="1"/>
                </p:cNvSpPr>
                <p:nvPr/>
              </p:nvSpPr>
              <p:spPr bwMode="auto">
                <a:xfrm>
                  <a:off x="671" y="193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90</a:t>
                  </a:r>
                </a:p>
              </p:txBody>
            </p:sp>
            <p:sp>
              <p:nvSpPr>
                <p:cNvPr id="9303" name="Text Box 2135"/>
                <p:cNvSpPr txBox="1">
                  <a:spLocks noChangeArrowheads="1"/>
                </p:cNvSpPr>
                <p:nvPr/>
              </p:nvSpPr>
              <p:spPr bwMode="auto">
                <a:xfrm>
                  <a:off x="675" y="1681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95</a:t>
                  </a:r>
                </a:p>
              </p:txBody>
            </p:sp>
            <p:grpSp>
              <p:nvGrpSpPr>
                <p:cNvPr id="5" name="Group 2156"/>
                <p:cNvGrpSpPr>
                  <a:grpSpLocks/>
                </p:cNvGrpSpPr>
                <p:nvPr/>
              </p:nvGrpSpPr>
              <p:grpSpPr bwMode="auto">
                <a:xfrm>
                  <a:off x="1017" y="1574"/>
                  <a:ext cx="2411" cy="2169"/>
                  <a:chOff x="1349" y="1496"/>
                  <a:chExt cx="2411" cy="2169"/>
                </a:xfrm>
              </p:grpSpPr>
              <p:sp>
                <p:nvSpPr>
                  <p:cNvPr id="9170" name="Rectangle 2002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1" name="Rectangle 2003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2" name="Rectangle 2004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3" name="Rectangle 2005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4" name="Rectangle 2006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3424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5" name="Rectangle 2007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6" name="Rectangle 2008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7" name="Rectangle 2009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8" name="Rectangle 2010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9" name="Rectangle 2011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2" name="Rectangle 2014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3" name="Rectangle 2015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4" name="Rectangle 2016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5" name="Rectangle 2017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6" name="Rectangle 2018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3183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7" name="Rectangle 2019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8" name="Rectangle 2020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9" name="Rectangle 2021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0" name="Rectangle 2022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1" name="Rectangle 2023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3" name="Rectangle 2025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4" name="Rectangle 2026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5" name="Rectangle 2027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6" name="Rectangle 2028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7" name="Rectangle 2029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2942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8" name="Rectangle 2030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9" name="Rectangle 2031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0" name="Rectangle 2032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1" name="Rectangle 2033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2" name="Rectangle 2034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4" name="Rectangle 2036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5" name="Rectangle 2037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6" name="Rectangle 2038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7" name="Rectangle 2039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8" name="Rectangle 2040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2700"/>
                    <a:ext cx="242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9" name="Rectangle 2041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0" name="Rectangle 2042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1" name="Rectangle 2043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2" name="Rectangle 2044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3" name="Rectangle 2045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5" name="Rectangle 2047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6" name="Rectangle 2048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7" name="Rectangle 2049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8" name="Rectangle 2050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9" name="Rectangle 2051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2460"/>
                    <a:ext cx="242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0" name="Rectangle 2052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1" name="Rectangle 2053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2" name="Rectangle 2054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3" name="Rectangle 2055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4" name="Rectangle 2056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6" name="Rectangle 2058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7" name="Rectangle 2059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8" name="Rectangle 2060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9" name="Rectangle 2061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0" name="Rectangle 2062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2219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1" name="Rectangle 2063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2" name="Rectangle 2064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3" name="Rectangle 2065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4" name="Rectangle 2066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5" name="Rectangle 2067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7" name="Rectangle 2069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8" name="Rectangle 2070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9" name="Rectangle 2071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0" name="Rectangle 2072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1" name="Rectangle 2073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1977"/>
                    <a:ext cx="242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2" name="Rectangle 2074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3" name="Rectangle 2075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4" name="Rectangle 2076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5" name="Rectangle 2077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6" name="Rectangle 2078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8" name="Rectangle 2080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9" name="Rectangle 2081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0" name="Rectangle 2082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1" name="Rectangle 2083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2" name="Rectangle 2084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1737"/>
                    <a:ext cx="242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3" name="Rectangle 2085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4" name="Rectangle 2086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5" name="Rectangle 2087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6" name="Rectangle 2088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7" name="Rectangle 2089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5" name="Rectangle 2137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6" name="Rectangle 2138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7" name="Rectangle 2139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8" name="Rectangle 2140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9" name="Rectangle 2141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1496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0" name="Rectangle 2142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1" name="Rectangle 2143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2" name="Rectangle 2144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3" name="Rectangle 2145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4" name="Rectangle 2146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9315" name="Text Box 2147"/>
                <p:cNvSpPr txBox="1">
                  <a:spLocks noChangeArrowheads="1"/>
                </p:cNvSpPr>
                <p:nvPr/>
              </p:nvSpPr>
              <p:spPr bwMode="auto">
                <a:xfrm>
                  <a:off x="647" y="1470"/>
                  <a:ext cx="449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100</a:t>
                  </a:r>
                </a:p>
              </p:txBody>
            </p:sp>
            <p:sp>
              <p:nvSpPr>
                <p:cNvPr id="9316" name="Text Box 2148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42" y="2600"/>
                  <a:ext cx="976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GB" sz="2000">
                      <a:solidFill>
                        <a:schemeClr val="accent2"/>
                      </a:solidFill>
                    </a:rPr>
                    <a:t>Mass (kg)</a:t>
                  </a:r>
                </a:p>
              </p:txBody>
            </p:sp>
            <p:sp>
              <p:nvSpPr>
                <p:cNvPr id="9325" name="Line 2157"/>
                <p:cNvSpPr>
                  <a:spLocks noChangeShapeType="1"/>
                </p:cNvSpPr>
                <p:nvPr/>
              </p:nvSpPr>
              <p:spPr bwMode="auto">
                <a:xfrm>
                  <a:off x="1017" y="3743"/>
                  <a:ext cx="2411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9282" name="Line 2114"/>
                <p:cNvSpPr>
                  <a:spLocks noChangeShapeType="1"/>
                </p:cNvSpPr>
                <p:nvPr/>
              </p:nvSpPr>
              <p:spPr bwMode="auto">
                <a:xfrm>
                  <a:off x="1017" y="1582"/>
                  <a:ext cx="0" cy="2169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9328" name="Text Box 2160" descr="Parchment"/>
              <p:cNvSpPr txBox="1">
                <a:spLocks noChangeArrowheads="1"/>
              </p:cNvSpPr>
              <p:nvPr/>
            </p:nvSpPr>
            <p:spPr bwMode="auto">
              <a:xfrm>
                <a:off x="444" y="216"/>
                <a:ext cx="5088" cy="5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2000" dirty="0"/>
                  <a:t>The table below shows the shoe size and mass of 10 men.</a:t>
                </a:r>
              </a:p>
              <a:p>
                <a:pPr>
                  <a:spcBef>
                    <a:spcPct val="50000"/>
                  </a:spcBef>
                </a:pPr>
                <a:r>
                  <a:rPr lang="en-GB" sz="2000" dirty="0"/>
                  <a:t>Plot a </a:t>
                </a:r>
                <a:r>
                  <a:rPr lang="en-GB" sz="2000" dirty="0">
                    <a:solidFill>
                      <a:srgbClr val="FF0000"/>
                    </a:solidFill>
                  </a:rPr>
                  <a:t>scatter graph </a:t>
                </a:r>
                <a:r>
                  <a:rPr lang="en-GB" sz="2000" dirty="0"/>
                  <a:t>for this data</a:t>
                </a:r>
                <a:r>
                  <a:rPr lang="en-GB" sz="2000" dirty="0">
                    <a:solidFill>
                      <a:schemeClr val="accent2"/>
                    </a:solidFill>
                  </a:rPr>
                  <a:t>.</a:t>
                </a:r>
              </a:p>
            </p:txBody>
          </p:sp>
          <p:sp>
            <p:nvSpPr>
              <p:cNvPr id="9351" name="Rectangle 2183"/>
              <p:cNvSpPr>
                <a:spLocks noChangeArrowheads="1"/>
              </p:cNvSpPr>
              <p:nvPr/>
            </p:nvSpPr>
            <p:spPr bwMode="auto">
              <a:xfrm>
                <a:off x="5066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80</a:t>
                </a:r>
              </a:p>
            </p:txBody>
          </p:sp>
          <p:sp>
            <p:nvSpPr>
              <p:cNvPr id="9350" name="Rectangle 2182"/>
              <p:cNvSpPr>
                <a:spLocks noChangeArrowheads="1"/>
              </p:cNvSpPr>
              <p:nvPr/>
            </p:nvSpPr>
            <p:spPr bwMode="auto">
              <a:xfrm>
                <a:off x="4600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74</a:t>
                </a:r>
              </a:p>
            </p:txBody>
          </p:sp>
          <p:sp>
            <p:nvSpPr>
              <p:cNvPr id="9349" name="Rectangle 2181"/>
              <p:cNvSpPr>
                <a:spLocks noChangeArrowheads="1"/>
              </p:cNvSpPr>
              <p:nvPr/>
            </p:nvSpPr>
            <p:spPr bwMode="auto">
              <a:xfrm>
                <a:off x="4134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88</a:t>
                </a:r>
              </a:p>
            </p:txBody>
          </p:sp>
          <p:sp>
            <p:nvSpPr>
              <p:cNvPr id="9348" name="Rectangle 2180"/>
              <p:cNvSpPr>
                <a:spLocks noChangeArrowheads="1"/>
              </p:cNvSpPr>
              <p:nvPr/>
            </p:nvSpPr>
            <p:spPr bwMode="auto">
              <a:xfrm>
                <a:off x="3668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76</a:t>
                </a:r>
              </a:p>
            </p:txBody>
          </p:sp>
          <p:sp>
            <p:nvSpPr>
              <p:cNvPr id="9347" name="Rectangle 2179"/>
              <p:cNvSpPr>
                <a:spLocks noChangeArrowheads="1"/>
              </p:cNvSpPr>
              <p:nvPr/>
            </p:nvSpPr>
            <p:spPr bwMode="auto">
              <a:xfrm>
                <a:off x="3202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78</a:t>
                </a:r>
              </a:p>
            </p:txBody>
          </p:sp>
          <p:sp>
            <p:nvSpPr>
              <p:cNvPr id="9346" name="Rectangle 2178"/>
              <p:cNvSpPr>
                <a:spLocks noChangeArrowheads="1"/>
              </p:cNvSpPr>
              <p:nvPr/>
            </p:nvSpPr>
            <p:spPr bwMode="auto">
              <a:xfrm>
                <a:off x="2735" y="1129"/>
                <a:ext cx="467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78</a:t>
                </a:r>
              </a:p>
            </p:txBody>
          </p:sp>
          <p:sp>
            <p:nvSpPr>
              <p:cNvPr id="9345" name="Rectangle 2177"/>
              <p:cNvSpPr>
                <a:spLocks noChangeArrowheads="1"/>
              </p:cNvSpPr>
              <p:nvPr/>
            </p:nvSpPr>
            <p:spPr bwMode="auto">
              <a:xfrm>
                <a:off x="2269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92</a:t>
                </a:r>
              </a:p>
            </p:txBody>
          </p:sp>
          <p:sp>
            <p:nvSpPr>
              <p:cNvPr id="9344" name="Rectangle 2176"/>
              <p:cNvSpPr>
                <a:spLocks noChangeArrowheads="1"/>
              </p:cNvSpPr>
              <p:nvPr/>
            </p:nvSpPr>
            <p:spPr bwMode="auto">
              <a:xfrm>
                <a:off x="1803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68</a:t>
                </a:r>
              </a:p>
            </p:txBody>
          </p:sp>
          <p:sp>
            <p:nvSpPr>
              <p:cNvPr id="9343" name="Rectangle 2175"/>
              <p:cNvSpPr>
                <a:spLocks noChangeArrowheads="1"/>
              </p:cNvSpPr>
              <p:nvPr/>
            </p:nvSpPr>
            <p:spPr bwMode="auto">
              <a:xfrm>
                <a:off x="1337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97</a:t>
                </a:r>
              </a:p>
            </p:txBody>
          </p:sp>
          <p:sp>
            <p:nvSpPr>
              <p:cNvPr id="9342" name="Rectangle 2174"/>
              <p:cNvSpPr>
                <a:spLocks noChangeArrowheads="1"/>
              </p:cNvSpPr>
              <p:nvPr/>
            </p:nvSpPr>
            <p:spPr bwMode="auto">
              <a:xfrm>
                <a:off x="871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65</a:t>
                </a:r>
              </a:p>
            </p:txBody>
          </p:sp>
          <p:sp>
            <p:nvSpPr>
              <p:cNvPr id="9341" name="Rectangle 2173"/>
              <p:cNvSpPr>
                <a:spLocks noChangeArrowheads="1"/>
              </p:cNvSpPr>
              <p:nvPr/>
            </p:nvSpPr>
            <p:spPr bwMode="auto">
              <a:xfrm>
                <a:off x="405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</a:pPr>
                <a:r>
                  <a:rPr lang="en-GB" sz="1800">
                    <a:solidFill>
                      <a:schemeClr val="accent2"/>
                    </a:solidFill>
                  </a:rPr>
                  <a:t>Mass</a:t>
                </a:r>
              </a:p>
            </p:txBody>
          </p:sp>
          <p:sp>
            <p:nvSpPr>
              <p:cNvPr id="9340" name="Rectangle 2172"/>
              <p:cNvSpPr>
                <a:spLocks noChangeArrowheads="1"/>
              </p:cNvSpPr>
              <p:nvPr/>
            </p:nvSpPr>
            <p:spPr bwMode="auto">
              <a:xfrm>
                <a:off x="5066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8</a:t>
                </a:r>
              </a:p>
            </p:txBody>
          </p:sp>
          <p:sp>
            <p:nvSpPr>
              <p:cNvPr id="9339" name="Rectangle 2171"/>
              <p:cNvSpPr>
                <a:spLocks noChangeArrowheads="1"/>
              </p:cNvSpPr>
              <p:nvPr/>
            </p:nvSpPr>
            <p:spPr bwMode="auto">
              <a:xfrm>
                <a:off x="4600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6</a:t>
                </a:r>
              </a:p>
            </p:txBody>
          </p:sp>
          <p:sp>
            <p:nvSpPr>
              <p:cNvPr id="9338" name="Rectangle 2170"/>
              <p:cNvSpPr>
                <a:spLocks noChangeArrowheads="1"/>
              </p:cNvSpPr>
              <p:nvPr/>
            </p:nvSpPr>
            <p:spPr bwMode="auto">
              <a:xfrm>
                <a:off x="4134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11</a:t>
                </a:r>
              </a:p>
            </p:txBody>
          </p:sp>
          <p:sp>
            <p:nvSpPr>
              <p:cNvPr id="9337" name="Rectangle 2169"/>
              <p:cNvSpPr>
                <a:spLocks noChangeArrowheads="1"/>
              </p:cNvSpPr>
              <p:nvPr/>
            </p:nvSpPr>
            <p:spPr bwMode="auto">
              <a:xfrm>
                <a:off x="3668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8</a:t>
                </a:r>
              </a:p>
            </p:txBody>
          </p:sp>
          <p:sp>
            <p:nvSpPr>
              <p:cNvPr id="9336" name="Rectangle 2168"/>
              <p:cNvSpPr>
                <a:spLocks noChangeArrowheads="1"/>
              </p:cNvSpPr>
              <p:nvPr/>
            </p:nvSpPr>
            <p:spPr bwMode="auto">
              <a:xfrm>
                <a:off x="3202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9</a:t>
                </a:r>
              </a:p>
            </p:txBody>
          </p:sp>
          <p:sp>
            <p:nvSpPr>
              <p:cNvPr id="9335" name="Rectangle 2167"/>
              <p:cNvSpPr>
                <a:spLocks noChangeArrowheads="1"/>
              </p:cNvSpPr>
              <p:nvPr/>
            </p:nvSpPr>
            <p:spPr bwMode="auto">
              <a:xfrm>
                <a:off x="2735" y="880"/>
                <a:ext cx="467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10</a:t>
                </a:r>
              </a:p>
            </p:txBody>
          </p:sp>
          <p:sp>
            <p:nvSpPr>
              <p:cNvPr id="9334" name="Rectangle 2166"/>
              <p:cNvSpPr>
                <a:spLocks noChangeArrowheads="1"/>
              </p:cNvSpPr>
              <p:nvPr/>
            </p:nvSpPr>
            <p:spPr bwMode="auto">
              <a:xfrm>
                <a:off x="2269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10</a:t>
                </a:r>
              </a:p>
            </p:txBody>
          </p:sp>
          <p:sp>
            <p:nvSpPr>
              <p:cNvPr id="9333" name="Rectangle 2165"/>
              <p:cNvSpPr>
                <a:spLocks noChangeArrowheads="1"/>
              </p:cNvSpPr>
              <p:nvPr/>
            </p:nvSpPr>
            <p:spPr bwMode="auto">
              <a:xfrm>
                <a:off x="1803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 dirty="0"/>
                  <a:t>12</a:t>
                </a:r>
              </a:p>
            </p:txBody>
          </p:sp>
          <p:sp>
            <p:nvSpPr>
              <p:cNvPr id="9332" name="Rectangle 2164"/>
              <p:cNvSpPr>
                <a:spLocks noChangeArrowheads="1"/>
              </p:cNvSpPr>
              <p:nvPr/>
            </p:nvSpPr>
            <p:spPr bwMode="auto">
              <a:xfrm>
                <a:off x="1337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12</a:t>
                </a:r>
              </a:p>
            </p:txBody>
          </p:sp>
          <p:sp>
            <p:nvSpPr>
              <p:cNvPr id="9331" name="Rectangle 2163"/>
              <p:cNvSpPr>
                <a:spLocks noChangeArrowheads="1"/>
              </p:cNvSpPr>
              <p:nvPr/>
            </p:nvSpPr>
            <p:spPr bwMode="auto">
              <a:xfrm>
                <a:off x="871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5</a:t>
                </a:r>
              </a:p>
            </p:txBody>
          </p:sp>
          <p:sp>
            <p:nvSpPr>
              <p:cNvPr id="9330" name="Rectangle 2162"/>
              <p:cNvSpPr>
                <a:spLocks noChangeArrowheads="1"/>
              </p:cNvSpPr>
              <p:nvPr/>
            </p:nvSpPr>
            <p:spPr bwMode="auto">
              <a:xfrm>
                <a:off x="405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</a:pPr>
                <a:r>
                  <a:rPr lang="en-GB" sz="1800">
                    <a:solidFill>
                      <a:schemeClr val="accent2"/>
                    </a:solidFill>
                  </a:rPr>
                  <a:t>Size</a:t>
                </a:r>
              </a:p>
            </p:txBody>
          </p:sp>
          <p:sp>
            <p:nvSpPr>
              <p:cNvPr id="9352" name="Line 2184"/>
              <p:cNvSpPr>
                <a:spLocks noChangeShapeType="1"/>
              </p:cNvSpPr>
              <p:nvPr/>
            </p:nvSpPr>
            <p:spPr bwMode="auto">
              <a:xfrm>
                <a:off x="405" y="880"/>
                <a:ext cx="512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3" name="Line 2185"/>
              <p:cNvSpPr>
                <a:spLocks noChangeShapeType="1"/>
              </p:cNvSpPr>
              <p:nvPr/>
            </p:nvSpPr>
            <p:spPr bwMode="auto">
              <a:xfrm>
                <a:off x="405" y="1129"/>
                <a:ext cx="512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4" name="Line 2186"/>
              <p:cNvSpPr>
                <a:spLocks noChangeShapeType="1"/>
              </p:cNvSpPr>
              <p:nvPr/>
            </p:nvSpPr>
            <p:spPr bwMode="auto">
              <a:xfrm>
                <a:off x="405" y="1378"/>
                <a:ext cx="512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5" name="Line 2187"/>
              <p:cNvSpPr>
                <a:spLocks noChangeShapeType="1"/>
              </p:cNvSpPr>
              <p:nvPr/>
            </p:nvSpPr>
            <p:spPr bwMode="auto">
              <a:xfrm>
                <a:off x="405" y="880"/>
                <a:ext cx="0" cy="498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6" name="Line 2188"/>
              <p:cNvSpPr>
                <a:spLocks noChangeShapeType="1"/>
              </p:cNvSpPr>
              <p:nvPr/>
            </p:nvSpPr>
            <p:spPr bwMode="auto">
              <a:xfrm>
                <a:off x="871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7" name="Line 2189"/>
              <p:cNvSpPr>
                <a:spLocks noChangeShapeType="1"/>
              </p:cNvSpPr>
              <p:nvPr/>
            </p:nvSpPr>
            <p:spPr bwMode="auto">
              <a:xfrm>
                <a:off x="1337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8" name="Line 2190"/>
              <p:cNvSpPr>
                <a:spLocks noChangeShapeType="1"/>
              </p:cNvSpPr>
              <p:nvPr/>
            </p:nvSpPr>
            <p:spPr bwMode="auto">
              <a:xfrm>
                <a:off x="1803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9" name="Line 2191"/>
              <p:cNvSpPr>
                <a:spLocks noChangeShapeType="1"/>
              </p:cNvSpPr>
              <p:nvPr/>
            </p:nvSpPr>
            <p:spPr bwMode="auto">
              <a:xfrm>
                <a:off x="2269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0" name="Line 2192"/>
              <p:cNvSpPr>
                <a:spLocks noChangeShapeType="1"/>
              </p:cNvSpPr>
              <p:nvPr/>
            </p:nvSpPr>
            <p:spPr bwMode="auto">
              <a:xfrm>
                <a:off x="2735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1" name="Line 2193"/>
              <p:cNvSpPr>
                <a:spLocks noChangeShapeType="1"/>
              </p:cNvSpPr>
              <p:nvPr/>
            </p:nvSpPr>
            <p:spPr bwMode="auto">
              <a:xfrm>
                <a:off x="3202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2" name="Line 2194"/>
              <p:cNvSpPr>
                <a:spLocks noChangeShapeType="1"/>
              </p:cNvSpPr>
              <p:nvPr/>
            </p:nvSpPr>
            <p:spPr bwMode="auto">
              <a:xfrm>
                <a:off x="3668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3" name="Line 2195"/>
              <p:cNvSpPr>
                <a:spLocks noChangeShapeType="1"/>
              </p:cNvSpPr>
              <p:nvPr/>
            </p:nvSpPr>
            <p:spPr bwMode="auto">
              <a:xfrm>
                <a:off x="4134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4" name="Line 2196"/>
              <p:cNvSpPr>
                <a:spLocks noChangeShapeType="1"/>
              </p:cNvSpPr>
              <p:nvPr/>
            </p:nvSpPr>
            <p:spPr bwMode="auto">
              <a:xfrm>
                <a:off x="4600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5" name="Line 2197"/>
              <p:cNvSpPr>
                <a:spLocks noChangeShapeType="1"/>
              </p:cNvSpPr>
              <p:nvPr/>
            </p:nvSpPr>
            <p:spPr bwMode="auto">
              <a:xfrm>
                <a:off x="5066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6" name="Line 2198"/>
              <p:cNvSpPr>
                <a:spLocks noChangeShapeType="1"/>
              </p:cNvSpPr>
              <p:nvPr/>
            </p:nvSpPr>
            <p:spPr bwMode="auto">
              <a:xfrm>
                <a:off x="5532" y="880"/>
                <a:ext cx="0" cy="498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6" name="Group 2223"/>
            <p:cNvGrpSpPr>
              <a:grpSpLocks/>
            </p:cNvGrpSpPr>
            <p:nvPr/>
          </p:nvGrpSpPr>
          <p:grpSpPr bwMode="auto">
            <a:xfrm>
              <a:off x="1049" y="3519"/>
              <a:ext cx="281" cy="281"/>
              <a:chOff x="854" y="3609"/>
              <a:chExt cx="281" cy="281"/>
            </a:xfrm>
          </p:grpSpPr>
          <p:grpSp>
            <p:nvGrpSpPr>
              <p:cNvPr id="7" name="Group 2222"/>
              <p:cNvGrpSpPr>
                <a:grpSpLocks/>
              </p:cNvGrpSpPr>
              <p:nvPr/>
            </p:nvGrpSpPr>
            <p:grpSpPr bwMode="auto">
              <a:xfrm>
                <a:off x="891" y="3616"/>
                <a:ext cx="244" cy="274"/>
                <a:chOff x="891" y="3616"/>
                <a:chExt cx="244" cy="274"/>
              </a:xfrm>
            </p:grpSpPr>
            <p:sp>
              <p:nvSpPr>
                <p:cNvPr id="9385" name="Line 2217"/>
                <p:cNvSpPr>
                  <a:spLocks noChangeShapeType="1"/>
                </p:cNvSpPr>
                <p:nvPr/>
              </p:nvSpPr>
              <p:spPr bwMode="auto">
                <a:xfrm>
                  <a:off x="900" y="3852"/>
                  <a:ext cx="234" cy="0"/>
                </a:xfrm>
                <a:prstGeom prst="line">
                  <a:avLst/>
                </a:prstGeom>
                <a:noFill/>
                <a:ln w="2857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9386" name="Freeform 2218"/>
                <p:cNvSpPr>
                  <a:spLocks/>
                </p:cNvSpPr>
                <p:nvPr/>
              </p:nvSpPr>
              <p:spPr bwMode="auto">
                <a:xfrm>
                  <a:off x="892" y="3806"/>
                  <a:ext cx="243" cy="84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97" y="48"/>
                    </a:cxn>
                    <a:cxn ang="0">
                      <a:pos x="120" y="0"/>
                    </a:cxn>
                    <a:cxn ang="0">
                      <a:pos x="154" y="84"/>
                    </a:cxn>
                    <a:cxn ang="0">
                      <a:pos x="175" y="44"/>
                    </a:cxn>
                    <a:cxn ang="0">
                      <a:pos x="243" y="44"/>
                    </a:cxn>
                  </a:cxnLst>
                  <a:rect l="0" t="0" r="r" b="b"/>
                  <a:pathLst>
                    <a:path w="243" h="84">
                      <a:moveTo>
                        <a:pt x="0" y="48"/>
                      </a:moveTo>
                      <a:lnTo>
                        <a:pt x="97" y="48"/>
                      </a:lnTo>
                      <a:lnTo>
                        <a:pt x="120" y="0"/>
                      </a:lnTo>
                      <a:lnTo>
                        <a:pt x="154" y="84"/>
                      </a:lnTo>
                      <a:lnTo>
                        <a:pt x="175" y="44"/>
                      </a:lnTo>
                      <a:lnTo>
                        <a:pt x="243" y="44"/>
                      </a:ln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9387" name="Line 2219"/>
                <p:cNvSpPr>
                  <a:spLocks noChangeShapeType="1"/>
                </p:cNvSpPr>
                <p:nvPr/>
              </p:nvSpPr>
              <p:spPr bwMode="auto">
                <a:xfrm rot="5400000">
                  <a:off x="774" y="3733"/>
                  <a:ext cx="234" cy="0"/>
                </a:xfrm>
                <a:prstGeom prst="line">
                  <a:avLst/>
                </a:prstGeom>
                <a:noFill/>
                <a:ln w="2857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9388" name="Freeform 2220"/>
              <p:cNvSpPr>
                <a:spLocks/>
              </p:cNvSpPr>
              <p:nvPr/>
            </p:nvSpPr>
            <p:spPr bwMode="auto">
              <a:xfrm rot="5400000">
                <a:off x="774" y="3689"/>
                <a:ext cx="243" cy="84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97" y="48"/>
                  </a:cxn>
                  <a:cxn ang="0">
                    <a:pos x="120" y="0"/>
                  </a:cxn>
                  <a:cxn ang="0">
                    <a:pos x="154" y="84"/>
                  </a:cxn>
                  <a:cxn ang="0">
                    <a:pos x="175" y="44"/>
                  </a:cxn>
                  <a:cxn ang="0">
                    <a:pos x="243" y="44"/>
                  </a:cxn>
                </a:cxnLst>
                <a:rect l="0" t="0" r="r" b="b"/>
                <a:pathLst>
                  <a:path w="243" h="84">
                    <a:moveTo>
                      <a:pt x="0" y="48"/>
                    </a:moveTo>
                    <a:lnTo>
                      <a:pt x="97" y="48"/>
                    </a:lnTo>
                    <a:lnTo>
                      <a:pt x="120" y="0"/>
                    </a:lnTo>
                    <a:lnTo>
                      <a:pt x="154" y="84"/>
                    </a:lnTo>
                    <a:lnTo>
                      <a:pt x="175" y="44"/>
                    </a:lnTo>
                    <a:lnTo>
                      <a:pt x="243" y="44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9373" name="Rectangle 2205"/>
          <p:cNvSpPr>
            <a:spLocks noChangeArrowheads="1"/>
          </p:cNvSpPr>
          <p:nvPr/>
        </p:nvSpPr>
        <p:spPr bwMode="auto">
          <a:xfrm>
            <a:off x="4367220" y="1381125"/>
            <a:ext cx="736600" cy="80645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9374" name="Oval 2206"/>
          <p:cNvSpPr>
            <a:spLocks noChangeArrowheads="1"/>
          </p:cNvSpPr>
          <p:nvPr/>
        </p:nvSpPr>
        <p:spPr bwMode="auto">
          <a:xfrm>
            <a:off x="2457450" y="5176838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5" name="Oval 2206"/>
          <p:cNvSpPr>
            <a:spLocks noChangeArrowheads="1"/>
          </p:cNvSpPr>
          <p:nvPr/>
        </p:nvSpPr>
        <p:spPr bwMode="auto">
          <a:xfrm>
            <a:off x="5150222" y="2708920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6" name="Oval 2206"/>
          <p:cNvSpPr>
            <a:spLocks noChangeArrowheads="1"/>
          </p:cNvSpPr>
          <p:nvPr/>
        </p:nvSpPr>
        <p:spPr bwMode="auto">
          <a:xfrm>
            <a:off x="5148064" y="4941168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7" name="Oval 2206"/>
          <p:cNvSpPr>
            <a:spLocks noChangeArrowheads="1"/>
          </p:cNvSpPr>
          <p:nvPr/>
        </p:nvSpPr>
        <p:spPr bwMode="auto">
          <a:xfrm>
            <a:off x="4370724" y="3140968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8" name="Oval 2206"/>
          <p:cNvSpPr>
            <a:spLocks noChangeArrowheads="1"/>
          </p:cNvSpPr>
          <p:nvPr/>
        </p:nvSpPr>
        <p:spPr bwMode="auto">
          <a:xfrm>
            <a:off x="4376558" y="4200526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839381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224"/>
          <p:cNvGrpSpPr>
            <a:grpSpLocks/>
          </p:cNvGrpSpPr>
          <p:nvPr/>
        </p:nvGrpSpPr>
        <p:grpSpPr bwMode="auto">
          <a:xfrm>
            <a:off x="642938" y="342900"/>
            <a:ext cx="8139112" cy="6286500"/>
            <a:chOff x="405" y="216"/>
            <a:chExt cx="5127" cy="3960"/>
          </a:xfrm>
        </p:grpSpPr>
        <p:grpSp>
          <p:nvGrpSpPr>
            <p:cNvPr id="3" name="Group 2209"/>
            <p:cNvGrpSpPr>
              <a:grpSpLocks/>
            </p:cNvGrpSpPr>
            <p:nvPr/>
          </p:nvGrpSpPr>
          <p:grpSpPr bwMode="auto">
            <a:xfrm>
              <a:off x="405" y="216"/>
              <a:ext cx="5127" cy="3960"/>
              <a:chOff x="405" y="216"/>
              <a:chExt cx="5127" cy="3960"/>
            </a:xfrm>
          </p:grpSpPr>
          <p:grpSp>
            <p:nvGrpSpPr>
              <p:cNvPr id="4" name="Group 2208"/>
              <p:cNvGrpSpPr>
                <a:grpSpLocks/>
              </p:cNvGrpSpPr>
              <p:nvPr/>
            </p:nvGrpSpPr>
            <p:grpSpPr bwMode="auto">
              <a:xfrm>
                <a:off x="477" y="1487"/>
                <a:ext cx="3204" cy="2689"/>
                <a:chOff x="405" y="1470"/>
                <a:chExt cx="3204" cy="2689"/>
              </a:xfrm>
            </p:grpSpPr>
            <p:sp>
              <p:nvSpPr>
                <p:cNvPr id="9283" name="Text Box 2115"/>
                <p:cNvSpPr txBox="1">
                  <a:spLocks noChangeArrowheads="1"/>
                </p:cNvSpPr>
                <p:nvPr/>
              </p:nvSpPr>
              <p:spPr bwMode="auto">
                <a:xfrm>
                  <a:off x="1131" y="3751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4</a:t>
                  </a:r>
                </a:p>
              </p:txBody>
            </p:sp>
            <p:sp>
              <p:nvSpPr>
                <p:cNvPr id="9284" name="Text Box 2116"/>
                <p:cNvSpPr txBox="1">
                  <a:spLocks noChangeArrowheads="1"/>
                </p:cNvSpPr>
                <p:nvPr/>
              </p:nvSpPr>
              <p:spPr bwMode="auto">
                <a:xfrm>
                  <a:off x="1395" y="3751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5</a:t>
                  </a:r>
                </a:p>
              </p:txBody>
            </p:sp>
            <p:sp>
              <p:nvSpPr>
                <p:cNvPr id="9286" name="Text Box 2118"/>
                <p:cNvSpPr txBox="1">
                  <a:spLocks noChangeArrowheads="1"/>
                </p:cNvSpPr>
                <p:nvPr/>
              </p:nvSpPr>
              <p:spPr bwMode="auto">
                <a:xfrm>
                  <a:off x="1659" y="3747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6</a:t>
                  </a:r>
                </a:p>
              </p:txBody>
            </p:sp>
            <p:sp>
              <p:nvSpPr>
                <p:cNvPr id="9287" name="Text Box 2119"/>
                <p:cNvSpPr txBox="1">
                  <a:spLocks noChangeArrowheads="1"/>
                </p:cNvSpPr>
                <p:nvPr/>
              </p:nvSpPr>
              <p:spPr bwMode="auto">
                <a:xfrm>
                  <a:off x="1869" y="3751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7</a:t>
                  </a:r>
                </a:p>
              </p:txBody>
            </p:sp>
            <p:sp>
              <p:nvSpPr>
                <p:cNvPr id="9288" name="Text Box 2120"/>
                <p:cNvSpPr txBox="1">
                  <a:spLocks noChangeArrowheads="1"/>
                </p:cNvSpPr>
                <p:nvPr/>
              </p:nvSpPr>
              <p:spPr bwMode="auto">
                <a:xfrm>
                  <a:off x="2125" y="3743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8</a:t>
                  </a:r>
                </a:p>
              </p:txBody>
            </p:sp>
            <p:sp>
              <p:nvSpPr>
                <p:cNvPr id="9289" name="Text Box 2121"/>
                <p:cNvSpPr txBox="1">
                  <a:spLocks noChangeArrowheads="1"/>
                </p:cNvSpPr>
                <p:nvPr/>
              </p:nvSpPr>
              <p:spPr bwMode="auto">
                <a:xfrm>
                  <a:off x="2365" y="3739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9</a:t>
                  </a:r>
                </a:p>
              </p:txBody>
            </p:sp>
            <p:sp>
              <p:nvSpPr>
                <p:cNvPr id="9290" name="Text Box 2122"/>
                <p:cNvSpPr txBox="1">
                  <a:spLocks noChangeArrowheads="1"/>
                </p:cNvSpPr>
                <p:nvPr/>
              </p:nvSpPr>
              <p:spPr bwMode="auto">
                <a:xfrm>
                  <a:off x="2561" y="374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10</a:t>
                  </a:r>
                </a:p>
              </p:txBody>
            </p:sp>
            <p:sp>
              <p:nvSpPr>
                <p:cNvPr id="9291" name="Text Box 2123"/>
                <p:cNvSpPr txBox="1">
                  <a:spLocks noChangeArrowheads="1"/>
                </p:cNvSpPr>
                <p:nvPr/>
              </p:nvSpPr>
              <p:spPr bwMode="auto">
                <a:xfrm>
                  <a:off x="2809" y="3751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11</a:t>
                  </a:r>
                </a:p>
              </p:txBody>
            </p:sp>
            <p:sp>
              <p:nvSpPr>
                <p:cNvPr id="9292" name="Text Box 2124"/>
                <p:cNvSpPr txBox="1">
                  <a:spLocks noChangeArrowheads="1"/>
                </p:cNvSpPr>
                <p:nvPr/>
              </p:nvSpPr>
              <p:spPr bwMode="auto">
                <a:xfrm>
                  <a:off x="3033" y="3747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12</a:t>
                  </a:r>
                </a:p>
              </p:txBody>
            </p:sp>
            <p:sp>
              <p:nvSpPr>
                <p:cNvPr id="9293" name="Text Box 2125"/>
                <p:cNvSpPr txBox="1">
                  <a:spLocks noChangeArrowheads="1"/>
                </p:cNvSpPr>
                <p:nvPr/>
              </p:nvSpPr>
              <p:spPr bwMode="auto">
                <a:xfrm>
                  <a:off x="3281" y="374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13</a:t>
                  </a:r>
                </a:p>
              </p:txBody>
            </p:sp>
            <p:sp>
              <p:nvSpPr>
                <p:cNvPr id="9294" name="Text Box 2126"/>
                <p:cNvSpPr txBox="1">
                  <a:spLocks noChangeArrowheads="1"/>
                </p:cNvSpPr>
                <p:nvPr/>
              </p:nvSpPr>
              <p:spPr bwMode="auto">
                <a:xfrm>
                  <a:off x="1731" y="3909"/>
                  <a:ext cx="976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>
                      <a:solidFill>
                        <a:schemeClr val="accent2"/>
                      </a:solidFill>
                    </a:rPr>
                    <a:t>Shoe Size</a:t>
                  </a:r>
                </a:p>
              </p:txBody>
            </p:sp>
            <p:sp>
              <p:nvSpPr>
                <p:cNvPr id="9295" name="Text Box 2127"/>
                <p:cNvSpPr txBox="1">
                  <a:spLocks noChangeArrowheads="1"/>
                </p:cNvSpPr>
                <p:nvPr/>
              </p:nvSpPr>
              <p:spPr bwMode="auto">
                <a:xfrm>
                  <a:off x="675" y="3377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60</a:t>
                  </a:r>
                </a:p>
              </p:txBody>
            </p:sp>
            <p:sp>
              <p:nvSpPr>
                <p:cNvPr id="9297" name="Text Box 2129"/>
                <p:cNvSpPr txBox="1">
                  <a:spLocks noChangeArrowheads="1"/>
                </p:cNvSpPr>
                <p:nvPr/>
              </p:nvSpPr>
              <p:spPr bwMode="auto">
                <a:xfrm>
                  <a:off x="675" y="3125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65</a:t>
                  </a:r>
                </a:p>
              </p:txBody>
            </p:sp>
            <p:sp>
              <p:nvSpPr>
                <p:cNvPr id="9298" name="Text Box 2130"/>
                <p:cNvSpPr txBox="1">
                  <a:spLocks noChangeArrowheads="1"/>
                </p:cNvSpPr>
                <p:nvPr/>
              </p:nvSpPr>
              <p:spPr bwMode="auto">
                <a:xfrm>
                  <a:off x="663" y="289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70</a:t>
                  </a:r>
                </a:p>
              </p:txBody>
            </p:sp>
            <p:sp>
              <p:nvSpPr>
                <p:cNvPr id="9299" name="Text Box 2131"/>
                <p:cNvSpPr txBox="1">
                  <a:spLocks noChangeArrowheads="1"/>
                </p:cNvSpPr>
                <p:nvPr/>
              </p:nvSpPr>
              <p:spPr bwMode="auto">
                <a:xfrm>
                  <a:off x="667" y="2657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75</a:t>
                  </a:r>
                </a:p>
              </p:txBody>
            </p:sp>
            <p:sp>
              <p:nvSpPr>
                <p:cNvPr id="9300" name="Text Box 2132"/>
                <p:cNvSpPr txBox="1">
                  <a:spLocks noChangeArrowheads="1"/>
                </p:cNvSpPr>
                <p:nvPr/>
              </p:nvSpPr>
              <p:spPr bwMode="auto">
                <a:xfrm>
                  <a:off x="683" y="239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80</a:t>
                  </a:r>
                </a:p>
              </p:txBody>
            </p:sp>
            <p:sp>
              <p:nvSpPr>
                <p:cNvPr id="9301" name="Text Box 2133"/>
                <p:cNvSpPr txBox="1">
                  <a:spLocks noChangeArrowheads="1"/>
                </p:cNvSpPr>
                <p:nvPr/>
              </p:nvSpPr>
              <p:spPr bwMode="auto">
                <a:xfrm>
                  <a:off x="679" y="2169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85</a:t>
                  </a:r>
                </a:p>
              </p:txBody>
            </p:sp>
            <p:sp>
              <p:nvSpPr>
                <p:cNvPr id="9302" name="Text Box 2134"/>
                <p:cNvSpPr txBox="1">
                  <a:spLocks noChangeArrowheads="1"/>
                </p:cNvSpPr>
                <p:nvPr/>
              </p:nvSpPr>
              <p:spPr bwMode="auto">
                <a:xfrm>
                  <a:off x="671" y="193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90</a:t>
                  </a:r>
                </a:p>
              </p:txBody>
            </p:sp>
            <p:sp>
              <p:nvSpPr>
                <p:cNvPr id="9303" name="Text Box 2135"/>
                <p:cNvSpPr txBox="1">
                  <a:spLocks noChangeArrowheads="1"/>
                </p:cNvSpPr>
                <p:nvPr/>
              </p:nvSpPr>
              <p:spPr bwMode="auto">
                <a:xfrm>
                  <a:off x="675" y="1681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95</a:t>
                  </a:r>
                </a:p>
              </p:txBody>
            </p:sp>
            <p:grpSp>
              <p:nvGrpSpPr>
                <p:cNvPr id="5" name="Group 2156"/>
                <p:cNvGrpSpPr>
                  <a:grpSpLocks/>
                </p:cNvGrpSpPr>
                <p:nvPr/>
              </p:nvGrpSpPr>
              <p:grpSpPr bwMode="auto">
                <a:xfrm>
                  <a:off x="1017" y="1574"/>
                  <a:ext cx="2411" cy="2169"/>
                  <a:chOff x="1349" y="1496"/>
                  <a:chExt cx="2411" cy="2169"/>
                </a:xfrm>
              </p:grpSpPr>
              <p:sp>
                <p:nvSpPr>
                  <p:cNvPr id="9170" name="Rectangle 2002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1" name="Rectangle 2003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2" name="Rectangle 2004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3" name="Rectangle 2005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4" name="Rectangle 2006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3424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5" name="Rectangle 2007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6" name="Rectangle 2008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7" name="Rectangle 2009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8" name="Rectangle 2010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9" name="Rectangle 2011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2" name="Rectangle 2014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3" name="Rectangle 2015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4" name="Rectangle 2016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5" name="Rectangle 2017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6" name="Rectangle 2018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3183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7" name="Rectangle 2019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8" name="Rectangle 2020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9" name="Rectangle 2021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0" name="Rectangle 2022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1" name="Rectangle 2023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3" name="Rectangle 2025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4" name="Rectangle 2026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5" name="Rectangle 2027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6" name="Rectangle 2028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7" name="Rectangle 2029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2942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8" name="Rectangle 2030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9" name="Rectangle 2031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0" name="Rectangle 2032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1" name="Rectangle 2033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2" name="Rectangle 2034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4" name="Rectangle 2036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5" name="Rectangle 2037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6" name="Rectangle 2038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7" name="Rectangle 2039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8" name="Rectangle 2040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2700"/>
                    <a:ext cx="242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9" name="Rectangle 2041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0" name="Rectangle 2042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1" name="Rectangle 2043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2" name="Rectangle 2044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3" name="Rectangle 2045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5" name="Rectangle 2047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6" name="Rectangle 2048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7" name="Rectangle 2049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8" name="Rectangle 2050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9" name="Rectangle 2051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2460"/>
                    <a:ext cx="242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0" name="Rectangle 2052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1" name="Rectangle 2053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2" name="Rectangle 2054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3" name="Rectangle 2055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4" name="Rectangle 2056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6" name="Rectangle 2058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7" name="Rectangle 2059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8" name="Rectangle 2060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9" name="Rectangle 2061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0" name="Rectangle 2062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2219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1" name="Rectangle 2063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2" name="Rectangle 2064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3" name="Rectangle 2065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4" name="Rectangle 2066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5" name="Rectangle 2067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7" name="Rectangle 2069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8" name="Rectangle 2070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9" name="Rectangle 2071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0" name="Rectangle 2072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1" name="Rectangle 2073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1977"/>
                    <a:ext cx="242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2" name="Rectangle 2074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3" name="Rectangle 2075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4" name="Rectangle 2076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5" name="Rectangle 2077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6" name="Rectangle 2078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8" name="Rectangle 2080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9" name="Rectangle 2081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0" name="Rectangle 2082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1" name="Rectangle 2083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2" name="Rectangle 2084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1737"/>
                    <a:ext cx="242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3" name="Rectangle 2085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4" name="Rectangle 2086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5" name="Rectangle 2087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6" name="Rectangle 2088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7" name="Rectangle 2089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5" name="Rectangle 2137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6" name="Rectangle 2138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7" name="Rectangle 2139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8" name="Rectangle 2140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9" name="Rectangle 2141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1496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0" name="Rectangle 2142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1" name="Rectangle 2143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2" name="Rectangle 2144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3" name="Rectangle 2145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4" name="Rectangle 2146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9315" name="Text Box 2147"/>
                <p:cNvSpPr txBox="1">
                  <a:spLocks noChangeArrowheads="1"/>
                </p:cNvSpPr>
                <p:nvPr/>
              </p:nvSpPr>
              <p:spPr bwMode="auto">
                <a:xfrm>
                  <a:off x="647" y="1470"/>
                  <a:ext cx="449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100</a:t>
                  </a:r>
                </a:p>
              </p:txBody>
            </p:sp>
            <p:sp>
              <p:nvSpPr>
                <p:cNvPr id="9316" name="Text Box 2148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42" y="2600"/>
                  <a:ext cx="976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GB" sz="2000">
                      <a:solidFill>
                        <a:schemeClr val="accent2"/>
                      </a:solidFill>
                    </a:rPr>
                    <a:t>Mass (kg)</a:t>
                  </a:r>
                </a:p>
              </p:txBody>
            </p:sp>
            <p:sp>
              <p:nvSpPr>
                <p:cNvPr id="9325" name="Line 2157"/>
                <p:cNvSpPr>
                  <a:spLocks noChangeShapeType="1"/>
                </p:cNvSpPr>
                <p:nvPr/>
              </p:nvSpPr>
              <p:spPr bwMode="auto">
                <a:xfrm>
                  <a:off x="1017" y="3743"/>
                  <a:ext cx="2411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9282" name="Line 2114"/>
                <p:cNvSpPr>
                  <a:spLocks noChangeShapeType="1"/>
                </p:cNvSpPr>
                <p:nvPr/>
              </p:nvSpPr>
              <p:spPr bwMode="auto">
                <a:xfrm>
                  <a:off x="1017" y="1582"/>
                  <a:ext cx="0" cy="2169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9328" name="Text Box 2160" descr="Parchment"/>
              <p:cNvSpPr txBox="1">
                <a:spLocks noChangeArrowheads="1"/>
              </p:cNvSpPr>
              <p:nvPr/>
            </p:nvSpPr>
            <p:spPr bwMode="auto">
              <a:xfrm>
                <a:off x="444" y="216"/>
                <a:ext cx="5088" cy="5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2000" dirty="0"/>
                  <a:t>The table below shows the shoe size and mass of 10 men.</a:t>
                </a:r>
              </a:p>
              <a:p>
                <a:pPr>
                  <a:spcBef>
                    <a:spcPct val="50000"/>
                  </a:spcBef>
                </a:pPr>
                <a:r>
                  <a:rPr lang="en-GB" sz="2000" dirty="0"/>
                  <a:t>Plot a </a:t>
                </a:r>
                <a:r>
                  <a:rPr lang="en-GB" sz="2000" dirty="0">
                    <a:solidFill>
                      <a:srgbClr val="FF0000"/>
                    </a:solidFill>
                  </a:rPr>
                  <a:t>scatter graph </a:t>
                </a:r>
                <a:r>
                  <a:rPr lang="en-GB" sz="2000" dirty="0"/>
                  <a:t>for this data</a:t>
                </a:r>
                <a:r>
                  <a:rPr lang="en-GB" sz="2000" dirty="0">
                    <a:solidFill>
                      <a:schemeClr val="accent2"/>
                    </a:solidFill>
                  </a:rPr>
                  <a:t>.</a:t>
                </a:r>
              </a:p>
            </p:txBody>
          </p:sp>
          <p:sp>
            <p:nvSpPr>
              <p:cNvPr id="9351" name="Rectangle 2183"/>
              <p:cNvSpPr>
                <a:spLocks noChangeArrowheads="1"/>
              </p:cNvSpPr>
              <p:nvPr/>
            </p:nvSpPr>
            <p:spPr bwMode="auto">
              <a:xfrm>
                <a:off x="5066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80</a:t>
                </a:r>
              </a:p>
            </p:txBody>
          </p:sp>
          <p:sp>
            <p:nvSpPr>
              <p:cNvPr id="9350" name="Rectangle 2182"/>
              <p:cNvSpPr>
                <a:spLocks noChangeArrowheads="1"/>
              </p:cNvSpPr>
              <p:nvPr/>
            </p:nvSpPr>
            <p:spPr bwMode="auto">
              <a:xfrm>
                <a:off x="4600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74</a:t>
                </a:r>
              </a:p>
            </p:txBody>
          </p:sp>
          <p:sp>
            <p:nvSpPr>
              <p:cNvPr id="9349" name="Rectangle 2181"/>
              <p:cNvSpPr>
                <a:spLocks noChangeArrowheads="1"/>
              </p:cNvSpPr>
              <p:nvPr/>
            </p:nvSpPr>
            <p:spPr bwMode="auto">
              <a:xfrm>
                <a:off x="4134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88</a:t>
                </a:r>
              </a:p>
            </p:txBody>
          </p:sp>
          <p:sp>
            <p:nvSpPr>
              <p:cNvPr id="9348" name="Rectangle 2180"/>
              <p:cNvSpPr>
                <a:spLocks noChangeArrowheads="1"/>
              </p:cNvSpPr>
              <p:nvPr/>
            </p:nvSpPr>
            <p:spPr bwMode="auto">
              <a:xfrm>
                <a:off x="3668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76</a:t>
                </a:r>
              </a:p>
            </p:txBody>
          </p:sp>
          <p:sp>
            <p:nvSpPr>
              <p:cNvPr id="9347" name="Rectangle 2179"/>
              <p:cNvSpPr>
                <a:spLocks noChangeArrowheads="1"/>
              </p:cNvSpPr>
              <p:nvPr/>
            </p:nvSpPr>
            <p:spPr bwMode="auto">
              <a:xfrm>
                <a:off x="3202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78</a:t>
                </a:r>
              </a:p>
            </p:txBody>
          </p:sp>
          <p:sp>
            <p:nvSpPr>
              <p:cNvPr id="9346" name="Rectangle 2178"/>
              <p:cNvSpPr>
                <a:spLocks noChangeArrowheads="1"/>
              </p:cNvSpPr>
              <p:nvPr/>
            </p:nvSpPr>
            <p:spPr bwMode="auto">
              <a:xfrm>
                <a:off x="2735" y="1129"/>
                <a:ext cx="467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78</a:t>
                </a:r>
              </a:p>
            </p:txBody>
          </p:sp>
          <p:sp>
            <p:nvSpPr>
              <p:cNvPr id="9345" name="Rectangle 2177"/>
              <p:cNvSpPr>
                <a:spLocks noChangeArrowheads="1"/>
              </p:cNvSpPr>
              <p:nvPr/>
            </p:nvSpPr>
            <p:spPr bwMode="auto">
              <a:xfrm>
                <a:off x="2269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92</a:t>
                </a:r>
              </a:p>
            </p:txBody>
          </p:sp>
          <p:sp>
            <p:nvSpPr>
              <p:cNvPr id="9344" name="Rectangle 2176"/>
              <p:cNvSpPr>
                <a:spLocks noChangeArrowheads="1"/>
              </p:cNvSpPr>
              <p:nvPr/>
            </p:nvSpPr>
            <p:spPr bwMode="auto">
              <a:xfrm>
                <a:off x="1803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68</a:t>
                </a:r>
              </a:p>
            </p:txBody>
          </p:sp>
          <p:sp>
            <p:nvSpPr>
              <p:cNvPr id="9343" name="Rectangle 2175"/>
              <p:cNvSpPr>
                <a:spLocks noChangeArrowheads="1"/>
              </p:cNvSpPr>
              <p:nvPr/>
            </p:nvSpPr>
            <p:spPr bwMode="auto">
              <a:xfrm>
                <a:off x="1337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97</a:t>
                </a:r>
              </a:p>
            </p:txBody>
          </p:sp>
          <p:sp>
            <p:nvSpPr>
              <p:cNvPr id="9342" name="Rectangle 2174"/>
              <p:cNvSpPr>
                <a:spLocks noChangeArrowheads="1"/>
              </p:cNvSpPr>
              <p:nvPr/>
            </p:nvSpPr>
            <p:spPr bwMode="auto">
              <a:xfrm>
                <a:off x="871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65</a:t>
                </a:r>
              </a:p>
            </p:txBody>
          </p:sp>
          <p:sp>
            <p:nvSpPr>
              <p:cNvPr id="9341" name="Rectangle 2173"/>
              <p:cNvSpPr>
                <a:spLocks noChangeArrowheads="1"/>
              </p:cNvSpPr>
              <p:nvPr/>
            </p:nvSpPr>
            <p:spPr bwMode="auto">
              <a:xfrm>
                <a:off x="405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</a:pPr>
                <a:r>
                  <a:rPr lang="en-GB" sz="1800">
                    <a:solidFill>
                      <a:schemeClr val="accent2"/>
                    </a:solidFill>
                  </a:rPr>
                  <a:t>Mass</a:t>
                </a:r>
              </a:p>
            </p:txBody>
          </p:sp>
          <p:sp>
            <p:nvSpPr>
              <p:cNvPr id="9340" name="Rectangle 2172"/>
              <p:cNvSpPr>
                <a:spLocks noChangeArrowheads="1"/>
              </p:cNvSpPr>
              <p:nvPr/>
            </p:nvSpPr>
            <p:spPr bwMode="auto">
              <a:xfrm>
                <a:off x="5066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8</a:t>
                </a:r>
              </a:p>
            </p:txBody>
          </p:sp>
          <p:sp>
            <p:nvSpPr>
              <p:cNvPr id="9339" name="Rectangle 2171"/>
              <p:cNvSpPr>
                <a:spLocks noChangeArrowheads="1"/>
              </p:cNvSpPr>
              <p:nvPr/>
            </p:nvSpPr>
            <p:spPr bwMode="auto">
              <a:xfrm>
                <a:off x="4600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6</a:t>
                </a:r>
              </a:p>
            </p:txBody>
          </p:sp>
          <p:sp>
            <p:nvSpPr>
              <p:cNvPr id="9338" name="Rectangle 2170"/>
              <p:cNvSpPr>
                <a:spLocks noChangeArrowheads="1"/>
              </p:cNvSpPr>
              <p:nvPr/>
            </p:nvSpPr>
            <p:spPr bwMode="auto">
              <a:xfrm>
                <a:off x="4134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11</a:t>
                </a:r>
              </a:p>
            </p:txBody>
          </p:sp>
          <p:sp>
            <p:nvSpPr>
              <p:cNvPr id="9337" name="Rectangle 2169"/>
              <p:cNvSpPr>
                <a:spLocks noChangeArrowheads="1"/>
              </p:cNvSpPr>
              <p:nvPr/>
            </p:nvSpPr>
            <p:spPr bwMode="auto">
              <a:xfrm>
                <a:off x="3668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8</a:t>
                </a:r>
              </a:p>
            </p:txBody>
          </p:sp>
          <p:sp>
            <p:nvSpPr>
              <p:cNvPr id="9336" name="Rectangle 2168"/>
              <p:cNvSpPr>
                <a:spLocks noChangeArrowheads="1"/>
              </p:cNvSpPr>
              <p:nvPr/>
            </p:nvSpPr>
            <p:spPr bwMode="auto">
              <a:xfrm>
                <a:off x="3202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9</a:t>
                </a:r>
              </a:p>
            </p:txBody>
          </p:sp>
          <p:sp>
            <p:nvSpPr>
              <p:cNvPr id="9335" name="Rectangle 2167"/>
              <p:cNvSpPr>
                <a:spLocks noChangeArrowheads="1"/>
              </p:cNvSpPr>
              <p:nvPr/>
            </p:nvSpPr>
            <p:spPr bwMode="auto">
              <a:xfrm>
                <a:off x="2735" y="880"/>
                <a:ext cx="467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10</a:t>
                </a:r>
              </a:p>
            </p:txBody>
          </p:sp>
          <p:sp>
            <p:nvSpPr>
              <p:cNvPr id="9334" name="Rectangle 2166"/>
              <p:cNvSpPr>
                <a:spLocks noChangeArrowheads="1"/>
              </p:cNvSpPr>
              <p:nvPr/>
            </p:nvSpPr>
            <p:spPr bwMode="auto">
              <a:xfrm>
                <a:off x="2269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10</a:t>
                </a:r>
              </a:p>
            </p:txBody>
          </p:sp>
          <p:sp>
            <p:nvSpPr>
              <p:cNvPr id="9333" name="Rectangle 2165"/>
              <p:cNvSpPr>
                <a:spLocks noChangeArrowheads="1"/>
              </p:cNvSpPr>
              <p:nvPr/>
            </p:nvSpPr>
            <p:spPr bwMode="auto">
              <a:xfrm>
                <a:off x="1803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 dirty="0"/>
                  <a:t>12</a:t>
                </a:r>
              </a:p>
            </p:txBody>
          </p:sp>
          <p:sp>
            <p:nvSpPr>
              <p:cNvPr id="9332" name="Rectangle 2164"/>
              <p:cNvSpPr>
                <a:spLocks noChangeArrowheads="1"/>
              </p:cNvSpPr>
              <p:nvPr/>
            </p:nvSpPr>
            <p:spPr bwMode="auto">
              <a:xfrm>
                <a:off x="1337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12</a:t>
                </a:r>
              </a:p>
            </p:txBody>
          </p:sp>
          <p:sp>
            <p:nvSpPr>
              <p:cNvPr id="9331" name="Rectangle 2163"/>
              <p:cNvSpPr>
                <a:spLocks noChangeArrowheads="1"/>
              </p:cNvSpPr>
              <p:nvPr/>
            </p:nvSpPr>
            <p:spPr bwMode="auto">
              <a:xfrm>
                <a:off x="871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5</a:t>
                </a:r>
              </a:p>
            </p:txBody>
          </p:sp>
          <p:sp>
            <p:nvSpPr>
              <p:cNvPr id="9330" name="Rectangle 2162"/>
              <p:cNvSpPr>
                <a:spLocks noChangeArrowheads="1"/>
              </p:cNvSpPr>
              <p:nvPr/>
            </p:nvSpPr>
            <p:spPr bwMode="auto">
              <a:xfrm>
                <a:off x="405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</a:pPr>
                <a:r>
                  <a:rPr lang="en-GB" sz="1800">
                    <a:solidFill>
                      <a:schemeClr val="accent2"/>
                    </a:solidFill>
                  </a:rPr>
                  <a:t>Size</a:t>
                </a:r>
              </a:p>
            </p:txBody>
          </p:sp>
          <p:sp>
            <p:nvSpPr>
              <p:cNvPr id="9352" name="Line 2184"/>
              <p:cNvSpPr>
                <a:spLocks noChangeShapeType="1"/>
              </p:cNvSpPr>
              <p:nvPr/>
            </p:nvSpPr>
            <p:spPr bwMode="auto">
              <a:xfrm>
                <a:off x="405" y="880"/>
                <a:ext cx="512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3" name="Line 2185"/>
              <p:cNvSpPr>
                <a:spLocks noChangeShapeType="1"/>
              </p:cNvSpPr>
              <p:nvPr/>
            </p:nvSpPr>
            <p:spPr bwMode="auto">
              <a:xfrm>
                <a:off x="405" y="1129"/>
                <a:ext cx="512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4" name="Line 2186"/>
              <p:cNvSpPr>
                <a:spLocks noChangeShapeType="1"/>
              </p:cNvSpPr>
              <p:nvPr/>
            </p:nvSpPr>
            <p:spPr bwMode="auto">
              <a:xfrm>
                <a:off x="405" y="1378"/>
                <a:ext cx="512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5" name="Line 2187"/>
              <p:cNvSpPr>
                <a:spLocks noChangeShapeType="1"/>
              </p:cNvSpPr>
              <p:nvPr/>
            </p:nvSpPr>
            <p:spPr bwMode="auto">
              <a:xfrm>
                <a:off x="405" y="880"/>
                <a:ext cx="0" cy="498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6" name="Line 2188"/>
              <p:cNvSpPr>
                <a:spLocks noChangeShapeType="1"/>
              </p:cNvSpPr>
              <p:nvPr/>
            </p:nvSpPr>
            <p:spPr bwMode="auto">
              <a:xfrm>
                <a:off x="871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7" name="Line 2189"/>
              <p:cNvSpPr>
                <a:spLocks noChangeShapeType="1"/>
              </p:cNvSpPr>
              <p:nvPr/>
            </p:nvSpPr>
            <p:spPr bwMode="auto">
              <a:xfrm>
                <a:off x="1337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8" name="Line 2190"/>
              <p:cNvSpPr>
                <a:spLocks noChangeShapeType="1"/>
              </p:cNvSpPr>
              <p:nvPr/>
            </p:nvSpPr>
            <p:spPr bwMode="auto">
              <a:xfrm>
                <a:off x="1803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9" name="Line 2191"/>
              <p:cNvSpPr>
                <a:spLocks noChangeShapeType="1"/>
              </p:cNvSpPr>
              <p:nvPr/>
            </p:nvSpPr>
            <p:spPr bwMode="auto">
              <a:xfrm>
                <a:off x="2269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0" name="Line 2192"/>
              <p:cNvSpPr>
                <a:spLocks noChangeShapeType="1"/>
              </p:cNvSpPr>
              <p:nvPr/>
            </p:nvSpPr>
            <p:spPr bwMode="auto">
              <a:xfrm>
                <a:off x="2735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1" name="Line 2193"/>
              <p:cNvSpPr>
                <a:spLocks noChangeShapeType="1"/>
              </p:cNvSpPr>
              <p:nvPr/>
            </p:nvSpPr>
            <p:spPr bwMode="auto">
              <a:xfrm>
                <a:off x="3202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2" name="Line 2194"/>
              <p:cNvSpPr>
                <a:spLocks noChangeShapeType="1"/>
              </p:cNvSpPr>
              <p:nvPr/>
            </p:nvSpPr>
            <p:spPr bwMode="auto">
              <a:xfrm>
                <a:off x="3668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3" name="Line 2195"/>
              <p:cNvSpPr>
                <a:spLocks noChangeShapeType="1"/>
              </p:cNvSpPr>
              <p:nvPr/>
            </p:nvSpPr>
            <p:spPr bwMode="auto">
              <a:xfrm>
                <a:off x="4134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4" name="Line 2196"/>
              <p:cNvSpPr>
                <a:spLocks noChangeShapeType="1"/>
              </p:cNvSpPr>
              <p:nvPr/>
            </p:nvSpPr>
            <p:spPr bwMode="auto">
              <a:xfrm>
                <a:off x="4600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5" name="Line 2197"/>
              <p:cNvSpPr>
                <a:spLocks noChangeShapeType="1"/>
              </p:cNvSpPr>
              <p:nvPr/>
            </p:nvSpPr>
            <p:spPr bwMode="auto">
              <a:xfrm>
                <a:off x="5066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6" name="Line 2198"/>
              <p:cNvSpPr>
                <a:spLocks noChangeShapeType="1"/>
              </p:cNvSpPr>
              <p:nvPr/>
            </p:nvSpPr>
            <p:spPr bwMode="auto">
              <a:xfrm>
                <a:off x="5532" y="880"/>
                <a:ext cx="0" cy="498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6" name="Group 2223"/>
            <p:cNvGrpSpPr>
              <a:grpSpLocks/>
            </p:cNvGrpSpPr>
            <p:nvPr/>
          </p:nvGrpSpPr>
          <p:grpSpPr bwMode="auto">
            <a:xfrm>
              <a:off x="1049" y="3519"/>
              <a:ext cx="281" cy="281"/>
              <a:chOff x="854" y="3609"/>
              <a:chExt cx="281" cy="281"/>
            </a:xfrm>
          </p:grpSpPr>
          <p:grpSp>
            <p:nvGrpSpPr>
              <p:cNvPr id="7" name="Group 2222"/>
              <p:cNvGrpSpPr>
                <a:grpSpLocks/>
              </p:cNvGrpSpPr>
              <p:nvPr/>
            </p:nvGrpSpPr>
            <p:grpSpPr bwMode="auto">
              <a:xfrm>
                <a:off x="891" y="3616"/>
                <a:ext cx="244" cy="274"/>
                <a:chOff x="891" y="3616"/>
                <a:chExt cx="244" cy="274"/>
              </a:xfrm>
            </p:grpSpPr>
            <p:sp>
              <p:nvSpPr>
                <p:cNvPr id="9385" name="Line 2217"/>
                <p:cNvSpPr>
                  <a:spLocks noChangeShapeType="1"/>
                </p:cNvSpPr>
                <p:nvPr/>
              </p:nvSpPr>
              <p:spPr bwMode="auto">
                <a:xfrm>
                  <a:off x="900" y="3852"/>
                  <a:ext cx="234" cy="0"/>
                </a:xfrm>
                <a:prstGeom prst="line">
                  <a:avLst/>
                </a:prstGeom>
                <a:noFill/>
                <a:ln w="2857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9386" name="Freeform 2218"/>
                <p:cNvSpPr>
                  <a:spLocks/>
                </p:cNvSpPr>
                <p:nvPr/>
              </p:nvSpPr>
              <p:spPr bwMode="auto">
                <a:xfrm>
                  <a:off x="892" y="3806"/>
                  <a:ext cx="243" cy="84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97" y="48"/>
                    </a:cxn>
                    <a:cxn ang="0">
                      <a:pos x="120" y="0"/>
                    </a:cxn>
                    <a:cxn ang="0">
                      <a:pos x="154" y="84"/>
                    </a:cxn>
                    <a:cxn ang="0">
                      <a:pos x="175" y="44"/>
                    </a:cxn>
                    <a:cxn ang="0">
                      <a:pos x="243" y="44"/>
                    </a:cxn>
                  </a:cxnLst>
                  <a:rect l="0" t="0" r="r" b="b"/>
                  <a:pathLst>
                    <a:path w="243" h="84">
                      <a:moveTo>
                        <a:pt x="0" y="48"/>
                      </a:moveTo>
                      <a:lnTo>
                        <a:pt x="97" y="48"/>
                      </a:lnTo>
                      <a:lnTo>
                        <a:pt x="120" y="0"/>
                      </a:lnTo>
                      <a:lnTo>
                        <a:pt x="154" y="84"/>
                      </a:lnTo>
                      <a:lnTo>
                        <a:pt x="175" y="44"/>
                      </a:lnTo>
                      <a:lnTo>
                        <a:pt x="243" y="44"/>
                      </a:ln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9387" name="Line 2219"/>
                <p:cNvSpPr>
                  <a:spLocks noChangeShapeType="1"/>
                </p:cNvSpPr>
                <p:nvPr/>
              </p:nvSpPr>
              <p:spPr bwMode="auto">
                <a:xfrm rot="5400000">
                  <a:off x="774" y="3733"/>
                  <a:ext cx="234" cy="0"/>
                </a:xfrm>
                <a:prstGeom prst="line">
                  <a:avLst/>
                </a:prstGeom>
                <a:noFill/>
                <a:ln w="2857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9388" name="Freeform 2220"/>
              <p:cNvSpPr>
                <a:spLocks/>
              </p:cNvSpPr>
              <p:nvPr/>
            </p:nvSpPr>
            <p:spPr bwMode="auto">
              <a:xfrm rot="5400000">
                <a:off x="774" y="3689"/>
                <a:ext cx="243" cy="84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97" y="48"/>
                  </a:cxn>
                  <a:cxn ang="0">
                    <a:pos x="120" y="0"/>
                  </a:cxn>
                  <a:cxn ang="0">
                    <a:pos x="154" y="84"/>
                  </a:cxn>
                  <a:cxn ang="0">
                    <a:pos x="175" y="44"/>
                  </a:cxn>
                  <a:cxn ang="0">
                    <a:pos x="243" y="44"/>
                  </a:cxn>
                </a:cxnLst>
                <a:rect l="0" t="0" r="r" b="b"/>
                <a:pathLst>
                  <a:path w="243" h="84">
                    <a:moveTo>
                      <a:pt x="0" y="48"/>
                    </a:moveTo>
                    <a:lnTo>
                      <a:pt x="97" y="48"/>
                    </a:lnTo>
                    <a:lnTo>
                      <a:pt x="120" y="0"/>
                    </a:lnTo>
                    <a:lnTo>
                      <a:pt x="154" y="84"/>
                    </a:lnTo>
                    <a:lnTo>
                      <a:pt x="175" y="44"/>
                    </a:lnTo>
                    <a:lnTo>
                      <a:pt x="243" y="44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9373" name="Rectangle 2205"/>
          <p:cNvSpPr>
            <a:spLocks noChangeArrowheads="1"/>
          </p:cNvSpPr>
          <p:nvPr/>
        </p:nvSpPr>
        <p:spPr bwMode="auto">
          <a:xfrm>
            <a:off x="5104698" y="1381125"/>
            <a:ext cx="736600" cy="80645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9374" name="Oval 2206"/>
          <p:cNvSpPr>
            <a:spLocks noChangeArrowheads="1"/>
          </p:cNvSpPr>
          <p:nvPr/>
        </p:nvSpPr>
        <p:spPr bwMode="auto">
          <a:xfrm>
            <a:off x="2457450" y="5176838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5" name="Oval 2206"/>
          <p:cNvSpPr>
            <a:spLocks noChangeArrowheads="1"/>
          </p:cNvSpPr>
          <p:nvPr/>
        </p:nvSpPr>
        <p:spPr bwMode="auto">
          <a:xfrm>
            <a:off x="5150222" y="2708920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6" name="Oval 2206"/>
          <p:cNvSpPr>
            <a:spLocks noChangeArrowheads="1"/>
          </p:cNvSpPr>
          <p:nvPr/>
        </p:nvSpPr>
        <p:spPr bwMode="auto">
          <a:xfrm>
            <a:off x="5148064" y="4941168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7" name="Oval 2206"/>
          <p:cNvSpPr>
            <a:spLocks noChangeArrowheads="1"/>
          </p:cNvSpPr>
          <p:nvPr/>
        </p:nvSpPr>
        <p:spPr bwMode="auto">
          <a:xfrm>
            <a:off x="4370724" y="3140968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8" name="Oval 2206"/>
          <p:cNvSpPr>
            <a:spLocks noChangeArrowheads="1"/>
          </p:cNvSpPr>
          <p:nvPr/>
        </p:nvSpPr>
        <p:spPr bwMode="auto">
          <a:xfrm>
            <a:off x="4386321" y="4184651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9" name="Oval 2206"/>
          <p:cNvSpPr>
            <a:spLocks noChangeArrowheads="1"/>
          </p:cNvSpPr>
          <p:nvPr/>
        </p:nvSpPr>
        <p:spPr bwMode="auto">
          <a:xfrm>
            <a:off x="3995936" y="4291364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064835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224"/>
          <p:cNvGrpSpPr>
            <a:grpSpLocks/>
          </p:cNvGrpSpPr>
          <p:nvPr/>
        </p:nvGrpSpPr>
        <p:grpSpPr bwMode="auto">
          <a:xfrm>
            <a:off x="642938" y="342900"/>
            <a:ext cx="8139112" cy="6286500"/>
            <a:chOff x="405" y="216"/>
            <a:chExt cx="5127" cy="3960"/>
          </a:xfrm>
        </p:grpSpPr>
        <p:grpSp>
          <p:nvGrpSpPr>
            <p:cNvPr id="3" name="Group 2209"/>
            <p:cNvGrpSpPr>
              <a:grpSpLocks/>
            </p:cNvGrpSpPr>
            <p:nvPr/>
          </p:nvGrpSpPr>
          <p:grpSpPr bwMode="auto">
            <a:xfrm>
              <a:off x="405" y="216"/>
              <a:ext cx="5127" cy="3960"/>
              <a:chOff x="405" y="216"/>
              <a:chExt cx="5127" cy="3960"/>
            </a:xfrm>
          </p:grpSpPr>
          <p:grpSp>
            <p:nvGrpSpPr>
              <p:cNvPr id="4" name="Group 2208"/>
              <p:cNvGrpSpPr>
                <a:grpSpLocks/>
              </p:cNvGrpSpPr>
              <p:nvPr/>
            </p:nvGrpSpPr>
            <p:grpSpPr bwMode="auto">
              <a:xfrm>
                <a:off x="477" y="1487"/>
                <a:ext cx="3204" cy="2689"/>
                <a:chOff x="405" y="1470"/>
                <a:chExt cx="3204" cy="2689"/>
              </a:xfrm>
            </p:grpSpPr>
            <p:sp>
              <p:nvSpPr>
                <p:cNvPr id="9283" name="Text Box 2115"/>
                <p:cNvSpPr txBox="1">
                  <a:spLocks noChangeArrowheads="1"/>
                </p:cNvSpPr>
                <p:nvPr/>
              </p:nvSpPr>
              <p:spPr bwMode="auto">
                <a:xfrm>
                  <a:off x="1131" y="3751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4</a:t>
                  </a:r>
                </a:p>
              </p:txBody>
            </p:sp>
            <p:sp>
              <p:nvSpPr>
                <p:cNvPr id="9284" name="Text Box 2116"/>
                <p:cNvSpPr txBox="1">
                  <a:spLocks noChangeArrowheads="1"/>
                </p:cNvSpPr>
                <p:nvPr/>
              </p:nvSpPr>
              <p:spPr bwMode="auto">
                <a:xfrm>
                  <a:off x="1395" y="3751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5</a:t>
                  </a:r>
                </a:p>
              </p:txBody>
            </p:sp>
            <p:sp>
              <p:nvSpPr>
                <p:cNvPr id="9286" name="Text Box 2118"/>
                <p:cNvSpPr txBox="1">
                  <a:spLocks noChangeArrowheads="1"/>
                </p:cNvSpPr>
                <p:nvPr/>
              </p:nvSpPr>
              <p:spPr bwMode="auto">
                <a:xfrm>
                  <a:off x="1659" y="3747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6</a:t>
                  </a:r>
                </a:p>
              </p:txBody>
            </p:sp>
            <p:sp>
              <p:nvSpPr>
                <p:cNvPr id="9287" name="Text Box 2119"/>
                <p:cNvSpPr txBox="1">
                  <a:spLocks noChangeArrowheads="1"/>
                </p:cNvSpPr>
                <p:nvPr/>
              </p:nvSpPr>
              <p:spPr bwMode="auto">
                <a:xfrm>
                  <a:off x="1869" y="3751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7</a:t>
                  </a:r>
                </a:p>
              </p:txBody>
            </p:sp>
            <p:sp>
              <p:nvSpPr>
                <p:cNvPr id="9288" name="Text Box 2120"/>
                <p:cNvSpPr txBox="1">
                  <a:spLocks noChangeArrowheads="1"/>
                </p:cNvSpPr>
                <p:nvPr/>
              </p:nvSpPr>
              <p:spPr bwMode="auto">
                <a:xfrm>
                  <a:off x="2125" y="3743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8</a:t>
                  </a:r>
                </a:p>
              </p:txBody>
            </p:sp>
            <p:sp>
              <p:nvSpPr>
                <p:cNvPr id="9289" name="Text Box 2121"/>
                <p:cNvSpPr txBox="1">
                  <a:spLocks noChangeArrowheads="1"/>
                </p:cNvSpPr>
                <p:nvPr/>
              </p:nvSpPr>
              <p:spPr bwMode="auto">
                <a:xfrm>
                  <a:off x="2365" y="3739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9</a:t>
                  </a:r>
                </a:p>
              </p:txBody>
            </p:sp>
            <p:sp>
              <p:nvSpPr>
                <p:cNvPr id="9290" name="Text Box 2122"/>
                <p:cNvSpPr txBox="1">
                  <a:spLocks noChangeArrowheads="1"/>
                </p:cNvSpPr>
                <p:nvPr/>
              </p:nvSpPr>
              <p:spPr bwMode="auto">
                <a:xfrm>
                  <a:off x="2561" y="374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10</a:t>
                  </a:r>
                </a:p>
              </p:txBody>
            </p:sp>
            <p:sp>
              <p:nvSpPr>
                <p:cNvPr id="9291" name="Text Box 2123"/>
                <p:cNvSpPr txBox="1">
                  <a:spLocks noChangeArrowheads="1"/>
                </p:cNvSpPr>
                <p:nvPr/>
              </p:nvSpPr>
              <p:spPr bwMode="auto">
                <a:xfrm>
                  <a:off x="2809" y="3751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11</a:t>
                  </a:r>
                </a:p>
              </p:txBody>
            </p:sp>
            <p:sp>
              <p:nvSpPr>
                <p:cNvPr id="9292" name="Text Box 2124"/>
                <p:cNvSpPr txBox="1">
                  <a:spLocks noChangeArrowheads="1"/>
                </p:cNvSpPr>
                <p:nvPr/>
              </p:nvSpPr>
              <p:spPr bwMode="auto">
                <a:xfrm>
                  <a:off x="3033" y="3747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12</a:t>
                  </a:r>
                </a:p>
              </p:txBody>
            </p:sp>
            <p:sp>
              <p:nvSpPr>
                <p:cNvPr id="9293" name="Text Box 2125"/>
                <p:cNvSpPr txBox="1">
                  <a:spLocks noChangeArrowheads="1"/>
                </p:cNvSpPr>
                <p:nvPr/>
              </p:nvSpPr>
              <p:spPr bwMode="auto">
                <a:xfrm>
                  <a:off x="3281" y="374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13</a:t>
                  </a:r>
                </a:p>
              </p:txBody>
            </p:sp>
            <p:sp>
              <p:nvSpPr>
                <p:cNvPr id="9294" name="Text Box 2126"/>
                <p:cNvSpPr txBox="1">
                  <a:spLocks noChangeArrowheads="1"/>
                </p:cNvSpPr>
                <p:nvPr/>
              </p:nvSpPr>
              <p:spPr bwMode="auto">
                <a:xfrm>
                  <a:off x="1731" y="3909"/>
                  <a:ext cx="976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>
                      <a:solidFill>
                        <a:schemeClr val="accent2"/>
                      </a:solidFill>
                    </a:rPr>
                    <a:t>Shoe Size</a:t>
                  </a:r>
                </a:p>
              </p:txBody>
            </p:sp>
            <p:sp>
              <p:nvSpPr>
                <p:cNvPr id="9295" name="Text Box 2127"/>
                <p:cNvSpPr txBox="1">
                  <a:spLocks noChangeArrowheads="1"/>
                </p:cNvSpPr>
                <p:nvPr/>
              </p:nvSpPr>
              <p:spPr bwMode="auto">
                <a:xfrm>
                  <a:off x="675" y="3377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60</a:t>
                  </a:r>
                </a:p>
              </p:txBody>
            </p:sp>
            <p:sp>
              <p:nvSpPr>
                <p:cNvPr id="9297" name="Text Box 2129"/>
                <p:cNvSpPr txBox="1">
                  <a:spLocks noChangeArrowheads="1"/>
                </p:cNvSpPr>
                <p:nvPr/>
              </p:nvSpPr>
              <p:spPr bwMode="auto">
                <a:xfrm>
                  <a:off x="675" y="3125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65</a:t>
                  </a:r>
                </a:p>
              </p:txBody>
            </p:sp>
            <p:sp>
              <p:nvSpPr>
                <p:cNvPr id="9298" name="Text Box 2130"/>
                <p:cNvSpPr txBox="1">
                  <a:spLocks noChangeArrowheads="1"/>
                </p:cNvSpPr>
                <p:nvPr/>
              </p:nvSpPr>
              <p:spPr bwMode="auto">
                <a:xfrm>
                  <a:off x="663" y="289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70</a:t>
                  </a:r>
                </a:p>
              </p:txBody>
            </p:sp>
            <p:sp>
              <p:nvSpPr>
                <p:cNvPr id="9299" name="Text Box 2131"/>
                <p:cNvSpPr txBox="1">
                  <a:spLocks noChangeArrowheads="1"/>
                </p:cNvSpPr>
                <p:nvPr/>
              </p:nvSpPr>
              <p:spPr bwMode="auto">
                <a:xfrm>
                  <a:off x="667" y="2657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75</a:t>
                  </a:r>
                </a:p>
              </p:txBody>
            </p:sp>
            <p:sp>
              <p:nvSpPr>
                <p:cNvPr id="9300" name="Text Box 2132"/>
                <p:cNvSpPr txBox="1">
                  <a:spLocks noChangeArrowheads="1"/>
                </p:cNvSpPr>
                <p:nvPr/>
              </p:nvSpPr>
              <p:spPr bwMode="auto">
                <a:xfrm>
                  <a:off x="683" y="239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80</a:t>
                  </a:r>
                </a:p>
              </p:txBody>
            </p:sp>
            <p:sp>
              <p:nvSpPr>
                <p:cNvPr id="9301" name="Text Box 2133"/>
                <p:cNvSpPr txBox="1">
                  <a:spLocks noChangeArrowheads="1"/>
                </p:cNvSpPr>
                <p:nvPr/>
              </p:nvSpPr>
              <p:spPr bwMode="auto">
                <a:xfrm>
                  <a:off x="679" y="2169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85</a:t>
                  </a:r>
                </a:p>
              </p:txBody>
            </p:sp>
            <p:sp>
              <p:nvSpPr>
                <p:cNvPr id="9302" name="Text Box 2134"/>
                <p:cNvSpPr txBox="1">
                  <a:spLocks noChangeArrowheads="1"/>
                </p:cNvSpPr>
                <p:nvPr/>
              </p:nvSpPr>
              <p:spPr bwMode="auto">
                <a:xfrm>
                  <a:off x="671" y="193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90</a:t>
                  </a:r>
                </a:p>
              </p:txBody>
            </p:sp>
            <p:sp>
              <p:nvSpPr>
                <p:cNvPr id="9303" name="Text Box 2135"/>
                <p:cNvSpPr txBox="1">
                  <a:spLocks noChangeArrowheads="1"/>
                </p:cNvSpPr>
                <p:nvPr/>
              </p:nvSpPr>
              <p:spPr bwMode="auto">
                <a:xfrm>
                  <a:off x="675" y="1681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95</a:t>
                  </a:r>
                </a:p>
              </p:txBody>
            </p:sp>
            <p:grpSp>
              <p:nvGrpSpPr>
                <p:cNvPr id="5" name="Group 2156"/>
                <p:cNvGrpSpPr>
                  <a:grpSpLocks/>
                </p:cNvGrpSpPr>
                <p:nvPr/>
              </p:nvGrpSpPr>
              <p:grpSpPr bwMode="auto">
                <a:xfrm>
                  <a:off x="1017" y="1574"/>
                  <a:ext cx="2411" cy="2169"/>
                  <a:chOff x="1349" y="1496"/>
                  <a:chExt cx="2411" cy="2169"/>
                </a:xfrm>
              </p:grpSpPr>
              <p:sp>
                <p:nvSpPr>
                  <p:cNvPr id="9170" name="Rectangle 2002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1" name="Rectangle 2003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2" name="Rectangle 2004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3" name="Rectangle 2005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4" name="Rectangle 2006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3424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5" name="Rectangle 2007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6" name="Rectangle 2008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7" name="Rectangle 2009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8" name="Rectangle 2010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9" name="Rectangle 2011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2" name="Rectangle 2014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3" name="Rectangle 2015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4" name="Rectangle 2016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5" name="Rectangle 2017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6" name="Rectangle 2018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3183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7" name="Rectangle 2019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8" name="Rectangle 2020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9" name="Rectangle 2021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0" name="Rectangle 2022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1" name="Rectangle 2023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3" name="Rectangle 2025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4" name="Rectangle 2026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5" name="Rectangle 2027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6" name="Rectangle 2028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7" name="Rectangle 2029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2942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8" name="Rectangle 2030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9" name="Rectangle 2031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0" name="Rectangle 2032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1" name="Rectangle 2033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2" name="Rectangle 2034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4" name="Rectangle 2036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5" name="Rectangle 2037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6" name="Rectangle 2038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7" name="Rectangle 2039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8" name="Rectangle 2040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2700"/>
                    <a:ext cx="242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9" name="Rectangle 2041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0" name="Rectangle 2042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1" name="Rectangle 2043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2" name="Rectangle 2044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3" name="Rectangle 2045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5" name="Rectangle 2047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6" name="Rectangle 2048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7" name="Rectangle 2049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8" name="Rectangle 2050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9" name="Rectangle 2051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2460"/>
                    <a:ext cx="242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0" name="Rectangle 2052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1" name="Rectangle 2053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2" name="Rectangle 2054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3" name="Rectangle 2055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4" name="Rectangle 2056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6" name="Rectangle 2058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7" name="Rectangle 2059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8" name="Rectangle 2060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9" name="Rectangle 2061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0" name="Rectangle 2062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2219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1" name="Rectangle 2063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2" name="Rectangle 2064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3" name="Rectangle 2065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4" name="Rectangle 2066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5" name="Rectangle 2067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7" name="Rectangle 2069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8" name="Rectangle 2070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9" name="Rectangle 2071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0" name="Rectangle 2072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1" name="Rectangle 2073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1977"/>
                    <a:ext cx="242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2" name="Rectangle 2074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3" name="Rectangle 2075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4" name="Rectangle 2076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5" name="Rectangle 2077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6" name="Rectangle 2078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8" name="Rectangle 2080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9" name="Rectangle 2081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0" name="Rectangle 2082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1" name="Rectangle 2083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2" name="Rectangle 2084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1737"/>
                    <a:ext cx="242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3" name="Rectangle 2085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4" name="Rectangle 2086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5" name="Rectangle 2087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6" name="Rectangle 2088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7" name="Rectangle 2089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5" name="Rectangle 2137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6" name="Rectangle 2138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7" name="Rectangle 2139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8" name="Rectangle 2140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9" name="Rectangle 2141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1496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0" name="Rectangle 2142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1" name="Rectangle 2143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2" name="Rectangle 2144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3" name="Rectangle 2145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4" name="Rectangle 2146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9315" name="Text Box 2147"/>
                <p:cNvSpPr txBox="1">
                  <a:spLocks noChangeArrowheads="1"/>
                </p:cNvSpPr>
                <p:nvPr/>
              </p:nvSpPr>
              <p:spPr bwMode="auto">
                <a:xfrm>
                  <a:off x="647" y="1470"/>
                  <a:ext cx="449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100</a:t>
                  </a:r>
                </a:p>
              </p:txBody>
            </p:sp>
            <p:sp>
              <p:nvSpPr>
                <p:cNvPr id="9316" name="Text Box 2148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42" y="2600"/>
                  <a:ext cx="976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GB" sz="2000">
                      <a:solidFill>
                        <a:schemeClr val="accent2"/>
                      </a:solidFill>
                    </a:rPr>
                    <a:t>Mass (kg)</a:t>
                  </a:r>
                </a:p>
              </p:txBody>
            </p:sp>
            <p:sp>
              <p:nvSpPr>
                <p:cNvPr id="9325" name="Line 2157"/>
                <p:cNvSpPr>
                  <a:spLocks noChangeShapeType="1"/>
                </p:cNvSpPr>
                <p:nvPr/>
              </p:nvSpPr>
              <p:spPr bwMode="auto">
                <a:xfrm>
                  <a:off x="1017" y="3743"/>
                  <a:ext cx="2411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9282" name="Line 2114"/>
                <p:cNvSpPr>
                  <a:spLocks noChangeShapeType="1"/>
                </p:cNvSpPr>
                <p:nvPr/>
              </p:nvSpPr>
              <p:spPr bwMode="auto">
                <a:xfrm>
                  <a:off x="1017" y="1582"/>
                  <a:ext cx="0" cy="2169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9328" name="Text Box 2160" descr="Parchment"/>
              <p:cNvSpPr txBox="1">
                <a:spLocks noChangeArrowheads="1"/>
              </p:cNvSpPr>
              <p:nvPr/>
            </p:nvSpPr>
            <p:spPr bwMode="auto">
              <a:xfrm>
                <a:off x="444" y="216"/>
                <a:ext cx="5088" cy="5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2000" dirty="0"/>
                  <a:t>The table below shows the shoe size and mass of 10 men.</a:t>
                </a:r>
              </a:p>
              <a:p>
                <a:pPr>
                  <a:spcBef>
                    <a:spcPct val="50000"/>
                  </a:spcBef>
                </a:pPr>
                <a:r>
                  <a:rPr lang="en-GB" sz="2000" dirty="0"/>
                  <a:t>Plot a </a:t>
                </a:r>
                <a:r>
                  <a:rPr lang="en-GB" sz="2000" dirty="0">
                    <a:solidFill>
                      <a:srgbClr val="FF0000"/>
                    </a:solidFill>
                  </a:rPr>
                  <a:t>scatter graph </a:t>
                </a:r>
                <a:r>
                  <a:rPr lang="en-GB" sz="2000" dirty="0"/>
                  <a:t>for this data</a:t>
                </a:r>
                <a:r>
                  <a:rPr lang="en-GB" sz="2000" dirty="0">
                    <a:solidFill>
                      <a:schemeClr val="accent2"/>
                    </a:solidFill>
                  </a:rPr>
                  <a:t>.</a:t>
                </a:r>
              </a:p>
            </p:txBody>
          </p:sp>
          <p:sp>
            <p:nvSpPr>
              <p:cNvPr id="9351" name="Rectangle 2183"/>
              <p:cNvSpPr>
                <a:spLocks noChangeArrowheads="1"/>
              </p:cNvSpPr>
              <p:nvPr/>
            </p:nvSpPr>
            <p:spPr bwMode="auto">
              <a:xfrm>
                <a:off x="5066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80</a:t>
                </a:r>
              </a:p>
            </p:txBody>
          </p:sp>
          <p:sp>
            <p:nvSpPr>
              <p:cNvPr id="9350" name="Rectangle 2182"/>
              <p:cNvSpPr>
                <a:spLocks noChangeArrowheads="1"/>
              </p:cNvSpPr>
              <p:nvPr/>
            </p:nvSpPr>
            <p:spPr bwMode="auto">
              <a:xfrm>
                <a:off x="4600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74</a:t>
                </a:r>
              </a:p>
            </p:txBody>
          </p:sp>
          <p:sp>
            <p:nvSpPr>
              <p:cNvPr id="9349" name="Rectangle 2181"/>
              <p:cNvSpPr>
                <a:spLocks noChangeArrowheads="1"/>
              </p:cNvSpPr>
              <p:nvPr/>
            </p:nvSpPr>
            <p:spPr bwMode="auto">
              <a:xfrm>
                <a:off x="4134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88</a:t>
                </a:r>
              </a:p>
            </p:txBody>
          </p:sp>
          <p:sp>
            <p:nvSpPr>
              <p:cNvPr id="9348" name="Rectangle 2180"/>
              <p:cNvSpPr>
                <a:spLocks noChangeArrowheads="1"/>
              </p:cNvSpPr>
              <p:nvPr/>
            </p:nvSpPr>
            <p:spPr bwMode="auto">
              <a:xfrm>
                <a:off x="3668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76</a:t>
                </a:r>
              </a:p>
            </p:txBody>
          </p:sp>
          <p:sp>
            <p:nvSpPr>
              <p:cNvPr id="9347" name="Rectangle 2179"/>
              <p:cNvSpPr>
                <a:spLocks noChangeArrowheads="1"/>
              </p:cNvSpPr>
              <p:nvPr/>
            </p:nvSpPr>
            <p:spPr bwMode="auto">
              <a:xfrm>
                <a:off x="3202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78</a:t>
                </a:r>
              </a:p>
            </p:txBody>
          </p:sp>
          <p:sp>
            <p:nvSpPr>
              <p:cNvPr id="9346" name="Rectangle 2178"/>
              <p:cNvSpPr>
                <a:spLocks noChangeArrowheads="1"/>
              </p:cNvSpPr>
              <p:nvPr/>
            </p:nvSpPr>
            <p:spPr bwMode="auto">
              <a:xfrm>
                <a:off x="2735" y="1129"/>
                <a:ext cx="467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78</a:t>
                </a:r>
              </a:p>
            </p:txBody>
          </p:sp>
          <p:sp>
            <p:nvSpPr>
              <p:cNvPr id="9345" name="Rectangle 2177"/>
              <p:cNvSpPr>
                <a:spLocks noChangeArrowheads="1"/>
              </p:cNvSpPr>
              <p:nvPr/>
            </p:nvSpPr>
            <p:spPr bwMode="auto">
              <a:xfrm>
                <a:off x="2269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92</a:t>
                </a:r>
              </a:p>
            </p:txBody>
          </p:sp>
          <p:sp>
            <p:nvSpPr>
              <p:cNvPr id="9344" name="Rectangle 2176"/>
              <p:cNvSpPr>
                <a:spLocks noChangeArrowheads="1"/>
              </p:cNvSpPr>
              <p:nvPr/>
            </p:nvSpPr>
            <p:spPr bwMode="auto">
              <a:xfrm>
                <a:off x="1803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68</a:t>
                </a:r>
              </a:p>
            </p:txBody>
          </p:sp>
          <p:sp>
            <p:nvSpPr>
              <p:cNvPr id="9343" name="Rectangle 2175"/>
              <p:cNvSpPr>
                <a:spLocks noChangeArrowheads="1"/>
              </p:cNvSpPr>
              <p:nvPr/>
            </p:nvSpPr>
            <p:spPr bwMode="auto">
              <a:xfrm>
                <a:off x="1337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97</a:t>
                </a:r>
              </a:p>
            </p:txBody>
          </p:sp>
          <p:sp>
            <p:nvSpPr>
              <p:cNvPr id="9342" name="Rectangle 2174"/>
              <p:cNvSpPr>
                <a:spLocks noChangeArrowheads="1"/>
              </p:cNvSpPr>
              <p:nvPr/>
            </p:nvSpPr>
            <p:spPr bwMode="auto">
              <a:xfrm>
                <a:off x="871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65</a:t>
                </a:r>
              </a:p>
            </p:txBody>
          </p:sp>
          <p:sp>
            <p:nvSpPr>
              <p:cNvPr id="9341" name="Rectangle 2173"/>
              <p:cNvSpPr>
                <a:spLocks noChangeArrowheads="1"/>
              </p:cNvSpPr>
              <p:nvPr/>
            </p:nvSpPr>
            <p:spPr bwMode="auto">
              <a:xfrm>
                <a:off x="405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</a:pPr>
                <a:r>
                  <a:rPr lang="en-GB" sz="1800">
                    <a:solidFill>
                      <a:schemeClr val="accent2"/>
                    </a:solidFill>
                  </a:rPr>
                  <a:t>Mass</a:t>
                </a:r>
              </a:p>
            </p:txBody>
          </p:sp>
          <p:sp>
            <p:nvSpPr>
              <p:cNvPr id="9340" name="Rectangle 2172"/>
              <p:cNvSpPr>
                <a:spLocks noChangeArrowheads="1"/>
              </p:cNvSpPr>
              <p:nvPr/>
            </p:nvSpPr>
            <p:spPr bwMode="auto">
              <a:xfrm>
                <a:off x="5066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8</a:t>
                </a:r>
              </a:p>
            </p:txBody>
          </p:sp>
          <p:sp>
            <p:nvSpPr>
              <p:cNvPr id="9339" name="Rectangle 2171"/>
              <p:cNvSpPr>
                <a:spLocks noChangeArrowheads="1"/>
              </p:cNvSpPr>
              <p:nvPr/>
            </p:nvSpPr>
            <p:spPr bwMode="auto">
              <a:xfrm>
                <a:off x="4600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6</a:t>
                </a:r>
              </a:p>
            </p:txBody>
          </p:sp>
          <p:sp>
            <p:nvSpPr>
              <p:cNvPr id="9338" name="Rectangle 2170"/>
              <p:cNvSpPr>
                <a:spLocks noChangeArrowheads="1"/>
              </p:cNvSpPr>
              <p:nvPr/>
            </p:nvSpPr>
            <p:spPr bwMode="auto">
              <a:xfrm>
                <a:off x="4134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11</a:t>
                </a:r>
              </a:p>
            </p:txBody>
          </p:sp>
          <p:sp>
            <p:nvSpPr>
              <p:cNvPr id="9337" name="Rectangle 2169"/>
              <p:cNvSpPr>
                <a:spLocks noChangeArrowheads="1"/>
              </p:cNvSpPr>
              <p:nvPr/>
            </p:nvSpPr>
            <p:spPr bwMode="auto">
              <a:xfrm>
                <a:off x="3668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8</a:t>
                </a:r>
              </a:p>
            </p:txBody>
          </p:sp>
          <p:sp>
            <p:nvSpPr>
              <p:cNvPr id="9336" name="Rectangle 2168"/>
              <p:cNvSpPr>
                <a:spLocks noChangeArrowheads="1"/>
              </p:cNvSpPr>
              <p:nvPr/>
            </p:nvSpPr>
            <p:spPr bwMode="auto">
              <a:xfrm>
                <a:off x="3202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9</a:t>
                </a:r>
              </a:p>
            </p:txBody>
          </p:sp>
          <p:sp>
            <p:nvSpPr>
              <p:cNvPr id="9335" name="Rectangle 2167"/>
              <p:cNvSpPr>
                <a:spLocks noChangeArrowheads="1"/>
              </p:cNvSpPr>
              <p:nvPr/>
            </p:nvSpPr>
            <p:spPr bwMode="auto">
              <a:xfrm>
                <a:off x="2735" y="880"/>
                <a:ext cx="467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10</a:t>
                </a:r>
              </a:p>
            </p:txBody>
          </p:sp>
          <p:sp>
            <p:nvSpPr>
              <p:cNvPr id="9334" name="Rectangle 2166"/>
              <p:cNvSpPr>
                <a:spLocks noChangeArrowheads="1"/>
              </p:cNvSpPr>
              <p:nvPr/>
            </p:nvSpPr>
            <p:spPr bwMode="auto">
              <a:xfrm>
                <a:off x="2269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10</a:t>
                </a:r>
              </a:p>
            </p:txBody>
          </p:sp>
          <p:sp>
            <p:nvSpPr>
              <p:cNvPr id="9333" name="Rectangle 2165"/>
              <p:cNvSpPr>
                <a:spLocks noChangeArrowheads="1"/>
              </p:cNvSpPr>
              <p:nvPr/>
            </p:nvSpPr>
            <p:spPr bwMode="auto">
              <a:xfrm>
                <a:off x="1803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 dirty="0"/>
                  <a:t>12</a:t>
                </a:r>
              </a:p>
            </p:txBody>
          </p:sp>
          <p:sp>
            <p:nvSpPr>
              <p:cNvPr id="9332" name="Rectangle 2164"/>
              <p:cNvSpPr>
                <a:spLocks noChangeArrowheads="1"/>
              </p:cNvSpPr>
              <p:nvPr/>
            </p:nvSpPr>
            <p:spPr bwMode="auto">
              <a:xfrm>
                <a:off x="1337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12</a:t>
                </a:r>
              </a:p>
            </p:txBody>
          </p:sp>
          <p:sp>
            <p:nvSpPr>
              <p:cNvPr id="9331" name="Rectangle 2163"/>
              <p:cNvSpPr>
                <a:spLocks noChangeArrowheads="1"/>
              </p:cNvSpPr>
              <p:nvPr/>
            </p:nvSpPr>
            <p:spPr bwMode="auto">
              <a:xfrm>
                <a:off x="871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5</a:t>
                </a:r>
              </a:p>
            </p:txBody>
          </p:sp>
          <p:sp>
            <p:nvSpPr>
              <p:cNvPr id="9330" name="Rectangle 2162"/>
              <p:cNvSpPr>
                <a:spLocks noChangeArrowheads="1"/>
              </p:cNvSpPr>
              <p:nvPr/>
            </p:nvSpPr>
            <p:spPr bwMode="auto">
              <a:xfrm>
                <a:off x="405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</a:pPr>
                <a:r>
                  <a:rPr lang="en-GB" sz="1800">
                    <a:solidFill>
                      <a:schemeClr val="accent2"/>
                    </a:solidFill>
                  </a:rPr>
                  <a:t>Size</a:t>
                </a:r>
              </a:p>
            </p:txBody>
          </p:sp>
          <p:sp>
            <p:nvSpPr>
              <p:cNvPr id="9352" name="Line 2184"/>
              <p:cNvSpPr>
                <a:spLocks noChangeShapeType="1"/>
              </p:cNvSpPr>
              <p:nvPr/>
            </p:nvSpPr>
            <p:spPr bwMode="auto">
              <a:xfrm>
                <a:off x="405" y="880"/>
                <a:ext cx="512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3" name="Line 2185"/>
              <p:cNvSpPr>
                <a:spLocks noChangeShapeType="1"/>
              </p:cNvSpPr>
              <p:nvPr/>
            </p:nvSpPr>
            <p:spPr bwMode="auto">
              <a:xfrm>
                <a:off x="405" y="1129"/>
                <a:ext cx="512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4" name="Line 2186"/>
              <p:cNvSpPr>
                <a:spLocks noChangeShapeType="1"/>
              </p:cNvSpPr>
              <p:nvPr/>
            </p:nvSpPr>
            <p:spPr bwMode="auto">
              <a:xfrm>
                <a:off x="405" y="1378"/>
                <a:ext cx="512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5" name="Line 2187"/>
              <p:cNvSpPr>
                <a:spLocks noChangeShapeType="1"/>
              </p:cNvSpPr>
              <p:nvPr/>
            </p:nvSpPr>
            <p:spPr bwMode="auto">
              <a:xfrm>
                <a:off x="405" y="880"/>
                <a:ext cx="0" cy="498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6" name="Line 2188"/>
              <p:cNvSpPr>
                <a:spLocks noChangeShapeType="1"/>
              </p:cNvSpPr>
              <p:nvPr/>
            </p:nvSpPr>
            <p:spPr bwMode="auto">
              <a:xfrm>
                <a:off x="871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7" name="Line 2189"/>
              <p:cNvSpPr>
                <a:spLocks noChangeShapeType="1"/>
              </p:cNvSpPr>
              <p:nvPr/>
            </p:nvSpPr>
            <p:spPr bwMode="auto">
              <a:xfrm>
                <a:off x="1337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8" name="Line 2190"/>
              <p:cNvSpPr>
                <a:spLocks noChangeShapeType="1"/>
              </p:cNvSpPr>
              <p:nvPr/>
            </p:nvSpPr>
            <p:spPr bwMode="auto">
              <a:xfrm>
                <a:off x="1803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9" name="Line 2191"/>
              <p:cNvSpPr>
                <a:spLocks noChangeShapeType="1"/>
              </p:cNvSpPr>
              <p:nvPr/>
            </p:nvSpPr>
            <p:spPr bwMode="auto">
              <a:xfrm>
                <a:off x="2269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0" name="Line 2192"/>
              <p:cNvSpPr>
                <a:spLocks noChangeShapeType="1"/>
              </p:cNvSpPr>
              <p:nvPr/>
            </p:nvSpPr>
            <p:spPr bwMode="auto">
              <a:xfrm>
                <a:off x="2735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1" name="Line 2193"/>
              <p:cNvSpPr>
                <a:spLocks noChangeShapeType="1"/>
              </p:cNvSpPr>
              <p:nvPr/>
            </p:nvSpPr>
            <p:spPr bwMode="auto">
              <a:xfrm>
                <a:off x="3202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2" name="Line 2194"/>
              <p:cNvSpPr>
                <a:spLocks noChangeShapeType="1"/>
              </p:cNvSpPr>
              <p:nvPr/>
            </p:nvSpPr>
            <p:spPr bwMode="auto">
              <a:xfrm>
                <a:off x="3668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3" name="Line 2195"/>
              <p:cNvSpPr>
                <a:spLocks noChangeShapeType="1"/>
              </p:cNvSpPr>
              <p:nvPr/>
            </p:nvSpPr>
            <p:spPr bwMode="auto">
              <a:xfrm>
                <a:off x="4134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4" name="Line 2196"/>
              <p:cNvSpPr>
                <a:spLocks noChangeShapeType="1"/>
              </p:cNvSpPr>
              <p:nvPr/>
            </p:nvSpPr>
            <p:spPr bwMode="auto">
              <a:xfrm>
                <a:off x="4600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5" name="Line 2197"/>
              <p:cNvSpPr>
                <a:spLocks noChangeShapeType="1"/>
              </p:cNvSpPr>
              <p:nvPr/>
            </p:nvSpPr>
            <p:spPr bwMode="auto">
              <a:xfrm>
                <a:off x="5066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6" name="Line 2198"/>
              <p:cNvSpPr>
                <a:spLocks noChangeShapeType="1"/>
              </p:cNvSpPr>
              <p:nvPr/>
            </p:nvSpPr>
            <p:spPr bwMode="auto">
              <a:xfrm>
                <a:off x="5532" y="880"/>
                <a:ext cx="0" cy="498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6" name="Group 2223"/>
            <p:cNvGrpSpPr>
              <a:grpSpLocks/>
            </p:cNvGrpSpPr>
            <p:nvPr/>
          </p:nvGrpSpPr>
          <p:grpSpPr bwMode="auto">
            <a:xfrm>
              <a:off x="1049" y="3519"/>
              <a:ext cx="281" cy="281"/>
              <a:chOff x="854" y="3609"/>
              <a:chExt cx="281" cy="281"/>
            </a:xfrm>
          </p:grpSpPr>
          <p:grpSp>
            <p:nvGrpSpPr>
              <p:cNvPr id="7" name="Group 2222"/>
              <p:cNvGrpSpPr>
                <a:grpSpLocks/>
              </p:cNvGrpSpPr>
              <p:nvPr/>
            </p:nvGrpSpPr>
            <p:grpSpPr bwMode="auto">
              <a:xfrm>
                <a:off x="891" y="3616"/>
                <a:ext cx="244" cy="274"/>
                <a:chOff x="891" y="3616"/>
                <a:chExt cx="244" cy="274"/>
              </a:xfrm>
            </p:grpSpPr>
            <p:sp>
              <p:nvSpPr>
                <p:cNvPr id="9385" name="Line 2217"/>
                <p:cNvSpPr>
                  <a:spLocks noChangeShapeType="1"/>
                </p:cNvSpPr>
                <p:nvPr/>
              </p:nvSpPr>
              <p:spPr bwMode="auto">
                <a:xfrm>
                  <a:off x="900" y="3852"/>
                  <a:ext cx="234" cy="0"/>
                </a:xfrm>
                <a:prstGeom prst="line">
                  <a:avLst/>
                </a:prstGeom>
                <a:noFill/>
                <a:ln w="2857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9386" name="Freeform 2218"/>
                <p:cNvSpPr>
                  <a:spLocks/>
                </p:cNvSpPr>
                <p:nvPr/>
              </p:nvSpPr>
              <p:spPr bwMode="auto">
                <a:xfrm>
                  <a:off x="892" y="3806"/>
                  <a:ext cx="243" cy="84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97" y="48"/>
                    </a:cxn>
                    <a:cxn ang="0">
                      <a:pos x="120" y="0"/>
                    </a:cxn>
                    <a:cxn ang="0">
                      <a:pos x="154" y="84"/>
                    </a:cxn>
                    <a:cxn ang="0">
                      <a:pos x="175" y="44"/>
                    </a:cxn>
                    <a:cxn ang="0">
                      <a:pos x="243" y="44"/>
                    </a:cxn>
                  </a:cxnLst>
                  <a:rect l="0" t="0" r="r" b="b"/>
                  <a:pathLst>
                    <a:path w="243" h="84">
                      <a:moveTo>
                        <a:pt x="0" y="48"/>
                      </a:moveTo>
                      <a:lnTo>
                        <a:pt x="97" y="48"/>
                      </a:lnTo>
                      <a:lnTo>
                        <a:pt x="120" y="0"/>
                      </a:lnTo>
                      <a:lnTo>
                        <a:pt x="154" y="84"/>
                      </a:lnTo>
                      <a:lnTo>
                        <a:pt x="175" y="44"/>
                      </a:lnTo>
                      <a:lnTo>
                        <a:pt x="243" y="44"/>
                      </a:ln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9387" name="Line 2219"/>
                <p:cNvSpPr>
                  <a:spLocks noChangeShapeType="1"/>
                </p:cNvSpPr>
                <p:nvPr/>
              </p:nvSpPr>
              <p:spPr bwMode="auto">
                <a:xfrm rot="5400000">
                  <a:off x="774" y="3733"/>
                  <a:ext cx="234" cy="0"/>
                </a:xfrm>
                <a:prstGeom prst="line">
                  <a:avLst/>
                </a:prstGeom>
                <a:noFill/>
                <a:ln w="2857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9388" name="Freeform 2220"/>
              <p:cNvSpPr>
                <a:spLocks/>
              </p:cNvSpPr>
              <p:nvPr/>
            </p:nvSpPr>
            <p:spPr bwMode="auto">
              <a:xfrm rot="5400000">
                <a:off x="774" y="3689"/>
                <a:ext cx="243" cy="84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97" y="48"/>
                  </a:cxn>
                  <a:cxn ang="0">
                    <a:pos x="120" y="0"/>
                  </a:cxn>
                  <a:cxn ang="0">
                    <a:pos x="154" y="84"/>
                  </a:cxn>
                  <a:cxn ang="0">
                    <a:pos x="175" y="44"/>
                  </a:cxn>
                  <a:cxn ang="0">
                    <a:pos x="243" y="44"/>
                  </a:cxn>
                </a:cxnLst>
                <a:rect l="0" t="0" r="r" b="b"/>
                <a:pathLst>
                  <a:path w="243" h="84">
                    <a:moveTo>
                      <a:pt x="0" y="48"/>
                    </a:moveTo>
                    <a:lnTo>
                      <a:pt x="97" y="48"/>
                    </a:lnTo>
                    <a:lnTo>
                      <a:pt x="120" y="0"/>
                    </a:lnTo>
                    <a:lnTo>
                      <a:pt x="154" y="84"/>
                    </a:lnTo>
                    <a:lnTo>
                      <a:pt x="175" y="44"/>
                    </a:lnTo>
                    <a:lnTo>
                      <a:pt x="243" y="44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9373" name="Rectangle 2205"/>
          <p:cNvSpPr>
            <a:spLocks noChangeArrowheads="1"/>
          </p:cNvSpPr>
          <p:nvPr/>
        </p:nvSpPr>
        <p:spPr bwMode="auto">
          <a:xfrm>
            <a:off x="5844525" y="1397000"/>
            <a:ext cx="736600" cy="80645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9374" name="Oval 2206"/>
          <p:cNvSpPr>
            <a:spLocks noChangeArrowheads="1"/>
          </p:cNvSpPr>
          <p:nvPr/>
        </p:nvSpPr>
        <p:spPr bwMode="auto">
          <a:xfrm>
            <a:off x="2457450" y="5176838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5" name="Oval 2206"/>
          <p:cNvSpPr>
            <a:spLocks noChangeArrowheads="1"/>
          </p:cNvSpPr>
          <p:nvPr/>
        </p:nvSpPr>
        <p:spPr bwMode="auto">
          <a:xfrm>
            <a:off x="5150222" y="2708920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6" name="Oval 2206"/>
          <p:cNvSpPr>
            <a:spLocks noChangeArrowheads="1"/>
          </p:cNvSpPr>
          <p:nvPr/>
        </p:nvSpPr>
        <p:spPr bwMode="auto">
          <a:xfrm>
            <a:off x="5148064" y="4941168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7" name="Oval 2206"/>
          <p:cNvSpPr>
            <a:spLocks noChangeArrowheads="1"/>
          </p:cNvSpPr>
          <p:nvPr/>
        </p:nvSpPr>
        <p:spPr bwMode="auto">
          <a:xfrm>
            <a:off x="4370724" y="3140968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8" name="Oval 2206"/>
          <p:cNvSpPr>
            <a:spLocks noChangeArrowheads="1"/>
          </p:cNvSpPr>
          <p:nvPr/>
        </p:nvSpPr>
        <p:spPr bwMode="auto">
          <a:xfrm>
            <a:off x="4392909" y="4184651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9" name="Oval 2206"/>
          <p:cNvSpPr>
            <a:spLocks noChangeArrowheads="1"/>
          </p:cNvSpPr>
          <p:nvPr/>
        </p:nvSpPr>
        <p:spPr bwMode="auto">
          <a:xfrm>
            <a:off x="3995936" y="4276616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70" name="Oval 2206"/>
          <p:cNvSpPr>
            <a:spLocks noChangeArrowheads="1"/>
          </p:cNvSpPr>
          <p:nvPr/>
        </p:nvSpPr>
        <p:spPr bwMode="auto">
          <a:xfrm>
            <a:off x="3606400" y="4314358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94386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224"/>
          <p:cNvGrpSpPr>
            <a:grpSpLocks/>
          </p:cNvGrpSpPr>
          <p:nvPr/>
        </p:nvGrpSpPr>
        <p:grpSpPr bwMode="auto">
          <a:xfrm>
            <a:off x="642938" y="342900"/>
            <a:ext cx="8139112" cy="6286500"/>
            <a:chOff x="405" y="216"/>
            <a:chExt cx="5127" cy="3960"/>
          </a:xfrm>
        </p:grpSpPr>
        <p:grpSp>
          <p:nvGrpSpPr>
            <p:cNvPr id="3" name="Group 2209"/>
            <p:cNvGrpSpPr>
              <a:grpSpLocks/>
            </p:cNvGrpSpPr>
            <p:nvPr/>
          </p:nvGrpSpPr>
          <p:grpSpPr bwMode="auto">
            <a:xfrm>
              <a:off x="405" y="216"/>
              <a:ext cx="5127" cy="3960"/>
              <a:chOff x="405" y="216"/>
              <a:chExt cx="5127" cy="3960"/>
            </a:xfrm>
          </p:grpSpPr>
          <p:grpSp>
            <p:nvGrpSpPr>
              <p:cNvPr id="4" name="Group 2208"/>
              <p:cNvGrpSpPr>
                <a:grpSpLocks/>
              </p:cNvGrpSpPr>
              <p:nvPr/>
            </p:nvGrpSpPr>
            <p:grpSpPr bwMode="auto">
              <a:xfrm>
                <a:off x="477" y="1487"/>
                <a:ext cx="3204" cy="2689"/>
                <a:chOff x="405" y="1470"/>
                <a:chExt cx="3204" cy="2689"/>
              </a:xfrm>
            </p:grpSpPr>
            <p:sp>
              <p:nvSpPr>
                <p:cNvPr id="9283" name="Text Box 2115"/>
                <p:cNvSpPr txBox="1">
                  <a:spLocks noChangeArrowheads="1"/>
                </p:cNvSpPr>
                <p:nvPr/>
              </p:nvSpPr>
              <p:spPr bwMode="auto">
                <a:xfrm>
                  <a:off x="1131" y="3751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4</a:t>
                  </a:r>
                </a:p>
              </p:txBody>
            </p:sp>
            <p:sp>
              <p:nvSpPr>
                <p:cNvPr id="9284" name="Text Box 2116"/>
                <p:cNvSpPr txBox="1">
                  <a:spLocks noChangeArrowheads="1"/>
                </p:cNvSpPr>
                <p:nvPr/>
              </p:nvSpPr>
              <p:spPr bwMode="auto">
                <a:xfrm>
                  <a:off x="1395" y="3751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5</a:t>
                  </a:r>
                </a:p>
              </p:txBody>
            </p:sp>
            <p:sp>
              <p:nvSpPr>
                <p:cNvPr id="9286" name="Text Box 2118"/>
                <p:cNvSpPr txBox="1">
                  <a:spLocks noChangeArrowheads="1"/>
                </p:cNvSpPr>
                <p:nvPr/>
              </p:nvSpPr>
              <p:spPr bwMode="auto">
                <a:xfrm>
                  <a:off x="1659" y="3747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6</a:t>
                  </a:r>
                </a:p>
              </p:txBody>
            </p:sp>
            <p:sp>
              <p:nvSpPr>
                <p:cNvPr id="9287" name="Text Box 2119"/>
                <p:cNvSpPr txBox="1">
                  <a:spLocks noChangeArrowheads="1"/>
                </p:cNvSpPr>
                <p:nvPr/>
              </p:nvSpPr>
              <p:spPr bwMode="auto">
                <a:xfrm>
                  <a:off x="1869" y="3751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7</a:t>
                  </a:r>
                </a:p>
              </p:txBody>
            </p:sp>
            <p:sp>
              <p:nvSpPr>
                <p:cNvPr id="9288" name="Text Box 2120"/>
                <p:cNvSpPr txBox="1">
                  <a:spLocks noChangeArrowheads="1"/>
                </p:cNvSpPr>
                <p:nvPr/>
              </p:nvSpPr>
              <p:spPr bwMode="auto">
                <a:xfrm>
                  <a:off x="2125" y="3743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8</a:t>
                  </a:r>
                </a:p>
              </p:txBody>
            </p:sp>
            <p:sp>
              <p:nvSpPr>
                <p:cNvPr id="9289" name="Text Box 2121"/>
                <p:cNvSpPr txBox="1">
                  <a:spLocks noChangeArrowheads="1"/>
                </p:cNvSpPr>
                <p:nvPr/>
              </p:nvSpPr>
              <p:spPr bwMode="auto">
                <a:xfrm>
                  <a:off x="2365" y="3739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9</a:t>
                  </a:r>
                </a:p>
              </p:txBody>
            </p:sp>
            <p:sp>
              <p:nvSpPr>
                <p:cNvPr id="9290" name="Text Box 2122"/>
                <p:cNvSpPr txBox="1">
                  <a:spLocks noChangeArrowheads="1"/>
                </p:cNvSpPr>
                <p:nvPr/>
              </p:nvSpPr>
              <p:spPr bwMode="auto">
                <a:xfrm>
                  <a:off x="2561" y="374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10</a:t>
                  </a:r>
                </a:p>
              </p:txBody>
            </p:sp>
            <p:sp>
              <p:nvSpPr>
                <p:cNvPr id="9291" name="Text Box 2123"/>
                <p:cNvSpPr txBox="1">
                  <a:spLocks noChangeArrowheads="1"/>
                </p:cNvSpPr>
                <p:nvPr/>
              </p:nvSpPr>
              <p:spPr bwMode="auto">
                <a:xfrm>
                  <a:off x="2809" y="3751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11</a:t>
                  </a:r>
                </a:p>
              </p:txBody>
            </p:sp>
            <p:sp>
              <p:nvSpPr>
                <p:cNvPr id="9292" name="Text Box 2124"/>
                <p:cNvSpPr txBox="1">
                  <a:spLocks noChangeArrowheads="1"/>
                </p:cNvSpPr>
                <p:nvPr/>
              </p:nvSpPr>
              <p:spPr bwMode="auto">
                <a:xfrm>
                  <a:off x="3033" y="3747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12</a:t>
                  </a:r>
                </a:p>
              </p:txBody>
            </p:sp>
            <p:sp>
              <p:nvSpPr>
                <p:cNvPr id="9293" name="Text Box 2125"/>
                <p:cNvSpPr txBox="1">
                  <a:spLocks noChangeArrowheads="1"/>
                </p:cNvSpPr>
                <p:nvPr/>
              </p:nvSpPr>
              <p:spPr bwMode="auto">
                <a:xfrm>
                  <a:off x="3281" y="374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13</a:t>
                  </a:r>
                </a:p>
              </p:txBody>
            </p:sp>
            <p:sp>
              <p:nvSpPr>
                <p:cNvPr id="9294" name="Text Box 2126"/>
                <p:cNvSpPr txBox="1">
                  <a:spLocks noChangeArrowheads="1"/>
                </p:cNvSpPr>
                <p:nvPr/>
              </p:nvSpPr>
              <p:spPr bwMode="auto">
                <a:xfrm>
                  <a:off x="1731" y="3909"/>
                  <a:ext cx="976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>
                      <a:solidFill>
                        <a:schemeClr val="accent2"/>
                      </a:solidFill>
                    </a:rPr>
                    <a:t>Shoe Size</a:t>
                  </a:r>
                </a:p>
              </p:txBody>
            </p:sp>
            <p:sp>
              <p:nvSpPr>
                <p:cNvPr id="9295" name="Text Box 2127"/>
                <p:cNvSpPr txBox="1">
                  <a:spLocks noChangeArrowheads="1"/>
                </p:cNvSpPr>
                <p:nvPr/>
              </p:nvSpPr>
              <p:spPr bwMode="auto">
                <a:xfrm>
                  <a:off x="675" y="3377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60</a:t>
                  </a:r>
                </a:p>
              </p:txBody>
            </p:sp>
            <p:sp>
              <p:nvSpPr>
                <p:cNvPr id="9297" name="Text Box 2129"/>
                <p:cNvSpPr txBox="1">
                  <a:spLocks noChangeArrowheads="1"/>
                </p:cNvSpPr>
                <p:nvPr/>
              </p:nvSpPr>
              <p:spPr bwMode="auto">
                <a:xfrm>
                  <a:off x="675" y="3125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65</a:t>
                  </a:r>
                </a:p>
              </p:txBody>
            </p:sp>
            <p:sp>
              <p:nvSpPr>
                <p:cNvPr id="9298" name="Text Box 2130"/>
                <p:cNvSpPr txBox="1">
                  <a:spLocks noChangeArrowheads="1"/>
                </p:cNvSpPr>
                <p:nvPr/>
              </p:nvSpPr>
              <p:spPr bwMode="auto">
                <a:xfrm>
                  <a:off x="663" y="289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70</a:t>
                  </a:r>
                </a:p>
              </p:txBody>
            </p:sp>
            <p:sp>
              <p:nvSpPr>
                <p:cNvPr id="9299" name="Text Box 2131"/>
                <p:cNvSpPr txBox="1">
                  <a:spLocks noChangeArrowheads="1"/>
                </p:cNvSpPr>
                <p:nvPr/>
              </p:nvSpPr>
              <p:spPr bwMode="auto">
                <a:xfrm>
                  <a:off x="667" y="2657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75</a:t>
                  </a:r>
                </a:p>
              </p:txBody>
            </p:sp>
            <p:sp>
              <p:nvSpPr>
                <p:cNvPr id="9300" name="Text Box 2132"/>
                <p:cNvSpPr txBox="1">
                  <a:spLocks noChangeArrowheads="1"/>
                </p:cNvSpPr>
                <p:nvPr/>
              </p:nvSpPr>
              <p:spPr bwMode="auto">
                <a:xfrm>
                  <a:off x="683" y="239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80</a:t>
                  </a:r>
                </a:p>
              </p:txBody>
            </p:sp>
            <p:sp>
              <p:nvSpPr>
                <p:cNvPr id="9301" name="Text Box 2133"/>
                <p:cNvSpPr txBox="1">
                  <a:spLocks noChangeArrowheads="1"/>
                </p:cNvSpPr>
                <p:nvPr/>
              </p:nvSpPr>
              <p:spPr bwMode="auto">
                <a:xfrm>
                  <a:off x="679" y="2169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85</a:t>
                  </a:r>
                </a:p>
              </p:txBody>
            </p:sp>
            <p:sp>
              <p:nvSpPr>
                <p:cNvPr id="9302" name="Text Box 2134"/>
                <p:cNvSpPr txBox="1">
                  <a:spLocks noChangeArrowheads="1"/>
                </p:cNvSpPr>
                <p:nvPr/>
              </p:nvSpPr>
              <p:spPr bwMode="auto">
                <a:xfrm>
                  <a:off x="671" y="193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90</a:t>
                  </a:r>
                </a:p>
              </p:txBody>
            </p:sp>
            <p:sp>
              <p:nvSpPr>
                <p:cNvPr id="9303" name="Text Box 2135"/>
                <p:cNvSpPr txBox="1">
                  <a:spLocks noChangeArrowheads="1"/>
                </p:cNvSpPr>
                <p:nvPr/>
              </p:nvSpPr>
              <p:spPr bwMode="auto">
                <a:xfrm>
                  <a:off x="675" y="1681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95</a:t>
                  </a:r>
                </a:p>
              </p:txBody>
            </p:sp>
            <p:grpSp>
              <p:nvGrpSpPr>
                <p:cNvPr id="5" name="Group 2156"/>
                <p:cNvGrpSpPr>
                  <a:grpSpLocks/>
                </p:cNvGrpSpPr>
                <p:nvPr/>
              </p:nvGrpSpPr>
              <p:grpSpPr bwMode="auto">
                <a:xfrm>
                  <a:off x="1017" y="1574"/>
                  <a:ext cx="2411" cy="2169"/>
                  <a:chOff x="1349" y="1496"/>
                  <a:chExt cx="2411" cy="2169"/>
                </a:xfrm>
              </p:grpSpPr>
              <p:sp>
                <p:nvSpPr>
                  <p:cNvPr id="9170" name="Rectangle 2002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1" name="Rectangle 2003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2" name="Rectangle 2004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3" name="Rectangle 2005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4" name="Rectangle 2006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3424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5" name="Rectangle 2007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6" name="Rectangle 2008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7" name="Rectangle 2009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8" name="Rectangle 2010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9" name="Rectangle 2011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2" name="Rectangle 2014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3" name="Rectangle 2015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4" name="Rectangle 2016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5" name="Rectangle 2017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6" name="Rectangle 2018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3183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7" name="Rectangle 2019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8" name="Rectangle 2020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9" name="Rectangle 2021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0" name="Rectangle 2022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1" name="Rectangle 2023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3" name="Rectangle 2025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4" name="Rectangle 2026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5" name="Rectangle 2027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6" name="Rectangle 2028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7" name="Rectangle 2029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2942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8" name="Rectangle 2030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9" name="Rectangle 2031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0" name="Rectangle 2032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1" name="Rectangle 2033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2" name="Rectangle 2034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4" name="Rectangle 2036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5" name="Rectangle 2037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6" name="Rectangle 2038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7" name="Rectangle 2039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8" name="Rectangle 2040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2700"/>
                    <a:ext cx="242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9" name="Rectangle 2041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0" name="Rectangle 2042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1" name="Rectangle 2043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2" name="Rectangle 2044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3" name="Rectangle 2045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5" name="Rectangle 2047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6" name="Rectangle 2048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7" name="Rectangle 2049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8" name="Rectangle 2050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9" name="Rectangle 2051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2460"/>
                    <a:ext cx="242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0" name="Rectangle 2052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1" name="Rectangle 2053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2" name="Rectangle 2054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3" name="Rectangle 2055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4" name="Rectangle 2056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6" name="Rectangle 2058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7" name="Rectangle 2059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8" name="Rectangle 2060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9" name="Rectangle 2061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0" name="Rectangle 2062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2219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1" name="Rectangle 2063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2" name="Rectangle 2064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3" name="Rectangle 2065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4" name="Rectangle 2066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5" name="Rectangle 2067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7" name="Rectangle 2069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8" name="Rectangle 2070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9" name="Rectangle 2071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0" name="Rectangle 2072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1" name="Rectangle 2073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1977"/>
                    <a:ext cx="242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2" name="Rectangle 2074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3" name="Rectangle 2075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4" name="Rectangle 2076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5" name="Rectangle 2077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6" name="Rectangle 2078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8" name="Rectangle 2080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9" name="Rectangle 2081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0" name="Rectangle 2082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1" name="Rectangle 2083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2" name="Rectangle 2084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1737"/>
                    <a:ext cx="242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3" name="Rectangle 2085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4" name="Rectangle 2086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5" name="Rectangle 2087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6" name="Rectangle 2088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7" name="Rectangle 2089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5" name="Rectangle 2137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6" name="Rectangle 2138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7" name="Rectangle 2139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8" name="Rectangle 2140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9" name="Rectangle 2141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1496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0" name="Rectangle 2142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1" name="Rectangle 2143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2" name="Rectangle 2144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3" name="Rectangle 2145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4" name="Rectangle 2146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9315" name="Text Box 2147"/>
                <p:cNvSpPr txBox="1">
                  <a:spLocks noChangeArrowheads="1"/>
                </p:cNvSpPr>
                <p:nvPr/>
              </p:nvSpPr>
              <p:spPr bwMode="auto">
                <a:xfrm>
                  <a:off x="647" y="1470"/>
                  <a:ext cx="449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100</a:t>
                  </a:r>
                </a:p>
              </p:txBody>
            </p:sp>
            <p:sp>
              <p:nvSpPr>
                <p:cNvPr id="9316" name="Text Box 2148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42" y="2600"/>
                  <a:ext cx="976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GB" sz="2000">
                      <a:solidFill>
                        <a:schemeClr val="accent2"/>
                      </a:solidFill>
                    </a:rPr>
                    <a:t>Mass (kg)</a:t>
                  </a:r>
                </a:p>
              </p:txBody>
            </p:sp>
            <p:sp>
              <p:nvSpPr>
                <p:cNvPr id="9325" name="Line 2157"/>
                <p:cNvSpPr>
                  <a:spLocks noChangeShapeType="1"/>
                </p:cNvSpPr>
                <p:nvPr/>
              </p:nvSpPr>
              <p:spPr bwMode="auto">
                <a:xfrm>
                  <a:off x="1017" y="3743"/>
                  <a:ext cx="2411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9282" name="Line 2114"/>
                <p:cNvSpPr>
                  <a:spLocks noChangeShapeType="1"/>
                </p:cNvSpPr>
                <p:nvPr/>
              </p:nvSpPr>
              <p:spPr bwMode="auto">
                <a:xfrm>
                  <a:off x="1017" y="1582"/>
                  <a:ext cx="0" cy="2169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9328" name="Text Box 2160" descr="Parchment"/>
              <p:cNvSpPr txBox="1">
                <a:spLocks noChangeArrowheads="1"/>
              </p:cNvSpPr>
              <p:nvPr/>
            </p:nvSpPr>
            <p:spPr bwMode="auto">
              <a:xfrm>
                <a:off x="444" y="216"/>
                <a:ext cx="5088" cy="5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2000" dirty="0"/>
                  <a:t>The table below shows the shoe size and mass of 10 men.</a:t>
                </a:r>
              </a:p>
              <a:p>
                <a:pPr>
                  <a:spcBef>
                    <a:spcPct val="50000"/>
                  </a:spcBef>
                </a:pPr>
                <a:r>
                  <a:rPr lang="en-GB" sz="2000" dirty="0"/>
                  <a:t>Plot a </a:t>
                </a:r>
                <a:r>
                  <a:rPr lang="en-GB" sz="2000" dirty="0">
                    <a:solidFill>
                      <a:srgbClr val="FF0000"/>
                    </a:solidFill>
                  </a:rPr>
                  <a:t>scatter graph </a:t>
                </a:r>
                <a:r>
                  <a:rPr lang="en-GB" sz="2000" dirty="0"/>
                  <a:t>for this data</a:t>
                </a:r>
                <a:r>
                  <a:rPr lang="en-GB" sz="2000" dirty="0">
                    <a:solidFill>
                      <a:schemeClr val="accent2"/>
                    </a:solidFill>
                  </a:rPr>
                  <a:t>.</a:t>
                </a:r>
              </a:p>
            </p:txBody>
          </p:sp>
          <p:sp>
            <p:nvSpPr>
              <p:cNvPr id="9351" name="Rectangle 2183"/>
              <p:cNvSpPr>
                <a:spLocks noChangeArrowheads="1"/>
              </p:cNvSpPr>
              <p:nvPr/>
            </p:nvSpPr>
            <p:spPr bwMode="auto">
              <a:xfrm>
                <a:off x="5066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80</a:t>
                </a:r>
              </a:p>
            </p:txBody>
          </p:sp>
          <p:sp>
            <p:nvSpPr>
              <p:cNvPr id="9350" name="Rectangle 2182"/>
              <p:cNvSpPr>
                <a:spLocks noChangeArrowheads="1"/>
              </p:cNvSpPr>
              <p:nvPr/>
            </p:nvSpPr>
            <p:spPr bwMode="auto">
              <a:xfrm>
                <a:off x="4600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74</a:t>
                </a:r>
              </a:p>
            </p:txBody>
          </p:sp>
          <p:sp>
            <p:nvSpPr>
              <p:cNvPr id="9349" name="Rectangle 2181"/>
              <p:cNvSpPr>
                <a:spLocks noChangeArrowheads="1"/>
              </p:cNvSpPr>
              <p:nvPr/>
            </p:nvSpPr>
            <p:spPr bwMode="auto">
              <a:xfrm>
                <a:off x="4134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88</a:t>
                </a:r>
              </a:p>
            </p:txBody>
          </p:sp>
          <p:sp>
            <p:nvSpPr>
              <p:cNvPr id="9348" name="Rectangle 2180"/>
              <p:cNvSpPr>
                <a:spLocks noChangeArrowheads="1"/>
              </p:cNvSpPr>
              <p:nvPr/>
            </p:nvSpPr>
            <p:spPr bwMode="auto">
              <a:xfrm>
                <a:off x="3668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76</a:t>
                </a:r>
              </a:p>
            </p:txBody>
          </p:sp>
          <p:sp>
            <p:nvSpPr>
              <p:cNvPr id="9347" name="Rectangle 2179"/>
              <p:cNvSpPr>
                <a:spLocks noChangeArrowheads="1"/>
              </p:cNvSpPr>
              <p:nvPr/>
            </p:nvSpPr>
            <p:spPr bwMode="auto">
              <a:xfrm>
                <a:off x="3202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78</a:t>
                </a:r>
              </a:p>
            </p:txBody>
          </p:sp>
          <p:sp>
            <p:nvSpPr>
              <p:cNvPr id="9346" name="Rectangle 2178"/>
              <p:cNvSpPr>
                <a:spLocks noChangeArrowheads="1"/>
              </p:cNvSpPr>
              <p:nvPr/>
            </p:nvSpPr>
            <p:spPr bwMode="auto">
              <a:xfrm>
                <a:off x="2735" y="1129"/>
                <a:ext cx="467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78</a:t>
                </a:r>
              </a:p>
            </p:txBody>
          </p:sp>
          <p:sp>
            <p:nvSpPr>
              <p:cNvPr id="9345" name="Rectangle 2177"/>
              <p:cNvSpPr>
                <a:spLocks noChangeArrowheads="1"/>
              </p:cNvSpPr>
              <p:nvPr/>
            </p:nvSpPr>
            <p:spPr bwMode="auto">
              <a:xfrm>
                <a:off x="2269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92</a:t>
                </a:r>
              </a:p>
            </p:txBody>
          </p:sp>
          <p:sp>
            <p:nvSpPr>
              <p:cNvPr id="9344" name="Rectangle 2176"/>
              <p:cNvSpPr>
                <a:spLocks noChangeArrowheads="1"/>
              </p:cNvSpPr>
              <p:nvPr/>
            </p:nvSpPr>
            <p:spPr bwMode="auto">
              <a:xfrm>
                <a:off x="1803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68</a:t>
                </a:r>
              </a:p>
            </p:txBody>
          </p:sp>
          <p:sp>
            <p:nvSpPr>
              <p:cNvPr id="9343" name="Rectangle 2175"/>
              <p:cNvSpPr>
                <a:spLocks noChangeArrowheads="1"/>
              </p:cNvSpPr>
              <p:nvPr/>
            </p:nvSpPr>
            <p:spPr bwMode="auto">
              <a:xfrm>
                <a:off x="1337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97</a:t>
                </a:r>
              </a:p>
            </p:txBody>
          </p:sp>
          <p:sp>
            <p:nvSpPr>
              <p:cNvPr id="9342" name="Rectangle 2174"/>
              <p:cNvSpPr>
                <a:spLocks noChangeArrowheads="1"/>
              </p:cNvSpPr>
              <p:nvPr/>
            </p:nvSpPr>
            <p:spPr bwMode="auto">
              <a:xfrm>
                <a:off x="871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65</a:t>
                </a:r>
              </a:p>
            </p:txBody>
          </p:sp>
          <p:sp>
            <p:nvSpPr>
              <p:cNvPr id="9341" name="Rectangle 2173"/>
              <p:cNvSpPr>
                <a:spLocks noChangeArrowheads="1"/>
              </p:cNvSpPr>
              <p:nvPr/>
            </p:nvSpPr>
            <p:spPr bwMode="auto">
              <a:xfrm>
                <a:off x="405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</a:pPr>
                <a:r>
                  <a:rPr lang="en-GB" sz="1800">
                    <a:solidFill>
                      <a:schemeClr val="accent2"/>
                    </a:solidFill>
                  </a:rPr>
                  <a:t>Mass</a:t>
                </a:r>
              </a:p>
            </p:txBody>
          </p:sp>
          <p:sp>
            <p:nvSpPr>
              <p:cNvPr id="9340" name="Rectangle 2172"/>
              <p:cNvSpPr>
                <a:spLocks noChangeArrowheads="1"/>
              </p:cNvSpPr>
              <p:nvPr/>
            </p:nvSpPr>
            <p:spPr bwMode="auto">
              <a:xfrm>
                <a:off x="5066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8</a:t>
                </a:r>
              </a:p>
            </p:txBody>
          </p:sp>
          <p:sp>
            <p:nvSpPr>
              <p:cNvPr id="9339" name="Rectangle 2171"/>
              <p:cNvSpPr>
                <a:spLocks noChangeArrowheads="1"/>
              </p:cNvSpPr>
              <p:nvPr/>
            </p:nvSpPr>
            <p:spPr bwMode="auto">
              <a:xfrm>
                <a:off x="4600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6</a:t>
                </a:r>
              </a:p>
            </p:txBody>
          </p:sp>
          <p:sp>
            <p:nvSpPr>
              <p:cNvPr id="9338" name="Rectangle 2170"/>
              <p:cNvSpPr>
                <a:spLocks noChangeArrowheads="1"/>
              </p:cNvSpPr>
              <p:nvPr/>
            </p:nvSpPr>
            <p:spPr bwMode="auto">
              <a:xfrm>
                <a:off x="4134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11</a:t>
                </a:r>
              </a:p>
            </p:txBody>
          </p:sp>
          <p:sp>
            <p:nvSpPr>
              <p:cNvPr id="9337" name="Rectangle 2169"/>
              <p:cNvSpPr>
                <a:spLocks noChangeArrowheads="1"/>
              </p:cNvSpPr>
              <p:nvPr/>
            </p:nvSpPr>
            <p:spPr bwMode="auto">
              <a:xfrm>
                <a:off x="3668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8</a:t>
                </a:r>
              </a:p>
            </p:txBody>
          </p:sp>
          <p:sp>
            <p:nvSpPr>
              <p:cNvPr id="9336" name="Rectangle 2168"/>
              <p:cNvSpPr>
                <a:spLocks noChangeArrowheads="1"/>
              </p:cNvSpPr>
              <p:nvPr/>
            </p:nvSpPr>
            <p:spPr bwMode="auto">
              <a:xfrm>
                <a:off x="3202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9</a:t>
                </a:r>
              </a:p>
            </p:txBody>
          </p:sp>
          <p:sp>
            <p:nvSpPr>
              <p:cNvPr id="9335" name="Rectangle 2167"/>
              <p:cNvSpPr>
                <a:spLocks noChangeArrowheads="1"/>
              </p:cNvSpPr>
              <p:nvPr/>
            </p:nvSpPr>
            <p:spPr bwMode="auto">
              <a:xfrm>
                <a:off x="2735" y="880"/>
                <a:ext cx="467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10</a:t>
                </a:r>
              </a:p>
            </p:txBody>
          </p:sp>
          <p:sp>
            <p:nvSpPr>
              <p:cNvPr id="9334" name="Rectangle 2166"/>
              <p:cNvSpPr>
                <a:spLocks noChangeArrowheads="1"/>
              </p:cNvSpPr>
              <p:nvPr/>
            </p:nvSpPr>
            <p:spPr bwMode="auto">
              <a:xfrm>
                <a:off x="2269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10</a:t>
                </a:r>
              </a:p>
            </p:txBody>
          </p:sp>
          <p:sp>
            <p:nvSpPr>
              <p:cNvPr id="9333" name="Rectangle 2165"/>
              <p:cNvSpPr>
                <a:spLocks noChangeArrowheads="1"/>
              </p:cNvSpPr>
              <p:nvPr/>
            </p:nvSpPr>
            <p:spPr bwMode="auto">
              <a:xfrm>
                <a:off x="1803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 dirty="0"/>
                  <a:t>12</a:t>
                </a:r>
              </a:p>
            </p:txBody>
          </p:sp>
          <p:sp>
            <p:nvSpPr>
              <p:cNvPr id="9332" name="Rectangle 2164"/>
              <p:cNvSpPr>
                <a:spLocks noChangeArrowheads="1"/>
              </p:cNvSpPr>
              <p:nvPr/>
            </p:nvSpPr>
            <p:spPr bwMode="auto">
              <a:xfrm>
                <a:off x="1337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12</a:t>
                </a:r>
              </a:p>
            </p:txBody>
          </p:sp>
          <p:sp>
            <p:nvSpPr>
              <p:cNvPr id="9331" name="Rectangle 2163"/>
              <p:cNvSpPr>
                <a:spLocks noChangeArrowheads="1"/>
              </p:cNvSpPr>
              <p:nvPr/>
            </p:nvSpPr>
            <p:spPr bwMode="auto">
              <a:xfrm>
                <a:off x="871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5</a:t>
                </a:r>
              </a:p>
            </p:txBody>
          </p:sp>
          <p:sp>
            <p:nvSpPr>
              <p:cNvPr id="9330" name="Rectangle 2162"/>
              <p:cNvSpPr>
                <a:spLocks noChangeArrowheads="1"/>
              </p:cNvSpPr>
              <p:nvPr/>
            </p:nvSpPr>
            <p:spPr bwMode="auto">
              <a:xfrm>
                <a:off x="405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</a:pPr>
                <a:r>
                  <a:rPr lang="en-GB" sz="1800">
                    <a:solidFill>
                      <a:schemeClr val="accent2"/>
                    </a:solidFill>
                  </a:rPr>
                  <a:t>Size</a:t>
                </a:r>
              </a:p>
            </p:txBody>
          </p:sp>
          <p:sp>
            <p:nvSpPr>
              <p:cNvPr id="9352" name="Line 2184"/>
              <p:cNvSpPr>
                <a:spLocks noChangeShapeType="1"/>
              </p:cNvSpPr>
              <p:nvPr/>
            </p:nvSpPr>
            <p:spPr bwMode="auto">
              <a:xfrm>
                <a:off x="405" y="880"/>
                <a:ext cx="512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3" name="Line 2185"/>
              <p:cNvSpPr>
                <a:spLocks noChangeShapeType="1"/>
              </p:cNvSpPr>
              <p:nvPr/>
            </p:nvSpPr>
            <p:spPr bwMode="auto">
              <a:xfrm>
                <a:off x="405" y="1129"/>
                <a:ext cx="512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4" name="Line 2186"/>
              <p:cNvSpPr>
                <a:spLocks noChangeShapeType="1"/>
              </p:cNvSpPr>
              <p:nvPr/>
            </p:nvSpPr>
            <p:spPr bwMode="auto">
              <a:xfrm>
                <a:off x="405" y="1378"/>
                <a:ext cx="512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5" name="Line 2187"/>
              <p:cNvSpPr>
                <a:spLocks noChangeShapeType="1"/>
              </p:cNvSpPr>
              <p:nvPr/>
            </p:nvSpPr>
            <p:spPr bwMode="auto">
              <a:xfrm>
                <a:off x="405" y="880"/>
                <a:ext cx="0" cy="498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6" name="Line 2188"/>
              <p:cNvSpPr>
                <a:spLocks noChangeShapeType="1"/>
              </p:cNvSpPr>
              <p:nvPr/>
            </p:nvSpPr>
            <p:spPr bwMode="auto">
              <a:xfrm>
                <a:off x="871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7" name="Line 2189"/>
              <p:cNvSpPr>
                <a:spLocks noChangeShapeType="1"/>
              </p:cNvSpPr>
              <p:nvPr/>
            </p:nvSpPr>
            <p:spPr bwMode="auto">
              <a:xfrm>
                <a:off x="1337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8" name="Line 2190"/>
              <p:cNvSpPr>
                <a:spLocks noChangeShapeType="1"/>
              </p:cNvSpPr>
              <p:nvPr/>
            </p:nvSpPr>
            <p:spPr bwMode="auto">
              <a:xfrm>
                <a:off x="1803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9" name="Line 2191"/>
              <p:cNvSpPr>
                <a:spLocks noChangeShapeType="1"/>
              </p:cNvSpPr>
              <p:nvPr/>
            </p:nvSpPr>
            <p:spPr bwMode="auto">
              <a:xfrm>
                <a:off x="2269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0" name="Line 2192"/>
              <p:cNvSpPr>
                <a:spLocks noChangeShapeType="1"/>
              </p:cNvSpPr>
              <p:nvPr/>
            </p:nvSpPr>
            <p:spPr bwMode="auto">
              <a:xfrm>
                <a:off x="2735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1" name="Line 2193"/>
              <p:cNvSpPr>
                <a:spLocks noChangeShapeType="1"/>
              </p:cNvSpPr>
              <p:nvPr/>
            </p:nvSpPr>
            <p:spPr bwMode="auto">
              <a:xfrm>
                <a:off x="3202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2" name="Line 2194"/>
              <p:cNvSpPr>
                <a:spLocks noChangeShapeType="1"/>
              </p:cNvSpPr>
              <p:nvPr/>
            </p:nvSpPr>
            <p:spPr bwMode="auto">
              <a:xfrm>
                <a:off x="3668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3" name="Line 2195"/>
              <p:cNvSpPr>
                <a:spLocks noChangeShapeType="1"/>
              </p:cNvSpPr>
              <p:nvPr/>
            </p:nvSpPr>
            <p:spPr bwMode="auto">
              <a:xfrm>
                <a:off x="4134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4" name="Line 2196"/>
              <p:cNvSpPr>
                <a:spLocks noChangeShapeType="1"/>
              </p:cNvSpPr>
              <p:nvPr/>
            </p:nvSpPr>
            <p:spPr bwMode="auto">
              <a:xfrm>
                <a:off x="4600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5" name="Line 2197"/>
              <p:cNvSpPr>
                <a:spLocks noChangeShapeType="1"/>
              </p:cNvSpPr>
              <p:nvPr/>
            </p:nvSpPr>
            <p:spPr bwMode="auto">
              <a:xfrm>
                <a:off x="5066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6" name="Line 2198"/>
              <p:cNvSpPr>
                <a:spLocks noChangeShapeType="1"/>
              </p:cNvSpPr>
              <p:nvPr/>
            </p:nvSpPr>
            <p:spPr bwMode="auto">
              <a:xfrm>
                <a:off x="5532" y="880"/>
                <a:ext cx="0" cy="498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6" name="Group 2223"/>
            <p:cNvGrpSpPr>
              <a:grpSpLocks/>
            </p:cNvGrpSpPr>
            <p:nvPr/>
          </p:nvGrpSpPr>
          <p:grpSpPr bwMode="auto">
            <a:xfrm>
              <a:off x="1049" y="3519"/>
              <a:ext cx="281" cy="281"/>
              <a:chOff x="854" y="3609"/>
              <a:chExt cx="281" cy="281"/>
            </a:xfrm>
          </p:grpSpPr>
          <p:grpSp>
            <p:nvGrpSpPr>
              <p:cNvPr id="7" name="Group 2222"/>
              <p:cNvGrpSpPr>
                <a:grpSpLocks/>
              </p:cNvGrpSpPr>
              <p:nvPr/>
            </p:nvGrpSpPr>
            <p:grpSpPr bwMode="auto">
              <a:xfrm>
                <a:off x="891" y="3616"/>
                <a:ext cx="244" cy="274"/>
                <a:chOff x="891" y="3616"/>
                <a:chExt cx="244" cy="274"/>
              </a:xfrm>
            </p:grpSpPr>
            <p:sp>
              <p:nvSpPr>
                <p:cNvPr id="9385" name="Line 2217"/>
                <p:cNvSpPr>
                  <a:spLocks noChangeShapeType="1"/>
                </p:cNvSpPr>
                <p:nvPr/>
              </p:nvSpPr>
              <p:spPr bwMode="auto">
                <a:xfrm>
                  <a:off x="900" y="3852"/>
                  <a:ext cx="234" cy="0"/>
                </a:xfrm>
                <a:prstGeom prst="line">
                  <a:avLst/>
                </a:prstGeom>
                <a:noFill/>
                <a:ln w="2857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9386" name="Freeform 2218"/>
                <p:cNvSpPr>
                  <a:spLocks/>
                </p:cNvSpPr>
                <p:nvPr/>
              </p:nvSpPr>
              <p:spPr bwMode="auto">
                <a:xfrm>
                  <a:off x="892" y="3806"/>
                  <a:ext cx="243" cy="84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97" y="48"/>
                    </a:cxn>
                    <a:cxn ang="0">
                      <a:pos x="120" y="0"/>
                    </a:cxn>
                    <a:cxn ang="0">
                      <a:pos x="154" y="84"/>
                    </a:cxn>
                    <a:cxn ang="0">
                      <a:pos x="175" y="44"/>
                    </a:cxn>
                    <a:cxn ang="0">
                      <a:pos x="243" y="44"/>
                    </a:cxn>
                  </a:cxnLst>
                  <a:rect l="0" t="0" r="r" b="b"/>
                  <a:pathLst>
                    <a:path w="243" h="84">
                      <a:moveTo>
                        <a:pt x="0" y="48"/>
                      </a:moveTo>
                      <a:lnTo>
                        <a:pt x="97" y="48"/>
                      </a:lnTo>
                      <a:lnTo>
                        <a:pt x="120" y="0"/>
                      </a:lnTo>
                      <a:lnTo>
                        <a:pt x="154" y="84"/>
                      </a:lnTo>
                      <a:lnTo>
                        <a:pt x="175" y="44"/>
                      </a:lnTo>
                      <a:lnTo>
                        <a:pt x="243" y="44"/>
                      </a:ln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9387" name="Line 2219"/>
                <p:cNvSpPr>
                  <a:spLocks noChangeShapeType="1"/>
                </p:cNvSpPr>
                <p:nvPr/>
              </p:nvSpPr>
              <p:spPr bwMode="auto">
                <a:xfrm rot="5400000">
                  <a:off x="774" y="3733"/>
                  <a:ext cx="234" cy="0"/>
                </a:xfrm>
                <a:prstGeom prst="line">
                  <a:avLst/>
                </a:prstGeom>
                <a:noFill/>
                <a:ln w="2857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9388" name="Freeform 2220"/>
              <p:cNvSpPr>
                <a:spLocks/>
              </p:cNvSpPr>
              <p:nvPr/>
            </p:nvSpPr>
            <p:spPr bwMode="auto">
              <a:xfrm rot="5400000">
                <a:off x="774" y="3689"/>
                <a:ext cx="243" cy="84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97" y="48"/>
                  </a:cxn>
                  <a:cxn ang="0">
                    <a:pos x="120" y="0"/>
                  </a:cxn>
                  <a:cxn ang="0">
                    <a:pos x="154" y="84"/>
                  </a:cxn>
                  <a:cxn ang="0">
                    <a:pos x="175" y="44"/>
                  </a:cxn>
                  <a:cxn ang="0">
                    <a:pos x="243" y="44"/>
                  </a:cxn>
                </a:cxnLst>
                <a:rect l="0" t="0" r="r" b="b"/>
                <a:pathLst>
                  <a:path w="243" h="84">
                    <a:moveTo>
                      <a:pt x="0" y="48"/>
                    </a:moveTo>
                    <a:lnTo>
                      <a:pt x="97" y="48"/>
                    </a:lnTo>
                    <a:lnTo>
                      <a:pt x="120" y="0"/>
                    </a:lnTo>
                    <a:lnTo>
                      <a:pt x="154" y="84"/>
                    </a:lnTo>
                    <a:lnTo>
                      <a:pt x="175" y="44"/>
                    </a:lnTo>
                    <a:lnTo>
                      <a:pt x="243" y="44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9373" name="Rectangle 2205"/>
          <p:cNvSpPr>
            <a:spLocks noChangeArrowheads="1"/>
          </p:cNvSpPr>
          <p:nvPr/>
        </p:nvSpPr>
        <p:spPr bwMode="auto">
          <a:xfrm>
            <a:off x="6571704" y="1397000"/>
            <a:ext cx="736600" cy="80645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9374" name="Oval 2206"/>
          <p:cNvSpPr>
            <a:spLocks noChangeArrowheads="1"/>
          </p:cNvSpPr>
          <p:nvPr/>
        </p:nvSpPr>
        <p:spPr bwMode="auto">
          <a:xfrm>
            <a:off x="2457450" y="5176838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5" name="Oval 2206"/>
          <p:cNvSpPr>
            <a:spLocks noChangeArrowheads="1"/>
          </p:cNvSpPr>
          <p:nvPr/>
        </p:nvSpPr>
        <p:spPr bwMode="auto">
          <a:xfrm>
            <a:off x="5150222" y="2708920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6" name="Oval 2206"/>
          <p:cNvSpPr>
            <a:spLocks noChangeArrowheads="1"/>
          </p:cNvSpPr>
          <p:nvPr/>
        </p:nvSpPr>
        <p:spPr bwMode="auto">
          <a:xfrm>
            <a:off x="5148064" y="4941168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7" name="Oval 2206"/>
          <p:cNvSpPr>
            <a:spLocks noChangeArrowheads="1"/>
          </p:cNvSpPr>
          <p:nvPr/>
        </p:nvSpPr>
        <p:spPr bwMode="auto">
          <a:xfrm>
            <a:off x="4370724" y="3140968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8" name="Oval 2206"/>
          <p:cNvSpPr>
            <a:spLocks noChangeArrowheads="1"/>
          </p:cNvSpPr>
          <p:nvPr/>
        </p:nvSpPr>
        <p:spPr bwMode="auto">
          <a:xfrm>
            <a:off x="4370724" y="4156035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9" name="Oval 2206"/>
          <p:cNvSpPr>
            <a:spLocks noChangeArrowheads="1"/>
          </p:cNvSpPr>
          <p:nvPr/>
        </p:nvSpPr>
        <p:spPr bwMode="auto">
          <a:xfrm>
            <a:off x="3995936" y="4276616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70" name="Oval 2206"/>
          <p:cNvSpPr>
            <a:spLocks noChangeArrowheads="1"/>
          </p:cNvSpPr>
          <p:nvPr/>
        </p:nvSpPr>
        <p:spPr bwMode="auto">
          <a:xfrm>
            <a:off x="3606400" y="4314358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33" name="Oval 2206"/>
          <p:cNvSpPr>
            <a:spLocks noChangeArrowheads="1"/>
          </p:cNvSpPr>
          <p:nvPr/>
        </p:nvSpPr>
        <p:spPr bwMode="auto">
          <a:xfrm>
            <a:off x="4760260" y="3386914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584239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224"/>
          <p:cNvGrpSpPr>
            <a:grpSpLocks/>
          </p:cNvGrpSpPr>
          <p:nvPr/>
        </p:nvGrpSpPr>
        <p:grpSpPr bwMode="auto">
          <a:xfrm>
            <a:off x="642938" y="342900"/>
            <a:ext cx="8139112" cy="6286500"/>
            <a:chOff x="405" y="216"/>
            <a:chExt cx="5127" cy="3960"/>
          </a:xfrm>
        </p:grpSpPr>
        <p:grpSp>
          <p:nvGrpSpPr>
            <p:cNvPr id="3" name="Group 2209"/>
            <p:cNvGrpSpPr>
              <a:grpSpLocks/>
            </p:cNvGrpSpPr>
            <p:nvPr/>
          </p:nvGrpSpPr>
          <p:grpSpPr bwMode="auto">
            <a:xfrm>
              <a:off x="405" y="216"/>
              <a:ext cx="5127" cy="3960"/>
              <a:chOff x="405" y="216"/>
              <a:chExt cx="5127" cy="3960"/>
            </a:xfrm>
          </p:grpSpPr>
          <p:grpSp>
            <p:nvGrpSpPr>
              <p:cNvPr id="4" name="Group 2208"/>
              <p:cNvGrpSpPr>
                <a:grpSpLocks/>
              </p:cNvGrpSpPr>
              <p:nvPr/>
            </p:nvGrpSpPr>
            <p:grpSpPr bwMode="auto">
              <a:xfrm>
                <a:off x="477" y="1487"/>
                <a:ext cx="3204" cy="2689"/>
                <a:chOff x="405" y="1470"/>
                <a:chExt cx="3204" cy="2689"/>
              </a:xfrm>
            </p:grpSpPr>
            <p:sp>
              <p:nvSpPr>
                <p:cNvPr id="9283" name="Text Box 2115"/>
                <p:cNvSpPr txBox="1">
                  <a:spLocks noChangeArrowheads="1"/>
                </p:cNvSpPr>
                <p:nvPr/>
              </p:nvSpPr>
              <p:spPr bwMode="auto">
                <a:xfrm>
                  <a:off x="1131" y="3751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4</a:t>
                  </a:r>
                </a:p>
              </p:txBody>
            </p:sp>
            <p:sp>
              <p:nvSpPr>
                <p:cNvPr id="9284" name="Text Box 2116"/>
                <p:cNvSpPr txBox="1">
                  <a:spLocks noChangeArrowheads="1"/>
                </p:cNvSpPr>
                <p:nvPr/>
              </p:nvSpPr>
              <p:spPr bwMode="auto">
                <a:xfrm>
                  <a:off x="1395" y="3751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5</a:t>
                  </a:r>
                </a:p>
              </p:txBody>
            </p:sp>
            <p:sp>
              <p:nvSpPr>
                <p:cNvPr id="9286" name="Text Box 2118"/>
                <p:cNvSpPr txBox="1">
                  <a:spLocks noChangeArrowheads="1"/>
                </p:cNvSpPr>
                <p:nvPr/>
              </p:nvSpPr>
              <p:spPr bwMode="auto">
                <a:xfrm>
                  <a:off x="1659" y="3747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6</a:t>
                  </a:r>
                </a:p>
              </p:txBody>
            </p:sp>
            <p:sp>
              <p:nvSpPr>
                <p:cNvPr id="9287" name="Text Box 2119"/>
                <p:cNvSpPr txBox="1">
                  <a:spLocks noChangeArrowheads="1"/>
                </p:cNvSpPr>
                <p:nvPr/>
              </p:nvSpPr>
              <p:spPr bwMode="auto">
                <a:xfrm>
                  <a:off x="1869" y="3751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7</a:t>
                  </a:r>
                </a:p>
              </p:txBody>
            </p:sp>
            <p:sp>
              <p:nvSpPr>
                <p:cNvPr id="9288" name="Text Box 2120"/>
                <p:cNvSpPr txBox="1">
                  <a:spLocks noChangeArrowheads="1"/>
                </p:cNvSpPr>
                <p:nvPr/>
              </p:nvSpPr>
              <p:spPr bwMode="auto">
                <a:xfrm>
                  <a:off x="2125" y="3743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8</a:t>
                  </a:r>
                </a:p>
              </p:txBody>
            </p:sp>
            <p:sp>
              <p:nvSpPr>
                <p:cNvPr id="9289" name="Text Box 2121"/>
                <p:cNvSpPr txBox="1">
                  <a:spLocks noChangeArrowheads="1"/>
                </p:cNvSpPr>
                <p:nvPr/>
              </p:nvSpPr>
              <p:spPr bwMode="auto">
                <a:xfrm>
                  <a:off x="2365" y="3739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9</a:t>
                  </a:r>
                </a:p>
              </p:txBody>
            </p:sp>
            <p:sp>
              <p:nvSpPr>
                <p:cNvPr id="9290" name="Text Box 2122"/>
                <p:cNvSpPr txBox="1">
                  <a:spLocks noChangeArrowheads="1"/>
                </p:cNvSpPr>
                <p:nvPr/>
              </p:nvSpPr>
              <p:spPr bwMode="auto">
                <a:xfrm>
                  <a:off x="2561" y="374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10</a:t>
                  </a:r>
                </a:p>
              </p:txBody>
            </p:sp>
            <p:sp>
              <p:nvSpPr>
                <p:cNvPr id="9291" name="Text Box 2123"/>
                <p:cNvSpPr txBox="1">
                  <a:spLocks noChangeArrowheads="1"/>
                </p:cNvSpPr>
                <p:nvPr/>
              </p:nvSpPr>
              <p:spPr bwMode="auto">
                <a:xfrm>
                  <a:off x="2809" y="3751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11</a:t>
                  </a:r>
                </a:p>
              </p:txBody>
            </p:sp>
            <p:sp>
              <p:nvSpPr>
                <p:cNvPr id="9292" name="Text Box 2124"/>
                <p:cNvSpPr txBox="1">
                  <a:spLocks noChangeArrowheads="1"/>
                </p:cNvSpPr>
                <p:nvPr/>
              </p:nvSpPr>
              <p:spPr bwMode="auto">
                <a:xfrm>
                  <a:off x="3033" y="3747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12</a:t>
                  </a:r>
                </a:p>
              </p:txBody>
            </p:sp>
            <p:sp>
              <p:nvSpPr>
                <p:cNvPr id="9293" name="Text Box 2125"/>
                <p:cNvSpPr txBox="1">
                  <a:spLocks noChangeArrowheads="1"/>
                </p:cNvSpPr>
                <p:nvPr/>
              </p:nvSpPr>
              <p:spPr bwMode="auto">
                <a:xfrm>
                  <a:off x="3281" y="374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13</a:t>
                  </a:r>
                </a:p>
              </p:txBody>
            </p:sp>
            <p:sp>
              <p:nvSpPr>
                <p:cNvPr id="9294" name="Text Box 2126"/>
                <p:cNvSpPr txBox="1">
                  <a:spLocks noChangeArrowheads="1"/>
                </p:cNvSpPr>
                <p:nvPr/>
              </p:nvSpPr>
              <p:spPr bwMode="auto">
                <a:xfrm>
                  <a:off x="1731" y="3909"/>
                  <a:ext cx="976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>
                      <a:solidFill>
                        <a:schemeClr val="accent2"/>
                      </a:solidFill>
                    </a:rPr>
                    <a:t>Shoe Size</a:t>
                  </a:r>
                </a:p>
              </p:txBody>
            </p:sp>
            <p:sp>
              <p:nvSpPr>
                <p:cNvPr id="9295" name="Text Box 2127"/>
                <p:cNvSpPr txBox="1">
                  <a:spLocks noChangeArrowheads="1"/>
                </p:cNvSpPr>
                <p:nvPr/>
              </p:nvSpPr>
              <p:spPr bwMode="auto">
                <a:xfrm>
                  <a:off x="675" y="3377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60</a:t>
                  </a:r>
                </a:p>
              </p:txBody>
            </p:sp>
            <p:sp>
              <p:nvSpPr>
                <p:cNvPr id="9297" name="Text Box 2129"/>
                <p:cNvSpPr txBox="1">
                  <a:spLocks noChangeArrowheads="1"/>
                </p:cNvSpPr>
                <p:nvPr/>
              </p:nvSpPr>
              <p:spPr bwMode="auto">
                <a:xfrm>
                  <a:off x="675" y="3125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65</a:t>
                  </a:r>
                </a:p>
              </p:txBody>
            </p:sp>
            <p:sp>
              <p:nvSpPr>
                <p:cNvPr id="9298" name="Text Box 2130"/>
                <p:cNvSpPr txBox="1">
                  <a:spLocks noChangeArrowheads="1"/>
                </p:cNvSpPr>
                <p:nvPr/>
              </p:nvSpPr>
              <p:spPr bwMode="auto">
                <a:xfrm>
                  <a:off x="663" y="289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70</a:t>
                  </a:r>
                </a:p>
              </p:txBody>
            </p:sp>
            <p:sp>
              <p:nvSpPr>
                <p:cNvPr id="9299" name="Text Box 2131"/>
                <p:cNvSpPr txBox="1">
                  <a:spLocks noChangeArrowheads="1"/>
                </p:cNvSpPr>
                <p:nvPr/>
              </p:nvSpPr>
              <p:spPr bwMode="auto">
                <a:xfrm>
                  <a:off x="667" y="2657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75</a:t>
                  </a:r>
                </a:p>
              </p:txBody>
            </p:sp>
            <p:sp>
              <p:nvSpPr>
                <p:cNvPr id="9300" name="Text Box 2132"/>
                <p:cNvSpPr txBox="1">
                  <a:spLocks noChangeArrowheads="1"/>
                </p:cNvSpPr>
                <p:nvPr/>
              </p:nvSpPr>
              <p:spPr bwMode="auto">
                <a:xfrm>
                  <a:off x="683" y="239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80</a:t>
                  </a:r>
                </a:p>
              </p:txBody>
            </p:sp>
            <p:sp>
              <p:nvSpPr>
                <p:cNvPr id="9301" name="Text Box 2133"/>
                <p:cNvSpPr txBox="1">
                  <a:spLocks noChangeArrowheads="1"/>
                </p:cNvSpPr>
                <p:nvPr/>
              </p:nvSpPr>
              <p:spPr bwMode="auto">
                <a:xfrm>
                  <a:off x="679" y="2169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85</a:t>
                  </a:r>
                </a:p>
              </p:txBody>
            </p:sp>
            <p:sp>
              <p:nvSpPr>
                <p:cNvPr id="9302" name="Text Box 2134"/>
                <p:cNvSpPr txBox="1">
                  <a:spLocks noChangeArrowheads="1"/>
                </p:cNvSpPr>
                <p:nvPr/>
              </p:nvSpPr>
              <p:spPr bwMode="auto">
                <a:xfrm>
                  <a:off x="671" y="193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90</a:t>
                  </a:r>
                </a:p>
              </p:txBody>
            </p:sp>
            <p:sp>
              <p:nvSpPr>
                <p:cNvPr id="9303" name="Text Box 2135"/>
                <p:cNvSpPr txBox="1">
                  <a:spLocks noChangeArrowheads="1"/>
                </p:cNvSpPr>
                <p:nvPr/>
              </p:nvSpPr>
              <p:spPr bwMode="auto">
                <a:xfrm>
                  <a:off x="675" y="1681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95</a:t>
                  </a:r>
                </a:p>
              </p:txBody>
            </p:sp>
            <p:grpSp>
              <p:nvGrpSpPr>
                <p:cNvPr id="5" name="Group 2156"/>
                <p:cNvGrpSpPr>
                  <a:grpSpLocks/>
                </p:cNvGrpSpPr>
                <p:nvPr/>
              </p:nvGrpSpPr>
              <p:grpSpPr bwMode="auto">
                <a:xfrm>
                  <a:off x="1017" y="1574"/>
                  <a:ext cx="2411" cy="2169"/>
                  <a:chOff x="1349" y="1496"/>
                  <a:chExt cx="2411" cy="2169"/>
                </a:xfrm>
              </p:grpSpPr>
              <p:sp>
                <p:nvSpPr>
                  <p:cNvPr id="9170" name="Rectangle 2002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1" name="Rectangle 2003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2" name="Rectangle 2004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3" name="Rectangle 2005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4" name="Rectangle 2006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3424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5" name="Rectangle 2007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6" name="Rectangle 2008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7" name="Rectangle 2009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8" name="Rectangle 2010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9" name="Rectangle 2011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2" name="Rectangle 2014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3" name="Rectangle 2015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4" name="Rectangle 2016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5" name="Rectangle 2017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6" name="Rectangle 2018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3183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7" name="Rectangle 2019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8" name="Rectangle 2020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9" name="Rectangle 2021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0" name="Rectangle 2022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1" name="Rectangle 2023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3" name="Rectangle 2025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4" name="Rectangle 2026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5" name="Rectangle 2027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6" name="Rectangle 2028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7" name="Rectangle 2029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2942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8" name="Rectangle 2030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9" name="Rectangle 2031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0" name="Rectangle 2032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1" name="Rectangle 2033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2" name="Rectangle 2034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4" name="Rectangle 2036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5" name="Rectangle 2037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6" name="Rectangle 2038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7" name="Rectangle 2039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8" name="Rectangle 2040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2700"/>
                    <a:ext cx="242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9" name="Rectangle 2041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0" name="Rectangle 2042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1" name="Rectangle 2043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2" name="Rectangle 2044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3" name="Rectangle 2045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5" name="Rectangle 2047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6" name="Rectangle 2048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7" name="Rectangle 2049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8" name="Rectangle 2050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9" name="Rectangle 2051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2460"/>
                    <a:ext cx="242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0" name="Rectangle 2052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1" name="Rectangle 2053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2" name="Rectangle 2054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3" name="Rectangle 2055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4" name="Rectangle 2056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6" name="Rectangle 2058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7" name="Rectangle 2059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8" name="Rectangle 2060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9" name="Rectangle 2061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0" name="Rectangle 2062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2219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1" name="Rectangle 2063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2" name="Rectangle 2064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3" name="Rectangle 2065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4" name="Rectangle 2066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5" name="Rectangle 2067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7" name="Rectangle 2069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8" name="Rectangle 2070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9" name="Rectangle 2071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0" name="Rectangle 2072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1" name="Rectangle 2073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1977"/>
                    <a:ext cx="242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2" name="Rectangle 2074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3" name="Rectangle 2075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4" name="Rectangle 2076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5" name="Rectangle 2077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6" name="Rectangle 2078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8" name="Rectangle 2080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9" name="Rectangle 2081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0" name="Rectangle 2082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1" name="Rectangle 2083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2" name="Rectangle 2084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1737"/>
                    <a:ext cx="242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3" name="Rectangle 2085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4" name="Rectangle 2086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5" name="Rectangle 2087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6" name="Rectangle 2088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7" name="Rectangle 2089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5" name="Rectangle 2137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6" name="Rectangle 2138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7" name="Rectangle 2139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8" name="Rectangle 2140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9" name="Rectangle 2141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1496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0" name="Rectangle 2142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1" name="Rectangle 2143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2" name="Rectangle 2144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3" name="Rectangle 2145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4" name="Rectangle 2146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9315" name="Text Box 2147"/>
                <p:cNvSpPr txBox="1">
                  <a:spLocks noChangeArrowheads="1"/>
                </p:cNvSpPr>
                <p:nvPr/>
              </p:nvSpPr>
              <p:spPr bwMode="auto">
                <a:xfrm>
                  <a:off x="647" y="1470"/>
                  <a:ext cx="449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100</a:t>
                  </a:r>
                </a:p>
              </p:txBody>
            </p:sp>
            <p:sp>
              <p:nvSpPr>
                <p:cNvPr id="9316" name="Text Box 2148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42" y="2600"/>
                  <a:ext cx="976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GB" sz="2000">
                      <a:solidFill>
                        <a:schemeClr val="accent2"/>
                      </a:solidFill>
                    </a:rPr>
                    <a:t>Mass (kg)</a:t>
                  </a:r>
                </a:p>
              </p:txBody>
            </p:sp>
            <p:sp>
              <p:nvSpPr>
                <p:cNvPr id="9325" name="Line 2157"/>
                <p:cNvSpPr>
                  <a:spLocks noChangeShapeType="1"/>
                </p:cNvSpPr>
                <p:nvPr/>
              </p:nvSpPr>
              <p:spPr bwMode="auto">
                <a:xfrm>
                  <a:off x="1017" y="3743"/>
                  <a:ext cx="2411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9282" name="Line 2114"/>
                <p:cNvSpPr>
                  <a:spLocks noChangeShapeType="1"/>
                </p:cNvSpPr>
                <p:nvPr/>
              </p:nvSpPr>
              <p:spPr bwMode="auto">
                <a:xfrm>
                  <a:off x="1017" y="1582"/>
                  <a:ext cx="0" cy="2169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9328" name="Text Box 2160" descr="Parchment"/>
              <p:cNvSpPr txBox="1">
                <a:spLocks noChangeArrowheads="1"/>
              </p:cNvSpPr>
              <p:nvPr/>
            </p:nvSpPr>
            <p:spPr bwMode="auto">
              <a:xfrm>
                <a:off x="444" y="216"/>
                <a:ext cx="5088" cy="5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2000" dirty="0"/>
                  <a:t>The table below shows the shoe size and mass of 10 men.</a:t>
                </a:r>
              </a:p>
              <a:p>
                <a:pPr>
                  <a:spcBef>
                    <a:spcPct val="50000"/>
                  </a:spcBef>
                </a:pPr>
                <a:r>
                  <a:rPr lang="en-GB" sz="2000" dirty="0"/>
                  <a:t>Plot a </a:t>
                </a:r>
                <a:r>
                  <a:rPr lang="en-GB" sz="2000" dirty="0">
                    <a:solidFill>
                      <a:srgbClr val="FF0000"/>
                    </a:solidFill>
                  </a:rPr>
                  <a:t>scatter graph </a:t>
                </a:r>
                <a:r>
                  <a:rPr lang="en-GB" sz="2000" dirty="0"/>
                  <a:t>for this data</a:t>
                </a:r>
                <a:r>
                  <a:rPr lang="en-GB" sz="2000" dirty="0">
                    <a:solidFill>
                      <a:schemeClr val="accent2"/>
                    </a:solidFill>
                  </a:rPr>
                  <a:t>.</a:t>
                </a:r>
              </a:p>
            </p:txBody>
          </p:sp>
          <p:sp>
            <p:nvSpPr>
              <p:cNvPr id="9351" name="Rectangle 2183"/>
              <p:cNvSpPr>
                <a:spLocks noChangeArrowheads="1"/>
              </p:cNvSpPr>
              <p:nvPr/>
            </p:nvSpPr>
            <p:spPr bwMode="auto">
              <a:xfrm>
                <a:off x="5066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80</a:t>
                </a:r>
              </a:p>
            </p:txBody>
          </p:sp>
          <p:sp>
            <p:nvSpPr>
              <p:cNvPr id="9350" name="Rectangle 2182"/>
              <p:cNvSpPr>
                <a:spLocks noChangeArrowheads="1"/>
              </p:cNvSpPr>
              <p:nvPr/>
            </p:nvSpPr>
            <p:spPr bwMode="auto">
              <a:xfrm>
                <a:off x="4600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74</a:t>
                </a:r>
              </a:p>
            </p:txBody>
          </p:sp>
          <p:sp>
            <p:nvSpPr>
              <p:cNvPr id="9349" name="Rectangle 2181"/>
              <p:cNvSpPr>
                <a:spLocks noChangeArrowheads="1"/>
              </p:cNvSpPr>
              <p:nvPr/>
            </p:nvSpPr>
            <p:spPr bwMode="auto">
              <a:xfrm>
                <a:off x="4134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88</a:t>
                </a:r>
              </a:p>
            </p:txBody>
          </p:sp>
          <p:sp>
            <p:nvSpPr>
              <p:cNvPr id="9348" name="Rectangle 2180"/>
              <p:cNvSpPr>
                <a:spLocks noChangeArrowheads="1"/>
              </p:cNvSpPr>
              <p:nvPr/>
            </p:nvSpPr>
            <p:spPr bwMode="auto">
              <a:xfrm>
                <a:off x="3668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76</a:t>
                </a:r>
              </a:p>
            </p:txBody>
          </p:sp>
          <p:sp>
            <p:nvSpPr>
              <p:cNvPr id="9347" name="Rectangle 2179"/>
              <p:cNvSpPr>
                <a:spLocks noChangeArrowheads="1"/>
              </p:cNvSpPr>
              <p:nvPr/>
            </p:nvSpPr>
            <p:spPr bwMode="auto">
              <a:xfrm>
                <a:off x="3202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78</a:t>
                </a:r>
              </a:p>
            </p:txBody>
          </p:sp>
          <p:sp>
            <p:nvSpPr>
              <p:cNvPr id="9346" name="Rectangle 2178"/>
              <p:cNvSpPr>
                <a:spLocks noChangeArrowheads="1"/>
              </p:cNvSpPr>
              <p:nvPr/>
            </p:nvSpPr>
            <p:spPr bwMode="auto">
              <a:xfrm>
                <a:off x="2735" y="1129"/>
                <a:ext cx="467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78</a:t>
                </a:r>
              </a:p>
            </p:txBody>
          </p:sp>
          <p:sp>
            <p:nvSpPr>
              <p:cNvPr id="9345" name="Rectangle 2177"/>
              <p:cNvSpPr>
                <a:spLocks noChangeArrowheads="1"/>
              </p:cNvSpPr>
              <p:nvPr/>
            </p:nvSpPr>
            <p:spPr bwMode="auto">
              <a:xfrm>
                <a:off x="2269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92</a:t>
                </a:r>
              </a:p>
            </p:txBody>
          </p:sp>
          <p:sp>
            <p:nvSpPr>
              <p:cNvPr id="9344" name="Rectangle 2176"/>
              <p:cNvSpPr>
                <a:spLocks noChangeArrowheads="1"/>
              </p:cNvSpPr>
              <p:nvPr/>
            </p:nvSpPr>
            <p:spPr bwMode="auto">
              <a:xfrm>
                <a:off x="1803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68</a:t>
                </a:r>
              </a:p>
            </p:txBody>
          </p:sp>
          <p:sp>
            <p:nvSpPr>
              <p:cNvPr id="9343" name="Rectangle 2175"/>
              <p:cNvSpPr>
                <a:spLocks noChangeArrowheads="1"/>
              </p:cNvSpPr>
              <p:nvPr/>
            </p:nvSpPr>
            <p:spPr bwMode="auto">
              <a:xfrm>
                <a:off x="1337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97</a:t>
                </a:r>
              </a:p>
            </p:txBody>
          </p:sp>
          <p:sp>
            <p:nvSpPr>
              <p:cNvPr id="9342" name="Rectangle 2174"/>
              <p:cNvSpPr>
                <a:spLocks noChangeArrowheads="1"/>
              </p:cNvSpPr>
              <p:nvPr/>
            </p:nvSpPr>
            <p:spPr bwMode="auto">
              <a:xfrm>
                <a:off x="871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65</a:t>
                </a:r>
              </a:p>
            </p:txBody>
          </p:sp>
          <p:sp>
            <p:nvSpPr>
              <p:cNvPr id="9341" name="Rectangle 2173"/>
              <p:cNvSpPr>
                <a:spLocks noChangeArrowheads="1"/>
              </p:cNvSpPr>
              <p:nvPr/>
            </p:nvSpPr>
            <p:spPr bwMode="auto">
              <a:xfrm>
                <a:off x="405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</a:pPr>
                <a:r>
                  <a:rPr lang="en-GB" sz="1800">
                    <a:solidFill>
                      <a:schemeClr val="accent2"/>
                    </a:solidFill>
                  </a:rPr>
                  <a:t>Mass</a:t>
                </a:r>
              </a:p>
            </p:txBody>
          </p:sp>
          <p:sp>
            <p:nvSpPr>
              <p:cNvPr id="9340" name="Rectangle 2172"/>
              <p:cNvSpPr>
                <a:spLocks noChangeArrowheads="1"/>
              </p:cNvSpPr>
              <p:nvPr/>
            </p:nvSpPr>
            <p:spPr bwMode="auto">
              <a:xfrm>
                <a:off x="5066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8</a:t>
                </a:r>
              </a:p>
            </p:txBody>
          </p:sp>
          <p:sp>
            <p:nvSpPr>
              <p:cNvPr id="9339" name="Rectangle 2171"/>
              <p:cNvSpPr>
                <a:spLocks noChangeArrowheads="1"/>
              </p:cNvSpPr>
              <p:nvPr/>
            </p:nvSpPr>
            <p:spPr bwMode="auto">
              <a:xfrm>
                <a:off x="4600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6</a:t>
                </a:r>
              </a:p>
            </p:txBody>
          </p:sp>
          <p:sp>
            <p:nvSpPr>
              <p:cNvPr id="9338" name="Rectangle 2170"/>
              <p:cNvSpPr>
                <a:spLocks noChangeArrowheads="1"/>
              </p:cNvSpPr>
              <p:nvPr/>
            </p:nvSpPr>
            <p:spPr bwMode="auto">
              <a:xfrm>
                <a:off x="4134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11</a:t>
                </a:r>
              </a:p>
            </p:txBody>
          </p:sp>
          <p:sp>
            <p:nvSpPr>
              <p:cNvPr id="9337" name="Rectangle 2169"/>
              <p:cNvSpPr>
                <a:spLocks noChangeArrowheads="1"/>
              </p:cNvSpPr>
              <p:nvPr/>
            </p:nvSpPr>
            <p:spPr bwMode="auto">
              <a:xfrm>
                <a:off x="3668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8</a:t>
                </a:r>
              </a:p>
            </p:txBody>
          </p:sp>
          <p:sp>
            <p:nvSpPr>
              <p:cNvPr id="9336" name="Rectangle 2168"/>
              <p:cNvSpPr>
                <a:spLocks noChangeArrowheads="1"/>
              </p:cNvSpPr>
              <p:nvPr/>
            </p:nvSpPr>
            <p:spPr bwMode="auto">
              <a:xfrm>
                <a:off x="3202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9</a:t>
                </a:r>
              </a:p>
            </p:txBody>
          </p:sp>
          <p:sp>
            <p:nvSpPr>
              <p:cNvPr id="9335" name="Rectangle 2167"/>
              <p:cNvSpPr>
                <a:spLocks noChangeArrowheads="1"/>
              </p:cNvSpPr>
              <p:nvPr/>
            </p:nvSpPr>
            <p:spPr bwMode="auto">
              <a:xfrm>
                <a:off x="2735" y="880"/>
                <a:ext cx="467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10</a:t>
                </a:r>
              </a:p>
            </p:txBody>
          </p:sp>
          <p:sp>
            <p:nvSpPr>
              <p:cNvPr id="9334" name="Rectangle 2166"/>
              <p:cNvSpPr>
                <a:spLocks noChangeArrowheads="1"/>
              </p:cNvSpPr>
              <p:nvPr/>
            </p:nvSpPr>
            <p:spPr bwMode="auto">
              <a:xfrm>
                <a:off x="2269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10</a:t>
                </a:r>
              </a:p>
            </p:txBody>
          </p:sp>
          <p:sp>
            <p:nvSpPr>
              <p:cNvPr id="9333" name="Rectangle 2165"/>
              <p:cNvSpPr>
                <a:spLocks noChangeArrowheads="1"/>
              </p:cNvSpPr>
              <p:nvPr/>
            </p:nvSpPr>
            <p:spPr bwMode="auto">
              <a:xfrm>
                <a:off x="1803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 dirty="0"/>
                  <a:t>12</a:t>
                </a:r>
              </a:p>
            </p:txBody>
          </p:sp>
          <p:sp>
            <p:nvSpPr>
              <p:cNvPr id="9332" name="Rectangle 2164"/>
              <p:cNvSpPr>
                <a:spLocks noChangeArrowheads="1"/>
              </p:cNvSpPr>
              <p:nvPr/>
            </p:nvSpPr>
            <p:spPr bwMode="auto">
              <a:xfrm>
                <a:off x="1337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12</a:t>
                </a:r>
              </a:p>
            </p:txBody>
          </p:sp>
          <p:sp>
            <p:nvSpPr>
              <p:cNvPr id="9331" name="Rectangle 2163"/>
              <p:cNvSpPr>
                <a:spLocks noChangeArrowheads="1"/>
              </p:cNvSpPr>
              <p:nvPr/>
            </p:nvSpPr>
            <p:spPr bwMode="auto">
              <a:xfrm>
                <a:off x="871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5</a:t>
                </a:r>
              </a:p>
            </p:txBody>
          </p:sp>
          <p:sp>
            <p:nvSpPr>
              <p:cNvPr id="9330" name="Rectangle 2162"/>
              <p:cNvSpPr>
                <a:spLocks noChangeArrowheads="1"/>
              </p:cNvSpPr>
              <p:nvPr/>
            </p:nvSpPr>
            <p:spPr bwMode="auto">
              <a:xfrm>
                <a:off x="405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</a:pPr>
                <a:r>
                  <a:rPr lang="en-GB" sz="1800">
                    <a:solidFill>
                      <a:schemeClr val="accent2"/>
                    </a:solidFill>
                  </a:rPr>
                  <a:t>Size</a:t>
                </a:r>
              </a:p>
            </p:txBody>
          </p:sp>
          <p:sp>
            <p:nvSpPr>
              <p:cNvPr id="9352" name="Line 2184"/>
              <p:cNvSpPr>
                <a:spLocks noChangeShapeType="1"/>
              </p:cNvSpPr>
              <p:nvPr/>
            </p:nvSpPr>
            <p:spPr bwMode="auto">
              <a:xfrm>
                <a:off x="405" y="880"/>
                <a:ext cx="512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3" name="Line 2185"/>
              <p:cNvSpPr>
                <a:spLocks noChangeShapeType="1"/>
              </p:cNvSpPr>
              <p:nvPr/>
            </p:nvSpPr>
            <p:spPr bwMode="auto">
              <a:xfrm>
                <a:off x="405" y="1129"/>
                <a:ext cx="512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4" name="Line 2186"/>
              <p:cNvSpPr>
                <a:spLocks noChangeShapeType="1"/>
              </p:cNvSpPr>
              <p:nvPr/>
            </p:nvSpPr>
            <p:spPr bwMode="auto">
              <a:xfrm>
                <a:off x="405" y="1378"/>
                <a:ext cx="512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5" name="Line 2187"/>
              <p:cNvSpPr>
                <a:spLocks noChangeShapeType="1"/>
              </p:cNvSpPr>
              <p:nvPr/>
            </p:nvSpPr>
            <p:spPr bwMode="auto">
              <a:xfrm>
                <a:off x="405" y="880"/>
                <a:ext cx="0" cy="498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6" name="Line 2188"/>
              <p:cNvSpPr>
                <a:spLocks noChangeShapeType="1"/>
              </p:cNvSpPr>
              <p:nvPr/>
            </p:nvSpPr>
            <p:spPr bwMode="auto">
              <a:xfrm>
                <a:off x="871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7" name="Line 2189"/>
              <p:cNvSpPr>
                <a:spLocks noChangeShapeType="1"/>
              </p:cNvSpPr>
              <p:nvPr/>
            </p:nvSpPr>
            <p:spPr bwMode="auto">
              <a:xfrm>
                <a:off x="1337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8" name="Line 2190"/>
              <p:cNvSpPr>
                <a:spLocks noChangeShapeType="1"/>
              </p:cNvSpPr>
              <p:nvPr/>
            </p:nvSpPr>
            <p:spPr bwMode="auto">
              <a:xfrm>
                <a:off x="1803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9" name="Line 2191"/>
              <p:cNvSpPr>
                <a:spLocks noChangeShapeType="1"/>
              </p:cNvSpPr>
              <p:nvPr/>
            </p:nvSpPr>
            <p:spPr bwMode="auto">
              <a:xfrm>
                <a:off x="2269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0" name="Line 2192"/>
              <p:cNvSpPr>
                <a:spLocks noChangeShapeType="1"/>
              </p:cNvSpPr>
              <p:nvPr/>
            </p:nvSpPr>
            <p:spPr bwMode="auto">
              <a:xfrm>
                <a:off x="2735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1" name="Line 2193"/>
              <p:cNvSpPr>
                <a:spLocks noChangeShapeType="1"/>
              </p:cNvSpPr>
              <p:nvPr/>
            </p:nvSpPr>
            <p:spPr bwMode="auto">
              <a:xfrm>
                <a:off x="3202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2" name="Line 2194"/>
              <p:cNvSpPr>
                <a:spLocks noChangeShapeType="1"/>
              </p:cNvSpPr>
              <p:nvPr/>
            </p:nvSpPr>
            <p:spPr bwMode="auto">
              <a:xfrm>
                <a:off x="3668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3" name="Line 2195"/>
              <p:cNvSpPr>
                <a:spLocks noChangeShapeType="1"/>
              </p:cNvSpPr>
              <p:nvPr/>
            </p:nvSpPr>
            <p:spPr bwMode="auto">
              <a:xfrm>
                <a:off x="4134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4" name="Line 2196"/>
              <p:cNvSpPr>
                <a:spLocks noChangeShapeType="1"/>
              </p:cNvSpPr>
              <p:nvPr/>
            </p:nvSpPr>
            <p:spPr bwMode="auto">
              <a:xfrm>
                <a:off x="4600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5" name="Line 2197"/>
              <p:cNvSpPr>
                <a:spLocks noChangeShapeType="1"/>
              </p:cNvSpPr>
              <p:nvPr/>
            </p:nvSpPr>
            <p:spPr bwMode="auto">
              <a:xfrm>
                <a:off x="5066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6" name="Line 2198"/>
              <p:cNvSpPr>
                <a:spLocks noChangeShapeType="1"/>
              </p:cNvSpPr>
              <p:nvPr/>
            </p:nvSpPr>
            <p:spPr bwMode="auto">
              <a:xfrm>
                <a:off x="5532" y="880"/>
                <a:ext cx="0" cy="498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6" name="Group 2223"/>
            <p:cNvGrpSpPr>
              <a:grpSpLocks/>
            </p:cNvGrpSpPr>
            <p:nvPr/>
          </p:nvGrpSpPr>
          <p:grpSpPr bwMode="auto">
            <a:xfrm>
              <a:off x="1049" y="3519"/>
              <a:ext cx="281" cy="281"/>
              <a:chOff x="854" y="3609"/>
              <a:chExt cx="281" cy="281"/>
            </a:xfrm>
          </p:grpSpPr>
          <p:grpSp>
            <p:nvGrpSpPr>
              <p:cNvPr id="7" name="Group 2222"/>
              <p:cNvGrpSpPr>
                <a:grpSpLocks/>
              </p:cNvGrpSpPr>
              <p:nvPr/>
            </p:nvGrpSpPr>
            <p:grpSpPr bwMode="auto">
              <a:xfrm>
                <a:off x="891" y="3616"/>
                <a:ext cx="244" cy="274"/>
                <a:chOff x="891" y="3616"/>
                <a:chExt cx="244" cy="274"/>
              </a:xfrm>
            </p:grpSpPr>
            <p:sp>
              <p:nvSpPr>
                <p:cNvPr id="9385" name="Line 2217"/>
                <p:cNvSpPr>
                  <a:spLocks noChangeShapeType="1"/>
                </p:cNvSpPr>
                <p:nvPr/>
              </p:nvSpPr>
              <p:spPr bwMode="auto">
                <a:xfrm>
                  <a:off x="900" y="3852"/>
                  <a:ext cx="234" cy="0"/>
                </a:xfrm>
                <a:prstGeom prst="line">
                  <a:avLst/>
                </a:prstGeom>
                <a:noFill/>
                <a:ln w="2857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9386" name="Freeform 2218"/>
                <p:cNvSpPr>
                  <a:spLocks/>
                </p:cNvSpPr>
                <p:nvPr/>
              </p:nvSpPr>
              <p:spPr bwMode="auto">
                <a:xfrm>
                  <a:off x="892" y="3806"/>
                  <a:ext cx="243" cy="84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97" y="48"/>
                    </a:cxn>
                    <a:cxn ang="0">
                      <a:pos x="120" y="0"/>
                    </a:cxn>
                    <a:cxn ang="0">
                      <a:pos x="154" y="84"/>
                    </a:cxn>
                    <a:cxn ang="0">
                      <a:pos x="175" y="44"/>
                    </a:cxn>
                    <a:cxn ang="0">
                      <a:pos x="243" y="44"/>
                    </a:cxn>
                  </a:cxnLst>
                  <a:rect l="0" t="0" r="r" b="b"/>
                  <a:pathLst>
                    <a:path w="243" h="84">
                      <a:moveTo>
                        <a:pt x="0" y="48"/>
                      </a:moveTo>
                      <a:lnTo>
                        <a:pt x="97" y="48"/>
                      </a:lnTo>
                      <a:lnTo>
                        <a:pt x="120" y="0"/>
                      </a:lnTo>
                      <a:lnTo>
                        <a:pt x="154" y="84"/>
                      </a:lnTo>
                      <a:lnTo>
                        <a:pt x="175" y="44"/>
                      </a:lnTo>
                      <a:lnTo>
                        <a:pt x="243" y="44"/>
                      </a:ln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9387" name="Line 2219"/>
                <p:cNvSpPr>
                  <a:spLocks noChangeShapeType="1"/>
                </p:cNvSpPr>
                <p:nvPr/>
              </p:nvSpPr>
              <p:spPr bwMode="auto">
                <a:xfrm rot="5400000">
                  <a:off x="774" y="3733"/>
                  <a:ext cx="234" cy="0"/>
                </a:xfrm>
                <a:prstGeom prst="line">
                  <a:avLst/>
                </a:prstGeom>
                <a:noFill/>
                <a:ln w="2857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9388" name="Freeform 2220"/>
              <p:cNvSpPr>
                <a:spLocks/>
              </p:cNvSpPr>
              <p:nvPr/>
            </p:nvSpPr>
            <p:spPr bwMode="auto">
              <a:xfrm rot="5400000">
                <a:off x="774" y="3689"/>
                <a:ext cx="243" cy="84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97" y="48"/>
                  </a:cxn>
                  <a:cxn ang="0">
                    <a:pos x="120" y="0"/>
                  </a:cxn>
                  <a:cxn ang="0">
                    <a:pos x="154" y="84"/>
                  </a:cxn>
                  <a:cxn ang="0">
                    <a:pos x="175" y="44"/>
                  </a:cxn>
                  <a:cxn ang="0">
                    <a:pos x="243" y="44"/>
                  </a:cxn>
                </a:cxnLst>
                <a:rect l="0" t="0" r="r" b="b"/>
                <a:pathLst>
                  <a:path w="243" h="84">
                    <a:moveTo>
                      <a:pt x="0" y="48"/>
                    </a:moveTo>
                    <a:lnTo>
                      <a:pt x="97" y="48"/>
                    </a:lnTo>
                    <a:lnTo>
                      <a:pt x="120" y="0"/>
                    </a:lnTo>
                    <a:lnTo>
                      <a:pt x="154" y="84"/>
                    </a:lnTo>
                    <a:lnTo>
                      <a:pt x="175" y="44"/>
                    </a:lnTo>
                    <a:lnTo>
                      <a:pt x="243" y="44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9373" name="Rectangle 2205"/>
          <p:cNvSpPr>
            <a:spLocks noChangeArrowheads="1"/>
          </p:cNvSpPr>
          <p:nvPr/>
        </p:nvSpPr>
        <p:spPr bwMode="auto">
          <a:xfrm>
            <a:off x="7291784" y="1397000"/>
            <a:ext cx="736600" cy="80645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9374" name="Oval 2206"/>
          <p:cNvSpPr>
            <a:spLocks noChangeArrowheads="1"/>
          </p:cNvSpPr>
          <p:nvPr/>
        </p:nvSpPr>
        <p:spPr bwMode="auto">
          <a:xfrm>
            <a:off x="2457450" y="5176838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5" name="Oval 2206"/>
          <p:cNvSpPr>
            <a:spLocks noChangeArrowheads="1"/>
          </p:cNvSpPr>
          <p:nvPr/>
        </p:nvSpPr>
        <p:spPr bwMode="auto">
          <a:xfrm>
            <a:off x="5150222" y="2708920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6" name="Oval 2206"/>
          <p:cNvSpPr>
            <a:spLocks noChangeArrowheads="1"/>
          </p:cNvSpPr>
          <p:nvPr/>
        </p:nvSpPr>
        <p:spPr bwMode="auto">
          <a:xfrm>
            <a:off x="5148064" y="4941168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7" name="Oval 2206"/>
          <p:cNvSpPr>
            <a:spLocks noChangeArrowheads="1"/>
          </p:cNvSpPr>
          <p:nvPr/>
        </p:nvSpPr>
        <p:spPr bwMode="auto">
          <a:xfrm>
            <a:off x="4370724" y="3140968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8" name="Oval 2206"/>
          <p:cNvSpPr>
            <a:spLocks noChangeArrowheads="1"/>
          </p:cNvSpPr>
          <p:nvPr/>
        </p:nvSpPr>
        <p:spPr bwMode="auto">
          <a:xfrm>
            <a:off x="4370724" y="4143543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9" name="Oval 2206"/>
          <p:cNvSpPr>
            <a:spLocks noChangeArrowheads="1"/>
          </p:cNvSpPr>
          <p:nvPr/>
        </p:nvSpPr>
        <p:spPr bwMode="auto">
          <a:xfrm>
            <a:off x="3995936" y="4276616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70" name="Oval 2206"/>
          <p:cNvSpPr>
            <a:spLocks noChangeArrowheads="1"/>
          </p:cNvSpPr>
          <p:nvPr/>
        </p:nvSpPr>
        <p:spPr bwMode="auto">
          <a:xfrm>
            <a:off x="3606400" y="4314358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33" name="Oval 2206"/>
          <p:cNvSpPr>
            <a:spLocks noChangeArrowheads="1"/>
          </p:cNvSpPr>
          <p:nvPr/>
        </p:nvSpPr>
        <p:spPr bwMode="auto">
          <a:xfrm>
            <a:off x="4760260" y="3386914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72" name="Oval 2206"/>
          <p:cNvSpPr>
            <a:spLocks noChangeArrowheads="1"/>
          </p:cNvSpPr>
          <p:nvPr/>
        </p:nvSpPr>
        <p:spPr bwMode="auto">
          <a:xfrm>
            <a:off x="2843808" y="4568538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156604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224"/>
          <p:cNvGrpSpPr>
            <a:grpSpLocks/>
          </p:cNvGrpSpPr>
          <p:nvPr/>
        </p:nvGrpSpPr>
        <p:grpSpPr bwMode="auto">
          <a:xfrm>
            <a:off x="642938" y="342900"/>
            <a:ext cx="8139112" cy="6286500"/>
            <a:chOff x="405" y="216"/>
            <a:chExt cx="5127" cy="3960"/>
          </a:xfrm>
        </p:grpSpPr>
        <p:grpSp>
          <p:nvGrpSpPr>
            <p:cNvPr id="3" name="Group 2209"/>
            <p:cNvGrpSpPr>
              <a:grpSpLocks/>
            </p:cNvGrpSpPr>
            <p:nvPr/>
          </p:nvGrpSpPr>
          <p:grpSpPr bwMode="auto">
            <a:xfrm>
              <a:off x="405" y="216"/>
              <a:ext cx="5127" cy="3960"/>
              <a:chOff x="405" y="216"/>
              <a:chExt cx="5127" cy="3960"/>
            </a:xfrm>
          </p:grpSpPr>
          <p:grpSp>
            <p:nvGrpSpPr>
              <p:cNvPr id="4" name="Group 2208"/>
              <p:cNvGrpSpPr>
                <a:grpSpLocks/>
              </p:cNvGrpSpPr>
              <p:nvPr/>
            </p:nvGrpSpPr>
            <p:grpSpPr bwMode="auto">
              <a:xfrm>
                <a:off x="477" y="1487"/>
                <a:ext cx="3204" cy="2689"/>
                <a:chOff x="405" y="1470"/>
                <a:chExt cx="3204" cy="2689"/>
              </a:xfrm>
            </p:grpSpPr>
            <p:sp>
              <p:nvSpPr>
                <p:cNvPr id="9283" name="Text Box 2115"/>
                <p:cNvSpPr txBox="1">
                  <a:spLocks noChangeArrowheads="1"/>
                </p:cNvSpPr>
                <p:nvPr/>
              </p:nvSpPr>
              <p:spPr bwMode="auto">
                <a:xfrm>
                  <a:off x="1131" y="3751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4</a:t>
                  </a:r>
                </a:p>
              </p:txBody>
            </p:sp>
            <p:sp>
              <p:nvSpPr>
                <p:cNvPr id="9284" name="Text Box 2116"/>
                <p:cNvSpPr txBox="1">
                  <a:spLocks noChangeArrowheads="1"/>
                </p:cNvSpPr>
                <p:nvPr/>
              </p:nvSpPr>
              <p:spPr bwMode="auto">
                <a:xfrm>
                  <a:off x="1395" y="3751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5</a:t>
                  </a:r>
                </a:p>
              </p:txBody>
            </p:sp>
            <p:sp>
              <p:nvSpPr>
                <p:cNvPr id="9286" name="Text Box 2118"/>
                <p:cNvSpPr txBox="1">
                  <a:spLocks noChangeArrowheads="1"/>
                </p:cNvSpPr>
                <p:nvPr/>
              </p:nvSpPr>
              <p:spPr bwMode="auto">
                <a:xfrm>
                  <a:off x="1659" y="3747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6</a:t>
                  </a:r>
                </a:p>
              </p:txBody>
            </p:sp>
            <p:sp>
              <p:nvSpPr>
                <p:cNvPr id="9287" name="Text Box 2119"/>
                <p:cNvSpPr txBox="1">
                  <a:spLocks noChangeArrowheads="1"/>
                </p:cNvSpPr>
                <p:nvPr/>
              </p:nvSpPr>
              <p:spPr bwMode="auto">
                <a:xfrm>
                  <a:off x="1869" y="3751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7</a:t>
                  </a:r>
                </a:p>
              </p:txBody>
            </p:sp>
            <p:sp>
              <p:nvSpPr>
                <p:cNvPr id="9288" name="Text Box 2120"/>
                <p:cNvSpPr txBox="1">
                  <a:spLocks noChangeArrowheads="1"/>
                </p:cNvSpPr>
                <p:nvPr/>
              </p:nvSpPr>
              <p:spPr bwMode="auto">
                <a:xfrm>
                  <a:off x="2125" y="3743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8</a:t>
                  </a:r>
                </a:p>
              </p:txBody>
            </p:sp>
            <p:sp>
              <p:nvSpPr>
                <p:cNvPr id="9289" name="Text Box 2121"/>
                <p:cNvSpPr txBox="1">
                  <a:spLocks noChangeArrowheads="1"/>
                </p:cNvSpPr>
                <p:nvPr/>
              </p:nvSpPr>
              <p:spPr bwMode="auto">
                <a:xfrm>
                  <a:off x="2365" y="3739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9</a:t>
                  </a:r>
                </a:p>
              </p:txBody>
            </p:sp>
            <p:sp>
              <p:nvSpPr>
                <p:cNvPr id="9290" name="Text Box 2122"/>
                <p:cNvSpPr txBox="1">
                  <a:spLocks noChangeArrowheads="1"/>
                </p:cNvSpPr>
                <p:nvPr/>
              </p:nvSpPr>
              <p:spPr bwMode="auto">
                <a:xfrm>
                  <a:off x="2561" y="374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10</a:t>
                  </a:r>
                </a:p>
              </p:txBody>
            </p:sp>
            <p:sp>
              <p:nvSpPr>
                <p:cNvPr id="9291" name="Text Box 2123"/>
                <p:cNvSpPr txBox="1">
                  <a:spLocks noChangeArrowheads="1"/>
                </p:cNvSpPr>
                <p:nvPr/>
              </p:nvSpPr>
              <p:spPr bwMode="auto">
                <a:xfrm>
                  <a:off x="2809" y="3751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11</a:t>
                  </a:r>
                </a:p>
              </p:txBody>
            </p:sp>
            <p:sp>
              <p:nvSpPr>
                <p:cNvPr id="9292" name="Text Box 2124"/>
                <p:cNvSpPr txBox="1">
                  <a:spLocks noChangeArrowheads="1"/>
                </p:cNvSpPr>
                <p:nvPr/>
              </p:nvSpPr>
              <p:spPr bwMode="auto">
                <a:xfrm>
                  <a:off x="3033" y="3747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12</a:t>
                  </a:r>
                </a:p>
              </p:txBody>
            </p:sp>
            <p:sp>
              <p:nvSpPr>
                <p:cNvPr id="9293" name="Text Box 2125"/>
                <p:cNvSpPr txBox="1">
                  <a:spLocks noChangeArrowheads="1"/>
                </p:cNvSpPr>
                <p:nvPr/>
              </p:nvSpPr>
              <p:spPr bwMode="auto">
                <a:xfrm>
                  <a:off x="3281" y="374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13</a:t>
                  </a:r>
                </a:p>
              </p:txBody>
            </p:sp>
            <p:sp>
              <p:nvSpPr>
                <p:cNvPr id="9294" name="Text Box 2126"/>
                <p:cNvSpPr txBox="1">
                  <a:spLocks noChangeArrowheads="1"/>
                </p:cNvSpPr>
                <p:nvPr/>
              </p:nvSpPr>
              <p:spPr bwMode="auto">
                <a:xfrm>
                  <a:off x="1731" y="3909"/>
                  <a:ext cx="976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>
                      <a:solidFill>
                        <a:schemeClr val="accent2"/>
                      </a:solidFill>
                    </a:rPr>
                    <a:t>Shoe Size</a:t>
                  </a:r>
                </a:p>
              </p:txBody>
            </p:sp>
            <p:sp>
              <p:nvSpPr>
                <p:cNvPr id="9295" name="Text Box 2127"/>
                <p:cNvSpPr txBox="1">
                  <a:spLocks noChangeArrowheads="1"/>
                </p:cNvSpPr>
                <p:nvPr/>
              </p:nvSpPr>
              <p:spPr bwMode="auto">
                <a:xfrm>
                  <a:off x="675" y="3377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60</a:t>
                  </a:r>
                </a:p>
              </p:txBody>
            </p:sp>
            <p:sp>
              <p:nvSpPr>
                <p:cNvPr id="9297" name="Text Box 2129"/>
                <p:cNvSpPr txBox="1">
                  <a:spLocks noChangeArrowheads="1"/>
                </p:cNvSpPr>
                <p:nvPr/>
              </p:nvSpPr>
              <p:spPr bwMode="auto">
                <a:xfrm>
                  <a:off x="675" y="3125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65</a:t>
                  </a:r>
                </a:p>
              </p:txBody>
            </p:sp>
            <p:sp>
              <p:nvSpPr>
                <p:cNvPr id="9298" name="Text Box 2130"/>
                <p:cNvSpPr txBox="1">
                  <a:spLocks noChangeArrowheads="1"/>
                </p:cNvSpPr>
                <p:nvPr/>
              </p:nvSpPr>
              <p:spPr bwMode="auto">
                <a:xfrm>
                  <a:off x="663" y="289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70</a:t>
                  </a:r>
                </a:p>
              </p:txBody>
            </p:sp>
            <p:sp>
              <p:nvSpPr>
                <p:cNvPr id="9299" name="Text Box 2131"/>
                <p:cNvSpPr txBox="1">
                  <a:spLocks noChangeArrowheads="1"/>
                </p:cNvSpPr>
                <p:nvPr/>
              </p:nvSpPr>
              <p:spPr bwMode="auto">
                <a:xfrm>
                  <a:off x="667" y="2657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75</a:t>
                  </a:r>
                </a:p>
              </p:txBody>
            </p:sp>
            <p:sp>
              <p:nvSpPr>
                <p:cNvPr id="9300" name="Text Box 2132"/>
                <p:cNvSpPr txBox="1">
                  <a:spLocks noChangeArrowheads="1"/>
                </p:cNvSpPr>
                <p:nvPr/>
              </p:nvSpPr>
              <p:spPr bwMode="auto">
                <a:xfrm>
                  <a:off x="683" y="239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80</a:t>
                  </a:r>
                </a:p>
              </p:txBody>
            </p:sp>
            <p:sp>
              <p:nvSpPr>
                <p:cNvPr id="9301" name="Text Box 2133"/>
                <p:cNvSpPr txBox="1">
                  <a:spLocks noChangeArrowheads="1"/>
                </p:cNvSpPr>
                <p:nvPr/>
              </p:nvSpPr>
              <p:spPr bwMode="auto">
                <a:xfrm>
                  <a:off x="679" y="2169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85</a:t>
                  </a:r>
                </a:p>
              </p:txBody>
            </p:sp>
            <p:sp>
              <p:nvSpPr>
                <p:cNvPr id="9302" name="Text Box 2134"/>
                <p:cNvSpPr txBox="1">
                  <a:spLocks noChangeArrowheads="1"/>
                </p:cNvSpPr>
                <p:nvPr/>
              </p:nvSpPr>
              <p:spPr bwMode="auto">
                <a:xfrm>
                  <a:off x="671" y="193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90</a:t>
                  </a:r>
                </a:p>
              </p:txBody>
            </p:sp>
            <p:sp>
              <p:nvSpPr>
                <p:cNvPr id="9303" name="Text Box 2135"/>
                <p:cNvSpPr txBox="1">
                  <a:spLocks noChangeArrowheads="1"/>
                </p:cNvSpPr>
                <p:nvPr/>
              </p:nvSpPr>
              <p:spPr bwMode="auto">
                <a:xfrm>
                  <a:off x="675" y="1681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95</a:t>
                  </a:r>
                </a:p>
              </p:txBody>
            </p:sp>
            <p:grpSp>
              <p:nvGrpSpPr>
                <p:cNvPr id="5" name="Group 2156"/>
                <p:cNvGrpSpPr>
                  <a:grpSpLocks/>
                </p:cNvGrpSpPr>
                <p:nvPr/>
              </p:nvGrpSpPr>
              <p:grpSpPr bwMode="auto">
                <a:xfrm>
                  <a:off x="1017" y="1574"/>
                  <a:ext cx="2411" cy="2169"/>
                  <a:chOff x="1349" y="1496"/>
                  <a:chExt cx="2411" cy="2169"/>
                </a:xfrm>
              </p:grpSpPr>
              <p:sp>
                <p:nvSpPr>
                  <p:cNvPr id="9170" name="Rectangle 2002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1" name="Rectangle 2003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2" name="Rectangle 2004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3" name="Rectangle 2005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4" name="Rectangle 2006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3424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5" name="Rectangle 2007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6" name="Rectangle 2008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7" name="Rectangle 2009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8" name="Rectangle 2010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9" name="Rectangle 2011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2" name="Rectangle 2014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3" name="Rectangle 2015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4" name="Rectangle 2016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5" name="Rectangle 2017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6" name="Rectangle 2018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3183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7" name="Rectangle 2019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8" name="Rectangle 2020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9" name="Rectangle 2021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0" name="Rectangle 2022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1" name="Rectangle 2023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3" name="Rectangle 2025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4" name="Rectangle 2026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5" name="Rectangle 2027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6" name="Rectangle 2028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7" name="Rectangle 2029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2942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8" name="Rectangle 2030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9" name="Rectangle 2031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0" name="Rectangle 2032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1" name="Rectangle 2033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2" name="Rectangle 2034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4" name="Rectangle 2036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5" name="Rectangle 2037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6" name="Rectangle 2038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7" name="Rectangle 2039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8" name="Rectangle 2040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2700"/>
                    <a:ext cx="242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9" name="Rectangle 2041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0" name="Rectangle 2042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1" name="Rectangle 2043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2" name="Rectangle 2044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3" name="Rectangle 2045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5" name="Rectangle 2047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6" name="Rectangle 2048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7" name="Rectangle 2049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8" name="Rectangle 2050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9" name="Rectangle 2051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2460"/>
                    <a:ext cx="242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0" name="Rectangle 2052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1" name="Rectangle 2053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2" name="Rectangle 2054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3" name="Rectangle 2055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4" name="Rectangle 2056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6" name="Rectangle 2058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7" name="Rectangle 2059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8" name="Rectangle 2060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9" name="Rectangle 2061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0" name="Rectangle 2062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2219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1" name="Rectangle 2063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2" name="Rectangle 2064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3" name="Rectangle 2065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4" name="Rectangle 2066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5" name="Rectangle 2067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7" name="Rectangle 2069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8" name="Rectangle 2070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9" name="Rectangle 2071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0" name="Rectangle 2072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1" name="Rectangle 2073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1977"/>
                    <a:ext cx="242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2" name="Rectangle 2074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3" name="Rectangle 2075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4" name="Rectangle 2076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5" name="Rectangle 2077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6" name="Rectangle 2078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8" name="Rectangle 2080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9" name="Rectangle 2081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0" name="Rectangle 2082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1" name="Rectangle 2083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2" name="Rectangle 2084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1737"/>
                    <a:ext cx="242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3" name="Rectangle 2085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4" name="Rectangle 2086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5" name="Rectangle 2087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6" name="Rectangle 2088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7" name="Rectangle 2089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5" name="Rectangle 2137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6" name="Rectangle 2138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7" name="Rectangle 2139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8" name="Rectangle 2140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9" name="Rectangle 2141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1496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0" name="Rectangle 2142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1" name="Rectangle 2143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2" name="Rectangle 2144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3" name="Rectangle 2145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4" name="Rectangle 2146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9315" name="Text Box 2147"/>
                <p:cNvSpPr txBox="1">
                  <a:spLocks noChangeArrowheads="1"/>
                </p:cNvSpPr>
                <p:nvPr/>
              </p:nvSpPr>
              <p:spPr bwMode="auto">
                <a:xfrm>
                  <a:off x="647" y="1470"/>
                  <a:ext cx="449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100</a:t>
                  </a:r>
                </a:p>
              </p:txBody>
            </p:sp>
            <p:sp>
              <p:nvSpPr>
                <p:cNvPr id="9316" name="Text Box 2148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42" y="2600"/>
                  <a:ext cx="976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GB" sz="2000">
                      <a:solidFill>
                        <a:schemeClr val="accent2"/>
                      </a:solidFill>
                    </a:rPr>
                    <a:t>Mass (kg)</a:t>
                  </a:r>
                </a:p>
              </p:txBody>
            </p:sp>
            <p:sp>
              <p:nvSpPr>
                <p:cNvPr id="9325" name="Line 2157"/>
                <p:cNvSpPr>
                  <a:spLocks noChangeShapeType="1"/>
                </p:cNvSpPr>
                <p:nvPr/>
              </p:nvSpPr>
              <p:spPr bwMode="auto">
                <a:xfrm>
                  <a:off x="1017" y="3743"/>
                  <a:ext cx="2411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9282" name="Line 2114"/>
                <p:cNvSpPr>
                  <a:spLocks noChangeShapeType="1"/>
                </p:cNvSpPr>
                <p:nvPr/>
              </p:nvSpPr>
              <p:spPr bwMode="auto">
                <a:xfrm>
                  <a:off x="1017" y="1582"/>
                  <a:ext cx="0" cy="2169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9328" name="Text Box 2160" descr="Parchment"/>
              <p:cNvSpPr txBox="1">
                <a:spLocks noChangeArrowheads="1"/>
              </p:cNvSpPr>
              <p:nvPr/>
            </p:nvSpPr>
            <p:spPr bwMode="auto">
              <a:xfrm>
                <a:off x="444" y="216"/>
                <a:ext cx="5088" cy="5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2000" dirty="0"/>
                  <a:t>The table below shows the shoe size and mass of 10 men.</a:t>
                </a:r>
              </a:p>
              <a:p>
                <a:pPr>
                  <a:spcBef>
                    <a:spcPct val="50000"/>
                  </a:spcBef>
                </a:pPr>
                <a:r>
                  <a:rPr lang="en-GB" sz="2000" dirty="0"/>
                  <a:t>Plot a </a:t>
                </a:r>
                <a:r>
                  <a:rPr lang="en-GB" sz="2000" dirty="0">
                    <a:solidFill>
                      <a:srgbClr val="FF0000"/>
                    </a:solidFill>
                  </a:rPr>
                  <a:t>scatter graph </a:t>
                </a:r>
                <a:r>
                  <a:rPr lang="en-GB" sz="2000" dirty="0"/>
                  <a:t>for this data</a:t>
                </a:r>
                <a:r>
                  <a:rPr lang="en-GB" sz="2000" dirty="0">
                    <a:solidFill>
                      <a:schemeClr val="accent2"/>
                    </a:solidFill>
                  </a:rPr>
                  <a:t>.</a:t>
                </a:r>
              </a:p>
            </p:txBody>
          </p:sp>
          <p:sp>
            <p:nvSpPr>
              <p:cNvPr id="9351" name="Rectangle 2183"/>
              <p:cNvSpPr>
                <a:spLocks noChangeArrowheads="1"/>
              </p:cNvSpPr>
              <p:nvPr/>
            </p:nvSpPr>
            <p:spPr bwMode="auto">
              <a:xfrm>
                <a:off x="5066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80</a:t>
                </a:r>
              </a:p>
            </p:txBody>
          </p:sp>
          <p:sp>
            <p:nvSpPr>
              <p:cNvPr id="9350" name="Rectangle 2182"/>
              <p:cNvSpPr>
                <a:spLocks noChangeArrowheads="1"/>
              </p:cNvSpPr>
              <p:nvPr/>
            </p:nvSpPr>
            <p:spPr bwMode="auto">
              <a:xfrm>
                <a:off x="4600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74</a:t>
                </a:r>
              </a:p>
            </p:txBody>
          </p:sp>
          <p:sp>
            <p:nvSpPr>
              <p:cNvPr id="9349" name="Rectangle 2181"/>
              <p:cNvSpPr>
                <a:spLocks noChangeArrowheads="1"/>
              </p:cNvSpPr>
              <p:nvPr/>
            </p:nvSpPr>
            <p:spPr bwMode="auto">
              <a:xfrm>
                <a:off x="4134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88</a:t>
                </a:r>
              </a:p>
            </p:txBody>
          </p:sp>
          <p:sp>
            <p:nvSpPr>
              <p:cNvPr id="9348" name="Rectangle 2180"/>
              <p:cNvSpPr>
                <a:spLocks noChangeArrowheads="1"/>
              </p:cNvSpPr>
              <p:nvPr/>
            </p:nvSpPr>
            <p:spPr bwMode="auto">
              <a:xfrm>
                <a:off x="3668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76</a:t>
                </a:r>
              </a:p>
            </p:txBody>
          </p:sp>
          <p:sp>
            <p:nvSpPr>
              <p:cNvPr id="9347" name="Rectangle 2179"/>
              <p:cNvSpPr>
                <a:spLocks noChangeArrowheads="1"/>
              </p:cNvSpPr>
              <p:nvPr/>
            </p:nvSpPr>
            <p:spPr bwMode="auto">
              <a:xfrm>
                <a:off x="3202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78</a:t>
                </a:r>
              </a:p>
            </p:txBody>
          </p:sp>
          <p:sp>
            <p:nvSpPr>
              <p:cNvPr id="9346" name="Rectangle 2178"/>
              <p:cNvSpPr>
                <a:spLocks noChangeArrowheads="1"/>
              </p:cNvSpPr>
              <p:nvPr/>
            </p:nvSpPr>
            <p:spPr bwMode="auto">
              <a:xfrm>
                <a:off x="2735" y="1129"/>
                <a:ext cx="467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78</a:t>
                </a:r>
              </a:p>
            </p:txBody>
          </p:sp>
          <p:sp>
            <p:nvSpPr>
              <p:cNvPr id="9345" name="Rectangle 2177"/>
              <p:cNvSpPr>
                <a:spLocks noChangeArrowheads="1"/>
              </p:cNvSpPr>
              <p:nvPr/>
            </p:nvSpPr>
            <p:spPr bwMode="auto">
              <a:xfrm>
                <a:off x="2269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92</a:t>
                </a:r>
              </a:p>
            </p:txBody>
          </p:sp>
          <p:sp>
            <p:nvSpPr>
              <p:cNvPr id="9344" name="Rectangle 2176"/>
              <p:cNvSpPr>
                <a:spLocks noChangeArrowheads="1"/>
              </p:cNvSpPr>
              <p:nvPr/>
            </p:nvSpPr>
            <p:spPr bwMode="auto">
              <a:xfrm>
                <a:off x="1803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68</a:t>
                </a:r>
              </a:p>
            </p:txBody>
          </p:sp>
          <p:sp>
            <p:nvSpPr>
              <p:cNvPr id="9343" name="Rectangle 2175"/>
              <p:cNvSpPr>
                <a:spLocks noChangeArrowheads="1"/>
              </p:cNvSpPr>
              <p:nvPr/>
            </p:nvSpPr>
            <p:spPr bwMode="auto">
              <a:xfrm>
                <a:off x="1337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97</a:t>
                </a:r>
              </a:p>
            </p:txBody>
          </p:sp>
          <p:sp>
            <p:nvSpPr>
              <p:cNvPr id="9342" name="Rectangle 2174"/>
              <p:cNvSpPr>
                <a:spLocks noChangeArrowheads="1"/>
              </p:cNvSpPr>
              <p:nvPr/>
            </p:nvSpPr>
            <p:spPr bwMode="auto">
              <a:xfrm>
                <a:off x="871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65</a:t>
                </a:r>
              </a:p>
            </p:txBody>
          </p:sp>
          <p:sp>
            <p:nvSpPr>
              <p:cNvPr id="9341" name="Rectangle 2173"/>
              <p:cNvSpPr>
                <a:spLocks noChangeArrowheads="1"/>
              </p:cNvSpPr>
              <p:nvPr/>
            </p:nvSpPr>
            <p:spPr bwMode="auto">
              <a:xfrm>
                <a:off x="405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</a:pPr>
                <a:r>
                  <a:rPr lang="en-GB" sz="1800">
                    <a:solidFill>
                      <a:schemeClr val="accent2"/>
                    </a:solidFill>
                  </a:rPr>
                  <a:t>Mass</a:t>
                </a:r>
              </a:p>
            </p:txBody>
          </p:sp>
          <p:sp>
            <p:nvSpPr>
              <p:cNvPr id="9340" name="Rectangle 2172"/>
              <p:cNvSpPr>
                <a:spLocks noChangeArrowheads="1"/>
              </p:cNvSpPr>
              <p:nvPr/>
            </p:nvSpPr>
            <p:spPr bwMode="auto">
              <a:xfrm>
                <a:off x="5066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8</a:t>
                </a:r>
              </a:p>
            </p:txBody>
          </p:sp>
          <p:sp>
            <p:nvSpPr>
              <p:cNvPr id="9339" name="Rectangle 2171"/>
              <p:cNvSpPr>
                <a:spLocks noChangeArrowheads="1"/>
              </p:cNvSpPr>
              <p:nvPr/>
            </p:nvSpPr>
            <p:spPr bwMode="auto">
              <a:xfrm>
                <a:off x="4600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6</a:t>
                </a:r>
              </a:p>
            </p:txBody>
          </p:sp>
          <p:sp>
            <p:nvSpPr>
              <p:cNvPr id="9338" name="Rectangle 2170"/>
              <p:cNvSpPr>
                <a:spLocks noChangeArrowheads="1"/>
              </p:cNvSpPr>
              <p:nvPr/>
            </p:nvSpPr>
            <p:spPr bwMode="auto">
              <a:xfrm>
                <a:off x="4134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11</a:t>
                </a:r>
              </a:p>
            </p:txBody>
          </p:sp>
          <p:sp>
            <p:nvSpPr>
              <p:cNvPr id="9337" name="Rectangle 2169"/>
              <p:cNvSpPr>
                <a:spLocks noChangeArrowheads="1"/>
              </p:cNvSpPr>
              <p:nvPr/>
            </p:nvSpPr>
            <p:spPr bwMode="auto">
              <a:xfrm>
                <a:off x="3668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8</a:t>
                </a:r>
              </a:p>
            </p:txBody>
          </p:sp>
          <p:sp>
            <p:nvSpPr>
              <p:cNvPr id="9336" name="Rectangle 2168"/>
              <p:cNvSpPr>
                <a:spLocks noChangeArrowheads="1"/>
              </p:cNvSpPr>
              <p:nvPr/>
            </p:nvSpPr>
            <p:spPr bwMode="auto">
              <a:xfrm>
                <a:off x="3202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9</a:t>
                </a:r>
              </a:p>
            </p:txBody>
          </p:sp>
          <p:sp>
            <p:nvSpPr>
              <p:cNvPr id="9335" name="Rectangle 2167"/>
              <p:cNvSpPr>
                <a:spLocks noChangeArrowheads="1"/>
              </p:cNvSpPr>
              <p:nvPr/>
            </p:nvSpPr>
            <p:spPr bwMode="auto">
              <a:xfrm>
                <a:off x="2735" y="880"/>
                <a:ext cx="467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10</a:t>
                </a:r>
              </a:p>
            </p:txBody>
          </p:sp>
          <p:sp>
            <p:nvSpPr>
              <p:cNvPr id="9334" name="Rectangle 2166"/>
              <p:cNvSpPr>
                <a:spLocks noChangeArrowheads="1"/>
              </p:cNvSpPr>
              <p:nvPr/>
            </p:nvSpPr>
            <p:spPr bwMode="auto">
              <a:xfrm>
                <a:off x="2269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10</a:t>
                </a:r>
              </a:p>
            </p:txBody>
          </p:sp>
          <p:sp>
            <p:nvSpPr>
              <p:cNvPr id="9333" name="Rectangle 2165"/>
              <p:cNvSpPr>
                <a:spLocks noChangeArrowheads="1"/>
              </p:cNvSpPr>
              <p:nvPr/>
            </p:nvSpPr>
            <p:spPr bwMode="auto">
              <a:xfrm>
                <a:off x="1803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 dirty="0"/>
                  <a:t>12</a:t>
                </a:r>
              </a:p>
            </p:txBody>
          </p:sp>
          <p:sp>
            <p:nvSpPr>
              <p:cNvPr id="9332" name="Rectangle 2164"/>
              <p:cNvSpPr>
                <a:spLocks noChangeArrowheads="1"/>
              </p:cNvSpPr>
              <p:nvPr/>
            </p:nvSpPr>
            <p:spPr bwMode="auto">
              <a:xfrm>
                <a:off x="1337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12</a:t>
                </a:r>
              </a:p>
            </p:txBody>
          </p:sp>
          <p:sp>
            <p:nvSpPr>
              <p:cNvPr id="9331" name="Rectangle 2163"/>
              <p:cNvSpPr>
                <a:spLocks noChangeArrowheads="1"/>
              </p:cNvSpPr>
              <p:nvPr/>
            </p:nvSpPr>
            <p:spPr bwMode="auto">
              <a:xfrm>
                <a:off x="871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5</a:t>
                </a:r>
              </a:p>
            </p:txBody>
          </p:sp>
          <p:sp>
            <p:nvSpPr>
              <p:cNvPr id="9330" name="Rectangle 2162"/>
              <p:cNvSpPr>
                <a:spLocks noChangeArrowheads="1"/>
              </p:cNvSpPr>
              <p:nvPr/>
            </p:nvSpPr>
            <p:spPr bwMode="auto">
              <a:xfrm>
                <a:off x="405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</a:pPr>
                <a:r>
                  <a:rPr lang="en-GB" sz="1800">
                    <a:solidFill>
                      <a:schemeClr val="accent2"/>
                    </a:solidFill>
                  </a:rPr>
                  <a:t>Size</a:t>
                </a:r>
              </a:p>
            </p:txBody>
          </p:sp>
          <p:sp>
            <p:nvSpPr>
              <p:cNvPr id="9352" name="Line 2184"/>
              <p:cNvSpPr>
                <a:spLocks noChangeShapeType="1"/>
              </p:cNvSpPr>
              <p:nvPr/>
            </p:nvSpPr>
            <p:spPr bwMode="auto">
              <a:xfrm>
                <a:off x="405" y="880"/>
                <a:ext cx="512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3" name="Line 2185"/>
              <p:cNvSpPr>
                <a:spLocks noChangeShapeType="1"/>
              </p:cNvSpPr>
              <p:nvPr/>
            </p:nvSpPr>
            <p:spPr bwMode="auto">
              <a:xfrm>
                <a:off x="405" y="1129"/>
                <a:ext cx="512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4" name="Line 2186"/>
              <p:cNvSpPr>
                <a:spLocks noChangeShapeType="1"/>
              </p:cNvSpPr>
              <p:nvPr/>
            </p:nvSpPr>
            <p:spPr bwMode="auto">
              <a:xfrm>
                <a:off x="405" y="1378"/>
                <a:ext cx="512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5" name="Line 2187"/>
              <p:cNvSpPr>
                <a:spLocks noChangeShapeType="1"/>
              </p:cNvSpPr>
              <p:nvPr/>
            </p:nvSpPr>
            <p:spPr bwMode="auto">
              <a:xfrm>
                <a:off x="405" y="880"/>
                <a:ext cx="0" cy="498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6" name="Line 2188"/>
              <p:cNvSpPr>
                <a:spLocks noChangeShapeType="1"/>
              </p:cNvSpPr>
              <p:nvPr/>
            </p:nvSpPr>
            <p:spPr bwMode="auto">
              <a:xfrm>
                <a:off x="871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7" name="Line 2189"/>
              <p:cNvSpPr>
                <a:spLocks noChangeShapeType="1"/>
              </p:cNvSpPr>
              <p:nvPr/>
            </p:nvSpPr>
            <p:spPr bwMode="auto">
              <a:xfrm>
                <a:off x="1337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8" name="Line 2190"/>
              <p:cNvSpPr>
                <a:spLocks noChangeShapeType="1"/>
              </p:cNvSpPr>
              <p:nvPr/>
            </p:nvSpPr>
            <p:spPr bwMode="auto">
              <a:xfrm>
                <a:off x="1803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9" name="Line 2191"/>
              <p:cNvSpPr>
                <a:spLocks noChangeShapeType="1"/>
              </p:cNvSpPr>
              <p:nvPr/>
            </p:nvSpPr>
            <p:spPr bwMode="auto">
              <a:xfrm>
                <a:off x="2269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0" name="Line 2192"/>
              <p:cNvSpPr>
                <a:spLocks noChangeShapeType="1"/>
              </p:cNvSpPr>
              <p:nvPr/>
            </p:nvSpPr>
            <p:spPr bwMode="auto">
              <a:xfrm>
                <a:off x="2735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1" name="Line 2193"/>
              <p:cNvSpPr>
                <a:spLocks noChangeShapeType="1"/>
              </p:cNvSpPr>
              <p:nvPr/>
            </p:nvSpPr>
            <p:spPr bwMode="auto">
              <a:xfrm>
                <a:off x="3202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2" name="Line 2194"/>
              <p:cNvSpPr>
                <a:spLocks noChangeShapeType="1"/>
              </p:cNvSpPr>
              <p:nvPr/>
            </p:nvSpPr>
            <p:spPr bwMode="auto">
              <a:xfrm>
                <a:off x="3668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3" name="Line 2195"/>
              <p:cNvSpPr>
                <a:spLocks noChangeShapeType="1"/>
              </p:cNvSpPr>
              <p:nvPr/>
            </p:nvSpPr>
            <p:spPr bwMode="auto">
              <a:xfrm>
                <a:off x="4134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4" name="Line 2196"/>
              <p:cNvSpPr>
                <a:spLocks noChangeShapeType="1"/>
              </p:cNvSpPr>
              <p:nvPr/>
            </p:nvSpPr>
            <p:spPr bwMode="auto">
              <a:xfrm>
                <a:off x="4600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5" name="Line 2197"/>
              <p:cNvSpPr>
                <a:spLocks noChangeShapeType="1"/>
              </p:cNvSpPr>
              <p:nvPr/>
            </p:nvSpPr>
            <p:spPr bwMode="auto">
              <a:xfrm>
                <a:off x="5066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6" name="Line 2198"/>
              <p:cNvSpPr>
                <a:spLocks noChangeShapeType="1"/>
              </p:cNvSpPr>
              <p:nvPr/>
            </p:nvSpPr>
            <p:spPr bwMode="auto">
              <a:xfrm>
                <a:off x="5532" y="880"/>
                <a:ext cx="0" cy="498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6" name="Group 2223"/>
            <p:cNvGrpSpPr>
              <a:grpSpLocks/>
            </p:cNvGrpSpPr>
            <p:nvPr/>
          </p:nvGrpSpPr>
          <p:grpSpPr bwMode="auto">
            <a:xfrm>
              <a:off x="1049" y="3519"/>
              <a:ext cx="281" cy="281"/>
              <a:chOff x="854" y="3609"/>
              <a:chExt cx="281" cy="281"/>
            </a:xfrm>
          </p:grpSpPr>
          <p:grpSp>
            <p:nvGrpSpPr>
              <p:cNvPr id="7" name="Group 2222"/>
              <p:cNvGrpSpPr>
                <a:grpSpLocks/>
              </p:cNvGrpSpPr>
              <p:nvPr/>
            </p:nvGrpSpPr>
            <p:grpSpPr bwMode="auto">
              <a:xfrm>
                <a:off x="891" y="3616"/>
                <a:ext cx="244" cy="274"/>
                <a:chOff x="891" y="3616"/>
                <a:chExt cx="244" cy="274"/>
              </a:xfrm>
            </p:grpSpPr>
            <p:sp>
              <p:nvSpPr>
                <p:cNvPr id="9385" name="Line 2217"/>
                <p:cNvSpPr>
                  <a:spLocks noChangeShapeType="1"/>
                </p:cNvSpPr>
                <p:nvPr/>
              </p:nvSpPr>
              <p:spPr bwMode="auto">
                <a:xfrm>
                  <a:off x="900" y="3852"/>
                  <a:ext cx="234" cy="0"/>
                </a:xfrm>
                <a:prstGeom prst="line">
                  <a:avLst/>
                </a:prstGeom>
                <a:noFill/>
                <a:ln w="2857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9386" name="Freeform 2218"/>
                <p:cNvSpPr>
                  <a:spLocks/>
                </p:cNvSpPr>
                <p:nvPr/>
              </p:nvSpPr>
              <p:spPr bwMode="auto">
                <a:xfrm>
                  <a:off x="892" y="3806"/>
                  <a:ext cx="243" cy="84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97" y="48"/>
                    </a:cxn>
                    <a:cxn ang="0">
                      <a:pos x="120" y="0"/>
                    </a:cxn>
                    <a:cxn ang="0">
                      <a:pos x="154" y="84"/>
                    </a:cxn>
                    <a:cxn ang="0">
                      <a:pos x="175" y="44"/>
                    </a:cxn>
                    <a:cxn ang="0">
                      <a:pos x="243" y="44"/>
                    </a:cxn>
                  </a:cxnLst>
                  <a:rect l="0" t="0" r="r" b="b"/>
                  <a:pathLst>
                    <a:path w="243" h="84">
                      <a:moveTo>
                        <a:pt x="0" y="48"/>
                      </a:moveTo>
                      <a:lnTo>
                        <a:pt x="97" y="48"/>
                      </a:lnTo>
                      <a:lnTo>
                        <a:pt x="120" y="0"/>
                      </a:lnTo>
                      <a:lnTo>
                        <a:pt x="154" y="84"/>
                      </a:lnTo>
                      <a:lnTo>
                        <a:pt x="175" y="44"/>
                      </a:lnTo>
                      <a:lnTo>
                        <a:pt x="243" y="44"/>
                      </a:ln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9387" name="Line 2219"/>
                <p:cNvSpPr>
                  <a:spLocks noChangeShapeType="1"/>
                </p:cNvSpPr>
                <p:nvPr/>
              </p:nvSpPr>
              <p:spPr bwMode="auto">
                <a:xfrm rot="5400000">
                  <a:off x="774" y="3733"/>
                  <a:ext cx="234" cy="0"/>
                </a:xfrm>
                <a:prstGeom prst="line">
                  <a:avLst/>
                </a:prstGeom>
                <a:noFill/>
                <a:ln w="2857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9388" name="Freeform 2220"/>
              <p:cNvSpPr>
                <a:spLocks/>
              </p:cNvSpPr>
              <p:nvPr/>
            </p:nvSpPr>
            <p:spPr bwMode="auto">
              <a:xfrm rot="5400000">
                <a:off x="774" y="3689"/>
                <a:ext cx="243" cy="84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97" y="48"/>
                  </a:cxn>
                  <a:cxn ang="0">
                    <a:pos x="120" y="0"/>
                  </a:cxn>
                  <a:cxn ang="0">
                    <a:pos x="154" y="84"/>
                  </a:cxn>
                  <a:cxn ang="0">
                    <a:pos x="175" y="44"/>
                  </a:cxn>
                  <a:cxn ang="0">
                    <a:pos x="243" y="44"/>
                  </a:cxn>
                </a:cxnLst>
                <a:rect l="0" t="0" r="r" b="b"/>
                <a:pathLst>
                  <a:path w="243" h="84">
                    <a:moveTo>
                      <a:pt x="0" y="48"/>
                    </a:moveTo>
                    <a:lnTo>
                      <a:pt x="97" y="48"/>
                    </a:lnTo>
                    <a:lnTo>
                      <a:pt x="120" y="0"/>
                    </a:lnTo>
                    <a:lnTo>
                      <a:pt x="154" y="84"/>
                    </a:lnTo>
                    <a:lnTo>
                      <a:pt x="175" y="44"/>
                    </a:lnTo>
                    <a:lnTo>
                      <a:pt x="243" y="44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9373" name="Rectangle 2205"/>
          <p:cNvSpPr>
            <a:spLocks noChangeArrowheads="1"/>
          </p:cNvSpPr>
          <p:nvPr/>
        </p:nvSpPr>
        <p:spPr bwMode="auto">
          <a:xfrm>
            <a:off x="8083872" y="1397000"/>
            <a:ext cx="736600" cy="80645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9374" name="Oval 2206"/>
          <p:cNvSpPr>
            <a:spLocks noChangeArrowheads="1"/>
          </p:cNvSpPr>
          <p:nvPr/>
        </p:nvSpPr>
        <p:spPr bwMode="auto">
          <a:xfrm>
            <a:off x="2457450" y="5176838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5" name="Oval 2206"/>
          <p:cNvSpPr>
            <a:spLocks noChangeArrowheads="1"/>
          </p:cNvSpPr>
          <p:nvPr/>
        </p:nvSpPr>
        <p:spPr bwMode="auto">
          <a:xfrm>
            <a:off x="5150222" y="2708920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6" name="Oval 2206"/>
          <p:cNvSpPr>
            <a:spLocks noChangeArrowheads="1"/>
          </p:cNvSpPr>
          <p:nvPr/>
        </p:nvSpPr>
        <p:spPr bwMode="auto">
          <a:xfrm>
            <a:off x="5148064" y="4941168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7" name="Oval 2206"/>
          <p:cNvSpPr>
            <a:spLocks noChangeArrowheads="1"/>
          </p:cNvSpPr>
          <p:nvPr/>
        </p:nvSpPr>
        <p:spPr bwMode="auto">
          <a:xfrm>
            <a:off x="4370724" y="3140968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8" name="Oval 2206"/>
          <p:cNvSpPr>
            <a:spLocks noChangeArrowheads="1"/>
          </p:cNvSpPr>
          <p:nvPr/>
        </p:nvSpPr>
        <p:spPr bwMode="auto">
          <a:xfrm>
            <a:off x="4370724" y="4177627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9" name="Oval 2206"/>
          <p:cNvSpPr>
            <a:spLocks noChangeArrowheads="1"/>
          </p:cNvSpPr>
          <p:nvPr/>
        </p:nvSpPr>
        <p:spPr bwMode="auto">
          <a:xfrm>
            <a:off x="3995936" y="4276616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70" name="Oval 2206"/>
          <p:cNvSpPr>
            <a:spLocks noChangeArrowheads="1"/>
          </p:cNvSpPr>
          <p:nvPr/>
        </p:nvSpPr>
        <p:spPr bwMode="auto">
          <a:xfrm>
            <a:off x="3606400" y="4314358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33" name="Oval 2206"/>
          <p:cNvSpPr>
            <a:spLocks noChangeArrowheads="1"/>
          </p:cNvSpPr>
          <p:nvPr/>
        </p:nvSpPr>
        <p:spPr bwMode="auto">
          <a:xfrm>
            <a:off x="4760260" y="3386914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72" name="Oval 2206"/>
          <p:cNvSpPr>
            <a:spLocks noChangeArrowheads="1"/>
          </p:cNvSpPr>
          <p:nvPr/>
        </p:nvSpPr>
        <p:spPr bwMode="auto">
          <a:xfrm>
            <a:off x="2843808" y="4568538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73" name="Oval 2206"/>
          <p:cNvSpPr>
            <a:spLocks noChangeArrowheads="1"/>
          </p:cNvSpPr>
          <p:nvPr/>
        </p:nvSpPr>
        <p:spPr bwMode="auto">
          <a:xfrm>
            <a:off x="3608558" y="4008528"/>
            <a:ext cx="69850" cy="698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75" name="Text Box 2160" descr="Parchment"/>
          <p:cNvSpPr txBox="1">
            <a:spLocks noChangeArrowheads="1"/>
          </p:cNvSpPr>
          <p:nvPr/>
        </p:nvSpPr>
        <p:spPr bwMode="auto">
          <a:xfrm>
            <a:off x="5876925" y="3044825"/>
            <a:ext cx="2943547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dirty="0"/>
              <a:t>What does the graph show?</a:t>
            </a:r>
            <a:endParaRPr lang="en-GB" sz="2000" dirty="0">
              <a:solidFill>
                <a:schemeClr val="accent2"/>
              </a:solidFill>
            </a:endParaRPr>
          </a:p>
          <a:p>
            <a:pPr>
              <a:spcBef>
                <a:spcPct val="50000"/>
              </a:spcBef>
            </a:pPr>
            <a:r>
              <a:rPr lang="en-GB" sz="2000" dirty="0"/>
              <a:t>Are people with larger feet heavier than those with smaller feet?</a:t>
            </a:r>
          </a:p>
          <a:p>
            <a:pPr>
              <a:spcBef>
                <a:spcPct val="50000"/>
              </a:spcBef>
            </a:pPr>
            <a:r>
              <a:rPr lang="en-GB" sz="2000" dirty="0"/>
              <a:t>What about this man?</a:t>
            </a:r>
          </a:p>
        </p:txBody>
      </p:sp>
      <p:sp>
        <p:nvSpPr>
          <p:cNvPr id="8" name="Oval 7"/>
          <p:cNvSpPr/>
          <p:nvPr/>
        </p:nvSpPr>
        <p:spPr>
          <a:xfrm>
            <a:off x="5018796" y="4826648"/>
            <a:ext cx="340518" cy="3095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86123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" grpId="0" animBg="1"/>
      <p:bldP spid="175" grpId="0" uiExpand="1" build="p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ordArt 3"/>
          <p:cNvSpPr>
            <a:spLocks noChangeArrowheads="1" noChangeShapeType="1" noTextEdit="1"/>
          </p:cNvSpPr>
          <p:nvPr/>
        </p:nvSpPr>
        <p:spPr bwMode="auto">
          <a:xfrm>
            <a:off x="2720975" y="428625"/>
            <a:ext cx="3362325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2D050"/>
                </a:solidFill>
              </a:rPr>
              <a:t>Worksheet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571055" y="1255713"/>
            <a:ext cx="8095107" cy="528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0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000" dirty="0"/>
              <a:t>Write the answers to the questions in the booklet.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0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000" dirty="0"/>
              <a:t>Answer all the questions.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0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GB" sz="2000" dirty="0"/>
              <a:t>Stick the booklet into your books.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0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000" dirty="0"/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GB" sz="2400" dirty="0">
                <a:solidFill>
                  <a:srgbClr val="000000"/>
                </a:solidFill>
              </a:rPr>
              <a:t>	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GB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4997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260648"/>
            <a:ext cx="6192688" cy="640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7715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260648"/>
            <a:ext cx="4968552" cy="6288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5405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260648"/>
            <a:ext cx="7860440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0092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427835"/>
            <a:ext cx="6120679" cy="496855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A moving Scatter Graph – </a:t>
            </a:r>
            <a:r>
              <a:rPr lang="en-GB" b="1" dirty="0">
                <a:hlinkClick r:id="rId3"/>
              </a:rPr>
              <a:t>Click me  </a:t>
            </a:r>
            <a:endParaRPr lang="en-GB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300192" y="2132856"/>
            <a:ext cx="26642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What do you notice? </a:t>
            </a:r>
          </a:p>
        </p:txBody>
      </p:sp>
    </p:spTree>
    <p:extLst>
      <p:ext uri="{BB962C8B-B14F-4D97-AF65-F5344CB8AC3E}">
        <p14:creationId xmlns:p14="http://schemas.microsoft.com/office/powerpoint/2010/main" val="35973213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95736" y="815445"/>
            <a:ext cx="43924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For printing</a:t>
            </a:r>
          </a:p>
        </p:txBody>
      </p:sp>
    </p:spTree>
    <p:extLst>
      <p:ext uri="{BB962C8B-B14F-4D97-AF65-F5344CB8AC3E}">
        <p14:creationId xmlns:p14="http://schemas.microsoft.com/office/powerpoint/2010/main" val="14505117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02"/>
          <p:cNvGrpSpPr>
            <a:grpSpLocks/>
          </p:cNvGrpSpPr>
          <p:nvPr/>
        </p:nvGrpSpPr>
        <p:grpSpPr bwMode="auto">
          <a:xfrm>
            <a:off x="266700" y="342900"/>
            <a:ext cx="8591550" cy="6324600"/>
            <a:chOff x="168" y="216"/>
            <a:chExt cx="5412" cy="3984"/>
          </a:xfrm>
        </p:grpSpPr>
        <p:sp>
          <p:nvSpPr>
            <p:cNvPr id="32773" name="Text Box 5"/>
            <p:cNvSpPr txBox="1">
              <a:spLocks noChangeArrowheads="1"/>
            </p:cNvSpPr>
            <p:nvPr/>
          </p:nvSpPr>
          <p:spPr bwMode="auto">
            <a:xfrm>
              <a:off x="1224" y="3780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1</a:t>
              </a:r>
            </a:p>
          </p:txBody>
        </p:sp>
        <p:sp>
          <p:nvSpPr>
            <p:cNvPr id="32774" name="Text Box 6"/>
            <p:cNvSpPr txBox="1">
              <a:spLocks noChangeArrowheads="1"/>
            </p:cNvSpPr>
            <p:nvPr/>
          </p:nvSpPr>
          <p:spPr bwMode="auto">
            <a:xfrm>
              <a:off x="1467" y="3780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2</a:t>
              </a:r>
            </a:p>
          </p:txBody>
        </p:sp>
        <p:sp>
          <p:nvSpPr>
            <p:cNvPr id="32775" name="Text Box 7"/>
            <p:cNvSpPr txBox="1">
              <a:spLocks noChangeArrowheads="1"/>
            </p:cNvSpPr>
            <p:nvPr/>
          </p:nvSpPr>
          <p:spPr bwMode="auto">
            <a:xfrm>
              <a:off x="1731" y="3776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3</a:t>
              </a:r>
            </a:p>
          </p:txBody>
        </p:sp>
        <p:sp>
          <p:nvSpPr>
            <p:cNvPr id="32776" name="Text Box 8"/>
            <p:cNvSpPr txBox="1">
              <a:spLocks noChangeArrowheads="1"/>
            </p:cNvSpPr>
            <p:nvPr/>
          </p:nvSpPr>
          <p:spPr bwMode="auto">
            <a:xfrm>
              <a:off x="1941" y="3780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4</a:t>
              </a:r>
            </a:p>
          </p:txBody>
        </p:sp>
        <p:sp>
          <p:nvSpPr>
            <p:cNvPr id="32777" name="Text Box 9"/>
            <p:cNvSpPr txBox="1">
              <a:spLocks noChangeArrowheads="1"/>
            </p:cNvSpPr>
            <p:nvPr/>
          </p:nvSpPr>
          <p:spPr bwMode="auto">
            <a:xfrm>
              <a:off x="2197" y="3772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5</a:t>
              </a:r>
            </a:p>
          </p:txBody>
        </p:sp>
        <p:sp>
          <p:nvSpPr>
            <p:cNvPr id="32778" name="Text Box 10"/>
            <p:cNvSpPr txBox="1">
              <a:spLocks noChangeArrowheads="1"/>
            </p:cNvSpPr>
            <p:nvPr/>
          </p:nvSpPr>
          <p:spPr bwMode="auto">
            <a:xfrm>
              <a:off x="2437" y="3768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6</a:t>
              </a:r>
            </a:p>
          </p:txBody>
        </p:sp>
        <p:sp>
          <p:nvSpPr>
            <p:cNvPr id="32779" name="Text Box 11"/>
            <p:cNvSpPr txBox="1">
              <a:spLocks noChangeArrowheads="1"/>
            </p:cNvSpPr>
            <p:nvPr/>
          </p:nvSpPr>
          <p:spPr bwMode="auto">
            <a:xfrm>
              <a:off x="2633" y="3772"/>
              <a:ext cx="3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7</a:t>
              </a:r>
            </a:p>
          </p:txBody>
        </p:sp>
        <p:sp>
          <p:nvSpPr>
            <p:cNvPr id="32780" name="Text Box 12"/>
            <p:cNvSpPr txBox="1">
              <a:spLocks noChangeArrowheads="1"/>
            </p:cNvSpPr>
            <p:nvPr/>
          </p:nvSpPr>
          <p:spPr bwMode="auto">
            <a:xfrm>
              <a:off x="2911" y="3774"/>
              <a:ext cx="3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8</a:t>
              </a:r>
            </a:p>
          </p:txBody>
        </p:sp>
        <p:sp>
          <p:nvSpPr>
            <p:cNvPr id="32781" name="Text Box 13"/>
            <p:cNvSpPr txBox="1">
              <a:spLocks noChangeArrowheads="1"/>
            </p:cNvSpPr>
            <p:nvPr/>
          </p:nvSpPr>
          <p:spPr bwMode="auto">
            <a:xfrm>
              <a:off x="3138" y="3776"/>
              <a:ext cx="3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9</a:t>
              </a:r>
            </a:p>
          </p:txBody>
        </p:sp>
        <p:sp>
          <p:nvSpPr>
            <p:cNvPr id="32782" name="Text Box 14"/>
            <p:cNvSpPr txBox="1">
              <a:spLocks noChangeArrowheads="1"/>
            </p:cNvSpPr>
            <p:nvPr/>
          </p:nvSpPr>
          <p:spPr bwMode="auto">
            <a:xfrm>
              <a:off x="3353" y="3772"/>
              <a:ext cx="3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10</a:t>
              </a:r>
            </a:p>
          </p:txBody>
        </p:sp>
        <p:sp>
          <p:nvSpPr>
            <p:cNvPr id="32783" name="Text Box 15"/>
            <p:cNvSpPr txBox="1">
              <a:spLocks noChangeArrowheads="1"/>
            </p:cNvSpPr>
            <p:nvPr/>
          </p:nvSpPr>
          <p:spPr bwMode="auto">
            <a:xfrm>
              <a:off x="1575" y="3950"/>
              <a:ext cx="15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>
                  <a:solidFill>
                    <a:schemeClr val="accent2"/>
                  </a:solidFill>
                </a:rPr>
                <a:t>Hours of Sunshine</a:t>
              </a:r>
            </a:p>
          </p:txBody>
        </p:sp>
        <p:sp>
          <p:nvSpPr>
            <p:cNvPr id="32784" name="Text Box 16"/>
            <p:cNvSpPr txBox="1">
              <a:spLocks noChangeArrowheads="1"/>
            </p:cNvSpPr>
            <p:nvPr/>
          </p:nvSpPr>
          <p:spPr bwMode="auto">
            <a:xfrm>
              <a:off x="702" y="3406"/>
              <a:ext cx="52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100</a:t>
              </a:r>
            </a:p>
          </p:txBody>
        </p:sp>
        <p:sp>
          <p:nvSpPr>
            <p:cNvPr id="32785" name="Text Box 17"/>
            <p:cNvSpPr txBox="1">
              <a:spLocks noChangeArrowheads="1"/>
            </p:cNvSpPr>
            <p:nvPr/>
          </p:nvSpPr>
          <p:spPr bwMode="auto">
            <a:xfrm>
              <a:off x="708" y="3145"/>
              <a:ext cx="4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150</a:t>
              </a:r>
            </a:p>
          </p:txBody>
        </p:sp>
        <p:sp>
          <p:nvSpPr>
            <p:cNvPr id="32786" name="Text Box 18"/>
            <p:cNvSpPr txBox="1">
              <a:spLocks noChangeArrowheads="1"/>
            </p:cNvSpPr>
            <p:nvPr/>
          </p:nvSpPr>
          <p:spPr bwMode="auto">
            <a:xfrm>
              <a:off x="690" y="2907"/>
              <a:ext cx="50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200</a:t>
              </a:r>
            </a:p>
          </p:txBody>
        </p:sp>
        <p:sp>
          <p:nvSpPr>
            <p:cNvPr id="32787" name="Text Box 19"/>
            <p:cNvSpPr txBox="1">
              <a:spLocks noChangeArrowheads="1"/>
            </p:cNvSpPr>
            <p:nvPr/>
          </p:nvSpPr>
          <p:spPr bwMode="auto">
            <a:xfrm>
              <a:off x="697" y="2662"/>
              <a:ext cx="5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250</a:t>
              </a:r>
            </a:p>
          </p:txBody>
        </p:sp>
        <p:sp>
          <p:nvSpPr>
            <p:cNvPr id="32788" name="Text Box 20"/>
            <p:cNvSpPr txBox="1">
              <a:spLocks noChangeArrowheads="1"/>
            </p:cNvSpPr>
            <p:nvPr/>
          </p:nvSpPr>
          <p:spPr bwMode="auto">
            <a:xfrm>
              <a:off x="701" y="2440"/>
              <a:ext cx="42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300</a:t>
              </a:r>
            </a:p>
          </p:txBody>
        </p:sp>
        <p:sp>
          <p:nvSpPr>
            <p:cNvPr id="32789" name="Text Box 21"/>
            <p:cNvSpPr txBox="1">
              <a:spLocks noChangeArrowheads="1"/>
            </p:cNvSpPr>
            <p:nvPr/>
          </p:nvSpPr>
          <p:spPr bwMode="auto">
            <a:xfrm>
              <a:off x="688" y="2210"/>
              <a:ext cx="4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350</a:t>
              </a:r>
            </a:p>
          </p:txBody>
        </p:sp>
        <p:sp>
          <p:nvSpPr>
            <p:cNvPr id="32790" name="Text Box 22"/>
            <p:cNvSpPr txBox="1">
              <a:spLocks noChangeArrowheads="1"/>
            </p:cNvSpPr>
            <p:nvPr/>
          </p:nvSpPr>
          <p:spPr bwMode="auto">
            <a:xfrm>
              <a:off x="695" y="1959"/>
              <a:ext cx="41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400</a:t>
              </a:r>
            </a:p>
          </p:txBody>
        </p:sp>
        <p:sp>
          <p:nvSpPr>
            <p:cNvPr id="32791" name="Text Box 23"/>
            <p:cNvSpPr txBox="1">
              <a:spLocks noChangeArrowheads="1"/>
            </p:cNvSpPr>
            <p:nvPr/>
          </p:nvSpPr>
          <p:spPr bwMode="auto">
            <a:xfrm>
              <a:off x="696" y="1713"/>
              <a:ext cx="46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450</a:t>
              </a:r>
            </a:p>
          </p:txBody>
        </p:sp>
        <p:sp>
          <p:nvSpPr>
            <p:cNvPr id="32793" name="Rectangle 25"/>
            <p:cNvSpPr>
              <a:spLocks noChangeArrowheads="1"/>
            </p:cNvSpPr>
            <p:nvPr/>
          </p:nvSpPr>
          <p:spPr bwMode="auto">
            <a:xfrm>
              <a:off x="1089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4" name="Rectangle 26"/>
            <p:cNvSpPr>
              <a:spLocks noChangeArrowheads="1"/>
            </p:cNvSpPr>
            <p:nvPr/>
          </p:nvSpPr>
          <p:spPr bwMode="auto">
            <a:xfrm>
              <a:off x="1330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5" name="Rectangle 27"/>
            <p:cNvSpPr>
              <a:spLocks noChangeArrowheads="1"/>
            </p:cNvSpPr>
            <p:nvPr/>
          </p:nvSpPr>
          <p:spPr bwMode="auto">
            <a:xfrm>
              <a:off x="1571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6" name="Rectangle 28"/>
            <p:cNvSpPr>
              <a:spLocks noChangeArrowheads="1"/>
            </p:cNvSpPr>
            <p:nvPr/>
          </p:nvSpPr>
          <p:spPr bwMode="auto">
            <a:xfrm>
              <a:off x="1812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7" name="Rectangle 29"/>
            <p:cNvSpPr>
              <a:spLocks noChangeArrowheads="1"/>
            </p:cNvSpPr>
            <p:nvPr/>
          </p:nvSpPr>
          <p:spPr bwMode="auto">
            <a:xfrm>
              <a:off x="2053" y="3531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8" name="Rectangle 30"/>
            <p:cNvSpPr>
              <a:spLocks noChangeArrowheads="1"/>
            </p:cNvSpPr>
            <p:nvPr/>
          </p:nvSpPr>
          <p:spPr bwMode="auto">
            <a:xfrm>
              <a:off x="2295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799" name="Rectangle 31"/>
            <p:cNvSpPr>
              <a:spLocks noChangeArrowheads="1"/>
            </p:cNvSpPr>
            <p:nvPr/>
          </p:nvSpPr>
          <p:spPr bwMode="auto">
            <a:xfrm>
              <a:off x="2536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0" name="Rectangle 32"/>
            <p:cNvSpPr>
              <a:spLocks noChangeArrowheads="1"/>
            </p:cNvSpPr>
            <p:nvPr/>
          </p:nvSpPr>
          <p:spPr bwMode="auto">
            <a:xfrm>
              <a:off x="2777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1" name="Rectangle 33"/>
            <p:cNvSpPr>
              <a:spLocks noChangeArrowheads="1"/>
            </p:cNvSpPr>
            <p:nvPr/>
          </p:nvSpPr>
          <p:spPr bwMode="auto">
            <a:xfrm>
              <a:off x="3018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2" name="Rectangle 34"/>
            <p:cNvSpPr>
              <a:spLocks noChangeArrowheads="1"/>
            </p:cNvSpPr>
            <p:nvPr/>
          </p:nvSpPr>
          <p:spPr bwMode="auto">
            <a:xfrm>
              <a:off x="3259" y="3531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3" name="Rectangle 35"/>
            <p:cNvSpPr>
              <a:spLocks noChangeArrowheads="1"/>
            </p:cNvSpPr>
            <p:nvPr/>
          </p:nvSpPr>
          <p:spPr bwMode="auto">
            <a:xfrm>
              <a:off x="1089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4" name="Rectangle 36"/>
            <p:cNvSpPr>
              <a:spLocks noChangeArrowheads="1"/>
            </p:cNvSpPr>
            <p:nvPr/>
          </p:nvSpPr>
          <p:spPr bwMode="auto">
            <a:xfrm>
              <a:off x="1330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5" name="Rectangle 37"/>
            <p:cNvSpPr>
              <a:spLocks noChangeArrowheads="1"/>
            </p:cNvSpPr>
            <p:nvPr/>
          </p:nvSpPr>
          <p:spPr bwMode="auto">
            <a:xfrm>
              <a:off x="1571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6" name="Rectangle 38"/>
            <p:cNvSpPr>
              <a:spLocks noChangeArrowheads="1"/>
            </p:cNvSpPr>
            <p:nvPr/>
          </p:nvSpPr>
          <p:spPr bwMode="auto">
            <a:xfrm>
              <a:off x="1812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7" name="Rectangle 39"/>
            <p:cNvSpPr>
              <a:spLocks noChangeArrowheads="1"/>
            </p:cNvSpPr>
            <p:nvPr/>
          </p:nvSpPr>
          <p:spPr bwMode="auto">
            <a:xfrm>
              <a:off x="2053" y="3290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8" name="Rectangle 40"/>
            <p:cNvSpPr>
              <a:spLocks noChangeArrowheads="1"/>
            </p:cNvSpPr>
            <p:nvPr/>
          </p:nvSpPr>
          <p:spPr bwMode="auto">
            <a:xfrm>
              <a:off x="2295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09" name="Rectangle 41"/>
            <p:cNvSpPr>
              <a:spLocks noChangeArrowheads="1"/>
            </p:cNvSpPr>
            <p:nvPr/>
          </p:nvSpPr>
          <p:spPr bwMode="auto">
            <a:xfrm>
              <a:off x="2536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0" name="Rectangle 42"/>
            <p:cNvSpPr>
              <a:spLocks noChangeArrowheads="1"/>
            </p:cNvSpPr>
            <p:nvPr/>
          </p:nvSpPr>
          <p:spPr bwMode="auto">
            <a:xfrm>
              <a:off x="2777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1" name="Rectangle 43"/>
            <p:cNvSpPr>
              <a:spLocks noChangeArrowheads="1"/>
            </p:cNvSpPr>
            <p:nvPr/>
          </p:nvSpPr>
          <p:spPr bwMode="auto">
            <a:xfrm>
              <a:off x="3018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2" name="Rectangle 44"/>
            <p:cNvSpPr>
              <a:spLocks noChangeArrowheads="1"/>
            </p:cNvSpPr>
            <p:nvPr/>
          </p:nvSpPr>
          <p:spPr bwMode="auto">
            <a:xfrm>
              <a:off x="3259" y="3290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3" name="Rectangle 45"/>
            <p:cNvSpPr>
              <a:spLocks noChangeArrowheads="1"/>
            </p:cNvSpPr>
            <p:nvPr/>
          </p:nvSpPr>
          <p:spPr bwMode="auto">
            <a:xfrm>
              <a:off x="1089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4" name="Rectangle 46"/>
            <p:cNvSpPr>
              <a:spLocks noChangeArrowheads="1"/>
            </p:cNvSpPr>
            <p:nvPr/>
          </p:nvSpPr>
          <p:spPr bwMode="auto">
            <a:xfrm>
              <a:off x="1330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5" name="Rectangle 47"/>
            <p:cNvSpPr>
              <a:spLocks noChangeArrowheads="1"/>
            </p:cNvSpPr>
            <p:nvPr/>
          </p:nvSpPr>
          <p:spPr bwMode="auto">
            <a:xfrm>
              <a:off x="1571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6" name="Rectangle 48"/>
            <p:cNvSpPr>
              <a:spLocks noChangeArrowheads="1"/>
            </p:cNvSpPr>
            <p:nvPr/>
          </p:nvSpPr>
          <p:spPr bwMode="auto">
            <a:xfrm>
              <a:off x="1812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7" name="Rectangle 49"/>
            <p:cNvSpPr>
              <a:spLocks noChangeArrowheads="1"/>
            </p:cNvSpPr>
            <p:nvPr/>
          </p:nvSpPr>
          <p:spPr bwMode="auto">
            <a:xfrm>
              <a:off x="2053" y="3049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8" name="Rectangle 50"/>
            <p:cNvSpPr>
              <a:spLocks noChangeArrowheads="1"/>
            </p:cNvSpPr>
            <p:nvPr/>
          </p:nvSpPr>
          <p:spPr bwMode="auto">
            <a:xfrm>
              <a:off x="2295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19" name="Rectangle 51"/>
            <p:cNvSpPr>
              <a:spLocks noChangeArrowheads="1"/>
            </p:cNvSpPr>
            <p:nvPr/>
          </p:nvSpPr>
          <p:spPr bwMode="auto">
            <a:xfrm>
              <a:off x="2536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0" name="Rectangle 52"/>
            <p:cNvSpPr>
              <a:spLocks noChangeArrowheads="1"/>
            </p:cNvSpPr>
            <p:nvPr/>
          </p:nvSpPr>
          <p:spPr bwMode="auto">
            <a:xfrm>
              <a:off x="2777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1" name="Rectangle 53"/>
            <p:cNvSpPr>
              <a:spLocks noChangeArrowheads="1"/>
            </p:cNvSpPr>
            <p:nvPr/>
          </p:nvSpPr>
          <p:spPr bwMode="auto">
            <a:xfrm>
              <a:off x="3018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2" name="Rectangle 54"/>
            <p:cNvSpPr>
              <a:spLocks noChangeArrowheads="1"/>
            </p:cNvSpPr>
            <p:nvPr/>
          </p:nvSpPr>
          <p:spPr bwMode="auto">
            <a:xfrm>
              <a:off x="3259" y="3049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3" name="Rectangle 55"/>
            <p:cNvSpPr>
              <a:spLocks noChangeArrowheads="1"/>
            </p:cNvSpPr>
            <p:nvPr/>
          </p:nvSpPr>
          <p:spPr bwMode="auto">
            <a:xfrm>
              <a:off x="1089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4" name="Rectangle 56"/>
            <p:cNvSpPr>
              <a:spLocks noChangeArrowheads="1"/>
            </p:cNvSpPr>
            <p:nvPr/>
          </p:nvSpPr>
          <p:spPr bwMode="auto">
            <a:xfrm>
              <a:off x="1330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5" name="Rectangle 57"/>
            <p:cNvSpPr>
              <a:spLocks noChangeArrowheads="1"/>
            </p:cNvSpPr>
            <p:nvPr/>
          </p:nvSpPr>
          <p:spPr bwMode="auto">
            <a:xfrm>
              <a:off x="1571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6" name="Rectangle 58"/>
            <p:cNvSpPr>
              <a:spLocks noChangeArrowheads="1"/>
            </p:cNvSpPr>
            <p:nvPr/>
          </p:nvSpPr>
          <p:spPr bwMode="auto">
            <a:xfrm>
              <a:off x="1812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7" name="Rectangle 59"/>
            <p:cNvSpPr>
              <a:spLocks noChangeArrowheads="1"/>
            </p:cNvSpPr>
            <p:nvPr/>
          </p:nvSpPr>
          <p:spPr bwMode="auto">
            <a:xfrm>
              <a:off x="2053" y="2807"/>
              <a:ext cx="242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8" name="Rectangle 60"/>
            <p:cNvSpPr>
              <a:spLocks noChangeArrowheads="1"/>
            </p:cNvSpPr>
            <p:nvPr/>
          </p:nvSpPr>
          <p:spPr bwMode="auto">
            <a:xfrm>
              <a:off x="2295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29" name="Rectangle 61"/>
            <p:cNvSpPr>
              <a:spLocks noChangeArrowheads="1"/>
            </p:cNvSpPr>
            <p:nvPr/>
          </p:nvSpPr>
          <p:spPr bwMode="auto">
            <a:xfrm>
              <a:off x="2536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0" name="Rectangle 62"/>
            <p:cNvSpPr>
              <a:spLocks noChangeArrowheads="1"/>
            </p:cNvSpPr>
            <p:nvPr/>
          </p:nvSpPr>
          <p:spPr bwMode="auto">
            <a:xfrm>
              <a:off x="2777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1" name="Rectangle 63"/>
            <p:cNvSpPr>
              <a:spLocks noChangeArrowheads="1"/>
            </p:cNvSpPr>
            <p:nvPr/>
          </p:nvSpPr>
          <p:spPr bwMode="auto">
            <a:xfrm>
              <a:off x="3018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2" name="Rectangle 64"/>
            <p:cNvSpPr>
              <a:spLocks noChangeArrowheads="1"/>
            </p:cNvSpPr>
            <p:nvPr/>
          </p:nvSpPr>
          <p:spPr bwMode="auto">
            <a:xfrm>
              <a:off x="3259" y="2807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3" name="Rectangle 65"/>
            <p:cNvSpPr>
              <a:spLocks noChangeArrowheads="1"/>
            </p:cNvSpPr>
            <p:nvPr/>
          </p:nvSpPr>
          <p:spPr bwMode="auto">
            <a:xfrm>
              <a:off x="1089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4" name="Rectangle 66"/>
            <p:cNvSpPr>
              <a:spLocks noChangeArrowheads="1"/>
            </p:cNvSpPr>
            <p:nvPr/>
          </p:nvSpPr>
          <p:spPr bwMode="auto">
            <a:xfrm>
              <a:off x="1330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5" name="Rectangle 67"/>
            <p:cNvSpPr>
              <a:spLocks noChangeArrowheads="1"/>
            </p:cNvSpPr>
            <p:nvPr/>
          </p:nvSpPr>
          <p:spPr bwMode="auto">
            <a:xfrm>
              <a:off x="1571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6" name="Rectangle 68"/>
            <p:cNvSpPr>
              <a:spLocks noChangeArrowheads="1"/>
            </p:cNvSpPr>
            <p:nvPr/>
          </p:nvSpPr>
          <p:spPr bwMode="auto">
            <a:xfrm>
              <a:off x="1812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7" name="Rectangle 69"/>
            <p:cNvSpPr>
              <a:spLocks noChangeArrowheads="1"/>
            </p:cNvSpPr>
            <p:nvPr/>
          </p:nvSpPr>
          <p:spPr bwMode="auto">
            <a:xfrm>
              <a:off x="2053" y="2567"/>
              <a:ext cx="242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8" name="Rectangle 70"/>
            <p:cNvSpPr>
              <a:spLocks noChangeArrowheads="1"/>
            </p:cNvSpPr>
            <p:nvPr/>
          </p:nvSpPr>
          <p:spPr bwMode="auto">
            <a:xfrm>
              <a:off x="2295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39" name="Rectangle 71"/>
            <p:cNvSpPr>
              <a:spLocks noChangeArrowheads="1"/>
            </p:cNvSpPr>
            <p:nvPr/>
          </p:nvSpPr>
          <p:spPr bwMode="auto">
            <a:xfrm>
              <a:off x="2536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0" name="Rectangle 72"/>
            <p:cNvSpPr>
              <a:spLocks noChangeArrowheads="1"/>
            </p:cNvSpPr>
            <p:nvPr/>
          </p:nvSpPr>
          <p:spPr bwMode="auto">
            <a:xfrm>
              <a:off x="2777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1" name="Rectangle 73"/>
            <p:cNvSpPr>
              <a:spLocks noChangeArrowheads="1"/>
            </p:cNvSpPr>
            <p:nvPr/>
          </p:nvSpPr>
          <p:spPr bwMode="auto">
            <a:xfrm>
              <a:off x="3018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2" name="Rectangle 74"/>
            <p:cNvSpPr>
              <a:spLocks noChangeArrowheads="1"/>
            </p:cNvSpPr>
            <p:nvPr/>
          </p:nvSpPr>
          <p:spPr bwMode="auto">
            <a:xfrm>
              <a:off x="3259" y="2567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3" name="Rectangle 75"/>
            <p:cNvSpPr>
              <a:spLocks noChangeArrowheads="1"/>
            </p:cNvSpPr>
            <p:nvPr/>
          </p:nvSpPr>
          <p:spPr bwMode="auto">
            <a:xfrm>
              <a:off x="1089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4" name="Rectangle 76"/>
            <p:cNvSpPr>
              <a:spLocks noChangeArrowheads="1"/>
            </p:cNvSpPr>
            <p:nvPr/>
          </p:nvSpPr>
          <p:spPr bwMode="auto">
            <a:xfrm>
              <a:off x="1330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5" name="Rectangle 77"/>
            <p:cNvSpPr>
              <a:spLocks noChangeArrowheads="1"/>
            </p:cNvSpPr>
            <p:nvPr/>
          </p:nvSpPr>
          <p:spPr bwMode="auto">
            <a:xfrm>
              <a:off x="1571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6" name="Rectangle 78"/>
            <p:cNvSpPr>
              <a:spLocks noChangeArrowheads="1"/>
            </p:cNvSpPr>
            <p:nvPr/>
          </p:nvSpPr>
          <p:spPr bwMode="auto">
            <a:xfrm>
              <a:off x="1812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7" name="Rectangle 79"/>
            <p:cNvSpPr>
              <a:spLocks noChangeArrowheads="1"/>
            </p:cNvSpPr>
            <p:nvPr/>
          </p:nvSpPr>
          <p:spPr bwMode="auto">
            <a:xfrm>
              <a:off x="2053" y="2326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8" name="Rectangle 80"/>
            <p:cNvSpPr>
              <a:spLocks noChangeArrowheads="1"/>
            </p:cNvSpPr>
            <p:nvPr/>
          </p:nvSpPr>
          <p:spPr bwMode="auto">
            <a:xfrm>
              <a:off x="2295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49" name="Rectangle 81"/>
            <p:cNvSpPr>
              <a:spLocks noChangeArrowheads="1"/>
            </p:cNvSpPr>
            <p:nvPr/>
          </p:nvSpPr>
          <p:spPr bwMode="auto">
            <a:xfrm>
              <a:off x="2536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0" name="Rectangle 82"/>
            <p:cNvSpPr>
              <a:spLocks noChangeArrowheads="1"/>
            </p:cNvSpPr>
            <p:nvPr/>
          </p:nvSpPr>
          <p:spPr bwMode="auto">
            <a:xfrm>
              <a:off x="2777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1" name="Rectangle 83"/>
            <p:cNvSpPr>
              <a:spLocks noChangeArrowheads="1"/>
            </p:cNvSpPr>
            <p:nvPr/>
          </p:nvSpPr>
          <p:spPr bwMode="auto">
            <a:xfrm>
              <a:off x="3018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2" name="Rectangle 84"/>
            <p:cNvSpPr>
              <a:spLocks noChangeArrowheads="1"/>
            </p:cNvSpPr>
            <p:nvPr/>
          </p:nvSpPr>
          <p:spPr bwMode="auto">
            <a:xfrm>
              <a:off x="3259" y="2326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3" name="Rectangle 85"/>
            <p:cNvSpPr>
              <a:spLocks noChangeArrowheads="1"/>
            </p:cNvSpPr>
            <p:nvPr/>
          </p:nvSpPr>
          <p:spPr bwMode="auto">
            <a:xfrm>
              <a:off x="1089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4" name="Rectangle 86"/>
            <p:cNvSpPr>
              <a:spLocks noChangeArrowheads="1"/>
            </p:cNvSpPr>
            <p:nvPr/>
          </p:nvSpPr>
          <p:spPr bwMode="auto">
            <a:xfrm>
              <a:off x="1330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5" name="Rectangle 87"/>
            <p:cNvSpPr>
              <a:spLocks noChangeArrowheads="1"/>
            </p:cNvSpPr>
            <p:nvPr/>
          </p:nvSpPr>
          <p:spPr bwMode="auto">
            <a:xfrm>
              <a:off x="1571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6" name="Rectangle 88"/>
            <p:cNvSpPr>
              <a:spLocks noChangeArrowheads="1"/>
            </p:cNvSpPr>
            <p:nvPr/>
          </p:nvSpPr>
          <p:spPr bwMode="auto">
            <a:xfrm>
              <a:off x="1812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7" name="Rectangle 89"/>
            <p:cNvSpPr>
              <a:spLocks noChangeArrowheads="1"/>
            </p:cNvSpPr>
            <p:nvPr/>
          </p:nvSpPr>
          <p:spPr bwMode="auto">
            <a:xfrm>
              <a:off x="2053" y="2084"/>
              <a:ext cx="242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8" name="Rectangle 90"/>
            <p:cNvSpPr>
              <a:spLocks noChangeArrowheads="1"/>
            </p:cNvSpPr>
            <p:nvPr/>
          </p:nvSpPr>
          <p:spPr bwMode="auto">
            <a:xfrm>
              <a:off x="2295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59" name="Rectangle 91"/>
            <p:cNvSpPr>
              <a:spLocks noChangeArrowheads="1"/>
            </p:cNvSpPr>
            <p:nvPr/>
          </p:nvSpPr>
          <p:spPr bwMode="auto">
            <a:xfrm>
              <a:off x="2536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0" name="Rectangle 92"/>
            <p:cNvSpPr>
              <a:spLocks noChangeArrowheads="1"/>
            </p:cNvSpPr>
            <p:nvPr/>
          </p:nvSpPr>
          <p:spPr bwMode="auto">
            <a:xfrm>
              <a:off x="2777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1" name="Rectangle 93"/>
            <p:cNvSpPr>
              <a:spLocks noChangeArrowheads="1"/>
            </p:cNvSpPr>
            <p:nvPr/>
          </p:nvSpPr>
          <p:spPr bwMode="auto">
            <a:xfrm>
              <a:off x="3018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2" name="Rectangle 94"/>
            <p:cNvSpPr>
              <a:spLocks noChangeArrowheads="1"/>
            </p:cNvSpPr>
            <p:nvPr/>
          </p:nvSpPr>
          <p:spPr bwMode="auto">
            <a:xfrm>
              <a:off x="3259" y="2084"/>
              <a:ext cx="241" cy="242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3" name="Rectangle 95"/>
            <p:cNvSpPr>
              <a:spLocks noChangeArrowheads="1"/>
            </p:cNvSpPr>
            <p:nvPr/>
          </p:nvSpPr>
          <p:spPr bwMode="auto">
            <a:xfrm>
              <a:off x="1089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4" name="Rectangle 96"/>
            <p:cNvSpPr>
              <a:spLocks noChangeArrowheads="1"/>
            </p:cNvSpPr>
            <p:nvPr/>
          </p:nvSpPr>
          <p:spPr bwMode="auto">
            <a:xfrm>
              <a:off x="1330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5" name="Rectangle 97"/>
            <p:cNvSpPr>
              <a:spLocks noChangeArrowheads="1"/>
            </p:cNvSpPr>
            <p:nvPr/>
          </p:nvSpPr>
          <p:spPr bwMode="auto">
            <a:xfrm>
              <a:off x="1571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6" name="Rectangle 98"/>
            <p:cNvSpPr>
              <a:spLocks noChangeArrowheads="1"/>
            </p:cNvSpPr>
            <p:nvPr/>
          </p:nvSpPr>
          <p:spPr bwMode="auto">
            <a:xfrm>
              <a:off x="1812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7" name="Rectangle 99"/>
            <p:cNvSpPr>
              <a:spLocks noChangeArrowheads="1"/>
            </p:cNvSpPr>
            <p:nvPr/>
          </p:nvSpPr>
          <p:spPr bwMode="auto">
            <a:xfrm>
              <a:off x="2053" y="1844"/>
              <a:ext cx="242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8" name="Rectangle 100"/>
            <p:cNvSpPr>
              <a:spLocks noChangeArrowheads="1"/>
            </p:cNvSpPr>
            <p:nvPr/>
          </p:nvSpPr>
          <p:spPr bwMode="auto">
            <a:xfrm>
              <a:off x="2295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69" name="Rectangle 101"/>
            <p:cNvSpPr>
              <a:spLocks noChangeArrowheads="1"/>
            </p:cNvSpPr>
            <p:nvPr/>
          </p:nvSpPr>
          <p:spPr bwMode="auto">
            <a:xfrm>
              <a:off x="2536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0" name="Rectangle 102"/>
            <p:cNvSpPr>
              <a:spLocks noChangeArrowheads="1"/>
            </p:cNvSpPr>
            <p:nvPr/>
          </p:nvSpPr>
          <p:spPr bwMode="auto">
            <a:xfrm>
              <a:off x="2777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1" name="Rectangle 103"/>
            <p:cNvSpPr>
              <a:spLocks noChangeArrowheads="1"/>
            </p:cNvSpPr>
            <p:nvPr/>
          </p:nvSpPr>
          <p:spPr bwMode="auto">
            <a:xfrm>
              <a:off x="3018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2" name="Rectangle 104"/>
            <p:cNvSpPr>
              <a:spLocks noChangeArrowheads="1"/>
            </p:cNvSpPr>
            <p:nvPr/>
          </p:nvSpPr>
          <p:spPr bwMode="auto">
            <a:xfrm>
              <a:off x="3259" y="1844"/>
              <a:ext cx="241" cy="240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3" name="Rectangle 105"/>
            <p:cNvSpPr>
              <a:spLocks noChangeArrowheads="1"/>
            </p:cNvSpPr>
            <p:nvPr/>
          </p:nvSpPr>
          <p:spPr bwMode="auto">
            <a:xfrm>
              <a:off x="1089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4" name="Rectangle 106"/>
            <p:cNvSpPr>
              <a:spLocks noChangeArrowheads="1"/>
            </p:cNvSpPr>
            <p:nvPr/>
          </p:nvSpPr>
          <p:spPr bwMode="auto">
            <a:xfrm>
              <a:off x="1330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5" name="Rectangle 107"/>
            <p:cNvSpPr>
              <a:spLocks noChangeArrowheads="1"/>
            </p:cNvSpPr>
            <p:nvPr/>
          </p:nvSpPr>
          <p:spPr bwMode="auto">
            <a:xfrm>
              <a:off x="1571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6" name="Rectangle 108"/>
            <p:cNvSpPr>
              <a:spLocks noChangeArrowheads="1"/>
            </p:cNvSpPr>
            <p:nvPr/>
          </p:nvSpPr>
          <p:spPr bwMode="auto">
            <a:xfrm>
              <a:off x="1812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7" name="Rectangle 109"/>
            <p:cNvSpPr>
              <a:spLocks noChangeArrowheads="1"/>
            </p:cNvSpPr>
            <p:nvPr/>
          </p:nvSpPr>
          <p:spPr bwMode="auto">
            <a:xfrm>
              <a:off x="2053" y="1603"/>
              <a:ext cx="242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8" name="Rectangle 110"/>
            <p:cNvSpPr>
              <a:spLocks noChangeArrowheads="1"/>
            </p:cNvSpPr>
            <p:nvPr/>
          </p:nvSpPr>
          <p:spPr bwMode="auto">
            <a:xfrm>
              <a:off x="2295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79" name="Rectangle 111"/>
            <p:cNvSpPr>
              <a:spLocks noChangeArrowheads="1"/>
            </p:cNvSpPr>
            <p:nvPr/>
          </p:nvSpPr>
          <p:spPr bwMode="auto">
            <a:xfrm>
              <a:off x="2536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80" name="Rectangle 112"/>
            <p:cNvSpPr>
              <a:spLocks noChangeArrowheads="1"/>
            </p:cNvSpPr>
            <p:nvPr/>
          </p:nvSpPr>
          <p:spPr bwMode="auto">
            <a:xfrm>
              <a:off x="2777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81" name="Rectangle 113"/>
            <p:cNvSpPr>
              <a:spLocks noChangeArrowheads="1"/>
            </p:cNvSpPr>
            <p:nvPr/>
          </p:nvSpPr>
          <p:spPr bwMode="auto">
            <a:xfrm>
              <a:off x="3018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82" name="Rectangle 114"/>
            <p:cNvSpPr>
              <a:spLocks noChangeArrowheads="1"/>
            </p:cNvSpPr>
            <p:nvPr/>
          </p:nvSpPr>
          <p:spPr bwMode="auto">
            <a:xfrm>
              <a:off x="3259" y="1603"/>
              <a:ext cx="241" cy="241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883" name="Text Box 115"/>
            <p:cNvSpPr txBox="1">
              <a:spLocks noChangeArrowheads="1"/>
            </p:cNvSpPr>
            <p:nvPr/>
          </p:nvSpPr>
          <p:spPr bwMode="auto">
            <a:xfrm>
              <a:off x="695" y="1499"/>
              <a:ext cx="44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500</a:t>
              </a:r>
            </a:p>
          </p:txBody>
        </p:sp>
        <p:sp>
          <p:nvSpPr>
            <p:cNvPr id="32884" name="Text Box 116"/>
            <p:cNvSpPr txBox="1">
              <a:spLocks noChangeArrowheads="1"/>
            </p:cNvSpPr>
            <p:nvPr/>
          </p:nvSpPr>
          <p:spPr bwMode="auto">
            <a:xfrm rot="-5400000">
              <a:off x="-247" y="2495"/>
              <a:ext cx="16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sz="2000">
                  <a:solidFill>
                    <a:schemeClr val="accent2"/>
                  </a:solidFill>
                </a:rPr>
                <a:t>Number of Visitors</a:t>
              </a:r>
            </a:p>
          </p:txBody>
        </p:sp>
        <p:sp>
          <p:nvSpPr>
            <p:cNvPr id="32885" name="Line 117"/>
            <p:cNvSpPr>
              <a:spLocks noChangeShapeType="1"/>
            </p:cNvSpPr>
            <p:nvPr/>
          </p:nvSpPr>
          <p:spPr bwMode="auto">
            <a:xfrm>
              <a:off x="1089" y="3772"/>
              <a:ext cx="241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886" name="Line 118"/>
            <p:cNvSpPr>
              <a:spLocks noChangeShapeType="1"/>
            </p:cNvSpPr>
            <p:nvPr/>
          </p:nvSpPr>
          <p:spPr bwMode="auto">
            <a:xfrm>
              <a:off x="1089" y="1611"/>
              <a:ext cx="0" cy="216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887" name="Text Box 119" descr="Parchment"/>
            <p:cNvSpPr txBox="1">
              <a:spLocks noChangeArrowheads="1"/>
            </p:cNvSpPr>
            <p:nvPr/>
          </p:nvSpPr>
          <p:spPr bwMode="auto">
            <a:xfrm>
              <a:off x="192" y="216"/>
              <a:ext cx="5388" cy="7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1900" dirty="0"/>
                <a:t>The table below shows the number of people who visited a museum over a 10 day period last summer together with the daily sunshine totals. </a:t>
              </a:r>
            </a:p>
            <a:p>
              <a:pPr>
                <a:spcBef>
                  <a:spcPct val="50000"/>
                </a:spcBef>
              </a:pPr>
              <a:r>
                <a:rPr lang="en-GB" sz="2000" dirty="0"/>
                <a:t>Plot a </a:t>
              </a:r>
              <a:r>
                <a:rPr lang="en-GB" sz="2000" dirty="0">
                  <a:solidFill>
                    <a:srgbClr val="FF0000"/>
                  </a:solidFill>
                </a:rPr>
                <a:t>scatter graph</a:t>
              </a:r>
              <a:r>
                <a:rPr lang="en-GB" sz="2000" dirty="0"/>
                <a:t> for this data.</a:t>
              </a:r>
              <a:endParaRPr lang="en-GB" sz="2000" dirty="0">
                <a:solidFill>
                  <a:schemeClr val="accent2"/>
                </a:solidFill>
              </a:endParaRPr>
            </a:p>
          </p:txBody>
        </p:sp>
        <p:sp>
          <p:nvSpPr>
            <p:cNvPr id="32929" name="Line 161"/>
            <p:cNvSpPr>
              <a:spLocks noChangeShapeType="1"/>
            </p:cNvSpPr>
            <p:nvPr/>
          </p:nvSpPr>
          <p:spPr bwMode="auto">
            <a:xfrm rot="5400000">
              <a:off x="969" y="3655"/>
              <a:ext cx="23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30" name="Freeform 162"/>
            <p:cNvSpPr>
              <a:spLocks/>
            </p:cNvSpPr>
            <p:nvPr/>
          </p:nvSpPr>
          <p:spPr bwMode="auto">
            <a:xfrm rot="5400000">
              <a:off x="969" y="3611"/>
              <a:ext cx="243" cy="8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97" y="48"/>
                </a:cxn>
                <a:cxn ang="0">
                  <a:pos x="120" y="0"/>
                </a:cxn>
                <a:cxn ang="0">
                  <a:pos x="154" y="84"/>
                </a:cxn>
                <a:cxn ang="0">
                  <a:pos x="175" y="44"/>
                </a:cxn>
                <a:cxn ang="0">
                  <a:pos x="243" y="44"/>
                </a:cxn>
              </a:cxnLst>
              <a:rect l="0" t="0" r="r" b="b"/>
              <a:pathLst>
                <a:path w="243" h="84">
                  <a:moveTo>
                    <a:pt x="0" y="48"/>
                  </a:moveTo>
                  <a:lnTo>
                    <a:pt x="97" y="48"/>
                  </a:lnTo>
                  <a:lnTo>
                    <a:pt x="120" y="0"/>
                  </a:lnTo>
                  <a:lnTo>
                    <a:pt x="154" y="84"/>
                  </a:lnTo>
                  <a:lnTo>
                    <a:pt x="175" y="44"/>
                  </a:lnTo>
                  <a:lnTo>
                    <a:pt x="243" y="44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0" name="Rectangle 192"/>
            <p:cNvSpPr>
              <a:spLocks noChangeArrowheads="1"/>
            </p:cNvSpPr>
            <p:nvPr/>
          </p:nvSpPr>
          <p:spPr bwMode="auto">
            <a:xfrm>
              <a:off x="5196" y="1272"/>
              <a:ext cx="38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320</a:t>
              </a:r>
            </a:p>
          </p:txBody>
        </p:sp>
        <p:sp>
          <p:nvSpPr>
            <p:cNvPr id="32959" name="Rectangle 191"/>
            <p:cNvSpPr>
              <a:spLocks noChangeArrowheads="1"/>
            </p:cNvSpPr>
            <p:nvPr/>
          </p:nvSpPr>
          <p:spPr bwMode="auto">
            <a:xfrm>
              <a:off x="4788" y="1272"/>
              <a:ext cx="408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350</a:t>
              </a:r>
            </a:p>
          </p:txBody>
        </p:sp>
        <p:sp>
          <p:nvSpPr>
            <p:cNvPr id="32958" name="Rectangle 190"/>
            <p:cNvSpPr>
              <a:spLocks noChangeArrowheads="1"/>
            </p:cNvSpPr>
            <p:nvPr/>
          </p:nvSpPr>
          <p:spPr bwMode="auto">
            <a:xfrm>
              <a:off x="4404" y="1272"/>
              <a:ext cx="384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220</a:t>
              </a:r>
            </a:p>
          </p:txBody>
        </p:sp>
        <p:sp>
          <p:nvSpPr>
            <p:cNvPr id="32957" name="Rectangle 189"/>
            <p:cNvSpPr>
              <a:spLocks noChangeArrowheads="1"/>
            </p:cNvSpPr>
            <p:nvPr/>
          </p:nvSpPr>
          <p:spPr bwMode="auto">
            <a:xfrm>
              <a:off x="4008" y="1272"/>
              <a:ext cx="396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175</a:t>
              </a:r>
            </a:p>
          </p:txBody>
        </p:sp>
        <p:sp>
          <p:nvSpPr>
            <p:cNvPr id="32956" name="Rectangle 188"/>
            <p:cNvSpPr>
              <a:spLocks noChangeArrowheads="1"/>
            </p:cNvSpPr>
            <p:nvPr/>
          </p:nvSpPr>
          <p:spPr bwMode="auto">
            <a:xfrm>
              <a:off x="3612" y="1272"/>
              <a:ext cx="396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50</a:t>
              </a:r>
            </a:p>
          </p:txBody>
        </p:sp>
        <p:sp>
          <p:nvSpPr>
            <p:cNvPr id="32955" name="Rectangle 187"/>
            <p:cNvSpPr>
              <a:spLocks noChangeArrowheads="1"/>
            </p:cNvSpPr>
            <p:nvPr/>
          </p:nvSpPr>
          <p:spPr bwMode="auto">
            <a:xfrm>
              <a:off x="3192" y="1272"/>
              <a:ext cx="42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200</a:t>
              </a:r>
            </a:p>
          </p:txBody>
        </p:sp>
        <p:sp>
          <p:nvSpPr>
            <p:cNvPr id="32954" name="Rectangle 186"/>
            <p:cNvSpPr>
              <a:spLocks noChangeArrowheads="1"/>
            </p:cNvSpPr>
            <p:nvPr/>
          </p:nvSpPr>
          <p:spPr bwMode="auto">
            <a:xfrm>
              <a:off x="2772" y="1272"/>
              <a:ext cx="42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390</a:t>
              </a:r>
            </a:p>
          </p:txBody>
        </p:sp>
        <p:sp>
          <p:nvSpPr>
            <p:cNvPr id="32953" name="Rectangle 185"/>
            <p:cNvSpPr>
              <a:spLocks noChangeArrowheads="1"/>
            </p:cNvSpPr>
            <p:nvPr/>
          </p:nvSpPr>
          <p:spPr bwMode="auto">
            <a:xfrm>
              <a:off x="2376" y="1272"/>
              <a:ext cx="396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100</a:t>
              </a:r>
            </a:p>
          </p:txBody>
        </p:sp>
        <p:sp>
          <p:nvSpPr>
            <p:cNvPr id="32952" name="Rectangle 184"/>
            <p:cNvSpPr>
              <a:spLocks noChangeArrowheads="1"/>
            </p:cNvSpPr>
            <p:nvPr/>
          </p:nvSpPr>
          <p:spPr bwMode="auto">
            <a:xfrm>
              <a:off x="1908" y="1272"/>
              <a:ext cx="468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475</a:t>
              </a:r>
            </a:p>
          </p:txBody>
        </p:sp>
        <p:sp>
          <p:nvSpPr>
            <p:cNvPr id="32951" name="Rectangle 183"/>
            <p:cNvSpPr>
              <a:spLocks noChangeArrowheads="1"/>
            </p:cNvSpPr>
            <p:nvPr/>
          </p:nvSpPr>
          <p:spPr bwMode="auto">
            <a:xfrm>
              <a:off x="1527" y="1272"/>
              <a:ext cx="381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300</a:t>
              </a:r>
            </a:p>
          </p:txBody>
        </p:sp>
        <p:sp>
          <p:nvSpPr>
            <p:cNvPr id="32950" name="Rectangle 182"/>
            <p:cNvSpPr>
              <a:spLocks noChangeArrowheads="1"/>
            </p:cNvSpPr>
            <p:nvPr/>
          </p:nvSpPr>
          <p:spPr bwMode="auto">
            <a:xfrm>
              <a:off x="168" y="1272"/>
              <a:ext cx="1359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Visitors</a:t>
              </a:r>
            </a:p>
          </p:txBody>
        </p:sp>
        <p:sp>
          <p:nvSpPr>
            <p:cNvPr id="32949" name="Rectangle 181"/>
            <p:cNvSpPr>
              <a:spLocks noChangeArrowheads="1"/>
            </p:cNvSpPr>
            <p:nvPr/>
          </p:nvSpPr>
          <p:spPr bwMode="auto">
            <a:xfrm>
              <a:off x="5196" y="1012"/>
              <a:ext cx="380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2</a:t>
              </a:r>
            </a:p>
          </p:txBody>
        </p:sp>
        <p:sp>
          <p:nvSpPr>
            <p:cNvPr id="32948" name="Rectangle 180"/>
            <p:cNvSpPr>
              <a:spLocks noChangeArrowheads="1"/>
            </p:cNvSpPr>
            <p:nvPr/>
          </p:nvSpPr>
          <p:spPr bwMode="auto">
            <a:xfrm>
              <a:off x="4788" y="1012"/>
              <a:ext cx="408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</a:t>
              </a:r>
            </a:p>
          </p:txBody>
        </p:sp>
        <p:sp>
          <p:nvSpPr>
            <p:cNvPr id="32947" name="Rectangle 179"/>
            <p:cNvSpPr>
              <a:spLocks noChangeArrowheads="1"/>
            </p:cNvSpPr>
            <p:nvPr/>
          </p:nvSpPr>
          <p:spPr bwMode="auto">
            <a:xfrm>
              <a:off x="4404" y="1012"/>
              <a:ext cx="384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5</a:t>
              </a:r>
            </a:p>
          </p:txBody>
        </p:sp>
        <p:sp>
          <p:nvSpPr>
            <p:cNvPr id="32946" name="Rectangle 178"/>
            <p:cNvSpPr>
              <a:spLocks noChangeArrowheads="1"/>
            </p:cNvSpPr>
            <p:nvPr/>
          </p:nvSpPr>
          <p:spPr bwMode="auto">
            <a:xfrm>
              <a:off x="4008" y="1012"/>
              <a:ext cx="396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7</a:t>
              </a:r>
            </a:p>
          </p:txBody>
        </p:sp>
        <p:sp>
          <p:nvSpPr>
            <p:cNvPr id="32945" name="Rectangle 177"/>
            <p:cNvSpPr>
              <a:spLocks noChangeArrowheads="1"/>
            </p:cNvSpPr>
            <p:nvPr/>
          </p:nvSpPr>
          <p:spPr bwMode="auto">
            <a:xfrm>
              <a:off x="3612" y="1012"/>
              <a:ext cx="396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10</a:t>
              </a:r>
            </a:p>
          </p:txBody>
        </p:sp>
        <p:sp>
          <p:nvSpPr>
            <p:cNvPr id="32944" name="Rectangle 176"/>
            <p:cNvSpPr>
              <a:spLocks noChangeArrowheads="1"/>
            </p:cNvSpPr>
            <p:nvPr/>
          </p:nvSpPr>
          <p:spPr bwMode="auto">
            <a:xfrm>
              <a:off x="3192" y="1012"/>
              <a:ext cx="420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8</a:t>
              </a:r>
            </a:p>
          </p:txBody>
        </p:sp>
        <p:sp>
          <p:nvSpPr>
            <p:cNvPr id="32943" name="Rectangle 175"/>
            <p:cNvSpPr>
              <a:spLocks noChangeArrowheads="1"/>
            </p:cNvSpPr>
            <p:nvPr/>
          </p:nvSpPr>
          <p:spPr bwMode="auto">
            <a:xfrm>
              <a:off x="2772" y="1012"/>
              <a:ext cx="420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3</a:t>
              </a:r>
            </a:p>
          </p:txBody>
        </p:sp>
        <p:sp>
          <p:nvSpPr>
            <p:cNvPr id="32942" name="Rectangle 174"/>
            <p:cNvSpPr>
              <a:spLocks noChangeArrowheads="1"/>
            </p:cNvSpPr>
            <p:nvPr/>
          </p:nvSpPr>
          <p:spPr bwMode="auto">
            <a:xfrm>
              <a:off x="2376" y="1012"/>
              <a:ext cx="396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8</a:t>
              </a:r>
            </a:p>
          </p:txBody>
        </p:sp>
        <p:sp>
          <p:nvSpPr>
            <p:cNvPr id="32941" name="Rectangle 173"/>
            <p:cNvSpPr>
              <a:spLocks noChangeArrowheads="1"/>
            </p:cNvSpPr>
            <p:nvPr/>
          </p:nvSpPr>
          <p:spPr bwMode="auto">
            <a:xfrm>
              <a:off x="1908" y="1012"/>
              <a:ext cx="468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0.5</a:t>
              </a:r>
            </a:p>
          </p:txBody>
        </p:sp>
        <p:sp>
          <p:nvSpPr>
            <p:cNvPr id="32940" name="Rectangle 172"/>
            <p:cNvSpPr>
              <a:spLocks noChangeArrowheads="1"/>
            </p:cNvSpPr>
            <p:nvPr/>
          </p:nvSpPr>
          <p:spPr bwMode="auto">
            <a:xfrm>
              <a:off x="1527" y="1012"/>
              <a:ext cx="381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6</a:t>
              </a:r>
            </a:p>
          </p:txBody>
        </p:sp>
        <p:sp>
          <p:nvSpPr>
            <p:cNvPr id="32939" name="Rectangle 171"/>
            <p:cNvSpPr>
              <a:spLocks noChangeArrowheads="1"/>
            </p:cNvSpPr>
            <p:nvPr/>
          </p:nvSpPr>
          <p:spPr bwMode="auto">
            <a:xfrm>
              <a:off x="168" y="1012"/>
              <a:ext cx="1359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spcBef>
                  <a:spcPct val="20000"/>
                </a:spcBef>
              </a:pPr>
              <a:r>
                <a:rPr lang="en-GB" sz="1800"/>
                <a:t>Hours Sunshine</a:t>
              </a:r>
            </a:p>
          </p:txBody>
        </p:sp>
        <p:sp>
          <p:nvSpPr>
            <p:cNvPr id="32961" name="Line 193"/>
            <p:cNvSpPr>
              <a:spLocks noChangeShapeType="1"/>
            </p:cNvSpPr>
            <p:nvPr/>
          </p:nvSpPr>
          <p:spPr bwMode="auto">
            <a:xfrm>
              <a:off x="168" y="1012"/>
              <a:ext cx="5408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2" name="Line 194"/>
            <p:cNvSpPr>
              <a:spLocks noChangeShapeType="1"/>
            </p:cNvSpPr>
            <p:nvPr/>
          </p:nvSpPr>
          <p:spPr bwMode="auto">
            <a:xfrm>
              <a:off x="168" y="1272"/>
              <a:ext cx="54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3" name="Line 195"/>
            <p:cNvSpPr>
              <a:spLocks noChangeShapeType="1"/>
            </p:cNvSpPr>
            <p:nvPr/>
          </p:nvSpPr>
          <p:spPr bwMode="auto">
            <a:xfrm>
              <a:off x="168" y="1502"/>
              <a:ext cx="5408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4" name="Line 196"/>
            <p:cNvSpPr>
              <a:spLocks noChangeShapeType="1"/>
            </p:cNvSpPr>
            <p:nvPr/>
          </p:nvSpPr>
          <p:spPr bwMode="auto">
            <a:xfrm>
              <a:off x="168" y="1012"/>
              <a:ext cx="0" cy="49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5" name="Line 197"/>
            <p:cNvSpPr>
              <a:spLocks noChangeShapeType="1"/>
            </p:cNvSpPr>
            <p:nvPr/>
          </p:nvSpPr>
          <p:spPr bwMode="auto">
            <a:xfrm>
              <a:off x="1527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6" name="Line 198"/>
            <p:cNvSpPr>
              <a:spLocks noChangeShapeType="1"/>
            </p:cNvSpPr>
            <p:nvPr/>
          </p:nvSpPr>
          <p:spPr bwMode="auto">
            <a:xfrm>
              <a:off x="1908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7" name="Line 199"/>
            <p:cNvSpPr>
              <a:spLocks noChangeShapeType="1"/>
            </p:cNvSpPr>
            <p:nvPr/>
          </p:nvSpPr>
          <p:spPr bwMode="auto">
            <a:xfrm>
              <a:off x="2376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8" name="Line 200"/>
            <p:cNvSpPr>
              <a:spLocks noChangeShapeType="1"/>
            </p:cNvSpPr>
            <p:nvPr/>
          </p:nvSpPr>
          <p:spPr bwMode="auto">
            <a:xfrm>
              <a:off x="2772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69" name="Line 201"/>
            <p:cNvSpPr>
              <a:spLocks noChangeShapeType="1"/>
            </p:cNvSpPr>
            <p:nvPr/>
          </p:nvSpPr>
          <p:spPr bwMode="auto">
            <a:xfrm>
              <a:off x="3192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0" name="Line 202"/>
            <p:cNvSpPr>
              <a:spLocks noChangeShapeType="1"/>
            </p:cNvSpPr>
            <p:nvPr/>
          </p:nvSpPr>
          <p:spPr bwMode="auto">
            <a:xfrm>
              <a:off x="3612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1" name="Line 203"/>
            <p:cNvSpPr>
              <a:spLocks noChangeShapeType="1"/>
            </p:cNvSpPr>
            <p:nvPr/>
          </p:nvSpPr>
          <p:spPr bwMode="auto">
            <a:xfrm>
              <a:off x="4008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2" name="Line 204"/>
            <p:cNvSpPr>
              <a:spLocks noChangeShapeType="1"/>
            </p:cNvSpPr>
            <p:nvPr/>
          </p:nvSpPr>
          <p:spPr bwMode="auto">
            <a:xfrm>
              <a:off x="4404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3" name="Line 205"/>
            <p:cNvSpPr>
              <a:spLocks noChangeShapeType="1"/>
            </p:cNvSpPr>
            <p:nvPr/>
          </p:nvSpPr>
          <p:spPr bwMode="auto">
            <a:xfrm>
              <a:off x="4788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4" name="Line 206"/>
            <p:cNvSpPr>
              <a:spLocks noChangeShapeType="1"/>
            </p:cNvSpPr>
            <p:nvPr/>
          </p:nvSpPr>
          <p:spPr bwMode="auto">
            <a:xfrm>
              <a:off x="5196" y="1012"/>
              <a:ext cx="0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2975" name="Line 207"/>
            <p:cNvSpPr>
              <a:spLocks noChangeShapeType="1"/>
            </p:cNvSpPr>
            <p:nvPr/>
          </p:nvSpPr>
          <p:spPr bwMode="auto">
            <a:xfrm>
              <a:off x="5576" y="1012"/>
              <a:ext cx="0" cy="49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33030" name="Text Box 262"/>
            <p:cNvSpPr txBox="1">
              <a:spLocks noChangeArrowheads="1"/>
            </p:cNvSpPr>
            <p:nvPr/>
          </p:nvSpPr>
          <p:spPr bwMode="auto">
            <a:xfrm>
              <a:off x="975" y="3768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000"/>
                <a:t>0</a:t>
              </a:r>
            </a:p>
          </p:txBody>
        </p:sp>
      </p:grpSp>
      <p:sp>
        <p:nvSpPr>
          <p:cNvPr id="33073" name="Rectangle 305"/>
          <p:cNvSpPr>
            <a:spLocks noGrp="1" noChangeArrowheads="1"/>
          </p:cNvSpPr>
          <p:nvPr>
            <p:ph type="title" idx="4294967295"/>
          </p:nvPr>
        </p:nvSpPr>
        <p:spPr>
          <a:xfrm>
            <a:off x="6134100" y="5848350"/>
            <a:ext cx="3009900" cy="762000"/>
          </a:xfrm>
          <a:prstGeom prst="rect">
            <a:avLst/>
          </a:prstGeom>
        </p:spPr>
        <p:txBody>
          <a:bodyPr/>
          <a:lstStyle/>
          <a:p>
            <a:r>
              <a:rPr lang="en-GB">
                <a:solidFill>
                  <a:schemeClr val="bg1"/>
                </a:solidFill>
              </a:rPr>
              <a:t>Question2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4000338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224"/>
          <p:cNvGrpSpPr>
            <a:grpSpLocks/>
          </p:cNvGrpSpPr>
          <p:nvPr/>
        </p:nvGrpSpPr>
        <p:grpSpPr bwMode="auto">
          <a:xfrm>
            <a:off x="642938" y="342900"/>
            <a:ext cx="8139112" cy="6286500"/>
            <a:chOff x="405" y="216"/>
            <a:chExt cx="5127" cy="3960"/>
          </a:xfrm>
        </p:grpSpPr>
        <p:grpSp>
          <p:nvGrpSpPr>
            <p:cNvPr id="3" name="Group 2209"/>
            <p:cNvGrpSpPr>
              <a:grpSpLocks/>
            </p:cNvGrpSpPr>
            <p:nvPr/>
          </p:nvGrpSpPr>
          <p:grpSpPr bwMode="auto">
            <a:xfrm>
              <a:off x="405" y="216"/>
              <a:ext cx="5127" cy="3960"/>
              <a:chOff x="405" y="216"/>
              <a:chExt cx="5127" cy="3960"/>
            </a:xfrm>
          </p:grpSpPr>
          <p:grpSp>
            <p:nvGrpSpPr>
              <p:cNvPr id="4" name="Group 2208"/>
              <p:cNvGrpSpPr>
                <a:grpSpLocks/>
              </p:cNvGrpSpPr>
              <p:nvPr/>
            </p:nvGrpSpPr>
            <p:grpSpPr bwMode="auto">
              <a:xfrm>
                <a:off x="477" y="1487"/>
                <a:ext cx="3204" cy="2689"/>
                <a:chOff x="405" y="1470"/>
                <a:chExt cx="3204" cy="2689"/>
              </a:xfrm>
            </p:grpSpPr>
            <p:sp>
              <p:nvSpPr>
                <p:cNvPr id="9283" name="Text Box 2115"/>
                <p:cNvSpPr txBox="1">
                  <a:spLocks noChangeArrowheads="1"/>
                </p:cNvSpPr>
                <p:nvPr/>
              </p:nvSpPr>
              <p:spPr bwMode="auto">
                <a:xfrm>
                  <a:off x="1131" y="3751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4</a:t>
                  </a:r>
                </a:p>
              </p:txBody>
            </p:sp>
            <p:sp>
              <p:nvSpPr>
                <p:cNvPr id="9284" name="Text Box 2116"/>
                <p:cNvSpPr txBox="1">
                  <a:spLocks noChangeArrowheads="1"/>
                </p:cNvSpPr>
                <p:nvPr/>
              </p:nvSpPr>
              <p:spPr bwMode="auto">
                <a:xfrm>
                  <a:off x="1395" y="3751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5</a:t>
                  </a:r>
                </a:p>
              </p:txBody>
            </p:sp>
            <p:sp>
              <p:nvSpPr>
                <p:cNvPr id="9286" name="Text Box 2118"/>
                <p:cNvSpPr txBox="1">
                  <a:spLocks noChangeArrowheads="1"/>
                </p:cNvSpPr>
                <p:nvPr/>
              </p:nvSpPr>
              <p:spPr bwMode="auto">
                <a:xfrm>
                  <a:off x="1659" y="3747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6</a:t>
                  </a:r>
                </a:p>
              </p:txBody>
            </p:sp>
            <p:sp>
              <p:nvSpPr>
                <p:cNvPr id="9287" name="Text Box 2119"/>
                <p:cNvSpPr txBox="1">
                  <a:spLocks noChangeArrowheads="1"/>
                </p:cNvSpPr>
                <p:nvPr/>
              </p:nvSpPr>
              <p:spPr bwMode="auto">
                <a:xfrm>
                  <a:off x="1869" y="3751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7</a:t>
                  </a:r>
                </a:p>
              </p:txBody>
            </p:sp>
            <p:sp>
              <p:nvSpPr>
                <p:cNvPr id="9288" name="Text Box 2120"/>
                <p:cNvSpPr txBox="1">
                  <a:spLocks noChangeArrowheads="1"/>
                </p:cNvSpPr>
                <p:nvPr/>
              </p:nvSpPr>
              <p:spPr bwMode="auto">
                <a:xfrm>
                  <a:off x="2125" y="3743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8</a:t>
                  </a:r>
                </a:p>
              </p:txBody>
            </p:sp>
            <p:sp>
              <p:nvSpPr>
                <p:cNvPr id="9289" name="Text Box 2121"/>
                <p:cNvSpPr txBox="1">
                  <a:spLocks noChangeArrowheads="1"/>
                </p:cNvSpPr>
                <p:nvPr/>
              </p:nvSpPr>
              <p:spPr bwMode="auto">
                <a:xfrm>
                  <a:off x="2365" y="3739"/>
                  <a:ext cx="264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9</a:t>
                  </a:r>
                </a:p>
              </p:txBody>
            </p:sp>
            <p:sp>
              <p:nvSpPr>
                <p:cNvPr id="9290" name="Text Box 2122"/>
                <p:cNvSpPr txBox="1">
                  <a:spLocks noChangeArrowheads="1"/>
                </p:cNvSpPr>
                <p:nvPr/>
              </p:nvSpPr>
              <p:spPr bwMode="auto">
                <a:xfrm>
                  <a:off x="2561" y="374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10</a:t>
                  </a:r>
                </a:p>
              </p:txBody>
            </p:sp>
            <p:sp>
              <p:nvSpPr>
                <p:cNvPr id="9291" name="Text Box 2123"/>
                <p:cNvSpPr txBox="1">
                  <a:spLocks noChangeArrowheads="1"/>
                </p:cNvSpPr>
                <p:nvPr/>
              </p:nvSpPr>
              <p:spPr bwMode="auto">
                <a:xfrm>
                  <a:off x="2809" y="3751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11</a:t>
                  </a:r>
                </a:p>
              </p:txBody>
            </p:sp>
            <p:sp>
              <p:nvSpPr>
                <p:cNvPr id="9292" name="Text Box 2124"/>
                <p:cNvSpPr txBox="1">
                  <a:spLocks noChangeArrowheads="1"/>
                </p:cNvSpPr>
                <p:nvPr/>
              </p:nvSpPr>
              <p:spPr bwMode="auto">
                <a:xfrm>
                  <a:off x="3033" y="3747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12</a:t>
                  </a:r>
                </a:p>
              </p:txBody>
            </p:sp>
            <p:sp>
              <p:nvSpPr>
                <p:cNvPr id="9293" name="Text Box 2125"/>
                <p:cNvSpPr txBox="1">
                  <a:spLocks noChangeArrowheads="1"/>
                </p:cNvSpPr>
                <p:nvPr/>
              </p:nvSpPr>
              <p:spPr bwMode="auto">
                <a:xfrm>
                  <a:off x="3281" y="374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13</a:t>
                  </a:r>
                </a:p>
              </p:txBody>
            </p:sp>
            <p:sp>
              <p:nvSpPr>
                <p:cNvPr id="9294" name="Text Box 2126"/>
                <p:cNvSpPr txBox="1">
                  <a:spLocks noChangeArrowheads="1"/>
                </p:cNvSpPr>
                <p:nvPr/>
              </p:nvSpPr>
              <p:spPr bwMode="auto">
                <a:xfrm>
                  <a:off x="1731" y="3909"/>
                  <a:ext cx="976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>
                      <a:solidFill>
                        <a:schemeClr val="accent2"/>
                      </a:solidFill>
                    </a:rPr>
                    <a:t>Shoe Size</a:t>
                  </a:r>
                </a:p>
              </p:txBody>
            </p:sp>
            <p:sp>
              <p:nvSpPr>
                <p:cNvPr id="9295" name="Text Box 2127"/>
                <p:cNvSpPr txBox="1">
                  <a:spLocks noChangeArrowheads="1"/>
                </p:cNvSpPr>
                <p:nvPr/>
              </p:nvSpPr>
              <p:spPr bwMode="auto">
                <a:xfrm>
                  <a:off x="675" y="3377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60</a:t>
                  </a:r>
                </a:p>
              </p:txBody>
            </p:sp>
            <p:sp>
              <p:nvSpPr>
                <p:cNvPr id="9297" name="Text Box 2129"/>
                <p:cNvSpPr txBox="1">
                  <a:spLocks noChangeArrowheads="1"/>
                </p:cNvSpPr>
                <p:nvPr/>
              </p:nvSpPr>
              <p:spPr bwMode="auto">
                <a:xfrm>
                  <a:off x="675" y="3125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65</a:t>
                  </a:r>
                </a:p>
              </p:txBody>
            </p:sp>
            <p:sp>
              <p:nvSpPr>
                <p:cNvPr id="9298" name="Text Box 2130"/>
                <p:cNvSpPr txBox="1">
                  <a:spLocks noChangeArrowheads="1"/>
                </p:cNvSpPr>
                <p:nvPr/>
              </p:nvSpPr>
              <p:spPr bwMode="auto">
                <a:xfrm>
                  <a:off x="663" y="289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70</a:t>
                  </a:r>
                </a:p>
              </p:txBody>
            </p:sp>
            <p:sp>
              <p:nvSpPr>
                <p:cNvPr id="9299" name="Text Box 2131"/>
                <p:cNvSpPr txBox="1">
                  <a:spLocks noChangeArrowheads="1"/>
                </p:cNvSpPr>
                <p:nvPr/>
              </p:nvSpPr>
              <p:spPr bwMode="auto">
                <a:xfrm>
                  <a:off x="667" y="2657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75</a:t>
                  </a:r>
                </a:p>
              </p:txBody>
            </p:sp>
            <p:sp>
              <p:nvSpPr>
                <p:cNvPr id="9300" name="Text Box 2132"/>
                <p:cNvSpPr txBox="1">
                  <a:spLocks noChangeArrowheads="1"/>
                </p:cNvSpPr>
                <p:nvPr/>
              </p:nvSpPr>
              <p:spPr bwMode="auto">
                <a:xfrm>
                  <a:off x="683" y="239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80</a:t>
                  </a:r>
                </a:p>
              </p:txBody>
            </p:sp>
            <p:sp>
              <p:nvSpPr>
                <p:cNvPr id="9301" name="Text Box 2133"/>
                <p:cNvSpPr txBox="1">
                  <a:spLocks noChangeArrowheads="1"/>
                </p:cNvSpPr>
                <p:nvPr/>
              </p:nvSpPr>
              <p:spPr bwMode="auto">
                <a:xfrm>
                  <a:off x="679" y="2169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85</a:t>
                  </a:r>
                </a:p>
              </p:txBody>
            </p:sp>
            <p:sp>
              <p:nvSpPr>
                <p:cNvPr id="9302" name="Text Box 2134"/>
                <p:cNvSpPr txBox="1">
                  <a:spLocks noChangeArrowheads="1"/>
                </p:cNvSpPr>
                <p:nvPr/>
              </p:nvSpPr>
              <p:spPr bwMode="auto">
                <a:xfrm>
                  <a:off x="671" y="1933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90</a:t>
                  </a:r>
                </a:p>
              </p:txBody>
            </p:sp>
            <p:sp>
              <p:nvSpPr>
                <p:cNvPr id="9303" name="Text Box 2135"/>
                <p:cNvSpPr txBox="1">
                  <a:spLocks noChangeArrowheads="1"/>
                </p:cNvSpPr>
                <p:nvPr/>
              </p:nvSpPr>
              <p:spPr bwMode="auto">
                <a:xfrm>
                  <a:off x="675" y="1681"/>
                  <a:ext cx="32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95</a:t>
                  </a:r>
                </a:p>
              </p:txBody>
            </p:sp>
            <p:grpSp>
              <p:nvGrpSpPr>
                <p:cNvPr id="5" name="Group 2156"/>
                <p:cNvGrpSpPr>
                  <a:grpSpLocks/>
                </p:cNvGrpSpPr>
                <p:nvPr/>
              </p:nvGrpSpPr>
              <p:grpSpPr bwMode="auto">
                <a:xfrm>
                  <a:off x="1017" y="1574"/>
                  <a:ext cx="2411" cy="2169"/>
                  <a:chOff x="1349" y="1496"/>
                  <a:chExt cx="2411" cy="2169"/>
                </a:xfrm>
              </p:grpSpPr>
              <p:sp>
                <p:nvSpPr>
                  <p:cNvPr id="9170" name="Rectangle 2002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1" name="Rectangle 2003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2" name="Rectangle 2004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3" name="Rectangle 2005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4" name="Rectangle 2006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3424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5" name="Rectangle 2007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6" name="Rectangle 2008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7" name="Rectangle 2009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8" name="Rectangle 2010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79" name="Rectangle 2011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3424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2" name="Rectangle 2014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3" name="Rectangle 2015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4" name="Rectangle 2016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5" name="Rectangle 2017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6" name="Rectangle 2018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3183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7" name="Rectangle 2019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8" name="Rectangle 2020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89" name="Rectangle 2021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0" name="Rectangle 2022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1" name="Rectangle 2023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3183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3" name="Rectangle 2025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4" name="Rectangle 2026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5" name="Rectangle 2027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6" name="Rectangle 2028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7" name="Rectangle 2029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2942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8" name="Rectangle 2030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199" name="Rectangle 2031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0" name="Rectangle 2032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1" name="Rectangle 2033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2" name="Rectangle 2034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2942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4" name="Rectangle 2036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5" name="Rectangle 2037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6" name="Rectangle 2038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7" name="Rectangle 2039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8" name="Rectangle 2040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2700"/>
                    <a:ext cx="242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09" name="Rectangle 2041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0" name="Rectangle 2042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1" name="Rectangle 2043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2" name="Rectangle 2044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3" name="Rectangle 2045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2700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5" name="Rectangle 2047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6" name="Rectangle 2048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7" name="Rectangle 2049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8" name="Rectangle 2050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19" name="Rectangle 2051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2460"/>
                    <a:ext cx="242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0" name="Rectangle 2052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1" name="Rectangle 2053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2" name="Rectangle 2054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3" name="Rectangle 2055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4" name="Rectangle 2056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2460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6" name="Rectangle 2058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7" name="Rectangle 2059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8" name="Rectangle 2060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29" name="Rectangle 2061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0" name="Rectangle 2062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2219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1" name="Rectangle 2063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2" name="Rectangle 2064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3" name="Rectangle 2065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4" name="Rectangle 2066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5" name="Rectangle 2067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2219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7" name="Rectangle 2069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8" name="Rectangle 2070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39" name="Rectangle 2071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0" name="Rectangle 2072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1" name="Rectangle 2073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1977"/>
                    <a:ext cx="242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2" name="Rectangle 2074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3" name="Rectangle 2075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4" name="Rectangle 2076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5" name="Rectangle 2077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6" name="Rectangle 2078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1977"/>
                    <a:ext cx="241" cy="242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8" name="Rectangle 2080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49" name="Rectangle 2081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0" name="Rectangle 2082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1" name="Rectangle 2083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2" name="Rectangle 2084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1737"/>
                    <a:ext cx="242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3" name="Rectangle 2085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4" name="Rectangle 2086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5" name="Rectangle 2087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6" name="Rectangle 2088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257" name="Rectangle 2089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1737"/>
                    <a:ext cx="241" cy="240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5" name="Rectangle 2137"/>
                  <p:cNvSpPr>
                    <a:spLocks noChangeArrowheads="1"/>
                  </p:cNvSpPr>
                  <p:nvPr/>
                </p:nvSpPr>
                <p:spPr bwMode="auto">
                  <a:xfrm>
                    <a:off x="1349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6" name="Rectangle 2138"/>
                  <p:cNvSpPr>
                    <a:spLocks noChangeArrowheads="1"/>
                  </p:cNvSpPr>
                  <p:nvPr/>
                </p:nvSpPr>
                <p:spPr bwMode="auto">
                  <a:xfrm>
                    <a:off x="1590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7" name="Rectangle 2139"/>
                  <p:cNvSpPr>
                    <a:spLocks noChangeArrowheads="1"/>
                  </p:cNvSpPr>
                  <p:nvPr/>
                </p:nvSpPr>
                <p:spPr bwMode="auto">
                  <a:xfrm>
                    <a:off x="1831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8" name="Rectangle 2140"/>
                  <p:cNvSpPr>
                    <a:spLocks noChangeArrowheads="1"/>
                  </p:cNvSpPr>
                  <p:nvPr/>
                </p:nvSpPr>
                <p:spPr bwMode="auto">
                  <a:xfrm>
                    <a:off x="2072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09" name="Rectangle 2141"/>
                  <p:cNvSpPr>
                    <a:spLocks noChangeArrowheads="1"/>
                  </p:cNvSpPr>
                  <p:nvPr/>
                </p:nvSpPr>
                <p:spPr bwMode="auto">
                  <a:xfrm>
                    <a:off x="2313" y="1496"/>
                    <a:ext cx="242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0" name="Rectangle 2142"/>
                  <p:cNvSpPr>
                    <a:spLocks noChangeArrowheads="1"/>
                  </p:cNvSpPr>
                  <p:nvPr/>
                </p:nvSpPr>
                <p:spPr bwMode="auto">
                  <a:xfrm>
                    <a:off x="2555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1" name="Rectangle 2143"/>
                  <p:cNvSpPr>
                    <a:spLocks noChangeArrowheads="1"/>
                  </p:cNvSpPr>
                  <p:nvPr/>
                </p:nvSpPr>
                <p:spPr bwMode="auto">
                  <a:xfrm>
                    <a:off x="2796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2" name="Rectangle 2144"/>
                  <p:cNvSpPr>
                    <a:spLocks noChangeArrowheads="1"/>
                  </p:cNvSpPr>
                  <p:nvPr/>
                </p:nvSpPr>
                <p:spPr bwMode="auto">
                  <a:xfrm>
                    <a:off x="3037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3" name="Rectangle 2145"/>
                  <p:cNvSpPr>
                    <a:spLocks noChangeArrowheads="1"/>
                  </p:cNvSpPr>
                  <p:nvPr/>
                </p:nvSpPr>
                <p:spPr bwMode="auto">
                  <a:xfrm>
                    <a:off x="3278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9314" name="Rectangle 2146"/>
                  <p:cNvSpPr>
                    <a:spLocks noChangeArrowheads="1"/>
                  </p:cNvSpPr>
                  <p:nvPr/>
                </p:nvSpPr>
                <p:spPr bwMode="auto">
                  <a:xfrm>
                    <a:off x="3519" y="1496"/>
                    <a:ext cx="241" cy="241"/>
                  </a:xfrm>
                  <a:prstGeom prst="rect">
                    <a:avLst/>
                  </a:prstGeom>
                  <a:noFill/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9315" name="Text Box 2147"/>
                <p:cNvSpPr txBox="1">
                  <a:spLocks noChangeArrowheads="1"/>
                </p:cNvSpPr>
                <p:nvPr/>
              </p:nvSpPr>
              <p:spPr bwMode="auto">
                <a:xfrm>
                  <a:off x="647" y="1470"/>
                  <a:ext cx="449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sz="2000"/>
                    <a:t>100</a:t>
                  </a:r>
                </a:p>
              </p:txBody>
            </p:sp>
            <p:sp>
              <p:nvSpPr>
                <p:cNvPr id="9316" name="Text Box 2148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42" y="2600"/>
                  <a:ext cx="976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GB" sz="2000">
                      <a:solidFill>
                        <a:schemeClr val="accent2"/>
                      </a:solidFill>
                    </a:rPr>
                    <a:t>Mass (kg)</a:t>
                  </a:r>
                </a:p>
              </p:txBody>
            </p:sp>
            <p:sp>
              <p:nvSpPr>
                <p:cNvPr id="9325" name="Line 2157"/>
                <p:cNvSpPr>
                  <a:spLocks noChangeShapeType="1"/>
                </p:cNvSpPr>
                <p:nvPr/>
              </p:nvSpPr>
              <p:spPr bwMode="auto">
                <a:xfrm>
                  <a:off x="1017" y="3743"/>
                  <a:ext cx="2411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9282" name="Line 2114"/>
                <p:cNvSpPr>
                  <a:spLocks noChangeShapeType="1"/>
                </p:cNvSpPr>
                <p:nvPr/>
              </p:nvSpPr>
              <p:spPr bwMode="auto">
                <a:xfrm>
                  <a:off x="1017" y="1582"/>
                  <a:ext cx="0" cy="2169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9328" name="Text Box 2160" descr="Parchment"/>
              <p:cNvSpPr txBox="1">
                <a:spLocks noChangeArrowheads="1"/>
              </p:cNvSpPr>
              <p:nvPr/>
            </p:nvSpPr>
            <p:spPr bwMode="auto">
              <a:xfrm>
                <a:off x="444" y="216"/>
                <a:ext cx="5088" cy="5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2000" dirty="0"/>
                  <a:t>The table below shows the shoe size and mass of 10 men.</a:t>
                </a:r>
              </a:p>
              <a:p>
                <a:pPr>
                  <a:spcBef>
                    <a:spcPct val="50000"/>
                  </a:spcBef>
                </a:pPr>
                <a:r>
                  <a:rPr lang="en-GB" sz="2000" dirty="0"/>
                  <a:t>Plot a </a:t>
                </a:r>
                <a:r>
                  <a:rPr lang="en-GB" sz="2000" dirty="0">
                    <a:solidFill>
                      <a:srgbClr val="FF0000"/>
                    </a:solidFill>
                  </a:rPr>
                  <a:t>scatter graph </a:t>
                </a:r>
                <a:r>
                  <a:rPr lang="en-GB" sz="2000" dirty="0"/>
                  <a:t>for this data</a:t>
                </a:r>
                <a:r>
                  <a:rPr lang="en-GB" sz="2000" dirty="0">
                    <a:solidFill>
                      <a:schemeClr val="accent2"/>
                    </a:solidFill>
                  </a:rPr>
                  <a:t>.</a:t>
                </a:r>
              </a:p>
            </p:txBody>
          </p:sp>
          <p:sp>
            <p:nvSpPr>
              <p:cNvPr id="9351" name="Rectangle 2183"/>
              <p:cNvSpPr>
                <a:spLocks noChangeArrowheads="1"/>
              </p:cNvSpPr>
              <p:nvPr/>
            </p:nvSpPr>
            <p:spPr bwMode="auto">
              <a:xfrm>
                <a:off x="5066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80</a:t>
                </a:r>
              </a:p>
            </p:txBody>
          </p:sp>
          <p:sp>
            <p:nvSpPr>
              <p:cNvPr id="9350" name="Rectangle 2182"/>
              <p:cNvSpPr>
                <a:spLocks noChangeArrowheads="1"/>
              </p:cNvSpPr>
              <p:nvPr/>
            </p:nvSpPr>
            <p:spPr bwMode="auto">
              <a:xfrm>
                <a:off x="4600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74</a:t>
                </a:r>
              </a:p>
            </p:txBody>
          </p:sp>
          <p:sp>
            <p:nvSpPr>
              <p:cNvPr id="9349" name="Rectangle 2181"/>
              <p:cNvSpPr>
                <a:spLocks noChangeArrowheads="1"/>
              </p:cNvSpPr>
              <p:nvPr/>
            </p:nvSpPr>
            <p:spPr bwMode="auto">
              <a:xfrm>
                <a:off x="4134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88</a:t>
                </a:r>
              </a:p>
            </p:txBody>
          </p:sp>
          <p:sp>
            <p:nvSpPr>
              <p:cNvPr id="9348" name="Rectangle 2180"/>
              <p:cNvSpPr>
                <a:spLocks noChangeArrowheads="1"/>
              </p:cNvSpPr>
              <p:nvPr/>
            </p:nvSpPr>
            <p:spPr bwMode="auto">
              <a:xfrm>
                <a:off x="3668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76</a:t>
                </a:r>
              </a:p>
            </p:txBody>
          </p:sp>
          <p:sp>
            <p:nvSpPr>
              <p:cNvPr id="9347" name="Rectangle 2179"/>
              <p:cNvSpPr>
                <a:spLocks noChangeArrowheads="1"/>
              </p:cNvSpPr>
              <p:nvPr/>
            </p:nvSpPr>
            <p:spPr bwMode="auto">
              <a:xfrm>
                <a:off x="3202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78</a:t>
                </a:r>
              </a:p>
            </p:txBody>
          </p:sp>
          <p:sp>
            <p:nvSpPr>
              <p:cNvPr id="9346" name="Rectangle 2178"/>
              <p:cNvSpPr>
                <a:spLocks noChangeArrowheads="1"/>
              </p:cNvSpPr>
              <p:nvPr/>
            </p:nvSpPr>
            <p:spPr bwMode="auto">
              <a:xfrm>
                <a:off x="2735" y="1129"/>
                <a:ext cx="467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78</a:t>
                </a:r>
              </a:p>
            </p:txBody>
          </p:sp>
          <p:sp>
            <p:nvSpPr>
              <p:cNvPr id="9345" name="Rectangle 2177"/>
              <p:cNvSpPr>
                <a:spLocks noChangeArrowheads="1"/>
              </p:cNvSpPr>
              <p:nvPr/>
            </p:nvSpPr>
            <p:spPr bwMode="auto">
              <a:xfrm>
                <a:off x="2269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92</a:t>
                </a:r>
              </a:p>
            </p:txBody>
          </p:sp>
          <p:sp>
            <p:nvSpPr>
              <p:cNvPr id="9344" name="Rectangle 2176"/>
              <p:cNvSpPr>
                <a:spLocks noChangeArrowheads="1"/>
              </p:cNvSpPr>
              <p:nvPr/>
            </p:nvSpPr>
            <p:spPr bwMode="auto">
              <a:xfrm>
                <a:off x="1803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68</a:t>
                </a:r>
              </a:p>
            </p:txBody>
          </p:sp>
          <p:sp>
            <p:nvSpPr>
              <p:cNvPr id="9343" name="Rectangle 2175"/>
              <p:cNvSpPr>
                <a:spLocks noChangeArrowheads="1"/>
              </p:cNvSpPr>
              <p:nvPr/>
            </p:nvSpPr>
            <p:spPr bwMode="auto">
              <a:xfrm>
                <a:off x="1337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97</a:t>
                </a:r>
              </a:p>
            </p:txBody>
          </p:sp>
          <p:sp>
            <p:nvSpPr>
              <p:cNvPr id="9342" name="Rectangle 2174"/>
              <p:cNvSpPr>
                <a:spLocks noChangeArrowheads="1"/>
              </p:cNvSpPr>
              <p:nvPr/>
            </p:nvSpPr>
            <p:spPr bwMode="auto">
              <a:xfrm>
                <a:off x="871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65</a:t>
                </a:r>
              </a:p>
            </p:txBody>
          </p:sp>
          <p:sp>
            <p:nvSpPr>
              <p:cNvPr id="9341" name="Rectangle 2173"/>
              <p:cNvSpPr>
                <a:spLocks noChangeArrowheads="1"/>
              </p:cNvSpPr>
              <p:nvPr/>
            </p:nvSpPr>
            <p:spPr bwMode="auto">
              <a:xfrm>
                <a:off x="405" y="1129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</a:pPr>
                <a:r>
                  <a:rPr lang="en-GB" sz="1800">
                    <a:solidFill>
                      <a:schemeClr val="accent2"/>
                    </a:solidFill>
                  </a:rPr>
                  <a:t>Mass</a:t>
                </a:r>
              </a:p>
            </p:txBody>
          </p:sp>
          <p:sp>
            <p:nvSpPr>
              <p:cNvPr id="9340" name="Rectangle 2172"/>
              <p:cNvSpPr>
                <a:spLocks noChangeArrowheads="1"/>
              </p:cNvSpPr>
              <p:nvPr/>
            </p:nvSpPr>
            <p:spPr bwMode="auto">
              <a:xfrm>
                <a:off x="5066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8</a:t>
                </a:r>
              </a:p>
            </p:txBody>
          </p:sp>
          <p:sp>
            <p:nvSpPr>
              <p:cNvPr id="9339" name="Rectangle 2171"/>
              <p:cNvSpPr>
                <a:spLocks noChangeArrowheads="1"/>
              </p:cNvSpPr>
              <p:nvPr/>
            </p:nvSpPr>
            <p:spPr bwMode="auto">
              <a:xfrm>
                <a:off x="4600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6</a:t>
                </a:r>
              </a:p>
            </p:txBody>
          </p:sp>
          <p:sp>
            <p:nvSpPr>
              <p:cNvPr id="9338" name="Rectangle 2170"/>
              <p:cNvSpPr>
                <a:spLocks noChangeArrowheads="1"/>
              </p:cNvSpPr>
              <p:nvPr/>
            </p:nvSpPr>
            <p:spPr bwMode="auto">
              <a:xfrm>
                <a:off x="4134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11</a:t>
                </a:r>
              </a:p>
            </p:txBody>
          </p:sp>
          <p:sp>
            <p:nvSpPr>
              <p:cNvPr id="9337" name="Rectangle 2169"/>
              <p:cNvSpPr>
                <a:spLocks noChangeArrowheads="1"/>
              </p:cNvSpPr>
              <p:nvPr/>
            </p:nvSpPr>
            <p:spPr bwMode="auto">
              <a:xfrm>
                <a:off x="3668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8</a:t>
                </a:r>
              </a:p>
            </p:txBody>
          </p:sp>
          <p:sp>
            <p:nvSpPr>
              <p:cNvPr id="9336" name="Rectangle 2168"/>
              <p:cNvSpPr>
                <a:spLocks noChangeArrowheads="1"/>
              </p:cNvSpPr>
              <p:nvPr/>
            </p:nvSpPr>
            <p:spPr bwMode="auto">
              <a:xfrm>
                <a:off x="3202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9</a:t>
                </a:r>
              </a:p>
            </p:txBody>
          </p:sp>
          <p:sp>
            <p:nvSpPr>
              <p:cNvPr id="9335" name="Rectangle 2167"/>
              <p:cNvSpPr>
                <a:spLocks noChangeArrowheads="1"/>
              </p:cNvSpPr>
              <p:nvPr/>
            </p:nvSpPr>
            <p:spPr bwMode="auto">
              <a:xfrm>
                <a:off x="2735" y="880"/>
                <a:ext cx="467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10</a:t>
                </a:r>
              </a:p>
            </p:txBody>
          </p:sp>
          <p:sp>
            <p:nvSpPr>
              <p:cNvPr id="9334" name="Rectangle 2166"/>
              <p:cNvSpPr>
                <a:spLocks noChangeArrowheads="1"/>
              </p:cNvSpPr>
              <p:nvPr/>
            </p:nvSpPr>
            <p:spPr bwMode="auto">
              <a:xfrm>
                <a:off x="2269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10</a:t>
                </a:r>
              </a:p>
            </p:txBody>
          </p:sp>
          <p:sp>
            <p:nvSpPr>
              <p:cNvPr id="9333" name="Rectangle 2165"/>
              <p:cNvSpPr>
                <a:spLocks noChangeArrowheads="1"/>
              </p:cNvSpPr>
              <p:nvPr/>
            </p:nvSpPr>
            <p:spPr bwMode="auto">
              <a:xfrm>
                <a:off x="1803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 dirty="0"/>
                  <a:t>12</a:t>
                </a:r>
              </a:p>
            </p:txBody>
          </p:sp>
          <p:sp>
            <p:nvSpPr>
              <p:cNvPr id="9332" name="Rectangle 2164"/>
              <p:cNvSpPr>
                <a:spLocks noChangeArrowheads="1"/>
              </p:cNvSpPr>
              <p:nvPr/>
            </p:nvSpPr>
            <p:spPr bwMode="auto">
              <a:xfrm>
                <a:off x="1337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12</a:t>
                </a:r>
              </a:p>
            </p:txBody>
          </p:sp>
          <p:sp>
            <p:nvSpPr>
              <p:cNvPr id="9331" name="Rectangle 2163"/>
              <p:cNvSpPr>
                <a:spLocks noChangeArrowheads="1"/>
              </p:cNvSpPr>
              <p:nvPr/>
            </p:nvSpPr>
            <p:spPr bwMode="auto">
              <a:xfrm>
                <a:off x="871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n-GB" sz="2000"/>
                  <a:t>5</a:t>
                </a:r>
              </a:p>
            </p:txBody>
          </p:sp>
          <p:sp>
            <p:nvSpPr>
              <p:cNvPr id="9330" name="Rectangle 2162"/>
              <p:cNvSpPr>
                <a:spLocks noChangeArrowheads="1"/>
              </p:cNvSpPr>
              <p:nvPr/>
            </p:nvSpPr>
            <p:spPr bwMode="auto">
              <a:xfrm>
                <a:off x="405" y="880"/>
                <a:ext cx="466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</a:pPr>
                <a:r>
                  <a:rPr lang="en-GB" sz="1800">
                    <a:solidFill>
                      <a:schemeClr val="accent2"/>
                    </a:solidFill>
                  </a:rPr>
                  <a:t>Size</a:t>
                </a:r>
              </a:p>
            </p:txBody>
          </p:sp>
          <p:sp>
            <p:nvSpPr>
              <p:cNvPr id="9352" name="Line 2184"/>
              <p:cNvSpPr>
                <a:spLocks noChangeShapeType="1"/>
              </p:cNvSpPr>
              <p:nvPr/>
            </p:nvSpPr>
            <p:spPr bwMode="auto">
              <a:xfrm>
                <a:off x="405" y="880"/>
                <a:ext cx="512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3" name="Line 2185"/>
              <p:cNvSpPr>
                <a:spLocks noChangeShapeType="1"/>
              </p:cNvSpPr>
              <p:nvPr/>
            </p:nvSpPr>
            <p:spPr bwMode="auto">
              <a:xfrm>
                <a:off x="405" y="1129"/>
                <a:ext cx="512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4" name="Line 2186"/>
              <p:cNvSpPr>
                <a:spLocks noChangeShapeType="1"/>
              </p:cNvSpPr>
              <p:nvPr/>
            </p:nvSpPr>
            <p:spPr bwMode="auto">
              <a:xfrm>
                <a:off x="405" y="1378"/>
                <a:ext cx="5127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5" name="Line 2187"/>
              <p:cNvSpPr>
                <a:spLocks noChangeShapeType="1"/>
              </p:cNvSpPr>
              <p:nvPr/>
            </p:nvSpPr>
            <p:spPr bwMode="auto">
              <a:xfrm>
                <a:off x="405" y="880"/>
                <a:ext cx="0" cy="498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6" name="Line 2188"/>
              <p:cNvSpPr>
                <a:spLocks noChangeShapeType="1"/>
              </p:cNvSpPr>
              <p:nvPr/>
            </p:nvSpPr>
            <p:spPr bwMode="auto">
              <a:xfrm>
                <a:off x="871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7" name="Line 2189"/>
              <p:cNvSpPr>
                <a:spLocks noChangeShapeType="1"/>
              </p:cNvSpPr>
              <p:nvPr/>
            </p:nvSpPr>
            <p:spPr bwMode="auto">
              <a:xfrm>
                <a:off x="1337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8" name="Line 2190"/>
              <p:cNvSpPr>
                <a:spLocks noChangeShapeType="1"/>
              </p:cNvSpPr>
              <p:nvPr/>
            </p:nvSpPr>
            <p:spPr bwMode="auto">
              <a:xfrm>
                <a:off x="1803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59" name="Line 2191"/>
              <p:cNvSpPr>
                <a:spLocks noChangeShapeType="1"/>
              </p:cNvSpPr>
              <p:nvPr/>
            </p:nvSpPr>
            <p:spPr bwMode="auto">
              <a:xfrm>
                <a:off x="2269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0" name="Line 2192"/>
              <p:cNvSpPr>
                <a:spLocks noChangeShapeType="1"/>
              </p:cNvSpPr>
              <p:nvPr/>
            </p:nvSpPr>
            <p:spPr bwMode="auto">
              <a:xfrm>
                <a:off x="2735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1" name="Line 2193"/>
              <p:cNvSpPr>
                <a:spLocks noChangeShapeType="1"/>
              </p:cNvSpPr>
              <p:nvPr/>
            </p:nvSpPr>
            <p:spPr bwMode="auto">
              <a:xfrm>
                <a:off x="3202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2" name="Line 2194"/>
              <p:cNvSpPr>
                <a:spLocks noChangeShapeType="1"/>
              </p:cNvSpPr>
              <p:nvPr/>
            </p:nvSpPr>
            <p:spPr bwMode="auto">
              <a:xfrm>
                <a:off x="3668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3" name="Line 2195"/>
              <p:cNvSpPr>
                <a:spLocks noChangeShapeType="1"/>
              </p:cNvSpPr>
              <p:nvPr/>
            </p:nvSpPr>
            <p:spPr bwMode="auto">
              <a:xfrm>
                <a:off x="4134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4" name="Line 2196"/>
              <p:cNvSpPr>
                <a:spLocks noChangeShapeType="1"/>
              </p:cNvSpPr>
              <p:nvPr/>
            </p:nvSpPr>
            <p:spPr bwMode="auto">
              <a:xfrm>
                <a:off x="4600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5" name="Line 2197"/>
              <p:cNvSpPr>
                <a:spLocks noChangeShapeType="1"/>
              </p:cNvSpPr>
              <p:nvPr/>
            </p:nvSpPr>
            <p:spPr bwMode="auto">
              <a:xfrm>
                <a:off x="5066" y="880"/>
                <a:ext cx="0" cy="49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66" name="Line 2198"/>
              <p:cNvSpPr>
                <a:spLocks noChangeShapeType="1"/>
              </p:cNvSpPr>
              <p:nvPr/>
            </p:nvSpPr>
            <p:spPr bwMode="auto">
              <a:xfrm>
                <a:off x="5532" y="880"/>
                <a:ext cx="0" cy="498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6" name="Group 2223"/>
            <p:cNvGrpSpPr>
              <a:grpSpLocks/>
            </p:cNvGrpSpPr>
            <p:nvPr/>
          </p:nvGrpSpPr>
          <p:grpSpPr bwMode="auto">
            <a:xfrm>
              <a:off x="1049" y="3519"/>
              <a:ext cx="281" cy="281"/>
              <a:chOff x="854" y="3609"/>
              <a:chExt cx="281" cy="281"/>
            </a:xfrm>
          </p:grpSpPr>
          <p:grpSp>
            <p:nvGrpSpPr>
              <p:cNvPr id="7" name="Group 2222"/>
              <p:cNvGrpSpPr>
                <a:grpSpLocks/>
              </p:cNvGrpSpPr>
              <p:nvPr/>
            </p:nvGrpSpPr>
            <p:grpSpPr bwMode="auto">
              <a:xfrm>
                <a:off x="891" y="3616"/>
                <a:ext cx="244" cy="274"/>
                <a:chOff x="891" y="3616"/>
                <a:chExt cx="244" cy="274"/>
              </a:xfrm>
            </p:grpSpPr>
            <p:sp>
              <p:nvSpPr>
                <p:cNvPr id="9385" name="Line 2217"/>
                <p:cNvSpPr>
                  <a:spLocks noChangeShapeType="1"/>
                </p:cNvSpPr>
                <p:nvPr/>
              </p:nvSpPr>
              <p:spPr bwMode="auto">
                <a:xfrm>
                  <a:off x="900" y="3852"/>
                  <a:ext cx="234" cy="0"/>
                </a:xfrm>
                <a:prstGeom prst="line">
                  <a:avLst/>
                </a:prstGeom>
                <a:noFill/>
                <a:ln w="2857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9386" name="Freeform 2218"/>
                <p:cNvSpPr>
                  <a:spLocks/>
                </p:cNvSpPr>
                <p:nvPr/>
              </p:nvSpPr>
              <p:spPr bwMode="auto">
                <a:xfrm>
                  <a:off x="892" y="3806"/>
                  <a:ext cx="243" cy="84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97" y="48"/>
                    </a:cxn>
                    <a:cxn ang="0">
                      <a:pos x="120" y="0"/>
                    </a:cxn>
                    <a:cxn ang="0">
                      <a:pos x="154" y="84"/>
                    </a:cxn>
                    <a:cxn ang="0">
                      <a:pos x="175" y="44"/>
                    </a:cxn>
                    <a:cxn ang="0">
                      <a:pos x="243" y="44"/>
                    </a:cxn>
                  </a:cxnLst>
                  <a:rect l="0" t="0" r="r" b="b"/>
                  <a:pathLst>
                    <a:path w="243" h="84">
                      <a:moveTo>
                        <a:pt x="0" y="48"/>
                      </a:moveTo>
                      <a:lnTo>
                        <a:pt x="97" y="48"/>
                      </a:lnTo>
                      <a:lnTo>
                        <a:pt x="120" y="0"/>
                      </a:lnTo>
                      <a:lnTo>
                        <a:pt x="154" y="84"/>
                      </a:lnTo>
                      <a:lnTo>
                        <a:pt x="175" y="44"/>
                      </a:lnTo>
                      <a:lnTo>
                        <a:pt x="243" y="44"/>
                      </a:ln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9387" name="Line 2219"/>
                <p:cNvSpPr>
                  <a:spLocks noChangeShapeType="1"/>
                </p:cNvSpPr>
                <p:nvPr/>
              </p:nvSpPr>
              <p:spPr bwMode="auto">
                <a:xfrm rot="5400000">
                  <a:off x="774" y="3733"/>
                  <a:ext cx="234" cy="0"/>
                </a:xfrm>
                <a:prstGeom prst="line">
                  <a:avLst/>
                </a:prstGeom>
                <a:noFill/>
                <a:ln w="2857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9388" name="Freeform 2220"/>
              <p:cNvSpPr>
                <a:spLocks/>
              </p:cNvSpPr>
              <p:nvPr/>
            </p:nvSpPr>
            <p:spPr bwMode="auto">
              <a:xfrm rot="5400000">
                <a:off x="774" y="3689"/>
                <a:ext cx="243" cy="84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97" y="48"/>
                  </a:cxn>
                  <a:cxn ang="0">
                    <a:pos x="120" y="0"/>
                  </a:cxn>
                  <a:cxn ang="0">
                    <a:pos x="154" y="84"/>
                  </a:cxn>
                  <a:cxn ang="0">
                    <a:pos x="175" y="44"/>
                  </a:cxn>
                  <a:cxn ang="0">
                    <a:pos x="243" y="44"/>
                  </a:cxn>
                </a:cxnLst>
                <a:rect l="0" t="0" r="r" b="b"/>
                <a:pathLst>
                  <a:path w="243" h="84">
                    <a:moveTo>
                      <a:pt x="0" y="48"/>
                    </a:moveTo>
                    <a:lnTo>
                      <a:pt x="97" y="48"/>
                    </a:lnTo>
                    <a:lnTo>
                      <a:pt x="120" y="0"/>
                    </a:lnTo>
                    <a:lnTo>
                      <a:pt x="154" y="84"/>
                    </a:lnTo>
                    <a:lnTo>
                      <a:pt x="175" y="44"/>
                    </a:lnTo>
                    <a:lnTo>
                      <a:pt x="243" y="44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593596820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1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Archway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3.xml><?xml version="1.0" encoding="utf-8"?>
<a:theme xmlns:a="http://schemas.openxmlformats.org/drawingml/2006/main" name="3_Archway PP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coat" id="{36F09A4B-91E1-4E8C-877E-48F15A955044}" vid="{0AB1EBC5-FB0A-4F54-87BE-1EB7397C9FD6}"/>
    </a:ext>
  </a:extLst>
</a:theme>
</file>

<file path=ppt/theme/theme4.xml><?xml version="1.0" encoding="utf-8"?>
<a:theme xmlns:a="http://schemas.openxmlformats.org/drawingml/2006/main" name="ALT adapted for BW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2173CFD5-A5F4-4CF9-A1C3-7578C1E8EB05}" vid="{FD0794F9-F2F0-4FF1-AE7D-D0A8F5CA8A3E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3523</TotalTime>
  <Words>1830</Words>
  <Application>Microsoft Office PowerPoint</Application>
  <PresentationFormat>On-screen Show (4:3)</PresentationFormat>
  <Paragraphs>1039</Paragraphs>
  <Slides>31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1_Default Design</vt:lpstr>
      <vt:lpstr>Archway</vt:lpstr>
      <vt:lpstr>3_Archway PPT</vt:lpstr>
      <vt:lpstr>ALT adapted for BWA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moving Scatter Graph – Click me  </vt:lpstr>
      <vt:lpstr>PowerPoint Presentation</vt:lpstr>
      <vt:lpstr>Question2</vt:lpstr>
      <vt:lpstr>PowerPoint Presentation</vt:lpstr>
    </vt:vector>
  </TitlesOfParts>
  <Company>George Spencer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</dc:creator>
  <cp:lastModifiedBy>Mrs E Eyres - BWA Staff</cp:lastModifiedBy>
  <cp:revision>53</cp:revision>
  <cp:lastPrinted>2022-11-23T11:09:31Z</cp:lastPrinted>
  <dcterms:created xsi:type="dcterms:W3CDTF">2014-03-18T18:03:30Z</dcterms:created>
  <dcterms:modified xsi:type="dcterms:W3CDTF">2026-09-06T12:14:11Z</dcterms:modified>
</cp:coreProperties>
</file>