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5" r:id="rId3"/>
  </p:sldMasterIdLst>
  <p:notesMasterIdLst>
    <p:notesMasterId r:id="rId29"/>
  </p:notesMasterIdLst>
  <p:sldIdLst>
    <p:sldId id="392" r:id="rId4"/>
    <p:sldId id="331" r:id="rId5"/>
    <p:sldId id="399" r:id="rId6"/>
    <p:sldId id="390" r:id="rId7"/>
    <p:sldId id="400" r:id="rId8"/>
    <p:sldId id="403" r:id="rId9"/>
    <p:sldId id="401" r:id="rId10"/>
    <p:sldId id="391" r:id="rId11"/>
    <p:sldId id="402" r:id="rId12"/>
    <p:sldId id="394" r:id="rId13"/>
    <p:sldId id="397" r:id="rId14"/>
    <p:sldId id="409" r:id="rId15"/>
    <p:sldId id="410" r:id="rId16"/>
    <p:sldId id="411" r:id="rId17"/>
    <p:sldId id="412" r:id="rId18"/>
    <p:sldId id="418" r:id="rId19"/>
    <p:sldId id="404" r:id="rId20"/>
    <p:sldId id="406" r:id="rId21"/>
    <p:sldId id="407" r:id="rId22"/>
    <p:sldId id="408" r:id="rId23"/>
    <p:sldId id="416" r:id="rId24"/>
    <p:sldId id="417" r:id="rId25"/>
    <p:sldId id="413" r:id="rId26"/>
    <p:sldId id="414" r:id="rId27"/>
    <p:sldId id="415"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necting knowledge" id="{DA982D48-425D-411C-8F86-039B30F766AD}">
          <p14:sldIdLst>
            <p14:sldId id="392"/>
            <p14:sldId id="331"/>
          </p14:sldIdLst>
        </p14:section>
        <p14:section name="Instruct" id="{E86037A0-B5C8-4FAB-9281-94B28A78B236}">
          <p14:sldIdLst>
            <p14:sldId id="399"/>
            <p14:sldId id="390"/>
            <p14:sldId id="400"/>
            <p14:sldId id="403"/>
            <p14:sldId id="401"/>
            <p14:sldId id="391"/>
            <p14:sldId id="402"/>
            <p14:sldId id="394"/>
            <p14:sldId id="397"/>
            <p14:sldId id="409"/>
            <p14:sldId id="410"/>
            <p14:sldId id="411"/>
            <p14:sldId id="412"/>
            <p14:sldId id="418"/>
            <p14:sldId id="404"/>
            <p14:sldId id="406"/>
            <p14:sldId id="407"/>
            <p14:sldId id="408"/>
            <p14:sldId id="416"/>
            <p14:sldId id="417"/>
          </p14:sldIdLst>
        </p14:section>
        <p14:section name="Worksheets" id="{BFB30D6C-3CD9-4824-B91A-531A35B907A9}">
          <p14:sldIdLst>
            <p14:sldId id="413"/>
            <p14:sldId id="414"/>
            <p14:sldId id="41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352C6F-CAD9-4FAF-EBF9-AA7696B4B01C}" name="Miss S Moore - BWA Staff" initials="MS" userId="S::smoore@bluecoat.uk.com::a264bf68-5741-41ac-a235-002c83359e2e" providerId="AD"/>
  <p188:author id="{BBB435D5-C629-6855-9D82-ADBBCA8130E9}" name="Mr I Jahangir - BWA Staff" initials="MS" userId="S::ijahangir@bluecoat.uk.com::5c8e80b0-7faf-4458-b9fd-ce3218c3c49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EB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A8546F-5104-4C10-BB2F-16A6BD6E2058}" v="1" dt="2026-07-16T12:14:04.6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067" autoAdjust="0"/>
  </p:normalViewPr>
  <p:slideViewPr>
    <p:cSldViewPr snapToGrid="0">
      <p:cViewPr varScale="1">
        <p:scale>
          <a:sx n="65" d="100"/>
          <a:sy n="65" d="100"/>
        </p:scale>
        <p:origin x="72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microsoft.com/office/2015/10/relationships/revisionInfo" Target="revisionInfo.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231ED6-56A5-4597-8A84-9035DE291AB0}" type="datetimeFigureOut">
              <a:rPr lang="en-GB" smtClean="0"/>
              <a:t>06/09/2026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1B9E3D-0F17-4B54-988A-04C793854693}" type="slidenum">
              <a:rPr lang="en-GB" smtClean="0"/>
              <a:t>‹#›</a:t>
            </a:fld>
            <a:endParaRPr lang="en-GB"/>
          </a:p>
        </p:txBody>
      </p:sp>
    </p:spTree>
    <p:extLst>
      <p:ext uri="{BB962C8B-B14F-4D97-AF65-F5344CB8AC3E}">
        <p14:creationId xmlns:p14="http://schemas.microsoft.com/office/powerpoint/2010/main" val="3913977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63A521-224D-4C95-824A-3CEFF92EB905}" type="slidenum">
              <a:rPr lang="en-GB" smtClean="0"/>
              <a:pPr/>
              <a:t>1</a:t>
            </a:fld>
            <a:endParaRPr lang="en-GB" dirty="0"/>
          </a:p>
        </p:txBody>
      </p:sp>
    </p:spTree>
    <p:extLst>
      <p:ext uri="{BB962C8B-B14F-4D97-AF65-F5344CB8AC3E}">
        <p14:creationId xmlns:p14="http://schemas.microsoft.com/office/powerpoint/2010/main" val="2457825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Friends have known for 20years</a:t>
            </a:r>
          </a:p>
        </p:txBody>
      </p:sp>
      <p:sp>
        <p:nvSpPr>
          <p:cNvPr id="4" name="Slide Number Placeholder 3"/>
          <p:cNvSpPr>
            <a:spLocks noGrp="1"/>
          </p:cNvSpPr>
          <p:nvPr>
            <p:ph type="sldNum" sz="quarter" idx="5"/>
          </p:nvPr>
        </p:nvSpPr>
        <p:spPr/>
        <p:txBody>
          <a:bodyPr/>
          <a:lstStyle/>
          <a:p>
            <a:fld id="{213552B6-FE8C-415C-B0B4-597755D4CC04}" type="slidenum">
              <a:rPr lang="en-GB" smtClean="0"/>
              <a:t>2</a:t>
            </a:fld>
            <a:endParaRPr lang="en-GB"/>
          </a:p>
        </p:txBody>
      </p:sp>
    </p:spTree>
    <p:extLst>
      <p:ext uri="{BB962C8B-B14F-4D97-AF65-F5344CB8AC3E}">
        <p14:creationId xmlns:p14="http://schemas.microsoft.com/office/powerpoint/2010/main" val="2014553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63A521-224D-4C95-824A-3CEFF92EB905}" type="slidenum">
              <a:rPr lang="en-GB" smtClean="0"/>
              <a:pPr/>
              <a:t>3</a:t>
            </a:fld>
            <a:endParaRPr lang="en-GB" dirty="0"/>
          </a:p>
        </p:txBody>
      </p:sp>
    </p:spTree>
    <p:extLst>
      <p:ext uri="{BB962C8B-B14F-4D97-AF65-F5344CB8AC3E}">
        <p14:creationId xmlns:p14="http://schemas.microsoft.com/office/powerpoint/2010/main" val="1664265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Discuss why the midpoint is used and how this links to the estimate of the mean</a:t>
            </a:r>
          </a:p>
        </p:txBody>
      </p:sp>
      <p:sp>
        <p:nvSpPr>
          <p:cNvPr id="4" name="Slide Number Placeholder 3"/>
          <p:cNvSpPr>
            <a:spLocks noGrp="1"/>
          </p:cNvSpPr>
          <p:nvPr>
            <p:ph type="sldNum" sz="quarter" idx="5"/>
          </p:nvPr>
        </p:nvSpPr>
        <p:spPr/>
        <p:txBody>
          <a:bodyPr/>
          <a:lstStyle/>
          <a:p>
            <a:fld id="{9A63A521-224D-4C95-824A-3CEFF92EB905}" type="slidenum">
              <a:rPr lang="en-GB" smtClean="0"/>
              <a:pPr/>
              <a:t>4</a:t>
            </a:fld>
            <a:endParaRPr lang="en-GB" dirty="0"/>
          </a:p>
        </p:txBody>
      </p:sp>
    </p:spTree>
    <p:extLst>
      <p:ext uri="{BB962C8B-B14F-4D97-AF65-F5344CB8AC3E}">
        <p14:creationId xmlns:p14="http://schemas.microsoft.com/office/powerpoint/2010/main" val="3370906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Variation of a horizontal table</a:t>
            </a:r>
          </a:p>
          <a:p>
            <a:r>
              <a:rPr lang="en-GB" dirty="0"/>
              <a:t>Can use MWB to show answers 1 by 1 to CFU</a:t>
            </a:r>
          </a:p>
        </p:txBody>
      </p:sp>
      <p:sp>
        <p:nvSpPr>
          <p:cNvPr id="4" name="Slide Number Placeholder 3"/>
          <p:cNvSpPr>
            <a:spLocks noGrp="1"/>
          </p:cNvSpPr>
          <p:nvPr>
            <p:ph type="sldNum" sz="quarter" idx="5"/>
          </p:nvPr>
        </p:nvSpPr>
        <p:spPr/>
        <p:txBody>
          <a:bodyPr/>
          <a:lstStyle/>
          <a:p>
            <a:fld id="{9A63A521-224D-4C95-824A-3CEFF92EB905}" type="slidenum">
              <a:rPr lang="en-GB" smtClean="0"/>
              <a:pPr/>
              <a:t>10</a:t>
            </a:fld>
            <a:endParaRPr lang="en-GB" dirty="0"/>
          </a:p>
        </p:txBody>
      </p:sp>
    </p:spTree>
    <p:extLst>
      <p:ext uri="{BB962C8B-B14F-4D97-AF65-F5344CB8AC3E}">
        <p14:creationId xmlns:p14="http://schemas.microsoft.com/office/powerpoint/2010/main" val="1694539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63A521-224D-4C95-824A-3CEFF92EB905}" type="slidenum">
              <a:rPr lang="en-GB" smtClean="0"/>
              <a:pPr/>
              <a:t>11</a:t>
            </a:fld>
            <a:endParaRPr lang="en-GB" dirty="0"/>
          </a:p>
        </p:txBody>
      </p:sp>
    </p:spTree>
    <p:extLst>
      <p:ext uri="{BB962C8B-B14F-4D97-AF65-F5344CB8AC3E}">
        <p14:creationId xmlns:p14="http://schemas.microsoft.com/office/powerpoint/2010/main" val="3646526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students may only need page 1</a:t>
            </a:r>
          </a:p>
          <a:p>
            <a:endParaRPr lang="en-GB" dirty="0"/>
          </a:p>
        </p:txBody>
      </p:sp>
      <p:sp>
        <p:nvSpPr>
          <p:cNvPr id="4" name="Slide Number Placeholder 3"/>
          <p:cNvSpPr>
            <a:spLocks noGrp="1"/>
          </p:cNvSpPr>
          <p:nvPr>
            <p:ph type="sldNum" sz="quarter" idx="5"/>
          </p:nvPr>
        </p:nvSpPr>
        <p:spPr/>
        <p:txBody>
          <a:bodyPr/>
          <a:lstStyle/>
          <a:p>
            <a:fld id="{971B9E3D-0F17-4B54-988A-04C793854693}" type="slidenum">
              <a:rPr lang="en-GB" smtClean="0"/>
              <a:t>17</a:t>
            </a:fld>
            <a:endParaRPr lang="en-GB"/>
          </a:p>
        </p:txBody>
      </p:sp>
    </p:spTree>
    <p:extLst>
      <p:ext uri="{BB962C8B-B14F-4D97-AF65-F5344CB8AC3E}">
        <p14:creationId xmlns:p14="http://schemas.microsoft.com/office/powerpoint/2010/main" val="2325482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Print 2 to a page for students to follow worked examples</a:t>
            </a:r>
          </a:p>
        </p:txBody>
      </p:sp>
      <p:sp>
        <p:nvSpPr>
          <p:cNvPr id="4" name="Slide Number Placeholder 3"/>
          <p:cNvSpPr>
            <a:spLocks noGrp="1"/>
          </p:cNvSpPr>
          <p:nvPr>
            <p:ph type="sldNum" sz="quarter" idx="5"/>
          </p:nvPr>
        </p:nvSpPr>
        <p:spPr/>
        <p:txBody>
          <a:bodyPr/>
          <a:lstStyle/>
          <a:p>
            <a:fld id="{971B9E3D-0F17-4B54-988A-04C793854693}" type="slidenum">
              <a:rPr lang="en-GB" smtClean="0"/>
              <a:t>23</a:t>
            </a:fld>
            <a:endParaRPr lang="en-GB"/>
          </a:p>
        </p:txBody>
      </p:sp>
    </p:spTree>
    <p:extLst>
      <p:ext uri="{BB962C8B-B14F-4D97-AF65-F5344CB8AC3E}">
        <p14:creationId xmlns:p14="http://schemas.microsoft.com/office/powerpoint/2010/main" val="17493110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18.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19.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18" Type="http://schemas.openxmlformats.org/officeDocument/2006/relationships/image" Target="../media/image13.png"/><Relationship Id="rId3" Type="http://schemas.microsoft.com/office/2007/relationships/hdphoto" Target="../media/hdphoto10.wdp"/><Relationship Id="rId7" Type="http://schemas.microsoft.com/office/2007/relationships/hdphoto" Target="../media/hdphoto2.wdp"/><Relationship Id="rId12" Type="http://schemas.openxmlformats.org/officeDocument/2006/relationships/image" Target="../media/image10.png"/><Relationship Id="rId17" Type="http://schemas.microsoft.com/office/2007/relationships/hdphoto" Target="../media/hdphoto7.wdp"/><Relationship Id="rId2" Type="http://schemas.openxmlformats.org/officeDocument/2006/relationships/image" Target="../media/image14.png"/><Relationship Id="rId16" Type="http://schemas.openxmlformats.org/officeDocument/2006/relationships/image" Target="../media/image12.png"/><Relationship Id="rId20"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19" Type="http://schemas.microsoft.com/office/2007/relationships/hdphoto" Target="../media/hdphoto8.wdp"/><Relationship Id="rId4" Type="http://schemas.openxmlformats.org/officeDocument/2006/relationships/image" Target="../media/image6.png"/><Relationship Id="rId9" Type="http://schemas.microsoft.com/office/2007/relationships/hdphoto" Target="../media/hdphoto9.wdp"/><Relationship Id="rId14" Type="http://schemas.openxmlformats.org/officeDocument/2006/relationships/image" Target="../media/image11.png"/></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8" Type="http://schemas.microsoft.com/office/2007/relationships/hdphoto" Target="../media/hdphoto9.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1.png"/><Relationship Id="rId18" Type="http://schemas.microsoft.com/office/2007/relationships/hdphoto" Target="../media/hdphoto8.wdp"/><Relationship Id="rId3" Type="http://schemas.openxmlformats.org/officeDocument/2006/relationships/image" Target="../media/image6.png"/><Relationship Id="rId7" Type="http://schemas.openxmlformats.org/officeDocument/2006/relationships/image" Target="../media/image8.png"/><Relationship Id="rId12" Type="http://schemas.microsoft.com/office/2007/relationships/hdphoto" Target="../media/hdphoto5.wdp"/><Relationship Id="rId17" Type="http://schemas.openxmlformats.org/officeDocument/2006/relationships/image" Target="../media/image13.png"/><Relationship Id="rId2" Type="http://schemas.openxmlformats.org/officeDocument/2006/relationships/image" Target="../media/image5.png"/><Relationship Id="rId16" Type="http://schemas.microsoft.com/office/2007/relationships/hdphoto" Target="../media/hdphoto7.wdp"/><Relationship Id="rId1" Type="http://schemas.openxmlformats.org/officeDocument/2006/relationships/slideMaster" Target="../slideMasters/slideMaster1.xml"/><Relationship Id="rId6" Type="http://schemas.microsoft.com/office/2007/relationships/hdphoto" Target="../media/hdphoto2.wdp"/><Relationship Id="rId11" Type="http://schemas.openxmlformats.org/officeDocument/2006/relationships/image" Target="../media/image10.png"/><Relationship Id="rId5" Type="http://schemas.openxmlformats.org/officeDocument/2006/relationships/image" Target="../media/image7.png"/><Relationship Id="rId15" Type="http://schemas.openxmlformats.org/officeDocument/2006/relationships/image" Target="../media/image12.png"/><Relationship Id="rId10" Type="http://schemas.microsoft.com/office/2007/relationships/hdphoto" Target="../media/hdphoto4.wdp"/><Relationship Id="rId19" Type="http://schemas.openxmlformats.org/officeDocument/2006/relationships/image" Target="../media/image4.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6.wdp"/></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Entranc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7781" y="147179"/>
            <a:ext cx="11736438" cy="6563641"/>
          </a:xfrm>
          <a:prstGeom prst="rect">
            <a:avLst/>
          </a:prstGeom>
        </p:spPr>
      </p:pic>
    </p:spTree>
    <p:extLst>
      <p:ext uri="{BB962C8B-B14F-4D97-AF65-F5344CB8AC3E}">
        <p14:creationId xmlns:p14="http://schemas.microsoft.com/office/powerpoint/2010/main" val="3324901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LT Practis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244142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LT Practise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1452827472"/>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3796277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LT Secure">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2" name="Chevron 2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3" name="Chevron 2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497636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T Secur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1705629420"/>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47"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9" name="Picture 48"/>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0"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2" name="Picture 5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53" name="Picture 5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4" name="Picture 5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5" name="Picture 5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6" name="Pentagon 55"/>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8" name="Rectangle 57"/>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9" name="Picture 58"/>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0" name="Pentagon 59"/>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1" name="Chevron 60"/>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2" name="Chevron 6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63" name="Chevron 62"/>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713916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7012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9A6C98-DAC6-4159-9FF7-B5C19BEDE90E}" type="datetimeFigureOut">
              <a:rPr lang="en-GB" smtClean="0"/>
              <a:t>06/09/2026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60AA39F-60C5-44C8-8792-CE3924E8C539}" type="slidenum">
              <a:rPr lang="en-GB" smtClean="0"/>
              <a:t>‹#›</a:t>
            </a:fld>
            <a:endParaRPr lang="en-GB"/>
          </a:p>
        </p:txBody>
      </p:sp>
    </p:spTree>
    <p:extLst>
      <p:ext uri="{BB962C8B-B14F-4D97-AF65-F5344CB8AC3E}">
        <p14:creationId xmlns:p14="http://schemas.microsoft.com/office/powerpoint/2010/main" val="3478686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_ALT Practis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US"/>
              <a:t>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079456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109657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2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943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3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12896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Lesson exi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42070" y="147179"/>
            <a:ext cx="11707859" cy="6563641"/>
          </a:xfrm>
          <a:prstGeom prst="rect">
            <a:avLst/>
          </a:prstGeom>
        </p:spPr>
      </p:pic>
    </p:spTree>
    <p:extLst>
      <p:ext uri="{BB962C8B-B14F-4D97-AF65-F5344CB8AC3E}">
        <p14:creationId xmlns:p14="http://schemas.microsoft.com/office/powerpoint/2010/main" val="1356279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4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045620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783360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2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672226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3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085473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4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08141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5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112453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6_ALT Practise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824284259"/>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4" cstate="print">
              <a:duotone>
                <a:schemeClr val="bg2">
                  <a:shade val="45000"/>
                  <a:satMod val="135000"/>
                </a:schemeClr>
                <a:prstClr val="white"/>
              </a:duotone>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6" cstate="print">
            <a:duotone>
              <a:schemeClr val="bg2">
                <a:shade val="45000"/>
                <a:satMod val="135000"/>
              </a:schemeClr>
              <a:prstClr val="white"/>
            </a:duotone>
            <a:extLst>
              <a:ext uri="{BEBA8EAE-BF5A-486C-A8C5-ECC9F3942E4B}">
                <a14:imgProps xmlns:a14="http://schemas.microsoft.com/office/drawing/2010/main">
                  <a14:imgLayer r:embed="rId7">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8" cstate="print">
            <a:duotone>
              <a:schemeClr val="bg2">
                <a:shade val="45000"/>
                <a:satMod val="135000"/>
              </a:schemeClr>
              <a:prstClr val="white"/>
            </a:duotone>
            <a:extLst>
              <a:ext uri="{BEBA8EAE-BF5A-486C-A8C5-ECC9F3942E4B}">
                <a14:imgProps xmlns:a14="http://schemas.microsoft.com/office/drawing/2010/main">
                  <a14:imgLayer r:embed="rId9">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2">
            <a:duotone>
              <a:schemeClr val="bg2">
                <a:shade val="45000"/>
                <a:satMod val="135000"/>
              </a:schemeClr>
              <a:prstClr val="white"/>
            </a:duotone>
            <a:extLst>
              <a:ext uri="{BEBA8EAE-BF5A-486C-A8C5-ECC9F3942E4B}">
                <a14:imgProps xmlns:a14="http://schemas.microsoft.com/office/drawing/2010/main">
                  <a14:imgLayer r:embed="rId13">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4">
            <a:duotone>
              <a:schemeClr val="bg2">
                <a:shade val="45000"/>
                <a:satMod val="135000"/>
              </a:schemeClr>
              <a:prstClr val="white"/>
            </a:duotone>
            <a:extLst>
              <a:ext uri="{BEBA8EAE-BF5A-486C-A8C5-ECC9F3942E4B}">
                <a14:imgProps xmlns:a14="http://schemas.microsoft.com/office/drawing/2010/main">
                  <a14:imgLayer r:embed="rId15">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6">
            <a:duotone>
              <a:schemeClr val="bg2">
                <a:shade val="45000"/>
                <a:satMod val="135000"/>
              </a:schemeClr>
              <a:prstClr val="white"/>
            </a:duotone>
            <a:extLst>
              <a:ext uri="{BEBA8EAE-BF5A-486C-A8C5-ECC9F3942E4B}">
                <a14:imgProps xmlns:a14="http://schemas.microsoft.com/office/drawing/2010/main">
                  <a14:imgLayer r:embed="rId17">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8">
            <a:duotone>
              <a:schemeClr val="bg2">
                <a:shade val="45000"/>
                <a:satMod val="135000"/>
              </a:schemeClr>
              <a:prstClr val="white"/>
            </a:duotone>
            <a:extLst>
              <a:ext uri="{BEBA8EAE-BF5A-486C-A8C5-ECC9F3942E4B}">
                <a14:imgProps xmlns:a14="http://schemas.microsoft.com/office/drawing/2010/main">
                  <a14:imgLayer r:embed="rId19">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20"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480270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2_ALT Practise">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INSTRUCT</a:t>
            </a:r>
          </a:p>
        </p:txBody>
      </p:sp>
      <p:sp>
        <p:nvSpPr>
          <p:cNvPr id="13" name="Chevron 12"/>
          <p:cNvSpPr/>
          <p:nvPr/>
        </p:nvSpPr>
        <p:spPr>
          <a:xfrm>
            <a:off x="5600494"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PRACTISE</a:t>
            </a:r>
            <a:endParaRPr lang="en-GB" sz="1300" b="1" dirty="0">
              <a:solidFill>
                <a:srgbClr val="0B5196"/>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pic>
        <p:nvPicPr>
          <p:cNvPr id="23" name="Picture 22"/>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8" name="Text Placeholder 4"/>
          <p:cNvSpPr>
            <a:spLocks noGrp="1"/>
          </p:cNvSpPr>
          <p:nvPr>
            <p:ph type="body" sz="quarter" idx="10"/>
          </p:nvPr>
        </p:nvSpPr>
        <p:spPr>
          <a:xfrm>
            <a:off x="272048" y="304517"/>
            <a:ext cx="11626757" cy="750661"/>
          </a:xfrm>
          <a:prstGeom prst="rect">
            <a:avLst/>
          </a:prstGeom>
        </p:spPr>
        <p:txBody>
          <a:bodyPr/>
          <a:lstStyle>
            <a:lvl1pPr marL="0" indent="0">
              <a:buNone/>
              <a:defRPr sz="2925"/>
            </a:lvl1pPr>
          </a:lstStyle>
          <a:p>
            <a:pPr lvl="0"/>
            <a:r>
              <a:rPr lang="en-US"/>
              <a:t>Edit Master text styles</a:t>
            </a:r>
          </a:p>
        </p:txBody>
      </p:sp>
      <p:sp>
        <p:nvSpPr>
          <p:cNvPr id="9" name="Content Placeholder 6"/>
          <p:cNvSpPr>
            <a:spLocks noGrp="1"/>
          </p:cNvSpPr>
          <p:nvPr>
            <p:ph sz="quarter" idx="11"/>
          </p:nvPr>
        </p:nvSpPr>
        <p:spPr>
          <a:xfrm>
            <a:off x="287338" y="1377950"/>
            <a:ext cx="11626756"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987280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5_ALT Instruct - Ruler">
    <p:spTree>
      <p:nvGrpSpPr>
        <p:cNvPr id="1" name=""/>
        <p:cNvGrpSpPr/>
        <p:nvPr/>
      </p:nvGrpSpPr>
      <p:grpSpPr>
        <a:xfrm>
          <a:off x="0" y="0"/>
          <a:ext cx="0" cy="0"/>
          <a:chOff x="0" y="0"/>
          <a:chExt cx="0" cy="0"/>
        </a:xfrm>
      </p:grpSpPr>
      <p:sp>
        <p:nvSpPr>
          <p:cNvPr id="10" name="Rectangle 9"/>
          <p:cNvSpPr/>
          <p:nvPr/>
        </p:nvSpPr>
        <p:spPr>
          <a:xfrm>
            <a:off x="1" y="6381936"/>
            <a:ext cx="12186639" cy="476064"/>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11" name="Pentagon 10"/>
          <p:cNvSpPr/>
          <p:nvPr/>
        </p:nvSpPr>
        <p:spPr>
          <a:xfrm>
            <a:off x="112111" y="6444944"/>
            <a:ext cx="2808000" cy="358139"/>
          </a:xfrm>
          <a:prstGeom prst="homePlate">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RETRIEVE</a:t>
            </a:r>
            <a:endParaRPr lang="en-GB" sz="1300" b="0" dirty="0">
              <a:solidFill>
                <a:schemeClr val="bg1"/>
              </a:solidFill>
            </a:endParaRPr>
          </a:p>
        </p:txBody>
      </p:sp>
      <p:sp>
        <p:nvSpPr>
          <p:cNvPr id="12" name="Chevron 11"/>
          <p:cNvSpPr/>
          <p:nvPr/>
        </p:nvSpPr>
        <p:spPr>
          <a:xfrm>
            <a:off x="2860361" y="6444944"/>
            <a:ext cx="2808000" cy="358139"/>
          </a:xfrm>
          <a:prstGeom prst="chevron">
            <a:avLst/>
          </a:prstGeom>
          <a:solidFill>
            <a:schemeClr val="bg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1" dirty="0">
                <a:solidFill>
                  <a:srgbClr val="0B5196"/>
                </a:solidFill>
              </a:rPr>
              <a:t>INSTRUCT</a:t>
            </a:r>
          </a:p>
        </p:txBody>
      </p:sp>
      <p:sp>
        <p:nvSpPr>
          <p:cNvPr id="13" name="Chevron 12"/>
          <p:cNvSpPr/>
          <p:nvPr/>
        </p:nvSpPr>
        <p:spPr>
          <a:xfrm>
            <a:off x="5600494"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PRACTISE</a:t>
            </a:r>
            <a:endParaRPr lang="en-GB" sz="1300" b="0" dirty="0">
              <a:solidFill>
                <a:schemeClr val="bg1"/>
              </a:solidFill>
            </a:endParaRPr>
          </a:p>
        </p:txBody>
      </p:sp>
      <p:sp>
        <p:nvSpPr>
          <p:cNvPr id="14" name="Chevron 13"/>
          <p:cNvSpPr/>
          <p:nvPr/>
        </p:nvSpPr>
        <p:spPr>
          <a:xfrm>
            <a:off x="8336532" y="6444944"/>
            <a:ext cx="2808000" cy="358139"/>
          </a:xfrm>
          <a:prstGeom prst="chevron">
            <a:avLst/>
          </a:prstGeom>
          <a:solidFill>
            <a:srgbClr val="0B519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75" b="0" dirty="0">
                <a:solidFill>
                  <a:schemeClr val="bg1"/>
                </a:solidFill>
              </a:rPr>
              <a:t>SECURE</a:t>
            </a:r>
            <a:endParaRPr lang="en-GB" sz="1300" b="0" dirty="0">
              <a:solidFill>
                <a:schemeClr val="bg1"/>
              </a:solidFill>
            </a:endParaRPr>
          </a:p>
        </p:txBody>
      </p:sp>
      <p:sp>
        <p:nvSpPr>
          <p:cNvPr id="15" name="Rectangle 14"/>
          <p:cNvSpPr/>
          <p:nvPr/>
        </p:nvSpPr>
        <p:spPr>
          <a:xfrm>
            <a:off x="11489909" y="-12902"/>
            <a:ext cx="696730" cy="6394837"/>
          </a:xfrm>
          <a:prstGeom prst="rect">
            <a:avLst/>
          </a:prstGeom>
          <a:solidFill>
            <a:srgbClr val="0B51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latin typeface="+mn-lt"/>
            </a:endParaRPr>
          </a:p>
        </p:txBody>
      </p:sp>
      <p:graphicFrame>
        <p:nvGraphicFramePr>
          <p:cNvPr id="16" name="Table 15"/>
          <p:cNvGraphicFramePr>
            <a:graphicFrameLocks noGrp="1"/>
          </p:cNvGraphicFramePr>
          <p:nvPr>
            <p:extLst>
              <p:ext uri="{D42A27DB-BD31-4B8C-83A1-F6EECF244321}">
                <p14:modId xmlns:p14="http://schemas.microsoft.com/office/powerpoint/2010/main" val="3407832321"/>
              </p:ext>
            </p:extLst>
          </p:nvPr>
        </p:nvGraphicFramePr>
        <p:xfrm>
          <a:off x="11559521" y="529722"/>
          <a:ext cx="612158" cy="5581320"/>
        </p:xfrm>
        <a:graphic>
          <a:graphicData uri="http://schemas.openxmlformats.org/drawingml/2006/table">
            <a:tbl>
              <a:tblPr firstRow="1" bandRow="1">
                <a:tableStyleId>{5C22544A-7EE6-4342-B048-85BDC9FD1C3A}</a:tableStyleId>
              </a:tblPr>
              <a:tblGrid>
                <a:gridCol w="612158">
                  <a:extLst>
                    <a:ext uri="{9D8B030D-6E8A-4147-A177-3AD203B41FA5}">
                      <a16:colId xmlns:a16="http://schemas.microsoft.com/office/drawing/2014/main" val="1173439250"/>
                    </a:ext>
                  </a:extLst>
                </a:gridCol>
              </a:tblGrid>
              <a:tr h="670794">
                <a:tc>
                  <a:txBody>
                    <a:bodyPr/>
                    <a:lstStyle/>
                    <a:p>
                      <a:pPr algn="ctr"/>
                      <a:r>
                        <a:rPr lang="en-GB" sz="800" b="1" dirty="0">
                          <a:solidFill>
                            <a:schemeClr val="bg1"/>
                          </a:solidFill>
                          <a:latin typeface="Lato" panose="020F0502020204030203" pitchFamily="34" charset="0"/>
                        </a:rPr>
                        <a:t>RETRIEVE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dirty="0">
                          <a:solidFill>
                            <a:schemeClr val="bg1"/>
                          </a:solidFill>
                          <a:latin typeface="Lato" panose="020F0502020204030203" pitchFamily="34" charset="0"/>
                        </a:rPr>
                        <a:t>DECODE</a:t>
                      </a:r>
                      <a:r>
                        <a:rPr lang="en-GB" sz="600" b="1"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dirty="0">
                          <a:solidFill>
                            <a:schemeClr val="bg1"/>
                          </a:solidFill>
                          <a:effectLst/>
                          <a:latin typeface="Lato" panose="020F0502020204030203" pitchFamily="34" charset="0"/>
                        </a:rPr>
                        <a:t>CONNECT</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dirty="0">
                          <a:solidFill>
                            <a:schemeClr val="bg1"/>
                          </a:solidFill>
                          <a:latin typeface="Lato" panose="020F0502020204030203" pitchFamily="34" charset="0"/>
                        </a:rPr>
                        <a:t>VISUALISE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dirty="0">
                          <a:solidFill>
                            <a:schemeClr val="bg1"/>
                          </a:solidFill>
                          <a:latin typeface="Lato" panose="020F0502020204030203" pitchFamily="34" charset="0"/>
                        </a:rPr>
                        <a:t>SUMMARISE</a:t>
                      </a:r>
                      <a:r>
                        <a:rPr lang="en-GB" sz="600" b="0" dirty="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dirty="0">
                          <a:solidFill>
                            <a:schemeClr val="bg1"/>
                          </a:solidFill>
                          <a:latin typeface="Lato" panose="020F0502020204030203" pitchFamily="34" charset="0"/>
                        </a:rPr>
                        <a:t>INFER</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dirty="0">
                          <a:solidFill>
                            <a:schemeClr val="bg1"/>
                          </a:solidFill>
                          <a:latin typeface="Lato" panose="020F0502020204030203" pitchFamily="34" charset="0"/>
                        </a:rPr>
                        <a:t>PREDICT</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dirty="0">
                          <a:solidFill>
                            <a:schemeClr val="bg1"/>
                          </a:solidFill>
                          <a:latin typeface="Lato" panose="020F0502020204030203" pitchFamily="34" charset="0"/>
                        </a:rPr>
                        <a:t>EXAMINE</a:t>
                      </a:r>
                      <a:endParaRPr lang="en-GB" sz="600" b="1" dirty="0">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18" name="Group 17"/>
          <p:cNvGrpSpPr/>
          <p:nvPr/>
        </p:nvGrpSpPr>
        <p:grpSpPr>
          <a:xfrm>
            <a:off x="11629922" y="2865412"/>
            <a:ext cx="386112" cy="318172"/>
            <a:chOff x="3206569" y="2423806"/>
            <a:chExt cx="752955" cy="707366"/>
          </a:xfrm>
        </p:grpSpPr>
        <p:pic>
          <p:nvPicPr>
            <p:cNvPr id="19"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21" name="Picture 20"/>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2" cy="314182"/>
          </a:xfrm>
          <a:prstGeom prst="rect">
            <a:avLst/>
          </a:prstGeom>
        </p:spPr>
      </p:pic>
      <p:pic>
        <p:nvPicPr>
          <p:cNvPr id="22"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7"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2" y="2166177"/>
            <a:ext cx="377815" cy="361612"/>
          </a:xfrm>
          <a:prstGeom prst="rect">
            <a:avLst/>
          </a:prstGeom>
        </p:spPr>
      </p:pic>
      <p:pic>
        <p:nvPicPr>
          <p:cNvPr id="32" name="Picture 31"/>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2" y="1378199"/>
            <a:ext cx="416217" cy="361939"/>
          </a:xfrm>
          <a:prstGeom prst="rect">
            <a:avLst/>
          </a:prstGeom>
        </p:spPr>
      </p:pic>
      <p:pic>
        <p:nvPicPr>
          <p:cNvPr id="33" name="Picture 32"/>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30" y="733844"/>
            <a:ext cx="397618" cy="321332"/>
          </a:xfrm>
          <a:prstGeom prst="rect">
            <a:avLst/>
          </a:prstGeom>
        </p:spPr>
      </p:pic>
      <p:pic>
        <p:nvPicPr>
          <p:cNvPr id="34" name="Picture 33"/>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35" name="Picture 34"/>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4" y="5610061"/>
            <a:ext cx="237138" cy="317761"/>
          </a:xfrm>
          <a:prstGeom prst="rect">
            <a:avLst/>
          </a:prstGeom>
        </p:spPr>
      </p:pic>
      <p:sp>
        <p:nvSpPr>
          <p:cNvPr id="36" name="Pentagon 35"/>
          <p:cNvSpPr/>
          <p:nvPr/>
        </p:nvSpPr>
        <p:spPr>
          <a:xfrm rot="5400000">
            <a:off x="11561797" y="3402"/>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63"/>
          </a:p>
        </p:txBody>
      </p:sp>
      <p:sp>
        <p:nvSpPr>
          <p:cNvPr id="37" name="Rectangle 36"/>
          <p:cNvSpPr/>
          <p:nvPr/>
        </p:nvSpPr>
        <p:spPr>
          <a:xfrm>
            <a:off x="11489909" y="-6595"/>
            <a:ext cx="704800" cy="492699"/>
          </a:xfrm>
          <a:prstGeom prst="rect">
            <a:avLst/>
          </a:prstGeom>
        </p:spPr>
        <p:txBody>
          <a:bodyPr wrap="square">
            <a:spAutoFit/>
          </a:bodyPr>
          <a:lstStyle/>
          <a:p>
            <a:pPr algn="ctr"/>
            <a:r>
              <a:rPr lang="en-GB" sz="813" b="1" i="0" dirty="0">
                <a:solidFill>
                  <a:srgbClr val="0B5196"/>
                </a:solidFill>
                <a:latin typeface="+mn-lt"/>
              </a:rPr>
              <a:t>EVERY CHILD A READER</a:t>
            </a:r>
          </a:p>
          <a:p>
            <a:pPr algn="ctr"/>
            <a:endParaRPr lang="en-GB" sz="163" b="0" i="1" dirty="0">
              <a:solidFill>
                <a:srgbClr val="002060"/>
              </a:solidFill>
              <a:latin typeface="+mn-lt"/>
            </a:endParaRPr>
          </a:p>
        </p:txBody>
      </p:sp>
      <p:pic>
        <p:nvPicPr>
          <p:cNvPr id="23" name="Picture 22"/>
          <p:cNvPicPr>
            <a:picLocks noChangeAspect="1"/>
          </p:cNvPicPr>
          <p:nvPr/>
        </p:nvPicPr>
        <p:blipFill rotWithShape="1">
          <a:blip r:embed="rId19" cstate="print">
            <a:extLst>
              <a:ext uri="{28A0092B-C50C-407E-A947-70E740481C1C}">
                <a14:useLocalDpi xmlns:a14="http://schemas.microsoft.com/office/drawing/2010/main" val="0"/>
              </a:ext>
            </a:extLst>
          </a:blip>
          <a:srcRect t="1" r="59982" b="-5988"/>
          <a:stretch/>
        </p:blipFill>
        <p:spPr>
          <a:xfrm>
            <a:off x="11645154" y="6420116"/>
            <a:ext cx="487873" cy="429535"/>
          </a:xfrm>
          <a:prstGeom prst="rect">
            <a:avLst/>
          </a:prstGeom>
        </p:spPr>
      </p:pic>
      <p:sp>
        <p:nvSpPr>
          <p:cNvPr id="24" name="Text Placeholder 4"/>
          <p:cNvSpPr>
            <a:spLocks noGrp="1"/>
          </p:cNvSpPr>
          <p:nvPr>
            <p:ph type="body" sz="quarter" idx="10"/>
          </p:nvPr>
        </p:nvSpPr>
        <p:spPr>
          <a:xfrm>
            <a:off x="272049" y="304517"/>
            <a:ext cx="10945813" cy="750661"/>
          </a:xfrm>
          <a:prstGeom prst="rect">
            <a:avLst/>
          </a:prstGeom>
        </p:spPr>
        <p:txBody>
          <a:bodyPr/>
          <a:lstStyle>
            <a:lvl1pPr marL="0" indent="0">
              <a:buNone/>
              <a:defRPr sz="2925"/>
            </a:lvl1pPr>
          </a:lstStyle>
          <a:p>
            <a:pPr lvl="0"/>
            <a:r>
              <a:rPr lang="en-US"/>
              <a:t>Edit Master text styles</a:t>
            </a:r>
          </a:p>
        </p:txBody>
      </p:sp>
      <p:sp>
        <p:nvSpPr>
          <p:cNvPr id="25" name="Content Placeholder 6"/>
          <p:cNvSpPr>
            <a:spLocks noGrp="1"/>
          </p:cNvSpPr>
          <p:nvPr>
            <p:ph sz="quarter" idx="11"/>
          </p:nvPr>
        </p:nvSpPr>
        <p:spPr>
          <a:xfrm>
            <a:off x="287338" y="1377950"/>
            <a:ext cx="10945812" cy="465455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955075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id="{CCC7D63C-E7F9-0F76-343A-2440593D2970}"/>
              </a:ext>
            </a:extLst>
          </p:cNvPr>
          <p:cNvSpPr/>
          <p:nvPr userDrawn="1"/>
        </p:nvSpPr>
        <p:spPr>
          <a:xfrm>
            <a:off x="361951" y="5458735"/>
            <a:ext cx="11423648" cy="100133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901768EB-F049-510B-0513-1F28DD2BE6EB}"/>
              </a:ext>
            </a:extLst>
          </p:cNvPr>
          <p:cNvSpPr/>
          <p:nvPr userDrawn="1"/>
        </p:nvSpPr>
        <p:spPr>
          <a:xfrm>
            <a:off x="421218" y="5525774"/>
            <a:ext cx="1983315"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Rounded Corners 3">
            <a:extLst>
              <a:ext uri="{FF2B5EF4-FFF2-40B4-BE49-F238E27FC236}">
                <a16:creationId xmlns:a16="http://schemas.microsoft.com/office/drawing/2014/main" id="{9120BE04-E974-C01D-4D3C-152ABA7BC224}"/>
              </a:ext>
            </a:extLst>
          </p:cNvPr>
          <p:cNvSpPr/>
          <p:nvPr userDrawn="1"/>
        </p:nvSpPr>
        <p:spPr>
          <a:xfrm>
            <a:off x="4368800" y="965200"/>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03892EC6-3F79-1104-DB35-3C4DDA47B543}"/>
              </a:ext>
            </a:extLst>
          </p:cNvPr>
          <p:cNvSpPr/>
          <p:nvPr userDrawn="1"/>
        </p:nvSpPr>
        <p:spPr>
          <a:xfrm>
            <a:off x="361951" y="941631"/>
            <a:ext cx="3454400" cy="434681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CC6CCD52-E29D-32BC-1629-27FCF6ECED4D}"/>
              </a:ext>
            </a:extLst>
          </p:cNvPr>
          <p:cNvSpPr/>
          <p:nvPr userDrawn="1"/>
        </p:nvSpPr>
        <p:spPr>
          <a:xfrm>
            <a:off x="8331200" y="973668"/>
            <a:ext cx="3454400" cy="4323242"/>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C1B7BAB8-631D-8A79-A519-CAEFCC2ADF9F}"/>
              </a:ext>
            </a:extLst>
          </p:cNvPr>
          <p:cNvSpPr/>
          <p:nvPr userDrawn="1"/>
        </p:nvSpPr>
        <p:spPr>
          <a:xfrm>
            <a:off x="421217" y="1033762"/>
            <a:ext cx="3348856" cy="2987199"/>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Picture Placeholder 10">
            <a:extLst>
              <a:ext uri="{FF2B5EF4-FFF2-40B4-BE49-F238E27FC236}">
                <a16:creationId xmlns:a16="http://schemas.microsoft.com/office/drawing/2014/main" id="{01A2A216-C44D-30FF-B511-2B57F8008AD8}"/>
              </a:ext>
            </a:extLst>
          </p:cNvPr>
          <p:cNvSpPr>
            <a:spLocks noGrp="1"/>
          </p:cNvSpPr>
          <p:nvPr>
            <p:ph type="pic" sz="quarter" idx="10"/>
          </p:nvPr>
        </p:nvSpPr>
        <p:spPr>
          <a:xfrm>
            <a:off x="808036" y="1397530"/>
            <a:ext cx="2651125" cy="2321291"/>
          </a:xfrm>
          <a:prstGeom prst="rect">
            <a:avLst/>
          </a:prstGeom>
        </p:spPr>
        <p:txBody>
          <a:bodyPr/>
          <a:lstStyle/>
          <a:p>
            <a:endParaRPr lang="en-GB"/>
          </a:p>
        </p:txBody>
      </p:sp>
      <p:sp>
        <p:nvSpPr>
          <p:cNvPr id="12" name="Rectangle: Rounded Corners 11">
            <a:extLst>
              <a:ext uri="{FF2B5EF4-FFF2-40B4-BE49-F238E27FC236}">
                <a16:creationId xmlns:a16="http://schemas.microsoft.com/office/drawing/2014/main" id="{93292BDF-D3C2-3439-5D56-345A596B67D4}"/>
              </a:ext>
            </a:extLst>
          </p:cNvPr>
          <p:cNvSpPr/>
          <p:nvPr userDrawn="1"/>
        </p:nvSpPr>
        <p:spPr>
          <a:xfrm>
            <a:off x="4440768" y="1033762"/>
            <a:ext cx="3324754"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732D75EA-3EC4-839C-A911-35977254A2CB}"/>
              </a:ext>
            </a:extLst>
          </p:cNvPr>
          <p:cNvSpPr/>
          <p:nvPr userDrawn="1"/>
        </p:nvSpPr>
        <p:spPr>
          <a:xfrm>
            <a:off x="406399" y="177800"/>
            <a:ext cx="11379200" cy="584200"/>
          </a:xfrm>
          <a:prstGeom prst="roundRect">
            <a:avLst/>
          </a:prstGeom>
          <a:solidFill>
            <a:schemeClr val="accent5">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5">
            <a:extLst>
              <a:ext uri="{FF2B5EF4-FFF2-40B4-BE49-F238E27FC236}">
                <a16:creationId xmlns:a16="http://schemas.microsoft.com/office/drawing/2014/main" id="{D9CAC6CD-3D64-C5ED-6D1A-22E06AA17A5F}"/>
              </a:ext>
            </a:extLst>
          </p:cNvPr>
          <p:cNvSpPr>
            <a:spLocks noGrp="1"/>
          </p:cNvSpPr>
          <p:nvPr>
            <p:ph type="body" sz="quarter" idx="11" hasCustomPrompt="1"/>
          </p:nvPr>
        </p:nvSpPr>
        <p:spPr>
          <a:xfrm>
            <a:off x="465138" y="195263"/>
            <a:ext cx="11236325" cy="550116"/>
          </a:xfrm>
          <a:prstGeom prst="rect">
            <a:avLst/>
          </a:prstGeom>
        </p:spPr>
        <p:txBody>
          <a:bodyPr/>
          <a:lstStyle>
            <a:lvl1pPr algn="ctr">
              <a:buNone/>
              <a:defRPr>
                <a:solidFill>
                  <a:schemeClr val="bg1"/>
                </a:solidFill>
                <a:latin typeface="Comic Sans MS" panose="030F0702030302020204" pitchFamily="66" charset="0"/>
              </a:defRPr>
            </a:lvl1pPr>
          </a:lstStyle>
          <a:p>
            <a:pPr lvl="0"/>
            <a:r>
              <a:rPr lang="en-GB"/>
              <a:t>Click to enter Career</a:t>
            </a:r>
          </a:p>
        </p:txBody>
      </p:sp>
      <p:sp>
        <p:nvSpPr>
          <p:cNvPr id="29" name="Rectangle: Rounded Corners 28">
            <a:extLst>
              <a:ext uri="{FF2B5EF4-FFF2-40B4-BE49-F238E27FC236}">
                <a16:creationId xmlns:a16="http://schemas.microsoft.com/office/drawing/2014/main" id="{16EF73D4-89F9-F4D5-CC5E-E24C8C6BB01A}"/>
              </a:ext>
            </a:extLst>
          </p:cNvPr>
          <p:cNvSpPr/>
          <p:nvPr userDrawn="1"/>
        </p:nvSpPr>
        <p:spPr>
          <a:xfrm>
            <a:off x="8397874" y="1033762"/>
            <a:ext cx="3303590" cy="4191227"/>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C446152E-FCD3-1FA9-7447-7BC37B1B711A}"/>
              </a:ext>
            </a:extLst>
          </p:cNvPr>
          <p:cNvSpPr txBox="1"/>
          <p:nvPr userDrawn="1"/>
        </p:nvSpPr>
        <p:spPr>
          <a:xfrm>
            <a:off x="9000066" y="1368199"/>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Maths Used</a:t>
            </a:r>
          </a:p>
        </p:txBody>
      </p:sp>
      <p:sp>
        <p:nvSpPr>
          <p:cNvPr id="31" name="Text Placeholder 24">
            <a:extLst>
              <a:ext uri="{FF2B5EF4-FFF2-40B4-BE49-F238E27FC236}">
                <a16:creationId xmlns:a16="http://schemas.microsoft.com/office/drawing/2014/main" id="{4431CA26-63B2-0BF1-EEC5-D5110174592A}"/>
              </a:ext>
            </a:extLst>
          </p:cNvPr>
          <p:cNvSpPr>
            <a:spLocks noGrp="1"/>
          </p:cNvSpPr>
          <p:nvPr>
            <p:ph type="body" sz="quarter" idx="16" hasCustomPrompt="1"/>
          </p:nvPr>
        </p:nvSpPr>
        <p:spPr>
          <a:xfrm>
            <a:off x="8589432" y="1974864"/>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32" name="Rectangle: Rounded Corners 31">
            <a:extLst>
              <a:ext uri="{FF2B5EF4-FFF2-40B4-BE49-F238E27FC236}">
                <a16:creationId xmlns:a16="http://schemas.microsoft.com/office/drawing/2014/main" id="{B252F1DF-DC99-BDFE-9BDD-15E7E81000D6}"/>
              </a:ext>
            </a:extLst>
          </p:cNvPr>
          <p:cNvSpPr/>
          <p:nvPr userDrawn="1"/>
        </p:nvSpPr>
        <p:spPr>
          <a:xfrm>
            <a:off x="465139" y="4082588"/>
            <a:ext cx="3229406" cy="1134961"/>
          </a:xfrm>
          <a:prstGeom prst="roundRect">
            <a:avLst>
              <a:gd name="adj" fmla="val 43076"/>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FD20E568-93FA-915C-BBE2-8D3D2C5D27BC}"/>
              </a:ext>
            </a:extLst>
          </p:cNvPr>
          <p:cNvSpPr txBox="1"/>
          <p:nvPr userDrawn="1"/>
        </p:nvSpPr>
        <p:spPr>
          <a:xfrm>
            <a:off x="5015441" y="1397531"/>
            <a:ext cx="2116667" cy="369332"/>
          </a:xfrm>
          <a:prstGeom prst="rect">
            <a:avLst/>
          </a:prstGeom>
          <a:noFill/>
        </p:spPr>
        <p:txBody>
          <a:bodyPr wrap="square" rtlCol="0">
            <a:spAutoFit/>
          </a:bodyPr>
          <a:lstStyle/>
          <a:p>
            <a:pPr algn="ctr"/>
            <a:r>
              <a:rPr lang="en-GB">
                <a:solidFill>
                  <a:srgbClr val="002060"/>
                </a:solidFill>
                <a:latin typeface="Comic Sans MS" panose="030F0702030302020204" pitchFamily="66" charset="0"/>
              </a:rPr>
              <a:t>Highlights</a:t>
            </a:r>
          </a:p>
        </p:txBody>
      </p:sp>
      <p:sp>
        <p:nvSpPr>
          <p:cNvPr id="36" name="Text Placeholder 24">
            <a:extLst>
              <a:ext uri="{FF2B5EF4-FFF2-40B4-BE49-F238E27FC236}">
                <a16:creationId xmlns:a16="http://schemas.microsoft.com/office/drawing/2014/main" id="{65806C46-79E5-18E0-46A1-54BC54AB92F2}"/>
              </a:ext>
            </a:extLst>
          </p:cNvPr>
          <p:cNvSpPr>
            <a:spLocks noGrp="1"/>
          </p:cNvSpPr>
          <p:nvPr>
            <p:ph type="body" sz="quarter" idx="17" hasCustomPrompt="1"/>
          </p:nvPr>
        </p:nvSpPr>
        <p:spPr>
          <a:xfrm>
            <a:off x="4641848" y="2011313"/>
            <a:ext cx="2937933" cy="442912"/>
          </a:xfrm>
          <a:prstGeom prst="rect">
            <a:avLst/>
          </a:prstGeom>
        </p:spPr>
        <p:txBody>
          <a:bodyPr/>
          <a:lstStyle>
            <a:lvl1pPr>
              <a:buFont typeface="Arial" panose="020B0604020202020204" pitchFamily="34" charset="0"/>
              <a:buChar char="•"/>
              <a:defRPr sz="1600">
                <a:solidFill>
                  <a:srgbClr val="002060"/>
                </a:solidFill>
                <a:latin typeface="Comic Sans MS" panose="030F0702030302020204" pitchFamily="66" charset="0"/>
              </a:defRPr>
            </a:lvl1pPr>
          </a:lstStyle>
          <a:p>
            <a:pPr lvl="0"/>
            <a:r>
              <a:rPr lang="en-GB"/>
              <a:t>Click to add bullet points</a:t>
            </a:r>
          </a:p>
        </p:txBody>
      </p:sp>
      <p:sp>
        <p:nvSpPr>
          <p:cNvPr id="17" name="TextBox 16">
            <a:extLst>
              <a:ext uri="{FF2B5EF4-FFF2-40B4-BE49-F238E27FC236}">
                <a16:creationId xmlns:a16="http://schemas.microsoft.com/office/drawing/2014/main" id="{5AFE6FAA-80A6-9314-7457-E0098041B15F}"/>
              </a:ext>
            </a:extLst>
          </p:cNvPr>
          <p:cNvSpPr txBox="1"/>
          <p:nvPr userDrawn="1"/>
        </p:nvSpPr>
        <p:spPr>
          <a:xfrm>
            <a:off x="421217" y="5730498"/>
            <a:ext cx="1847850"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Career Path</a:t>
            </a:r>
          </a:p>
        </p:txBody>
      </p:sp>
      <p:sp>
        <p:nvSpPr>
          <p:cNvPr id="47" name="TextBox 46">
            <a:extLst>
              <a:ext uri="{FF2B5EF4-FFF2-40B4-BE49-F238E27FC236}">
                <a16:creationId xmlns:a16="http://schemas.microsoft.com/office/drawing/2014/main" id="{23257776-B47A-C6CA-C312-80F6FB68F786}"/>
              </a:ext>
            </a:extLst>
          </p:cNvPr>
          <p:cNvSpPr txBox="1"/>
          <p:nvPr userDrawn="1"/>
        </p:nvSpPr>
        <p:spPr>
          <a:xfrm>
            <a:off x="1010709" y="4159619"/>
            <a:ext cx="2116667" cy="369332"/>
          </a:xfrm>
          <a:prstGeom prst="rect">
            <a:avLst/>
          </a:prstGeom>
          <a:noFill/>
        </p:spPr>
        <p:txBody>
          <a:bodyPr wrap="square" rtlCol="0">
            <a:spAutoFit/>
          </a:bodyPr>
          <a:lstStyle/>
          <a:p>
            <a:pPr algn="ctr"/>
            <a:r>
              <a:rPr lang="en-GB" dirty="0">
                <a:solidFill>
                  <a:srgbClr val="002060"/>
                </a:solidFill>
                <a:latin typeface="Comic Sans MS" panose="030F0702030302020204" pitchFamily="66" charset="0"/>
              </a:rPr>
              <a:t>Average Salary</a:t>
            </a:r>
          </a:p>
        </p:txBody>
      </p:sp>
      <p:sp>
        <p:nvSpPr>
          <p:cNvPr id="48" name="Text Placeholder 24">
            <a:extLst>
              <a:ext uri="{FF2B5EF4-FFF2-40B4-BE49-F238E27FC236}">
                <a16:creationId xmlns:a16="http://schemas.microsoft.com/office/drawing/2014/main" id="{6CC3A3AC-827F-91D2-A57D-E5D6D0DAE70D}"/>
              </a:ext>
            </a:extLst>
          </p:cNvPr>
          <p:cNvSpPr>
            <a:spLocks noGrp="1"/>
          </p:cNvSpPr>
          <p:nvPr>
            <p:ph type="body" sz="quarter" idx="20" hasCustomPrompt="1"/>
          </p:nvPr>
        </p:nvSpPr>
        <p:spPr>
          <a:xfrm>
            <a:off x="626678" y="4604845"/>
            <a:ext cx="2937933" cy="442912"/>
          </a:xfrm>
          <a:prstGeom prst="rect">
            <a:avLst/>
          </a:prstGeom>
        </p:spPr>
        <p:txBody>
          <a:bodyPr/>
          <a:lstStyle>
            <a:lvl1pPr algn="ctr">
              <a:buFont typeface="Arial" panose="020B0604020202020204" pitchFamily="34" charset="0"/>
              <a:buNone/>
              <a:defRPr sz="1600">
                <a:solidFill>
                  <a:srgbClr val="002060"/>
                </a:solidFill>
                <a:latin typeface="Comic Sans MS" panose="030F0702030302020204" pitchFamily="66" charset="0"/>
              </a:defRPr>
            </a:lvl1pPr>
          </a:lstStyle>
          <a:p>
            <a:pPr lvl="0"/>
            <a:r>
              <a:rPr lang="en-GB"/>
              <a:t>Click to add salary</a:t>
            </a:r>
          </a:p>
        </p:txBody>
      </p:sp>
      <p:sp>
        <p:nvSpPr>
          <p:cNvPr id="3" name="Rectangle: Rounded Corners 2">
            <a:extLst>
              <a:ext uri="{FF2B5EF4-FFF2-40B4-BE49-F238E27FC236}">
                <a16:creationId xmlns:a16="http://schemas.microsoft.com/office/drawing/2014/main" id="{65C11AA6-7CD9-74D5-2499-E00BF8393066}"/>
              </a:ext>
            </a:extLst>
          </p:cNvPr>
          <p:cNvSpPr/>
          <p:nvPr userDrawn="1"/>
        </p:nvSpPr>
        <p:spPr>
          <a:xfrm>
            <a:off x="2467503" y="5537804"/>
            <a:ext cx="9233960" cy="851055"/>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20912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ast lesson exit">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7781" y="156706"/>
            <a:ext cx="11736438" cy="6544588"/>
          </a:xfrm>
          <a:prstGeom prst="rect">
            <a:avLst/>
          </a:prstGeom>
        </p:spPr>
      </p:pic>
    </p:spTree>
    <p:extLst>
      <p:ext uri="{BB962C8B-B14F-4D97-AF65-F5344CB8AC3E}">
        <p14:creationId xmlns:p14="http://schemas.microsoft.com/office/powerpoint/2010/main" val="37308383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ALT - Rolling Recall Qs">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742938123"/>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5898777">
                  <a:extLst>
                    <a:ext uri="{9D8B030D-6E8A-4147-A177-3AD203B41FA5}">
                      <a16:colId xmlns:a16="http://schemas.microsoft.com/office/drawing/2014/main" val="418042168"/>
                    </a:ext>
                  </a:extLst>
                </a:gridCol>
                <a:gridCol w="5898777">
                  <a:extLst>
                    <a:ext uri="{9D8B030D-6E8A-4147-A177-3AD203B41FA5}">
                      <a16:colId xmlns:a16="http://schemas.microsoft.com/office/drawing/2014/main" val="2680029786"/>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8" name="TextBox 7"/>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9" name="Text Placeholder 5"/>
          <p:cNvSpPr>
            <a:spLocks noGrp="1"/>
          </p:cNvSpPr>
          <p:nvPr>
            <p:ph type="body" sz="quarter" idx="10" hasCustomPrompt="1"/>
          </p:nvPr>
        </p:nvSpPr>
        <p:spPr>
          <a:xfrm>
            <a:off x="475129" y="1165412"/>
            <a:ext cx="5531971" cy="887227"/>
          </a:xfrm>
          <a:prstGeom prst="rect">
            <a:avLst/>
          </a:prstGeom>
        </p:spPr>
        <p:txBody>
          <a:bodyPr>
            <a:normAutofit/>
          </a:bodyPr>
          <a:lstStyle>
            <a:lvl1pPr marL="0" indent="0">
              <a:buNone/>
              <a:defRPr sz="2000" baseline="0"/>
            </a:lvl1pPr>
          </a:lstStyle>
          <a:p>
            <a:pPr lvl="0"/>
            <a:r>
              <a:rPr lang="en-US"/>
              <a:t>Type question here</a:t>
            </a:r>
          </a:p>
        </p:txBody>
      </p:sp>
      <p:sp>
        <p:nvSpPr>
          <p:cNvPr id="10" name="Text Placeholder 5"/>
          <p:cNvSpPr>
            <a:spLocks noGrp="1"/>
          </p:cNvSpPr>
          <p:nvPr>
            <p:ph type="body" sz="quarter" idx="11" hasCustomPrompt="1"/>
          </p:nvPr>
        </p:nvSpPr>
        <p:spPr>
          <a:xfrm>
            <a:off x="475129"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1" name="Text Placeholder 5"/>
          <p:cNvSpPr>
            <a:spLocks noGrp="1"/>
          </p:cNvSpPr>
          <p:nvPr>
            <p:ph type="body" sz="quarter" idx="12" hasCustomPrompt="1"/>
          </p:nvPr>
        </p:nvSpPr>
        <p:spPr>
          <a:xfrm>
            <a:off x="475129"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2" name="Text Placeholder 5"/>
          <p:cNvSpPr>
            <a:spLocks noGrp="1"/>
          </p:cNvSpPr>
          <p:nvPr>
            <p:ph type="body" sz="quarter" idx="13" hasCustomPrompt="1"/>
          </p:nvPr>
        </p:nvSpPr>
        <p:spPr>
          <a:xfrm>
            <a:off x="475129"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3" name="Text Placeholder 5"/>
          <p:cNvSpPr>
            <a:spLocks noGrp="1"/>
          </p:cNvSpPr>
          <p:nvPr>
            <p:ph type="body" sz="quarter" idx="14" hasCustomPrompt="1"/>
          </p:nvPr>
        </p:nvSpPr>
        <p:spPr>
          <a:xfrm>
            <a:off x="475128" y="5131827"/>
            <a:ext cx="5531971" cy="887227"/>
          </a:xfrm>
          <a:prstGeom prst="rect">
            <a:avLst/>
          </a:prstGeom>
        </p:spPr>
        <p:txBody>
          <a:bodyPr>
            <a:normAutofit/>
          </a:bodyPr>
          <a:lstStyle>
            <a:lvl1pPr marL="0" indent="0">
              <a:buNone/>
              <a:defRPr sz="2000"/>
            </a:lvl1pPr>
          </a:lstStyle>
          <a:p>
            <a:pPr lvl="0"/>
            <a:r>
              <a:rPr lang="en-US"/>
              <a:t>Type question here</a:t>
            </a:r>
          </a:p>
        </p:txBody>
      </p:sp>
      <p:sp>
        <p:nvSpPr>
          <p:cNvPr id="14" name="Text Placeholder 5"/>
          <p:cNvSpPr>
            <a:spLocks noGrp="1"/>
          </p:cNvSpPr>
          <p:nvPr>
            <p:ph type="body" sz="quarter" idx="15" hasCustomPrompt="1"/>
          </p:nvPr>
        </p:nvSpPr>
        <p:spPr>
          <a:xfrm>
            <a:off x="6320863" y="1165412"/>
            <a:ext cx="5531971" cy="887227"/>
          </a:xfrm>
          <a:prstGeom prst="rect">
            <a:avLst/>
          </a:prstGeom>
        </p:spPr>
        <p:txBody>
          <a:bodyPr>
            <a:normAutofit/>
          </a:bodyPr>
          <a:lstStyle>
            <a:lvl1pPr marL="0" indent="0">
              <a:buNone/>
              <a:defRPr sz="2000"/>
            </a:lvl1pPr>
          </a:lstStyle>
          <a:p>
            <a:pPr lvl="0"/>
            <a:r>
              <a:rPr lang="en-US"/>
              <a:t>Type question here</a:t>
            </a:r>
          </a:p>
        </p:txBody>
      </p:sp>
      <p:sp>
        <p:nvSpPr>
          <p:cNvPr id="15" name="Text Placeholder 5"/>
          <p:cNvSpPr>
            <a:spLocks noGrp="1"/>
          </p:cNvSpPr>
          <p:nvPr>
            <p:ph type="body" sz="quarter" idx="16" hasCustomPrompt="1"/>
          </p:nvPr>
        </p:nvSpPr>
        <p:spPr>
          <a:xfrm>
            <a:off x="6320863" y="2145054"/>
            <a:ext cx="5531971" cy="887227"/>
          </a:xfrm>
          <a:prstGeom prst="rect">
            <a:avLst/>
          </a:prstGeom>
        </p:spPr>
        <p:txBody>
          <a:bodyPr>
            <a:normAutofit/>
          </a:bodyPr>
          <a:lstStyle>
            <a:lvl1pPr marL="0" indent="0">
              <a:buNone/>
              <a:defRPr sz="2000"/>
            </a:lvl1pPr>
          </a:lstStyle>
          <a:p>
            <a:pPr lvl="0"/>
            <a:r>
              <a:rPr lang="en-US"/>
              <a:t>Type question here</a:t>
            </a:r>
          </a:p>
        </p:txBody>
      </p:sp>
      <p:sp>
        <p:nvSpPr>
          <p:cNvPr id="16" name="Text Placeholder 5"/>
          <p:cNvSpPr>
            <a:spLocks noGrp="1"/>
          </p:cNvSpPr>
          <p:nvPr>
            <p:ph type="body" sz="quarter" idx="17" hasCustomPrompt="1"/>
          </p:nvPr>
        </p:nvSpPr>
        <p:spPr>
          <a:xfrm>
            <a:off x="6320863" y="3172543"/>
            <a:ext cx="5531971" cy="887227"/>
          </a:xfrm>
          <a:prstGeom prst="rect">
            <a:avLst/>
          </a:prstGeom>
        </p:spPr>
        <p:txBody>
          <a:bodyPr>
            <a:normAutofit/>
          </a:bodyPr>
          <a:lstStyle>
            <a:lvl1pPr marL="0" indent="0">
              <a:buNone/>
              <a:defRPr sz="2000"/>
            </a:lvl1pPr>
          </a:lstStyle>
          <a:p>
            <a:pPr lvl="0"/>
            <a:r>
              <a:rPr lang="en-US"/>
              <a:t>Type question here</a:t>
            </a:r>
          </a:p>
        </p:txBody>
      </p:sp>
      <p:sp>
        <p:nvSpPr>
          <p:cNvPr id="17" name="Text Placeholder 5"/>
          <p:cNvSpPr>
            <a:spLocks noGrp="1"/>
          </p:cNvSpPr>
          <p:nvPr>
            <p:ph type="body" sz="quarter" idx="18" hasCustomPrompt="1"/>
          </p:nvPr>
        </p:nvSpPr>
        <p:spPr>
          <a:xfrm>
            <a:off x="6320863" y="4152185"/>
            <a:ext cx="5531971" cy="887227"/>
          </a:xfrm>
          <a:prstGeom prst="rect">
            <a:avLst/>
          </a:prstGeom>
        </p:spPr>
        <p:txBody>
          <a:bodyPr>
            <a:normAutofit/>
          </a:bodyPr>
          <a:lstStyle>
            <a:lvl1pPr marL="0" indent="0">
              <a:buNone/>
              <a:defRPr sz="2000"/>
            </a:lvl1pPr>
          </a:lstStyle>
          <a:p>
            <a:pPr lvl="0"/>
            <a:r>
              <a:rPr lang="en-US"/>
              <a:t>Type question here</a:t>
            </a:r>
          </a:p>
        </p:txBody>
      </p:sp>
      <p:sp>
        <p:nvSpPr>
          <p:cNvPr id="18" name="Text Placeholder 5"/>
          <p:cNvSpPr>
            <a:spLocks noGrp="1"/>
          </p:cNvSpPr>
          <p:nvPr>
            <p:ph type="body" sz="quarter" idx="19" hasCustomPrompt="1"/>
          </p:nvPr>
        </p:nvSpPr>
        <p:spPr>
          <a:xfrm>
            <a:off x="6418729" y="5131827"/>
            <a:ext cx="5434104" cy="887227"/>
          </a:xfrm>
          <a:prstGeom prst="rect">
            <a:avLst/>
          </a:prstGeom>
        </p:spPr>
        <p:txBody>
          <a:bodyPr>
            <a:normAutofit/>
          </a:bodyPr>
          <a:lstStyle>
            <a:lvl1pPr marL="0" indent="0">
              <a:buNone/>
              <a:defRPr sz="2000"/>
            </a:lvl1pPr>
          </a:lstStyle>
          <a:p>
            <a:pPr lvl="0"/>
            <a:r>
              <a:rPr lang="en-US"/>
              <a:t>Type question here</a:t>
            </a:r>
          </a:p>
        </p:txBody>
      </p:sp>
      <p:sp>
        <p:nvSpPr>
          <p:cNvPr id="20" name="Rectangle 1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2" name="Pentagon 2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26" name="Chevron 25"/>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27" name="Chevron 26"/>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28" name="Chevron 27"/>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41136481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ALT - Rolling Recall Ans">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1156014757"/>
              </p:ext>
            </p:extLst>
          </p:nvPr>
        </p:nvGraphicFramePr>
        <p:xfrm>
          <a:off x="161364" y="719666"/>
          <a:ext cx="11797554" cy="5376335"/>
        </p:xfrm>
        <a:graphic>
          <a:graphicData uri="http://schemas.openxmlformats.org/drawingml/2006/table">
            <a:tbl>
              <a:tblPr firstRow="1" bandRow="1">
                <a:tableStyleId>{5C22544A-7EE6-4342-B048-85BDC9FD1C3A}</a:tableStyleId>
              </a:tblPr>
              <a:tblGrid>
                <a:gridCol w="1900518">
                  <a:extLst>
                    <a:ext uri="{9D8B030D-6E8A-4147-A177-3AD203B41FA5}">
                      <a16:colId xmlns:a16="http://schemas.microsoft.com/office/drawing/2014/main" val="418042168"/>
                    </a:ext>
                  </a:extLst>
                </a:gridCol>
                <a:gridCol w="3989294">
                  <a:extLst>
                    <a:ext uri="{9D8B030D-6E8A-4147-A177-3AD203B41FA5}">
                      <a16:colId xmlns:a16="http://schemas.microsoft.com/office/drawing/2014/main" val="2454823211"/>
                    </a:ext>
                  </a:extLst>
                </a:gridCol>
                <a:gridCol w="1927412">
                  <a:extLst>
                    <a:ext uri="{9D8B030D-6E8A-4147-A177-3AD203B41FA5}">
                      <a16:colId xmlns:a16="http://schemas.microsoft.com/office/drawing/2014/main" val="2680029786"/>
                    </a:ext>
                  </a:extLst>
                </a:gridCol>
                <a:gridCol w="3980330">
                  <a:extLst>
                    <a:ext uri="{9D8B030D-6E8A-4147-A177-3AD203B41FA5}">
                      <a16:colId xmlns:a16="http://schemas.microsoft.com/office/drawing/2014/main" val="3766910894"/>
                    </a:ext>
                  </a:extLst>
                </a:gridCol>
              </a:tblGrid>
              <a:tr h="370840">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QUESTION</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tc>
                  <a:txBody>
                    <a:bodyPr/>
                    <a:lstStyle/>
                    <a:p>
                      <a:r>
                        <a:rPr lang="en-GB" b="0"/>
                        <a:t>ANSWER</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rgbClr val="002060"/>
                    </a:solidFill>
                  </a:tcPr>
                </a:tc>
                <a:extLst>
                  <a:ext uri="{0D108BD9-81ED-4DB2-BD59-A6C34878D82A}">
                    <a16:rowId xmlns:a16="http://schemas.microsoft.com/office/drawing/2014/main" val="2257525519"/>
                  </a:ext>
                </a:extLst>
              </a:tr>
              <a:tr h="1001099">
                <a:tc>
                  <a:txBody>
                    <a:bodyPr/>
                    <a:lstStyle/>
                    <a:p>
                      <a:pPr algn="l"/>
                      <a:r>
                        <a:rPr lang="en-GB" b="1">
                          <a:solidFill>
                            <a:srgbClr val="002060"/>
                          </a:solidFill>
                        </a:rPr>
                        <a:t>1</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6</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26023326"/>
                  </a:ext>
                </a:extLst>
              </a:tr>
              <a:tr h="1001099">
                <a:tc>
                  <a:txBody>
                    <a:bodyPr/>
                    <a:lstStyle/>
                    <a:p>
                      <a:pPr algn="l"/>
                      <a:r>
                        <a:rPr lang="en-GB" b="1">
                          <a:solidFill>
                            <a:srgbClr val="002060"/>
                          </a:solidFill>
                        </a:rPr>
                        <a:t>2</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7</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448073315"/>
                  </a:ext>
                </a:extLst>
              </a:tr>
              <a:tr h="1001099">
                <a:tc>
                  <a:txBody>
                    <a:bodyPr/>
                    <a:lstStyle/>
                    <a:p>
                      <a:pPr algn="l"/>
                      <a:r>
                        <a:rPr lang="en-GB" b="1">
                          <a:solidFill>
                            <a:srgbClr val="002060"/>
                          </a:solidFill>
                        </a:rPr>
                        <a:t>3</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8</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55255883"/>
                  </a:ext>
                </a:extLst>
              </a:tr>
              <a:tr h="1001099">
                <a:tc>
                  <a:txBody>
                    <a:bodyPr/>
                    <a:lstStyle/>
                    <a:p>
                      <a:pPr algn="l"/>
                      <a:r>
                        <a:rPr lang="en-GB" b="1">
                          <a:solidFill>
                            <a:srgbClr val="002060"/>
                          </a:solidFill>
                        </a:rPr>
                        <a:t>4</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9</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3946852366"/>
                  </a:ext>
                </a:extLst>
              </a:tr>
              <a:tr h="1001099">
                <a:tc>
                  <a:txBody>
                    <a:bodyPr/>
                    <a:lstStyle/>
                    <a:p>
                      <a:pPr algn="l"/>
                      <a:r>
                        <a:rPr lang="en-GB" b="1">
                          <a:solidFill>
                            <a:srgbClr val="002060"/>
                          </a:solidFill>
                        </a:rPr>
                        <a:t>5</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b="1">
                        <a:solidFill>
                          <a:srgbClr val="002060"/>
                        </a:solidFill>
                      </a:endParaRP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r>
                        <a:rPr lang="en-GB" b="1">
                          <a:solidFill>
                            <a:srgbClr val="002060"/>
                          </a:solidFill>
                        </a:rPr>
                        <a:t>10</a:t>
                      </a:r>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tc>
                  <a:txBody>
                    <a:bodyPr/>
                    <a:lstStyle/>
                    <a:p>
                      <a:pPr algn="l"/>
                      <a:endParaRPr lang="en-GB"/>
                    </a:p>
                  </a:txBody>
                  <a:tcP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solidFill>
                      <a:schemeClr val="bg1"/>
                    </a:solidFill>
                  </a:tcPr>
                </a:tc>
                <a:extLst>
                  <a:ext uri="{0D108BD9-81ED-4DB2-BD59-A6C34878D82A}">
                    <a16:rowId xmlns:a16="http://schemas.microsoft.com/office/drawing/2014/main" val="1408234736"/>
                  </a:ext>
                </a:extLst>
              </a:tr>
            </a:tbl>
          </a:graphicData>
        </a:graphic>
      </p:graphicFrame>
      <p:sp>
        <p:nvSpPr>
          <p:cNvPr id="19" name="TextBox 18"/>
          <p:cNvSpPr txBox="1"/>
          <p:nvPr/>
        </p:nvSpPr>
        <p:spPr>
          <a:xfrm>
            <a:off x="224118" y="179294"/>
            <a:ext cx="11734800" cy="400110"/>
          </a:xfrm>
          <a:prstGeom prst="rect">
            <a:avLst/>
          </a:prstGeom>
          <a:noFill/>
        </p:spPr>
        <p:txBody>
          <a:bodyPr wrap="square" rtlCol="0">
            <a:spAutoFit/>
          </a:bodyPr>
          <a:lstStyle/>
          <a:p>
            <a:r>
              <a:rPr lang="en-GB" sz="2000" b="1" i="1">
                <a:solidFill>
                  <a:srgbClr val="002060"/>
                </a:solidFill>
              </a:rPr>
              <a:t>How much have you</a:t>
            </a:r>
            <a:r>
              <a:rPr lang="en-GB" sz="2000" b="1" i="1" baseline="0">
                <a:solidFill>
                  <a:srgbClr val="002060"/>
                </a:solidFill>
              </a:rPr>
              <a:t> remembered from recent lessons? Answer all these questions from memory, in silence.</a:t>
            </a:r>
            <a:endParaRPr lang="en-GB" sz="2000" b="1" i="1">
              <a:solidFill>
                <a:srgbClr val="002060"/>
              </a:solidFill>
            </a:endParaRPr>
          </a:p>
        </p:txBody>
      </p:sp>
      <p:sp>
        <p:nvSpPr>
          <p:cNvPr id="20" name="Text Placeholder 5"/>
          <p:cNvSpPr>
            <a:spLocks noGrp="1"/>
          </p:cNvSpPr>
          <p:nvPr>
            <p:ph type="body" sz="quarter" idx="10" hasCustomPrompt="1"/>
          </p:nvPr>
        </p:nvSpPr>
        <p:spPr>
          <a:xfrm>
            <a:off x="2142565"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1" name="Text Placeholder 5"/>
          <p:cNvSpPr>
            <a:spLocks noGrp="1"/>
          </p:cNvSpPr>
          <p:nvPr>
            <p:ph type="body" sz="quarter" idx="11" hasCustomPrompt="1"/>
          </p:nvPr>
        </p:nvSpPr>
        <p:spPr>
          <a:xfrm>
            <a:off x="2142565"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2" name="Text Placeholder 5"/>
          <p:cNvSpPr>
            <a:spLocks noGrp="1"/>
          </p:cNvSpPr>
          <p:nvPr>
            <p:ph type="body" sz="quarter" idx="12" hasCustomPrompt="1"/>
          </p:nvPr>
        </p:nvSpPr>
        <p:spPr>
          <a:xfrm>
            <a:off x="2142564"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3" name="Text Placeholder 5"/>
          <p:cNvSpPr>
            <a:spLocks noGrp="1"/>
          </p:cNvSpPr>
          <p:nvPr>
            <p:ph type="body" sz="quarter" idx="13" hasCustomPrompt="1"/>
          </p:nvPr>
        </p:nvSpPr>
        <p:spPr>
          <a:xfrm>
            <a:off x="2142563"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4" name="Text Placeholder 5"/>
          <p:cNvSpPr>
            <a:spLocks noGrp="1"/>
          </p:cNvSpPr>
          <p:nvPr>
            <p:ph type="body" sz="quarter" idx="14" hasCustomPrompt="1"/>
          </p:nvPr>
        </p:nvSpPr>
        <p:spPr>
          <a:xfrm>
            <a:off x="2142563"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25" name="Text Placeholder 5"/>
          <p:cNvSpPr>
            <a:spLocks noGrp="1"/>
          </p:cNvSpPr>
          <p:nvPr>
            <p:ph type="body" sz="quarter" idx="15" hasCustomPrompt="1"/>
          </p:nvPr>
        </p:nvSpPr>
        <p:spPr>
          <a:xfrm>
            <a:off x="8040593" y="1165412"/>
            <a:ext cx="3864535" cy="887227"/>
          </a:xfrm>
          <a:prstGeom prst="rect">
            <a:avLst/>
          </a:prstGeom>
        </p:spPr>
        <p:txBody>
          <a:bodyPr>
            <a:normAutofit/>
          </a:bodyPr>
          <a:lstStyle>
            <a:lvl1pPr marL="0" indent="0">
              <a:buNone/>
              <a:defRPr sz="2000"/>
            </a:lvl1pPr>
          </a:lstStyle>
          <a:p>
            <a:pPr lvl="0"/>
            <a:r>
              <a:rPr lang="en-US"/>
              <a:t>Type answer here</a:t>
            </a:r>
          </a:p>
        </p:txBody>
      </p:sp>
      <p:sp>
        <p:nvSpPr>
          <p:cNvPr id="26" name="Text Placeholder 5"/>
          <p:cNvSpPr>
            <a:spLocks noGrp="1"/>
          </p:cNvSpPr>
          <p:nvPr>
            <p:ph type="body" sz="quarter" idx="16" hasCustomPrompt="1"/>
          </p:nvPr>
        </p:nvSpPr>
        <p:spPr>
          <a:xfrm>
            <a:off x="8040593" y="2157471"/>
            <a:ext cx="3864535" cy="887227"/>
          </a:xfrm>
          <a:prstGeom prst="rect">
            <a:avLst/>
          </a:prstGeom>
        </p:spPr>
        <p:txBody>
          <a:bodyPr>
            <a:normAutofit/>
          </a:bodyPr>
          <a:lstStyle>
            <a:lvl1pPr marL="0" indent="0">
              <a:buNone/>
              <a:defRPr sz="2000"/>
            </a:lvl1pPr>
          </a:lstStyle>
          <a:p>
            <a:pPr lvl="0"/>
            <a:r>
              <a:rPr lang="en-US"/>
              <a:t>Type answer here</a:t>
            </a:r>
          </a:p>
        </p:txBody>
      </p:sp>
      <p:sp>
        <p:nvSpPr>
          <p:cNvPr id="27" name="Text Placeholder 5"/>
          <p:cNvSpPr>
            <a:spLocks noGrp="1"/>
          </p:cNvSpPr>
          <p:nvPr>
            <p:ph type="body" sz="quarter" idx="17" hasCustomPrompt="1"/>
          </p:nvPr>
        </p:nvSpPr>
        <p:spPr>
          <a:xfrm>
            <a:off x="8040592" y="3134677"/>
            <a:ext cx="3864535" cy="887227"/>
          </a:xfrm>
          <a:prstGeom prst="rect">
            <a:avLst/>
          </a:prstGeom>
        </p:spPr>
        <p:txBody>
          <a:bodyPr>
            <a:normAutofit/>
          </a:bodyPr>
          <a:lstStyle>
            <a:lvl1pPr marL="0" indent="0">
              <a:buNone/>
              <a:defRPr sz="2000"/>
            </a:lvl1pPr>
          </a:lstStyle>
          <a:p>
            <a:pPr lvl="0"/>
            <a:r>
              <a:rPr lang="en-US"/>
              <a:t>Type answer here</a:t>
            </a:r>
          </a:p>
        </p:txBody>
      </p:sp>
      <p:sp>
        <p:nvSpPr>
          <p:cNvPr id="28" name="Text Placeholder 5"/>
          <p:cNvSpPr>
            <a:spLocks noGrp="1"/>
          </p:cNvSpPr>
          <p:nvPr>
            <p:ph type="body" sz="quarter" idx="18" hasCustomPrompt="1"/>
          </p:nvPr>
        </p:nvSpPr>
        <p:spPr>
          <a:xfrm>
            <a:off x="8040591" y="4171725"/>
            <a:ext cx="3864535" cy="887227"/>
          </a:xfrm>
          <a:prstGeom prst="rect">
            <a:avLst/>
          </a:prstGeom>
        </p:spPr>
        <p:txBody>
          <a:bodyPr>
            <a:normAutofit/>
          </a:bodyPr>
          <a:lstStyle>
            <a:lvl1pPr marL="0" indent="0">
              <a:buNone/>
              <a:defRPr sz="2000"/>
            </a:lvl1pPr>
          </a:lstStyle>
          <a:p>
            <a:pPr lvl="0"/>
            <a:r>
              <a:rPr lang="en-US"/>
              <a:t>Type answer here</a:t>
            </a:r>
          </a:p>
        </p:txBody>
      </p:sp>
      <p:sp>
        <p:nvSpPr>
          <p:cNvPr id="29" name="Text Placeholder 5"/>
          <p:cNvSpPr>
            <a:spLocks noGrp="1"/>
          </p:cNvSpPr>
          <p:nvPr>
            <p:ph type="body" sz="quarter" idx="19" hasCustomPrompt="1"/>
          </p:nvPr>
        </p:nvSpPr>
        <p:spPr>
          <a:xfrm>
            <a:off x="8040591" y="5163784"/>
            <a:ext cx="3864535" cy="887227"/>
          </a:xfrm>
          <a:prstGeom prst="rect">
            <a:avLst/>
          </a:prstGeom>
        </p:spPr>
        <p:txBody>
          <a:bodyPr>
            <a:normAutofit/>
          </a:bodyPr>
          <a:lstStyle>
            <a:lvl1pPr marL="0" indent="0">
              <a:buNone/>
              <a:defRPr sz="2000"/>
            </a:lvl1pPr>
          </a:lstStyle>
          <a:p>
            <a:pPr lvl="0"/>
            <a:r>
              <a:rPr lang="en-US"/>
              <a:t>Type answer here</a:t>
            </a:r>
          </a:p>
        </p:txBody>
      </p:sp>
      <p:sp>
        <p:nvSpPr>
          <p:cNvPr id="30" name="Text Placeholder 5"/>
          <p:cNvSpPr>
            <a:spLocks noGrp="1"/>
          </p:cNvSpPr>
          <p:nvPr>
            <p:ph type="body" sz="quarter" idx="20" hasCustomPrompt="1"/>
          </p:nvPr>
        </p:nvSpPr>
        <p:spPr>
          <a:xfrm>
            <a:off x="457201"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1" name="Text Placeholder 5"/>
          <p:cNvSpPr>
            <a:spLocks noGrp="1"/>
          </p:cNvSpPr>
          <p:nvPr>
            <p:ph type="body" sz="quarter" idx="21" hasCustomPrompt="1"/>
          </p:nvPr>
        </p:nvSpPr>
        <p:spPr>
          <a:xfrm>
            <a:off x="457201"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2" name="Text Placeholder 5"/>
          <p:cNvSpPr>
            <a:spLocks noGrp="1"/>
          </p:cNvSpPr>
          <p:nvPr>
            <p:ph type="body" sz="quarter" idx="22" hasCustomPrompt="1"/>
          </p:nvPr>
        </p:nvSpPr>
        <p:spPr>
          <a:xfrm>
            <a:off x="457200"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3" name="Text Placeholder 5"/>
          <p:cNvSpPr>
            <a:spLocks noGrp="1"/>
          </p:cNvSpPr>
          <p:nvPr>
            <p:ph type="body" sz="quarter" idx="23" hasCustomPrompt="1"/>
          </p:nvPr>
        </p:nvSpPr>
        <p:spPr>
          <a:xfrm>
            <a:off x="457199"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4" name="Text Placeholder 5"/>
          <p:cNvSpPr>
            <a:spLocks noGrp="1"/>
          </p:cNvSpPr>
          <p:nvPr>
            <p:ph type="body" sz="quarter" idx="24" hasCustomPrompt="1"/>
          </p:nvPr>
        </p:nvSpPr>
        <p:spPr>
          <a:xfrm>
            <a:off x="457199"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5" name="Text Placeholder 5"/>
          <p:cNvSpPr>
            <a:spLocks noGrp="1"/>
          </p:cNvSpPr>
          <p:nvPr>
            <p:ph type="body" sz="quarter" idx="25" hasCustomPrompt="1"/>
          </p:nvPr>
        </p:nvSpPr>
        <p:spPr>
          <a:xfrm>
            <a:off x="6338048" y="1165412"/>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6" name="Text Placeholder 5"/>
          <p:cNvSpPr>
            <a:spLocks noGrp="1"/>
          </p:cNvSpPr>
          <p:nvPr>
            <p:ph type="body" sz="quarter" idx="26" hasCustomPrompt="1"/>
          </p:nvPr>
        </p:nvSpPr>
        <p:spPr>
          <a:xfrm>
            <a:off x="6338048" y="2157471"/>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7" name="Text Placeholder 5"/>
          <p:cNvSpPr>
            <a:spLocks noGrp="1"/>
          </p:cNvSpPr>
          <p:nvPr>
            <p:ph type="body" sz="quarter" idx="27" hasCustomPrompt="1"/>
          </p:nvPr>
        </p:nvSpPr>
        <p:spPr>
          <a:xfrm>
            <a:off x="6338047" y="3134677"/>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8" name="Text Placeholder 5"/>
          <p:cNvSpPr>
            <a:spLocks noGrp="1"/>
          </p:cNvSpPr>
          <p:nvPr>
            <p:ph type="body" sz="quarter" idx="28" hasCustomPrompt="1"/>
          </p:nvPr>
        </p:nvSpPr>
        <p:spPr>
          <a:xfrm>
            <a:off x="6338046" y="4171725"/>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39" name="Text Placeholder 5"/>
          <p:cNvSpPr>
            <a:spLocks noGrp="1"/>
          </p:cNvSpPr>
          <p:nvPr>
            <p:ph type="body" sz="quarter" idx="29" hasCustomPrompt="1"/>
          </p:nvPr>
        </p:nvSpPr>
        <p:spPr>
          <a:xfrm>
            <a:off x="6338046" y="5163784"/>
            <a:ext cx="1523999" cy="887227"/>
          </a:xfrm>
          <a:prstGeom prst="rect">
            <a:avLst/>
          </a:prstGeom>
        </p:spPr>
        <p:txBody>
          <a:bodyPr>
            <a:normAutofit/>
          </a:bodyPr>
          <a:lstStyle>
            <a:lvl1pPr marL="0" indent="0">
              <a:buNone/>
              <a:defRPr sz="1600"/>
            </a:lvl1pPr>
          </a:lstStyle>
          <a:p>
            <a:pPr lvl="0"/>
            <a:r>
              <a:rPr lang="en-US"/>
              <a:t>Type question Keyword here</a:t>
            </a:r>
          </a:p>
        </p:txBody>
      </p:sp>
      <p:sp>
        <p:nvSpPr>
          <p:cNvPr id="40" name="Rectangle 39"/>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2" name="Pentagon 4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3" name="Chevron 4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4" name="Chevron 4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45" name="Chevron 4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6225052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ALT Connect - Detail">
    <p:spTree>
      <p:nvGrpSpPr>
        <p:cNvPr id="1" name=""/>
        <p:cNvGrpSpPr/>
        <p:nvPr/>
      </p:nvGrpSpPr>
      <p:grpSpPr>
        <a:xfrm>
          <a:off x="0" y="0"/>
          <a:ext cx="0" cy="0"/>
          <a:chOff x="0" y="0"/>
          <a:chExt cx="0" cy="0"/>
        </a:xfrm>
      </p:grpSpPr>
      <p:sp>
        <p:nvSpPr>
          <p:cNvPr id="30" name="Rectangle 29"/>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8819897" y="899018"/>
            <a:ext cx="2710102" cy="369332"/>
          </a:xfrm>
          <a:prstGeom prst="rect">
            <a:avLst/>
          </a:prstGeom>
          <a:noFill/>
        </p:spPr>
        <p:txBody>
          <a:bodyPr wrap="square" rtlCol="0">
            <a:spAutoFit/>
          </a:bodyPr>
          <a:lstStyle/>
          <a:p>
            <a:r>
              <a:rPr lang="en-GB" b="1">
                <a:ln w="19050">
                  <a:noFill/>
                </a:ln>
                <a:solidFill>
                  <a:srgbClr val="002060"/>
                </a:solidFill>
              </a:rPr>
              <a:t>CONNECTED KNOWLEDGE</a:t>
            </a:r>
          </a:p>
        </p:txBody>
      </p:sp>
      <p:sp>
        <p:nvSpPr>
          <p:cNvPr id="32" name="Rectangle 31"/>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3" name="Picture 32"/>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4" name="Pentagon 33"/>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5" name="Chevron 34"/>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6" name="Chevron 35"/>
          <p:cNvSpPr/>
          <p:nvPr/>
        </p:nvSpPr>
        <p:spPr>
          <a:xfrm>
            <a:off x="5412088" y="6429002"/>
            <a:ext cx="2700000" cy="360000"/>
          </a:xfrm>
          <a:prstGeom prst="chevron">
            <a:avLst/>
          </a:prstGeom>
          <a:solidFill>
            <a:srgbClr val="E8812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7" name="Chevron 36"/>
          <p:cNvSpPr/>
          <p:nvPr/>
        </p:nvSpPr>
        <p:spPr>
          <a:xfrm>
            <a:off x="8068872" y="6429002"/>
            <a:ext cx="2700000" cy="360000"/>
          </a:xfrm>
          <a:prstGeom prst="chevron">
            <a:avLst/>
          </a:prstGeom>
          <a:solidFill>
            <a:srgbClr val="3584C5"/>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
        <p:nvSpPr>
          <p:cNvPr id="38" name="TextBox 37"/>
          <p:cNvSpPr txBox="1"/>
          <p:nvPr/>
        </p:nvSpPr>
        <p:spPr>
          <a:xfrm>
            <a:off x="3291551" y="1380989"/>
            <a:ext cx="158654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1"/>
              <a:t>AfL – e.g. Show Me</a:t>
            </a:r>
          </a:p>
          <a:p>
            <a:pPr marL="0" marR="0" lvl="0" indent="0" algn="ctr" defTabSz="914400" rtl="0" eaLnBrk="1" fontAlgn="auto" latinLnBrk="0" hangingPunct="1">
              <a:lnSpc>
                <a:spcPct val="100000"/>
              </a:lnSpc>
              <a:spcBef>
                <a:spcPts val="0"/>
              </a:spcBef>
              <a:buClrTx/>
              <a:buSzTx/>
              <a:buFont typeface="Arial" panose="020B0604020202020204" pitchFamily="34" charset="0"/>
              <a:buNone/>
              <a:tabLst/>
              <a:defRPr/>
            </a:pPr>
            <a:r>
              <a:rPr lang="en-GB" sz="1100" baseline="0">
                <a:latin typeface="+mn-lt"/>
              </a:rPr>
              <a:t>Pupils must show their retrieval answers </a:t>
            </a:r>
          </a:p>
        </p:txBody>
      </p:sp>
      <p:sp>
        <p:nvSpPr>
          <p:cNvPr id="39" name="TextBox 38"/>
          <p:cNvSpPr txBox="1"/>
          <p:nvPr/>
        </p:nvSpPr>
        <p:spPr>
          <a:xfrm>
            <a:off x="5551329" y="3243622"/>
            <a:ext cx="150438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l">
              <a:buFont typeface="Arial" panose="020B0604020202020204" pitchFamily="34" charset="0"/>
              <a:buNone/>
            </a:pPr>
            <a:r>
              <a:rPr lang="en-GB" sz="1100" b="1" baseline="0">
                <a:latin typeface="+mn-lt"/>
              </a:rPr>
              <a:t>AfL – e.g. Hinge Point</a:t>
            </a:r>
          </a:p>
          <a:p>
            <a:pPr marL="0" indent="0" algn="l">
              <a:buFont typeface="Arial" panose="020B0604020202020204" pitchFamily="34" charset="0"/>
              <a:buNone/>
            </a:pPr>
            <a:r>
              <a:rPr lang="en-GB" sz="1100" baseline="0">
                <a:latin typeface="+mn-lt"/>
              </a:rPr>
              <a:t>Move into practice, or more instruction?</a:t>
            </a:r>
            <a:endParaRPr lang="en-GB" sz="1100">
              <a:latin typeface="+mn-lt"/>
            </a:endParaRPr>
          </a:p>
        </p:txBody>
      </p:sp>
      <p:sp>
        <p:nvSpPr>
          <p:cNvPr id="40" name="TextBox 39"/>
          <p:cNvSpPr txBox="1"/>
          <p:nvPr/>
        </p:nvSpPr>
        <p:spPr>
          <a:xfrm>
            <a:off x="3220271" y="4925650"/>
            <a:ext cx="1750088"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ctr">
              <a:buFont typeface="Arial" panose="020B0604020202020204" pitchFamily="34" charset="0"/>
              <a:buNone/>
            </a:pPr>
            <a:r>
              <a:rPr lang="en-GB" sz="1100" b="1" baseline="0">
                <a:latin typeface="+mn-lt"/>
              </a:rPr>
              <a:t>AfL – e.g. Live Marking</a:t>
            </a:r>
          </a:p>
          <a:p>
            <a:pPr marL="0" indent="0" algn="ctr">
              <a:buFont typeface="Arial" panose="020B0604020202020204" pitchFamily="34" charset="0"/>
              <a:buNone/>
            </a:pPr>
            <a:r>
              <a:rPr lang="en-GB" sz="1100" baseline="0">
                <a:latin typeface="+mn-lt"/>
              </a:rPr>
              <a:t>Circulate the room  to solve problems as they happen</a:t>
            </a:r>
            <a:endParaRPr lang="en-GB" sz="1100">
              <a:latin typeface="+mn-lt"/>
            </a:endParaRPr>
          </a:p>
        </p:txBody>
      </p:sp>
      <p:sp>
        <p:nvSpPr>
          <p:cNvPr id="41" name="TextBox 40"/>
          <p:cNvSpPr txBox="1"/>
          <p:nvPr/>
        </p:nvSpPr>
        <p:spPr>
          <a:xfrm>
            <a:off x="791411" y="3232660"/>
            <a:ext cx="1814494" cy="600164"/>
          </a:xfrm>
          <a:prstGeom prst="rect">
            <a:avLst/>
          </a:prstGeom>
          <a:solidFill>
            <a:schemeClr val="accent1">
              <a:lumMod val="20000"/>
              <a:lumOff val="80000"/>
            </a:schemeClr>
          </a:solidFill>
          <a:ln>
            <a:solidFill>
              <a:schemeClr val="tx1"/>
            </a:solidFill>
            <a:prstDash val="dash"/>
          </a:ln>
        </p:spPr>
        <p:txBody>
          <a:bodyPr wrap="square" rtlCol="0">
            <a:spAutoFit/>
          </a:bodyPr>
          <a:lstStyle/>
          <a:p>
            <a:pPr marL="0" indent="0" algn="r">
              <a:buFont typeface="Arial" panose="020B0604020202020204" pitchFamily="34" charset="0"/>
              <a:buNone/>
            </a:pPr>
            <a:r>
              <a:rPr lang="en-GB" sz="1100" b="1" baseline="0">
                <a:latin typeface="+mn-lt"/>
              </a:rPr>
              <a:t>AfL – e.g. Track</a:t>
            </a:r>
            <a:r>
              <a:rPr lang="en-GB" sz="1100" b="1">
                <a:latin typeface="+mn-lt"/>
              </a:rPr>
              <a:t> &amp; Transfer</a:t>
            </a:r>
          </a:p>
          <a:p>
            <a:pPr marL="0" indent="0" algn="r">
              <a:buFont typeface="Arial" panose="020B0604020202020204" pitchFamily="34" charset="0"/>
              <a:buNone/>
            </a:pPr>
            <a:r>
              <a:rPr lang="en-GB" sz="1100" baseline="0">
                <a:latin typeface="+mn-lt"/>
              </a:rPr>
              <a:t>Assess learning to inform next </a:t>
            </a:r>
            <a:r>
              <a:rPr lang="en-GB" sz="1100"/>
              <a:t>lesson </a:t>
            </a:r>
            <a:r>
              <a:rPr lang="en-GB" sz="1100" baseline="0">
                <a:latin typeface="+mn-lt"/>
              </a:rPr>
              <a:t>planning</a:t>
            </a:r>
            <a:endParaRPr lang="en-GB" sz="1100">
              <a:latin typeface="+mn-lt"/>
            </a:endParaRPr>
          </a:p>
        </p:txBody>
      </p:sp>
      <p:sp>
        <p:nvSpPr>
          <p:cNvPr id="42" name="TextBox 41"/>
          <p:cNvSpPr txBox="1"/>
          <p:nvPr/>
        </p:nvSpPr>
        <p:spPr>
          <a:xfrm>
            <a:off x="3016588" y="3221957"/>
            <a:ext cx="2180022" cy="461665"/>
          </a:xfrm>
          <a:prstGeom prst="rect">
            <a:avLst/>
          </a:prstGeom>
          <a:noFill/>
        </p:spPr>
        <p:txBody>
          <a:bodyPr wrap="square" rtlCol="0">
            <a:spAutoFit/>
          </a:bodyPr>
          <a:lstStyle/>
          <a:p>
            <a:pPr algn="ctr"/>
            <a:r>
              <a:rPr lang="en-GB" sz="2400">
                <a:ln w="19050">
                  <a:noFill/>
                </a:ln>
                <a:solidFill>
                  <a:srgbClr val="002060"/>
                </a:solidFill>
                <a:latin typeface="Arial Rounded MT Bold" panose="020F0704030504030204" pitchFamily="34" charset="0"/>
              </a:rPr>
              <a:t>CONNECT</a:t>
            </a:r>
          </a:p>
        </p:txBody>
      </p:sp>
      <p:sp>
        <p:nvSpPr>
          <p:cNvPr id="43" name="TextBox 42"/>
          <p:cNvSpPr txBox="1"/>
          <p:nvPr/>
        </p:nvSpPr>
        <p:spPr>
          <a:xfrm>
            <a:off x="8823608" y="1219867"/>
            <a:ext cx="3114572" cy="1777410"/>
          </a:xfrm>
          <a:prstGeom prst="rect">
            <a:avLst/>
          </a:prstGeom>
          <a:noFill/>
        </p:spPr>
        <p:txBody>
          <a:bodyPr wrap="square" rtlCol="0">
            <a:spAutoFit/>
          </a:bodyPr>
          <a:lstStyle/>
          <a:p>
            <a:pPr>
              <a:spcAft>
                <a:spcPts val="300"/>
              </a:spcAft>
              <a:defRPr/>
            </a:pPr>
            <a:r>
              <a:rPr lang="en-GB" sz="1050"/>
              <a:t>Connected knowledge sits at the heart of the Archway Curriculum. Expert teachers use every opportunity to </a:t>
            </a:r>
            <a:r>
              <a:rPr lang="en-GB" sz="1050" b="1"/>
              <a:t>CONNECT</a:t>
            </a:r>
            <a:r>
              <a:rPr lang="en-GB" sz="1050"/>
              <a:t> current learning with:</a:t>
            </a:r>
          </a:p>
          <a:p>
            <a:pPr marL="171450" indent="-171450">
              <a:spcAft>
                <a:spcPts val="300"/>
              </a:spcAft>
              <a:buFont typeface="Courier New" panose="02070309020205020404" pitchFamily="49" charset="0"/>
              <a:buChar char="o"/>
              <a:defRPr/>
            </a:pPr>
            <a:r>
              <a:rPr lang="en-GB" sz="1050"/>
              <a:t>The Curriculum Intent and Long Term Plan</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a:t>The Knowledge</a:t>
            </a:r>
            <a:r>
              <a:rPr lang="en-GB" sz="1050" baseline="0"/>
              <a:t> Organiser</a:t>
            </a:r>
          </a:p>
          <a:p>
            <a:pPr marL="171450" marR="0" lvl="0" indent="-171450" algn="l" defTabSz="914400" rtl="0" eaLnBrk="1" fontAlgn="auto" latinLnBrk="0" hangingPunct="1">
              <a:lnSpc>
                <a:spcPct val="100000"/>
              </a:lnSpc>
              <a:spcBef>
                <a:spcPts val="0"/>
              </a:spcBef>
              <a:spcAft>
                <a:spcPts val="300"/>
              </a:spcAft>
              <a:buClrTx/>
              <a:buSzTx/>
              <a:buFont typeface="Courier New" panose="02070309020205020404" pitchFamily="49" charset="0"/>
              <a:buChar char="o"/>
              <a:tabLst/>
              <a:defRPr/>
            </a:pPr>
            <a:r>
              <a:rPr lang="en-GB" sz="1050" baseline="0"/>
              <a:t>Home Learning and Revision</a:t>
            </a:r>
          </a:p>
          <a:p>
            <a:pPr marL="171450" lvl="0" indent="-171450">
              <a:spcAft>
                <a:spcPts val="300"/>
              </a:spcAft>
              <a:buFont typeface="Courier New" panose="02070309020205020404" pitchFamily="49" charset="0"/>
              <a:buChar char="o"/>
              <a:defRPr/>
            </a:pPr>
            <a:r>
              <a:rPr lang="en-GB" sz="1050"/>
              <a:t>Personal Development &amp; DEI</a:t>
            </a:r>
          </a:p>
          <a:p>
            <a:pPr marL="171450" lvl="0" indent="-171450">
              <a:spcAft>
                <a:spcPts val="300"/>
              </a:spcAft>
              <a:buFont typeface="Courier New" panose="02070309020205020404" pitchFamily="49" charset="0"/>
              <a:buChar char="o"/>
              <a:defRPr/>
            </a:pPr>
            <a:r>
              <a:rPr lang="en-GB" sz="1050"/>
              <a:t>Gatsby Career Benchmarks</a:t>
            </a:r>
          </a:p>
          <a:p>
            <a:pPr marL="171450" lvl="0" indent="-171450">
              <a:spcAft>
                <a:spcPts val="300"/>
              </a:spcAft>
              <a:buFont typeface="Courier New" panose="02070309020205020404" pitchFamily="49" charset="0"/>
              <a:buChar char="o"/>
              <a:defRPr/>
            </a:pPr>
            <a:r>
              <a:rPr lang="en-GB" sz="1050" baseline="0"/>
              <a:t>Other Curriculum Subjects</a:t>
            </a:r>
          </a:p>
        </p:txBody>
      </p:sp>
      <p:sp>
        <p:nvSpPr>
          <p:cNvPr id="44" name="Rounded Rectangle 43"/>
          <p:cNvSpPr/>
          <p:nvPr/>
        </p:nvSpPr>
        <p:spPr>
          <a:xfrm>
            <a:off x="5149248" y="1784732"/>
            <a:ext cx="2577080" cy="864220"/>
          </a:xfrm>
          <a:prstGeom prst="roundRect">
            <a:avLst>
              <a:gd name="adj" fmla="val 10789"/>
            </a:avLst>
          </a:prstGeom>
          <a:solidFill>
            <a:schemeClr val="bg1"/>
          </a:solidFill>
          <a:ln w="38100">
            <a:solidFill>
              <a:srgbClr val="DCB50E"/>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ounded Rectangle 44"/>
          <p:cNvSpPr/>
          <p:nvPr/>
        </p:nvSpPr>
        <p:spPr>
          <a:xfrm>
            <a:off x="531041" y="1789882"/>
            <a:ext cx="2577080" cy="864220"/>
          </a:xfrm>
          <a:prstGeom prst="roundRect">
            <a:avLst>
              <a:gd name="adj" fmla="val 9025"/>
            </a:avLst>
          </a:prstGeom>
          <a:solidFill>
            <a:schemeClr val="bg1"/>
          </a:solidFill>
          <a:ln w="38100">
            <a:solidFill>
              <a:srgbClr val="9259A4"/>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a:solidFill>
                <a:schemeClr val="tx1"/>
              </a:solidFill>
            </a:endParaRPr>
          </a:p>
        </p:txBody>
      </p:sp>
      <p:sp>
        <p:nvSpPr>
          <p:cNvPr id="46" name="Rounded Rectangle 45"/>
          <p:cNvSpPr/>
          <p:nvPr/>
        </p:nvSpPr>
        <p:spPr>
          <a:xfrm>
            <a:off x="5142454" y="4358302"/>
            <a:ext cx="2577080" cy="864220"/>
          </a:xfrm>
          <a:prstGeom prst="roundRect">
            <a:avLst>
              <a:gd name="adj" fmla="val 13140"/>
            </a:avLst>
          </a:prstGeom>
          <a:solidFill>
            <a:schemeClr val="bg1"/>
          </a:solidFill>
          <a:ln w="38100">
            <a:solidFill>
              <a:srgbClr val="E88126"/>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a:solidFill>
                <a:schemeClr val="tx1"/>
              </a:solidFill>
            </a:endParaRPr>
          </a:p>
        </p:txBody>
      </p:sp>
      <p:sp>
        <p:nvSpPr>
          <p:cNvPr id="47" name="Rounded Rectangle 46"/>
          <p:cNvSpPr/>
          <p:nvPr/>
        </p:nvSpPr>
        <p:spPr>
          <a:xfrm>
            <a:off x="548096" y="4365861"/>
            <a:ext cx="2577080" cy="864220"/>
          </a:xfrm>
          <a:prstGeom prst="roundRect">
            <a:avLst>
              <a:gd name="adj" fmla="val 10789"/>
            </a:avLst>
          </a:prstGeom>
          <a:solidFill>
            <a:schemeClr val="bg1"/>
          </a:solidFill>
          <a:ln w="38100">
            <a:solidFill>
              <a:srgbClr val="3584C5"/>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8" name="TextBox 47"/>
          <p:cNvSpPr txBox="1"/>
          <p:nvPr/>
        </p:nvSpPr>
        <p:spPr>
          <a:xfrm>
            <a:off x="827880" y="4543978"/>
            <a:ext cx="2177674" cy="677108"/>
          </a:xfrm>
          <a:prstGeom prst="rect">
            <a:avLst/>
          </a:prstGeom>
          <a:noFill/>
        </p:spPr>
        <p:txBody>
          <a:bodyPr wrap="square" rtlCol="0">
            <a:spAutoFit/>
          </a:bodyPr>
          <a:lstStyle/>
          <a:p>
            <a:pPr algn="r">
              <a:spcAft>
                <a:spcPts val="300"/>
              </a:spcAft>
              <a:defRPr/>
            </a:pPr>
            <a:r>
              <a:rPr lang="en-GB" sz="1100"/>
              <a:t>Capture in writing or performance</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Remove scaffolding as</a:t>
            </a:r>
            <a:r>
              <a:rPr lang="en-GB" sz="1100" baseline="0">
                <a:latin typeface="+mn-lt"/>
              </a:rPr>
              <a:t> appropriate</a:t>
            </a:r>
            <a:endParaRPr lang="en-GB" sz="1100">
              <a:latin typeface="+mn-lt"/>
            </a:endParaRPr>
          </a:p>
          <a:p>
            <a:pPr marL="0" indent="0" algn="r">
              <a:spcAft>
                <a:spcPts val="300"/>
              </a:spcAft>
              <a:buFont typeface="Arial" panose="020B0604020202020204" pitchFamily="34" charset="0"/>
              <a:buNone/>
            </a:pPr>
            <a:r>
              <a:rPr lang="en-GB" sz="1100">
                <a:latin typeface="+mn-lt"/>
              </a:rPr>
              <a:t>Connect with existing knowledge</a:t>
            </a:r>
          </a:p>
        </p:txBody>
      </p:sp>
      <p:sp>
        <p:nvSpPr>
          <p:cNvPr id="49" name="TextBox 48"/>
          <p:cNvSpPr txBox="1"/>
          <p:nvPr/>
        </p:nvSpPr>
        <p:spPr>
          <a:xfrm>
            <a:off x="580553" y="1766294"/>
            <a:ext cx="2485041" cy="677108"/>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Spaced recent and long term knowledge </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Misconceptions from </a:t>
            </a:r>
            <a:r>
              <a:rPr lang="en-GB" sz="1100"/>
              <a:t>previous learning</a:t>
            </a:r>
          </a:p>
          <a:p>
            <a:pPr marL="0" marR="0" lvl="0" indent="0" algn="r" defTabSz="914400" rtl="0" eaLnBrk="1" fontAlgn="auto" latinLnBrk="0" hangingPunct="1">
              <a:lnSpc>
                <a:spcPct val="100000"/>
              </a:lnSpc>
              <a:spcBef>
                <a:spcPts val="0"/>
              </a:spcBef>
              <a:spcAft>
                <a:spcPts val="300"/>
              </a:spcAft>
              <a:buClrTx/>
              <a:buSzTx/>
              <a:buFont typeface="Arial" panose="020B0604020202020204" pitchFamily="34" charset="0"/>
              <a:buNone/>
              <a:tabLst/>
              <a:defRPr/>
            </a:pPr>
            <a:r>
              <a:rPr lang="en-GB" sz="1100">
                <a:latin typeface="+mn-lt"/>
              </a:rPr>
              <a:t>Connect to KO &amp; home learning</a:t>
            </a:r>
          </a:p>
        </p:txBody>
      </p:sp>
      <p:sp>
        <p:nvSpPr>
          <p:cNvPr id="50" name="TextBox 49"/>
          <p:cNvSpPr txBox="1"/>
          <p:nvPr/>
        </p:nvSpPr>
        <p:spPr>
          <a:xfrm>
            <a:off x="5168859" y="4555899"/>
            <a:ext cx="2608576" cy="677108"/>
          </a:xfrm>
          <a:prstGeom prst="rect">
            <a:avLst/>
          </a:prstGeom>
          <a:noFill/>
        </p:spPr>
        <p:txBody>
          <a:bodyPr wrap="square" rtlCol="0">
            <a:spAutoFit/>
          </a:bodyPr>
          <a:lstStyle/>
          <a:p>
            <a:pPr>
              <a:spcAft>
                <a:spcPts val="300"/>
              </a:spcAft>
            </a:pPr>
            <a:r>
              <a:rPr lang="en-GB" sz="1100"/>
              <a:t>Modelling - Make thinking visible </a:t>
            </a:r>
          </a:p>
          <a:p>
            <a:pPr marL="0" indent="0">
              <a:spcAft>
                <a:spcPts val="300"/>
              </a:spcAft>
              <a:buFont typeface="Arial" panose="020B0604020202020204" pitchFamily="34" charset="0"/>
              <a:buNone/>
            </a:pPr>
            <a:r>
              <a:rPr lang="en-GB" sz="1100">
                <a:latin typeface="+mn-lt"/>
              </a:rPr>
              <a:t>Add scaffolding as required</a:t>
            </a:r>
          </a:p>
          <a:p>
            <a:pPr marL="0" indent="0">
              <a:spcAft>
                <a:spcPts val="300"/>
              </a:spcAft>
              <a:buFont typeface="Arial" panose="020B0604020202020204" pitchFamily="34" charset="0"/>
              <a:buNone/>
            </a:pPr>
            <a:r>
              <a:rPr lang="en-GB" sz="1100">
                <a:latin typeface="+mn-lt"/>
              </a:rPr>
              <a:t>Use whiteboards, visualisers &amp; exemplars</a:t>
            </a:r>
          </a:p>
        </p:txBody>
      </p:sp>
      <p:sp>
        <p:nvSpPr>
          <p:cNvPr id="51" name="TextBox 50"/>
          <p:cNvSpPr txBox="1"/>
          <p:nvPr/>
        </p:nvSpPr>
        <p:spPr>
          <a:xfrm>
            <a:off x="5170578" y="1763836"/>
            <a:ext cx="2459230" cy="677108"/>
          </a:xfrm>
          <a:prstGeom prst="rect">
            <a:avLst/>
          </a:prstGeom>
          <a:noFill/>
        </p:spPr>
        <p:txBody>
          <a:bodyPr wrap="square" rtlCol="0">
            <a:spAutoFit/>
          </a:bodyPr>
          <a:lstStyle/>
          <a:p>
            <a:pPr marL="0" indent="0">
              <a:spcAft>
                <a:spcPts val="300"/>
              </a:spcAft>
              <a:buFont typeface="Arial" panose="020B0604020202020204" pitchFamily="34" charset="0"/>
              <a:buNone/>
            </a:pPr>
            <a:r>
              <a:rPr lang="en-GB" sz="1100">
                <a:latin typeface="+mn-lt"/>
              </a:rPr>
              <a:t>Clear instruction and modelling</a:t>
            </a:r>
          </a:p>
          <a:p>
            <a:pPr marL="0" indent="0">
              <a:spcAft>
                <a:spcPts val="300"/>
              </a:spcAft>
              <a:buFont typeface="Arial" panose="020B0604020202020204" pitchFamily="34" charset="0"/>
              <a:buNone/>
            </a:pPr>
            <a:r>
              <a:rPr lang="en-GB" sz="1100">
                <a:latin typeface="+mn-lt"/>
              </a:rPr>
              <a:t>Prioritise </a:t>
            </a:r>
            <a:r>
              <a:rPr lang="en-GB" sz="1100" b="1">
                <a:latin typeface="+mn-lt"/>
              </a:rPr>
              <a:t>Reading</a:t>
            </a:r>
            <a:r>
              <a:rPr lang="en-GB" sz="1100">
                <a:latin typeface="+mn-lt"/>
              </a:rPr>
              <a:t> using ALT strategies </a:t>
            </a:r>
          </a:p>
          <a:p>
            <a:pPr marL="0" indent="0">
              <a:spcAft>
                <a:spcPts val="300"/>
              </a:spcAft>
              <a:buFont typeface="Arial" panose="020B0604020202020204" pitchFamily="34" charset="0"/>
              <a:buNone/>
            </a:pPr>
            <a:r>
              <a:rPr lang="en-GB" sz="1100">
                <a:latin typeface="+mn-lt"/>
              </a:rPr>
              <a:t>Use KO to secure knowledge and vocab</a:t>
            </a:r>
          </a:p>
        </p:txBody>
      </p:sp>
      <p:sp>
        <p:nvSpPr>
          <p:cNvPr id="52" name="Rounded Rectangle 51"/>
          <p:cNvSpPr/>
          <p:nvPr/>
        </p:nvSpPr>
        <p:spPr>
          <a:xfrm>
            <a:off x="5125849" y="4169788"/>
            <a:ext cx="1512000" cy="360000"/>
          </a:xfrm>
          <a:prstGeom prst="roundRect">
            <a:avLst>
              <a:gd name="adj" fmla="val 19453"/>
            </a:avLst>
          </a:prstGeom>
          <a:solidFill>
            <a:srgbClr val="E8812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PRACTISE</a:t>
            </a:r>
          </a:p>
        </p:txBody>
      </p:sp>
      <p:sp>
        <p:nvSpPr>
          <p:cNvPr id="53" name="Rounded Rectangle 52"/>
          <p:cNvSpPr/>
          <p:nvPr/>
        </p:nvSpPr>
        <p:spPr>
          <a:xfrm>
            <a:off x="1608189" y="2498991"/>
            <a:ext cx="1512000" cy="360000"/>
          </a:xfrm>
          <a:prstGeom prst="roundRect">
            <a:avLst>
              <a:gd name="adj" fmla="val 14111"/>
            </a:avLst>
          </a:prstGeom>
          <a:solidFill>
            <a:srgbClr val="9259A4"/>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RETRIEVE</a:t>
            </a:r>
          </a:p>
        </p:txBody>
      </p:sp>
      <p:sp>
        <p:nvSpPr>
          <p:cNvPr id="54" name="Rounded Rectangle 53"/>
          <p:cNvSpPr/>
          <p:nvPr/>
        </p:nvSpPr>
        <p:spPr>
          <a:xfrm>
            <a:off x="1632756" y="4171038"/>
            <a:ext cx="1512000" cy="360000"/>
          </a:xfrm>
          <a:prstGeom prst="roundRect">
            <a:avLst>
              <a:gd name="adj" fmla="val 13735"/>
            </a:avLst>
          </a:prstGeom>
          <a:solidFill>
            <a:srgbClr val="3584C5"/>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SECURE</a:t>
            </a:r>
          </a:p>
        </p:txBody>
      </p:sp>
      <p:sp>
        <p:nvSpPr>
          <p:cNvPr id="55" name="Rounded Rectangle 54"/>
          <p:cNvSpPr/>
          <p:nvPr/>
        </p:nvSpPr>
        <p:spPr>
          <a:xfrm>
            <a:off x="5129702" y="2502804"/>
            <a:ext cx="1512000" cy="360000"/>
          </a:xfrm>
          <a:prstGeom prst="roundRect">
            <a:avLst>
              <a:gd name="adj" fmla="val 23613"/>
            </a:avLst>
          </a:prstGeom>
          <a:solidFill>
            <a:srgbClr val="DCB50E"/>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a:t>INSTRUCT</a:t>
            </a:r>
          </a:p>
        </p:txBody>
      </p:sp>
      <p:sp>
        <p:nvSpPr>
          <p:cNvPr id="56" name="TextBox 55"/>
          <p:cNvSpPr txBox="1"/>
          <p:nvPr/>
        </p:nvSpPr>
        <p:spPr>
          <a:xfrm>
            <a:off x="8827869" y="3050219"/>
            <a:ext cx="3047132" cy="369332"/>
          </a:xfrm>
          <a:prstGeom prst="rect">
            <a:avLst/>
          </a:prstGeom>
          <a:noFill/>
        </p:spPr>
        <p:txBody>
          <a:bodyPr wrap="square" rtlCol="0">
            <a:spAutoFit/>
          </a:bodyPr>
          <a:lstStyle/>
          <a:p>
            <a:r>
              <a:rPr lang="en-GB" b="1">
                <a:ln w="19050">
                  <a:noFill/>
                </a:ln>
                <a:solidFill>
                  <a:srgbClr val="002060"/>
                </a:solidFill>
              </a:rPr>
              <a:t>PRIORITISE READING</a:t>
            </a:r>
          </a:p>
        </p:txBody>
      </p:sp>
      <p:sp>
        <p:nvSpPr>
          <p:cNvPr id="57" name="TextBox 56"/>
          <p:cNvSpPr txBox="1"/>
          <p:nvPr/>
        </p:nvSpPr>
        <p:spPr>
          <a:xfrm>
            <a:off x="8807116" y="3327204"/>
            <a:ext cx="3213772" cy="738664"/>
          </a:xfrm>
          <a:prstGeom prst="rect">
            <a:avLst/>
          </a:prstGeom>
          <a:noFill/>
        </p:spPr>
        <p:txBody>
          <a:bodyPr wrap="square" rtlCol="0">
            <a:spAutoFit/>
          </a:bodyPr>
          <a:lstStyle/>
          <a:p>
            <a:pPr>
              <a:spcAft>
                <a:spcPts val="300"/>
              </a:spcAft>
              <a:defRPr/>
            </a:pPr>
            <a:r>
              <a:rPr lang="en-GB" sz="1050"/>
              <a:t>The curriculum is the main opportunity to teach pupils both the art and science of reading. Opportunities to read are written into curriculum and lesson plans. The Archway Reading Strategies are used in all subjects.</a:t>
            </a:r>
          </a:p>
        </p:txBody>
      </p:sp>
      <p:sp>
        <p:nvSpPr>
          <p:cNvPr id="58" name="TextBox 57"/>
          <p:cNvSpPr txBox="1"/>
          <p:nvPr/>
        </p:nvSpPr>
        <p:spPr>
          <a:xfrm>
            <a:off x="8822635" y="4310241"/>
            <a:ext cx="2950591" cy="369332"/>
          </a:xfrm>
          <a:prstGeom prst="rect">
            <a:avLst/>
          </a:prstGeom>
          <a:noFill/>
        </p:spPr>
        <p:txBody>
          <a:bodyPr wrap="square" rtlCol="0">
            <a:spAutoFit/>
          </a:bodyPr>
          <a:lstStyle/>
          <a:p>
            <a:r>
              <a:rPr lang="en-GB" b="1">
                <a:ln w="19050">
                  <a:noFill/>
                </a:ln>
                <a:solidFill>
                  <a:srgbClr val="002060"/>
                </a:solidFill>
              </a:rPr>
              <a:t>QUALITY FIRST TEACHING</a:t>
            </a:r>
          </a:p>
        </p:txBody>
      </p:sp>
      <p:sp>
        <p:nvSpPr>
          <p:cNvPr id="59" name="TextBox 58"/>
          <p:cNvSpPr txBox="1"/>
          <p:nvPr/>
        </p:nvSpPr>
        <p:spPr>
          <a:xfrm>
            <a:off x="8853444" y="4565664"/>
            <a:ext cx="2935078" cy="738664"/>
          </a:xfrm>
          <a:prstGeom prst="rect">
            <a:avLst/>
          </a:prstGeom>
          <a:noFill/>
        </p:spPr>
        <p:txBody>
          <a:bodyPr wrap="square" rtlCol="0">
            <a:spAutoFit/>
          </a:bodyPr>
          <a:lstStyle/>
          <a:p>
            <a:pPr>
              <a:spcAft>
                <a:spcPts val="300"/>
              </a:spcAft>
              <a:defRPr/>
            </a:pPr>
            <a:r>
              <a:rPr lang="en-GB" sz="1050"/>
              <a:t>This lesson cycle is a model of Quality First Teaching. Teachers are experts in their pupils and adapt and scaffold work to ensure all can work independently.</a:t>
            </a:r>
          </a:p>
        </p:txBody>
      </p:sp>
      <p:sp>
        <p:nvSpPr>
          <p:cNvPr id="60" name="Rectangle 59"/>
          <p:cNvSpPr/>
          <p:nvPr/>
        </p:nvSpPr>
        <p:spPr>
          <a:xfrm>
            <a:off x="8699815"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sp>
        <p:nvSpPr>
          <p:cNvPr id="61" name="TextBox 60"/>
          <p:cNvSpPr txBox="1"/>
          <p:nvPr/>
        </p:nvSpPr>
        <p:spPr>
          <a:xfrm>
            <a:off x="8819897" y="5338472"/>
            <a:ext cx="1645639" cy="369332"/>
          </a:xfrm>
          <a:prstGeom prst="rect">
            <a:avLst/>
          </a:prstGeom>
          <a:noFill/>
        </p:spPr>
        <p:txBody>
          <a:bodyPr wrap="square" rtlCol="0">
            <a:spAutoFit/>
          </a:bodyPr>
          <a:lstStyle/>
          <a:p>
            <a:r>
              <a:rPr lang="en-GB" b="1">
                <a:ln w="19050">
                  <a:noFill/>
                </a:ln>
                <a:solidFill>
                  <a:srgbClr val="002060"/>
                </a:solidFill>
              </a:rPr>
              <a:t>ROUTINES</a:t>
            </a:r>
          </a:p>
        </p:txBody>
      </p:sp>
      <p:sp>
        <p:nvSpPr>
          <p:cNvPr id="62" name="TextBox 61"/>
          <p:cNvSpPr txBox="1"/>
          <p:nvPr/>
        </p:nvSpPr>
        <p:spPr>
          <a:xfrm>
            <a:off x="8820969" y="5616037"/>
            <a:ext cx="3042845" cy="577081"/>
          </a:xfrm>
          <a:prstGeom prst="rect">
            <a:avLst/>
          </a:prstGeom>
          <a:noFill/>
        </p:spPr>
        <p:txBody>
          <a:bodyPr wrap="square" rtlCol="0">
            <a:spAutoFit/>
          </a:bodyPr>
          <a:lstStyle/>
          <a:p>
            <a:pPr>
              <a:spcAft>
                <a:spcPts val="300"/>
              </a:spcAft>
              <a:defRPr/>
            </a:pPr>
            <a:r>
              <a:rPr lang="en-GB" sz="1050"/>
              <a:t>Strong, consistently applied routines provide pupils with the structure and opportunity to learn free of distractions. </a:t>
            </a:r>
          </a:p>
        </p:txBody>
      </p:sp>
      <p:sp>
        <p:nvSpPr>
          <p:cNvPr id="63" name="Donut 62"/>
          <p:cNvSpPr/>
          <p:nvPr/>
        </p:nvSpPr>
        <p:spPr>
          <a:xfrm>
            <a:off x="2844351" y="2211230"/>
            <a:ext cx="2520000" cy="2520000"/>
          </a:xfrm>
          <a:prstGeom prst="donut">
            <a:avLst>
              <a:gd name="adj" fmla="val 9188"/>
            </a:avLst>
          </a:prstGeom>
          <a:solidFill>
            <a:srgbClr val="00206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4" name="Straight Connector 63"/>
          <p:cNvCxnSpPr/>
          <p:nvPr/>
        </p:nvCxnSpPr>
        <p:spPr>
          <a:xfrm flipV="1">
            <a:off x="4077097" y="2022800"/>
            <a:ext cx="0" cy="263204"/>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5" name="Chevron 64"/>
          <p:cNvSpPr/>
          <p:nvPr/>
        </p:nvSpPr>
        <p:spPr>
          <a:xfrm rot="370366">
            <a:off x="4002750" y="2226938"/>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6" name="Straight Connector 65"/>
          <p:cNvCxnSpPr>
            <a:endCxn id="39" idx="1"/>
          </p:cNvCxnSpPr>
          <p:nvPr/>
        </p:nvCxnSpPr>
        <p:spPr>
          <a:xfrm>
            <a:off x="5327768" y="3551531"/>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7" name="Chevron 66"/>
          <p:cNvSpPr/>
          <p:nvPr/>
        </p:nvSpPr>
        <p:spPr>
          <a:xfrm rot="5400000">
            <a:off x="5144099" y="3445420"/>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68" name="Straight Connector 67"/>
          <p:cNvCxnSpPr>
            <a:stCxn id="40" idx="0"/>
          </p:cNvCxnSpPr>
          <p:nvPr/>
        </p:nvCxnSpPr>
        <p:spPr>
          <a:xfrm flipV="1">
            <a:off x="4095315" y="4704091"/>
            <a:ext cx="0" cy="221559"/>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69" name="Chevron 68"/>
          <p:cNvSpPr/>
          <p:nvPr/>
        </p:nvSpPr>
        <p:spPr>
          <a:xfrm rot="10800000">
            <a:off x="3983273" y="4494451"/>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70" name="Straight Connector 69"/>
          <p:cNvCxnSpPr/>
          <p:nvPr/>
        </p:nvCxnSpPr>
        <p:spPr>
          <a:xfrm>
            <a:off x="2615048" y="3529525"/>
            <a:ext cx="223561" cy="0"/>
          </a:xfrm>
          <a:prstGeom prst="line">
            <a:avLst/>
          </a:prstGeom>
          <a:ln w="9525" cap="flat" cmpd="sng" algn="ctr">
            <a:solidFill>
              <a:schemeClr val="tx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1" name="Chevron 70"/>
          <p:cNvSpPr/>
          <p:nvPr/>
        </p:nvSpPr>
        <p:spPr>
          <a:xfrm rot="16200000">
            <a:off x="2860488" y="3390665"/>
            <a:ext cx="203200" cy="228377"/>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72" name="Picture 7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73" name="TextBox 72"/>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LESSON CYCLE </a:t>
            </a:r>
          </a:p>
        </p:txBody>
      </p:sp>
    </p:spTree>
    <p:extLst>
      <p:ext uri="{BB962C8B-B14F-4D97-AF65-F5344CB8AC3E}">
        <p14:creationId xmlns:p14="http://schemas.microsoft.com/office/powerpoint/2010/main" val="14834622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ALT Curriculum Cornerstones">
    <p:spTree>
      <p:nvGrpSpPr>
        <p:cNvPr id="1" name=""/>
        <p:cNvGrpSpPr/>
        <p:nvPr/>
      </p:nvGrpSpPr>
      <p:grpSpPr>
        <a:xfrm>
          <a:off x="0" y="0"/>
          <a:ext cx="0" cy="0"/>
          <a:chOff x="0" y="0"/>
          <a:chExt cx="0" cy="0"/>
        </a:xfrm>
      </p:grpSpPr>
      <p:sp>
        <p:nvSpPr>
          <p:cNvPr id="33" name="Rectangle 32"/>
          <p:cNvSpPr/>
          <p:nvPr/>
        </p:nvSpPr>
        <p:spPr>
          <a:xfrm>
            <a:off x="-16041" y="2104"/>
            <a:ext cx="12192000" cy="79877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p:cNvSpPr/>
          <p:nvPr/>
        </p:nvSpPr>
        <p:spPr>
          <a:xfrm>
            <a:off x="0" y="6339146"/>
            <a:ext cx="12192000" cy="51885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Picture 34"/>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3" y="6420115"/>
            <a:ext cx="1300826" cy="394572"/>
          </a:xfrm>
          <a:prstGeom prst="rect">
            <a:avLst/>
          </a:prstGeom>
        </p:spPr>
      </p:pic>
      <p:sp>
        <p:nvSpPr>
          <p:cNvPr id="36" name="Rectangle 35"/>
          <p:cNvSpPr/>
          <p:nvPr/>
        </p:nvSpPr>
        <p:spPr>
          <a:xfrm>
            <a:off x="5581223" y="1024596"/>
            <a:ext cx="36000" cy="5112000"/>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002060"/>
              </a:solidFill>
            </a:endParaRPr>
          </a:p>
        </p:txBody>
      </p:sp>
      <p:pic>
        <p:nvPicPr>
          <p:cNvPr id="37" name="Picture 3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844" y="42226"/>
            <a:ext cx="2134028" cy="705966"/>
          </a:xfrm>
          <a:prstGeom prst="rect">
            <a:avLst/>
          </a:prstGeom>
        </p:spPr>
      </p:pic>
      <p:sp>
        <p:nvSpPr>
          <p:cNvPr id="38" name="TextBox 37"/>
          <p:cNvSpPr txBox="1"/>
          <p:nvPr/>
        </p:nvSpPr>
        <p:spPr>
          <a:xfrm>
            <a:off x="2678294" y="26080"/>
            <a:ext cx="8668357" cy="769441"/>
          </a:xfrm>
          <a:prstGeom prst="rect">
            <a:avLst/>
          </a:prstGeom>
          <a:noFill/>
        </p:spPr>
        <p:txBody>
          <a:bodyPr wrap="square" rtlCol="0">
            <a:spAutoFit/>
          </a:bodyPr>
          <a:lstStyle/>
          <a:p>
            <a:r>
              <a:rPr lang="en-GB" sz="4400">
                <a:solidFill>
                  <a:schemeClr val="bg1"/>
                </a:solidFill>
              </a:rPr>
              <a:t>ALT CURRICULUM CORNERSTONES</a:t>
            </a:r>
          </a:p>
        </p:txBody>
      </p:sp>
      <p:sp>
        <p:nvSpPr>
          <p:cNvPr id="39" name="Rectangle 38"/>
          <p:cNvSpPr/>
          <p:nvPr/>
        </p:nvSpPr>
        <p:spPr>
          <a:xfrm>
            <a:off x="5685996" y="880705"/>
            <a:ext cx="6358230" cy="5355312"/>
          </a:xfrm>
          <a:prstGeom prst="rect">
            <a:avLst/>
          </a:prstGeom>
        </p:spPr>
        <p:txBody>
          <a:bodyPr wrap="square">
            <a:spAutoFit/>
          </a:bodyPr>
          <a:lstStyle/>
          <a:p>
            <a:r>
              <a:rPr lang="en-GB" sz="1600" b="1"/>
              <a:t>POWERFUL KNOWLEDGE</a:t>
            </a:r>
          </a:p>
          <a:p>
            <a:r>
              <a:rPr lang="en-GB" sz="1100" b="1" i="1"/>
              <a:t>Pupils acquire and retain knowledge that takes them beyond their own experiences</a:t>
            </a:r>
            <a:r>
              <a:rPr lang="en-GB" sz="1100"/>
              <a:t>. The goal is for pupils to ‘Know More and Remember More’. Our Medium Term Plans differentiate between ‘Substantive knowledge: knowing that…’ and ‘Disciplinary knowledge: knowing how to…’</a:t>
            </a:r>
          </a:p>
          <a:p>
            <a:endParaRPr lang="en-GB" sz="1100" b="1"/>
          </a:p>
          <a:p>
            <a:r>
              <a:rPr lang="en-GB" sz="1600" b="1"/>
              <a:t>CONNECTED KNOWLEDGE</a:t>
            </a:r>
          </a:p>
          <a:p>
            <a:r>
              <a:rPr lang="en-GB" sz="1100" b="1" i="1"/>
              <a:t>Creating schema within and across subjects, with careers and personal development</a:t>
            </a:r>
            <a:r>
              <a:rPr lang="en-GB" sz="1100"/>
              <a:t>. Knowledge does not sit as isolated ‘information’ in pupils’ minds; knowledge is connected in cognitive webs or ‘schemata’. Expert teachers use every opportunity to CONNECT current learning with: The Curriculum Intent and Long Term Plan; The Knowledge Organiser; Home Learning and Revision; Personal Development &amp; DEI; Gatsby Career Benchmarks; Other Curriculum Subjects</a:t>
            </a:r>
          </a:p>
          <a:p>
            <a:endParaRPr lang="en-GB" sz="1100"/>
          </a:p>
          <a:p>
            <a:r>
              <a:rPr lang="en-GB" sz="1600" b="1"/>
              <a:t>SEQUENCED KNOWLEDGE</a:t>
            </a:r>
          </a:p>
          <a:p>
            <a:r>
              <a:rPr lang="en-GB" sz="1100" b="1" i="1"/>
              <a:t>Knowledge is thoughtfully sequenced and deliberately mapped. </a:t>
            </a:r>
            <a:r>
              <a:rPr lang="en-GB" sz="1100"/>
              <a:t>Knowledge is sequenced so that conceptual depth, difficulty and sophistication build over time so that they become secured. Where topics are revisited, this approach is often referred to as a spiral curriculum. ‘Fundamental ideas, once identified, should be constantly revisited and re-examined so that understanding deepens over time.’ (Howard, 2007)</a:t>
            </a:r>
          </a:p>
          <a:p>
            <a:endParaRPr lang="en-GB" sz="1100"/>
          </a:p>
          <a:p>
            <a:r>
              <a:rPr lang="en-GB" sz="1600" b="1"/>
              <a:t>INFORMED PRACTISE</a:t>
            </a:r>
          </a:p>
          <a:p>
            <a:r>
              <a:rPr lang="en-GB" sz="1100" b="1" i="1"/>
              <a:t>Embracing research and evidence of how children learn and remember. </a:t>
            </a:r>
            <a:r>
              <a:rPr lang="en-GB" sz="1100"/>
              <a:t>Knowledge is built incrementally and revisited frequently through knowledge organisers, spaced retrieval practice and Rolling Recall low-stakes assessment.</a:t>
            </a:r>
          </a:p>
          <a:p>
            <a:endParaRPr lang="en-GB" sz="1100" b="1"/>
          </a:p>
          <a:p>
            <a:r>
              <a:rPr lang="en-GB" sz="1600" b="1"/>
              <a:t>CONTEXTUAL EXPERTISE AND EXPERIENCES</a:t>
            </a:r>
          </a:p>
          <a:p>
            <a:r>
              <a:rPr lang="en-GB" sz="1100" b="1" i="1"/>
              <a:t>Using local values, expertise and experiences to bring the curriculum to life. </a:t>
            </a:r>
            <a:r>
              <a:rPr lang="en-GB" sz="1100"/>
              <a:t>Enveloping any knowledge-rich curriculum is the narrative, where content is designed, curated and brought to life by our teaching staff. Teachers contextualise the learning for their pupils, referencing local, regional and global sources, considering diversity and representation, championing inclusion. </a:t>
            </a:r>
          </a:p>
        </p:txBody>
      </p:sp>
      <p:pic>
        <p:nvPicPr>
          <p:cNvPr id="40" name="Picture 39"/>
          <p:cNvPicPr>
            <a:picLocks noChangeAspect="1"/>
          </p:cNvPicPr>
          <p:nvPr/>
        </p:nvPicPr>
        <p:blipFill>
          <a:blip r:embed="rId3"/>
          <a:stretch>
            <a:fillRect/>
          </a:stretch>
        </p:blipFill>
        <p:spPr>
          <a:xfrm>
            <a:off x="80219" y="914252"/>
            <a:ext cx="5370992" cy="5449662"/>
          </a:xfrm>
          <a:prstGeom prst="rect">
            <a:avLst/>
          </a:prstGeom>
        </p:spPr>
      </p:pic>
    </p:spTree>
    <p:extLst>
      <p:ext uri="{BB962C8B-B14F-4D97-AF65-F5344CB8AC3E}">
        <p14:creationId xmlns:p14="http://schemas.microsoft.com/office/powerpoint/2010/main" val="27719485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ALT Assessment Pyramid">
    <p:spTree>
      <p:nvGrpSpPr>
        <p:cNvPr id="1" name=""/>
        <p:cNvGrpSpPr/>
        <p:nvPr/>
      </p:nvGrpSpPr>
      <p:grpSpPr>
        <a:xfrm>
          <a:off x="0" y="0"/>
          <a:ext cx="0" cy="0"/>
          <a:chOff x="0" y="0"/>
          <a:chExt cx="0" cy="0"/>
        </a:xfrm>
      </p:grpSpPr>
      <p:pic>
        <p:nvPicPr>
          <p:cNvPr id="14" name="Picture 13"/>
          <p:cNvPicPr>
            <a:picLocks noChangeAspect="1"/>
          </p:cNvPicPr>
          <p:nvPr/>
        </p:nvPicPr>
        <p:blipFill>
          <a:blip r:embed="rId2">
            <a:duotone>
              <a:prstClr val="black"/>
              <a:schemeClr val="accent1">
                <a:tint val="45000"/>
                <a:satMod val="400000"/>
              </a:schemeClr>
            </a:duotone>
            <a:lum bright="-40000" contrast="-40000"/>
          </a:blip>
          <a:stretch>
            <a:fillRect/>
          </a:stretch>
        </p:blipFill>
        <p:spPr>
          <a:xfrm>
            <a:off x="3651494" y="1467132"/>
            <a:ext cx="4352672" cy="4609876"/>
          </a:xfrm>
          <a:prstGeom prst="rect">
            <a:avLst/>
          </a:prstGeom>
        </p:spPr>
      </p:pic>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rgbClr val="002060"/>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rgbClr val="002060"/>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rgbClr val="002060"/>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rgbClr val="002060"/>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rgbClr val="002060"/>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rgbClr val="002060"/>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38929791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ALT Assessment Pyramid">
    <p:spTree>
      <p:nvGrpSpPr>
        <p:cNvPr id="1" name=""/>
        <p:cNvGrpSpPr/>
        <p:nvPr/>
      </p:nvGrpSpPr>
      <p:grpSpPr>
        <a:xfrm>
          <a:off x="0" y="0"/>
          <a:ext cx="0" cy="0"/>
          <a:chOff x="0" y="0"/>
          <a:chExt cx="0" cy="0"/>
        </a:xfrm>
      </p:grpSpPr>
      <p:sp>
        <p:nvSpPr>
          <p:cNvPr id="119" name="Freeform 83"/>
          <p:cNvSpPr>
            <a:spLocks/>
          </p:cNvSpPr>
          <p:nvPr/>
        </p:nvSpPr>
        <p:spPr bwMode="auto">
          <a:xfrm>
            <a:off x="5826125" y="1484313"/>
            <a:ext cx="628650" cy="1268413"/>
          </a:xfrm>
          <a:custGeom>
            <a:avLst/>
            <a:gdLst>
              <a:gd name="T0" fmla="*/ 0 w 190"/>
              <a:gd name="T1" fmla="*/ 0 h 384"/>
              <a:gd name="T2" fmla="*/ 190 w 190"/>
              <a:gd name="T3" fmla="*/ 323 h 384"/>
              <a:gd name="T4" fmla="*/ 87 w 190"/>
              <a:gd name="T5" fmla="*/ 384 h 384"/>
            </a:gdLst>
            <a:ahLst/>
            <a:cxnLst>
              <a:cxn ang="0">
                <a:pos x="T0" y="T1"/>
              </a:cxn>
              <a:cxn ang="0">
                <a:pos x="T2" y="T3"/>
              </a:cxn>
              <a:cxn ang="0">
                <a:pos x="T4" y="T5"/>
              </a:cxn>
            </a:cxnLst>
            <a:rect l="0" t="0" r="r" b="b"/>
            <a:pathLst>
              <a:path w="190" h="384">
                <a:moveTo>
                  <a:pt x="0" y="0"/>
                </a:moveTo>
                <a:cubicBezTo>
                  <a:pt x="0" y="0"/>
                  <a:pt x="83" y="141"/>
                  <a:pt x="190" y="323"/>
                </a:cubicBezTo>
                <a:cubicBezTo>
                  <a:pt x="87" y="384"/>
                  <a:pt x="87" y="384"/>
                  <a:pt x="87" y="384"/>
                </a:cubicBezTo>
              </a:path>
            </a:pathLst>
          </a:custGeom>
          <a:solidFill>
            <a:srgbClr val="204F7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5" name="Freeform 79"/>
          <p:cNvSpPr>
            <a:spLocks/>
          </p:cNvSpPr>
          <p:nvPr/>
        </p:nvSpPr>
        <p:spPr bwMode="auto">
          <a:xfrm>
            <a:off x="5218113" y="1476375"/>
            <a:ext cx="885825" cy="1276350"/>
          </a:xfrm>
          <a:custGeom>
            <a:avLst/>
            <a:gdLst>
              <a:gd name="T0" fmla="*/ 268 w 268"/>
              <a:gd name="T1" fmla="*/ 386 h 386"/>
              <a:gd name="T2" fmla="*/ 184 w 268"/>
              <a:gd name="T3" fmla="*/ 2 h 386"/>
              <a:gd name="T4" fmla="*/ 0 w 268"/>
              <a:gd name="T5" fmla="*/ 361 h 386"/>
              <a:gd name="T6" fmla="*/ 268 w 268"/>
              <a:gd name="T7" fmla="*/ 386 h 386"/>
            </a:gdLst>
            <a:ahLst/>
            <a:cxnLst>
              <a:cxn ang="0">
                <a:pos x="T0" y="T1"/>
              </a:cxn>
              <a:cxn ang="0">
                <a:pos x="T2" y="T3"/>
              </a:cxn>
              <a:cxn ang="0">
                <a:pos x="T4" y="T5"/>
              </a:cxn>
              <a:cxn ang="0">
                <a:pos x="T6" y="T7"/>
              </a:cxn>
            </a:cxnLst>
            <a:rect l="0" t="0" r="r" b="b"/>
            <a:pathLst>
              <a:path w="268" h="386">
                <a:moveTo>
                  <a:pt x="268" y="386"/>
                </a:moveTo>
                <a:cubicBezTo>
                  <a:pt x="220" y="168"/>
                  <a:pt x="184" y="2"/>
                  <a:pt x="184" y="2"/>
                </a:cubicBezTo>
                <a:cubicBezTo>
                  <a:pt x="186" y="0"/>
                  <a:pt x="105" y="158"/>
                  <a:pt x="0" y="361"/>
                </a:cubicBezTo>
                <a:lnTo>
                  <a:pt x="268" y="386"/>
                </a:lnTo>
                <a:close/>
              </a:path>
            </a:pathLst>
          </a:custGeom>
          <a:solidFill>
            <a:srgbClr val="3584C5"/>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0" name="Freeform 84"/>
          <p:cNvSpPr>
            <a:spLocks/>
          </p:cNvSpPr>
          <p:nvPr/>
        </p:nvSpPr>
        <p:spPr bwMode="auto">
          <a:xfrm>
            <a:off x="6162675" y="2746375"/>
            <a:ext cx="830263" cy="1057275"/>
          </a:xfrm>
          <a:custGeom>
            <a:avLst/>
            <a:gdLst>
              <a:gd name="T0" fmla="*/ 0 w 251"/>
              <a:gd name="T1" fmla="*/ 66 h 320"/>
              <a:gd name="T2" fmla="*/ 123 w 251"/>
              <a:gd name="T3" fmla="*/ 0 h 320"/>
              <a:gd name="T4" fmla="*/ 251 w 251"/>
              <a:gd name="T5" fmla="*/ 218 h 320"/>
              <a:gd name="T6" fmla="*/ 51 w 251"/>
              <a:gd name="T7" fmla="*/ 320 h 320"/>
            </a:gdLst>
            <a:ahLst/>
            <a:cxnLst>
              <a:cxn ang="0">
                <a:pos x="T0" y="T1"/>
              </a:cxn>
              <a:cxn ang="0">
                <a:pos x="T2" y="T3"/>
              </a:cxn>
              <a:cxn ang="0">
                <a:pos x="T4" y="T5"/>
              </a:cxn>
              <a:cxn ang="0">
                <a:pos x="T6" y="T7"/>
              </a:cxn>
            </a:cxnLst>
            <a:rect l="0" t="0" r="r" b="b"/>
            <a:pathLst>
              <a:path w="251" h="320">
                <a:moveTo>
                  <a:pt x="0" y="66"/>
                </a:moveTo>
                <a:cubicBezTo>
                  <a:pt x="123" y="0"/>
                  <a:pt x="123" y="0"/>
                  <a:pt x="123" y="0"/>
                </a:cubicBezTo>
                <a:cubicBezTo>
                  <a:pt x="164" y="70"/>
                  <a:pt x="208" y="144"/>
                  <a:pt x="251" y="218"/>
                </a:cubicBezTo>
                <a:cubicBezTo>
                  <a:pt x="51" y="320"/>
                  <a:pt x="51" y="320"/>
                  <a:pt x="51" y="320"/>
                </a:cubicBezTo>
              </a:path>
            </a:pathLst>
          </a:custGeom>
          <a:solidFill>
            <a:srgbClr val="AA5A1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8" name="Freeform 82"/>
          <p:cNvSpPr>
            <a:spLocks/>
          </p:cNvSpPr>
          <p:nvPr/>
        </p:nvSpPr>
        <p:spPr bwMode="auto">
          <a:xfrm>
            <a:off x="4711700" y="2838450"/>
            <a:ext cx="1620838" cy="965200"/>
          </a:xfrm>
          <a:custGeom>
            <a:avLst/>
            <a:gdLst>
              <a:gd name="T0" fmla="*/ 0 w 490"/>
              <a:gd name="T1" fmla="*/ 244 h 292"/>
              <a:gd name="T2" fmla="*/ 126 w 490"/>
              <a:gd name="T3" fmla="*/ 0 h 292"/>
              <a:gd name="T4" fmla="*/ 434 w 490"/>
              <a:gd name="T5" fmla="*/ 35 h 292"/>
              <a:gd name="T6" fmla="*/ 490 w 490"/>
              <a:gd name="T7" fmla="*/ 292 h 292"/>
              <a:gd name="T8" fmla="*/ 0 w 490"/>
              <a:gd name="T9" fmla="*/ 244 h 292"/>
            </a:gdLst>
            <a:ahLst/>
            <a:cxnLst>
              <a:cxn ang="0">
                <a:pos x="T0" y="T1"/>
              </a:cxn>
              <a:cxn ang="0">
                <a:pos x="T2" y="T3"/>
              </a:cxn>
              <a:cxn ang="0">
                <a:pos x="T4" y="T5"/>
              </a:cxn>
              <a:cxn ang="0">
                <a:pos x="T6" y="T7"/>
              </a:cxn>
              <a:cxn ang="0">
                <a:pos x="T8" y="T9"/>
              </a:cxn>
            </a:cxnLst>
            <a:rect l="0" t="0" r="r" b="b"/>
            <a:pathLst>
              <a:path w="490" h="292">
                <a:moveTo>
                  <a:pt x="0" y="244"/>
                </a:moveTo>
                <a:cubicBezTo>
                  <a:pt x="43" y="161"/>
                  <a:pt x="86" y="78"/>
                  <a:pt x="126" y="0"/>
                </a:cubicBezTo>
                <a:cubicBezTo>
                  <a:pt x="434" y="35"/>
                  <a:pt x="434" y="35"/>
                  <a:pt x="434" y="35"/>
                </a:cubicBezTo>
                <a:cubicBezTo>
                  <a:pt x="452" y="117"/>
                  <a:pt x="471" y="205"/>
                  <a:pt x="490" y="292"/>
                </a:cubicBezTo>
                <a:lnTo>
                  <a:pt x="0" y="244"/>
                </a:lnTo>
                <a:close/>
              </a:path>
            </a:pathLst>
          </a:custGeom>
          <a:solidFill>
            <a:srgbClr val="E88126"/>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7" name="Freeform 81"/>
          <p:cNvSpPr>
            <a:spLocks/>
          </p:cNvSpPr>
          <p:nvPr/>
        </p:nvSpPr>
        <p:spPr bwMode="auto">
          <a:xfrm>
            <a:off x="4203700" y="3836988"/>
            <a:ext cx="2370138" cy="1063625"/>
          </a:xfrm>
          <a:custGeom>
            <a:avLst/>
            <a:gdLst>
              <a:gd name="T0" fmla="*/ 0 w 717"/>
              <a:gd name="T1" fmla="*/ 237 h 322"/>
              <a:gd name="T2" fmla="*/ 124 w 717"/>
              <a:gd name="T3" fmla="*/ 0 h 322"/>
              <a:gd name="T4" fmla="*/ 658 w 717"/>
              <a:gd name="T5" fmla="*/ 53 h 322"/>
              <a:gd name="T6" fmla="*/ 717 w 717"/>
              <a:gd name="T7" fmla="*/ 322 h 322"/>
              <a:gd name="T8" fmla="*/ 0 w 717"/>
              <a:gd name="T9" fmla="*/ 237 h 322"/>
            </a:gdLst>
            <a:ahLst/>
            <a:cxnLst>
              <a:cxn ang="0">
                <a:pos x="T0" y="T1"/>
              </a:cxn>
              <a:cxn ang="0">
                <a:pos x="T2" y="T3"/>
              </a:cxn>
              <a:cxn ang="0">
                <a:pos x="T4" y="T5"/>
              </a:cxn>
              <a:cxn ang="0">
                <a:pos x="T6" y="T7"/>
              </a:cxn>
              <a:cxn ang="0">
                <a:pos x="T8" y="T9"/>
              </a:cxn>
            </a:cxnLst>
            <a:rect l="0" t="0" r="r" b="b"/>
            <a:pathLst>
              <a:path w="717" h="322">
                <a:moveTo>
                  <a:pt x="0" y="237"/>
                </a:moveTo>
                <a:cubicBezTo>
                  <a:pt x="38" y="164"/>
                  <a:pt x="81" y="83"/>
                  <a:pt x="124" y="0"/>
                </a:cubicBezTo>
                <a:cubicBezTo>
                  <a:pt x="658" y="53"/>
                  <a:pt x="658" y="53"/>
                  <a:pt x="658" y="53"/>
                </a:cubicBezTo>
                <a:cubicBezTo>
                  <a:pt x="679" y="147"/>
                  <a:pt x="699" y="239"/>
                  <a:pt x="717" y="322"/>
                </a:cubicBezTo>
                <a:lnTo>
                  <a:pt x="0" y="237"/>
                </a:lnTo>
                <a:close/>
              </a:path>
            </a:pathLst>
          </a:custGeom>
          <a:solidFill>
            <a:srgbClr val="DCB50E"/>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1" name="Freeform 85"/>
          <p:cNvSpPr>
            <a:spLocks/>
          </p:cNvSpPr>
          <p:nvPr/>
        </p:nvSpPr>
        <p:spPr bwMode="auto">
          <a:xfrm>
            <a:off x="6378575" y="3641725"/>
            <a:ext cx="1109663" cy="1258888"/>
          </a:xfrm>
          <a:custGeom>
            <a:avLst/>
            <a:gdLst>
              <a:gd name="T0" fmla="*/ 0 w 336"/>
              <a:gd name="T1" fmla="*/ 112 h 381"/>
              <a:gd name="T2" fmla="*/ 218 w 336"/>
              <a:gd name="T3" fmla="*/ 0 h 381"/>
              <a:gd name="T4" fmla="*/ 336 w 336"/>
              <a:gd name="T5" fmla="*/ 202 h 381"/>
              <a:gd name="T6" fmla="*/ 59 w 336"/>
              <a:gd name="T7" fmla="*/ 381 h 381"/>
            </a:gdLst>
            <a:ahLst/>
            <a:cxnLst>
              <a:cxn ang="0">
                <a:pos x="T0" y="T1"/>
              </a:cxn>
              <a:cxn ang="0">
                <a:pos x="T2" y="T3"/>
              </a:cxn>
              <a:cxn ang="0">
                <a:pos x="T4" y="T5"/>
              </a:cxn>
              <a:cxn ang="0">
                <a:pos x="T6" y="T7"/>
              </a:cxn>
            </a:cxnLst>
            <a:rect l="0" t="0" r="r" b="b"/>
            <a:pathLst>
              <a:path w="336" h="381">
                <a:moveTo>
                  <a:pt x="0" y="112"/>
                </a:moveTo>
                <a:cubicBezTo>
                  <a:pt x="218" y="0"/>
                  <a:pt x="218" y="0"/>
                  <a:pt x="218" y="0"/>
                </a:cubicBezTo>
                <a:cubicBezTo>
                  <a:pt x="260" y="71"/>
                  <a:pt x="300" y="140"/>
                  <a:pt x="336" y="202"/>
                </a:cubicBezTo>
                <a:cubicBezTo>
                  <a:pt x="59" y="381"/>
                  <a:pt x="59" y="381"/>
                  <a:pt x="59" y="381"/>
                </a:cubicBezTo>
              </a:path>
            </a:pathLst>
          </a:custGeom>
          <a:solidFill>
            <a:srgbClr val="A2850A"/>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6" name="Freeform 80"/>
          <p:cNvSpPr>
            <a:spLocks/>
          </p:cNvSpPr>
          <p:nvPr/>
        </p:nvSpPr>
        <p:spPr bwMode="auto">
          <a:xfrm>
            <a:off x="3671888" y="4864100"/>
            <a:ext cx="3155950" cy="1200150"/>
          </a:xfrm>
          <a:custGeom>
            <a:avLst/>
            <a:gdLst>
              <a:gd name="T0" fmla="*/ 123 w 955"/>
              <a:gd name="T1" fmla="*/ 0 h 363"/>
              <a:gd name="T2" fmla="*/ 0 w 955"/>
              <a:gd name="T3" fmla="*/ 234 h 363"/>
              <a:gd name="T4" fmla="*/ 955 w 955"/>
              <a:gd name="T5" fmla="*/ 363 h 363"/>
              <a:gd name="T6" fmla="*/ 894 w 955"/>
              <a:gd name="T7" fmla="*/ 84 h 363"/>
              <a:gd name="T8" fmla="*/ 123 w 955"/>
              <a:gd name="T9" fmla="*/ 0 h 363"/>
            </a:gdLst>
            <a:ahLst/>
            <a:cxnLst>
              <a:cxn ang="0">
                <a:pos x="T0" y="T1"/>
              </a:cxn>
              <a:cxn ang="0">
                <a:pos x="T2" y="T3"/>
              </a:cxn>
              <a:cxn ang="0">
                <a:pos x="T4" y="T5"/>
              </a:cxn>
              <a:cxn ang="0">
                <a:pos x="T6" y="T7"/>
              </a:cxn>
              <a:cxn ang="0">
                <a:pos x="T8" y="T9"/>
              </a:cxn>
            </a:cxnLst>
            <a:rect l="0" t="0" r="r" b="b"/>
            <a:pathLst>
              <a:path w="955" h="363">
                <a:moveTo>
                  <a:pt x="123" y="0"/>
                </a:moveTo>
                <a:cubicBezTo>
                  <a:pt x="50" y="138"/>
                  <a:pt x="0" y="234"/>
                  <a:pt x="0" y="234"/>
                </a:cubicBezTo>
                <a:cubicBezTo>
                  <a:pt x="955" y="363"/>
                  <a:pt x="955" y="363"/>
                  <a:pt x="955" y="363"/>
                </a:cubicBezTo>
                <a:cubicBezTo>
                  <a:pt x="955" y="363"/>
                  <a:pt x="930" y="248"/>
                  <a:pt x="894" y="84"/>
                </a:cubicBezTo>
                <a:lnTo>
                  <a:pt x="123" y="0"/>
                </a:lnTo>
                <a:close/>
              </a:path>
            </a:pathLst>
          </a:custGeom>
          <a:solidFill>
            <a:srgbClr val="C9AED2"/>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22" name="Freeform 86"/>
          <p:cNvSpPr>
            <a:spLocks/>
          </p:cNvSpPr>
          <p:nvPr/>
        </p:nvSpPr>
        <p:spPr bwMode="auto">
          <a:xfrm>
            <a:off x="6632575" y="4516438"/>
            <a:ext cx="1358900" cy="1547813"/>
          </a:xfrm>
          <a:custGeom>
            <a:avLst/>
            <a:gdLst>
              <a:gd name="T0" fmla="*/ 64 w 411"/>
              <a:gd name="T1" fmla="*/ 468 h 468"/>
              <a:gd name="T2" fmla="*/ 410 w 411"/>
              <a:gd name="T3" fmla="*/ 195 h 468"/>
              <a:gd name="T4" fmla="*/ 297 w 411"/>
              <a:gd name="T5" fmla="*/ 0 h 468"/>
              <a:gd name="T6" fmla="*/ 0 w 411"/>
              <a:gd name="T7" fmla="*/ 197 h 468"/>
            </a:gdLst>
            <a:ahLst/>
            <a:cxnLst>
              <a:cxn ang="0">
                <a:pos x="T0" y="T1"/>
              </a:cxn>
              <a:cxn ang="0">
                <a:pos x="T2" y="T3"/>
              </a:cxn>
              <a:cxn ang="0">
                <a:pos x="T4" y="T5"/>
              </a:cxn>
              <a:cxn ang="0">
                <a:pos x="T6" y="T7"/>
              </a:cxn>
            </a:cxnLst>
            <a:rect l="0" t="0" r="r" b="b"/>
            <a:pathLst>
              <a:path w="411" h="468">
                <a:moveTo>
                  <a:pt x="64" y="468"/>
                </a:moveTo>
                <a:cubicBezTo>
                  <a:pt x="64" y="468"/>
                  <a:pt x="406" y="195"/>
                  <a:pt x="410" y="195"/>
                </a:cubicBezTo>
                <a:cubicBezTo>
                  <a:pt x="411" y="195"/>
                  <a:pt x="365" y="116"/>
                  <a:pt x="297" y="0"/>
                </a:cubicBezTo>
                <a:cubicBezTo>
                  <a:pt x="0" y="197"/>
                  <a:pt x="0" y="197"/>
                  <a:pt x="0" y="197"/>
                </a:cubicBezTo>
              </a:path>
            </a:pathLst>
          </a:custGeom>
          <a:solidFill>
            <a:srgbClr val="9259A3"/>
          </a:solidFill>
          <a:ln w="269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7" name="TextBox 16"/>
          <p:cNvSpPr txBox="1"/>
          <p:nvPr/>
        </p:nvSpPr>
        <p:spPr>
          <a:xfrm rot="19391665">
            <a:off x="6631544" y="4831812"/>
            <a:ext cx="1188292" cy="707886"/>
          </a:xfrm>
          <a:prstGeom prst="rect">
            <a:avLst/>
          </a:prstGeom>
          <a:noFill/>
        </p:spPr>
        <p:txBody>
          <a:bodyPr wrap="square" rtlCol="0">
            <a:spAutoFit/>
          </a:bodyPr>
          <a:lstStyle/>
          <a:p>
            <a:pPr algn="ctr"/>
            <a:r>
              <a:rPr lang="en-GB" sz="2000" b="0">
                <a:solidFill>
                  <a:schemeClr val="bg1"/>
                </a:solidFill>
                <a:effectLst/>
                <a:latin typeface="+mn-lt"/>
              </a:rPr>
              <a:t>Every lesson</a:t>
            </a:r>
          </a:p>
        </p:txBody>
      </p:sp>
      <p:sp>
        <p:nvSpPr>
          <p:cNvPr id="18" name="TextBox 17"/>
          <p:cNvSpPr txBox="1"/>
          <p:nvPr/>
        </p:nvSpPr>
        <p:spPr>
          <a:xfrm rot="19817353">
            <a:off x="6409188" y="3770973"/>
            <a:ext cx="957786" cy="830997"/>
          </a:xfrm>
          <a:prstGeom prst="rect">
            <a:avLst/>
          </a:prstGeom>
          <a:noFill/>
        </p:spPr>
        <p:txBody>
          <a:bodyPr wrap="square" rtlCol="0">
            <a:spAutoFit/>
          </a:bodyPr>
          <a:lstStyle/>
          <a:p>
            <a:pPr algn="ctr"/>
            <a:r>
              <a:rPr lang="en-GB" sz="1600" b="0">
                <a:solidFill>
                  <a:schemeClr val="bg1"/>
                </a:solidFill>
                <a:effectLst/>
                <a:latin typeface="+mn-lt"/>
              </a:rPr>
              <a:t>Every few weeks</a:t>
            </a:r>
          </a:p>
        </p:txBody>
      </p:sp>
      <p:sp>
        <p:nvSpPr>
          <p:cNvPr id="19" name="TextBox 18"/>
          <p:cNvSpPr txBox="1"/>
          <p:nvPr/>
        </p:nvSpPr>
        <p:spPr>
          <a:xfrm rot="19932370">
            <a:off x="6180859" y="2870892"/>
            <a:ext cx="698718" cy="738664"/>
          </a:xfrm>
          <a:prstGeom prst="rect">
            <a:avLst/>
          </a:prstGeom>
          <a:noFill/>
        </p:spPr>
        <p:txBody>
          <a:bodyPr wrap="square" rtlCol="0">
            <a:spAutoFit/>
          </a:bodyPr>
          <a:lstStyle/>
          <a:p>
            <a:pPr algn="ctr"/>
            <a:r>
              <a:rPr lang="en-GB" sz="1400" b="0">
                <a:solidFill>
                  <a:schemeClr val="bg1"/>
                </a:solidFill>
                <a:effectLst/>
                <a:latin typeface="+mn-lt"/>
              </a:rPr>
              <a:t>One per unit</a:t>
            </a:r>
          </a:p>
        </p:txBody>
      </p:sp>
      <p:sp>
        <p:nvSpPr>
          <p:cNvPr id="20" name="TextBox 19"/>
          <p:cNvSpPr txBox="1"/>
          <p:nvPr/>
        </p:nvSpPr>
        <p:spPr>
          <a:xfrm>
            <a:off x="1046410" y="4387455"/>
            <a:ext cx="2577853" cy="584775"/>
          </a:xfrm>
          <a:prstGeom prst="rect">
            <a:avLst/>
          </a:prstGeom>
          <a:noFill/>
        </p:spPr>
        <p:txBody>
          <a:bodyPr wrap="square" rtlCol="0">
            <a:spAutoFit/>
          </a:bodyPr>
          <a:lstStyle/>
          <a:p>
            <a:pPr algn="ctr"/>
            <a:r>
              <a:rPr lang="en-GB" sz="1600">
                <a:solidFill>
                  <a:schemeClr val="tx1"/>
                </a:solidFill>
                <a:latin typeface="+mn-lt"/>
              </a:rPr>
              <a:t>Recent and long term selected for interleaving</a:t>
            </a:r>
          </a:p>
        </p:txBody>
      </p:sp>
      <p:sp>
        <p:nvSpPr>
          <p:cNvPr id="21" name="TextBox 20"/>
          <p:cNvSpPr txBox="1"/>
          <p:nvPr/>
        </p:nvSpPr>
        <p:spPr>
          <a:xfrm>
            <a:off x="997375" y="3386514"/>
            <a:ext cx="3172103" cy="584775"/>
          </a:xfrm>
          <a:prstGeom prst="rect">
            <a:avLst/>
          </a:prstGeom>
          <a:noFill/>
        </p:spPr>
        <p:txBody>
          <a:bodyPr wrap="square" rtlCol="0">
            <a:spAutoFit/>
          </a:bodyPr>
          <a:lstStyle/>
          <a:p>
            <a:pPr algn="ctr"/>
            <a:r>
              <a:rPr lang="en-GB" sz="1600">
                <a:solidFill>
                  <a:schemeClr val="tx1"/>
                </a:solidFill>
                <a:latin typeface="+mn-lt"/>
              </a:rPr>
              <a:t>From the Knowledge Organiser – self studied homework</a:t>
            </a:r>
          </a:p>
        </p:txBody>
      </p:sp>
      <p:sp>
        <p:nvSpPr>
          <p:cNvPr id="22" name="TextBox 21"/>
          <p:cNvSpPr txBox="1"/>
          <p:nvPr/>
        </p:nvSpPr>
        <p:spPr>
          <a:xfrm>
            <a:off x="1376417" y="2369783"/>
            <a:ext cx="3552159" cy="584775"/>
          </a:xfrm>
          <a:prstGeom prst="rect">
            <a:avLst/>
          </a:prstGeom>
          <a:noFill/>
        </p:spPr>
        <p:txBody>
          <a:bodyPr wrap="square" rtlCol="0">
            <a:spAutoFit/>
          </a:bodyPr>
          <a:lstStyle/>
          <a:p>
            <a:pPr algn="ctr"/>
            <a:r>
              <a:rPr lang="en-GB" sz="1600">
                <a:solidFill>
                  <a:schemeClr val="tx1"/>
                </a:solidFill>
                <a:latin typeface="+mn-lt"/>
              </a:rPr>
              <a:t>Key learning from the current unit</a:t>
            </a:r>
          </a:p>
          <a:p>
            <a:pPr algn="ctr"/>
            <a:r>
              <a:rPr lang="en-GB" sz="1600">
                <a:solidFill>
                  <a:schemeClr val="tx1"/>
                </a:solidFill>
                <a:latin typeface="+mn-lt"/>
              </a:rPr>
              <a:t> - specific revision homework</a:t>
            </a:r>
          </a:p>
        </p:txBody>
      </p:sp>
      <p:sp>
        <p:nvSpPr>
          <p:cNvPr id="23" name="TextBox 22"/>
          <p:cNvSpPr txBox="1"/>
          <p:nvPr/>
        </p:nvSpPr>
        <p:spPr>
          <a:xfrm>
            <a:off x="1119265" y="1474672"/>
            <a:ext cx="4340242" cy="584775"/>
          </a:xfrm>
          <a:prstGeom prst="rect">
            <a:avLst/>
          </a:prstGeom>
          <a:noFill/>
        </p:spPr>
        <p:txBody>
          <a:bodyPr wrap="square" rtlCol="0">
            <a:spAutoFit/>
          </a:bodyPr>
          <a:lstStyle/>
          <a:p>
            <a:pPr algn="ctr"/>
            <a:r>
              <a:rPr lang="en-GB" sz="1600">
                <a:solidFill>
                  <a:schemeClr val="tx1"/>
                </a:solidFill>
                <a:latin typeface="+mn-lt"/>
              </a:rPr>
              <a:t>Key Assessment Point - Interleaved knowledge from the full course of study</a:t>
            </a:r>
          </a:p>
        </p:txBody>
      </p:sp>
      <p:sp>
        <p:nvSpPr>
          <p:cNvPr id="24" name="TextBox 23"/>
          <p:cNvSpPr txBox="1"/>
          <p:nvPr/>
        </p:nvSpPr>
        <p:spPr>
          <a:xfrm>
            <a:off x="8127736" y="3942809"/>
            <a:ext cx="2490922" cy="584775"/>
          </a:xfrm>
          <a:prstGeom prst="rect">
            <a:avLst/>
          </a:prstGeom>
          <a:noFill/>
        </p:spPr>
        <p:txBody>
          <a:bodyPr wrap="square" rtlCol="0">
            <a:spAutoFit/>
          </a:bodyPr>
          <a:lstStyle/>
          <a:p>
            <a:pPr algn="ctr"/>
            <a:r>
              <a:rPr lang="en-GB" sz="1600">
                <a:solidFill>
                  <a:schemeClr val="tx1"/>
                </a:solidFill>
                <a:latin typeface="+mn-lt"/>
              </a:rPr>
              <a:t>Self marked – no stakes</a:t>
            </a:r>
          </a:p>
          <a:p>
            <a:pPr algn="ctr"/>
            <a:r>
              <a:rPr lang="en-GB" sz="1600">
                <a:solidFill>
                  <a:schemeClr val="tx1"/>
                </a:solidFill>
                <a:latin typeface="+mn-lt"/>
              </a:rPr>
              <a:t>silent &amp; individual</a:t>
            </a:r>
          </a:p>
        </p:txBody>
      </p:sp>
      <p:sp>
        <p:nvSpPr>
          <p:cNvPr id="25" name="TextBox 24"/>
          <p:cNvSpPr txBox="1"/>
          <p:nvPr/>
        </p:nvSpPr>
        <p:spPr>
          <a:xfrm>
            <a:off x="7707159" y="3146480"/>
            <a:ext cx="2695681" cy="584775"/>
          </a:xfrm>
          <a:prstGeom prst="rect">
            <a:avLst/>
          </a:prstGeom>
          <a:noFill/>
        </p:spPr>
        <p:txBody>
          <a:bodyPr wrap="square" rtlCol="0">
            <a:spAutoFit/>
          </a:bodyPr>
          <a:lstStyle/>
          <a:p>
            <a:pPr algn="ctr"/>
            <a:r>
              <a:rPr lang="en-GB" sz="1600">
                <a:solidFill>
                  <a:schemeClr val="tx1"/>
                </a:solidFill>
                <a:latin typeface="+mn-lt"/>
              </a:rPr>
              <a:t>Peer marked – low stakes</a:t>
            </a:r>
            <a:br>
              <a:rPr lang="en-GB" sz="1600">
                <a:solidFill>
                  <a:schemeClr val="tx1"/>
                </a:solidFill>
                <a:latin typeface="+mn-lt"/>
              </a:rPr>
            </a:br>
            <a:r>
              <a:rPr lang="en-GB" sz="1600">
                <a:solidFill>
                  <a:schemeClr val="tx1"/>
                </a:solidFill>
                <a:latin typeface="+mn-lt"/>
              </a:rPr>
              <a:t> – whole class feedback</a:t>
            </a:r>
          </a:p>
        </p:txBody>
      </p:sp>
      <p:sp>
        <p:nvSpPr>
          <p:cNvPr id="26" name="TextBox 25"/>
          <p:cNvSpPr txBox="1"/>
          <p:nvPr/>
        </p:nvSpPr>
        <p:spPr>
          <a:xfrm>
            <a:off x="6917278" y="2320707"/>
            <a:ext cx="3901274" cy="584775"/>
          </a:xfrm>
          <a:prstGeom prst="rect">
            <a:avLst/>
          </a:prstGeom>
          <a:noFill/>
        </p:spPr>
        <p:txBody>
          <a:bodyPr wrap="square" rtlCol="0">
            <a:spAutoFit/>
          </a:bodyPr>
          <a:lstStyle/>
          <a:p>
            <a:pPr algn="ctr"/>
            <a:r>
              <a:rPr lang="en-GB" sz="1600">
                <a:solidFill>
                  <a:schemeClr val="tx1"/>
                </a:solidFill>
                <a:latin typeface="+mn-lt"/>
              </a:rPr>
              <a:t>Teacher marked – medium stakes personalised formative feedback</a:t>
            </a:r>
          </a:p>
        </p:txBody>
      </p:sp>
      <p:sp>
        <p:nvSpPr>
          <p:cNvPr id="27" name="TextBox 26"/>
          <p:cNvSpPr txBox="1"/>
          <p:nvPr/>
        </p:nvSpPr>
        <p:spPr>
          <a:xfrm>
            <a:off x="6487364" y="1413764"/>
            <a:ext cx="4688905" cy="584775"/>
          </a:xfrm>
          <a:prstGeom prst="rect">
            <a:avLst/>
          </a:prstGeom>
          <a:noFill/>
        </p:spPr>
        <p:txBody>
          <a:bodyPr wrap="square" rtlCol="0">
            <a:spAutoFit/>
          </a:bodyPr>
          <a:lstStyle/>
          <a:p>
            <a:pPr algn="ctr"/>
            <a:r>
              <a:rPr lang="en-GB" sz="1600">
                <a:solidFill>
                  <a:schemeClr val="tx1"/>
                </a:solidFill>
                <a:latin typeface="+mn-lt"/>
              </a:rPr>
              <a:t>Teacher marked &amp; moderated – high stakes summative mark informs reports</a:t>
            </a:r>
          </a:p>
        </p:txBody>
      </p:sp>
      <p:cxnSp>
        <p:nvCxnSpPr>
          <p:cNvPr id="28" name="Straight Connector 27"/>
          <p:cNvCxnSpPr/>
          <p:nvPr/>
        </p:nvCxnSpPr>
        <p:spPr>
          <a:xfrm flipV="1">
            <a:off x="1581912" y="2060433"/>
            <a:ext cx="343397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9" name="Straight Connector 28"/>
          <p:cNvCxnSpPr/>
          <p:nvPr/>
        </p:nvCxnSpPr>
        <p:spPr>
          <a:xfrm>
            <a:off x="5023218" y="207703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0" name="Straight Connector 29"/>
          <p:cNvCxnSpPr/>
          <p:nvPr/>
        </p:nvCxnSpPr>
        <p:spPr>
          <a:xfrm flipV="1">
            <a:off x="1856232" y="2948097"/>
            <a:ext cx="2577706"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1" name="Straight Connector 30"/>
          <p:cNvCxnSpPr/>
          <p:nvPr/>
        </p:nvCxnSpPr>
        <p:spPr>
          <a:xfrm>
            <a:off x="4494973" y="2964696"/>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2" name="Straight Connector 31"/>
          <p:cNvCxnSpPr/>
          <p:nvPr/>
        </p:nvCxnSpPr>
        <p:spPr>
          <a:xfrm>
            <a:off x="1376417" y="3971289"/>
            <a:ext cx="2613371"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p:cNvCxnSpPr/>
          <p:nvPr/>
        </p:nvCxnSpPr>
        <p:spPr>
          <a:xfrm>
            <a:off x="4026043" y="3989873"/>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4" name="Straight Connector 33"/>
          <p:cNvCxnSpPr/>
          <p:nvPr/>
        </p:nvCxnSpPr>
        <p:spPr>
          <a:xfrm flipV="1">
            <a:off x="1102221" y="4972491"/>
            <a:ext cx="2355432"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p:cNvCxnSpPr/>
          <p:nvPr/>
        </p:nvCxnSpPr>
        <p:spPr>
          <a:xfrm>
            <a:off x="3503937" y="4989090"/>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p:cNvCxnSpPr/>
          <p:nvPr/>
        </p:nvCxnSpPr>
        <p:spPr>
          <a:xfrm flipH="1">
            <a:off x="8191117" y="4559789"/>
            <a:ext cx="2484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p:cNvCxnSpPr/>
          <p:nvPr/>
        </p:nvCxnSpPr>
        <p:spPr>
          <a:xfrm flipH="1">
            <a:off x="7864762" y="457638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p:cNvCxnSpPr/>
          <p:nvPr/>
        </p:nvCxnSpPr>
        <p:spPr>
          <a:xfrm flipH="1">
            <a:off x="7692895" y="3740513"/>
            <a:ext cx="2700000"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p:cNvCxnSpPr/>
          <p:nvPr/>
        </p:nvCxnSpPr>
        <p:spPr>
          <a:xfrm flipH="1">
            <a:off x="7366539" y="3757112"/>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0" name="Straight Connector 39"/>
          <p:cNvCxnSpPr/>
          <p:nvPr/>
        </p:nvCxnSpPr>
        <p:spPr>
          <a:xfrm flipH="1">
            <a:off x="7205574" y="2905482"/>
            <a:ext cx="3187321" cy="1187"/>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1" name="Straight Connector 40"/>
          <p:cNvCxnSpPr/>
          <p:nvPr/>
        </p:nvCxnSpPr>
        <p:spPr>
          <a:xfrm flipH="1">
            <a:off x="6879219" y="2923268"/>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2" name="Straight Connector 41"/>
          <p:cNvCxnSpPr/>
          <p:nvPr/>
        </p:nvCxnSpPr>
        <p:spPr>
          <a:xfrm flipH="1">
            <a:off x="6691141" y="2006776"/>
            <a:ext cx="3863904" cy="0"/>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43" name="Straight Connector 42"/>
          <p:cNvCxnSpPr/>
          <p:nvPr/>
        </p:nvCxnSpPr>
        <p:spPr>
          <a:xfrm flipH="1">
            <a:off x="6364785" y="2023375"/>
            <a:ext cx="320942" cy="274505"/>
          </a:xfrm>
          <a:prstGeom prst="line">
            <a:avLst/>
          </a:prstGeom>
          <a:ln w="19050" cap="flat" cmpd="sng" algn="ctr">
            <a:solidFill>
              <a:srgbClr val="0B519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4" name="TextBox 43"/>
          <p:cNvSpPr txBox="1"/>
          <p:nvPr/>
        </p:nvSpPr>
        <p:spPr>
          <a:xfrm>
            <a:off x="2281076" y="794100"/>
            <a:ext cx="2804094" cy="461665"/>
          </a:xfrm>
          <a:prstGeom prst="rect">
            <a:avLst/>
          </a:prstGeom>
          <a:noFill/>
        </p:spPr>
        <p:txBody>
          <a:bodyPr wrap="square" rtlCol="0">
            <a:spAutoFit/>
          </a:bodyPr>
          <a:lstStyle/>
          <a:p>
            <a:r>
              <a:rPr lang="en-GB" sz="2400" b="1">
                <a:solidFill>
                  <a:schemeClr val="tx1"/>
                </a:solidFill>
                <a:latin typeface="+mn-lt"/>
              </a:rPr>
              <a:t>THE KNOWLEDGE</a:t>
            </a:r>
          </a:p>
        </p:txBody>
      </p:sp>
      <p:sp>
        <p:nvSpPr>
          <p:cNvPr id="45" name="TextBox 44"/>
          <p:cNvSpPr txBox="1"/>
          <p:nvPr/>
        </p:nvSpPr>
        <p:spPr>
          <a:xfrm>
            <a:off x="7257870" y="800300"/>
            <a:ext cx="2233602" cy="461665"/>
          </a:xfrm>
          <a:prstGeom prst="rect">
            <a:avLst/>
          </a:prstGeom>
          <a:noFill/>
        </p:spPr>
        <p:txBody>
          <a:bodyPr wrap="square" rtlCol="0">
            <a:spAutoFit/>
          </a:bodyPr>
          <a:lstStyle/>
          <a:p>
            <a:r>
              <a:rPr lang="en-GB" sz="2400" b="1">
                <a:solidFill>
                  <a:schemeClr val="tx1"/>
                </a:solidFill>
                <a:latin typeface="+mn-lt"/>
              </a:rPr>
              <a:t>THE PROCESS</a:t>
            </a:r>
          </a:p>
        </p:txBody>
      </p:sp>
      <p:sp>
        <p:nvSpPr>
          <p:cNvPr id="46" name="TextBox 45"/>
          <p:cNvSpPr txBox="1"/>
          <p:nvPr/>
        </p:nvSpPr>
        <p:spPr>
          <a:xfrm rot="484968">
            <a:off x="3913920" y="5238501"/>
            <a:ext cx="3206549" cy="461665"/>
          </a:xfrm>
          <a:prstGeom prst="rect">
            <a:avLst/>
          </a:prstGeom>
          <a:noFill/>
        </p:spPr>
        <p:txBody>
          <a:bodyPr wrap="square" rtlCol="0">
            <a:spAutoFit/>
          </a:bodyPr>
          <a:lstStyle/>
          <a:p>
            <a:r>
              <a:rPr lang="en-GB" sz="2400" b="1">
                <a:solidFill>
                  <a:schemeClr val="tx1"/>
                </a:solidFill>
                <a:latin typeface="+mn-lt"/>
              </a:rPr>
              <a:t>SPACED RETRIEVAL</a:t>
            </a:r>
          </a:p>
        </p:txBody>
      </p:sp>
      <p:sp>
        <p:nvSpPr>
          <p:cNvPr id="47" name="TextBox 46"/>
          <p:cNvSpPr txBox="1"/>
          <p:nvPr/>
        </p:nvSpPr>
        <p:spPr>
          <a:xfrm rot="406049">
            <a:off x="4411936" y="4196125"/>
            <a:ext cx="2274461" cy="400110"/>
          </a:xfrm>
          <a:prstGeom prst="rect">
            <a:avLst/>
          </a:prstGeom>
          <a:noFill/>
        </p:spPr>
        <p:txBody>
          <a:bodyPr wrap="square" rtlCol="0">
            <a:spAutoFit/>
          </a:bodyPr>
          <a:lstStyle/>
          <a:p>
            <a:r>
              <a:rPr lang="en-GB" sz="2000" b="1">
                <a:solidFill>
                  <a:schemeClr val="tx1"/>
                </a:solidFill>
                <a:latin typeface="+mn-lt"/>
              </a:rPr>
              <a:t>ROLLING RECALL</a:t>
            </a:r>
          </a:p>
        </p:txBody>
      </p:sp>
      <p:sp>
        <p:nvSpPr>
          <p:cNvPr id="48" name="TextBox 47"/>
          <p:cNvSpPr txBox="1"/>
          <p:nvPr/>
        </p:nvSpPr>
        <p:spPr>
          <a:xfrm rot="416738">
            <a:off x="4905504" y="2996719"/>
            <a:ext cx="1300614" cy="646331"/>
          </a:xfrm>
          <a:prstGeom prst="rect">
            <a:avLst/>
          </a:prstGeom>
          <a:noFill/>
        </p:spPr>
        <p:txBody>
          <a:bodyPr wrap="square" rtlCol="0">
            <a:spAutoFit/>
          </a:bodyPr>
          <a:lstStyle/>
          <a:p>
            <a:pPr algn="ctr"/>
            <a:r>
              <a:rPr lang="en-GB" b="1">
                <a:solidFill>
                  <a:srgbClr val="002060"/>
                </a:solidFill>
                <a:latin typeface="+mn-lt"/>
              </a:rPr>
              <a:t>CHECK POINT</a:t>
            </a:r>
          </a:p>
        </p:txBody>
      </p:sp>
      <p:sp>
        <p:nvSpPr>
          <p:cNvPr id="49" name="TextBox 48"/>
          <p:cNvSpPr txBox="1"/>
          <p:nvPr/>
        </p:nvSpPr>
        <p:spPr>
          <a:xfrm rot="416738">
            <a:off x="5338623" y="2234559"/>
            <a:ext cx="702504" cy="369332"/>
          </a:xfrm>
          <a:prstGeom prst="rect">
            <a:avLst/>
          </a:prstGeom>
          <a:noFill/>
        </p:spPr>
        <p:txBody>
          <a:bodyPr wrap="square" rtlCol="0">
            <a:spAutoFit/>
          </a:bodyPr>
          <a:lstStyle/>
          <a:p>
            <a:pPr algn="ctr"/>
            <a:r>
              <a:rPr lang="en-GB" b="1">
                <a:solidFill>
                  <a:schemeClr val="tx1"/>
                </a:solidFill>
                <a:latin typeface="+mn-lt"/>
              </a:rPr>
              <a:t>KAP</a:t>
            </a:r>
          </a:p>
        </p:txBody>
      </p:sp>
      <p:sp>
        <p:nvSpPr>
          <p:cNvPr id="52" name="Rectangle 51"/>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Chevron 52"/>
          <p:cNvSpPr/>
          <p:nvPr/>
        </p:nvSpPr>
        <p:spPr>
          <a:xfrm>
            <a:off x="2592980" y="6339146"/>
            <a:ext cx="6579896"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ASSESSMENT PYRAMID</a:t>
            </a:r>
            <a:endParaRPr lang="en-GB" sz="1600" b="0">
              <a:solidFill>
                <a:schemeClr val="bg1"/>
              </a:solidFill>
            </a:endParaRPr>
          </a:p>
        </p:txBody>
      </p:sp>
      <p:pic>
        <p:nvPicPr>
          <p:cNvPr id="54" name="Picture 53"/>
          <p:cNvPicPr>
            <a:picLocks noChangeAspect="1"/>
          </p:cNvPicPr>
          <p:nvPr/>
        </p:nvPicPr>
        <p:blipFill rotWithShape="1">
          <a:blip r:embed="rId2"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
        <p:nvSpPr>
          <p:cNvPr id="3" name="AutoShape 3"/>
          <p:cNvSpPr>
            <a:spLocks noChangeAspect="1" noChangeArrowheads="1" noTextEdit="1"/>
          </p:cNvSpPr>
          <p:nvPr/>
        </p:nvSpPr>
        <p:spPr bwMode="auto">
          <a:xfrm>
            <a:off x="3651250" y="1466850"/>
            <a:ext cx="4352925" cy="46101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Freeform 5"/>
          <p:cNvSpPr>
            <a:spLocks/>
          </p:cNvSpPr>
          <p:nvPr/>
        </p:nvSpPr>
        <p:spPr bwMode="auto">
          <a:xfrm>
            <a:off x="5194300" y="2814638"/>
            <a:ext cx="39688" cy="42863"/>
          </a:xfrm>
          <a:custGeom>
            <a:avLst/>
            <a:gdLst>
              <a:gd name="T0" fmla="*/ 0 w 12"/>
              <a:gd name="T1" fmla="*/ 0 h 13"/>
              <a:gd name="T2" fmla="*/ 12 w 12"/>
              <a:gd name="T3" fmla="*/ 13 h 13"/>
            </a:gdLst>
            <a:ahLst/>
            <a:cxnLst>
              <a:cxn ang="0">
                <a:pos x="T0" y="T1"/>
              </a:cxn>
              <a:cxn ang="0">
                <a:pos x="T2" y="T3"/>
              </a:cxn>
            </a:cxnLst>
            <a:rect l="0" t="0" r="r" b="b"/>
            <a:pathLst>
              <a:path w="12" h="13">
                <a:moveTo>
                  <a:pt x="0" y="0"/>
                </a:moveTo>
                <a:cubicBezTo>
                  <a:pt x="4" y="4"/>
                  <a:pt x="8" y="9"/>
                  <a:pt x="12" y="1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 name="Freeform 6"/>
          <p:cNvSpPr>
            <a:spLocks/>
          </p:cNvSpPr>
          <p:nvPr/>
        </p:nvSpPr>
        <p:spPr bwMode="auto">
          <a:xfrm>
            <a:off x="5273675" y="2789238"/>
            <a:ext cx="79375" cy="79375"/>
          </a:xfrm>
          <a:custGeom>
            <a:avLst/>
            <a:gdLst>
              <a:gd name="T0" fmla="*/ 0 w 24"/>
              <a:gd name="T1" fmla="*/ 0 h 24"/>
              <a:gd name="T2" fmla="*/ 24 w 24"/>
              <a:gd name="T3" fmla="*/ 24 h 24"/>
            </a:gdLst>
            <a:ahLst/>
            <a:cxnLst>
              <a:cxn ang="0">
                <a:pos x="T0" y="T1"/>
              </a:cxn>
              <a:cxn ang="0">
                <a:pos x="T2" y="T3"/>
              </a:cxn>
            </a:cxnLst>
            <a:rect l="0" t="0" r="r" b="b"/>
            <a:pathLst>
              <a:path w="24" h="24">
                <a:moveTo>
                  <a:pt x="0" y="0"/>
                </a:moveTo>
                <a:cubicBezTo>
                  <a:pt x="8" y="8"/>
                  <a:pt x="16" y="16"/>
                  <a:pt x="24" y="2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6" name="Freeform 7"/>
          <p:cNvSpPr>
            <a:spLocks/>
          </p:cNvSpPr>
          <p:nvPr/>
        </p:nvSpPr>
        <p:spPr bwMode="auto">
          <a:xfrm>
            <a:off x="5349875" y="2759075"/>
            <a:ext cx="128588" cy="128588"/>
          </a:xfrm>
          <a:custGeom>
            <a:avLst/>
            <a:gdLst>
              <a:gd name="T0" fmla="*/ 0 w 39"/>
              <a:gd name="T1" fmla="*/ 0 h 39"/>
              <a:gd name="T2" fmla="*/ 39 w 39"/>
              <a:gd name="T3" fmla="*/ 39 h 39"/>
            </a:gdLst>
            <a:ahLst/>
            <a:cxnLst>
              <a:cxn ang="0">
                <a:pos x="T0" y="T1"/>
              </a:cxn>
              <a:cxn ang="0">
                <a:pos x="T2" y="T3"/>
              </a:cxn>
            </a:cxnLst>
            <a:rect l="0" t="0" r="r" b="b"/>
            <a:pathLst>
              <a:path w="39" h="39">
                <a:moveTo>
                  <a:pt x="0" y="0"/>
                </a:moveTo>
                <a:cubicBezTo>
                  <a:pt x="12" y="13"/>
                  <a:pt x="25" y="26"/>
                  <a:pt x="39" y="39"/>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7" name="Freeform 8"/>
          <p:cNvSpPr>
            <a:spLocks/>
          </p:cNvSpPr>
          <p:nvPr/>
        </p:nvSpPr>
        <p:spPr bwMode="auto">
          <a:xfrm>
            <a:off x="5426075" y="2732088"/>
            <a:ext cx="168275" cy="169863"/>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16" y="16"/>
                  <a:pt x="34" y="33"/>
                  <a:pt x="51" y="51"/>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8" name="Freeform 9"/>
          <p:cNvSpPr>
            <a:spLocks/>
          </p:cNvSpPr>
          <p:nvPr/>
        </p:nvSpPr>
        <p:spPr bwMode="auto">
          <a:xfrm>
            <a:off x="5502275" y="2703513"/>
            <a:ext cx="207963" cy="207963"/>
          </a:xfrm>
          <a:custGeom>
            <a:avLst/>
            <a:gdLst>
              <a:gd name="T0" fmla="*/ 0 w 63"/>
              <a:gd name="T1" fmla="*/ 0 h 63"/>
              <a:gd name="T2" fmla="*/ 63 w 63"/>
              <a:gd name="T3" fmla="*/ 63 h 63"/>
            </a:gdLst>
            <a:ahLst/>
            <a:cxnLst>
              <a:cxn ang="0">
                <a:pos x="T0" y="T1"/>
              </a:cxn>
              <a:cxn ang="0">
                <a:pos x="T2" y="T3"/>
              </a:cxn>
            </a:cxnLst>
            <a:rect l="0" t="0" r="r" b="b"/>
            <a:pathLst>
              <a:path w="63" h="63">
                <a:moveTo>
                  <a:pt x="0" y="0"/>
                </a:moveTo>
                <a:cubicBezTo>
                  <a:pt x="20" y="20"/>
                  <a:pt x="42" y="42"/>
                  <a:pt x="63" y="63"/>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9" name="Freeform 10"/>
          <p:cNvSpPr>
            <a:spLocks/>
          </p:cNvSpPr>
          <p:nvPr/>
        </p:nvSpPr>
        <p:spPr bwMode="auto">
          <a:xfrm>
            <a:off x="5618163" y="27130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22" y="22"/>
                  <a:pt x="45" y="45"/>
                  <a:pt x="66" y="66"/>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0" name="Freeform 11"/>
          <p:cNvSpPr>
            <a:spLocks/>
          </p:cNvSpPr>
          <p:nvPr/>
        </p:nvSpPr>
        <p:spPr bwMode="auto">
          <a:xfrm>
            <a:off x="5737225" y="2725738"/>
            <a:ext cx="214313" cy="214313"/>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2"/>
                  <a:pt x="45" y="45"/>
                  <a:pt x="65" y="65"/>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1" name="Freeform 12"/>
          <p:cNvSpPr>
            <a:spLocks/>
          </p:cNvSpPr>
          <p:nvPr/>
        </p:nvSpPr>
        <p:spPr bwMode="auto">
          <a:xfrm>
            <a:off x="5845175" y="2728913"/>
            <a:ext cx="212725" cy="211138"/>
          </a:xfrm>
          <a:custGeom>
            <a:avLst/>
            <a:gdLst>
              <a:gd name="T0" fmla="*/ 0 w 64"/>
              <a:gd name="T1" fmla="*/ 0 h 64"/>
              <a:gd name="T2" fmla="*/ 64 w 64"/>
              <a:gd name="T3" fmla="*/ 64 h 64"/>
            </a:gdLst>
            <a:ahLst/>
            <a:cxnLst>
              <a:cxn ang="0">
                <a:pos x="T0" y="T1"/>
              </a:cxn>
              <a:cxn ang="0">
                <a:pos x="T2" y="T3"/>
              </a:cxn>
            </a:cxnLst>
            <a:rect l="0" t="0" r="r" b="b"/>
            <a:pathLst>
              <a:path w="64" h="64">
                <a:moveTo>
                  <a:pt x="0" y="0"/>
                </a:moveTo>
                <a:cubicBezTo>
                  <a:pt x="23" y="23"/>
                  <a:pt x="45" y="45"/>
                  <a:pt x="64" y="64"/>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2" name="Freeform 13"/>
          <p:cNvSpPr>
            <a:spLocks/>
          </p:cNvSpPr>
          <p:nvPr/>
        </p:nvSpPr>
        <p:spPr bwMode="auto">
          <a:xfrm>
            <a:off x="5969000" y="2749550"/>
            <a:ext cx="204788" cy="204788"/>
          </a:xfrm>
          <a:custGeom>
            <a:avLst/>
            <a:gdLst>
              <a:gd name="T0" fmla="*/ 0 w 62"/>
              <a:gd name="T1" fmla="*/ 0 h 62"/>
              <a:gd name="T2" fmla="*/ 62 w 62"/>
              <a:gd name="T3" fmla="*/ 62 h 62"/>
            </a:gdLst>
            <a:ahLst/>
            <a:cxnLst>
              <a:cxn ang="0">
                <a:pos x="T0" y="T1"/>
              </a:cxn>
              <a:cxn ang="0">
                <a:pos x="T2" y="T3"/>
              </a:cxn>
            </a:cxnLst>
            <a:rect l="0" t="0" r="r" b="b"/>
            <a:pathLst>
              <a:path w="62" h="62">
                <a:moveTo>
                  <a:pt x="0" y="0"/>
                </a:moveTo>
                <a:cubicBezTo>
                  <a:pt x="24" y="23"/>
                  <a:pt x="46" y="45"/>
                  <a:pt x="62" y="62"/>
                </a:cubicBezTo>
              </a:path>
            </a:pathLst>
          </a:custGeom>
          <a:solidFill>
            <a:srgbClr val="F0AF74"/>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3" name="Freeform 14"/>
          <p:cNvSpPr>
            <a:spLocks/>
          </p:cNvSpPr>
          <p:nvPr/>
        </p:nvSpPr>
        <p:spPr bwMode="auto">
          <a:xfrm>
            <a:off x="6086475" y="2762250"/>
            <a:ext cx="166688" cy="165100"/>
          </a:xfrm>
          <a:custGeom>
            <a:avLst/>
            <a:gdLst>
              <a:gd name="T0" fmla="*/ 0 w 50"/>
              <a:gd name="T1" fmla="*/ 0 h 50"/>
              <a:gd name="T2" fmla="*/ 50 w 50"/>
              <a:gd name="T3" fmla="*/ 50 h 50"/>
            </a:gdLst>
            <a:ahLst/>
            <a:cxnLst>
              <a:cxn ang="0">
                <a:pos x="T0" y="T1"/>
              </a:cxn>
              <a:cxn ang="0">
                <a:pos x="T2" y="T3"/>
              </a:cxn>
            </a:cxnLst>
            <a:rect l="0" t="0" r="r" b="b"/>
            <a:pathLst>
              <a:path w="50" h="50">
                <a:moveTo>
                  <a:pt x="0" y="0"/>
                </a:moveTo>
                <a:cubicBezTo>
                  <a:pt x="19" y="19"/>
                  <a:pt x="37" y="36"/>
                  <a:pt x="50" y="50"/>
                </a:cubicBezTo>
              </a:path>
            </a:pathLst>
          </a:custGeom>
          <a:no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5" name="Freeform 15"/>
          <p:cNvSpPr>
            <a:spLocks/>
          </p:cNvSpPr>
          <p:nvPr/>
        </p:nvSpPr>
        <p:spPr bwMode="auto">
          <a:xfrm>
            <a:off x="6159500" y="2728913"/>
            <a:ext cx="168275" cy="168275"/>
          </a:xfrm>
          <a:custGeom>
            <a:avLst/>
            <a:gdLst>
              <a:gd name="T0" fmla="*/ 0 w 51"/>
              <a:gd name="T1" fmla="*/ 0 h 51"/>
              <a:gd name="T2" fmla="*/ 51 w 51"/>
              <a:gd name="T3" fmla="*/ 51 h 51"/>
            </a:gdLst>
            <a:ahLst/>
            <a:cxnLst>
              <a:cxn ang="0">
                <a:pos x="T0" y="T1"/>
              </a:cxn>
              <a:cxn ang="0">
                <a:pos x="T2" y="T3"/>
              </a:cxn>
            </a:cxnLst>
            <a:rect l="0" t="0" r="r" b="b"/>
            <a:pathLst>
              <a:path w="51" h="51">
                <a:moveTo>
                  <a:pt x="0" y="0"/>
                </a:moveTo>
                <a:cubicBezTo>
                  <a:pt x="21" y="20"/>
                  <a:pt x="39" y="38"/>
                  <a:pt x="51" y="51"/>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16" name="Freeform 16"/>
          <p:cNvSpPr>
            <a:spLocks/>
          </p:cNvSpPr>
          <p:nvPr/>
        </p:nvSpPr>
        <p:spPr bwMode="auto">
          <a:xfrm>
            <a:off x="6269038" y="2732088"/>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13" y="13"/>
                  <a:pt x="25" y="25"/>
                  <a:pt x="34" y="34"/>
                </a:cubicBezTo>
              </a:path>
            </a:pathLst>
          </a:custGeom>
          <a:solidFill>
            <a:srgbClr val="F4D75A"/>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0" name="Freeform 17"/>
          <p:cNvSpPr>
            <a:spLocks/>
          </p:cNvSpPr>
          <p:nvPr/>
        </p:nvSpPr>
        <p:spPr bwMode="auto">
          <a:xfrm>
            <a:off x="6381750" y="2740025"/>
            <a:ext cx="73025"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9" y="9"/>
                  <a:pt x="16" y="16"/>
                  <a:pt x="22" y="22"/>
                </a:cubicBezTo>
              </a:path>
            </a:pathLst>
          </a:custGeom>
          <a:noFill/>
          <a:ln w="11113"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1" name="Freeform 18"/>
          <p:cNvSpPr>
            <a:spLocks/>
          </p:cNvSpPr>
          <p:nvPr/>
        </p:nvSpPr>
        <p:spPr bwMode="auto">
          <a:xfrm>
            <a:off x="6489700" y="2743200"/>
            <a:ext cx="26988" cy="25400"/>
          </a:xfrm>
          <a:custGeom>
            <a:avLst/>
            <a:gdLst>
              <a:gd name="T0" fmla="*/ 0 w 8"/>
              <a:gd name="T1" fmla="*/ 0 h 8"/>
              <a:gd name="T2" fmla="*/ 8 w 8"/>
              <a:gd name="T3" fmla="*/ 8 h 8"/>
            </a:gdLst>
            <a:ahLst/>
            <a:cxnLst>
              <a:cxn ang="0">
                <a:pos x="T0" y="T1"/>
              </a:cxn>
              <a:cxn ang="0">
                <a:pos x="T2" y="T3"/>
              </a:cxn>
            </a:cxnLst>
            <a:rect l="0" t="0" r="r" b="b"/>
            <a:pathLst>
              <a:path w="8" h="8">
                <a:moveTo>
                  <a:pt x="0" y="0"/>
                </a:moveTo>
                <a:cubicBezTo>
                  <a:pt x="3" y="3"/>
                  <a:pt x="6" y="6"/>
                  <a:pt x="8" y="8"/>
                </a:cubicBezTo>
              </a:path>
            </a:pathLst>
          </a:custGeom>
          <a:solidFill>
            <a:srgbClr val="E88126"/>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p>
        </p:txBody>
      </p:sp>
      <p:sp>
        <p:nvSpPr>
          <p:cNvPr id="55" name="Freeform 19"/>
          <p:cNvSpPr>
            <a:spLocks/>
          </p:cNvSpPr>
          <p:nvPr/>
        </p:nvSpPr>
        <p:spPr bwMode="auto">
          <a:xfrm>
            <a:off x="4672013" y="3794125"/>
            <a:ext cx="53975" cy="52388"/>
          </a:xfrm>
          <a:custGeom>
            <a:avLst/>
            <a:gdLst>
              <a:gd name="T0" fmla="*/ 0 w 16"/>
              <a:gd name="T1" fmla="*/ 0 h 16"/>
              <a:gd name="T2" fmla="*/ 16 w 16"/>
              <a:gd name="T3" fmla="*/ 16 h 16"/>
            </a:gdLst>
            <a:ahLst/>
            <a:cxnLst>
              <a:cxn ang="0">
                <a:pos x="T0" y="T1"/>
              </a:cxn>
              <a:cxn ang="0">
                <a:pos x="T2" y="T3"/>
              </a:cxn>
            </a:cxnLst>
            <a:rect l="0" t="0" r="r" b="b"/>
            <a:pathLst>
              <a:path w="16" h="16">
                <a:moveTo>
                  <a:pt x="0" y="0"/>
                </a:moveTo>
                <a:cubicBezTo>
                  <a:pt x="4" y="5"/>
                  <a:pt x="10" y="10"/>
                  <a:pt x="16" y="1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6" name="Freeform 20"/>
          <p:cNvSpPr>
            <a:spLocks/>
          </p:cNvSpPr>
          <p:nvPr/>
        </p:nvSpPr>
        <p:spPr bwMode="auto">
          <a:xfrm>
            <a:off x="4751388" y="3770313"/>
            <a:ext cx="82550" cy="82550"/>
          </a:xfrm>
          <a:custGeom>
            <a:avLst/>
            <a:gdLst>
              <a:gd name="T0" fmla="*/ 0 w 25"/>
              <a:gd name="T1" fmla="*/ 0 h 25"/>
              <a:gd name="T2" fmla="*/ 25 w 25"/>
              <a:gd name="T3" fmla="*/ 25 h 25"/>
            </a:gdLst>
            <a:ahLst/>
            <a:cxnLst>
              <a:cxn ang="0">
                <a:pos x="T0" y="T1"/>
              </a:cxn>
              <a:cxn ang="0">
                <a:pos x="T2" y="T3"/>
              </a:cxn>
            </a:cxnLst>
            <a:rect l="0" t="0" r="r" b="b"/>
            <a:pathLst>
              <a:path w="25" h="25">
                <a:moveTo>
                  <a:pt x="0" y="0"/>
                </a:moveTo>
                <a:cubicBezTo>
                  <a:pt x="7" y="7"/>
                  <a:pt x="16" y="16"/>
                  <a:pt x="25" y="2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7" name="Freeform 21"/>
          <p:cNvSpPr>
            <a:spLocks/>
          </p:cNvSpPr>
          <p:nvPr/>
        </p:nvSpPr>
        <p:spPr bwMode="auto">
          <a:xfrm>
            <a:off x="4830763" y="3743325"/>
            <a:ext cx="112713" cy="112713"/>
          </a:xfrm>
          <a:custGeom>
            <a:avLst/>
            <a:gdLst>
              <a:gd name="T0" fmla="*/ 0 w 34"/>
              <a:gd name="T1" fmla="*/ 0 h 34"/>
              <a:gd name="T2" fmla="*/ 34 w 34"/>
              <a:gd name="T3" fmla="*/ 34 h 34"/>
            </a:gdLst>
            <a:ahLst/>
            <a:cxnLst>
              <a:cxn ang="0">
                <a:pos x="T0" y="T1"/>
              </a:cxn>
              <a:cxn ang="0">
                <a:pos x="T2" y="T3"/>
              </a:cxn>
            </a:cxnLst>
            <a:rect l="0" t="0" r="r" b="b"/>
            <a:pathLst>
              <a:path w="34" h="34">
                <a:moveTo>
                  <a:pt x="0" y="0"/>
                </a:moveTo>
                <a:cubicBezTo>
                  <a:pt x="9" y="9"/>
                  <a:pt x="21" y="21"/>
                  <a:pt x="34" y="3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8" name="Freeform 22"/>
          <p:cNvSpPr>
            <a:spLocks/>
          </p:cNvSpPr>
          <p:nvPr/>
        </p:nvSpPr>
        <p:spPr bwMode="auto">
          <a:xfrm>
            <a:off x="4900613" y="3706813"/>
            <a:ext cx="182563" cy="182563"/>
          </a:xfrm>
          <a:custGeom>
            <a:avLst/>
            <a:gdLst>
              <a:gd name="T0" fmla="*/ 0 w 55"/>
              <a:gd name="T1" fmla="*/ 0 h 55"/>
              <a:gd name="T2" fmla="*/ 55 w 55"/>
              <a:gd name="T3" fmla="*/ 55 h 55"/>
            </a:gdLst>
            <a:ahLst/>
            <a:cxnLst>
              <a:cxn ang="0">
                <a:pos x="T0" y="T1"/>
              </a:cxn>
              <a:cxn ang="0">
                <a:pos x="T2" y="T3"/>
              </a:cxn>
            </a:cxnLst>
            <a:rect l="0" t="0" r="r" b="b"/>
            <a:pathLst>
              <a:path w="55" h="55">
                <a:moveTo>
                  <a:pt x="0" y="0"/>
                </a:moveTo>
                <a:cubicBezTo>
                  <a:pt x="15" y="15"/>
                  <a:pt x="34" y="34"/>
                  <a:pt x="55" y="5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59" name="Freeform 23"/>
          <p:cNvSpPr>
            <a:spLocks/>
          </p:cNvSpPr>
          <p:nvPr/>
        </p:nvSpPr>
        <p:spPr bwMode="auto">
          <a:xfrm>
            <a:off x="4976813" y="36782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8" y="18"/>
                  <a:pt x="41" y="41"/>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0" name="Freeform 24"/>
          <p:cNvSpPr>
            <a:spLocks/>
          </p:cNvSpPr>
          <p:nvPr/>
        </p:nvSpPr>
        <p:spPr bwMode="auto">
          <a:xfrm>
            <a:off x="5095875" y="3690938"/>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9" y="20"/>
                  <a:pt x="42" y="42"/>
                  <a:pt x="66" y="6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1" name="Freeform 25"/>
          <p:cNvSpPr>
            <a:spLocks/>
          </p:cNvSpPr>
          <p:nvPr/>
        </p:nvSpPr>
        <p:spPr bwMode="auto">
          <a:xfrm>
            <a:off x="5218113" y="3706813"/>
            <a:ext cx="201613" cy="204788"/>
          </a:xfrm>
          <a:custGeom>
            <a:avLst/>
            <a:gdLst>
              <a:gd name="T0" fmla="*/ 0 w 61"/>
              <a:gd name="T1" fmla="*/ 0 h 62"/>
              <a:gd name="T2" fmla="*/ 61 w 61"/>
              <a:gd name="T3" fmla="*/ 62 h 62"/>
            </a:gdLst>
            <a:ahLst/>
            <a:cxnLst>
              <a:cxn ang="0">
                <a:pos x="T0" y="T1"/>
              </a:cxn>
              <a:cxn ang="0">
                <a:pos x="T2" y="T3"/>
              </a:cxn>
            </a:cxnLst>
            <a:rect l="0" t="0" r="r" b="b"/>
            <a:pathLst>
              <a:path w="61" h="62">
                <a:moveTo>
                  <a:pt x="0" y="0"/>
                </a:moveTo>
                <a:cubicBezTo>
                  <a:pt x="19" y="19"/>
                  <a:pt x="40" y="40"/>
                  <a:pt x="61" y="6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2" name="Freeform 26"/>
          <p:cNvSpPr>
            <a:spLocks/>
          </p:cNvSpPr>
          <p:nvPr/>
        </p:nvSpPr>
        <p:spPr bwMode="auto">
          <a:xfrm>
            <a:off x="5330825" y="3714750"/>
            <a:ext cx="211138" cy="214313"/>
          </a:xfrm>
          <a:custGeom>
            <a:avLst/>
            <a:gdLst>
              <a:gd name="T0" fmla="*/ 0 w 64"/>
              <a:gd name="T1" fmla="*/ 0 h 65"/>
              <a:gd name="T2" fmla="*/ 64 w 64"/>
              <a:gd name="T3" fmla="*/ 65 h 65"/>
            </a:gdLst>
            <a:ahLst/>
            <a:cxnLst>
              <a:cxn ang="0">
                <a:pos x="T0" y="T1"/>
              </a:cxn>
              <a:cxn ang="0">
                <a:pos x="T2" y="T3"/>
              </a:cxn>
            </a:cxnLst>
            <a:rect l="0" t="0" r="r" b="b"/>
            <a:pathLst>
              <a:path w="64" h="65">
                <a:moveTo>
                  <a:pt x="0" y="0"/>
                </a:moveTo>
                <a:cubicBezTo>
                  <a:pt x="20" y="21"/>
                  <a:pt x="42" y="43"/>
                  <a:pt x="64"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3" name="Freeform 27"/>
          <p:cNvSpPr>
            <a:spLocks/>
          </p:cNvSpPr>
          <p:nvPr/>
        </p:nvSpPr>
        <p:spPr bwMode="auto">
          <a:xfrm>
            <a:off x="5438775" y="3721100"/>
            <a:ext cx="228600" cy="223838"/>
          </a:xfrm>
          <a:custGeom>
            <a:avLst/>
            <a:gdLst>
              <a:gd name="T0" fmla="*/ 0 w 69"/>
              <a:gd name="T1" fmla="*/ 0 h 68"/>
              <a:gd name="T2" fmla="*/ 69 w 69"/>
              <a:gd name="T3" fmla="*/ 68 h 68"/>
            </a:gdLst>
            <a:ahLst/>
            <a:cxnLst>
              <a:cxn ang="0">
                <a:pos x="T0" y="T1"/>
              </a:cxn>
              <a:cxn ang="0">
                <a:pos x="T2" y="T3"/>
              </a:cxn>
            </a:cxnLst>
            <a:rect l="0" t="0" r="r" b="b"/>
            <a:pathLst>
              <a:path w="69" h="68">
                <a:moveTo>
                  <a:pt x="0" y="0"/>
                </a:moveTo>
                <a:cubicBezTo>
                  <a:pt x="22" y="22"/>
                  <a:pt x="45" y="45"/>
                  <a:pt x="69" y="6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4" name="Freeform 28"/>
          <p:cNvSpPr>
            <a:spLocks/>
          </p:cNvSpPr>
          <p:nvPr/>
        </p:nvSpPr>
        <p:spPr bwMode="auto">
          <a:xfrm>
            <a:off x="5551488" y="3727450"/>
            <a:ext cx="222250" cy="220663"/>
          </a:xfrm>
          <a:custGeom>
            <a:avLst/>
            <a:gdLst>
              <a:gd name="T0" fmla="*/ 0 w 67"/>
              <a:gd name="T1" fmla="*/ 0 h 67"/>
              <a:gd name="T2" fmla="*/ 67 w 67"/>
              <a:gd name="T3" fmla="*/ 67 h 67"/>
            </a:gdLst>
            <a:ahLst/>
            <a:cxnLst>
              <a:cxn ang="0">
                <a:pos x="T0" y="T1"/>
              </a:cxn>
              <a:cxn ang="0">
                <a:pos x="T2" y="T3"/>
              </a:cxn>
            </a:cxnLst>
            <a:rect l="0" t="0" r="r" b="b"/>
            <a:pathLst>
              <a:path w="67" h="67">
                <a:moveTo>
                  <a:pt x="0" y="0"/>
                </a:moveTo>
                <a:cubicBezTo>
                  <a:pt x="22" y="22"/>
                  <a:pt x="45" y="45"/>
                  <a:pt x="67"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5" name="Freeform 29"/>
          <p:cNvSpPr>
            <a:spLocks/>
          </p:cNvSpPr>
          <p:nvPr/>
        </p:nvSpPr>
        <p:spPr bwMode="auto">
          <a:xfrm>
            <a:off x="5676900" y="3746500"/>
            <a:ext cx="215900" cy="215900"/>
          </a:xfrm>
          <a:custGeom>
            <a:avLst/>
            <a:gdLst>
              <a:gd name="T0" fmla="*/ 0 w 65"/>
              <a:gd name="T1" fmla="*/ 0 h 65"/>
              <a:gd name="T2" fmla="*/ 65 w 65"/>
              <a:gd name="T3" fmla="*/ 65 h 65"/>
            </a:gdLst>
            <a:ahLst/>
            <a:cxnLst>
              <a:cxn ang="0">
                <a:pos x="T0" y="T1"/>
              </a:cxn>
              <a:cxn ang="0">
                <a:pos x="T2" y="T3"/>
              </a:cxn>
            </a:cxnLst>
            <a:rect l="0" t="0" r="r" b="b"/>
            <a:pathLst>
              <a:path w="65" h="65">
                <a:moveTo>
                  <a:pt x="0" y="0"/>
                </a:moveTo>
                <a:cubicBezTo>
                  <a:pt x="22" y="21"/>
                  <a:pt x="44" y="44"/>
                  <a:pt x="65" y="6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6" name="Freeform 30"/>
          <p:cNvSpPr>
            <a:spLocks/>
          </p:cNvSpPr>
          <p:nvPr/>
        </p:nvSpPr>
        <p:spPr bwMode="auto">
          <a:xfrm>
            <a:off x="5786438" y="3749675"/>
            <a:ext cx="234950" cy="234950"/>
          </a:xfrm>
          <a:custGeom>
            <a:avLst/>
            <a:gdLst>
              <a:gd name="T0" fmla="*/ 0 w 71"/>
              <a:gd name="T1" fmla="*/ 0 h 71"/>
              <a:gd name="T2" fmla="*/ 71 w 71"/>
              <a:gd name="T3" fmla="*/ 71 h 71"/>
            </a:gdLst>
            <a:ahLst/>
            <a:cxnLst>
              <a:cxn ang="0">
                <a:pos x="T0" y="T1"/>
              </a:cxn>
              <a:cxn ang="0">
                <a:pos x="T2" y="T3"/>
              </a:cxn>
            </a:cxnLst>
            <a:rect l="0" t="0" r="r" b="b"/>
            <a:pathLst>
              <a:path w="71" h="71">
                <a:moveTo>
                  <a:pt x="0" y="0"/>
                </a:moveTo>
                <a:cubicBezTo>
                  <a:pt x="24" y="24"/>
                  <a:pt x="48" y="48"/>
                  <a:pt x="71" y="71"/>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7" name="Freeform 31"/>
          <p:cNvSpPr>
            <a:spLocks/>
          </p:cNvSpPr>
          <p:nvPr/>
        </p:nvSpPr>
        <p:spPr bwMode="auto">
          <a:xfrm>
            <a:off x="5905500" y="3763963"/>
            <a:ext cx="225425" cy="227013"/>
          </a:xfrm>
          <a:custGeom>
            <a:avLst/>
            <a:gdLst>
              <a:gd name="T0" fmla="*/ 0 w 68"/>
              <a:gd name="T1" fmla="*/ 0 h 69"/>
              <a:gd name="T2" fmla="*/ 68 w 68"/>
              <a:gd name="T3" fmla="*/ 69 h 69"/>
            </a:gdLst>
            <a:ahLst/>
            <a:cxnLst>
              <a:cxn ang="0">
                <a:pos x="T0" y="T1"/>
              </a:cxn>
              <a:cxn ang="0">
                <a:pos x="T2" y="T3"/>
              </a:cxn>
            </a:cxnLst>
            <a:rect l="0" t="0" r="r" b="b"/>
            <a:pathLst>
              <a:path w="68" h="69">
                <a:moveTo>
                  <a:pt x="0" y="0"/>
                </a:moveTo>
                <a:cubicBezTo>
                  <a:pt x="24" y="24"/>
                  <a:pt x="47" y="47"/>
                  <a:pt x="68" y="6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8" name="Freeform 32"/>
          <p:cNvSpPr>
            <a:spLocks/>
          </p:cNvSpPr>
          <p:nvPr/>
        </p:nvSpPr>
        <p:spPr bwMode="auto">
          <a:xfrm>
            <a:off x="6027738" y="3783013"/>
            <a:ext cx="225425" cy="222250"/>
          </a:xfrm>
          <a:custGeom>
            <a:avLst/>
            <a:gdLst>
              <a:gd name="T0" fmla="*/ 0 w 68"/>
              <a:gd name="T1" fmla="*/ 0 h 67"/>
              <a:gd name="T2" fmla="*/ 68 w 68"/>
              <a:gd name="T3" fmla="*/ 67 h 67"/>
            </a:gdLst>
            <a:ahLst/>
            <a:cxnLst>
              <a:cxn ang="0">
                <a:pos x="T0" y="T1"/>
              </a:cxn>
              <a:cxn ang="0">
                <a:pos x="T2" y="T3"/>
              </a:cxn>
            </a:cxnLst>
            <a:rect l="0" t="0" r="r" b="b"/>
            <a:pathLst>
              <a:path w="68" h="67">
                <a:moveTo>
                  <a:pt x="0" y="0"/>
                </a:moveTo>
                <a:cubicBezTo>
                  <a:pt x="24" y="23"/>
                  <a:pt x="47" y="47"/>
                  <a:pt x="68" y="6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69" name="Freeform 33"/>
          <p:cNvSpPr>
            <a:spLocks/>
          </p:cNvSpPr>
          <p:nvPr/>
        </p:nvSpPr>
        <p:spPr bwMode="auto">
          <a:xfrm>
            <a:off x="6140450" y="3786188"/>
            <a:ext cx="227013" cy="228600"/>
          </a:xfrm>
          <a:custGeom>
            <a:avLst/>
            <a:gdLst>
              <a:gd name="T0" fmla="*/ 0 w 69"/>
              <a:gd name="T1" fmla="*/ 0 h 69"/>
              <a:gd name="T2" fmla="*/ 69 w 69"/>
              <a:gd name="T3" fmla="*/ 69 h 69"/>
            </a:gdLst>
            <a:ahLst/>
            <a:cxnLst>
              <a:cxn ang="0">
                <a:pos x="T0" y="T1"/>
              </a:cxn>
              <a:cxn ang="0">
                <a:pos x="T2" y="T3"/>
              </a:cxn>
            </a:cxnLst>
            <a:rect l="0" t="0" r="r" b="b"/>
            <a:pathLst>
              <a:path w="69" h="69">
                <a:moveTo>
                  <a:pt x="0" y="0"/>
                </a:moveTo>
                <a:cubicBezTo>
                  <a:pt x="25" y="25"/>
                  <a:pt x="48" y="49"/>
                  <a:pt x="69" y="69"/>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0" name="Freeform 34"/>
          <p:cNvSpPr>
            <a:spLocks/>
          </p:cNvSpPr>
          <p:nvPr/>
        </p:nvSpPr>
        <p:spPr bwMode="auto">
          <a:xfrm>
            <a:off x="6253163" y="3794125"/>
            <a:ext cx="190500" cy="190500"/>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1" y="21"/>
                  <a:pt x="41" y="41"/>
                  <a:pt x="58" y="5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1" name="Freeform 35"/>
          <p:cNvSpPr>
            <a:spLocks/>
          </p:cNvSpPr>
          <p:nvPr/>
        </p:nvSpPr>
        <p:spPr bwMode="auto">
          <a:xfrm>
            <a:off x="6357938" y="3794125"/>
            <a:ext cx="155575" cy="157163"/>
          </a:xfrm>
          <a:custGeom>
            <a:avLst/>
            <a:gdLst>
              <a:gd name="T0" fmla="*/ 0 w 47"/>
              <a:gd name="T1" fmla="*/ 0 h 48"/>
              <a:gd name="T2" fmla="*/ 47 w 47"/>
              <a:gd name="T3" fmla="*/ 48 h 48"/>
            </a:gdLst>
            <a:ahLst/>
            <a:cxnLst>
              <a:cxn ang="0">
                <a:pos x="T0" y="T1"/>
              </a:cxn>
              <a:cxn ang="0">
                <a:pos x="T2" y="T3"/>
              </a:cxn>
            </a:cxnLst>
            <a:rect l="0" t="0" r="r" b="b"/>
            <a:pathLst>
              <a:path w="47" h="48">
                <a:moveTo>
                  <a:pt x="0" y="0"/>
                </a:moveTo>
                <a:cubicBezTo>
                  <a:pt x="17" y="18"/>
                  <a:pt x="33" y="34"/>
                  <a:pt x="47" y="48"/>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2" name="Freeform 36"/>
          <p:cNvSpPr>
            <a:spLocks/>
          </p:cNvSpPr>
          <p:nvPr/>
        </p:nvSpPr>
        <p:spPr bwMode="auto">
          <a:xfrm>
            <a:off x="6430963" y="3763963"/>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7" y="17"/>
                  <a:pt x="33" y="33"/>
                  <a:pt x="47" y="47"/>
                </a:cubicBezTo>
              </a:path>
            </a:pathLst>
          </a:custGeom>
          <a:solidFill>
            <a:srgbClr val="82B4DE"/>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3" name="Freeform 37"/>
          <p:cNvSpPr>
            <a:spLocks/>
          </p:cNvSpPr>
          <p:nvPr/>
        </p:nvSpPr>
        <p:spPr bwMode="auto">
          <a:xfrm>
            <a:off x="6503988" y="3730625"/>
            <a:ext cx="147638"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74" name="Freeform 38"/>
          <p:cNvSpPr>
            <a:spLocks/>
          </p:cNvSpPr>
          <p:nvPr/>
        </p:nvSpPr>
        <p:spPr bwMode="auto">
          <a:xfrm>
            <a:off x="6569075" y="3690938"/>
            <a:ext cx="149225" cy="149225"/>
          </a:xfrm>
          <a:custGeom>
            <a:avLst/>
            <a:gdLst>
              <a:gd name="T0" fmla="*/ 0 w 45"/>
              <a:gd name="T1" fmla="*/ 0 h 45"/>
              <a:gd name="T2" fmla="*/ 45 w 45"/>
              <a:gd name="T3" fmla="*/ 45 h 45"/>
            </a:gdLst>
            <a:ahLst/>
            <a:cxnLst>
              <a:cxn ang="0">
                <a:pos x="T0" y="T1"/>
              </a:cxn>
              <a:cxn ang="0">
                <a:pos x="T2" y="T3"/>
              </a:cxn>
            </a:cxnLst>
            <a:rect l="0" t="0" r="r" b="b"/>
            <a:pathLst>
              <a:path w="45" h="45">
                <a:moveTo>
                  <a:pt x="0" y="0"/>
                </a:moveTo>
                <a:cubicBezTo>
                  <a:pt x="17" y="17"/>
                  <a:pt x="32" y="32"/>
                  <a:pt x="45" y="45"/>
                </a:cubicBezTo>
              </a:path>
            </a:pathLst>
          </a:custGeom>
          <a:solidFill>
            <a:srgbClr val="3584C5"/>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5" name="Freeform 39"/>
          <p:cNvSpPr>
            <a:spLocks/>
          </p:cNvSpPr>
          <p:nvPr/>
        </p:nvSpPr>
        <p:spPr bwMode="auto">
          <a:xfrm>
            <a:off x="6635750" y="3651250"/>
            <a:ext cx="158750" cy="158750"/>
          </a:xfrm>
          <a:custGeom>
            <a:avLst/>
            <a:gdLst>
              <a:gd name="T0" fmla="*/ 0 w 48"/>
              <a:gd name="T1" fmla="*/ 0 h 48"/>
              <a:gd name="T2" fmla="*/ 48 w 48"/>
              <a:gd name="T3" fmla="*/ 48 h 48"/>
            </a:gdLst>
            <a:ahLst/>
            <a:cxnLst>
              <a:cxn ang="0">
                <a:pos x="T0" y="T1"/>
              </a:cxn>
              <a:cxn ang="0">
                <a:pos x="T2" y="T3"/>
              </a:cxn>
            </a:cxnLst>
            <a:rect l="0" t="0" r="r" b="b"/>
            <a:pathLst>
              <a:path w="48" h="48">
                <a:moveTo>
                  <a:pt x="0" y="0"/>
                </a:moveTo>
                <a:cubicBezTo>
                  <a:pt x="18" y="18"/>
                  <a:pt x="34" y="34"/>
                  <a:pt x="48" y="4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6" name="Freeform 40"/>
          <p:cNvSpPr>
            <a:spLocks/>
          </p:cNvSpPr>
          <p:nvPr/>
        </p:nvSpPr>
        <p:spPr bwMode="auto">
          <a:xfrm>
            <a:off x="6705600" y="3614738"/>
            <a:ext cx="155575" cy="155575"/>
          </a:xfrm>
          <a:custGeom>
            <a:avLst/>
            <a:gdLst>
              <a:gd name="T0" fmla="*/ 0 w 47"/>
              <a:gd name="T1" fmla="*/ 0 h 47"/>
              <a:gd name="T2" fmla="*/ 47 w 47"/>
              <a:gd name="T3" fmla="*/ 47 h 47"/>
            </a:gdLst>
            <a:ahLst/>
            <a:cxnLst>
              <a:cxn ang="0">
                <a:pos x="T0" y="T1"/>
              </a:cxn>
              <a:cxn ang="0">
                <a:pos x="T2" y="T3"/>
              </a:cxn>
            </a:cxnLst>
            <a:rect l="0" t="0" r="r" b="b"/>
            <a:pathLst>
              <a:path w="47" h="47">
                <a:moveTo>
                  <a:pt x="0" y="0"/>
                </a:moveTo>
                <a:cubicBezTo>
                  <a:pt x="18" y="18"/>
                  <a:pt x="34" y="34"/>
                  <a:pt x="47" y="4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7" name="Freeform 41"/>
          <p:cNvSpPr>
            <a:spLocks/>
          </p:cNvSpPr>
          <p:nvPr/>
        </p:nvSpPr>
        <p:spPr bwMode="auto">
          <a:xfrm>
            <a:off x="6821488" y="3617913"/>
            <a:ext cx="119063" cy="122238"/>
          </a:xfrm>
          <a:custGeom>
            <a:avLst/>
            <a:gdLst>
              <a:gd name="T0" fmla="*/ 0 w 36"/>
              <a:gd name="T1" fmla="*/ 0 h 37"/>
              <a:gd name="T2" fmla="*/ 36 w 36"/>
              <a:gd name="T3" fmla="*/ 37 h 37"/>
            </a:gdLst>
            <a:ahLst/>
            <a:cxnLst>
              <a:cxn ang="0">
                <a:pos x="T0" y="T1"/>
              </a:cxn>
              <a:cxn ang="0">
                <a:pos x="T2" y="T3"/>
              </a:cxn>
            </a:cxnLst>
            <a:rect l="0" t="0" r="r" b="b"/>
            <a:pathLst>
              <a:path w="36" h="37">
                <a:moveTo>
                  <a:pt x="0" y="0"/>
                </a:moveTo>
                <a:cubicBezTo>
                  <a:pt x="14" y="14"/>
                  <a:pt x="26" y="27"/>
                  <a:pt x="36" y="3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8" name="Freeform 42"/>
          <p:cNvSpPr>
            <a:spLocks/>
          </p:cNvSpPr>
          <p:nvPr/>
        </p:nvSpPr>
        <p:spPr bwMode="auto">
          <a:xfrm>
            <a:off x="6946900" y="3632200"/>
            <a:ext cx="69850" cy="68263"/>
          </a:xfrm>
          <a:custGeom>
            <a:avLst/>
            <a:gdLst>
              <a:gd name="T0" fmla="*/ 0 w 21"/>
              <a:gd name="T1" fmla="*/ 0 h 21"/>
              <a:gd name="T2" fmla="*/ 21 w 21"/>
              <a:gd name="T3" fmla="*/ 21 h 21"/>
            </a:gdLst>
            <a:ahLst/>
            <a:cxnLst>
              <a:cxn ang="0">
                <a:pos x="T0" y="T1"/>
              </a:cxn>
              <a:cxn ang="0">
                <a:pos x="T2" y="T3"/>
              </a:cxn>
            </a:cxnLst>
            <a:rect l="0" t="0" r="r" b="b"/>
            <a:pathLst>
              <a:path w="21" h="21">
                <a:moveTo>
                  <a:pt x="0" y="0"/>
                </a:moveTo>
                <a:cubicBezTo>
                  <a:pt x="8" y="8"/>
                  <a:pt x="15" y="15"/>
                  <a:pt x="21" y="2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79" name="Freeform 43"/>
          <p:cNvSpPr>
            <a:spLocks/>
          </p:cNvSpPr>
          <p:nvPr/>
        </p:nvSpPr>
        <p:spPr bwMode="auto">
          <a:xfrm>
            <a:off x="4203700" y="4805363"/>
            <a:ext cx="76200" cy="77788"/>
          </a:xfrm>
          <a:custGeom>
            <a:avLst/>
            <a:gdLst>
              <a:gd name="T0" fmla="*/ 0 w 23"/>
              <a:gd name="T1" fmla="*/ 0 h 24"/>
              <a:gd name="T2" fmla="*/ 23 w 23"/>
              <a:gd name="T3" fmla="*/ 24 h 24"/>
            </a:gdLst>
            <a:ahLst/>
            <a:cxnLst>
              <a:cxn ang="0">
                <a:pos x="T0" y="T1"/>
              </a:cxn>
              <a:cxn ang="0">
                <a:pos x="T2" y="T3"/>
              </a:cxn>
            </a:cxnLst>
            <a:rect l="0" t="0" r="r" b="b"/>
            <a:pathLst>
              <a:path w="23" h="24">
                <a:moveTo>
                  <a:pt x="0" y="0"/>
                </a:moveTo>
                <a:cubicBezTo>
                  <a:pt x="6" y="7"/>
                  <a:pt x="14" y="14"/>
                  <a:pt x="23" y="24"/>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0" name="Freeform 44"/>
          <p:cNvSpPr>
            <a:spLocks/>
          </p:cNvSpPr>
          <p:nvPr/>
        </p:nvSpPr>
        <p:spPr bwMode="auto">
          <a:xfrm>
            <a:off x="4265613" y="4765675"/>
            <a:ext cx="139700" cy="134938"/>
          </a:xfrm>
          <a:custGeom>
            <a:avLst/>
            <a:gdLst>
              <a:gd name="T0" fmla="*/ 0 w 42"/>
              <a:gd name="T1" fmla="*/ 0 h 41"/>
              <a:gd name="T2" fmla="*/ 42 w 42"/>
              <a:gd name="T3" fmla="*/ 41 h 41"/>
            </a:gdLst>
            <a:ahLst/>
            <a:cxnLst>
              <a:cxn ang="0">
                <a:pos x="T0" y="T1"/>
              </a:cxn>
              <a:cxn ang="0">
                <a:pos x="T2" y="T3"/>
              </a:cxn>
            </a:cxnLst>
            <a:rect l="0" t="0" r="r" b="b"/>
            <a:pathLst>
              <a:path w="42" h="41">
                <a:moveTo>
                  <a:pt x="0" y="0"/>
                </a:moveTo>
                <a:cubicBezTo>
                  <a:pt x="11" y="10"/>
                  <a:pt x="25" y="24"/>
                  <a:pt x="42" y="4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1" name="Freeform 45"/>
          <p:cNvSpPr>
            <a:spLocks/>
          </p:cNvSpPr>
          <p:nvPr/>
        </p:nvSpPr>
        <p:spPr bwMode="auto">
          <a:xfrm>
            <a:off x="4348163" y="4741863"/>
            <a:ext cx="176213" cy="174625"/>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4" y="14"/>
                  <a:pt x="32" y="32"/>
                  <a:pt x="53" y="53"/>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2" name="Freeform 46"/>
          <p:cNvSpPr>
            <a:spLocks/>
          </p:cNvSpPr>
          <p:nvPr/>
        </p:nvSpPr>
        <p:spPr bwMode="auto">
          <a:xfrm>
            <a:off x="4418013" y="4705350"/>
            <a:ext cx="217488" cy="217488"/>
          </a:xfrm>
          <a:custGeom>
            <a:avLst/>
            <a:gdLst>
              <a:gd name="T0" fmla="*/ 0 w 66"/>
              <a:gd name="T1" fmla="*/ 0 h 66"/>
              <a:gd name="T2" fmla="*/ 66 w 66"/>
              <a:gd name="T3" fmla="*/ 66 h 66"/>
            </a:gdLst>
            <a:ahLst/>
            <a:cxnLst>
              <a:cxn ang="0">
                <a:pos x="T0" y="T1"/>
              </a:cxn>
              <a:cxn ang="0">
                <a:pos x="T2" y="T3"/>
              </a:cxn>
            </a:cxnLst>
            <a:rect l="0" t="0" r="r" b="b"/>
            <a:pathLst>
              <a:path w="66" h="66">
                <a:moveTo>
                  <a:pt x="0" y="0"/>
                </a:moveTo>
                <a:cubicBezTo>
                  <a:pt x="17" y="17"/>
                  <a:pt x="40" y="40"/>
                  <a:pt x="66" y="66"/>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3" name="Freeform 47"/>
          <p:cNvSpPr>
            <a:spLocks/>
          </p:cNvSpPr>
          <p:nvPr/>
        </p:nvSpPr>
        <p:spPr bwMode="auto">
          <a:xfrm>
            <a:off x="4484688" y="4665663"/>
            <a:ext cx="269875" cy="271463"/>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2" y="21"/>
                  <a:pt x="50" y="50"/>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4" name="Freeform 48"/>
          <p:cNvSpPr>
            <a:spLocks/>
          </p:cNvSpPr>
          <p:nvPr/>
        </p:nvSpPr>
        <p:spPr bwMode="auto">
          <a:xfrm>
            <a:off x="4597400" y="4672013"/>
            <a:ext cx="273050"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3" y="23"/>
                  <a:pt x="52" y="52"/>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5" name="Freeform 49"/>
          <p:cNvSpPr>
            <a:spLocks/>
          </p:cNvSpPr>
          <p:nvPr/>
        </p:nvSpPr>
        <p:spPr bwMode="auto">
          <a:xfrm>
            <a:off x="4708525" y="4678363"/>
            <a:ext cx="280988" cy="280988"/>
          </a:xfrm>
          <a:custGeom>
            <a:avLst/>
            <a:gdLst>
              <a:gd name="T0" fmla="*/ 0 w 85"/>
              <a:gd name="T1" fmla="*/ 0 h 85"/>
              <a:gd name="T2" fmla="*/ 85 w 85"/>
              <a:gd name="T3" fmla="*/ 85 h 85"/>
            </a:gdLst>
            <a:ahLst/>
            <a:cxnLst>
              <a:cxn ang="0">
                <a:pos x="T0" y="T1"/>
              </a:cxn>
              <a:cxn ang="0">
                <a:pos x="T2" y="T3"/>
              </a:cxn>
            </a:cxnLst>
            <a:rect l="0" t="0" r="r" b="b"/>
            <a:pathLst>
              <a:path w="85" h="85">
                <a:moveTo>
                  <a:pt x="0" y="0"/>
                </a:moveTo>
                <a:cubicBezTo>
                  <a:pt x="25" y="25"/>
                  <a:pt x="54" y="54"/>
                  <a:pt x="85" y="8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6" name="Freeform 50"/>
          <p:cNvSpPr>
            <a:spLocks/>
          </p:cNvSpPr>
          <p:nvPr/>
        </p:nvSpPr>
        <p:spPr bwMode="auto">
          <a:xfrm>
            <a:off x="4827588" y="4692650"/>
            <a:ext cx="287338" cy="287338"/>
          </a:xfrm>
          <a:custGeom>
            <a:avLst/>
            <a:gdLst>
              <a:gd name="T0" fmla="*/ 0 w 87"/>
              <a:gd name="T1" fmla="*/ 0 h 87"/>
              <a:gd name="T2" fmla="*/ 87 w 87"/>
              <a:gd name="T3" fmla="*/ 87 h 87"/>
            </a:gdLst>
            <a:ahLst/>
            <a:cxnLst>
              <a:cxn ang="0">
                <a:pos x="T0" y="T1"/>
              </a:cxn>
              <a:cxn ang="0">
                <a:pos x="T2" y="T3"/>
              </a:cxn>
            </a:cxnLst>
            <a:rect l="0" t="0" r="r" b="b"/>
            <a:pathLst>
              <a:path w="87" h="87">
                <a:moveTo>
                  <a:pt x="0" y="0"/>
                </a:moveTo>
                <a:cubicBezTo>
                  <a:pt x="26" y="26"/>
                  <a:pt x="56" y="56"/>
                  <a:pt x="87" y="8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7" name="Freeform 51"/>
          <p:cNvSpPr>
            <a:spLocks/>
          </p:cNvSpPr>
          <p:nvPr/>
        </p:nvSpPr>
        <p:spPr bwMode="auto">
          <a:xfrm>
            <a:off x="4953000" y="471487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6" y="26"/>
                  <a:pt x="55" y="54"/>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8" name="Freeform 52"/>
          <p:cNvSpPr>
            <a:spLocks/>
          </p:cNvSpPr>
          <p:nvPr/>
        </p:nvSpPr>
        <p:spPr bwMode="auto">
          <a:xfrm>
            <a:off x="5075238" y="4732338"/>
            <a:ext cx="271463" cy="269875"/>
          </a:xfrm>
          <a:custGeom>
            <a:avLst/>
            <a:gdLst>
              <a:gd name="T0" fmla="*/ 0 w 82"/>
              <a:gd name="T1" fmla="*/ 0 h 82"/>
              <a:gd name="T2" fmla="*/ 82 w 82"/>
              <a:gd name="T3" fmla="*/ 82 h 82"/>
            </a:gdLst>
            <a:ahLst/>
            <a:cxnLst>
              <a:cxn ang="0">
                <a:pos x="T0" y="T1"/>
              </a:cxn>
              <a:cxn ang="0">
                <a:pos x="T2" y="T3"/>
              </a:cxn>
            </a:cxnLst>
            <a:rect l="0" t="0" r="r" b="b"/>
            <a:pathLst>
              <a:path w="82" h="82">
                <a:moveTo>
                  <a:pt x="0" y="0"/>
                </a:moveTo>
                <a:cubicBezTo>
                  <a:pt x="26" y="26"/>
                  <a:pt x="54" y="54"/>
                  <a:pt x="82" y="8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89" name="Freeform 53"/>
          <p:cNvSpPr>
            <a:spLocks/>
          </p:cNvSpPr>
          <p:nvPr/>
        </p:nvSpPr>
        <p:spPr bwMode="auto">
          <a:xfrm>
            <a:off x="5194300" y="4745038"/>
            <a:ext cx="274638" cy="274638"/>
          </a:xfrm>
          <a:custGeom>
            <a:avLst/>
            <a:gdLst>
              <a:gd name="T0" fmla="*/ 0 w 83"/>
              <a:gd name="T1" fmla="*/ 0 h 83"/>
              <a:gd name="T2" fmla="*/ 83 w 83"/>
              <a:gd name="T3" fmla="*/ 83 h 83"/>
            </a:gdLst>
            <a:ahLst/>
            <a:cxnLst>
              <a:cxn ang="0">
                <a:pos x="T0" y="T1"/>
              </a:cxn>
              <a:cxn ang="0">
                <a:pos x="T2" y="T3"/>
              </a:cxn>
            </a:cxnLst>
            <a:rect l="0" t="0" r="r" b="b"/>
            <a:pathLst>
              <a:path w="83" h="83">
                <a:moveTo>
                  <a:pt x="0" y="0"/>
                </a:moveTo>
                <a:cubicBezTo>
                  <a:pt x="27" y="27"/>
                  <a:pt x="55" y="55"/>
                  <a:pt x="83" y="8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0" name="Freeform 54"/>
          <p:cNvSpPr>
            <a:spLocks/>
          </p:cNvSpPr>
          <p:nvPr/>
        </p:nvSpPr>
        <p:spPr bwMode="auto">
          <a:xfrm>
            <a:off x="5303838" y="4748213"/>
            <a:ext cx="290513" cy="290513"/>
          </a:xfrm>
          <a:custGeom>
            <a:avLst/>
            <a:gdLst>
              <a:gd name="T0" fmla="*/ 0 w 88"/>
              <a:gd name="T1" fmla="*/ 0 h 88"/>
              <a:gd name="T2" fmla="*/ 88 w 88"/>
              <a:gd name="T3" fmla="*/ 88 h 88"/>
            </a:gdLst>
            <a:ahLst/>
            <a:cxnLst>
              <a:cxn ang="0">
                <a:pos x="T0" y="T1"/>
              </a:cxn>
              <a:cxn ang="0">
                <a:pos x="T2" y="T3"/>
              </a:cxn>
            </a:cxnLst>
            <a:rect l="0" t="0" r="r" b="b"/>
            <a:pathLst>
              <a:path w="88" h="88">
                <a:moveTo>
                  <a:pt x="0" y="0"/>
                </a:moveTo>
                <a:cubicBezTo>
                  <a:pt x="29" y="29"/>
                  <a:pt x="59" y="59"/>
                  <a:pt x="88"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1" name="Freeform 55"/>
          <p:cNvSpPr>
            <a:spLocks/>
          </p:cNvSpPr>
          <p:nvPr/>
        </p:nvSpPr>
        <p:spPr bwMode="auto">
          <a:xfrm>
            <a:off x="5422900" y="4760913"/>
            <a:ext cx="293688" cy="292100"/>
          </a:xfrm>
          <a:custGeom>
            <a:avLst/>
            <a:gdLst>
              <a:gd name="T0" fmla="*/ 0 w 89"/>
              <a:gd name="T1" fmla="*/ 0 h 88"/>
              <a:gd name="T2" fmla="*/ 89 w 89"/>
              <a:gd name="T3" fmla="*/ 88 h 88"/>
            </a:gdLst>
            <a:ahLst/>
            <a:cxnLst>
              <a:cxn ang="0">
                <a:pos x="T0" y="T1"/>
              </a:cxn>
              <a:cxn ang="0">
                <a:pos x="T2" y="T3"/>
              </a:cxn>
            </a:cxnLst>
            <a:rect l="0" t="0" r="r" b="b"/>
            <a:pathLst>
              <a:path w="89" h="88">
                <a:moveTo>
                  <a:pt x="0" y="0"/>
                </a:moveTo>
                <a:cubicBezTo>
                  <a:pt x="30" y="30"/>
                  <a:pt x="60" y="60"/>
                  <a:pt x="89" y="8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2" name="Freeform 56"/>
          <p:cNvSpPr>
            <a:spLocks/>
          </p:cNvSpPr>
          <p:nvPr/>
        </p:nvSpPr>
        <p:spPr bwMode="auto">
          <a:xfrm>
            <a:off x="5551488" y="4784725"/>
            <a:ext cx="274638" cy="277813"/>
          </a:xfrm>
          <a:custGeom>
            <a:avLst/>
            <a:gdLst>
              <a:gd name="T0" fmla="*/ 0 w 83"/>
              <a:gd name="T1" fmla="*/ 0 h 84"/>
              <a:gd name="T2" fmla="*/ 83 w 83"/>
              <a:gd name="T3" fmla="*/ 84 h 84"/>
            </a:gdLst>
            <a:ahLst/>
            <a:cxnLst>
              <a:cxn ang="0">
                <a:pos x="T0" y="T1"/>
              </a:cxn>
              <a:cxn ang="0">
                <a:pos x="T2" y="T3"/>
              </a:cxn>
            </a:cxnLst>
            <a:rect l="0" t="0" r="r" b="b"/>
            <a:pathLst>
              <a:path w="83" h="84">
                <a:moveTo>
                  <a:pt x="0" y="0"/>
                </a:moveTo>
                <a:cubicBezTo>
                  <a:pt x="28" y="28"/>
                  <a:pt x="57" y="57"/>
                  <a:pt x="83"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3" name="Freeform 57"/>
          <p:cNvSpPr>
            <a:spLocks/>
          </p:cNvSpPr>
          <p:nvPr/>
        </p:nvSpPr>
        <p:spPr bwMode="auto">
          <a:xfrm>
            <a:off x="5670550" y="4797425"/>
            <a:ext cx="277813" cy="277813"/>
          </a:xfrm>
          <a:custGeom>
            <a:avLst/>
            <a:gdLst>
              <a:gd name="T0" fmla="*/ 0 w 84"/>
              <a:gd name="T1" fmla="*/ 0 h 84"/>
              <a:gd name="T2" fmla="*/ 84 w 84"/>
              <a:gd name="T3" fmla="*/ 84 h 84"/>
            </a:gdLst>
            <a:ahLst/>
            <a:cxnLst>
              <a:cxn ang="0">
                <a:pos x="T0" y="T1"/>
              </a:cxn>
              <a:cxn ang="0">
                <a:pos x="T2" y="T3"/>
              </a:cxn>
            </a:cxnLst>
            <a:rect l="0" t="0" r="r" b="b"/>
            <a:pathLst>
              <a:path w="84" h="84">
                <a:moveTo>
                  <a:pt x="0" y="0"/>
                </a:moveTo>
                <a:cubicBezTo>
                  <a:pt x="29" y="29"/>
                  <a:pt x="58" y="58"/>
                  <a:pt x="84" y="84"/>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94" name="Freeform 58"/>
          <p:cNvSpPr>
            <a:spLocks/>
          </p:cNvSpPr>
          <p:nvPr/>
        </p:nvSpPr>
        <p:spPr bwMode="auto">
          <a:xfrm>
            <a:off x="5783263" y="4805363"/>
            <a:ext cx="284163" cy="284163"/>
          </a:xfrm>
          <a:custGeom>
            <a:avLst/>
            <a:gdLst>
              <a:gd name="T0" fmla="*/ 0 w 86"/>
              <a:gd name="T1" fmla="*/ 0 h 86"/>
              <a:gd name="T2" fmla="*/ 86 w 86"/>
              <a:gd name="T3" fmla="*/ 86 h 86"/>
            </a:gdLst>
            <a:ahLst/>
            <a:cxnLst>
              <a:cxn ang="0">
                <a:pos x="T0" y="T1"/>
              </a:cxn>
              <a:cxn ang="0">
                <a:pos x="T2" y="T3"/>
              </a:cxn>
            </a:cxnLst>
            <a:rect l="0" t="0" r="r" b="b"/>
            <a:pathLst>
              <a:path w="86" h="86">
                <a:moveTo>
                  <a:pt x="0" y="0"/>
                </a:moveTo>
                <a:cubicBezTo>
                  <a:pt x="31" y="31"/>
                  <a:pt x="60" y="60"/>
                  <a:pt x="86" y="8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5" name="Freeform 59"/>
          <p:cNvSpPr>
            <a:spLocks/>
          </p:cNvSpPr>
          <p:nvPr/>
        </p:nvSpPr>
        <p:spPr bwMode="auto">
          <a:xfrm>
            <a:off x="5908675" y="4827588"/>
            <a:ext cx="268288" cy="265113"/>
          </a:xfrm>
          <a:custGeom>
            <a:avLst/>
            <a:gdLst>
              <a:gd name="T0" fmla="*/ 0 w 81"/>
              <a:gd name="T1" fmla="*/ 0 h 80"/>
              <a:gd name="T2" fmla="*/ 81 w 81"/>
              <a:gd name="T3" fmla="*/ 80 h 80"/>
            </a:gdLst>
            <a:ahLst/>
            <a:cxnLst>
              <a:cxn ang="0">
                <a:pos x="T0" y="T1"/>
              </a:cxn>
              <a:cxn ang="0">
                <a:pos x="T2" y="T3"/>
              </a:cxn>
            </a:cxnLst>
            <a:rect l="0" t="0" r="r" b="b"/>
            <a:pathLst>
              <a:path w="81" h="80">
                <a:moveTo>
                  <a:pt x="0" y="0"/>
                </a:moveTo>
                <a:cubicBezTo>
                  <a:pt x="30" y="29"/>
                  <a:pt x="57" y="57"/>
                  <a:pt x="81" y="80"/>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6" name="Freeform 60"/>
          <p:cNvSpPr>
            <a:spLocks/>
          </p:cNvSpPr>
          <p:nvPr/>
        </p:nvSpPr>
        <p:spPr bwMode="auto">
          <a:xfrm>
            <a:off x="6024563" y="4833938"/>
            <a:ext cx="263525" cy="268288"/>
          </a:xfrm>
          <a:custGeom>
            <a:avLst/>
            <a:gdLst>
              <a:gd name="T0" fmla="*/ 0 w 80"/>
              <a:gd name="T1" fmla="*/ 0 h 81"/>
              <a:gd name="T2" fmla="*/ 80 w 80"/>
              <a:gd name="T3" fmla="*/ 81 h 81"/>
            </a:gdLst>
            <a:ahLst/>
            <a:cxnLst>
              <a:cxn ang="0">
                <a:pos x="T0" y="T1"/>
              </a:cxn>
              <a:cxn ang="0">
                <a:pos x="T2" y="T3"/>
              </a:cxn>
            </a:cxnLst>
            <a:rect l="0" t="0" r="r" b="b"/>
            <a:pathLst>
              <a:path w="80" h="81">
                <a:moveTo>
                  <a:pt x="0" y="0"/>
                </a:moveTo>
                <a:cubicBezTo>
                  <a:pt x="30" y="31"/>
                  <a:pt x="58" y="58"/>
                  <a:pt x="80" y="81"/>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7" name="Freeform 61"/>
          <p:cNvSpPr>
            <a:spLocks/>
          </p:cNvSpPr>
          <p:nvPr/>
        </p:nvSpPr>
        <p:spPr bwMode="auto">
          <a:xfrm>
            <a:off x="6143625" y="4851400"/>
            <a:ext cx="257175" cy="257175"/>
          </a:xfrm>
          <a:custGeom>
            <a:avLst/>
            <a:gdLst>
              <a:gd name="T0" fmla="*/ 0 w 78"/>
              <a:gd name="T1" fmla="*/ 0 h 78"/>
              <a:gd name="T2" fmla="*/ 78 w 78"/>
              <a:gd name="T3" fmla="*/ 78 h 78"/>
            </a:gdLst>
            <a:ahLst/>
            <a:cxnLst>
              <a:cxn ang="0">
                <a:pos x="T0" y="T1"/>
              </a:cxn>
              <a:cxn ang="0">
                <a:pos x="T2" y="T3"/>
              </a:cxn>
            </a:cxnLst>
            <a:rect l="0" t="0" r="r" b="b"/>
            <a:pathLst>
              <a:path w="78" h="78">
                <a:moveTo>
                  <a:pt x="0" y="0"/>
                </a:moveTo>
                <a:cubicBezTo>
                  <a:pt x="31" y="31"/>
                  <a:pt x="58" y="58"/>
                  <a:pt x="78" y="78"/>
                </a:cubicBezTo>
              </a:path>
            </a:pathLst>
          </a:custGeom>
          <a:solidFill>
            <a:srgbClr val="F4D75A"/>
          </a:solid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8" name="Freeform 62"/>
          <p:cNvSpPr>
            <a:spLocks/>
          </p:cNvSpPr>
          <p:nvPr/>
        </p:nvSpPr>
        <p:spPr bwMode="auto">
          <a:xfrm>
            <a:off x="6259513" y="4860925"/>
            <a:ext cx="266700" cy="268288"/>
          </a:xfrm>
          <a:custGeom>
            <a:avLst/>
            <a:gdLst>
              <a:gd name="T0" fmla="*/ 0 w 81"/>
              <a:gd name="T1" fmla="*/ 0 h 81"/>
              <a:gd name="T2" fmla="*/ 81 w 81"/>
              <a:gd name="T3" fmla="*/ 81 h 81"/>
            </a:gdLst>
            <a:ahLst/>
            <a:cxnLst>
              <a:cxn ang="0">
                <a:pos x="T0" y="T1"/>
              </a:cxn>
              <a:cxn ang="0">
                <a:pos x="T2" y="T3"/>
              </a:cxn>
            </a:cxnLst>
            <a:rect l="0" t="0" r="r" b="b"/>
            <a:pathLst>
              <a:path w="81" h="81">
                <a:moveTo>
                  <a:pt x="0" y="0"/>
                </a:moveTo>
                <a:cubicBezTo>
                  <a:pt x="35" y="35"/>
                  <a:pt x="64" y="64"/>
                  <a:pt x="81" y="81"/>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99" name="Freeform 63"/>
          <p:cNvSpPr>
            <a:spLocks/>
          </p:cNvSpPr>
          <p:nvPr/>
        </p:nvSpPr>
        <p:spPr bwMode="auto">
          <a:xfrm>
            <a:off x="5151438" y="3754438"/>
            <a:ext cx="57150" cy="55563"/>
          </a:xfrm>
          <a:custGeom>
            <a:avLst/>
            <a:gdLst>
              <a:gd name="T0" fmla="*/ 0 w 17"/>
              <a:gd name="T1" fmla="*/ 0 h 17"/>
              <a:gd name="T2" fmla="*/ 17 w 17"/>
              <a:gd name="T3" fmla="*/ 17 h 17"/>
            </a:gdLst>
            <a:ahLst/>
            <a:cxnLst>
              <a:cxn ang="0">
                <a:pos x="T0" y="T1"/>
              </a:cxn>
              <a:cxn ang="0">
                <a:pos x="T2" y="T3"/>
              </a:cxn>
            </a:cxnLst>
            <a:rect l="0" t="0" r="r" b="b"/>
            <a:pathLst>
              <a:path w="17" h="17">
                <a:moveTo>
                  <a:pt x="0" y="0"/>
                </a:moveTo>
                <a:cubicBezTo>
                  <a:pt x="0" y="0"/>
                  <a:pt x="6" y="6"/>
                  <a:pt x="17" y="17"/>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0" name="Freeform 64"/>
          <p:cNvSpPr>
            <a:spLocks/>
          </p:cNvSpPr>
          <p:nvPr/>
        </p:nvSpPr>
        <p:spPr bwMode="auto">
          <a:xfrm>
            <a:off x="6378575" y="4873625"/>
            <a:ext cx="254000" cy="255588"/>
          </a:xfrm>
          <a:custGeom>
            <a:avLst/>
            <a:gdLst>
              <a:gd name="T0" fmla="*/ 0 w 77"/>
              <a:gd name="T1" fmla="*/ 0 h 77"/>
              <a:gd name="T2" fmla="*/ 77 w 77"/>
              <a:gd name="T3" fmla="*/ 77 h 77"/>
            </a:gdLst>
            <a:ahLst/>
            <a:cxnLst>
              <a:cxn ang="0">
                <a:pos x="T0" y="T1"/>
              </a:cxn>
              <a:cxn ang="0">
                <a:pos x="T2" y="T3"/>
              </a:cxn>
            </a:cxnLst>
            <a:rect l="0" t="0" r="r" b="b"/>
            <a:pathLst>
              <a:path w="77" h="77">
                <a:moveTo>
                  <a:pt x="0" y="0"/>
                </a:moveTo>
                <a:cubicBezTo>
                  <a:pt x="46" y="46"/>
                  <a:pt x="77" y="77"/>
                  <a:pt x="77" y="7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1" name="Freeform 65"/>
          <p:cNvSpPr>
            <a:spLocks/>
          </p:cNvSpPr>
          <p:nvPr/>
        </p:nvSpPr>
        <p:spPr bwMode="auto">
          <a:xfrm>
            <a:off x="6519863" y="4894263"/>
            <a:ext cx="204788" cy="207963"/>
          </a:xfrm>
          <a:custGeom>
            <a:avLst/>
            <a:gdLst>
              <a:gd name="T0" fmla="*/ 0 w 62"/>
              <a:gd name="T1" fmla="*/ 0 h 63"/>
              <a:gd name="T2" fmla="*/ 62 w 62"/>
              <a:gd name="T3" fmla="*/ 63 h 63"/>
            </a:gdLst>
            <a:ahLst/>
            <a:cxnLst>
              <a:cxn ang="0">
                <a:pos x="T0" y="T1"/>
              </a:cxn>
              <a:cxn ang="0">
                <a:pos x="T2" y="T3"/>
              </a:cxn>
            </a:cxnLst>
            <a:rect l="0" t="0" r="r" b="b"/>
            <a:pathLst>
              <a:path w="62" h="63">
                <a:moveTo>
                  <a:pt x="0" y="0"/>
                </a:moveTo>
                <a:cubicBezTo>
                  <a:pt x="22" y="22"/>
                  <a:pt x="43" y="43"/>
                  <a:pt x="62" y="63"/>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chemeClr val="tx1"/>
              </a:solidFill>
            </a:endParaRPr>
          </a:p>
        </p:txBody>
      </p:sp>
      <p:sp>
        <p:nvSpPr>
          <p:cNvPr id="102" name="Freeform 66"/>
          <p:cNvSpPr>
            <a:spLocks/>
          </p:cNvSpPr>
          <p:nvPr/>
        </p:nvSpPr>
        <p:spPr bwMode="auto">
          <a:xfrm>
            <a:off x="6616700" y="4883150"/>
            <a:ext cx="184150" cy="188913"/>
          </a:xfrm>
          <a:custGeom>
            <a:avLst/>
            <a:gdLst>
              <a:gd name="T0" fmla="*/ 0 w 56"/>
              <a:gd name="T1" fmla="*/ 0 h 57"/>
              <a:gd name="T2" fmla="*/ 56 w 56"/>
              <a:gd name="T3" fmla="*/ 57 h 57"/>
            </a:gdLst>
            <a:ahLst/>
            <a:cxnLst>
              <a:cxn ang="0">
                <a:pos x="T0" y="T1"/>
              </a:cxn>
              <a:cxn ang="0">
                <a:pos x="T2" y="T3"/>
              </a:cxn>
            </a:cxnLst>
            <a:rect l="0" t="0" r="r" b="b"/>
            <a:pathLst>
              <a:path w="56" h="57">
                <a:moveTo>
                  <a:pt x="0" y="0"/>
                </a:moveTo>
                <a:cubicBezTo>
                  <a:pt x="19" y="20"/>
                  <a:pt x="38" y="39"/>
                  <a:pt x="56" y="57"/>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3" name="Freeform 67"/>
          <p:cNvSpPr>
            <a:spLocks/>
          </p:cNvSpPr>
          <p:nvPr/>
        </p:nvSpPr>
        <p:spPr bwMode="auto">
          <a:xfrm>
            <a:off x="6678613" y="4840288"/>
            <a:ext cx="188913" cy="192088"/>
          </a:xfrm>
          <a:custGeom>
            <a:avLst/>
            <a:gdLst>
              <a:gd name="T0" fmla="*/ 0 w 57"/>
              <a:gd name="T1" fmla="*/ 0 h 58"/>
              <a:gd name="T2" fmla="*/ 57 w 57"/>
              <a:gd name="T3" fmla="*/ 58 h 58"/>
            </a:gdLst>
            <a:ahLst/>
            <a:cxnLst>
              <a:cxn ang="0">
                <a:pos x="T0" y="T1"/>
              </a:cxn>
              <a:cxn ang="0">
                <a:pos x="T2" y="T3"/>
              </a:cxn>
            </a:cxnLst>
            <a:rect l="0" t="0" r="r" b="b"/>
            <a:pathLst>
              <a:path w="57" h="58">
                <a:moveTo>
                  <a:pt x="0" y="0"/>
                </a:moveTo>
                <a:cubicBezTo>
                  <a:pt x="20" y="20"/>
                  <a:pt x="39" y="40"/>
                  <a:pt x="57" y="58"/>
                </a:cubicBezTo>
              </a:path>
            </a:pathLst>
          </a:custGeom>
          <a:noFill/>
          <a:ln w="14288" cap="flat">
            <a:solidFill>
              <a:schemeClr val="tx1"/>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4" name="Freeform 68"/>
          <p:cNvSpPr>
            <a:spLocks/>
          </p:cNvSpPr>
          <p:nvPr/>
        </p:nvSpPr>
        <p:spPr bwMode="auto">
          <a:xfrm>
            <a:off x="6738938" y="4797425"/>
            <a:ext cx="190500"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5" name="Freeform 69"/>
          <p:cNvSpPr>
            <a:spLocks/>
          </p:cNvSpPr>
          <p:nvPr/>
        </p:nvSpPr>
        <p:spPr bwMode="auto">
          <a:xfrm>
            <a:off x="6804025" y="4757738"/>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6" name="Freeform 70"/>
          <p:cNvSpPr>
            <a:spLocks/>
          </p:cNvSpPr>
          <p:nvPr/>
        </p:nvSpPr>
        <p:spPr bwMode="auto">
          <a:xfrm>
            <a:off x="6867525" y="4714875"/>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19"/>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7" name="Freeform 71"/>
          <p:cNvSpPr>
            <a:spLocks/>
          </p:cNvSpPr>
          <p:nvPr/>
        </p:nvSpPr>
        <p:spPr bwMode="auto">
          <a:xfrm>
            <a:off x="6929438" y="4672013"/>
            <a:ext cx="192088" cy="192088"/>
          </a:xfrm>
          <a:custGeom>
            <a:avLst/>
            <a:gdLst>
              <a:gd name="T0" fmla="*/ 0 w 58"/>
              <a:gd name="T1" fmla="*/ 0 h 58"/>
              <a:gd name="T2" fmla="*/ 58 w 58"/>
              <a:gd name="T3" fmla="*/ 58 h 58"/>
            </a:gdLst>
            <a:ahLst/>
            <a:cxnLst>
              <a:cxn ang="0">
                <a:pos x="T0" y="T1"/>
              </a:cxn>
              <a:cxn ang="0">
                <a:pos x="T2" y="T3"/>
              </a:cxn>
            </a:cxnLst>
            <a:rect l="0" t="0" r="r" b="b"/>
            <a:pathLst>
              <a:path w="58" h="58">
                <a:moveTo>
                  <a:pt x="0" y="0"/>
                </a:moveTo>
                <a:cubicBezTo>
                  <a:pt x="20" y="20"/>
                  <a:pt x="40" y="40"/>
                  <a:pt x="58" y="58"/>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8" name="Freeform 72"/>
          <p:cNvSpPr>
            <a:spLocks/>
          </p:cNvSpPr>
          <p:nvPr/>
        </p:nvSpPr>
        <p:spPr bwMode="auto">
          <a:xfrm>
            <a:off x="6996113" y="4632325"/>
            <a:ext cx="185738"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09" name="Freeform 73"/>
          <p:cNvSpPr>
            <a:spLocks/>
          </p:cNvSpPr>
          <p:nvPr/>
        </p:nvSpPr>
        <p:spPr bwMode="auto">
          <a:xfrm>
            <a:off x="7059613" y="4589463"/>
            <a:ext cx="184150" cy="185738"/>
          </a:xfrm>
          <a:custGeom>
            <a:avLst/>
            <a:gdLst>
              <a:gd name="T0" fmla="*/ 0 w 56"/>
              <a:gd name="T1" fmla="*/ 0 h 56"/>
              <a:gd name="T2" fmla="*/ 56 w 56"/>
              <a:gd name="T3" fmla="*/ 56 h 56"/>
            </a:gdLst>
            <a:ahLst/>
            <a:cxnLst>
              <a:cxn ang="0">
                <a:pos x="T0" y="T1"/>
              </a:cxn>
              <a:cxn ang="0">
                <a:pos x="T2" y="T3"/>
              </a:cxn>
            </a:cxnLst>
            <a:rect l="0" t="0" r="r" b="b"/>
            <a:pathLst>
              <a:path w="56" h="56">
                <a:moveTo>
                  <a:pt x="0" y="0"/>
                </a:moveTo>
                <a:cubicBezTo>
                  <a:pt x="20" y="20"/>
                  <a:pt x="39" y="39"/>
                  <a:pt x="56" y="56"/>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0" name="Freeform 74"/>
          <p:cNvSpPr>
            <a:spLocks/>
          </p:cNvSpPr>
          <p:nvPr/>
        </p:nvSpPr>
        <p:spPr bwMode="auto">
          <a:xfrm>
            <a:off x="7131050" y="4559300"/>
            <a:ext cx="176213" cy="176213"/>
          </a:xfrm>
          <a:custGeom>
            <a:avLst/>
            <a:gdLst>
              <a:gd name="T0" fmla="*/ 0 w 53"/>
              <a:gd name="T1" fmla="*/ 0 h 53"/>
              <a:gd name="T2" fmla="*/ 53 w 53"/>
              <a:gd name="T3" fmla="*/ 53 h 53"/>
            </a:gdLst>
            <a:ahLst/>
            <a:cxnLst>
              <a:cxn ang="0">
                <a:pos x="T0" y="T1"/>
              </a:cxn>
              <a:cxn ang="0">
                <a:pos x="T2" y="T3"/>
              </a:cxn>
            </a:cxnLst>
            <a:rect l="0" t="0" r="r" b="b"/>
            <a:pathLst>
              <a:path w="53" h="53">
                <a:moveTo>
                  <a:pt x="0" y="0"/>
                </a:moveTo>
                <a:cubicBezTo>
                  <a:pt x="19" y="18"/>
                  <a:pt x="37" y="36"/>
                  <a:pt x="53" y="53"/>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1" name="Freeform 75"/>
          <p:cNvSpPr>
            <a:spLocks/>
          </p:cNvSpPr>
          <p:nvPr/>
        </p:nvSpPr>
        <p:spPr bwMode="auto">
          <a:xfrm>
            <a:off x="7204075" y="4524375"/>
            <a:ext cx="158750" cy="161925"/>
          </a:xfrm>
          <a:custGeom>
            <a:avLst/>
            <a:gdLst>
              <a:gd name="T0" fmla="*/ 0 w 48"/>
              <a:gd name="T1" fmla="*/ 0 h 49"/>
              <a:gd name="T2" fmla="*/ 48 w 48"/>
              <a:gd name="T3" fmla="*/ 49 h 49"/>
            </a:gdLst>
            <a:ahLst/>
            <a:cxnLst>
              <a:cxn ang="0">
                <a:pos x="T0" y="T1"/>
              </a:cxn>
              <a:cxn ang="0">
                <a:pos x="T2" y="T3"/>
              </a:cxn>
            </a:cxnLst>
            <a:rect l="0" t="0" r="r" b="b"/>
            <a:pathLst>
              <a:path w="48" h="49">
                <a:moveTo>
                  <a:pt x="0" y="0"/>
                </a:moveTo>
                <a:cubicBezTo>
                  <a:pt x="17" y="17"/>
                  <a:pt x="33" y="34"/>
                  <a:pt x="48" y="49"/>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2" name="Freeform 76"/>
          <p:cNvSpPr>
            <a:spLocks/>
          </p:cNvSpPr>
          <p:nvPr/>
        </p:nvSpPr>
        <p:spPr bwMode="auto">
          <a:xfrm>
            <a:off x="7310438" y="4527550"/>
            <a:ext cx="119063" cy="115888"/>
          </a:xfrm>
          <a:custGeom>
            <a:avLst/>
            <a:gdLst>
              <a:gd name="T0" fmla="*/ 0 w 36"/>
              <a:gd name="T1" fmla="*/ 0 h 35"/>
              <a:gd name="T2" fmla="*/ 36 w 36"/>
              <a:gd name="T3" fmla="*/ 35 h 35"/>
            </a:gdLst>
            <a:ahLst/>
            <a:cxnLst>
              <a:cxn ang="0">
                <a:pos x="T0" y="T1"/>
              </a:cxn>
              <a:cxn ang="0">
                <a:pos x="T2" y="T3"/>
              </a:cxn>
            </a:cxnLst>
            <a:rect l="0" t="0" r="r" b="b"/>
            <a:pathLst>
              <a:path w="36" h="35">
                <a:moveTo>
                  <a:pt x="0" y="0"/>
                </a:moveTo>
                <a:cubicBezTo>
                  <a:pt x="13" y="12"/>
                  <a:pt x="25" y="24"/>
                  <a:pt x="36" y="3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3" name="Freeform 77"/>
          <p:cNvSpPr>
            <a:spLocks/>
          </p:cNvSpPr>
          <p:nvPr/>
        </p:nvSpPr>
        <p:spPr bwMode="auto">
          <a:xfrm>
            <a:off x="7419975" y="4527550"/>
            <a:ext cx="71438" cy="71438"/>
          </a:xfrm>
          <a:custGeom>
            <a:avLst/>
            <a:gdLst>
              <a:gd name="T0" fmla="*/ 0 w 22"/>
              <a:gd name="T1" fmla="*/ 0 h 22"/>
              <a:gd name="T2" fmla="*/ 22 w 22"/>
              <a:gd name="T3" fmla="*/ 22 h 22"/>
            </a:gdLst>
            <a:ahLst/>
            <a:cxnLst>
              <a:cxn ang="0">
                <a:pos x="T0" y="T1"/>
              </a:cxn>
              <a:cxn ang="0">
                <a:pos x="T2" y="T3"/>
              </a:cxn>
            </a:cxnLst>
            <a:rect l="0" t="0" r="r" b="b"/>
            <a:pathLst>
              <a:path w="22" h="22">
                <a:moveTo>
                  <a:pt x="0" y="0"/>
                </a:moveTo>
                <a:cubicBezTo>
                  <a:pt x="7" y="8"/>
                  <a:pt x="15" y="15"/>
                  <a:pt x="22" y="22"/>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14" name="Freeform 78"/>
          <p:cNvSpPr>
            <a:spLocks/>
          </p:cNvSpPr>
          <p:nvPr/>
        </p:nvSpPr>
        <p:spPr bwMode="auto">
          <a:xfrm>
            <a:off x="7508875" y="4513263"/>
            <a:ext cx="49213" cy="50800"/>
          </a:xfrm>
          <a:custGeom>
            <a:avLst/>
            <a:gdLst>
              <a:gd name="T0" fmla="*/ 0 w 15"/>
              <a:gd name="T1" fmla="*/ 0 h 15"/>
              <a:gd name="T2" fmla="*/ 15 w 15"/>
              <a:gd name="T3" fmla="*/ 15 h 15"/>
            </a:gdLst>
            <a:ahLst/>
            <a:cxnLst>
              <a:cxn ang="0">
                <a:pos x="T0" y="T1"/>
              </a:cxn>
              <a:cxn ang="0">
                <a:pos x="T2" y="T3"/>
              </a:cxn>
            </a:cxnLst>
            <a:rect l="0" t="0" r="r" b="b"/>
            <a:pathLst>
              <a:path w="15" h="15">
                <a:moveTo>
                  <a:pt x="0" y="0"/>
                </a:moveTo>
                <a:cubicBezTo>
                  <a:pt x="5" y="5"/>
                  <a:pt x="10" y="10"/>
                  <a:pt x="15" y="15"/>
                </a:cubicBezTo>
              </a:path>
            </a:pathLst>
          </a:custGeom>
          <a:noFill/>
          <a:ln w="14288"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3" name="Line 87"/>
          <p:cNvSpPr>
            <a:spLocks noChangeShapeType="1"/>
          </p:cNvSpPr>
          <p:nvPr/>
        </p:nvSpPr>
        <p:spPr bwMode="auto">
          <a:xfrm flipV="1">
            <a:off x="4589463" y="3671888"/>
            <a:ext cx="377825" cy="16510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4" name="Line 88"/>
          <p:cNvSpPr>
            <a:spLocks noChangeShapeType="1"/>
          </p:cNvSpPr>
          <p:nvPr/>
        </p:nvSpPr>
        <p:spPr bwMode="auto">
          <a:xfrm flipH="1" flipV="1">
            <a:off x="6688138" y="3621088"/>
            <a:ext cx="414338" cy="6350"/>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5" name="Line 89"/>
          <p:cNvSpPr>
            <a:spLocks noChangeShapeType="1"/>
          </p:cNvSpPr>
          <p:nvPr/>
        </p:nvSpPr>
        <p:spPr bwMode="auto">
          <a:xfrm flipH="1" flipV="1">
            <a:off x="6165850" y="2709863"/>
            <a:ext cx="407988" cy="333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90"/>
          <p:cNvSpPr>
            <a:spLocks noChangeShapeType="1"/>
          </p:cNvSpPr>
          <p:nvPr/>
        </p:nvSpPr>
        <p:spPr bwMode="auto">
          <a:xfrm flipV="1">
            <a:off x="4078288" y="4656138"/>
            <a:ext cx="442913" cy="2079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rgbClr val="54345E"/>
              </a:solidFill>
            </a:endParaRPr>
          </a:p>
        </p:txBody>
      </p:sp>
      <p:sp>
        <p:nvSpPr>
          <p:cNvPr id="127" name="Line 91"/>
          <p:cNvSpPr>
            <a:spLocks noChangeShapeType="1"/>
          </p:cNvSpPr>
          <p:nvPr/>
        </p:nvSpPr>
        <p:spPr bwMode="auto">
          <a:xfrm flipH="1">
            <a:off x="7151688" y="4513263"/>
            <a:ext cx="442913" cy="7938"/>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128" name="Line 92"/>
          <p:cNvSpPr>
            <a:spLocks noChangeShapeType="1"/>
          </p:cNvSpPr>
          <p:nvPr/>
        </p:nvSpPr>
        <p:spPr bwMode="auto">
          <a:xfrm flipV="1">
            <a:off x="5129213" y="2706688"/>
            <a:ext cx="360363" cy="131763"/>
          </a:xfrm>
          <a:prstGeom prst="line">
            <a:avLst/>
          </a:prstGeom>
          <a:noFill/>
          <a:ln w="26988" cap="flat">
            <a:solidFill>
              <a:schemeClr val="tx1"/>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0871617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ALT T&amp;L Framework">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40763" t="33990" b="15169"/>
          <a:stretch/>
        </p:blipFill>
        <p:spPr>
          <a:xfrm>
            <a:off x="13016" y="-1"/>
            <a:ext cx="7568884" cy="6451601"/>
          </a:xfrm>
          <a:prstGeom prst="rect">
            <a:avLst/>
          </a:prstGeom>
        </p:spPr>
      </p:pic>
      <p:sp>
        <p:nvSpPr>
          <p:cNvPr id="112" name="Rounded Rectangle 111"/>
          <p:cNvSpPr/>
          <p:nvPr/>
        </p:nvSpPr>
        <p:spPr>
          <a:xfrm>
            <a:off x="6346628" y="193870"/>
            <a:ext cx="3984940" cy="510285"/>
          </a:xfrm>
          <a:prstGeom prst="roundRect">
            <a:avLst>
              <a:gd name="adj" fmla="val 34537"/>
            </a:avLst>
          </a:prstGeom>
          <a:solidFill>
            <a:srgbClr val="233C7F"/>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ARCHWAY KNOWLEDGE CURRICULUM</a:t>
            </a:r>
          </a:p>
        </p:txBody>
      </p:sp>
      <p:sp>
        <p:nvSpPr>
          <p:cNvPr id="113" name="Rounded Rectangle 112"/>
          <p:cNvSpPr/>
          <p:nvPr/>
        </p:nvSpPr>
        <p:spPr>
          <a:xfrm>
            <a:off x="6346628" y="2094389"/>
            <a:ext cx="3986718" cy="493776"/>
          </a:xfrm>
          <a:prstGeom prst="roundRect">
            <a:avLst>
              <a:gd name="adj" fmla="val 34537"/>
            </a:avLst>
          </a:prstGeom>
          <a:solidFill>
            <a:srgbClr val="9259A4"/>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CORE EXPECTATIONS</a:t>
            </a:r>
          </a:p>
        </p:txBody>
      </p:sp>
      <p:sp>
        <p:nvSpPr>
          <p:cNvPr id="114" name="Rounded Rectangle 113"/>
          <p:cNvSpPr/>
          <p:nvPr/>
        </p:nvSpPr>
        <p:spPr>
          <a:xfrm>
            <a:off x="6342388" y="3389289"/>
            <a:ext cx="3984940" cy="482475"/>
          </a:xfrm>
          <a:prstGeom prst="roundRect">
            <a:avLst>
              <a:gd name="adj" fmla="val 34537"/>
            </a:avLst>
          </a:prstGeom>
          <a:solidFill>
            <a:srgbClr val="3985C6"/>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t>HIGH-IMPACT PEDAGOGY</a:t>
            </a:r>
          </a:p>
        </p:txBody>
      </p:sp>
      <p:sp>
        <p:nvSpPr>
          <p:cNvPr id="115" name="TextBox 114"/>
          <p:cNvSpPr txBox="1"/>
          <p:nvPr/>
        </p:nvSpPr>
        <p:spPr>
          <a:xfrm>
            <a:off x="6346628" y="692695"/>
            <a:ext cx="5516024" cy="1308050"/>
          </a:xfrm>
          <a:prstGeom prst="rect">
            <a:avLst/>
          </a:prstGeom>
          <a:noFill/>
        </p:spPr>
        <p:txBody>
          <a:bodyPr wrap="square" rtlCol="0">
            <a:spAutoFit/>
          </a:bodyPr>
          <a:lstStyle/>
          <a:p>
            <a:r>
              <a:rPr lang="en-GB" sz="1300"/>
              <a:t>The acquisition, retention and application of knowledge is the driving, underpinning philosophy of teaching and learning at Archway Learning Trust. Our knowledge curriculum is detailed, sequenced and mapped deliberately and coherently. Retention and retrieval is embedded and integral to the curriculum. Teachers deliver the knowledge curriculum and adapt the lessons to meet the specific needs of their classes</a:t>
            </a:r>
            <a:r>
              <a:rPr lang="en-GB" sz="1400"/>
              <a:t>.</a:t>
            </a:r>
          </a:p>
        </p:txBody>
      </p:sp>
      <p:sp>
        <p:nvSpPr>
          <p:cNvPr id="116" name="TextBox 115"/>
          <p:cNvSpPr txBox="1"/>
          <p:nvPr/>
        </p:nvSpPr>
        <p:spPr>
          <a:xfrm>
            <a:off x="6342388" y="2589288"/>
            <a:ext cx="5482945" cy="692497"/>
          </a:xfrm>
          <a:prstGeom prst="rect">
            <a:avLst/>
          </a:prstGeom>
          <a:noFill/>
        </p:spPr>
        <p:txBody>
          <a:bodyPr wrap="square" rtlCol="0">
            <a:spAutoFit/>
          </a:bodyPr>
          <a:lstStyle/>
          <a:p>
            <a:pPr>
              <a:spcAft>
                <a:spcPts val="600"/>
              </a:spcAft>
            </a:pPr>
            <a:r>
              <a:rPr lang="en-GB" sz="1300"/>
              <a:t>Our core expectations can be seen in every lesson, every day, everywhere within the Trust. They ensure the conditions for learning are optimised and allow teachers to focus on providing high-impact pedagogy. </a:t>
            </a:r>
          </a:p>
        </p:txBody>
      </p:sp>
      <p:sp>
        <p:nvSpPr>
          <p:cNvPr id="117" name="TextBox 116"/>
          <p:cNvSpPr txBox="1"/>
          <p:nvPr/>
        </p:nvSpPr>
        <p:spPr>
          <a:xfrm>
            <a:off x="6374387" y="3921306"/>
            <a:ext cx="5488128" cy="692497"/>
          </a:xfrm>
          <a:prstGeom prst="rect">
            <a:avLst/>
          </a:prstGeom>
          <a:noFill/>
        </p:spPr>
        <p:txBody>
          <a:bodyPr wrap="square" rtlCol="0">
            <a:spAutoFit/>
          </a:bodyPr>
          <a:lstStyle/>
          <a:p>
            <a:pPr>
              <a:spcAft>
                <a:spcPts val="600"/>
              </a:spcAft>
            </a:pPr>
            <a:r>
              <a:rPr lang="en-GB" sz="1300"/>
              <a:t>These evidence-informed, practical strategies build and secure powerful knowledge for our students. Our teachers plan their lessons with a clear focus on these high-impact strategies. </a:t>
            </a:r>
          </a:p>
        </p:txBody>
      </p:sp>
      <p:sp>
        <p:nvSpPr>
          <p:cNvPr id="118" name="Rounded Rectangle 117"/>
          <p:cNvSpPr/>
          <p:nvPr/>
        </p:nvSpPr>
        <p:spPr>
          <a:xfrm>
            <a:off x="6354653" y="4744143"/>
            <a:ext cx="3984940" cy="482475"/>
          </a:xfrm>
          <a:prstGeom prst="roundRect">
            <a:avLst>
              <a:gd name="adj" fmla="val 34537"/>
            </a:avLst>
          </a:prstGeom>
          <a:solidFill>
            <a:srgbClr val="FFEC9B"/>
          </a:solidFill>
          <a:ln w="3175">
            <a:solidFill>
              <a:schemeClr val="tx1"/>
            </a:solid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solidFill>
              </a:rPr>
              <a:t>RESEARCH-INFORMED INNOVATION</a:t>
            </a:r>
          </a:p>
        </p:txBody>
      </p:sp>
      <p:sp>
        <p:nvSpPr>
          <p:cNvPr id="119" name="TextBox 118"/>
          <p:cNvSpPr txBox="1"/>
          <p:nvPr/>
        </p:nvSpPr>
        <p:spPr>
          <a:xfrm>
            <a:off x="6348095" y="5272751"/>
            <a:ext cx="5500193" cy="892552"/>
          </a:xfrm>
          <a:prstGeom prst="rect">
            <a:avLst/>
          </a:prstGeom>
          <a:noFill/>
        </p:spPr>
        <p:txBody>
          <a:bodyPr wrap="square" rtlCol="0">
            <a:spAutoFit/>
          </a:bodyPr>
          <a:lstStyle/>
          <a:p>
            <a:pPr>
              <a:spcAft>
                <a:spcPts val="600"/>
              </a:spcAft>
            </a:pPr>
            <a:r>
              <a:rPr lang="en-GB" sz="1300"/>
              <a:t>We are passionate about enriching our teaching and learning with research-informed innovation into effective teaching and learning. Our teachers read, watch, listen to and engage in vibrant learning opportunities within and beyond the Trust, trialling, developing and sharing innovative practice.</a:t>
            </a:r>
          </a:p>
        </p:txBody>
      </p:sp>
      <p:sp>
        <p:nvSpPr>
          <p:cNvPr id="14" name="Rectangle 13"/>
          <p:cNvSpPr/>
          <p:nvPr/>
        </p:nvSpPr>
        <p:spPr>
          <a:xfrm>
            <a:off x="0" y="6339146"/>
            <a:ext cx="12192000" cy="5188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hevron 14"/>
          <p:cNvSpPr/>
          <p:nvPr/>
        </p:nvSpPr>
        <p:spPr>
          <a:xfrm>
            <a:off x="2592980" y="6339146"/>
            <a:ext cx="7831180" cy="521686"/>
          </a:xfrm>
          <a:prstGeom prst="chevron">
            <a:avLst/>
          </a:prstGeom>
          <a:solidFill>
            <a:schemeClr val="accent5">
              <a:lumMod val="5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ALT TEACHING AND LEARNING FRAMEWORK</a:t>
            </a:r>
            <a:endParaRPr lang="en-GB" sz="1600" b="0">
              <a:solidFill>
                <a:schemeClr val="bg1"/>
              </a:solidFill>
            </a:endParaRPr>
          </a:p>
        </p:txBody>
      </p:sp>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t="1" r="59982" b="-5988"/>
          <a:stretch/>
        </p:blipFill>
        <p:spPr>
          <a:xfrm>
            <a:off x="11645153" y="6420114"/>
            <a:ext cx="487873" cy="429535"/>
          </a:xfrm>
          <a:prstGeom prst="rect">
            <a:avLst/>
          </a:prstGeom>
        </p:spPr>
      </p:pic>
    </p:spTree>
    <p:extLst>
      <p:ext uri="{BB962C8B-B14F-4D97-AF65-F5344CB8AC3E}">
        <p14:creationId xmlns:p14="http://schemas.microsoft.com/office/powerpoint/2010/main" val="788744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LT Title - Spaced Retrieval">
    <p:spTree>
      <p:nvGrpSpPr>
        <p:cNvPr id="1" name=""/>
        <p:cNvGrpSpPr/>
        <p:nvPr/>
      </p:nvGrpSpPr>
      <p:grpSpPr>
        <a:xfrm>
          <a:off x="0" y="0"/>
          <a:ext cx="0" cy="0"/>
          <a:chOff x="0" y="0"/>
          <a:chExt cx="0" cy="0"/>
        </a:xfrm>
      </p:grpSpPr>
      <p:sp>
        <p:nvSpPr>
          <p:cNvPr id="25" name="TextBox 24"/>
          <p:cNvSpPr txBox="1"/>
          <p:nvPr/>
        </p:nvSpPr>
        <p:spPr>
          <a:xfrm>
            <a:off x="304799" y="1229339"/>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3" name="TextBox 32"/>
          <p:cNvSpPr txBox="1"/>
          <p:nvPr/>
        </p:nvSpPr>
        <p:spPr>
          <a:xfrm>
            <a:off x="4258232" y="1229338"/>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4" name="TextBox 33"/>
          <p:cNvSpPr txBox="1"/>
          <p:nvPr/>
        </p:nvSpPr>
        <p:spPr>
          <a:xfrm>
            <a:off x="8220631" y="1235971"/>
            <a:ext cx="3708000" cy="4680000"/>
          </a:xfrm>
          <a:prstGeom prst="rect">
            <a:avLst/>
          </a:prstGeom>
          <a:solidFill>
            <a:schemeClr val="bg1"/>
          </a:solidFill>
          <a:ln w="28575">
            <a:solidFill>
              <a:srgbClr val="0B5196"/>
            </a:solidFill>
          </a:ln>
        </p:spPr>
        <p:txBody>
          <a:bodyPr wrap="square" rtlCol="0">
            <a:spAutoFit/>
          </a:bodyPr>
          <a:lstStyle/>
          <a:p>
            <a:endParaRPr lang="en-GB"/>
          </a:p>
        </p:txBody>
      </p:sp>
      <p:sp>
        <p:nvSpPr>
          <p:cNvPr id="26" name="TextBox 25"/>
          <p:cNvSpPr txBox="1"/>
          <p:nvPr/>
        </p:nvSpPr>
        <p:spPr>
          <a:xfrm>
            <a:off x="304799"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Current Learning from KO</a:t>
            </a:r>
            <a:endParaRPr lang="en-GB" sz="2400">
              <a:solidFill>
                <a:schemeClr val="bg1"/>
              </a:solidFill>
            </a:endParaRPr>
          </a:p>
        </p:txBody>
      </p:sp>
      <p:sp>
        <p:nvSpPr>
          <p:cNvPr id="36" name="TextBox 35"/>
          <p:cNvSpPr txBox="1"/>
          <p:nvPr/>
        </p:nvSpPr>
        <p:spPr>
          <a:xfrm>
            <a:off x="4268894" y="1245664"/>
            <a:ext cx="3708000" cy="41293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Recent Learning</a:t>
            </a:r>
            <a:endParaRPr lang="en-GB" sz="2400">
              <a:solidFill>
                <a:schemeClr val="bg1"/>
              </a:solidFill>
            </a:endParaRPr>
          </a:p>
        </p:txBody>
      </p:sp>
      <p:sp>
        <p:nvSpPr>
          <p:cNvPr id="37" name="TextBox 36"/>
          <p:cNvSpPr txBox="1"/>
          <p:nvPr/>
        </p:nvSpPr>
        <p:spPr>
          <a:xfrm>
            <a:off x="8238560" y="1245664"/>
            <a:ext cx="3708000" cy="414024"/>
          </a:xfrm>
          <a:prstGeom prst="rect">
            <a:avLst/>
          </a:prstGeom>
          <a:solidFill>
            <a:srgbClr val="002060"/>
          </a:solidFill>
        </p:spPr>
        <p:txBody>
          <a:bodyPr wrap="square" rtlCol="0">
            <a:spAutoFit/>
          </a:bodyPr>
          <a:lstStyle/>
          <a:p>
            <a:pPr algn="ctr">
              <a:lnSpc>
                <a:spcPts val="2500"/>
              </a:lnSpc>
            </a:pPr>
            <a:r>
              <a:rPr lang="en-GB" sz="2400" baseline="0">
                <a:solidFill>
                  <a:schemeClr val="bg1"/>
                </a:solidFill>
              </a:rPr>
              <a:t>Long-term Learning </a:t>
            </a:r>
          </a:p>
        </p:txBody>
      </p:sp>
      <p:sp>
        <p:nvSpPr>
          <p:cNvPr id="50" name="Text Placeholder 30"/>
          <p:cNvSpPr>
            <a:spLocks noGrp="1"/>
          </p:cNvSpPr>
          <p:nvPr>
            <p:ph type="body" sz="quarter" idx="11"/>
          </p:nvPr>
        </p:nvSpPr>
        <p:spPr>
          <a:xfrm>
            <a:off x="425020" y="1791632"/>
            <a:ext cx="3474627" cy="4026467"/>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51" name="Text Placeholder 30"/>
          <p:cNvSpPr>
            <a:spLocks noGrp="1"/>
          </p:cNvSpPr>
          <p:nvPr>
            <p:ph type="body" sz="quarter" idx="12"/>
          </p:nvPr>
        </p:nvSpPr>
        <p:spPr>
          <a:xfrm>
            <a:off x="4374918" y="1790542"/>
            <a:ext cx="3474627" cy="4047069"/>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52" name="Text Placeholder 30"/>
          <p:cNvSpPr>
            <a:spLocks noGrp="1"/>
          </p:cNvSpPr>
          <p:nvPr>
            <p:ph type="body" sz="quarter" idx="13"/>
          </p:nvPr>
        </p:nvSpPr>
        <p:spPr>
          <a:xfrm>
            <a:off x="8336532" y="1791633"/>
            <a:ext cx="3474627" cy="4053962"/>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32" name="TextBox 31"/>
          <p:cNvSpPr txBox="1"/>
          <p:nvPr/>
        </p:nvSpPr>
        <p:spPr>
          <a:xfrm>
            <a:off x="112111" y="5934641"/>
            <a:ext cx="11945418" cy="461665"/>
          </a:xfrm>
          <a:prstGeom prst="rect">
            <a:avLst/>
          </a:prstGeom>
          <a:noFill/>
        </p:spPr>
        <p:txBody>
          <a:bodyPr wrap="square" rtlCol="0">
            <a:spAutoFit/>
          </a:bodyPr>
          <a:lstStyle/>
          <a:p>
            <a:pPr algn="ctr"/>
            <a:r>
              <a:rPr lang="en-GB" sz="2400" i="1">
                <a:solidFill>
                  <a:srgbClr val="002060"/>
                </a:solidFill>
              </a:rPr>
              <a:t>Retrieve from memory</a:t>
            </a:r>
            <a:r>
              <a:rPr lang="en-GB" sz="2400" i="1" baseline="0">
                <a:solidFill>
                  <a:srgbClr val="002060"/>
                </a:solidFill>
              </a:rPr>
              <a:t> without </a:t>
            </a:r>
            <a:r>
              <a:rPr lang="en-GB" sz="2400" i="1">
                <a:solidFill>
                  <a:srgbClr val="002060"/>
                </a:solidFill>
              </a:rPr>
              <a:t>prompts or discussion.</a:t>
            </a:r>
            <a:r>
              <a:rPr lang="en-GB" sz="2400" i="1" baseline="0">
                <a:solidFill>
                  <a:srgbClr val="002060"/>
                </a:solidFill>
              </a:rPr>
              <a:t> Y</a:t>
            </a:r>
            <a:r>
              <a:rPr lang="en-GB" sz="2400" i="1">
                <a:solidFill>
                  <a:srgbClr val="002060"/>
                </a:solidFill>
              </a:rPr>
              <a:t>ou must write something for</a:t>
            </a:r>
            <a:r>
              <a:rPr lang="en-GB" sz="2400" i="1" baseline="0">
                <a:solidFill>
                  <a:srgbClr val="002060"/>
                </a:solidFill>
              </a:rPr>
              <a:t> each.</a:t>
            </a:r>
            <a:endParaRPr lang="en-GB" sz="2400" i="1">
              <a:solidFill>
                <a:srgbClr val="002060"/>
              </a:solidFill>
            </a:endParaRPr>
          </a:p>
        </p:txBody>
      </p:sp>
      <p:sp>
        <p:nvSpPr>
          <p:cNvPr id="24" name="TextBox 23"/>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8"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45" name="Rectangle 4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6" name="Picture 45"/>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47" name="Pentagon 4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48" name="Chevron 4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49" name="Chevron 4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3" name="Chevron 5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851465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25" name="TextBox 24"/>
          <p:cNvSpPr txBox="1"/>
          <p:nvPr/>
        </p:nvSpPr>
        <p:spPr>
          <a:xfrm>
            <a:off x="304799" y="1372768"/>
            <a:ext cx="11623832" cy="4680000"/>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50" name="Text Placeholder 30"/>
          <p:cNvSpPr>
            <a:spLocks noGrp="1"/>
          </p:cNvSpPr>
          <p:nvPr>
            <p:ph type="body" sz="quarter" idx="11"/>
          </p:nvPr>
        </p:nvSpPr>
        <p:spPr>
          <a:xfrm>
            <a:off x="425020" y="1501023"/>
            <a:ext cx="11363568" cy="4460506"/>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22" name="Rectangle 21"/>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icture 29"/>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32" name="Pentagon 31"/>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3" name="Chevron 32"/>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4" name="Chevron 33"/>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5" name="Chevron 34"/>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3605766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ALT Title - Retrieval Blank">
    <p:spTree>
      <p:nvGrpSpPr>
        <p:cNvPr id="1" name=""/>
        <p:cNvGrpSpPr/>
        <p:nvPr/>
      </p:nvGrpSpPr>
      <p:grpSpPr>
        <a:xfrm>
          <a:off x="0" y="0"/>
          <a:ext cx="0" cy="0"/>
          <a:chOff x="0" y="0"/>
          <a:chExt cx="0" cy="0"/>
        </a:xfrm>
      </p:grpSpPr>
      <p:sp>
        <p:nvSpPr>
          <p:cNvPr id="38" name="TextBox 37"/>
          <p:cNvSpPr txBox="1"/>
          <p:nvPr/>
        </p:nvSpPr>
        <p:spPr>
          <a:xfrm>
            <a:off x="304799" y="72885"/>
            <a:ext cx="11623832" cy="983979"/>
          </a:xfrm>
          <a:prstGeom prst="rect">
            <a:avLst/>
          </a:prstGeom>
          <a:solidFill>
            <a:schemeClr val="bg1"/>
          </a:solidFill>
          <a:ln w="28575">
            <a:solidFill>
              <a:srgbClr val="0B5196"/>
            </a:solidFill>
          </a:ln>
        </p:spPr>
        <p:txBody>
          <a:bodyPr wrap="square" rtlCol="0">
            <a:spAutoFit/>
          </a:bodyPr>
          <a:lstStyle/>
          <a:p>
            <a:endParaRPr lang="en-GB"/>
          </a:p>
        </p:txBody>
      </p:sp>
      <p:sp>
        <p:nvSpPr>
          <p:cNvPr id="31" name="Text Placeholder 30"/>
          <p:cNvSpPr>
            <a:spLocks noGrp="1"/>
          </p:cNvSpPr>
          <p:nvPr>
            <p:ph type="body" sz="quarter" idx="10"/>
          </p:nvPr>
        </p:nvSpPr>
        <p:spPr>
          <a:xfrm>
            <a:off x="425020" y="434384"/>
            <a:ext cx="9099550" cy="488983"/>
          </a:xfrm>
          <a:prstGeom prst="rect">
            <a:avLst/>
          </a:prstGeom>
        </p:spPr>
        <p:txBody>
          <a:bodyPr/>
          <a:lstStyle>
            <a:lvl1pPr marL="0" indent="0">
              <a:buNone/>
              <a:defRPr sz="2400">
                <a:solidFill>
                  <a:srgbClr val="002060"/>
                </a:solidFill>
              </a:defRPr>
            </a:lvl1pPr>
            <a:lvl5pPr marL="1828746" indent="0">
              <a:buNone/>
              <a:defRPr/>
            </a:lvl5pPr>
          </a:lstStyle>
          <a:p>
            <a:pPr lvl="0"/>
            <a:r>
              <a:rPr lang="en-US"/>
              <a:t>Edit Master text styles</a:t>
            </a:r>
          </a:p>
        </p:txBody>
      </p:sp>
      <p:sp>
        <p:nvSpPr>
          <p:cNvPr id="19" name="Rectangle 18"/>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25" name="Pentagon 24"/>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30" name="Chevron 29"/>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32" name="Chevron 31"/>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33" name="Chevron 32"/>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50092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LT Retrieve - Ruler">
    <p:spTree>
      <p:nvGrpSpPr>
        <p:cNvPr id="1" name=""/>
        <p:cNvGrpSpPr/>
        <p:nvPr/>
      </p:nvGrpSpPr>
      <p:grpSpPr>
        <a:xfrm>
          <a:off x="0" y="0"/>
          <a:ext cx="0" cy="0"/>
          <a:chOff x="0" y="0"/>
          <a:chExt cx="0" cy="0"/>
        </a:xfrm>
      </p:grpSpPr>
      <p:sp>
        <p:nvSpPr>
          <p:cNvPr id="44" name="Rectangle 43"/>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5" name="Table 44"/>
          <p:cNvGraphicFramePr>
            <a:graphicFrameLocks noGrp="1"/>
          </p:cNvGraphicFramePr>
          <p:nvPr>
            <p:extLst>
              <p:ext uri="{D42A27DB-BD31-4B8C-83A1-F6EECF244321}">
                <p14:modId xmlns:p14="http://schemas.microsoft.com/office/powerpoint/2010/main" val="2409062454"/>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6" name="Group 45"/>
          <p:cNvGrpSpPr/>
          <p:nvPr/>
        </p:nvGrpSpPr>
        <p:grpSpPr>
          <a:xfrm>
            <a:off x="11629923" y="2865412"/>
            <a:ext cx="386112" cy="318172"/>
            <a:chOff x="3206569" y="2423806"/>
            <a:chExt cx="752955" cy="707366"/>
          </a:xfrm>
        </p:grpSpPr>
        <p:pic>
          <p:nvPicPr>
            <p:cNvPr id="54"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56" name="Picture 55"/>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57"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59" name="Picture 58"/>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60" name="Picture 59"/>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61" name="Picture 60"/>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62" name="Picture 61"/>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63" name="Pentagon 62"/>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65" name="Rectangle 64"/>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6" name="Picture 65"/>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67" name="Pentagon 66"/>
          <p:cNvSpPr/>
          <p:nvPr/>
        </p:nvSpPr>
        <p:spPr>
          <a:xfrm>
            <a:off x="90521" y="6429002"/>
            <a:ext cx="2700000" cy="360000"/>
          </a:xfrm>
          <a:prstGeom prst="homePlate">
            <a:avLst/>
          </a:prstGeom>
          <a:solidFill>
            <a:srgbClr val="9259A4"/>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68" name="Chevron 67"/>
          <p:cNvSpPr/>
          <p:nvPr/>
        </p:nvSpPr>
        <p:spPr>
          <a:xfrm>
            <a:off x="2760836"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69" name="Chevron 68"/>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70" name="Chevron 69"/>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8107654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ALT Instruct ">
    <p:spTree>
      <p:nvGrpSpPr>
        <p:cNvPr id="1" name=""/>
        <p:cNvGrpSpPr/>
        <p:nvPr/>
      </p:nvGrpSpPr>
      <p:grpSpPr>
        <a:xfrm>
          <a:off x="0" y="0"/>
          <a:ext cx="0" cy="0"/>
          <a:chOff x="0" y="0"/>
          <a:chExt cx="0" cy="0"/>
        </a:xfrm>
      </p:grpSpPr>
      <p:sp>
        <p:nvSpPr>
          <p:cNvPr id="11" name="Rectangle 10"/>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ChangeAspect="1"/>
          </p:cNvPicPr>
          <p:nvPr/>
        </p:nvPicPr>
        <p:blipFill rotWithShape="1">
          <a:blip r:embed="rId2"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13" name="Pentagon 12"/>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14" name="Chevron 13"/>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15" name="Chevron 14"/>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16" name="Chevron 15"/>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2211663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LT Instruct - Ruler">
    <p:spTree>
      <p:nvGrpSpPr>
        <p:cNvPr id="1" name=""/>
        <p:cNvGrpSpPr/>
        <p:nvPr/>
      </p:nvGrpSpPr>
      <p:grpSpPr>
        <a:xfrm>
          <a:off x="0" y="0"/>
          <a:ext cx="0" cy="0"/>
          <a:chOff x="0" y="0"/>
          <a:chExt cx="0" cy="0"/>
        </a:xfrm>
      </p:grpSpPr>
      <p:sp>
        <p:nvSpPr>
          <p:cNvPr id="40" name="Rectangle 39"/>
          <p:cNvSpPr/>
          <p:nvPr/>
        </p:nvSpPr>
        <p:spPr>
          <a:xfrm>
            <a:off x="11498874" y="-12902"/>
            <a:ext cx="696730" cy="6505922"/>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mn-lt"/>
            </a:endParaRPr>
          </a:p>
        </p:txBody>
      </p:sp>
      <p:graphicFrame>
        <p:nvGraphicFramePr>
          <p:cNvPr id="41" name="Table 40"/>
          <p:cNvGraphicFramePr>
            <a:graphicFrameLocks noGrp="1"/>
          </p:cNvGraphicFramePr>
          <p:nvPr>
            <p:extLst>
              <p:ext uri="{D42A27DB-BD31-4B8C-83A1-F6EECF244321}">
                <p14:modId xmlns:p14="http://schemas.microsoft.com/office/powerpoint/2010/main" val="2647292837"/>
              </p:ext>
            </p:extLst>
          </p:nvPr>
        </p:nvGraphicFramePr>
        <p:xfrm>
          <a:off x="11559521" y="529722"/>
          <a:ext cx="612157" cy="5581320"/>
        </p:xfrm>
        <a:graphic>
          <a:graphicData uri="http://schemas.openxmlformats.org/drawingml/2006/table">
            <a:tbl>
              <a:tblPr firstRow="1" bandRow="1">
                <a:tableStyleId>{5C22544A-7EE6-4342-B048-85BDC9FD1C3A}</a:tableStyleId>
              </a:tblPr>
              <a:tblGrid>
                <a:gridCol w="612157">
                  <a:extLst>
                    <a:ext uri="{9D8B030D-6E8A-4147-A177-3AD203B41FA5}">
                      <a16:colId xmlns:a16="http://schemas.microsoft.com/office/drawing/2014/main" val="1173439250"/>
                    </a:ext>
                  </a:extLst>
                </a:gridCol>
              </a:tblGrid>
              <a:tr h="670794">
                <a:tc>
                  <a:txBody>
                    <a:bodyPr/>
                    <a:lstStyle/>
                    <a:p>
                      <a:pPr algn="ctr"/>
                      <a:r>
                        <a:rPr lang="en-GB" sz="800" b="1">
                          <a:solidFill>
                            <a:schemeClr val="bg1"/>
                          </a:solidFill>
                          <a:latin typeface="Lato" panose="020F0502020204030203" pitchFamily="34" charset="0"/>
                        </a:rPr>
                        <a:t>RETRIEVE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570316"/>
                  </a:ext>
                </a:extLst>
              </a:tr>
              <a:tr h="670794">
                <a:tc>
                  <a:txBody>
                    <a:bodyPr/>
                    <a:lstStyle/>
                    <a:p>
                      <a:pPr algn="ctr"/>
                      <a:r>
                        <a:rPr lang="en-GB" sz="800" b="1">
                          <a:solidFill>
                            <a:schemeClr val="bg1"/>
                          </a:solidFill>
                          <a:latin typeface="Lato" panose="020F0502020204030203" pitchFamily="34" charset="0"/>
                        </a:rPr>
                        <a:t>DECODE</a:t>
                      </a:r>
                      <a:r>
                        <a:rPr lang="en-GB" sz="600" b="1">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99255851"/>
                  </a:ext>
                </a:extLst>
              </a:tr>
              <a:tr h="804952">
                <a:tc>
                  <a:txBody>
                    <a:bodyPr/>
                    <a:lstStyle/>
                    <a:p>
                      <a:pPr algn="ctr"/>
                      <a:r>
                        <a:rPr lang="en-GB" sz="800" b="1">
                          <a:solidFill>
                            <a:schemeClr val="bg1"/>
                          </a:solidFill>
                          <a:effectLst/>
                          <a:latin typeface="Lato" panose="020F0502020204030203" pitchFamily="34" charset="0"/>
                        </a:rPr>
                        <a:t>CONNECT</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0917632"/>
                  </a:ext>
                </a:extLst>
              </a:tr>
              <a:tr h="675292">
                <a:tc>
                  <a:txBody>
                    <a:bodyPr/>
                    <a:lstStyle/>
                    <a:p>
                      <a:pPr algn="ctr"/>
                      <a:r>
                        <a:rPr lang="en-GB" sz="800" b="1">
                          <a:solidFill>
                            <a:schemeClr val="bg1"/>
                          </a:solidFill>
                          <a:latin typeface="Lato" panose="020F0502020204030203" pitchFamily="34" charset="0"/>
                        </a:rPr>
                        <a:t>VISUALISE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19845"/>
                  </a:ext>
                </a:extLst>
              </a:tr>
              <a:tr h="670794">
                <a:tc>
                  <a:txBody>
                    <a:bodyPr/>
                    <a:lstStyle/>
                    <a:p>
                      <a:pPr algn="ctr"/>
                      <a:r>
                        <a:rPr lang="en-GB" sz="800" b="1">
                          <a:solidFill>
                            <a:schemeClr val="bg1"/>
                          </a:solidFill>
                          <a:latin typeface="Lato" panose="020F0502020204030203" pitchFamily="34" charset="0"/>
                        </a:rPr>
                        <a:t>SUMMARISE</a:t>
                      </a:r>
                      <a:r>
                        <a:rPr lang="en-GB" sz="600" b="0">
                          <a:solidFill>
                            <a:schemeClr val="bg1"/>
                          </a:solidFill>
                          <a:latin typeface="Lato" panose="020F0502020204030203" pitchFamily="34" charset="0"/>
                        </a:rPr>
                        <a:t> </a:t>
                      </a: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91290061"/>
                  </a:ext>
                </a:extLst>
              </a:tr>
              <a:tr h="670794">
                <a:tc>
                  <a:txBody>
                    <a:bodyPr/>
                    <a:lstStyle/>
                    <a:p>
                      <a:pPr algn="ctr"/>
                      <a:r>
                        <a:rPr lang="en-GB" sz="800" b="1">
                          <a:solidFill>
                            <a:schemeClr val="bg1"/>
                          </a:solidFill>
                          <a:latin typeface="Lato" panose="020F0502020204030203" pitchFamily="34" charset="0"/>
                        </a:rPr>
                        <a:t>INFER</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36069001"/>
                  </a:ext>
                </a:extLst>
              </a:tr>
              <a:tr h="747106">
                <a:tc>
                  <a:txBody>
                    <a:bodyPr/>
                    <a:lstStyle/>
                    <a:p>
                      <a:pPr algn="ctr"/>
                      <a:r>
                        <a:rPr lang="en-GB" sz="800" b="1">
                          <a:solidFill>
                            <a:schemeClr val="bg1"/>
                          </a:solidFill>
                          <a:latin typeface="Lato" panose="020F0502020204030203" pitchFamily="34" charset="0"/>
                        </a:rPr>
                        <a:t>PREDICT</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4082905"/>
                  </a:ext>
                </a:extLst>
              </a:tr>
              <a:tr h="670794">
                <a:tc>
                  <a:txBody>
                    <a:bodyPr/>
                    <a:lstStyle/>
                    <a:p>
                      <a:pPr algn="ctr"/>
                      <a:r>
                        <a:rPr lang="en-GB" sz="800" b="1">
                          <a:solidFill>
                            <a:schemeClr val="bg1"/>
                          </a:solidFill>
                          <a:latin typeface="Lato" panose="020F0502020204030203" pitchFamily="34" charset="0"/>
                        </a:rPr>
                        <a:t>EXAMINE</a:t>
                      </a:r>
                      <a:endParaRPr lang="en-GB" sz="600" b="1">
                        <a:solidFill>
                          <a:schemeClr val="bg1"/>
                        </a:solidFill>
                        <a:latin typeface="Lato" panose="020F0502020204030203" pitchFamily="34" charset="0"/>
                      </a:endParaRPr>
                    </a:p>
                  </a:txBody>
                  <a:tcPr marL="0" marR="0" marT="0" marB="0" anchor="b">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804185"/>
                  </a:ext>
                </a:extLst>
              </a:tr>
            </a:tbl>
          </a:graphicData>
        </a:graphic>
      </p:graphicFrame>
      <p:grpSp>
        <p:nvGrpSpPr>
          <p:cNvPr id="42" name="Group 41"/>
          <p:cNvGrpSpPr/>
          <p:nvPr/>
        </p:nvGrpSpPr>
        <p:grpSpPr>
          <a:xfrm>
            <a:off x="11629923" y="2865412"/>
            <a:ext cx="386112" cy="318172"/>
            <a:chOff x="3206569" y="2423806"/>
            <a:chExt cx="752955" cy="707366"/>
          </a:xfrm>
        </p:grpSpPr>
        <p:pic>
          <p:nvPicPr>
            <p:cNvPr id="43" name="Picture 2" descr="Image result for imagine icon"/>
            <p:cNvPicPr>
              <a:picLocks noChangeAspect="1" noChangeArrowheads="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206569" y="2423806"/>
              <a:ext cx="752955" cy="70736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4" descr="Image result for picture icon"/>
            <p:cNvPicPr>
              <a:picLocks noChangeAspect="1" noChangeArrowheads="1"/>
            </p:cNvPicPr>
            <p:nvPr/>
          </p:nvPicPr>
          <p:blipFill>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rot="21375469">
              <a:off x="3330060" y="2576503"/>
              <a:ext cx="178047" cy="157846"/>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p:cNvPicPr>
            <a:picLocks noChangeAspect="1"/>
          </p:cNvPicPr>
          <p:nvPr/>
        </p:nvPicPr>
        <p:blipFill>
          <a:blip r:embed="rId5" cstate="print">
            <a:duotone>
              <a:schemeClr val="bg2">
                <a:shade val="45000"/>
                <a:satMod val="135000"/>
              </a:schemeClr>
              <a:prstClr val="white"/>
            </a:duotone>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725168" y="4247201"/>
            <a:ext cx="267421" cy="314182"/>
          </a:xfrm>
          <a:prstGeom prst="rect">
            <a:avLst/>
          </a:prstGeom>
        </p:spPr>
      </p:pic>
      <p:pic>
        <p:nvPicPr>
          <p:cNvPr id="46" name="Picture 4" descr="Image result for writing list icon"/>
          <p:cNvPicPr>
            <a:picLocks noChangeAspect="1" noChangeArrowheads="1"/>
          </p:cNvPicPr>
          <p:nvPr/>
        </p:nvPicPr>
        <p:blipFill>
          <a:blip r:embed="rId7" cstate="print">
            <a:duotone>
              <a:schemeClr val="bg2">
                <a:shade val="45000"/>
                <a:satMod val="135000"/>
              </a:schemeClr>
              <a:prstClr val="white"/>
            </a:duotone>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1741486" y="3561335"/>
            <a:ext cx="206961" cy="291029"/>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46"/>
          <p:cNvPicPr>
            <a:picLocks noChangeAspect="1"/>
          </p:cNvPicPr>
          <p:nvPr/>
        </p:nvPicPr>
        <p:blipFill>
          <a:blip r:embed="rId9" cstate="print">
            <a:duotone>
              <a:schemeClr val="bg2">
                <a:shade val="45000"/>
                <a:satMod val="135000"/>
              </a:schemeClr>
              <a:prstClr val="white"/>
            </a:duotone>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tretch>
            <a:fillRect/>
          </a:stretch>
        </p:blipFill>
        <p:spPr>
          <a:xfrm>
            <a:off x="11646190" y="2166177"/>
            <a:ext cx="377815" cy="361612"/>
          </a:xfrm>
          <a:prstGeom prst="rect">
            <a:avLst/>
          </a:prstGeom>
        </p:spPr>
      </p:pic>
      <p:pic>
        <p:nvPicPr>
          <p:cNvPr id="48" name="Picture 47"/>
          <p:cNvPicPr>
            <a:picLocks noChangeAspect="1"/>
          </p:cNvPicPr>
          <p:nvPr/>
        </p:nvPicPr>
        <p:blipFill rotWithShape="1">
          <a:blip r:embed="rId11">
            <a:duotone>
              <a:schemeClr val="bg2">
                <a:shade val="45000"/>
                <a:satMod val="135000"/>
              </a:schemeClr>
              <a:prstClr val="white"/>
            </a:duotone>
            <a:extLst>
              <a:ext uri="{BEBA8EAE-BF5A-486C-A8C5-ECC9F3942E4B}">
                <a14:imgProps xmlns:a14="http://schemas.microsoft.com/office/drawing/2010/main">
                  <a14:imgLayer r:embed="rId12">
                    <a14:imgEffect>
                      <a14:brightnessContrast bright="100000"/>
                    </a14:imgEffect>
                  </a14:imgLayer>
                </a14:imgProps>
              </a:ext>
            </a:extLst>
          </a:blip>
          <a:srcRect r="5491" b="17816"/>
          <a:stretch/>
        </p:blipFill>
        <p:spPr>
          <a:xfrm>
            <a:off x="11625043" y="1378197"/>
            <a:ext cx="416216" cy="361939"/>
          </a:xfrm>
          <a:prstGeom prst="rect">
            <a:avLst/>
          </a:prstGeom>
        </p:spPr>
      </p:pic>
      <p:pic>
        <p:nvPicPr>
          <p:cNvPr id="49" name="Picture 48"/>
          <p:cNvPicPr>
            <a:picLocks noChangeAspect="1"/>
          </p:cNvPicPr>
          <p:nvPr/>
        </p:nvPicPr>
        <p:blipFill rotWithShape="1">
          <a:blip r:embed="rId13">
            <a:duotone>
              <a:schemeClr val="bg2">
                <a:shade val="45000"/>
                <a:satMod val="135000"/>
              </a:schemeClr>
              <a:prstClr val="white"/>
            </a:duotone>
            <a:extLst>
              <a:ext uri="{BEBA8EAE-BF5A-486C-A8C5-ECC9F3942E4B}">
                <a14:imgProps xmlns:a14="http://schemas.microsoft.com/office/drawing/2010/main">
                  <a14:imgLayer r:embed="rId14">
                    <a14:imgEffect>
                      <a14:brightnessContrast bright="100000"/>
                    </a14:imgEffect>
                  </a14:imgLayer>
                </a14:imgProps>
              </a:ext>
            </a:extLst>
          </a:blip>
          <a:srcRect b="19186"/>
          <a:stretch/>
        </p:blipFill>
        <p:spPr>
          <a:xfrm>
            <a:off x="11631028" y="733844"/>
            <a:ext cx="397619" cy="321332"/>
          </a:xfrm>
          <a:prstGeom prst="rect">
            <a:avLst/>
          </a:prstGeom>
        </p:spPr>
      </p:pic>
      <p:pic>
        <p:nvPicPr>
          <p:cNvPr id="50" name="Picture 49"/>
          <p:cNvPicPr>
            <a:picLocks noChangeAspect="1"/>
          </p:cNvPicPr>
          <p:nvPr/>
        </p:nvPicPr>
        <p:blipFill rotWithShape="1">
          <a:blip r:embed="rId15">
            <a:duotone>
              <a:schemeClr val="bg2">
                <a:shade val="45000"/>
                <a:satMod val="135000"/>
              </a:schemeClr>
              <a:prstClr val="white"/>
            </a:duotone>
            <a:extLst>
              <a:ext uri="{BEBA8EAE-BF5A-486C-A8C5-ECC9F3942E4B}">
                <a14:imgProps xmlns:a14="http://schemas.microsoft.com/office/drawing/2010/main">
                  <a14:imgLayer r:embed="rId16">
                    <a14:imgEffect>
                      <a14:brightnessContrast bright="100000"/>
                    </a14:imgEffect>
                  </a14:imgLayer>
                </a14:imgProps>
              </a:ext>
            </a:extLst>
          </a:blip>
          <a:srcRect l="9752" t="14781" r="9444" b="31513"/>
          <a:stretch/>
        </p:blipFill>
        <p:spPr>
          <a:xfrm>
            <a:off x="11646190" y="5004136"/>
            <a:ext cx="393846" cy="291102"/>
          </a:xfrm>
          <a:prstGeom prst="rect">
            <a:avLst/>
          </a:prstGeom>
        </p:spPr>
      </p:pic>
      <p:pic>
        <p:nvPicPr>
          <p:cNvPr id="51" name="Picture 50"/>
          <p:cNvPicPr>
            <a:picLocks noChangeAspect="1"/>
          </p:cNvPicPr>
          <p:nvPr/>
        </p:nvPicPr>
        <p:blipFill rotWithShape="1">
          <a:blip r:embed="rId17">
            <a:duotone>
              <a:schemeClr val="bg2">
                <a:shade val="45000"/>
                <a:satMod val="135000"/>
              </a:schemeClr>
              <a:prstClr val="white"/>
            </a:duotone>
            <a:extLst>
              <a:ext uri="{BEBA8EAE-BF5A-486C-A8C5-ECC9F3942E4B}">
                <a14:imgProps xmlns:a14="http://schemas.microsoft.com/office/drawing/2010/main">
                  <a14:imgLayer r:embed="rId18">
                    <a14:imgEffect>
                      <a14:saturation sat="400000"/>
                    </a14:imgEffect>
                    <a14:imgEffect>
                      <a14:brightnessContrast bright="100000"/>
                    </a14:imgEffect>
                  </a14:imgLayer>
                </a14:imgProps>
              </a:ext>
            </a:extLst>
          </a:blip>
          <a:srcRect l="19250" r="21985" b="21255"/>
          <a:stretch/>
        </p:blipFill>
        <p:spPr>
          <a:xfrm>
            <a:off x="11736533" y="5610059"/>
            <a:ext cx="237138" cy="317761"/>
          </a:xfrm>
          <a:prstGeom prst="rect">
            <a:avLst/>
          </a:prstGeom>
        </p:spPr>
      </p:pic>
      <p:sp>
        <p:nvSpPr>
          <p:cNvPr id="52" name="Pentagon 51"/>
          <p:cNvSpPr/>
          <p:nvPr/>
        </p:nvSpPr>
        <p:spPr>
          <a:xfrm rot="5400000">
            <a:off x="11561796" y="3400"/>
            <a:ext cx="552955" cy="602231"/>
          </a:xfrm>
          <a:prstGeom prst="homePlate">
            <a:avLst>
              <a:gd name="adj" fmla="val 1920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p:cNvSpPr/>
          <p:nvPr/>
        </p:nvSpPr>
        <p:spPr>
          <a:xfrm>
            <a:off x="11489909" y="-6595"/>
            <a:ext cx="704800" cy="584775"/>
          </a:xfrm>
          <a:prstGeom prst="rect">
            <a:avLst/>
          </a:prstGeom>
        </p:spPr>
        <p:txBody>
          <a:bodyPr wrap="square">
            <a:spAutoFit/>
          </a:bodyPr>
          <a:lstStyle/>
          <a:p>
            <a:pPr algn="ctr"/>
            <a:r>
              <a:rPr lang="en-GB" sz="1000" b="1" i="0">
                <a:solidFill>
                  <a:srgbClr val="0B5196"/>
                </a:solidFill>
                <a:latin typeface="+mn-lt"/>
              </a:rPr>
              <a:t>EVERY CHILD A READER</a:t>
            </a:r>
          </a:p>
          <a:p>
            <a:pPr algn="ctr"/>
            <a:endParaRPr lang="en-GB" sz="200" b="0" i="1">
              <a:solidFill>
                <a:srgbClr val="002060"/>
              </a:solidFill>
              <a:latin typeface="+mn-lt"/>
            </a:endParaRPr>
          </a:p>
        </p:txBody>
      </p:sp>
      <p:sp>
        <p:nvSpPr>
          <p:cNvPr id="54" name="Rectangle 53"/>
          <p:cNvSpPr/>
          <p:nvPr/>
        </p:nvSpPr>
        <p:spPr>
          <a:xfrm>
            <a:off x="0" y="6339146"/>
            <a:ext cx="12192000" cy="518854"/>
          </a:xfrm>
          <a:prstGeom prst="rect">
            <a:avLst/>
          </a:prstGeom>
          <a:solidFill>
            <a:srgbClr val="00206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Picture 54"/>
          <p:cNvPicPr>
            <a:picLocks noChangeAspect="1"/>
          </p:cNvPicPr>
          <p:nvPr/>
        </p:nvPicPr>
        <p:blipFill rotWithShape="1">
          <a:blip r:embed="rId19" cstate="print">
            <a:extLst>
              <a:ext uri="{28A0092B-C50C-407E-A947-70E740481C1C}">
                <a14:useLocalDpi xmlns:a14="http://schemas.microsoft.com/office/drawing/2010/main" val="0"/>
              </a:ext>
            </a:extLst>
          </a:blip>
          <a:srcRect l="-1" t="1" r="-6700" b="2639"/>
          <a:stretch/>
        </p:blipFill>
        <p:spPr>
          <a:xfrm>
            <a:off x="10875132" y="6420115"/>
            <a:ext cx="1316867" cy="394572"/>
          </a:xfrm>
          <a:prstGeom prst="rect">
            <a:avLst/>
          </a:prstGeom>
        </p:spPr>
      </p:pic>
      <p:sp>
        <p:nvSpPr>
          <p:cNvPr id="56" name="Pentagon 55"/>
          <p:cNvSpPr/>
          <p:nvPr/>
        </p:nvSpPr>
        <p:spPr>
          <a:xfrm>
            <a:off x="90521" y="6429002"/>
            <a:ext cx="2700000" cy="360000"/>
          </a:xfrm>
          <a:prstGeom prst="homePlate">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RETRIEVE</a:t>
            </a:r>
            <a:endParaRPr lang="en-GB" sz="1600" b="0">
              <a:solidFill>
                <a:schemeClr val="bg1"/>
              </a:solidFill>
            </a:endParaRPr>
          </a:p>
        </p:txBody>
      </p:sp>
      <p:sp>
        <p:nvSpPr>
          <p:cNvPr id="57" name="Chevron 56"/>
          <p:cNvSpPr/>
          <p:nvPr/>
        </p:nvSpPr>
        <p:spPr>
          <a:xfrm>
            <a:off x="2760836" y="6429002"/>
            <a:ext cx="2700000" cy="360000"/>
          </a:xfrm>
          <a:prstGeom prst="chevron">
            <a:avLst/>
          </a:prstGeom>
          <a:solidFill>
            <a:srgbClr val="DCB50E"/>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INSTRUCT</a:t>
            </a:r>
          </a:p>
        </p:txBody>
      </p:sp>
      <p:sp>
        <p:nvSpPr>
          <p:cNvPr id="58" name="Chevron 57"/>
          <p:cNvSpPr/>
          <p:nvPr/>
        </p:nvSpPr>
        <p:spPr>
          <a:xfrm>
            <a:off x="5412088"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PRACTISE</a:t>
            </a:r>
            <a:endParaRPr lang="en-GB" sz="1600" b="0">
              <a:solidFill>
                <a:schemeClr val="bg1"/>
              </a:solidFill>
            </a:endParaRPr>
          </a:p>
        </p:txBody>
      </p:sp>
      <p:sp>
        <p:nvSpPr>
          <p:cNvPr id="59" name="Chevron 58"/>
          <p:cNvSpPr/>
          <p:nvPr/>
        </p:nvSpPr>
        <p:spPr>
          <a:xfrm>
            <a:off x="8068872" y="6429002"/>
            <a:ext cx="2700000" cy="360000"/>
          </a:xfrm>
          <a:prstGeom prst="chevron">
            <a:avLst/>
          </a:prstGeom>
          <a:solidFill>
            <a:srgbClr val="002060"/>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0">
                <a:solidFill>
                  <a:schemeClr val="bg1"/>
                </a:solidFill>
              </a:rPr>
              <a:t>SECURE</a:t>
            </a:r>
            <a:endParaRPr lang="en-GB" sz="1600" b="0">
              <a:solidFill>
                <a:schemeClr val="bg1"/>
              </a:solidFill>
            </a:endParaRPr>
          </a:p>
        </p:txBody>
      </p:sp>
    </p:spTree>
    <p:extLst>
      <p:ext uri="{BB962C8B-B14F-4D97-AF65-F5344CB8AC3E}">
        <p14:creationId xmlns:p14="http://schemas.microsoft.com/office/powerpoint/2010/main" val="1522442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3.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0150715"/>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82"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 id="2147483697" r:id="rId26"/>
    <p:sldLayoutId id="2147483698" r:id="rId27"/>
    <p:sldLayoutId id="2147483699" r:id="rId28"/>
    <p:sldLayoutId id="2147483700" r:id="rId29"/>
  </p:sldLayoutIdLst>
  <p:txStyles>
    <p:titleStyle>
      <a:lvl1pPr algn="l" defTabSz="91437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5" indent="-228595" algn="l" defTabSz="914373" rtl="0" eaLnBrk="1" latinLnBrk="0" hangingPunct="1">
        <a:lnSpc>
          <a:spcPct val="90000"/>
        </a:lnSpc>
        <a:spcBef>
          <a:spcPts val="1001"/>
        </a:spcBef>
        <a:buFont typeface="Arial" panose="020B0604020202020204" pitchFamily="34" charset="0"/>
        <a:buChar char="•"/>
        <a:defRPr sz="2800" kern="1200">
          <a:solidFill>
            <a:schemeClr val="tx1"/>
          </a:solidFill>
          <a:latin typeface="+mn-lt"/>
          <a:ea typeface="+mn-ea"/>
          <a:cs typeface="+mn-cs"/>
        </a:defRPr>
      </a:lvl1pPr>
      <a:lvl2pPr marL="685781" indent="-228595" algn="l" defTabSz="91437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67" indent="-228595" algn="l" defTabSz="91437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5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4pPr>
      <a:lvl5pPr marL="2057341"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5pPr>
      <a:lvl6pPr marL="251452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714"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8900"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086" indent="-228595" algn="l" defTabSz="914373"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373" rtl="0" eaLnBrk="1" latinLnBrk="0" hangingPunct="1">
        <a:defRPr sz="1801" kern="1200">
          <a:solidFill>
            <a:schemeClr val="tx1"/>
          </a:solidFill>
          <a:latin typeface="+mn-lt"/>
          <a:ea typeface="+mn-ea"/>
          <a:cs typeface="+mn-cs"/>
        </a:defRPr>
      </a:lvl1pPr>
      <a:lvl2pPr marL="457187" algn="l" defTabSz="914373" rtl="0" eaLnBrk="1" latinLnBrk="0" hangingPunct="1">
        <a:defRPr sz="1801" kern="1200">
          <a:solidFill>
            <a:schemeClr val="tx1"/>
          </a:solidFill>
          <a:latin typeface="+mn-lt"/>
          <a:ea typeface="+mn-ea"/>
          <a:cs typeface="+mn-cs"/>
        </a:defRPr>
      </a:lvl2pPr>
      <a:lvl3pPr marL="914373" algn="l" defTabSz="914373" rtl="0" eaLnBrk="1" latinLnBrk="0" hangingPunct="1">
        <a:defRPr sz="1801" kern="1200">
          <a:solidFill>
            <a:schemeClr val="tx1"/>
          </a:solidFill>
          <a:latin typeface="+mn-lt"/>
          <a:ea typeface="+mn-ea"/>
          <a:cs typeface="+mn-cs"/>
        </a:defRPr>
      </a:lvl3pPr>
      <a:lvl4pPr marL="1371560" algn="l" defTabSz="914373" rtl="0" eaLnBrk="1" latinLnBrk="0" hangingPunct="1">
        <a:defRPr sz="1801" kern="1200">
          <a:solidFill>
            <a:schemeClr val="tx1"/>
          </a:solidFill>
          <a:latin typeface="+mn-lt"/>
          <a:ea typeface="+mn-ea"/>
          <a:cs typeface="+mn-cs"/>
        </a:defRPr>
      </a:lvl4pPr>
      <a:lvl5pPr marL="1828746" algn="l" defTabSz="914373" rtl="0" eaLnBrk="1" latinLnBrk="0" hangingPunct="1">
        <a:defRPr sz="1801" kern="1200">
          <a:solidFill>
            <a:schemeClr val="tx1"/>
          </a:solidFill>
          <a:latin typeface="+mn-lt"/>
          <a:ea typeface="+mn-ea"/>
          <a:cs typeface="+mn-cs"/>
        </a:defRPr>
      </a:lvl5pPr>
      <a:lvl6pPr marL="2285933" algn="l" defTabSz="914373" rtl="0" eaLnBrk="1" latinLnBrk="0" hangingPunct="1">
        <a:defRPr sz="1801" kern="1200">
          <a:solidFill>
            <a:schemeClr val="tx1"/>
          </a:solidFill>
          <a:latin typeface="+mn-lt"/>
          <a:ea typeface="+mn-ea"/>
          <a:cs typeface="+mn-cs"/>
        </a:defRPr>
      </a:lvl6pPr>
      <a:lvl7pPr marL="2743119" algn="l" defTabSz="914373" rtl="0" eaLnBrk="1" latinLnBrk="0" hangingPunct="1">
        <a:defRPr sz="1801" kern="1200">
          <a:solidFill>
            <a:schemeClr val="tx1"/>
          </a:solidFill>
          <a:latin typeface="+mn-lt"/>
          <a:ea typeface="+mn-ea"/>
          <a:cs typeface="+mn-cs"/>
        </a:defRPr>
      </a:lvl7pPr>
      <a:lvl8pPr marL="3200306" algn="l" defTabSz="914373" rtl="0" eaLnBrk="1" latinLnBrk="0" hangingPunct="1">
        <a:defRPr sz="1801" kern="1200">
          <a:solidFill>
            <a:schemeClr val="tx1"/>
          </a:solidFill>
          <a:latin typeface="+mn-lt"/>
          <a:ea typeface="+mn-ea"/>
          <a:cs typeface="+mn-cs"/>
        </a:defRPr>
      </a:lvl8pPr>
      <a:lvl9pPr marL="3657493" algn="l" defTabSz="914373"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080A4-B6EF-4B8B-A697-087DD6F382D2}" type="datetimeFigureOut">
              <a:rPr lang="en-GB" smtClean="0"/>
              <a:t>06/09/2026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09E4A0-F215-4E10-A8BF-1E2E730ED264}" type="slidenum">
              <a:rPr lang="en-GB" smtClean="0"/>
              <a:t>‹#›</a:t>
            </a:fld>
            <a:endParaRPr lang="en-GB"/>
          </a:p>
        </p:txBody>
      </p:sp>
    </p:spTree>
    <p:extLst>
      <p:ext uri="{BB962C8B-B14F-4D97-AF65-F5344CB8AC3E}">
        <p14:creationId xmlns:p14="http://schemas.microsoft.com/office/powerpoint/2010/main" val="2577339840"/>
      </p:ext>
    </p:extLst>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298864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1.xml"/><Relationship Id="rId4"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5.xml"/><Relationship Id="rId7" Type="http://schemas.openxmlformats.org/officeDocument/2006/relationships/image" Target="../media/image33.png"/><Relationship Id="rId2" Type="http://schemas.openxmlformats.org/officeDocument/2006/relationships/slideLayout" Target="../slideLayouts/slideLayout9.xml"/><Relationship Id="rId1" Type="http://schemas.openxmlformats.org/officeDocument/2006/relationships/tags" Target="../tags/tag9.xml"/><Relationship Id="rId6" Type="http://schemas.openxmlformats.org/officeDocument/2006/relationships/image" Target="../media/image27.png"/><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6.xml"/><Relationship Id="rId7" Type="http://schemas.openxmlformats.org/officeDocument/2006/relationships/image" Target="../media/image38.png"/><Relationship Id="rId2" Type="http://schemas.openxmlformats.org/officeDocument/2006/relationships/slideLayout" Target="../slideLayouts/slideLayout9.xml"/><Relationship Id="rId1" Type="http://schemas.openxmlformats.org/officeDocument/2006/relationships/tags" Target="../tags/tag10.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7.png"/><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7.png"/><Relationship Id="rId1" Type="http://schemas.openxmlformats.org/officeDocument/2006/relationships/slideLayout" Target="../slideLayouts/slideLayout9.xml"/><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7.png"/><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7.png"/><Relationship Id="rId1" Type="http://schemas.openxmlformats.org/officeDocument/2006/relationships/slideLayout" Target="../slideLayouts/slideLayout9.xml"/><Relationship Id="rId5" Type="http://schemas.openxmlformats.org/officeDocument/2006/relationships/image" Target="../media/image43.png"/><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11.xml"/><Relationship Id="rId5" Type="http://schemas.openxmlformats.org/officeDocument/2006/relationships/image" Target="../media/image490.png"/><Relationship Id="rId4" Type="http://schemas.openxmlformats.org/officeDocument/2006/relationships/image" Target="../media/image480.png"/></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3.xml"/><Relationship Id="rId5" Type="http://schemas.openxmlformats.org/officeDocument/2006/relationships/image" Target="../media/image20.png"/><Relationship Id="rId4" Type="http://schemas.openxmlformats.org/officeDocument/2006/relationships/image" Target="../media/image190.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slideLayout" Target="../slideLayouts/slideLayout9.xml"/><Relationship Id="rId1" Type="http://schemas.openxmlformats.org/officeDocument/2006/relationships/tags" Target="../tags/tag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9.xml"/><Relationship Id="rId1" Type="http://schemas.openxmlformats.org/officeDocument/2006/relationships/tags" Target="../tags/tag5.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9.xml"/><Relationship Id="rId1" Type="http://schemas.openxmlformats.org/officeDocument/2006/relationships/tags" Target="../tags/tag6.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9.xml"/><Relationship Id="rId1" Type="http://schemas.openxmlformats.org/officeDocument/2006/relationships/tags" Target="../tags/tag7.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9.xml"/><Relationship Id="rId1" Type="http://schemas.openxmlformats.org/officeDocument/2006/relationships/tags" Target="../tags/tag8.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190388"/>
            <a:ext cx="12192000" cy="4893647"/>
          </a:xfrm>
          <a:prstGeom prst="rect">
            <a:avLst/>
          </a:prstGeom>
          <a:noFill/>
        </p:spPr>
        <p:txBody>
          <a:bodyPr wrap="square" rtlCol="0">
            <a:spAutoFit/>
          </a:bodyPr>
          <a:lstStyle/>
          <a:p>
            <a:pPr marL="514350" indent="-514350">
              <a:buFontTx/>
              <a:buAutoNum type="arabicParenR"/>
            </a:pPr>
            <a:r>
              <a:rPr lang="en-GB" sz="2400" dirty="0">
                <a:latin typeface="Calibri" panose="020F0502020204030204" pitchFamily="34" charset="0"/>
                <a:cs typeface="Calibri" panose="020F0502020204030204" pitchFamily="34" charset="0"/>
              </a:rPr>
              <a:t>The table shows the numbers of pets owned by a group of students. Find the mean number of pets owned.</a:t>
            </a:r>
            <a:endParaRPr lang="en-US" sz="2400" dirty="0">
              <a:latin typeface="Calibri" panose="020F0502020204030204" pitchFamily="34" charset="0"/>
              <a:cs typeface="Calibri" panose="020F0502020204030204" pitchFamily="34" charset="0"/>
            </a:endParaRPr>
          </a:p>
          <a:p>
            <a:pPr marL="514350" indent="-514350">
              <a:buAutoNum type="arabicParenR"/>
            </a:pPr>
            <a:endParaRPr lang="en-US" sz="2400" dirty="0">
              <a:latin typeface="Calibri" panose="020F0502020204030204" pitchFamily="34" charset="0"/>
              <a:cs typeface="Calibri" panose="020F0502020204030204" pitchFamily="34" charset="0"/>
            </a:endParaRPr>
          </a:p>
          <a:p>
            <a:pPr marL="514350" indent="-514350">
              <a:buAutoNum type="arabicParenR"/>
            </a:pPr>
            <a:endParaRPr lang="en-US" sz="2400" dirty="0">
              <a:latin typeface="Calibri" panose="020F0502020204030204" pitchFamily="34" charset="0"/>
              <a:cs typeface="Calibri" panose="020F0502020204030204" pitchFamily="34" charset="0"/>
            </a:endParaRPr>
          </a:p>
          <a:p>
            <a:pPr marL="514350" indent="-514350">
              <a:buAutoNum type="arabicParenR"/>
            </a:pPr>
            <a:endParaRPr lang="en-US" sz="2400" dirty="0">
              <a:latin typeface="Calibri" panose="020F0502020204030204" pitchFamily="34" charset="0"/>
              <a:cs typeface="Calibri" panose="020F0502020204030204" pitchFamily="34" charset="0"/>
            </a:endParaRPr>
          </a:p>
          <a:p>
            <a:pPr marL="514350" indent="-514350">
              <a:buAutoNum type="arabicParenR"/>
            </a:pPr>
            <a:endParaRPr lang="en-US" sz="2400" dirty="0">
              <a:latin typeface="Calibri" panose="020F0502020204030204" pitchFamily="34" charset="0"/>
              <a:cs typeface="Calibri" panose="020F0502020204030204" pitchFamily="34" charset="0"/>
            </a:endParaRPr>
          </a:p>
          <a:p>
            <a:pPr marL="514350" indent="-514350">
              <a:buAutoNum type="arabicParenR"/>
            </a:pPr>
            <a:endParaRPr lang="en-US" sz="2400" dirty="0">
              <a:latin typeface="Calibri" panose="020F0502020204030204" pitchFamily="34" charset="0"/>
              <a:cs typeface="Calibri" panose="020F0502020204030204" pitchFamily="34" charset="0"/>
            </a:endParaRPr>
          </a:p>
          <a:p>
            <a:pPr marL="514350" indent="-514350">
              <a:buAutoNum type="arabicParenR"/>
            </a:pPr>
            <a:endParaRPr lang="en-US" sz="2400" dirty="0">
              <a:latin typeface="Calibri" panose="020F0502020204030204" pitchFamily="34" charset="0"/>
              <a:cs typeface="Calibri" panose="020F0502020204030204" pitchFamily="34" charset="0"/>
            </a:endParaRPr>
          </a:p>
          <a:p>
            <a:pPr marL="514350" indent="-514350">
              <a:buAutoNum type="arabicParenR"/>
            </a:pPr>
            <a:endParaRPr lang="en-US" sz="2400" dirty="0">
              <a:latin typeface="Calibri" panose="020F0502020204030204" pitchFamily="34" charset="0"/>
              <a:cs typeface="Calibri" panose="020F0502020204030204" pitchFamily="34" charset="0"/>
            </a:endParaRPr>
          </a:p>
          <a:p>
            <a:pPr marL="514350" indent="-514350">
              <a:buAutoNum type="arabicParenR"/>
            </a:pPr>
            <a:r>
              <a:rPr lang="en-US" sz="2400" dirty="0">
                <a:latin typeface="Calibri" panose="020F0502020204030204" pitchFamily="34" charset="0"/>
                <a:cs typeface="Calibri" panose="020F0502020204030204" pitchFamily="34" charset="0"/>
              </a:rPr>
              <a:t>Find the number halfway between each pair of numbers. </a:t>
            </a:r>
          </a:p>
          <a:p>
            <a:pPr marL="514350" indent="-514350">
              <a:buFontTx/>
              <a:buAutoNum type="arabicParenR"/>
            </a:pPr>
            <a:endParaRPr lang="en-US" sz="2400" dirty="0">
              <a:latin typeface="Calibri" panose="020F0502020204030204" pitchFamily="34" charset="0"/>
              <a:cs typeface="Calibri" panose="020F0502020204030204" pitchFamily="34" charset="0"/>
            </a:endParaRPr>
          </a:p>
          <a:p>
            <a:pPr marL="514350" indent="-514350">
              <a:buFontTx/>
              <a:buAutoNum type="arabicParenR"/>
            </a:pPr>
            <a:endParaRPr lang="en-US" sz="2400" dirty="0">
              <a:latin typeface="Calibri" panose="020F0502020204030204" pitchFamily="34" charset="0"/>
              <a:cs typeface="Calibri" panose="020F0502020204030204" pitchFamily="34" charset="0"/>
            </a:endParaRPr>
          </a:p>
          <a:p>
            <a:endParaRPr lang="en-US" sz="2400" dirty="0">
              <a:latin typeface="Calibri" panose="020F0502020204030204" pitchFamily="34" charset="0"/>
              <a:cs typeface="Calibri" panose="020F0502020204030204" pitchFamily="34" charset="0"/>
            </a:endParaRPr>
          </a:p>
        </p:txBody>
      </p:sp>
      <p:sp>
        <p:nvSpPr>
          <p:cNvPr id="9" name="Rounded Rectangle 18">
            <a:extLst>
              <a:ext uri="{FF2B5EF4-FFF2-40B4-BE49-F238E27FC236}">
                <a16:creationId xmlns:a16="http://schemas.microsoft.com/office/drawing/2014/main" id="{B0683D10-B9F3-42C9-8692-A62637BEE9DD}"/>
              </a:ext>
            </a:extLst>
          </p:cNvPr>
          <p:cNvSpPr/>
          <p:nvPr/>
        </p:nvSpPr>
        <p:spPr>
          <a:xfrm>
            <a:off x="2896273" y="5046035"/>
            <a:ext cx="1739318"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 and 10</a:t>
            </a:r>
            <a:endParaRPr lang="en-GB" sz="2800" dirty="0">
              <a:solidFill>
                <a:schemeClr val="tx1"/>
              </a:solidFill>
            </a:endParaRPr>
          </a:p>
        </p:txBody>
      </p:sp>
      <p:sp>
        <p:nvSpPr>
          <p:cNvPr id="10" name="Rounded Rectangle 18">
            <a:extLst>
              <a:ext uri="{FF2B5EF4-FFF2-40B4-BE49-F238E27FC236}">
                <a16:creationId xmlns:a16="http://schemas.microsoft.com/office/drawing/2014/main" id="{D7308684-FD77-49AF-93CF-948343A5C5AF}"/>
              </a:ext>
            </a:extLst>
          </p:cNvPr>
          <p:cNvSpPr/>
          <p:nvPr/>
        </p:nvSpPr>
        <p:spPr>
          <a:xfrm>
            <a:off x="4949835" y="5046035"/>
            <a:ext cx="1739318"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11 and 20</a:t>
            </a:r>
            <a:endParaRPr lang="en-GB" sz="2800" dirty="0">
              <a:solidFill>
                <a:schemeClr val="tx1"/>
              </a:solidFill>
            </a:endParaRPr>
          </a:p>
        </p:txBody>
      </p:sp>
      <p:sp>
        <p:nvSpPr>
          <p:cNvPr id="11" name="Rounded Rectangle 18">
            <a:extLst>
              <a:ext uri="{FF2B5EF4-FFF2-40B4-BE49-F238E27FC236}">
                <a16:creationId xmlns:a16="http://schemas.microsoft.com/office/drawing/2014/main" id="{3AC3552D-AF02-4EFD-BC1B-640051C3D812}"/>
              </a:ext>
            </a:extLst>
          </p:cNvPr>
          <p:cNvSpPr/>
          <p:nvPr/>
        </p:nvSpPr>
        <p:spPr>
          <a:xfrm>
            <a:off x="7003397" y="5046035"/>
            <a:ext cx="1739318"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21 and 40</a:t>
            </a:r>
            <a:endParaRPr lang="en-GB" sz="2800" dirty="0">
              <a:solidFill>
                <a:schemeClr val="tx1"/>
              </a:solidFill>
            </a:endParaRPr>
          </a:p>
        </p:txBody>
      </p:sp>
      <p:graphicFrame>
        <p:nvGraphicFramePr>
          <p:cNvPr id="13" name="Table 12">
            <a:extLst>
              <a:ext uri="{FF2B5EF4-FFF2-40B4-BE49-F238E27FC236}">
                <a16:creationId xmlns:a16="http://schemas.microsoft.com/office/drawing/2014/main" id="{FC9E8194-B853-45FD-B625-7743BCC0B838}"/>
              </a:ext>
            </a:extLst>
          </p:cNvPr>
          <p:cNvGraphicFramePr>
            <a:graphicFrameLocks noGrp="1"/>
          </p:cNvGraphicFramePr>
          <p:nvPr>
            <p:extLst>
              <p:ext uri="{D42A27DB-BD31-4B8C-83A1-F6EECF244321}">
                <p14:modId xmlns:p14="http://schemas.microsoft.com/office/powerpoint/2010/main" val="1037500870"/>
              </p:ext>
            </p:extLst>
          </p:nvPr>
        </p:nvGraphicFramePr>
        <p:xfrm>
          <a:off x="2397548" y="2434866"/>
          <a:ext cx="6294992" cy="828041"/>
        </p:xfrm>
        <a:graphic>
          <a:graphicData uri="http://schemas.openxmlformats.org/drawingml/2006/table">
            <a:tbl>
              <a:tblPr firstRow="1" bandRow="1">
                <a:tableStyleId>{5C22544A-7EE6-4342-B048-85BDC9FD1C3A}</a:tableStyleId>
              </a:tblPr>
              <a:tblGrid>
                <a:gridCol w="2360622">
                  <a:extLst>
                    <a:ext uri="{9D8B030D-6E8A-4147-A177-3AD203B41FA5}">
                      <a16:colId xmlns:a16="http://schemas.microsoft.com/office/drawing/2014/main" val="1485095982"/>
                    </a:ext>
                  </a:extLst>
                </a:gridCol>
                <a:gridCol w="786874">
                  <a:extLst>
                    <a:ext uri="{9D8B030D-6E8A-4147-A177-3AD203B41FA5}">
                      <a16:colId xmlns:a16="http://schemas.microsoft.com/office/drawing/2014/main" val="1904169922"/>
                    </a:ext>
                  </a:extLst>
                </a:gridCol>
                <a:gridCol w="786874">
                  <a:extLst>
                    <a:ext uri="{9D8B030D-6E8A-4147-A177-3AD203B41FA5}">
                      <a16:colId xmlns:a16="http://schemas.microsoft.com/office/drawing/2014/main" val="4280539208"/>
                    </a:ext>
                  </a:extLst>
                </a:gridCol>
                <a:gridCol w="786874">
                  <a:extLst>
                    <a:ext uri="{9D8B030D-6E8A-4147-A177-3AD203B41FA5}">
                      <a16:colId xmlns:a16="http://schemas.microsoft.com/office/drawing/2014/main" val="3977314742"/>
                    </a:ext>
                  </a:extLst>
                </a:gridCol>
                <a:gridCol w="786874">
                  <a:extLst>
                    <a:ext uri="{9D8B030D-6E8A-4147-A177-3AD203B41FA5}">
                      <a16:colId xmlns:a16="http://schemas.microsoft.com/office/drawing/2014/main" val="1698692361"/>
                    </a:ext>
                  </a:extLst>
                </a:gridCol>
                <a:gridCol w="786874">
                  <a:extLst>
                    <a:ext uri="{9D8B030D-6E8A-4147-A177-3AD203B41FA5}">
                      <a16:colId xmlns:a16="http://schemas.microsoft.com/office/drawing/2014/main" val="1783649555"/>
                    </a:ext>
                  </a:extLst>
                </a:gridCol>
              </a:tblGrid>
              <a:tr h="431801">
                <a:tc>
                  <a:txBody>
                    <a:bodyPr/>
                    <a:lstStyle/>
                    <a:p>
                      <a:pPr algn="ctr"/>
                      <a:r>
                        <a:rPr lang="en-GB" sz="2000" b="0" dirty="0">
                          <a:solidFill>
                            <a:sysClr val="windowText" lastClr="000000"/>
                          </a:solidFill>
                          <a:latin typeface="+mn-lt"/>
                        </a:rPr>
                        <a:t>Number of pets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0</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3</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4</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316447">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12</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2</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p:graphicFrame>
        <p:nvGraphicFramePr>
          <p:cNvPr id="14" name="Table 13">
            <a:extLst>
              <a:ext uri="{FF2B5EF4-FFF2-40B4-BE49-F238E27FC236}">
                <a16:creationId xmlns:a16="http://schemas.microsoft.com/office/drawing/2014/main" id="{BA217B91-E986-404F-A123-F56217192C94}"/>
              </a:ext>
            </a:extLst>
          </p:cNvPr>
          <p:cNvGraphicFramePr>
            <a:graphicFrameLocks noGrp="1"/>
          </p:cNvGraphicFramePr>
          <p:nvPr>
            <p:extLst>
              <p:ext uri="{D42A27DB-BD31-4B8C-83A1-F6EECF244321}">
                <p14:modId xmlns:p14="http://schemas.microsoft.com/office/powerpoint/2010/main" val="1215481579"/>
              </p:ext>
            </p:extLst>
          </p:nvPr>
        </p:nvGraphicFramePr>
        <p:xfrm>
          <a:off x="2397548" y="3259798"/>
          <a:ext cx="6294992" cy="396240"/>
        </p:xfrm>
        <a:graphic>
          <a:graphicData uri="http://schemas.openxmlformats.org/drawingml/2006/table">
            <a:tbl>
              <a:tblPr firstRow="1" bandRow="1">
                <a:tableStyleId>{5C22544A-7EE6-4342-B048-85BDC9FD1C3A}</a:tableStyleId>
              </a:tblPr>
              <a:tblGrid>
                <a:gridCol w="2360622">
                  <a:extLst>
                    <a:ext uri="{9D8B030D-6E8A-4147-A177-3AD203B41FA5}">
                      <a16:colId xmlns:a16="http://schemas.microsoft.com/office/drawing/2014/main" val="1485095982"/>
                    </a:ext>
                  </a:extLst>
                </a:gridCol>
                <a:gridCol w="786874">
                  <a:extLst>
                    <a:ext uri="{9D8B030D-6E8A-4147-A177-3AD203B41FA5}">
                      <a16:colId xmlns:a16="http://schemas.microsoft.com/office/drawing/2014/main" val="1904169922"/>
                    </a:ext>
                  </a:extLst>
                </a:gridCol>
                <a:gridCol w="786874">
                  <a:extLst>
                    <a:ext uri="{9D8B030D-6E8A-4147-A177-3AD203B41FA5}">
                      <a16:colId xmlns:a16="http://schemas.microsoft.com/office/drawing/2014/main" val="4280539208"/>
                    </a:ext>
                  </a:extLst>
                </a:gridCol>
                <a:gridCol w="786874">
                  <a:extLst>
                    <a:ext uri="{9D8B030D-6E8A-4147-A177-3AD203B41FA5}">
                      <a16:colId xmlns:a16="http://schemas.microsoft.com/office/drawing/2014/main" val="3977314742"/>
                    </a:ext>
                  </a:extLst>
                </a:gridCol>
                <a:gridCol w="786874">
                  <a:extLst>
                    <a:ext uri="{9D8B030D-6E8A-4147-A177-3AD203B41FA5}">
                      <a16:colId xmlns:a16="http://schemas.microsoft.com/office/drawing/2014/main" val="1698692361"/>
                    </a:ext>
                  </a:extLst>
                </a:gridCol>
                <a:gridCol w="786874">
                  <a:extLst>
                    <a:ext uri="{9D8B030D-6E8A-4147-A177-3AD203B41FA5}">
                      <a16:colId xmlns:a16="http://schemas.microsoft.com/office/drawing/2014/main" val="1783649555"/>
                    </a:ext>
                  </a:extLst>
                </a:gridCol>
              </a:tblGrid>
              <a:tr h="316447">
                <a:tc>
                  <a:txBody>
                    <a:bodyPr/>
                    <a:lstStyle/>
                    <a:p>
                      <a:pPr algn="ctr"/>
                      <a:r>
                        <a:rPr lang="en-GB" sz="2000" b="0" dirty="0">
                          <a:solidFill>
                            <a:schemeClr val="accent1"/>
                          </a:solidFill>
                          <a:latin typeface="+mn-lt"/>
                        </a:rPr>
                        <a:t>Sub-totals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kern="1200" dirty="0">
                          <a:solidFill>
                            <a:schemeClr val="accent1"/>
                          </a:solidFill>
                          <a:latin typeface="+mn-lt"/>
                          <a:ea typeface="+mn-ea"/>
                          <a:cs typeface="+mn-cs"/>
                        </a:rPr>
                        <a:t>0</a:t>
                      </a:r>
                      <a:endParaRPr lang="en-GB" sz="2000" b="0" kern="1200" dirty="0">
                        <a:solidFill>
                          <a:schemeClr val="accen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kern="1200" dirty="0">
                          <a:solidFill>
                            <a:schemeClr val="accent1"/>
                          </a:solidFill>
                          <a:latin typeface="+mn-lt"/>
                          <a:ea typeface="+mn-ea"/>
                          <a:cs typeface="+mn-cs"/>
                        </a:rPr>
                        <a:t>12</a:t>
                      </a:r>
                      <a:endParaRPr lang="en-GB" sz="2000" b="0" kern="1200" dirty="0">
                        <a:solidFill>
                          <a:schemeClr val="accen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kern="1200" dirty="0">
                          <a:solidFill>
                            <a:schemeClr val="accent1"/>
                          </a:solidFill>
                          <a:latin typeface="+mn-lt"/>
                          <a:ea typeface="+mn-ea"/>
                          <a:cs typeface="+mn-cs"/>
                        </a:rPr>
                        <a:t>10</a:t>
                      </a:r>
                      <a:endParaRPr lang="en-GB" sz="2000" b="0" kern="1200" dirty="0">
                        <a:solidFill>
                          <a:schemeClr val="accen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kern="1200" dirty="0">
                          <a:solidFill>
                            <a:schemeClr val="accent1"/>
                          </a:solidFill>
                          <a:latin typeface="+mn-lt"/>
                          <a:ea typeface="+mn-ea"/>
                          <a:cs typeface="+mn-cs"/>
                        </a:rPr>
                        <a:t>6</a:t>
                      </a:r>
                      <a:endParaRPr lang="en-GB" sz="2000" b="0" kern="1200" dirty="0">
                        <a:solidFill>
                          <a:schemeClr val="accen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b="0" kern="1200" dirty="0">
                          <a:solidFill>
                            <a:schemeClr val="accent1"/>
                          </a:solidFill>
                          <a:latin typeface="+mn-lt"/>
                          <a:ea typeface="+mn-ea"/>
                          <a:cs typeface="+mn-cs"/>
                        </a:rPr>
                        <a:t>4</a:t>
                      </a:r>
                      <a:endParaRPr lang="en-GB" sz="2000" b="0" kern="1200" dirty="0">
                        <a:solidFill>
                          <a:schemeClr val="accent1"/>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p:sp>
        <p:nvSpPr>
          <p:cNvPr id="15" name="TextBox 14">
            <a:extLst>
              <a:ext uri="{FF2B5EF4-FFF2-40B4-BE49-F238E27FC236}">
                <a16:creationId xmlns:a16="http://schemas.microsoft.com/office/drawing/2014/main" id="{DF73DCAA-7F87-4FB2-B599-AD61E3859B7F}"/>
              </a:ext>
            </a:extLst>
          </p:cNvPr>
          <p:cNvSpPr txBox="1"/>
          <p:nvPr/>
        </p:nvSpPr>
        <p:spPr>
          <a:xfrm>
            <a:off x="8952395" y="3219473"/>
            <a:ext cx="493941" cy="461665"/>
          </a:xfrm>
          <a:prstGeom prst="rect">
            <a:avLst/>
          </a:prstGeom>
          <a:noFill/>
        </p:spPr>
        <p:txBody>
          <a:bodyPr wrap="square" rtlCol="0">
            <a:spAutoFit/>
          </a:bodyPr>
          <a:lstStyle/>
          <a:p>
            <a:r>
              <a:rPr lang="en-US" sz="2400" dirty="0">
                <a:solidFill>
                  <a:schemeClr val="accent1"/>
                </a:solidFill>
              </a:rPr>
              <a:t>32</a:t>
            </a:r>
            <a:endParaRPr lang="en-GB" sz="2400" dirty="0">
              <a:solidFill>
                <a:schemeClr val="accent1"/>
              </a:solidFill>
            </a:endParaRPr>
          </a:p>
        </p:txBody>
      </p:sp>
      <p:graphicFrame>
        <p:nvGraphicFramePr>
          <p:cNvPr id="16" name="Table 15">
            <a:extLst>
              <a:ext uri="{FF2B5EF4-FFF2-40B4-BE49-F238E27FC236}">
                <a16:creationId xmlns:a16="http://schemas.microsoft.com/office/drawing/2014/main" id="{184F9A9F-BE7D-4315-8984-9B7D980FC71B}"/>
              </a:ext>
            </a:extLst>
          </p:cNvPr>
          <p:cNvGraphicFramePr>
            <a:graphicFrameLocks noGrp="1"/>
          </p:cNvGraphicFramePr>
          <p:nvPr>
            <p:extLst>
              <p:ext uri="{D42A27DB-BD31-4B8C-83A1-F6EECF244321}">
                <p14:modId xmlns:p14="http://schemas.microsoft.com/office/powerpoint/2010/main" val="4239118641"/>
              </p:ext>
            </p:extLst>
          </p:nvPr>
        </p:nvGraphicFramePr>
        <p:xfrm>
          <a:off x="8692540" y="2431758"/>
          <a:ext cx="1013650" cy="1224281"/>
        </p:xfrm>
        <a:graphic>
          <a:graphicData uri="http://schemas.openxmlformats.org/drawingml/2006/table">
            <a:tbl>
              <a:tblPr firstRow="1" bandRow="1">
                <a:tableStyleId>{5C22544A-7EE6-4342-B048-85BDC9FD1C3A}</a:tableStyleId>
              </a:tblPr>
              <a:tblGrid>
                <a:gridCol w="1013650">
                  <a:extLst>
                    <a:ext uri="{9D8B030D-6E8A-4147-A177-3AD203B41FA5}">
                      <a16:colId xmlns:a16="http://schemas.microsoft.com/office/drawing/2014/main" val="1783649555"/>
                    </a:ext>
                  </a:extLst>
                </a:gridCol>
              </a:tblGrid>
              <a:tr h="431801">
                <a:tc>
                  <a:txBody>
                    <a:bodyPr/>
                    <a:lstStyle/>
                    <a:p>
                      <a:pPr algn="ctr"/>
                      <a:r>
                        <a:rPr lang="en-US" sz="2000" b="0" dirty="0">
                          <a:solidFill>
                            <a:schemeClr val="accent1"/>
                          </a:solidFill>
                          <a:latin typeface="+mn-lt"/>
                        </a:rPr>
                        <a:t>Totals</a:t>
                      </a:r>
                      <a:endParaRPr lang="en-GB" sz="2000" b="0" dirty="0">
                        <a:solidFill>
                          <a:schemeClr val="accent1"/>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316447">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r h="316447">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8980178"/>
                  </a:ext>
                </a:extLst>
              </a:tr>
            </a:tbl>
          </a:graphicData>
        </a:graphic>
      </p:graphicFrame>
      <p:sp>
        <p:nvSpPr>
          <p:cNvPr id="17" name="TextBox 16">
            <a:extLst>
              <a:ext uri="{FF2B5EF4-FFF2-40B4-BE49-F238E27FC236}">
                <a16:creationId xmlns:a16="http://schemas.microsoft.com/office/drawing/2014/main" id="{D088520C-766C-49F8-886C-6DF1B7CE5F5E}"/>
              </a:ext>
            </a:extLst>
          </p:cNvPr>
          <p:cNvSpPr txBox="1"/>
          <p:nvPr/>
        </p:nvSpPr>
        <p:spPr>
          <a:xfrm>
            <a:off x="8952395" y="2835572"/>
            <a:ext cx="493941" cy="461665"/>
          </a:xfrm>
          <a:prstGeom prst="rect">
            <a:avLst/>
          </a:prstGeom>
          <a:noFill/>
        </p:spPr>
        <p:txBody>
          <a:bodyPr wrap="square" rtlCol="0">
            <a:spAutoFit/>
          </a:bodyPr>
          <a:lstStyle/>
          <a:p>
            <a:r>
              <a:rPr lang="en-US" sz="2400" dirty="0">
                <a:solidFill>
                  <a:schemeClr val="accent1"/>
                </a:solidFill>
              </a:rPr>
              <a:t>25</a:t>
            </a:r>
            <a:endParaRPr lang="en-GB" sz="2400" dirty="0">
              <a:solidFill>
                <a:schemeClr val="accent1"/>
              </a:solidFill>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79EEFA78-40EF-4C8C-A1BC-0B6FC87C814C}"/>
                  </a:ext>
                </a:extLst>
              </p:cNvPr>
              <p:cNvSpPr txBox="1"/>
              <p:nvPr/>
            </p:nvSpPr>
            <p:spPr>
              <a:xfrm>
                <a:off x="3817199" y="3857007"/>
                <a:ext cx="3318283" cy="461665"/>
              </a:xfrm>
              <a:prstGeom prst="rect">
                <a:avLst/>
              </a:prstGeom>
              <a:noFill/>
            </p:spPr>
            <p:txBody>
              <a:bodyPr wrap="square" rtlCol="0">
                <a:spAutoFit/>
              </a:bodyPr>
              <a:lstStyle/>
              <a:p>
                <a:r>
                  <a:rPr lang="en-US" sz="2400" dirty="0">
                    <a:solidFill>
                      <a:schemeClr val="accent1"/>
                    </a:solidFill>
                  </a:rPr>
                  <a:t>Mean </a:t>
                </a:r>
                <a14:m>
                  <m:oMath xmlns:m="http://schemas.openxmlformats.org/officeDocument/2006/math">
                    <m:r>
                      <a:rPr lang="en-US" sz="2400" i="1">
                        <a:solidFill>
                          <a:schemeClr val="accent1"/>
                        </a:solidFill>
                        <a:latin typeface="Cambria Math" panose="02040503050406030204" pitchFamily="18" charset="0"/>
                      </a:rPr>
                      <m:t>=</m:t>
                    </m:r>
                  </m:oMath>
                </a14:m>
                <a:r>
                  <a:rPr lang="en-US" sz="2400" dirty="0">
                    <a:solidFill>
                      <a:schemeClr val="accent1"/>
                    </a:solidFill>
                  </a:rPr>
                  <a:t> 32 </a:t>
                </a:r>
                <a14:m>
                  <m:oMath xmlns:m="http://schemas.openxmlformats.org/officeDocument/2006/math">
                    <m:r>
                      <a:rPr lang="en-US" sz="2400" i="1">
                        <a:solidFill>
                          <a:schemeClr val="accent1"/>
                        </a:solidFill>
                        <a:latin typeface="Cambria Math" panose="02040503050406030204" pitchFamily="18" charset="0"/>
                        <a:ea typeface="Cambria Math" panose="02040503050406030204" pitchFamily="18" charset="0"/>
                      </a:rPr>
                      <m:t>÷</m:t>
                    </m:r>
                  </m:oMath>
                </a14:m>
                <a:r>
                  <a:rPr lang="en-US" sz="2400" dirty="0">
                    <a:solidFill>
                      <a:schemeClr val="accent1"/>
                    </a:solidFill>
                  </a:rPr>
                  <a:t> 25 </a:t>
                </a:r>
                <a14:m>
                  <m:oMath xmlns:m="http://schemas.openxmlformats.org/officeDocument/2006/math">
                    <m:r>
                      <a:rPr lang="en-US" sz="2400" i="1">
                        <a:solidFill>
                          <a:schemeClr val="accent1"/>
                        </a:solidFill>
                        <a:latin typeface="Cambria Math" panose="02040503050406030204" pitchFamily="18" charset="0"/>
                      </a:rPr>
                      <m:t>=</m:t>
                    </m:r>
                  </m:oMath>
                </a14:m>
                <a:r>
                  <a:rPr lang="en-GB" sz="2400" dirty="0">
                    <a:solidFill>
                      <a:schemeClr val="accent1"/>
                    </a:solidFill>
                  </a:rPr>
                  <a:t> 1.28</a:t>
                </a:r>
              </a:p>
            </p:txBody>
          </p:sp>
        </mc:Choice>
        <mc:Fallback xmlns="">
          <p:sp>
            <p:nvSpPr>
              <p:cNvPr id="18" name="TextBox 17">
                <a:extLst>
                  <a:ext uri="{FF2B5EF4-FFF2-40B4-BE49-F238E27FC236}">
                    <a16:creationId xmlns:a16="http://schemas.microsoft.com/office/drawing/2014/main" id="{79EEFA78-40EF-4C8C-A1BC-0B6FC87C814C}"/>
                  </a:ext>
                </a:extLst>
              </p:cNvPr>
              <p:cNvSpPr txBox="1">
                <a:spLocks noRot="1" noChangeAspect="1" noMove="1" noResize="1" noEditPoints="1" noAdjustHandles="1" noChangeArrowheads="1" noChangeShapeType="1" noTextEdit="1"/>
              </p:cNvSpPr>
              <p:nvPr/>
            </p:nvSpPr>
            <p:spPr>
              <a:xfrm>
                <a:off x="3817199" y="3857007"/>
                <a:ext cx="3318283" cy="461665"/>
              </a:xfrm>
              <a:prstGeom prst="rect">
                <a:avLst/>
              </a:prstGeom>
              <a:blipFill>
                <a:blip r:embed="rId4"/>
                <a:stretch>
                  <a:fillRect l="-2752" t="-10667" b="-30667"/>
                </a:stretch>
              </a:blipFill>
            </p:spPr>
            <p:txBody>
              <a:bodyPr/>
              <a:lstStyle/>
              <a:p>
                <a:r>
                  <a:rPr lang="en-GB">
                    <a:noFill/>
                  </a:rPr>
                  <a:t> </a:t>
                </a:r>
              </a:p>
            </p:txBody>
          </p:sp>
        </mc:Fallback>
      </mc:AlternateContent>
      <p:sp>
        <p:nvSpPr>
          <p:cNvPr id="19" name="TextBox 18">
            <a:extLst>
              <a:ext uri="{FF2B5EF4-FFF2-40B4-BE49-F238E27FC236}">
                <a16:creationId xmlns:a16="http://schemas.microsoft.com/office/drawing/2014/main" id="{1E691810-4624-48E6-8E5D-5451E4BC5CF0}"/>
              </a:ext>
            </a:extLst>
          </p:cNvPr>
          <p:cNvSpPr txBox="1"/>
          <p:nvPr/>
        </p:nvSpPr>
        <p:spPr>
          <a:xfrm>
            <a:off x="3597442" y="5622370"/>
            <a:ext cx="439514" cy="461665"/>
          </a:xfrm>
          <a:prstGeom prst="rect">
            <a:avLst/>
          </a:prstGeom>
          <a:noFill/>
        </p:spPr>
        <p:txBody>
          <a:bodyPr wrap="square" rtlCol="0">
            <a:spAutoFit/>
          </a:bodyPr>
          <a:lstStyle/>
          <a:p>
            <a:r>
              <a:rPr lang="en-US" sz="2400" dirty="0">
                <a:solidFill>
                  <a:schemeClr val="accent1"/>
                </a:solidFill>
              </a:rPr>
              <a:t>5</a:t>
            </a:r>
            <a:endParaRPr lang="en-GB" sz="2400" dirty="0">
              <a:solidFill>
                <a:schemeClr val="accent1"/>
              </a:solidFill>
            </a:endParaRPr>
          </a:p>
        </p:txBody>
      </p:sp>
      <p:sp>
        <p:nvSpPr>
          <p:cNvPr id="20" name="TextBox 19">
            <a:extLst>
              <a:ext uri="{FF2B5EF4-FFF2-40B4-BE49-F238E27FC236}">
                <a16:creationId xmlns:a16="http://schemas.microsoft.com/office/drawing/2014/main" id="{C78300FB-8043-4C56-9D5A-F64E37866AF9}"/>
              </a:ext>
            </a:extLst>
          </p:cNvPr>
          <p:cNvSpPr txBox="1"/>
          <p:nvPr/>
        </p:nvSpPr>
        <p:spPr>
          <a:xfrm>
            <a:off x="5410151" y="5583942"/>
            <a:ext cx="1279002" cy="461665"/>
          </a:xfrm>
          <a:prstGeom prst="rect">
            <a:avLst/>
          </a:prstGeom>
          <a:noFill/>
        </p:spPr>
        <p:txBody>
          <a:bodyPr wrap="square" rtlCol="0">
            <a:spAutoFit/>
          </a:bodyPr>
          <a:lstStyle/>
          <a:p>
            <a:r>
              <a:rPr lang="en-US" sz="2400" dirty="0">
                <a:solidFill>
                  <a:schemeClr val="accent1"/>
                </a:solidFill>
              </a:rPr>
              <a:t>15.5</a:t>
            </a:r>
            <a:endParaRPr lang="en-GB" sz="2400" dirty="0">
              <a:solidFill>
                <a:schemeClr val="accent1"/>
              </a:solidFill>
            </a:endParaRPr>
          </a:p>
        </p:txBody>
      </p:sp>
      <p:sp>
        <p:nvSpPr>
          <p:cNvPr id="21" name="TextBox 20">
            <a:extLst>
              <a:ext uri="{FF2B5EF4-FFF2-40B4-BE49-F238E27FC236}">
                <a16:creationId xmlns:a16="http://schemas.microsoft.com/office/drawing/2014/main" id="{045D0974-BC06-4131-8C04-553BFAB66398}"/>
              </a:ext>
            </a:extLst>
          </p:cNvPr>
          <p:cNvSpPr txBox="1"/>
          <p:nvPr/>
        </p:nvSpPr>
        <p:spPr>
          <a:xfrm>
            <a:off x="7463713" y="5583942"/>
            <a:ext cx="1279002" cy="461665"/>
          </a:xfrm>
          <a:prstGeom prst="rect">
            <a:avLst/>
          </a:prstGeom>
          <a:noFill/>
        </p:spPr>
        <p:txBody>
          <a:bodyPr wrap="square" rtlCol="0">
            <a:spAutoFit/>
          </a:bodyPr>
          <a:lstStyle/>
          <a:p>
            <a:r>
              <a:rPr lang="en-US" sz="2400" dirty="0">
                <a:solidFill>
                  <a:schemeClr val="accent1"/>
                </a:solidFill>
              </a:rPr>
              <a:t>30.5</a:t>
            </a:r>
            <a:endParaRPr lang="en-GB" sz="2400" dirty="0">
              <a:solidFill>
                <a:schemeClr val="accent1"/>
              </a:solidFill>
            </a:endParaRPr>
          </a:p>
        </p:txBody>
      </p:sp>
      <p:sp>
        <p:nvSpPr>
          <p:cNvPr id="3" name="Text Placeholder 2">
            <a:extLst>
              <a:ext uri="{FF2B5EF4-FFF2-40B4-BE49-F238E27FC236}">
                <a16:creationId xmlns:a16="http://schemas.microsoft.com/office/drawing/2014/main" id="{342E71CC-22E5-8DF1-0686-95C7B03E7892}"/>
              </a:ext>
            </a:extLst>
          </p:cNvPr>
          <p:cNvSpPr>
            <a:spLocks noGrp="1"/>
          </p:cNvSpPr>
          <p:nvPr>
            <p:ph type="body" sz="quarter" idx="10"/>
          </p:nvPr>
        </p:nvSpPr>
        <p:spPr>
          <a:xfrm>
            <a:off x="400060" y="323410"/>
            <a:ext cx="9099550" cy="488983"/>
          </a:xfrm>
        </p:spPr>
        <p:txBody>
          <a:bodyPr/>
          <a:lstStyle/>
          <a:p>
            <a:r>
              <a:rPr lang="en-GB" sz="3200" b="1" u="sng" dirty="0"/>
              <a:t>TITLE: Averages from grouped frequency tables</a:t>
            </a:r>
          </a:p>
        </p:txBody>
      </p:sp>
    </p:spTree>
    <p:custDataLst>
      <p:tags r:id="rId1"/>
    </p:custDataLst>
    <p:extLst>
      <p:ext uri="{BB962C8B-B14F-4D97-AF65-F5344CB8AC3E}">
        <p14:creationId xmlns:p14="http://schemas.microsoft.com/office/powerpoint/2010/main" val="3078969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18" grpId="0"/>
      <p:bldP spid="19" grpId="0"/>
      <p:bldP spid="20" grpId="0"/>
      <p:bldP spid="2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806848F7-2FFA-424D-9800-0ABA08F30B28}"/>
                  </a:ext>
                </a:extLst>
              </p:cNvPr>
              <p:cNvGraphicFramePr>
                <a:graphicFrameLocks noGrp="1"/>
              </p:cNvGraphicFramePr>
              <p:nvPr>
                <p:extLst>
                  <p:ext uri="{D42A27DB-BD31-4B8C-83A1-F6EECF244321}">
                    <p14:modId xmlns:p14="http://schemas.microsoft.com/office/powerpoint/2010/main" val="1956662889"/>
                  </p:ext>
                </p:extLst>
              </p:nvPr>
            </p:nvGraphicFramePr>
            <p:xfrm>
              <a:off x="496826" y="1195863"/>
              <a:ext cx="7505698" cy="828042"/>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Choice>
        <mc:Fallback xmlns="">
          <p:graphicFrame>
            <p:nvGraphicFramePr>
              <p:cNvPr id="6" name="Table 5">
                <a:extLst>
                  <a:ext uri="{FF2B5EF4-FFF2-40B4-BE49-F238E27FC236}">
                    <a16:creationId xmlns:a16="http://schemas.microsoft.com/office/drawing/2014/main" id="{806848F7-2FFA-424D-9800-0ABA08F30B28}"/>
                  </a:ext>
                </a:extLst>
              </p:cNvPr>
              <p:cNvGraphicFramePr>
                <a:graphicFrameLocks noGrp="1"/>
              </p:cNvGraphicFramePr>
              <p:nvPr>
                <p:extLst>
                  <p:ext uri="{D42A27DB-BD31-4B8C-83A1-F6EECF244321}">
                    <p14:modId xmlns:p14="http://schemas.microsoft.com/office/powerpoint/2010/main" val="1956662889"/>
                  </p:ext>
                </p:extLst>
              </p:nvPr>
            </p:nvGraphicFramePr>
            <p:xfrm>
              <a:off x="496826" y="1195863"/>
              <a:ext cx="7505698" cy="828042"/>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94000" t="-5797" r="-300000"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194779" t="-5797" r="-201205"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93600" t="-5797" r="-100400"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95181" t="-5797" r="-803" b="-121739"/>
                          </a:stretch>
                        </a:blip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Fallback>
      </mc:AlternateContent>
      <p:sp>
        <p:nvSpPr>
          <p:cNvPr id="9" name="TextBox 8">
            <a:extLst>
              <a:ext uri="{FF2B5EF4-FFF2-40B4-BE49-F238E27FC236}">
                <a16:creationId xmlns:a16="http://schemas.microsoft.com/office/drawing/2014/main" id="{C390B39A-DC3B-4FCF-99AB-80625D0A9728}"/>
              </a:ext>
            </a:extLst>
          </p:cNvPr>
          <p:cNvSpPr txBox="1"/>
          <p:nvPr/>
        </p:nvSpPr>
        <p:spPr>
          <a:xfrm>
            <a:off x="342900" y="307779"/>
            <a:ext cx="9099609" cy="461665"/>
          </a:xfrm>
          <a:prstGeom prst="rect">
            <a:avLst/>
          </a:prstGeom>
          <a:noFill/>
        </p:spPr>
        <p:txBody>
          <a:bodyPr wrap="square" rtlCol="0">
            <a:spAutoFit/>
          </a:bodyPr>
          <a:lstStyle/>
          <a:p>
            <a:r>
              <a:rPr lang="en-GB" sz="2400" dirty="0"/>
              <a:t>The table shows information about the heights, in m,  of some trees.</a:t>
            </a:r>
            <a:endParaRPr lang="en-GB" sz="3200" dirty="0">
              <a:latin typeface="KG Primary Penmanship" panose="02000506000000020003" pitchFamily="2" charset="0"/>
            </a:endParaRPr>
          </a:p>
        </p:txBody>
      </p:sp>
      <mc:AlternateContent xmlns:mc="http://schemas.openxmlformats.org/markup-compatibility/2006" xmlns:a14="http://schemas.microsoft.com/office/drawing/2010/main">
        <mc:Choice Requires="a14">
          <p:graphicFrame>
            <p:nvGraphicFramePr>
              <p:cNvPr id="11" name="Table 10">
                <a:extLst>
                  <a:ext uri="{FF2B5EF4-FFF2-40B4-BE49-F238E27FC236}">
                    <a16:creationId xmlns:a16="http://schemas.microsoft.com/office/drawing/2014/main" id="{7B394D7E-E1C9-4353-8836-2642C59E224B}"/>
                  </a:ext>
                </a:extLst>
              </p:cNvPr>
              <p:cNvGraphicFramePr>
                <a:graphicFrameLocks noGrp="1"/>
              </p:cNvGraphicFramePr>
              <p:nvPr>
                <p:extLst>
                  <p:ext uri="{D42A27DB-BD31-4B8C-83A1-F6EECF244321}">
                    <p14:modId xmlns:p14="http://schemas.microsoft.com/office/powerpoint/2010/main" val="2662845175"/>
                  </p:ext>
                </p:extLst>
              </p:nvPr>
            </p:nvGraphicFramePr>
            <p:xfrm>
              <a:off x="496826" y="2023743"/>
              <a:ext cx="7505698" cy="1115061"/>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 </a:t>
                          </a:r>
                          <a14:m>
                            <m:oMath xmlns:m="http://schemas.openxmlformats.org/officeDocument/2006/math">
                              <m:r>
                                <a:rPr lang="en-GB" sz="2000" b="0" i="1" smtClean="0">
                                  <a:solidFill>
                                    <a:sysClr val="windowText" lastClr="000000"/>
                                  </a:solidFill>
                                  <a:latin typeface="Cambria Math" panose="02040503050406030204" pitchFamily="18" charset="0"/>
                                  <a:ea typeface="Cambria Math" panose="02040503050406030204" pitchFamily="18" charset="0"/>
                                </a:rPr>
                                <m:t>×</m:t>
                              </m:r>
                            </m:oMath>
                          </a14:m>
                          <a:r>
                            <a:rPr lang="en-GB" sz="20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Choice>
        <mc:Fallback xmlns="">
          <p:graphicFrame>
            <p:nvGraphicFramePr>
              <p:cNvPr id="11" name="Table 10">
                <a:extLst>
                  <a:ext uri="{FF2B5EF4-FFF2-40B4-BE49-F238E27FC236}">
                    <a16:creationId xmlns:a16="http://schemas.microsoft.com/office/drawing/2014/main" id="{7B394D7E-E1C9-4353-8836-2642C59E224B}"/>
                  </a:ext>
                </a:extLst>
              </p:cNvPr>
              <p:cNvGraphicFramePr>
                <a:graphicFrameLocks noGrp="1"/>
              </p:cNvGraphicFramePr>
              <p:nvPr>
                <p:extLst>
                  <p:ext uri="{D42A27DB-BD31-4B8C-83A1-F6EECF244321}">
                    <p14:modId xmlns:p14="http://schemas.microsoft.com/office/powerpoint/2010/main" val="2662845175"/>
                  </p:ext>
                </p:extLst>
              </p:nvPr>
            </p:nvGraphicFramePr>
            <p:xfrm>
              <a:off x="496826" y="2023743"/>
              <a:ext cx="7505698" cy="1115061"/>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7010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427" t="-61207" r="-427350" b="-15517"/>
                          </a:stretch>
                        </a:blip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Fallback>
      </mc:AlternateContent>
      <p:sp>
        <p:nvSpPr>
          <p:cNvPr id="2" name="TextBox 1">
            <a:extLst>
              <a:ext uri="{FF2B5EF4-FFF2-40B4-BE49-F238E27FC236}">
                <a16:creationId xmlns:a16="http://schemas.microsoft.com/office/drawing/2014/main" id="{EB78DC3E-5792-CE4C-ED5B-5B06F78D1FE4}"/>
              </a:ext>
            </a:extLst>
          </p:cNvPr>
          <p:cNvSpPr txBox="1"/>
          <p:nvPr/>
        </p:nvSpPr>
        <p:spPr>
          <a:xfrm>
            <a:off x="342900" y="3599981"/>
            <a:ext cx="6705600" cy="523220"/>
          </a:xfrm>
          <a:prstGeom prst="rect">
            <a:avLst/>
          </a:prstGeom>
          <a:noFill/>
        </p:spPr>
        <p:txBody>
          <a:bodyPr wrap="square" rtlCol="0">
            <a:spAutoFit/>
          </a:bodyPr>
          <a:lstStyle/>
          <a:p>
            <a:r>
              <a:rPr lang="en-GB" sz="2800" dirty="0"/>
              <a:t>Work out an estimate of the mean</a:t>
            </a:r>
          </a:p>
        </p:txBody>
      </p:sp>
      <p:pic>
        <p:nvPicPr>
          <p:cNvPr id="3" name="Picture 2" descr="A black pen and a whiteboard&#10;&#10;Description automatically generated">
            <a:extLst>
              <a:ext uri="{FF2B5EF4-FFF2-40B4-BE49-F238E27FC236}">
                <a16:creationId xmlns:a16="http://schemas.microsoft.com/office/drawing/2014/main" id="{C30E512A-8B83-EA6A-4DBA-E6C68CD3D8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394096" y="96072"/>
            <a:ext cx="819264" cy="581106"/>
          </a:xfrm>
          <a:prstGeom prst="rect">
            <a:avLst/>
          </a:prstGeom>
        </p:spPr>
      </p:pic>
      <p:sp>
        <p:nvSpPr>
          <p:cNvPr id="4" name="TextBox 3">
            <a:extLst>
              <a:ext uri="{FF2B5EF4-FFF2-40B4-BE49-F238E27FC236}">
                <a16:creationId xmlns:a16="http://schemas.microsoft.com/office/drawing/2014/main" id="{6D4050D3-A533-E164-214A-6CE202C7D29A}"/>
              </a:ext>
            </a:extLst>
          </p:cNvPr>
          <p:cNvSpPr txBox="1"/>
          <p:nvPr/>
        </p:nvSpPr>
        <p:spPr>
          <a:xfrm>
            <a:off x="2190750" y="2080992"/>
            <a:ext cx="933450" cy="369332"/>
          </a:xfrm>
          <a:prstGeom prst="rect">
            <a:avLst/>
          </a:prstGeom>
          <a:noFill/>
          <a:ln>
            <a:noFill/>
          </a:ln>
        </p:spPr>
        <p:txBody>
          <a:bodyPr wrap="square" rtlCol="0">
            <a:spAutoFit/>
          </a:bodyPr>
          <a:lstStyle/>
          <a:p>
            <a:pPr algn="ctr"/>
            <a:r>
              <a:rPr lang="en-GB" dirty="0"/>
              <a:t>7.5</a:t>
            </a:r>
          </a:p>
        </p:txBody>
      </p:sp>
      <p:sp>
        <p:nvSpPr>
          <p:cNvPr id="5" name="TextBox 4">
            <a:extLst>
              <a:ext uri="{FF2B5EF4-FFF2-40B4-BE49-F238E27FC236}">
                <a16:creationId xmlns:a16="http://schemas.microsoft.com/office/drawing/2014/main" id="{4570B475-DB82-2F3D-F1D3-B52F8F14B898}"/>
              </a:ext>
            </a:extLst>
          </p:cNvPr>
          <p:cNvSpPr txBox="1"/>
          <p:nvPr/>
        </p:nvSpPr>
        <p:spPr>
          <a:xfrm>
            <a:off x="3695700" y="2061468"/>
            <a:ext cx="933450" cy="369332"/>
          </a:xfrm>
          <a:prstGeom prst="rect">
            <a:avLst/>
          </a:prstGeom>
          <a:noFill/>
          <a:ln>
            <a:noFill/>
          </a:ln>
        </p:spPr>
        <p:txBody>
          <a:bodyPr wrap="square" rtlCol="0">
            <a:spAutoFit/>
          </a:bodyPr>
          <a:lstStyle/>
          <a:p>
            <a:pPr algn="ctr"/>
            <a:r>
              <a:rPr lang="en-GB" dirty="0"/>
              <a:t>12.5</a:t>
            </a:r>
          </a:p>
        </p:txBody>
      </p:sp>
      <p:sp>
        <p:nvSpPr>
          <p:cNvPr id="7" name="TextBox 6">
            <a:extLst>
              <a:ext uri="{FF2B5EF4-FFF2-40B4-BE49-F238E27FC236}">
                <a16:creationId xmlns:a16="http://schemas.microsoft.com/office/drawing/2014/main" id="{C64C6EE1-82D7-4599-A4D8-C0326E44F7FC}"/>
              </a:ext>
            </a:extLst>
          </p:cNvPr>
          <p:cNvSpPr txBox="1"/>
          <p:nvPr/>
        </p:nvSpPr>
        <p:spPr>
          <a:xfrm>
            <a:off x="5200650" y="2061468"/>
            <a:ext cx="933450" cy="369332"/>
          </a:xfrm>
          <a:prstGeom prst="rect">
            <a:avLst/>
          </a:prstGeom>
          <a:noFill/>
          <a:ln>
            <a:noFill/>
          </a:ln>
        </p:spPr>
        <p:txBody>
          <a:bodyPr wrap="square" rtlCol="0">
            <a:spAutoFit/>
          </a:bodyPr>
          <a:lstStyle/>
          <a:p>
            <a:pPr algn="ctr"/>
            <a:r>
              <a:rPr lang="en-GB" dirty="0"/>
              <a:t>17.5</a:t>
            </a:r>
          </a:p>
        </p:txBody>
      </p:sp>
      <p:sp>
        <p:nvSpPr>
          <p:cNvPr id="8" name="TextBox 7">
            <a:extLst>
              <a:ext uri="{FF2B5EF4-FFF2-40B4-BE49-F238E27FC236}">
                <a16:creationId xmlns:a16="http://schemas.microsoft.com/office/drawing/2014/main" id="{84DC66B7-983C-1EA1-3372-48E2D6E0A3C2}"/>
              </a:ext>
            </a:extLst>
          </p:cNvPr>
          <p:cNvSpPr txBox="1"/>
          <p:nvPr/>
        </p:nvSpPr>
        <p:spPr>
          <a:xfrm>
            <a:off x="6705600" y="2061468"/>
            <a:ext cx="933450" cy="369332"/>
          </a:xfrm>
          <a:prstGeom prst="rect">
            <a:avLst/>
          </a:prstGeom>
          <a:noFill/>
          <a:ln>
            <a:noFill/>
          </a:ln>
        </p:spPr>
        <p:txBody>
          <a:bodyPr wrap="square" rtlCol="0">
            <a:spAutoFit/>
          </a:bodyPr>
          <a:lstStyle/>
          <a:p>
            <a:pPr algn="ctr"/>
            <a:r>
              <a:rPr lang="en-GB" dirty="0"/>
              <a:t>22.5</a:t>
            </a:r>
          </a:p>
        </p:txBody>
      </p:sp>
      <p:sp>
        <p:nvSpPr>
          <p:cNvPr id="10" name="TextBox 9">
            <a:extLst>
              <a:ext uri="{FF2B5EF4-FFF2-40B4-BE49-F238E27FC236}">
                <a16:creationId xmlns:a16="http://schemas.microsoft.com/office/drawing/2014/main" id="{36287D74-FF33-9E42-9F28-174F19D34805}"/>
              </a:ext>
            </a:extLst>
          </p:cNvPr>
          <p:cNvSpPr txBox="1"/>
          <p:nvPr/>
        </p:nvSpPr>
        <p:spPr>
          <a:xfrm>
            <a:off x="2238375" y="2667119"/>
            <a:ext cx="933450" cy="369332"/>
          </a:xfrm>
          <a:prstGeom prst="rect">
            <a:avLst/>
          </a:prstGeom>
          <a:noFill/>
          <a:ln>
            <a:noFill/>
          </a:ln>
        </p:spPr>
        <p:txBody>
          <a:bodyPr wrap="square" rtlCol="0">
            <a:spAutoFit/>
          </a:bodyPr>
          <a:lstStyle/>
          <a:p>
            <a:pPr algn="ctr"/>
            <a:r>
              <a:rPr lang="en-GB" dirty="0"/>
              <a:t>262.5</a:t>
            </a:r>
          </a:p>
        </p:txBody>
      </p:sp>
      <p:sp>
        <p:nvSpPr>
          <p:cNvPr id="14" name="TextBox 13">
            <a:extLst>
              <a:ext uri="{FF2B5EF4-FFF2-40B4-BE49-F238E27FC236}">
                <a16:creationId xmlns:a16="http://schemas.microsoft.com/office/drawing/2014/main" id="{07156B42-C06D-94FE-4C3E-77480324B259}"/>
              </a:ext>
            </a:extLst>
          </p:cNvPr>
          <p:cNvSpPr txBox="1"/>
          <p:nvPr/>
        </p:nvSpPr>
        <p:spPr>
          <a:xfrm>
            <a:off x="3724275" y="2667119"/>
            <a:ext cx="933450" cy="369332"/>
          </a:xfrm>
          <a:prstGeom prst="rect">
            <a:avLst/>
          </a:prstGeom>
          <a:noFill/>
          <a:ln>
            <a:noFill/>
          </a:ln>
        </p:spPr>
        <p:txBody>
          <a:bodyPr wrap="square" rtlCol="0">
            <a:spAutoFit/>
          </a:bodyPr>
          <a:lstStyle/>
          <a:p>
            <a:pPr algn="ctr"/>
            <a:r>
              <a:rPr lang="en-GB" dirty="0"/>
              <a:t>975</a:t>
            </a:r>
          </a:p>
        </p:txBody>
      </p:sp>
      <p:sp>
        <p:nvSpPr>
          <p:cNvPr id="15" name="TextBox 14">
            <a:extLst>
              <a:ext uri="{FF2B5EF4-FFF2-40B4-BE49-F238E27FC236}">
                <a16:creationId xmlns:a16="http://schemas.microsoft.com/office/drawing/2014/main" id="{9F2489FB-AB30-FC06-E658-8FC4BED239A3}"/>
              </a:ext>
            </a:extLst>
          </p:cNvPr>
          <p:cNvSpPr txBox="1"/>
          <p:nvPr/>
        </p:nvSpPr>
        <p:spPr>
          <a:xfrm>
            <a:off x="5210175" y="2667119"/>
            <a:ext cx="933450" cy="369332"/>
          </a:xfrm>
          <a:prstGeom prst="rect">
            <a:avLst/>
          </a:prstGeom>
          <a:noFill/>
          <a:ln>
            <a:noFill/>
          </a:ln>
        </p:spPr>
        <p:txBody>
          <a:bodyPr wrap="square" rtlCol="0">
            <a:spAutoFit/>
          </a:bodyPr>
          <a:lstStyle/>
          <a:p>
            <a:pPr algn="ctr"/>
            <a:r>
              <a:rPr lang="en-GB" dirty="0"/>
              <a:t>1190</a:t>
            </a:r>
          </a:p>
        </p:txBody>
      </p:sp>
      <p:sp>
        <p:nvSpPr>
          <p:cNvPr id="16" name="TextBox 15">
            <a:extLst>
              <a:ext uri="{FF2B5EF4-FFF2-40B4-BE49-F238E27FC236}">
                <a16:creationId xmlns:a16="http://schemas.microsoft.com/office/drawing/2014/main" id="{5768DDAA-09EF-0C4D-3E1D-E0DC48FB1356}"/>
              </a:ext>
            </a:extLst>
          </p:cNvPr>
          <p:cNvSpPr txBox="1"/>
          <p:nvPr/>
        </p:nvSpPr>
        <p:spPr>
          <a:xfrm>
            <a:off x="6696075" y="2667119"/>
            <a:ext cx="933450" cy="369332"/>
          </a:xfrm>
          <a:prstGeom prst="rect">
            <a:avLst/>
          </a:prstGeom>
          <a:noFill/>
          <a:ln>
            <a:noFill/>
          </a:ln>
        </p:spPr>
        <p:txBody>
          <a:bodyPr wrap="square" rtlCol="0">
            <a:spAutoFit/>
          </a:bodyPr>
          <a:lstStyle/>
          <a:p>
            <a:pPr algn="ctr"/>
            <a:r>
              <a:rPr lang="en-GB" dirty="0"/>
              <a:t>427.5</a:t>
            </a:r>
          </a:p>
        </p:txBody>
      </p:sp>
      <mc:AlternateContent xmlns:mc="http://schemas.openxmlformats.org/markup-compatibility/2006" xmlns:a14="http://schemas.microsoft.com/office/drawing/2010/main">
        <mc:Choice Requires="a14">
          <p:sp>
            <p:nvSpPr>
              <p:cNvPr id="17" name="TextBox 16">
                <a:extLst>
                  <a:ext uri="{FF2B5EF4-FFF2-40B4-BE49-F238E27FC236}">
                    <a16:creationId xmlns:a16="http://schemas.microsoft.com/office/drawing/2014/main" id="{4A9AC955-1F87-CE7A-9696-55F76B9EDB45}"/>
                  </a:ext>
                </a:extLst>
              </p:cNvPr>
              <p:cNvSpPr txBox="1"/>
              <p:nvPr/>
            </p:nvSpPr>
            <p:spPr>
              <a:xfrm>
                <a:off x="1518840" y="4297120"/>
                <a:ext cx="3302764" cy="57451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𝑀𝑒𝑎𝑛</m:t>
                      </m:r>
                      <m:r>
                        <a:rPr lang="en-GB" b="0" i="1" smtClean="0">
                          <a:latin typeface="Cambria Math" panose="02040503050406030204" pitchFamily="18" charset="0"/>
                          <a:ea typeface="Cambria Math" panose="02040503050406030204" pitchFamily="18" charset="0"/>
                        </a:rPr>
                        <m:t>≈</m:t>
                      </m:r>
                      <m:r>
                        <a:rPr lang="en-GB" b="0" i="1" smtClean="0">
                          <a:latin typeface="Cambria Math" panose="02040503050406030204" pitchFamily="18" charset="0"/>
                        </a:rPr>
                        <m:t> </m:t>
                      </m:r>
                      <m:f>
                        <m:fPr>
                          <m:ctrlPr>
                            <a:rPr lang="en-GB" i="1" smtClean="0">
                              <a:latin typeface="Cambria Math" panose="02040503050406030204" pitchFamily="18" charset="0"/>
                            </a:rPr>
                          </m:ctrlPr>
                        </m:fPr>
                        <m:num>
                          <m:r>
                            <a:rPr lang="en-GB" b="0" i="1" smtClean="0">
                              <a:latin typeface="Cambria Math" panose="02040503050406030204" pitchFamily="18" charset="0"/>
                            </a:rPr>
                            <m:t>𝑇𝑜𝑡𝑎𝑙</m:t>
                          </m:r>
                          <m:r>
                            <a:rPr lang="en-GB" b="0" i="1" smtClean="0">
                              <a:latin typeface="Cambria Math" panose="02040503050406030204" pitchFamily="18" charset="0"/>
                            </a:rPr>
                            <m:t> </m:t>
                          </m:r>
                          <m:r>
                            <a:rPr lang="en-GB" b="0" i="1" smtClean="0">
                              <a:latin typeface="Cambria Math" panose="02040503050406030204" pitchFamily="18" charset="0"/>
                            </a:rPr>
                            <m:t>h𝑒𝑖𝑔h𝑡</m:t>
                          </m:r>
                        </m:num>
                        <m:den>
                          <m:r>
                            <a:rPr lang="en-GB" b="0" i="1" smtClean="0">
                              <a:latin typeface="Cambria Math" panose="02040503050406030204" pitchFamily="18" charset="0"/>
                            </a:rPr>
                            <m:t>𝑇𝑜𝑡𝑎𝑙</m:t>
                          </m:r>
                          <m:r>
                            <a:rPr lang="en-GB" b="0" i="1" smtClean="0">
                              <a:latin typeface="Cambria Math" panose="02040503050406030204" pitchFamily="18" charset="0"/>
                            </a:rPr>
                            <m:t> </m:t>
                          </m:r>
                          <m:r>
                            <a:rPr lang="en-GB" b="0" i="1" smtClean="0">
                              <a:latin typeface="Cambria Math" panose="02040503050406030204" pitchFamily="18" charset="0"/>
                            </a:rPr>
                            <m:t>𝑛𝑢𝑚𝑏𝑒𝑟</m:t>
                          </m:r>
                          <m:r>
                            <a:rPr lang="en-GB" b="0" i="1" smtClean="0">
                              <a:latin typeface="Cambria Math" panose="02040503050406030204" pitchFamily="18" charset="0"/>
                            </a:rPr>
                            <m:t> </m:t>
                          </m:r>
                          <m:r>
                            <a:rPr lang="en-GB" b="0" i="1" smtClean="0">
                              <a:latin typeface="Cambria Math" panose="02040503050406030204" pitchFamily="18" charset="0"/>
                            </a:rPr>
                            <m:t>𝑜𝑓</m:t>
                          </m:r>
                          <m:r>
                            <a:rPr lang="en-GB" b="0" i="1" smtClean="0">
                              <a:latin typeface="Cambria Math" panose="02040503050406030204" pitchFamily="18" charset="0"/>
                            </a:rPr>
                            <m:t> </m:t>
                          </m:r>
                          <m:r>
                            <a:rPr lang="en-GB" b="0" i="1" smtClean="0">
                              <a:latin typeface="Cambria Math" panose="02040503050406030204" pitchFamily="18" charset="0"/>
                            </a:rPr>
                            <m:t>𝑡𝑟𝑒𝑒𝑠</m:t>
                          </m:r>
                        </m:den>
                      </m:f>
                    </m:oMath>
                  </m:oMathPara>
                </a14:m>
                <a:endParaRPr lang="en-GB" dirty="0"/>
              </a:p>
            </p:txBody>
          </p:sp>
        </mc:Choice>
        <mc:Fallback xmlns="">
          <p:sp>
            <p:nvSpPr>
              <p:cNvPr id="17" name="TextBox 16">
                <a:extLst>
                  <a:ext uri="{FF2B5EF4-FFF2-40B4-BE49-F238E27FC236}">
                    <a16:creationId xmlns:a16="http://schemas.microsoft.com/office/drawing/2014/main" id="{4A9AC955-1F87-CE7A-9696-55F76B9EDB45}"/>
                  </a:ext>
                </a:extLst>
              </p:cNvPr>
              <p:cNvSpPr txBox="1">
                <a:spLocks noRot="1" noChangeAspect="1" noMove="1" noResize="1" noEditPoints="1" noAdjustHandles="1" noChangeArrowheads="1" noChangeShapeType="1" noTextEdit="1"/>
              </p:cNvSpPr>
              <p:nvPr/>
            </p:nvSpPr>
            <p:spPr>
              <a:xfrm>
                <a:off x="1518840" y="4297120"/>
                <a:ext cx="3302764" cy="574516"/>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AB633ECB-A358-8BE8-4E6E-EA2D46E6FE02}"/>
                  </a:ext>
                </a:extLst>
              </p:cNvPr>
              <p:cNvSpPr txBox="1"/>
              <p:nvPr/>
            </p:nvSpPr>
            <p:spPr>
              <a:xfrm>
                <a:off x="6401444" y="3966684"/>
                <a:ext cx="3202159" cy="9351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sz="3200" b="0" i="1" smtClean="0">
                          <a:latin typeface="Cambria Math" panose="02040503050406030204" pitchFamily="18" charset="0"/>
                        </a:rPr>
                        <m:t> </m:t>
                      </m:r>
                      <m:f>
                        <m:fPr>
                          <m:ctrlPr>
                            <a:rPr lang="en-GB" sz="3200" i="1" smtClean="0">
                              <a:latin typeface="Cambria Math" panose="02040503050406030204" pitchFamily="18" charset="0"/>
                            </a:rPr>
                          </m:ctrlPr>
                        </m:fPr>
                        <m:num>
                          <m:r>
                            <a:rPr lang="en-GB" sz="3200" b="0" i="1" smtClean="0">
                              <a:latin typeface="Cambria Math" panose="02040503050406030204" pitchFamily="18" charset="0"/>
                            </a:rPr>
                            <m:t>2855</m:t>
                          </m:r>
                        </m:num>
                        <m:den>
                          <m:r>
                            <a:rPr lang="en-GB" sz="3200" b="0" i="1" smtClean="0">
                              <a:latin typeface="Cambria Math" panose="02040503050406030204" pitchFamily="18" charset="0"/>
                            </a:rPr>
                            <m:t>200</m:t>
                          </m:r>
                        </m:den>
                      </m:f>
                      <m:r>
                        <a:rPr lang="en-GB" sz="3200" b="0" i="1" smtClean="0">
                          <a:latin typeface="Cambria Math" panose="02040503050406030204" pitchFamily="18" charset="0"/>
                        </a:rPr>
                        <m:t>=</m:t>
                      </m:r>
                      <m:r>
                        <a:rPr lang="en-GB" sz="3200" b="0" i="1" smtClean="0">
                          <a:solidFill>
                            <a:srgbClr val="002060"/>
                          </a:solidFill>
                          <a:latin typeface="Cambria Math" panose="02040503050406030204" pitchFamily="18" charset="0"/>
                        </a:rPr>
                        <m:t>14.275</m:t>
                      </m:r>
                      <m:r>
                        <a:rPr lang="en-GB" sz="3200" b="0" i="1" smtClean="0">
                          <a:solidFill>
                            <a:srgbClr val="002060"/>
                          </a:solidFill>
                          <a:latin typeface="Cambria Math" panose="02040503050406030204" pitchFamily="18" charset="0"/>
                        </a:rPr>
                        <m:t>𝑚</m:t>
                      </m:r>
                    </m:oMath>
                  </m:oMathPara>
                </a14:m>
                <a:endParaRPr lang="en-GB" sz="3200" dirty="0"/>
              </a:p>
            </p:txBody>
          </p:sp>
        </mc:Choice>
        <mc:Fallback xmlns="">
          <p:sp>
            <p:nvSpPr>
              <p:cNvPr id="18" name="TextBox 17">
                <a:extLst>
                  <a:ext uri="{FF2B5EF4-FFF2-40B4-BE49-F238E27FC236}">
                    <a16:creationId xmlns:a16="http://schemas.microsoft.com/office/drawing/2014/main" id="{AB633ECB-A358-8BE8-4E6E-EA2D46E6FE02}"/>
                  </a:ext>
                </a:extLst>
              </p:cNvPr>
              <p:cNvSpPr txBox="1">
                <a:spLocks noRot="1" noChangeAspect="1" noMove="1" noResize="1" noEditPoints="1" noAdjustHandles="1" noChangeArrowheads="1" noChangeShapeType="1" noTextEdit="1"/>
              </p:cNvSpPr>
              <p:nvPr/>
            </p:nvSpPr>
            <p:spPr>
              <a:xfrm>
                <a:off x="6401444" y="3966684"/>
                <a:ext cx="3202159" cy="935192"/>
              </a:xfrm>
              <a:prstGeom prst="rect">
                <a:avLst/>
              </a:prstGeom>
              <a:blipFill>
                <a:blip r:embed="rId8"/>
                <a:stretch>
                  <a:fillRect/>
                </a:stretch>
              </a:blipFill>
            </p:spPr>
            <p:txBody>
              <a:bodyPr/>
              <a:lstStyle/>
              <a:p>
                <a:r>
                  <a:rPr lang="en-GB">
                    <a:noFill/>
                  </a:rPr>
                  <a:t> </a:t>
                </a:r>
              </a:p>
            </p:txBody>
          </p:sp>
        </mc:Fallback>
      </mc:AlternateContent>
      <p:sp>
        <p:nvSpPr>
          <p:cNvPr id="19" name="TextBox 18">
            <a:extLst>
              <a:ext uri="{FF2B5EF4-FFF2-40B4-BE49-F238E27FC236}">
                <a16:creationId xmlns:a16="http://schemas.microsoft.com/office/drawing/2014/main" id="{3F093694-BA33-3416-09F9-FD652C2B959C}"/>
              </a:ext>
            </a:extLst>
          </p:cNvPr>
          <p:cNvSpPr txBox="1"/>
          <p:nvPr/>
        </p:nvSpPr>
        <p:spPr>
          <a:xfrm>
            <a:off x="3214687" y="5366430"/>
            <a:ext cx="6981825" cy="523220"/>
          </a:xfrm>
          <a:prstGeom prst="rect">
            <a:avLst/>
          </a:prstGeom>
          <a:noFill/>
        </p:spPr>
        <p:txBody>
          <a:bodyPr wrap="square" rtlCol="0">
            <a:spAutoFit/>
          </a:bodyPr>
          <a:lstStyle/>
          <a:p>
            <a:r>
              <a:rPr lang="en-GB" sz="2800" dirty="0"/>
              <a:t>Is this a sensible answer? Why?</a:t>
            </a:r>
          </a:p>
        </p:txBody>
      </p:sp>
    </p:spTree>
    <p:custDataLst>
      <p:tags r:id="rId1"/>
    </p:custDataLst>
    <p:extLst>
      <p:ext uri="{BB962C8B-B14F-4D97-AF65-F5344CB8AC3E}">
        <p14:creationId xmlns:p14="http://schemas.microsoft.com/office/powerpoint/2010/main" val="263472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fade">
                                      <p:cBhvr>
                                        <p:cTn id="52" dur="500"/>
                                        <p:tgtEl>
                                          <p:spTgt spid="1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fade">
                                      <p:cBhvr>
                                        <p:cTn id="6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10" grpId="0"/>
      <p:bldP spid="14" grpId="0"/>
      <p:bldP spid="15" grpId="0"/>
      <p:bldP spid="16" grpId="0"/>
      <p:bldP spid="17" grpId="0"/>
      <p:bldP spid="18" grpId="0"/>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9753602-25CA-4988-A4CF-CC615E4E1B24}"/>
              </a:ext>
            </a:extLst>
          </p:cNvPr>
          <p:cNvSpPr/>
          <p:nvPr/>
        </p:nvSpPr>
        <p:spPr>
          <a:xfrm>
            <a:off x="3365472" y="1386555"/>
            <a:ext cx="1523756" cy="41825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C390B39A-DC3B-4FCF-99AB-80625D0A9728}"/>
              </a:ext>
            </a:extLst>
          </p:cNvPr>
          <p:cNvSpPr txBox="1"/>
          <p:nvPr/>
        </p:nvSpPr>
        <p:spPr>
          <a:xfrm>
            <a:off x="95251" y="183506"/>
            <a:ext cx="8956734" cy="461665"/>
          </a:xfrm>
          <a:prstGeom prst="rect">
            <a:avLst/>
          </a:prstGeom>
          <a:noFill/>
        </p:spPr>
        <p:txBody>
          <a:bodyPr wrap="square" rtlCol="0">
            <a:spAutoFit/>
          </a:bodyPr>
          <a:lstStyle/>
          <a:p>
            <a:r>
              <a:rPr lang="en-GB" sz="2400" dirty="0"/>
              <a:t>The table shows information about the heights, in m,  of some trees.</a:t>
            </a:r>
            <a:endParaRPr lang="en-GB" sz="3200" dirty="0">
              <a:latin typeface="KG Primary Penmanship" panose="02000506000000020003" pitchFamily="2" charset="0"/>
            </a:endParaRPr>
          </a:p>
        </p:txBody>
      </p:sp>
      <p:sp>
        <p:nvSpPr>
          <p:cNvPr id="19" name="TextBox 18">
            <a:extLst>
              <a:ext uri="{FF2B5EF4-FFF2-40B4-BE49-F238E27FC236}">
                <a16:creationId xmlns:a16="http://schemas.microsoft.com/office/drawing/2014/main" id="{22FFE8C2-1105-4048-8794-70B8FB551281}"/>
              </a:ext>
            </a:extLst>
          </p:cNvPr>
          <p:cNvSpPr txBox="1"/>
          <p:nvPr/>
        </p:nvSpPr>
        <p:spPr>
          <a:xfrm>
            <a:off x="464887" y="3355867"/>
            <a:ext cx="7324925" cy="461665"/>
          </a:xfrm>
          <a:prstGeom prst="rect">
            <a:avLst/>
          </a:prstGeom>
          <a:noFill/>
        </p:spPr>
        <p:txBody>
          <a:bodyPr wrap="square" rtlCol="0">
            <a:spAutoFit/>
          </a:bodyPr>
          <a:lstStyle/>
          <a:p>
            <a:r>
              <a:rPr lang="en-GB" sz="2400" dirty="0"/>
              <a:t>Can you work out the modal height of the trees?</a:t>
            </a:r>
            <a:endParaRPr lang="en-GB" sz="3200" dirty="0">
              <a:latin typeface="KG Primary Penmanship" panose="02000506000000020003" pitchFamily="2" charset="0"/>
            </a:endParaRPr>
          </a:p>
        </p:txBody>
      </p:sp>
      <mc:AlternateContent xmlns:mc="http://schemas.openxmlformats.org/markup-compatibility/2006" xmlns:a14="http://schemas.microsoft.com/office/drawing/2010/main">
        <mc:Choice Requires="a14">
          <p:graphicFrame>
            <p:nvGraphicFramePr>
              <p:cNvPr id="18" name="Table 17">
                <a:extLst>
                  <a:ext uri="{FF2B5EF4-FFF2-40B4-BE49-F238E27FC236}">
                    <a16:creationId xmlns:a16="http://schemas.microsoft.com/office/drawing/2014/main" id="{555930A2-B5D0-40C7-96B5-F633D53451D0}"/>
                  </a:ext>
                </a:extLst>
              </p:cNvPr>
              <p:cNvGraphicFramePr>
                <a:graphicFrameLocks noGrp="1"/>
              </p:cNvGraphicFramePr>
              <p:nvPr>
                <p:extLst>
                  <p:ext uri="{D42A27DB-BD31-4B8C-83A1-F6EECF244321}">
                    <p14:modId xmlns:p14="http://schemas.microsoft.com/office/powerpoint/2010/main" val="3884916353"/>
                  </p:ext>
                </p:extLst>
              </p:nvPr>
            </p:nvGraphicFramePr>
            <p:xfrm>
              <a:off x="411101" y="1804649"/>
              <a:ext cx="7505698" cy="1115061"/>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7.5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12.5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17.5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22.5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 </a:t>
                          </a:r>
                          <a14:m>
                            <m:oMath xmlns:m="http://schemas.openxmlformats.org/officeDocument/2006/math">
                              <m:r>
                                <a:rPr lang="en-GB" sz="2000" b="0" i="1" smtClean="0">
                                  <a:solidFill>
                                    <a:sysClr val="windowText" lastClr="000000"/>
                                  </a:solidFill>
                                  <a:latin typeface="Cambria Math" panose="02040503050406030204" pitchFamily="18" charset="0"/>
                                  <a:ea typeface="Cambria Math" panose="02040503050406030204" pitchFamily="18" charset="0"/>
                                </a:rPr>
                                <m:t>×</m:t>
                              </m:r>
                            </m:oMath>
                          </a14:m>
                          <a:r>
                            <a:rPr lang="en-GB" sz="20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262.5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975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1,190</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427.5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Choice>
        <mc:Fallback xmlns="">
          <p:graphicFrame>
            <p:nvGraphicFramePr>
              <p:cNvPr id="18" name="Table 17">
                <a:extLst>
                  <a:ext uri="{FF2B5EF4-FFF2-40B4-BE49-F238E27FC236}">
                    <a16:creationId xmlns:a16="http://schemas.microsoft.com/office/drawing/2014/main" id="{555930A2-B5D0-40C7-96B5-F633D53451D0}"/>
                  </a:ext>
                </a:extLst>
              </p:cNvPr>
              <p:cNvGraphicFramePr>
                <a:graphicFrameLocks noGrp="1"/>
              </p:cNvGraphicFramePr>
              <p:nvPr>
                <p:extLst>
                  <p:ext uri="{D42A27DB-BD31-4B8C-83A1-F6EECF244321}">
                    <p14:modId xmlns:p14="http://schemas.microsoft.com/office/powerpoint/2010/main" val="3884916353"/>
                  </p:ext>
                </p:extLst>
              </p:nvPr>
            </p:nvGraphicFramePr>
            <p:xfrm>
              <a:off x="411101" y="1804649"/>
              <a:ext cx="7505698" cy="1115061"/>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7.5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12.5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17.5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22.5</a:t>
                          </a: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70104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427" t="-62609" r="-427350" b="-15652"/>
                          </a:stretch>
                        </a:blipFill>
                      </a:tcPr>
                    </a:tc>
                    <a:tc>
                      <a:txBody>
                        <a:bodyPr/>
                        <a:lstStyle/>
                        <a:p>
                          <a:pPr algn="ctr"/>
                          <a:r>
                            <a:rPr lang="en-US" sz="2000" dirty="0">
                              <a:solidFill>
                                <a:sysClr val="windowText" lastClr="000000"/>
                              </a:solidFill>
                              <a:latin typeface="+mn-lt"/>
                            </a:rPr>
                            <a:t>262.5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975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1,190</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427.5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22" name="Table 21">
                <a:extLst>
                  <a:ext uri="{FF2B5EF4-FFF2-40B4-BE49-F238E27FC236}">
                    <a16:creationId xmlns:a16="http://schemas.microsoft.com/office/drawing/2014/main" id="{30B4A56C-8718-4B2C-85E0-EEAACF50AEF5}"/>
                  </a:ext>
                </a:extLst>
              </p:cNvPr>
              <p:cNvGraphicFramePr>
                <a:graphicFrameLocks noGrp="1"/>
              </p:cNvGraphicFramePr>
              <p:nvPr>
                <p:extLst>
                  <p:ext uri="{D42A27DB-BD31-4B8C-83A1-F6EECF244321}">
                    <p14:modId xmlns:p14="http://schemas.microsoft.com/office/powerpoint/2010/main" val="285604321"/>
                  </p:ext>
                </p:extLst>
              </p:nvPr>
            </p:nvGraphicFramePr>
            <p:xfrm>
              <a:off x="411101" y="976769"/>
              <a:ext cx="7505698" cy="828042"/>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Choice>
        <mc:Fallback xmlns="">
          <p:graphicFrame>
            <p:nvGraphicFramePr>
              <p:cNvPr id="22" name="Table 21">
                <a:extLst>
                  <a:ext uri="{FF2B5EF4-FFF2-40B4-BE49-F238E27FC236}">
                    <a16:creationId xmlns:a16="http://schemas.microsoft.com/office/drawing/2014/main" id="{30B4A56C-8718-4B2C-85E0-EEAACF50AEF5}"/>
                  </a:ext>
                </a:extLst>
              </p:cNvPr>
              <p:cNvGraphicFramePr>
                <a:graphicFrameLocks noGrp="1"/>
              </p:cNvGraphicFramePr>
              <p:nvPr>
                <p:extLst>
                  <p:ext uri="{D42A27DB-BD31-4B8C-83A1-F6EECF244321}">
                    <p14:modId xmlns:p14="http://schemas.microsoft.com/office/powerpoint/2010/main" val="285604321"/>
                  </p:ext>
                </p:extLst>
              </p:nvPr>
            </p:nvGraphicFramePr>
            <p:xfrm>
              <a:off x="411101" y="976769"/>
              <a:ext cx="7505698" cy="828042"/>
            </p:xfrm>
            <a:graphic>
              <a:graphicData uri="http://schemas.openxmlformats.org/drawingml/2006/table">
                <a:tbl>
                  <a:tblPr firstRow="1" bandRow="1">
                    <a:tableStyleId>{5C22544A-7EE6-4342-B048-85BDC9FD1C3A}</a:tableStyleId>
                  </a:tblPr>
                  <a:tblGrid>
                    <a:gridCol w="1426702">
                      <a:extLst>
                        <a:ext uri="{9D8B030D-6E8A-4147-A177-3AD203B41FA5}">
                          <a16:colId xmlns:a16="http://schemas.microsoft.com/office/drawing/2014/main" val="1485095982"/>
                        </a:ext>
                      </a:extLst>
                    </a:gridCol>
                    <a:gridCol w="1519749">
                      <a:extLst>
                        <a:ext uri="{9D8B030D-6E8A-4147-A177-3AD203B41FA5}">
                          <a16:colId xmlns:a16="http://schemas.microsoft.com/office/drawing/2014/main" val="1904169922"/>
                        </a:ext>
                      </a:extLst>
                    </a:gridCol>
                    <a:gridCol w="1519749">
                      <a:extLst>
                        <a:ext uri="{9D8B030D-6E8A-4147-A177-3AD203B41FA5}">
                          <a16:colId xmlns:a16="http://schemas.microsoft.com/office/drawing/2014/main" val="4280539208"/>
                        </a:ext>
                      </a:extLst>
                    </a:gridCol>
                    <a:gridCol w="1519749">
                      <a:extLst>
                        <a:ext uri="{9D8B030D-6E8A-4147-A177-3AD203B41FA5}">
                          <a16:colId xmlns:a16="http://schemas.microsoft.com/office/drawing/2014/main" val="3977314742"/>
                        </a:ext>
                      </a:extLst>
                    </a:gridCol>
                    <a:gridCol w="1519749">
                      <a:extLst>
                        <a:ext uri="{9D8B030D-6E8A-4147-A177-3AD203B41FA5}">
                          <a16:colId xmlns:a16="http://schemas.microsoft.com/office/drawing/2014/main" val="1698692361"/>
                        </a:ext>
                      </a:extLst>
                    </a:gridCol>
                  </a:tblGrid>
                  <a:tr h="414021">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94000" t="-5797" r="-300000"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194779" t="-5797" r="-201205"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93600" t="-5797" r="-100400" b="-121739"/>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95181" t="-5797" r="-803" b="-121739"/>
                          </a:stretch>
                        </a:blipFill>
                      </a:tcPr>
                    </a:tc>
                    <a:extLst>
                      <a:ext uri="{0D108BD9-81ED-4DB2-BD59-A6C34878D82A}">
                        <a16:rowId xmlns:a16="http://schemas.microsoft.com/office/drawing/2014/main" val="3131414718"/>
                      </a:ext>
                    </a:extLst>
                  </a:tr>
                  <a:tr h="414021">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Fallback>
      </mc:AlternateContent>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CA552DF1-3A11-4432-9417-A31408B49B93}"/>
                  </a:ext>
                </a:extLst>
              </p:cNvPr>
              <p:cNvSpPr txBox="1"/>
              <p:nvPr/>
            </p:nvSpPr>
            <p:spPr>
              <a:xfrm>
                <a:off x="464887" y="4022856"/>
                <a:ext cx="4216154" cy="461665"/>
              </a:xfrm>
              <a:prstGeom prst="rect">
                <a:avLst/>
              </a:prstGeom>
              <a:noFill/>
            </p:spPr>
            <p:txBody>
              <a:bodyPr wrap="square" rtlCol="0">
                <a:spAutoFit/>
              </a:bodyPr>
              <a:lstStyle/>
              <a:p>
                <a:r>
                  <a:rPr lang="en-US" sz="2400" dirty="0">
                    <a:solidFill>
                      <a:schemeClr val="accent1"/>
                    </a:solidFill>
                  </a:rPr>
                  <a:t>The modal </a:t>
                </a:r>
                <a:r>
                  <a:rPr lang="en-US" sz="2400" u="sng" dirty="0">
                    <a:solidFill>
                      <a:schemeClr val="accent1"/>
                    </a:solidFill>
                  </a:rPr>
                  <a:t>class</a:t>
                </a:r>
                <a:r>
                  <a:rPr lang="en-US" sz="2400" dirty="0">
                    <a:solidFill>
                      <a:schemeClr val="accent1"/>
                    </a:solidFill>
                  </a:rPr>
                  <a:t> is 10 </a:t>
                </a:r>
                <a14:m>
                  <m:oMath xmlns:m="http://schemas.openxmlformats.org/officeDocument/2006/math">
                    <m:r>
                      <a:rPr lang="en-US" sz="2400" i="1">
                        <a:solidFill>
                          <a:schemeClr val="accent1"/>
                        </a:solidFill>
                        <a:latin typeface="Cambria Math" panose="02040503050406030204" pitchFamily="18" charset="0"/>
                      </a:rPr>
                      <m:t>&lt;</m:t>
                    </m:r>
                    <m:r>
                      <a:rPr lang="en-US" sz="2400" i="1">
                        <a:solidFill>
                          <a:schemeClr val="accent1"/>
                        </a:solidFill>
                        <a:latin typeface="Cambria Math" panose="02040503050406030204" pitchFamily="18" charset="0"/>
                      </a:rPr>
                      <m:t>h</m:t>
                    </m:r>
                    <m:r>
                      <a:rPr lang="en-US" sz="2400" i="1">
                        <a:solidFill>
                          <a:schemeClr val="accent1"/>
                        </a:solidFill>
                        <a:latin typeface="Cambria Math" panose="02040503050406030204" pitchFamily="18" charset="0"/>
                      </a:rPr>
                      <m:t>≤</m:t>
                    </m:r>
                  </m:oMath>
                </a14:m>
                <a:r>
                  <a:rPr lang="en-GB" sz="2400" dirty="0">
                    <a:solidFill>
                      <a:schemeClr val="accent1"/>
                    </a:solidFill>
                  </a:rPr>
                  <a:t> 15</a:t>
                </a:r>
              </a:p>
            </p:txBody>
          </p:sp>
        </mc:Choice>
        <mc:Fallback xmlns="">
          <p:sp>
            <p:nvSpPr>
              <p:cNvPr id="23" name="TextBox 22">
                <a:extLst>
                  <a:ext uri="{FF2B5EF4-FFF2-40B4-BE49-F238E27FC236}">
                    <a16:creationId xmlns:a16="http://schemas.microsoft.com/office/drawing/2014/main" id="{CA552DF1-3A11-4432-9417-A31408B49B93}"/>
                  </a:ext>
                </a:extLst>
              </p:cNvPr>
              <p:cNvSpPr txBox="1">
                <a:spLocks noRot="1" noChangeAspect="1" noMove="1" noResize="1" noEditPoints="1" noAdjustHandles="1" noChangeArrowheads="1" noChangeShapeType="1" noTextEdit="1"/>
              </p:cNvSpPr>
              <p:nvPr/>
            </p:nvSpPr>
            <p:spPr>
              <a:xfrm>
                <a:off x="464887" y="4022856"/>
                <a:ext cx="4216154" cy="461665"/>
              </a:xfrm>
              <a:prstGeom prst="rect">
                <a:avLst/>
              </a:prstGeom>
              <a:blipFill>
                <a:blip r:embed="rId6"/>
                <a:stretch>
                  <a:fillRect l="-2168" t="-10526" b="-2894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F66DEA98-0810-1A12-3A96-88D047C085FF}"/>
                  </a:ext>
                </a:extLst>
              </p:cNvPr>
              <p:cNvSpPr txBox="1"/>
              <p:nvPr/>
            </p:nvSpPr>
            <p:spPr>
              <a:xfrm>
                <a:off x="542925" y="4796015"/>
                <a:ext cx="9658350" cy="461665"/>
              </a:xfrm>
              <a:prstGeom prst="rect">
                <a:avLst/>
              </a:prstGeom>
              <a:noFill/>
            </p:spPr>
            <p:txBody>
              <a:bodyPr wrap="square">
                <a:spAutoFit/>
              </a:bodyPr>
              <a:lstStyle/>
              <a:p>
                <a:r>
                  <a:rPr lang="en-GB" sz="2400" b="0" dirty="0">
                    <a:solidFill>
                      <a:schemeClr val="tx1"/>
                    </a:solidFill>
                  </a:rPr>
                  <a:t>The estimated mean was </a:t>
                </a:r>
                <a14:m>
                  <m:oMath xmlns:m="http://schemas.openxmlformats.org/officeDocument/2006/math">
                    <m:r>
                      <a:rPr lang="en-GB" sz="2400" b="0" i="1" smtClean="0">
                        <a:solidFill>
                          <a:schemeClr val="tx1"/>
                        </a:solidFill>
                        <a:latin typeface="Cambria Math" panose="02040503050406030204" pitchFamily="18" charset="0"/>
                      </a:rPr>
                      <m:t>14.275</m:t>
                    </m:r>
                    <m:r>
                      <a:rPr lang="en-GB" sz="2400" b="0" i="1" smtClean="0">
                        <a:solidFill>
                          <a:schemeClr val="tx1"/>
                        </a:solidFill>
                        <a:latin typeface="Cambria Math" panose="02040503050406030204" pitchFamily="18" charset="0"/>
                      </a:rPr>
                      <m:t>𝑚</m:t>
                    </m:r>
                  </m:oMath>
                </a14:m>
                <a:r>
                  <a:rPr lang="en-GB" sz="2400" dirty="0">
                    <a:solidFill>
                      <a:schemeClr val="tx1"/>
                    </a:solidFill>
                  </a:rPr>
                  <a:t> which also falls into the modal class.</a:t>
                </a:r>
              </a:p>
            </p:txBody>
          </p:sp>
        </mc:Choice>
        <mc:Fallback xmlns="">
          <p:sp>
            <p:nvSpPr>
              <p:cNvPr id="4" name="TextBox 3">
                <a:extLst>
                  <a:ext uri="{FF2B5EF4-FFF2-40B4-BE49-F238E27FC236}">
                    <a16:creationId xmlns:a16="http://schemas.microsoft.com/office/drawing/2014/main" id="{F66DEA98-0810-1A12-3A96-88D047C085FF}"/>
                  </a:ext>
                </a:extLst>
              </p:cNvPr>
              <p:cNvSpPr txBox="1">
                <a:spLocks noRot="1" noChangeAspect="1" noMove="1" noResize="1" noEditPoints="1" noAdjustHandles="1" noChangeArrowheads="1" noChangeShapeType="1" noTextEdit="1"/>
              </p:cNvSpPr>
              <p:nvPr/>
            </p:nvSpPr>
            <p:spPr>
              <a:xfrm>
                <a:off x="542925" y="4796015"/>
                <a:ext cx="9658350" cy="461665"/>
              </a:xfrm>
              <a:prstGeom prst="rect">
                <a:avLst/>
              </a:prstGeom>
              <a:blipFill>
                <a:blip r:embed="rId7"/>
                <a:stretch>
                  <a:fillRect l="-947" t="-10667" b="-30667"/>
                </a:stretch>
              </a:blipFill>
            </p:spPr>
            <p:txBody>
              <a:bodyPr/>
              <a:lstStyle/>
              <a:p>
                <a:r>
                  <a:rPr lang="en-GB">
                    <a:noFill/>
                  </a:rPr>
                  <a:t> </a:t>
                </a:r>
              </a:p>
            </p:txBody>
          </p:sp>
        </mc:Fallback>
      </mc:AlternateContent>
      <p:pic>
        <p:nvPicPr>
          <p:cNvPr id="20" name="Picture 19" descr="A black pen and a whiteboard&#10;&#10;Description automatically generated">
            <a:extLst>
              <a:ext uri="{FF2B5EF4-FFF2-40B4-BE49-F238E27FC236}">
                <a16:creationId xmlns:a16="http://schemas.microsoft.com/office/drawing/2014/main" id="{B44662BC-AC6B-4F7C-5D01-88560636DA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594121" y="0"/>
            <a:ext cx="819264" cy="581106"/>
          </a:xfrm>
          <a:prstGeom prst="rect">
            <a:avLst/>
          </a:prstGeom>
        </p:spPr>
      </p:pic>
    </p:spTree>
    <p:custDataLst>
      <p:tags r:id="rId1"/>
    </p:custDataLst>
    <p:extLst>
      <p:ext uri="{BB962C8B-B14F-4D97-AF65-F5344CB8AC3E}">
        <p14:creationId xmlns:p14="http://schemas.microsoft.com/office/powerpoint/2010/main" val="395170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7A4379-A339-9001-4CAA-61E9387D6878}"/>
              </a:ext>
            </a:extLst>
          </p:cNvPr>
          <p:cNvSpPr txBox="1"/>
          <p:nvPr/>
        </p:nvSpPr>
        <p:spPr>
          <a:xfrm>
            <a:off x="85724" y="233660"/>
            <a:ext cx="10810876" cy="954107"/>
          </a:xfrm>
          <a:prstGeom prst="rect">
            <a:avLst/>
          </a:prstGeom>
          <a:noFill/>
        </p:spPr>
        <p:txBody>
          <a:bodyPr wrap="square">
            <a:spAutoFit/>
          </a:bodyPr>
          <a:lstStyle/>
          <a:p>
            <a:r>
              <a:rPr lang="en-GB" sz="2800" dirty="0" err="1"/>
              <a:t>Amelle’s</a:t>
            </a:r>
            <a:r>
              <a:rPr lang="en-GB" sz="2800" dirty="0"/>
              <a:t> tallest friend is 140 cm tall. Her shortest friend is 120 cm tall.</a:t>
            </a:r>
          </a:p>
          <a:p>
            <a:r>
              <a:rPr lang="en-GB" sz="2800" dirty="0" err="1"/>
              <a:t>Amelle</a:t>
            </a:r>
            <a:r>
              <a:rPr lang="en-GB" sz="2800" dirty="0"/>
              <a:t> and her four other friends are between these heights.</a:t>
            </a:r>
          </a:p>
        </p:txBody>
      </p:sp>
      <p:pic>
        <p:nvPicPr>
          <p:cNvPr id="4" name="Picture 3" descr="A black pen and a whiteboard&#10;&#10;Description automatically generated">
            <a:extLst>
              <a:ext uri="{FF2B5EF4-FFF2-40B4-BE49-F238E27FC236}">
                <a16:creationId xmlns:a16="http://schemas.microsoft.com/office/drawing/2014/main" id="{35304657-EEDE-F783-4BDB-DDD3CBA732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4121" y="0"/>
            <a:ext cx="819264" cy="581106"/>
          </a:xfrm>
          <a:prstGeom prst="rect">
            <a:avLst/>
          </a:prstGeom>
        </p:spPr>
      </p:pic>
      <mc:AlternateContent xmlns:mc="http://schemas.openxmlformats.org/markup-compatibility/2006" xmlns:a14="http://schemas.microsoft.com/office/drawing/2010/main">
        <mc:Choice Requires="a14">
          <p:graphicFrame>
            <p:nvGraphicFramePr>
              <p:cNvPr id="5" name="Table 69">
                <a:extLst>
                  <a:ext uri="{FF2B5EF4-FFF2-40B4-BE49-F238E27FC236}">
                    <a16:creationId xmlns:a16="http://schemas.microsoft.com/office/drawing/2014/main" id="{98BC2CF8-7744-34F1-B586-A94CEB2E29FE}"/>
                  </a:ext>
                </a:extLst>
              </p:cNvPr>
              <p:cNvGraphicFramePr>
                <a:graphicFrameLocks noGrp="1"/>
              </p:cNvGraphicFramePr>
              <p:nvPr>
                <p:extLst>
                  <p:ext uri="{D42A27DB-BD31-4B8C-83A1-F6EECF244321}">
                    <p14:modId xmlns:p14="http://schemas.microsoft.com/office/powerpoint/2010/main" val="319079032"/>
                  </p:ext>
                </p:extLst>
              </p:nvPr>
            </p:nvGraphicFramePr>
            <p:xfrm>
              <a:off x="1010953" y="1187768"/>
              <a:ext cx="6313772" cy="2616831"/>
            </p:xfrm>
            <a:graphic>
              <a:graphicData uri="http://schemas.openxmlformats.org/drawingml/2006/table">
                <a:tbl>
                  <a:tblPr firstRow="1" bandRow="1">
                    <a:tableStyleId>{5C22544A-7EE6-4342-B048-85BDC9FD1C3A}</a:tableStyleId>
                  </a:tblPr>
                  <a:tblGrid>
                    <a:gridCol w="1447435">
                      <a:extLst>
                        <a:ext uri="{9D8B030D-6E8A-4147-A177-3AD203B41FA5}">
                          <a16:colId xmlns:a16="http://schemas.microsoft.com/office/drawing/2014/main" val="940526625"/>
                        </a:ext>
                      </a:extLst>
                    </a:gridCol>
                    <a:gridCol w="1003697">
                      <a:extLst>
                        <a:ext uri="{9D8B030D-6E8A-4147-A177-3AD203B41FA5}">
                          <a16:colId xmlns:a16="http://schemas.microsoft.com/office/drawing/2014/main" val="3360985428"/>
                        </a:ext>
                      </a:extLst>
                    </a:gridCol>
                    <a:gridCol w="1162175">
                      <a:extLst>
                        <a:ext uri="{9D8B030D-6E8A-4147-A177-3AD203B41FA5}">
                          <a16:colId xmlns:a16="http://schemas.microsoft.com/office/drawing/2014/main" val="2112567068"/>
                        </a:ext>
                      </a:extLst>
                    </a:gridCol>
                    <a:gridCol w="2700465">
                      <a:extLst>
                        <a:ext uri="{9D8B030D-6E8A-4147-A177-3AD203B41FA5}">
                          <a16:colId xmlns:a16="http://schemas.microsoft.com/office/drawing/2014/main" val="17694820"/>
                        </a:ext>
                      </a:extLst>
                    </a:gridCol>
                  </a:tblGrid>
                  <a:tr h="686706">
                    <a:tc>
                      <a:txBody>
                        <a:bodyPr/>
                        <a:lstStyle/>
                        <a:p>
                          <a:pPr algn="ctr"/>
                          <a:r>
                            <a:rPr lang="en-GB" sz="14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Estimated Group Value</a:t>
                          </a:r>
                        </a:p>
                        <a:p>
                          <a:pPr algn="ctr"/>
                          <a:r>
                            <a:rPr lang="en-GB" sz="14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120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120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130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140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140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150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150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160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1901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400" b="0" dirty="0">
                              <a:solidFill>
                                <a:sysClr val="windowText" lastClr="000000"/>
                              </a:solidFill>
                            </a:rPr>
                            <a:t>        Class Total =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Choice>
        <mc:Fallback xmlns="">
          <p:graphicFrame>
            <p:nvGraphicFramePr>
              <p:cNvPr id="5" name="Table 69">
                <a:extLst>
                  <a:ext uri="{FF2B5EF4-FFF2-40B4-BE49-F238E27FC236}">
                    <a16:creationId xmlns:a16="http://schemas.microsoft.com/office/drawing/2014/main" id="{98BC2CF8-7744-34F1-B586-A94CEB2E29FE}"/>
                  </a:ext>
                </a:extLst>
              </p:cNvPr>
              <p:cNvGraphicFramePr>
                <a:graphicFrameLocks noGrp="1"/>
              </p:cNvGraphicFramePr>
              <p:nvPr>
                <p:extLst>
                  <p:ext uri="{D42A27DB-BD31-4B8C-83A1-F6EECF244321}">
                    <p14:modId xmlns:p14="http://schemas.microsoft.com/office/powerpoint/2010/main" val="319079032"/>
                  </p:ext>
                </p:extLst>
              </p:nvPr>
            </p:nvGraphicFramePr>
            <p:xfrm>
              <a:off x="1010953" y="1187768"/>
              <a:ext cx="6313772" cy="2616831"/>
            </p:xfrm>
            <a:graphic>
              <a:graphicData uri="http://schemas.openxmlformats.org/drawingml/2006/table">
                <a:tbl>
                  <a:tblPr firstRow="1" bandRow="1">
                    <a:tableStyleId>{5C22544A-7EE6-4342-B048-85BDC9FD1C3A}</a:tableStyleId>
                  </a:tblPr>
                  <a:tblGrid>
                    <a:gridCol w="1447435">
                      <a:extLst>
                        <a:ext uri="{9D8B030D-6E8A-4147-A177-3AD203B41FA5}">
                          <a16:colId xmlns:a16="http://schemas.microsoft.com/office/drawing/2014/main" val="940526625"/>
                        </a:ext>
                      </a:extLst>
                    </a:gridCol>
                    <a:gridCol w="1003697">
                      <a:extLst>
                        <a:ext uri="{9D8B030D-6E8A-4147-A177-3AD203B41FA5}">
                          <a16:colId xmlns:a16="http://schemas.microsoft.com/office/drawing/2014/main" val="3360985428"/>
                        </a:ext>
                      </a:extLst>
                    </a:gridCol>
                    <a:gridCol w="1162175">
                      <a:extLst>
                        <a:ext uri="{9D8B030D-6E8A-4147-A177-3AD203B41FA5}">
                          <a16:colId xmlns:a16="http://schemas.microsoft.com/office/drawing/2014/main" val="2112567068"/>
                        </a:ext>
                      </a:extLst>
                    </a:gridCol>
                    <a:gridCol w="2700465">
                      <a:extLst>
                        <a:ext uri="{9D8B030D-6E8A-4147-A177-3AD203B41FA5}">
                          <a16:colId xmlns:a16="http://schemas.microsoft.com/office/drawing/2014/main" val="17694820"/>
                        </a:ext>
                      </a:extLst>
                    </a:gridCol>
                  </a:tblGrid>
                  <a:tr h="686706">
                    <a:tc>
                      <a:txBody>
                        <a:bodyPr/>
                        <a:lstStyle/>
                        <a:p>
                          <a:pPr algn="ctr"/>
                          <a:r>
                            <a:rPr lang="en-GB" sz="14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Estimated Group Value</a:t>
                          </a:r>
                        </a:p>
                        <a:p>
                          <a:pPr algn="ctr"/>
                          <a:r>
                            <a:rPr lang="en-GB" sz="14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200000" r="-336555" b="-487719"/>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305357" r="-336555" b="-396429"/>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398246" r="-336555" b="-289474"/>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507143" r="-336555" b="-194643"/>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596491" r="-336555" b="-91228"/>
                          </a:stretch>
                        </a:blipFill>
                      </a:tcPr>
                    </a:tc>
                    <a:tc>
                      <a:txBody>
                        <a:bodyPr/>
                        <a:lstStyle/>
                        <a:p>
                          <a:pPr algn="ctr"/>
                          <a:r>
                            <a:rPr lang="en-GB" sz="14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2133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400" b="0" dirty="0">
                              <a:solidFill>
                                <a:sysClr val="windowText" lastClr="000000"/>
                              </a:solidFill>
                            </a:rPr>
                            <a:t>        Class Total =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Fallback>
      </mc:AlternateContent>
      <p:sp>
        <p:nvSpPr>
          <p:cNvPr id="7" name="TextBox 6">
            <a:extLst>
              <a:ext uri="{FF2B5EF4-FFF2-40B4-BE49-F238E27FC236}">
                <a16:creationId xmlns:a16="http://schemas.microsoft.com/office/drawing/2014/main" id="{957E410F-74BF-0995-815A-6A9AE3503ACF}"/>
              </a:ext>
            </a:extLst>
          </p:cNvPr>
          <p:cNvSpPr txBox="1"/>
          <p:nvPr/>
        </p:nvSpPr>
        <p:spPr>
          <a:xfrm>
            <a:off x="885824" y="4327892"/>
            <a:ext cx="9477375" cy="584775"/>
          </a:xfrm>
          <a:prstGeom prst="rect">
            <a:avLst/>
          </a:prstGeom>
          <a:noFill/>
        </p:spPr>
        <p:txBody>
          <a:bodyPr wrap="square">
            <a:spAutoFit/>
          </a:bodyPr>
          <a:lstStyle/>
          <a:p>
            <a:r>
              <a:rPr lang="en-GB" sz="3200" dirty="0"/>
              <a:t>Alice is 132 cm tall, which group is she in? </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9DEAD85-E24C-703A-F9FF-BBF23BDE74D3}"/>
                  </a:ext>
                </a:extLst>
              </p:cNvPr>
              <p:cNvSpPr txBox="1"/>
              <p:nvPr/>
            </p:nvSpPr>
            <p:spPr>
              <a:xfrm>
                <a:off x="4167839" y="4822669"/>
                <a:ext cx="4762500"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B050"/>
                    </a:solidFill>
                    <a:effectLst/>
                    <a:uLnTx/>
                    <a:uFillTx/>
                    <a:latin typeface="Calibri" panose="020F0502020204030204"/>
                    <a:ea typeface="+mn-ea"/>
                  </a:rPr>
                  <a:t>130 </a:t>
                </a:r>
                <a14:m>
                  <m:oMath xmlns:m="http://schemas.openxmlformats.org/officeDocument/2006/math">
                    <m:r>
                      <a:rPr kumimoji="0" lang="en-GB" sz="4400" b="1" i="1" u="none" strike="noStrike" kern="1200" cap="none" spc="0" normalizeH="0" baseline="0" noProof="0" smtClean="0">
                        <a:ln>
                          <a:noFill/>
                        </a:ln>
                        <a:solidFill>
                          <a:srgbClr val="00B050"/>
                        </a:solidFill>
                        <a:effectLst/>
                        <a:uLnTx/>
                        <a:uFillTx/>
                        <a:latin typeface="Cambria Math" panose="02040503050406030204" pitchFamily="18" charset="0"/>
                        <a:ea typeface="+mn-ea"/>
                      </a:rPr>
                      <m:t>&lt;</m:t>
                    </m:r>
                  </m:oMath>
                </a14:m>
                <a:r>
                  <a:rPr kumimoji="0" lang="en-GB" sz="44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rPr>
                  <a:t> </a:t>
                </a:r>
                <a:r>
                  <a:rPr kumimoji="0" lang="en-GB" sz="4400" b="1" i="0" u="none" strike="noStrike" kern="1200" cap="none" spc="0" normalizeH="0" baseline="0" noProof="0" dirty="0">
                    <a:ln>
                      <a:noFill/>
                    </a:ln>
                    <a:solidFill>
                      <a:srgbClr val="00B050"/>
                    </a:solidFill>
                    <a:effectLst/>
                    <a:uLnTx/>
                    <a:uFillTx/>
                    <a:latin typeface="Calibri" panose="020F0502020204030204"/>
                    <a:ea typeface="+mn-ea"/>
                  </a:rPr>
                  <a:t>h </a:t>
                </a:r>
                <a:r>
                  <a:rPr kumimoji="0" lang="en-GB" sz="44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rPr>
                  <a:t>⩽ 140</a:t>
                </a:r>
                <a:endParaRPr kumimoji="0" lang="en-GB" sz="4400" b="1" i="0" u="none" strike="noStrike" kern="1200" cap="none" spc="0" normalizeH="0" baseline="0" noProof="0" dirty="0">
                  <a:ln>
                    <a:noFill/>
                  </a:ln>
                  <a:solidFill>
                    <a:srgbClr val="00B050"/>
                  </a:solidFill>
                  <a:effectLst/>
                  <a:uLnTx/>
                  <a:uFillTx/>
                  <a:latin typeface="Calibri" panose="020F0502020204030204"/>
                  <a:ea typeface="+mn-ea"/>
                </a:endParaRPr>
              </a:p>
            </p:txBody>
          </p:sp>
        </mc:Choice>
        <mc:Fallback xmlns="">
          <p:sp>
            <p:nvSpPr>
              <p:cNvPr id="9" name="TextBox 8">
                <a:extLst>
                  <a:ext uri="{FF2B5EF4-FFF2-40B4-BE49-F238E27FC236}">
                    <a16:creationId xmlns:a16="http://schemas.microsoft.com/office/drawing/2014/main" id="{39DEAD85-E24C-703A-F9FF-BBF23BDE74D3}"/>
                  </a:ext>
                </a:extLst>
              </p:cNvPr>
              <p:cNvSpPr txBox="1">
                <a:spLocks noRot="1" noChangeAspect="1" noMove="1" noResize="1" noEditPoints="1" noAdjustHandles="1" noChangeArrowheads="1" noChangeShapeType="1" noTextEdit="1"/>
              </p:cNvSpPr>
              <p:nvPr/>
            </p:nvSpPr>
            <p:spPr>
              <a:xfrm>
                <a:off x="4167839" y="4822669"/>
                <a:ext cx="4762500" cy="769441"/>
              </a:xfrm>
              <a:prstGeom prst="rect">
                <a:avLst/>
              </a:prstGeom>
              <a:blipFill>
                <a:blip r:embed="rId4"/>
                <a:stretch>
                  <a:fillRect t="-17460" b="-38095"/>
                </a:stretch>
              </a:blipFill>
            </p:spPr>
            <p:txBody>
              <a:bodyPr/>
              <a:lstStyle/>
              <a:p>
                <a:r>
                  <a:rPr lang="en-GB">
                    <a:noFill/>
                  </a:rPr>
                  <a:t> </a:t>
                </a:r>
              </a:p>
            </p:txBody>
          </p:sp>
        </mc:Fallback>
      </mc:AlternateContent>
    </p:spTree>
    <p:extLst>
      <p:ext uri="{BB962C8B-B14F-4D97-AF65-F5344CB8AC3E}">
        <p14:creationId xmlns:p14="http://schemas.microsoft.com/office/powerpoint/2010/main" val="3391208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7A4379-A339-9001-4CAA-61E9387D6878}"/>
              </a:ext>
            </a:extLst>
          </p:cNvPr>
          <p:cNvSpPr txBox="1"/>
          <p:nvPr/>
        </p:nvSpPr>
        <p:spPr>
          <a:xfrm>
            <a:off x="85724" y="233660"/>
            <a:ext cx="10810876" cy="954107"/>
          </a:xfrm>
          <a:prstGeom prst="rect">
            <a:avLst/>
          </a:prstGeom>
          <a:noFill/>
        </p:spPr>
        <p:txBody>
          <a:bodyPr wrap="square">
            <a:spAutoFit/>
          </a:bodyPr>
          <a:lstStyle/>
          <a:p>
            <a:r>
              <a:rPr lang="en-GB" sz="2800" dirty="0" err="1"/>
              <a:t>Amelle’s</a:t>
            </a:r>
            <a:r>
              <a:rPr lang="en-GB" sz="2800" dirty="0"/>
              <a:t> tallest friend is 140 cm tall. Her shortest friend is 120 cm tall.</a:t>
            </a:r>
          </a:p>
          <a:p>
            <a:r>
              <a:rPr lang="en-GB" sz="2800" dirty="0" err="1"/>
              <a:t>Amelle</a:t>
            </a:r>
            <a:r>
              <a:rPr lang="en-GB" sz="2800" dirty="0"/>
              <a:t> and her four other friends are between these heights.</a:t>
            </a:r>
          </a:p>
        </p:txBody>
      </p:sp>
      <p:pic>
        <p:nvPicPr>
          <p:cNvPr id="4" name="Picture 3" descr="A black pen and a whiteboard&#10;&#10;Description automatically generated">
            <a:extLst>
              <a:ext uri="{FF2B5EF4-FFF2-40B4-BE49-F238E27FC236}">
                <a16:creationId xmlns:a16="http://schemas.microsoft.com/office/drawing/2014/main" id="{35304657-EEDE-F783-4BDB-DDD3CBA732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4121" y="0"/>
            <a:ext cx="819264" cy="581106"/>
          </a:xfrm>
          <a:prstGeom prst="rect">
            <a:avLst/>
          </a:prstGeom>
        </p:spPr>
      </p:pic>
      <mc:AlternateContent xmlns:mc="http://schemas.openxmlformats.org/markup-compatibility/2006" xmlns:a14="http://schemas.microsoft.com/office/drawing/2010/main">
        <mc:Choice Requires="a14">
          <p:graphicFrame>
            <p:nvGraphicFramePr>
              <p:cNvPr id="5" name="Table 69">
                <a:extLst>
                  <a:ext uri="{FF2B5EF4-FFF2-40B4-BE49-F238E27FC236}">
                    <a16:creationId xmlns:a16="http://schemas.microsoft.com/office/drawing/2014/main" id="{98BC2CF8-7744-34F1-B586-A94CEB2E29FE}"/>
                  </a:ext>
                </a:extLst>
              </p:cNvPr>
              <p:cNvGraphicFramePr>
                <a:graphicFrameLocks noGrp="1"/>
              </p:cNvGraphicFramePr>
              <p:nvPr/>
            </p:nvGraphicFramePr>
            <p:xfrm>
              <a:off x="1010953" y="1187768"/>
              <a:ext cx="6313772" cy="2616831"/>
            </p:xfrm>
            <a:graphic>
              <a:graphicData uri="http://schemas.openxmlformats.org/drawingml/2006/table">
                <a:tbl>
                  <a:tblPr firstRow="1" bandRow="1">
                    <a:tableStyleId>{5C22544A-7EE6-4342-B048-85BDC9FD1C3A}</a:tableStyleId>
                  </a:tblPr>
                  <a:tblGrid>
                    <a:gridCol w="1447435">
                      <a:extLst>
                        <a:ext uri="{9D8B030D-6E8A-4147-A177-3AD203B41FA5}">
                          <a16:colId xmlns:a16="http://schemas.microsoft.com/office/drawing/2014/main" val="940526625"/>
                        </a:ext>
                      </a:extLst>
                    </a:gridCol>
                    <a:gridCol w="1003697">
                      <a:extLst>
                        <a:ext uri="{9D8B030D-6E8A-4147-A177-3AD203B41FA5}">
                          <a16:colId xmlns:a16="http://schemas.microsoft.com/office/drawing/2014/main" val="3360985428"/>
                        </a:ext>
                      </a:extLst>
                    </a:gridCol>
                    <a:gridCol w="1162175">
                      <a:extLst>
                        <a:ext uri="{9D8B030D-6E8A-4147-A177-3AD203B41FA5}">
                          <a16:colId xmlns:a16="http://schemas.microsoft.com/office/drawing/2014/main" val="2112567068"/>
                        </a:ext>
                      </a:extLst>
                    </a:gridCol>
                    <a:gridCol w="2700465">
                      <a:extLst>
                        <a:ext uri="{9D8B030D-6E8A-4147-A177-3AD203B41FA5}">
                          <a16:colId xmlns:a16="http://schemas.microsoft.com/office/drawing/2014/main" val="17694820"/>
                        </a:ext>
                      </a:extLst>
                    </a:gridCol>
                  </a:tblGrid>
                  <a:tr h="686706">
                    <a:tc>
                      <a:txBody>
                        <a:bodyPr/>
                        <a:lstStyle/>
                        <a:p>
                          <a:pPr algn="ctr"/>
                          <a:r>
                            <a:rPr lang="en-GB" sz="14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Estimated Group Value</a:t>
                          </a:r>
                        </a:p>
                        <a:p>
                          <a:pPr algn="ctr"/>
                          <a:r>
                            <a:rPr lang="en-GB" sz="14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120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120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130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140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140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150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150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160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1901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400" b="0" dirty="0">
                              <a:solidFill>
                                <a:sysClr val="windowText" lastClr="000000"/>
                              </a:solidFill>
                            </a:rPr>
                            <a:t>        Class Total =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Choice>
        <mc:Fallback xmlns="">
          <p:graphicFrame>
            <p:nvGraphicFramePr>
              <p:cNvPr id="5" name="Table 69">
                <a:extLst>
                  <a:ext uri="{FF2B5EF4-FFF2-40B4-BE49-F238E27FC236}">
                    <a16:creationId xmlns:a16="http://schemas.microsoft.com/office/drawing/2014/main" id="{98BC2CF8-7744-34F1-B586-A94CEB2E29FE}"/>
                  </a:ext>
                </a:extLst>
              </p:cNvPr>
              <p:cNvGraphicFramePr>
                <a:graphicFrameLocks noGrp="1"/>
              </p:cNvGraphicFramePr>
              <p:nvPr/>
            </p:nvGraphicFramePr>
            <p:xfrm>
              <a:off x="1010953" y="1187768"/>
              <a:ext cx="6313772" cy="2616831"/>
            </p:xfrm>
            <a:graphic>
              <a:graphicData uri="http://schemas.openxmlformats.org/drawingml/2006/table">
                <a:tbl>
                  <a:tblPr firstRow="1" bandRow="1">
                    <a:tableStyleId>{5C22544A-7EE6-4342-B048-85BDC9FD1C3A}</a:tableStyleId>
                  </a:tblPr>
                  <a:tblGrid>
                    <a:gridCol w="1447435">
                      <a:extLst>
                        <a:ext uri="{9D8B030D-6E8A-4147-A177-3AD203B41FA5}">
                          <a16:colId xmlns:a16="http://schemas.microsoft.com/office/drawing/2014/main" val="940526625"/>
                        </a:ext>
                      </a:extLst>
                    </a:gridCol>
                    <a:gridCol w="1003697">
                      <a:extLst>
                        <a:ext uri="{9D8B030D-6E8A-4147-A177-3AD203B41FA5}">
                          <a16:colId xmlns:a16="http://schemas.microsoft.com/office/drawing/2014/main" val="3360985428"/>
                        </a:ext>
                      </a:extLst>
                    </a:gridCol>
                    <a:gridCol w="1162175">
                      <a:extLst>
                        <a:ext uri="{9D8B030D-6E8A-4147-A177-3AD203B41FA5}">
                          <a16:colId xmlns:a16="http://schemas.microsoft.com/office/drawing/2014/main" val="2112567068"/>
                        </a:ext>
                      </a:extLst>
                    </a:gridCol>
                    <a:gridCol w="2700465">
                      <a:extLst>
                        <a:ext uri="{9D8B030D-6E8A-4147-A177-3AD203B41FA5}">
                          <a16:colId xmlns:a16="http://schemas.microsoft.com/office/drawing/2014/main" val="17694820"/>
                        </a:ext>
                      </a:extLst>
                    </a:gridCol>
                  </a:tblGrid>
                  <a:tr h="686706">
                    <a:tc>
                      <a:txBody>
                        <a:bodyPr/>
                        <a:lstStyle/>
                        <a:p>
                          <a:pPr algn="ctr"/>
                          <a:r>
                            <a:rPr lang="en-GB" sz="14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Estimated Group Value</a:t>
                          </a:r>
                        </a:p>
                        <a:p>
                          <a:pPr algn="ctr"/>
                          <a:r>
                            <a:rPr lang="en-GB" sz="14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200000" r="-336555" b="-487719"/>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305357" r="-336555" b="-396429"/>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398246" r="-336555" b="-289474"/>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507143" r="-336555" b="-194643"/>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596491" r="-336555" b="-91228"/>
                          </a:stretch>
                        </a:blipFill>
                      </a:tcPr>
                    </a:tc>
                    <a:tc>
                      <a:txBody>
                        <a:bodyPr/>
                        <a:lstStyle/>
                        <a:p>
                          <a:pPr algn="ctr"/>
                          <a:r>
                            <a:rPr lang="en-GB" sz="14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2133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400" b="0" dirty="0">
                              <a:solidFill>
                                <a:sysClr val="windowText" lastClr="000000"/>
                              </a:solidFill>
                            </a:rPr>
                            <a:t>        Class Total =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Fallback>
      </mc:AlternateContent>
      <p:sp>
        <p:nvSpPr>
          <p:cNvPr id="7" name="TextBox 6">
            <a:extLst>
              <a:ext uri="{FF2B5EF4-FFF2-40B4-BE49-F238E27FC236}">
                <a16:creationId xmlns:a16="http://schemas.microsoft.com/office/drawing/2014/main" id="{957E410F-74BF-0995-815A-6A9AE3503ACF}"/>
              </a:ext>
            </a:extLst>
          </p:cNvPr>
          <p:cNvSpPr txBox="1"/>
          <p:nvPr/>
        </p:nvSpPr>
        <p:spPr>
          <a:xfrm>
            <a:off x="885824" y="4327892"/>
            <a:ext cx="9477375" cy="584775"/>
          </a:xfrm>
          <a:prstGeom prst="rect">
            <a:avLst/>
          </a:prstGeom>
          <a:noFill/>
        </p:spPr>
        <p:txBody>
          <a:bodyPr wrap="square">
            <a:spAutoFit/>
          </a:bodyPr>
          <a:lstStyle/>
          <a:p>
            <a:r>
              <a:rPr lang="en-GB" sz="3200" dirty="0"/>
              <a:t>Arjun is 130 cm tall, which group is he in? </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9DEAD85-E24C-703A-F9FF-BBF23BDE74D3}"/>
                  </a:ext>
                </a:extLst>
              </p:cNvPr>
              <p:cNvSpPr txBox="1"/>
              <p:nvPr/>
            </p:nvSpPr>
            <p:spPr>
              <a:xfrm>
                <a:off x="4167839" y="4822669"/>
                <a:ext cx="4762500"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B050"/>
                    </a:solidFill>
                    <a:effectLst/>
                    <a:uLnTx/>
                    <a:uFillTx/>
                    <a:latin typeface="Calibri" panose="020F0502020204030204"/>
                    <a:ea typeface="+mn-ea"/>
                  </a:rPr>
                  <a:t>120 </a:t>
                </a:r>
                <a14:m>
                  <m:oMath xmlns:m="http://schemas.openxmlformats.org/officeDocument/2006/math">
                    <m:r>
                      <a:rPr kumimoji="0" lang="en-GB" sz="4400" b="1" i="1" u="none" strike="noStrike" kern="1200" cap="none" spc="0" normalizeH="0" baseline="0" noProof="0" smtClean="0">
                        <a:ln>
                          <a:noFill/>
                        </a:ln>
                        <a:solidFill>
                          <a:srgbClr val="00B050"/>
                        </a:solidFill>
                        <a:effectLst/>
                        <a:uLnTx/>
                        <a:uFillTx/>
                        <a:latin typeface="Cambria Math" panose="02040503050406030204" pitchFamily="18" charset="0"/>
                        <a:ea typeface="+mn-ea"/>
                      </a:rPr>
                      <m:t>&lt;</m:t>
                    </m:r>
                  </m:oMath>
                </a14:m>
                <a:r>
                  <a:rPr kumimoji="0" lang="en-GB" sz="44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rPr>
                  <a:t> </a:t>
                </a:r>
                <a:r>
                  <a:rPr kumimoji="0" lang="en-GB" sz="4400" b="1" i="0" u="none" strike="noStrike" kern="1200" cap="none" spc="0" normalizeH="0" baseline="0" noProof="0" dirty="0">
                    <a:ln>
                      <a:noFill/>
                    </a:ln>
                    <a:solidFill>
                      <a:srgbClr val="00B050"/>
                    </a:solidFill>
                    <a:effectLst/>
                    <a:uLnTx/>
                    <a:uFillTx/>
                    <a:latin typeface="Calibri" panose="020F0502020204030204"/>
                    <a:ea typeface="+mn-ea"/>
                  </a:rPr>
                  <a:t>h </a:t>
                </a:r>
                <a:r>
                  <a:rPr kumimoji="0" lang="en-GB" sz="44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rPr>
                  <a:t>⩽ 130</a:t>
                </a:r>
                <a:endParaRPr kumimoji="0" lang="en-GB" sz="4400" b="1" i="0" u="none" strike="noStrike" kern="1200" cap="none" spc="0" normalizeH="0" baseline="0" noProof="0" dirty="0">
                  <a:ln>
                    <a:noFill/>
                  </a:ln>
                  <a:solidFill>
                    <a:srgbClr val="00B050"/>
                  </a:solidFill>
                  <a:effectLst/>
                  <a:uLnTx/>
                  <a:uFillTx/>
                  <a:latin typeface="Calibri" panose="020F0502020204030204"/>
                  <a:ea typeface="+mn-ea"/>
                </a:endParaRPr>
              </a:p>
            </p:txBody>
          </p:sp>
        </mc:Choice>
        <mc:Fallback xmlns="">
          <p:sp>
            <p:nvSpPr>
              <p:cNvPr id="9" name="TextBox 8">
                <a:extLst>
                  <a:ext uri="{FF2B5EF4-FFF2-40B4-BE49-F238E27FC236}">
                    <a16:creationId xmlns:a16="http://schemas.microsoft.com/office/drawing/2014/main" id="{39DEAD85-E24C-703A-F9FF-BBF23BDE74D3}"/>
                  </a:ext>
                </a:extLst>
              </p:cNvPr>
              <p:cNvSpPr txBox="1">
                <a:spLocks noRot="1" noChangeAspect="1" noMove="1" noResize="1" noEditPoints="1" noAdjustHandles="1" noChangeArrowheads="1" noChangeShapeType="1" noTextEdit="1"/>
              </p:cNvSpPr>
              <p:nvPr/>
            </p:nvSpPr>
            <p:spPr>
              <a:xfrm>
                <a:off x="4167839" y="4822669"/>
                <a:ext cx="4762500" cy="769441"/>
              </a:xfrm>
              <a:prstGeom prst="rect">
                <a:avLst/>
              </a:prstGeom>
              <a:blipFill>
                <a:blip r:embed="rId4"/>
                <a:stretch>
                  <a:fillRect t="-17460" b="-38095"/>
                </a:stretch>
              </a:blipFill>
            </p:spPr>
            <p:txBody>
              <a:bodyPr/>
              <a:lstStyle/>
              <a:p>
                <a:r>
                  <a:rPr lang="en-GB">
                    <a:noFill/>
                  </a:rPr>
                  <a:t> </a:t>
                </a:r>
              </a:p>
            </p:txBody>
          </p:sp>
        </mc:Fallback>
      </mc:AlternateContent>
    </p:spTree>
    <p:extLst>
      <p:ext uri="{BB962C8B-B14F-4D97-AF65-F5344CB8AC3E}">
        <p14:creationId xmlns:p14="http://schemas.microsoft.com/office/powerpoint/2010/main" val="252788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7A4379-A339-9001-4CAA-61E9387D6878}"/>
              </a:ext>
            </a:extLst>
          </p:cNvPr>
          <p:cNvSpPr txBox="1"/>
          <p:nvPr/>
        </p:nvSpPr>
        <p:spPr>
          <a:xfrm>
            <a:off x="85724" y="233660"/>
            <a:ext cx="10810876" cy="954107"/>
          </a:xfrm>
          <a:prstGeom prst="rect">
            <a:avLst/>
          </a:prstGeom>
          <a:noFill/>
        </p:spPr>
        <p:txBody>
          <a:bodyPr wrap="square">
            <a:spAutoFit/>
          </a:bodyPr>
          <a:lstStyle/>
          <a:p>
            <a:r>
              <a:rPr lang="en-GB" sz="2800" dirty="0" err="1"/>
              <a:t>Amelle’s</a:t>
            </a:r>
            <a:r>
              <a:rPr lang="en-GB" sz="2800" dirty="0"/>
              <a:t> tallest friend is 140 cm tall. Her shortest friend is 120 cm tall.</a:t>
            </a:r>
          </a:p>
          <a:p>
            <a:r>
              <a:rPr lang="en-GB" sz="2800" dirty="0" err="1"/>
              <a:t>Amelle</a:t>
            </a:r>
            <a:r>
              <a:rPr lang="en-GB" sz="2800" dirty="0"/>
              <a:t> and her four other friends are between these heights.</a:t>
            </a:r>
          </a:p>
        </p:txBody>
      </p:sp>
      <p:pic>
        <p:nvPicPr>
          <p:cNvPr id="4" name="Picture 3" descr="A black pen and a whiteboard&#10;&#10;Description automatically generated">
            <a:extLst>
              <a:ext uri="{FF2B5EF4-FFF2-40B4-BE49-F238E27FC236}">
                <a16:creationId xmlns:a16="http://schemas.microsoft.com/office/drawing/2014/main" id="{35304657-EEDE-F783-4BDB-DDD3CBA732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4121" y="0"/>
            <a:ext cx="819264" cy="581106"/>
          </a:xfrm>
          <a:prstGeom prst="rect">
            <a:avLst/>
          </a:prstGeom>
        </p:spPr>
      </p:pic>
      <mc:AlternateContent xmlns:mc="http://schemas.openxmlformats.org/markup-compatibility/2006" xmlns:a14="http://schemas.microsoft.com/office/drawing/2010/main">
        <mc:Choice Requires="a14">
          <p:graphicFrame>
            <p:nvGraphicFramePr>
              <p:cNvPr id="5" name="Table 69">
                <a:extLst>
                  <a:ext uri="{FF2B5EF4-FFF2-40B4-BE49-F238E27FC236}">
                    <a16:creationId xmlns:a16="http://schemas.microsoft.com/office/drawing/2014/main" id="{98BC2CF8-7744-34F1-B586-A94CEB2E29FE}"/>
                  </a:ext>
                </a:extLst>
              </p:cNvPr>
              <p:cNvGraphicFramePr>
                <a:graphicFrameLocks noGrp="1"/>
              </p:cNvGraphicFramePr>
              <p:nvPr/>
            </p:nvGraphicFramePr>
            <p:xfrm>
              <a:off x="1010953" y="1187768"/>
              <a:ext cx="6313772" cy="2616831"/>
            </p:xfrm>
            <a:graphic>
              <a:graphicData uri="http://schemas.openxmlformats.org/drawingml/2006/table">
                <a:tbl>
                  <a:tblPr firstRow="1" bandRow="1">
                    <a:tableStyleId>{5C22544A-7EE6-4342-B048-85BDC9FD1C3A}</a:tableStyleId>
                  </a:tblPr>
                  <a:tblGrid>
                    <a:gridCol w="1447435">
                      <a:extLst>
                        <a:ext uri="{9D8B030D-6E8A-4147-A177-3AD203B41FA5}">
                          <a16:colId xmlns:a16="http://schemas.microsoft.com/office/drawing/2014/main" val="940526625"/>
                        </a:ext>
                      </a:extLst>
                    </a:gridCol>
                    <a:gridCol w="1003697">
                      <a:extLst>
                        <a:ext uri="{9D8B030D-6E8A-4147-A177-3AD203B41FA5}">
                          <a16:colId xmlns:a16="http://schemas.microsoft.com/office/drawing/2014/main" val="3360985428"/>
                        </a:ext>
                      </a:extLst>
                    </a:gridCol>
                    <a:gridCol w="1162175">
                      <a:extLst>
                        <a:ext uri="{9D8B030D-6E8A-4147-A177-3AD203B41FA5}">
                          <a16:colId xmlns:a16="http://schemas.microsoft.com/office/drawing/2014/main" val="2112567068"/>
                        </a:ext>
                      </a:extLst>
                    </a:gridCol>
                    <a:gridCol w="2700465">
                      <a:extLst>
                        <a:ext uri="{9D8B030D-6E8A-4147-A177-3AD203B41FA5}">
                          <a16:colId xmlns:a16="http://schemas.microsoft.com/office/drawing/2014/main" val="17694820"/>
                        </a:ext>
                      </a:extLst>
                    </a:gridCol>
                  </a:tblGrid>
                  <a:tr h="686706">
                    <a:tc>
                      <a:txBody>
                        <a:bodyPr/>
                        <a:lstStyle/>
                        <a:p>
                          <a:pPr algn="ctr"/>
                          <a:r>
                            <a:rPr lang="en-GB" sz="14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Estimated Group Value</a:t>
                          </a:r>
                        </a:p>
                        <a:p>
                          <a:pPr algn="ctr"/>
                          <a:r>
                            <a:rPr lang="en-GB" sz="14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120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120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130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140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140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150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150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160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1901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400" b="0" dirty="0">
                              <a:solidFill>
                                <a:sysClr val="windowText" lastClr="000000"/>
                              </a:solidFill>
                            </a:rPr>
                            <a:t>        Class Total =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Choice>
        <mc:Fallback xmlns="">
          <p:graphicFrame>
            <p:nvGraphicFramePr>
              <p:cNvPr id="5" name="Table 69">
                <a:extLst>
                  <a:ext uri="{FF2B5EF4-FFF2-40B4-BE49-F238E27FC236}">
                    <a16:creationId xmlns:a16="http://schemas.microsoft.com/office/drawing/2014/main" id="{98BC2CF8-7744-34F1-B586-A94CEB2E29FE}"/>
                  </a:ext>
                </a:extLst>
              </p:cNvPr>
              <p:cNvGraphicFramePr>
                <a:graphicFrameLocks noGrp="1"/>
              </p:cNvGraphicFramePr>
              <p:nvPr/>
            </p:nvGraphicFramePr>
            <p:xfrm>
              <a:off x="1010953" y="1187768"/>
              <a:ext cx="6313772" cy="2616831"/>
            </p:xfrm>
            <a:graphic>
              <a:graphicData uri="http://schemas.openxmlformats.org/drawingml/2006/table">
                <a:tbl>
                  <a:tblPr firstRow="1" bandRow="1">
                    <a:tableStyleId>{5C22544A-7EE6-4342-B048-85BDC9FD1C3A}</a:tableStyleId>
                  </a:tblPr>
                  <a:tblGrid>
                    <a:gridCol w="1447435">
                      <a:extLst>
                        <a:ext uri="{9D8B030D-6E8A-4147-A177-3AD203B41FA5}">
                          <a16:colId xmlns:a16="http://schemas.microsoft.com/office/drawing/2014/main" val="940526625"/>
                        </a:ext>
                      </a:extLst>
                    </a:gridCol>
                    <a:gridCol w="1003697">
                      <a:extLst>
                        <a:ext uri="{9D8B030D-6E8A-4147-A177-3AD203B41FA5}">
                          <a16:colId xmlns:a16="http://schemas.microsoft.com/office/drawing/2014/main" val="3360985428"/>
                        </a:ext>
                      </a:extLst>
                    </a:gridCol>
                    <a:gridCol w="1162175">
                      <a:extLst>
                        <a:ext uri="{9D8B030D-6E8A-4147-A177-3AD203B41FA5}">
                          <a16:colId xmlns:a16="http://schemas.microsoft.com/office/drawing/2014/main" val="2112567068"/>
                        </a:ext>
                      </a:extLst>
                    </a:gridCol>
                    <a:gridCol w="2700465">
                      <a:extLst>
                        <a:ext uri="{9D8B030D-6E8A-4147-A177-3AD203B41FA5}">
                          <a16:colId xmlns:a16="http://schemas.microsoft.com/office/drawing/2014/main" val="17694820"/>
                        </a:ext>
                      </a:extLst>
                    </a:gridCol>
                  </a:tblGrid>
                  <a:tr h="686706">
                    <a:tc>
                      <a:txBody>
                        <a:bodyPr/>
                        <a:lstStyle/>
                        <a:p>
                          <a:pPr algn="ctr"/>
                          <a:r>
                            <a:rPr lang="en-GB" sz="14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Estimated Group Value</a:t>
                          </a:r>
                        </a:p>
                        <a:p>
                          <a:pPr algn="ctr"/>
                          <a:r>
                            <a:rPr lang="en-GB" sz="14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200000" r="-336555" b="-487719"/>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305357" r="-336555" b="-396429"/>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398246" r="-336555" b="-289474"/>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507143" r="-336555" b="-194643"/>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596491" r="-336555" b="-91228"/>
                          </a:stretch>
                        </a:blipFill>
                      </a:tcPr>
                    </a:tc>
                    <a:tc>
                      <a:txBody>
                        <a:bodyPr/>
                        <a:lstStyle/>
                        <a:p>
                          <a:pPr algn="ctr"/>
                          <a:r>
                            <a:rPr lang="en-GB" sz="14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2133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400" b="0" dirty="0">
                              <a:solidFill>
                                <a:sysClr val="windowText" lastClr="000000"/>
                              </a:solidFill>
                            </a:rPr>
                            <a:t>        Class Total =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Fallback>
      </mc:AlternateContent>
      <p:sp>
        <p:nvSpPr>
          <p:cNvPr id="7" name="TextBox 6">
            <a:extLst>
              <a:ext uri="{FF2B5EF4-FFF2-40B4-BE49-F238E27FC236}">
                <a16:creationId xmlns:a16="http://schemas.microsoft.com/office/drawing/2014/main" id="{957E410F-74BF-0995-815A-6A9AE3503ACF}"/>
              </a:ext>
            </a:extLst>
          </p:cNvPr>
          <p:cNvSpPr txBox="1"/>
          <p:nvPr/>
        </p:nvSpPr>
        <p:spPr>
          <a:xfrm>
            <a:off x="885824" y="4327892"/>
            <a:ext cx="9477375" cy="584775"/>
          </a:xfrm>
          <a:prstGeom prst="rect">
            <a:avLst/>
          </a:prstGeom>
          <a:noFill/>
        </p:spPr>
        <p:txBody>
          <a:bodyPr wrap="square">
            <a:spAutoFit/>
          </a:bodyPr>
          <a:lstStyle/>
          <a:p>
            <a:r>
              <a:rPr lang="en-GB" sz="3200" dirty="0"/>
              <a:t>Andy is 140 cm tall, which group is he in? </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9DEAD85-E24C-703A-F9FF-BBF23BDE74D3}"/>
                  </a:ext>
                </a:extLst>
              </p:cNvPr>
              <p:cNvSpPr txBox="1"/>
              <p:nvPr/>
            </p:nvSpPr>
            <p:spPr>
              <a:xfrm>
                <a:off x="4167839" y="4822669"/>
                <a:ext cx="4762500"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00B050"/>
                    </a:solidFill>
                    <a:effectLst/>
                    <a:uLnTx/>
                    <a:uFillTx/>
                    <a:latin typeface="Calibri" panose="020F0502020204030204"/>
                    <a:ea typeface="+mn-ea"/>
                  </a:rPr>
                  <a:t>130 </a:t>
                </a:r>
                <a14:m>
                  <m:oMath xmlns:m="http://schemas.openxmlformats.org/officeDocument/2006/math">
                    <m:r>
                      <a:rPr kumimoji="0" lang="en-GB" sz="4400" b="1" i="1" u="none" strike="noStrike" kern="1200" cap="none" spc="0" normalizeH="0" baseline="0" noProof="0" smtClean="0">
                        <a:ln>
                          <a:noFill/>
                        </a:ln>
                        <a:solidFill>
                          <a:srgbClr val="00B050"/>
                        </a:solidFill>
                        <a:effectLst/>
                        <a:uLnTx/>
                        <a:uFillTx/>
                        <a:latin typeface="Cambria Math" panose="02040503050406030204" pitchFamily="18" charset="0"/>
                        <a:ea typeface="+mn-ea"/>
                      </a:rPr>
                      <m:t>&lt;</m:t>
                    </m:r>
                  </m:oMath>
                </a14:m>
                <a:r>
                  <a:rPr kumimoji="0" lang="en-GB" sz="44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rPr>
                  <a:t> </a:t>
                </a:r>
                <a:r>
                  <a:rPr kumimoji="0" lang="en-GB" sz="4400" b="1" i="0" u="none" strike="noStrike" kern="1200" cap="none" spc="0" normalizeH="0" baseline="0" noProof="0" dirty="0">
                    <a:ln>
                      <a:noFill/>
                    </a:ln>
                    <a:solidFill>
                      <a:srgbClr val="00B050"/>
                    </a:solidFill>
                    <a:effectLst/>
                    <a:uLnTx/>
                    <a:uFillTx/>
                    <a:latin typeface="Calibri" panose="020F0502020204030204"/>
                    <a:ea typeface="+mn-ea"/>
                  </a:rPr>
                  <a:t>h </a:t>
                </a:r>
                <a:r>
                  <a:rPr kumimoji="0" lang="en-GB" sz="44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rPr>
                  <a:t>⩽ 140</a:t>
                </a:r>
                <a:endParaRPr kumimoji="0" lang="en-GB" sz="4400" b="1" i="0" u="none" strike="noStrike" kern="1200" cap="none" spc="0" normalizeH="0" baseline="0" noProof="0" dirty="0">
                  <a:ln>
                    <a:noFill/>
                  </a:ln>
                  <a:solidFill>
                    <a:srgbClr val="00B050"/>
                  </a:solidFill>
                  <a:effectLst/>
                  <a:uLnTx/>
                  <a:uFillTx/>
                  <a:latin typeface="Calibri" panose="020F0502020204030204"/>
                  <a:ea typeface="+mn-ea"/>
                </a:endParaRPr>
              </a:p>
            </p:txBody>
          </p:sp>
        </mc:Choice>
        <mc:Fallback xmlns="">
          <p:sp>
            <p:nvSpPr>
              <p:cNvPr id="9" name="TextBox 8">
                <a:extLst>
                  <a:ext uri="{FF2B5EF4-FFF2-40B4-BE49-F238E27FC236}">
                    <a16:creationId xmlns:a16="http://schemas.microsoft.com/office/drawing/2014/main" id="{39DEAD85-E24C-703A-F9FF-BBF23BDE74D3}"/>
                  </a:ext>
                </a:extLst>
              </p:cNvPr>
              <p:cNvSpPr txBox="1">
                <a:spLocks noRot="1" noChangeAspect="1" noMove="1" noResize="1" noEditPoints="1" noAdjustHandles="1" noChangeArrowheads="1" noChangeShapeType="1" noTextEdit="1"/>
              </p:cNvSpPr>
              <p:nvPr/>
            </p:nvSpPr>
            <p:spPr>
              <a:xfrm>
                <a:off x="4167839" y="4822669"/>
                <a:ext cx="4762500" cy="769441"/>
              </a:xfrm>
              <a:prstGeom prst="rect">
                <a:avLst/>
              </a:prstGeom>
              <a:blipFill>
                <a:blip r:embed="rId4"/>
                <a:stretch>
                  <a:fillRect t="-17460" b="-38095"/>
                </a:stretch>
              </a:blipFill>
            </p:spPr>
            <p:txBody>
              <a:bodyPr/>
              <a:lstStyle/>
              <a:p>
                <a:r>
                  <a:rPr lang="en-GB">
                    <a:noFill/>
                  </a:rPr>
                  <a:t> </a:t>
                </a:r>
              </a:p>
            </p:txBody>
          </p:sp>
        </mc:Fallback>
      </mc:AlternateContent>
    </p:spTree>
    <p:extLst>
      <p:ext uri="{BB962C8B-B14F-4D97-AF65-F5344CB8AC3E}">
        <p14:creationId xmlns:p14="http://schemas.microsoft.com/office/powerpoint/2010/main" val="495291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7A4379-A339-9001-4CAA-61E9387D6878}"/>
              </a:ext>
            </a:extLst>
          </p:cNvPr>
          <p:cNvSpPr txBox="1"/>
          <p:nvPr/>
        </p:nvSpPr>
        <p:spPr>
          <a:xfrm>
            <a:off x="85724" y="233660"/>
            <a:ext cx="10810876" cy="954107"/>
          </a:xfrm>
          <a:prstGeom prst="rect">
            <a:avLst/>
          </a:prstGeom>
          <a:noFill/>
        </p:spPr>
        <p:txBody>
          <a:bodyPr wrap="square">
            <a:spAutoFit/>
          </a:bodyPr>
          <a:lstStyle/>
          <a:p>
            <a:r>
              <a:rPr lang="en-GB" sz="2800" dirty="0" err="1"/>
              <a:t>Amelle’s</a:t>
            </a:r>
            <a:r>
              <a:rPr lang="en-GB" sz="2800" dirty="0"/>
              <a:t> tallest friend is 140 cm tall. Her shortest friend is 120 cm tall.</a:t>
            </a:r>
          </a:p>
          <a:p>
            <a:r>
              <a:rPr lang="en-GB" sz="2800" dirty="0" err="1"/>
              <a:t>Amelle</a:t>
            </a:r>
            <a:r>
              <a:rPr lang="en-GB" sz="2800" dirty="0"/>
              <a:t> and her four other friends are between these heights.</a:t>
            </a:r>
          </a:p>
        </p:txBody>
      </p:sp>
      <p:pic>
        <p:nvPicPr>
          <p:cNvPr id="4" name="Picture 3" descr="A black pen and a whiteboard&#10;&#10;Description automatically generated">
            <a:extLst>
              <a:ext uri="{FF2B5EF4-FFF2-40B4-BE49-F238E27FC236}">
                <a16:creationId xmlns:a16="http://schemas.microsoft.com/office/drawing/2014/main" id="{35304657-EEDE-F783-4BDB-DDD3CBA732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94121" y="0"/>
            <a:ext cx="819264" cy="581106"/>
          </a:xfrm>
          <a:prstGeom prst="rect">
            <a:avLst/>
          </a:prstGeom>
        </p:spPr>
      </p:pic>
      <mc:AlternateContent xmlns:mc="http://schemas.openxmlformats.org/markup-compatibility/2006" xmlns:a14="http://schemas.microsoft.com/office/drawing/2010/main">
        <mc:Choice Requires="a14">
          <p:graphicFrame>
            <p:nvGraphicFramePr>
              <p:cNvPr id="5" name="Table 69">
                <a:extLst>
                  <a:ext uri="{FF2B5EF4-FFF2-40B4-BE49-F238E27FC236}">
                    <a16:creationId xmlns:a16="http://schemas.microsoft.com/office/drawing/2014/main" id="{98BC2CF8-7744-34F1-B586-A94CEB2E29FE}"/>
                  </a:ext>
                </a:extLst>
              </p:cNvPr>
              <p:cNvGraphicFramePr>
                <a:graphicFrameLocks noGrp="1"/>
              </p:cNvGraphicFramePr>
              <p:nvPr/>
            </p:nvGraphicFramePr>
            <p:xfrm>
              <a:off x="1010953" y="1187768"/>
              <a:ext cx="6313772" cy="2616831"/>
            </p:xfrm>
            <a:graphic>
              <a:graphicData uri="http://schemas.openxmlformats.org/drawingml/2006/table">
                <a:tbl>
                  <a:tblPr firstRow="1" bandRow="1">
                    <a:tableStyleId>{5C22544A-7EE6-4342-B048-85BDC9FD1C3A}</a:tableStyleId>
                  </a:tblPr>
                  <a:tblGrid>
                    <a:gridCol w="1447435">
                      <a:extLst>
                        <a:ext uri="{9D8B030D-6E8A-4147-A177-3AD203B41FA5}">
                          <a16:colId xmlns:a16="http://schemas.microsoft.com/office/drawing/2014/main" val="940526625"/>
                        </a:ext>
                      </a:extLst>
                    </a:gridCol>
                    <a:gridCol w="1003697">
                      <a:extLst>
                        <a:ext uri="{9D8B030D-6E8A-4147-A177-3AD203B41FA5}">
                          <a16:colId xmlns:a16="http://schemas.microsoft.com/office/drawing/2014/main" val="3360985428"/>
                        </a:ext>
                      </a:extLst>
                    </a:gridCol>
                    <a:gridCol w="1162175">
                      <a:extLst>
                        <a:ext uri="{9D8B030D-6E8A-4147-A177-3AD203B41FA5}">
                          <a16:colId xmlns:a16="http://schemas.microsoft.com/office/drawing/2014/main" val="2112567068"/>
                        </a:ext>
                      </a:extLst>
                    </a:gridCol>
                    <a:gridCol w="2700465">
                      <a:extLst>
                        <a:ext uri="{9D8B030D-6E8A-4147-A177-3AD203B41FA5}">
                          <a16:colId xmlns:a16="http://schemas.microsoft.com/office/drawing/2014/main" val="17694820"/>
                        </a:ext>
                      </a:extLst>
                    </a:gridCol>
                  </a:tblGrid>
                  <a:tr h="686706">
                    <a:tc>
                      <a:txBody>
                        <a:bodyPr/>
                        <a:lstStyle/>
                        <a:p>
                          <a:pPr algn="ctr"/>
                          <a:r>
                            <a:rPr lang="en-GB" sz="14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Estimated Group Value</a:t>
                          </a:r>
                        </a:p>
                        <a:p>
                          <a:pPr algn="ctr"/>
                          <a:r>
                            <a:rPr lang="en-GB" sz="14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120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120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130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140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140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150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3433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150 </a:t>
                          </a:r>
                          <a14:m>
                            <m:oMath xmlns:m="http://schemas.openxmlformats.org/officeDocument/2006/math">
                              <m:r>
                                <a:rPr kumimoji="0" lang="en-GB" sz="1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160</a:t>
                          </a: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4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1901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400" b="0" dirty="0">
                              <a:solidFill>
                                <a:sysClr val="windowText" lastClr="000000"/>
                              </a:solidFill>
                            </a:rPr>
                            <a:t>        Class Total =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Choice>
        <mc:Fallback xmlns="">
          <p:graphicFrame>
            <p:nvGraphicFramePr>
              <p:cNvPr id="5" name="Table 69">
                <a:extLst>
                  <a:ext uri="{FF2B5EF4-FFF2-40B4-BE49-F238E27FC236}">
                    <a16:creationId xmlns:a16="http://schemas.microsoft.com/office/drawing/2014/main" id="{98BC2CF8-7744-34F1-B586-A94CEB2E29FE}"/>
                  </a:ext>
                </a:extLst>
              </p:cNvPr>
              <p:cNvGraphicFramePr>
                <a:graphicFrameLocks noGrp="1"/>
              </p:cNvGraphicFramePr>
              <p:nvPr/>
            </p:nvGraphicFramePr>
            <p:xfrm>
              <a:off x="1010953" y="1187768"/>
              <a:ext cx="6313772" cy="2616831"/>
            </p:xfrm>
            <a:graphic>
              <a:graphicData uri="http://schemas.openxmlformats.org/drawingml/2006/table">
                <a:tbl>
                  <a:tblPr firstRow="1" bandRow="1">
                    <a:tableStyleId>{5C22544A-7EE6-4342-B048-85BDC9FD1C3A}</a:tableStyleId>
                  </a:tblPr>
                  <a:tblGrid>
                    <a:gridCol w="1447435">
                      <a:extLst>
                        <a:ext uri="{9D8B030D-6E8A-4147-A177-3AD203B41FA5}">
                          <a16:colId xmlns:a16="http://schemas.microsoft.com/office/drawing/2014/main" val="940526625"/>
                        </a:ext>
                      </a:extLst>
                    </a:gridCol>
                    <a:gridCol w="1003697">
                      <a:extLst>
                        <a:ext uri="{9D8B030D-6E8A-4147-A177-3AD203B41FA5}">
                          <a16:colId xmlns:a16="http://schemas.microsoft.com/office/drawing/2014/main" val="3360985428"/>
                        </a:ext>
                      </a:extLst>
                    </a:gridCol>
                    <a:gridCol w="1162175">
                      <a:extLst>
                        <a:ext uri="{9D8B030D-6E8A-4147-A177-3AD203B41FA5}">
                          <a16:colId xmlns:a16="http://schemas.microsoft.com/office/drawing/2014/main" val="2112567068"/>
                        </a:ext>
                      </a:extLst>
                    </a:gridCol>
                    <a:gridCol w="2700465">
                      <a:extLst>
                        <a:ext uri="{9D8B030D-6E8A-4147-A177-3AD203B41FA5}">
                          <a16:colId xmlns:a16="http://schemas.microsoft.com/office/drawing/2014/main" val="17694820"/>
                        </a:ext>
                      </a:extLst>
                    </a:gridCol>
                  </a:tblGrid>
                  <a:tr h="686706">
                    <a:tc>
                      <a:txBody>
                        <a:bodyPr/>
                        <a:lstStyle/>
                        <a:p>
                          <a:pPr algn="ctr"/>
                          <a:r>
                            <a:rPr lang="en-GB" sz="14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400" b="1" dirty="0">
                              <a:solidFill>
                                <a:sysClr val="windowText" lastClr="000000"/>
                              </a:solidFill>
                            </a:rPr>
                            <a:t>Estimated Group Value</a:t>
                          </a:r>
                        </a:p>
                        <a:p>
                          <a:pPr algn="ctr"/>
                          <a:r>
                            <a:rPr lang="en-GB" sz="14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200000" r="-336555" b="-487719"/>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305357" r="-336555" b="-396429"/>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398246" r="-336555" b="-289474"/>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507143" r="-336555" b="-194643"/>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34335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0" t="-596491" r="-336555" b="-91228"/>
                          </a:stretch>
                        </a:blipFill>
                      </a:tcPr>
                    </a:tc>
                    <a:tc>
                      <a:txBody>
                        <a:bodyPr/>
                        <a:lstStyle/>
                        <a:p>
                          <a:pPr algn="ctr"/>
                          <a:r>
                            <a:rPr lang="en-GB" sz="14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2133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4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400" b="0" dirty="0">
                              <a:solidFill>
                                <a:sysClr val="windowText" lastClr="000000"/>
                              </a:solidFill>
                            </a:rPr>
                            <a:t>        Class Total =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Fallback>
      </mc:AlternateContent>
      <p:sp>
        <p:nvSpPr>
          <p:cNvPr id="7" name="TextBox 6">
            <a:extLst>
              <a:ext uri="{FF2B5EF4-FFF2-40B4-BE49-F238E27FC236}">
                <a16:creationId xmlns:a16="http://schemas.microsoft.com/office/drawing/2014/main" id="{957E410F-74BF-0995-815A-6A9AE3503ACF}"/>
              </a:ext>
            </a:extLst>
          </p:cNvPr>
          <p:cNvSpPr txBox="1"/>
          <p:nvPr/>
        </p:nvSpPr>
        <p:spPr>
          <a:xfrm>
            <a:off x="828674" y="4108817"/>
            <a:ext cx="9477375" cy="584775"/>
          </a:xfrm>
          <a:prstGeom prst="rect">
            <a:avLst/>
          </a:prstGeom>
          <a:noFill/>
        </p:spPr>
        <p:txBody>
          <a:bodyPr wrap="square">
            <a:spAutoFit/>
          </a:bodyPr>
          <a:lstStyle/>
          <a:p>
            <a:r>
              <a:rPr lang="en-GB" sz="3200" dirty="0"/>
              <a:t>Find an estimate for the mean</a:t>
            </a:r>
          </a:p>
        </p:txBody>
      </p:sp>
      <mc:AlternateContent xmlns:mc="http://schemas.openxmlformats.org/markup-compatibility/2006" xmlns:a14="http://schemas.microsoft.com/office/drawing/2010/main">
        <mc:Choice Requires="a14">
          <p:graphicFrame>
            <p:nvGraphicFramePr>
              <p:cNvPr id="2" name="Table 69">
                <a:extLst>
                  <a:ext uri="{FF2B5EF4-FFF2-40B4-BE49-F238E27FC236}">
                    <a16:creationId xmlns:a16="http://schemas.microsoft.com/office/drawing/2014/main" id="{9744BB2C-02E3-A16D-66AF-BCE3253F5EA4}"/>
                  </a:ext>
                </a:extLst>
              </p:cNvPr>
              <p:cNvGraphicFramePr>
                <a:graphicFrameLocks noGrp="1"/>
              </p:cNvGraphicFramePr>
              <p:nvPr>
                <p:extLst>
                  <p:ext uri="{D42A27DB-BD31-4B8C-83A1-F6EECF244321}">
                    <p14:modId xmlns:p14="http://schemas.microsoft.com/office/powerpoint/2010/main" val="3516595262"/>
                  </p:ext>
                </p:extLst>
              </p:nvPr>
            </p:nvGraphicFramePr>
            <p:xfrm>
              <a:off x="1010952" y="1187767"/>
              <a:ext cx="6313770" cy="2616829"/>
            </p:xfrm>
            <a:graphic>
              <a:graphicData uri="http://schemas.openxmlformats.org/drawingml/2006/table">
                <a:tbl>
                  <a:tblPr firstRow="1" bandRow="1">
                    <a:tableStyleId>{5C22544A-7EE6-4342-B048-85BDC9FD1C3A}</a:tableStyleId>
                  </a:tblPr>
                  <a:tblGrid>
                    <a:gridCol w="1447435">
                      <a:extLst>
                        <a:ext uri="{9D8B030D-6E8A-4147-A177-3AD203B41FA5}">
                          <a16:colId xmlns:a16="http://schemas.microsoft.com/office/drawing/2014/main" val="940526625"/>
                        </a:ext>
                      </a:extLst>
                    </a:gridCol>
                    <a:gridCol w="1003696">
                      <a:extLst>
                        <a:ext uri="{9D8B030D-6E8A-4147-A177-3AD203B41FA5}">
                          <a16:colId xmlns:a16="http://schemas.microsoft.com/office/drawing/2014/main" val="3360985428"/>
                        </a:ext>
                      </a:extLst>
                    </a:gridCol>
                    <a:gridCol w="1162175">
                      <a:extLst>
                        <a:ext uri="{9D8B030D-6E8A-4147-A177-3AD203B41FA5}">
                          <a16:colId xmlns:a16="http://schemas.microsoft.com/office/drawing/2014/main" val="2112567068"/>
                        </a:ext>
                      </a:extLst>
                    </a:gridCol>
                    <a:gridCol w="2700464">
                      <a:extLst>
                        <a:ext uri="{9D8B030D-6E8A-4147-A177-3AD203B41FA5}">
                          <a16:colId xmlns:a16="http://schemas.microsoft.com/office/drawing/2014/main" val="17694820"/>
                        </a:ext>
                      </a:extLst>
                    </a:gridCol>
                  </a:tblGrid>
                  <a:tr h="543115">
                    <a:tc>
                      <a:txBody>
                        <a:bodyPr/>
                        <a:lstStyle/>
                        <a:p>
                          <a:pPr algn="ctr"/>
                          <a:r>
                            <a:rPr lang="en-GB" sz="16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6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6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600" b="1" dirty="0">
                              <a:solidFill>
                                <a:sysClr val="windowText" lastClr="000000"/>
                              </a:solidFill>
                            </a:rPr>
                            <a:t>Estimated Group Value</a:t>
                          </a:r>
                        </a:p>
                        <a:p>
                          <a:pPr algn="ctr"/>
                          <a:r>
                            <a:rPr lang="en-GB" sz="16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3456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110 </a:t>
                          </a:r>
                          <a14:m>
                            <m:oMath xmlns:m="http://schemas.openxmlformats.org/officeDocument/2006/math">
                              <m:r>
                                <a:rPr kumimoji="0" lang="en-GB"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120</a:t>
                          </a:r>
                          <a:endPar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3456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120 </a:t>
                          </a:r>
                          <a14:m>
                            <m:oMath xmlns:m="http://schemas.openxmlformats.org/officeDocument/2006/math">
                              <m:r>
                                <a:rPr kumimoji="0" lang="en-GB"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130</a:t>
                          </a:r>
                          <a:endPar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250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3456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130 </a:t>
                          </a:r>
                          <a14:m>
                            <m:oMath xmlns:m="http://schemas.openxmlformats.org/officeDocument/2006/math">
                              <m:r>
                                <a:rPr kumimoji="0" lang="en-GB"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140</a:t>
                          </a:r>
                          <a:endPar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3456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140 </a:t>
                          </a:r>
                          <a14:m>
                            <m:oMath xmlns:m="http://schemas.openxmlformats.org/officeDocument/2006/math">
                              <m:r>
                                <a:rPr kumimoji="0" lang="en-GB"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150</a:t>
                          </a:r>
                          <a:endPar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725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3456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150 </a:t>
                          </a:r>
                          <a14:m>
                            <m:oMath xmlns:m="http://schemas.openxmlformats.org/officeDocument/2006/math">
                              <m:r>
                                <a:rPr kumimoji="0" lang="en-GB"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160</a:t>
                          </a:r>
                          <a:endPar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0" dirty="0">
                              <a:solidFill>
                                <a:sysClr val="windowText" lastClr="000000"/>
                              </a:solidFill>
                            </a:rPr>
                            <a:t>155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0" dirty="0">
                              <a:solidFill>
                                <a:sysClr val="windowText" lastClr="000000"/>
                              </a:solidFill>
                            </a:rPr>
                            <a:t>310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3456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600" b="0" dirty="0">
                              <a:solidFill>
                                <a:sysClr val="windowText" lastClr="000000"/>
                              </a:solidFill>
                            </a:rPr>
                            <a:t>17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6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600" b="0" dirty="0">
                              <a:solidFill>
                                <a:sysClr val="windowText" lastClr="000000"/>
                              </a:solidFill>
                            </a:rPr>
                            <a:t>        Class Total = 2285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Choice>
        <mc:Fallback xmlns="">
          <p:graphicFrame>
            <p:nvGraphicFramePr>
              <p:cNvPr id="2" name="Table 69">
                <a:extLst>
                  <a:ext uri="{FF2B5EF4-FFF2-40B4-BE49-F238E27FC236}">
                    <a16:creationId xmlns:a16="http://schemas.microsoft.com/office/drawing/2014/main" id="{9744BB2C-02E3-A16D-66AF-BCE3253F5EA4}"/>
                  </a:ext>
                </a:extLst>
              </p:cNvPr>
              <p:cNvGraphicFramePr>
                <a:graphicFrameLocks noGrp="1"/>
              </p:cNvGraphicFramePr>
              <p:nvPr>
                <p:extLst>
                  <p:ext uri="{D42A27DB-BD31-4B8C-83A1-F6EECF244321}">
                    <p14:modId xmlns:p14="http://schemas.microsoft.com/office/powerpoint/2010/main" val="3516595262"/>
                  </p:ext>
                </p:extLst>
              </p:nvPr>
            </p:nvGraphicFramePr>
            <p:xfrm>
              <a:off x="1010952" y="1187767"/>
              <a:ext cx="6313770" cy="2616829"/>
            </p:xfrm>
            <a:graphic>
              <a:graphicData uri="http://schemas.openxmlformats.org/drawingml/2006/table">
                <a:tbl>
                  <a:tblPr firstRow="1" bandRow="1">
                    <a:tableStyleId>{5C22544A-7EE6-4342-B048-85BDC9FD1C3A}</a:tableStyleId>
                  </a:tblPr>
                  <a:tblGrid>
                    <a:gridCol w="1447435">
                      <a:extLst>
                        <a:ext uri="{9D8B030D-6E8A-4147-A177-3AD203B41FA5}">
                          <a16:colId xmlns:a16="http://schemas.microsoft.com/office/drawing/2014/main" val="940526625"/>
                        </a:ext>
                      </a:extLst>
                    </a:gridCol>
                    <a:gridCol w="1003696">
                      <a:extLst>
                        <a:ext uri="{9D8B030D-6E8A-4147-A177-3AD203B41FA5}">
                          <a16:colId xmlns:a16="http://schemas.microsoft.com/office/drawing/2014/main" val="3360985428"/>
                        </a:ext>
                      </a:extLst>
                    </a:gridCol>
                    <a:gridCol w="1162175">
                      <a:extLst>
                        <a:ext uri="{9D8B030D-6E8A-4147-A177-3AD203B41FA5}">
                          <a16:colId xmlns:a16="http://schemas.microsoft.com/office/drawing/2014/main" val="2112567068"/>
                        </a:ext>
                      </a:extLst>
                    </a:gridCol>
                    <a:gridCol w="2700464">
                      <a:extLst>
                        <a:ext uri="{9D8B030D-6E8A-4147-A177-3AD203B41FA5}">
                          <a16:colId xmlns:a16="http://schemas.microsoft.com/office/drawing/2014/main" val="17694820"/>
                        </a:ext>
                      </a:extLst>
                    </a:gridCol>
                  </a:tblGrid>
                  <a:tr h="543115">
                    <a:tc>
                      <a:txBody>
                        <a:bodyPr/>
                        <a:lstStyle/>
                        <a:p>
                          <a:pPr algn="ctr"/>
                          <a:r>
                            <a:rPr lang="en-GB" sz="16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6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6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600" b="1" dirty="0">
                              <a:solidFill>
                                <a:sysClr val="windowText" lastClr="000000"/>
                              </a:solidFill>
                            </a:rPr>
                            <a:t>Estimated Group Value</a:t>
                          </a:r>
                        </a:p>
                        <a:p>
                          <a:pPr algn="ctr"/>
                          <a:r>
                            <a:rPr lang="en-GB" sz="16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345619">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420" t="-164912" r="-336555" b="-519298"/>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460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345619">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420" t="-264912" r="-336555" b="-419298"/>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250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345619">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420" t="-364912" r="-336555" b="-319298"/>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540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345619">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420" t="-464912" r="-336555" b="-219298"/>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145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725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345619">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420" t="-564912" r="-336555" b="-119298"/>
                          </a:stretch>
                        </a:blipFill>
                      </a:tcPr>
                    </a:tc>
                    <a:tc>
                      <a:txBody>
                        <a:bodyPr/>
                        <a:lstStyle/>
                        <a:p>
                          <a:pPr algn="ctr"/>
                          <a:r>
                            <a:rPr lang="en-GB" sz="16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0" dirty="0">
                              <a:solidFill>
                                <a:sysClr val="windowText" lastClr="000000"/>
                              </a:solidFill>
                            </a:rPr>
                            <a:t>155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1600" b="0" dirty="0">
                              <a:solidFill>
                                <a:sysClr val="windowText" lastClr="000000"/>
                              </a:solidFill>
                            </a:rPr>
                            <a:t>310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34561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1600" b="0" dirty="0">
                              <a:solidFill>
                                <a:sysClr val="windowText" lastClr="000000"/>
                              </a:solidFill>
                            </a:rPr>
                            <a:t>17</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16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1600" b="0" dirty="0">
                              <a:solidFill>
                                <a:sysClr val="windowText" lastClr="000000"/>
                              </a:solidFill>
                            </a:rPr>
                            <a:t>        Class Total = 2285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B0897A4-C6A0-A45B-4E4A-FBD15B005E36}"/>
                  </a:ext>
                </a:extLst>
              </p:cNvPr>
              <p:cNvSpPr txBox="1"/>
              <p:nvPr/>
            </p:nvSpPr>
            <p:spPr>
              <a:xfrm>
                <a:off x="7124700" y="4857750"/>
                <a:ext cx="2503057" cy="8166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GB" sz="2800" i="1" smtClean="0">
                              <a:latin typeface="Cambria Math" panose="02040503050406030204" pitchFamily="18" charset="0"/>
                            </a:rPr>
                          </m:ctrlPr>
                        </m:fPr>
                        <m:num>
                          <m:r>
                            <a:rPr lang="en-GB" sz="2800" b="0" i="1" smtClean="0">
                              <a:latin typeface="Cambria Math" panose="02040503050406030204" pitchFamily="18" charset="0"/>
                            </a:rPr>
                            <m:t>2285</m:t>
                          </m:r>
                        </m:num>
                        <m:den>
                          <m:r>
                            <a:rPr lang="en-GB" sz="2800" b="0" i="1" smtClean="0">
                              <a:latin typeface="Cambria Math" panose="02040503050406030204" pitchFamily="18" charset="0"/>
                            </a:rPr>
                            <m:t>17</m:t>
                          </m:r>
                        </m:den>
                      </m:f>
                      <m:r>
                        <a:rPr lang="en-GB" sz="2800" b="0" i="1" smtClean="0">
                          <a:latin typeface="Cambria Math" panose="02040503050406030204" pitchFamily="18" charset="0"/>
                        </a:rPr>
                        <m:t>=</m:t>
                      </m:r>
                      <m:r>
                        <a:rPr lang="en-GB" sz="2800" b="1" i="1" smtClean="0">
                          <a:solidFill>
                            <a:srgbClr val="00B050"/>
                          </a:solidFill>
                          <a:latin typeface="Cambria Math" panose="02040503050406030204" pitchFamily="18" charset="0"/>
                        </a:rPr>
                        <m:t>𝟏𝟑𝟒</m:t>
                      </m:r>
                      <m:r>
                        <a:rPr lang="en-GB" sz="2800" b="1" i="1" smtClean="0">
                          <a:solidFill>
                            <a:srgbClr val="00B050"/>
                          </a:solidFill>
                          <a:latin typeface="Cambria Math" panose="02040503050406030204" pitchFamily="18" charset="0"/>
                        </a:rPr>
                        <m:t>𝒄𝒎</m:t>
                      </m:r>
                    </m:oMath>
                  </m:oMathPara>
                </a14:m>
                <a:endParaRPr lang="en-GB" sz="2800" b="1" dirty="0"/>
              </a:p>
            </p:txBody>
          </p:sp>
        </mc:Choice>
        <mc:Fallback xmlns="">
          <p:sp>
            <p:nvSpPr>
              <p:cNvPr id="6" name="TextBox 5">
                <a:extLst>
                  <a:ext uri="{FF2B5EF4-FFF2-40B4-BE49-F238E27FC236}">
                    <a16:creationId xmlns:a16="http://schemas.microsoft.com/office/drawing/2014/main" id="{7B0897A4-C6A0-A45B-4E4A-FBD15B005E36}"/>
                  </a:ext>
                </a:extLst>
              </p:cNvPr>
              <p:cNvSpPr txBox="1">
                <a:spLocks noRot="1" noChangeAspect="1" noMove="1" noResize="1" noEditPoints="1" noAdjustHandles="1" noChangeArrowheads="1" noChangeShapeType="1" noTextEdit="1"/>
              </p:cNvSpPr>
              <p:nvPr/>
            </p:nvSpPr>
            <p:spPr>
              <a:xfrm>
                <a:off x="7124700" y="4857750"/>
                <a:ext cx="2503057" cy="816698"/>
              </a:xfrm>
              <a:prstGeom prst="rect">
                <a:avLst/>
              </a:prstGeom>
              <a:blipFill>
                <a:blip r:embed="rId5"/>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959829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C18FEA-65C8-6AE9-46A8-86DB9F8F8A3C}"/>
              </a:ext>
            </a:extLst>
          </p:cNvPr>
          <p:cNvPicPr>
            <a:picLocks noChangeAspect="1"/>
          </p:cNvPicPr>
          <p:nvPr/>
        </p:nvPicPr>
        <p:blipFill>
          <a:blip r:embed="rId2"/>
          <a:stretch>
            <a:fillRect/>
          </a:stretch>
        </p:blipFill>
        <p:spPr>
          <a:xfrm>
            <a:off x="1865745" y="212436"/>
            <a:ext cx="7583055" cy="5687291"/>
          </a:xfrm>
          <a:prstGeom prst="rect">
            <a:avLst/>
          </a:prstGeom>
        </p:spPr>
      </p:pic>
    </p:spTree>
    <p:extLst>
      <p:ext uri="{BB962C8B-B14F-4D97-AF65-F5344CB8AC3E}">
        <p14:creationId xmlns:p14="http://schemas.microsoft.com/office/powerpoint/2010/main" val="26546435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2F0837-B25E-AD67-BE4A-02E0665FED08}"/>
              </a:ext>
            </a:extLst>
          </p:cNvPr>
          <p:cNvPicPr>
            <a:picLocks noChangeAspect="1"/>
          </p:cNvPicPr>
          <p:nvPr/>
        </p:nvPicPr>
        <p:blipFill>
          <a:blip r:embed="rId3"/>
          <a:stretch>
            <a:fillRect/>
          </a:stretch>
        </p:blipFill>
        <p:spPr>
          <a:xfrm>
            <a:off x="179093" y="142875"/>
            <a:ext cx="8044157" cy="5743575"/>
          </a:xfrm>
          <a:prstGeom prst="rect">
            <a:avLst/>
          </a:prstGeom>
        </p:spPr>
      </p:pic>
      <p:sp>
        <p:nvSpPr>
          <p:cNvPr id="4" name="TextBox 3">
            <a:extLst>
              <a:ext uri="{FF2B5EF4-FFF2-40B4-BE49-F238E27FC236}">
                <a16:creationId xmlns:a16="http://schemas.microsoft.com/office/drawing/2014/main" id="{A237FF2C-0D00-D273-BCA4-BBAB9BBD9705}"/>
              </a:ext>
            </a:extLst>
          </p:cNvPr>
          <p:cNvSpPr txBox="1"/>
          <p:nvPr/>
        </p:nvSpPr>
        <p:spPr>
          <a:xfrm>
            <a:off x="8410575" y="304800"/>
            <a:ext cx="3105150" cy="461665"/>
          </a:xfrm>
          <a:prstGeom prst="rect">
            <a:avLst/>
          </a:prstGeom>
          <a:noFill/>
        </p:spPr>
        <p:txBody>
          <a:bodyPr wrap="square" rtlCol="0">
            <a:spAutoFit/>
          </a:bodyPr>
          <a:lstStyle/>
          <a:p>
            <a:r>
              <a:rPr lang="en-GB" sz="2400" b="1" u="sng" dirty="0"/>
              <a:t>Independent practice</a:t>
            </a:r>
          </a:p>
        </p:txBody>
      </p:sp>
    </p:spTree>
    <p:extLst>
      <p:ext uri="{BB962C8B-B14F-4D97-AF65-F5344CB8AC3E}">
        <p14:creationId xmlns:p14="http://schemas.microsoft.com/office/powerpoint/2010/main" val="5349277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AD2C3A-001C-1E93-75D0-EF381CDA4166}"/>
              </a:ext>
            </a:extLst>
          </p:cNvPr>
          <p:cNvPicPr>
            <a:picLocks noChangeAspect="1"/>
          </p:cNvPicPr>
          <p:nvPr/>
        </p:nvPicPr>
        <p:blipFill>
          <a:blip r:embed="rId2"/>
          <a:stretch>
            <a:fillRect/>
          </a:stretch>
        </p:blipFill>
        <p:spPr>
          <a:xfrm>
            <a:off x="0" y="0"/>
            <a:ext cx="9069074" cy="6289066"/>
          </a:xfrm>
          <a:prstGeom prst="rect">
            <a:avLst/>
          </a:prstGeom>
        </p:spPr>
      </p:pic>
      <p:sp>
        <p:nvSpPr>
          <p:cNvPr id="4" name="TextBox 3">
            <a:extLst>
              <a:ext uri="{FF2B5EF4-FFF2-40B4-BE49-F238E27FC236}">
                <a16:creationId xmlns:a16="http://schemas.microsoft.com/office/drawing/2014/main" id="{2F0A8019-789B-33E9-69B3-C14EA61DCBD0}"/>
              </a:ext>
            </a:extLst>
          </p:cNvPr>
          <p:cNvSpPr txBox="1"/>
          <p:nvPr/>
        </p:nvSpPr>
        <p:spPr>
          <a:xfrm>
            <a:off x="9658350" y="104775"/>
            <a:ext cx="1752600" cy="646331"/>
          </a:xfrm>
          <a:prstGeom prst="rect">
            <a:avLst/>
          </a:prstGeom>
          <a:noFill/>
        </p:spPr>
        <p:txBody>
          <a:bodyPr wrap="square" rtlCol="0">
            <a:spAutoFit/>
          </a:bodyPr>
          <a:lstStyle/>
          <a:p>
            <a:r>
              <a:rPr lang="en-GB" b="1" dirty="0">
                <a:solidFill>
                  <a:srgbClr val="00B050"/>
                </a:solidFill>
              </a:rPr>
              <a:t>Mark your work in green pen</a:t>
            </a:r>
          </a:p>
        </p:txBody>
      </p:sp>
    </p:spTree>
    <p:extLst>
      <p:ext uri="{BB962C8B-B14F-4D97-AF65-F5344CB8AC3E}">
        <p14:creationId xmlns:p14="http://schemas.microsoft.com/office/powerpoint/2010/main" val="486366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F0A8019-789B-33E9-69B3-C14EA61DCBD0}"/>
              </a:ext>
            </a:extLst>
          </p:cNvPr>
          <p:cNvSpPr txBox="1"/>
          <p:nvPr/>
        </p:nvSpPr>
        <p:spPr>
          <a:xfrm>
            <a:off x="9658350" y="104775"/>
            <a:ext cx="1752600" cy="646331"/>
          </a:xfrm>
          <a:prstGeom prst="rect">
            <a:avLst/>
          </a:prstGeom>
          <a:noFill/>
        </p:spPr>
        <p:txBody>
          <a:bodyPr wrap="square" rtlCol="0">
            <a:spAutoFit/>
          </a:bodyPr>
          <a:lstStyle/>
          <a:p>
            <a:r>
              <a:rPr lang="en-GB" b="1" dirty="0">
                <a:solidFill>
                  <a:srgbClr val="00B050"/>
                </a:solidFill>
              </a:rPr>
              <a:t>Mark your work in green pen</a:t>
            </a:r>
          </a:p>
        </p:txBody>
      </p:sp>
      <p:pic>
        <p:nvPicPr>
          <p:cNvPr id="5" name="Picture 4">
            <a:extLst>
              <a:ext uri="{FF2B5EF4-FFF2-40B4-BE49-F238E27FC236}">
                <a16:creationId xmlns:a16="http://schemas.microsoft.com/office/drawing/2014/main" id="{15EA555F-8514-26C9-863B-94C98E7AE5B5}"/>
              </a:ext>
            </a:extLst>
          </p:cNvPr>
          <p:cNvPicPr>
            <a:picLocks noChangeAspect="1"/>
          </p:cNvPicPr>
          <p:nvPr/>
        </p:nvPicPr>
        <p:blipFill>
          <a:blip r:embed="rId2"/>
          <a:stretch>
            <a:fillRect/>
          </a:stretch>
        </p:blipFill>
        <p:spPr>
          <a:xfrm>
            <a:off x="131109" y="0"/>
            <a:ext cx="8879541" cy="6289675"/>
          </a:xfrm>
          <a:prstGeom prst="rect">
            <a:avLst/>
          </a:prstGeom>
        </p:spPr>
      </p:pic>
    </p:spTree>
    <p:extLst>
      <p:ext uri="{BB962C8B-B14F-4D97-AF65-F5344CB8AC3E}">
        <p14:creationId xmlns:p14="http://schemas.microsoft.com/office/powerpoint/2010/main" val="1809762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2DAA284-83CD-4A3C-7232-FE249C5AB29B}"/>
              </a:ext>
            </a:extLst>
          </p:cNvPr>
          <p:cNvSpPr>
            <a:spLocks noGrp="1"/>
          </p:cNvSpPr>
          <p:nvPr>
            <p:ph type="body" sz="quarter" idx="11"/>
          </p:nvPr>
        </p:nvSpPr>
        <p:spPr/>
        <p:txBody>
          <a:bodyPr lIns="91440" tIns="45720" rIns="91440" bIns="45720" anchor="t"/>
          <a:lstStyle/>
          <a:p>
            <a:pPr marL="227965" indent="-227965"/>
            <a:r>
              <a:rPr lang="en-GB">
                <a:latin typeface="Comic Sans MS"/>
              </a:rPr>
              <a:t>Research &amp; Development Manager</a:t>
            </a:r>
            <a:endParaRPr lang="en-GB"/>
          </a:p>
        </p:txBody>
      </p:sp>
      <p:sp>
        <p:nvSpPr>
          <p:cNvPr id="4" name="Text Placeholder 3">
            <a:extLst>
              <a:ext uri="{FF2B5EF4-FFF2-40B4-BE49-F238E27FC236}">
                <a16:creationId xmlns:a16="http://schemas.microsoft.com/office/drawing/2014/main" id="{60822E50-0D80-DB30-C2E2-265E30FB16AF}"/>
              </a:ext>
            </a:extLst>
          </p:cNvPr>
          <p:cNvSpPr>
            <a:spLocks noGrp="1"/>
          </p:cNvSpPr>
          <p:nvPr>
            <p:ph type="body" sz="quarter" idx="16"/>
          </p:nvPr>
        </p:nvSpPr>
        <p:spPr>
          <a:xfrm>
            <a:off x="8589432" y="1845712"/>
            <a:ext cx="2937933" cy="3180945"/>
          </a:xfrm>
        </p:spPr>
        <p:txBody>
          <a:bodyPr lIns="91440" tIns="45720" rIns="91440" bIns="45720" anchor="t"/>
          <a:lstStyle/>
          <a:p>
            <a:pPr marL="227965" indent="-227965"/>
            <a:r>
              <a:rPr lang="en-GB">
                <a:latin typeface="Comic Sans MS"/>
              </a:rPr>
              <a:t>Budgeting and forecasting</a:t>
            </a:r>
            <a:endParaRPr lang="en-GB" err="1"/>
          </a:p>
          <a:p>
            <a:pPr marL="227965" indent="-227965"/>
            <a:r>
              <a:rPr lang="en-GB">
                <a:latin typeface="Comic Sans MS"/>
              </a:rPr>
              <a:t>Modelling Systems</a:t>
            </a:r>
          </a:p>
          <a:p>
            <a:pPr marL="227965" indent="-227965"/>
            <a:r>
              <a:rPr lang="en-GB">
                <a:latin typeface="Comic Sans MS"/>
              </a:rPr>
              <a:t>Heat &amp; Mass processes</a:t>
            </a:r>
          </a:p>
          <a:p>
            <a:pPr marL="227965" indent="-227965"/>
            <a:r>
              <a:rPr lang="en-GB">
                <a:latin typeface="Comic Sans MS"/>
              </a:rPr>
              <a:t>Thermal design</a:t>
            </a:r>
          </a:p>
          <a:p>
            <a:pPr marL="227965" indent="-227965"/>
            <a:r>
              <a:rPr lang="en-GB">
                <a:latin typeface="Comic Sans MS"/>
              </a:rPr>
              <a:t>Business evaluations (investments, returns, paybacks)</a:t>
            </a:r>
          </a:p>
          <a:p>
            <a:pPr marL="227965" indent="-227965"/>
            <a:r>
              <a:rPr lang="en-GB">
                <a:latin typeface="Comic Sans MS"/>
              </a:rPr>
              <a:t>Analysis of statistical results</a:t>
            </a:r>
            <a:endParaRPr lang="en-GB"/>
          </a:p>
        </p:txBody>
      </p:sp>
      <p:sp>
        <p:nvSpPr>
          <p:cNvPr id="5" name="Text Placeholder 4">
            <a:extLst>
              <a:ext uri="{FF2B5EF4-FFF2-40B4-BE49-F238E27FC236}">
                <a16:creationId xmlns:a16="http://schemas.microsoft.com/office/drawing/2014/main" id="{F850579E-8A63-8997-F6F6-FD8A72D9047C}"/>
              </a:ext>
            </a:extLst>
          </p:cNvPr>
          <p:cNvSpPr>
            <a:spLocks noGrp="1"/>
          </p:cNvSpPr>
          <p:nvPr>
            <p:ph type="body" sz="quarter" idx="17"/>
          </p:nvPr>
        </p:nvSpPr>
        <p:spPr>
          <a:xfrm>
            <a:off x="4719339" y="1985483"/>
            <a:ext cx="2860442" cy="1773182"/>
          </a:xfrm>
        </p:spPr>
        <p:txBody>
          <a:bodyPr lIns="91440" tIns="45720" rIns="91440" bIns="45720" anchor="t"/>
          <a:lstStyle/>
          <a:p>
            <a:pPr marL="227965" indent="-227965"/>
            <a:r>
              <a:rPr lang="en-GB" dirty="0">
                <a:latin typeface="Comic Sans MS"/>
              </a:rPr>
              <a:t>Make healthier products and process for consumers</a:t>
            </a:r>
          </a:p>
          <a:p>
            <a:pPr marL="227965" indent="-227965"/>
            <a:endParaRPr lang="en-GB" dirty="0"/>
          </a:p>
          <a:p>
            <a:pPr marL="227965" indent="-227965"/>
            <a:r>
              <a:rPr lang="en-GB" dirty="0">
                <a:latin typeface="Comic Sans MS"/>
              </a:rPr>
              <a:t>Travel</a:t>
            </a:r>
          </a:p>
        </p:txBody>
      </p:sp>
      <p:sp>
        <p:nvSpPr>
          <p:cNvPr id="6" name="Text Placeholder 5">
            <a:extLst>
              <a:ext uri="{FF2B5EF4-FFF2-40B4-BE49-F238E27FC236}">
                <a16:creationId xmlns:a16="http://schemas.microsoft.com/office/drawing/2014/main" id="{A01888C3-A8AD-7F2B-A26A-C0C181962580}"/>
              </a:ext>
            </a:extLst>
          </p:cNvPr>
          <p:cNvSpPr>
            <a:spLocks noGrp="1"/>
          </p:cNvSpPr>
          <p:nvPr>
            <p:ph type="body" sz="quarter" idx="4294967295"/>
          </p:nvPr>
        </p:nvSpPr>
        <p:spPr>
          <a:xfrm>
            <a:off x="2527505" y="5836318"/>
            <a:ext cx="931656" cy="319933"/>
          </a:xfrm>
          <a:prstGeom prst="rect">
            <a:avLst/>
          </a:prstGeom>
        </p:spPr>
        <p:txBody>
          <a:bodyPr lIns="91440" tIns="45720" rIns="91440" bIns="45720" anchor="t"/>
          <a:lstStyle/>
          <a:p>
            <a:pPr marL="0" indent="0">
              <a:buNone/>
            </a:pPr>
            <a:r>
              <a:rPr lang="en-GB" sz="1800" dirty="0">
                <a:solidFill>
                  <a:srgbClr val="002060"/>
                </a:solidFill>
                <a:latin typeface="Comic Sans MS"/>
              </a:rPr>
              <a:t>GCSEs</a:t>
            </a:r>
            <a:endParaRPr lang="en-GB" sz="1800" dirty="0">
              <a:solidFill>
                <a:srgbClr val="002060"/>
              </a:solidFill>
            </a:endParaRPr>
          </a:p>
        </p:txBody>
      </p:sp>
      <p:sp>
        <p:nvSpPr>
          <p:cNvPr id="7" name="Text Placeholder 6">
            <a:extLst>
              <a:ext uri="{FF2B5EF4-FFF2-40B4-BE49-F238E27FC236}">
                <a16:creationId xmlns:a16="http://schemas.microsoft.com/office/drawing/2014/main" id="{82F58B5B-AB3C-9C12-CDE0-5C03C84518EC}"/>
              </a:ext>
            </a:extLst>
          </p:cNvPr>
          <p:cNvSpPr>
            <a:spLocks noGrp="1"/>
          </p:cNvSpPr>
          <p:nvPr>
            <p:ph type="body" sz="quarter" idx="4294967295"/>
          </p:nvPr>
        </p:nvSpPr>
        <p:spPr>
          <a:xfrm>
            <a:off x="3769346" y="5597914"/>
            <a:ext cx="2326653" cy="849436"/>
          </a:xfrm>
          <a:prstGeom prst="rect">
            <a:avLst/>
          </a:prstGeom>
        </p:spPr>
        <p:txBody>
          <a:bodyPr lIns="91440" tIns="45720" rIns="91440" bIns="45720" anchor="t"/>
          <a:lstStyle/>
          <a:p>
            <a:pPr marL="0" indent="0">
              <a:buNone/>
            </a:pPr>
            <a:r>
              <a:rPr lang="en-GB" sz="1800" dirty="0">
                <a:solidFill>
                  <a:srgbClr val="002060"/>
                </a:solidFill>
                <a:latin typeface="Comic Sans MS"/>
              </a:rPr>
              <a:t>A-levels (maths, further maths, chemistry, physics)</a:t>
            </a:r>
            <a:endParaRPr lang="en-GB" sz="1800" dirty="0">
              <a:solidFill>
                <a:srgbClr val="002060"/>
              </a:solidFill>
            </a:endParaRPr>
          </a:p>
        </p:txBody>
      </p:sp>
      <p:sp>
        <p:nvSpPr>
          <p:cNvPr id="8" name="Text Placeholder 7">
            <a:extLst>
              <a:ext uri="{FF2B5EF4-FFF2-40B4-BE49-F238E27FC236}">
                <a16:creationId xmlns:a16="http://schemas.microsoft.com/office/drawing/2014/main" id="{34251417-FDC7-AA04-6DCD-43E504F39501}"/>
              </a:ext>
            </a:extLst>
          </p:cNvPr>
          <p:cNvSpPr>
            <a:spLocks noGrp="1"/>
          </p:cNvSpPr>
          <p:nvPr>
            <p:ph type="body" sz="quarter" idx="4294967295"/>
          </p:nvPr>
        </p:nvSpPr>
        <p:spPr>
          <a:xfrm>
            <a:off x="6332461" y="5587176"/>
            <a:ext cx="2687863" cy="849436"/>
          </a:xfrm>
          <a:prstGeom prst="rect">
            <a:avLst/>
          </a:prstGeom>
        </p:spPr>
        <p:txBody>
          <a:bodyPr lIns="91440" tIns="45720" rIns="91440" bIns="45720" anchor="t"/>
          <a:lstStyle/>
          <a:p>
            <a:pPr marL="0" indent="0">
              <a:buNone/>
            </a:pPr>
            <a:r>
              <a:rPr lang="en-GB" sz="1800" dirty="0">
                <a:solidFill>
                  <a:srgbClr val="002060"/>
                </a:solidFill>
                <a:latin typeface="Comic Sans MS"/>
              </a:rPr>
              <a:t>Masters Degree in Chemical Engineering (Cambridge)</a:t>
            </a:r>
            <a:endParaRPr lang="en-GB" sz="1800" dirty="0">
              <a:solidFill>
                <a:srgbClr val="002060"/>
              </a:solidFill>
            </a:endParaRPr>
          </a:p>
        </p:txBody>
      </p:sp>
      <p:sp>
        <p:nvSpPr>
          <p:cNvPr id="9" name="Text Placeholder 8">
            <a:extLst>
              <a:ext uri="{FF2B5EF4-FFF2-40B4-BE49-F238E27FC236}">
                <a16:creationId xmlns:a16="http://schemas.microsoft.com/office/drawing/2014/main" id="{4BF0F880-0ECA-0D78-9B6C-FCC64C3C56C3}"/>
              </a:ext>
            </a:extLst>
          </p:cNvPr>
          <p:cNvSpPr>
            <a:spLocks noGrp="1"/>
          </p:cNvSpPr>
          <p:nvPr>
            <p:ph type="body" sz="quarter" idx="4294967295"/>
          </p:nvPr>
        </p:nvSpPr>
        <p:spPr>
          <a:xfrm>
            <a:off x="9057680" y="5571566"/>
            <a:ext cx="2847084" cy="849436"/>
          </a:xfrm>
          <a:prstGeom prst="rect">
            <a:avLst/>
          </a:prstGeom>
        </p:spPr>
        <p:txBody>
          <a:bodyPr lIns="91440" tIns="45720" rIns="91440" bIns="45720" anchor="t"/>
          <a:lstStyle/>
          <a:p>
            <a:pPr marL="0" indent="0">
              <a:buNone/>
            </a:pPr>
            <a:r>
              <a:rPr lang="en-GB" sz="1800" dirty="0">
                <a:solidFill>
                  <a:srgbClr val="002060"/>
                </a:solidFill>
                <a:latin typeface="Comic Sans MS"/>
              </a:rPr>
              <a:t>30 years experience in food production research &amp; development</a:t>
            </a:r>
            <a:endParaRPr lang="en-GB" sz="1800" dirty="0">
              <a:solidFill>
                <a:srgbClr val="002060"/>
              </a:solidFill>
            </a:endParaRPr>
          </a:p>
        </p:txBody>
      </p:sp>
      <p:sp>
        <p:nvSpPr>
          <p:cNvPr id="10" name="Text Placeholder 9">
            <a:extLst>
              <a:ext uri="{FF2B5EF4-FFF2-40B4-BE49-F238E27FC236}">
                <a16:creationId xmlns:a16="http://schemas.microsoft.com/office/drawing/2014/main" id="{EE02FFAC-116D-6C69-99F6-AE372D1C89E1}"/>
              </a:ext>
            </a:extLst>
          </p:cNvPr>
          <p:cNvSpPr>
            <a:spLocks noGrp="1"/>
          </p:cNvSpPr>
          <p:nvPr>
            <p:ph type="body" sz="quarter" idx="20"/>
          </p:nvPr>
        </p:nvSpPr>
        <p:spPr/>
        <p:txBody>
          <a:bodyPr/>
          <a:lstStyle/>
          <a:p>
            <a:r>
              <a:rPr lang="en-GB" sz="1800" dirty="0"/>
              <a:t>£71, 571</a:t>
            </a:r>
          </a:p>
        </p:txBody>
      </p:sp>
      <p:cxnSp>
        <p:nvCxnSpPr>
          <p:cNvPr id="11" name="Straight Arrow Connector 10">
            <a:extLst>
              <a:ext uri="{FF2B5EF4-FFF2-40B4-BE49-F238E27FC236}">
                <a16:creationId xmlns:a16="http://schemas.microsoft.com/office/drawing/2014/main" id="{619CB2CB-ED74-C00E-1508-9B2568EFFE58}"/>
              </a:ext>
            </a:extLst>
          </p:cNvPr>
          <p:cNvCxnSpPr>
            <a:cxnSpLocks/>
          </p:cNvCxnSpPr>
          <p:nvPr/>
        </p:nvCxnSpPr>
        <p:spPr>
          <a:xfrm>
            <a:off x="3347380" y="6011894"/>
            <a:ext cx="440515"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F800367-6742-D9F2-877A-8B2E488BC795}"/>
              </a:ext>
            </a:extLst>
          </p:cNvPr>
          <p:cNvCxnSpPr>
            <a:cxnSpLocks/>
          </p:cNvCxnSpPr>
          <p:nvPr/>
        </p:nvCxnSpPr>
        <p:spPr>
          <a:xfrm>
            <a:off x="5863042" y="5972905"/>
            <a:ext cx="440515"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F6F4267F-60B2-757F-0535-53A8DD605CFE}"/>
              </a:ext>
            </a:extLst>
          </p:cNvPr>
          <p:cNvCxnSpPr>
            <a:cxnSpLocks/>
          </p:cNvCxnSpPr>
          <p:nvPr/>
        </p:nvCxnSpPr>
        <p:spPr>
          <a:xfrm>
            <a:off x="8718577" y="5972905"/>
            <a:ext cx="440515"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DB67FD8C-A6B4-7090-5BCC-FB591ECC9D3F}"/>
              </a:ext>
            </a:extLst>
          </p:cNvPr>
          <p:cNvPicPr>
            <a:picLocks noChangeAspect="1"/>
          </p:cNvPicPr>
          <p:nvPr/>
        </p:nvPicPr>
        <p:blipFill>
          <a:blip r:embed="rId3"/>
          <a:srcRect l="166" r="23323"/>
          <a:stretch>
            <a:fillRect/>
          </a:stretch>
        </p:blipFill>
        <p:spPr>
          <a:xfrm>
            <a:off x="465138" y="1105567"/>
            <a:ext cx="3244550" cy="2856905"/>
          </a:xfrm>
          <a:prstGeom prst="roundRect">
            <a:avLst/>
          </a:prstGeom>
        </p:spPr>
      </p:pic>
    </p:spTree>
    <p:extLst>
      <p:ext uri="{BB962C8B-B14F-4D97-AF65-F5344CB8AC3E}">
        <p14:creationId xmlns:p14="http://schemas.microsoft.com/office/powerpoint/2010/main" val="411860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C88851-AB30-927F-52DE-9BE833A8D55F}"/>
              </a:ext>
            </a:extLst>
          </p:cNvPr>
          <p:cNvPicPr>
            <a:picLocks noChangeAspect="1"/>
          </p:cNvPicPr>
          <p:nvPr/>
        </p:nvPicPr>
        <p:blipFill>
          <a:blip r:embed="rId2"/>
          <a:stretch>
            <a:fillRect/>
          </a:stretch>
        </p:blipFill>
        <p:spPr>
          <a:xfrm>
            <a:off x="290076" y="609313"/>
            <a:ext cx="7158474" cy="4706942"/>
          </a:xfrm>
          <a:prstGeom prst="rect">
            <a:avLst/>
          </a:prstGeom>
        </p:spPr>
      </p:pic>
      <p:sp>
        <p:nvSpPr>
          <p:cNvPr id="4" name="TextBox 3">
            <a:extLst>
              <a:ext uri="{FF2B5EF4-FFF2-40B4-BE49-F238E27FC236}">
                <a16:creationId xmlns:a16="http://schemas.microsoft.com/office/drawing/2014/main" id="{811E3F38-6954-3891-7425-CD8BD548BF9B}"/>
              </a:ext>
            </a:extLst>
          </p:cNvPr>
          <p:cNvSpPr txBox="1"/>
          <p:nvPr/>
        </p:nvSpPr>
        <p:spPr>
          <a:xfrm>
            <a:off x="304800" y="85725"/>
            <a:ext cx="3829050" cy="523220"/>
          </a:xfrm>
          <a:prstGeom prst="rect">
            <a:avLst/>
          </a:prstGeom>
          <a:noFill/>
        </p:spPr>
        <p:txBody>
          <a:bodyPr wrap="square" rtlCol="0">
            <a:spAutoFit/>
          </a:bodyPr>
          <a:lstStyle/>
          <a:p>
            <a:r>
              <a:rPr lang="en-GB" sz="2800" b="1" dirty="0"/>
              <a:t>Problem  1</a:t>
            </a:r>
          </a:p>
        </p:txBody>
      </p:sp>
    </p:spTree>
    <p:extLst>
      <p:ext uri="{BB962C8B-B14F-4D97-AF65-F5344CB8AC3E}">
        <p14:creationId xmlns:p14="http://schemas.microsoft.com/office/powerpoint/2010/main" val="1571399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F8BD7F-0935-C4D4-6D62-F287AF851307}"/>
              </a:ext>
            </a:extLst>
          </p:cNvPr>
          <p:cNvPicPr>
            <a:picLocks noChangeAspect="1"/>
          </p:cNvPicPr>
          <p:nvPr/>
        </p:nvPicPr>
        <p:blipFill>
          <a:blip r:embed="rId2"/>
          <a:stretch>
            <a:fillRect/>
          </a:stretch>
        </p:blipFill>
        <p:spPr>
          <a:xfrm>
            <a:off x="155700" y="847159"/>
            <a:ext cx="10726565" cy="2729450"/>
          </a:xfrm>
          <a:prstGeom prst="rect">
            <a:avLst/>
          </a:prstGeom>
        </p:spPr>
      </p:pic>
      <p:sp>
        <p:nvSpPr>
          <p:cNvPr id="4" name="TextBox 3">
            <a:extLst>
              <a:ext uri="{FF2B5EF4-FFF2-40B4-BE49-F238E27FC236}">
                <a16:creationId xmlns:a16="http://schemas.microsoft.com/office/drawing/2014/main" id="{BF77F7DB-24CA-6AE8-A2B3-C3044513ED7B}"/>
              </a:ext>
            </a:extLst>
          </p:cNvPr>
          <p:cNvSpPr txBox="1"/>
          <p:nvPr/>
        </p:nvSpPr>
        <p:spPr>
          <a:xfrm>
            <a:off x="155700" y="4041883"/>
            <a:ext cx="11478003" cy="1569660"/>
          </a:xfrm>
          <a:prstGeom prst="rect">
            <a:avLst/>
          </a:prstGeom>
          <a:noFill/>
        </p:spPr>
        <p:txBody>
          <a:bodyPr wrap="square">
            <a:spAutoFit/>
          </a:bodyPr>
          <a:lstStyle/>
          <a:p>
            <a:r>
              <a:rPr lang="en-GB" sz="2400" b="0" i="0" dirty="0">
                <a:effectLst/>
                <a:latin typeface="Post Grotesk"/>
              </a:rPr>
              <a:t>A group of children are asked how long they walk for on their way home from school. </a:t>
            </a:r>
          </a:p>
          <a:p>
            <a:r>
              <a:rPr lang="en-GB" sz="2400" b="0" i="0" dirty="0">
                <a:effectLst/>
                <a:latin typeface="Post Grotesk"/>
              </a:rPr>
              <a:t>The information is shown in the table. Henry, Tom, Paula, Godswill, Erica and Destiny are finding the estimated mean. </a:t>
            </a:r>
          </a:p>
          <a:p>
            <a:r>
              <a:rPr lang="en-GB" sz="2400" b="0" i="0" dirty="0">
                <a:effectLst/>
                <a:latin typeface="Post Grotesk"/>
              </a:rPr>
              <a:t>Whose calculations will find the correct answer?</a:t>
            </a:r>
            <a:endParaRPr lang="en-GB" sz="2400" dirty="0"/>
          </a:p>
        </p:txBody>
      </p:sp>
      <p:sp>
        <p:nvSpPr>
          <p:cNvPr id="5" name="TextBox 4">
            <a:extLst>
              <a:ext uri="{FF2B5EF4-FFF2-40B4-BE49-F238E27FC236}">
                <a16:creationId xmlns:a16="http://schemas.microsoft.com/office/drawing/2014/main" id="{6FB52E9B-915B-99B9-76FA-12C3851EA2E7}"/>
              </a:ext>
            </a:extLst>
          </p:cNvPr>
          <p:cNvSpPr txBox="1"/>
          <p:nvPr/>
        </p:nvSpPr>
        <p:spPr>
          <a:xfrm>
            <a:off x="7194488" y="4949823"/>
            <a:ext cx="3829050" cy="1323439"/>
          </a:xfrm>
          <a:prstGeom prst="rect">
            <a:avLst/>
          </a:prstGeom>
          <a:noFill/>
        </p:spPr>
        <p:txBody>
          <a:bodyPr wrap="square" rtlCol="0">
            <a:spAutoFit/>
          </a:bodyPr>
          <a:lstStyle/>
          <a:p>
            <a:r>
              <a:rPr lang="en-GB" sz="2000" b="1" i="0">
                <a:solidFill>
                  <a:srgbClr val="00B050"/>
                </a:solidFill>
                <a:effectLst/>
                <a:latin typeface="Post Grotesk"/>
              </a:rPr>
              <a:t>Destiny because she has used the midpoints and divides by 120 separately after adding the midpoint x frequencies together.</a:t>
            </a:r>
            <a:endParaRPr lang="en-GB" sz="2000" b="1" dirty="0">
              <a:solidFill>
                <a:srgbClr val="00B050"/>
              </a:solidFill>
            </a:endParaRPr>
          </a:p>
        </p:txBody>
      </p:sp>
      <p:sp>
        <p:nvSpPr>
          <p:cNvPr id="6" name="TextBox 5">
            <a:extLst>
              <a:ext uri="{FF2B5EF4-FFF2-40B4-BE49-F238E27FC236}">
                <a16:creationId xmlns:a16="http://schemas.microsoft.com/office/drawing/2014/main" id="{EAD4B614-823F-7EC3-95C4-D2EFA9369BC0}"/>
              </a:ext>
            </a:extLst>
          </p:cNvPr>
          <p:cNvSpPr txBox="1"/>
          <p:nvPr/>
        </p:nvSpPr>
        <p:spPr>
          <a:xfrm>
            <a:off x="304800" y="85725"/>
            <a:ext cx="3829050" cy="523220"/>
          </a:xfrm>
          <a:prstGeom prst="rect">
            <a:avLst/>
          </a:prstGeom>
          <a:noFill/>
        </p:spPr>
        <p:txBody>
          <a:bodyPr wrap="square" rtlCol="0">
            <a:spAutoFit/>
          </a:bodyPr>
          <a:lstStyle/>
          <a:p>
            <a:r>
              <a:rPr lang="en-GB" sz="2800" b="1" dirty="0"/>
              <a:t>Problem  2</a:t>
            </a:r>
          </a:p>
        </p:txBody>
      </p:sp>
    </p:spTree>
    <p:extLst>
      <p:ext uri="{BB962C8B-B14F-4D97-AF65-F5344CB8AC3E}">
        <p14:creationId xmlns:p14="http://schemas.microsoft.com/office/powerpoint/2010/main" val="2073947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FA6787D-72A0-3832-3D81-F0F482D4818F}"/>
              </a:ext>
            </a:extLst>
          </p:cNvPr>
          <p:cNvSpPr txBox="1"/>
          <p:nvPr/>
        </p:nvSpPr>
        <p:spPr>
          <a:xfrm>
            <a:off x="162961" y="1379847"/>
            <a:ext cx="11262511" cy="2308324"/>
          </a:xfrm>
          <a:prstGeom prst="rect">
            <a:avLst/>
          </a:prstGeom>
          <a:noFill/>
        </p:spPr>
        <p:txBody>
          <a:bodyPr wrap="square">
            <a:spAutoFit/>
          </a:bodyPr>
          <a:lstStyle/>
          <a:p>
            <a:r>
              <a:rPr lang="en-GB" sz="2400" b="0" i="0" dirty="0">
                <a:effectLst/>
                <a:latin typeface="Post Grotesk"/>
              </a:rPr>
              <a:t>For each of their statements, decide whether they are always true, sometimes true or never true. </a:t>
            </a:r>
          </a:p>
          <a:p>
            <a:endParaRPr lang="en-GB" sz="2400" dirty="0">
              <a:latin typeface="Post Grotesk"/>
            </a:endParaRPr>
          </a:p>
          <a:p>
            <a:pPr marL="342900" indent="-342900">
              <a:buAutoNum type="alphaLcParenR"/>
            </a:pPr>
            <a:r>
              <a:rPr lang="en-GB" sz="2400" b="0" i="0" dirty="0" err="1">
                <a:effectLst/>
                <a:latin typeface="Post Grotesk"/>
              </a:rPr>
              <a:t>Mbongeni</a:t>
            </a:r>
            <a:r>
              <a:rPr lang="en-GB" sz="2400" b="0" i="0" dirty="0">
                <a:effectLst/>
                <a:latin typeface="Post Grotesk"/>
              </a:rPr>
              <a:t> says that the estimated mean is a decimal. </a:t>
            </a:r>
          </a:p>
          <a:p>
            <a:pPr marL="342900" indent="-342900">
              <a:buAutoNum type="alphaLcParenR"/>
            </a:pPr>
            <a:r>
              <a:rPr lang="en-GB" sz="2400" b="0" i="0" dirty="0">
                <a:effectLst/>
                <a:latin typeface="Post Grotesk"/>
              </a:rPr>
              <a:t>Fabian says that the estimated mean is in the interval with the highest frequency. </a:t>
            </a:r>
          </a:p>
          <a:p>
            <a:pPr marL="342900" indent="-342900">
              <a:buAutoNum type="alphaLcParenR"/>
            </a:pPr>
            <a:r>
              <a:rPr lang="en-GB" sz="2400" b="0" i="0" dirty="0">
                <a:effectLst/>
                <a:latin typeface="Post Grotesk"/>
              </a:rPr>
              <a:t>Nic says that the estimated mean is not in the first or last interval</a:t>
            </a:r>
            <a:endParaRPr lang="en-GB" sz="2400" dirty="0"/>
          </a:p>
        </p:txBody>
      </p:sp>
      <p:sp>
        <p:nvSpPr>
          <p:cNvPr id="4" name="TextBox 3">
            <a:extLst>
              <a:ext uri="{FF2B5EF4-FFF2-40B4-BE49-F238E27FC236}">
                <a16:creationId xmlns:a16="http://schemas.microsoft.com/office/drawing/2014/main" id="{32FAC006-B156-489E-0DB1-744A007E970F}"/>
              </a:ext>
            </a:extLst>
          </p:cNvPr>
          <p:cNvSpPr txBox="1"/>
          <p:nvPr/>
        </p:nvSpPr>
        <p:spPr>
          <a:xfrm>
            <a:off x="304800" y="85725"/>
            <a:ext cx="3829050" cy="523220"/>
          </a:xfrm>
          <a:prstGeom prst="rect">
            <a:avLst/>
          </a:prstGeom>
          <a:noFill/>
        </p:spPr>
        <p:txBody>
          <a:bodyPr wrap="square" rtlCol="0">
            <a:spAutoFit/>
          </a:bodyPr>
          <a:lstStyle/>
          <a:p>
            <a:r>
              <a:rPr lang="en-GB" sz="2800" b="1" dirty="0"/>
              <a:t>Problem  3</a:t>
            </a:r>
          </a:p>
        </p:txBody>
      </p:sp>
      <p:sp>
        <p:nvSpPr>
          <p:cNvPr id="6" name="TextBox 5">
            <a:extLst>
              <a:ext uri="{FF2B5EF4-FFF2-40B4-BE49-F238E27FC236}">
                <a16:creationId xmlns:a16="http://schemas.microsoft.com/office/drawing/2014/main" id="{0271F013-53E7-8653-C5EF-AD537B34857C}"/>
              </a:ext>
            </a:extLst>
          </p:cNvPr>
          <p:cNvSpPr txBox="1"/>
          <p:nvPr/>
        </p:nvSpPr>
        <p:spPr>
          <a:xfrm>
            <a:off x="1174688" y="4767581"/>
            <a:ext cx="9037622" cy="523220"/>
          </a:xfrm>
          <a:prstGeom prst="rect">
            <a:avLst/>
          </a:prstGeom>
          <a:noFill/>
        </p:spPr>
        <p:txBody>
          <a:bodyPr wrap="square">
            <a:spAutoFit/>
          </a:bodyPr>
          <a:lstStyle/>
          <a:p>
            <a:r>
              <a:rPr lang="en-GB" sz="2800" b="1" i="0" dirty="0">
                <a:solidFill>
                  <a:schemeClr val="accent6"/>
                </a:solidFill>
                <a:effectLst/>
                <a:latin typeface="Post Grotesk"/>
              </a:rPr>
              <a:t>a) Sometimes true b) Sometimes true c) Sometimes true</a:t>
            </a:r>
            <a:endParaRPr lang="en-GB" sz="2800" b="1" dirty="0">
              <a:solidFill>
                <a:schemeClr val="accent6"/>
              </a:solidFill>
            </a:endParaRPr>
          </a:p>
        </p:txBody>
      </p:sp>
    </p:spTree>
    <p:extLst>
      <p:ext uri="{BB962C8B-B14F-4D97-AF65-F5344CB8AC3E}">
        <p14:creationId xmlns:p14="http://schemas.microsoft.com/office/powerpoint/2010/main" val="4083240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CF02B042-DD8F-4300-A6F4-B9450DE5DB91}"/>
                  </a:ext>
                </a:extLst>
              </p:cNvPr>
              <p:cNvGraphicFramePr>
                <a:graphicFrameLocks noGrp="1"/>
              </p:cNvGraphicFramePr>
              <p:nvPr>
                <p:extLst>
                  <p:ext uri="{D42A27DB-BD31-4B8C-83A1-F6EECF244321}">
                    <p14:modId xmlns:p14="http://schemas.microsoft.com/office/powerpoint/2010/main" val="79994487"/>
                  </p:ext>
                </p:extLst>
              </p:nvPr>
            </p:nvGraphicFramePr>
            <p:xfrm>
              <a:off x="428624" y="1095637"/>
              <a:ext cx="4764974" cy="402480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1485095982"/>
                        </a:ext>
                      </a:extLst>
                    </a:gridCol>
                    <a:gridCol w="1482487">
                      <a:extLst>
                        <a:ext uri="{9D8B030D-6E8A-4147-A177-3AD203B41FA5}">
                          <a16:colId xmlns:a16="http://schemas.microsoft.com/office/drawing/2014/main" val="1904169922"/>
                        </a:ext>
                      </a:extLst>
                    </a:gridCol>
                    <a:gridCol w="1482487">
                      <a:extLst>
                        <a:ext uri="{9D8B030D-6E8A-4147-A177-3AD203B41FA5}">
                          <a16:colId xmlns:a16="http://schemas.microsoft.com/office/drawing/2014/main" val="169869236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r>
                            <a:rPr lang="en-GB" sz="2400" dirty="0">
                              <a:solidFill>
                                <a:sysClr val="windowText" lastClr="000000"/>
                              </a:solidFill>
                              <a:latin typeface="+mn-lt"/>
                            </a:rPr>
                            <a:t>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10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20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30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40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50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1637343"/>
                      </a:ext>
                    </a:extLst>
                  </a:tr>
                  <a:tr h="370840">
                    <a:tc>
                      <a:txBody>
                        <a:bodyPr/>
                        <a:lstStyle/>
                        <a:p>
                          <a:pPr algn="ctr"/>
                          <a:r>
                            <a:rPr lang="en-GB" sz="2400" dirty="0">
                              <a:solidFill>
                                <a:sysClr val="windowText" lastClr="000000"/>
                              </a:solidFill>
                              <a:latin typeface="+mn-lt"/>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Choice>
        <mc:Fallback xmlns="">
          <p:graphicFrame>
            <p:nvGraphicFramePr>
              <p:cNvPr id="5" name="Table 4">
                <a:extLst>
                  <a:ext uri="{FF2B5EF4-FFF2-40B4-BE49-F238E27FC236}">
                    <a16:creationId xmlns:a16="http://schemas.microsoft.com/office/drawing/2014/main" id="{CF02B042-DD8F-4300-A6F4-B9450DE5DB91}"/>
                  </a:ext>
                </a:extLst>
              </p:cNvPr>
              <p:cNvGraphicFramePr>
                <a:graphicFrameLocks noGrp="1"/>
              </p:cNvGraphicFramePr>
              <p:nvPr>
                <p:extLst>
                  <p:ext uri="{D42A27DB-BD31-4B8C-83A1-F6EECF244321}">
                    <p14:modId xmlns:p14="http://schemas.microsoft.com/office/powerpoint/2010/main" val="79994487"/>
                  </p:ext>
                </p:extLst>
              </p:nvPr>
            </p:nvGraphicFramePr>
            <p:xfrm>
              <a:off x="428624" y="1095637"/>
              <a:ext cx="4764974" cy="402480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1485095982"/>
                        </a:ext>
                      </a:extLst>
                    </a:gridCol>
                    <a:gridCol w="1482487">
                      <a:extLst>
                        <a:ext uri="{9D8B030D-6E8A-4147-A177-3AD203B41FA5}">
                          <a16:colId xmlns:a16="http://schemas.microsoft.com/office/drawing/2014/main" val="1904169922"/>
                        </a:ext>
                      </a:extLst>
                    </a:gridCol>
                    <a:gridCol w="1482487">
                      <a:extLst>
                        <a:ext uri="{9D8B030D-6E8A-4147-A177-3AD203B41FA5}">
                          <a16:colId xmlns:a16="http://schemas.microsoft.com/office/drawing/2014/main" val="169869236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181333" r="-166102" b="-632000"/>
                          </a:stretch>
                        </a:blip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277632" r="-166102" b="-523684"/>
                          </a:stretch>
                        </a:blipFill>
                      </a:tcPr>
                    </a:tc>
                    <a:tc>
                      <a:txBody>
                        <a:bodyPr/>
                        <a:lstStyle/>
                        <a:p>
                          <a:pPr algn="ctr"/>
                          <a:r>
                            <a:rPr lang="en-GB" sz="2400" dirty="0">
                              <a:solidFill>
                                <a:sysClr val="windowText" lastClr="000000"/>
                              </a:solidFill>
                              <a:latin typeface="+mn-lt"/>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382667" r="-166102" b="-430667"/>
                          </a:stretch>
                        </a:blipFill>
                      </a:tcPr>
                    </a:tc>
                    <a:tc>
                      <a:txBody>
                        <a:bodyPr/>
                        <a:lstStyle/>
                        <a:p>
                          <a:pPr algn="ctr"/>
                          <a:r>
                            <a:rPr lang="en-GB" sz="2400" dirty="0">
                              <a:solidFill>
                                <a:sysClr val="windowText" lastClr="000000"/>
                              </a:solidFill>
                              <a:latin typeface="+mn-lt"/>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482667" r="-166102" b="-330667"/>
                          </a:stretch>
                        </a:blip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582667" r="-166102" b="-230667"/>
                          </a:stretch>
                        </a:blip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682667" r="-166102" b="-130667"/>
                          </a:stretch>
                        </a:blipFill>
                      </a:tcPr>
                    </a:tc>
                    <a:tc>
                      <a:txBody>
                        <a:bodyPr/>
                        <a:lstStyle/>
                        <a:p>
                          <a:pPr algn="ctr"/>
                          <a:r>
                            <a:rPr lang="en-GB" sz="2400" dirty="0">
                              <a:solidFill>
                                <a:sysClr val="windowText" lastClr="000000"/>
                              </a:solidFill>
                              <a:latin typeface="+mn-l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1637343"/>
                      </a:ext>
                    </a:extLst>
                  </a:tr>
                  <a:tr h="457200">
                    <a:tc>
                      <a:txBody>
                        <a:bodyPr/>
                        <a:lstStyle/>
                        <a:p>
                          <a:pPr algn="ctr"/>
                          <a:r>
                            <a:rPr lang="en-GB" sz="2400" dirty="0">
                              <a:solidFill>
                                <a:sysClr val="windowText" lastClr="000000"/>
                              </a:solidFill>
                              <a:latin typeface="+mn-lt"/>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DB6A9DAB-B036-4C70-AF39-16201AABD54B}"/>
                  </a:ext>
                </a:extLst>
              </p:cNvPr>
              <p:cNvGraphicFramePr>
                <a:graphicFrameLocks noGrp="1"/>
              </p:cNvGraphicFramePr>
              <p:nvPr>
                <p:extLst>
                  <p:ext uri="{D42A27DB-BD31-4B8C-83A1-F6EECF244321}">
                    <p14:modId xmlns:p14="http://schemas.microsoft.com/office/powerpoint/2010/main" val="3829293829"/>
                  </p:ext>
                </p:extLst>
              </p:nvPr>
            </p:nvGraphicFramePr>
            <p:xfrm>
              <a:off x="5199390" y="1090438"/>
              <a:ext cx="2525651" cy="4023360"/>
            </p:xfrm>
            <a:graphic>
              <a:graphicData uri="http://schemas.openxmlformats.org/drawingml/2006/table">
                <a:tbl>
                  <a:tblPr firstRow="1" bandRow="1">
                    <a:tableStyleId>{5C22544A-7EE6-4342-B048-85BDC9FD1C3A}</a:tableStyleId>
                  </a:tblPr>
                  <a:tblGrid>
                    <a:gridCol w="2525651">
                      <a:extLst>
                        <a:ext uri="{9D8B030D-6E8A-4147-A177-3AD203B41FA5}">
                          <a16:colId xmlns:a16="http://schemas.microsoft.com/office/drawing/2014/main" val="1698692361"/>
                        </a:ext>
                      </a:extLst>
                    </a:gridCol>
                  </a:tblGrid>
                  <a:tr h="370840">
                    <a:tc>
                      <a:txBody>
                        <a:bodyPr/>
                        <a:lstStyle/>
                        <a:p>
                          <a:pPr algn="ctr"/>
                          <a:r>
                            <a:rPr lang="en-GB" sz="2400" b="0" dirty="0">
                              <a:solidFill>
                                <a:sysClr val="windowText" lastClr="000000"/>
                              </a:solidFill>
                              <a:latin typeface="+mn-lt"/>
                            </a:rPr>
                            <a:t>Frequency </a:t>
                          </a:r>
                          <a14:m>
                            <m:oMath xmlns:m="http://schemas.openxmlformats.org/officeDocument/2006/math">
                              <m:r>
                                <a:rPr lang="en-GB" sz="2400" b="0" i="1" smtClean="0">
                                  <a:solidFill>
                                    <a:sysClr val="windowText" lastClr="000000"/>
                                  </a:solidFill>
                                  <a:latin typeface="Cambria Math" panose="02040503050406030204" pitchFamily="18" charset="0"/>
                                  <a:ea typeface="Cambria Math" panose="02040503050406030204" pitchFamily="18" charset="0"/>
                                </a:rPr>
                                <m:t>×</m:t>
                              </m:r>
                            </m:oMath>
                          </a14:m>
                          <a:r>
                            <a:rPr lang="en-GB" sz="24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r h="37084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0667595"/>
                      </a:ext>
                    </a:extLst>
                  </a:tr>
                </a:tbl>
              </a:graphicData>
            </a:graphic>
          </p:graphicFrame>
        </mc:Choice>
        <mc:Fallback xmlns="">
          <p:graphicFrame>
            <p:nvGraphicFramePr>
              <p:cNvPr id="8" name="Table 7">
                <a:extLst>
                  <a:ext uri="{FF2B5EF4-FFF2-40B4-BE49-F238E27FC236}">
                    <a16:creationId xmlns:a16="http://schemas.microsoft.com/office/drawing/2014/main" id="{DB6A9DAB-B036-4C70-AF39-16201AABD54B}"/>
                  </a:ext>
                </a:extLst>
              </p:cNvPr>
              <p:cNvGraphicFramePr>
                <a:graphicFrameLocks noGrp="1"/>
              </p:cNvGraphicFramePr>
              <p:nvPr>
                <p:extLst>
                  <p:ext uri="{D42A27DB-BD31-4B8C-83A1-F6EECF244321}">
                    <p14:modId xmlns:p14="http://schemas.microsoft.com/office/powerpoint/2010/main" val="3829293829"/>
                  </p:ext>
                </p:extLst>
              </p:nvPr>
            </p:nvGraphicFramePr>
            <p:xfrm>
              <a:off x="5199390" y="1090438"/>
              <a:ext cx="2525651" cy="4023360"/>
            </p:xfrm>
            <a:graphic>
              <a:graphicData uri="http://schemas.openxmlformats.org/drawingml/2006/table">
                <a:tbl>
                  <a:tblPr firstRow="1" bandRow="1">
                    <a:tableStyleId>{5C22544A-7EE6-4342-B048-85BDC9FD1C3A}</a:tableStyleId>
                  </a:tblPr>
                  <a:tblGrid>
                    <a:gridCol w="2525651">
                      <a:extLst>
                        <a:ext uri="{9D8B030D-6E8A-4147-A177-3AD203B41FA5}">
                          <a16:colId xmlns:a16="http://schemas.microsoft.com/office/drawing/2014/main" val="1698692361"/>
                        </a:ext>
                      </a:extLst>
                    </a:gridCol>
                  </a:tblGrid>
                  <a:tr h="82296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40" t="-5185" r="-481" b="-391111"/>
                          </a:stretch>
                        </a:blipFill>
                      </a:tcPr>
                    </a:tc>
                    <a:extLst>
                      <a:ext uri="{0D108BD9-81ED-4DB2-BD59-A6C34878D82A}">
                        <a16:rowId xmlns:a16="http://schemas.microsoft.com/office/drawing/2014/main" val="3131414718"/>
                      </a:ext>
                    </a:extLst>
                  </a:tr>
                  <a:tr h="45720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45720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r h="457200">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0667595"/>
                      </a:ext>
                    </a:extLst>
                  </a:tr>
                </a:tbl>
              </a:graphicData>
            </a:graphic>
          </p:graphicFrame>
        </mc:Fallback>
      </mc:AlternateContent>
      <p:sp>
        <p:nvSpPr>
          <p:cNvPr id="4" name="TextBox 3">
            <a:extLst>
              <a:ext uri="{FF2B5EF4-FFF2-40B4-BE49-F238E27FC236}">
                <a16:creationId xmlns:a16="http://schemas.microsoft.com/office/drawing/2014/main" id="{083261A0-73D8-63A4-2A61-9C960F133402}"/>
              </a:ext>
            </a:extLst>
          </p:cNvPr>
          <p:cNvSpPr txBox="1"/>
          <p:nvPr/>
        </p:nvSpPr>
        <p:spPr>
          <a:xfrm>
            <a:off x="428624" y="190941"/>
            <a:ext cx="8105775" cy="584775"/>
          </a:xfrm>
          <a:prstGeom prst="rect">
            <a:avLst/>
          </a:prstGeom>
          <a:noFill/>
        </p:spPr>
        <p:txBody>
          <a:bodyPr wrap="square">
            <a:spAutoFit/>
          </a:bodyPr>
          <a:lstStyle/>
          <a:p>
            <a:r>
              <a:rPr lang="en-GB" sz="3200" b="1" dirty="0"/>
              <a:t>Example 1 </a:t>
            </a:r>
            <a:r>
              <a:rPr lang="en-GB" sz="3200" dirty="0"/>
              <a:t>- Ages of 30 people in a park</a:t>
            </a:r>
          </a:p>
        </p:txBody>
      </p:sp>
    </p:spTree>
    <p:custDataLst>
      <p:tags r:id="rId1"/>
    </p:custDataLst>
    <p:extLst>
      <p:ext uri="{BB962C8B-B14F-4D97-AF65-F5344CB8AC3E}">
        <p14:creationId xmlns:p14="http://schemas.microsoft.com/office/powerpoint/2010/main" val="1666301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8A4E66F-6B02-2AFB-BEDD-FBDE904D3469}"/>
              </a:ext>
            </a:extLst>
          </p:cNvPr>
          <p:cNvSpPr/>
          <p:nvPr/>
        </p:nvSpPr>
        <p:spPr>
          <a:xfrm>
            <a:off x="3078198" y="2112122"/>
            <a:ext cx="1523756" cy="41825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37DD791D-B7E7-BCC8-BBEE-4D1C686663A8}"/>
              </a:ext>
            </a:extLst>
          </p:cNvPr>
          <p:cNvSpPr txBox="1"/>
          <p:nvPr/>
        </p:nvSpPr>
        <p:spPr>
          <a:xfrm>
            <a:off x="123826" y="164456"/>
            <a:ext cx="11628498" cy="584775"/>
          </a:xfrm>
          <a:prstGeom prst="rect">
            <a:avLst/>
          </a:prstGeom>
          <a:noFill/>
        </p:spPr>
        <p:txBody>
          <a:bodyPr wrap="square" rtlCol="0">
            <a:spAutoFit/>
          </a:bodyPr>
          <a:lstStyle/>
          <a:p>
            <a:r>
              <a:rPr lang="en-GB" sz="3200" b="1" dirty="0"/>
              <a:t>Example 2 </a:t>
            </a:r>
            <a:r>
              <a:rPr lang="en-GB" sz="3200" dirty="0"/>
              <a:t>- Information about the heights, in m,  of some trees.</a:t>
            </a:r>
            <a:endParaRPr lang="en-GB" sz="4000" dirty="0">
              <a:latin typeface="KG Primary Penmanship" panose="02000506000000020003" pitchFamily="2" charset="0"/>
            </a:endParaRPr>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6A0CC4C7-EE33-9E87-BD76-B715750DFD5F}"/>
                  </a:ext>
                </a:extLst>
              </p:cNvPr>
              <p:cNvGraphicFramePr>
                <a:graphicFrameLocks noGrp="1"/>
              </p:cNvGraphicFramePr>
              <p:nvPr>
                <p:extLst>
                  <p:ext uri="{D42A27DB-BD31-4B8C-83A1-F6EECF244321}">
                    <p14:modId xmlns:p14="http://schemas.microsoft.com/office/powerpoint/2010/main" val="1518848465"/>
                  </p:ext>
                </p:extLst>
              </p:nvPr>
            </p:nvGraphicFramePr>
            <p:xfrm>
              <a:off x="123826" y="2181582"/>
              <a:ext cx="11104622" cy="1153835"/>
            </p:xfrm>
            <a:graphic>
              <a:graphicData uri="http://schemas.openxmlformats.org/drawingml/2006/table">
                <a:tbl>
                  <a:tblPr firstRow="1" bandRow="1">
                    <a:tableStyleId>{5C22544A-7EE6-4342-B048-85BDC9FD1C3A}</a:tableStyleId>
                  </a:tblPr>
                  <a:tblGrid>
                    <a:gridCol w="2110794">
                      <a:extLst>
                        <a:ext uri="{9D8B030D-6E8A-4147-A177-3AD203B41FA5}">
                          <a16:colId xmlns:a16="http://schemas.microsoft.com/office/drawing/2014/main" val="1485095982"/>
                        </a:ext>
                      </a:extLst>
                    </a:gridCol>
                    <a:gridCol w="2248457">
                      <a:extLst>
                        <a:ext uri="{9D8B030D-6E8A-4147-A177-3AD203B41FA5}">
                          <a16:colId xmlns:a16="http://schemas.microsoft.com/office/drawing/2014/main" val="1904169922"/>
                        </a:ext>
                      </a:extLst>
                    </a:gridCol>
                    <a:gridCol w="2248457">
                      <a:extLst>
                        <a:ext uri="{9D8B030D-6E8A-4147-A177-3AD203B41FA5}">
                          <a16:colId xmlns:a16="http://schemas.microsoft.com/office/drawing/2014/main" val="4280539208"/>
                        </a:ext>
                      </a:extLst>
                    </a:gridCol>
                    <a:gridCol w="2248457">
                      <a:extLst>
                        <a:ext uri="{9D8B030D-6E8A-4147-A177-3AD203B41FA5}">
                          <a16:colId xmlns:a16="http://schemas.microsoft.com/office/drawing/2014/main" val="3977314742"/>
                        </a:ext>
                      </a:extLst>
                    </a:gridCol>
                    <a:gridCol w="2248457">
                      <a:extLst>
                        <a:ext uri="{9D8B030D-6E8A-4147-A177-3AD203B41FA5}">
                          <a16:colId xmlns:a16="http://schemas.microsoft.com/office/drawing/2014/main" val="1698692361"/>
                        </a:ext>
                      </a:extLst>
                    </a:gridCol>
                  </a:tblGrid>
                  <a:tr h="428418">
                    <a:tc>
                      <a:txBody>
                        <a:bodyPr/>
                        <a:lstStyle/>
                        <a:p>
                          <a:pPr algn="ctr"/>
                          <a:r>
                            <a:rPr lang="en-GB" sz="20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725417">
                    <a:tc>
                      <a:txBody>
                        <a:bodyPr/>
                        <a:lstStyle/>
                        <a:p>
                          <a:pPr algn="ctr"/>
                          <a:r>
                            <a:rPr lang="en-GB" sz="2000" b="0" dirty="0">
                              <a:solidFill>
                                <a:sysClr val="windowText" lastClr="000000"/>
                              </a:solidFill>
                              <a:latin typeface="+mn-lt"/>
                            </a:rPr>
                            <a:t>Frequency </a:t>
                          </a:r>
                          <a14:m>
                            <m:oMath xmlns:m="http://schemas.openxmlformats.org/officeDocument/2006/math">
                              <m:r>
                                <a:rPr lang="en-GB" sz="2000" b="0" i="1" smtClean="0">
                                  <a:solidFill>
                                    <a:sysClr val="windowText" lastClr="000000"/>
                                  </a:solidFill>
                                  <a:latin typeface="Cambria Math" panose="02040503050406030204" pitchFamily="18" charset="0"/>
                                  <a:ea typeface="Cambria Math" panose="02040503050406030204" pitchFamily="18" charset="0"/>
                                </a:rPr>
                                <m:t>×</m:t>
                              </m:r>
                            </m:oMath>
                          </a14:m>
                          <a:r>
                            <a:rPr lang="en-GB" sz="20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Choice>
        <mc:Fallback xmlns="">
          <p:graphicFrame>
            <p:nvGraphicFramePr>
              <p:cNvPr id="4" name="Table 3">
                <a:extLst>
                  <a:ext uri="{FF2B5EF4-FFF2-40B4-BE49-F238E27FC236}">
                    <a16:creationId xmlns:a16="http://schemas.microsoft.com/office/drawing/2014/main" id="{6A0CC4C7-EE33-9E87-BD76-B715750DFD5F}"/>
                  </a:ext>
                </a:extLst>
              </p:cNvPr>
              <p:cNvGraphicFramePr>
                <a:graphicFrameLocks noGrp="1"/>
              </p:cNvGraphicFramePr>
              <p:nvPr>
                <p:extLst>
                  <p:ext uri="{D42A27DB-BD31-4B8C-83A1-F6EECF244321}">
                    <p14:modId xmlns:p14="http://schemas.microsoft.com/office/powerpoint/2010/main" val="1518848465"/>
                  </p:ext>
                </p:extLst>
              </p:nvPr>
            </p:nvGraphicFramePr>
            <p:xfrm>
              <a:off x="123826" y="2181582"/>
              <a:ext cx="11104622" cy="1153835"/>
            </p:xfrm>
            <a:graphic>
              <a:graphicData uri="http://schemas.openxmlformats.org/drawingml/2006/table">
                <a:tbl>
                  <a:tblPr firstRow="1" bandRow="1">
                    <a:tableStyleId>{5C22544A-7EE6-4342-B048-85BDC9FD1C3A}</a:tableStyleId>
                  </a:tblPr>
                  <a:tblGrid>
                    <a:gridCol w="2110794">
                      <a:extLst>
                        <a:ext uri="{9D8B030D-6E8A-4147-A177-3AD203B41FA5}">
                          <a16:colId xmlns:a16="http://schemas.microsoft.com/office/drawing/2014/main" val="1485095982"/>
                        </a:ext>
                      </a:extLst>
                    </a:gridCol>
                    <a:gridCol w="2248457">
                      <a:extLst>
                        <a:ext uri="{9D8B030D-6E8A-4147-A177-3AD203B41FA5}">
                          <a16:colId xmlns:a16="http://schemas.microsoft.com/office/drawing/2014/main" val="1904169922"/>
                        </a:ext>
                      </a:extLst>
                    </a:gridCol>
                    <a:gridCol w="2248457">
                      <a:extLst>
                        <a:ext uri="{9D8B030D-6E8A-4147-A177-3AD203B41FA5}">
                          <a16:colId xmlns:a16="http://schemas.microsoft.com/office/drawing/2014/main" val="4280539208"/>
                        </a:ext>
                      </a:extLst>
                    </a:gridCol>
                    <a:gridCol w="2248457">
                      <a:extLst>
                        <a:ext uri="{9D8B030D-6E8A-4147-A177-3AD203B41FA5}">
                          <a16:colId xmlns:a16="http://schemas.microsoft.com/office/drawing/2014/main" val="3977314742"/>
                        </a:ext>
                      </a:extLst>
                    </a:gridCol>
                    <a:gridCol w="2248457">
                      <a:extLst>
                        <a:ext uri="{9D8B030D-6E8A-4147-A177-3AD203B41FA5}">
                          <a16:colId xmlns:a16="http://schemas.microsoft.com/office/drawing/2014/main" val="1698692361"/>
                        </a:ext>
                      </a:extLst>
                    </a:gridCol>
                  </a:tblGrid>
                  <a:tr h="428418">
                    <a:tc>
                      <a:txBody>
                        <a:bodyPr/>
                        <a:lstStyle/>
                        <a:p>
                          <a:pPr algn="ctr"/>
                          <a:r>
                            <a:rPr lang="en-GB" sz="20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725417">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89" t="-60833" r="-427457" b="-12500"/>
                          </a:stretch>
                        </a:blip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362CB356-7235-F911-406A-666C7DF66898}"/>
                  </a:ext>
                </a:extLst>
              </p:cNvPr>
              <p:cNvGraphicFramePr>
                <a:graphicFrameLocks noGrp="1"/>
              </p:cNvGraphicFramePr>
              <p:nvPr>
                <p:extLst>
                  <p:ext uri="{D42A27DB-BD31-4B8C-83A1-F6EECF244321}">
                    <p14:modId xmlns:p14="http://schemas.microsoft.com/office/powerpoint/2010/main" val="3809924130"/>
                  </p:ext>
                </p:extLst>
              </p:nvPr>
            </p:nvGraphicFramePr>
            <p:xfrm>
              <a:off x="123826" y="1243275"/>
              <a:ext cx="11104623" cy="937756"/>
            </p:xfrm>
            <a:graphic>
              <a:graphicData uri="http://schemas.openxmlformats.org/drawingml/2006/table">
                <a:tbl>
                  <a:tblPr firstRow="1" bandRow="1">
                    <a:tableStyleId>{5C22544A-7EE6-4342-B048-85BDC9FD1C3A}</a:tableStyleId>
                  </a:tblPr>
                  <a:tblGrid>
                    <a:gridCol w="2110795">
                      <a:extLst>
                        <a:ext uri="{9D8B030D-6E8A-4147-A177-3AD203B41FA5}">
                          <a16:colId xmlns:a16="http://schemas.microsoft.com/office/drawing/2014/main" val="1485095982"/>
                        </a:ext>
                      </a:extLst>
                    </a:gridCol>
                    <a:gridCol w="2248457">
                      <a:extLst>
                        <a:ext uri="{9D8B030D-6E8A-4147-A177-3AD203B41FA5}">
                          <a16:colId xmlns:a16="http://schemas.microsoft.com/office/drawing/2014/main" val="1904169922"/>
                        </a:ext>
                      </a:extLst>
                    </a:gridCol>
                    <a:gridCol w="2248457">
                      <a:extLst>
                        <a:ext uri="{9D8B030D-6E8A-4147-A177-3AD203B41FA5}">
                          <a16:colId xmlns:a16="http://schemas.microsoft.com/office/drawing/2014/main" val="4280539208"/>
                        </a:ext>
                      </a:extLst>
                    </a:gridCol>
                    <a:gridCol w="2248457">
                      <a:extLst>
                        <a:ext uri="{9D8B030D-6E8A-4147-A177-3AD203B41FA5}">
                          <a16:colId xmlns:a16="http://schemas.microsoft.com/office/drawing/2014/main" val="3977314742"/>
                        </a:ext>
                      </a:extLst>
                    </a:gridCol>
                    <a:gridCol w="2248457">
                      <a:extLst>
                        <a:ext uri="{9D8B030D-6E8A-4147-A177-3AD203B41FA5}">
                          <a16:colId xmlns:a16="http://schemas.microsoft.com/office/drawing/2014/main" val="1698692361"/>
                        </a:ext>
                      </a:extLst>
                    </a:gridCol>
                  </a:tblGrid>
                  <a:tr h="468878">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b="0" dirty="0">
                              <a:solidFill>
                                <a:sysClr val="windowText" lastClr="000000"/>
                              </a:solidFill>
                              <a:latin typeface="+mn-lt"/>
                            </a:rPr>
                            <a:t>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15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US" sz="2000" b="0" dirty="0">
                              <a:solidFill>
                                <a:sysClr val="windowText" lastClr="000000"/>
                              </a:solidFill>
                              <a:latin typeface="+mn-lt"/>
                            </a:rPr>
                            <a:t>20 </a:t>
                          </a:r>
                          <a14:m>
                            <m:oMath xmlns:m="http://schemas.openxmlformats.org/officeDocument/2006/math">
                              <m:r>
                                <a:rPr lang="en-US" sz="2000" b="0" i="1" smtClean="0">
                                  <a:solidFill>
                                    <a:sysClr val="windowText" lastClr="000000"/>
                                  </a:solidFill>
                                  <a:latin typeface="Cambria Math" panose="02040503050406030204" pitchFamily="18" charset="0"/>
                                </a:rPr>
                                <m:t>&lt;</m:t>
                              </m:r>
                              <m:r>
                                <a:rPr lang="en-US" sz="2000" b="0" i="1" smtClean="0">
                                  <a:solidFill>
                                    <a:sysClr val="windowText" lastClr="000000"/>
                                  </a:solidFill>
                                  <a:latin typeface="Cambria Math" panose="02040503050406030204" pitchFamily="18" charset="0"/>
                                </a:rPr>
                                <m:t>h</m:t>
                              </m:r>
                              <m:r>
                                <a:rPr lang="en-US" sz="2000" b="0" i="1" smtClean="0">
                                  <a:solidFill>
                                    <a:sysClr val="windowText" lastClr="000000"/>
                                  </a:solidFill>
                                  <a:latin typeface="Cambria Math" panose="02040503050406030204" pitchFamily="18" charset="0"/>
                                </a:rPr>
                                <m:t>≤</m:t>
                              </m:r>
                            </m:oMath>
                          </a14:m>
                          <a:r>
                            <a:rPr lang="en-GB" sz="2000" b="0" dirty="0">
                              <a:solidFill>
                                <a:sysClr val="windowText" lastClr="000000"/>
                              </a:solidFill>
                              <a:latin typeface="+mn-lt"/>
                            </a:rPr>
                            <a:t>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31414718"/>
                      </a:ext>
                    </a:extLst>
                  </a:tr>
                  <a:tr h="468878">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Choice>
        <mc:Fallback xmlns="">
          <p:graphicFrame>
            <p:nvGraphicFramePr>
              <p:cNvPr id="5" name="Table 4">
                <a:extLst>
                  <a:ext uri="{FF2B5EF4-FFF2-40B4-BE49-F238E27FC236}">
                    <a16:creationId xmlns:a16="http://schemas.microsoft.com/office/drawing/2014/main" id="{362CB356-7235-F911-406A-666C7DF66898}"/>
                  </a:ext>
                </a:extLst>
              </p:cNvPr>
              <p:cNvGraphicFramePr>
                <a:graphicFrameLocks noGrp="1"/>
              </p:cNvGraphicFramePr>
              <p:nvPr>
                <p:extLst>
                  <p:ext uri="{D42A27DB-BD31-4B8C-83A1-F6EECF244321}">
                    <p14:modId xmlns:p14="http://schemas.microsoft.com/office/powerpoint/2010/main" val="3809924130"/>
                  </p:ext>
                </p:extLst>
              </p:nvPr>
            </p:nvGraphicFramePr>
            <p:xfrm>
              <a:off x="123826" y="1243275"/>
              <a:ext cx="11104623" cy="937756"/>
            </p:xfrm>
            <a:graphic>
              <a:graphicData uri="http://schemas.openxmlformats.org/drawingml/2006/table">
                <a:tbl>
                  <a:tblPr firstRow="1" bandRow="1">
                    <a:tableStyleId>{5C22544A-7EE6-4342-B048-85BDC9FD1C3A}</a:tableStyleId>
                  </a:tblPr>
                  <a:tblGrid>
                    <a:gridCol w="2110795">
                      <a:extLst>
                        <a:ext uri="{9D8B030D-6E8A-4147-A177-3AD203B41FA5}">
                          <a16:colId xmlns:a16="http://schemas.microsoft.com/office/drawing/2014/main" val="1485095982"/>
                        </a:ext>
                      </a:extLst>
                    </a:gridCol>
                    <a:gridCol w="2248457">
                      <a:extLst>
                        <a:ext uri="{9D8B030D-6E8A-4147-A177-3AD203B41FA5}">
                          <a16:colId xmlns:a16="http://schemas.microsoft.com/office/drawing/2014/main" val="1904169922"/>
                        </a:ext>
                      </a:extLst>
                    </a:gridCol>
                    <a:gridCol w="2248457">
                      <a:extLst>
                        <a:ext uri="{9D8B030D-6E8A-4147-A177-3AD203B41FA5}">
                          <a16:colId xmlns:a16="http://schemas.microsoft.com/office/drawing/2014/main" val="4280539208"/>
                        </a:ext>
                      </a:extLst>
                    </a:gridCol>
                    <a:gridCol w="2248457">
                      <a:extLst>
                        <a:ext uri="{9D8B030D-6E8A-4147-A177-3AD203B41FA5}">
                          <a16:colId xmlns:a16="http://schemas.microsoft.com/office/drawing/2014/main" val="3977314742"/>
                        </a:ext>
                      </a:extLst>
                    </a:gridCol>
                    <a:gridCol w="2248457">
                      <a:extLst>
                        <a:ext uri="{9D8B030D-6E8A-4147-A177-3AD203B41FA5}">
                          <a16:colId xmlns:a16="http://schemas.microsoft.com/office/drawing/2014/main" val="1698692361"/>
                        </a:ext>
                      </a:extLst>
                    </a:gridCol>
                  </a:tblGrid>
                  <a:tr h="468878">
                    <a:tc>
                      <a:txBody>
                        <a:bodyPr/>
                        <a:lstStyle/>
                        <a:p>
                          <a:pPr algn="ctr"/>
                          <a:r>
                            <a:rPr lang="en-GB" sz="2000" b="0" dirty="0">
                              <a:solidFill>
                                <a:sysClr val="windowText" lastClr="000000"/>
                              </a:solidFill>
                              <a:latin typeface="+mn-lt"/>
                            </a:rPr>
                            <a:t>Height (m)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94038" t="-1282" r="-300813" b="-11410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94038" t="-1282" r="-200813" b="-11410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94038" t="-1282" r="-100813" b="-114103"/>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94038" t="-1282" r="-813" b="-114103"/>
                          </a:stretch>
                        </a:blipFill>
                      </a:tcPr>
                    </a:tc>
                    <a:extLst>
                      <a:ext uri="{0D108BD9-81ED-4DB2-BD59-A6C34878D82A}">
                        <a16:rowId xmlns:a16="http://schemas.microsoft.com/office/drawing/2014/main" val="3131414718"/>
                      </a:ext>
                    </a:extLst>
                  </a:tr>
                  <a:tr h="468878">
                    <a:tc>
                      <a:txBody>
                        <a:bodyPr/>
                        <a:lstStyle/>
                        <a:p>
                          <a:pPr algn="ctr"/>
                          <a:r>
                            <a:rPr lang="en-GB" sz="20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en-US" sz="2000" dirty="0">
                              <a:solidFill>
                                <a:sysClr val="windowText" lastClr="000000"/>
                              </a:solidFill>
                              <a:latin typeface="+mn-lt"/>
                            </a:rPr>
                            <a:t>35</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78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68</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000" dirty="0">
                              <a:solidFill>
                                <a:sysClr val="windowText" lastClr="000000"/>
                              </a:solidFill>
                              <a:latin typeface="+mn-lt"/>
                            </a:rPr>
                            <a:t>19</a:t>
                          </a:r>
                          <a:endParaRPr lang="en-GB" sz="20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09952425"/>
                      </a:ext>
                    </a:extLst>
                  </a:tr>
                </a:tbl>
              </a:graphicData>
            </a:graphic>
          </p:graphicFrame>
        </mc:Fallback>
      </mc:AlternateContent>
    </p:spTree>
    <p:extLst>
      <p:ext uri="{BB962C8B-B14F-4D97-AF65-F5344CB8AC3E}">
        <p14:creationId xmlns:p14="http://schemas.microsoft.com/office/powerpoint/2010/main" val="93415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2" name="Table 69">
                <a:extLst>
                  <a:ext uri="{FF2B5EF4-FFF2-40B4-BE49-F238E27FC236}">
                    <a16:creationId xmlns:a16="http://schemas.microsoft.com/office/drawing/2014/main" id="{F1CA40C7-CA4D-8FE4-1E9D-2F1F6C5E86EC}"/>
                  </a:ext>
                </a:extLst>
              </p:cNvPr>
              <p:cNvGraphicFramePr>
                <a:graphicFrameLocks noGrp="1"/>
              </p:cNvGraphicFramePr>
              <p:nvPr>
                <p:extLst>
                  <p:ext uri="{D42A27DB-BD31-4B8C-83A1-F6EECF244321}">
                    <p14:modId xmlns:p14="http://schemas.microsoft.com/office/powerpoint/2010/main" val="2463769414"/>
                  </p:ext>
                </p:extLst>
              </p:nvPr>
            </p:nvGraphicFramePr>
            <p:xfrm>
              <a:off x="315628" y="930593"/>
              <a:ext cx="10123772" cy="3413102"/>
            </p:xfrm>
            <a:graphic>
              <a:graphicData uri="http://schemas.openxmlformats.org/drawingml/2006/table">
                <a:tbl>
                  <a:tblPr firstRow="1" bandRow="1">
                    <a:tableStyleId>{5C22544A-7EE6-4342-B048-85BDC9FD1C3A}</a:tableStyleId>
                  </a:tblPr>
                  <a:tblGrid>
                    <a:gridCol w="2320879">
                      <a:extLst>
                        <a:ext uri="{9D8B030D-6E8A-4147-A177-3AD203B41FA5}">
                          <a16:colId xmlns:a16="http://schemas.microsoft.com/office/drawing/2014/main" val="940526625"/>
                        </a:ext>
                      </a:extLst>
                    </a:gridCol>
                    <a:gridCol w="1609371">
                      <a:extLst>
                        <a:ext uri="{9D8B030D-6E8A-4147-A177-3AD203B41FA5}">
                          <a16:colId xmlns:a16="http://schemas.microsoft.com/office/drawing/2014/main" val="3360985428"/>
                        </a:ext>
                      </a:extLst>
                    </a:gridCol>
                    <a:gridCol w="1863481">
                      <a:extLst>
                        <a:ext uri="{9D8B030D-6E8A-4147-A177-3AD203B41FA5}">
                          <a16:colId xmlns:a16="http://schemas.microsoft.com/office/drawing/2014/main" val="2112567068"/>
                        </a:ext>
                      </a:extLst>
                    </a:gridCol>
                    <a:gridCol w="4330041">
                      <a:extLst>
                        <a:ext uri="{9D8B030D-6E8A-4147-A177-3AD203B41FA5}">
                          <a16:colId xmlns:a16="http://schemas.microsoft.com/office/drawing/2014/main" val="17694820"/>
                        </a:ext>
                      </a:extLst>
                    </a:gridCol>
                  </a:tblGrid>
                  <a:tr h="888087">
                    <a:tc>
                      <a:txBody>
                        <a:bodyPr/>
                        <a:lstStyle/>
                        <a:p>
                          <a:pPr algn="ctr"/>
                          <a:r>
                            <a:rPr lang="en-GB" sz="20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1" dirty="0">
                              <a:solidFill>
                                <a:sysClr val="windowText" lastClr="000000"/>
                              </a:solidFill>
                            </a:rPr>
                            <a:t>Estimated Group Value</a:t>
                          </a:r>
                        </a:p>
                        <a:p>
                          <a:pPr algn="ctr"/>
                          <a:r>
                            <a:rPr lang="en-GB" sz="20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4440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110 </a:t>
                          </a:r>
                          <a14:m>
                            <m:oMath xmlns:m="http://schemas.openxmlformats.org/officeDocument/2006/math">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120</a:t>
                          </a: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4440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120 </a:t>
                          </a:r>
                          <a14:m>
                            <m:oMath xmlns:m="http://schemas.openxmlformats.org/officeDocument/2006/math">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130</a:t>
                          </a: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4440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130 </a:t>
                          </a:r>
                          <a14:m>
                            <m:oMath xmlns:m="http://schemas.openxmlformats.org/officeDocument/2006/math">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140</a:t>
                          </a: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4440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140 </a:t>
                          </a:r>
                          <a14:m>
                            <m:oMath xmlns:m="http://schemas.openxmlformats.org/officeDocument/2006/math">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150</a:t>
                          </a: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4440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150 </a:t>
                          </a:r>
                          <a14:m>
                            <m:oMath xmlns:m="http://schemas.openxmlformats.org/officeDocument/2006/math">
                              <m:r>
                                <a:rPr kumimoji="0" lang="en-GB" sz="20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&lt;</m:t>
                              </m:r>
                            </m:oMath>
                          </a14:m>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h </a:t>
                          </a: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Arial" panose="020B0604020202020204" pitchFamily="34" charset="0"/>
                            </a:rPr>
                            <a:t>⩽ 160</a:t>
                          </a: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0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27592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20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2000" b="0" dirty="0">
                              <a:solidFill>
                                <a:sysClr val="windowText" lastClr="000000"/>
                              </a:solidFill>
                            </a:rPr>
                            <a:t>        Class Total =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Choice>
        <mc:Fallback xmlns="">
          <p:graphicFrame>
            <p:nvGraphicFramePr>
              <p:cNvPr id="2" name="Table 69">
                <a:extLst>
                  <a:ext uri="{FF2B5EF4-FFF2-40B4-BE49-F238E27FC236}">
                    <a16:creationId xmlns:a16="http://schemas.microsoft.com/office/drawing/2014/main" id="{F1CA40C7-CA4D-8FE4-1E9D-2F1F6C5E86EC}"/>
                  </a:ext>
                </a:extLst>
              </p:cNvPr>
              <p:cNvGraphicFramePr>
                <a:graphicFrameLocks noGrp="1"/>
              </p:cNvGraphicFramePr>
              <p:nvPr>
                <p:extLst>
                  <p:ext uri="{D42A27DB-BD31-4B8C-83A1-F6EECF244321}">
                    <p14:modId xmlns:p14="http://schemas.microsoft.com/office/powerpoint/2010/main" val="2463769414"/>
                  </p:ext>
                </p:extLst>
              </p:nvPr>
            </p:nvGraphicFramePr>
            <p:xfrm>
              <a:off x="315628" y="930593"/>
              <a:ext cx="10123772" cy="3413102"/>
            </p:xfrm>
            <a:graphic>
              <a:graphicData uri="http://schemas.openxmlformats.org/drawingml/2006/table">
                <a:tbl>
                  <a:tblPr firstRow="1" bandRow="1">
                    <a:tableStyleId>{5C22544A-7EE6-4342-B048-85BDC9FD1C3A}</a:tableStyleId>
                  </a:tblPr>
                  <a:tblGrid>
                    <a:gridCol w="2320879">
                      <a:extLst>
                        <a:ext uri="{9D8B030D-6E8A-4147-A177-3AD203B41FA5}">
                          <a16:colId xmlns:a16="http://schemas.microsoft.com/office/drawing/2014/main" val="940526625"/>
                        </a:ext>
                      </a:extLst>
                    </a:gridCol>
                    <a:gridCol w="1609371">
                      <a:extLst>
                        <a:ext uri="{9D8B030D-6E8A-4147-A177-3AD203B41FA5}">
                          <a16:colId xmlns:a16="http://schemas.microsoft.com/office/drawing/2014/main" val="3360985428"/>
                        </a:ext>
                      </a:extLst>
                    </a:gridCol>
                    <a:gridCol w="1863481">
                      <a:extLst>
                        <a:ext uri="{9D8B030D-6E8A-4147-A177-3AD203B41FA5}">
                          <a16:colId xmlns:a16="http://schemas.microsoft.com/office/drawing/2014/main" val="2112567068"/>
                        </a:ext>
                      </a:extLst>
                    </a:gridCol>
                    <a:gridCol w="4330041">
                      <a:extLst>
                        <a:ext uri="{9D8B030D-6E8A-4147-A177-3AD203B41FA5}">
                          <a16:colId xmlns:a16="http://schemas.microsoft.com/office/drawing/2014/main" val="17694820"/>
                        </a:ext>
                      </a:extLst>
                    </a:gridCol>
                  </a:tblGrid>
                  <a:tr h="888087">
                    <a:tc>
                      <a:txBody>
                        <a:bodyPr/>
                        <a:lstStyle/>
                        <a:p>
                          <a:pPr algn="ctr"/>
                          <a:r>
                            <a:rPr lang="en-GB" sz="2000" b="1" dirty="0">
                              <a:solidFill>
                                <a:sysClr val="windowText" lastClr="000000"/>
                              </a:solidFill>
                            </a:rPr>
                            <a:t>Height, h (cm)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1" dirty="0">
                              <a:solidFill>
                                <a:sysClr val="windowText" lastClr="000000"/>
                              </a:solidFill>
                            </a:rPr>
                            <a:t> Frequency</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1" dirty="0">
                              <a:solidFill>
                                <a:sysClr val="windowText" lastClr="000000"/>
                              </a:solidFill>
                            </a:rPr>
                            <a:t>Group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r>
                            <a:rPr lang="en-GB" sz="2000" b="1" dirty="0">
                              <a:solidFill>
                                <a:sysClr val="windowText" lastClr="000000"/>
                              </a:solidFill>
                            </a:rPr>
                            <a:t>Estimated Group Value</a:t>
                          </a:r>
                        </a:p>
                        <a:p>
                          <a:pPr algn="ctr"/>
                          <a:r>
                            <a:rPr lang="en-GB" sz="2000" b="1" dirty="0">
                              <a:solidFill>
                                <a:sysClr val="windowText" lastClr="000000"/>
                              </a:solidFill>
                            </a:rPr>
                            <a:t>(Frequency × Midpoint)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860433127"/>
                      </a:ext>
                    </a:extLst>
                  </a:tr>
                  <a:tr h="44404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62" t="-201370" r="-336745" b="-502740"/>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115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2464472"/>
                      </a:ext>
                    </a:extLst>
                  </a:tr>
                  <a:tr h="44404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62" t="-301370" r="-336745" b="-402740"/>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9535986"/>
                      </a:ext>
                    </a:extLst>
                  </a:tr>
                  <a:tr h="44404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62" t="-401370" r="-336745" b="-302740"/>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24573290"/>
                      </a:ext>
                    </a:extLst>
                  </a:tr>
                  <a:tr h="44404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62" t="-501370" r="-336745" b="-202740"/>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5</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45510884"/>
                      </a:ext>
                    </a:extLst>
                  </a:tr>
                  <a:tr h="444043">
                    <a:tc>
                      <a:txBody>
                        <a:bodyPr/>
                        <a:lstStyle/>
                        <a:p>
                          <a:endParaRPr lang="en-US"/>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262" t="-601370" r="-336745" b="-102740"/>
                          </a:stretch>
                        </a:blipFill>
                      </a:tcPr>
                    </a:tc>
                    <a:tc>
                      <a:txBody>
                        <a:bodyPr/>
                        <a:lstStyle/>
                        <a:p>
                          <a:pPr algn="ctr"/>
                          <a:r>
                            <a:rPr lang="en-GB" sz="2000" b="0" dirty="0">
                              <a:solidFill>
                                <a:sysClr val="windowText" lastClr="000000"/>
                              </a:solidFill>
                            </a:rPr>
                            <a:t>2</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56906982"/>
                      </a:ext>
                    </a:extLst>
                  </a:tr>
                  <a:tr h="3048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ysClr val="windowText" lastClr="000000"/>
                              </a:solidFill>
                              <a:effectLst/>
                              <a:uLnTx/>
                              <a:uFillTx/>
                              <a:latin typeface="Calibri" panose="020F0502020204030204"/>
                              <a:ea typeface="+mn-ea"/>
                              <a:cs typeface="+mn-cs"/>
                            </a:rPr>
                            <a:t>Totals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endParaRPr lang="en-GB" sz="20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000" b="0" dirty="0">
                            <a:solidFill>
                              <a:sysClr val="windowText" lastClr="000000"/>
                            </a:solidFill>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GB" sz="2000" b="0" dirty="0">
                              <a:solidFill>
                                <a:sysClr val="windowText" lastClr="000000"/>
                              </a:solidFill>
                            </a:rPr>
                            <a:t>        Class Total = </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68731553"/>
                      </a:ext>
                    </a:extLst>
                  </a:tr>
                </a:tbl>
              </a:graphicData>
            </a:graphic>
          </p:graphicFrame>
        </mc:Fallback>
      </mc:AlternateContent>
      <p:sp>
        <p:nvSpPr>
          <p:cNvPr id="3" name="TextBox 2">
            <a:extLst>
              <a:ext uri="{FF2B5EF4-FFF2-40B4-BE49-F238E27FC236}">
                <a16:creationId xmlns:a16="http://schemas.microsoft.com/office/drawing/2014/main" id="{E0936C98-1605-419C-EFB7-A4883ED03BD6}"/>
              </a:ext>
            </a:extLst>
          </p:cNvPr>
          <p:cNvSpPr txBox="1"/>
          <p:nvPr/>
        </p:nvSpPr>
        <p:spPr>
          <a:xfrm>
            <a:off x="123826" y="164456"/>
            <a:ext cx="11628498" cy="584775"/>
          </a:xfrm>
          <a:prstGeom prst="rect">
            <a:avLst/>
          </a:prstGeom>
          <a:noFill/>
        </p:spPr>
        <p:txBody>
          <a:bodyPr wrap="square" rtlCol="0">
            <a:spAutoFit/>
          </a:bodyPr>
          <a:lstStyle/>
          <a:p>
            <a:r>
              <a:rPr lang="en-GB" sz="3200" b="1" dirty="0"/>
              <a:t>Example 3 </a:t>
            </a:r>
            <a:r>
              <a:rPr lang="en-GB" sz="3200" dirty="0"/>
              <a:t>- Information about the heights, in cm, of </a:t>
            </a:r>
            <a:r>
              <a:rPr lang="en-GB" sz="3200" dirty="0" err="1"/>
              <a:t>Amelle’s</a:t>
            </a:r>
            <a:r>
              <a:rPr lang="en-GB" sz="3200" dirty="0"/>
              <a:t> friends</a:t>
            </a:r>
            <a:endParaRPr lang="en-GB" sz="4000" dirty="0">
              <a:latin typeface="KG Primary Penmanship" panose="02000506000000020003" pitchFamily="2" charset="0"/>
            </a:endParaRPr>
          </a:p>
        </p:txBody>
      </p:sp>
    </p:spTree>
    <p:extLst>
      <p:ext uri="{BB962C8B-B14F-4D97-AF65-F5344CB8AC3E}">
        <p14:creationId xmlns:p14="http://schemas.microsoft.com/office/powerpoint/2010/main" val="3800150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3EEDDC-0FC4-475D-A0CD-448ED33D9F7D}"/>
              </a:ext>
            </a:extLst>
          </p:cNvPr>
          <p:cNvSpPr txBox="1"/>
          <p:nvPr/>
        </p:nvSpPr>
        <p:spPr>
          <a:xfrm>
            <a:off x="191938" y="85129"/>
            <a:ext cx="7903299" cy="461665"/>
          </a:xfrm>
          <a:prstGeom prst="rect">
            <a:avLst/>
          </a:prstGeom>
          <a:noFill/>
        </p:spPr>
        <p:txBody>
          <a:bodyPr wrap="square" rtlCol="0">
            <a:spAutoFit/>
          </a:bodyPr>
          <a:lstStyle/>
          <a:p>
            <a:r>
              <a:rPr lang="en-GB" sz="2400" dirty="0"/>
              <a:t>Here are the ages of 30 people in a park.</a:t>
            </a:r>
          </a:p>
        </p:txBody>
      </p:sp>
      <p:graphicFrame>
        <p:nvGraphicFramePr>
          <p:cNvPr id="4" name="Table 3">
            <a:extLst>
              <a:ext uri="{FF2B5EF4-FFF2-40B4-BE49-F238E27FC236}">
                <a16:creationId xmlns:a16="http://schemas.microsoft.com/office/drawing/2014/main" id="{E2F67F75-FFBD-4460-9DBD-A5E026C4324C}"/>
              </a:ext>
            </a:extLst>
          </p:cNvPr>
          <p:cNvGraphicFramePr>
            <a:graphicFrameLocks noGrp="1"/>
          </p:cNvGraphicFramePr>
          <p:nvPr>
            <p:extLst>
              <p:ext uri="{D42A27DB-BD31-4B8C-83A1-F6EECF244321}">
                <p14:modId xmlns:p14="http://schemas.microsoft.com/office/powerpoint/2010/main" val="2446382052"/>
              </p:ext>
            </p:extLst>
          </p:nvPr>
        </p:nvGraphicFramePr>
        <p:xfrm>
          <a:off x="191938" y="709972"/>
          <a:ext cx="7209650" cy="2469420"/>
        </p:xfrm>
        <a:graphic>
          <a:graphicData uri="http://schemas.openxmlformats.org/drawingml/2006/table">
            <a:tbl>
              <a:tblPr firstRow="1" bandRow="1">
                <a:tableStyleId>{5C22544A-7EE6-4342-B048-85BDC9FD1C3A}</a:tableStyleId>
              </a:tblPr>
              <a:tblGrid>
                <a:gridCol w="720965">
                  <a:extLst>
                    <a:ext uri="{9D8B030D-6E8A-4147-A177-3AD203B41FA5}">
                      <a16:colId xmlns:a16="http://schemas.microsoft.com/office/drawing/2014/main" val="4134744182"/>
                    </a:ext>
                  </a:extLst>
                </a:gridCol>
                <a:gridCol w="720965">
                  <a:extLst>
                    <a:ext uri="{9D8B030D-6E8A-4147-A177-3AD203B41FA5}">
                      <a16:colId xmlns:a16="http://schemas.microsoft.com/office/drawing/2014/main" val="784536166"/>
                    </a:ext>
                  </a:extLst>
                </a:gridCol>
                <a:gridCol w="720965">
                  <a:extLst>
                    <a:ext uri="{9D8B030D-6E8A-4147-A177-3AD203B41FA5}">
                      <a16:colId xmlns:a16="http://schemas.microsoft.com/office/drawing/2014/main" val="2711818619"/>
                    </a:ext>
                  </a:extLst>
                </a:gridCol>
                <a:gridCol w="720965">
                  <a:extLst>
                    <a:ext uri="{9D8B030D-6E8A-4147-A177-3AD203B41FA5}">
                      <a16:colId xmlns:a16="http://schemas.microsoft.com/office/drawing/2014/main" val="3660729173"/>
                    </a:ext>
                  </a:extLst>
                </a:gridCol>
                <a:gridCol w="720965">
                  <a:extLst>
                    <a:ext uri="{9D8B030D-6E8A-4147-A177-3AD203B41FA5}">
                      <a16:colId xmlns:a16="http://schemas.microsoft.com/office/drawing/2014/main" val="207286545"/>
                    </a:ext>
                  </a:extLst>
                </a:gridCol>
                <a:gridCol w="720965">
                  <a:extLst>
                    <a:ext uri="{9D8B030D-6E8A-4147-A177-3AD203B41FA5}">
                      <a16:colId xmlns:a16="http://schemas.microsoft.com/office/drawing/2014/main" val="2939615302"/>
                    </a:ext>
                  </a:extLst>
                </a:gridCol>
                <a:gridCol w="720965">
                  <a:extLst>
                    <a:ext uri="{9D8B030D-6E8A-4147-A177-3AD203B41FA5}">
                      <a16:colId xmlns:a16="http://schemas.microsoft.com/office/drawing/2014/main" val="612550026"/>
                    </a:ext>
                  </a:extLst>
                </a:gridCol>
                <a:gridCol w="720965">
                  <a:extLst>
                    <a:ext uri="{9D8B030D-6E8A-4147-A177-3AD203B41FA5}">
                      <a16:colId xmlns:a16="http://schemas.microsoft.com/office/drawing/2014/main" val="3706731688"/>
                    </a:ext>
                  </a:extLst>
                </a:gridCol>
                <a:gridCol w="720965">
                  <a:extLst>
                    <a:ext uri="{9D8B030D-6E8A-4147-A177-3AD203B41FA5}">
                      <a16:colId xmlns:a16="http://schemas.microsoft.com/office/drawing/2014/main" val="407245728"/>
                    </a:ext>
                  </a:extLst>
                </a:gridCol>
                <a:gridCol w="720965">
                  <a:extLst>
                    <a:ext uri="{9D8B030D-6E8A-4147-A177-3AD203B41FA5}">
                      <a16:colId xmlns:a16="http://schemas.microsoft.com/office/drawing/2014/main" val="536397644"/>
                    </a:ext>
                  </a:extLst>
                </a:gridCol>
              </a:tblGrid>
              <a:tr h="823140">
                <a:tc>
                  <a:txBody>
                    <a:bodyPr/>
                    <a:lstStyle/>
                    <a:p>
                      <a:pPr algn="ctr"/>
                      <a:r>
                        <a:rPr lang="en-GB" sz="3200" b="0" dirty="0">
                          <a:solidFill>
                            <a:schemeClr val="tx1"/>
                          </a:solidFill>
                          <a:latin typeface="+mn-lt"/>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51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590754"/>
                  </a:ext>
                </a:extLst>
              </a:tr>
              <a:tr h="823140">
                <a:tc>
                  <a:txBody>
                    <a:bodyPr/>
                    <a:lstStyle/>
                    <a:p>
                      <a:pPr algn="ctr"/>
                      <a:r>
                        <a:rPr lang="en-GB" sz="3200" b="0" dirty="0">
                          <a:solidFill>
                            <a:schemeClr val="tx1"/>
                          </a:solidFill>
                          <a:latin typeface="+mn-lt"/>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8962379"/>
                  </a:ext>
                </a:extLst>
              </a:tr>
              <a:tr h="823140">
                <a:tc>
                  <a:txBody>
                    <a:bodyPr/>
                    <a:lstStyle/>
                    <a:p>
                      <a:pPr algn="ctr"/>
                      <a:r>
                        <a:rPr lang="en-GB" sz="3200" b="0" dirty="0">
                          <a:solidFill>
                            <a:schemeClr val="tx1"/>
                          </a:solidFill>
                          <a:latin typeface="+mn-lt"/>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3380496"/>
                  </a:ext>
                </a:extLst>
              </a:tr>
            </a:tbl>
          </a:graphicData>
        </a:graphic>
      </p:graphicFrame>
      <p:sp>
        <p:nvSpPr>
          <p:cNvPr id="5" name="TextBox 4">
            <a:extLst>
              <a:ext uri="{FF2B5EF4-FFF2-40B4-BE49-F238E27FC236}">
                <a16:creationId xmlns:a16="http://schemas.microsoft.com/office/drawing/2014/main" id="{3506D69F-E88B-4807-B76A-8B71819E9855}"/>
              </a:ext>
            </a:extLst>
          </p:cNvPr>
          <p:cNvSpPr txBox="1"/>
          <p:nvPr/>
        </p:nvSpPr>
        <p:spPr>
          <a:xfrm>
            <a:off x="191937" y="3517271"/>
            <a:ext cx="7903299" cy="461665"/>
          </a:xfrm>
          <a:prstGeom prst="rect">
            <a:avLst/>
          </a:prstGeom>
          <a:noFill/>
        </p:spPr>
        <p:txBody>
          <a:bodyPr wrap="square" rtlCol="0">
            <a:spAutoFit/>
          </a:bodyPr>
          <a:lstStyle/>
          <a:p>
            <a:r>
              <a:rPr lang="en-GB" sz="2400" dirty="0"/>
              <a:t>Work out the mean of the ages.</a:t>
            </a:r>
          </a:p>
        </p:txBody>
      </p:sp>
      <p:sp>
        <p:nvSpPr>
          <p:cNvPr id="6" name="TextBox 5">
            <a:extLst>
              <a:ext uri="{FF2B5EF4-FFF2-40B4-BE49-F238E27FC236}">
                <a16:creationId xmlns:a16="http://schemas.microsoft.com/office/drawing/2014/main" id="{ADC451A7-A751-47E7-92A2-BD1A772CACB8}"/>
              </a:ext>
            </a:extLst>
          </p:cNvPr>
          <p:cNvSpPr txBox="1"/>
          <p:nvPr/>
        </p:nvSpPr>
        <p:spPr>
          <a:xfrm>
            <a:off x="191936" y="4085982"/>
            <a:ext cx="7903299" cy="461665"/>
          </a:xfrm>
          <a:prstGeom prst="rect">
            <a:avLst/>
          </a:prstGeom>
          <a:noFill/>
        </p:spPr>
        <p:txBody>
          <a:bodyPr wrap="square" rtlCol="0">
            <a:spAutoFit/>
          </a:bodyPr>
          <a:lstStyle/>
          <a:p>
            <a:r>
              <a:rPr lang="en-GB" sz="2400" dirty="0"/>
              <a:t>Why would this be difficult and time consuming?</a:t>
            </a:r>
          </a:p>
        </p:txBody>
      </p:sp>
      <p:sp>
        <p:nvSpPr>
          <p:cNvPr id="9" name="TextBox 8">
            <a:extLst>
              <a:ext uri="{FF2B5EF4-FFF2-40B4-BE49-F238E27FC236}">
                <a16:creationId xmlns:a16="http://schemas.microsoft.com/office/drawing/2014/main" id="{B3D4E279-588A-4B6B-B87B-758333DC76AE}"/>
              </a:ext>
            </a:extLst>
          </p:cNvPr>
          <p:cNvSpPr txBox="1"/>
          <p:nvPr/>
        </p:nvSpPr>
        <p:spPr>
          <a:xfrm>
            <a:off x="191936" y="4486886"/>
            <a:ext cx="3318283" cy="461665"/>
          </a:xfrm>
          <a:prstGeom prst="rect">
            <a:avLst/>
          </a:prstGeom>
          <a:noFill/>
        </p:spPr>
        <p:txBody>
          <a:bodyPr wrap="square" rtlCol="0">
            <a:spAutoFit/>
          </a:bodyPr>
          <a:lstStyle/>
          <a:p>
            <a:r>
              <a:rPr lang="en-US" sz="2400" dirty="0">
                <a:solidFill>
                  <a:schemeClr val="accent1"/>
                </a:solidFill>
              </a:rPr>
              <a:t>Lots of different values</a:t>
            </a:r>
            <a:endParaRPr lang="en-GB" sz="2400" dirty="0">
              <a:solidFill>
                <a:schemeClr val="accent1"/>
              </a:solidFill>
            </a:endParaRPr>
          </a:p>
        </p:txBody>
      </p:sp>
      <p:sp>
        <p:nvSpPr>
          <p:cNvPr id="10" name="TextBox 9">
            <a:extLst>
              <a:ext uri="{FF2B5EF4-FFF2-40B4-BE49-F238E27FC236}">
                <a16:creationId xmlns:a16="http://schemas.microsoft.com/office/drawing/2014/main" id="{856FF022-27E1-4A9C-8780-2BE84AEC6D30}"/>
              </a:ext>
            </a:extLst>
          </p:cNvPr>
          <p:cNvSpPr txBox="1"/>
          <p:nvPr/>
        </p:nvSpPr>
        <p:spPr>
          <a:xfrm>
            <a:off x="182655" y="4885526"/>
            <a:ext cx="8807436" cy="461665"/>
          </a:xfrm>
          <a:prstGeom prst="rect">
            <a:avLst/>
          </a:prstGeom>
          <a:noFill/>
        </p:spPr>
        <p:txBody>
          <a:bodyPr wrap="square" rtlCol="0">
            <a:spAutoFit/>
          </a:bodyPr>
          <a:lstStyle/>
          <a:p>
            <a:r>
              <a:rPr lang="en-US" sz="2400" dirty="0">
                <a:solidFill>
                  <a:schemeClr val="accent1"/>
                </a:solidFill>
              </a:rPr>
              <a:t>An ungrouped frequency table would have too many rows.</a:t>
            </a:r>
            <a:endParaRPr lang="en-GB" sz="2400" dirty="0">
              <a:solidFill>
                <a:schemeClr val="accent1"/>
              </a:solidFill>
            </a:endParaRPr>
          </a:p>
        </p:txBody>
      </p:sp>
    </p:spTree>
    <p:custDataLst>
      <p:tags r:id="rId1"/>
    </p:custDataLst>
    <p:extLst>
      <p:ext uri="{BB962C8B-B14F-4D97-AF65-F5344CB8AC3E}">
        <p14:creationId xmlns:p14="http://schemas.microsoft.com/office/powerpoint/2010/main" val="962439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FC8F35A-B8C9-4F66-AA3D-80C5ACC342C3}"/>
              </a:ext>
            </a:extLst>
          </p:cNvPr>
          <p:cNvGraphicFramePr>
            <a:graphicFrameLocks noGrp="1"/>
          </p:cNvGraphicFramePr>
          <p:nvPr>
            <p:extLst>
              <p:ext uri="{D42A27DB-BD31-4B8C-83A1-F6EECF244321}">
                <p14:modId xmlns:p14="http://schemas.microsoft.com/office/powerpoint/2010/main" val="2771935125"/>
              </p:ext>
            </p:extLst>
          </p:nvPr>
        </p:nvGraphicFramePr>
        <p:xfrm>
          <a:off x="454151" y="206115"/>
          <a:ext cx="6688070" cy="1824063"/>
        </p:xfrm>
        <a:graphic>
          <a:graphicData uri="http://schemas.openxmlformats.org/drawingml/2006/table">
            <a:tbl>
              <a:tblPr firstRow="1" bandRow="1">
                <a:tableStyleId>{5C22544A-7EE6-4342-B048-85BDC9FD1C3A}</a:tableStyleId>
              </a:tblPr>
              <a:tblGrid>
                <a:gridCol w="668807">
                  <a:extLst>
                    <a:ext uri="{9D8B030D-6E8A-4147-A177-3AD203B41FA5}">
                      <a16:colId xmlns:a16="http://schemas.microsoft.com/office/drawing/2014/main" val="4134744182"/>
                    </a:ext>
                  </a:extLst>
                </a:gridCol>
                <a:gridCol w="668807">
                  <a:extLst>
                    <a:ext uri="{9D8B030D-6E8A-4147-A177-3AD203B41FA5}">
                      <a16:colId xmlns:a16="http://schemas.microsoft.com/office/drawing/2014/main" val="784536166"/>
                    </a:ext>
                  </a:extLst>
                </a:gridCol>
                <a:gridCol w="668807">
                  <a:extLst>
                    <a:ext uri="{9D8B030D-6E8A-4147-A177-3AD203B41FA5}">
                      <a16:colId xmlns:a16="http://schemas.microsoft.com/office/drawing/2014/main" val="2711818619"/>
                    </a:ext>
                  </a:extLst>
                </a:gridCol>
                <a:gridCol w="668807">
                  <a:extLst>
                    <a:ext uri="{9D8B030D-6E8A-4147-A177-3AD203B41FA5}">
                      <a16:colId xmlns:a16="http://schemas.microsoft.com/office/drawing/2014/main" val="3660729173"/>
                    </a:ext>
                  </a:extLst>
                </a:gridCol>
                <a:gridCol w="668807">
                  <a:extLst>
                    <a:ext uri="{9D8B030D-6E8A-4147-A177-3AD203B41FA5}">
                      <a16:colId xmlns:a16="http://schemas.microsoft.com/office/drawing/2014/main" val="207286545"/>
                    </a:ext>
                  </a:extLst>
                </a:gridCol>
                <a:gridCol w="668807">
                  <a:extLst>
                    <a:ext uri="{9D8B030D-6E8A-4147-A177-3AD203B41FA5}">
                      <a16:colId xmlns:a16="http://schemas.microsoft.com/office/drawing/2014/main" val="2939615302"/>
                    </a:ext>
                  </a:extLst>
                </a:gridCol>
                <a:gridCol w="668807">
                  <a:extLst>
                    <a:ext uri="{9D8B030D-6E8A-4147-A177-3AD203B41FA5}">
                      <a16:colId xmlns:a16="http://schemas.microsoft.com/office/drawing/2014/main" val="612550026"/>
                    </a:ext>
                  </a:extLst>
                </a:gridCol>
                <a:gridCol w="668807">
                  <a:extLst>
                    <a:ext uri="{9D8B030D-6E8A-4147-A177-3AD203B41FA5}">
                      <a16:colId xmlns:a16="http://schemas.microsoft.com/office/drawing/2014/main" val="3706731688"/>
                    </a:ext>
                  </a:extLst>
                </a:gridCol>
                <a:gridCol w="668807">
                  <a:extLst>
                    <a:ext uri="{9D8B030D-6E8A-4147-A177-3AD203B41FA5}">
                      <a16:colId xmlns:a16="http://schemas.microsoft.com/office/drawing/2014/main" val="407245728"/>
                    </a:ext>
                  </a:extLst>
                </a:gridCol>
                <a:gridCol w="668807">
                  <a:extLst>
                    <a:ext uri="{9D8B030D-6E8A-4147-A177-3AD203B41FA5}">
                      <a16:colId xmlns:a16="http://schemas.microsoft.com/office/drawing/2014/main" val="536397644"/>
                    </a:ext>
                  </a:extLst>
                </a:gridCol>
              </a:tblGrid>
              <a:tr h="608021">
                <a:tc>
                  <a:txBody>
                    <a:bodyPr/>
                    <a:lstStyle/>
                    <a:p>
                      <a:pPr algn="ctr"/>
                      <a:r>
                        <a:rPr lang="en-GB" sz="3200" b="0" dirty="0">
                          <a:solidFill>
                            <a:schemeClr val="tx1"/>
                          </a:solidFill>
                          <a:latin typeface="+mn-lt"/>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51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53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34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8590754"/>
                  </a:ext>
                </a:extLst>
              </a:tr>
              <a:tr h="608021">
                <a:tc>
                  <a:txBody>
                    <a:bodyPr/>
                    <a:lstStyle/>
                    <a:p>
                      <a:pPr algn="ctr"/>
                      <a:r>
                        <a:rPr lang="en-GB" sz="3200" b="0" dirty="0">
                          <a:solidFill>
                            <a:schemeClr val="tx1"/>
                          </a:solidFill>
                          <a:latin typeface="+mn-lt"/>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78962379"/>
                  </a:ext>
                </a:extLst>
              </a:tr>
              <a:tr h="608021">
                <a:tc>
                  <a:txBody>
                    <a:bodyPr/>
                    <a:lstStyle/>
                    <a:p>
                      <a:pPr algn="ctr"/>
                      <a:r>
                        <a:rPr lang="en-GB" sz="3200" b="0" dirty="0">
                          <a:solidFill>
                            <a:schemeClr val="tx1"/>
                          </a:solidFill>
                          <a:latin typeface="+mn-lt"/>
                        </a:rPr>
                        <a:t>12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36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44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22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41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3200" b="0" dirty="0">
                          <a:solidFill>
                            <a:schemeClr val="tx1"/>
                          </a:solidFill>
                          <a:latin typeface="+mn-lt"/>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3380496"/>
                  </a:ext>
                </a:extLst>
              </a:tr>
            </a:tbl>
          </a:graphicData>
        </a:graphic>
      </p:graphicFrame>
      <p:sp>
        <p:nvSpPr>
          <p:cNvPr id="5" name="Oval 4">
            <a:extLst>
              <a:ext uri="{FF2B5EF4-FFF2-40B4-BE49-F238E27FC236}">
                <a16:creationId xmlns:a16="http://schemas.microsoft.com/office/drawing/2014/main" id="{C837F7A1-3A36-46FC-9192-E430FFE4CD5D}"/>
              </a:ext>
            </a:extLst>
          </p:cNvPr>
          <p:cNvSpPr/>
          <p:nvPr/>
        </p:nvSpPr>
        <p:spPr>
          <a:xfrm>
            <a:off x="539983" y="242559"/>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6" name="Oval 5">
            <a:extLst>
              <a:ext uri="{FF2B5EF4-FFF2-40B4-BE49-F238E27FC236}">
                <a16:creationId xmlns:a16="http://schemas.microsoft.com/office/drawing/2014/main" id="{D1DDAC2E-3D77-409C-B001-0106BA7D4C07}"/>
              </a:ext>
            </a:extLst>
          </p:cNvPr>
          <p:cNvSpPr/>
          <p:nvPr/>
        </p:nvSpPr>
        <p:spPr>
          <a:xfrm>
            <a:off x="5241596" y="256810"/>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 name="Oval 6">
            <a:extLst>
              <a:ext uri="{FF2B5EF4-FFF2-40B4-BE49-F238E27FC236}">
                <a16:creationId xmlns:a16="http://schemas.microsoft.com/office/drawing/2014/main" id="{536D365A-82E6-4C3A-8931-9A82946D1142}"/>
              </a:ext>
            </a:extLst>
          </p:cNvPr>
          <p:cNvSpPr/>
          <p:nvPr/>
        </p:nvSpPr>
        <p:spPr>
          <a:xfrm>
            <a:off x="3900740" y="850447"/>
            <a:ext cx="484606" cy="528661"/>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8" name="Oval 7">
            <a:extLst>
              <a:ext uri="{FF2B5EF4-FFF2-40B4-BE49-F238E27FC236}">
                <a16:creationId xmlns:a16="http://schemas.microsoft.com/office/drawing/2014/main" id="{8930B540-BF51-4087-B950-8FDAB6A3F200}"/>
              </a:ext>
            </a:extLst>
          </p:cNvPr>
          <p:cNvSpPr/>
          <p:nvPr/>
        </p:nvSpPr>
        <p:spPr>
          <a:xfrm>
            <a:off x="4570310" y="850447"/>
            <a:ext cx="484606" cy="528661"/>
          </a:xfrm>
          <a:prstGeom prst="ellipse">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9" name="Oval 8">
            <a:extLst>
              <a:ext uri="{FF2B5EF4-FFF2-40B4-BE49-F238E27FC236}">
                <a16:creationId xmlns:a16="http://schemas.microsoft.com/office/drawing/2014/main" id="{CB368029-5715-4FE5-8F64-E1FEBD093794}"/>
              </a:ext>
            </a:extLst>
          </p:cNvPr>
          <p:cNvSpPr/>
          <p:nvPr/>
        </p:nvSpPr>
        <p:spPr>
          <a:xfrm>
            <a:off x="1217508" y="1496481"/>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0" name="Oval 9">
            <a:extLst>
              <a:ext uri="{FF2B5EF4-FFF2-40B4-BE49-F238E27FC236}">
                <a16:creationId xmlns:a16="http://schemas.microsoft.com/office/drawing/2014/main" id="{33CDB298-E6B1-446D-9650-A60EE4C21589}"/>
              </a:ext>
            </a:extLst>
          </p:cNvPr>
          <p:cNvSpPr/>
          <p:nvPr/>
        </p:nvSpPr>
        <p:spPr>
          <a:xfrm>
            <a:off x="4576983" y="1502655"/>
            <a:ext cx="484606" cy="528661"/>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1" name="Oval 10">
            <a:extLst>
              <a:ext uri="{FF2B5EF4-FFF2-40B4-BE49-F238E27FC236}">
                <a16:creationId xmlns:a16="http://schemas.microsoft.com/office/drawing/2014/main" id="{0CB2012A-5257-43DD-B622-A1E9AA14D071}"/>
              </a:ext>
            </a:extLst>
          </p:cNvPr>
          <p:cNvSpPr/>
          <p:nvPr/>
        </p:nvSpPr>
        <p:spPr>
          <a:xfrm>
            <a:off x="3226619" y="227569"/>
            <a:ext cx="484606" cy="528661"/>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2" name="Oval 11">
            <a:extLst>
              <a:ext uri="{FF2B5EF4-FFF2-40B4-BE49-F238E27FC236}">
                <a16:creationId xmlns:a16="http://schemas.microsoft.com/office/drawing/2014/main" id="{8753CEBB-86B3-41A2-B45B-CF0E6D4D89E8}"/>
              </a:ext>
            </a:extLst>
          </p:cNvPr>
          <p:cNvSpPr/>
          <p:nvPr/>
        </p:nvSpPr>
        <p:spPr>
          <a:xfrm>
            <a:off x="3898278" y="227569"/>
            <a:ext cx="484606" cy="528661"/>
          </a:xfrm>
          <a:prstGeom prst="ellipse">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3" name="Oval 12">
            <a:extLst>
              <a:ext uri="{FF2B5EF4-FFF2-40B4-BE49-F238E27FC236}">
                <a16:creationId xmlns:a16="http://schemas.microsoft.com/office/drawing/2014/main" id="{58E755E2-EF2F-4AC2-90CB-FA4CAC40CE15}"/>
              </a:ext>
            </a:extLst>
          </p:cNvPr>
          <p:cNvSpPr/>
          <p:nvPr/>
        </p:nvSpPr>
        <p:spPr>
          <a:xfrm>
            <a:off x="6579023" y="850447"/>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4" name="Oval 13">
            <a:extLst>
              <a:ext uri="{FF2B5EF4-FFF2-40B4-BE49-F238E27FC236}">
                <a16:creationId xmlns:a16="http://schemas.microsoft.com/office/drawing/2014/main" id="{4DCBDDEA-7087-4BE8-8261-D83F0057DC05}"/>
              </a:ext>
            </a:extLst>
          </p:cNvPr>
          <p:cNvSpPr/>
          <p:nvPr/>
        </p:nvSpPr>
        <p:spPr>
          <a:xfrm>
            <a:off x="2561600" y="859756"/>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5" name="Oval 14">
            <a:extLst>
              <a:ext uri="{FF2B5EF4-FFF2-40B4-BE49-F238E27FC236}">
                <a16:creationId xmlns:a16="http://schemas.microsoft.com/office/drawing/2014/main" id="{3A314FB1-8CA6-40FA-8EB3-31FB65334B50}"/>
              </a:ext>
            </a:extLst>
          </p:cNvPr>
          <p:cNvSpPr/>
          <p:nvPr/>
        </p:nvSpPr>
        <p:spPr>
          <a:xfrm>
            <a:off x="2561298" y="1497411"/>
            <a:ext cx="484606" cy="528661"/>
          </a:xfrm>
          <a:prstGeom prst="ellipse">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6" name="Oval 15">
            <a:extLst>
              <a:ext uri="{FF2B5EF4-FFF2-40B4-BE49-F238E27FC236}">
                <a16:creationId xmlns:a16="http://schemas.microsoft.com/office/drawing/2014/main" id="{54615EA7-FC61-442B-A63A-435FF5DDA5A3}"/>
              </a:ext>
            </a:extLst>
          </p:cNvPr>
          <p:cNvSpPr/>
          <p:nvPr/>
        </p:nvSpPr>
        <p:spPr>
          <a:xfrm>
            <a:off x="3233193" y="1496964"/>
            <a:ext cx="484606" cy="528661"/>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7" name="Oval 16">
            <a:extLst>
              <a:ext uri="{FF2B5EF4-FFF2-40B4-BE49-F238E27FC236}">
                <a16:creationId xmlns:a16="http://schemas.microsoft.com/office/drawing/2014/main" id="{2CEA4273-992E-4E72-BD07-035BF785477D}"/>
              </a:ext>
            </a:extLst>
          </p:cNvPr>
          <p:cNvSpPr/>
          <p:nvPr/>
        </p:nvSpPr>
        <p:spPr>
          <a:xfrm>
            <a:off x="6584912" y="246927"/>
            <a:ext cx="484606" cy="528661"/>
          </a:xfrm>
          <a:prstGeom prst="ellipse">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8" name="Oval 17">
            <a:extLst>
              <a:ext uri="{FF2B5EF4-FFF2-40B4-BE49-F238E27FC236}">
                <a16:creationId xmlns:a16="http://schemas.microsoft.com/office/drawing/2014/main" id="{4E0F5D0E-5E76-40BE-86C7-53593518F0AD}"/>
              </a:ext>
            </a:extLst>
          </p:cNvPr>
          <p:cNvSpPr/>
          <p:nvPr/>
        </p:nvSpPr>
        <p:spPr>
          <a:xfrm>
            <a:off x="2554960" y="240457"/>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9" name="Oval 18">
            <a:extLst>
              <a:ext uri="{FF2B5EF4-FFF2-40B4-BE49-F238E27FC236}">
                <a16:creationId xmlns:a16="http://schemas.microsoft.com/office/drawing/2014/main" id="{4A7DF1FF-1CE8-461C-A35E-3126BC0C7800}"/>
              </a:ext>
            </a:extLst>
          </p:cNvPr>
          <p:cNvSpPr/>
          <p:nvPr/>
        </p:nvSpPr>
        <p:spPr>
          <a:xfrm>
            <a:off x="3231170" y="846768"/>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0" name="Oval 19">
            <a:extLst>
              <a:ext uri="{FF2B5EF4-FFF2-40B4-BE49-F238E27FC236}">
                <a16:creationId xmlns:a16="http://schemas.microsoft.com/office/drawing/2014/main" id="{EE46A690-2D4F-4DD0-98CC-ADDB9925119D}"/>
              </a:ext>
            </a:extLst>
          </p:cNvPr>
          <p:cNvSpPr/>
          <p:nvPr/>
        </p:nvSpPr>
        <p:spPr>
          <a:xfrm>
            <a:off x="1889403" y="1496481"/>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Oval 20">
            <a:extLst>
              <a:ext uri="{FF2B5EF4-FFF2-40B4-BE49-F238E27FC236}">
                <a16:creationId xmlns:a16="http://schemas.microsoft.com/office/drawing/2014/main" id="{7A91A379-88D2-4A9B-B7F4-A27A779E86AD}"/>
              </a:ext>
            </a:extLst>
          </p:cNvPr>
          <p:cNvSpPr/>
          <p:nvPr/>
        </p:nvSpPr>
        <p:spPr>
          <a:xfrm>
            <a:off x="5920773" y="1486916"/>
            <a:ext cx="484606" cy="528661"/>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2" name="Oval 21">
            <a:extLst>
              <a:ext uri="{FF2B5EF4-FFF2-40B4-BE49-F238E27FC236}">
                <a16:creationId xmlns:a16="http://schemas.microsoft.com/office/drawing/2014/main" id="{24DF374D-6488-489B-ACCD-1DCC1D0D7C72}"/>
              </a:ext>
            </a:extLst>
          </p:cNvPr>
          <p:cNvSpPr/>
          <p:nvPr/>
        </p:nvSpPr>
        <p:spPr>
          <a:xfrm>
            <a:off x="1211642" y="227569"/>
            <a:ext cx="484606" cy="528661"/>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3" name="Oval 22">
            <a:extLst>
              <a:ext uri="{FF2B5EF4-FFF2-40B4-BE49-F238E27FC236}">
                <a16:creationId xmlns:a16="http://schemas.microsoft.com/office/drawing/2014/main" id="{E83C6185-F774-4A7D-A60A-0991205505F7}"/>
              </a:ext>
            </a:extLst>
          </p:cNvPr>
          <p:cNvSpPr/>
          <p:nvPr/>
        </p:nvSpPr>
        <p:spPr>
          <a:xfrm>
            <a:off x="4569937" y="246927"/>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4" name="Oval 23">
            <a:extLst>
              <a:ext uri="{FF2B5EF4-FFF2-40B4-BE49-F238E27FC236}">
                <a16:creationId xmlns:a16="http://schemas.microsoft.com/office/drawing/2014/main" id="{3D8CF0FB-7CF6-45E3-AA43-8ED665A1E61A}"/>
              </a:ext>
            </a:extLst>
          </p:cNvPr>
          <p:cNvSpPr/>
          <p:nvPr/>
        </p:nvSpPr>
        <p:spPr>
          <a:xfrm>
            <a:off x="1892030" y="859756"/>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5" name="Oval 24">
            <a:extLst>
              <a:ext uri="{FF2B5EF4-FFF2-40B4-BE49-F238E27FC236}">
                <a16:creationId xmlns:a16="http://schemas.microsoft.com/office/drawing/2014/main" id="{B1F7C8DE-16D1-41B7-BD97-0B9E04D5BD16}"/>
              </a:ext>
            </a:extLst>
          </p:cNvPr>
          <p:cNvSpPr/>
          <p:nvPr/>
        </p:nvSpPr>
        <p:spPr>
          <a:xfrm>
            <a:off x="5909450" y="859756"/>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6" name="Oval 25">
            <a:extLst>
              <a:ext uri="{FF2B5EF4-FFF2-40B4-BE49-F238E27FC236}">
                <a16:creationId xmlns:a16="http://schemas.microsoft.com/office/drawing/2014/main" id="{64B2AE6B-3EAB-450F-A967-E84347CC0919}"/>
              </a:ext>
            </a:extLst>
          </p:cNvPr>
          <p:cNvSpPr/>
          <p:nvPr/>
        </p:nvSpPr>
        <p:spPr>
          <a:xfrm>
            <a:off x="5239880" y="846768"/>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7" name="Oval 26">
            <a:extLst>
              <a:ext uri="{FF2B5EF4-FFF2-40B4-BE49-F238E27FC236}">
                <a16:creationId xmlns:a16="http://schemas.microsoft.com/office/drawing/2014/main" id="{A3C8FD43-552C-41A8-B2C1-7897AA2FD084}"/>
              </a:ext>
            </a:extLst>
          </p:cNvPr>
          <p:cNvSpPr/>
          <p:nvPr/>
        </p:nvSpPr>
        <p:spPr>
          <a:xfrm>
            <a:off x="3905088" y="1499868"/>
            <a:ext cx="484606" cy="52866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8" name="Oval 27">
            <a:extLst>
              <a:ext uri="{FF2B5EF4-FFF2-40B4-BE49-F238E27FC236}">
                <a16:creationId xmlns:a16="http://schemas.microsoft.com/office/drawing/2014/main" id="{6C9085E3-AC70-4280-8ED2-67C5612E5EEF}"/>
              </a:ext>
            </a:extLst>
          </p:cNvPr>
          <p:cNvSpPr/>
          <p:nvPr/>
        </p:nvSpPr>
        <p:spPr>
          <a:xfrm>
            <a:off x="5913255" y="246927"/>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9" name="Oval 28">
            <a:extLst>
              <a:ext uri="{FF2B5EF4-FFF2-40B4-BE49-F238E27FC236}">
                <a16:creationId xmlns:a16="http://schemas.microsoft.com/office/drawing/2014/main" id="{068241FB-CDCB-4003-8354-0EEBC18CEBDC}"/>
              </a:ext>
            </a:extLst>
          </p:cNvPr>
          <p:cNvSpPr/>
          <p:nvPr/>
        </p:nvSpPr>
        <p:spPr>
          <a:xfrm>
            <a:off x="5248878" y="1502655"/>
            <a:ext cx="484606" cy="528661"/>
          </a:xfrm>
          <a:prstGeom prst="ellipse">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0" name="Oval 29">
            <a:extLst>
              <a:ext uri="{FF2B5EF4-FFF2-40B4-BE49-F238E27FC236}">
                <a16:creationId xmlns:a16="http://schemas.microsoft.com/office/drawing/2014/main" id="{41E7590E-35D9-4E99-BFB2-4303015A5996}"/>
              </a:ext>
            </a:extLst>
          </p:cNvPr>
          <p:cNvSpPr/>
          <p:nvPr/>
        </p:nvSpPr>
        <p:spPr>
          <a:xfrm>
            <a:off x="552890" y="859756"/>
            <a:ext cx="484606" cy="528661"/>
          </a:xfrm>
          <a:prstGeom prst="ellipse">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1" name="Oval 30">
            <a:extLst>
              <a:ext uri="{FF2B5EF4-FFF2-40B4-BE49-F238E27FC236}">
                <a16:creationId xmlns:a16="http://schemas.microsoft.com/office/drawing/2014/main" id="{2EB6A41A-DF38-47F7-9904-A7F6411D4C91}"/>
              </a:ext>
            </a:extLst>
          </p:cNvPr>
          <p:cNvSpPr/>
          <p:nvPr/>
        </p:nvSpPr>
        <p:spPr>
          <a:xfrm>
            <a:off x="545613" y="1488336"/>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2" name="Oval 31">
            <a:extLst>
              <a:ext uri="{FF2B5EF4-FFF2-40B4-BE49-F238E27FC236}">
                <a16:creationId xmlns:a16="http://schemas.microsoft.com/office/drawing/2014/main" id="{EC5DBEF1-9FE5-4349-A55B-9428C118A6A1}"/>
              </a:ext>
            </a:extLst>
          </p:cNvPr>
          <p:cNvSpPr/>
          <p:nvPr/>
        </p:nvSpPr>
        <p:spPr>
          <a:xfrm>
            <a:off x="1883301" y="240457"/>
            <a:ext cx="484606" cy="528661"/>
          </a:xfrm>
          <a:prstGeom prst="ellipse">
            <a:avLst/>
          </a:prstGeom>
          <a:noFill/>
          <a:ln w="190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3" name="Oval 32">
            <a:extLst>
              <a:ext uri="{FF2B5EF4-FFF2-40B4-BE49-F238E27FC236}">
                <a16:creationId xmlns:a16="http://schemas.microsoft.com/office/drawing/2014/main" id="{6C03733D-6E02-481E-8718-1A50EA5E4593}"/>
              </a:ext>
            </a:extLst>
          </p:cNvPr>
          <p:cNvSpPr/>
          <p:nvPr/>
        </p:nvSpPr>
        <p:spPr>
          <a:xfrm>
            <a:off x="1222460" y="859756"/>
            <a:ext cx="484606" cy="528661"/>
          </a:xfrm>
          <a:prstGeom prst="ellipse">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4" name="Oval 33">
            <a:extLst>
              <a:ext uri="{FF2B5EF4-FFF2-40B4-BE49-F238E27FC236}">
                <a16:creationId xmlns:a16="http://schemas.microsoft.com/office/drawing/2014/main" id="{E7F91EDB-837D-40B2-864B-DBB2B47C8DD0}"/>
              </a:ext>
            </a:extLst>
          </p:cNvPr>
          <p:cNvSpPr/>
          <p:nvPr/>
        </p:nvSpPr>
        <p:spPr>
          <a:xfrm>
            <a:off x="6592669" y="1484088"/>
            <a:ext cx="484606" cy="528661"/>
          </a:xfrm>
          <a:prstGeom prst="ellipse">
            <a:avLst/>
          </a:prstGeom>
          <a:no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mc:AlternateContent xmlns:mc="http://schemas.openxmlformats.org/markup-compatibility/2006" xmlns:a14="http://schemas.microsoft.com/office/drawing/2010/main">
        <mc:Choice Requires="a14">
          <p:graphicFrame>
            <p:nvGraphicFramePr>
              <p:cNvPr id="38" name="Table 37">
                <a:extLst>
                  <a:ext uri="{FF2B5EF4-FFF2-40B4-BE49-F238E27FC236}">
                    <a16:creationId xmlns:a16="http://schemas.microsoft.com/office/drawing/2014/main" id="{846685F2-FF42-460D-BB9F-2BC52963C938}"/>
                  </a:ext>
                </a:extLst>
              </p:cNvPr>
              <p:cNvGraphicFramePr>
                <a:graphicFrameLocks noGrp="1"/>
              </p:cNvGraphicFramePr>
              <p:nvPr>
                <p:extLst>
                  <p:ext uri="{D42A27DB-BD31-4B8C-83A1-F6EECF244321}">
                    <p14:modId xmlns:p14="http://schemas.microsoft.com/office/powerpoint/2010/main" val="1290694654"/>
                  </p:ext>
                </p:extLst>
              </p:nvPr>
            </p:nvGraphicFramePr>
            <p:xfrm>
              <a:off x="403505" y="2410443"/>
              <a:ext cx="4764974" cy="356760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1485095982"/>
                        </a:ext>
                      </a:extLst>
                    </a:gridCol>
                    <a:gridCol w="1482487">
                      <a:extLst>
                        <a:ext uri="{9D8B030D-6E8A-4147-A177-3AD203B41FA5}">
                          <a16:colId xmlns:a16="http://schemas.microsoft.com/office/drawing/2014/main" val="1904169922"/>
                        </a:ext>
                      </a:extLst>
                    </a:gridCol>
                    <a:gridCol w="1482487">
                      <a:extLst>
                        <a:ext uri="{9D8B030D-6E8A-4147-A177-3AD203B41FA5}">
                          <a16:colId xmlns:a16="http://schemas.microsoft.com/office/drawing/2014/main" val="169869236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r>
                            <a:rPr lang="en-GB" sz="2400" dirty="0">
                              <a:solidFill>
                                <a:sysClr val="windowText" lastClr="000000"/>
                              </a:solidFill>
                              <a:latin typeface="+mn-lt"/>
                            </a:rPr>
                            <a:t>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10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20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30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40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50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1637343"/>
                      </a:ext>
                    </a:extLst>
                  </a:tr>
                </a:tbl>
              </a:graphicData>
            </a:graphic>
          </p:graphicFrame>
        </mc:Choice>
        <mc:Fallback xmlns="">
          <p:graphicFrame>
            <p:nvGraphicFramePr>
              <p:cNvPr id="38" name="Table 37">
                <a:extLst>
                  <a:ext uri="{FF2B5EF4-FFF2-40B4-BE49-F238E27FC236}">
                    <a16:creationId xmlns:a16="http://schemas.microsoft.com/office/drawing/2014/main" id="{846685F2-FF42-460D-BB9F-2BC52963C938}"/>
                  </a:ext>
                </a:extLst>
              </p:cNvPr>
              <p:cNvGraphicFramePr>
                <a:graphicFrameLocks noGrp="1"/>
              </p:cNvGraphicFramePr>
              <p:nvPr>
                <p:extLst>
                  <p:ext uri="{D42A27DB-BD31-4B8C-83A1-F6EECF244321}">
                    <p14:modId xmlns:p14="http://schemas.microsoft.com/office/powerpoint/2010/main" val="1290694654"/>
                  </p:ext>
                </p:extLst>
              </p:nvPr>
            </p:nvGraphicFramePr>
            <p:xfrm>
              <a:off x="403505" y="2410443"/>
              <a:ext cx="4764974" cy="356760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1485095982"/>
                        </a:ext>
                      </a:extLst>
                    </a:gridCol>
                    <a:gridCol w="1482487">
                      <a:extLst>
                        <a:ext uri="{9D8B030D-6E8A-4147-A177-3AD203B41FA5}">
                          <a16:colId xmlns:a16="http://schemas.microsoft.com/office/drawing/2014/main" val="1904169922"/>
                        </a:ext>
                      </a:extLst>
                    </a:gridCol>
                    <a:gridCol w="1482487">
                      <a:extLst>
                        <a:ext uri="{9D8B030D-6E8A-4147-A177-3AD203B41FA5}">
                          <a16:colId xmlns:a16="http://schemas.microsoft.com/office/drawing/2014/main" val="169869236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178947" r="-165763" b="-523684"/>
                          </a:stretch>
                        </a:blip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282667" r="-165763" b="-430667"/>
                          </a:stretch>
                        </a:blipFill>
                      </a:tcPr>
                    </a:tc>
                    <a:tc>
                      <a:txBody>
                        <a:bodyPr/>
                        <a:lstStyle/>
                        <a:p>
                          <a:pPr algn="ctr"/>
                          <a:r>
                            <a:rPr lang="en-GB" sz="2400" dirty="0">
                              <a:solidFill>
                                <a:sysClr val="windowText" lastClr="000000"/>
                              </a:solidFill>
                              <a:latin typeface="+mn-lt"/>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382667" r="-165763" b="-330667"/>
                          </a:stretch>
                        </a:blipFill>
                      </a:tcPr>
                    </a:tc>
                    <a:tc>
                      <a:txBody>
                        <a:bodyPr/>
                        <a:lstStyle/>
                        <a:p>
                          <a:pPr algn="ctr"/>
                          <a:r>
                            <a:rPr lang="en-GB" sz="2400" dirty="0">
                              <a:solidFill>
                                <a:sysClr val="windowText" lastClr="000000"/>
                              </a:solidFill>
                              <a:latin typeface="+mn-lt"/>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482667" r="-165763" b="-230667"/>
                          </a:stretch>
                        </a:blip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582667" r="-165763" b="-130667"/>
                          </a:stretch>
                        </a:blip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339" t="-682667" r="-165763" b="-30667"/>
                          </a:stretch>
                        </a:blipFill>
                      </a:tcPr>
                    </a:tc>
                    <a:tc>
                      <a:txBody>
                        <a:bodyPr/>
                        <a:lstStyle/>
                        <a:p>
                          <a:pPr algn="ctr"/>
                          <a:r>
                            <a:rPr lang="en-GB" sz="2400" dirty="0">
                              <a:solidFill>
                                <a:sysClr val="windowText" lastClr="000000"/>
                              </a:solidFill>
                              <a:latin typeface="+mn-l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1637343"/>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39" name="Table 38">
                <a:extLst>
                  <a:ext uri="{FF2B5EF4-FFF2-40B4-BE49-F238E27FC236}">
                    <a16:creationId xmlns:a16="http://schemas.microsoft.com/office/drawing/2014/main" id="{024B9B62-DBBD-42D6-9D23-FAA781F5A4FD}"/>
                  </a:ext>
                </a:extLst>
              </p:cNvPr>
              <p:cNvGraphicFramePr>
                <a:graphicFrameLocks noGrp="1"/>
              </p:cNvGraphicFramePr>
              <p:nvPr>
                <p:extLst>
                  <p:ext uri="{D42A27DB-BD31-4B8C-83A1-F6EECF244321}">
                    <p14:modId xmlns:p14="http://schemas.microsoft.com/office/powerpoint/2010/main" val="781654397"/>
                  </p:ext>
                </p:extLst>
              </p:nvPr>
            </p:nvGraphicFramePr>
            <p:xfrm>
              <a:off x="5174271" y="2404540"/>
              <a:ext cx="2525651" cy="3566160"/>
            </p:xfrm>
            <a:graphic>
              <a:graphicData uri="http://schemas.openxmlformats.org/drawingml/2006/table">
                <a:tbl>
                  <a:tblPr firstRow="1" bandRow="1">
                    <a:tableStyleId>{5C22544A-7EE6-4342-B048-85BDC9FD1C3A}</a:tableStyleId>
                  </a:tblPr>
                  <a:tblGrid>
                    <a:gridCol w="2525651">
                      <a:extLst>
                        <a:ext uri="{9D8B030D-6E8A-4147-A177-3AD203B41FA5}">
                          <a16:colId xmlns:a16="http://schemas.microsoft.com/office/drawing/2014/main" val="1698692361"/>
                        </a:ext>
                      </a:extLst>
                    </a:gridCol>
                  </a:tblGrid>
                  <a:tr h="370840">
                    <a:tc>
                      <a:txBody>
                        <a:bodyPr/>
                        <a:lstStyle/>
                        <a:p>
                          <a:pPr algn="ctr"/>
                          <a:r>
                            <a:rPr lang="en-GB" sz="2400" b="0" dirty="0">
                              <a:solidFill>
                                <a:sysClr val="windowText" lastClr="000000"/>
                              </a:solidFill>
                              <a:latin typeface="+mn-lt"/>
                            </a:rPr>
                            <a:t>Frequency </a:t>
                          </a:r>
                          <a14:m>
                            <m:oMath xmlns:m="http://schemas.openxmlformats.org/officeDocument/2006/math">
                              <m:r>
                                <a:rPr lang="en-GB" sz="2400" b="0" i="1" smtClean="0">
                                  <a:solidFill>
                                    <a:sysClr val="windowText" lastClr="000000"/>
                                  </a:solidFill>
                                  <a:latin typeface="Cambria Math" panose="02040503050406030204" pitchFamily="18" charset="0"/>
                                  <a:ea typeface="Cambria Math" panose="02040503050406030204" pitchFamily="18" charset="0"/>
                                </a:rPr>
                                <m:t>×</m:t>
                              </m:r>
                            </m:oMath>
                          </a14:m>
                          <a:r>
                            <a:rPr lang="en-GB" sz="24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algn="ctr"/>
                          <a:r>
                            <a:rPr lang="en-GB" sz="2400" dirty="0">
                              <a:solidFill>
                                <a:sysClr val="windowText" lastClr="000000"/>
                              </a:solidFill>
                              <a:latin typeface="+mn-lt"/>
                            </a:rPr>
                            <a:t>195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algn="ctr"/>
                          <a:r>
                            <a:rPr lang="en-GB" sz="2400" dirty="0">
                              <a:solidFill>
                                <a:sysClr val="windowText" lastClr="000000"/>
                              </a:solidFill>
                              <a:latin typeface="+mn-lt"/>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algn="ctr"/>
                          <a:r>
                            <a:rPr lang="en-GB" sz="2400" dirty="0">
                              <a:solidFill>
                                <a:sysClr val="windowText" lastClr="000000"/>
                              </a:solidFill>
                              <a:latin typeface="+mn-lt"/>
                            </a:rPr>
                            <a:t>175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algn="ctr"/>
                          <a:r>
                            <a:rPr lang="en-GB" sz="2400" dirty="0">
                              <a:solidFill>
                                <a:sysClr val="windowText" lastClr="000000"/>
                              </a:solidFill>
                              <a:latin typeface="+mn-lt"/>
                            </a:rPr>
                            <a:t>135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algn="ctr"/>
                          <a:r>
                            <a:rPr lang="en-GB" sz="2400" dirty="0">
                              <a:solidFill>
                                <a:sysClr val="windowText" lastClr="000000"/>
                              </a:solidFill>
                              <a:latin typeface="+mn-lt"/>
                            </a:rPr>
                            <a:t>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Choice>
        <mc:Fallback xmlns="">
          <p:graphicFrame>
            <p:nvGraphicFramePr>
              <p:cNvPr id="39" name="Table 38">
                <a:extLst>
                  <a:ext uri="{FF2B5EF4-FFF2-40B4-BE49-F238E27FC236}">
                    <a16:creationId xmlns:a16="http://schemas.microsoft.com/office/drawing/2014/main" id="{024B9B62-DBBD-42D6-9D23-FAA781F5A4FD}"/>
                  </a:ext>
                </a:extLst>
              </p:cNvPr>
              <p:cNvGraphicFramePr>
                <a:graphicFrameLocks noGrp="1"/>
              </p:cNvGraphicFramePr>
              <p:nvPr>
                <p:extLst>
                  <p:ext uri="{D42A27DB-BD31-4B8C-83A1-F6EECF244321}">
                    <p14:modId xmlns:p14="http://schemas.microsoft.com/office/powerpoint/2010/main" val="781654397"/>
                  </p:ext>
                </p:extLst>
              </p:nvPr>
            </p:nvGraphicFramePr>
            <p:xfrm>
              <a:off x="5174271" y="2404540"/>
              <a:ext cx="2525651" cy="3566160"/>
            </p:xfrm>
            <a:graphic>
              <a:graphicData uri="http://schemas.openxmlformats.org/drawingml/2006/table">
                <a:tbl>
                  <a:tblPr firstRow="1" bandRow="1">
                    <a:tableStyleId>{5C22544A-7EE6-4342-B048-85BDC9FD1C3A}</a:tableStyleId>
                  </a:tblPr>
                  <a:tblGrid>
                    <a:gridCol w="2525651">
                      <a:extLst>
                        <a:ext uri="{9D8B030D-6E8A-4147-A177-3AD203B41FA5}">
                          <a16:colId xmlns:a16="http://schemas.microsoft.com/office/drawing/2014/main" val="1698692361"/>
                        </a:ext>
                      </a:extLst>
                    </a:gridCol>
                  </a:tblGrid>
                  <a:tr h="82296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40" t="-5926" r="-481" b="-350370"/>
                          </a:stretch>
                        </a:blipFill>
                      </a:tcPr>
                    </a:tc>
                    <a:extLst>
                      <a:ext uri="{0D108BD9-81ED-4DB2-BD59-A6C34878D82A}">
                        <a16:rowId xmlns:a16="http://schemas.microsoft.com/office/drawing/2014/main" val="3131414718"/>
                      </a:ext>
                    </a:extLst>
                  </a:tr>
                  <a:tr h="457200">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pPr algn="ctr"/>
                          <a:r>
                            <a:rPr lang="en-GB" sz="2400" dirty="0">
                              <a:solidFill>
                                <a:sysClr val="windowText" lastClr="000000"/>
                              </a:solidFill>
                              <a:latin typeface="+mn-lt"/>
                            </a:rPr>
                            <a:t>195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pPr algn="ctr"/>
                          <a:r>
                            <a:rPr lang="en-GB" sz="2400" dirty="0">
                              <a:solidFill>
                                <a:sysClr val="windowText" lastClr="000000"/>
                              </a:solidFill>
                              <a:latin typeface="+mn-lt"/>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pPr algn="ctr"/>
                          <a:r>
                            <a:rPr lang="en-GB" sz="2400" dirty="0">
                              <a:solidFill>
                                <a:sysClr val="windowText" lastClr="000000"/>
                              </a:solidFill>
                              <a:latin typeface="+mn-lt"/>
                            </a:rPr>
                            <a:t>175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pPr algn="ctr"/>
                          <a:r>
                            <a:rPr lang="en-GB" sz="2400" dirty="0">
                              <a:solidFill>
                                <a:sysClr val="windowText" lastClr="000000"/>
                              </a:solidFill>
                              <a:latin typeface="+mn-lt"/>
                            </a:rPr>
                            <a:t>135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457200">
                    <a:tc>
                      <a:txBody>
                        <a:bodyPr/>
                        <a:lstStyle/>
                        <a:p>
                          <a:pPr algn="ctr"/>
                          <a:r>
                            <a:rPr lang="en-GB" sz="2400" dirty="0">
                              <a:solidFill>
                                <a:sysClr val="windowText" lastClr="000000"/>
                              </a:solidFill>
                              <a:latin typeface="+mn-lt"/>
                            </a:rPr>
                            <a:t>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Fallback>
      </mc:AlternateContent>
      <p:sp>
        <p:nvSpPr>
          <p:cNvPr id="40" name="Rectangle 39">
            <a:extLst>
              <a:ext uri="{FF2B5EF4-FFF2-40B4-BE49-F238E27FC236}">
                <a16:creationId xmlns:a16="http://schemas.microsoft.com/office/drawing/2014/main" id="{6BF1BE4E-7FE9-456B-A1B7-0DCD292A8694}"/>
              </a:ext>
            </a:extLst>
          </p:cNvPr>
          <p:cNvSpPr/>
          <p:nvPr/>
        </p:nvSpPr>
        <p:spPr>
          <a:xfrm>
            <a:off x="2655142" y="3326839"/>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1" name="Rectangle 40">
            <a:extLst>
              <a:ext uri="{FF2B5EF4-FFF2-40B4-BE49-F238E27FC236}">
                <a16:creationId xmlns:a16="http://schemas.microsoft.com/office/drawing/2014/main" id="{21E405F6-ADA3-42B5-9BCB-70EC43ADAA31}"/>
              </a:ext>
            </a:extLst>
          </p:cNvPr>
          <p:cNvSpPr/>
          <p:nvPr/>
        </p:nvSpPr>
        <p:spPr>
          <a:xfrm>
            <a:off x="2654357" y="3780418"/>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2" name="Rectangle 41">
            <a:extLst>
              <a:ext uri="{FF2B5EF4-FFF2-40B4-BE49-F238E27FC236}">
                <a16:creationId xmlns:a16="http://schemas.microsoft.com/office/drawing/2014/main" id="{3B7E53AC-6261-4FB8-8752-C99498B72711}"/>
              </a:ext>
            </a:extLst>
          </p:cNvPr>
          <p:cNvSpPr/>
          <p:nvPr/>
        </p:nvSpPr>
        <p:spPr>
          <a:xfrm>
            <a:off x="2645621" y="4233997"/>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3" name="Rectangle 42">
            <a:extLst>
              <a:ext uri="{FF2B5EF4-FFF2-40B4-BE49-F238E27FC236}">
                <a16:creationId xmlns:a16="http://schemas.microsoft.com/office/drawing/2014/main" id="{F112C5E8-7F21-4050-B5A1-731B37281319}"/>
              </a:ext>
            </a:extLst>
          </p:cNvPr>
          <p:cNvSpPr/>
          <p:nvPr/>
        </p:nvSpPr>
        <p:spPr>
          <a:xfrm>
            <a:off x="2628934" y="4695527"/>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4" name="Rectangle 43">
            <a:extLst>
              <a:ext uri="{FF2B5EF4-FFF2-40B4-BE49-F238E27FC236}">
                <a16:creationId xmlns:a16="http://schemas.microsoft.com/office/drawing/2014/main" id="{E509DE3A-9F53-4FFE-AFF7-991D49D06833}"/>
              </a:ext>
            </a:extLst>
          </p:cNvPr>
          <p:cNvSpPr/>
          <p:nvPr/>
        </p:nvSpPr>
        <p:spPr>
          <a:xfrm>
            <a:off x="2620198" y="5157057"/>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5" name="Rectangle 44">
            <a:extLst>
              <a:ext uri="{FF2B5EF4-FFF2-40B4-BE49-F238E27FC236}">
                <a16:creationId xmlns:a16="http://schemas.microsoft.com/office/drawing/2014/main" id="{5E7A20A3-E784-4769-ACEB-35055B84280E}"/>
              </a:ext>
            </a:extLst>
          </p:cNvPr>
          <p:cNvSpPr/>
          <p:nvPr/>
        </p:nvSpPr>
        <p:spPr>
          <a:xfrm>
            <a:off x="2627364" y="5618587"/>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aphicFrame>
        <p:nvGraphicFramePr>
          <p:cNvPr id="47" name="Table 46">
            <a:extLst>
              <a:ext uri="{FF2B5EF4-FFF2-40B4-BE49-F238E27FC236}">
                <a16:creationId xmlns:a16="http://schemas.microsoft.com/office/drawing/2014/main" id="{9FD2DDA5-0AB4-4473-B606-106CB9D26A29}"/>
              </a:ext>
            </a:extLst>
          </p:cNvPr>
          <p:cNvGraphicFramePr>
            <a:graphicFrameLocks noGrp="1"/>
          </p:cNvGraphicFramePr>
          <p:nvPr>
            <p:extLst>
              <p:ext uri="{D42A27DB-BD31-4B8C-83A1-F6EECF244321}">
                <p14:modId xmlns:p14="http://schemas.microsoft.com/office/powerpoint/2010/main" val="2889239760"/>
              </p:ext>
            </p:extLst>
          </p:nvPr>
        </p:nvGraphicFramePr>
        <p:xfrm>
          <a:off x="3685993" y="2406843"/>
          <a:ext cx="1482487" cy="3571200"/>
        </p:xfrm>
        <a:graphic>
          <a:graphicData uri="http://schemas.openxmlformats.org/drawingml/2006/table">
            <a:tbl>
              <a:tblPr firstRow="1" bandRow="1">
                <a:tableStyleId>{5C22544A-7EE6-4342-B048-85BDC9FD1C3A}</a:tableStyleId>
              </a:tblPr>
              <a:tblGrid>
                <a:gridCol w="1482487">
                  <a:extLst>
                    <a:ext uri="{9D8B030D-6E8A-4147-A177-3AD203B41FA5}">
                      <a16:colId xmlns:a16="http://schemas.microsoft.com/office/drawing/2014/main" val="1698692361"/>
                    </a:ext>
                  </a:extLst>
                </a:gridCol>
              </a:tblGrid>
              <a:tr h="828000">
                <a:tc>
                  <a:txBody>
                    <a:bodyPr/>
                    <a:lstStyle/>
                    <a:p>
                      <a:pPr algn="ctr"/>
                      <a:endParaRPr lang="en-GB" sz="2400" b="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algn="ctr"/>
                      <a:endParaRPr lang="en-GB" sz="2400" dirty="0">
                        <a:solidFill>
                          <a:sysClr val="windowText" lastClr="000000"/>
                        </a:solidFill>
                        <a:latin typeface="KG Primary Penmanship" panose="02000506000000020003" pitchFamily="2" charset="7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p:sp>
        <p:nvSpPr>
          <p:cNvPr id="48" name="Rectangle 47">
            <a:extLst>
              <a:ext uri="{FF2B5EF4-FFF2-40B4-BE49-F238E27FC236}">
                <a16:creationId xmlns:a16="http://schemas.microsoft.com/office/drawing/2014/main" id="{024E3CE2-8AF7-4CA5-A4AA-07AF29DA4884}"/>
              </a:ext>
            </a:extLst>
          </p:cNvPr>
          <p:cNvSpPr/>
          <p:nvPr/>
        </p:nvSpPr>
        <p:spPr>
          <a:xfrm>
            <a:off x="4007031" y="3326839"/>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9" name="Rectangle 48">
            <a:extLst>
              <a:ext uri="{FF2B5EF4-FFF2-40B4-BE49-F238E27FC236}">
                <a16:creationId xmlns:a16="http://schemas.microsoft.com/office/drawing/2014/main" id="{09A5177E-E6B4-45E1-94BA-72EC613D9F1E}"/>
              </a:ext>
            </a:extLst>
          </p:cNvPr>
          <p:cNvSpPr/>
          <p:nvPr/>
        </p:nvSpPr>
        <p:spPr>
          <a:xfrm>
            <a:off x="4006246" y="3780418"/>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0" name="Rectangle 49">
            <a:extLst>
              <a:ext uri="{FF2B5EF4-FFF2-40B4-BE49-F238E27FC236}">
                <a16:creationId xmlns:a16="http://schemas.microsoft.com/office/drawing/2014/main" id="{C094D9E8-4878-4E4F-816B-4942C16FF6B8}"/>
              </a:ext>
            </a:extLst>
          </p:cNvPr>
          <p:cNvSpPr/>
          <p:nvPr/>
        </p:nvSpPr>
        <p:spPr>
          <a:xfrm>
            <a:off x="3997510" y="4233997"/>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1" name="Rectangle 50">
            <a:extLst>
              <a:ext uri="{FF2B5EF4-FFF2-40B4-BE49-F238E27FC236}">
                <a16:creationId xmlns:a16="http://schemas.microsoft.com/office/drawing/2014/main" id="{622A7BDB-8C8C-4B4A-9622-3C5A2C6DE7B4}"/>
              </a:ext>
            </a:extLst>
          </p:cNvPr>
          <p:cNvSpPr/>
          <p:nvPr/>
        </p:nvSpPr>
        <p:spPr>
          <a:xfrm>
            <a:off x="3980823" y="4695527"/>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2" name="Rectangle 51">
            <a:extLst>
              <a:ext uri="{FF2B5EF4-FFF2-40B4-BE49-F238E27FC236}">
                <a16:creationId xmlns:a16="http://schemas.microsoft.com/office/drawing/2014/main" id="{436984E1-FA32-450B-8210-56F90C2420D8}"/>
              </a:ext>
            </a:extLst>
          </p:cNvPr>
          <p:cNvSpPr/>
          <p:nvPr/>
        </p:nvSpPr>
        <p:spPr>
          <a:xfrm>
            <a:off x="3972087" y="5157057"/>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3" name="Rectangle 52">
            <a:extLst>
              <a:ext uri="{FF2B5EF4-FFF2-40B4-BE49-F238E27FC236}">
                <a16:creationId xmlns:a16="http://schemas.microsoft.com/office/drawing/2014/main" id="{F58ACE4C-A976-413E-8411-28BD101D037A}"/>
              </a:ext>
            </a:extLst>
          </p:cNvPr>
          <p:cNvSpPr/>
          <p:nvPr/>
        </p:nvSpPr>
        <p:spPr>
          <a:xfrm>
            <a:off x="3979253" y="5618587"/>
            <a:ext cx="810205"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4" name="Rectangle 53">
            <a:extLst>
              <a:ext uri="{FF2B5EF4-FFF2-40B4-BE49-F238E27FC236}">
                <a16:creationId xmlns:a16="http://schemas.microsoft.com/office/drawing/2014/main" id="{2AE4D590-ADE3-44B4-A437-2F77574120AB}"/>
              </a:ext>
            </a:extLst>
          </p:cNvPr>
          <p:cNvSpPr/>
          <p:nvPr/>
        </p:nvSpPr>
        <p:spPr>
          <a:xfrm>
            <a:off x="6039255" y="3289770"/>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5" name="Rectangle 54">
            <a:extLst>
              <a:ext uri="{FF2B5EF4-FFF2-40B4-BE49-F238E27FC236}">
                <a16:creationId xmlns:a16="http://schemas.microsoft.com/office/drawing/2014/main" id="{919141D0-4577-4FA2-A310-C2294A665692}"/>
              </a:ext>
            </a:extLst>
          </p:cNvPr>
          <p:cNvSpPr/>
          <p:nvPr/>
        </p:nvSpPr>
        <p:spPr>
          <a:xfrm>
            <a:off x="6038470" y="3743349"/>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6" name="Rectangle 55">
            <a:extLst>
              <a:ext uri="{FF2B5EF4-FFF2-40B4-BE49-F238E27FC236}">
                <a16:creationId xmlns:a16="http://schemas.microsoft.com/office/drawing/2014/main" id="{740F9166-D207-443E-AC6F-9F594ABFD56B}"/>
              </a:ext>
            </a:extLst>
          </p:cNvPr>
          <p:cNvSpPr/>
          <p:nvPr/>
        </p:nvSpPr>
        <p:spPr>
          <a:xfrm>
            <a:off x="6029734" y="4196928"/>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7" name="Rectangle 56">
            <a:extLst>
              <a:ext uri="{FF2B5EF4-FFF2-40B4-BE49-F238E27FC236}">
                <a16:creationId xmlns:a16="http://schemas.microsoft.com/office/drawing/2014/main" id="{31BD9B4B-2A9F-4C16-AE99-ED1CABCE799D}"/>
              </a:ext>
            </a:extLst>
          </p:cNvPr>
          <p:cNvSpPr/>
          <p:nvPr/>
        </p:nvSpPr>
        <p:spPr>
          <a:xfrm>
            <a:off x="6013047" y="4658458"/>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8" name="Rectangle 57">
            <a:extLst>
              <a:ext uri="{FF2B5EF4-FFF2-40B4-BE49-F238E27FC236}">
                <a16:creationId xmlns:a16="http://schemas.microsoft.com/office/drawing/2014/main" id="{9FC34A2B-2EB7-4BFD-9D7C-35F22D7FE15C}"/>
              </a:ext>
            </a:extLst>
          </p:cNvPr>
          <p:cNvSpPr/>
          <p:nvPr/>
        </p:nvSpPr>
        <p:spPr>
          <a:xfrm>
            <a:off x="6004311" y="5119988"/>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9" name="Rectangle 58">
            <a:extLst>
              <a:ext uri="{FF2B5EF4-FFF2-40B4-BE49-F238E27FC236}">
                <a16:creationId xmlns:a16="http://schemas.microsoft.com/office/drawing/2014/main" id="{EFEBCF37-6D88-484B-BBC3-4E6861D3EEF3}"/>
              </a:ext>
            </a:extLst>
          </p:cNvPr>
          <p:cNvSpPr/>
          <p:nvPr/>
        </p:nvSpPr>
        <p:spPr>
          <a:xfrm>
            <a:off x="6011477" y="5581518"/>
            <a:ext cx="673471"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TextBox 1">
            <a:extLst>
              <a:ext uri="{FF2B5EF4-FFF2-40B4-BE49-F238E27FC236}">
                <a16:creationId xmlns:a16="http://schemas.microsoft.com/office/drawing/2014/main" id="{A951479E-950A-A691-9910-1C132B7CA5BC}"/>
              </a:ext>
            </a:extLst>
          </p:cNvPr>
          <p:cNvSpPr txBox="1"/>
          <p:nvPr/>
        </p:nvSpPr>
        <p:spPr>
          <a:xfrm>
            <a:off x="8386584" y="1352262"/>
            <a:ext cx="3014023" cy="1815882"/>
          </a:xfrm>
          <a:prstGeom prst="rect">
            <a:avLst/>
          </a:prstGeom>
          <a:noFill/>
        </p:spPr>
        <p:txBody>
          <a:bodyPr wrap="square" rtlCol="0">
            <a:spAutoFit/>
          </a:bodyPr>
          <a:lstStyle/>
          <a:p>
            <a:r>
              <a:rPr lang="en-GB" sz="2800" i="1" dirty="0"/>
              <a:t>The midpoint is used as a ‘best estimate’ of the ages in that group. </a:t>
            </a:r>
          </a:p>
        </p:txBody>
      </p:sp>
    </p:spTree>
    <p:custDataLst>
      <p:tags r:id="rId1"/>
    </p:custDataLst>
    <p:extLst>
      <p:ext uri="{BB962C8B-B14F-4D97-AF65-F5344CB8AC3E}">
        <p14:creationId xmlns:p14="http://schemas.microsoft.com/office/powerpoint/2010/main" val="247234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grpId="1" nodeType="clickEffect">
                                  <p:stCondLst>
                                    <p:cond delay="0"/>
                                  </p:stCondLst>
                                  <p:childTnLst>
                                    <p:set>
                                      <p:cBhvr>
                                        <p:cTn id="44" dur="1" fill="hold">
                                          <p:stCondLst>
                                            <p:cond delay="0"/>
                                          </p:stCondLst>
                                        </p:cTn>
                                        <p:tgtEl>
                                          <p:spTgt spid="40"/>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9"/>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31"/>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1" presetClass="exit" presetSubtype="0" fill="hold" grpId="1" nodeType="clickEffect">
                                  <p:stCondLst>
                                    <p:cond delay="0"/>
                                  </p:stCondLst>
                                  <p:childTnLst>
                                    <p:set>
                                      <p:cBhvr>
                                        <p:cTn id="76" dur="1" fill="hold">
                                          <p:stCondLst>
                                            <p:cond delay="0"/>
                                          </p:stCondLst>
                                        </p:cTn>
                                        <p:tgtEl>
                                          <p:spTgt spid="41"/>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3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grpId="1" nodeType="clickEffect">
                                  <p:stCondLst>
                                    <p:cond delay="0"/>
                                  </p:stCondLst>
                                  <p:childTnLst>
                                    <p:set>
                                      <p:cBhvr>
                                        <p:cTn id="90" dur="1" fill="hold">
                                          <p:stCondLst>
                                            <p:cond delay="0"/>
                                          </p:stCondLst>
                                        </p:cTn>
                                        <p:tgtEl>
                                          <p:spTgt spid="42"/>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2"/>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7"/>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8"/>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5"/>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9"/>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xit" presetSubtype="0" fill="hold" grpId="1" nodeType="clickEffect">
                                  <p:stCondLst>
                                    <p:cond delay="0"/>
                                  </p:stCondLst>
                                  <p:childTnLst>
                                    <p:set>
                                      <p:cBhvr>
                                        <p:cTn id="106" dur="1" fill="hold">
                                          <p:stCondLst>
                                            <p:cond delay="0"/>
                                          </p:stCondLst>
                                        </p:cTn>
                                        <p:tgtEl>
                                          <p:spTgt spid="43"/>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6"/>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21"/>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30"/>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xit" presetSubtype="0" fill="hold" grpId="1" nodeType="clickEffect">
                                  <p:stCondLst>
                                    <p:cond delay="0"/>
                                  </p:stCondLst>
                                  <p:childTnLst>
                                    <p:set>
                                      <p:cBhvr>
                                        <p:cTn id="118" dur="1" fill="hold">
                                          <p:stCondLst>
                                            <p:cond delay="0"/>
                                          </p:stCondLst>
                                        </p:cTn>
                                        <p:tgtEl>
                                          <p:spTgt spid="44"/>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32"/>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22"/>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xit" presetSubtype="0" fill="hold" grpId="1" nodeType="clickEffect">
                                  <p:stCondLst>
                                    <p:cond delay="0"/>
                                  </p:stCondLst>
                                  <p:childTnLst>
                                    <p:set>
                                      <p:cBhvr>
                                        <p:cTn id="128" dur="1" fill="hold">
                                          <p:stCondLst>
                                            <p:cond delay="0"/>
                                          </p:stCondLst>
                                        </p:cTn>
                                        <p:tgtEl>
                                          <p:spTgt spid="45"/>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2"/>
                                        </p:tgtEl>
                                        <p:attrNameLst>
                                          <p:attrName>style.visibility</p:attrName>
                                        </p:attrNameLst>
                                      </p:cBhvr>
                                      <p:to>
                                        <p:strVal val="visible"/>
                                      </p:to>
                                    </p:set>
                                    <p:animEffect transition="in" filter="fade">
                                      <p:cBhvr>
                                        <p:cTn id="133" dur="500"/>
                                        <p:tgtEl>
                                          <p:spTgt spid="2"/>
                                        </p:tgtEl>
                                      </p:cBhvr>
                                    </p:animEffect>
                                  </p:childTnLst>
                                </p:cTn>
                              </p:par>
                            </p:childTnLst>
                          </p:cTn>
                        </p:par>
                      </p:childTnLst>
                    </p:cTn>
                  </p:par>
                  <p:par>
                    <p:cTn id="134" fill="hold">
                      <p:stCondLst>
                        <p:cond delay="indefinite"/>
                      </p:stCondLst>
                      <p:childTnLst>
                        <p:par>
                          <p:cTn id="135" fill="hold">
                            <p:stCondLst>
                              <p:cond delay="0"/>
                            </p:stCondLst>
                            <p:childTnLst>
                              <p:par>
                                <p:cTn id="136" presetID="1" presetClass="exit" presetSubtype="0" fill="hold" nodeType="clickEffect">
                                  <p:stCondLst>
                                    <p:cond delay="0"/>
                                  </p:stCondLst>
                                  <p:childTnLst>
                                    <p:set>
                                      <p:cBhvr>
                                        <p:cTn id="137" dur="1" fill="hold">
                                          <p:stCondLst>
                                            <p:cond delay="0"/>
                                          </p:stCondLst>
                                        </p:cTn>
                                        <p:tgtEl>
                                          <p:spTgt spid="47"/>
                                        </p:tgtEl>
                                        <p:attrNameLst>
                                          <p:attrName>style.visibility</p:attrName>
                                        </p:attrNameLst>
                                      </p:cBhvr>
                                      <p:to>
                                        <p:strVal val="hidden"/>
                                      </p:to>
                                    </p:set>
                                  </p:childTnLst>
                                </p:cTn>
                              </p:par>
                            </p:childTnLst>
                          </p:cTn>
                        </p:par>
                      </p:childTnLst>
                    </p:cTn>
                  </p:par>
                  <p:par>
                    <p:cTn id="138" fill="hold">
                      <p:stCondLst>
                        <p:cond delay="indefinite"/>
                      </p:stCondLst>
                      <p:childTnLst>
                        <p:par>
                          <p:cTn id="139" fill="hold">
                            <p:stCondLst>
                              <p:cond delay="0"/>
                            </p:stCondLst>
                            <p:childTnLst>
                              <p:par>
                                <p:cTn id="140" presetID="1" presetClass="exit" presetSubtype="0" fill="hold" grpId="1" nodeType="clickEffect">
                                  <p:stCondLst>
                                    <p:cond delay="0"/>
                                  </p:stCondLst>
                                  <p:childTnLst>
                                    <p:set>
                                      <p:cBhvr>
                                        <p:cTn id="141" dur="1" fill="hold">
                                          <p:stCondLst>
                                            <p:cond delay="0"/>
                                          </p:stCondLst>
                                        </p:cTn>
                                        <p:tgtEl>
                                          <p:spTgt spid="48"/>
                                        </p:tgtEl>
                                        <p:attrNameLst>
                                          <p:attrName>style.visibility</p:attrName>
                                        </p:attrNameLst>
                                      </p:cBhvr>
                                      <p:to>
                                        <p:strVal val="hidden"/>
                                      </p:to>
                                    </p:set>
                                  </p:childTnLst>
                                </p:cTn>
                              </p:par>
                            </p:childTnLst>
                          </p:cTn>
                        </p:par>
                      </p:childTnLst>
                    </p:cTn>
                  </p:par>
                  <p:par>
                    <p:cTn id="142" fill="hold">
                      <p:stCondLst>
                        <p:cond delay="indefinite"/>
                      </p:stCondLst>
                      <p:childTnLst>
                        <p:par>
                          <p:cTn id="143" fill="hold">
                            <p:stCondLst>
                              <p:cond delay="0"/>
                            </p:stCondLst>
                            <p:childTnLst>
                              <p:par>
                                <p:cTn id="144" presetID="1" presetClass="exit" presetSubtype="0" fill="hold" grpId="1" nodeType="clickEffect">
                                  <p:stCondLst>
                                    <p:cond delay="0"/>
                                  </p:stCondLst>
                                  <p:childTnLst>
                                    <p:set>
                                      <p:cBhvr>
                                        <p:cTn id="145" dur="1" fill="hold">
                                          <p:stCondLst>
                                            <p:cond delay="0"/>
                                          </p:stCondLst>
                                        </p:cTn>
                                        <p:tgtEl>
                                          <p:spTgt spid="49"/>
                                        </p:tgtEl>
                                        <p:attrNameLst>
                                          <p:attrName>style.visibility</p:attrName>
                                        </p:attrNameLst>
                                      </p:cBhvr>
                                      <p:to>
                                        <p:strVal val="hidden"/>
                                      </p:to>
                                    </p:set>
                                  </p:childTnLst>
                                </p:cTn>
                              </p:par>
                            </p:childTnLst>
                          </p:cTn>
                        </p:par>
                      </p:childTnLst>
                    </p:cTn>
                  </p:par>
                  <p:par>
                    <p:cTn id="146" fill="hold">
                      <p:stCondLst>
                        <p:cond delay="indefinite"/>
                      </p:stCondLst>
                      <p:childTnLst>
                        <p:par>
                          <p:cTn id="147" fill="hold">
                            <p:stCondLst>
                              <p:cond delay="0"/>
                            </p:stCondLst>
                            <p:childTnLst>
                              <p:par>
                                <p:cTn id="148" presetID="1" presetClass="exit" presetSubtype="0" fill="hold" grpId="1" nodeType="clickEffect">
                                  <p:stCondLst>
                                    <p:cond delay="0"/>
                                  </p:stCondLst>
                                  <p:childTnLst>
                                    <p:set>
                                      <p:cBhvr>
                                        <p:cTn id="149" dur="1" fill="hold">
                                          <p:stCondLst>
                                            <p:cond delay="0"/>
                                          </p:stCondLst>
                                        </p:cTn>
                                        <p:tgtEl>
                                          <p:spTgt spid="50"/>
                                        </p:tgtEl>
                                        <p:attrNameLst>
                                          <p:attrName>style.visibility</p:attrName>
                                        </p:attrNameLst>
                                      </p:cBhvr>
                                      <p:to>
                                        <p:strVal val="hidden"/>
                                      </p:to>
                                    </p:set>
                                  </p:childTnLst>
                                </p:cTn>
                              </p:par>
                              <p:par>
                                <p:cTn id="150" presetID="1" presetClass="exit" presetSubtype="0" fill="hold" grpId="1" nodeType="withEffect">
                                  <p:stCondLst>
                                    <p:cond delay="0"/>
                                  </p:stCondLst>
                                  <p:childTnLst>
                                    <p:set>
                                      <p:cBhvr>
                                        <p:cTn id="151" dur="1" fill="hold">
                                          <p:stCondLst>
                                            <p:cond delay="0"/>
                                          </p:stCondLst>
                                        </p:cTn>
                                        <p:tgtEl>
                                          <p:spTgt spid="51"/>
                                        </p:tgtEl>
                                        <p:attrNameLst>
                                          <p:attrName>style.visibility</p:attrName>
                                        </p:attrNameLst>
                                      </p:cBhvr>
                                      <p:to>
                                        <p:strVal val="hidden"/>
                                      </p:to>
                                    </p:set>
                                  </p:childTnLst>
                                </p:cTn>
                              </p:par>
                              <p:par>
                                <p:cTn id="152" presetID="1" presetClass="exit" presetSubtype="0" fill="hold" grpId="1" nodeType="withEffect">
                                  <p:stCondLst>
                                    <p:cond delay="0"/>
                                  </p:stCondLst>
                                  <p:childTnLst>
                                    <p:set>
                                      <p:cBhvr>
                                        <p:cTn id="153" dur="1" fill="hold">
                                          <p:stCondLst>
                                            <p:cond delay="0"/>
                                          </p:stCondLst>
                                        </p:cTn>
                                        <p:tgtEl>
                                          <p:spTgt spid="52"/>
                                        </p:tgtEl>
                                        <p:attrNameLst>
                                          <p:attrName>style.visibility</p:attrName>
                                        </p:attrNameLst>
                                      </p:cBhvr>
                                      <p:to>
                                        <p:strVal val="hidden"/>
                                      </p:to>
                                    </p:set>
                                  </p:childTnLst>
                                </p:cTn>
                              </p:par>
                              <p:par>
                                <p:cTn id="154" presetID="1" presetClass="exit" presetSubtype="0" fill="hold" grpId="1" nodeType="withEffect">
                                  <p:stCondLst>
                                    <p:cond delay="0"/>
                                  </p:stCondLst>
                                  <p:childTnLst>
                                    <p:set>
                                      <p:cBhvr>
                                        <p:cTn id="155" dur="1" fill="hold">
                                          <p:stCondLst>
                                            <p:cond delay="0"/>
                                          </p:stCondLst>
                                        </p:cTn>
                                        <p:tgtEl>
                                          <p:spTgt spid="53"/>
                                        </p:tgtEl>
                                        <p:attrNameLst>
                                          <p:attrName>style.visibility</p:attrName>
                                        </p:attrNameLst>
                                      </p:cBhvr>
                                      <p:to>
                                        <p:strVal val="hidden"/>
                                      </p:to>
                                    </p:set>
                                  </p:childTnLst>
                                </p:cTn>
                              </p:par>
                            </p:childTnLst>
                          </p:cTn>
                        </p:par>
                      </p:childTnLst>
                    </p:cTn>
                  </p:par>
                  <p:par>
                    <p:cTn id="156" fill="hold">
                      <p:stCondLst>
                        <p:cond delay="indefinite"/>
                      </p:stCondLst>
                      <p:childTnLst>
                        <p:par>
                          <p:cTn id="157" fill="hold">
                            <p:stCondLst>
                              <p:cond delay="0"/>
                            </p:stCondLst>
                            <p:childTnLst>
                              <p:par>
                                <p:cTn id="158" presetID="1" presetClass="entr" presetSubtype="0" fill="hold" nodeType="clickEffect">
                                  <p:stCondLst>
                                    <p:cond delay="0"/>
                                  </p:stCondLst>
                                  <p:childTnLst>
                                    <p:set>
                                      <p:cBhvr>
                                        <p:cTn id="159" dur="1" fill="hold">
                                          <p:stCondLst>
                                            <p:cond delay="0"/>
                                          </p:stCondLst>
                                        </p:cTn>
                                        <p:tgtEl>
                                          <p:spTgt spid="39"/>
                                        </p:tgtEl>
                                        <p:attrNameLst>
                                          <p:attrName>style.visibility</p:attrName>
                                        </p:attrNameLst>
                                      </p:cBhvr>
                                      <p:to>
                                        <p:strVal val="visible"/>
                                      </p:to>
                                    </p:set>
                                  </p:childTnLst>
                                </p:cTn>
                              </p:par>
                              <p:par>
                                <p:cTn id="160" presetID="1" presetClass="entr" presetSubtype="0" fill="hold" grpId="0" nodeType="withEffect">
                                  <p:stCondLst>
                                    <p:cond delay="0"/>
                                  </p:stCondLst>
                                  <p:childTnLst>
                                    <p:set>
                                      <p:cBhvr>
                                        <p:cTn id="161" dur="1" fill="hold">
                                          <p:stCondLst>
                                            <p:cond delay="0"/>
                                          </p:stCondLst>
                                        </p:cTn>
                                        <p:tgtEl>
                                          <p:spTgt spid="54"/>
                                        </p:tgtEl>
                                        <p:attrNameLst>
                                          <p:attrName>style.visibility</p:attrName>
                                        </p:attrNameLst>
                                      </p:cBhvr>
                                      <p:to>
                                        <p:strVal val="visible"/>
                                      </p:to>
                                    </p:set>
                                  </p:childTnLst>
                                </p:cTn>
                              </p:par>
                              <p:par>
                                <p:cTn id="162" presetID="1" presetClass="entr" presetSubtype="0" fill="hold" grpId="0" nodeType="withEffect">
                                  <p:stCondLst>
                                    <p:cond delay="0"/>
                                  </p:stCondLst>
                                  <p:childTnLst>
                                    <p:set>
                                      <p:cBhvr>
                                        <p:cTn id="163" dur="1" fill="hold">
                                          <p:stCondLst>
                                            <p:cond delay="0"/>
                                          </p:stCondLst>
                                        </p:cTn>
                                        <p:tgtEl>
                                          <p:spTgt spid="55"/>
                                        </p:tgtEl>
                                        <p:attrNameLst>
                                          <p:attrName>style.visibility</p:attrName>
                                        </p:attrNameLst>
                                      </p:cBhvr>
                                      <p:to>
                                        <p:strVal val="visible"/>
                                      </p:to>
                                    </p:set>
                                  </p:childTnLst>
                                </p:cTn>
                              </p:par>
                              <p:par>
                                <p:cTn id="164" presetID="1" presetClass="entr" presetSubtype="0" fill="hold" grpId="0" nodeType="withEffect">
                                  <p:stCondLst>
                                    <p:cond delay="0"/>
                                  </p:stCondLst>
                                  <p:childTnLst>
                                    <p:set>
                                      <p:cBhvr>
                                        <p:cTn id="165" dur="1" fill="hold">
                                          <p:stCondLst>
                                            <p:cond delay="0"/>
                                          </p:stCondLst>
                                        </p:cTn>
                                        <p:tgtEl>
                                          <p:spTgt spid="56"/>
                                        </p:tgtEl>
                                        <p:attrNameLst>
                                          <p:attrName>style.visibility</p:attrName>
                                        </p:attrNameLst>
                                      </p:cBhvr>
                                      <p:to>
                                        <p:strVal val="visible"/>
                                      </p:to>
                                    </p:set>
                                  </p:childTnLst>
                                </p:cTn>
                              </p:par>
                              <p:par>
                                <p:cTn id="166" presetID="1" presetClass="entr" presetSubtype="0" fill="hold" grpId="0" nodeType="withEffect">
                                  <p:stCondLst>
                                    <p:cond delay="0"/>
                                  </p:stCondLst>
                                  <p:childTnLst>
                                    <p:set>
                                      <p:cBhvr>
                                        <p:cTn id="167" dur="1" fill="hold">
                                          <p:stCondLst>
                                            <p:cond delay="0"/>
                                          </p:stCondLst>
                                        </p:cTn>
                                        <p:tgtEl>
                                          <p:spTgt spid="57"/>
                                        </p:tgtEl>
                                        <p:attrNameLst>
                                          <p:attrName>style.visibility</p:attrName>
                                        </p:attrNameLst>
                                      </p:cBhvr>
                                      <p:to>
                                        <p:strVal val="visible"/>
                                      </p:to>
                                    </p:set>
                                  </p:childTnLst>
                                </p:cTn>
                              </p:par>
                              <p:par>
                                <p:cTn id="168" presetID="1" presetClass="entr" presetSubtype="0" fill="hold" grpId="0" nodeType="withEffect">
                                  <p:stCondLst>
                                    <p:cond delay="0"/>
                                  </p:stCondLst>
                                  <p:childTnLst>
                                    <p:set>
                                      <p:cBhvr>
                                        <p:cTn id="169" dur="1" fill="hold">
                                          <p:stCondLst>
                                            <p:cond delay="0"/>
                                          </p:stCondLst>
                                        </p:cTn>
                                        <p:tgtEl>
                                          <p:spTgt spid="58"/>
                                        </p:tgtEl>
                                        <p:attrNameLst>
                                          <p:attrName>style.visibility</p:attrName>
                                        </p:attrNameLst>
                                      </p:cBhvr>
                                      <p:to>
                                        <p:strVal val="visible"/>
                                      </p:to>
                                    </p:set>
                                  </p:childTnLst>
                                </p:cTn>
                              </p:par>
                              <p:par>
                                <p:cTn id="170" presetID="1" presetClass="entr" presetSubtype="0" fill="hold" grpId="0" nodeType="withEffect">
                                  <p:stCondLst>
                                    <p:cond delay="0"/>
                                  </p:stCondLst>
                                  <p:childTnLst>
                                    <p:set>
                                      <p:cBhvr>
                                        <p:cTn id="171" dur="1" fill="hold">
                                          <p:stCondLst>
                                            <p:cond delay="0"/>
                                          </p:stCondLst>
                                        </p:cTn>
                                        <p:tgtEl>
                                          <p:spTgt spid="59"/>
                                        </p:tgtEl>
                                        <p:attrNameLst>
                                          <p:attrName>style.visibility</p:attrName>
                                        </p:attrNameLst>
                                      </p:cBhvr>
                                      <p:to>
                                        <p:strVal val="visible"/>
                                      </p:to>
                                    </p:set>
                                  </p:childTnLst>
                                </p:cTn>
                              </p:par>
                            </p:childTnLst>
                          </p:cTn>
                        </p:par>
                      </p:childTnLst>
                    </p:cTn>
                  </p:par>
                  <p:par>
                    <p:cTn id="172" fill="hold">
                      <p:stCondLst>
                        <p:cond delay="indefinite"/>
                      </p:stCondLst>
                      <p:childTnLst>
                        <p:par>
                          <p:cTn id="173" fill="hold">
                            <p:stCondLst>
                              <p:cond delay="0"/>
                            </p:stCondLst>
                            <p:childTnLst>
                              <p:par>
                                <p:cTn id="174" presetID="1" presetClass="exit" presetSubtype="0" fill="hold" grpId="1" nodeType="clickEffect">
                                  <p:stCondLst>
                                    <p:cond delay="0"/>
                                  </p:stCondLst>
                                  <p:childTnLst>
                                    <p:set>
                                      <p:cBhvr>
                                        <p:cTn id="175" dur="1" fill="hold">
                                          <p:stCondLst>
                                            <p:cond delay="0"/>
                                          </p:stCondLst>
                                        </p:cTn>
                                        <p:tgtEl>
                                          <p:spTgt spid="54"/>
                                        </p:tgtEl>
                                        <p:attrNameLst>
                                          <p:attrName>style.visibility</p:attrName>
                                        </p:attrNameLst>
                                      </p:cBhvr>
                                      <p:to>
                                        <p:strVal val="hidden"/>
                                      </p:to>
                                    </p:set>
                                  </p:childTnLst>
                                </p:cTn>
                              </p:par>
                            </p:childTnLst>
                          </p:cTn>
                        </p:par>
                      </p:childTnLst>
                    </p:cTn>
                  </p:par>
                  <p:par>
                    <p:cTn id="176" fill="hold">
                      <p:stCondLst>
                        <p:cond delay="indefinite"/>
                      </p:stCondLst>
                      <p:childTnLst>
                        <p:par>
                          <p:cTn id="177" fill="hold">
                            <p:stCondLst>
                              <p:cond delay="0"/>
                            </p:stCondLst>
                            <p:childTnLst>
                              <p:par>
                                <p:cTn id="178" presetID="1" presetClass="exit" presetSubtype="0" fill="hold" grpId="1" nodeType="clickEffect">
                                  <p:stCondLst>
                                    <p:cond delay="0"/>
                                  </p:stCondLst>
                                  <p:childTnLst>
                                    <p:set>
                                      <p:cBhvr>
                                        <p:cTn id="179" dur="1" fill="hold">
                                          <p:stCondLst>
                                            <p:cond delay="0"/>
                                          </p:stCondLst>
                                        </p:cTn>
                                        <p:tgtEl>
                                          <p:spTgt spid="55"/>
                                        </p:tgtEl>
                                        <p:attrNameLst>
                                          <p:attrName>style.visibility</p:attrName>
                                        </p:attrNameLst>
                                      </p:cBhvr>
                                      <p:to>
                                        <p:strVal val="hidden"/>
                                      </p:to>
                                    </p:set>
                                  </p:childTnLst>
                                </p:cTn>
                              </p:par>
                            </p:childTnLst>
                          </p:cTn>
                        </p:par>
                      </p:childTnLst>
                    </p:cTn>
                  </p:par>
                  <p:par>
                    <p:cTn id="180" fill="hold">
                      <p:stCondLst>
                        <p:cond delay="indefinite"/>
                      </p:stCondLst>
                      <p:childTnLst>
                        <p:par>
                          <p:cTn id="181" fill="hold">
                            <p:stCondLst>
                              <p:cond delay="0"/>
                            </p:stCondLst>
                            <p:childTnLst>
                              <p:par>
                                <p:cTn id="182" presetID="1" presetClass="exit" presetSubtype="0" fill="hold" grpId="1" nodeType="clickEffect">
                                  <p:stCondLst>
                                    <p:cond delay="0"/>
                                  </p:stCondLst>
                                  <p:childTnLst>
                                    <p:set>
                                      <p:cBhvr>
                                        <p:cTn id="183" dur="1" fill="hold">
                                          <p:stCondLst>
                                            <p:cond delay="0"/>
                                          </p:stCondLst>
                                        </p:cTn>
                                        <p:tgtEl>
                                          <p:spTgt spid="56"/>
                                        </p:tgtEl>
                                        <p:attrNameLst>
                                          <p:attrName>style.visibility</p:attrName>
                                        </p:attrNameLst>
                                      </p:cBhvr>
                                      <p:to>
                                        <p:strVal val="hidden"/>
                                      </p:to>
                                    </p:set>
                                  </p:childTnLst>
                                </p:cTn>
                              </p:par>
                              <p:par>
                                <p:cTn id="184" presetID="1" presetClass="exit" presetSubtype="0" fill="hold" grpId="1" nodeType="withEffect">
                                  <p:stCondLst>
                                    <p:cond delay="0"/>
                                  </p:stCondLst>
                                  <p:childTnLst>
                                    <p:set>
                                      <p:cBhvr>
                                        <p:cTn id="185" dur="1" fill="hold">
                                          <p:stCondLst>
                                            <p:cond delay="0"/>
                                          </p:stCondLst>
                                        </p:cTn>
                                        <p:tgtEl>
                                          <p:spTgt spid="57"/>
                                        </p:tgtEl>
                                        <p:attrNameLst>
                                          <p:attrName>style.visibility</p:attrName>
                                        </p:attrNameLst>
                                      </p:cBhvr>
                                      <p:to>
                                        <p:strVal val="hidden"/>
                                      </p:to>
                                    </p:set>
                                  </p:childTnLst>
                                </p:cTn>
                              </p:par>
                              <p:par>
                                <p:cTn id="186" presetID="1" presetClass="exit" presetSubtype="0" fill="hold" grpId="1" nodeType="withEffect">
                                  <p:stCondLst>
                                    <p:cond delay="0"/>
                                  </p:stCondLst>
                                  <p:childTnLst>
                                    <p:set>
                                      <p:cBhvr>
                                        <p:cTn id="187" dur="1" fill="hold">
                                          <p:stCondLst>
                                            <p:cond delay="0"/>
                                          </p:stCondLst>
                                        </p:cTn>
                                        <p:tgtEl>
                                          <p:spTgt spid="58"/>
                                        </p:tgtEl>
                                        <p:attrNameLst>
                                          <p:attrName>style.visibility</p:attrName>
                                        </p:attrNameLst>
                                      </p:cBhvr>
                                      <p:to>
                                        <p:strVal val="hidden"/>
                                      </p:to>
                                    </p:set>
                                  </p:childTnLst>
                                </p:cTn>
                              </p:par>
                              <p:par>
                                <p:cTn id="188" presetID="1" presetClass="exit" presetSubtype="0" fill="hold" grpId="1" nodeType="withEffect">
                                  <p:stCondLst>
                                    <p:cond delay="0"/>
                                  </p:stCondLst>
                                  <p:childTnLst>
                                    <p:set>
                                      <p:cBhvr>
                                        <p:cTn id="189" dur="1" fill="hold">
                                          <p:stCondLst>
                                            <p:cond delay="0"/>
                                          </p:stCondLst>
                                        </p:cTn>
                                        <p:tgtEl>
                                          <p:spTgt spid="5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40" grpId="0" animBg="1"/>
      <p:bldP spid="40" grpId="1" animBg="1"/>
      <p:bldP spid="41" grpId="0" animBg="1"/>
      <p:bldP spid="41" grpId="1" animBg="1"/>
      <p:bldP spid="42" grpId="0" animBg="1"/>
      <p:bldP spid="42" grpId="1" animBg="1"/>
      <p:bldP spid="43" grpId="0" animBg="1"/>
      <p:bldP spid="43" grpId="1" animBg="1"/>
      <p:bldP spid="44" grpId="0" animBg="1"/>
      <p:bldP spid="44" grpId="1" animBg="1"/>
      <p:bldP spid="45" grpId="0" animBg="1"/>
      <p:bldP spid="45"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CF02B042-DD8F-4300-A6F4-B9450DE5DB91}"/>
                  </a:ext>
                </a:extLst>
              </p:cNvPr>
              <p:cNvGraphicFramePr>
                <a:graphicFrameLocks noGrp="1"/>
              </p:cNvGraphicFramePr>
              <p:nvPr>
                <p:extLst>
                  <p:ext uri="{D42A27DB-BD31-4B8C-83A1-F6EECF244321}">
                    <p14:modId xmlns:p14="http://schemas.microsoft.com/office/powerpoint/2010/main" val="1721000026"/>
                  </p:ext>
                </p:extLst>
              </p:nvPr>
            </p:nvGraphicFramePr>
            <p:xfrm>
              <a:off x="2233105" y="200287"/>
              <a:ext cx="4764974" cy="402480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1485095982"/>
                        </a:ext>
                      </a:extLst>
                    </a:gridCol>
                    <a:gridCol w="1482487">
                      <a:extLst>
                        <a:ext uri="{9D8B030D-6E8A-4147-A177-3AD203B41FA5}">
                          <a16:colId xmlns:a16="http://schemas.microsoft.com/office/drawing/2014/main" val="1904169922"/>
                        </a:ext>
                      </a:extLst>
                    </a:gridCol>
                    <a:gridCol w="1482487">
                      <a:extLst>
                        <a:ext uri="{9D8B030D-6E8A-4147-A177-3AD203B41FA5}">
                          <a16:colId xmlns:a16="http://schemas.microsoft.com/office/drawing/2014/main" val="169869236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r>
                            <a:rPr lang="en-GB" sz="2400" dirty="0">
                              <a:solidFill>
                                <a:sysClr val="windowText" lastClr="000000"/>
                              </a:solidFill>
                              <a:latin typeface="+mn-lt"/>
                            </a:rPr>
                            <a:t>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10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20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30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40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solidFill>
                                <a:sysClr val="windowText" lastClr="000000"/>
                              </a:solidFill>
                              <a:latin typeface="+mn-lt"/>
                            </a:rPr>
                            <a:t>50 </a:t>
                          </a:r>
                          <a14:m>
                            <m:oMath xmlns:m="http://schemas.openxmlformats.org/officeDocument/2006/math">
                              <m:r>
                                <a:rPr lang="en-GB" sz="2400" i="1" smtClean="0">
                                  <a:solidFill>
                                    <a:sysClr val="windowText" lastClr="000000"/>
                                  </a:solidFill>
                                  <a:latin typeface="Cambria Math" panose="02040503050406030204" pitchFamily="18" charset="0"/>
                                  <a:ea typeface="Cambria Math" panose="02040503050406030204" pitchFamily="18" charset="0"/>
                                </a:rPr>
                                <m:t>≤</m:t>
                              </m:r>
                              <m:r>
                                <a:rPr lang="en-GB" sz="2400" b="0" i="1" smtClean="0">
                                  <a:solidFill>
                                    <a:sysClr val="windowText" lastClr="000000"/>
                                  </a:solidFill>
                                  <a:latin typeface="Cambria Math" panose="02040503050406030204" pitchFamily="18" charset="0"/>
                                  <a:ea typeface="Cambria Math" panose="02040503050406030204" pitchFamily="18" charset="0"/>
                                </a:rPr>
                                <m:t>𝑎</m:t>
                              </m:r>
                              <m:r>
                                <a:rPr lang="en-GB" sz="2400" b="0" i="1" smtClean="0">
                                  <a:solidFill>
                                    <a:sysClr val="windowText" lastClr="000000"/>
                                  </a:solidFill>
                                  <a:latin typeface="Cambria Math" panose="02040503050406030204" pitchFamily="18" charset="0"/>
                                  <a:ea typeface="Cambria Math" panose="02040503050406030204" pitchFamily="18" charset="0"/>
                                </a:rPr>
                                <m:t>&lt;</m:t>
                              </m:r>
                            </m:oMath>
                          </a14:m>
                          <a:r>
                            <a:rPr lang="en-GB" sz="2400" dirty="0">
                              <a:solidFill>
                                <a:sysClr val="windowText" lastClr="000000"/>
                              </a:solidFill>
                              <a:latin typeface="+mn-lt"/>
                            </a:rPr>
                            <a:t> 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1637343"/>
                      </a:ext>
                    </a:extLst>
                  </a:tr>
                  <a:tr h="370840">
                    <a:tc>
                      <a:txBody>
                        <a:bodyPr/>
                        <a:lstStyle/>
                        <a:p>
                          <a:pPr algn="ctr"/>
                          <a:r>
                            <a:rPr lang="en-GB" sz="2400" dirty="0">
                              <a:solidFill>
                                <a:sysClr val="windowText" lastClr="000000"/>
                              </a:solidFill>
                              <a:latin typeface="+mn-lt"/>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Choice>
        <mc:Fallback xmlns="">
          <p:graphicFrame>
            <p:nvGraphicFramePr>
              <p:cNvPr id="5" name="Table 4">
                <a:extLst>
                  <a:ext uri="{FF2B5EF4-FFF2-40B4-BE49-F238E27FC236}">
                    <a16:creationId xmlns:a16="http://schemas.microsoft.com/office/drawing/2014/main" id="{CF02B042-DD8F-4300-A6F4-B9450DE5DB91}"/>
                  </a:ext>
                </a:extLst>
              </p:cNvPr>
              <p:cNvGraphicFramePr>
                <a:graphicFrameLocks noGrp="1"/>
              </p:cNvGraphicFramePr>
              <p:nvPr>
                <p:extLst>
                  <p:ext uri="{D42A27DB-BD31-4B8C-83A1-F6EECF244321}">
                    <p14:modId xmlns:p14="http://schemas.microsoft.com/office/powerpoint/2010/main" val="1721000026"/>
                  </p:ext>
                </p:extLst>
              </p:nvPr>
            </p:nvGraphicFramePr>
            <p:xfrm>
              <a:off x="2233105" y="200287"/>
              <a:ext cx="4764974" cy="402480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1485095982"/>
                        </a:ext>
                      </a:extLst>
                    </a:gridCol>
                    <a:gridCol w="1482487">
                      <a:extLst>
                        <a:ext uri="{9D8B030D-6E8A-4147-A177-3AD203B41FA5}">
                          <a16:colId xmlns:a16="http://schemas.microsoft.com/office/drawing/2014/main" val="1904169922"/>
                        </a:ext>
                      </a:extLst>
                    </a:gridCol>
                    <a:gridCol w="1482487">
                      <a:extLst>
                        <a:ext uri="{9D8B030D-6E8A-4147-A177-3AD203B41FA5}">
                          <a16:colId xmlns:a16="http://schemas.microsoft.com/office/drawing/2014/main" val="1698692361"/>
                        </a:ext>
                      </a:extLst>
                    </a:gridCol>
                  </a:tblGrid>
                  <a:tr h="824400">
                    <a:tc>
                      <a:txBody>
                        <a:bodyPr/>
                        <a:lstStyle/>
                        <a:p>
                          <a:pPr algn="ctr"/>
                          <a:r>
                            <a:rPr lang="en-GB" sz="2400" b="0" dirty="0">
                              <a:solidFill>
                                <a:sysClr val="windowText" lastClr="000000"/>
                              </a:solidFill>
                              <a:latin typeface="+mn-lt"/>
                            </a:rPr>
                            <a:t>Age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r>
                            <a:rPr lang="en-GB" sz="2400" b="0" dirty="0">
                              <a:solidFill>
                                <a:sysClr val="windowText" lastClr="000000"/>
                              </a:solidFill>
                              <a:latin typeface="+mn-lt"/>
                            </a:rPr>
                            <a:t>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9" t="-182667" r="-166102" b="-630667"/>
                          </a:stretch>
                        </a:blip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9" t="-282667" r="-166102" b="-530667"/>
                          </a:stretch>
                        </a:blipFill>
                      </a:tcPr>
                    </a:tc>
                    <a:tc>
                      <a:txBody>
                        <a:bodyPr/>
                        <a:lstStyle/>
                        <a:p>
                          <a:pPr algn="ctr"/>
                          <a:r>
                            <a:rPr lang="en-GB" sz="2400" dirty="0">
                              <a:solidFill>
                                <a:sysClr val="windowText" lastClr="000000"/>
                              </a:solidFill>
                              <a:latin typeface="+mn-lt"/>
                            </a:rPr>
                            <a:t>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9" t="-382667" r="-166102" b="-430667"/>
                          </a:stretch>
                        </a:blipFill>
                      </a:tcPr>
                    </a:tc>
                    <a:tc>
                      <a:txBody>
                        <a:bodyPr/>
                        <a:lstStyle/>
                        <a:p>
                          <a:pPr algn="ctr"/>
                          <a:r>
                            <a:rPr lang="en-GB" sz="2400" dirty="0">
                              <a:solidFill>
                                <a:sysClr val="windowText" lastClr="000000"/>
                              </a:solidFill>
                              <a:latin typeface="+mn-lt"/>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9" t="-482667" r="-166102" b="-330667"/>
                          </a:stretch>
                        </a:blipFill>
                      </a:tcPr>
                    </a:tc>
                    <a:tc>
                      <a:txBody>
                        <a:bodyPr/>
                        <a:lstStyle/>
                        <a:p>
                          <a:pPr algn="ctr"/>
                          <a:r>
                            <a:rPr lang="en-GB" sz="2400" dirty="0">
                              <a:solidFill>
                                <a:sysClr val="windowText" lastClr="000000"/>
                              </a:solidFill>
                              <a:latin typeface="+mn-lt"/>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9" t="-575000" r="-166102" b="-226316"/>
                          </a:stretch>
                        </a:blipFill>
                      </a:tcPr>
                    </a:tc>
                    <a:tc>
                      <a:txBody>
                        <a:bodyPr/>
                        <a:lstStyle/>
                        <a:p>
                          <a:pPr algn="ctr"/>
                          <a:r>
                            <a:rPr lang="en-GB" sz="2400" dirty="0">
                              <a:solidFill>
                                <a:sysClr val="windowText" lastClr="000000"/>
                              </a:solidFill>
                              <a:latin typeface="+mn-lt"/>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45720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339" t="-684000" r="-166102" b="-129333"/>
                          </a:stretch>
                        </a:blipFill>
                      </a:tcPr>
                    </a:tc>
                    <a:tc>
                      <a:txBody>
                        <a:bodyPr/>
                        <a:lstStyle/>
                        <a:p>
                          <a:pPr algn="ctr"/>
                          <a:r>
                            <a:rPr lang="en-GB" sz="2400" dirty="0">
                              <a:solidFill>
                                <a:sysClr val="windowText" lastClr="000000"/>
                              </a:solidFill>
                              <a:latin typeface="+mn-lt"/>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11637343"/>
                      </a:ext>
                    </a:extLst>
                  </a:tr>
                  <a:tr h="457200">
                    <a:tc>
                      <a:txBody>
                        <a:bodyPr/>
                        <a:lstStyle/>
                        <a:p>
                          <a:pPr algn="ctr"/>
                          <a:r>
                            <a:rPr lang="en-GB" sz="2400" dirty="0">
                              <a:solidFill>
                                <a:sysClr val="windowText" lastClr="000000"/>
                              </a:solidFill>
                              <a:latin typeface="+mn-lt"/>
                            </a:rPr>
                            <a:t>Total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dirty="0">
                              <a:solidFill>
                                <a:sysClr val="windowText" lastClr="000000"/>
                              </a:solidFill>
                              <a:latin typeface="+mn-lt"/>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sz="2400" dirty="0">
                            <a:solidFill>
                              <a:sysClr val="windowText" lastClr="000000"/>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ash"/>
                          <a:round/>
                          <a:headEnd type="none" w="med" len="med"/>
                          <a:tailEnd type="none" w="med" len="med"/>
                        </a:lnB>
                        <a:solidFill>
                          <a:schemeClr val="bg1"/>
                        </a:solidFill>
                      </a:tcPr>
                    </a:tc>
                    <a:extLst>
                      <a:ext uri="{0D108BD9-81ED-4DB2-BD59-A6C34878D82A}">
                        <a16:rowId xmlns:a16="http://schemas.microsoft.com/office/drawing/2014/main" val="1623415588"/>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8" name="Table 7">
                <a:extLst>
                  <a:ext uri="{FF2B5EF4-FFF2-40B4-BE49-F238E27FC236}">
                    <a16:creationId xmlns:a16="http://schemas.microsoft.com/office/drawing/2014/main" id="{DB6A9DAB-B036-4C70-AF39-16201AABD54B}"/>
                  </a:ext>
                </a:extLst>
              </p:cNvPr>
              <p:cNvGraphicFramePr>
                <a:graphicFrameLocks noGrp="1"/>
              </p:cNvGraphicFramePr>
              <p:nvPr>
                <p:extLst>
                  <p:ext uri="{D42A27DB-BD31-4B8C-83A1-F6EECF244321}">
                    <p14:modId xmlns:p14="http://schemas.microsoft.com/office/powerpoint/2010/main" val="3174333308"/>
                  </p:ext>
                </p:extLst>
              </p:nvPr>
            </p:nvGraphicFramePr>
            <p:xfrm>
              <a:off x="7003871" y="195088"/>
              <a:ext cx="2525651" cy="4023360"/>
            </p:xfrm>
            <a:graphic>
              <a:graphicData uri="http://schemas.openxmlformats.org/drawingml/2006/table">
                <a:tbl>
                  <a:tblPr firstRow="1" bandRow="1">
                    <a:tableStyleId>{5C22544A-7EE6-4342-B048-85BDC9FD1C3A}</a:tableStyleId>
                  </a:tblPr>
                  <a:tblGrid>
                    <a:gridCol w="2525651">
                      <a:extLst>
                        <a:ext uri="{9D8B030D-6E8A-4147-A177-3AD203B41FA5}">
                          <a16:colId xmlns:a16="http://schemas.microsoft.com/office/drawing/2014/main" val="1698692361"/>
                        </a:ext>
                      </a:extLst>
                    </a:gridCol>
                  </a:tblGrid>
                  <a:tr h="370840">
                    <a:tc>
                      <a:txBody>
                        <a:bodyPr/>
                        <a:lstStyle/>
                        <a:p>
                          <a:pPr algn="ctr"/>
                          <a:r>
                            <a:rPr lang="en-GB" sz="2400" b="0" dirty="0">
                              <a:solidFill>
                                <a:sysClr val="windowText" lastClr="000000"/>
                              </a:solidFill>
                              <a:latin typeface="+mn-lt"/>
                            </a:rPr>
                            <a:t>Frequency </a:t>
                          </a:r>
                          <a14:m>
                            <m:oMath xmlns:m="http://schemas.openxmlformats.org/officeDocument/2006/math">
                              <m:r>
                                <a:rPr lang="en-GB" sz="2400" b="0" i="1" smtClean="0">
                                  <a:solidFill>
                                    <a:sysClr val="windowText" lastClr="000000"/>
                                  </a:solidFill>
                                  <a:latin typeface="Cambria Math" panose="02040503050406030204" pitchFamily="18" charset="0"/>
                                  <a:ea typeface="Cambria Math" panose="02040503050406030204" pitchFamily="18" charset="0"/>
                                </a:rPr>
                                <m:t>×</m:t>
                              </m:r>
                            </m:oMath>
                          </a14:m>
                          <a:r>
                            <a:rPr lang="en-GB" sz="2400" b="0" dirty="0">
                              <a:solidFill>
                                <a:sysClr val="windowText" lastClr="000000"/>
                              </a:solidFill>
                              <a:latin typeface="+mn-lt"/>
                            </a:rPr>
                            <a:t> midpoint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3131414718"/>
                      </a:ext>
                    </a:extLst>
                  </a:tr>
                  <a:tr h="370840">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370840">
                    <a:tc>
                      <a:txBody>
                        <a:bodyPr/>
                        <a:lstStyle/>
                        <a:p>
                          <a:pPr algn="ctr"/>
                          <a:r>
                            <a:rPr lang="en-GB" sz="2400" dirty="0">
                              <a:solidFill>
                                <a:sysClr val="windowText" lastClr="000000"/>
                              </a:solidFill>
                              <a:latin typeface="+mn-lt"/>
                            </a:rPr>
                            <a:t>195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370840">
                    <a:tc>
                      <a:txBody>
                        <a:bodyPr/>
                        <a:lstStyle/>
                        <a:p>
                          <a:pPr algn="ctr"/>
                          <a:r>
                            <a:rPr lang="en-GB" sz="2400" dirty="0">
                              <a:solidFill>
                                <a:sysClr val="windowText" lastClr="000000"/>
                              </a:solidFill>
                              <a:latin typeface="+mn-lt"/>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370840">
                    <a:tc>
                      <a:txBody>
                        <a:bodyPr/>
                        <a:lstStyle/>
                        <a:p>
                          <a:pPr algn="ctr"/>
                          <a:r>
                            <a:rPr lang="en-GB" sz="2400" dirty="0">
                              <a:solidFill>
                                <a:sysClr val="windowText" lastClr="000000"/>
                              </a:solidFill>
                              <a:latin typeface="+mn-lt"/>
                            </a:rPr>
                            <a:t>175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370840">
                    <a:tc>
                      <a:txBody>
                        <a:bodyPr/>
                        <a:lstStyle/>
                        <a:p>
                          <a:pPr algn="ctr"/>
                          <a:r>
                            <a:rPr lang="en-GB" sz="2400" dirty="0">
                              <a:solidFill>
                                <a:sysClr val="windowText" lastClr="000000"/>
                              </a:solidFill>
                              <a:latin typeface="+mn-lt"/>
                            </a:rPr>
                            <a:t>135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370840">
                    <a:tc>
                      <a:txBody>
                        <a:bodyPr/>
                        <a:lstStyle/>
                        <a:p>
                          <a:pPr algn="ctr"/>
                          <a:r>
                            <a:rPr lang="en-GB" sz="2400" dirty="0">
                              <a:solidFill>
                                <a:sysClr val="windowText" lastClr="000000"/>
                              </a:solidFill>
                              <a:latin typeface="+mn-lt"/>
                            </a:rPr>
                            <a:t>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r h="370840">
                    <a:tc>
                      <a:txBody>
                        <a:bodyPr/>
                        <a:lstStyle/>
                        <a:p>
                          <a:pPr algn="ctr"/>
                          <a:r>
                            <a:rPr lang="en-GB" sz="2400" dirty="0">
                              <a:solidFill>
                                <a:sysClr val="windowText" lastClr="000000"/>
                              </a:solidFill>
                              <a:latin typeface="+mn-lt"/>
                            </a:rPr>
                            <a:t>730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0667595"/>
                      </a:ext>
                    </a:extLst>
                  </a:tr>
                </a:tbl>
              </a:graphicData>
            </a:graphic>
          </p:graphicFrame>
        </mc:Choice>
        <mc:Fallback xmlns="">
          <p:graphicFrame>
            <p:nvGraphicFramePr>
              <p:cNvPr id="8" name="Table 7">
                <a:extLst>
                  <a:ext uri="{FF2B5EF4-FFF2-40B4-BE49-F238E27FC236}">
                    <a16:creationId xmlns:a16="http://schemas.microsoft.com/office/drawing/2014/main" id="{DB6A9DAB-B036-4C70-AF39-16201AABD54B}"/>
                  </a:ext>
                </a:extLst>
              </p:cNvPr>
              <p:cNvGraphicFramePr>
                <a:graphicFrameLocks noGrp="1"/>
              </p:cNvGraphicFramePr>
              <p:nvPr>
                <p:extLst>
                  <p:ext uri="{D42A27DB-BD31-4B8C-83A1-F6EECF244321}">
                    <p14:modId xmlns:p14="http://schemas.microsoft.com/office/powerpoint/2010/main" val="3174333308"/>
                  </p:ext>
                </p:extLst>
              </p:nvPr>
            </p:nvGraphicFramePr>
            <p:xfrm>
              <a:off x="7003871" y="195088"/>
              <a:ext cx="2525651" cy="4023360"/>
            </p:xfrm>
            <a:graphic>
              <a:graphicData uri="http://schemas.openxmlformats.org/drawingml/2006/table">
                <a:tbl>
                  <a:tblPr firstRow="1" bandRow="1">
                    <a:tableStyleId>{5C22544A-7EE6-4342-B048-85BDC9FD1C3A}</a:tableStyleId>
                  </a:tblPr>
                  <a:tblGrid>
                    <a:gridCol w="2525651">
                      <a:extLst>
                        <a:ext uri="{9D8B030D-6E8A-4147-A177-3AD203B41FA5}">
                          <a16:colId xmlns:a16="http://schemas.microsoft.com/office/drawing/2014/main" val="1698692361"/>
                        </a:ext>
                      </a:extLst>
                    </a:gridCol>
                  </a:tblGrid>
                  <a:tr h="822960">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4"/>
                          <a:stretch>
                            <a:fillRect l="-240" t="-5926" r="-481" b="-405926"/>
                          </a:stretch>
                        </a:blipFill>
                      </a:tcPr>
                    </a:tc>
                    <a:extLst>
                      <a:ext uri="{0D108BD9-81ED-4DB2-BD59-A6C34878D82A}">
                        <a16:rowId xmlns:a16="http://schemas.microsoft.com/office/drawing/2014/main" val="3131414718"/>
                      </a:ext>
                    </a:extLst>
                  </a:tr>
                  <a:tr h="457200">
                    <a:tc>
                      <a:txBody>
                        <a:bodyPr/>
                        <a:lstStyle/>
                        <a:p>
                          <a:pPr algn="ctr"/>
                          <a:r>
                            <a:rPr lang="en-GB" sz="2400" dirty="0">
                              <a:solidFill>
                                <a:sysClr val="windowText" lastClr="000000"/>
                              </a:solidFill>
                              <a:latin typeface="+mn-lt"/>
                            </a:rPr>
                            <a:t>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09952425"/>
                      </a:ext>
                    </a:extLst>
                  </a:tr>
                  <a:tr h="457200">
                    <a:tc>
                      <a:txBody>
                        <a:bodyPr/>
                        <a:lstStyle/>
                        <a:p>
                          <a:pPr algn="ctr"/>
                          <a:r>
                            <a:rPr lang="en-GB" sz="2400" dirty="0">
                              <a:solidFill>
                                <a:sysClr val="windowText" lastClr="000000"/>
                              </a:solidFill>
                              <a:latin typeface="+mn-lt"/>
                            </a:rPr>
                            <a:t>195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61367960"/>
                      </a:ext>
                    </a:extLst>
                  </a:tr>
                  <a:tr h="457200">
                    <a:tc>
                      <a:txBody>
                        <a:bodyPr/>
                        <a:lstStyle/>
                        <a:p>
                          <a:pPr algn="ctr"/>
                          <a:r>
                            <a:rPr lang="en-GB" sz="2400" dirty="0">
                              <a:solidFill>
                                <a:sysClr val="windowText" lastClr="000000"/>
                              </a:solidFill>
                              <a:latin typeface="+mn-lt"/>
                            </a:rPr>
                            <a:t>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8990152"/>
                      </a:ext>
                    </a:extLst>
                  </a:tr>
                  <a:tr h="457200">
                    <a:tc>
                      <a:txBody>
                        <a:bodyPr/>
                        <a:lstStyle/>
                        <a:p>
                          <a:pPr algn="ctr"/>
                          <a:r>
                            <a:rPr lang="en-GB" sz="2400" dirty="0">
                              <a:solidFill>
                                <a:sysClr val="windowText" lastClr="000000"/>
                              </a:solidFill>
                              <a:latin typeface="+mn-lt"/>
                            </a:rPr>
                            <a:t>175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1060150"/>
                      </a:ext>
                    </a:extLst>
                  </a:tr>
                  <a:tr h="457200">
                    <a:tc>
                      <a:txBody>
                        <a:bodyPr/>
                        <a:lstStyle/>
                        <a:p>
                          <a:pPr algn="ctr"/>
                          <a:r>
                            <a:rPr lang="en-GB" sz="2400" dirty="0">
                              <a:solidFill>
                                <a:sysClr val="windowText" lastClr="000000"/>
                              </a:solidFill>
                              <a:latin typeface="+mn-lt"/>
                            </a:rPr>
                            <a:t>135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3193030"/>
                      </a:ext>
                    </a:extLst>
                  </a:tr>
                  <a:tr h="457200">
                    <a:tc>
                      <a:txBody>
                        <a:bodyPr/>
                        <a:lstStyle/>
                        <a:p>
                          <a:pPr algn="ctr"/>
                          <a:r>
                            <a:rPr lang="en-GB" sz="2400" dirty="0">
                              <a:solidFill>
                                <a:sysClr val="windowText" lastClr="000000"/>
                              </a:solidFill>
                              <a:latin typeface="+mn-lt"/>
                            </a:rPr>
                            <a:t>110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23415588"/>
                      </a:ext>
                    </a:extLst>
                  </a:tr>
                  <a:tr h="457200">
                    <a:tc>
                      <a:txBody>
                        <a:bodyPr/>
                        <a:lstStyle/>
                        <a:p>
                          <a:pPr algn="ctr"/>
                          <a:r>
                            <a:rPr lang="en-GB" sz="2400" dirty="0">
                              <a:solidFill>
                                <a:sysClr val="windowText" lastClr="000000"/>
                              </a:solidFill>
                              <a:latin typeface="+mn-lt"/>
                            </a:rPr>
                            <a:t>730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0667595"/>
                      </a:ext>
                    </a:extLst>
                  </a:tr>
                </a:tbl>
              </a:graphicData>
            </a:graphic>
          </p:graphicFrame>
        </mc:Fallback>
      </mc:AlternateContent>
      <p:sp>
        <p:nvSpPr>
          <p:cNvPr id="15" name="Rectangle 14">
            <a:extLst>
              <a:ext uri="{FF2B5EF4-FFF2-40B4-BE49-F238E27FC236}">
                <a16:creationId xmlns:a16="http://schemas.microsoft.com/office/drawing/2014/main" id="{FD7E3DCD-E66B-4F45-9912-F6D1F3724250}"/>
              </a:ext>
            </a:extLst>
          </p:cNvPr>
          <p:cNvSpPr/>
          <p:nvPr/>
        </p:nvSpPr>
        <p:spPr>
          <a:xfrm>
            <a:off x="4464130" y="3870665"/>
            <a:ext cx="524387"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9" name="Rectangle 28">
            <a:extLst>
              <a:ext uri="{FF2B5EF4-FFF2-40B4-BE49-F238E27FC236}">
                <a16:creationId xmlns:a16="http://schemas.microsoft.com/office/drawing/2014/main" id="{2E76F94D-D43C-4884-A0A3-D39C594DAC9D}"/>
              </a:ext>
            </a:extLst>
          </p:cNvPr>
          <p:cNvSpPr/>
          <p:nvPr/>
        </p:nvSpPr>
        <p:spPr>
          <a:xfrm>
            <a:off x="7512949" y="3831966"/>
            <a:ext cx="438150"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0" name="Rectangle 29">
            <a:extLst>
              <a:ext uri="{FF2B5EF4-FFF2-40B4-BE49-F238E27FC236}">
                <a16:creationId xmlns:a16="http://schemas.microsoft.com/office/drawing/2014/main" id="{4157D15D-30C0-4075-A09F-A1D7F97ACE49}"/>
              </a:ext>
            </a:extLst>
          </p:cNvPr>
          <p:cNvSpPr/>
          <p:nvPr/>
        </p:nvSpPr>
        <p:spPr>
          <a:xfrm>
            <a:off x="7663747" y="3784202"/>
            <a:ext cx="1565356" cy="329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2577B40A-D229-4D57-9104-5CFDC1E202E7}"/>
                  </a:ext>
                </a:extLst>
              </p:cNvPr>
              <p:cNvSpPr txBox="1"/>
              <p:nvPr/>
            </p:nvSpPr>
            <p:spPr>
              <a:xfrm>
                <a:off x="4712016" y="5157195"/>
                <a:ext cx="720069" cy="7764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GB" sz="2400" i="1" dirty="0">
                              <a:latin typeface="Cambria Math" panose="02040503050406030204" pitchFamily="18" charset="0"/>
                            </a:rPr>
                          </m:ctrlPr>
                        </m:fPr>
                        <m:num>
                          <m:r>
                            <m:rPr>
                              <m:nor/>
                            </m:rPr>
                            <a:rPr lang="en-GB" sz="2400" i="0" dirty="0"/>
                            <m:t>730</m:t>
                          </m:r>
                        </m:num>
                        <m:den>
                          <m:r>
                            <m:rPr>
                              <m:nor/>
                            </m:rPr>
                            <a:rPr lang="en-GB" sz="2400" i="0" dirty="0"/>
                            <m:t>30</m:t>
                          </m:r>
                        </m:den>
                      </m:f>
                    </m:oMath>
                  </m:oMathPara>
                </a14:m>
                <a:endParaRPr lang="en-GB" sz="2400" dirty="0"/>
              </a:p>
            </p:txBody>
          </p:sp>
        </mc:Choice>
        <mc:Fallback xmlns="">
          <p:sp>
            <p:nvSpPr>
              <p:cNvPr id="31" name="TextBox 30">
                <a:extLst>
                  <a:ext uri="{FF2B5EF4-FFF2-40B4-BE49-F238E27FC236}">
                    <a16:creationId xmlns:a16="http://schemas.microsoft.com/office/drawing/2014/main" id="{2577B40A-D229-4D57-9104-5CFDC1E202E7}"/>
                  </a:ext>
                </a:extLst>
              </p:cNvPr>
              <p:cNvSpPr txBox="1">
                <a:spLocks noRot="1" noChangeAspect="1" noMove="1" noResize="1" noEditPoints="1" noAdjustHandles="1" noChangeArrowheads="1" noChangeShapeType="1" noTextEdit="1"/>
              </p:cNvSpPr>
              <p:nvPr/>
            </p:nvSpPr>
            <p:spPr>
              <a:xfrm>
                <a:off x="4712016" y="5157195"/>
                <a:ext cx="720069" cy="776431"/>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CC6F90E1-63FF-4F9D-83BF-87BBD79604B3}"/>
                  </a:ext>
                </a:extLst>
              </p:cNvPr>
              <p:cNvSpPr txBox="1"/>
              <p:nvPr/>
            </p:nvSpPr>
            <p:spPr>
              <a:xfrm>
                <a:off x="5329680" y="5362742"/>
                <a:ext cx="1026243" cy="461665"/>
              </a:xfrm>
              <a:prstGeom prst="rect">
                <a:avLst/>
              </a:prstGeom>
              <a:noFill/>
            </p:spPr>
            <p:txBody>
              <a:bodyPr wrap="none" rtlCol="0">
                <a:spAutoFit/>
              </a:bodyPr>
              <a:lstStyle/>
              <a:p>
                <a14:m>
                  <m:oMath xmlns:m="http://schemas.openxmlformats.org/officeDocument/2006/math">
                    <m:r>
                      <a:rPr lang="en-GB" sz="2400" i="1" dirty="0">
                        <a:latin typeface="Cambria Math" panose="02040503050406030204" pitchFamily="18" charset="0"/>
                      </a:rPr>
                      <m:t>=</m:t>
                    </m:r>
                  </m:oMath>
                </a14:m>
                <a:r>
                  <a:rPr lang="en-GB" sz="2400" dirty="0"/>
                  <a:t> 24.3</a:t>
                </a:r>
              </a:p>
            </p:txBody>
          </p:sp>
        </mc:Choice>
        <mc:Fallback xmlns="">
          <p:sp>
            <p:nvSpPr>
              <p:cNvPr id="32" name="TextBox 31">
                <a:extLst>
                  <a:ext uri="{FF2B5EF4-FFF2-40B4-BE49-F238E27FC236}">
                    <a16:creationId xmlns:a16="http://schemas.microsoft.com/office/drawing/2014/main" id="{CC6F90E1-63FF-4F9D-83BF-87BBD79604B3}"/>
                  </a:ext>
                </a:extLst>
              </p:cNvPr>
              <p:cNvSpPr txBox="1">
                <a:spLocks noRot="1" noChangeAspect="1" noMove="1" noResize="1" noEditPoints="1" noAdjustHandles="1" noChangeArrowheads="1" noChangeShapeType="1" noTextEdit="1"/>
              </p:cNvSpPr>
              <p:nvPr/>
            </p:nvSpPr>
            <p:spPr>
              <a:xfrm>
                <a:off x="5329680" y="5362742"/>
                <a:ext cx="1026243" cy="461665"/>
              </a:xfrm>
              <a:prstGeom prst="rect">
                <a:avLst/>
              </a:prstGeom>
              <a:blipFill>
                <a:blip r:embed="rId6"/>
                <a:stretch>
                  <a:fillRect t="-10667" r="-7692" b="-30667"/>
                </a:stretch>
              </a:blipFill>
            </p:spPr>
            <p:txBody>
              <a:bodyPr/>
              <a:lstStyle/>
              <a:p>
                <a:r>
                  <a:rPr lang="en-GB">
                    <a:noFill/>
                  </a:rPr>
                  <a:t> </a:t>
                </a:r>
              </a:p>
            </p:txBody>
          </p:sp>
        </mc:Fallback>
      </mc:AlternateContent>
      <p:sp>
        <p:nvSpPr>
          <p:cNvPr id="33" name="TextBox 32">
            <a:extLst>
              <a:ext uri="{FF2B5EF4-FFF2-40B4-BE49-F238E27FC236}">
                <a16:creationId xmlns:a16="http://schemas.microsoft.com/office/drawing/2014/main" id="{25E55A0B-2CAE-4124-8B44-EB6D63F036CE}"/>
              </a:ext>
            </a:extLst>
          </p:cNvPr>
          <p:cNvSpPr txBox="1"/>
          <p:nvPr/>
        </p:nvSpPr>
        <p:spPr>
          <a:xfrm>
            <a:off x="6901789" y="5157195"/>
            <a:ext cx="4654627" cy="830997"/>
          </a:xfrm>
          <a:prstGeom prst="rect">
            <a:avLst/>
          </a:prstGeom>
          <a:noFill/>
        </p:spPr>
        <p:txBody>
          <a:bodyPr wrap="square" rtlCol="0">
            <a:spAutoFit/>
          </a:bodyPr>
          <a:lstStyle/>
          <a:p>
            <a:r>
              <a:rPr lang="en-GB" sz="2400" dirty="0">
                <a:solidFill>
                  <a:srgbClr val="002060"/>
                </a:solidFill>
              </a:rPr>
              <a:t>The estimated mean age of the people in the park is 24.3 years.</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CD24690B-C678-0DD0-3199-F59CC5E47283}"/>
                  </a:ext>
                </a:extLst>
              </p:cNvPr>
              <p:cNvSpPr txBox="1"/>
              <p:nvPr/>
            </p:nvSpPr>
            <p:spPr>
              <a:xfrm>
                <a:off x="533473" y="4506336"/>
                <a:ext cx="3399264" cy="57515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panose="02040503050406030204" pitchFamily="18" charset="0"/>
                        </a:rPr>
                        <m:t>𝑀𝑒𝑎𝑛</m:t>
                      </m:r>
                      <m:r>
                        <a:rPr lang="en-GB" b="0" i="1" smtClean="0">
                          <a:latin typeface="Cambria Math" panose="02040503050406030204" pitchFamily="18" charset="0"/>
                        </a:rPr>
                        <m:t>=</m:t>
                      </m:r>
                      <m:f>
                        <m:fPr>
                          <m:ctrlPr>
                            <a:rPr lang="en-GB" i="1" smtClean="0">
                              <a:latin typeface="Cambria Math" panose="02040503050406030204" pitchFamily="18" charset="0"/>
                            </a:rPr>
                          </m:ctrlPr>
                        </m:fPr>
                        <m:num>
                          <m:r>
                            <a:rPr lang="en-GB" b="0" i="1" smtClean="0">
                              <a:latin typeface="Cambria Math" panose="02040503050406030204" pitchFamily="18" charset="0"/>
                            </a:rPr>
                            <m:t>𝑇𝑜𝑡𝑎𝑙</m:t>
                          </m:r>
                          <m:r>
                            <a:rPr lang="en-GB" b="0" i="1" smtClean="0">
                              <a:latin typeface="Cambria Math" panose="02040503050406030204" pitchFamily="18" charset="0"/>
                            </a:rPr>
                            <m:t> </m:t>
                          </m:r>
                          <m:r>
                            <a:rPr lang="en-GB" b="0" i="1" smtClean="0">
                              <a:latin typeface="Cambria Math" panose="02040503050406030204" pitchFamily="18" charset="0"/>
                            </a:rPr>
                            <m:t>𝑒𝑠𝑡𝑖𝑚𝑎𝑡𝑒</m:t>
                          </m:r>
                          <m:r>
                            <a:rPr lang="en-GB" b="0" i="1" smtClean="0">
                              <a:latin typeface="Cambria Math" panose="02040503050406030204" pitchFamily="18" charset="0"/>
                            </a:rPr>
                            <m:t> </m:t>
                          </m:r>
                          <m:r>
                            <a:rPr lang="en-GB" b="0" i="1" smtClean="0">
                              <a:latin typeface="Cambria Math" panose="02040503050406030204" pitchFamily="18" charset="0"/>
                            </a:rPr>
                            <m:t>𝑜𝑓</m:t>
                          </m:r>
                          <m:r>
                            <a:rPr lang="en-GB" b="0" i="1" smtClean="0">
                              <a:latin typeface="Cambria Math" panose="02040503050406030204" pitchFamily="18" charset="0"/>
                            </a:rPr>
                            <m:t> </m:t>
                          </m:r>
                          <m:r>
                            <a:rPr lang="en-GB" b="0" i="1" smtClean="0">
                              <a:latin typeface="Cambria Math" panose="02040503050406030204" pitchFamily="18" charset="0"/>
                            </a:rPr>
                            <m:t>𝑎𝑔𝑒</m:t>
                          </m:r>
                        </m:num>
                        <m:den>
                          <m:r>
                            <a:rPr lang="en-GB" b="0" i="1" smtClean="0">
                              <a:latin typeface="Cambria Math" panose="02040503050406030204" pitchFamily="18" charset="0"/>
                            </a:rPr>
                            <m:t>𝑇𝑜𝑡𝑎𝑙</m:t>
                          </m:r>
                          <m:r>
                            <a:rPr lang="en-GB" b="0" i="1" smtClean="0">
                              <a:latin typeface="Cambria Math" panose="02040503050406030204" pitchFamily="18" charset="0"/>
                            </a:rPr>
                            <m:t> </m:t>
                          </m:r>
                          <m:r>
                            <a:rPr lang="en-GB" b="0" i="1" smtClean="0">
                              <a:latin typeface="Cambria Math" panose="02040503050406030204" pitchFamily="18" charset="0"/>
                            </a:rPr>
                            <m:t>𝑛𝑢𝑚𝑏𝑒𝑟</m:t>
                          </m:r>
                          <m:r>
                            <a:rPr lang="en-GB" b="0" i="1" smtClean="0">
                              <a:latin typeface="Cambria Math" panose="02040503050406030204" pitchFamily="18" charset="0"/>
                            </a:rPr>
                            <m:t> </m:t>
                          </m:r>
                          <m:r>
                            <a:rPr lang="en-GB" b="0" i="1" smtClean="0">
                              <a:latin typeface="Cambria Math" panose="02040503050406030204" pitchFamily="18" charset="0"/>
                            </a:rPr>
                            <m:t>𝑜𝑓</m:t>
                          </m:r>
                          <m:r>
                            <a:rPr lang="en-GB" b="0" i="1" smtClean="0">
                              <a:latin typeface="Cambria Math" panose="02040503050406030204" pitchFamily="18" charset="0"/>
                            </a:rPr>
                            <m:t> </m:t>
                          </m:r>
                          <m:r>
                            <a:rPr lang="en-GB" b="0" i="1" smtClean="0">
                              <a:latin typeface="Cambria Math" panose="02040503050406030204" pitchFamily="18" charset="0"/>
                            </a:rPr>
                            <m:t>𝑝𝑒𝑜𝑝𝑙𝑒</m:t>
                          </m:r>
                        </m:den>
                      </m:f>
                    </m:oMath>
                  </m:oMathPara>
                </a14:m>
                <a:endParaRPr lang="en-GB" dirty="0"/>
              </a:p>
            </p:txBody>
          </p:sp>
        </mc:Choice>
        <mc:Fallback xmlns="">
          <p:sp>
            <p:nvSpPr>
              <p:cNvPr id="2" name="TextBox 1">
                <a:extLst>
                  <a:ext uri="{FF2B5EF4-FFF2-40B4-BE49-F238E27FC236}">
                    <a16:creationId xmlns:a16="http://schemas.microsoft.com/office/drawing/2014/main" id="{CD24690B-C678-0DD0-3199-F59CC5E47283}"/>
                  </a:ext>
                </a:extLst>
              </p:cNvPr>
              <p:cNvSpPr txBox="1">
                <a:spLocks noRot="1" noChangeAspect="1" noMove="1" noResize="1" noEditPoints="1" noAdjustHandles="1" noChangeArrowheads="1" noChangeShapeType="1" noTextEdit="1"/>
              </p:cNvSpPr>
              <p:nvPr/>
            </p:nvSpPr>
            <p:spPr>
              <a:xfrm>
                <a:off x="533473" y="4506336"/>
                <a:ext cx="3399264" cy="575157"/>
              </a:xfrm>
              <a:prstGeom prst="rect">
                <a:avLst/>
              </a:prstGeom>
              <a:blipFill>
                <a:blip r:embed="rId7"/>
                <a:stretch>
                  <a:fillRect/>
                </a:stretch>
              </a:blipFill>
            </p:spPr>
            <p:txBody>
              <a:bodyPr/>
              <a:lstStyle/>
              <a:p>
                <a:r>
                  <a:rPr lang="en-GB">
                    <a:noFill/>
                  </a:rPr>
                  <a:t> </a:t>
                </a:r>
              </a:p>
            </p:txBody>
          </p:sp>
        </mc:Fallback>
      </mc:AlternateContent>
    </p:spTree>
    <p:custDataLst>
      <p:tags r:id="rId1"/>
    </p:custDataLst>
    <p:extLst>
      <p:ext uri="{BB962C8B-B14F-4D97-AF65-F5344CB8AC3E}">
        <p14:creationId xmlns:p14="http://schemas.microsoft.com/office/powerpoint/2010/main" val="212938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3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9" grpId="0" animBg="1"/>
      <p:bldP spid="30" grpId="0" animBg="1"/>
      <p:bldP spid="31" grpId="0"/>
      <p:bldP spid="32" grpId="0"/>
      <p:bldP spid="33"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66BF3D9-25FD-42E2-ACA3-F82B13601CBA}"/>
              </a:ext>
            </a:extLst>
          </p:cNvPr>
          <p:cNvSpPr txBox="1"/>
          <p:nvPr/>
        </p:nvSpPr>
        <p:spPr>
          <a:xfrm>
            <a:off x="968989" y="848628"/>
            <a:ext cx="9834739" cy="523220"/>
          </a:xfrm>
          <a:prstGeom prst="rect">
            <a:avLst/>
          </a:prstGeom>
          <a:noFill/>
        </p:spPr>
        <p:txBody>
          <a:bodyPr wrap="square" rtlCol="0">
            <a:spAutoFit/>
          </a:bodyPr>
          <a:lstStyle/>
          <a:p>
            <a:r>
              <a:rPr lang="en-GB" sz="2800" dirty="0"/>
              <a:t>What would the midpoints be for each of these class intervals?</a:t>
            </a:r>
            <a:endParaRPr lang="en-GB" sz="3600" dirty="0">
              <a:latin typeface="KG Primary Penmanship" panose="02000506000000020003" pitchFamily="2" charset="0"/>
            </a:endParaRPr>
          </a:p>
        </p:txBody>
      </p:sp>
      <mc:AlternateContent xmlns:mc="http://schemas.openxmlformats.org/markup-compatibility/2006" xmlns:a14="http://schemas.microsoft.com/office/drawing/2010/main">
        <mc:Choice Requires="a14">
          <p:sp>
            <p:nvSpPr>
              <p:cNvPr id="9" name="Rounded Rectangle 18">
                <a:extLst>
                  <a:ext uri="{FF2B5EF4-FFF2-40B4-BE49-F238E27FC236}">
                    <a16:creationId xmlns:a16="http://schemas.microsoft.com/office/drawing/2014/main" id="{8BC7A32C-7C91-40DD-A18C-52014E8F5CCE}"/>
                  </a:ext>
                </a:extLst>
              </p:cNvPr>
              <p:cNvSpPr/>
              <p:nvPr/>
            </p:nvSpPr>
            <p:spPr>
              <a:xfrm>
                <a:off x="4082179" y="2088125"/>
                <a:ext cx="2637665"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0 </a:t>
                </a:r>
                <a14:m>
                  <m:oMath xmlns:m="http://schemas.openxmlformats.org/officeDocument/2006/math">
                    <m:r>
                      <a:rPr lang="en-US" sz="2800" i="1" dirty="0">
                        <a:solidFill>
                          <a:schemeClr val="tx1"/>
                        </a:solidFill>
                        <a:latin typeface="Cambria Math" panose="02040503050406030204" pitchFamily="18" charset="0"/>
                      </a:rPr>
                      <m:t>≤</m:t>
                    </m:r>
                    <m:r>
                      <a:rPr lang="en-US" sz="2800" i="1" dirty="0">
                        <a:solidFill>
                          <a:schemeClr val="tx1"/>
                        </a:solidFill>
                        <a:latin typeface="Cambria Math" panose="02040503050406030204" pitchFamily="18" charset="0"/>
                      </a:rPr>
                      <m:t>𝑥</m:t>
                    </m:r>
                    <m:r>
                      <a:rPr lang="en-US" sz="2800" i="1" dirty="0">
                        <a:solidFill>
                          <a:schemeClr val="tx1"/>
                        </a:solidFill>
                        <a:latin typeface="Cambria Math" panose="02040503050406030204" pitchFamily="18" charset="0"/>
                      </a:rPr>
                      <m:t>&lt;</m:t>
                    </m:r>
                  </m:oMath>
                </a14:m>
                <a:r>
                  <a:rPr lang="en-US" sz="2800" dirty="0">
                    <a:solidFill>
                      <a:schemeClr val="tx1"/>
                    </a:solidFill>
                  </a:rPr>
                  <a:t> 20</a:t>
                </a:r>
                <a:endParaRPr lang="en-GB" sz="2800" dirty="0">
                  <a:solidFill>
                    <a:schemeClr val="tx1"/>
                  </a:solidFill>
                </a:endParaRPr>
              </a:p>
            </p:txBody>
          </p:sp>
        </mc:Choice>
        <mc:Fallback xmlns="">
          <p:sp>
            <p:nvSpPr>
              <p:cNvPr id="9" name="Rounded Rectangle 18">
                <a:extLst>
                  <a:ext uri="{FF2B5EF4-FFF2-40B4-BE49-F238E27FC236}">
                    <a16:creationId xmlns:a16="http://schemas.microsoft.com/office/drawing/2014/main" id="{8BC7A32C-7C91-40DD-A18C-52014E8F5CCE}"/>
                  </a:ext>
                </a:extLst>
              </p:cNvPr>
              <p:cNvSpPr>
                <a:spLocks noRot="1" noChangeAspect="1" noMove="1" noResize="1" noEditPoints="1" noAdjustHandles="1" noChangeArrowheads="1" noChangeShapeType="1" noTextEdit="1"/>
              </p:cNvSpPr>
              <p:nvPr/>
            </p:nvSpPr>
            <p:spPr>
              <a:xfrm>
                <a:off x="4082179" y="2088125"/>
                <a:ext cx="2637665" cy="508431"/>
              </a:xfrm>
              <a:prstGeom prst="roundRect">
                <a:avLst/>
              </a:prstGeom>
              <a:blipFill>
                <a:blip r:embed="rId3"/>
                <a:stretch>
                  <a:fillRect t="-10345" b="-32184"/>
                </a:stretch>
              </a:blipFill>
              <a:ln w="25400">
                <a:solidFill>
                  <a:srgbClr val="00B050"/>
                </a:solidFill>
              </a:ln>
            </p:spPr>
            <p:txBody>
              <a:bodyPr/>
              <a:lstStyle/>
              <a:p>
                <a:r>
                  <a:rPr lang="en-GB">
                    <a:noFill/>
                  </a:rPr>
                  <a:t> </a:t>
                </a:r>
              </a:p>
            </p:txBody>
          </p:sp>
        </mc:Fallback>
      </mc:AlternateContent>
      <p:sp>
        <p:nvSpPr>
          <p:cNvPr id="15" name="TextBox 14">
            <a:extLst>
              <a:ext uri="{FF2B5EF4-FFF2-40B4-BE49-F238E27FC236}">
                <a16:creationId xmlns:a16="http://schemas.microsoft.com/office/drawing/2014/main" id="{0F58E665-BAF3-425B-A1AC-BA66366ECD32}"/>
              </a:ext>
            </a:extLst>
          </p:cNvPr>
          <p:cNvSpPr txBox="1"/>
          <p:nvPr/>
        </p:nvSpPr>
        <p:spPr>
          <a:xfrm>
            <a:off x="5210464" y="3312833"/>
            <a:ext cx="675894" cy="523220"/>
          </a:xfrm>
          <a:prstGeom prst="rect">
            <a:avLst/>
          </a:prstGeom>
          <a:noFill/>
        </p:spPr>
        <p:txBody>
          <a:bodyPr wrap="square" rtlCol="0">
            <a:spAutoFit/>
          </a:bodyPr>
          <a:lstStyle/>
          <a:p>
            <a:r>
              <a:rPr lang="en-US" sz="2800" dirty="0">
                <a:solidFill>
                  <a:schemeClr val="accent1"/>
                </a:solidFill>
              </a:rPr>
              <a:t>10</a:t>
            </a:r>
            <a:endParaRPr lang="en-GB" sz="2800" dirty="0">
              <a:solidFill>
                <a:schemeClr val="accent1"/>
              </a:solidFill>
            </a:endParaRPr>
          </a:p>
        </p:txBody>
      </p:sp>
      <p:pic>
        <p:nvPicPr>
          <p:cNvPr id="3" name="Picture 2" descr="A black pen and a whiteboard&#10;&#10;Description automatically generated">
            <a:extLst>
              <a:ext uri="{FF2B5EF4-FFF2-40B4-BE49-F238E27FC236}">
                <a16:creationId xmlns:a16="http://schemas.microsoft.com/office/drawing/2014/main" id="{F5700070-7137-2538-8DD2-7F59AE18A6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25068" y="124647"/>
            <a:ext cx="819264" cy="581106"/>
          </a:xfrm>
          <a:prstGeom prst="rect">
            <a:avLst/>
          </a:prstGeom>
        </p:spPr>
      </p:pic>
    </p:spTree>
    <p:custDataLst>
      <p:tags r:id="rId1"/>
    </p:custDataLst>
    <p:extLst>
      <p:ext uri="{BB962C8B-B14F-4D97-AF65-F5344CB8AC3E}">
        <p14:creationId xmlns:p14="http://schemas.microsoft.com/office/powerpoint/2010/main" val="218727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66BF3D9-25FD-42E2-ACA3-F82B13601CBA}"/>
              </a:ext>
            </a:extLst>
          </p:cNvPr>
          <p:cNvSpPr txBox="1"/>
          <p:nvPr/>
        </p:nvSpPr>
        <p:spPr>
          <a:xfrm>
            <a:off x="968989" y="848628"/>
            <a:ext cx="9834739" cy="523220"/>
          </a:xfrm>
          <a:prstGeom prst="rect">
            <a:avLst/>
          </a:prstGeom>
          <a:noFill/>
        </p:spPr>
        <p:txBody>
          <a:bodyPr wrap="square" rtlCol="0">
            <a:spAutoFit/>
          </a:bodyPr>
          <a:lstStyle/>
          <a:p>
            <a:r>
              <a:rPr lang="en-GB" sz="2800" dirty="0"/>
              <a:t>What would the midpoints be for each of these class intervals?</a:t>
            </a:r>
            <a:endParaRPr lang="en-GB" sz="3600" dirty="0">
              <a:latin typeface="KG Primary Penmanship" panose="02000506000000020003" pitchFamily="2" charset="0"/>
            </a:endParaRPr>
          </a:p>
        </p:txBody>
      </p:sp>
      <mc:AlternateContent xmlns:mc="http://schemas.openxmlformats.org/markup-compatibility/2006" xmlns:a14="http://schemas.microsoft.com/office/drawing/2010/main">
        <mc:Choice Requires="a14">
          <p:sp>
            <p:nvSpPr>
              <p:cNvPr id="12" name="Rounded Rectangle 18">
                <a:extLst>
                  <a:ext uri="{FF2B5EF4-FFF2-40B4-BE49-F238E27FC236}">
                    <a16:creationId xmlns:a16="http://schemas.microsoft.com/office/drawing/2014/main" id="{0ACCC206-ADE9-4457-92EE-4CE005DAC2D1}"/>
                  </a:ext>
                </a:extLst>
              </p:cNvPr>
              <p:cNvSpPr/>
              <p:nvPr/>
            </p:nvSpPr>
            <p:spPr>
              <a:xfrm>
                <a:off x="4044078" y="1923995"/>
                <a:ext cx="2637665"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100 </a:t>
                </a:r>
                <a14:m>
                  <m:oMath xmlns:m="http://schemas.openxmlformats.org/officeDocument/2006/math">
                    <m:r>
                      <a:rPr lang="en-US" sz="2800" i="1" dirty="0">
                        <a:solidFill>
                          <a:schemeClr val="tx1"/>
                        </a:solidFill>
                        <a:latin typeface="Cambria Math" panose="02040503050406030204" pitchFamily="18" charset="0"/>
                      </a:rPr>
                      <m:t>≤</m:t>
                    </m:r>
                    <m:r>
                      <a:rPr lang="en-US" sz="2800" i="1" dirty="0">
                        <a:solidFill>
                          <a:schemeClr val="tx1"/>
                        </a:solidFill>
                        <a:latin typeface="Cambria Math" panose="02040503050406030204" pitchFamily="18" charset="0"/>
                      </a:rPr>
                      <m:t>𝑡</m:t>
                    </m:r>
                    <m:r>
                      <a:rPr lang="en-US" sz="2800" i="1" dirty="0">
                        <a:solidFill>
                          <a:schemeClr val="tx1"/>
                        </a:solidFill>
                        <a:latin typeface="Cambria Math" panose="02040503050406030204" pitchFamily="18" charset="0"/>
                      </a:rPr>
                      <m:t>&lt;</m:t>
                    </m:r>
                  </m:oMath>
                </a14:m>
                <a:r>
                  <a:rPr lang="en-US" sz="2800" dirty="0">
                    <a:solidFill>
                      <a:schemeClr val="tx1"/>
                    </a:solidFill>
                  </a:rPr>
                  <a:t> 200</a:t>
                </a:r>
                <a:endParaRPr lang="en-GB" sz="2800" dirty="0">
                  <a:solidFill>
                    <a:schemeClr val="tx1"/>
                  </a:solidFill>
                </a:endParaRPr>
              </a:p>
            </p:txBody>
          </p:sp>
        </mc:Choice>
        <mc:Fallback xmlns="">
          <p:sp>
            <p:nvSpPr>
              <p:cNvPr id="12" name="Rounded Rectangle 18">
                <a:extLst>
                  <a:ext uri="{FF2B5EF4-FFF2-40B4-BE49-F238E27FC236}">
                    <a16:creationId xmlns:a16="http://schemas.microsoft.com/office/drawing/2014/main" id="{0ACCC206-ADE9-4457-92EE-4CE005DAC2D1}"/>
                  </a:ext>
                </a:extLst>
              </p:cNvPr>
              <p:cNvSpPr>
                <a:spLocks noRot="1" noChangeAspect="1" noMove="1" noResize="1" noEditPoints="1" noAdjustHandles="1" noChangeArrowheads="1" noChangeShapeType="1" noTextEdit="1"/>
              </p:cNvSpPr>
              <p:nvPr/>
            </p:nvSpPr>
            <p:spPr>
              <a:xfrm>
                <a:off x="4044078" y="1923995"/>
                <a:ext cx="2637665" cy="508431"/>
              </a:xfrm>
              <a:prstGeom prst="roundRect">
                <a:avLst/>
              </a:prstGeom>
              <a:blipFill>
                <a:blip r:embed="rId3"/>
                <a:stretch>
                  <a:fillRect t="-10345" b="-32184"/>
                </a:stretch>
              </a:blipFill>
              <a:ln w="25400">
                <a:solidFill>
                  <a:srgbClr val="00B050"/>
                </a:solidFill>
              </a:ln>
            </p:spPr>
            <p:txBody>
              <a:bodyPr/>
              <a:lstStyle/>
              <a:p>
                <a:r>
                  <a:rPr lang="en-GB">
                    <a:noFill/>
                  </a:rPr>
                  <a:t> </a:t>
                </a:r>
              </a:p>
            </p:txBody>
          </p:sp>
        </mc:Fallback>
      </mc:AlternateContent>
      <p:sp>
        <p:nvSpPr>
          <p:cNvPr id="16" name="TextBox 15">
            <a:extLst>
              <a:ext uri="{FF2B5EF4-FFF2-40B4-BE49-F238E27FC236}">
                <a16:creationId xmlns:a16="http://schemas.microsoft.com/office/drawing/2014/main" id="{DD6D36A8-6389-4338-89BD-61BE794287FE}"/>
              </a:ext>
            </a:extLst>
          </p:cNvPr>
          <p:cNvSpPr txBox="1"/>
          <p:nvPr/>
        </p:nvSpPr>
        <p:spPr>
          <a:xfrm>
            <a:off x="5031947" y="2822832"/>
            <a:ext cx="974028" cy="523220"/>
          </a:xfrm>
          <a:prstGeom prst="rect">
            <a:avLst/>
          </a:prstGeom>
          <a:noFill/>
        </p:spPr>
        <p:txBody>
          <a:bodyPr wrap="square" rtlCol="0">
            <a:spAutoFit/>
          </a:bodyPr>
          <a:lstStyle/>
          <a:p>
            <a:r>
              <a:rPr lang="en-US" sz="2800" dirty="0">
                <a:solidFill>
                  <a:schemeClr val="accent1"/>
                </a:solidFill>
              </a:rPr>
              <a:t>150</a:t>
            </a:r>
            <a:endParaRPr lang="en-GB" sz="2800" dirty="0">
              <a:solidFill>
                <a:schemeClr val="accent1"/>
              </a:solidFill>
            </a:endParaRPr>
          </a:p>
        </p:txBody>
      </p:sp>
      <p:pic>
        <p:nvPicPr>
          <p:cNvPr id="3" name="Picture 2" descr="A black pen and a whiteboard&#10;&#10;Description automatically generated">
            <a:extLst>
              <a:ext uri="{FF2B5EF4-FFF2-40B4-BE49-F238E27FC236}">
                <a16:creationId xmlns:a16="http://schemas.microsoft.com/office/drawing/2014/main" id="{F5700070-7137-2538-8DD2-7F59AE18A6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34593" y="105597"/>
            <a:ext cx="819264" cy="581106"/>
          </a:xfrm>
          <a:prstGeom prst="rect">
            <a:avLst/>
          </a:prstGeom>
        </p:spPr>
      </p:pic>
    </p:spTree>
    <p:custDataLst>
      <p:tags r:id="rId1"/>
    </p:custDataLst>
    <p:extLst>
      <p:ext uri="{BB962C8B-B14F-4D97-AF65-F5344CB8AC3E}">
        <p14:creationId xmlns:p14="http://schemas.microsoft.com/office/powerpoint/2010/main" val="249129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66BF3D9-25FD-42E2-ACA3-F82B13601CBA}"/>
              </a:ext>
            </a:extLst>
          </p:cNvPr>
          <p:cNvSpPr txBox="1"/>
          <p:nvPr/>
        </p:nvSpPr>
        <p:spPr>
          <a:xfrm>
            <a:off x="968989" y="848628"/>
            <a:ext cx="9834739" cy="523220"/>
          </a:xfrm>
          <a:prstGeom prst="rect">
            <a:avLst/>
          </a:prstGeom>
          <a:noFill/>
        </p:spPr>
        <p:txBody>
          <a:bodyPr wrap="square" rtlCol="0">
            <a:spAutoFit/>
          </a:bodyPr>
          <a:lstStyle/>
          <a:p>
            <a:r>
              <a:rPr lang="en-GB" sz="2800" dirty="0"/>
              <a:t>What would the midpoints be for each of these class intervals?</a:t>
            </a:r>
            <a:endParaRPr lang="en-GB" sz="3600" dirty="0">
              <a:latin typeface="KG Primary Penmanship" panose="02000506000000020003" pitchFamily="2" charset="0"/>
            </a:endParaRPr>
          </a:p>
        </p:txBody>
      </p:sp>
      <mc:AlternateContent xmlns:mc="http://schemas.openxmlformats.org/markup-compatibility/2006" xmlns:a14="http://schemas.microsoft.com/office/drawing/2010/main">
        <mc:Choice Requires="a14">
          <p:sp>
            <p:nvSpPr>
              <p:cNvPr id="13" name="Rounded Rectangle 18">
                <a:extLst>
                  <a:ext uri="{FF2B5EF4-FFF2-40B4-BE49-F238E27FC236}">
                    <a16:creationId xmlns:a16="http://schemas.microsoft.com/office/drawing/2014/main" id="{5424E61D-D1AD-4BED-A8A0-078DEA5BC563}"/>
                  </a:ext>
                </a:extLst>
              </p:cNvPr>
              <p:cNvSpPr/>
              <p:nvPr/>
            </p:nvSpPr>
            <p:spPr>
              <a:xfrm>
                <a:off x="4082177" y="1953507"/>
                <a:ext cx="2637665"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150 </a:t>
                </a:r>
                <a14:m>
                  <m:oMath xmlns:m="http://schemas.openxmlformats.org/officeDocument/2006/math">
                    <m:r>
                      <a:rPr lang="en-US" sz="2800" i="1" dirty="0">
                        <a:solidFill>
                          <a:schemeClr val="tx1"/>
                        </a:solidFill>
                        <a:latin typeface="Cambria Math" panose="02040503050406030204" pitchFamily="18" charset="0"/>
                      </a:rPr>
                      <m:t>&lt;</m:t>
                    </m:r>
                    <m:r>
                      <a:rPr lang="en-US" sz="2800" i="1" dirty="0">
                        <a:solidFill>
                          <a:schemeClr val="tx1"/>
                        </a:solidFill>
                        <a:latin typeface="Cambria Math" panose="02040503050406030204" pitchFamily="18" charset="0"/>
                      </a:rPr>
                      <m:t>𝑤</m:t>
                    </m:r>
                    <m:r>
                      <a:rPr lang="en-US" sz="2800" i="1" dirty="0">
                        <a:solidFill>
                          <a:schemeClr val="tx1"/>
                        </a:solidFill>
                        <a:latin typeface="Cambria Math" panose="02040503050406030204" pitchFamily="18" charset="0"/>
                      </a:rPr>
                      <m:t>≤</m:t>
                    </m:r>
                  </m:oMath>
                </a14:m>
                <a:r>
                  <a:rPr lang="en-US" sz="2800" dirty="0">
                    <a:solidFill>
                      <a:schemeClr val="tx1"/>
                    </a:solidFill>
                  </a:rPr>
                  <a:t> 160</a:t>
                </a:r>
                <a:endParaRPr lang="en-GB" sz="2800" dirty="0">
                  <a:solidFill>
                    <a:schemeClr val="tx1"/>
                  </a:solidFill>
                </a:endParaRPr>
              </a:p>
            </p:txBody>
          </p:sp>
        </mc:Choice>
        <mc:Fallback xmlns="">
          <p:sp>
            <p:nvSpPr>
              <p:cNvPr id="13" name="Rounded Rectangle 18">
                <a:extLst>
                  <a:ext uri="{FF2B5EF4-FFF2-40B4-BE49-F238E27FC236}">
                    <a16:creationId xmlns:a16="http://schemas.microsoft.com/office/drawing/2014/main" id="{5424E61D-D1AD-4BED-A8A0-078DEA5BC563}"/>
                  </a:ext>
                </a:extLst>
              </p:cNvPr>
              <p:cNvSpPr>
                <a:spLocks noRot="1" noChangeAspect="1" noMove="1" noResize="1" noEditPoints="1" noAdjustHandles="1" noChangeArrowheads="1" noChangeShapeType="1" noTextEdit="1"/>
              </p:cNvSpPr>
              <p:nvPr/>
            </p:nvSpPr>
            <p:spPr>
              <a:xfrm>
                <a:off x="4082177" y="1953507"/>
                <a:ext cx="2637665" cy="508431"/>
              </a:xfrm>
              <a:prstGeom prst="roundRect">
                <a:avLst/>
              </a:prstGeom>
              <a:blipFill>
                <a:blip r:embed="rId3"/>
                <a:stretch>
                  <a:fillRect l="-459" t="-9091" r="-229" b="-31818"/>
                </a:stretch>
              </a:blipFill>
              <a:ln w="25400">
                <a:solidFill>
                  <a:srgbClr val="00B050"/>
                </a:solidFill>
              </a:ln>
            </p:spPr>
            <p:txBody>
              <a:bodyPr/>
              <a:lstStyle/>
              <a:p>
                <a:r>
                  <a:rPr lang="en-GB">
                    <a:noFill/>
                  </a:rPr>
                  <a:t> </a:t>
                </a:r>
              </a:p>
            </p:txBody>
          </p:sp>
        </mc:Fallback>
      </mc:AlternateContent>
      <p:sp>
        <p:nvSpPr>
          <p:cNvPr id="17" name="TextBox 16">
            <a:extLst>
              <a:ext uri="{FF2B5EF4-FFF2-40B4-BE49-F238E27FC236}">
                <a16:creationId xmlns:a16="http://schemas.microsoft.com/office/drawing/2014/main" id="{F1393D17-D096-4993-AC70-19EBA82D7285}"/>
              </a:ext>
            </a:extLst>
          </p:cNvPr>
          <p:cNvSpPr txBox="1"/>
          <p:nvPr/>
        </p:nvSpPr>
        <p:spPr>
          <a:xfrm>
            <a:off x="5121972" y="2781987"/>
            <a:ext cx="974028" cy="523220"/>
          </a:xfrm>
          <a:prstGeom prst="rect">
            <a:avLst/>
          </a:prstGeom>
          <a:noFill/>
        </p:spPr>
        <p:txBody>
          <a:bodyPr wrap="square" rtlCol="0">
            <a:spAutoFit/>
          </a:bodyPr>
          <a:lstStyle/>
          <a:p>
            <a:r>
              <a:rPr lang="en-US" sz="2800" dirty="0">
                <a:solidFill>
                  <a:schemeClr val="accent1"/>
                </a:solidFill>
              </a:rPr>
              <a:t>155</a:t>
            </a:r>
            <a:endParaRPr lang="en-GB" sz="2800" dirty="0">
              <a:solidFill>
                <a:schemeClr val="accent1"/>
              </a:solidFill>
            </a:endParaRPr>
          </a:p>
        </p:txBody>
      </p:sp>
      <p:pic>
        <p:nvPicPr>
          <p:cNvPr id="3" name="Picture 2" descr="A black pen and a whiteboard&#10;&#10;Description automatically generated">
            <a:extLst>
              <a:ext uri="{FF2B5EF4-FFF2-40B4-BE49-F238E27FC236}">
                <a16:creationId xmlns:a16="http://schemas.microsoft.com/office/drawing/2014/main" id="{F5700070-7137-2538-8DD2-7F59AE18A6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3643" y="153222"/>
            <a:ext cx="819264" cy="581106"/>
          </a:xfrm>
          <a:prstGeom prst="rect">
            <a:avLst/>
          </a:prstGeom>
        </p:spPr>
      </p:pic>
    </p:spTree>
    <p:custDataLst>
      <p:tags r:id="rId1"/>
    </p:custDataLst>
    <p:extLst>
      <p:ext uri="{BB962C8B-B14F-4D97-AF65-F5344CB8AC3E}">
        <p14:creationId xmlns:p14="http://schemas.microsoft.com/office/powerpoint/2010/main" val="3590927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66BF3D9-25FD-42E2-ACA3-F82B13601CBA}"/>
              </a:ext>
            </a:extLst>
          </p:cNvPr>
          <p:cNvSpPr txBox="1"/>
          <p:nvPr/>
        </p:nvSpPr>
        <p:spPr>
          <a:xfrm>
            <a:off x="968989" y="848628"/>
            <a:ext cx="9834739" cy="523220"/>
          </a:xfrm>
          <a:prstGeom prst="rect">
            <a:avLst/>
          </a:prstGeom>
          <a:noFill/>
        </p:spPr>
        <p:txBody>
          <a:bodyPr wrap="square" rtlCol="0">
            <a:spAutoFit/>
          </a:bodyPr>
          <a:lstStyle/>
          <a:p>
            <a:r>
              <a:rPr lang="en-GB" sz="2800" dirty="0"/>
              <a:t>What would the midpoints be for each of these class intervals?</a:t>
            </a:r>
            <a:endParaRPr lang="en-GB" sz="3600" dirty="0">
              <a:latin typeface="KG Primary Penmanship" panose="02000506000000020003" pitchFamily="2" charset="0"/>
            </a:endParaRPr>
          </a:p>
        </p:txBody>
      </p:sp>
      <mc:AlternateContent xmlns:mc="http://schemas.openxmlformats.org/markup-compatibility/2006" xmlns:a14="http://schemas.microsoft.com/office/drawing/2010/main">
        <mc:Choice Requires="a14">
          <p:sp>
            <p:nvSpPr>
              <p:cNvPr id="14" name="Rounded Rectangle 18">
                <a:extLst>
                  <a:ext uri="{FF2B5EF4-FFF2-40B4-BE49-F238E27FC236}">
                    <a16:creationId xmlns:a16="http://schemas.microsoft.com/office/drawing/2014/main" id="{F968E580-B585-4A02-BB2D-8BDDE02FA8EB}"/>
                  </a:ext>
                </a:extLst>
              </p:cNvPr>
              <p:cNvSpPr/>
              <p:nvPr/>
            </p:nvSpPr>
            <p:spPr>
              <a:xfrm>
                <a:off x="4196476" y="1925466"/>
                <a:ext cx="2637665" cy="508431"/>
              </a:xfrm>
              <a:prstGeom prst="roundRect">
                <a:avLst/>
              </a:prstGeom>
              <a:solidFill>
                <a:schemeClr val="accent6">
                  <a:lumMod val="40000"/>
                  <a:lumOff val="60000"/>
                </a:schemeClr>
              </a:solid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15 </a:t>
                </a:r>
                <a14:m>
                  <m:oMath xmlns:m="http://schemas.openxmlformats.org/officeDocument/2006/math">
                    <m:r>
                      <a:rPr lang="en-US" sz="2800" i="1" dirty="0">
                        <a:solidFill>
                          <a:schemeClr val="tx1"/>
                        </a:solidFill>
                        <a:latin typeface="Cambria Math" panose="02040503050406030204" pitchFamily="18" charset="0"/>
                      </a:rPr>
                      <m:t>&lt;</m:t>
                    </m:r>
                    <m:r>
                      <a:rPr lang="en-US" sz="2800" i="1" dirty="0">
                        <a:solidFill>
                          <a:schemeClr val="tx1"/>
                        </a:solidFill>
                        <a:latin typeface="Cambria Math" panose="02040503050406030204" pitchFamily="18" charset="0"/>
                      </a:rPr>
                      <m:t>𝑝</m:t>
                    </m:r>
                    <m:r>
                      <a:rPr lang="en-US" sz="2800" i="1" dirty="0">
                        <a:solidFill>
                          <a:schemeClr val="tx1"/>
                        </a:solidFill>
                        <a:latin typeface="Cambria Math" panose="02040503050406030204" pitchFamily="18" charset="0"/>
                      </a:rPr>
                      <m:t>≤</m:t>
                    </m:r>
                  </m:oMath>
                </a14:m>
                <a:r>
                  <a:rPr lang="en-US" sz="2800" dirty="0">
                    <a:solidFill>
                      <a:schemeClr val="tx1"/>
                    </a:solidFill>
                  </a:rPr>
                  <a:t> 20</a:t>
                </a:r>
                <a:endParaRPr lang="en-GB" sz="2800" dirty="0">
                  <a:solidFill>
                    <a:schemeClr val="tx1"/>
                  </a:solidFill>
                </a:endParaRPr>
              </a:p>
            </p:txBody>
          </p:sp>
        </mc:Choice>
        <mc:Fallback xmlns="">
          <p:sp>
            <p:nvSpPr>
              <p:cNvPr id="14" name="Rounded Rectangle 18">
                <a:extLst>
                  <a:ext uri="{FF2B5EF4-FFF2-40B4-BE49-F238E27FC236}">
                    <a16:creationId xmlns:a16="http://schemas.microsoft.com/office/drawing/2014/main" id="{F968E580-B585-4A02-BB2D-8BDDE02FA8EB}"/>
                  </a:ext>
                </a:extLst>
              </p:cNvPr>
              <p:cNvSpPr>
                <a:spLocks noRot="1" noChangeAspect="1" noMove="1" noResize="1" noEditPoints="1" noAdjustHandles="1" noChangeArrowheads="1" noChangeShapeType="1" noTextEdit="1"/>
              </p:cNvSpPr>
              <p:nvPr/>
            </p:nvSpPr>
            <p:spPr>
              <a:xfrm>
                <a:off x="4196476" y="1925466"/>
                <a:ext cx="2637665" cy="508431"/>
              </a:xfrm>
              <a:prstGeom prst="roundRect">
                <a:avLst/>
              </a:prstGeom>
              <a:blipFill>
                <a:blip r:embed="rId3"/>
                <a:stretch>
                  <a:fillRect t="-9195" b="-32184"/>
                </a:stretch>
              </a:blipFill>
              <a:ln w="25400">
                <a:solidFill>
                  <a:srgbClr val="00B050"/>
                </a:solidFill>
              </a:ln>
            </p:spPr>
            <p:txBody>
              <a:bodyPr/>
              <a:lstStyle/>
              <a:p>
                <a:r>
                  <a:rPr lang="en-GB">
                    <a:noFill/>
                  </a:rPr>
                  <a:t> </a:t>
                </a:r>
              </a:p>
            </p:txBody>
          </p:sp>
        </mc:Fallback>
      </mc:AlternateContent>
      <p:sp>
        <p:nvSpPr>
          <p:cNvPr id="18" name="TextBox 17">
            <a:extLst>
              <a:ext uri="{FF2B5EF4-FFF2-40B4-BE49-F238E27FC236}">
                <a16:creationId xmlns:a16="http://schemas.microsoft.com/office/drawing/2014/main" id="{7EF6C0B1-D28C-45CE-9E6B-AD038A8E6355}"/>
              </a:ext>
            </a:extLst>
          </p:cNvPr>
          <p:cNvSpPr txBox="1"/>
          <p:nvPr/>
        </p:nvSpPr>
        <p:spPr>
          <a:xfrm>
            <a:off x="5121972" y="2987515"/>
            <a:ext cx="974028" cy="523220"/>
          </a:xfrm>
          <a:prstGeom prst="rect">
            <a:avLst/>
          </a:prstGeom>
          <a:noFill/>
        </p:spPr>
        <p:txBody>
          <a:bodyPr wrap="square" rtlCol="0">
            <a:spAutoFit/>
          </a:bodyPr>
          <a:lstStyle/>
          <a:p>
            <a:r>
              <a:rPr lang="en-US" sz="2800" dirty="0">
                <a:solidFill>
                  <a:schemeClr val="accent1"/>
                </a:solidFill>
              </a:rPr>
              <a:t>17.5</a:t>
            </a:r>
            <a:endParaRPr lang="en-GB" sz="2800" dirty="0">
              <a:solidFill>
                <a:schemeClr val="accent1"/>
              </a:solidFill>
            </a:endParaRPr>
          </a:p>
        </p:txBody>
      </p:sp>
      <p:pic>
        <p:nvPicPr>
          <p:cNvPr id="3" name="Picture 2" descr="A black pen and a whiteboard&#10;&#10;Description automatically generated">
            <a:extLst>
              <a:ext uri="{FF2B5EF4-FFF2-40B4-BE49-F238E27FC236}">
                <a16:creationId xmlns:a16="http://schemas.microsoft.com/office/drawing/2014/main" id="{F5700070-7137-2538-8DD2-7F59AE18A6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94096" y="96072"/>
            <a:ext cx="819264" cy="581106"/>
          </a:xfrm>
          <a:prstGeom prst="rect">
            <a:avLst/>
          </a:prstGeom>
        </p:spPr>
      </p:pic>
    </p:spTree>
    <p:custDataLst>
      <p:tags r:id="rId1"/>
    </p:custDataLst>
    <p:extLst>
      <p:ext uri="{BB962C8B-B14F-4D97-AF65-F5344CB8AC3E}">
        <p14:creationId xmlns:p14="http://schemas.microsoft.com/office/powerpoint/2010/main" val="206338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9.7|12.6|6.1|6.4|5.3|18.2|3.1|4.7"/>
</p:tagLst>
</file>

<file path=ppt/tags/tag10.xml><?xml version="1.0" encoding="utf-8"?>
<p:tagLst xmlns:a="http://schemas.openxmlformats.org/drawingml/2006/main" xmlns:r="http://schemas.openxmlformats.org/officeDocument/2006/relationships" xmlns:p="http://schemas.openxmlformats.org/presentationml/2006/main">
  <p:tag name="TIMING" val="|8.7|6.1"/>
</p:tagLst>
</file>

<file path=ppt/tags/tag11.xml><?xml version="1.0" encoding="utf-8"?>
<p:tagLst xmlns:a="http://schemas.openxmlformats.org/drawingml/2006/main" xmlns:r="http://schemas.openxmlformats.org/officeDocument/2006/relationships" xmlns:p="http://schemas.openxmlformats.org/presentationml/2006/main">
  <p:tag name="TIMING" val="|10.7|13|0.4|9.1|4.4|5.9"/>
</p:tagLst>
</file>

<file path=ppt/tags/tag2.xml><?xml version="1.0" encoding="utf-8"?>
<p:tagLst xmlns:a="http://schemas.openxmlformats.org/drawingml/2006/main" xmlns:r="http://schemas.openxmlformats.org/officeDocument/2006/relationships" xmlns:p="http://schemas.openxmlformats.org/presentationml/2006/main">
  <p:tag name="TIMING" val="|3.6|0.5|2.5"/>
</p:tagLst>
</file>

<file path=ppt/tags/tag3.xml><?xml version="1.0" encoding="utf-8"?>
<p:tagLst xmlns:a="http://schemas.openxmlformats.org/drawingml/2006/main" xmlns:r="http://schemas.openxmlformats.org/officeDocument/2006/relationships" xmlns:p="http://schemas.openxmlformats.org/presentationml/2006/main">
  <p:tag name="TIMING" val="|3.4|59.1|1.9|4.4|0.4|2.1|0.8|3.5|1.2|6.7|0.7|1.6|0.8|14.9|8.3|3.5|3.2|8|6|3.4|4.2"/>
</p:tagLst>
</file>

<file path=ppt/tags/tag4.xml><?xml version="1.0" encoding="utf-8"?>
<p:tagLst xmlns:a="http://schemas.openxmlformats.org/drawingml/2006/main" xmlns:r="http://schemas.openxmlformats.org/officeDocument/2006/relationships" xmlns:p="http://schemas.openxmlformats.org/presentationml/2006/main">
  <p:tag name="TIMING" val="|10.7|13|0.4|9.1|4.4|5.9"/>
</p:tagLst>
</file>

<file path=ppt/tags/tag5.xml><?xml version="1.0" encoding="utf-8"?>
<p:tagLst xmlns:a="http://schemas.openxmlformats.org/drawingml/2006/main" xmlns:r="http://schemas.openxmlformats.org/officeDocument/2006/relationships" xmlns:p="http://schemas.openxmlformats.org/presentationml/2006/main">
  <p:tag name="TIMING" val="|7.6|3.9|16.4|4.4|5.9|5.9"/>
</p:tagLst>
</file>

<file path=ppt/tags/tag6.xml><?xml version="1.0" encoding="utf-8"?>
<p:tagLst xmlns:a="http://schemas.openxmlformats.org/drawingml/2006/main" xmlns:r="http://schemas.openxmlformats.org/officeDocument/2006/relationships" xmlns:p="http://schemas.openxmlformats.org/presentationml/2006/main">
  <p:tag name="TIMING" val="|7.6|3.9|16.4|4.4|5.9|5.9"/>
</p:tagLst>
</file>

<file path=ppt/tags/tag7.xml><?xml version="1.0" encoding="utf-8"?>
<p:tagLst xmlns:a="http://schemas.openxmlformats.org/drawingml/2006/main" xmlns:r="http://schemas.openxmlformats.org/officeDocument/2006/relationships" xmlns:p="http://schemas.openxmlformats.org/presentationml/2006/main">
  <p:tag name="TIMING" val="|7.6|3.9|16.4|4.4|5.9|5.9"/>
</p:tagLst>
</file>

<file path=ppt/tags/tag8.xml><?xml version="1.0" encoding="utf-8"?>
<p:tagLst xmlns:a="http://schemas.openxmlformats.org/drawingml/2006/main" xmlns:r="http://schemas.openxmlformats.org/officeDocument/2006/relationships" xmlns:p="http://schemas.openxmlformats.org/presentationml/2006/main">
  <p:tag name="TIMING" val="|7.6|3.9|16.4|4.4|5.9|5.9"/>
</p:tagLst>
</file>

<file path=ppt/tags/tag9.xml><?xml version="1.0" encoding="utf-8"?>
<p:tagLst xmlns:a="http://schemas.openxmlformats.org/drawingml/2006/main" xmlns:r="http://schemas.openxmlformats.org/officeDocument/2006/relationships" xmlns:p="http://schemas.openxmlformats.org/presentationml/2006/main">
  <p:tag name="TIMING" val="|6.9|8.9"/>
</p:tagLst>
</file>

<file path=ppt/theme/theme1.xml><?xml version="1.0" encoding="utf-8"?>
<a:theme xmlns:a="http://schemas.openxmlformats.org/drawingml/2006/main" name="AL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LT" id="{9F832D6E-0CAB-4CF7-84FA-0316559DD1B4}" vid="{CBC18081-8B85-4010-B651-95B1E8BF7199}"/>
    </a:ext>
  </a:extLst>
</a:theme>
</file>

<file path=ppt/theme/theme2.xml><?xml version="1.0" encoding="utf-8"?>
<a:theme xmlns:a="http://schemas.openxmlformats.org/drawingml/2006/main" name="ALT Assessme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LT Teacher Inform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ALT</Template>
  <TotalTime>510</TotalTime>
  <Words>1494</Words>
  <Application>Microsoft Office PowerPoint</Application>
  <PresentationFormat>Widescreen</PresentationFormat>
  <Paragraphs>441</Paragraphs>
  <Slides>25</Slides>
  <Notes>8</Notes>
  <HiddenSlides>3</HiddenSlides>
  <MMClips>0</MMClips>
  <ScaleCrop>false</ScaleCrop>
  <HeadingPairs>
    <vt:vector size="4" baseType="variant">
      <vt:variant>
        <vt:lpstr>Theme</vt:lpstr>
      </vt:variant>
      <vt:variant>
        <vt:i4>3</vt:i4>
      </vt:variant>
      <vt:variant>
        <vt:lpstr>Slide Titles</vt:lpstr>
      </vt:variant>
      <vt:variant>
        <vt:i4>25</vt:i4>
      </vt:variant>
    </vt:vector>
  </HeadingPairs>
  <TitlesOfParts>
    <vt:vector size="28" baseType="lpstr">
      <vt:lpstr>ALT</vt:lpstr>
      <vt:lpstr>ALT Assessment</vt:lpstr>
      <vt:lpstr>ALT Teacher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G Grimshaw - MAT Staff</dc:creator>
  <cp:lastModifiedBy>Mrs E Eyres - BWA Staff</cp:lastModifiedBy>
  <cp:revision>21</cp:revision>
  <dcterms:created xsi:type="dcterms:W3CDTF">2023-09-08T08:49:03Z</dcterms:created>
  <dcterms:modified xsi:type="dcterms:W3CDTF">2026-09-06T12:18:27Z</dcterms:modified>
</cp:coreProperties>
</file>