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notesSlides/notesSlide10.xml" ContentType="application/vnd.openxmlformats-officedocument.presentationml.notesSlide+xml"/>
  <Override PartName="/ppt/tags/tag8.xml" ContentType="application/vnd.openxmlformats-officedocument.presentationml.tags+xml"/>
  <Override PartName="/ppt/notesSlides/notesSlide11.xml" ContentType="application/vnd.openxmlformats-officedocument.presentationml.notesSlide+xml"/>
  <Override PartName="/ppt/tags/tag9.xml" ContentType="application/vnd.openxmlformats-officedocument.presentationml.tags+xml"/>
  <Override PartName="/ppt/notesSlides/notesSlide12.xml" ContentType="application/vnd.openxmlformats-officedocument.presentationml.notesSlide+xml"/>
  <Override PartName="/ppt/tags/tag10.xml" ContentType="application/vnd.openxmlformats-officedocument.presentationml.tags+xml"/>
  <Override PartName="/ppt/notesSlides/notesSlide13.xml" ContentType="application/vnd.openxmlformats-officedocument.presentationml.notesSlide+xml"/>
  <Override PartName="/ppt/tags/tag11.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4" r:id="rId2"/>
    <p:sldMasterId id="2147483697" r:id="rId3"/>
  </p:sldMasterIdLst>
  <p:notesMasterIdLst>
    <p:notesMasterId r:id="rId26"/>
  </p:notesMasterIdLst>
  <p:sldIdLst>
    <p:sldId id="392" r:id="rId4"/>
    <p:sldId id="393" r:id="rId5"/>
    <p:sldId id="331" r:id="rId6"/>
    <p:sldId id="399" r:id="rId7"/>
    <p:sldId id="390" r:id="rId8"/>
    <p:sldId id="400" r:id="rId9"/>
    <p:sldId id="405" r:id="rId10"/>
    <p:sldId id="406" r:id="rId11"/>
    <p:sldId id="260" r:id="rId12"/>
    <p:sldId id="261" r:id="rId13"/>
    <p:sldId id="391" r:id="rId14"/>
    <p:sldId id="376" r:id="rId15"/>
    <p:sldId id="394" r:id="rId16"/>
    <p:sldId id="395" r:id="rId17"/>
    <p:sldId id="383" r:id="rId18"/>
    <p:sldId id="398" r:id="rId19"/>
    <p:sldId id="401" r:id="rId20"/>
    <p:sldId id="402" r:id="rId21"/>
    <p:sldId id="403" r:id="rId22"/>
    <p:sldId id="404" r:id="rId23"/>
    <p:sldId id="264" r:id="rId24"/>
    <p:sldId id="265"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99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microsoft.com/office/2016/11/relationships/changesInfo" Target="changesInfos/changesInfo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rs G Grimshaw - BWA Staff" userId="065bbdee-8651-4778-96d1-5b136a0399c9" providerId="ADAL" clId="{1BBEE8FF-1900-446E-A84B-BD312B015844}"/>
    <pc:docChg chg="delSld">
      <pc:chgData name="Mrs G Grimshaw - BWA Staff" userId="065bbdee-8651-4778-96d1-5b136a0399c9" providerId="ADAL" clId="{1BBEE8FF-1900-446E-A84B-BD312B015844}" dt="2026-09-06T12:03:51.324" v="2" actId="47"/>
      <pc:docMkLst>
        <pc:docMk/>
      </pc:docMkLst>
      <pc:sldChg chg="del">
        <pc:chgData name="Mrs G Grimshaw - BWA Staff" userId="065bbdee-8651-4778-96d1-5b136a0399c9" providerId="ADAL" clId="{1BBEE8FF-1900-446E-A84B-BD312B015844}" dt="2026-09-06T12:03:50.543" v="0" actId="47"/>
        <pc:sldMkLst>
          <pc:docMk/>
          <pc:sldMk cId="147503291" sldId="256"/>
        </pc:sldMkLst>
      </pc:sldChg>
      <pc:sldChg chg="del">
        <pc:chgData name="Mrs G Grimshaw - BWA Staff" userId="065bbdee-8651-4778-96d1-5b136a0399c9" providerId="ADAL" clId="{1BBEE8FF-1900-446E-A84B-BD312B015844}" dt="2026-09-06T12:03:50.931" v="1" actId="47"/>
        <pc:sldMkLst>
          <pc:docMk/>
          <pc:sldMk cId="2318883011" sldId="257"/>
        </pc:sldMkLst>
      </pc:sldChg>
      <pc:sldChg chg="del">
        <pc:chgData name="Mrs G Grimshaw - BWA Staff" userId="065bbdee-8651-4778-96d1-5b136a0399c9" providerId="ADAL" clId="{1BBEE8FF-1900-446E-A84B-BD312B015844}" dt="2026-09-06T12:03:51.324" v="2" actId="47"/>
        <pc:sldMkLst>
          <pc:docMk/>
          <pc:sldMk cId="4161750227" sldId="25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331388-FB70-4AD2-B960-7D5438E4559E}" type="datetimeFigureOut">
              <a:rPr lang="en-GB" smtClean="0"/>
              <a:t>06/09/2026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0C8EF8-A90B-4143-BB65-09F1494C2237}" type="slidenum">
              <a:rPr lang="en-GB" smtClean="0"/>
              <a:t>‹#›</a:t>
            </a:fld>
            <a:endParaRPr lang="en-GB"/>
          </a:p>
        </p:txBody>
      </p:sp>
    </p:spTree>
    <p:extLst>
      <p:ext uri="{BB962C8B-B14F-4D97-AF65-F5344CB8AC3E}">
        <p14:creationId xmlns:p14="http://schemas.microsoft.com/office/powerpoint/2010/main" val="33048351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A63A521-224D-4C95-824A-3CEFF92EB905}" type="slidenum">
              <a:rPr lang="en-GB" smtClean="0"/>
              <a:pPr/>
              <a:t>1</a:t>
            </a:fld>
            <a:endParaRPr lang="en-GB" dirty="0"/>
          </a:p>
        </p:txBody>
      </p:sp>
    </p:spTree>
    <p:extLst>
      <p:ext uri="{BB962C8B-B14F-4D97-AF65-F5344CB8AC3E}">
        <p14:creationId xmlns:p14="http://schemas.microsoft.com/office/powerpoint/2010/main" val="24578259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A63A521-224D-4C95-824A-3CEFF92EB905}" type="slidenum">
              <a:rPr lang="en-GB" smtClean="0"/>
              <a:pPr/>
              <a:t>12</a:t>
            </a:fld>
            <a:endParaRPr lang="en-GB" dirty="0"/>
          </a:p>
        </p:txBody>
      </p:sp>
    </p:spTree>
    <p:extLst>
      <p:ext uri="{BB962C8B-B14F-4D97-AF65-F5344CB8AC3E}">
        <p14:creationId xmlns:p14="http://schemas.microsoft.com/office/powerpoint/2010/main" val="11036228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A63A521-224D-4C95-824A-3CEFF92EB905}" type="slidenum">
              <a:rPr lang="en-GB" smtClean="0"/>
              <a:pPr/>
              <a:t>13</a:t>
            </a:fld>
            <a:endParaRPr lang="en-GB" dirty="0"/>
          </a:p>
        </p:txBody>
      </p:sp>
    </p:spTree>
    <p:extLst>
      <p:ext uri="{BB962C8B-B14F-4D97-AF65-F5344CB8AC3E}">
        <p14:creationId xmlns:p14="http://schemas.microsoft.com/office/powerpoint/2010/main" val="16945390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A63A521-224D-4C95-824A-3CEFF92EB905}" type="slidenum">
              <a:rPr lang="en-GB" smtClean="0"/>
              <a:pPr/>
              <a:t>14</a:t>
            </a:fld>
            <a:endParaRPr lang="en-GB" dirty="0"/>
          </a:p>
        </p:txBody>
      </p:sp>
    </p:spTree>
    <p:extLst>
      <p:ext uri="{BB962C8B-B14F-4D97-AF65-F5344CB8AC3E}">
        <p14:creationId xmlns:p14="http://schemas.microsoft.com/office/powerpoint/2010/main" val="12972075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A63A521-224D-4C95-824A-3CEFF92EB905}" type="slidenum">
              <a:rPr lang="en-GB" smtClean="0"/>
              <a:pPr/>
              <a:t>15</a:t>
            </a:fld>
            <a:endParaRPr lang="en-GB" dirty="0"/>
          </a:p>
        </p:txBody>
      </p:sp>
    </p:spTree>
    <p:extLst>
      <p:ext uri="{BB962C8B-B14F-4D97-AF65-F5344CB8AC3E}">
        <p14:creationId xmlns:p14="http://schemas.microsoft.com/office/powerpoint/2010/main" val="12779000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A63A521-224D-4C95-824A-3CEFF92EB905}" type="slidenum">
              <a:rPr lang="en-GB" smtClean="0"/>
              <a:pPr/>
              <a:t>16</a:t>
            </a:fld>
            <a:endParaRPr lang="en-GB" dirty="0"/>
          </a:p>
        </p:txBody>
      </p:sp>
    </p:spTree>
    <p:extLst>
      <p:ext uri="{BB962C8B-B14F-4D97-AF65-F5344CB8AC3E}">
        <p14:creationId xmlns:p14="http://schemas.microsoft.com/office/powerpoint/2010/main" val="33207428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E2B1CA7-674B-4506-A73A-C560FB2079C6}" type="slidenum">
              <a:rPr lang="en-GB" smtClean="0"/>
              <a:t>21</a:t>
            </a:fld>
            <a:endParaRPr lang="en-GB"/>
          </a:p>
        </p:txBody>
      </p:sp>
    </p:spTree>
    <p:extLst>
      <p:ext uri="{BB962C8B-B14F-4D97-AF65-F5344CB8AC3E}">
        <p14:creationId xmlns:p14="http://schemas.microsoft.com/office/powerpoint/2010/main" val="9958594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Acknowledgements: </a:t>
            </a:r>
            <a:r>
              <a:rPr lang="en-GB" dirty="0" err="1"/>
              <a:t>MathsPad</a:t>
            </a:r>
            <a:endParaRPr lang="en-GB" dirty="0"/>
          </a:p>
        </p:txBody>
      </p:sp>
      <p:sp>
        <p:nvSpPr>
          <p:cNvPr id="4" name="Slide Number Placeholder 3"/>
          <p:cNvSpPr>
            <a:spLocks noGrp="1"/>
          </p:cNvSpPr>
          <p:nvPr>
            <p:ph type="sldNum" sz="quarter" idx="10"/>
          </p:nvPr>
        </p:nvSpPr>
        <p:spPr/>
        <p:txBody>
          <a:bodyPr/>
          <a:lstStyle/>
          <a:p>
            <a:fld id="{2E2B1CA7-674B-4506-A73A-C560FB2079C6}" type="slidenum">
              <a:rPr lang="en-GB" smtClean="0">
                <a:solidFill>
                  <a:prstClr val="black"/>
                </a:solidFill>
              </a:rPr>
              <a:pPr/>
              <a:t>22</a:t>
            </a:fld>
            <a:endParaRPr lang="en-GB">
              <a:solidFill>
                <a:prstClr val="black"/>
              </a:solidFill>
            </a:endParaRPr>
          </a:p>
        </p:txBody>
      </p:sp>
    </p:spTree>
    <p:extLst>
      <p:ext uri="{BB962C8B-B14F-4D97-AF65-F5344CB8AC3E}">
        <p14:creationId xmlns:p14="http://schemas.microsoft.com/office/powerpoint/2010/main" val="9958594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9F5EA4-00E1-4C63-A642-710CA5AF38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5617A9-BC56-D6AD-EF1B-68A5B08940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8D0268-8A03-5F72-F0D0-45EE4289BFA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EA066EC-4DC2-E3BA-BE38-F50D22819B0A}"/>
              </a:ext>
            </a:extLst>
          </p:cNvPr>
          <p:cNvSpPr>
            <a:spLocks noGrp="1"/>
          </p:cNvSpPr>
          <p:nvPr>
            <p:ph type="sldNum" sz="quarter" idx="5"/>
          </p:nvPr>
        </p:nvSpPr>
        <p:spPr/>
        <p:txBody>
          <a:bodyPr/>
          <a:lstStyle/>
          <a:p>
            <a:fld id="{9A63A521-224D-4C95-824A-3CEFF92EB905}" type="slidenum">
              <a:rPr lang="en-GB" smtClean="0"/>
              <a:pPr/>
              <a:t>2</a:t>
            </a:fld>
            <a:endParaRPr lang="en-GB" dirty="0"/>
          </a:p>
        </p:txBody>
      </p:sp>
    </p:spTree>
    <p:extLst>
      <p:ext uri="{BB962C8B-B14F-4D97-AF65-F5344CB8AC3E}">
        <p14:creationId xmlns:p14="http://schemas.microsoft.com/office/powerpoint/2010/main" val="4239603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Friends have known for 20years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3552B6-FE8C-415C-B0B4-597755D4CC0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45539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A63A521-224D-4C95-824A-3CEFF92EB905}" type="slidenum">
              <a:rPr lang="en-GB" smtClean="0"/>
              <a:pPr/>
              <a:t>4</a:t>
            </a:fld>
            <a:endParaRPr lang="en-GB" dirty="0"/>
          </a:p>
        </p:txBody>
      </p:sp>
    </p:spTree>
    <p:extLst>
      <p:ext uri="{BB962C8B-B14F-4D97-AF65-F5344CB8AC3E}">
        <p14:creationId xmlns:p14="http://schemas.microsoft.com/office/powerpoint/2010/main" val="16642656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A63A521-224D-4C95-824A-3CEFF92EB905}" type="slidenum">
              <a:rPr lang="en-GB" smtClean="0"/>
              <a:pPr/>
              <a:t>5</a:t>
            </a:fld>
            <a:endParaRPr lang="en-GB" dirty="0"/>
          </a:p>
        </p:txBody>
      </p:sp>
    </p:spTree>
    <p:extLst>
      <p:ext uri="{BB962C8B-B14F-4D97-AF65-F5344CB8AC3E}">
        <p14:creationId xmlns:p14="http://schemas.microsoft.com/office/powerpoint/2010/main" val="33709069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Acknowledgements: mathssandpit.co.uk</a:t>
            </a:r>
          </a:p>
        </p:txBody>
      </p:sp>
      <p:sp>
        <p:nvSpPr>
          <p:cNvPr id="4" name="Slide Number Placeholder 3"/>
          <p:cNvSpPr>
            <a:spLocks noGrp="1"/>
          </p:cNvSpPr>
          <p:nvPr>
            <p:ph type="sldNum" sz="quarter" idx="10"/>
          </p:nvPr>
        </p:nvSpPr>
        <p:spPr/>
        <p:txBody>
          <a:bodyPr/>
          <a:lstStyle/>
          <a:p>
            <a:fld id="{2E2B1CA7-674B-4506-A73A-C560FB2079C6}" type="slidenum">
              <a:rPr lang="en-GB" smtClean="0"/>
              <a:t>7</a:t>
            </a:fld>
            <a:endParaRPr lang="en-GB"/>
          </a:p>
        </p:txBody>
      </p:sp>
    </p:spTree>
    <p:extLst>
      <p:ext uri="{BB962C8B-B14F-4D97-AF65-F5344CB8AC3E}">
        <p14:creationId xmlns:p14="http://schemas.microsoft.com/office/powerpoint/2010/main" val="26316111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Acknowledgements: mathssandpit.co.uk</a:t>
            </a:r>
          </a:p>
        </p:txBody>
      </p:sp>
      <p:sp>
        <p:nvSpPr>
          <p:cNvPr id="4" name="Slide Number Placeholder 3"/>
          <p:cNvSpPr>
            <a:spLocks noGrp="1"/>
          </p:cNvSpPr>
          <p:nvPr>
            <p:ph type="sldNum" sz="quarter" idx="10"/>
          </p:nvPr>
        </p:nvSpPr>
        <p:spPr/>
        <p:txBody>
          <a:bodyPr/>
          <a:lstStyle/>
          <a:p>
            <a:fld id="{2E2B1CA7-674B-4506-A73A-C560FB2079C6}" type="slidenum">
              <a:rPr lang="en-GB">
                <a:solidFill>
                  <a:prstClr val="black"/>
                </a:solidFill>
              </a:rPr>
              <a:pPr/>
              <a:t>8</a:t>
            </a:fld>
            <a:endParaRPr lang="en-GB">
              <a:solidFill>
                <a:prstClr val="black"/>
              </a:solidFill>
            </a:endParaRPr>
          </a:p>
        </p:txBody>
      </p:sp>
    </p:spTree>
    <p:extLst>
      <p:ext uri="{BB962C8B-B14F-4D97-AF65-F5344CB8AC3E}">
        <p14:creationId xmlns:p14="http://schemas.microsoft.com/office/powerpoint/2010/main" val="26316111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Acknowledgements: mathssandpit.co.uk</a:t>
            </a:r>
          </a:p>
        </p:txBody>
      </p:sp>
      <p:sp>
        <p:nvSpPr>
          <p:cNvPr id="4" name="Slide Number Placeholder 3"/>
          <p:cNvSpPr>
            <a:spLocks noGrp="1"/>
          </p:cNvSpPr>
          <p:nvPr>
            <p:ph type="sldNum" sz="quarter" idx="10"/>
          </p:nvPr>
        </p:nvSpPr>
        <p:spPr/>
        <p:txBody>
          <a:bodyPr/>
          <a:lstStyle/>
          <a:p>
            <a:fld id="{2E2B1CA7-674B-4506-A73A-C560FB2079C6}" type="slidenum">
              <a:rPr lang="en-GB">
                <a:solidFill>
                  <a:prstClr val="black"/>
                </a:solidFill>
              </a:rPr>
              <a:pPr/>
              <a:t>9</a:t>
            </a:fld>
            <a:endParaRPr lang="en-GB">
              <a:solidFill>
                <a:prstClr val="black"/>
              </a:solidFill>
            </a:endParaRPr>
          </a:p>
        </p:txBody>
      </p:sp>
    </p:spTree>
    <p:extLst>
      <p:ext uri="{BB962C8B-B14F-4D97-AF65-F5344CB8AC3E}">
        <p14:creationId xmlns:p14="http://schemas.microsoft.com/office/powerpoint/2010/main" val="26316111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Acknowledgements: mathssandpit.co.uk</a:t>
            </a:r>
          </a:p>
        </p:txBody>
      </p:sp>
      <p:sp>
        <p:nvSpPr>
          <p:cNvPr id="4" name="Slide Number Placeholder 3"/>
          <p:cNvSpPr>
            <a:spLocks noGrp="1"/>
          </p:cNvSpPr>
          <p:nvPr>
            <p:ph type="sldNum" sz="quarter" idx="10"/>
          </p:nvPr>
        </p:nvSpPr>
        <p:spPr/>
        <p:txBody>
          <a:bodyPr/>
          <a:lstStyle/>
          <a:p>
            <a:fld id="{2E2B1CA7-674B-4506-A73A-C560FB2079C6}" type="slidenum">
              <a:rPr lang="en-GB">
                <a:solidFill>
                  <a:prstClr val="black"/>
                </a:solidFill>
              </a:rPr>
              <a:pPr/>
              <a:t>10</a:t>
            </a:fld>
            <a:endParaRPr lang="en-GB">
              <a:solidFill>
                <a:prstClr val="black"/>
              </a:solidFill>
            </a:endParaRPr>
          </a:p>
        </p:txBody>
      </p:sp>
    </p:spTree>
    <p:extLst>
      <p:ext uri="{BB962C8B-B14F-4D97-AF65-F5344CB8AC3E}">
        <p14:creationId xmlns:p14="http://schemas.microsoft.com/office/powerpoint/2010/main" val="26316111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32.png"/><Relationship Id="rId18" Type="http://schemas.microsoft.com/office/2007/relationships/hdphoto" Target="../media/hdphoto10.wdp"/><Relationship Id="rId3" Type="http://schemas.openxmlformats.org/officeDocument/2006/relationships/image" Target="../media/image27.png"/><Relationship Id="rId7" Type="http://schemas.openxmlformats.org/officeDocument/2006/relationships/image" Target="../media/image29.png"/><Relationship Id="rId12" Type="http://schemas.microsoft.com/office/2007/relationships/hdphoto" Target="../media/hdphoto7.wdp"/><Relationship Id="rId17" Type="http://schemas.openxmlformats.org/officeDocument/2006/relationships/image" Target="../media/image34.png"/><Relationship Id="rId2" Type="http://schemas.openxmlformats.org/officeDocument/2006/relationships/image" Target="../media/image26.png"/><Relationship Id="rId16" Type="http://schemas.microsoft.com/office/2007/relationships/hdphoto" Target="../media/hdphoto9.wdp"/><Relationship Id="rId1" Type="http://schemas.openxmlformats.org/officeDocument/2006/relationships/slideMaster" Target="../slideMasters/slideMaster1.xml"/><Relationship Id="rId6" Type="http://schemas.microsoft.com/office/2007/relationships/hdphoto" Target="../media/hdphoto4.wdp"/><Relationship Id="rId11" Type="http://schemas.openxmlformats.org/officeDocument/2006/relationships/image" Target="../media/image31.png"/><Relationship Id="rId5" Type="http://schemas.openxmlformats.org/officeDocument/2006/relationships/image" Target="../media/image28.png"/><Relationship Id="rId15" Type="http://schemas.openxmlformats.org/officeDocument/2006/relationships/image" Target="../media/image33.png"/><Relationship Id="rId10" Type="http://schemas.microsoft.com/office/2007/relationships/hdphoto" Target="../media/hdphoto6.wdp"/><Relationship Id="rId19" Type="http://schemas.openxmlformats.org/officeDocument/2006/relationships/image" Target="../media/image25.png"/><Relationship Id="rId4" Type="http://schemas.microsoft.com/office/2007/relationships/hdphoto" Target="../media/hdphoto3.wdp"/><Relationship Id="rId9" Type="http://schemas.openxmlformats.org/officeDocument/2006/relationships/image" Target="../media/image30.png"/><Relationship Id="rId14" Type="http://schemas.microsoft.com/office/2007/relationships/hdphoto" Target="../media/hdphoto8.wdp"/></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32.png"/><Relationship Id="rId18" Type="http://schemas.microsoft.com/office/2007/relationships/hdphoto" Target="../media/hdphoto10.wdp"/><Relationship Id="rId3" Type="http://schemas.openxmlformats.org/officeDocument/2006/relationships/image" Target="../media/image27.png"/><Relationship Id="rId7" Type="http://schemas.openxmlformats.org/officeDocument/2006/relationships/image" Target="../media/image29.png"/><Relationship Id="rId12" Type="http://schemas.microsoft.com/office/2007/relationships/hdphoto" Target="../media/hdphoto7.wdp"/><Relationship Id="rId17" Type="http://schemas.openxmlformats.org/officeDocument/2006/relationships/image" Target="../media/image34.png"/><Relationship Id="rId2" Type="http://schemas.openxmlformats.org/officeDocument/2006/relationships/image" Target="../media/image26.png"/><Relationship Id="rId16" Type="http://schemas.microsoft.com/office/2007/relationships/hdphoto" Target="../media/hdphoto9.wdp"/><Relationship Id="rId1" Type="http://schemas.openxmlformats.org/officeDocument/2006/relationships/slideMaster" Target="../slideMasters/slideMaster1.xml"/><Relationship Id="rId6" Type="http://schemas.microsoft.com/office/2007/relationships/hdphoto" Target="../media/hdphoto4.wdp"/><Relationship Id="rId11" Type="http://schemas.openxmlformats.org/officeDocument/2006/relationships/image" Target="../media/image31.png"/><Relationship Id="rId5" Type="http://schemas.openxmlformats.org/officeDocument/2006/relationships/image" Target="../media/image28.png"/><Relationship Id="rId15" Type="http://schemas.openxmlformats.org/officeDocument/2006/relationships/image" Target="../media/image33.png"/><Relationship Id="rId10" Type="http://schemas.microsoft.com/office/2007/relationships/hdphoto" Target="../media/hdphoto6.wdp"/><Relationship Id="rId19" Type="http://schemas.openxmlformats.org/officeDocument/2006/relationships/image" Target="../media/image25.png"/><Relationship Id="rId4" Type="http://schemas.microsoft.com/office/2007/relationships/hdphoto" Target="../media/hdphoto3.wdp"/><Relationship Id="rId9" Type="http://schemas.openxmlformats.org/officeDocument/2006/relationships/image" Target="../media/image30.png"/><Relationship Id="rId14" Type="http://schemas.microsoft.com/office/2007/relationships/hdphoto" Target="../media/hdphoto8.wdp"/></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32.png"/><Relationship Id="rId18" Type="http://schemas.microsoft.com/office/2007/relationships/hdphoto" Target="../media/hdphoto10.wdp"/><Relationship Id="rId3" Type="http://schemas.openxmlformats.org/officeDocument/2006/relationships/image" Target="../media/image27.png"/><Relationship Id="rId7" Type="http://schemas.openxmlformats.org/officeDocument/2006/relationships/image" Target="../media/image29.png"/><Relationship Id="rId12" Type="http://schemas.microsoft.com/office/2007/relationships/hdphoto" Target="../media/hdphoto7.wdp"/><Relationship Id="rId17" Type="http://schemas.openxmlformats.org/officeDocument/2006/relationships/image" Target="../media/image34.png"/><Relationship Id="rId2" Type="http://schemas.openxmlformats.org/officeDocument/2006/relationships/image" Target="../media/image26.png"/><Relationship Id="rId16" Type="http://schemas.microsoft.com/office/2007/relationships/hdphoto" Target="../media/hdphoto9.wdp"/><Relationship Id="rId1" Type="http://schemas.openxmlformats.org/officeDocument/2006/relationships/slideMaster" Target="../slideMasters/slideMaster1.xml"/><Relationship Id="rId6" Type="http://schemas.microsoft.com/office/2007/relationships/hdphoto" Target="../media/hdphoto4.wdp"/><Relationship Id="rId11" Type="http://schemas.openxmlformats.org/officeDocument/2006/relationships/image" Target="../media/image31.png"/><Relationship Id="rId5" Type="http://schemas.openxmlformats.org/officeDocument/2006/relationships/image" Target="../media/image28.png"/><Relationship Id="rId15" Type="http://schemas.openxmlformats.org/officeDocument/2006/relationships/image" Target="../media/image33.png"/><Relationship Id="rId10" Type="http://schemas.microsoft.com/office/2007/relationships/hdphoto" Target="../media/hdphoto6.wdp"/><Relationship Id="rId19" Type="http://schemas.openxmlformats.org/officeDocument/2006/relationships/image" Target="../media/image25.png"/><Relationship Id="rId4" Type="http://schemas.microsoft.com/office/2007/relationships/hdphoto" Target="../media/hdphoto3.wdp"/><Relationship Id="rId9" Type="http://schemas.openxmlformats.org/officeDocument/2006/relationships/image" Target="../media/image30.png"/><Relationship Id="rId14" Type="http://schemas.microsoft.com/office/2007/relationships/hdphoto" Target="../media/hdphoto8.wdp"/></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32.png"/><Relationship Id="rId18" Type="http://schemas.microsoft.com/office/2007/relationships/hdphoto" Target="../media/hdphoto10.wdp"/><Relationship Id="rId3" Type="http://schemas.openxmlformats.org/officeDocument/2006/relationships/image" Target="../media/image27.png"/><Relationship Id="rId7" Type="http://schemas.openxmlformats.org/officeDocument/2006/relationships/image" Target="../media/image29.png"/><Relationship Id="rId12" Type="http://schemas.microsoft.com/office/2007/relationships/hdphoto" Target="../media/hdphoto7.wdp"/><Relationship Id="rId17" Type="http://schemas.openxmlformats.org/officeDocument/2006/relationships/image" Target="../media/image34.png"/><Relationship Id="rId2" Type="http://schemas.openxmlformats.org/officeDocument/2006/relationships/image" Target="../media/image26.png"/><Relationship Id="rId16" Type="http://schemas.microsoft.com/office/2007/relationships/hdphoto" Target="../media/hdphoto9.wdp"/><Relationship Id="rId1" Type="http://schemas.openxmlformats.org/officeDocument/2006/relationships/slideMaster" Target="../slideMasters/slideMaster1.xml"/><Relationship Id="rId6" Type="http://schemas.microsoft.com/office/2007/relationships/hdphoto" Target="../media/hdphoto4.wdp"/><Relationship Id="rId11" Type="http://schemas.openxmlformats.org/officeDocument/2006/relationships/image" Target="../media/image31.png"/><Relationship Id="rId5" Type="http://schemas.openxmlformats.org/officeDocument/2006/relationships/image" Target="../media/image28.png"/><Relationship Id="rId15" Type="http://schemas.openxmlformats.org/officeDocument/2006/relationships/image" Target="../media/image33.png"/><Relationship Id="rId10" Type="http://schemas.microsoft.com/office/2007/relationships/hdphoto" Target="../media/hdphoto6.wdp"/><Relationship Id="rId19" Type="http://schemas.openxmlformats.org/officeDocument/2006/relationships/image" Target="../media/image25.png"/><Relationship Id="rId4" Type="http://schemas.microsoft.com/office/2007/relationships/hdphoto" Target="../media/hdphoto3.wdp"/><Relationship Id="rId9" Type="http://schemas.openxmlformats.org/officeDocument/2006/relationships/image" Target="../media/image30.png"/><Relationship Id="rId14" Type="http://schemas.microsoft.com/office/2007/relationships/hdphoto" Target="../media/hdphoto8.wdp"/></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32.png"/><Relationship Id="rId18" Type="http://schemas.microsoft.com/office/2007/relationships/hdphoto" Target="../media/hdphoto10.wdp"/><Relationship Id="rId3" Type="http://schemas.openxmlformats.org/officeDocument/2006/relationships/image" Target="../media/image27.png"/><Relationship Id="rId7" Type="http://schemas.openxmlformats.org/officeDocument/2006/relationships/image" Target="../media/image29.png"/><Relationship Id="rId12" Type="http://schemas.microsoft.com/office/2007/relationships/hdphoto" Target="../media/hdphoto7.wdp"/><Relationship Id="rId17" Type="http://schemas.openxmlformats.org/officeDocument/2006/relationships/image" Target="../media/image34.png"/><Relationship Id="rId2" Type="http://schemas.openxmlformats.org/officeDocument/2006/relationships/image" Target="../media/image26.png"/><Relationship Id="rId16" Type="http://schemas.microsoft.com/office/2007/relationships/hdphoto" Target="../media/hdphoto9.wdp"/><Relationship Id="rId1" Type="http://schemas.openxmlformats.org/officeDocument/2006/relationships/slideMaster" Target="../slideMasters/slideMaster1.xml"/><Relationship Id="rId6" Type="http://schemas.microsoft.com/office/2007/relationships/hdphoto" Target="../media/hdphoto4.wdp"/><Relationship Id="rId11" Type="http://schemas.openxmlformats.org/officeDocument/2006/relationships/image" Target="../media/image31.png"/><Relationship Id="rId5" Type="http://schemas.openxmlformats.org/officeDocument/2006/relationships/image" Target="../media/image28.png"/><Relationship Id="rId15" Type="http://schemas.openxmlformats.org/officeDocument/2006/relationships/image" Target="../media/image33.png"/><Relationship Id="rId10" Type="http://schemas.microsoft.com/office/2007/relationships/hdphoto" Target="../media/hdphoto6.wdp"/><Relationship Id="rId19" Type="http://schemas.openxmlformats.org/officeDocument/2006/relationships/image" Target="../media/image25.png"/><Relationship Id="rId4" Type="http://schemas.microsoft.com/office/2007/relationships/hdphoto" Target="../media/hdphoto3.wdp"/><Relationship Id="rId9" Type="http://schemas.openxmlformats.org/officeDocument/2006/relationships/image" Target="../media/image30.png"/><Relationship Id="rId14" Type="http://schemas.microsoft.com/office/2007/relationships/hdphoto" Target="../media/hdphoto8.wdp"/></Relationships>
</file>

<file path=ppt/slideLayouts/_rels/slideLayout21.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32.png"/><Relationship Id="rId18" Type="http://schemas.microsoft.com/office/2007/relationships/hdphoto" Target="../media/hdphoto10.wdp"/><Relationship Id="rId3" Type="http://schemas.openxmlformats.org/officeDocument/2006/relationships/image" Target="../media/image27.png"/><Relationship Id="rId7" Type="http://schemas.openxmlformats.org/officeDocument/2006/relationships/image" Target="../media/image29.png"/><Relationship Id="rId12" Type="http://schemas.microsoft.com/office/2007/relationships/hdphoto" Target="../media/hdphoto7.wdp"/><Relationship Id="rId17" Type="http://schemas.openxmlformats.org/officeDocument/2006/relationships/image" Target="../media/image34.png"/><Relationship Id="rId2" Type="http://schemas.openxmlformats.org/officeDocument/2006/relationships/image" Target="../media/image26.png"/><Relationship Id="rId16" Type="http://schemas.microsoft.com/office/2007/relationships/hdphoto" Target="../media/hdphoto9.wdp"/><Relationship Id="rId1" Type="http://schemas.openxmlformats.org/officeDocument/2006/relationships/slideMaster" Target="../slideMasters/slideMaster1.xml"/><Relationship Id="rId6" Type="http://schemas.microsoft.com/office/2007/relationships/hdphoto" Target="../media/hdphoto4.wdp"/><Relationship Id="rId11" Type="http://schemas.openxmlformats.org/officeDocument/2006/relationships/image" Target="../media/image31.png"/><Relationship Id="rId5" Type="http://schemas.openxmlformats.org/officeDocument/2006/relationships/image" Target="../media/image28.png"/><Relationship Id="rId15" Type="http://schemas.openxmlformats.org/officeDocument/2006/relationships/image" Target="../media/image33.png"/><Relationship Id="rId10" Type="http://schemas.microsoft.com/office/2007/relationships/hdphoto" Target="../media/hdphoto6.wdp"/><Relationship Id="rId19" Type="http://schemas.openxmlformats.org/officeDocument/2006/relationships/image" Target="../media/image25.png"/><Relationship Id="rId4" Type="http://schemas.microsoft.com/office/2007/relationships/hdphoto" Target="../media/hdphoto3.wdp"/><Relationship Id="rId9" Type="http://schemas.openxmlformats.org/officeDocument/2006/relationships/image" Target="../media/image30.png"/><Relationship Id="rId14" Type="http://schemas.microsoft.com/office/2007/relationships/hdphoto" Target="../media/hdphoto8.wdp"/></Relationships>
</file>

<file path=ppt/slideLayouts/_rels/slideLayout22.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32.png"/><Relationship Id="rId18" Type="http://schemas.microsoft.com/office/2007/relationships/hdphoto" Target="../media/hdphoto10.wdp"/><Relationship Id="rId3" Type="http://schemas.openxmlformats.org/officeDocument/2006/relationships/image" Target="../media/image27.png"/><Relationship Id="rId7" Type="http://schemas.openxmlformats.org/officeDocument/2006/relationships/image" Target="../media/image29.png"/><Relationship Id="rId12" Type="http://schemas.microsoft.com/office/2007/relationships/hdphoto" Target="../media/hdphoto7.wdp"/><Relationship Id="rId17" Type="http://schemas.openxmlformats.org/officeDocument/2006/relationships/image" Target="../media/image34.png"/><Relationship Id="rId2" Type="http://schemas.openxmlformats.org/officeDocument/2006/relationships/image" Target="../media/image26.png"/><Relationship Id="rId16" Type="http://schemas.microsoft.com/office/2007/relationships/hdphoto" Target="../media/hdphoto9.wdp"/><Relationship Id="rId1" Type="http://schemas.openxmlformats.org/officeDocument/2006/relationships/slideMaster" Target="../slideMasters/slideMaster1.xml"/><Relationship Id="rId6" Type="http://schemas.microsoft.com/office/2007/relationships/hdphoto" Target="../media/hdphoto4.wdp"/><Relationship Id="rId11" Type="http://schemas.openxmlformats.org/officeDocument/2006/relationships/image" Target="../media/image31.png"/><Relationship Id="rId5" Type="http://schemas.openxmlformats.org/officeDocument/2006/relationships/image" Target="../media/image28.png"/><Relationship Id="rId15" Type="http://schemas.openxmlformats.org/officeDocument/2006/relationships/image" Target="../media/image33.png"/><Relationship Id="rId10" Type="http://schemas.microsoft.com/office/2007/relationships/hdphoto" Target="../media/hdphoto6.wdp"/><Relationship Id="rId19" Type="http://schemas.openxmlformats.org/officeDocument/2006/relationships/image" Target="../media/image25.png"/><Relationship Id="rId4" Type="http://schemas.microsoft.com/office/2007/relationships/hdphoto" Target="../media/hdphoto3.wdp"/><Relationship Id="rId9" Type="http://schemas.openxmlformats.org/officeDocument/2006/relationships/image" Target="../media/image30.png"/><Relationship Id="rId14" Type="http://schemas.microsoft.com/office/2007/relationships/hdphoto" Target="../media/hdphoto8.wdp"/></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29.png"/><Relationship Id="rId13" Type="http://schemas.microsoft.com/office/2007/relationships/hdphoto" Target="../media/hdphoto7.wdp"/><Relationship Id="rId18" Type="http://schemas.openxmlformats.org/officeDocument/2006/relationships/image" Target="../media/image34.png"/><Relationship Id="rId3" Type="http://schemas.microsoft.com/office/2007/relationships/hdphoto" Target="../media/hdphoto11.wdp"/><Relationship Id="rId7" Type="http://schemas.microsoft.com/office/2007/relationships/hdphoto" Target="../media/hdphoto4.wdp"/><Relationship Id="rId12" Type="http://schemas.openxmlformats.org/officeDocument/2006/relationships/image" Target="../media/image31.png"/><Relationship Id="rId17" Type="http://schemas.microsoft.com/office/2007/relationships/hdphoto" Target="../media/hdphoto9.wdp"/><Relationship Id="rId2" Type="http://schemas.openxmlformats.org/officeDocument/2006/relationships/image" Target="../media/image35.png"/><Relationship Id="rId16" Type="http://schemas.openxmlformats.org/officeDocument/2006/relationships/image" Target="../media/image33.png"/><Relationship Id="rId20" Type="http://schemas.openxmlformats.org/officeDocument/2006/relationships/image" Target="../media/image25.png"/><Relationship Id="rId1" Type="http://schemas.openxmlformats.org/officeDocument/2006/relationships/slideMaster" Target="../slideMasters/slideMaster1.xml"/><Relationship Id="rId6" Type="http://schemas.openxmlformats.org/officeDocument/2006/relationships/image" Target="../media/image28.png"/><Relationship Id="rId11" Type="http://schemas.microsoft.com/office/2007/relationships/hdphoto" Target="../media/hdphoto6.wdp"/><Relationship Id="rId5" Type="http://schemas.microsoft.com/office/2007/relationships/hdphoto" Target="../media/hdphoto3.wdp"/><Relationship Id="rId15" Type="http://schemas.microsoft.com/office/2007/relationships/hdphoto" Target="../media/hdphoto8.wdp"/><Relationship Id="rId10" Type="http://schemas.openxmlformats.org/officeDocument/2006/relationships/image" Target="../media/image30.png"/><Relationship Id="rId19" Type="http://schemas.microsoft.com/office/2007/relationships/hdphoto" Target="../media/hdphoto10.wdp"/><Relationship Id="rId4" Type="http://schemas.openxmlformats.org/officeDocument/2006/relationships/image" Target="../media/image27.png"/><Relationship Id="rId9" Type="http://schemas.microsoft.com/office/2007/relationships/hdphoto" Target="../media/hdphoto5.wdp"/><Relationship Id="rId14" Type="http://schemas.openxmlformats.org/officeDocument/2006/relationships/image" Target="../media/image32.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29.png"/><Relationship Id="rId13" Type="http://schemas.microsoft.com/office/2007/relationships/hdphoto" Target="../media/hdphoto7.wdp"/><Relationship Id="rId18" Type="http://schemas.openxmlformats.org/officeDocument/2006/relationships/image" Target="../media/image34.png"/><Relationship Id="rId3" Type="http://schemas.microsoft.com/office/2007/relationships/hdphoto" Target="../media/hdphoto11.wdp"/><Relationship Id="rId7" Type="http://schemas.microsoft.com/office/2007/relationships/hdphoto" Target="../media/hdphoto4.wdp"/><Relationship Id="rId12" Type="http://schemas.openxmlformats.org/officeDocument/2006/relationships/image" Target="../media/image31.png"/><Relationship Id="rId17" Type="http://schemas.microsoft.com/office/2007/relationships/hdphoto" Target="../media/hdphoto9.wdp"/><Relationship Id="rId2" Type="http://schemas.openxmlformats.org/officeDocument/2006/relationships/image" Target="../media/image35.png"/><Relationship Id="rId16" Type="http://schemas.openxmlformats.org/officeDocument/2006/relationships/image" Target="../media/image33.png"/><Relationship Id="rId20" Type="http://schemas.openxmlformats.org/officeDocument/2006/relationships/image" Target="../media/image25.png"/><Relationship Id="rId1" Type="http://schemas.openxmlformats.org/officeDocument/2006/relationships/slideMaster" Target="../slideMasters/slideMaster1.xml"/><Relationship Id="rId6" Type="http://schemas.openxmlformats.org/officeDocument/2006/relationships/image" Target="../media/image28.png"/><Relationship Id="rId11" Type="http://schemas.microsoft.com/office/2007/relationships/hdphoto" Target="../media/hdphoto6.wdp"/><Relationship Id="rId5" Type="http://schemas.microsoft.com/office/2007/relationships/hdphoto" Target="../media/hdphoto3.wdp"/><Relationship Id="rId15" Type="http://schemas.microsoft.com/office/2007/relationships/hdphoto" Target="../media/hdphoto8.wdp"/><Relationship Id="rId10" Type="http://schemas.openxmlformats.org/officeDocument/2006/relationships/image" Target="../media/image30.png"/><Relationship Id="rId19" Type="http://schemas.microsoft.com/office/2007/relationships/hdphoto" Target="../media/hdphoto10.wdp"/><Relationship Id="rId4" Type="http://schemas.openxmlformats.org/officeDocument/2006/relationships/image" Target="../media/image27.png"/><Relationship Id="rId9" Type="http://schemas.microsoft.com/office/2007/relationships/hdphoto" Target="../media/hdphoto5.wdp"/><Relationship Id="rId14" Type="http://schemas.openxmlformats.org/officeDocument/2006/relationships/image" Target="../media/image32.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29.png"/><Relationship Id="rId13" Type="http://schemas.microsoft.com/office/2007/relationships/hdphoto" Target="../media/hdphoto7.wdp"/><Relationship Id="rId18" Type="http://schemas.openxmlformats.org/officeDocument/2006/relationships/image" Target="../media/image34.png"/><Relationship Id="rId3" Type="http://schemas.microsoft.com/office/2007/relationships/hdphoto" Target="../media/hdphoto11.wdp"/><Relationship Id="rId7" Type="http://schemas.microsoft.com/office/2007/relationships/hdphoto" Target="../media/hdphoto4.wdp"/><Relationship Id="rId12" Type="http://schemas.openxmlformats.org/officeDocument/2006/relationships/image" Target="../media/image31.png"/><Relationship Id="rId17" Type="http://schemas.microsoft.com/office/2007/relationships/hdphoto" Target="../media/hdphoto9.wdp"/><Relationship Id="rId2" Type="http://schemas.openxmlformats.org/officeDocument/2006/relationships/image" Target="../media/image35.png"/><Relationship Id="rId16" Type="http://schemas.openxmlformats.org/officeDocument/2006/relationships/image" Target="../media/image33.png"/><Relationship Id="rId20" Type="http://schemas.openxmlformats.org/officeDocument/2006/relationships/image" Target="../media/image25.png"/><Relationship Id="rId1" Type="http://schemas.openxmlformats.org/officeDocument/2006/relationships/slideMaster" Target="../slideMasters/slideMaster1.xml"/><Relationship Id="rId6" Type="http://schemas.openxmlformats.org/officeDocument/2006/relationships/image" Target="../media/image28.png"/><Relationship Id="rId11" Type="http://schemas.microsoft.com/office/2007/relationships/hdphoto" Target="../media/hdphoto6.wdp"/><Relationship Id="rId5" Type="http://schemas.microsoft.com/office/2007/relationships/hdphoto" Target="../media/hdphoto3.wdp"/><Relationship Id="rId15" Type="http://schemas.microsoft.com/office/2007/relationships/hdphoto" Target="../media/hdphoto8.wdp"/><Relationship Id="rId10" Type="http://schemas.openxmlformats.org/officeDocument/2006/relationships/image" Target="../media/image30.png"/><Relationship Id="rId19" Type="http://schemas.microsoft.com/office/2007/relationships/hdphoto" Target="../media/hdphoto10.wdp"/><Relationship Id="rId4" Type="http://schemas.openxmlformats.org/officeDocument/2006/relationships/image" Target="../media/image27.png"/><Relationship Id="rId9" Type="http://schemas.microsoft.com/office/2007/relationships/hdphoto" Target="../media/hdphoto5.wdp"/><Relationship Id="rId14" Type="http://schemas.openxmlformats.org/officeDocument/2006/relationships/image" Target="../media/image32.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29.png"/><Relationship Id="rId13" Type="http://schemas.microsoft.com/office/2007/relationships/hdphoto" Target="../media/hdphoto7.wdp"/><Relationship Id="rId18" Type="http://schemas.openxmlformats.org/officeDocument/2006/relationships/image" Target="../media/image34.png"/><Relationship Id="rId3" Type="http://schemas.microsoft.com/office/2007/relationships/hdphoto" Target="../media/hdphoto11.wdp"/><Relationship Id="rId7" Type="http://schemas.microsoft.com/office/2007/relationships/hdphoto" Target="../media/hdphoto4.wdp"/><Relationship Id="rId12" Type="http://schemas.openxmlformats.org/officeDocument/2006/relationships/image" Target="../media/image31.png"/><Relationship Id="rId17" Type="http://schemas.microsoft.com/office/2007/relationships/hdphoto" Target="../media/hdphoto9.wdp"/><Relationship Id="rId2" Type="http://schemas.openxmlformats.org/officeDocument/2006/relationships/image" Target="../media/image35.png"/><Relationship Id="rId16" Type="http://schemas.openxmlformats.org/officeDocument/2006/relationships/image" Target="../media/image33.png"/><Relationship Id="rId20" Type="http://schemas.openxmlformats.org/officeDocument/2006/relationships/image" Target="../media/image25.png"/><Relationship Id="rId1" Type="http://schemas.openxmlformats.org/officeDocument/2006/relationships/slideMaster" Target="../slideMasters/slideMaster1.xml"/><Relationship Id="rId6" Type="http://schemas.openxmlformats.org/officeDocument/2006/relationships/image" Target="../media/image28.png"/><Relationship Id="rId11" Type="http://schemas.microsoft.com/office/2007/relationships/hdphoto" Target="../media/hdphoto6.wdp"/><Relationship Id="rId5" Type="http://schemas.microsoft.com/office/2007/relationships/hdphoto" Target="../media/hdphoto3.wdp"/><Relationship Id="rId15" Type="http://schemas.microsoft.com/office/2007/relationships/hdphoto" Target="../media/hdphoto8.wdp"/><Relationship Id="rId10" Type="http://schemas.openxmlformats.org/officeDocument/2006/relationships/image" Target="../media/image30.png"/><Relationship Id="rId19" Type="http://schemas.microsoft.com/office/2007/relationships/hdphoto" Target="../media/hdphoto10.wdp"/><Relationship Id="rId4" Type="http://schemas.openxmlformats.org/officeDocument/2006/relationships/image" Target="../media/image27.png"/><Relationship Id="rId9" Type="http://schemas.microsoft.com/office/2007/relationships/hdphoto" Target="../media/hdphoto5.wdp"/><Relationship Id="rId14" Type="http://schemas.openxmlformats.org/officeDocument/2006/relationships/image" Target="../media/image32.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29.png"/><Relationship Id="rId13" Type="http://schemas.microsoft.com/office/2007/relationships/hdphoto" Target="../media/hdphoto7.wdp"/><Relationship Id="rId18" Type="http://schemas.openxmlformats.org/officeDocument/2006/relationships/image" Target="../media/image34.png"/><Relationship Id="rId3" Type="http://schemas.microsoft.com/office/2007/relationships/hdphoto" Target="../media/hdphoto11.wdp"/><Relationship Id="rId7" Type="http://schemas.microsoft.com/office/2007/relationships/hdphoto" Target="../media/hdphoto4.wdp"/><Relationship Id="rId12" Type="http://schemas.openxmlformats.org/officeDocument/2006/relationships/image" Target="../media/image31.png"/><Relationship Id="rId17" Type="http://schemas.microsoft.com/office/2007/relationships/hdphoto" Target="../media/hdphoto9.wdp"/><Relationship Id="rId2" Type="http://schemas.openxmlformats.org/officeDocument/2006/relationships/image" Target="../media/image35.png"/><Relationship Id="rId16" Type="http://schemas.openxmlformats.org/officeDocument/2006/relationships/image" Target="../media/image33.png"/><Relationship Id="rId20" Type="http://schemas.openxmlformats.org/officeDocument/2006/relationships/image" Target="../media/image25.png"/><Relationship Id="rId1" Type="http://schemas.openxmlformats.org/officeDocument/2006/relationships/slideMaster" Target="../slideMasters/slideMaster1.xml"/><Relationship Id="rId6" Type="http://schemas.openxmlformats.org/officeDocument/2006/relationships/image" Target="../media/image28.png"/><Relationship Id="rId11" Type="http://schemas.microsoft.com/office/2007/relationships/hdphoto" Target="../media/hdphoto6.wdp"/><Relationship Id="rId5" Type="http://schemas.microsoft.com/office/2007/relationships/hdphoto" Target="../media/hdphoto3.wdp"/><Relationship Id="rId15" Type="http://schemas.microsoft.com/office/2007/relationships/hdphoto" Target="../media/hdphoto8.wdp"/><Relationship Id="rId10" Type="http://schemas.openxmlformats.org/officeDocument/2006/relationships/image" Target="../media/image30.png"/><Relationship Id="rId19" Type="http://schemas.microsoft.com/office/2007/relationships/hdphoto" Target="../media/hdphoto10.wdp"/><Relationship Id="rId4" Type="http://schemas.openxmlformats.org/officeDocument/2006/relationships/image" Target="../media/image27.png"/><Relationship Id="rId9" Type="http://schemas.microsoft.com/office/2007/relationships/hdphoto" Target="../media/hdphoto5.wdp"/><Relationship Id="rId14" Type="http://schemas.openxmlformats.org/officeDocument/2006/relationships/image" Target="../media/image32.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29.png"/><Relationship Id="rId13" Type="http://schemas.microsoft.com/office/2007/relationships/hdphoto" Target="../media/hdphoto7.wdp"/><Relationship Id="rId18" Type="http://schemas.openxmlformats.org/officeDocument/2006/relationships/image" Target="../media/image34.png"/><Relationship Id="rId3" Type="http://schemas.microsoft.com/office/2007/relationships/hdphoto" Target="../media/hdphoto11.wdp"/><Relationship Id="rId7" Type="http://schemas.microsoft.com/office/2007/relationships/hdphoto" Target="../media/hdphoto4.wdp"/><Relationship Id="rId12" Type="http://schemas.openxmlformats.org/officeDocument/2006/relationships/image" Target="../media/image31.png"/><Relationship Id="rId17" Type="http://schemas.microsoft.com/office/2007/relationships/hdphoto" Target="../media/hdphoto9.wdp"/><Relationship Id="rId2" Type="http://schemas.openxmlformats.org/officeDocument/2006/relationships/image" Target="../media/image35.png"/><Relationship Id="rId16" Type="http://schemas.openxmlformats.org/officeDocument/2006/relationships/image" Target="../media/image33.png"/><Relationship Id="rId20" Type="http://schemas.openxmlformats.org/officeDocument/2006/relationships/image" Target="../media/image25.png"/><Relationship Id="rId1" Type="http://schemas.openxmlformats.org/officeDocument/2006/relationships/slideMaster" Target="../slideMasters/slideMaster1.xml"/><Relationship Id="rId6" Type="http://schemas.openxmlformats.org/officeDocument/2006/relationships/image" Target="../media/image28.png"/><Relationship Id="rId11" Type="http://schemas.microsoft.com/office/2007/relationships/hdphoto" Target="../media/hdphoto6.wdp"/><Relationship Id="rId5" Type="http://schemas.microsoft.com/office/2007/relationships/hdphoto" Target="../media/hdphoto3.wdp"/><Relationship Id="rId15" Type="http://schemas.microsoft.com/office/2007/relationships/hdphoto" Target="../media/hdphoto8.wdp"/><Relationship Id="rId10" Type="http://schemas.openxmlformats.org/officeDocument/2006/relationships/image" Target="../media/image30.png"/><Relationship Id="rId19" Type="http://schemas.microsoft.com/office/2007/relationships/hdphoto" Target="../media/hdphoto10.wdp"/><Relationship Id="rId4" Type="http://schemas.openxmlformats.org/officeDocument/2006/relationships/image" Target="../media/image27.png"/><Relationship Id="rId9" Type="http://schemas.microsoft.com/office/2007/relationships/hdphoto" Target="../media/hdphoto5.wdp"/><Relationship Id="rId14" Type="http://schemas.openxmlformats.org/officeDocument/2006/relationships/image" Target="../media/image32.png"/></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32.png"/><Relationship Id="rId18" Type="http://schemas.microsoft.com/office/2007/relationships/hdphoto" Target="../media/hdphoto10.wdp"/><Relationship Id="rId3" Type="http://schemas.openxmlformats.org/officeDocument/2006/relationships/image" Target="../media/image27.png"/><Relationship Id="rId7" Type="http://schemas.openxmlformats.org/officeDocument/2006/relationships/image" Target="../media/image29.png"/><Relationship Id="rId12" Type="http://schemas.microsoft.com/office/2007/relationships/hdphoto" Target="../media/hdphoto7.wdp"/><Relationship Id="rId17" Type="http://schemas.openxmlformats.org/officeDocument/2006/relationships/image" Target="../media/image34.png"/><Relationship Id="rId2" Type="http://schemas.openxmlformats.org/officeDocument/2006/relationships/image" Target="../media/image26.png"/><Relationship Id="rId16" Type="http://schemas.microsoft.com/office/2007/relationships/hdphoto" Target="../media/hdphoto9.wdp"/><Relationship Id="rId1" Type="http://schemas.openxmlformats.org/officeDocument/2006/relationships/slideMaster" Target="../slideMasters/slideMaster1.xml"/><Relationship Id="rId6" Type="http://schemas.microsoft.com/office/2007/relationships/hdphoto" Target="../media/hdphoto4.wdp"/><Relationship Id="rId11" Type="http://schemas.openxmlformats.org/officeDocument/2006/relationships/image" Target="../media/image31.png"/><Relationship Id="rId5" Type="http://schemas.openxmlformats.org/officeDocument/2006/relationships/image" Target="../media/image28.png"/><Relationship Id="rId15" Type="http://schemas.openxmlformats.org/officeDocument/2006/relationships/image" Target="../media/image33.png"/><Relationship Id="rId10" Type="http://schemas.microsoft.com/office/2007/relationships/hdphoto" Target="../media/hdphoto6.wdp"/><Relationship Id="rId19" Type="http://schemas.openxmlformats.org/officeDocument/2006/relationships/image" Target="../media/image25.png"/><Relationship Id="rId4" Type="http://schemas.microsoft.com/office/2007/relationships/hdphoto" Target="../media/hdphoto3.wdp"/><Relationship Id="rId9" Type="http://schemas.openxmlformats.org/officeDocument/2006/relationships/image" Target="../media/image30.png"/><Relationship Id="rId14" Type="http://schemas.microsoft.com/office/2007/relationships/hdphoto" Target="../media/hdphoto8.wdp"/></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5.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7.emf"/><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18.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17" Type="http://schemas.microsoft.com/office/2007/relationships/hdphoto" Target="../media/hdphoto2.wdp"/><Relationship Id="rId2" Type="http://schemas.openxmlformats.org/officeDocument/2006/relationships/image" Target="../media/image4.png"/><Relationship Id="rId16"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6.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 Id="rId14" Type="http://schemas.microsoft.com/office/2007/relationships/hdphoto" Target="../media/hdphoto1.wdp"/></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8.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Master" Target="../slideMasters/slideMaster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32.png"/><Relationship Id="rId18" Type="http://schemas.microsoft.com/office/2007/relationships/hdphoto" Target="../media/hdphoto10.wdp"/><Relationship Id="rId3" Type="http://schemas.openxmlformats.org/officeDocument/2006/relationships/image" Target="../media/image27.png"/><Relationship Id="rId7" Type="http://schemas.openxmlformats.org/officeDocument/2006/relationships/image" Target="../media/image29.png"/><Relationship Id="rId12" Type="http://schemas.microsoft.com/office/2007/relationships/hdphoto" Target="../media/hdphoto7.wdp"/><Relationship Id="rId17" Type="http://schemas.openxmlformats.org/officeDocument/2006/relationships/image" Target="../media/image34.png"/><Relationship Id="rId2" Type="http://schemas.openxmlformats.org/officeDocument/2006/relationships/image" Target="../media/image26.png"/><Relationship Id="rId16" Type="http://schemas.microsoft.com/office/2007/relationships/hdphoto" Target="../media/hdphoto9.wdp"/><Relationship Id="rId1" Type="http://schemas.openxmlformats.org/officeDocument/2006/relationships/slideMaster" Target="../slideMasters/slideMaster1.xml"/><Relationship Id="rId6" Type="http://schemas.microsoft.com/office/2007/relationships/hdphoto" Target="../media/hdphoto4.wdp"/><Relationship Id="rId11" Type="http://schemas.openxmlformats.org/officeDocument/2006/relationships/image" Target="../media/image31.png"/><Relationship Id="rId5" Type="http://schemas.openxmlformats.org/officeDocument/2006/relationships/image" Target="../media/image28.png"/><Relationship Id="rId15" Type="http://schemas.openxmlformats.org/officeDocument/2006/relationships/image" Target="../media/image33.png"/><Relationship Id="rId10" Type="http://schemas.microsoft.com/office/2007/relationships/hdphoto" Target="../media/hdphoto6.wdp"/><Relationship Id="rId19" Type="http://schemas.openxmlformats.org/officeDocument/2006/relationships/image" Target="../media/image25.png"/><Relationship Id="rId4" Type="http://schemas.microsoft.com/office/2007/relationships/hdphoto" Target="../media/hdphoto3.wdp"/><Relationship Id="rId9" Type="http://schemas.openxmlformats.org/officeDocument/2006/relationships/image" Target="../media/image30.png"/><Relationship Id="rId14" Type="http://schemas.microsoft.com/office/2007/relationships/hdphoto" Target="../media/hdphoto8.wdp"/></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Entrance slide">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27781" y="147179"/>
            <a:ext cx="11736438" cy="6563641"/>
          </a:xfrm>
          <a:prstGeom prst="rect">
            <a:avLst/>
          </a:prstGeom>
        </p:spPr>
      </p:pic>
    </p:spTree>
    <p:extLst>
      <p:ext uri="{BB962C8B-B14F-4D97-AF65-F5344CB8AC3E}">
        <p14:creationId xmlns:p14="http://schemas.microsoft.com/office/powerpoint/2010/main" val="1949596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ALT Instruct ">
    <p:spTree>
      <p:nvGrpSpPr>
        <p:cNvPr id="1" name=""/>
        <p:cNvGrpSpPr/>
        <p:nvPr/>
      </p:nvGrpSpPr>
      <p:grpSpPr>
        <a:xfrm>
          <a:off x="0" y="0"/>
          <a:ext cx="0" cy="0"/>
          <a:chOff x="0" y="0"/>
          <a:chExt cx="0" cy="0"/>
        </a:xfrm>
      </p:grpSpPr>
      <p:sp>
        <p:nvSpPr>
          <p:cNvPr id="11" name="Rectangle 10"/>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13" name="Pentagon 12"/>
          <p:cNvSpPr/>
          <p:nvPr/>
        </p:nvSpPr>
        <p:spPr>
          <a:xfrm>
            <a:off x="90521" y="6429002"/>
            <a:ext cx="2700000" cy="360000"/>
          </a:xfrm>
          <a:prstGeom prst="homePlate">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14" name="Chevron 13"/>
          <p:cNvSpPr/>
          <p:nvPr/>
        </p:nvSpPr>
        <p:spPr>
          <a:xfrm>
            <a:off x="2760836" y="6429002"/>
            <a:ext cx="2700000" cy="360000"/>
          </a:xfrm>
          <a:prstGeom prst="chevron">
            <a:avLst/>
          </a:prstGeom>
          <a:solidFill>
            <a:srgbClr val="DCB50E"/>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15" name="Chevron 14"/>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16" name="Chevron 15"/>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34153477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ALT Instruct - Ruler">
    <p:spTree>
      <p:nvGrpSpPr>
        <p:cNvPr id="1" name=""/>
        <p:cNvGrpSpPr/>
        <p:nvPr/>
      </p:nvGrpSpPr>
      <p:grpSpPr>
        <a:xfrm>
          <a:off x="0" y="0"/>
          <a:ext cx="0" cy="0"/>
          <a:chOff x="0" y="0"/>
          <a:chExt cx="0" cy="0"/>
        </a:xfrm>
      </p:grpSpPr>
      <p:sp>
        <p:nvSpPr>
          <p:cNvPr id="40" name="Rectangle 39"/>
          <p:cNvSpPr/>
          <p:nvPr/>
        </p:nvSpPr>
        <p:spPr>
          <a:xfrm>
            <a:off x="11498874" y="-12902"/>
            <a:ext cx="696730" cy="650592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n-lt"/>
            </a:endParaRPr>
          </a:p>
        </p:txBody>
      </p:sp>
      <p:graphicFrame>
        <p:nvGraphicFramePr>
          <p:cNvPr id="41" name="Table 40"/>
          <p:cNvGraphicFramePr>
            <a:graphicFrameLocks noGrp="1"/>
          </p:cNvGraphicFramePr>
          <p:nvPr>
            <p:extLst>
              <p:ext uri="{D42A27DB-BD31-4B8C-83A1-F6EECF244321}">
                <p14:modId xmlns:p14="http://schemas.microsoft.com/office/powerpoint/2010/main" val="2647292837"/>
              </p:ext>
            </p:extLst>
          </p:nvPr>
        </p:nvGraphicFramePr>
        <p:xfrm>
          <a:off x="11559521" y="529722"/>
          <a:ext cx="612157" cy="5581320"/>
        </p:xfrm>
        <a:graphic>
          <a:graphicData uri="http://schemas.openxmlformats.org/drawingml/2006/table">
            <a:tbl>
              <a:tblPr firstRow="1" bandRow="1">
                <a:tableStyleId>{5C22544A-7EE6-4342-B048-85BDC9FD1C3A}</a:tableStyleId>
              </a:tblPr>
              <a:tblGrid>
                <a:gridCol w="612157">
                  <a:extLst>
                    <a:ext uri="{9D8B030D-6E8A-4147-A177-3AD203B41FA5}">
                      <a16:colId xmlns:a16="http://schemas.microsoft.com/office/drawing/2014/main" val="1173439250"/>
                    </a:ext>
                  </a:extLst>
                </a:gridCol>
              </a:tblGrid>
              <a:tr h="670794">
                <a:tc>
                  <a:txBody>
                    <a:bodyPr/>
                    <a:lstStyle/>
                    <a:p>
                      <a:pPr algn="ctr"/>
                      <a:r>
                        <a:rPr lang="en-GB" sz="800" b="1">
                          <a:solidFill>
                            <a:schemeClr val="bg1"/>
                          </a:solidFill>
                          <a:latin typeface="Lato" panose="020F0502020204030203" pitchFamily="34" charset="0"/>
                        </a:rPr>
                        <a:t>RETRIEVE</a:t>
                      </a:r>
                      <a:r>
                        <a:rPr lang="en-GB" sz="600" b="1">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a:solidFill>
                            <a:schemeClr val="bg1"/>
                          </a:solidFill>
                          <a:latin typeface="Lato" panose="020F0502020204030203" pitchFamily="34" charset="0"/>
                        </a:rPr>
                        <a:t>DECODE</a:t>
                      </a:r>
                      <a:r>
                        <a:rPr lang="en-GB" sz="600" b="1">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a:solidFill>
                            <a:schemeClr val="bg1"/>
                          </a:solidFill>
                          <a:effectLst/>
                          <a:latin typeface="Lato" panose="020F0502020204030203" pitchFamily="34" charset="0"/>
                        </a:rPr>
                        <a:t>CONNECT</a:t>
                      </a:r>
                      <a:r>
                        <a:rPr lang="en-GB" sz="600" b="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a:solidFill>
                            <a:schemeClr val="bg1"/>
                          </a:solidFill>
                          <a:latin typeface="Lato" panose="020F0502020204030203" pitchFamily="34" charset="0"/>
                        </a:rPr>
                        <a:t>VISUALISE</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a:solidFill>
                            <a:schemeClr val="bg1"/>
                          </a:solidFill>
                          <a:latin typeface="Lato" panose="020F0502020204030203" pitchFamily="34" charset="0"/>
                        </a:rPr>
                        <a:t>SUMMARISE</a:t>
                      </a:r>
                      <a:r>
                        <a:rPr lang="en-GB" sz="600" b="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a:solidFill>
                            <a:schemeClr val="bg1"/>
                          </a:solidFill>
                          <a:latin typeface="Lato" panose="020F0502020204030203" pitchFamily="34" charset="0"/>
                        </a:rPr>
                        <a:t>INFER</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a:solidFill>
                            <a:schemeClr val="bg1"/>
                          </a:solidFill>
                          <a:latin typeface="Lato" panose="020F0502020204030203" pitchFamily="34" charset="0"/>
                        </a:rPr>
                        <a:t>PREDICT</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a:solidFill>
                            <a:schemeClr val="bg1"/>
                          </a:solidFill>
                          <a:latin typeface="Lato" panose="020F0502020204030203" pitchFamily="34" charset="0"/>
                        </a:rPr>
                        <a:t>EXAMINE</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42" name="Group 41"/>
          <p:cNvGrpSpPr/>
          <p:nvPr/>
        </p:nvGrpSpPr>
        <p:grpSpPr>
          <a:xfrm>
            <a:off x="11629923" y="2865412"/>
            <a:ext cx="386112" cy="318172"/>
            <a:chOff x="3206569" y="2423806"/>
            <a:chExt cx="752955" cy="707366"/>
          </a:xfrm>
        </p:grpSpPr>
        <p:pic>
          <p:nvPicPr>
            <p:cNvPr id="43"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45" name="Picture 44"/>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1" cy="314182"/>
          </a:xfrm>
          <a:prstGeom prst="rect">
            <a:avLst/>
          </a:prstGeom>
        </p:spPr>
      </p:pic>
      <p:pic>
        <p:nvPicPr>
          <p:cNvPr id="46"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6"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46"/>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0" y="2166177"/>
            <a:ext cx="377815" cy="361612"/>
          </a:xfrm>
          <a:prstGeom prst="rect">
            <a:avLst/>
          </a:prstGeom>
        </p:spPr>
      </p:pic>
      <p:pic>
        <p:nvPicPr>
          <p:cNvPr id="48" name="Picture 47"/>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3" y="1378197"/>
            <a:ext cx="416216" cy="361939"/>
          </a:xfrm>
          <a:prstGeom prst="rect">
            <a:avLst/>
          </a:prstGeom>
        </p:spPr>
      </p:pic>
      <p:pic>
        <p:nvPicPr>
          <p:cNvPr id="49" name="Picture 48"/>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28" y="733844"/>
            <a:ext cx="397619" cy="321332"/>
          </a:xfrm>
          <a:prstGeom prst="rect">
            <a:avLst/>
          </a:prstGeom>
        </p:spPr>
      </p:pic>
      <p:pic>
        <p:nvPicPr>
          <p:cNvPr id="50" name="Picture 49"/>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51" name="Picture 50"/>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3" y="5610059"/>
            <a:ext cx="237138" cy="317761"/>
          </a:xfrm>
          <a:prstGeom prst="rect">
            <a:avLst/>
          </a:prstGeom>
        </p:spPr>
      </p:pic>
      <p:sp>
        <p:nvSpPr>
          <p:cNvPr id="52" name="Pentagon 51"/>
          <p:cNvSpPr/>
          <p:nvPr/>
        </p:nvSpPr>
        <p:spPr>
          <a:xfrm rot="5400000">
            <a:off x="11561796" y="3400"/>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p:cNvSpPr/>
          <p:nvPr/>
        </p:nvSpPr>
        <p:spPr>
          <a:xfrm>
            <a:off x="11489909" y="-6595"/>
            <a:ext cx="704800" cy="584775"/>
          </a:xfrm>
          <a:prstGeom prst="rect">
            <a:avLst/>
          </a:prstGeom>
        </p:spPr>
        <p:txBody>
          <a:bodyPr wrap="square">
            <a:spAutoFit/>
          </a:bodyPr>
          <a:lstStyle/>
          <a:p>
            <a:pPr algn="ctr"/>
            <a:r>
              <a:rPr lang="en-GB" sz="1000" b="1" i="0">
                <a:solidFill>
                  <a:srgbClr val="0B5196"/>
                </a:solidFill>
                <a:latin typeface="+mn-lt"/>
              </a:rPr>
              <a:t>EVERY CHILD A READER</a:t>
            </a:r>
          </a:p>
          <a:p>
            <a:pPr algn="ctr"/>
            <a:endParaRPr lang="en-GB" sz="200" b="0" i="1">
              <a:solidFill>
                <a:srgbClr val="002060"/>
              </a:solidFill>
              <a:latin typeface="+mn-lt"/>
            </a:endParaRPr>
          </a:p>
        </p:txBody>
      </p:sp>
      <p:sp>
        <p:nvSpPr>
          <p:cNvPr id="54" name="Rectangle 53"/>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5" name="Picture 54"/>
          <p:cNvPicPr>
            <a:picLocks noChangeAspect="1"/>
          </p:cNvPicPr>
          <p:nvPr/>
        </p:nvPicPr>
        <p:blipFill rotWithShape="1">
          <a:blip r:embed="rId19"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56" name="Pentagon 55"/>
          <p:cNvSpPr/>
          <p:nvPr/>
        </p:nvSpPr>
        <p:spPr>
          <a:xfrm>
            <a:off x="90521" y="6429002"/>
            <a:ext cx="2700000" cy="360000"/>
          </a:xfrm>
          <a:prstGeom prst="homePlate">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57" name="Chevron 56"/>
          <p:cNvSpPr/>
          <p:nvPr/>
        </p:nvSpPr>
        <p:spPr>
          <a:xfrm>
            <a:off x="2760836" y="6429002"/>
            <a:ext cx="2700000" cy="360000"/>
          </a:xfrm>
          <a:prstGeom prst="chevron">
            <a:avLst/>
          </a:prstGeom>
          <a:solidFill>
            <a:srgbClr val="DCB50E"/>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58" name="Chevron 57"/>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59" name="Chevron 58"/>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5234177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ALT Practise">
    <p:spTree>
      <p:nvGrpSpPr>
        <p:cNvPr id="1" name=""/>
        <p:cNvGrpSpPr/>
        <p:nvPr/>
      </p:nvGrpSpPr>
      <p:grpSpPr>
        <a:xfrm>
          <a:off x="0" y="0"/>
          <a:ext cx="0" cy="0"/>
          <a:chOff x="0" y="0"/>
          <a:chExt cx="0" cy="0"/>
        </a:xfrm>
      </p:grpSpPr>
      <p:sp>
        <p:nvSpPr>
          <p:cNvPr id="11" name="Rectangle 10"/>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13" name="Pentagon 12"/>
          <p:cNvSpPr/>
          <p:nvPr/>
        </p:nvSpPr>
        <p:spPr>
          <a:xfrm>
            <a:off x="90521" y="6429002"/>
            <a:ext cx="2700000" cy="360000"/>
          </a:xfrm>
          <a:prstGeom prst="homePlate">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14" name="Chevron 13"/>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22" name="Chevron 21"/>
          <p:cNvSpPr/>
          <p:nvPr/>
        </p:nvSpPr>
        <p:spPr>
          <a:xfrm>
            <a:off x="5412088" y="6429002"/>
            <a:ext cx="2700000" cy="360000"/>
          </a:xfrm>
          <a:prstGeom prst="chevron">
            <a:avLst/>
          </a:prstGeom>
          <a:solidFill>
            <a:srgbClr val="E8812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23" name="Chevron 22"/>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26901895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T Practise - Ruler">
    <p:spTree>
      <p:nvGrpSpPr>
        <p:cNvPr id="1" name=""/>
        <p:cNvGrpSpPr/>
        <p:nvPr/>
      </p:nvGrpSpPr>
      <p:grpSpPr>
        <a:xfrm>
          <a:off x="0" y="0"/>
          <a:ext cx="0" cy="0"/>
          <a:chOff x="0" y="0"/>
          <a:chExt cx="0" cy="0"/>
        </a:xfrm>
      </p:grpSpPr>
      <p:sp>
        <p:nvSpPr>
          <p:cNvPr id="40" name="Rectangle 39"/>
          <p:cNvSpPr/>
          <p:nvPr/>
        </p:nvSpPr>
        <p:spPr>
          <a:xfrm>
            <a:off x="11498874" y="-12902"/>
            <a:ext cx="696730" cy="650592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n-lt"/>
            </a:endParaRPr>
          </a:p>
        </p:txBody>
      </p:sp>
      <p:graphicFrame>
        <p:nvGraphicFramePr>
          <p:cNvPr id="41" name="Table 40"/>
          <p:cNvGraphicFramePr>
            <a:graphicFrameLocks noGrp="1"/>
          </p:cNvGraphicFramePr>
          <p:nvPr>
            <p:extLst>
              <p:ext uri="{D42A27DB-BD31-4B8C-83A1-F6EECF244321}">
                <p14:modId xmlns:p14="http://schemas.microsoft.com/office/powerpoint/2010/main" val="1452827472"/>
              </p:ext>
            </p:extLst>
          </p:nvPr>
        </p:nvGraphicFramePr>
        <p:xfrm>
          <a:off x="11559521" y="529722"/>
          <a:ext cx="612157" cy="5581320"/>
        </p:xfrm>
        <a:graphic>
          <a:graphicData uri="http://schemas.openxmlformats.org/drawingml/2006/table">
            <a:tbl>
              <a:tblPr firstRow="1" bandRow="1">
                <a:tableStyleId>{5C22544A-7EE6-4342-B048-85BDC9FD1C3A}</a:tableStyleId>
              </a:tblPr>
              <a:tblGrid>
                <a:gridCol w="612157">
                  <a:extLst>
                    <a:ext uri="{9D8B030D-6E8A-4147-A177-3AD203B41FA5}">
                      <a16:colId xmlns:a16="http://schemas.microsoft.com/office/drawing/2014/main" val="1173439250"/>
                    </a:ext>
                  </a:extLst>
                </a:gridCol>
              </a:tblGrid>
              <a:tr h="670794">
                <a:tc>
                  <a:txBody>
                    <a:bodyPr/>
                    <a:lstStyle/>
                    <a:p>
                      <a:pPr algn="ctr"/>
                      <a:r>
                        <a:rPr lang="en-GB" sz="800" b="1">
                          <a:solidFill>
                            <a:schemeClr val="bg1"/>
                          </a:solidFill>
                          <a:latin typeface="Lato" panose="020F0502020204030203" pitchFamily="34" charset="0"/>
                        </a:rPr>
                        <a:t>RETRIEVE</a:t>
                      </a:r>
                      <a:r>
                        <a:rPr lang="en-GB" sz="600" b="1">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a:solidFill>
                            <a:schemeClr val="bg1"/>
                          </a:solidFill>
                          <a:latin typeface="Lato" panose="020F0502020204030203" pitchFamily="34" charset="0"/>
                        </a:rPr>
                        <a:t>DECODE</a:t>
                      </a:r>
                      <a:r>
                        <a:rPr lang="en-GB" sz="600" b="1">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a:solidFill>
                            <a:schemeClr val="bg1"/>
                          </a:solidFill>
                          <a:effectLst/>
                          <a:latin typeface="Lato" panose="020F0502020204030203" pitchFamily="34" charset="0"/>
                        </a:rPr>
                        <a:t>CONNECT</a:t>
                      </a:r>
                      <a:r>
                        <a:rPr lang="en-GB" sz="600" b="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a:solidFill>
                            <a:schemeClr val="bg1"/>
                          </a:solidFill>
                          <a:latin typeface="Lato" panose="020F0502020204030203" pitchFamily="34" charset="0"/>
                        </a:rPr>
                        <a:t>VISUALISE</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a:solidFill>
                            <a:schemeClr val="bg1"/>
                          </a:solidFill>
                          <a:latin typeface="Lato" panose="020F0502020204030203" pitchFamily="34" charset="0"/>
                        </a:rPr>
                        <a:t>SUMMARISE</a:t>
                      </a:r>
                      <a:r>
                        <a:rPr lang="en-GB" sz="600" b="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a:solidFill>
                            <a:schemeClr val="bg1"/>
                          </a:solidFill>
                          <a:latin typeface="Lato" panose="020F0502020204030203" pitchFamily="34" charset="0"/>
                        </a:rPr>
                        <a:t>INFER</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a:solidFill>
                            <a:schemeClr val="bg1"/>
                          </a:solidFill>
                          <a:latin typeface="Lato" panose="020F0502020204030203" pitchFamily="34" charset="0"/>
                        </a:rPr>
                        <a:t>PREDICT</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a:solidFill>
                            <a:schemeClr val="bg1"/>
                          </a:solidFill>
                          <a:latin typeface="Lato" panose="020F0502020204030203" pitchFamily="34" charset="0"/>
                        </a:rPr>
                        <a:t>EXAMINE</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42" name="Group 41"/>
          <p:cNvGrpSpPr/>
          <p:nvPr/>
        </p:nvGrpSpPr>
        <p:grpSpPr>
          <a:xfrm>
            <a:off x="11629923" y="2865412"/>
            <a:ext cx="386112" cy="318172"/>
            <a:chOff x="3206569" y="2423806"/>
            <a:chExt cx="752955" cy="707366"/>
          </a:xfrm>
        </p:grpSpPr>
        <p:pic>
          <p:nvPicPr>
            <p:cNvPr id="43"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45" name="Picture 44"/>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1" cy="314182"/>
          </a:xfrm>
          <a:prstGeom prst="rect">
            <a:avLst/>
          </a:prstGeom>
        </p:spPr>
      </p:pic>
      <p:pic>
        <p:nvPicPr>
          <p:cNvPr id="46"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6"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46"/>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0" y="2166177"/>
            <a:ext cx="377815" cy="361612"/>
          </a:xfrm>
          <a:prstGeom prst="rect">
            <a:avLst/>
          </a:prstGeom>
        </p:spPr>
      </p:pic>
      <p:pic>
        <p:nvPicPr>
          <p:cNvPr id="48" name="Picture 47"/>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3" y="1378197"/>
            <a:ext cx="416216" cy="361939"/>
          </a:xfrm>
          <a:prstGeom prst="rect">
            <a:avLst/>
          </a:prstGeom>
        </p:spPr>
      </p:pic>
      <p:pic>
        <p:nvPicPr>
          <p:cNvPr id="49" name="Picture 48"/>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28" y="733844"/>
            <a:ext cx="397619" cy="321332"/>
          </a:xfrm>
          <a:prstGeom prst="rect">
            <a:avLst/>
          </a:prstGeom>
        </p:spPr>
      </p:pic>
      <p:pic>
        <p:nvPicPr>
          <p:cNvPr id="50" name="Picture 49"/>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51" name="Picture 50"/>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3" y="5610059"/>
            <a:ext cx="237138" cy="317761"/>
          </a:xfrm>
          <a:prstGeom prst="rect">
            <a:avLst/>
          </a:prstGeom>
        </p:spPr>
      </p:pic>
      <p:sp>
        <p:nvSpPr>
          <p:cNvPr id="52" name="Pentagon 51"/>
          <p:cNvSpPr/>
          <p:nvPr/>
        </p:nvSpPr>
        <p:spPr>
          <a:xfrm rot="5400000">
            <a:off x="11561796" y="3400"/>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p:cNvSpPr/>
          <p:nvPr/>
        </p:nvSpPr>
        <p:spPr>
          <a:xfrm>
            <a:off x="11489909" y="-6595"/>
            <a:ext cx="704800" cy="584775"/>
          </a:xfrm>
          <a:prstGeom prst="rect">
            <a:avLst/>
          </a:prstGeom>
        </p:spPr>
        <p:txBody>
          <a:bodyPr wrap="square">
            <a:spAutoFit/>
          </a:bodyPr>
          <a:lstStyle/>
          <a:p>
            <a:pPr algn="ctr"/>
            <a:r>
              <a:rPr lang="en-GB" sz="1000" b="1" i="0">
                <a:solidFill>
                  <a:srgbClr val="0B5196"/>
                </a:solidFill>
                <a:latin typeface="+mn-lt"/>
              </a:rPr>
              <a:t>EVERY CHILD A READER</a:t>
            </a:r>
          </a:p>
          <a:p>
            <a:pPr algn="ctr"/>
            <a:endParaRPr lang="en-GB" sz="200" b="0" i="1">
              <a:solidFill>
                <a:srgbClr val="002060"/>
              </a:solidFill>
              <a:latin typeface="+mn-lt"/>
            </a:endParaRPr>
          </a:p>
        </p:txBody>
      </p:sp>
      <p:sp>
        <p:nvSpPr>
          <p:cNvPr id="54" name="Rectangle 53"/>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5" name="Picture 54"/>
          <p:cNvPicPr>
            <a:picLocks noChangeAspect="1"/>
          </p:cNvPicPr>
          <p:nvPr/>
        </p:nvPicPr>
        <p:blipFill rotWithShape="1">
          <a:blip r:embed="rId19"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56" name="Pentagon 55"/>
          <p:cNvSpPr/>
          <p:nvPr/>
        </p:nvSpPr>
        <p:spPr>
          <a:xfrm>
            <a:off x="90521" y="6429002"/>
            <a:ext cx="2700000" cy="360000"/>
          </a:xfrm>
          <a:prstGeom prst="homePlate">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57" name="Chevron 56"/>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58" name="Chevron 57"/>
          <p:cNvSpPr/>
          <p:nvPr/>
        </p:nvSpPr>
        <p:spPr>
          <a:xfrm>
            <a:off x="5412088" y="6429002"/>
            <a:ext cx="2700000" cy="360000"/>
          </a:xfrm>
          <a:prstGeom prst="chevron">
            <a:avLst/>
          </a:prstGeom>
          <a:solidFill>
            <a:srgbClr val="E8812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59" name="Chevron 58"/>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18847595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T Secure">
    <p:spTree>
      <p:nvGrpSpPr>
        <p:cNvPr id="1" name=""/>
        <p:cNvGrpSpPr/>
        <p:nvPr/>
      </p:nvGrpSpPr>
      <p:grpSpPr>
        <a:xfrm>
          <a:off x="0" y="0"/>
          <a:ext cx="0" cy="0"/>
          <a:chOff x="0" y="0"/>
          <a:chExt cx="0" cy="0"/>
        </a:xfrm>
      </p:grpSpPr>
      <p:sp>
        <p:nvSpPr>
          <p:cNvPr id="11" name="Rectangle 10"/>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13" name="Pentagon 12"/>
          <p:cNvSpPr/>
          <p:nvPr/>
        </p:nvSpPr>
        <p:spPr>
          <a:xfrm>
            <a:off x="90521" y="6429002"/>
            <a:ext cx="2700000" cy="360000"/>
          </a:xfrm>
          <a:prstGeom prst="homePlate">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14" name="Chevron 13"/>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22" name="Chevron 21"/>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23" name="Chevron 22"/>
          <p:cNvSpPr/>
          <p:nvPr/>
        </p:nvSpPr>
        <p:spPr>
          <a:xfrm>
            <a:off x="8068872" y="6429002"/>
            <a:ext cx="2700000" cy="360000"/>
          </a:xfrm>
          <a:prstGeom prst="chevron">
            <a:avLst/>
          </a:prstGeom>
          <a:solidFill>
            <a:srgbClr val="3584C5"/>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1687725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ALT Secure - Ruler">
    <p:spTree>
      <p:nvGrpSpPr>
        <p:cNvPr id="1" name=""/>
        <p:cNvGrpSpPr/>
        <p:nvPr/>
      </p:nvGrpSpPr>
      <p:grpSpPr>
        <a:xfrm>
          <a:off x="0" y="0"/>
          <a:ext cx="0" cy="0"/>
          <a:chOff x="0" y="0"/>
          <a:chExt cx="0" cy="0"/>
        </a:xfrm>
      </p:grpSpPr>
      <p:sp>
        <p:nvSpPr>
          <p:cNvPr id="44" name="Rectangle 43"/>
          <p:cNvSpPr/>
          <p:nvPr/>
        </p:nvSpPr>
        <p:spPr>
          <a:xfrm>
            <a:off x="11498874" y="-12902"/>
            <a:ext cx="696730" cy="650592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n-lt"/>
            </a:endParaRPr>
          </a:p>
        </p:txBody>
      </p:sp>
      <p:graphicFrame>
        <p:nvGraphicFramePr>
          <p:cNvPr id="45" name="Table 44"/>
          <p:cNvGraphicFramePr>
            <a:graphicFrameLocks noGrp="1"/>
          </p:cNvGraphicFramePr>
          <p:nvPr>
            <p:extLst>
              <p:ext uri="{D42A27DB-BD31-4B8C-83A1-F6EECF244321}">
                <p14:modId xmlns:p14="http://schemas.microsoft.com/office/powerpoint/2010/main" val="1705629420"/>
              </p:ext>
            </p:extLst>
          </p:nvPr>
        </p:nvGraphicFramePr>
        <p:xfrm>
          <a:off x="11559521" y="529722"/>
          <a:ext cx="612157" cy="5581320"/>
        </p:xfrm>
        <a:graphic>
          <a:graphicData uri="http://schemas.openxmlformats.org/drawingml/2006/table">
            <a:tbl>
              <a:tblPr firstRow="1" bandRow="1">
                <a:tableStyleId>{5C22544A-7EE6-4342-B048-85BDC9FD1C3A}</a:tableStyleId>
              </a:tblPr>
              <a:tblGrid>
                <a:gridCol w="612157">
                  <a:extLst>
                    <a:ext uri="{9D8B030D-6E8A-4147-A177-3AD203B41FA5}">
                      <a16:colId xmlns:a16="http://schemas.microsoft.com/office/drawing/2014/main" val="1173439250"/>
                    </a:ext>
                  </a:extLst>
                </a:gridCol>
              </a:tblGrid>
              <a:tr h="670794">
                <a:tc>
                  <a:txBody>
                    <a:bodyPr/>
                    <a:lstStyle/>
                    <a:p>
                      <a:pPr algn="ctr"/>
                      <a:r>
                        <a:rPr lang="en-GB" sz="800" b="1">
                          <a:solidFill>
                            <a:schemeClr val="bg1"/>
                          </a:solidFill>
                          <a:latin typeface="Lato" panose="020F0502020204030203" pitchFamily="34" charset="0"/>
                        </a:rPr>
                        <a:t>RETRIEVE</a:t>
                      </a:r>
                      <a:r>
                        <a:rPr lang="en-GB" sz="600" b="1">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a:solidFill>
                            <a:schemeClr val="bg1"/>
                          </a:solidFill>
                          <a:latin typeface="Lato" panose="020F0502020204030203" pitchFamily="34" charset="0"/>
                        </a:rPr>
                        <a:t>DECODE</a:t>
                      </a:r>
                      <a:r>
                        <a:rPr lang="en-GB" sz="600" b="1">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a:solidFill>
                            <a:schemeClr val="bg1"/>
                          </a:solidFill>
                          <a:effectLst/>
                          <a:latin typeface="Lato" panose="020F0502020204030203" pitchFamily="34" charset="0"/>
                        </a:rPr>
                        <a:t>CONNECT</a:t>
                      </a:r>
                      <a:r>
                        <a:rPr lang="en-GB" sz="600" b="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a:solidFill>
                            <a:schemeClr val="bg1"/>
                          </a:solidFill>
                          <a:latin typeface="Lato" panose="020F0502020204030203" pitchFamily="34" charset="0"/>
                        </a:rPr>
                        <a:t>VISUALISE</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a:solidFill>
                            <a:schemeClr val="bg1"/>
                          </a:solidFill>
                          <a:latin typeface="Lato" panose="020F0502020204030203" pitchFamily="34" charset="0"/>
                        </a:rPr>
                        <a:t>SUMMARISE</a:t>
                      </a:r>
                      <a:r>
                        <a:rPr lang="en-GB" sz="600" b="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a:solidFill>
                            <a:schemeClr val="bg1"/>
                          </a:solidFill>
                          <a:latin typeface="Lato" panose="020F0502020204030203" pitchFamily="34" charset="0"/>
                        </a:rPr>
                        <a:t>INFER</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a:solidFill>
                            <a:schemeClr val="bg1"/>
                          </a:solidFill>
                          <a:latin typeface="Lato" panose="020F0502020204030203" pitchFamily="34" charset="0"/>
                        </a:rPr>
                        <a:t>PREDICT</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a:solidFill>
                            <a:schemeClr val="bg1"/>
                          </a:solidFill>
                          <a:latin typeface="Lato" panose="020F0502020204030203" pitchFamily="34" charset="0"/>
                        </a:rPr>
                        <a:t>EXAMINE</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46" name="Group 45"/>
          <p:cNvGrpSpPr/>
          <p:nvPr/>
        </p:nvGrpSpPr>
        <p:grpSpPr>
          <a:xfrm>
            <a:off x="11629923" y="2865412"/>
            <a:ext cx="386112" cy="318172"/>
            <a:chOff x="3206569" y="2423806"/>
            <a:chExt cx="752955" cy="707366"/>
          </a:xfrm>
        </p:grpSpPr>
        <p:pic>
          <p:nvPicPr>
            <p:cNvPr id="47"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49" name="Picture 48"/>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1" cy="314182"/>
          </a:xfrm>
          <a:prstGeom prst="rect">
            <a:avLst/>
          </a:prstGeom>
        </p:spPr>
      </p:pic>
      <p:pic>
        <p:nvPicPr>
          <p:cNvPr id="50"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6"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50"/>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0" y="2166177"/>
            <a:ext cx="377815" cy="361612"/>
          </a:xfrm>
          <a:prstGeom prst="rect">
            <a:avLst/>
          </a:prstGeom>
        </p:spPr>
      </p:pic>
      <p:pic>
        <p:nvPicPr>
          <p:cNvPr id="52" name="Picture 51"/>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3" y="1378197"/>
            <a:ext cx="416216" cy="361939"/>
          </a:xfrm>
          <a:prstGeom prst="rect">
            <a:avLst/>
          </a:prstGeom>
        </p:spPr>
      </p:pic>
      <p:pic>
        <p:nvPicPr>
          <p:cNvPr id="53" name="Picture 52"/>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28" y="733844"/>
            <a:ext cx="397619" cy="321332"/>
          </a:xfrm>
          <a:prstGeom prst="rect">
            <a:avLst/>
          </a:prstGeom>
        </p:spPr>
      </p:pic>
      <p:pic>
        <p:nvPicPr>
          <p:cNvPr id="54" name="Picture 53"/>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55" name="Picture 54"/>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3" y="5610059"/>
            <a:ext cx="237138" cy="317761"/>
          </a:xfrm>
          <a:prstGeom prst="rect">
            <a:avLst/>
          </a:prstGeom>
        </p:spPr>
      </p:pic>
      <p:sp>
        <p:nvSpPr>
          <p:cNvPr id="56" name="Pentagon 55"/>
          <p:cNvSpPr/>
          <p:nvPr/>
        </p:nvSpPr>
        <p:spPr>
          <a:xfrm rot="5400000">
            <a:off x="11561796" y="3400"/>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56"/>
          <p:cNvSpPr/>
          <p:nvPr/>
        </p:nvSpPr>
        <p:spPr>
          <a:xfrm>
            <a:off x="11489909" y="-6595"/>
            <a:ext cx="704800" cy="584775"/>
          </a:xfrm>
          <a:prstGeom prst="rect">
            <a:avLst/>
          </a:prstGeom>
        </p:spPr>
        <p:txBody>
          <a:bodyPr wrap="square">
            <a:spAutoFit/>
          </a:bodyPr>
          <a:lstStyle/>
          <a:p>
            <a:pPr algn="ctr"/>
            <a:r>
              <a:rPr lang="en-GB" sz="1000" b="1" i="0">
                <a:solidFill>
                  <a:srgbClr val="0B5196"/>
                </a:solidFill>
                <a:latin typeface="+mn-lt"/>
              </a:rPr>
              <a:t>EVERY CHILD A READER</a:t>
            </a:r>
          </a:p>
          <a:p>
            <a:pPr algn="ctr"/>
            <a:endParaRPr lang="en-GB" sz="200" b="0" i="1">
              <a:solidFill>
                <a:srgbClr val="002060"/>
              </a:solidFill>
              <a:latin typeface="+mn-lt"/>
            </a:endParaRPr>
          </a:p>
        </p:txBody>
      </p:sp>
      <p:sp>
        <p:nvSpPr>
          <p:cNvPr id="58" name="Rectangle 57"/>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9" name="Picture 58"/>
          <p:cNvPicPr>
            <a:picLocks noChangeAspect="1"/>
          </p:cNvPicPr>
          <p:nvPr/>
        </p:nvPicPr>
        <p:blipFill rotWithShape="1">
          <a:blip r:embed="rId19"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60" name="Pentagon 59"/>
          <p:cNvSpPr/>
          <p:nvPr/>
        </p:nvSpPr>
        <p:spPr>
          <a:xfrm>
            <a:off x="90521" y="6429002"/>
            <a:ext cx="2700000" cy="360000"/>
          </a:xfrm>
          <a:prstGeom prst="homePlate">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61" name="Chevron 60"/>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62" name="Chevron 61"/>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63" name="Chevron 62"/>
          <p:cNvSpPr/>
          <p:nvPr/>
        </p:nvSpPr>
        <p:spPr>
          <a:xfrm>
            <a:off x="8068872" y="6429002"/>
            <a:ext cx="2700000" cy="360000"/>
          </a:xfrm>
          <a:prstGeom prst="chevron">
            <a:avLst/>
          </a:prstGeom>
          <a:solidFill>
            <a:srgbClr val="3584C5"/>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6720720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16489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4A749D-89F7-4905-A904-92015E3B3832}" type="datetimeFigureOut">
              <a:rPr lang="en-GB" smtClean="0"/>
              <a:t>06/09/2026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D4C7E02-0ABA-4F11-BF37-21567CCB6237}" type="slidenum">
              <a:rPr lang="en-GB" smtClean="0"/>
              <a:t>‹#›</a:t>
            </a:fld>
            <a:endParaRPr lang="en-GB"/>
          </a:p>
        </p:txBody>
      </p:sp>
    </p:spTree>
    <p:extLst>
      <p:ext uri="{BB962C8B-B14F-4D97-AF65-F5344CB8AC3E}">
        <p14:creationId xmlns:p14="http://schemas.microsoft.com/office/powerpoint/2010/main" val="16826179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1_ALT Practise">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INSTRUCT</a:t>
            </a:r>
          </a:p>
        </p:txBody>
      </p:sp>
      <p:sp>
        <p:nvSpPr>
          <p:cNvPr id="13" name="Chevron 12"/>
          <p:cNvSpPr/>
          <p:nvPr/>
        </p:nvSpPr>
        <p:spPr>
          <a:xfrm>
            <a:off x="5600494"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PRACTISE</a:t>
            </a:r>
            <a:endParaRPr lang="en-GB" sz="1300" b="1" dirty="0">
              <a:solidFill>
                <a:srgbClr val="0B5196"/>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pic>
        <p:nvPicPr>
          <p:cNvPr id="23" name="Picture 22"/>
          <p:cNvPicPr>
            <a:picLocks noChangeAspect="1"/>
          </p:cNvPicPr>
          <p:nvPr/>
        </p:nvPicPr>
        <p:blipFill rotWithShape="1">
          <a:blip r:embed="rId2"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8" name="Text Placeholder 4"/>
          <p:cNvSpPr>
            <a:spLocks noGrp="1"/>
          </p:cNvSpPr>
          <p:nvPr>
            <p:ph type="body" sz="quarter" idx="10"/>
          </p:nvPr>
        </p:nvSpPr>
        <p:spPr>
          <a:xfrm>
            <a:off x="272048" y="304517"/>
            <a:ext cx="11626757" cy="750661"/>
          </a:xfrm>
          <a:prstGeom prst="rect">
            <a:avLst/>
          </a:prstGeom>
        </p:spPr>
        <p:txBody>
          <a:bodyPr/>
          <a:lstStyle>
            <a:lvl1pPr marL="0" indent="0">
              <a:buNone/>
              <a:defRPr sz="2925"/>
            </a:lvl1pPr>
          </a:lstStyle>
          <a:p>
            <a:pPr lvl="0"/>
            <a:r>
              <a:rPr lang="en-GB"/>
              <a:t>Click to edit Master text styles</a:t>
            </a:r>
          </a:p>
        </p:txBody>
      </p:sp>
      <p:sp>
        <p:nvSpPr>
          <p:cNvPr id="9" name="Content Placeholder 6"/>
          <p:cNvSpPr>
            <a:spLocks noGrp="1"/>
          </p:cNvSpPr>
          <p:nvPr>
            <p:ph sz="quarter" idx="11"/>
          </p:nvPr>
        </p:nvSpPr>
        <p:spPr>
          <a:xfrm>
            <a:off x="287338" y="1377950"/>
            <a:ext cx="11626756"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4576858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1_ALT Instruct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INSTRUCT</a:t>
            </a:r>
          </a:p>
        </p:txBody>
      </p:sp>
      <p:sp>
        <p:nvSpPr>
          <p:cNvPr id="13" name="Chevron 12"/>
          <p:cNvSpPr/>
          <p:nvPr/>
        </p:nvSpPr>
        <p:spPr>
          <a:xfrm>
            <a:off x="5600494"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PRACTISE</a:t>
            </a:r>
            <a:endParaRPr lang="en-GB" sz="1300" b="0" dirty="0">
              <a:solidFill>
                <a:schemeClr val="bg1"/>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3407832321"/>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19"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GB"/>
              <a:t>Click to 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029439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Lesson exit">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42070" y="147179"/>
            <a:ext cx="11707859" cy="6563641"/>
          </a:xfrm>
          <a:prstGeom prst="rect">
            <a:avLst/>
          </a:prstGeom>
        </p:spPr>
      </p:pic>
    </p:spTree>
    <p:extLst>
      <p:ext uri="{BB962C8B-B14F-4D97-AF65-F5344CB8AC3E}">
        <p14:creationId xmlns:p14="http://schemas.microsoft.com/office/powerpoint/2010/main" val="42561302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2_ALT Instruct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INSTRUCT</a:t>
            </a:r>
          </a:p>
        </p:txBody>
      </p:sp>
      <p:sp>
        <p:nvSpPr>
          <p:cNvPr id="13" name="Chevron 12"/>
          <p:cNvSpPr/>
          <p:nvPr/>
        </p:nvSpPr>
        <p:spPr>
          <a:xfrm>
            <a:off x="5600494"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PRACTISE</a:t>
            </a:r>
            <a:endParaRPr lang="en-GB" sz="1300" b="0" dirty="0">
              <a:solidFill>
                <a:schemeClr val="bg1"/>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3407832321"/>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19"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GB"/>
              <a:t>Click to 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28103332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3_ALT Instruct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INSTRUCT</a:t>
            </a:r>
          </a:p>
        </p:txBody>
      </p:sp>
      <p:sp>
        <p:nvSpPr>
          <p:cNvPr id="13" name="Chevron 12"/>
          <p:cNvSpPr/>
          <p:nvPr/>
        </p:nvSpPr>
        <p:spPr>
          <a:xfrm>
            <a:off x="5600494"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PRACTISE</a:t>
            </a:r>
            <a:endParaRPr lang="en-GB" sz="1300" b="0" dirty="0">
              <a:solidFill>
                <a:schemeClr val="bg1"/>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3407832321"/>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19"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GB"/>
              <a:t>Click to 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1321981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4_ALT Instruct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INSTRUCT</a:t>
            </a:r>
          </a:p>
        </p:txBody>
      </p:sp>
      <p:sp>
        <p:nvSpPr>
          <p:cNvPr id="13" name="Chevron 12"/>
          <p:cNvSpPr/>
          <p:nvPr/>
        </p:nvSpPr>
        <p:spPr>
          <a:xfrm>
            <a:off x="5600494"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PRACTISE</a:t>
            </a:r>
            <a:endParaRPr lang="en-GB" sz="1300" b="0" dirty="0">
              <a:solidFill>
                <a:schemeClr val="bg1"/>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3407832321"/>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19"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GB"/>
              <a:t>Click to 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9788693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1_ALT Practise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INSTRUCT</a:t>
            </a:r>
          </a:p>
        </p:txBody>
      </p:sp>
      <p:sp>
        <p:nvSpPr>
          <p:cNvPr id="13" name="Chevron 12"/>
          <p:cNvSpPr/>
          <p:nvPr/>
        </p:nvSpPr>
        <p:spPr>
          <a:xfrm>
            <a:off x="5600494"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PRACTISE</a:t>
            </a:r>
            <a:endParaRPr lang="en-GB" sz="1300" b="1" dirty="0">
              <a:solidFill>
                <a:srgbClr val="0B5196"/>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824284259"/>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4" cstate="print">
              <a:duotone>
                <a:schemeClr val="bg2">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6" cstate="print">
            <a:duotone>
              <a:schemeClr val="bg2">
                <a:shade val="45000"/>
                <a:satMod val="135000"/>
              </a:schemeClr>
              <a:prstClr val="white"/>
            </a:duotone>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8" cstate="print">
            <a:duotone>
              <a:schemeClr val="bg2">
                <a:shade val="45000"/>
                <a:satMod val="135000"/>
              </a:schemeClr>
              <a:prstClr val="white"/>
            </a:duotone>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10" cstate="print">
            <a:duotone>
              <a:schemeClr val="bg2">
                <a:shade val="45000"/>
                <a:satMod val="135000"/>
              </a:schemeClr>
              <a:prstClr val="white"/>
            </a:duotone>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2">
            <a:duotone>
              <a:schemeClr val="bg2">
                <a:shade val="45000"/>
                <a:satMod val="135000"/>
              </a:schemeClr>
              <a:prstClr val="white"/>
            </a:duotone>
            <a:extLst>
              <a:ext uri="{BEBA8EAE-BF5A-486C-A8C5-ECC9F3942E4B}">
                <a14:imgProps xmlns:a14="http://schemas.microsoft.com/office/drawing/2010/main">
                  <a14:imgLayer r:embed="rId13">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4">
            <a:duotone>
              <a:schemeClr val="bg2">
                <a:shade val="45000"/>
                <a:satMod val="135000"/>
              </a:schemeClr>
              <a:prstClr val="white"/>
            </a:duotone>
            <a:extLst>
              <a:ext uri="{BEBA8EAE-BF5A-486C-A8C5-ECC9F3942E4B}">
                <a14:imgProps xmlns:a14="http://schemas.microsoft.com/office/drawing/2010/main">
                  <a14:imgLayer r:embed="rId15">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6">
            <a:duotone>
              <a:schemeClr val="bg2">
                <a:shade val="45000"/>
                <a:satMod val="135000"/>
              </a:schemeClr>
              <a:prstClr val="white"/>
            </a:duotone>
            <a:extLst>
              <a:ext uri="{BEBA8EAE-BF5A-486C-A8C5-ECC9F3942E4B}">
                <a14:imgProps xmlns:a14="http://schemas.microsoft.com/office/drawing/2010/main">
                  <a14:imgLayer r:embed="rId17">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8">
            <a:duotone>
              <a:schemeClr val="bg2">
                <a:shade val="45000"/>
                <a:satMod val="135000"/>
              </a:schemeClr>
              <a:prstClr val="white"/>
            </a:duotone>
            <a:extLst>
              <a:ext uri="{BEBA8EAE-BF5A-486C-A8C5-ECC9F3942E4B}">
                <a14:imgProps xmlns:a14="http://schemas.microsoft.com/office/drawing/2010/main">
                  <a14:imgLayer r:embed="rId19">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20"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GB"/>
              <a:t>Click to 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28931994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2_ALT Practise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INSTRUCT</a:t>
            </a:r>
          </a:p>
        </p:txBody>
      </p:sp>
      <p:sp>
        <p:nvSpPr>
          <p:cNvPr id="13" name="Chevron 12"/>
          <p:cNvSpPr/>
          <p:nvPr/>
        </p:nvSpPr>
        <p:spPr>
          <a:xfrm>
            <a:off x="5600494"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PRACTISE</a:t>
            </a:r>
            <a:endParaRPr lang="en-GB" sz="1300" b="1" dirty="0">
              <a:solidFill>
                <a:srgbClr val="0B5196"/>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824284259"/>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4" cstate="print">
              <a:duotone>
                <a:schemeClr val="bg2">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6" cstate="print">
            <a:duotone>
              <a:schemeClr val="bg2">
                <a:shade val="45000"/>
                <a:satMod val="135000"/>
              </a:schemeClr>
              <a:prstClr val="white"/>
            </a:duotone>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8" cstate="print">
            <a:duotone>
              <a:schemeClr val="bg2">
                <a:shade val="45000"/>
                <a:satMod val="135000"/>
              </a:schemeClr>
              <a:prstClr val="white"/>
            </a:duotone>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10" cstate="print">
            <a:duotone>
              <a:schemeClr val="bg2">
                <a:shade val="45000"/>
                <a:satMod val="135000"/>
              </a:schemeClr>
              <a:prstClr val="white"/>
            </a:duotone>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2">
            <a:duotone>
              <a:schemeClr val="bg2">
                <a:shade val="45000"/>
                <a:satMod val="135000"/>
              </a:schemeClr>
              <a:prstClr val="white"/>
            </a:duotone>
            <a:extLst>
              <a:ext uri="{BEBA8EAE-BF5A-486C-A8C5-ECC9F3942E4B}">
                <a14:imgProps xmlns:a14="http://schemas.microsoft.com/office/drawing/2010/main">
                  <a14:imgLayer r:embed="rId13">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4">
            <a:duotone>
              <a:schemeClr val="bg2">
                <a:shade val="45000"/>
                <a:satMod val="135000"/>
              </a:schemeClr>
              <a:prstClr val="white"/>
            </a:duotone>
            <a:extLst>
              <a:ext uri="{BEBA8EAE-BF5A-486C-A8C5-ECC9F3942E4B}">
                <a14:imgProps xmlns:a14="http://schemas.microsoft.com/office/drawing/2010/main">
                  <a14:imgLayer r:embed="rId15">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6">
            <a:duotone>
              <a:schemeClr val="bg2">
                <a:shade val="45000"/>
                <a:satMod val="135000"/>
              </a:schemeClr>
              <a:prstClr val="white"/>
            </a:duotone>
            <a:extLst>
              <a:ext uri="{BEBA8EAE-BF5A-486C-A8C5-ECC9F3942E4B}">
                <a14:imgProps xmlns:a14="http://schemas.microsoft.com/office/drawing/2010/main">
                  <a14:imgLayer r:embed="rId17">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8">
            <a:duotone>
              <a:schemeClr val="bg2">
                <a:shade val="45000"/>
                <a:satMod val="135000"/>
              </a:schemeClr>
              <a:prstClr val="white"/>
            </a:duotone>
            <a:extLst>
              <a:ext uri="{BEBA8EAE-BF5A-486C-A8C5-ECC9F3942E4B}">
                <a14:imgProps xmlns:a14="http://schemas.microsoft.com/office/drawing/2010/main">
                  <a14:imgLayer r:embed="rId19">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20"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GB"/>
              <a:t>Click to 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5630258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3_ALT Practise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INSTRUCT</a:t>
            </a:r>
          </a:p>
        </p:txBody>
      </p:sp>
      <p:sp>
        <p:nvSpPr>
          <p:cNvPr id="13" name="Chevron 12"/>
          <p:cNvSpPr/>
          <p:nvPr/>
        </p:nvSpPr>
        <p:spPr>
          <a:xfrm>
            <a:off x="5600494"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PRACTISE</a:t>
            </a:r>
            <a:endParaRPr lang="en-GB" sz="1300" b="1" dirty="0">
              <a:solidFill>
                <a:srgbClr val="0B5196"/>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824284259"/>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4" cstate="print">
              <a:duotone>
                <a:schemeClr val="bg2">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6" cstate="print">
            <a:duotone>
              <a:schemeClr val="bg2">
                <a:shade val="45000"/>
                <a:satMod val="135000"/>
              </a:schemeClr>
              <a:prstClr val="white"/>
            </a:duotone>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8" cstate="print">
            <a:duotone>
              <a:schemeClr val="bg2">
                <a:shade val="45000"/>
                <a:satMod val="135000"/>
              </a:schemeClr>
              <a:prstClr val="white"/>
            </a:duotone>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10" cstate="print">
            <a:duotone>
              <a:schemeClr val="bg2">
                <a:shade val="45000"/>
                <a:satMod val="135000"/>
              </a:schemeClr>
              <a:prstClr val="white"/>
            </a:duotone>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2">
            <a:duotone>
              <a:schemeClr val="bg2">
                <a:shade val="45000"/>
                <a:satMod val="135000"/>
              </a:schemeClr>
              <a:prstClr val="white"/>
            </a:duotone>
            <a:extLst>
              <a:ext uri="{BEBA8EAE-BF5A-486C-A8C5-ECC9F3942E4B}">
                <a14:imgProps xmlns:a14="http://schemas.microsoft.com/office/drawing/2010/main">
                  <a14:imgLayer r:embed="rId13">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4">
            <a:duotone>
              <a:schemeClr val="bg2">
                <a:shade val="45000"/>
                <a:satMod val="135000"/>
              </a:schemeClr>
              <a:prstClr val="white"/>
            </a:duotone>
            <a:extLst>
              <a:ext uri="{BEBA8EAE-BF5A-486C-A8C5-ECC9F3942E4B}">
                <a14:imgProps xmlns:a14="http://schemas.microsoft.com/office/drawing/2010/main">
                  <a14:imgLayer r:embed="rId15">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6">
            <a:duotone>
              <a:schemeClr val="bg2">
                <a:shade val="45000"/>
                <a:satMod val="135000"/>
              </a:schemeClr>
              <a:prstClr val="white"/>
            </a:duotone>
            <a:extLst>
              <a:ext uri="{BEBA8EAE-BF5A-486C-A8C5-ECC9F3942E4B}">
                <a14:imgProps xmlns:a14="http://schemas.microsoft.com/office/drawing/2010/main">
                  <a14:imgLayer r:embed="rId17">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8">
            <a:duotone>
              <a:schemeClr val="bg2">
                <a:shade val="45000"/>
                <a:satMod val="135000"/>
              </a:schemeClr>
              <a:prstClr val="white"/>
            </a:duotone>
            <a:extLst>
              <a:ext uri="{BEBA8EAE-BF5A-486C-A8C5-ECC9F3942E4B}">
                <a14:imgProps xmlns:a14="http://schemas.microsoft.com/office/drawing/2010/main">
                  <a14:imgLayer r:embed="rId19">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20"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GB"/>
              <a:t>Click to 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5047928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4_ALT Practise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INSTRUCT</a:t>
            </a:r>
          </a:p>
        </p:txBody>
      </p:sp>
      <p:sp>
        <p:nvSpPr>
          <p:cNvPr id="13" name="Chevron 12"/>
          <p:cNvSpPr/>
          <p:nvPr/>
        </p:nvSpPr>
        <p:spPr>
          <a:xfrm>
            <a:off x="5600494"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PRACTISE</a:t>
            </a:r>
            <a:endParaRPr lang="en-GB" sz="1300" b="1" dirty="0">
              <a:solidFill>
                <a:srgbClr val="0B5196"/>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824284259"/>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4" cstate="print">
              <a:duotone>
                <a:schemeClr val="bg2">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6" cstate="print">
            <a:duotone>
              <a:schemeClr val="bg2">
                <a:shade val="45000"/>
                <a:satMod val="135000"/>
              </a:schemeClr>
              <a:prstClr val="white"/>
            </a:duotone>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8" cstate="print">
            <a:duotone>
              <a:schemeClr val="bg2">
                <a:shade val="45000"/>
                <a:satMod val="135000"/>
              </a:schemeClr>
              <a:prstClr val="white"/>
            </a:duotone>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10" cstate="print">
            <a:duotone>
              <a:schemeClr val="bg2">
                <a:shade val="45000"/>
                <a:satMod val="135000"/>
              </a:schemeClr>
              <a:prstClr val="white"/>
            </a:duotone>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2">
            <a:duotone>
              <a:schemeClr val="bg2">
                <a:shade val="45000"/>
                <a:satMod val="135000"/>
              </a:schemeClr>
              <a:prstClr val="white"/>
            </a:duotone>
            <a:extLst>
              <a:ext uri="{BEBA8EAE-BF5A-486C-A8C5-ECC9F3942E4B}">
                <a14:imgProps xmlns:a14="http://schemas.microsoft.com/office/drawing/2010/main">
                  <a14:imgLayer r:embed="rId13">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4">
            <a:duotone>
              <a:schemeClr val="bg2">
                <a:shade val="45000"/>
                <a:satMod val="135000"/>
              </a:schemeClr>
              <a:prstClr val="white"/>
            </a:duotone>
            <a:extLst>
              <a:ext uri="{BEBA8EAE-BF5A-486C-A8C5-ECC9F3942E4B}">
                <a14:imgProps xmlns:a14="http://schemas.microsoft.com/office/drawing/2010/main">
                  <a14:imgLayer r:embed="rId15">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6">
            <a:duotone>
              <a:schemeClr val="bg2">
                <a:shade val="45000"/>
                <a:satMod val="135000"/>
              </a:schemeClr>
              <a:prstClr val="white"/>
            </a:duotone>
            <a:extLst>
              <a:ext uri="{BEBA8EAE-BF5A-486C-A8C5-ECC9F3942E4B}">
                <a14:imgProps xmlns:a14="http://schemas.microsoft.com/office/drawing/2010/main">
                  <a14:imgLayer r:embed="rId17">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8">
            <a:duotone>
              <a:schemeClr val="bg2">
                <a:shade val="45000"/>
                <a:satMod val="135000"/>
              </a:schemeClr>
              <a:prstClr val="white"/>
            </a:duotone>
            <a:extLst>
              <a:ext uri="{BEBA8EAE-BF5A-486C-A8C5-ECC9F3942E4B}">
                <a14:imgProps xmlns:a14="http://schemas.microsoft.com/office/drawing/2010/main">
                  <a14:imgLayer r:embed="rId19">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20"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GB"/>
              <a:t>Click to 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0381685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5_ALT Practise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INSTRUCT</a:t>
            </a:r>
          </a:p>
        </p:txBody>
      </p:sp>
      <p:sp>
        <p:nvSpPr>
          <p:cNvPr id="13" name="Chevron 12"/>
          <p:cNvSpPr/>
          <p:nvPr/>
        </p:nvSpPr>
        <p:spPr>
          <a:xfrm>
            <a:off x="5600494"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PRACTISE</a:t>
            </a:r>
            <a:endParaRPr lang="en-GB" sz="1300" b="1" dirty="0">
              <a:solidFill>
                <a:srgbClr val="0B5196"/>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824284259"/>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4" cstate="print">
              <a:duotone>
                <a:schemeClr val="bg2">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6" cstate="print">
            <a:duotone>
              <a:schemeClr val="bg2">
                <a:shade val="45000"/>
                <a:satMod val="135000"/>
              </a:schemeClr>
              <a:prstClr val="white"/>
            </a:duotone>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8" cstate="print">
            <a:duotone>
              <a:schemeClr val="bg2">
                <a:shade val="45000"/>
                <a:satMod val="135000"/>
              </a:schemeClr>
              <a:prstClr val="white"/>
            </a:duotone>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10" cstate="print">
            <a:duotone>
              <a:schemeClr val="bg2">
                <a:shade val="45000"/>
                <a:satMod val="135000"/>
              </a:schemeClr>
              <a:prstClr val="white"/>
            </a:duotone>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2">
            <a:duotone>
              <a:schemeClr val="bg2">
                <a:shade val="45000"/>
                <a:satMod val="135000"/>
              </a:schemeClr>
              <a:prstClr val="white"/>
            </a:duotone>
            <a:extLst>
              <a:ext uri="{BEBA8EAE-BF5A-486C-A8C5-ECC9F3942E4B}">
                <a14:imgProps xmlns:a14="http://schemas.microsoft.com/office/drawing/2010/main">
                  <a14:imgLayer r:embed="rId13">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4">
            <a:duotone>
              <a:schemeClr val="bg2">
                <a:shade val="45000"/>
                <a:satMod val="135000"/>
              </a:schemeClr>
              <a:prstClr val="white"/>
            </a:duotone>
            <a:extLst>
              <a:ext uri="{BEBA8EAE-BF5A-486C-A8C5-ECC9F3942E4B}">
                <a14:imgProps xmlns:a14="http://schemas.microsoft.com/office/drawing/2010/main">
                  <a14:imgLayer r:embed="rId15">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6">
            <a:duotone>
              <a:schemeClr val="bg2">
                <a:shade val="45000"/>
                <a:satMod val="135000"/>
              </a:schemeClr>
              <a:prstClr val="white"/>
            </a:duotone>
            <a:extLst>
              <a:ext uri="{BEBA8EAE-BF5A-486C-A8C5-ECC9F3942E4B}">
                <a14:imgProps xmlns:a14="http://schemas.microsoft.com/office/drawing/2010/main">
                  <a14:imgLayer r:embed="rId17">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8">
            <a:duotone>
              <a:schemeClr val="bg2">
                <a:shade val="45000"/>
                <a:satMod val="135000"/>
              </a:schemeClr>
              <a:prstClr val="white"/>
            </a:duotone>
            <a:extLst>
              <a:ext uri="{BEBA8EAE-BF5A-486C-A8C5-ECC9F3942E4B}">
                <a14:imgProps xmlns:a14="http://schemas.microsoft.com/office/drawing/2010/main">
                  <a14:imgLayer r:embed="rId19">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20"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GB"/>
              <a:t>Click to 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4072046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6_ALT Practise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INSTRUCT</a:t>
            </a:r>
          </a:p>
        </p:txBody>
      </p:sp>
      <p:sp>
        <p:nvSpPr>
          <p:cNvPr id="13" name="Chevron 12"/>
          <p:cNvSpPr/>
          <p:nvPr/>
        </p:nvSpPr>
        <p:spPr>
          <a:xfrm>
            <a:off x="5600494"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PRACTISE</a:t>
            </a:r>
            <a:endParaRPr lang="en-GB" sz="1300" b="1" dirty="0">
              <a:solidFill>
                <a:srgbClr val="0B5196"/>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824284259"/>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4" cstate="print">
              <a:duotone>
                <a:schemeClr val="bg2">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6" cstate="print">
            <a:duotone>
              <a:schemeClr val="bg2">
                <a:shade val="45000"/>
                <a:satMod val="135000"/>
              </a:schemeClr>
              <a:prstClr val="white"/>
            </a:duotone>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8" cstate="print">
            <a:duotone>
              <a:schemeClr val="bg2">
                <a:shade val="45000"/>
                <a:satMod val="135000"/>
              </a:schemeClr>
              <a:prstClr val="white"/>
            </a:duotone>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10" cstate="print">
            <a:duotone>
              <a:schemeClr val="bg2">
                <a:shade val="45000"/>
                <a:satMod val="135000"/>
              </a:schemeClr>
              <a:prstClr val="white"/>
            </a:duotone>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2">
            <a:duotone>
              <a:schemeClr val="bg2">
                <a:shade val="45000"/>
                <a:satMod val="135000"/>
              </a:schemeClr>
              <a:prstClr val="white"/>
            </a:duotone>
            <a:extLst>
              <a:ext uri="{BEBA8EAE-BF5A-486C-A8C5-ECC9F3942E4B}">
                <a14:imgProps xmlns:a14="http://schemas.microsoft.com/office/drawing/2010/main">
                  <a14:imgLayer r:embed="rId13">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4">
            <a:duotone>
              <a:schemeClr val="bg2">
                <a:shade val="45000"/>
                <a:satMod val="135000"/>
              </a:schemeClr>
              <a:prstClr val="white"/>
            </a:duotone>
            <a:extLst>
              <a:ext uri="{BEBA8EAE-BF5A-486C-A8C5-ECC9F3942E4B}">
                <a14:imgProps xmlns:a14="http://schemas.microsoft.com/office/drawing/2010/main">
                  <a14:imgLayer r:embed="rId15">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6">
            <a:duotone>
              <a:schemeClr val="bg2">
                <a:shade val="45000"/>
                <a:satMod val="135000"/>
              </a:schemeClr>
              <a:prstClr val="white"/>
            </a:duotone>
            <a:extLst>
              <a:ext uri="{BEBA8EAE-BF5A-486C-A8C5-ECC9F3942E4B}">
                <a14:imgProps xmlns:a14="http://schemas.microsoft.com/office/drawing/2010/main">
                  <a14:imgLayer r:embed="rId17">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8">
            <a:duotone>
              <a:schemeClr val="bg2">
                <a:shade val="45000"/>
                <a:satMod val="135000"/>
              </a:schemeClr>
              <a:prstClr val="white"/>
            </a:duotone>
            <a:extLst>
              <a:ext uri="{BEBA8EAE-BF5A-486C-A8C5-ECC9F3942E4B}">
                <a14:imgProps xmlns:a14="http://schemas.microsoft.com/office/drawing/2010/main">
                  <a14:imgLayer r:embed="rId19">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20"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GB"/>
              <a:t>Click to 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7014521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2_ALT Practise">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INSTRUCT</a:t>
            </a:r>
          </a:p>
        </p:txBody>
      </p:sp>
      <p:sp>
        <p:nvSpPr>
          <p:cNvPr id="13" name="Chevron 12"/>
          <p:cNvSpPr/>
          <p:nvPr/>
        </p:nvSpPr>
        <p:spPr>
          <a:xfrm>
            <a:off x="5600494"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PRACTISE</a:t>
            </a:r>
            <a:endParaRPr lang="en-GB" sz="1300" b="1" dirty="0">
              <a:solidFill>
                <a:srgbClr val="0B5196"/>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pic>
        <p:nvPicPr>
          <p:cNvPr id="23" name="Picture 22"/>
          <p:cNvPicPr>
            <a:picLocks noChangeAspect="1"/>
          </p:cNvPicPr>
          <p:nvPr/>
        </p:nvPicPr>
        <p:blipFill rotWithShape="1">
          <a:blip r:embed="rId2"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8" name="Text Placeholder 4"/>
          <p:cNvSpPr>
            <a:spLocks noGrp="1"/>
          </p:cNvSpPr>
          <p:nvPr>
            <p:ph type="body" sz="quarter" idx="10"/>
          </p:nvPr>
        </p:nvSpPr>
        <p:spPr>
          <a:xfrm>
            <a:off x="272048" y="304517"/>
            <a:ext cx="11626757" cy="750661"/>
          </a:xfrm>
          <a:prstGeom prst="rect">
            <a:avLst/>
          </a:prstGeom>
        </p:spPr>
        <p:txBody>
          <a:bodyPr/>
          <a:lstStyle>
            <a:lvl1pPr marL="0" indent="0">
              <a:buNone/>
              <a:defRPr sz="2925"/>
            </a:lvl1pPr>
          </a:lstStyle>
          <a:p>
            <a:pPr lvl="0"/>
            <a:r>
              <a:rPr lang="en-GB"/>
              <a:t>Click to edit Master text styles</a:t>
            </a:r>
          </a:p>
        </p:txBody>
      </p:sp>
      <p:sp>
        <p:nvSpPr>
          <p:cNvPr id="9" name="Content Placeholder 6"/>
          <p:cNvSpPr>
            <a:spLocks noGrp="1"/>
          </p:cNvSpPr>
          <p:nvPr>
            <p:ph sz="quarter" idx="11"/>
          </p:nvPr>
        </p:nvSpPr>
        <p:spPr>
          <a:xfrm>
            <a:off x="287338" y="1377950"/>
            <a:ext cx="11626756"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41869336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Last lesson exit">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27781" y="156706"/>
            <a:ext cx="11736438" cy="6544588"/>
          </a:xfrm>
          <a:prstGeom prst="rect">
            <a:avLst/>
          </a:prstGeom>
        </p:spPr>
      </p:pic>
    </p:spTree>
    <p:extLst>
      <p:ext uri="{BB962C8B-B14F-4D97-AF65-F5344CB8AC3E}">
        <p14:creationId xmlns:p14="http://schemas.microsoft.com/office/powerpoint/2010/main" val="19198298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5_ALT Instruct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INSTRUCT</a:t>
            </a:r>
          </a:p>
        </p:txBody>
      </p:sp>
      <p:sp>
        <p:nvSpPr>
          <p:cNvPr id="13" name="Chevron 12"/>
          <p:cNvSpPr/>
          <p:nvPr/>
        </p:nvSpPr>
        <p:spPr>
          <a:xfrm>
            <a:off x="5600494"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PRACTISE</a:t>
            </a:r>
            <a:endParaRPr lang="en-GB" sz="1300" b="0" dirty="0">
              <a:solidFill>
                <a:schemeClr val="bg1"/>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3407832321"/>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19"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GB"/>
              <a:t>Click to 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23161439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Your turn KS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384109" y="1989209"/>
            <a:ext cx="7605216" cy="3005873"/>
          </a:xfrm>
          <a:prstGeom prst="rect">
            <a:avLst/>
          </a:prstGeom>
        </p:spPr>
        <p:txBody>
          <a:bodyPr anchor="ctr"/>
          <a:lstStyle>
            <a:lvl1pPr algn="ctr">
              <a:defRPr sz="4000" u="none" baseline="0">
                <a:latin typeface="Comic Sans MS" panose="030F0702030302020204" pitchFamily="66" charset="0"/>
              </a:defRPr>
            </a:lvl1pPr>
          </a:lstStyle>
          <a:p>
            <a:r>
              <a:rPr lang="en-US" dirty="0"/>
              <a:t>Have a go at questions 		 on the worksheet</a:t>
            </a:r>
            <a:endParaRPr lang="en-GB" dirty="0"/>
          </a:p>
        </p:txBody>
      </p:sp>
    </p:spTree>
    <p:extLst>
      <p:ext uri="{BB962C8B-B14F-4D97-AF65-F5344CB8AC3E}">
        <p14:creationId xmlns:p14="http://schemas.microsoft.com/office/powerpoint/2010/main" val="9645602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Rectangle 4"/>
          <p:cNvSpPr>
            <a:spLocks noGrp="1" noChangeArrowheads="1"/>
          </p:cNvSpPr>
          <p:nvPr>
            <p:ph type="dt" sz="half" idx="10"/>
          </p:nvPr>
        </p:nvSpPr>
        <p:spPr>
          <a:ln/>
        </p:spPr>
        <p:txBody>
          <a:bodyPr/>
          <a:lstStyle>
            <a:lvl1pPr>
              <a:defRPr/>
            </a:lvl1pPr>
          </a:lstStyle>
          <a:p>
            <a:fld id="{E64A749D-89F7-4905-A904-92015E3B3832}" type="datetimeFigureOut">
              <a:rPr lang="en-GB" smtClean="0"/>
              <a:t>06/09/2026</a:t>
            </a:fld>
            <a:endParaRPr lang="en-GB"/>
          </a:p>
        </p:txBody>
      </p:sp>
      <p:sp>
        <p:nvSpPr>
          <p:cNvPr id="5" name="Rectangle 5"/>
          <p:cNvSpPr>
            <a:spLocks noGrp="1" noChangeArrowheads="1"/>
          </p:cNvSpPr>
          <p:nvPr>
            <p:ph type="ftr" sz="quarter" idx="11"/>
          </p:nvPr>
        </p:nvSpPr>
        <p:spPr>
          <a:ln/>
        </p:spPr>
        <p:txBody>
          <a:bodyPr/>
          <a:lstStyle>
            <a:lvl1pPr>
              <a:defRPr/>
            </a:lvl1pPr>
          </a:lstStyle>
          <a:p>
            <a:endParaRPr lang="en-GB"/>
          </a:p>
        </p:txBody>
      </p:sp>
      <p:sp>
        <p:nvSpPr>
          <p:cNvPr id="6" name="Rectangle 6"/>
          <p:cNvSpPr>
            <a:spLocks noGrp="1" noChangeArrowheads="1"/>
          </p:cNvSpPr>
          <p:nvPr>
            <p:ph type="sldNum" sz="quarter" idx="12"/>
          </p:nvPr>
        </p:nvSpPr>
        <p:spPr>
          <a:ln/>
        </p:spPr>
        <p:txBody>
          <a:bodyPr/>
          <a:lstStyle>
            <a:lvl1pPr>
              <a:defRPr/>
            </a:lvl1pPr>
          </a:lstStyle>
          <a:p>
            <a:fld id="{FD4C7E02-0ABA-4F11-BF37-21567CCB6237}" type="slidenum">
              <a:rPr lang="en-GB" smtClean="0"/>
              <a:t>‹#›</a:t>
            </a:fld>
            <a:endParaRPr lang="en-GB"/>
          </a:p>
        </p:txBody>
      </p:sp>
    </p:spTree>
    <p:extLst>
      <p:ext uri="{BB962C8B-B14F-4D97-AF65-F5344CB8AC3E}">
        <p14:creationId xmlns:p14="http://schemas.microsoft.com/office/powerpoint/2010/main" val="28060877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99C5D-A778-192F-4C66-37E1E5DAD4A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99242CF2-46CD-775F-1010-053EE872A38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38F6C264-E82F-D444-4106-B6D6456EC0BA}"/>
              </a:ext>
            </a:extLst>
          </p:cNvPr>
          <p:cNvSpPr>
            <a:spLocks noGrp="1"/>
          </p:cNvSpPr>
          <p:nvPr>
            <p:ph type="dt" sz="half" idx="10"/>
          </p:nvPr>
        </p:nvSpPr>
        <p:spPr/>
        <p:txBody>
          <a:bodyPr/>
          <a:lstStyle/>
          <a:p>
            <a:fld id="{E64A749D-89F7-4905-A904-92015E3B3832}" type="datetimeFigureOut">
              <a:rPr lang="en-GB" smtClean="0"/>
              <a:t>06/09/2026</a:t>
            </a:fld>
            <a:endParaRPr lang="en-GB"/>
          </a:p>
        </p:txBody>
      </p:sp>
      <p:sp>
        <p:nvSpPr>
          <p:cNvPr id="5" name="Footer Placeholder 4">
            <a:extLst>
              <a:ext uri="{FF2B5EF4-FFF2-40B4-BE49-F238E27FC236}">
                <a16:creationId xmlns:a16="http://schemas.microsoft.com/office/drawing/2014/main" id="{0C701082-2AE2-1937-F11E-825BBE40480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B15E94E-F9D4-BB4A-328C-F3F654D77B04}"/>
              </a:ext>
            </a:extLst>
          </p:cNvPr>
          <p:cNvSpPr>
            <a:spLocks noGrp="1"/>
          </p:cNvSpPr>
          <p:nvPr>
            <p:ph type="sldNum" sz="quarter" idx="12"/>
          </p:nvPr>
        </p:nvSpPr>
        <p:spPr/>
        <p:txBody>
          <a:bodyPr/>
          <a:lstStyle/>
          <a:p>
            <a:fld id="{FD4C7E02-0ABA-4F11-BF37-21567CCB6237}" type="slidenum">
              <a:rPr lang="en-GB" smtClean="0"/>
              <a:t>‹#›</a:t>
            </a:fld>
            <a:endParaRPr lang="en-GB"/>
          </a:p>
        </p:txBody>
      </p:sp>
    </p:spTree>
    <p:extLst>
      <p:ext uri="{BB962C8B-B14F-4D97-AF65-F5344CB8AC3E}">
        <p14:creationId xmlns:p14="http://schemas.microsoft.com/office/powerpoint/2010/main" val="248115288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7" name="Rectangle: Rounded Corners 36">
            <a:extLst>
              <a:ext uri="{FF2B5EF4-FFF2-40B4-BE49-F238E27FC236}">
                <a16:creationId xmlns:a16="http://schemas.microsoft.com/office/drawing/2014/main" id="{CCC7D63C-E7F9-0F76-343A-2440593D2970}"/>
              </a:ext>
            </a:extLst>
          </p:cNvPr>
          <p:cNvSpPr/>
          <p:nvPr userDrawn="1"/>
        </p:nvSpPr>
        <p:spPr>
          <a:xfrm>
            <a:off x="361951" y="5458735"/>
            <a:ext cx="11423648" cy="1001332"/>
          </a:xfrm>
          <a:prstGeom prst="roundRect">
            <a:avLst/>
          </a:prstGeom>
          <a:solidFill>
            <a:schemeClr val="accent5">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38" name="Rectangle: Rounded Corners 37">
            <a:extLst>
              <a:ext uri="{FF2B5EF4-FFF2-40B4-BE49-F238E27FC236}">
                <a16:creationId xmlns:a16="http://schemas.microsoft.com/office/drawing/2014/main" id="{901768EB-F049-510B-0513-1F28DD2BE6EB}"/>
              </a:ext>
            </a:extLst>
          </p:cNvPr>
          <p:cNvSpPr/>
          <p:nvPr userDrawn="1"/>
        </p:nvSpPr>
        <p:spPr>
          <a:xfrm>
            <a:off x="421219" y="5525776"/>
            <a:ext cx="1983315" cy="851055"/>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4" name="Rectangle: Rounded Corners 3">
            <a:extLst>
              <a:ext uri="{FF2B5EF4-FFF2-40B4-BE49-F238E27FC236}">
                <a16:creationId xmlns:a16="http://schemas.microsoft.com/office/drawing/2014/main" id="{9120BE04-E974-C01D-4D3C-152ABA7BC224}"/>
              </a:ext>
            </a:extLst>
          </p:cNvPr>
          <p:cNvSpPr/>
          <p:nvPr userDrawn="1"/>
        </p:nvSpPr>
        <p:spPr>
          <a:xfrm>
            <a:off x="4368800" y="965200"/>
            <a:ext cx="3454400" cy="4323242"/>
          </a:xfrm>
          <a:prstGeom prst="roundRect">
            <a:avLst/>
          </a:prstGeom>
          <a:solidFill>
            <a:schemeClr val="accent5">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7" name="Rectangle: Rounded Corners 6">
            <a:extLst>
              <a:ext uri="{FF2B5EF4-FFF2-40B4-BE49-F238E27FC236}">
                <a16:creationId xmlns:a16="http://schemas.microsoft.com/office/drawing/2014/main" id="{03892EC6-3F79-1104-DB35-3C4DDA47B543}"/>
              </a:ext>
            </a:extLst>
          </p:cNvPr>
          <p:cNvSpPr/>
          <p:nvPr userDrawn="1"/>
        </p:nvSpPr>
        <p:spPr>
          <a:xfrm>
            <a:off x="361951" y="941631"/>
            <a:ext cx="3454400" cy="4346810"/>
          </a:xfrm>
          <a:prstGeom prst="roundRect">
            <a:avLst/>
          </a:prstGeom>
          <a:solidFill>
            <a:schemeClr val="accent5">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8" name="Rectangle: Rounded Corners 7">
            <a:extLst>
              <a:ext uri="{FF2B5EF4-FFF2-40B4-BE49-F238E27FC236}">
                <a16:creationId xmlns:a16="http://schemas.microsoft.com/office/drawing/2014/main" id="{CC6CCD52-E29D-32BC-1629-27FCF6ECED4D}"/>
              </a:ext>
            </a:extLst>
          </p:cNvPr>
          <p:cNvSpPr/>
          <p:nvPr userDrawn="1"/>
        </p:nvSpPr>
        <p:spPr>
          <a:xfrm>
            <a:off x="8331200" y="973668"/>
            <a:ext cx="3454400" cy="4323242"/>
          </a:xfrm>
          <a:prstGeom prst="roundRect">
            <a:avLst/>
          </a:prstGeom>
          <a:solidFill>
            <a:schemeClr val="accent5">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9" name="Rectangle: Rounded Corners 8">
            <a:extLst>
              <a:ext uri="{FF2B5EF4-FFF2-40B4-BE49-F238E27FC236}">
                <a16:creationId xmlns:a16="http://schemas.microsoft.com/office/drawing/2014/main" id="{C1B7BAB8-631D-8A79-A519-CAEFCC2ADF9F}"/>
              </a:ext>
            </a:extLst>
          </p:cNvPr>
          <p:cNvSpPr/>
          <p:nvPr userDrawn="1"/>
        </p:nvSpPr>
        <p:spPr>
          <a:xfrm>
            <a:off x="421217" y="1033764"/>
            <a:ext cx="3348856" cy="2987199"/>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1" name="Picture Placeholder 10">
            <a:extLst>
              <a:ext uri="{FF2B5EF4-FFF2-40B4-BE49-F238E27FC236}">
                <a16:creationId xmlns:a16="http://schemas.microsoft.com/office/drawing/2014/main" id="{01A2A216-C44D-30FF-B511-2B57F8008AD8}"/>
              </a:ext>
            </a:extLst>
          </p:cNvPr>
          <p:cNvSpPr>
            <a:spLocks noGrp="1"/>
          </p:cNvSpPr>
          <p:nvPr>
            <p:ph type="pic" sz="quarter" idx="10"/>
          </p:nvPr>
        </p:nvSpPr>
        <p:spPr>
          <a:xfrm>
            <a:off x="808036" y="1397532"/>
            <a:ext cx="2651125" cy="2321291"/>
          </a:xfrm>
          <a:prstGeom prst="rect">
            <a:avLst/>
          </a:prstGeom>
        </p:spPr>
        <p:txBody>
          <a:bodyPr/>
          <a:lstStyle/>
          <a:p>
            <a:endParaRPr lang="en-GB"/>
          </a:p>
        </p:txBody>
      </p:sp>
      <p:sp>
        <p:nvSpPr>
          <p:cNvPr id="12" name="Rectangle: Rounded Corners 11">
            <a:extLst>
              <a:ext uri="{FF2B5EF4-FFF2-40B4-BE49-F238E27FC236}">
                <a16:creationId xmlns:a16="http://schemas.microsoft.com/office/drawing/2014/main" id="{93292BDF-D3C2-3439-5D56-345A596B67D4}"/>
              </a:ext>
            </a:extLst>
          </p:cNvPr>
          <p:cNvSpPr/>
          <p:nvPr userDrawn="1"/>
        </p:nvSpPr>
        <p:spPr>
          <a:xfrm>
            <a:off x="4440768" y="1033764"/>
            <a:ext cx="3324755" cy="4191227"/>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3" name="Rectangle: Rounded Corners 12">
            <a:extLst>
              <a:ext uri="{FF2B5EF4-FFF2-40B4-BE49-F238E27FC236}">
                <a16:creationId xmlns:a16="http://schemas.microsoft.com/office/drawing/2014/main" id="{732D75EA-3EC4-839C-A911-35977254A2CB}"/>
              </a:ext>
            </a:extLst>
          </p:cNvPr>
          <p:cNvSpPr/>
          <p:nvPr userDrawn="1"/>
        </p:nvSpPr>
        <p:spPr>
          <a:xfrm>
            <a:off x="406399" y="177800"/>
            <a:ext cx="11379200" cy="584200"/>
          </a:xfrm>
          <a:prstGeom prst="roundRect">
            <a:avLst/>
          </a:prstGeom>
          <a:solidFill>
            <a:schemeClr val="accent5">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6" name="Text Placeholder 15">
            <a:extLst>
              <a:ext uri="{FF2B5EF4-FFF2-40B4-BE49-F238E27FC236}">
                <a16:creationId xmlns:a16="http://schemas.microsoft.com/office/drawing/2014/main" id="{D9CAC6CD-3D64-C5ED-6D1A-22E06AA17A5F}"/>
              </a:ext>
            </a:extLst>
          </p:cNvPr>
          <p:cNvSpPr>
            <a:spLocks noGrp="1"/>
          </p:cNvSpPr>
          <p:nvPr>
            <p:ph type="body" sz="quarter" idx="11" hasCustomPrompt="1"/>
          </p:nvPr>
        </p:nvSpPr>
        <p:spPr>
          <a:xfrm>
            <a:off x="465139" y="195263"/>
            <a:ext cx="11236325" cy="550116"/>
          </a:xfrm>
          <a:prstGeom prst="rect">
            <a:avLst/>
          </a:prstGeom>
        </p:spPr>
        <p:txBody>
          <a:bodyPr/>
          <a:lstStyle>
            <a:lvl1pPr algn="ctr">
              <a:buNone/>
              <a:defRPr>
                <a:solidFill>
                  <a:schemeClr val="bg1"/>
                </a:solidFill>
                <a:latin typeface="Comic Sans MS" panose="030F0702030302020204" pitchFamily="66" charset="0"/>
              </a:defRPr>
            </a:lvl1pPr>
          </a:lstStyle>
          <a:p>
            <a:pPr lvl="0"/>
            <a:r>
              <a:rPr lang="en-GB"/>
              <a:t>Click to enter Career</a:t>
            </a:r>
          </a:p>
        </p:txBody>
      </p:sp>
      <p:sp>
        <p:nvSpPr>
          <p:cNvPr id="29" name="Rectangle: Rounded Corners 28">
            <a:extLst>
              <a:ext uri="{FF2B5EF4-FFF2-40B4-BE49-F238E27FC236}">
                <a16:creationId xmlns:a16="http://schemas.microsoft.com/office/drawing/2014/main" id="{16EF73D4-89F9-F4D5-CC5E-E24C8C6BB01A}"/>
              </a:ext>
            </a:extLst>
          </p:cNvPr>
          <p:cNvSpPr/>
          <p:nvPr userDrawn="1"/>
        </p:nvSpPr>
        <p:spPr>
          <a:xfrm>
            <a:off x="8397874" y="1033764"/>
            <a:ext cx="3303591" cy="4191227"/>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30" name="TextBox 29">
            <a:extLst>
              <a:ext uri="{FF2B5EF4-FFF2-40B4-BE49-F238E27FC236}">
                <a16:creationId xmlns:a16="http://schemas.microsoft.com/office/drawing/2014/main" id="{C446152E-FCD3-1FA9-7447-7BC37B1B711A}"/>
              </a:ext>
            </a:extLst>
          </p:cNvPr>
          <p:cNvSpPr txBox="1"/>
          <p:nvPr userDrawn="1"/>
        </p:nvSpPr>
        <p:spPr>
          <a:xfrm>
            <a:off x="9000067" y="1368199"/>
            <a:ext cx="2116667" cy="300082"/>
          </a:xfrm>
          <a:prstGeom prst="rect">
            <a:avLst/>
          </a:prstGeom>
          <a:noFill/>
        </p:spPr>
        <p:txBody>
          <a:bodyPr wrap="square" rtlCol="0">
            <a:spAutoFit/>
          </a:bodyPr>
          <a:lstStyle/>
          <a:p>
            <a:pPr algn="ctr"/>
            <a:r>
              <a:rPr lang="en-GB" sz="1350">
                <a:solidFill>
                  <a:srgbClr val="002060"/>
                </a:solidFill>
                <a:latin typeface="Comic Sans MS" panose="030F0702030302020204" pitchFamily="66" charset="0"/>
              </a:rPr>
              <a:t>Maths Used</a:t>
            </a:r>
          </a:p>
        </p:txBody>
      </p:sp>
      <p:sp>
        <p:nvSpPr>
          <p:cNvPr id="31" name="Text Placeholder 24">
            <a:extLst>
              <a:ext uri="{FF2B5EF4-FFF2-40B4-BE49-F238E27FC236}">
                <a16:creationId xmlns:a16="http://schemas.microsoft.com/office/drawing/2014/main" id="{4431CA26-63B2-0BF1-EEC5-D5110174592A}"/>
              </a:ext>
            </a:extLst>
          </p:cNvPr>
          <p:cNvSpPr>
            <a:spLocks noGrp="1"/>
          </p:cNvSpPr>
          <p:nvPr>
            <p:ph type="body" sz="quarter" idx="16" hasCustomPrompt="1"/>
          </p:nvPr>
        </p:nvSpPr>
        <p:spPr>
          <a:xfrm>
            <a:off x="8589432" y="1974864"/>
            <a:ext cx="2937933" cy="442912"/>
          </a:xfrm>
          <a:prstGeom prst="rect">
            <a:avLst/>
          </a:prstGeom>
        </p:spPr>
        <p:txBody>
          <a:bodyPr/>
          <a:lstStyle>
            <a:lvl1pPr>
              <a:buFont typeface="Arial" panose="020B0604020202020204" pitchFamily="34" charset="0"/>
              <a:buChar char="•"/>
              <a:defRPr sz="1200">
                <a:solidFill>
                  <a:srgbClr val="002060"/>
                </a:solidFill>
                <a:latin typeface="Comic Sans MS" panose="030F0702030302020204" pitchFamily="66" charset="0"/>
              </a:defRPr>
            </a:lvl1pPr>
          </a:lstStyle>
          <a:p>
            <a:pPr lvl="0"/>
            <a:r>
              <a:rPr lang="en-GB"/>
              <a:t>Click to add bullet points</a:t>
            </a:r>
          </a:p>
        </p:txBody>
      </p:sp>
      <p:sp>
        <p:nvSpPr>
          <p:cNvPr id="32" name="Rectangle: Rounded Corners 31">
            <a:extLst>
              <a:ext uri="{FF2B5EF4-FFF2-40B4-BE49-F238E27FC236}">
                <a16:creationId xmlns:a16="http://schemas.microsoft.com/office/drawing/2014/main" id="{B252F1DF-DC99-BDFE-9BDD-15E7E81000D6}"/>
              </a:ext>
            </a:extLst>
          </p:cNvPr>
          <p:cNvSpPr/>
          <p:nvPr userDrawn="1"/>
        </p:nvSpPr>
        <p:spPr>
          <a:xfrm>
            <a:off x="465139" y="4082590"/>
            <a:ext cx="3229407" cy="1134961"/>
          </a:xfrm>
          <a:prstGeom prst="roundRect">
            <a:avLst>
              <a:gd name="adj" fmla="val 43076"/>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33" name="TextBox 32">
            <a:extLst>
              <a:ext uri="{FF2B5EF4-FFF2-40B4-BE49-F238E27FC236}">
                <a16:creationId xmlns:a16="http://schemas.microsoft.com/office/drawing/2014/main" id="{FD20E568-93FA-915C-BBE2-8D3D2C5D27BC}"/>
              </a:ext>
            </a:extLst>
          </p:cNvPr>
          <p:cNvSpPr txBox="1"/>
          <p:nvPr userDrawn="1"/>
        </p:nvSpPr>
        <p:spPr>
          <a:xfrm>
            <a:off x="5015441" y="1397531"/>
            <a:ext cx="2116667" cy="300082"/>
          </a:xfrm>
          <a:prstGeom prst="rect">
            <a:avLst/>
          </a:prstGeom>
          <a:noFill/>
        </p:spPr>
        <p:txBody>
          <a:bodyPr wrap="square" rtlCol="0">
            <a:spAutoFit/>
          </a:bodyPr>
          <a:lstStyle/>
          <a:p>
            <a:pPr algn="ctr"/>
            <a:r>
              <a:rPr lang="en-GB" sz="1350">
                <a:solidFill>
                  <a:srgbClr val="002060"/>
                </a:solidFill>
                <a:latin typeface="Comic Sans MS" panose="030F0702030302020204" pitchFamily="66" charset="0"/>
              </a:rPr>
              <a:t>Highlights</a:t>
            </a:r>
          </a:p>
        </p:txBody>
      </p:sp>
      <p:sp>
        <p:nvSpPr>
          <p:cNvPr id="36" name="Text Placeholder 24">
            <a:extLst>
              <a:ext uri="{FF2B5EF4-FFF2-40B4-BE49-F238E27FC236}">
                <a16:creationId xmlns:a16="http://schemas.microsoft.com/office/drawing/2014/main" id="{65806C46-79E5-18E0-46A1-54BC54AB92F2}"/>
              </a:ext>
            </a:extLst>
          </p:cNvPr>
          <p:cNvSpPr>
            <a:spLocks noGrp="1"/>
          </p:cNvSpPr>
          <p:nvPr>
            <p:ph type="body" sz="quarter" idx="17" hasCustomPrompt="1"/>
          </p:nvPr>
        </p:nvSpPr>
        <p:spPr>
          <a:xfrm>
            <a:off x="4641848" y="2011313"/>
            <a:ext cx="2937933" cy="442912"/>
          </a:xfrm>
          <a:prstGeom prst="rect">
            <a:avLst/>
          </a:prstGeom>
        </p:spPr>
        <p:txBody>
          <a:bodyPr/>
          <a:lstStyle>
            <a:lvl1pPr>
              <a:buFont typeface="Arial" panose="020B0604020202020204" pitchFamily="34" charset="0"/>
              <a:buChar char="•"/>
              <a:defRPr sz="1200">
                <a:solidFill>
                  <a:srgbClr val="002060"/>
                </a:solidFill>
                <a:latin typeface="Comic Sans MS" panose="030F0702030302020204" pitchFamily="66" charset="0"/>
              </a:defRPr>
            </a:lvl1pPr>
          </a:lstStyle>
          <a:p>
            <a:pPr lvl="0"/>
            <a:r>
              <a:rPr lang="en-GB"/>
              <a:t>Click to add bullet points</a:t>
            </a:r>
          </a:p>
        </p:txBody>
      </p:sp>
      <p:sp>
        <p:nvSpPr>
          <p:cNvPr id="17" name="TextBox 16">
            <a:extLst>
              <a:ext uri="{FF2B5EF4-FFF2-40B4-BE49-F238E27FC236}">
                <a16:creationId xmlns:a16="http://schemas.microsoft.com/office/drawing/2014/main" id="{5AFE6FAA-80A6-9314-7457-E0098041B15F}"/>
              </a:ext>
            </a:extLst>
          </p:cNvPr>
          <p:cNvSpPr txBox="1"/>
          <p:nvPr userDrawn="1"/>
        </p:nvSpPr>
        <p:spPr>
          <a:xfrm>
            <a:off x="421217" y="5730498"/>
            <a:ext cx="1847851" cy="300082"/>
          </a:xfrm>
          <a:prstGeom prst="rect">
            <a:avLst/>
          </a:prstGeom>
          <a:noFill/>
        </p:spPr>
        <p:txBody>
          <a:bodyPr wrap="square" rtlCol="0">
            <a:spAutoFit/>
          </a:bodyPr>
          <a:lstStyle/>
          <a:p>
            <a:pPr algn="ctr"/>
            <a:r>
              <a:rPr lang="en-GB" sz="1350" dirty="0">
                <a:solidFill>
                  <a:srgbClr val="002060"/>
                </a:solidFill>
                <a:latin typeface="Comic Sans MS" panose="030F0702030302020204" pitchFamily="66" charset="0"/>
              </a:rPr>
              <a:t>Career Path</a:t>
            </a:r>
          </a:p>
        </p:txBody>
      </p:sp>
      <p:sp>
        <p:nvSpPr>
          <p:cNvPr id="47" name="TextBox 46">
            <a:extLst>
              <a:ext uri="{FF2B5EF4-FFF2-40B4-BE49-F238E27FC236}">
                <a16:creationId xmlns:a16="http://schemas.microsoft.com/office/drawing/2014/main" id="{23257776-B47A-C6CA-C312-80F6FB68F786}"/>
              </a:ext>
            </a:extLst>
          </p:cNvPr>
          <p:cNvSpPr txBox="1"/>
          <p:nvPr userDrawn="1"/>
        </p:nvSpPr>
        <p:spPr>
          <a:xfrm>
            <a:off x="1010709" y="4159619"/>
            <a:ext cx="2116667" cy="300082"/>
          </a:xfrm>
          <a:prstGeom prst="rect">
            <a:avLst/>
          </a:prstGeom>
          <a:noFill/>
        </p:spPr>
        <p:txBody>
          <a:bodyPr wrap="square" rtlCol="0">
            <a:spAutoFit/>
          </a:bodyPr>
          <a:lstStyle/>
          <a:p>
            <a:pPr algn="ctr"/>
            <a:r>
              <a:rPr lang="en-GB" sz="1350" dirty="0">
                <a:solidFill>
                  <a:srgbClr val="002060"/>
                </a:solidFill>
                <a:latin typeface="Comic Sans MS" panose="030F0702030302020204" pitchFamily="66" charset="0"/>
              </a:rPr>
              <a:t>Average Salary</a:t>
            </a:r>
          </a:p>
        </p:txBody>
      </p:sp>
      <p:sp>
        <p:nvSpPr>
          <p:cNvPr id="48" name="Text Placeholder 24">
            <a:extLst>
              <a:ext uri="{FF2B5EF4-FFF2-40B4-BE49-F238E27FC236}">
                <a16:creationId xmlns:a16="http://schemas.microsoft.com/office/drawing/2014/main" id="{6CC3A3AC-827F-91D2-A57D-E5D6D0DAE70D}"/>
              </a:ext>
            </a:extLst>
          </p:cNvPr>
          <p:cNvSpPr>
            <a:spLocks noGrp="1"/>
          </p:cNvSpPr>
          <p:nvPr>
            <p:ph type="body" sz="quarter" idx="20" hasCustomPrompt="1"/>
          </p:nvPr>
        </p:nvSpPr>
        <p:spPr>
          <a:xfrm>
            <a:off x="626679" y="4604845"/>
            <a:ext cx="2937933" cy="442912"/>
          </a:xfrm>
          <a:prstGeom prst="rect">
            <a:avLst/>
          </a:prstGeom>
        </p:spPr>
        <p:txBody>
          <a:bodyPr/>
          <a:lstStyle>
            <a:lvl1pPr algn="ctr">
              <a:buFont typeface="Arial" panose="020B0604020202020204" pitchFamily="34" charset="0"/>
              <a:buNone/>
              <a:defRPr sz="1200">
                <a:solidFill>
                  <a:srgbClr val="002060"/>
                </a:solidFill>
                <a:latin typeface="Comic Sans MS" panose="030F0702030302020204" pitchFamily="66" charset="0"/>
              </a:defRPr>
            </a:lvl1pPr>
          </a:lstStyle>
          <a:p>
            <a:pPr lvl="0"/>
            <a:r>
              <a:rPr lang="en-GB"/>
              <a:t>Click to add salary</a:t>
            </a:r>
          </a:p>
        </p:txBody>
      </p:sp>
      <p:sp>
        <p:nvSpPr>
          <p:cNvPr id="3" name="Rectangle: Rounded Corners 2">
            <a:extLst>
              <a:ext uri="{FF2B5EF4-FFF2-40B4-BE49-F238E27FC236}">
                <a16:creationId xmlns:a16="http://schemas.microsoft.com/office/drawing/2014/main" id="{65C11AA6-7CD9-74D5-2499-E00BF8393066}"/>
              </a:ext>
            </a:extLst>
          </p:cNvPr>
          <p:cNvSpPr/>
          <p:nvPr userDrawn="1"/>
        </p:nvSpPr>
        <p:spPr>
          <a:xfrm>
            <a:off x="2467503" y="5537806"/>
            <a:ext cx="9233960" cy="851055"/>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350"/>
          </a:p>
        </p:txBody>
      </p:sp>
    </p:spTree>
    <p:extLst>
      <p:ext uri="{BB962C8B-B14F-4D97-AF65-F5344CB8AC3E}">
        <p14:creationId xmlns:p14="http://schemas.microsoft.com/office/powerpoint/2010/main" val="341784056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ALT - Rolling Recall Qs">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2742938123"/>
              </p:ext>
            </p:extLst>
          </p:nvPr>
        </p:nvGraphicFramePr>
        <p:xfrm>
          <a:off x="161364" y="719666"/>
          <a:ext cx="11797554" cy="5376335"/>
        </p:xfrm>
        <a:graphic>
          <a:graphicData uri="http://schemas.openxmlformats.org/drawingml/2006/table">
            <a:tbl>
              <a:tblPr firstRow="1" bandRow="1">
                <a:tableStyleId>{5C22544A-7EE6-4342-B048-85BDC9FD1C3A}</a:tableStyleId>
              </a:tblPr>
              <a:tblGrid>
                <a:gridCol w="5898777">
                  <a:extLst>
                    <a:ext uri="{9D8B030D-6E8A-4147-A177-3AD203B41FA5}">
                      <a16:colId xmlns:a16="http://schemas.microsoft.com/office/drawing/2014/main" val="418042168"/>
                    </a:ext>
                  </a:extLst>
                </a:gridCol>
                <a:gridCol w="5898777">
                  <a:extLst>
                    <a:ext uri="{9D8B030D-6E8A-4147-A177-3AD203B41FA5}">
                      <a16:colId xmlns:a16="http://schemas.microsoft.com/office/drawing/2014/main" val="2680029786"/>
                    </a:ext>
                  </a:extLst>
                </a:gridCol>
              </a:tblGrid>
              <a:tr h="370840">
                <a:tc>
                  <a:txBody>
                    <a:bodyPr/>
                    <a:lstStyle/>
                    <a:p>
                      <a:r>
                        <a:rPr lang="en-GB" b="0"/>
                        <a:t>QUESTION</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002060"/>
                    </a:solidFill>
                  </a:tcPr>
                </a:tc>
                <a:tc>
                  <a:txBody>
                    <a:bodyPr/>
                    <a:lstStyle/>
                    <a:p>
                      <a:r>
                        <a:rPr lang="en-GB" b="0"/>
                        <a:t>QUESTION</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002060"/>
                    </a:solidFill>
                  </a:tcPr>
                </a:tc>
                <a:extLst>
                  <a:ext uri="{0D108BD9-81ED-4DB2-BD59-A6C34878D82A}">
                    <a16:rowId xmlns:a16="http://schemas.microsoft.com/office/drawing/2014/main" val="2257525519"/>
                  </a:ext>
                </a:extLst>
              </a:tr>
              <a:tr h="1001099">
                <a:tc>
                  <a:txBody>
                    <a:bodyPr/>
                    <a:lstStyle/>
                    <a:p>
                      <a:pPr algn="l"/>
                      <a:r>
                        <a:rPr lang="en-GB" b="1">
                          <a:solidFill>
                            <a:srgbClr val="002060"/>
                          </a:solidFill>
                        </a:rPr>
                        <a:t>1</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6</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126023326"/>
                  </a:ext>
                </a:extLst>
              </a:tr>
              <a:tr h="1001099">
                <a:tc>
                  <a:txBody>
                    <a:bodyPr/>
                    <a:lstStyle/>
                    <a:p>
                      <a:pPr algn="l"/>
                      <a:r>
                        <a:rPr lang="en-GB" b="1">
                          <a:solidFill>
                            <a:srgbClr val="002060"/>
                          </a:solidFill>
                        </a:rPr>
                        <a:t>2</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7</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3448073315"/>
                  </a:ext>
                </a:extLst>
              </a:tr>
              <a:tr h="1001099">
                <a:tc>
                  <a:txBody>
                    <a:bodyPr/>
                    <a:lstStyle/>
                    <a:p>
                      <a:pPr algn="l"/>
                      <a:r>
                        <a:rPr lang="en-GB" b="1">
                          <a:solidFill>
                            <a:srgbClr val="002060"/>
                          </a:solidFill>
                        </a:rPr>
                        <a:t>3</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8</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3955255883"/>
                  </a:ext>
                </a:extLst>
              </a:tr>
              <a:tr h="1001099">
                <a:tc>
                  <a:txBody>
                    <a:bodyPr/>
                    <a:lstStyle/>
                    <a:p>
                      <a:pPr algn="l"/>
                      <a:r>
                        <a:rPr lang="en-GB" b="1">
                          <a:solidFill>
                            <a:srgbClr val="002060"/>
                          </a:solidFill>
                        </a:rPr>
                        <a:t>4</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9</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3946852366"/>
                  </a:ext>
                </a:extLst>
              </a:tr>
              <a:tr h="1001099">
                <a:tc>
                  <a:txBody>
                    <a:bodyPr/>
                    <a:lstStyle/>
                    <a:p>
                      <a:pPr algn="l"/>
                      <a:r>
                        <a:rPr lang="en-GB" b="1">
                          <a:solidFill>
                            <a:srgbClr val="002060"/>
                          </a:solidFill>
                        </a:rPr>
                        <a:t>5</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10</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1408234736"/>
                  </a:ext>
                </a:extLst>
              </a:tr>
            </a:tbl>
          </a:graphicData>
        </a:graphic>
      </p:graphicFrame>
      <p:sp>
        <p:nvSpPr>
          <p:cNvPr id="8" name="TextBox 7"/>
          <p:cNvSpPr txBox="1"/>
          <p:nvPr/>
        </p:nvSpPr>
        <p:spPr>
          <a:xfrm>
            <a:off x="224118" y="179294"/>
            <a:ext cx="11734800" cy="400110"/>
          </a:xfrm>
          <a:prstGeom prst="rect">
            <a:avLst/>
          </a:prstGeom>
          <a:noFill/>
        </p:spPr>
        <p:txBody>
          <a:bodyPr wrap="square" rtlCol="0">
            <a:spAutoFit/>
          </a:bodyPr>
          <a:lstStyle/>
          <a:p>
            <a:r>
              <a:rPr lang="en-GB" sz="2000" b="1" i="1">
                <a:solidFill>
                  <a:srgbClr val="002060"/>
                </a:solidFill>
              </a:rPr>
              <a:t>How much have you</a:t>
            </a:r>
            <a:r>
              <a:rPr lang="en-GB" sz="2000" b="1" i="1" baseline="0">
                <a:solidFill>
                  <a:srgbClr val="002060"/>
                </a:solidFill>
              </a:rPr>
              <a:t> remembered from recent lessons? Answer all these questions from memory, in silence.</a:t>
            </a:r>
            <a:endParaRPr lang="en-GB" sz="2000" b="1" i="1">
              <a:solidFill>
                <a:srgbClr val="002060"/>
              </a:solidFill>
            </a:endParaRPr>
          </a:p>
        </p:txBody>
      </p:sp>
      <p:sp>
        <p:nvSpPr>
          <p:cNvPr id="9" name="Text Placeholder 5"/>
          <p:cNvSpPr>
            <a:spLocks noGrp="1"/>
          </p:cNvSpPr>
          <p:nvPr>
            <p:ph type="body" sz="quarter" idx="10" hasCustomPrompt="1"/>
          </p:nvPr>
        </p:nvSpPr>
        <p:spPr>
          <a:xfrm>
            <a:off x="475129" y="1165412"/>
            <a:ext cx="5531971" cy="887227"/>
          </a:xfrm>
          <a:prstGeom prst="rect">
            <a:avLst/>
          </a:prstGeom>
        </p:spPr>
        <p:txBody>
          <a:bodyPr>
            <a:normAutofit/>
          </a:bodyPr>
          <a:lstStyle>
            <a:lvl1pPr marL="0" indent="0">
              <a:buNone/>
              <a:defRPr sz="2000" baseline="0"/>
            </a:lvl1pPr>
          </a:lstStyle>
          <a:p>
            <a:pPr lvl="0"/>
            <a:r>
              <a:rPr lang="en-US"/>
              <a:t>Type question here</a:t>
            </a:r>
          </a:p>
        </p:txBody>
      </p:sp>
      <p:sp>
        <p:nvSpPr>
          <p:cNvPr id="10" name="Text Placeholder 5"/>
          <p:cNvSpPr>
            <a:spLocks noGrp="1"/>
          </p:cNvSpPr>
          <p:nvPr>
            <p:ph type="body" sz="quarter" idx="11" hasCustomPrompt="1"/>
          </p:nvPr>
        </p:nvSpPr>
        <p:spPr>
          <a:xfrm>
            <a:off x="475129" y="2145054"/>
            <a:ext cx="5531971" cy="887227"/>
          </a:xfrm>
          <a:prstGeom prst="rect">
            <a:avLst/>
          </a:prstGeom>
        </p:spPr>
        <p:txBody>
          <a:bodyPr>
            <a:normAutofit/>
          </a:bodyPr>
          <a:lstStyle>
            <a:lvl1pPr marL="0" indent="0">
              <a:buNone/>
              <a:defRPr sz="2000"/>
            </a:lvl1pPr>
          </a:lstStyle>
          <a:p>
            <a:pPr lvl="0"/>
            <a:r>
              <a:rPr lang="en-US"/>
              <a:t>Type question here</a:t>
            </a:r>
          </a:p>
        </p:txBody>
      </p:sp>
      <p:sp>
        <p:nvSpPr>
          <p:cNvPr id="11" name="Text Placeholder 5"/>
          <p:cNvSpPr>
            <a:spLocks noGrp="1"/>
          </p:cNvSpPr>
          <p:nvPr>
            <p:ph type="body" sz="quarter" idx="12" hasCustomPrompt="1"/>
          </p:nvPr>
        </p:nvSpPr>
        <p:spPr>
          <a:xfrm>
            <a:off x="475129" y="3172543"/>
            <a:ext cx="5531971" cy="887227"/>
          </a:xfrm>
          <a:prstGeom prst="rect">
            <a:avLst/>
          </a:prstGeom>
        </p:spPr>
        <p:txBody>
          <a:bodyPr>
            <a:normAutofit/>
          </a:bodyPr>
          <a:lstStyle>
            <a:lvl1pPr marL="0" indent="0">
              <a:buNone/>
              <a:defRPr sz="2000"/>
            </a:lvl1pPr>
          </a:lstStyle>
          <a:p>
            <a:pPr lvl="0"/>
            <a:r>
              <a:rPr lang="en-US"/>
              <a:t>Type question here</a:t>
            </a:r>
          </a:p>
        </p:txBody>
      </p:sp>
      <p:sp>
        <p:nvSpPr>
          <p:cNvPr id="12" name="Text Placeholder 5"/>
          <p:cNvSpPr>
            <a:spLocks noGrp="1"/>
          </p:cNvSpPr>
          <p:nvPr>
            <p:ph type="body" sz="quarter" idx="13" hasCustomPrompt="1"/>
          </p:nvPr>
        </p:nvSpPr>
        <p:spPr>
          <a:xfrm>
            <a:off x="475129" y="4152185"/>
            <a:ext cx="5531971" cy="887227"/>
          </a:xfrm>
          <a:prstGeom prst="rect">
            <a:avLst/>
          </a:prstGeom>
        </p:spPr>
        <p:txBody>
          <a:bodyPr>
            <a:normAutofit/>
          </a:bodyPr>
          <a:lstStyle>
            <a:lvl1pPr marL="0" indent="0">
              <a:buNone/>
              <a:defRPr sz="2000"/>
            </a:lvl1pPr>
          </a:lstStyle>
          <a:p>
            <a:pPr lvl="0"/>
            <a:r>
              <a:rPr lang="en-US"/>
              <a:t>Type question here</a:t>
            </a:r>
          </a:p>
        </p:txBody>
      </p:sp>
      <p:sp>
        <p:nvSpPr>
          <p:cNvPr id="13" name="Text Placeholder 5"/>
          <p:cNvSpPr>
            <a:spLocks noGrp="1"/>
          </p:cNvSpPr>
          <p:nvPr>
            <p:ph type="body" sz="quarter" idx="14" hasCustomPrompt="1"/>
          </p:nvPr>
        </p:nvSpPr>
        <p:spPr>
          <a:xfrm>
            <a:off x="475128" y="5131827"/>
            <a:ext cx="5531971" cy="887227"/>
          </a:xfrm>
          <a:prstGeom prst="rect">
            <a:avLst/>
          </a:prstGeom>
        </p:spPr>
        <p:txBody>
          <a:bodyPr>
            <a:normAutofit/>
          </a:bodyPr>
          <a:lstStyle>
            <a:lvl1pPr marL="0" indent="0">
              <a:buNone/>
              <a:defRPr sz="2000"/>
            </a:lvl1pPr>
          </a:lstStyle>
          <a:p>
            <a:pPr lvl="0"/>
            <a:r>
              <a:rPr lang="en-US"/>
              <a:t>Type question here</a:t>
            </a:r>
          </a:p>
        </p:txBody>
      </p:sp>
      <p:sp>
        <p:nvSpPr>
          <p:cNvPr id="14" name="Text Placeholder 5"/>
          <p:cNvSpPr>
            <a:spLocks noGrp="1"/>
          </p:cNvSpPr>
          <p:nvPr>
            <p:ph type="body" sz="quarter" idx="15" hasCustomPrompt="1"/>
          </p:nvPr>
        </p:nvSpPr>
        <p:spPr>
          <a:xfrm>
            <a:off x="6320863" y="1165412"/>
            <a:ext cx="5531971" cy="887227"/>
          </a:xfrm>
          <a:prstGeom prst="rect">
            <a:avLst/>
          </a:prstGeom>
        </p:spPr>
        <p:txBody>
          <a:bodyPr>
            <a:normAutofit/>
          </a:bodyPr>
          <a:lstStyle>
            <a:lvl1pPr marL="0" indent="0">
              <a:buNone/>
              <a:defRPr sz="2000"/>
            </a:lvl1pPr>
          </a:lstStyle>
          <a:p>
            <a:pPr lvl="0"/>
            <a:r>
              <a:rPr lang="en-US"/>
              <a:t>Type question here</a:t>
            </a:r>
          </a:p>
        </p:txBody>
      </p:sp>
      <p:sp>
        <p:nvSpPr>
          <p:cNvPr id="15" name="Text Placeholder 5"/>
          <p:cNvSpPr>
            <a:spLocks noGrp="1"/>
          </p:cNvSpPr>
          <p:nvPr>
            <p:ph type="body" sz="quarter" idx="16" hasCustomPrompt="1"/>
          </p:nvPr>
        </p:nvSpPr>
        <p:spPr>
          <a:xfrm>
            <a:off x="6320863" y="2145054"/>
            <a:ext cx="5531971" cy="887227"/>
          </a:xfrm>
          <a:prstGeom prst="rect">
            <a:avLst/>
          </a:prstGeom>
        </p:spPr>
        <p:txBody>
          <a:bodyPr>
            <a:normAutofit/>
          </a:bodyPr>
          <a:lstStyle>
            <a:lvl1pPr marL="0" indent="0">
              <a:buNone/>
              <a:defRPr sz="2000"/>
            </a:lvl1pPr>
          </a:lstStyle>
          <a:p>
            <a:pPr lvl="0"/>
            <a:r>
              <a:rPr lang="en-US"/>
              <a:t>Type question here</a:t>
            </a:r>
          </a:p>
        </p:txBody>
      </p:sp>
      <p:sp>
        <p:nvSpPr>
          <p:cNvPr id="16" name="Text Placeholder 5"/>
          <p:cNvSpPr>
            <a:spLocks noGrp="1"/>
          </p:cNvSpPr>
          <p:nvPr>
            <p:ph type="body" sz="quarter" idx="17" hasCustomPrompt="1"/>
          </p:nvPr>
        </p:nvSpPr>
        <p:spPr>
          <a:xfrm>
            <a:off x="6320863" y="3172543"/>
            <a:ext cx="5531971" cy="887227"/>
          </a:xfrm>
          <a:prstGeom prst="rect">
            <a:avLst/>
          </a:prstGeom>
        </p:spPr>
        <p:txBody>
          <a:bodyPr>
            <a:normAutofit/>
          </a:bodyPr>
          <a:lstStyle>
            <a:lvl1pPr marL="0" indent="0">
              <a:buNone/>
              <a:defRPr sz="2000"/>
            </a:lvl1pPr>
          </a:lstStyle>
          <a:p>
            <a:pPr lvl="0"/>
            <a:r>
              <a:rPr lang="en-US"/>
              <a:t>Type question here</a:t>
            </a:r>
          </a:p>
        </p:txBody>
      </p:sp>
      <p:sp>
        <p:nvSpPr>
          <p:cNvPr id="17" name="Text Placeholder 5"/>
          <p:cNvSpPr>
            <a:spLocks noGrp="1"/>
          </p:cNvSpPr>
          <p:nvPr>
            <p:ph type="body" sz="quarter" idx="18" hasCustomPrompt="1"/>
          </p:nvPr>
        </p:nvSpPr>
        <p:spPr>
          <a:xfrm>
            <a:off x="6320863" y="4152185"/>
            <a:ext cx="5531971" cy="887227"/>
          </a:xfrm>
          <a:prstGeom prst="rect">
            <a:avLst/>
          </a:prstGeom>
        </p:spPr>
        <p:txBody>
          <a:bodyPr>
            <a:normAutofit/>
          </a:bodyPr>
          <a:lstStyle>
            <a:lvl1pPr marL="0" indent="0">
              <a:buNone/>
              <a:defRPr sz="2000"/>
            </a:lvl1pPr>
          </a:lstStyle>
          <a:p>
            <a:pPr lvl="0"/>
            <a:r>
              <a:rPr lang="en-US"/>
              <a:t>Type question here</a:t>
            </a:r>
          </a:p>
        </p:txBody>
      </p:sp>
      <p:sp>
        <p:nvSpPr>
          <p:cNvPr id="18" name="Text Placeholder 5"/>
          <p:cNvSpPr>
            <a:spLocks noGrp="1"/>
          </p:cNvSpPr>
          <p:nvPr>
            <p:ph type="body" sz="quarter" idx="19" hasCustomPrompt="1"/>
          </p:nvPr>
        </p:nvSpPr>
        <p:spPr>
          <a:xfrm>
            <a:off x="6418729" y="5131827"/>
            <a:ext cx="5434104" cy="887227"/>
          </a:xfrm>
          <a:prstGeom prst="rect">
            <a:avLst/>
          </a:prstGeom>
        </p:spPr>
        <p:txBody>
          <a:bodyPr>
            <a:normAutofit/>
          </a:bodyPr>
          <a:lstStyle>
            <a:lvl1pPr marL="0" indent="0">
              <a:buNone/>
              <a:defRPr sz="2000"/>
            </a:lvl1pPr>
          </a:lstStyle>
          <a:p>
            <a:pPr lvl="0"/>
            <a:r>
              <a:rPr lang="en-US"/>
              <a:t>Type question here</a:t>
            </a:r>
          </a:p>
        </p:txBody>
      </p:sp>
      <p:sp>
        <p:nvSpPr>
          <p:cNvPr id="20" name="Rectangle 19"/>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Picture 20"/>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22" name="Pentagon 21"/>
          <p:cNvSpPr/>
          <p:nvPr/>
        </p:nvSpPr>
        <p:spPr>
          <a:xfrm>
            <a:off x="90521" y="6429002"/>
            <a:ext cx="2700000" cy="360000"/>
          </a:xfrm>
          <a:prstGeom prst="homePlate">
            <a:avLst/>
          </a:prstGeom>
          <a:solidFill>
            <a:srgbClr val="9259A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26" name="Chevron 25"/>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27" name="Chevron 26"/>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28" name="Chevron 27"/>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27241391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ALT - Rolling Recall Ans">
    <p:spTree>
      <p:nvGrpSpPr>
        <p:cNvPr id="1" name=""/>
        <p:cNvGrpSpPr/>
        <p:nvPr/>
      </p:nvGrpSpPr>
      <p:grpSpPr>
        <a:xfrm>
          <a:off x="0" y="0"/>
          <a:ext cx="0" cy="0"/>
          <a:chOff x="0" y="0"/>
          <a:chExt cx="0" cy="0"/>
        </a:xfrm>
      </p:grpSpPr>
      <p:graphicFrame>
        <p:nvGraphicFramePr>
          <p:cNvPr id="18" name="Table 17"/>
          <p:cNvGraphicFramePr>
            <a:graphicFrameLocks noGrp="1"/>
          </p:cNvGraphicFramePr>
          <p:nvPr>
            <p:extLst>
              <p:ext uri="{D42A27DB-BD31-4B8C-83A1-F6EECF244321}">
                <p14:modId xmlns:p14="http://schemas.microsoft.com/office/powerpoint/2010/main" val="1156014757"/>
              </p:ext>
            </p:extLst>
          </p:nvPr>
        </p:nvGraphicFramePr>
        <p:xfrm>
          <a:off x="161364" y="719666"/>
          <a:ext cx="11797554" cy="5376335"/>
        </p:xfrm>
        <a:graphic>
          <a:graphicData uri="http://schemas.openxmlformats.org/drawingml/2006/table">
            <a:tbl>
              <a:tblPr firstRow="1" bandRow="1">
                <a:tableStyleId>{5C22544A-7EE6-4342-B048-85BDC9FD1C3A}</a:tableStyleId>
              </a:tblPr>
              <a:tblGrid>
                <a:gridCol w="1900518">
                  <a:extLst>
                    <a:ext uri="{9D8B030D-6E8A-4147-A177-3AD203B41FA5}">
                      <a16:colId xmlns:a16="http://schemas.microsoft.com/office/drawing/2014/main" val="418042168"/>
                    </a:ext>
                  </a:extLst>
                </a:gridCol>
                <a:gridCol w="3989294">
                  <a:extLst>
                    <a:ext uri="{9D8B030D-6E8A-4147-A177-3AD203B41FA5}">
                      <a16:colId xmlns:a16="http://schemas.microsoft.com/office/drawing/2014/main" val="2454823211"/>
                    </a:ext>
                  </a:extLst>
                </a:gridCol>
                <a:gridCol w="1927412">
                  <a:extLst>
                    <a:ext uri="{9D8B030D-6E8A-4147-A177-3AD203B41FA5}">
                      <a16:colId xmlns:a16="http://schemas.microsoft.com/office/drawing/2014/main" val="2680029786"/>
                    </a:ext>
                  </a:extLst>
                </a:gridCol>
                <a:gridCol w="3980330">
                  <a:extLst>
                    <a:ext uri="{9D8B030D-6E8A-4147-A177-3AD203B41FA5}">
                      <a16:colId xmlns:a16="http://schemas.microsoft.com/office/drawing/2014/main" val="3766910894"/>
                    </a:ext>
                  </a:extLst>
                </a:gridCol>
              </a:tblGrid>
              <a:tr h="370840">
                <a:tc>
                  <a:txBody>
                    <a:bodyPr/>
                    <a:lstStyle/>
                    <a:p>
                      <a:r>
                        <a:rPr lang="en-GB" b="0"/>
                        <a:t>QUESTION</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002060"/>
                    </a:solidFill>
                  </a:tcPr>
                </a:tc>
                <a:tc>
                  <a:txBody>
                    <a:bodyPr/>
                    <a:lstStyle/>
                    <a:p>
                      <a:r>
                        <a:rPr lang="en-GB" b="0"/>
                        <a:t>ANSWER</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002060"/>
                    </a:solidFill>
                  </a:tcPr>
                </a:tc>
                <a:tc>
                  <a:txBody>
                    <a:bodyPr/>
                    <a:lstStyle/>
                    <a:p>
                      <a:r>
                        <a:rPr lang="en-GB" b="0"/>
                        <a:t>QUESTION</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002060"/>
                    </a:solidFill>
                  </a:tcPr>
                </a:tc>
                <a:tc>
                  <a:txBody>
                    <a:bodyPr/>
                    <a:lstStyle/>
                    <a:p>
                      <a:r>
                        <a:rPr lang="en-GB" b="0"/>
                        <a:t>ANSWER</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002060"/>
                    </a:solidFill>
                  </a:tcPr>
                </a:tc>
                <a:extLst>
                  <a:ext uri="{0D108BD9-81ED-4DB2-BD59-A6C34878D82A}">
                    <a16:rowId xmlns:a16="http://schemas.microsoft.com/office/drawing/2014/main" val="2257525519"/>
                  </a:ext>
                </a:extLst>
              </a:tr>
              <a:tr h="1001099">
                <a:tc>
                  <a:txBody>
                    <a:bodyPr/>
                    <a:lstStyle/>
                    <a:p>
                      <a:pPr algn="l"/>
                      <a:r>
                        <a:rPr lang="en-GB" b="1">
                          <a:solidFill>
                            <a:srgbClr val="002060"/>
                          </a:solidFill>
                        </a:rPr>
                        <a:t>1</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b="1">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6</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126023326"/>
                  </a:ext>
                </a:extLst>
              </a:tr>
              <a:tr h="1001099">
                <a:tc>
                  <a:txBody>
                    <a:bodyPr/>
                    <a:lstStyle/>
                    <a:p>
                      <a:pPr algn="l"/>
                      <a:r>
                        <a:rPr lang="en-GB" b="1">
                          <a:solidFill>
                            <a:srgbClr val="002060"/>
                          </a:solidFill>
                        </a:rPr>
                        <a:t>2</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b="1">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7</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3448073315"/>
                  </a:ext>
                </a:extLst>
              </a:tr>
              <a:tr h="1001099">
                <a:tc>
                  <a:txBody>
                    <a:bodyPr/>
                    <a:lstStyle/>
                    <a:p>
                      <a:pPr algn="l"/>
                      <a:r>
                        <a:rPr lang="en-GB" b="1">
                          <a:solidFill>
                            <a:srgbClr val="002060"/>
                          </a:solidFill>
                        </a:rPr>
                        <a:t>3</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b="1">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8</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3955255883"/>
                  </a:ext>
                </a:extLst>
              </a:tr>
              <a:tr h="1001099">
                <a:tc>
                  <a:txBody>
                    <a:bodyPr/>
                    <a:lstStyle/>
                    <a:p>
                      <a:pPr algn="l"/>
                      <a:r>
                        <a:rPr lang="en-GB" b="1">
                          <a:solidFill>
                            <a:srgbClr val="002060"/>
                          </a:solidFill>
                        </a:rPr>
                        <a:t>4</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b="1">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9</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3946852366"/>
                  </a:ext>
                </a:extLst>
              </a:tr>
              <a:tr h="1001099">
                <a:tc>
                  <a:txBody>
                    <a:bodyPr/>
                    <a:lstStyle/>
                    <a:p>
                      <a:pPr algn="l"/>
                      <a:r>
                        <a:rPr lang="en-GB" b="1">
                          <a:solidFill>
                            <a:srgbClr val="002060"/>
                          </a:solidFill>
                        </a:rPr>
                        <a:t>5</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b="1">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10</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1408234736"/>
                  </a:ext>
                </a:extLst>
              </a:tr>
            </a:tbl>
          </a:graphicData>
        </a:graphic>
      </p:graphicFrame>
      <p:sp>
        <p:nvSpPr>
          <p:cNvPr id="19" name="TextBox 18"/>
          <p:cNvSpPr txBox="1"/>
          <p:nvPr/>
        </p:nvSpPr>
        <p:spPr>
          <a:xfrm>
            <a:off x="224118" y="179294"/>
            <a:ext cx="11734800" cy="400110"/>
          </a:xfrm>
          <a:prstGeom prst="rect">
            <a:avLst/>
          </a:prstGeom>
          <a:noFill/>
        </p:spPr>
        <p:txBody>
          <a:bodyPr wrap="square" rtlCol="0">
            <a:spAutoFit/>
          </a:bodyPr>
          <a:lstStyle/>
          <a:p>
            <a:r>
              <a:rPr lang="en-GB" sz="2000" b="1" i="1">
                <a:solidFill>
                  <a:srgbClr val="002060"/>
                </a:solidFill>
              </a:rPr>
              <a:t>How much have you</a:t>
            </a:r>
            <a:r>
              <a:rPr lang="en-GB" sz="2000" b="1" i="1" baseline="0">
                <a:solidFill>
                  <a:srgbClr val="002060"/>
                </a:solidFill>
              </a:rPr>
              <a:t> remembered from recent lessons? Answer all these questions from memory, in silence.</a:t>
            </a:r>
            <a:endParaRPr lang="en-GB" sz="2000" b="1" i="1">
              <a:solidFill>
                <a:srgbClr val="002060"/>
              </a:solidFill>
            </a:endParaRPr>
          </a:p>
        </p:txBody>
      </p:sp>
      <p:sp>
        <p:nvSpPr>
          <p:cNvPr id="20" name="Text Placeholder 5"/>
          <p:cNvSpPr>
            <a:spLocks noGrp="1"/>
          </p:cNvSpPr>
          <p:nvPr>
            <p:ph type="body" sz="quarter" idx="10" hasCustomPrompt="1"/>
          </p:nvPr>
        </p:nvSpPr>
        <p:spPr>
          <a:xfrm>
            <a:off x="2142565" y="1165412"/>
            <a:ext cx="3864535" cy="887227"/>
          </a:xfrm>
          <a:prstGeom prst="rect">
            <a:avLst/>
          </a:prstGeom>
        </p:spPr>
        <p:txBody>
          <a:bodyPr>
            <a:normAutofit/>
          </a:bodyPr>
          <a:lstStyle>
            <a:lvl1pPr marL="0" indent="0">
              <a:buNone/>
              <a:defRPr sz="2000"/>
            </a:lvl1pPr>
          </a:lstStyle>
          <a:p>
            <a:pPr lvl="0"/>
            <a:r>
              <a:rPr lang="en-US"/>
              <a:t>Type answer here</a:t>
            </a:r>
          </a:p>
        </p:txBody>
      </p:sp>
      <p:sp>
        <p:nvSpPr>
          <p:cNvPr id="21" name="Text Placeholder 5"/>
          <p:cNvSpPr>
            <a:spLocks noGrp="1"/>
          </p:cNvSpPr>
          <p:nvPr>
            <p:ph type="body" sz="quarter" idx="11" hasCustomPrompt="1"/>
          </p:nvPr>
        </p:nvSpPr>
        <p:spPr>
          <a:xfrm>
            <a:off x="2142565" y="2157471"/>
            <a:ext cx="3864535" cy="887227"/>
          </a:xfrm>
          <a:prstGeom prst="rect">
            <a:avLst/>
          </a:prstGeom>
        </p:spPr>
        <p:txBody>
          <a:bodyPr>
            <a:normAutofit/>
          </a:bodyPr>
          <a:lstStyle>
            <a:lvl1pPr marL="0" indent="0">
              <a:buNone/>
              <a:defRPr sz="2000"/>
            </a:lvl1pPr>
          </a:lstStyle>
          <a:p>
            <a:pPr lvl="0"/>
            <a:r>
              <a:rPr lang="en-US"/>
              <a:t>Type answer here</a:t>
            </a:r>
          </a:p>
        </p:txBody>
      </p:sp>
      <p:sp>
        <p:nvSpPr>
          <p:cNvPr id="22" name="Text Placeholder 5"/>
          <p:cNvSpPr>
            <a:spLocks noGrp="1"/>
          </p:cNvSpPr>
          <p:nvPr>
            <p:ph type="body" sz="quarter" idx="12" hasCustomPrompt="1"/>
          </p:nvPr>
        </p:nvSpPr>
        <p:spPr>
          <a:xfrm>
            <a:off x="2142564" y="3134677"/>
            <a:ext cx="3864535" cy="887227"/>
          </a:xfrm>
          <a:prstGeom prst="rect">
            <a:avLst/>
          </a:prstGeom>
        </p:spPr>
        <p:txBody>
          <a:bodyPr>
            <a:normAutofit/>
          </a:bodyPr>
          <a:lstStyle>
            <a:lvl1pPr marL="0" indent="0">
              <a:buNone/>
              <a:defRPr sz="2000"/>
            </a:lvl1pPr>
          </a:lstStyle>
          <a:p>
            <a:pPr lvl="0"/>
            <a:r>
              <a:rPr lang="en-US"/>
              <a:t>Type answer here</a:t>
            </a:r>
          </a:p>
        </p:txBody>
      </p:sp>
      <p:sp>
        <p:nvSpPr>
          <p:cNvPr id="23" name="Text Placeholder 5"/>
          <p:cNvSpPr>
            <a:spLocks noGrp="1"/>
          </p:cNvSpPr>
          <p:nvPr>
            <p:ph type="body" sz="quarter" idx="13" hasCustomPrompt="1"/>
          </p:nvPr>
        </p:nvSpPr>
        <p:spPr>
          <a:xfrm>
            <a:off x="2142563" y="4171725"/>
            <a:ext cx="3864535" cy="887227"/>
          </a:xfrm>
          <a:prstGeom prst="rect">
            <a:avLst/>
          </a:prstGeom>
        </p:spPr>
        <p:txBody>
          <a:bodyPr>
            <a:normAutofit/>
          </a:bodyPr>
          <a:lstStyle>
            <a:lvl1pPr marL="0" indent="0">
              <a:buNone/>
              <a:defRPr sz="2000"/>
            </a:lvl1pPr>
          </a:lstStyle>
          <a:p>
            <a:pPr lvl="0"/>
            <a:r>
              <a:rPr lang="en-US"/>
              <a:t>Type answer here</a:t>
            </a:r>
          </a:p>
        </p:txBody>
      </p:sp>
      <p:sp>
        <p:nvSpPr>
          <p:cNvPr id="24" name="Text Placeholder 5"/>
          <p:cNvSpPr>
            <a:spLocks noGrp="1"/>
          </p:cNvSpPr>
          <p:nvPr>
            <p:ph type="body" sz="quarter" idx="14" hasCustomPrompt="1"/>
          </p:nvPr>
        </p:nvSpPr>
        <p:spPr>
          <a:xfrm>
            <a:off x="2142563" y="5163784"/>
            <a:ext cx="3864535" cy="887227"/>
          </a:xfrm>
          <a:prstGeom prst="rect">
            <a:avLst/>
          </a:prstGeom>
        </p:spPr>
        <p:txBody>
          <a:bodyPr>
            <a:normAutofit/>
          </a:bodyPr>
          <a:lstStyle>
            <a:lvl1pPr marL="0" indent="0">
              <a:buNone/>
              <a:defRPr sz="2000"/>
            </a:lvl1pPr>
          </a:lstStyle>
          <a:p>
            <a:pPr lvl="0"/>
            <a:r>
              <a:rPr lang="en-US"/>
              <a:t>Type answer here</a:t>
            </a:r>
          </a:p>
        </p:txBody>
      </p:sp>
      <p:sp>
        <p:nvSpPr>
          <p:cNvPr id="25" name="Text Placeholder 5"/>
          <p:cNvSpPr>
            <a:spLocks noGrp="1"/>
          </p:cNvSpPr>
          <p:nvPr>
            <p:ph type="body" sz="quarter" idx="15" hasCustomPrompt="1"/>
          </p:nvPr>
        </p:nvSpPr>
        <p:spPr>
          <a:xfrm>
            <a:off x="8040593" y="1165412"/>
            <a:ext cx="3864535" cy="887227"/>
          </a:xfrm>
          <a:prstGeom prst="rect">
            <a:avLst/>
          </a:prstGeom>
        </p:spPr>
        <p:txBody>
          <a:bodyPr>
            <a:normAutofit/>
          </a:bodyPr>
          <a:lstStyle>
            <a:lvl1pPr marL="0" indent="0">
              <a:buNone/>
              <a:defRPr sz="2000"/>
            </a:lvl1pPr>
          </a:lstStyle>
          <a:p>
            <a:pPr lvl="0"/>
            <a:r>
              <a:rPr lang="en-US"/>
              <a:t>Type answer here</a:t>
            </a:r>
          </a:p>
        </p:txBody>
      </p:sp>
      <p:sp>
        <p:nvSpPr>
          <p:cNvPr id="26" name="Text Placeholder 5"/>
          <p:cNvSpPr>
            <a:spLocks noGrp="1"/>
          </p:cNvSpPr>
          <p:nvPr>
            <p:ph type="body" sz="quarter" idx="16" hasCustomPrompt="1"/>
          </p:nvPr>
        </p:nvSpPr>
        <p:spPr>
          <a:xfrm>
            <a:off x="8040593" y="2157471"/>
            <a:ext cx="3864535" cy="887227"/>
          </a:xfrm>
          <a:prstGeom prst="rect">
            <a:avLst/>
          </a:prstGeom>
        </p:spPr>
        <p:txBody>
          <a:bodyPr>
            <a:normAutofit/>
          </a:bodyPr>
          <a:lstStyle>
            <a:lvl1pPr marL="0" indent="0">
              <a:buNone/>
              <a:defRPr sz="2000"/>
            </a:lvl1pPr>
          </a:lstStyle>
          <a:p>
            <a:pPr lvl="0"/>
            <a:r>
              <a:rPr lang="en-US"/>
              <a:t>Type answer here</a:t>
            </a:r>
          </a:p>
        </p:txBody>
      </p:sp>
      <p:sp>
        <p:nvSpPr>
          <p:cNvPr id="27" name="Text Placeholder 5"/>
          <p:cNvSpPr>
            <a:spLocks noGrp="1"/>
          </p:cNvSpPr>
          <p:nvPr>
            <p:ph type="body" sz="quarter" idx="17" hasCustomPrompt="1"/>
          </p:nvPr>
        </p:nvSpPr>
        <p:spPr>
          <a:xfrm>
            <a:off x="8040592" y="3134677"/>
            <a:ext cx="3864535" cy="887227"/>
          </a:xfrm>
          <a:prstGeom prst="rect">
            <a:avLst/>
          </a:prstGeom>
        </p:spPr>
        <p:txBody>
          <a:bodyPr>
            <a:normAutofit/>
          </a:bodyPr>
          <a:lstStyle>
            <a:lvl1pPr marL="0" indent="0">
              <a:buNone/>
              <a:defRPr sz="2000"/>
            </a:lvl1pPr>
          </a:lstStyle>
          <a:p>
            <a:pPr lvl="0"/>
            <a:r>
              <a:rPr lang="en-US"/>
              <a:t>Type answer here</a:t>
            </a:r>
          </a:p>
        </p:txBody>
      </p:sp>
      <p:sp>
        <p:nvSpPr>
          <p:cNvPr id="28" name="Text Placeholder 5"/>
          <p:cNvSpPr>
            <a:spLocks noGrp="1"/>
          </p:cNvSpPr>
          <p:nvPr>
            <p:ph type="body" sz="quarter" idx="18" hasCustomPrompt="1"/>
          </p:nvPr>
        </p:nvSpPr>
        <p:spPr>
          <a:xfrm>
            <a:off x="8040591" y="4171725"/>
            <a:ext cx="3864535" cy="887227"/>
          </a:xfrm>
          <a:prstGeom prst="rect">
            <a:avLst/>
          </a:prstGeom>
        </p:spPr>
        <p:txBody>
          <a:bodyPr>
            <a:normAutofit/>
          </a:bodyPr>
          <a:lstStyle>
            <a:lvl1pPr marL="0" indent="0">
              <a:buNone/>
              <a:defRPr sz="2000"/>
            </a:lvl1pPr>
          </a:lstStyle>
          <a:p>
            <a:pPr lvl="0"/>
            <a:r>
              <a:rPr lang="en-US"/>
              <a:t>Type answer here</a:t>
            </a:r>
          </a:p>
        </p:txBody>
      </p:sp>
      <p:sp>
        <p:nvSpPr>
          <p:cNvPr id="29" name="Text Placeholder 5"/>
          <p:cNvSpPr>
            <a:spLocks noGrp="1"/>
          </p:cNvSpPr>
          <p:nvPr>
            <p:ph type="body" sz="quarter" idx="19" hasCustomPrompt="1"/>
          </p:nvPr>
        </p:nvSpPr>
        <p:spPr>
          <a:xfrm>
            <a:off x="8040591" y="5163784"/>
            <a:ext cx="3864535" cy="887227"/>
          </a:xfrm>
          <a:prstGeom prst="rect">
            <a:avLst/>
          </a:prstGeom>
        </p:spPr>
        <p:txBody>
          <a:bodyPr>
            <a:normAutofit/>
          </a:bodyPr>
          <a:lstStyle>
            <a:lvl1pPr marL="0" indent="0">
              <a:buNone/>
              <a:defRPr sz="2000"/>
            </a:lvl1pPr>
          </a:lstStyle>
          <a:p>
            <a:pPr lvl="0"/>
            <a:r>
              <a:rPr lang="en-US"/>
              <a:t>Type answer here</a:t>
            </a:r>
          </a:p>
        </p:txBody>
      </p:sp>
      <p:sp>
        <p:nvSpPr>
          <p:cNvPr id="30" name="Text Placeholder 5"/>
          <p:cNvSpPr>
            <a:spLocks noGrp="1"/>
          </p:cNvSpPr>
          <p:nvPr>
            <p:ph type="body" sz="quarter" idx="20" hasCustomPrompt="1"/>
          </p:nvPr>
        </p:nvSpPr>
        <p:spPr>
          <a:xfrm>
            <a:off x="457201" y="1165412"/>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1" name="Text Placeholder 5"/>
          <p:cNvSpPr>
            <a:spLocks noGrp="1"/>
          </p:cNvSpPr>
          <p:nvPr>
            <p:ph type="body" sz="quarter" idx="21" hasCustomPrompt="1"/>
          </p:nvPr>
        </p:nvSpPr>
        <p:spPr>
          <a:xfrm>
            <a:off x="457201" y="2157471"/>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2" name="Text Placeholder 5"/>
          <p:cNvSpPr>
            <a:spLocks noGrp="1"/>
          </p:cNvSpPr>
          <p:nvPr>
            <p:ph type="body" sz="quarter" idx="22" hasCustomPrompt="1"/>
          </p:nvPr>
        </p:nvSpPr>
        <p:spPr>
          <a:xfrm>
            <a:off x="457200" y="3134677"/>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3" name="Text Placeholder 5"/>
          <p:cNvSpPr>
            <a:spLocks noGrp="1"/>
          </p:cNvSpPr>
          <p:nvPr>
            <p:ph type="body" sz="quarter" idx="23" hasCustomPrompt="1"/>
          </p:nvPr>
        </p:nvSpPr>
        <p:spPr>
          <a:xfrm>
            <a:off x="457199" y="4171725"/>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4" name="Text Placeholder 5"/>
          <p:cNvSpPr>
            <a:spLocks noGrp="1"/>
          </p:cNvSpPr>
          <p:nvPr>
            <p:ph type="body" sz="quarter" idx="24" hasCustomPrompt="1"/>
          </p:nvPr>
        </p:nvSpPr>
        <p:spPr>
          <a:xfrm>
            <a:off x="457199" y="5163784"/>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5" name="Text Placeholder 5"/>
          <p:cNvSpPr>
            <a:spLocks noGrp="1"/>
          </p:cNvSpPr>
          <p:nvPr>
            <p:ph type="body" sz="quarter" idx="25" hasCustomPrompt="1"/>
          </p:nvPr>
        </p:nvSpPr>
        <p:spPr>
          <a:xfrm>
            <a:off x="6338048" y="1165412"/>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6" name="Text Placeholder 5"/>
          <p:cNvSpPr>
            <a:spLocks noGrp="1"/>
          </p:cNvSpPr>
          <p:nvPr>
            <p:ph type="body" sz="quarter" idx="26" hasCustomPrompt="1"/>
          </p:nvPr>
        </p:nvSpPr>
        <p:spPr>
          <a:xfrm>
            <a:off x="6338048" y="2157471"/>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7" name="Text Placeholder 5"/>
          <p:cNvSpPr>
            <a:spLocks noGrp="1"/>
          </p:cNvSpPr>
          <p:nvPr>
            <p:ph type="body" sz="quarter" idx="27" hasCustomPrompt="1"/>
          </p:nvPr>
        </p:nvSpPr>
        <p:spPr>
          <a:xfrm>
            <a:off x="6338047" y="3134677"/>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8" name="Text Placeholder 5"/>
          <p:cNvSpPr>
            <a:spLocks noGrp="1"/>
          </p:cNvSpPr>
          <p:nvPr>
            <p:ph type="body" sz="quarter" idx="28" hasCustomPrompt="1"/>
          </p:nvPr>
        </p:nvSpPr>
        <p:spPr>
          <a:xfrm>
            <a:off x="6338046" y="4171725"/>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9" name="Text Placeholder 5"/>
          <p:cNvSpPr>
            <a:spLocks noGrp="1"/>
          </p:cNvSpPr>
          <p:nvPr>
            <p:ph type="body" sz="quarter" idx="29" hasCustomPrompt="1"/>
          </p:nvPr>
        </p:nvSpPr>
        <p:spPr>
          <a:xfrm>
            <a:off x="6338046" y="5163784"/>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40" name="Rectangle 39"/>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1" name="Picture 40"/>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42" name="Pentagon 41"/>
          <p:cNvSpPr/>
          <p:nvPr/>
        </p:nvSpPr>
        <p:spPr>
          <a:xfrm>
            <a:off x="90521" y="6429002"/>
            <a:ext cx="2700000" cy="360000"/>
          </a:xfrm>
          <a:prstGeom prst="homePlate">
            <a:avLst/>
          </a:prstGeom>
          <a:solidFill>
            <a:srgbClr val="9259A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43" name="Chevron 42"/>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44" name="Chevron 43"/>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45" name="Chevron 44"/>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160031891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ALT Connect - Detail">
    <p:spTree>
      <p:nvGrpSpPr>
        <p:cNvPr id="1" name=""/>
        <p:cNvGrpSpPr/>
        <p:nvPr/>
      </p:nvGrpSpPr>
      <p:grpSpPr>
        <a:xfrm>
          <a:off x="0" y="0"/>
          <a:ext cx="0" cy="0"/>
          <a:chOff x="0" y="0"/>
          <a:chExt cx="0" cy="0"/>
        </a:xfrm>
      </p:grpSpPr>
      <p:sp>
        <p:nvSpPr>
          <p:cNvPr id="30" name="Rectangle 29"/>
          <p:cNvSpPr/>
          <p:nvPr/>
        </p:nvSpPr>
        <p:spPr>
          <a:xfrm>
            <a:off x="-16041" y="2104"/>
            <a:ext cx="12192000" cy="798778"/>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p:cNvSpPr txBox="1"/>
          <p:nvPr/>
        </p:nvSpPr>
        <p:spPr>
          <a:xfrm>
            <a:off x="8819897" y="899018"/>
            <a:ext cx="2710102" cy="369332"/>
          </a:xfrm>
          <a:prstGeom prst="rect">
            <a:avLst/>
          </a:prstGeom>
          <a:noFill/>
        </p:spPr>
        <p:txBody>
          <a:bodyPr wrap="square" rtlCol="0">
            <a:spAutoFit/>
          </a:bodyPr>
          <a:lstStyle/>
          <a:p>
            <a:r>
              <a:rPr lang="en-GB" b="1">
                <a:ln w="19050">
                  <a:noFill/>
                </a:ln>
                <a:solidFill>
                  <a:srgbClr val="002060"/>
                </a:solidFill>
              </a:rPr>
              <a:t>CONNECTED KNOWLEDGE</a:t>
            </a:r>
          </a:p>
        </p:txBody>
      </p:sp>
      <p:sp>
        <p:nvSpPr>
          <p:cNvPr id="32" name="Rectangle 31"/>
          <p:cNvSpPr/>
          <p:nvPr/>
        </p:nvSpPr>
        <p:spPr>
          <a:xfrm>
            <a:off x="0" y="6339146"/>
            <a:ext cx="12192000" cy="518854"/>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3" name="Picture 32"/>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3" y="6420115"/>
            <a:ext cx="1300826" cy="394572"/>
          </a:xfrm>
          <a:prstGeom prst="rect">
            <a:avLst/>
          </a:prstGeom>
        </p:spPr>
      </p:pic>
      <p:sp>
        <p:nvSpPr>
          <p:cNvPr id="34" name="Pentagon 33"/>
          <p:cNvSpPr/>
          <p:nvPr/>
        </p:nvSpPr>
        <p:spPr>
          <a:xfrm>
            <a:off x="90521" y="6429002"/>
            <a:ext cx="2700000" cy="360000"/>
          </a:xfrm>
          <a:prstGeom prst="homePlate">
            <a:avLst/>
          </a:prstGeom>
          <a:solidFill>
            <a:srgbClr val="9259A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35" name="Chevron 34"/>
          <p:cNvSpPr/>
          <p:nvPr/>
        </p:nvSpPr>
        <p:spPr>
          <a:xfrm>
            <a:off x="2760836" y="6429002"/>
            <a:ext cx="2700000" cy="360000"/>
          </a:xfrm>
          <a:prstGeom prst="chevron">
            <a:avLst/>
          </a:prstGeom>
          <a:solidFill>
            <a:srgbClr val="DCB50E"/>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36" name="Chevron 35"/>
          <p:cNvSpPr/>
          <p:nvPr/>
        </p:nvSpPr>
        <p:spPr>
          <a:xfrm>
            <a:off x="5412088" y="6429002"/>
            <a:ext cx="2700000" cy="360000"/>
          </a:xfrm>
          <a:prstGeom prst="chevron">
            <a:avLst/>
          </a:prstGeom>
          <a:solidFill>
            <a:srgbClr val="E8812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37" name="Chevron 36"/>
          <p:cNvSpPr/>
          <p:nvPr/>
        </p:nvSpPr>
        <p:spPr>
          <a:xfrm>
            <a:off x="8068872" y="6429002"/>
            <a:ext cx="2700000" cy="360000"/>
          </a:xfrm>
          <a:prstGeom prst="chevron">
            <a:avLst/>
          </a:prstGeom>
          <a:solidFill>
            <a:srgbClr val="3584C5"/>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
        <p:nvSpPr>
          <p:cNvPr id="38" name="TextBox 37"/>
          <p:cNvSpPr txBox="1"/>
          <p:nvPr/>
        </p:nvSpPr>
        <p:spPr>
          <a:xfrm>
            <a:off x="3291551" y="1380989"/>
            <a:ext cx="1586548" cy="600164"/>
          </a:xfrm>
          <a:prstGeom prst="rect">
            <a:avLst/>
          </a:prstGeom>
          <a:solidFill>
            <a:schemeClr val="accent1">
              <a:lumMod val="20000"/>
              <a:lumOff val="80000"/>
            </a:schemeClr>
          </a:solidFill>
          <a:ln>
            <a:solidFill>
              <a:schemeClr val="tx1"/>
            </a:solidFill>
            <a:prstDash val="dash"/>
          </a:ln>
        </p:spPr>
        <p:txBody>
          <a:bodyPr wrap="square" rtlCol="0">
            <a:spAutoFit/>
          </a:bodyPr>
          <a:lstStyle/>
          <a:p>
            <a:pPr marL="0" marR="0" lvl="0" indent="0" algn="ctr" defTabSz="914400" rtl="0" eaLnBrk="1" fontAlgn="auto" latinLnBrk="0" hangingPunct="1">
              <a:lnSpc>
                <a:spcPct val="100000"/>
              </a:lnSpc>
              <a:spcBef>
                <a:spcPts val="0"/>
              </a:spcBef>
              <a:buClrTx/>
              <a:buSzTx/>
              <a:buFont typeface="Arial" panose="020B0604020202020204" pitchFamily="34" charset="0"/>
              <a:buNone/>
              <a:tabLst/>
              <a:defRPr/>
            </a:pPr>
            <a:r>
              <a:rPr lang="en-GB" sz="1100" b="1"/>
              <a:t>AfL – e.g. Show Me</a:t>
            </a:r>
          </a:p>
          <a:p>
            <a:pPr marL="0" marR="0" lvl="0" indent="0" algn="ctr" defTabSz="914400" rtl="0" eaLnBrk="1" fontAlgn="auto" latinLnBrk="0" hangingPunct="1">
              <a:lnSpc>
                <a:spcPct val="100000"/>
              </a:lnSpc>
              <a:spcBef>
                <a:spcPts val="0"/>
              </a:spcBef>
              <a:buClrTx/>
              <a:buSzTx/>
              <a:buFont typeface="Arial" panose="020B0604020202020204" pitchFamily="34" charset="0"/>
              <a:buNone/>
              <a:tabLst/>
              <a:defRPr/>
            </a:pPr>
            <a:r>
              <a:rPr lang="en-GB" sz="1100" baseline="0">
                <a:latin typeface="+mn-lt"/>
              </a:rPr>
              <a:t>Pupils must show their retrieval answers </a:t>
            </a:r>
          </a:p>
        </p:txBody>
      </p:sp>
      <p:sp>
        <p:nvSpPr>
          <p:cNvPr id="39" name="TextBox 38"/>
          <p:cNvSpPr txBox="1"/>
          <p:nvPr/>
        </p:nvSpPr>
        <p:spPr>
          <a:xfrm>
            <a:off x="5551329" y="3243622"/>
            <a:ext cx="1504384" cy="600164"/>
          </a:xfrm>
          <a:prstGeom prst="rect">
            <a:avLst/>
          </a:prstGeom>
          <a:solidFill>
            <a:schemeClr val="accent1">
              <a:lumMod val="20000"/>
              <a:lumOff val="80000"/>
            </a:schemeClr>
          </a:solidFill>
          <a:ln>
            <a:solidFill>
              <a:schemeClr val="tx1"/>
            </a:solidFill>
            <a:prstDash val="dash"/>
          </a:ln>
        </p:spPr>
        <p:txBody>
          <a:bodyPr wrap="square" rtlCol="0">
            <a:spAutoFit/>
          </a:bodyPr>
          <a:lstStyle/>
          <a:p>
            <a:pPr marL="0" indent="0" algn="l">
              <a:buFont typeface="Arial" panose="020B0604020202020204" pitchFamily="34" charset="0"/>
              <a:buNone/>
            </a:pPr>
            <a:r>
              <a:rPr lang="en-GB" sz="1100" b="1" baseline="0">
                <a:latin typeface="+mn-lt"/>
              </a:rPr>
              <a:t>AfL – e.g. Hinge Point</a:t>
            </a:r>
          </a:p>
          <a:p>
            <a:pPr marL="0" indent="0" algn="l">
              <a:buFont typeface="Arial" panose="020B0604020202020204" pitchFamily="34" charset="0"/>
              <a:buNone/>
            </a:pPr>
            <a:r>
              <a:rPr lang="en-GB" sz="1100" baseline="0">
                <a:latin typeface="+mn-lt"/>
              </a:rPr>
              <a:t>Move into practice, or more instruction?</a:t>
            </a:r>
            <a:endParaRPr lang="en-GB" sz="1100">
              <a:latin typeface="+mn-lt"/>
            </a:endParaRPr>
          </a:p>
        </p:txBody>
      </p:sp>
      <p:sp>
        <p:nvSpPr>
          <p:cNvPr id="40" name="TextBox 39"/>
          <p:cNvSpPr txBox="1"/>
          <p:nvPr/>
        </p:nvSpPr>
        <p:spPr>
          <a:xfrm>
            <a:off x="3220271" y="4925650"/>
            <a:ext cx="1750088" cy="600164"/>
          </a:xfrm>
          <a:prstGeom prst="rect">
            <a:avLst/>
          </a:prstGeom>
          <a:solidFill>
            <a:schemeClr val="accent1">
              <a:lumMod val="20000"/>
              <a:lumOff val="80000"/>
            </a:schemeClr>
          </a:solidFill>
          <a:ln>
            <a:solidFill>
              <a:schemeClr val="tx1"/>
            </a:solidFill>
            <a:prstDash val="dash"/>
          </a:ln>
        </p:spPr>
        <p:txBody>
          <a:bodyPr wrap="square" rtlCol="0">
            <a:spAutoFit/>
          </a:bodyPr>
          <a:lstStyle/>
          <a:p>
            <a:pPr marL="0" indent="0" algn="ctr">
              <a:buFont typeface="Arial" panose="020B0604020202020204" pitchFamily="34" charset="0"/>
              <a:buNone/>
            </a:pPr>
            <a:r>
              <a:rPr lang="en-GB" sz="1100" b="1" baseline="0">
                <a:latin typeface="+mn-lt"/>
              </a:rPr>
              <a:t>AfL – e.g. Live Marking</a:t>
            </a:r>
          </a:p>
          <a:p>
            <a:pPr marL="0" indent="0" algn="ctr">
              <a:buFont typeface="Arial" panose="020B0604020202020204" pitchFamily="34" charset="0"/>
              <a:buNone/>
            </a:pPr>
            <a:r>
              <a:rPr lang="en-GB" sz="1100" baseline="0">
                <a:latin typeface="+mn-lt"/>
              </a:rPr>
              <a:t>Circulate the room  to solve problems as they happen</a:t>
            </a:r>
            <a:endParaRPr lang="en-GB" sz="1100">
              <a:latin typeface="+mn-lt"/>
            </a:endParaRPr>
          </a:p>
        </p:txBody>
      </p:sp>
      <p:sp>
        <p:nvSpPr>
          <p:cNvPr id="41" name="TextBox 40"/>
          <p:cNvSpPr txBox="1"/>
          <p:nvPr/>
        </p:nvSpPr>
        <p:spPr>
          <a:xfrm>
            <a:off x="791411" y="3232660"/>
            <a:ext cx="1814494" cy="600164"/>
          </a:xfrm>
          <a:prstGeom prst="rect">
            <a:avLst/>
          </a:prstGeom>
          <a:solidFill>
            <a:schemeClr val="accent1">
              <a:lumMod val="20000"/>
              <a:lumOff val="80000"/>
            </a:schemeClr>
          </a:solidFill>
          <a:ln>
            <a:solidFill>
              <a:schemeClr val="tx1"/>
            </a:solidFill>
            <a:prstDash val="dash"/>
          </a:ln>
        </p:spPr>
        <p:txBody>
          <a:bodyPr wrap="square" rtlCol="0">
            <a:spAutoFit/>
          </a:bodyPr>
          <a:lstStyle/>
          <a:p>
            <a:pPr marL="0" indent="0" algn="r">
              <a:buFont typeface="Arial" panose="020B0604020202020204" pitchFamily="34" charset="0"/>
              <a:buNone/>
            </a:pPr>
            <a:r>
              <a:rPr lang="en-GB" sz="1100" b="1" baseline="0">
                <a:latin typeface="+mn-lt"/>
              </a:rPr>
              <a:t>AfL – e.g. Track</a:t>
            </a:r>
            <a:r>
              <a:rPr lang="en-GB" sz="1100" b="1">
                <a:latin typeface="+mn-lt"/>
              </a:rPr>
              <a:t> &amp; Transfer</a:t>
            </a:r>
          </a:p>
          <a:p>
            <a:pPr marL="0" indent="0" algn="r">
              <a:buFont typeface="Arial" panose="020B0604020202020204" pitchFamily="34" charset="0"/>
              <a:buNone/>
            </a:pPr>
            <a:r>
              <a:rPr lang="en-GB" sz="1100" baseline="0">
                <a:latin typeface="+mn-lt"/>
              </a:rPr>
              <a:t>Assess learning to inform next </a:t>
            </a:r>
            <a:r>
              <a:rPr lang="en-GB" sz="1100"/>
              <a:t>lesson </a:t>
            </a:r>
            <a:r>
              <a:rPr lang="en-GB" sz="1100" baseline="0">
                <a:latin typeface="+mn-lt"/>
              </a:rPr>
              <a:t>planning</a:t>
            </a:r>
            <a:endParaRPr lang="en-GB" sz="1100">
              <a:latin typeface="+mn-lt"/>
            </a:endParaRPr>
          </a:p>
        </p:txBody>
      </p:sp>
      <p:sp>
        <p:nvSpPr>
          <p:cNvPr id="42" name="TextBox 41"/>
          <p:cNvSpPr txBox="1"/>
          <p:nvPr/>
        </p:nvSpPr>
        <p:spPr>
          <a:xfrm>
            <a:off x="3016588" y="3221957"/>
            <a:ext cx="2180022" cy="461665"/>
          </a:xfrm>
          <a:prstGeom prst="rect">
            <a:avLst/>
          </a:prstGeom>
          <a:noFill/>
        </p:spPr>
        <p:txBody>
          <a:bodyPr wrap="square" rtlCol="0">
            <a:spAutoFit/>
          </a:bodyPr>
          <a:lstStyle/>
          <a:p>
            <a:pPr algn="ctr"/>
            <a:r>
              <a:rPr lang="en-GB" sz="2400">
                <a:ln w="19050">
                  <a:noFill/>
                </a:ln>
                <a:solidFill>
                  <a:srgbClr val="002060"/>
                </a:solidFill>
                <a:latin typeface="Arial Rounded MT Bold" panose="020F0704030504030204" pitchFamily="34" charset="0"/>
              </a:rPr>
              <a:t>CONNECT</a:t>
            </a:r>
          </a:p>
        </p:txBody>
      </p:sp>
      <p:sp>
        <p:nvSpPr>
          <p:cNvPr id="43" name="TextBox 42"/>
          <p:cNvSpPr txBox="1"/>
          <p:nvPr/>
        </p:nvSpPr>
        <p:spPr>
          <a:xfrm>
            <a:off x="8823608" y="1219867"/>
            <a:ext cx="3114572" cy="1777410"/>
          </a:xfrm>
          <a:prstGeom prst="rect">
            <a:avLst/>
          </a:prstGeom>
          <a:noFill/>
        </p:spPr>
        <p:txBody>
          <a:bodyPr wrap="square" rtlCol="0">
            <a:spAutoFit/>
          </a:bodyPr>
          <a:lstStyle/>
          <a:p>
            <a:pPr>
              <a:spcAft>
                <a:spcPts val="300"/>
              </a:spcAft>
              <a:defRPr/>
            </a:pPr>
            <a:r>
              <a:rPr lang="en-GB" sz="1050"/>
              <a:t>Connected knowledge sits at the heart of the Archway Curriculum. Expert teachers use every opportunity to </a:t>
            </a:r>
            <a:r>
              <a:rPr lang="en-GB" sz="1050" b="1"/>
              <a:t>CONNECT</a:t>
            </a:r>
            <a:r>
              <a:rPr lang="en-GB" sz="1050"/>
              <a:t> current learning with:</a:t>
            </a:r>
          </a:p>
          <a:p>
            <a:pPr marL="171450" indent="-171450">
              <a:spcAft>
                <a:spcPts val="300"/>
              </a:spcAft>
              <a:buFont typeface="Courier New" panose="02070309020205020404" pitchFamily="49" charset="0"/>
              <a:buChar char="o"/>
              <a:defRPr/>
            </a:pPr>
            <a:r>
              <a:rPr lang="en-GB" sz="1050"/>
              <a:t>The Curriculum Intent and Long Term Plan</a:t>
            </a:r>
          </a:p>
          <a:p>
            <a:pPr marL="171450" marR="0" lvl="0" indent="-171450" algn="l" defTabSz="914400" rtl="0" eaLnBrk="1" fontAlgn="auto" latinLnBrk="0" hangingPunct="1">
              <a:lnSpc>
                <a:spcPct val="100000"/>
              </a:lnSpc>
              <a:spcBef>
                <a:spcPts val="0"/>
              </a:spcBef>
              <a:spcAft>
                <a:spcPts val="300"/>
              </a:spcAft>
              <a:buClrTx/>
              <a:buSzTx/>
              <a:buFont typeface="Courier New" panose="02070309020205020404" pitchFamily="49" charset="0"/>
              <a:buChar char="o"/>
              <a:tabLst/>
              <a:defRPr/>
            </a:pPr>
            <a:r>
              <a:rPr lang="en-GB" sz="1050"/>
              <a:t>The Knowledge</a:t>
            </a:r>
            <a:r>
              <a:rPr lang="en-GB" sz="1050" baseline="0"/>
              <a:t> Organiser</a:t>
            </a:r>
          </a:p>
          <a:p>
            <a:pPr marL="171450" marR="0" lvl="0" indent="-171450" algn="l" defTabSz="914400" rtl="0" eaLnBrk="1" fontAlgn="auto" latinLnBrk="0" hangingPunct="1">
              <a:lnSpc>
                <a:spcPct val="100000"/>
              </a:lnSpc>
              <a:spcBef>
                <a:spcPts val="0"/>
              </a:spcBef>
              <a:spcAft>
                <a:spcPts val="300"/>
              </a:spcAft>
              <a:buClrTx/>
              <a:buSzTx/>
              <a:buFont typeface="Courier New" panose="02070309020205020404" pitchFamily="49" charset="0"/>
              <a:buChar char="o"/>
              <a:tabLst/>
              <a:defRPr/>
            </a:pPr>
            <a:r>
              <a:rPr lang="en-GB" sz="1050" baseline="0"/>
              <a:t>Home Learning and Revision</a:t>
            </a:r>
          </a:p>
          <a:p>
            <a:pPr marL="171450" lvl="0" indent="-171450">
              <a:spcAft>
                <a:spcPts val="300"/>
              </a:spcAft>
              <a:buFont typeface="Courier New" panose="02070309020205020404" pitchFamily="49" charset="0"/>
              <a:buChar char="o"/>
              <a:defRPr/>
            </a:pPr>
            <a:r>
              <a:rPr lang="en-GB" sz="1050"/>
              <a:t>Personal Development &amp; DEI</a:t>
            </a:r>
          </a:p>
          <a:p>
            <a:pPr marL="171450" lvl="0" indent="-171450">
              <a:spcAft>
                <a:spcPts val="300"/>
              </a:spcAft>
              <a:buFont typeface="Courier New" panose="02070309020205020404" pitchFamily="49" charset="0"/>
              <a:buChar char="o"/>
              <a:defRPr/>
            </a:pPr>
            <a:r>
              <a:rPr lang="en-GB" sz="1050"/>
              <a:t>Gatsby Career Benchmarks</a:t>
            </a:r>
          </a:p>
          <a:p>
            <a:pPr marL="171450" lvl="0" indent="-171450">
              <a:spcAft>
                <a:spcPts val="300"/>
              </a:spcAft>
              <a:buFont typeface="Courier New" panose="02070309020205020404" pitchFamily="49" charset="0"/>
              <a:buChar char="o"/>
              <a:defRPr/>
            </a:pPr>
            <a:r>
              <a:rPr lang="en-GB" sz="1050" baseline="0"/>
              <a:t>Other Curriculum Subjects</a:t>
            </a:r>
          </a:p>
        </p:txBody>
      </p:sp>
      <p:sp>
        <p:nvSpPr>
          <p:cNvPr id="44" name="Rounded Rectangle 43"/>
          <p:cNvSpPr/>
          <p:nvPr/>
        </p:nvSpPr>
        <p:spPr>
          <a:xfrm>
            <a:off x="5149248" y="1784732"/>
            <a:ext cx="2577080" cy="864220"/>
          </a:xfrm>
          <a:prstGeom prst="roundRect">
            <a:avLst>
              <a:gd name="adj" fmla="val 10789"/>
            </a:avLst>
          </a:prstGeom>
          <a:solidFill>
            <a:schemeClr val="bg1"/>
          </a:solidFill>
          <a:ln w="38100">
            <a:solidFill>
              <a:srgbClr val="DCB50E"/>
            </a:solid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ounded Rectangle 44"/>
          <p:cNvSpPr/>
          <p:nvPr/>
        </p:nvSpPr>
        <p:spPr>
          <a:xfrm>
            <a:off x="531041" y="1789882"/>
            <a:ext cx="2577080" cy="864220"/>
          </a:xfrm>
          <a:prstGeom prst="roundRect">
            <a:avLst>
              <a:gd name="adj" fmla="val 9025"/>
            </a:avLst>
          </a:prstGeom>
          <a:solidFill>
            <a:schemeClr val="bg1"/>
          </a:solidFill>
          <a:ln w="38100">
            <a:solidFill>
              <a:srgbClr val="9259A4"/>
            </a:solid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a:solidFill>
                <a:schemeClr val="tx1"/>
              </a:solidFill>
            </a:endParaRPr>
          </a:p>
        </p:txBody>
      </p:sp>
      <p:sp>
        <p:nvSpPr>
          <p:cNvPr id="46" name="Rounded Rectangle 45"/>
          <p:cNvSpPr/>
          <p:nvPr/>
        </p:nvSpPr>
        <p:spPr>
          <a:xfrm>
            <a:off x="5142454" y="4358302"/>
            <a:ext cx="2577080" cy="864220"/>
          </a:xfrm>
          <a:prstGeom prst="roundRect">
            <a:avLst>
              <a:gd name="adj" fmla="val 13140"/>
            </a:avLst>
          </a:prstGeom>
          <a:solidFill>
            <a:schemeClr val="bg1"/>
          </a:solidFill>
          <a:ln w="38100">
            <a:solidFill>
              <a:srgbClr val="E88126"/>
            </a:solid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solidFill>
                <a:schemeClr val="tx1"/>
              </a:solidFill>
            </a:endParaRPr>
          </a:p>
        </p:txBody>
      </p:sp>
      <p:sp>
        <p:nvSpPr>
          <p:cNvPr id="47" name="Rounded Rectangle 46"/>
          <p:cNvSpPr/>
          <p:nvPr/>
        </p:nvSpPr>
        <p:spPr>
          <a:xfrm>
            <a:off x="548096" y="4365861"/>
            <a:ext cx="2577080" cy="864220"/>
          </a:xfrm>
          <a:prstGeom prst="roundRect">
            <a:avLst>
              <a:gd name="adj" fmla="val 10789"/>
            </a:avLst>
          </a:prstGeom>
          <a:solidFill>
            <a:schemeClr val="bg1"/>
          </a:solidFill>
          <a:ln w="38100">
            <a:solidFill>
              <a:srgbClr val="3584C5"/>
            </a:solid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48" name="TextBox 47"/>
          <p:cNvSpPr txBox="1"/>
          <p:nvPr/>
        </p:nvSpPr>
        <p:spPr>
          <a:xfrm>
            <a:off x="827880" y="4543978"/>
            <a:ext cx="2177674" cy="677108"/>
          </a:xfrm>
          <a:prstGeom prst="rect">
            <a:avLst/>
          </a:prstGeom>
          <a:noFill/>
        </p:spPr>
        <p:txBody>
          <a:bodyPr wrap="square" rtlCol="0">
            <a:spAutoFit/>
          </a:bodyPr>
          <a:lstStyle/>
          <a:p>
            <a:pPr algn="r">
              <a:spcAft>
                <a:spcPts val="300"/>
              </a:spcAft>
              <a:defRPr/>
            </a:pPr>
            <a:r>
              <a:rPr lang="en-GB" sz="1100"/>
              <a:t>Capture in writing or performance</a:t>
            </a:r>
          </a:p>
          <a:p>
            <a:pPr marL="0" marR="0" lvl="0" indent="0" algn="r"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lang="en-GB" sz="1100">
                <a:latin typeface="+mn-lt"/>
              </a:rPr>
              <a:t>Remove scaffolding as</a:t>
            </a:r>
            <a:r>
              <a:rPr lang="en-GB" sz="1100" baseline="0">
                <a:latin typeface="+mn-lt"/>
              </a:rPr>
              <a:t> appropriate</a:t>
            </a:r>
            <a:endParaRPr lang="en-GB" sz="1100">
              <a:latin typeface="+mn-lt"/>
            </a:endParaRPr>
          </a:p>
          <a:p>
            <a:pPr marL="0" indent="0" algn="r">
              <a:spcAft>
                <a:spcPts val="300"/>
              </a:spcAft>
              <a:buFont typeface="Arial" panose="020B0604020202020204" pitchFamily="34" charset="0"/>
              <a:buNone/>
            </a:pPr>
            <a:r>
              <a:rPr lang="en-GB" sz="1100">
                <a:latin typeface="+mn-lt"/>
              </a:rPr>
              <a:t>Connect with existing knowledge</a:t>
            </a:r>
          </a:p>
        </p:txBody>
      </p:sp>
      <p:sp>
        <p:nvSpPr>
          <p:cNvPr id="49" name="TextBox 48"/>
          <p:cNvSpPr txBox="1"/>
          <p:nvPr/>
        </p:nvSpPr>
        <p:spPr>
          <a:xfrm>
            <a:off x="580553" y="1766294"/>
            <a:ext cx="2485041" cy="677108"/>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lang="en-GB" sz="1100">
                <a:latin typeface="+mn-lt"/>
              </a:rPr>
              <a:t>Spaced recent and long term knowledge </a:t>
            </a:r>
          </a:p>
          <a:p>
            <a:pPr marL="0" marR="0" lvl="0" indent="0" algn="r"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lang="en-GB" sz="1100">
                <a:latin typeface="+mn-lt"/>
              </a:rPr>
              <a:t>Misconceptions from </a:t>
            </a:r>
            <a:r>
              <a:rPr lang="en-GB" sz="1100"/>
              <a:t>previous learning</a:t>
            </a:r>
          </a:p>
          <a:p>
            <a:pPr marL="0" marR="0" lvl="0" indent="0" algn="r"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lang="en-GB" sz="1100">
                <a:latin typeface="+mn-lt"/>
              </a:rPr>
              <a:t>Connect to KO &amp; home learning</a:t>
            </a:r>
          </a:p>
        </p:txBody>
      </p:sp>
      <p:sp>
        <p:nvSpPr>
          <p:cNvPr id="50" name="TextBox 49"/>
          <p:cNvSpPr txBox="1"/>
          <p:nvPr/>
        </p:nvSpPr>
        <p:spPr>
          <a:xfrm>
            <a:off x="5168859" y="4555899"/>
            <a:ext cx="2608576" cy="677108"/>
          </a:xfrm>
          <a:prstGeom prst="rect">
            <a:avLst/>
          </a:prstGeom>
          <a:noFill/>
        </p:spPr>
        <p:txBody>
          <a:bodyPr wrap="square" rtlCol="0">
            <a:spAutoFit/>
          </a:bodyPr>
          <a:lstStyle/>
          <a:p>
            <a:pPr>
              <a:spcAft>
                <a:spcPts val="300"/>
              </a:spcAft>
            </a:pPr>
            <a:r>
              <a:rPr lang="en-GB" sz="1100"/>
              <a:t>Modelling - Make thinking visible </a:t>
            </a:r>
          </a:p>
          <a:p>
            <a:pPr marL="0" indent="0">
              <a:spcAft>
                <a:spcPts val="300"/>
              </a:spcAft>
              <a:buFont typeface="Arial" panose="020B0604020202020204" pitchFamily="34" charset="0"/>
              <a:buNone/>
            </a:pPr>
            <a:r>
              <a:rPr lang="en-GB" sz="1100">
                <a:latin typeface="+mn-lt"/>
              </a:rPr>
              <a:t>Add scaffolding as required</a:t>
            </a:r>
          </a:p>
          <a:p>
            <a:pPr marL="0" indent="0">
              <a:spcAft>
                <a:spcPts val="300"/>
              </a:spcAft>
              <a:buFont typeface="Arial" panose="020B0604020202020204" pitchFamily="34" charset="0"/>
              <a:buNone/>
            </a:pPr>
            <a:r>
              <a:rPr lang="en-GB" sz="1100">
                <a:latin typeface="+mn-lt"/>
              </a:rPr>
              <a:t>Use whiteboards, visualisers &amp; exemplars</a:t>
            </a:r>
          </a:p>
        </p:txBody>
      </p:sp>
      <p:sp>
        <p:nvSpPr>
          <p:cNvPr id="51" name="TextBox 50"/>
          <p:cNvSpPr txBox="1"/>
          <p:nvPr/>
        </p:nvSpPr>
        <p:spPr>
          <a:xfrm>
            <a:off x="5170578" y="1763836"/>
            <a:ext cx="2459230" cy="677108"/>
          </a:xfrm>
          <a:prstGeom prst="rect">
            <a:avLst/>
          </a:prstGeom>
          <a:noFill/>
        </p:spPr>
        <p:txBody>
          <a:bodyPr wrap="square" rtlCol="0">
            <a:spAutoFit/>
          </a:bodyPr>
          <a:lstStyle/>
          <a:p>
            <a:pPr marL="0" indent="0">
              <a:spcAft>
                <a:spcPts val="300"/>
              </a:spcAft>
              <a:buFont typeface="Arial" panose="020B0604020202020204" pitchFamily="34" charset="0"/>
              <a:buNone/>
            </a:pPr>
            <a:r>
              <a:rPr lang="en-GB" sz="1100">
                <a:latin typeface="+mn-lt"/>
              </a:rPr>
              <a:t>Clear instruction and modelling</a:t>
            </a:r>
          </a:p>
          <a:p>
            <a:pPr marL="0" indent="0">
              <a:spcAft>
                <a:spcPts val="300"/>
              </a:spcAft>
              <a:buFont typeface="Arial" panose="020B0604020202020204" pitchFamily="34" charset="0"/>
              <a:buNone/>
            </a:pPr>
            <a:r>
              <a:rPr lang="en-GB" sz="1100">
                <a:latin typeface="+mn-lt"/>
              </a:rPr>
              <a:t>Prioritise </a:t>
            </a:r>
            <a:r>
              <a:rPr lang="en-GB" sz="1100" b="1">
                <a:latin typeface="+mn-lt"/>
              </a:rPr>
              <a:t>Reading</a:t>
            </a:r>
            <a:r>
              <a:rPr lang="en-GB" sz="1100">
                <a:latin typeface="+mn-lt"/>
              </a:rPr>
              <a:t> using ALT strategies </a:t>
            </a:r>
          </a:p>
          <a:p>
            <a:pPr marL="0" indent="0">
              <a:spcAft>
                <a:spcPts val="300"/>
              </a:spcAft>
              <a:buFont typeface="Arial" panose="020B0604020202020204" pitchFamily="34" charset="0"/>
              <a:buNone/>
            </a:pPr>
            <a:r>
              <a:rPr lang="en-GB" sz="1100">
                <a:latin typeface="+mn-lt"/>
              </a:rPr>
              <a:t>Use KO to secure knowledge and vocab</a:t>
            </a:r>
          </a:p>
        </p:txBody>
      </p:sp>
      <p:sp>
        <p:nvSpPr>
          <p:cNvPr id="52" name="Rounded Rectangle 51"/>
          <p:cNvSpPr/>
          <p:nvPr/>
        </p:nvSpPr>
        <p:spPr>
          <a:xfrm>
            <a:off x="5125849" y="4169788"/>
            <a:ext cx="1512000" cy="360000"/>
          </a:xfrm>
          <a:prstGeom prst="roundRect">
            <a:avLst>
              <a:gd name="adj" fmla="val 19453"/>
            </a:avLst>
          </a:prstGeom>
          <a:solidFill>
            <a:srgbClr val="E8812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t>PRACTISE</a:t>
            </a:r>
          </a:p>
        </p:txBody>
      </p:sp>
      <p:sp>
        <p:nvSpPr>
          <p:cNvPr id="53" name="Rounded Rectangle 52"/>
          <p:cNvSpPr/>
          <p:nvPr/>
        </p:nvSpPr>
        <p:spPr>
          <a:xfrm>
            <a:off x="1608189" y="2498991"/>
            <a:ext cx="1512000" cy="360000"/>
          </a:xfrm>
          <a:prstGeom prst="roundRect">
            <a:avLst>
              <a:gd name="adj" fmla="val 14111"/>
            </a:avLst>
          </a:prstGeom>
          <a:solidFill>
            <a:srgbClr val="9259A4"/>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t>RETRIEVE</a:t>
            </a:r>
          </a:p>
        </p:txBody>
      </p:sp>
      <p:sp>
        <p:nvSpPr>
          <p:cNvPr id="54" name="Rounded Rectangle 53"/>
          <p:cNvSpPr/>
          <p:nvPr/>
        </p:nvSpPr>
        <p:spPr>
          <a:xfrm>
            <a:off x="1632756" y="4171038"/>
            <a:ext cx="1512000" cy="360000"/>
          </a:xfrm>
          <a:prstGeom prst="roundRect">
            <a:avLst>
              <a:gd name="adj" fmla="val 13735"/>
            </a:avLst>
          </a:prstGeom>
          <a:solidFill>
            <a:srgbClr val="3584C5"/>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t>SECURE</a:t>
            </a:r>
          </a:p>
        </p:txBody>
      </p:sp>
      <p:sp>
        <p:nvSpPr>
          <p:cNvPr id="55" name="Rounded Rectangle 54"/>
          <p:cNvSpPr/>
          <p:nvPr/>
        </p:nvSpPr>
        <p:spPr>
          <a:xfrm>
            <a:off x="5129702" y="2502804"/>
            <a:ext cx="1512000" cy="360000"/>
          </a:xfrm>
          <a:prstGeom prst="roundRect">
            <a:avLst>
              <a:gd name="adj" fmla="val 23613"/>
            </a:avLst>
          </a:prstGeom>
          <a:solidFill>
            <a:srgbClr val="DCB50E"/>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t>INSTRUCT</a:t>
            </a:r>
          </a:p>
        </p:txBody>
      </p:sp>
      <p:sp>
        <p:nvSpPr>
          <p:cNvPr id="56" name="TextBox 55"/>
          <p:cNvSpPr txBox="1"/>
          <p:nvPr/>
        </p:nvSpPr>
        <p:spPr>
          <a:xfrm>
            <a:off x="8827869" y="3050219"/>
            <a:ext cx="3047132" cy="369332"/>
          </a:xfrm>
          <a:prstGeom prst="rect">
            <a:avLst/>
          </a:prstGeom>
          <a:noFill/>
        </p:spPr>
        <p:txBody>
          <a:bodyPr wrap="square" rtlCol="0">
            <a:spAutoFit/>
          </a:bodyPr>
          <a:lstStyle/>
          <a:p>
            <a:r>
              <a:rPr lang="en-GB" b="1">
                <a:ln w="19050">
                  <a:noFill/>
                </a:ln>
                <a:solidFill>
                  <a:srgbClr val="002060"/>
                </a:solidFill>
              </a:rPr>
              <a:t>PRIORITISE READING</a:t>
            </a:r>
          </a:p>
        </p:txBody>
      </p:sp>
      <p:sp>
        <p:nvSpPr>
          <p:cNvPr id="57" name="TextBox 56"/>
          <p:cNvSpPr txBox="1"/>
          <p:nvPr/>
        </p:nvSpPr>
        <p:spPr>
          <a:xfrm>
            <a:off x="8807116" y="3327204"/>
            <a:ext cx="3213772" cy="738664"/>
          </a:xfrm>
          <a:prstGeom prst="rect">
            <a:avLst/>
          </a:prstGeom>
          <a:noFill/>
        </p:spPr>
        <p:txBody>
          <a:bodyPr wrap="square" rtlCol="0">
            <a:spAutoFit/>
          </a:bodyPr>
          <a:lstStyle/>
          <a:p>
            <a:pPr>
              <a:spcAft>
                <a:spcPts val="300"/>
              </a:spcAft>
              <a:defRPr/>
            </a:pPr>
            <a:r>
              <a:rPr lang="en-GB" sz="1050"/>
              <a:t>The curriculum is the main opportunity to teach pupils both the art and science of reading. Opportunities to read are written into curriculum and lesson plans. The Archway Reading Strategies are used in all subjects.</a:t>
            </a:r>
          </a:p>
        </p:txBody>
      </p:sp>
      <p:sp>
        <p:nvSpPr>
          <p:cNvPr id="58" name="TextBox 57"/>
          <p:cNvSpPr txBox="1"/>
          <p:nvPr/>
        </p:nvSpPr>
        <p:spPr>
          <a:xfrm>
            <a:off x="8822635" y="4310241"/>
            <a:ext cx="2950591" cy="369332"/>
          </a:xfrm>
          <a:prstGeom prst="rect">
            <a:avLst/>
          </a:prstGeom>
          <a:noFill/>
        </p:spPr>
        <p:txBody>
          <a:bodyPr wrap="square" rtlCol="0">
            <a:spAutoFit/>
          </a:bodyPr>
          <a:lstStyle/>
          <a:p>
            <a:r>
              <a:rPr lang="en-GB" b="1">
                <a:ln w="19050">
                  <a:noFill/>
                </a:ln>
                <a:solidFill>
                  <a:srgbClr val="002060"/>
                </a:solidFill>
              </a:rPr>
              <a:t>QUALITY FIRST TEACHING</a:t>
            </a:r>
          </a:p>
        </p:txBody>
      </p:sp>
      <p:sp>
        <p:nvSpPr>
          <p:cNvPr id="59" name="TextBox 58"/>
          <p:cNvSpPr txBox="1"/>
          <p:nvPr/>
        </p:nvSpPr>
        <p:spPr>
          <a:xfrm>
            <a:off x="8853444" y="4565664"/>
            <a:ext cx="2935078" cy="738664"/>
          </a:xfrm>
          <a:prstGeom prst="rect">
            <a:avLst/>
          </a:prstGeom>
          <a:noFill/>
        </p:spPr>
        <p:txBody>
          <a:bodyPr wrap="square" rtlCol="0">
            <a:spAutoFit/>
          </a:bodyPr>
          <a:lstStyle/>
          <a:p>
            <a:pPr>
              <a:spcAft>
                <a:spcPts val="300"/>
              </a:spcAft>
              <a:defRPr/>
            </a:pPr>
            <a:r>
              <a:rPr lang="en-GB" sz="1050"/>
              <a:t>This lesson cycle is a model of Quality First Teaching. Teachers are experts in their pupils and adapt and scaffold work to ensure all can work independently.</a:t>
            </a:r>
          </a:p>
        </p:txBody>
      </p:sp>
      <p:sp>
        <p:nvSpPr>
          <p:cNvPr id="60" name="Rectangle 59"/>
          <p:cNvSpPr/>
          <p:nvPr/>
        </p:nvSpPr>
        <p:spPr>
          <a:xfrm>
            <a:off x="8699815" y="1024596"/>
            <a:ext cx="36000" cy="5112000"/>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sp>
        <p:nvSpPr>
          <p:cNvPr id="61" name="TextBox 60"/>
          <p:cNvSpPr txBox="1"/>
          <p:nvPr/>
        </p:nvSpPr>
        <p:spPr>
          <a:xfrm>
            <a:off x="8819897" y="5338472"/>
            <a:ext cx="1645639" cy="369332"/>
          </a:xfrm>
          <a:prstGeom prst="rect">
            <a:avLst/>
          </a:prstGeom>
          <a:noFill/>
        </p:spPr>
        <p:txBody>
          <a:bodyPr wrap="square" rtlCol="0">
            <a:spAutoFit/>
          </a:bodyPr>
          <a:lstStyle/>
          <a:p>
            <a:r>
              <a:rPr lang="en-GB" b="1">
                <a:ln w="19050">
                  <a:noFill/>
                </a:ln>
                <a:solidFill>
                  <a:srgbClr val="002060"/>
                </a:solidFill>
              </a:rPr>
              <a:t>ROUTINES</a:t>
            </a:r>
          </a:p>
        </p:txBody>
      </p:sp>
      <p:sp>
        <p:nvSpPr>
          <p:cNvPr id="62" name="TextBox 61"/>
          <p:cNvSpPr txBox="1"/>
          <p:nvPr/>
        </p:nvSpPr>
        <p:spPr>
          <a:xfrm>
            <a:off x="8820969" y="5616037"/>
            <a:ext cx="3042845" cy="577081"/>
          </a:xfrm>
          <a:prstGeom prst="rect">
            <a:avLst/>
          </a:prstGeom>
          <a:noFill/>
        </p:spPr>
        <p:txBody>
          <a:bodyPr wrap="square" rtlCol="0">
            <a:spAutoFit/>
          </a:bodyPr>
          <a:lstStyle/>
          <a:p>
            <a:pPr>
              <a:spcAft>
                <a:spcPts val="300"/>
              </a:spcAft>
              <a:defRPr/>
            </a:pPr>
            <a:r>
              <a:rPr lang="en-GB" sz="1050"/>
              <a:t>Strong, consistently applied routines provide pupils with the structure and opportunity to learn free of distractions. </a:t>
            </a:r>
          </a:p>
        </p:txBody>
      </p:sp>
      <p:sp>
        <p:nvSpPr>
          <p:cNvPr id="63" name="Donut 62"/>
          <p:cNvSpPr/>
          <p:nvPr/>
        </p:nvSpPr>
        <p:spPr>
          <a:xfrm>
            <a:off x="2844351" y="2211230"/>
            <a:ext cx="2520000" cy="2520000"/>
          </a:xfrm>
          <a:prstGeom prst="donut">
            <a:avLst>
              <a:gd name="adj" fmla="val 9188"/>
            </a:avLst>
          </a:prstGeom>
          <a:solidFill>
            <a:srgbClr val="00206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64" name="Straight Connector 63"/>
          <p:cNvCxnSpPr/>
          <p:nvPr/>
        </p:nvCxnSpPr>
        <p:spPr>
          <a:xfrm flipV="1">
            <a:off x="4077097" y="2022800"/>
            <a:ext cx="0" cy="263204"/>
          </a:xfrm>
          <a:prstGeom prst="line">
            <a:avLst/>
          </a:prstGeom>
          <a:ln w="9525"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65" name="Chevron 64"/>
          <p:cNvSpPr/>
          <p:nvPr/>
        </p:nvSpPr>
        <p:spPr>
          <a:xfrm rot="370366">
            <a:off x="4002750" y="2226938"/>
            <a:ext cx="203200" cy="228377"/>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66" name="Straight Connector 65"/>
          <p:cNvCxnSpPr>
            <a:endCxn id="39" idx="1"/>
          </p:cNvCxnSpPr>
          <p:nvPr/>
        </p:nvCxnSpPr>
        <p:spPr>
          <a:xfrm>
            <a:off x="5327768" y="3551531"/>
            <a:ext cx="223561" cy="0"/>
          </a:xfrm>
          <a:prstGeom prst="line">
            <a:avLst/>
          </a:prstGeom>
          <a:ln w="9525"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67" name="Chevron 66"/>
          <p:cNvSpPr/>
          <p:nvPr/>
        </p:nvSpPr>
        <p:spPr>
          <a:xfrm rot="5400000">
            <a:off x="5144099" y="3445420"/>
            <a:ext cx="203200" cy="228377"/>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68" name="Straight Connector 67"/>
          <p:cNvCxnSpPr>
            <a:stCxn id="40" idx="0"/>
          </p:cNvCxnSpPr>
          <p:nvPr/>
        </p:nvCxnSpPr>
        <p:spPr>
          <a:xfrm flipV="1">
            <a:off x="4095315" y="4704091"/>
            <a:ext cx="0" cy="221559"/>
          </a:xfrm>
          <a:prstGeom prst="line">
            <a:avLst/>
          </a:prstGeom>
          <a:ln w="9525"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69" name="Chevron 68"/>
          <p:cNvSpPr/>
          <p:nvPr/>
        </p:nvSpPr>
        <p:spPr>
          <a:xfrm rot="10800000">
            <a:off x="3983273" y="4494451"/>
            <a:ext cx="203200" cy="228377"/>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70" name="Straight Connector 69"/>
          <p:cNvCxnSpPr/>
          <p:nvPr/>
        </p:nvCxnSpPr>
        <p:spPr>
          <a:xfrm>
            <a:off x="2615048" y="3529525"/>
            <a:ext cx="223561" cy="0"/>
          </a:xfrm>
          <a:prstGeom prst="line">
            <a:avLst/>
          </a:prstGeom>
          <a:ln w="9525"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71" name="Chevron 70"/>
          <p:cNvSpPr/>
          <p:nvPr/>
        </p:nvSpPr>
        <p:spPr>
          <a:xfrm rot="16200000">
            <a:off x="2860488" y="3390665"/>
            <a:ext cx="203200" cy="228377"/>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72" name="Picture 7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844" y="42226"/>
            <a:ext cx="2134028" cy="705966"/>
          </a:xfrm>
          <a:prstGeom prst="rect">
            <a:avLst/>
          </a:prstGeom>
        </p:spPr>
      </p:pic>
      <p:sp>
        <p:nvSpPr>
          <p:cNvPr id="73" name="TextBox 72"/>
          <p:cNvSpPr txBox="1"/>
          <p:nvPr/>
        </p:nvSpPr>
        <p:spPr>
          <a:xfrm>
            <a:off x="2678294" y="26080"/>
            <a:ext cx="8668357" cy="769441"/>
          </a:xfrm>
          <a:prstGeom prst="rect">
            <a:avLst/>
          </a:prstGeom>
          <a:noFill/>
        </p:spPr>
        <p:txBody>
          <a:bodyPr wrap="square" rtlCol="0">
            <a:spAutoFit/>
          </a:bodyPr>
          <a:lstStyle/>
          <a:p>
            <a:r>
              <a:rPr lang="en-GB" sz="4400">
                <a:solidFill>
                  <a:schemeClr val="bg1"/>
                </a:solidFill>
              </a:rPr>
              <a:t>ALT CURRICULUM LESSON CYCLE </a:t>
            </a:r>
          </a:p>
        </p:txBody>
      </p:sp>
    </p:spTree>
    <p:extLst>
      <p:ext uri="{BB962C8B-B14F-4D97-AF65-F5344CB8AC3E}">
        <p14:creationId xmlns:p14="http://schemas.microsoft.com/office/powerpoint/2010/main" val="302681678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ALT Curriculum Cornerstones">
    <p:spTree>
      <p:nvGrpSpPr>
        <p:cNvPr id="1" name=""/>
        <p:cNvGrpSpPr/>
        <p:nvPr/>
      </p:nvGrpSpPr>
      <p:grpSpPr>
        <a:xfrm>
          <a:off x="0" y="0"/>
          <a:ext cx="0" cy="0"/>
          <a:chOff x="0" y="0"/>
          <a:chExt cx="0" cy="0"/>
        </a:xfrm>
      </p:grpSpPr>
      <p:sp>
        <p:nvSpPr>
          <p:cNvPr id="33" name="Rectangle 32"/>
          <p:cNvSpPr/>
          <p:nvPr/>
        </p:nvSpPr>
        <p:spPr>
          <a:xfrm>
            <a:off x="-16041" y="2104"/>
            <a:ext cx="12192000" cy="798778"/>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p:cNvSpPr/>
          <p:nvPr/>
        </p:nvSpPr>
        <p:spPr>
          <a:xfrm>
            <a:off x="0" y="6339146"/>
            <a:ext cx="12192000" cy="518854"/>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5" name="Picture 34"/>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3" y="6420115"/>
            <a:ext cx="1300826" cy="394572"/>
          </a:xfrm>
          <a:prstGeom prst="rect">
            <a:avLst/>
          </a:prstGeom>
        </p:spPr>
      </p:pic>
      <p:sp>
        <p:nvSpPr>
          <p:cNvPr id="36" name="Rectangle 35"/>
          <p:cNvSpPr/>
          <p:nvPr/>
        </p:nvSpPr>
        <p:spPr>
          <a:xfrm>
            <a:off x="5581223" y="1024596"/>
            <a:ext cx="36000" cy="5112000"/>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pic>
        <p:nvPicPr>
          <p:cNvPr id="37" name="Picture 3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844" y="42226"/>
            <a:ext cx="2134028" cy="705966"/>
          </a:xfrm>
          <a:prstGeom prst="rect">
            <a:avLst/>
          </a:prstGeom>
        </p:spPr>
      </p:pic>
      <p:sp>
        <p:nvSpPr>
          <p:cNvPr id="38" name="TextBox 37"/>
          <p:cNvSpPr txBox="1"/>
          <p:nvPr/>
        </p:nvSpPr>
        <p:spPr>
          <a:xfrm>
            <a:off x="2678294" y="26080"/>
            <a:ext cx="8668357" cy="769441"/>
          </a:xfrm>
          <a:prstGeom prst="rect">
            <a:avLst/>
          </a:prstGeom>
          <a:noFill/>
        </p:spPr>
        <p:txBody>
          <a:bodyPr wrap="square" rtlCol="0">
            <a:spAutoFit/>
          </a:bodyPr>
          <a:lstStyle/>
          <a:p>
            <a:r>
              <a:rPr lang="en-GB" sz="4400">
                <a:solidFill>
                  <a:schemeClr val="bg1"/>
                </a:solidFill>
              </a:rPr>
              <a:t>ALT CURRICULUM CORNERSTONES</a:t>
            </a:r>
          </a:p>
        </p:txBody>
      </p:sp>
      <p:sp>
        <p:nvSpPr>
          <p:cNvPr id="39" name="Rectangle 38"/>
          <p:cNvSpPr/>
          <p:nvPr/>
        </p:nvSpPr>
        <p:spPr>
          <a:xfrm>
            <a:off x="5685996" y="880705"/>
            <a:ext cx="6358230" cy="5355312"/>
          </a:xfrm>
          <a:prstGeom prst="rect">
            <a:avLst/>
          </a:prstGeom>
        </p:spPr>
        <p:txBody>
          <a:bodyPr wrap="square">
            <a:spAutoFit/>
          </a:bodyPr>
          <a:lstStyle/>
          <a:p>
            <a:r>
              <a:rPr lang="en-GB" sz="1600" b="1"/>
              <a:t>POWERFUL KNOWLEDGE</a:t>
            </a:r>
          </a:p>
          <a:p>
            <a:r>
              <a:rPr lang="en-GB" sz="1100" b="1" i="1"/>
              <a:t>Pupils acquire and retain knowledge that takes them beyond their own experiences</a:t>
            </a:r>
            <a:r>
              <a:rPr lang="en-GB" sz="1100"/>
              <a:t>. The goal is for pupils to ‘Know More and Remember More’. Our Medium Term Plans differentiate between ‘Substantive knowledge: knowing that…’ and ‘Disciplinary knowledge: knowing how to…’</a:t>
            </a:r>
          </a:p>
          <a:p>
            <a:endParaRPr lang="en-GB" sz="1100" b="1"/>
          </a:p>
          <a:p>
            <a:r>
              <a:rPr lang="en-GB" sz="1600" b="1"/>
              <a:t>CONNECTED KNOWLEDGE</a:t>
            </a:r>
          </a:p>
          <a:p>
            <a:r>
              <a:rPr lang="en-GB" sz="1100" b="1" i="1"/>
              <a:t>Creating schema within and across subjects, with careers and personal development</a:t>
            </a:r>
            <a:r>
              <a:rPr lang="en-GB" sz="1100"/>
              <a:t>. Knowledge does not sit as isolated ‘information’ in pupils’ minds; knowledge is connected in cognitive webs or ‘schemata’. Expert teachers use every opportunity to CONNECT current learning with: The Curriculum Intent and Long Term Plan; The Knowledge Organiser; Home Learning and Revision; Personal Development &amp; DEI; Gatsby Career Benchmarks; Other Curriculum Subjects</a:t>
            </a:r>
          </a:p>
          <a:p>
            <a:endParaRPr lang="en-GB" sz="1100"/>
          </a:p>
          <a:p>
            <a:r>
              <a:rPr lang="en-GB" sz="1600" b="1"/>
              <a:t>SEQUENCED KNOWLEDGE</a:t>
            </a:r>
          </a:p>
          <a:p>
            <a:r>
              <a:rPr lang="en-GB" sz="1100" b="1" i="1"/>
              <a:t>Knowledge is thoughtfully sequenced and deliberately mapped. </a:t>
            </a:r>
            <a:r>
              <a:rPr lang="en-GB" sz="1100"/>
              <a:t>Knowledge is sequenced so that conceptual depth, difficulty and sophistication build over time so that they become secured. Where topics are revisited, this approach is often referred to as a spiral curriculum. ‘Fundamental ideas, once identified, should be constantly revisited and re-examined so that understanding deepens over time.’ (Howard, 2007)</a:t>
            </a:r>
          </a:p>
          <a:p>
            <a:endParaRPr lang="en-GB" sz="1100"/>
          </a:p>
          <a:p>
            <a:r>
              <a:rPr lang="en-GB" sz="1600" b="1"/>
              <a:t>INFORMED PRACTISE</a:t>
            </a:r>
          </a:p>
          <a:p>
            <a:r>
              <a:rPr lang="en-GB" sz="1100" b="1" i="1"/>
              <a:t>Embracing research and evidence of how children learn and remember. </a:t>
            </a:r>
            <a:r>
              <a:rPr lang="en-GB" sz="1100"/>
              <a:t>Knowledge is built incrementally and revisited frequently through knowledge organisers, spaced retrieval practice and Rolling Recall low-stakes assessment.</a:t>
            </a:r>
          </a:p>
          <a:p>
            <a:endParaRPr lang="en-GB" sz="1100" b="1"/>
          </a:p>
          <a:p>
            <a:r>
              <a:rPr lang="en-GB" sz="1600" b="1"/>
              <a:t>CONTEXTUAL EXPERTISE AND EXPERIENCES</a:t>
            </a:r>
          </a:p>
          <a:p>
            <a:r>
              <a:rPr lang="en-GB" sz="1100" b="1" i="1"/>
              <a:t>Using local values, expertise and experiences to bring the curriculum to life. </a:t>
            </a:r>
            <a:r>
              <a:rPr lang="en-GB" sz="1100"/>
              <a:t>Enveloping any knowledge-rich curriculum is the narrative, where content is designed, curated and brought to life by our teaching staff. Teachers contextualise the learning for their pupils, referencing local, regional and global sources, considering diversity and representation, championing inclusion. </a:t>
            </a:r>
          </a:p>
        </p:txBody>
      </p:sp>
      <p:pic>
        <p:nvPicPr>
          <p:cNvPr id="40" name="Picture 39"/>
          <p:cNvPicPr>
            <a:picLocks noChangeAspect="1"/>
          </p:cNvPicPr>
          <p:nvPr/>
        </p:nvPicPr>
        <p:blipFill>
          <a:blip r:embed="rId3"/>
          <a:stretch>
            <a:fillRect/>
          </a:stretch>
        </p:blipFill>
        <p:spPr>
          <a:xfrm>
            <a:off x="80219" y="914252"/>
            <a:ext cx="5370992" cy="5449662"/>
          </a:xfrm>
          <a:prstGeom prst="rect">
            <a:avLst/>
          </a:prstGeom>
        </p:spPr>
      </p:pic>
    </p:spTree>
    <p:extLst>
      <p:ext uri="{BB962C8B-B14F-4D97-AF65-F5344CB8AC3E}">
        <p14:creationId xmlns:p14="http://schemas.microsoft.com/office/powerpoint/2010/main" val="2126690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ALT Assessment Pyramid">
    <p:spTree>
      <p:nvGrpSpPr>
        <p:cNvPr id="1" name=""/>
        <p:cNvGrpSpPr/>
        <p:nvPr/>
      </p:nvGrpSpPr>
      <p:grpSpPr>
        <a:xfrm>
          <a:off x="0" y="0"/>
          <a:ext cx="0" cy="0"/>
          <a:chOff x="0" y="0"/>
          <a:chExt cx="0" cy="0"/>
        </a:xfrm>
      </p:grpSpPr>
      <p:pic>
        <p:nvPicPr>
          <p:cNvPr id="14" name="Picture 13"/>
          <p:cNvPicPr>
            <a:picLocks noChangeAspect="1"/>
          </p:cNvPicPr>
          <p:nvPr/>
        </p:nvPicPr>
        <p:blipFill>
          <a:blip r:embed="rId2">
            <a:duotone>
              <a:prstClr val="black"/>
              <a:schemeClr val="accent1">
                <a:tint val="45000"/>
                <a:satMod val="400000"/>
              </a:schemeClr>
            </a:duotone>
            <a:lum bright="-40000" contrast="-40000"/>
          </a:blip>
          <a:stretch>
            <a:fillRect/>
          </a:stretch>
        </p:blipFill>
        <p:spPr>
          <a:xfrm>
            <a:off x="3651494" y="1467132"/>
            <a:ext cx="4352672" cy="4609876"/>
          </a:xfrm>
          <a:prstGeom prst="rect">
            <a:avLst/>
          </a:prstGeom>
        </p:spPr>
      </p:pic>
      <p:sp>
        <p:nvSpPr>
          <p:cNvPr id="17" name="TextBox 16"/>
          <p:cNvSpPr txBox="1"/>
          <p:nvPr/>
        </p:nvSpPr>
        <p:spPr>
          <a:xfrm rot="19391665">
            <a:off x="6631544" y="4831812"/>
            <a:ext cx="1188292" cy="707886"/>
          </a:xfrm>
          <a:prstGeom prst="rect">
            <a:avLst/>
          </a:prstGeom>
          <a:noFill/>
        </p:spPr>
        <p:txBody>
          <a:bodyPr wrap="square" rtlCol="0">
            <a:spAutoFit/>
          </a:bodyPr>
          <a:lstStyle/>
          <a:p>
            <a:pPr algn="ctr"/>
            <a:r>
              <a:rPr lang="en-GB" sz="2000" b="0">
                <a:solidFill>
                  <a:srgbClr val="002060"/>
                </a:solidFill>
                <a:effectLst/>
                <a:latin typeface="+mn-lt"/>
              </a:rPr>
              <a:t>Every lesson</a:t>
            </a:r>
          </a:p>
        </p:txBody>
      </p:sp>
      <p:sp>
        <p:nvSpPr>
          <p:cNvPr id="18" name="TextBox 17"/>
          <p:cNvSpPr txBox="1"/>
          <p:nvPr/>
        </p:nvSpPr>
        <p:spPr>
          <a:xfrm rot="19817353">
            <a:off x="6409188" y="3770973"/>
            <a:ext cx="957786" cy="830997"/>
          </a:xfrm>
          <a:prstGeom prst="rect">
            <a:avLst/>
          </a:prstGeom>
          <a:noFill/>
        </p:spPr>
        <p:txBody>
          <a:bodyPr wrap="square" rtlCol="0">
            <a:spAutoFit/>
          </a:bodyPr>
          <a:lstStyle/>
          <a:p>
            <a:pPr algn="ctr"/>
            <a:r>
              <a:rPr lang="en-GB" sz="1600" b="0">
                <a:solidFill>
                  <a:srgbClr val="002060"/>
                </a:solidFill>
                <a:effectLst/>
                <a:latin typeface="+mn-lt"/>
              </a:rPr>
              <a:t>Every few weeks</a:t>
            </a:r>
          </a:p>
        </p:txBody>
      </p:sp>
      <p:sp>
        <p:nvSpPr>
          <p:cNvPr id="19" name="TextBox 18"/>
          <p:cNvSpPr txBox="1"/>
          <p:nvPr/>
        </p:nvSpPr>
        <p:spPr>
          <a:xfrm rot="19932370">
            <a:off x="6180859" y="2870892"/>
            <a:ext cx="698718" cy="738664"/>
          </a:xfrm>
          <a:prstGeom prst="rect">
            <a:avLst/>
          </a:prstGeom>
          <a:noFill/>
        </p:spPr>
        <p:txBody>
          <a:bodyPr wrap="square" rtlCol="0">
            <a:spAutoFit/>
          </a:bodyPr>
          <a:lstStyle/>
          <a:p>
            <a:pPr algn="ctr"/>
            <a:r>
              <a:rPr lang="en-GB" sz="1400" b="0">
                <a:solidFill>
                  <a:srgbClr val="002060"/>
                </a:solidFill>
                <a:effectLst/>
                <a:latin typeface="+mn-lt"/>
              </a:rPr>
              <a:t>One per unit</a:t>
            </a:r>
          </a:p>
        </p:txBody>
      </p:sp>
      <p:sp>
        <p:nvSpPr>
          <p:cNvPr id="20" name="TextBox 19"/>
          <p:cNvSpPr txBox="1"/>
          <p:nvPr/>
        </p:nvSpPr>
        <p:spPr>
          <a:xfrm>
            <a:off x="1046410" y="4387455"/>
            <a:ext cx="2577853" cy="584775"/>
          </a:xfrm>
          <a:prstGeom prst="rect">
            <a:avLst/>
          </a:prstGeom>
          <a:noFill/>
        </p:spPr>
        <p:txBody>
          <a:bodyPr wrap="square" rtlCol="0">
            <a:spAutoFit/>
          </a:bodyPr>
          <a:lstStyle/>
          <a:p>
            <a:pPr algn="ctr"/>
            <a:r>
              <a:rPr lang="en-GB" sz="1600">
                <a:solidFill>
                  <a:schemeClr val="tx1"/>
                </a:solidFill>
                <a:latin typeface="+mn-lt"/>
              </a:rPr>
              <a:t>Recent and long term selected for interleaving</a:t>
            </a:r>
          </a:p>
        </p:txBody>
      </p:sp>
      <p:sp>
        <p:nvSpPr>
          <p:cNvPr id="21" name="TextBox 20"/>
          <p:cNvSpPr txBox="1"/>
          <p:nvPr/>
        </p:nvSpPr>
        <p:spPr>
          <a:xfrm>
            <a:off x="997375" y="3386514"/>
            <a:ext cx="3172103" cy="584775"/>
          </a:xfrm>
          <a:prstGeom prst="rect">
            <a:avLst/>
          </a:prstGeom>
          <a:noFill/>
        </p:spPr>
        <p:txBody>
          <a:bodyPr wrap="square" rtlCol="0">
            <a:spAutoFit/>
          </a:bodyPr>
          <a:lstStyle/>
          <a:p>
            <a:pPr algn="ctr"/>
            <a:r>
              <a:rPr lang="en-GB" sz="1600">
                <a:solidFill>
                  <a:schemeClr val="tx1"/>
                </a:solidFill>
                <a:latin typeface="+mn-lt"/>
              </a:rPr>
              <a:t>From the Knowledge Organiser – self studied homework</a:t>
            </a:r>
          </a:p>
        </p:txBody>
      </p:sp>
      <p:sp>
        <p:nvSpPr>
          <p:cNvPr id="22" name="TextBox 21"/>
          <p:cNvSpPr txBox="1"/>
          <p:nvPr/>
        </p:nvSpPr>
        <p:spPr>
          <a:xfrm>
            <a:off x="1376417" y="2369783"/>
            <a:ext cx="3552159" cy="584775"/>
          </a:xfrm>
          <a:prstGeom prst="rect">
            <a:avLst/>
          </a:prstGeom>
          <a:noFill/>
        </p:spPr>
        <p:txBody>
          <a:bodyPr wrap="square" rtlCol="0">
            <a:spAutoFit/>
          </a:bodyPr>
          <a:lstStyle/>
          <a:p>
            <a:pPr algn="ctr"/>
            <a:r>
              <a:rPr lang="en-GB" sz="1600">
                <a:solidFill>
                  <a:schemeClr val="tx1"/>
                </a:solidFill>
                <a:latin typeface="+mn-lt"/>
              </a:rPr>
              <a:t>Key learning from the current unit</a:t>
            </a:r>
          </a:p>
          <a:p>
            <a:pPr algn="ctr"/>
            <a:r>
              <a:rPr lang="en-GB" sz="1600">
                <a:solidFill>
                  <a:schemeClr val="tx1"/>
                </a:solidFill>
                <a:latin typeface="+mn-lt"/>
              </a:rPr>
              <a:t> - specific revision homework</a:t>
            </a:r>
          </a:p>
        </p:txBody>
      </p:sp>
      <p:sp>
        <p:nvSpPr>
          <p:cNvPr id="23" name="TextBox 22"/>
          <p:cNvSpPr txBox="1"/>
          <p:nvPr/>
        </p:nvSpPr>
        <p:spPr>
          <a:xfrm>
            <a:off x="1119265" y="1474672"/>
            <a:ext cx="4340242" cy="584775"/>
          </a:xfrm>
          <a:prstGeom prst="rect">
            <a:avLst/>
          </a:prstGeom>
          <a:noFill/>
        </p:spPr>
        <p:txBody>
          <a:bodyPr wrap="square" rtlCol="0">
            <a:spAutoFit/>
          </a:bodyPr>
          <a:lstStyle/>
          <a:p>
            <a:pPr algn="ctr"/>
            <a:r>
              <a:rPr lang="en-GB" sz="1600">
                <a:solidFill>
                  <a:schemeClr val="tx1"/>
                </a:solidFill>
                <a:latin typeface="+mn-lt"/>
              </a:rPr>
              <a:t>Key Assessment Point - Interleaved knowledge from the full course of study</a:t>
            </a:r>
          </a:p>
        </p:txBody>
      </p:sp>
      <p:sp>
        <p:nvSpPr>
          <p:cNvPr id="24" name="TextBox 23"/>
          <p:cNvSpPr txBox="1"/>
          <p:nvPr/>
        </p:nvSpPr>
        <p:spPr>
          <a:xfrm>
            <a:off x="8127736" y="3942809"/>
            <a:ext cx="2490922" cy="584775"/>
          </a:xfrm>
          <a:prstGeom prst="rect">
            <a:avLst/>
          </a:prstGeom>
          <a:noFill/>
        </p:spPr>
        <p:txBody>
          <a:bodyPr wrap="square" rtlCol="0">
            <a:spAutoFit/>
          </a:bodyPr>
          <a:lstStyle/>
          <a:p>
            <a:pPr algn="ctr"/>
            <a:r>
              <a:rPr lang="en-GB" sz="1600">
                <a:solidFill>
                  <a:schemeClr val="tx1"/>
                </a:solidFill>
                <a:latin typeface="+mn-lt"/>
              </a:rPr>
              <a:t>Self marked – no stakes</a:t>
            </a:r>
          </a:p>
          <a:p>
            <a:pPr algn="ctr"/>
            <a:r>
              <a:rPr lang="en-GB" sz="1600">
                <a:solidFill>
                  <a:schemeClr val="tx1"/>
                </a:solidFill>
                <a:latin typeface="+mn-lt"/>
              </a:rPr>
              <a:t>silent &amp; individual</a:t>
            </a:r>
          </a:p>
        </p:txBody>
      </p:sp>
      <p:sp>
        <p:nvSpPr>
          <p:cNvPr id="25" name="TextBox 24"/>
          <p:cNvSpPr txBox="1"/>
          <p:nvPr/>
        </p:nvSpPr>
        <p:spPr>
          <a:xfrm>
            <a:off x="7707159" y="3146480"/>
            <a:ext cx="2695681" cy="584775"/>
          </a:xfrm>
          <a:prstGeom prst="rect">
            <a:avLst/>
          </a:prstGeom>
          <a:noFill/>
        </p:spPr>
        <p:txBody>
          <a:bodyPr wrap="square" rtlCol="0">
            <a:spAutoFit/>
          </a:bodyPr>
          <a:lstStyle/>
          <a:p>
            <a:pPr algn="ctr"/>
            <a:r>
              <a:rPr lang="en-GB" sz="1600">
                <a:solidFill>
                  <a:schemeClr val="tx1"/>
                </a:solidFill>
                <a:latin typeface="+mn-lt"/>
              </a:rPr>
              <a:t>Peer marked – low stakes</a:t>
            </a:r>
            <a:br>
              <a:rPr lang="en-GB" sz="1600">
                <a:solidFill>
                  <a:schemeClr val="tx1"/>
                </a:solidFill>
                <a:latin typeface="+mn-lt"/>
              </a:rPr>
            </a:br>
            <a:r>
              <a:rPr lang="en-GB" sz="1600">
                <a:solidFill>
                  <a:schemeClr val="tx1"/>
                </a:solidFill>
                <a:latin typeface="+mn-lt"/>
              </a:rPr>
              <a:t> – whole class feedback</a:t>
            </a:r>
          </a:p>
        </p:txBody>
      </p:sp>
      <p:sp>
        <p:nvSpPr>
          <p:cNvPr id="26" name="TextBox 25"/>
          <p:cNvSpPr txBox="1"/>
          <p:nvPr/>
        </p:nvSpPr>
        <p:spPr>
          <a:xfrm>
            <a:off x="6917278" y="2320707"/>
            <a:ext cx="3901274" cy="584775"/>
          </a:xfrm>
          <a:prstGeom prst="rect">
            <a:avLst/>
          </a:prstGeom>
          <a:noFill/>
        </p:spPr>
        <p:txBody>
          <a:bodyPr wrap="square" rtlCol="0">
            <a:spAutoFit/>
          </a:bodyPr>
          <a:lstStyle/>
          <a:p>
            <a:pPr algn="ctr"/>
            <a:r>
              <a:rPr lang="en-GB" sz="1600">
                <a:solidFill>
                  <a:schemeClr val="tx1"/>
                </a:solidFill>
                <a:latin typeface="+mn-lt"/>
              </a:rPr>
              <a:t>Teacher marked – medium stakes personalised formative feedback</a:t>
            </a:r>
          </a:p>
        </p:txBody>
      </p:sp>
      <p:sp>
        <p:nvSpPr>
          <p:cNvPr id="27" name="TextBox 26"/>
          <p:cNvSpPr txBox="1"/>
          <p:nvPr/>
        </p:nvSpPr>
        <p:spPr>
          <a:xfrm>
            <a:off x="6487364" y="1413764"/>
            <a:ext cx="4688905" cy="584775"/>
          </a:xfrm>
          <a:prstGeom prst="rect">
            <a:avLst/>
          </a:prstGeom>
          <a:noFill/>
        </p:spPr>
        <p:txBody>
          <a:bodyPr wrap="square" rtlCol="0">
            <a:spAutoFit/>
          </a:bodyPr>
          <a:lstStyle/>
          <a:p>
            <a:pPr algn="ctr"/>
            <a:r>
              <a:rPr lang="en-GB" sz="1600">
                <a:solidFill>
                  <a:schemeClr val="tx1"/>
                </a:solidFill>
                <a:latin typeface="+mn-lt"/>
              </a:rPr>
              <a:t>Teacher marked &amp; moderated – high stakes summative mark informs reports</a:t>
            </a:r>
          </a:p>
        </p:txBody>
      </p:sp>
      <p:cxnSp>
        <p:nvCxnSpPr>
          <p:cNvPr id="28" name="Straight Connector 27"/>
          <p:cNvCxnSpPr/>
          <p:nvPr/>
        </p:nvCxnSpPr>
        <p:spPr>
          <a:xfrm flipV="1">
            <a:off x="1581912" y="2060433"/>
            <a:ext cx="3433976"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9" name="Straight Connector 28"/>
          <p:cNvCxnSpPr/>
          <p:nvPr/>
        </p:nvCxnSpPr>
        <p:spPr>
          <a:xfrm>
            <a:off x="5023218" y="2077032"/>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0" name="Straight Connector 29"/>
          <p:cNvCxnSpPr/>
          <p:nvPr/>
        </p:nvCxnSpPr>
        <p:spPr>
          <a:xfrm flipV="1">
            <a:off x="1856232" y="2948097"/>
            <a:ext cx="2577706"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1" name="Straight Connector 30"/>
          <p:cNvCxnSpPr/>
          <p:nvPr/>
        </p:nvCxnSpPr>
        <p:spPr>
          <a:xfrm>
            <a:off x="4494973" y="2964696"/>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2" name="Straight Connector 31"/>
          <p:cNvCxnSpPr/>
          <p:nvPr/>
        </p:nvCxnSpPr>
        <p:spPr>
          <a:xfrm>
            <a:off x="1376417" y="3971289"/>
            <a:ext cx="2613371"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3" name="Straight Connector 32"/>
          <p:cNvCxnSpPr/>
          <p:nvPr/>
        </p:nvCxnSpPr>
        <p:spPr>
          <a:xfrm>
            <a:off x="4026043" y="3989873"/>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4" name="Straight Connector 33"/>
          <p:cNvCxnSpPr/>
          <p:nvPr/>
        </p:nvCxnSpPr>
        <p:spPr>
          <a:xfrm flipV="1">
            <a:off x="1102221" y="4972491"/>
            <a:ext cx="2355432"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5" name="Straight Connector 34"/>
          <p:cNvCxnSpPr/>
          <p:nvPr/>
        </p:nvCxnSpPr>
        <p:spPr>
          <a:xfrm>
            <a:off x="3503937" y="4989090"/>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6" name="Straight Connector 35"/>
          <p:cNvCxnSpPr/>
          <p:nvPr/>
        </p:nvCxnSpPr>
        <p:spPr>
          <a:xfrm flipH="1">
            <a:off x="8191117" y="4559789"/>
            <a:ext cx="2484000"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7" name="Straight Connector 36"/>
          <p:cNvCxnSpPr/>
          <p:nvPr/>
        </p:nvCxnSpPr>
        <p:spPr>
          <a:xfrm flipH="1">
            <a:off x="7864762" y="4576388"/>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8" name="Straight Connector 37"/>
          <p:cNvCxnSpPr/>
          <p:nvPr/>
        </p:nvCxnSpPr>
        <p:spPr>
          <a:xfrm flipH="1">
            <a:off x="7692895" y="3740513"/>
            <a:ext cx="2700000"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9" name="Straight Connector 38"/>
          <p:cNvCxnSpPr/>
          <p:nvPr/>
        </p:nvCxnSpPr>
        <p:spPr>
          <a:xfrm flipH="1">
            <a:off x="7366539" y="3757112"/>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0" name="Straight Connector 39"/>
          <p:cNvCxnSpPr/>
          <p:nvPr/>
        </p:nvCxnSpPr>
        <p:spPr>
          <a:xfrm flipH="1">
            <a:off x="7205574" y="2905482"/>
            <a:ext cx="3187321" cy="1187"/>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1" name="Straight Connector 40"/>
          <p:cNvCxnSpPr/>
          <p:nvPr/>
        </p:nvCxnSpPr>
        <p:spPr>
          <a:xfrm flipH="1">
            <a:off x="6879219" y="2923268"/>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2" name="Straight Connector 41"/>
          <p:cNvCxnSpPr/>
          <p:nvPr/>
        </p:nvCxnSpPr>
        <p:spPr>
          <a:xfrm flipH="1">
            <a:off x="6691141" y="2006776"/>
            <a:ext cx="3863904"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3" name="Straight Connector 42"/>
          <p:cNvCxnSpPr/>
          <p:nvPr/>
        </p:nvCxnSpPr>
        <p:spPr>
          <a:xfrm flipH="1">
            <a:off x="6364785" y="2023375"/>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4" name="TextBox 43"/>
          <p:cNvSpPr txBox="1"/>
          <p:nvPr/>
        </p:nvSpPr>
        <p:spPr>
          <a:xfrm>
            <a:off x="2281076" y="794100"/>
            <a:ext cx="2804094" cy="461665"/>
          </a:xfrm>
          <a:prstGeom prst="rect">
            <a:avLst/>
          </a:prstGeom>
          <a:noFill/>
        </p:spPr>
        <p:txBody>
          <a:bodyPr wrap="square" rtlCol="0">
            <a:spAutoFit/>
          </a:bodyPr>
          <a:lstStyle/>
          <a:p>
            <a:r>
              <a:rPr lang="en-GB" sz="2400" b="1">
                <a:solidFill>
                  <a:schemeClr val="tx1"/>
                </a:solidFill>
                <a:latin typeface="+mn-lt"/>
              </a:rPr>
              <a:t>THE KNOWLEDGE</a:t>
            </a:r>
          </a:p>
        </p:txBody>
      </p:sp>
      <p:sp>
        <p:nvSpPr>
          <p:cNvPr id="45" name="TextBox 44"/>
          <p:cNvSpPr txBox="1"/>
          <p:nvPr/>
        </p:nvSpPr>
        <p:spPr>
          <a:xfrm>
            <a:off x="7257870" y="800300"/>
            <a:ext cx="2233602" cy="461665"/>
          </a:xfrm>
          <a:prstGeom prst="rect">
            <a:avLst/>
          </a:prstGeom>
          <a:noFill/>
        </p:spPr>
        <p:txBody>
          <a:bodyPr wrap="square" rtlCol="0">
            <a:spAutoFit/>
          </a:bodyPr>
          <a:lstStyle/>
          <a:p>
            <a:r>
              <a:rPr lang="en-GB" sz="2400" b="1">
                <a:solidFill>
                  <a:schemeClr val="tx1"/>
                </a:solidFill>
                <a:latin typeface="+mn-lt"/>
              </a:rPr>
              <a:t>THE PROCESS</a:t>
            </a:r>
          </a:p>
        </p:txBody>
      </p:sp>
      <p:sp>
        <p:nvSpPr>
          <p:cNvPr id="46" name="TextBox 45"/>
          <p:cNvSpPr txBox="1"/>
          <p:nvPr/>
        </p:nvSpPr>
        <p:spPr>
          <a:xfrm rot="484968">
            <a:off x="3913920" y="5238501"/>
            <a:ext cx="3206549" cy="461665"/>
          </a:xfrm>
          <a:prstGeom prst="rect">
            <a:avLst/>
          </a:prstGeom>
          <a:noFill/>
        </p:spPr>
        <p:txBody>
          <a:bodyPr wrap="square" rtlCol="0">
            <a:spAutoFit/>
          </a:bodyPr>
          <a:lstStyle/>
          <a:p>
            <a:r>
              <a:rPr lang="en-GB" sz="2400" b="1">
                <a:solidFill>
                  <a:srgbClr val="002060"/>
                </a:solidFill>
                <a:latin typeface="+mn-lt"/>
              </a:rPr>
              <a:t>SPACED RETRIEVAL</a:t>
            </a:r>
          </a:p>
        </p:txBody>
      </p:sp>
      <p:sp>
        <p:nvSpPr>
          <p:cNvPr id="47" name="TextBox 46"/>
          <p:cNvSpPr txBox="1"/>
          <p:nvPr/>
        </p:nvSpPr>
        <p:spPr>
          <a:xfrm rot="406049">
            <a:off x="4411936" y="4196125"/>
            <a:ext cx="2274461" cy="400110"/>
          </a:xfrm>
          <a:prstGeom prst="rect">
            <a:avLst/>
          </a:prstGeom>
          <a:noFill/>
        </p:spPr>
        <p:txBody>
          <a:bodyPr wrap="square" rtlCol="0">
            <a:spAutoFit/>
          </a:bodyPr>
          <a:lstStyle/>
          <a:p>
            <a:r>
              <a:rPr lang="en-GB" sz="2000" b="1">
                <a:solidFill>
                  <a:srgbClr val="002060"/>
                </a:solidFill>
                <a:latin typeface="+mn-lt"/>
              </a:rPr>
              <a:t>ROLLING RECALL</a:t>
            </a:r>
          </a:p>
        </p:txBody>
      </p:sp>
      <p:sp>
        <p:nvSpPr>
          <p:cNvPr id="48" name="TextBox 47"/>
          <p:cNvSpPr txBox="1"/>
          <p:nvPr/>
        </p:nvSpPr>
        <p:spPr>
          <a:xfrm rot="416738">
            <a:off x="4905504" y="2996719"/>
            <a:ext cx="1300614" cy="646331"/>
          </a:xfrm>
          <a:prstGeom prst="rect">
            <a:avLst/>
          </a:prstGeom>
          <a:noFill/>
        </p:spPr>
        <p:txBody>
          <a:bodyPr wrap="square" rtlCol="0">
            <a:spAutoFit/>
          </a:bodyPr>
          <a:lstStyle/>
          <a:p>
            <a:pPr algn="ctr"/>
            <a:r>
              <a:rPr lang="en-GB" b="1">
                <a:solidFill>
                  <a:srgbClr val="002060"/>
                </a:solidFill>
                <a:latin typeface="+mn-lt"/>
              </a:rPr>
              <a:t>CHECK POINT</a:t>
            </a:r>
          </a:p>
        </p:txBody>
      </p:sp>
      <p:sp>
        <p:nvSpPr>
          <p:cNvPr id="49" name="TextBox 48"/>
          <p:cNvSpPr txBox="1"/>
          <p:nvPr/>
        </p:nvSpPr>
        <p:spPr>
          <a:xfrm rot="416738">
            <a:off x="5338623" y="2234559"/>
            <a:ext cx="702504" cy="369332"/>
          </a:xfrm>
          <a:prstGeom prst="rect">
            <a:avLst/>
          </a:prstGeom>
          <a:noFill/>
        </p:spPr>
        <p:txBody>
          <a:bodyPr wrap="square" rtlCol="0">
            <a:spAutoFit/>
          </a:bodyPr>
          <a:lstStyle/>
          <a:p>
            <a:pPr algn="ctr"/>
            <a:r>
              <a:rPr lang="en-GB" b="1">
                <a:solidFill>
                  <a:srgbClr val="002060"/>
                </a:solidFill>
                <a:latin typeface="+mn-lt"/>
              </a:rPr>
              <a:t>KAP</a:t>
            </a:r>
          </a:p>
        </p:txBody>
      </p:sp>
      <p:sp>
        <p:nvSpPr>
          <p:cNvPr id="52" name="Rectangle 51"/>
          <p:cNvSpPr/>
          <p:nvPr/>
        </p:nvSpPr>
        <p:spPr>
          <a:xfrm>
            <a:off x="0" y="6339146"/>
            <a:ext cx="12192000" cy="518854"/>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Chevron 52"/>
          <p:cNvSpPr/>
          <p:nvPr/>
        </p:nvSpPr>
        <p:spPr>
          <a:xfrm>
            <a:off x="2592980" y="6339146"/>
            <a:ext cx="6579896" cy="521686"/>
          </a:xfrm>
          <a:prstGeom prst="chevron">
            <a:avLst/>
          </a:prstGeom>
          <a:solidFill>
            <a:schemeClr val="accent5">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ALT ASSESSMENT PYRAMID</a:t>
            </a:r>
            <a:endParaRPr lang="en-GB" sz="1600" b="0">
              <a:solidFill>
                <a:schemeClr val="bg1"/>
              </a:solidFill>
            </a:endParaRPr>
          </a:p>
        </p:txBody>
      </p:sp>
      <p:pic>
        <p:nvPicPr>
          <p:cNvPr id="54" name="Picture 53"/>
          <p:cNvPicPr>
            <a:picLocks noChangeAspect="1"/>
          </p:cNvPicPr>
          <p:nvPr/>
        </p:nvPicPr>
        <p:blipFill rotWithShape="1">
          <a:blip r:embed="rId3" cstate="print">
            <a:extLst>
              <a:ext uri="{28A0092B-C50C-407E-A947-70E740481C1C}">
                <a14:useLocalDpi xmlns:a14="http://schemas.microsoft.com/office/drawing/2010/main" val="0"/>
              </a:ext>
            </a:extLst>
          </a:blip>
          <a:srcRect t="1" r="59982" b="-5988"/>
          <a:stretch/>
        </p:blipFill>
        <p:spPr>
          <a:xfrm>
            <a:off x="11645153" y="6420114"/>
            <a:ext cx="487873" cy="429535"/>
          </a:xfrm>
          <a:prstGeom prst="rect">
            <a:avLst/>
          </a:prstGeom>
        </p:spPr>
      </p:pic>
    </p:spTree>
    <p:extLst>
      <p:ext uri="{BB962C8B-B14F-4D97-AF65-F5344CB8AC3E}">
        <p14:creationId xmlns:p14="http://schemas.microsoft.com/office/powerpoint/2010/main" val="8603473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Icons for dual codin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ED1D431-64BC-7E79-75B8-81D052192A31}"/>
              </a:ext>
            </a:extLst>
          </p:cNvPr>
          <p:cNvSpPr>
            <a:spLocks noGrp="1"/>
          </p:cNvSpPr>
          <p:nvPr>
            <p:ph type="ctrTitle"/>
          </p:nvPr>
        </p:nvSpPr>
        <p:spPr>
          <a:xfrm>
            <a:off x="1467884" y="0"/>
            <a:ext cx="9144000" cy="571501"/>
          </a:xfrm>
          <a:prstGeom prst="rect">
            <a:avLst/>
          </a:prstGeom>
        </p:spPr>
        <p:txBody>
          <a:bodyPr>
            <a:normAutofit fontScale="90000"/>
          </a:bodyPr>
          <a:lstStyle/>
          <a:p>
            <a:r>
              <a:rPr lang="en-GB" sz="4000" b="1"/>
              <a:t>Click to edit Master title style</a:t>
            </a:r>
            <a:endParaRPr lang="en-GB" sz="4000" b="1" dirty="0"/>
          </a:p>
        </p:txBody>
      </p:sp>
      <p:sp>
        <p:nvSpPr>
          <p:cNvPr id="4" name="Subtitle 2">
            <a:extLst>
              <a:ext uri="{FF2B5EF4-FFF2-40B4-BE49-F238E27FC236}">
                <a16:creationId xmlns:a16="http://schemas.microsoft.com/office/drawing/2014/main" id="{931B4B34-F59E-0275-70A2-FBD94B54F641}"/>
              </a:ext>
            </a:extLst>
          </p:cNvPr>
          <p:cNvSpPr>
            <a:spLocks noGrp="1"/>
          </p:cNvSpPr>
          <p:nvPr>
            <p:ph type="subTitle" idx="1"/>
          </p:nvPr>
        </p:nvSpPr>
        <p:spPr>
          <a:xfrm>
            <a:off x="956103" y="1232443"/>
            <a:ext cx="1651000" cy="449262"/>
          </a:xfrm>
          <a:prstGeom prst="rect">
            <a:avLst/>
          </a:prstGeom>
        </p:spPr>
        <p:txBody>
          <a:bodyPr/>
          <a:lstStyle/>
          <a:p>
            <a:r>
              <a:rPr lang="en-GB"/>
              <a:t>Click to edit Master subtitle style</a:t>
            </a:r>
          </a:p>
        </p:txBody>
      </p:sp>
      <p:pic>
        <p:nvPicPr>
          <p:cNvPr id="5" name="Picture 4" descr="pen and paper Icon 2473397">
            <a:extLst>
              <a:ext uri="{FF2B5EF4-FFF2-40B4-BE49-F238E27FC236}">
                <a16:creationId xmlns:a16="http://schemas.microsoft.com/office/drawing/2014/main" id="{E38BBC13-38E4-2B8E-3FFF-1367DC3E4A8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0876" y="1132786"/>
            <a:ext cx="635227" cy="63522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think bubble Icon 2997468">
            <a:extLst>
              <a:ext uri="{FF2B5EF4-FFF2-40B4-BE49-F238E27FC236}">
                <a16:creationId xmlns:a16="http://schemas.microsoft.com/office/drawing/2014/main" id="{32D325E6-6AB4-0D29-2B58-09CB8CBC7ED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219" y="2418860"/>
            <a:ext cx="908540" cy="908540"/>
          </a:xfrm>
          <a:prstGeom prst="rect">
            <a:avLst/>
          </a:prstGeom>
          <a:noFill/>
          <a:extLst>
            <a:ext uri="{909E8E84-426E-40DD-AFC4-6F175D3DCCD1}">
              <a14:hiddenFill xmlns:a14="http://schemas.microsoft.com/office/drawing/2010/main">
                <a:solidFill>
                  <a:srgbClr val="FFFFFF"/>
                </a:solidFill>
              </a14:hiddenFill>
            </a:ext>
          </a:extLst>
        </p:spPr>
      </p:pic>
      <p:sp>
        <p:nvSpPr>
          <p:cNvPr id="7" name="Subtitle 2">
            <a:extLst>
              <a:ext uri="{FF2B5EF4-FFF2-40B4-BE49-F238E27FC236}">
                <a16:creationId xmlns:a16="http://schemas.microsoft.com/office/drawing/2014/main" id="{BE04D973-B9A2-D7A2-0B6A-C224C32BDA21}"/>
              </a:ext>
            </a:extLst>
          </p:cNvPr>
          <p:cNvSpPr txBox="1">
            <a:spLocks/>
          </p:cNvSpPr>
          <p:nvPr/>
        </p:nvSpPr>
        <p:spPr>
          <a:xfrm>
            <a:off x="956103" y="2511843"/>
            <a:ext cx="1651000" cy="4492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a:ln>
                  <a:noFill/>
                </a:ln>
                <a:solidFill>
                  <a:prstClr val="black"/>
                </a:solidFill>
                <a:effectLst/>
                <a:uLnTx/>
                <a:uFillTx/>
                <a:latin typeface="Arial"/>
                <a:ea typeface="+mn-ea"/>
                <a:cs typeface="+mn-cs"/>
              </a:rPr>
              <a:t>Reflect</a:t>
            </a:r>
          </a:p>
        </p:txBody>
      </p:sp>
      <p:pic>
        <p:nvPicPr>
          <p:cNvPr id="8" name="Picture 2" descr="lightbulb Icon 1262982">
            <a:extLst>
              <a:ext uri="{FF2B5EF4-FFF2-40B4-BE49-F238E27FC236}">
                <a16:creationId xmlns:a16="http://schemas.microsoft.com/office/drawing/2014/main" id="{7F4DCF54-7D6A-B1AE-E9AA-55A84DD51A8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9352" y="3791243"/>
            <a:ext cx="883407" cy="903772"/>
          </a:xfrm>
          <a:prstGeom prst="rect">
            <a:avLst/>
          </a:prstGeom>
          <a:noFill/>
          <a:extLst>
            <a:ext uri="{909E8E84-426E-40DD-AFC4-6F175D3DCCD1}">
              <a14:hiddenFill xmlns:a14="http://schemas.microsoft.com/office/drawing/2010/main">
                <a:solidFill>
                  <a:srgbClr val="FFFFFF"/>
                </a:solidFill>
              </a14:hiddenFill>
            </a:ext>
          </a:extLst>
        </p:spPr>
      </p:pic>
      <p:sp>
        <p:nvSpPr>
          <p:cNvPr id="9" name="Subtitle 2">
            <a:extLst>
              <a:ext uri="{FF2B5EF4-FFF2-40B4-BE49-F238E27FC236}">
                <a16:creationId xmlns:a16="http://schemas.microsoft.com/office/drawing/2014/main" id="{7FD66DDE-ADE5-A09A-8172-72FAF252EFA4}"/>
              </a:ext>
            </a:extLst>
          </p:cNvPr>
          <p:cNvSpPr txBox="1">
            <a:spLocks/>
          </p:cNvSpPr>
          <p:nvPr/>
        </p:nvSpPr>
        <p:spPr>
          <a:xfrm>
            <a:off x="956103" y="4032543"/>
            <a:ext cx="1651000" cy="4492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a:ln>
                  <a:noFill/>
                </a:ln>
                <a:solidFill>
                  <a:prstClr val="black"/>
                </a:solidFill>
                <a:effectLst/>
                <a:uLnTx/>
                <a:uFillTx/>
                <a:latin typeface="Arial"/>
                <a:ea typeface="+mn-ea"/>
                <a:cs typeface="+mn-cs"/>
              </a:rPr>
              <a:t>Activate</a:t>
            </a:r>
          </a:p>
        </p:txBody>
      </p:sp>
      <p:pic>
        <p:nvPicPr>
          <p:cNvPr id="10" name="Picture 2" descr="Pen Icon 3406116">
            <a:extLst>
              <a:ext uri="{FF2B5EF4-FFF2-40B4-BE49-F238E27FC236}">
                <a16:creationId xmlns:a16="http://schemas.microsoft.com/office/drawing/2014/main" id="{2BC1BF69-87EE-5B2B-F231-7E09C90C1A4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9291" y="5186948"/>
            <a:ext cx="838396" cy="838396"/>
          </a:xfrm>
          <a:prstGeom prst="rect">
            <a:avLst/>
          </a:prstGeom>
          <a:noFill/>
          <a:extLst>
            <a:ext uri="{909E8E84-426E-40DD-AFC4-6F175D3DCCD1}">
              <a14:hiddenFill xmlns:a14="http://schemas.microsoft.com/office/drawing/2010/main">
                <a:solidFill>
                  <a:srgbClr val="FFFFFF"/>
                </a:solidFill>
              </a14:hiddenFill>
            </a:ext>
          </a:extLst>
        </p:spPr>
      </p:pic>
      <p:sp>
        <p:nvSpPr>
          <p:cNvPr id="11" name="Subtitle 2">
            <a:extLst>
              <a:ext uri="{FF2B5EF4-FFF2-40B4-BE49-F238E27FC236}">
                <a16:creationId xmlns:a16="http://schemas.microsoft.com/office/drawing/2014/main" id="{A7351FAB-3499-2CDF-6E8C-19D4E1F5CB5E}"/>
              </a:ext>
            </a:extLst>
          </p:cNvPr>
          <p:cNvSpPr txBox="1">
            <a:spLocks/>
          </p:cNvSpPr>
          <p:nvPr/>
        </p:nvSpPr>
        <p:spPr>
          <a:xfrm>
            <a:off x="956103" y="5400158"/>
            <a:ext cx="1651000" cy="449262"/>
          </a:xfrm>
          <a:prstGeom prst="rect">
            <a:avLst/>
          </a:prstGeom>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a:ln>
                  <a:noFill/>
                </a:ln>
                <a:solidFill>
                  <a:prstClr val="black"/>
                </a:solidFill>
                <a:effectLst/>
                <a:uLnTx/>
                <a:uFillTx/>
                <a:latin typeface="Arial"/>
                <a:ea typeface="+mn-ea"/>
                <a:cs typeface="+mn-cs"/>
              </a:rPr>
              <a:t>Summarise</a:t>
            </a:r>
          </a:p>
        </p:txBody>
      </p:sp>
      <p:pic>
        <p:nvPicPr>
          <p:cNvPr id="12" name="Picture 4" descr="Speech Bubble Icon 800850">
            <a:extLst>
              <a:ext uri="{FF2B5EF4-FFF2-40B4-BE49-F238E27FC236}">
                <a16:creationId xmlns:a16="http://schemas.microsoft.com/office/drawing/2014/main" id="{05AE22C3-04DF-DC1B-A6CF-636DC47CBA5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22425" y="1070149"/>
            <a:ext cx="708497" cy="708497"/>
          </a:xfrm>
          <a:prstGeom prst="rect">
            <a:avLst/>
          </a:prstGeom>
          <a:noFill/>
          <a:extLst>
            <a:ext uri="{909E8E84-426E-40DD-AFC4-6F175D3DCCD1}">
              <a14:hiddenFill xmlns:a14="http://schemas.microsoft.com/office/drawing/2010/main">
                <a:solidFill>
                  <a:srgbClr val="FFFFFF"/>
                </a:solidFill>
              </a14:hiddenFill>
            </a:ext>
          </a:extLst>
        </p:spPr>
      </p:pic>
      <p:sp>
        <p:nvSpPr>
          <p:cNvPr id="13" name="Subtitle 2">
            <a:extLst>
              <a:ext uri="{FF2B5EF4-FFF2-40B4-BE49-F238E27FC236}">
                <a16:creationId xmlns:a16="http://schemas.microsoft.com/office/drawing/2014/main" id="{FE4C3105-44AD-E949-B286-566060F6291C}"/>
              </a:ext>
            </a:extLst>
          </p:cNvPr>
          <p:cNvSpPr txBox="1">
            <a:spLocks/>
          </p:cNvSpPr>
          <p:nvPr/>
        </p:nvSpPr>
        <p:spPr>
          <a:xfrm>
            <a:off x="3674000" y="1199766"/>
            <a:ext cx="1651000" cy="4492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a:ln>
                  <a:noFill/>
                </a:ln>
                <a:solidFill>
                  <a:prstClr val="black"/>
                </a:solidFill>
                <a:effectLst/>
                <a:uLnTx/>
                <a:uFillTx/>
                <a:latin typeface="Arial"/>
                <a:ea typeface="+mn-ea"/>
                <a:cs typeface="+mn-cs"/>
              </a:rPr>
              <a:t>Explain</a:t>
            </a:r>
          </a:p>
        </p:txBody>
      </p:sp>
      <p:pic>
        <p:nvPicPr>
          <p:cNvPr id="14" name="Picture 2" descr="speech Icon 509344">
            <a:extLst>
              <a:ext uri="{FF2B5EF4-FFF2-40B4-BE49-F238E27FC236}">
                <a16:creationId xmlns:a16="http://schemas.microsoft.com/office/drawing/2014/main" id="{C6D9BC7C-4D54-FA60-661A-638D3BDCF12D}"/>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850869" y="2343408"/>
            <a:ext cx="780053" cy="780053"/>
          </a:xfrm>
          <a:prstGeom prst="rect">
            <a:avLst/>
          </a:prstGeom>
          <a:noFill/>
          <a:extLst>
            <a:ext uri="{909E8E84-426E-40DD-AFC4-6F175D3DCCD1}">
              <a14:hiddenFill xmlns:a14="http://schemas.microsoft.com/office/drawing/2010/main">
                <a:solidFill>
                  <a:srgbClr val="FFFFFF"/>
                </a:solidFill>
              </a14:hiddenFill>
            </a:ext>
          </a:extLst>
        </p:spPr>
      </p:pic>
      <p:sp>
        <p:nvSpPr>
          <p:cNvPr id="15" name="Subtitle 2">
            <a:extLst>
              <a:ext uri="{FF2B5EF4-FFF2-40B4-BE49-F238E27FC236}">
                <a16:creationId xmlns:a16="http://schemas.microsoft.com/office/drawing/2014/main" id="{F8AA3190-4D67-D470-71B1-FD4A51CBD0A5}"/>
              </a:ext>
            </a:extLst>
          </p:cNvPr>
          <p:cNvSpPr txBox="1">
            <a:spLocks/>
          </p:cNvSpPr>
          <p:nvPr/>
        </p:nvSpPr>
        <p:spPr>
          <a:xfrm>
            <a:off x="3630922" y="2522476"/>
            <a:ext cx="1651000" cy="4492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a:ln>
                  <a:noFill/>
                </a:ln>
                <a:solidFill>
                  <a:prstClr val="black"/>
                </a:solidFill>
                <a:effectLst/>
                <a:uLnTx/>
                <a:uFillTx/>
                <a:latin typeface="Arial"/>
                <a:ea typeface="+mn-ea"/>
                <a:cs typeface="+mn-cs"/>
              </a:rPr>
              <a:t>Present</a:t>
            </a:r>
          </a:p>
        </p:txBody>
      </p:sp>
      <p:pic>
        <p:nvPicPr>
          <p:cNvPr id="16" name="Picture 15">
            <a:extLst>
              <a:ext uri="{FF2B5EF4-FFF2-40B4-BE49-F238E27FC236}">
                <a16:creationId xmlns:a16="http://schemas.microsoft.com/office/drawing/2014/main" id="{B30DFD04-9601-27E8-B1BE-DAD178DC416D}"/>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2662638" y="3638606"/>
            <a:ext cx="1181910" cy="1184067"/>
          </a:xfrm>
          <a:prstGeom prst="rect">
            <a:avLst/>
          </a:prstGeom>
        </p:spPr>
      </p:pic>
      <p:sp>
        <p:nvSpPr>
          <p:cNvPr id="17" name="Subtitle 2">
            <a:extLst>
              <a:ext uri="{FF2B5EF4-FFF2-40B4-BE49-F238E27FC236}">
                <a16:creationId xmlns:a16="http://schemas.microsoft.com/office/drawing/2014/main" id="{4EF396C9-E864-6AC0-8BA4-FC3286D7F8E5}"/>
              </a:ext>
            </a:extLst>
          </p:cNvPr>
          <p:cNvSpPr txBox="1">
            <a:spLocks/>
          </p:cNvSpPr>
          <p:nvPr/>
        </p:nvSpPr>
        <p:spPr>
          <a:xfrm>
            <a:off x="3694994" y="4029131"/>
            <a:ext cx="1651000" cy="4492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a:ln>
                  <a:noFill/>
                </a:ln>
                <a:solidFill>
                  <a:prstClr val="black"/>
                </a:solidFill>
                <a:effectLst/>
                <a:uLnTx/>
                <a:uFillTx/>
                <a:latin typeface="Arial"/>
                <a:ea typeface="+mn-ea"/>
                <a:cs typeface="+mn-cs"/>
              </a:rPr>
              <a:t>Discuss</a:t>
            </a:r>
          </a:p>
        </p:txBody>
      </p:sp>
      <p:pic>
        <p:nvPicPr>
          <p:cNvPr id="18" name="Picture 17">
            <a:extLst>
              <a:ext uri="{FF2B5EF4-FFF2-40B4-BE49-F238E27FC236}">
                <a16:creationId xmlns:a16="http://schemas.microsoft.com/office/drawing/2014/main" id="{2FB6A4DD-115B-D992-0063-B037640BF382}"/>
              </a:ext>
            </a:extLst>
          </p:cNvPr>
          <p:cNvPicPr>
            <a:picLocks noChangeAspect="1"/>
          </p:cNvPicPr>
          <p:nvPr/>
        </p:nvPicPr>
        <p:blipFill>
          <a:blip r:embed="rId9">
            <a:clrChange>
              <a:clrFrom>
                <a:srgbClr val="FFFFFF"/>
              </a:clrFrom>
              <a:clrTo>
                <a:srgbClr val="FFFFFF">
                  <a:alpha val="0"/>
                </a:srgbClr>
              </a:clrTo>
            </a:clrChange>
          </a:blip>
          <a:stretch>
            <a:fillRect/>
          </a:stretch>
        </p:blipFill>
        <p:spPr>
          <a:xfrm>
            <a:off x="2751539" y="4992185"/>
            <a:ext cx="1181910" cy="1190459"/>
          </a:xfrm>
          <a:prstGeom prst="rect">
            <a:avLst/>
          </a:prstGeom>
        </p:spPr>
      </p:pic>
      <p:sp>
        <p:nvSpPr>
          <p:cNvPr id="19" name="Subtitle 2">
            <a:extLst>
              <a:ext uri="{FF2B5EF4-FFF2-40B4-BE49-F238E27FC236}">
                <a16:creationId xmlns:a16="http://schemas.microsoft.com/office/drawing/2014/main" id="{13886359-B65B-1E47-8674-CE9B139EEDC3}"/>
              </a:ext>
            </a:extLst>
          </p:cNvPr>
          <p:cNvSpPr txBox="1">
            <a:spLocks/>
          </p:cNvSpPr>
          <p:nvPr/>
        </p:nvSpPr>
        <p:spPr>
          <a:xfrm>
            <a:off x="3674000" y="5410791"/>
            <a:ext cx="1651000" cy="4492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a:ln>
                  <a:noFill/>
                </a:ln>
                <a:solidFill>
                  <a:prstClr val="black"/>
                </a:solidFill>
                <a:effectLst/>
                <a:uLnTx/>
                <a:uFillTx/>
                <a:latin typeface="Arial"/>
                <a:ea typeface="+mn-ea"/>
                <a:cs typeface="+mn-cs"/>
              </a:rPr>
              <a:t>Recall</a:t>
            </a:r>
          </a:p>
        </p:txBody>
      </p:sp>
      <p:pic>
        <p:nvPicPr>
          <p:cNvPr id="20" name="Picture 19">
            <a:extLst>
              <a:ext uri="{FF2B5EF4-FFF2-40B4-BE49-F238E27FC236}">
                <a16:creationId xmlns:a16="http://schemas.microsoft.com/office/drawing/2014/main" id="{58903CD6-99E6-7B76-B4A7-9FCF82F7E89F}"/>
              </a:ext>
            </a:extLst>
          </p:cNvPr>
          <p:cNvPicPr>
            <a:picLocks noChangeAspect="1"/>
          </p:cNvPicPr>
          <p:nvPr/>
        </p:nvPicPr>
        <p:blipFill>
          <a:blip r:embed="rId10">
            <a:clrChange>
              <a:clrFrom>
                <a:srgbClr val="FFFFFF"/>
              </a:clrFrom>
              <a:clrTo>
                <a:srgbClr val="FFFFFF">
                  <a:alpha val="0"/>
                </a:srgbClr>
              </a:clrTo>
            </a:clrChange>
          </a:blip>
          <a:stretch>
            <a:fillRect/>
          </a:stretch>
        </p:blipFill>
        <p:spPr>
          <a:xfrm>
            <a:off x="5703582" y="801729"/>
            <a:ext cx="1139972" cy="1043907"/>
          </a:xfrm>
          <a:prstGeom prst="rect">
            <a:avLst/>
          </a:prstGeom>
        </p:spPr>
      </p:pic>
      <p:sp>
        <p:nvSpPr>
          <p:cNvPr id="21" name="Subtitle 2">
            <a:extLst>
              <a:ext uri="{FF2B5EF4-FFF2-40B4-BE49-F238E27FC236}">
                <a16:creationId xmlns:a16="http://schemas.microsoft.com/office/drawing/2014/main" id="{DBDA8053-1BA8-5B3D-DA6A-1BD351B732ED}"/>
              </a:ext>
            </a:extLst>
          </p:cNvPr>
          <p:cNvSpPr txBox="1">
            <a:spLocks/>
          </p:cNvSpPr>
          <p:nvPr/>
        </p:nvSpPr>
        <p:spPr>
          <a:xfrm>
            <a:off x="6855632" y="1176528"/>
            <a:ext cx="1651000" cy="4492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a:ln>
                  <a:noFill/>
                </a:ln>
                <a:solidFill>
                  <a:prstClr val="black"/>
                </a:solidFill>
                <a:effectLst/>
                <a:uLnTx/>
                <a:uFillTx/>
                <a:latin typeface="Arial"/>
                <a:ea typeface="+mn-ea"/>
                <a:cs typeface="+mn-cs"/>
              </a:rPr>
              <a:t>Organise</a:t>
            </a:r>
          </a:p>
        </p:txBody>
      </p:sp>
      <p:pic>
        <p:nvPicPr>
          <p:cNvPr id="22" name="Picture 21">
            <a:extLst>
              <a:ext uri="{FF2B5EF4-FFF2-40B4-BE49-F238E27FC236}">
                <a16:creationId xmlns:a16="http://schemas.microsoft.com/office/drawing/2014/main" id="{4066DCF7-E117-0508-8275-CE09D4BCCB87}"/>
              </a:ext>
            </a:extLst>
          </p:cNvPr>
          <p:cNvPicPr>
            <a:picLocks noChangeAspect="1"/>
          </p:cNvPicPr>
          <p:nvPr/>
        </p:nvPicPr>
        <p:blipFill>
          <a:blip r:embed="rId11">
            <a:clrChange>
              <a:clrFrom>
                <a:srgbClr val="FFFFFF"/>
              </a:clrFrom>
              <a:clrTo>
                <a:srgbClr val="FFFFFF">
                  <a:alpha val="0"/>
                </a:srgbClr>
              </a:clrTo>
            </a:clrChange>
          </a:blip>
          <a:stretch>
            <a:fillRect/>
          </a:stretch>
        </p:blipFill>
        <p:spPr>
          <a:xfrm>
            <a:off x="5556299" y="2123069"/>
            <a:ext cx="1287255" cy="1226810"/>
          </a:xfrm>
          <a:prstGeom prst="rect">
            <a:avLst/>
          </a:prstGeom>
        </p:spPr>
      </p:pic>
      <p:sp>
        <p:nvSpPr>
          <p:cNvPr id="23" name="Subtitle 2">
            <a:extLst>
              <a:ext uri="{FF2B5EF4-FFF2-40B4-BE49-F238E27FC236}">
                <a16:creationId xmlns:a16="http://schemas.microsoft.com/office/drawing/2014/main" id="{5FF4F375-A387-7188-D477-9B5DF712BBC8}"/>
              </a:ext>
            </a:extLst>
          </p:cNvPr>
          <p:cNvSpPr txBox="1">
            <a:spLocks/>
          </p:cNvSpPr>
          <p:nvPr/>
        </p:nvSpPr>
        <p:spPr>
          <a:xfrm>
            <a:off x="6855632" y="2511843"/>
            <a:ext cx="1651000" cy="4492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a:ln>
                  <a:noFill/>
                </a:ln>
                <a:solidFill>
                  <a:prstClr val="black"/>
                </a:solidFill>
                <a:effectLst/>
                <a:uLnTx/>
                <a:uFillTx/>
                <a:latin typeface="Arial"/>
                <a:ea typeface="+mn-ea"/>
                <a:cs typeface="+mn-cs"/>
              </a:rPr>
              <a:t>Compare</a:t>
            </a:r>
          </a:p>
        </p:txBody>
      </p:sp>
      <p:pic>
        <p:nvPicPr>
          <p:cNvPr id="24" name="Picture 23">
            <a:extLst>
              <a:ext uri="{FF2B5EF4-FFF2-40B4-BE49-F238E27FC236}">
                <a16:creationId xmlns:a16="http://schemas.microsoft.com/office/drawing/2014/main" id="{1CD980B7-BB79-A877-E46D-84FEDC43A50D}"/>
              </a:ext>
            </a:extLst>
          </p:cNvPr>
          <p:cNvPicPr>
            <a:picLocks noChangeAspect="1"/>
          </p:cNvPicPr>
          <p:nvPr/>
        </p:nvPicPr>
        <p:blipFill>
          <a:blip r:embed="rId12">
            <a:clrChange>
              <a:clrFrom>
                <a:srgbClr val="FFFFFF"/>
              </a:clrFrom>
              <a:clrTo>
                <a:srgbClr val="FFFFFF">
                  <a:alpha val="0"/>
                </a:srgbClr>
              </a:clrTo>
            </a:clrChange>
          </a:blip>
          <a:stretch>
            <a:fillRect/>
          </a:stretch>
        </p:blipFill>
        <p:spPr>
          <a:xfrm>
            <a:off x="5638347" y="3637641"/>
            <a:ext cx="1217285" cy="1239065"/>
          </a:xfrm>
          <a:prstGeom prst="rect">
            <a:avLst/>
          </a:prstGeom>
        </p:spPr>
      </p:pic>
      <p:sp>
        <p:nvSpPr>
          <p:cNvPr id="25" name="Subtitle 2">
            <a:extLst>
              <a:ext uri="{FF2B5EF4-FFF2-40B4-BE49-F238E27FC236}">
                <a16:creationId xmlns:a16="http://schemas.microsoft.com/office/drawing/2014/main" id="{33C7E8CB-1F8A-5783-0CA3-31F324218127}"/>
              </a:ext>
            </a:extLst>
          </p:cNvPr>
          <p:cNvSpPr txBox="1">
            <a:spLocks/>
          </p:cNvSpPr>
          <p:nvPr/>
        </p:nvSpPr>
        <p:spPr>
          <a:xfrm>
            <a:off x="6800899" y="4032543"/>
            <a:ext cx="1651000" cy="4492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prstClr val="black"/>
                </a:solidFill>
                <a:effectLst/>
                <a:uLnTx/>
                <a:uFillTx/>
                <a:latin typeface="Arial"/>
                <a:ea typeface="+mn-ea"/>
                <a:cs typeface="+mn-cs"/>
              </a:rPr>
              <a:t>Predict</a:t>
            </a:r>
          </a:p>
        </p:txBody>
      </p:sp>
      <p:pic>
        <p:nvPicPr>
          <p:cNvPr id="26" name="Picture 2" descr="Vocabulary Icon Vector Isolated On White Background, Vocabulary Transparent  Sign Royalty Free Cliparts, Vectors, And Stock Illustration. Image  111598016.">
            <a:extLst>
              <a:ext uri="{FF2B5EF4-FFF2-40B4-BE49-F238E27FC236}">
                <a16:creationId xmlns:a16="http://schemas.microsoft.com/office/drawing/2014/main" id="{AC16B857-F2FD-4B53-9F49-F87A92229675}"/>
              </a:ext>
            </a:extLst>
          </p:cNvPr>
          <p:cNvPicPr>
            <a:picLocks noChangeAspect="1" noChangeArrowheads="1"/>
          </p:cNvPicPr>
          <p:nvPr/>
        </p:nvPicPr>
        <p:blipFill>
          <a:blip r:embed="rId13" cstate="print">
            <a:biLevel thresh="75000"/>
            <a:extLst>
              <a:ext uri="{BEBA8EAE-BF5A-486C-A8C5-ECC9F3942E4B}">
                <a14:imgProps xmlns:a14="http://schemas.microsoft.com/office/drawing/2010/main">
                  <a14:imgLayer r:embed="rId14">
                    <a14:imgEffect>
                      <a14:backgroundRemoval t="692" b="100000" l="0" r="100000">
                        <a14:foregroundMark x1="32846" y1="47615" x2="35462" y2="43462"/>
                        <a14:foregroundMark x1="57308" y1="36692" x2="60462" y2="36538"/>
                        <a14:foregroundMark x1="57846" y1="42154" x2="61615" y2="42385"/>
                        <a14:foregroundMark x1="58769" y1="47462" x2="63077" y2="47615"/>
                        <a14:foregroundMark x1="58769" y1="52692" x2="62769" y2="52154"/>
                        <a14:foregroundMark x1="58615" y1="60231" x2="63077" y2="60231"/>
                        <a14:foregroundMark x1="37692" y1="61538" x2="42231" y2="61538"/>
                        <a14:foregroundMark x1="37154" y1="66615" x2="42231" y2="66846"/>
                        <a14:foregroundMark x1="38077" y1="71923" x2="42000" y2="71538"/>
                        <a14:foregroundMark x1="37154" y1="77385" x2="44077" y2="77385"/>
                      </a14:backgroundRemoval>
                    </a14:imgEffect>
                  </a14:imgLayer>
                </a14:imgProps>
              </a:ext>
              <a:ext uri="{28A0092B-C50C-407E-A947-70E740481C1C}">
                <a14:useLocalDpi xmlns:a14="http://schemas.microsoft.com/office/drawing/2010/main" val="0"/>
              </a:ext>
            </a:extLst>
          </a:blip>
          <a:srcRect/>
          <a:stretch>
            <a:fillRect/>
          </a:stretch>
        </p:blipFill>
        <p:spPr bwMode="auto">
          <a:xfrm>
            <a:off x="5556299" y="4972956"/>
            <a:ext cx="1338372" cy="1338372"/>
          </a:xfrm>
          <a:prstGeom prst="rect">
            <a:avLst/>
          </a:prstGeom>
          <a:noFill/>
          <a:extLst>
            <a:ext uri="{909E8E84-426E-40DD-AFC4-6F175D3DCCD1}">
              <a14:hiddenFill xmlns:a14="http://schemas.microsoft.com/office/drawing/2010/main">
                <a:solidFill>
                  <a:srgbClr val="FFFFFF"/>
                </a:solidFill>
              </a14:hiddenFill>
            </a:ext>
          </a:extLst>
        </p:spPr>
      </p:pic>
      <p:sp>
        <p:nvSpPr>
          <p:cNvPr id="27" name="Subtitle 2">
            <a:extLst>
              <a:ext uri="{FF2B5EF4-FFF2-40B4-BE49-F238E27FC236}">
                <a16:creationId xmlns:a16="http://schemas.microsoft.com/office/drawing/2014/main" id="{F2023999-1BAD-0971-BF87-1801D7A86F09}"/>
              </a:ext>
            </a:extLst>
          </p:cNvPr>
          <p:cNvSpPr txBox="1">
            <a:spLocks/>
          </p:cNvSpPr>
          <p:nvPr/>
        </p:nvSpPr>
        <p:spPr>
          <a:xfrm>
            <a:off x="6800899" y="5381515"/>
            <a:ext cx="1651000" cy="449262"/>
          </a:xfrm>
          <a:prstGeom prst="rect">
            <a:avLst/>
          </a:prstGeom>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a:ln>
                  <a:noFill/>
                </a:ln>
                <a:solidFill>
                  <a:prstClr val="black"/>
                </a:solidFill>
                <a:effectLst/>
                <a:uLnTx/>
                <a:uFillTx/>
                <a:latin typeface="Arial"/>
                <a:ea typeface="+mn-ea"/>
                <a:cs typeface="+mn-cs"/>
              </a:rPr>
              <a:t>Vocabulary</a:t>
            </a:r>
          </a:p>
        </p:txBody>
      </p:sp>
      <p:pic>
        <p:nvPicPr>
          <p:cNvPr id="28" name="Picture 27">
            <a:extLst>
              <a:ext uri="{FF2B5EF4-FFF2-40B4-BE49-F238E27FC236}">
                <a16:creationId xmlns:a16="http://schemas.microsoft.com/office/drawing/2014/main" id="{17C6379E-FDEF-0B1A-A48B-FDD7CE7679FB}"/>
              </a:ext>
            </a:extLst>
          </p:cNvPr>
          <p:cNvPicPr>
            <a:picLocks noChangeAspect="1"/>
          </p:cNvPicPr>
          <p:nvPr/>
        </p:nvPicPr>
        <p:blipFill>
          <a:blip r:embed="rId15">
            <a:clrChange>
              <a:clrFrom>
                <a:srgbClr val="FFFFFF"/>
              </a:clrFrom>
              <a:clrTo>
                <a:srgbClr val="FFFFFF">
                  <a:alpha val="0"/>
                </a:srgbClr>
              </a:clrTo>
            </a:clrChange>
          </a:blip>
          <a:stretch>
            <a:fillRect/>
          </a:stretch>
        </p:blipFill>
        <p:spPr>
          <a:xfrm>
            <a:off x="8697544" y="763361"/>
            <a:ext cx="1143972" cy="1082275"/>
          </a:xfrm>
          <a:prstGeom prst="rect">
            <a:avLst/>
          </a:prstGeom>
        </p:spPr>
      </p:pic>
      <p:sp>
        <p:nvSpPr>
          <p:cNvPr id="29" name="Subtitle 2">
            <a:extLst>
              <a:ext uri="{FF2B5EF4-FFF2-40B4-BE49-F238E27FC236}">
                <a16:creationId xmlns:a16="http://schemas.microsoft.com/office/drawing/2014/main" id="{904693E4-D97B-0F3E-3E4B-2A18A17482F0}"/>
              </a:ext>
            </a:extLst>
          </p:cNvPr>
          <p:cNvSpPr txBox="1">
            <a:spLocks/>
          </p:cNvSpPr>
          <p:nvPr/>
        </p:nvSpPr>
        <p:spPr>
          <a:xfrm>
            <a:off x="9942618" y="1176528"/>
            <a:ext cx="1651000" cy="449262"/>
          </a:xfrm>
          <a:prstGeom prst="rect">
            <a:avLst/>
          </a:prstGeom>
        </p:spPr>
        <p:txBody>
          <a:bodyPr vert="horz" lIns="91440" tIns="45720" rIns="91440" bIns="45720" rtlCol="0">
            <a:normAutofit fontScale="850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a:ln>
                  <a:noFill/>
                </a:ln>
                <a:solidFill>
                  <a:prstClr val="black"/>
                </a:solidFill>
                <a:effectLst/>
                <a:uLnTx/>
                <a:uFillTx/>
                <a:latin typeface="Arial"/>
                <a:ea typeface="+mn-ea"/>
                <a:cs typeface="+mn-cs"/>
              </a:rPr>
              <a:t>Big Question</a:t>
            </a:r>
          </a:p>
        </p:txBody>
      </p:sp>
      <p:pic>
        <p:nvPicPr>
          <p:cNvPr id="30" name="Picture 2" descr="Evaluation icon vector sign and symbol isolated on white background,  Evaluation logo concept Stock Vector | Adobe Stock">
            <a:extLst>
              <a:ext uri="{FF2B5EF4-FFF2-40B4-BE49-F238E27FC236}">
                <a16:creationId xmlns:a16="http://schemas.microsoft.com/office/drawing/2014/main" id="{37E48B3A-8DD6-302C-F7C2-CF4DCA00BC0D}"/>
              </a:ext>
            </a:extLst>
          </p:cNvPr>
          <p:cNvPicPr>
            <a:picLocks noChangeAspect="1" noChangeArrowheads="1"/>
          </p:cNvPicPr>
          <p:nvPr/>
        </p:nvPicPr>
        <p:blipFill>
          <a:blip r:embed="rId16" cstate="print">
            <a:biLevel thresh="75000"/>
            <a:extLst>
              <a:ext uri="{BEBA8EAE-BF5A-486C-A8C5-ECC9F3942E4B}">
                <a14:imgProps xmlns:a14="http://schemas.microsoft.com/office/drawing/2010/main">
                  <a14:imgLayer r:embed="rId17">
                    <a14:imgEffect>
                      <a14:backgroundRemoval t="0" b="83900" l="0" r="100000">
                        <a14:foregroundMark x1="41800" y1="10500" x2="44000" y2="9000"/>
                        <a14:foregroundMark x1="46600" y1="11400" x2="47700" y2="11600"/>
                        <a14:foregroundMark x1="54200" y1="31000" x2="56300" y2="32200"/>
                        <a14:foregroundMark x1="39200" y1="38100" x2="40700" y2="36800"/>
                        <a14:foregroundMark x1="71800" y1="59000" x2="72900" y2="59500"/>
                        <a14:foregroundMark x1="22000" y1="25800" x2="23500" y2="25500"/>
                        <a14:foregroundMark x1="23100" y1="42300" x2="24400" y2="42100"/>
                        <a14:foregroundMark x1="22600" y1="58800" x2="23300" y2="58800"/>
                        <a14:backgroundMark x1="46200" y1="14700" x2="45800" y2="12700"/>
                      </a14:backgroundRemoval>
                    </a14:imgEffect>
                  </a14:imgLayer>
                </a14:imgProps>
              </a:ext>
              <a:ext uri="{28A0092B-C50C-407E-A947-70E740481C1C}">
                <a14:useLocalDpi xmlns:a14="http://schemas.microsoft.com/office/drawing/2010/main" val="0"/>
              </a:ext>
            </a:extLst>
          </a:blip>
          <a:srcRect/>
          <a:stretch>
            <a:fillRect/>
          </a:stretch>
        </p:blipFill>
        <p:spPr bwMode="auto">
          <a:xfrm>
            <a:off x="8768931" y="2189578"/>
            <a:ext cx="1367104" cy="1367104"/>
          </a:xfrm>
          <a:prstGeom prst="rect">
            <a:avLst/>
          </a:prstGeom>
          <a:noFill/>
          <a:extLst>
            <a:ext uri="{909E8E84-426E-40DD-AFC4-6F175D3DCCD1}">
              <a14:hiddenFill xmlns:a14="http://schemas.microsoft.com/office/drawing/2010/main">
                <a:solidFill>
                  <a:srgbClr val="FFFFFF"/>
                </a:solidFill>
              </a14:hiddenFill>
            </a:ext>
          </a:extLst>
        </p:spPr>
      </p:pic>
      <p:sp>
        <p:nvSpPr>
          <p:cNvPr id="31" name="Subtitle 2">
            <a:extLst>
              <a:ext uri="{FF2B5EF4-FFF2-40B4-BE49-F238E27FC236}">
                <a16:creationId xmlns:a16="http://schemas.microsoft.com/office/drawing/2014/main" id="{D4DE0248-B2C4-5C29-5D07-8F8F908E22FD}"/>
              </a:ext>
            </a:extLst>
          </p:cNvPr>
          <p:cNvSpPr txBox="1">
            <a:spLocks/>
          </p:cNvSpPr>
          <p:nvPr/>
        </p:nvSpPr>
        <p:spPr>
          <a:xfrm>
            <a:off x="9841516" y="2648499"/>
            <a:ext cx="1651000" cy="4492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000" b="0" i="0" u="none" strike="noStrike" kern="1200" cap="none" spc="0" normalizeH="0" baseline="0" noProof="0">
                <a:ln>
                  <a:noFill/>
                </a:ln>
                <a:solidFill>
                  <a:prstClr val="black"/>
                </a:solidFill>
                <a:effectLst/>
                <a:uLnTx/>
                <a:uFillTx/>
                <a:latin typeface="Arial"/>
                <a:ea typeface="+mn-ea"/>
                <a:cs typeface="+mn-cs"/>
              </a:rPr>
              <a:t>Evaluate</a:t>
            </a:r>
          </a:p>
        </p:txBody>
      </p:sp>
      <p:pic>
        <p:nvPicPr>
          <p:cNvPr id="32" name="Picture 31">
            <a:extLst>
              <a:ext uri="{FF2B5EF4-FFF2-40B4-BE49-F238E27FC236}">
                <a16:creationId xmlns:a16="http://schemas.microsoft.com/office/drawing/2014/main" id="{243A3AAE-70F6-0438-4AE6-EFC49EEF927A}"/>
              </a:ext>
            </a:extLst>
          </p:cNvPr>
          <p:cNvPicPr>
            <a:picLocks noChangeAspect="1"/>
          </p:cNvPicPr>
          <p:nvPr/>
        </p:nvPicPr>
        <p:blipFill>
          <a:blip r:embed="rId18" cstate="print">
            <a:duotone>
              <a:prstClr val="black"/>
              <a:srgbClr val="F6D861">
                <a:tint val="45000"/>
                <a:satMod val="400000"/>
              </a:srgbClr>
            </a:duotone>
            <a:extLst>
              <a:ext uri="{28A0092B-C50C-407E-A947-70E740481C1C}">
                <a14:useLocalDpi xmlns:a14="http://schemas.microsoft.com/office/drawing/2010/main" val="0"/>
              </a:ext>
            </a:extLst>
          </a:blip>
          <a:stretch>
            <a:fillRect/>
          </a:stretch>
        </p:blipFill>
        <p:spPr>
          <a:xfrm>
            <a:off x="8937762" y="3891413"/>
            <a:ext cx="1029442" cy="985293"/>
          </a:xfrm>
          <a:prstGeom prst="rect">
            <a:avLst/>
          </a:prstGeom>
        </p:spPr>
      </p:pic>
      <p:sp>
        <p:nvSpPr>
          <p:cNvPr id="33" name="Subtitle 2">
            <a:extLst>
              <a:ext uri="{FF2B5EF4-FFF2-40B4-BE49-F238E27FC236}">
                <a16:creationId xmlns:a16="http://schemas.microsoft.com/office/drawing/2014/main" id="{5B045B90-3FB8-EA8C-30E9-DA5040BC0287}"/>
              </a:ext>
            </a:extLst>
          </p:cNvPr>
          <p:cNvSpPr txBox="1">
            <a:spLocks/>
          </p:cNvSpPr>
          <p:nvPr/>
        </p:nvSpPr>
        <p:spPr>
          <a:xfrm>
            <a:off x="9967204" y="4029131"/>
            <a:ext cx="1651000" cy="4492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prstClr val="black"/>
                </a:solidFill>
                <a:effectLst/>
                <a:uLnTx/>
                <a:uFillTx/>
                <a:latin typeface="Arial"/>
                <a:ea typeface="+mn-ea"/>
                <a:cs typeface="+mn-cs"/>
              </a:rPr>
              <a:t>Connect</a:t>
            </a:r>
          </a:p>
        </p:txBody>
      </p:sp>
    </p:spTree>
    <p:extLst>
      <p:ext uri="{BB962C8B-B14F-4D97-AF65-F5344CB8AC3E}">
        <p14:creationId xmlns:p14="http://schemas.microsoft.com/office/powerpoint/2010/main" val="179600899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1_ALT Assessment Pyramid">
    <p:spTree>
      <p:nvGrpSpPr>
        <p:cNvPr id="1" name=""/>
        <p:cNvGrpSpPr/>
        <p:nvPr/>
      </p:nvGrpSpPr>
      <p:grpSpPr>
        <a:xfrm>
          <a:off x="0" y="0"/>
          <a:ext cx="0" cy="0"/>
          <a:chOff x="0" y="0"/>
          <a:chExt cx="0" cy="0"/>
        </a:xfrm>
      </p:grpSpPr>
      <p:sp>
        <p:nvSpPr>
          <p:cNvPr id="119" name="Freeform 83"/>
          <p:cNvSpPr>
            <a:spLocks/>
          </p:cNvSpPr>
          <p:nvPr/>
        </p:nvSpPr>
        <p:spPr bwMode="auto">
          <a:xfrm>
            <a:off x="5826125" y="1484313"/>
            <a:ext cx="628650" cy="1268413"/>
          </a:xfrm>
          <a:custGeom>
            <a:avLst/>
            <a:gdLst>
              <a:gd name="T0" fmla="*/ 0 w 190"/>
              <a:gd name="T1" fmla="*/ 0 h 384"/>
              <a:gd name="T2" fmla="*/ 190 w 190"/>
              <a:gd name="T3" fmla="*/ 323 h 384"/>
              <a:gd name="T4" fmla="*/ 87 w 190"/>
              <a:gd name="T5" fmla="*/ 384 h 384"/>
            </a:gdLst>
            <a:ahLst/>
            <a:cxnLst>
              <a:cxn ang="0">
                <a:pos x="T0" y="T1"/>
              </a:cxn>
              <a:cxn ang="0">
                <a:pos x="T2" y="T3"/>
              </a:cxn>
              <a:cxn ang="0">
                <a:pos x="T4" y="T5"/>
              </a:cxn>
            </a:cxnLst>
            <a:rect l="0" t="0" r="r" b="b"/>
            <a:pathLst>
              <a:path w="190" h="384">
                <a:moveTo>
                  <a:pt x="0" y="0"/>
                </a:moveTo>
                <a:cubicBezTo>
                  <a:pt x="0" y="0"/>
                  <a:pt x="83" y="141"/>
                  <a:pt x="190" y="323"/>
                </a:cubicBezTo>
                <a:cubicBezTo>
                  <a:pt x="87" y="384"/>
                  <a:pt x="87" y="384"/>
                  <a:pt x="87" y="384"/>
                </a:cubicBezTo>
              </a:path>
            </a:pathLst>
          </a:custGeom>
          <a:solidFill>
            <a:srgbClr val="204F76"/>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5" name="Freeform 79"/>
          <p:cNvSpPr>
            <a:spLocks/>
          </p:cNvSpPr>
          <p:nvPr/>
        </p:nvSpPr>
        <p:spPr bwMode="auto">
          <a:xfrm>
            <a:off x="5218113" y="1476375"/>
            <a:ext cx="885825" cy="1276350"/>
          </a:xfrm>
          <a:custGeom>
            <a:avLst/>
            <a:gdLst>
              <a:gd name="T0" fmla="*/ 268 w 268"/>
              <a:gd name="T1" fmla="*/ 386 h 386"/>
              <a:gd name="T2" fmla="*/ 184 w 268"/>
              <a:gd name="T3" fmla="*/ 2 h 386"/>
              <a:gd name="T4" fmla="*/ 0 w 268"/>
              <a:gd name="T5" fmla="*/ 361 h 386"/>
              <a:gd name="T6" fmla="*/ 268 w 268"/>
              <a:gd name="T7" fmla="*/ 386 h 386"/>
            </a:gdLst>
            <a:ahLst/>
            <a:cxnLst>
              <a:cxn ang="0">
                <a:pos x="T0" y="T1"/>
              </a:cxn>
              <a:cxn ang="0">
                <a:pos x="T2" y="T3"/>
              </a:cxn>
              <a:cxn ang="0">
                <a:pos x="T4" y="T5"/>
              </a:cxn>
              <a:cxn ang="0">
                <a:pos x="T6" y="T7"/>
              </a:cxn>
            </a:cxnLst>
            <a:rect l="0" t="0" r="r" b="b"/>
            <a:pathLst>
              <a:path w="268" h="386">
                <a:moveTo>
                  <a:pt x="268" y="386"/>
                </a:moveTo>
                <a:cubicBezTo>
                  <a:pt x="220" y="168"/>
                  <a:pt x="184" y="2"/>
                  <a:pt x="184" y="2"/>
                </a:cubicBezTo>
                <a:cubicBezTo>
                  <a:pt x="186" y="0"/>
                  <a:pt x="105" y="158"/>
                  <a:pt x="0" y="361"/>
                </a:cubicBezTo>
                <a:lnTo>
                  <a:pt x="268" y="386"/>
                </a:lnTo>
                <a:close/>
              </a:path>
            </a:pathLst>
          </a:custGeom>
          <a:solidFill>
            <a:srgbClr val="3584C5"/>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20" name="Freeform 84"/>
          <p:cNvSpPr>
            <a:spLocks/>
          </p:cNvSpPr>
          <p:nvPr/>
        </p:nvSpPr>
        <p:spPr bwMode="auto">
          <a:xfrm>
            <a:off x="6162675" y="2746375"/>
            <a:ext cx="830263" cy="1057275"/>
          </a:xfrm>
          <a:custGeom>
            <a:avLst/>
            <a:gdLst>
              <a:gd name="T0" fmla="*/ 0 w 251"/>
              <a:gd name="T1" fmla="*/ 66 h 320"/>
              <a:gd name="T2" fmla="*/ 123 w 251"/>
              <a:gd name="T3" fmla="*/ 0 h 320"/>
              <a:gd name="T4" fmla="*/ 251 w 251"/>
              <a:gd name="T5" fmla="*/ 218 h 320"/>
              <a:gd name="T6" fmla="*/ 51 w 251"/>
              <a:gd name="T7" fmla="*/ 320 h 320"/>
            </a:gdLst>
            <a:ahLst/>
            <a:cxnLst>
              <a:cxn ang="0">
                <a:pos x="T0" y="T1"/>
              </a:cxn>
              <a:cxn ang="0">
                <a:pos x="T2" y="T3"/>
              </a:cxn>
              <a:cxn ang="0">
                <a:pos x="T4" y="T5"/>
              </a:cxn>
              <a:cxn ang="0">
                <a:pos x="T6" y="T7"/>
              </a:cxn>
            </a:cxnLst>
            <a:rect l="0" t="0" r="r" b="b"/>
            <a:pathLst>
              <a:path w="251" h="320">
                <a:moveTo>
                  <a:pt x="0" y="66"/>
                </a:moveTo>
                <a:cubicBezTo>
                  <a:pt x="123" y="0"/>
                  <a:pt x="123" y="0"/>
                  <a:pt x="123" y="0"/>
                </a:cubicBezTo>
                <a:cubicBezTo>
                  <a:pt x="164" y="70"/>
                  <a:pt x="208" y="144"/>
                  <a:pt x="251" y="218"/>
                </a:cubicBezTo>
                <a:cubicBezTo>
                  <a:pt x="51" y="320"/>
                  <a:pt x="51" y="320"/>
                  <a:pt x="51" y="320"/>
                </a:cubicBezTo>
              </a:path>
            </a:pathLst>
          </a:custGeom>
          <a:solidFill>
            <a:srgbClr val="AA5A12"/>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8" name="Freeform 82"/>
          <p:cNvSpPr>
            <a:spLocks/>
          </p:cNvSpPr>
          <p:nvPr/>
        </p:nvSpPr>
        <p:spPr bwMode="auto">
          <a:xfrm>
            <a:off x="4711700" y="2838450"/>
            <a:ext cx="1620838" cy="965200"/>
          </a:xfrm>
          <a:custGeom>
            <a:avLst/>
            <a:gdLst>
              <a:gd name="T0" fmla="*/ 0 w 490"/>
              <a:gd name="T1" fmla="*/ 244 h 292"/>
              <a:gd name="T2" fmla="*/ 126 w 490"/>
              <a:gd name="T3" fmla="*/ 0 h 292"/>
              <a:gd name="T4" fmla="*/ 434 w 490"/>
              <a:gd name="T5" fmla="*/ 35 h 292"/>
              <a:gd name="T6" fmla="*/ 490 w 490"/>
              <a:gd name="T7" fmla="*/ 292 h 292"/>
              <a:gd name="T8" fmla="*/ 0 w 490"/>
              <a:gd name="T9" fmla="*/ 244 h 292"/>
            </a:gdLst>
            <a:ahLst/>
            <a:cxnLst>
              <a:cxn ang="0">
                <a:pos x="T0" y="T1"/>
              </a:cxn>
              <a:cxn ang="0">
                <a:pos x="T2" y="T3"/>
              </a:cxn>
              <a:cxn ang="0">
                <a:pos x="T4" y="T5"/>
              </a:cxn>
              <a:cxn ang="0">
                <a:pos x="T6" y="T7"/>
              </a:cxn>
              <a:cxn ang="0">
                <a:pos x="T8" y="T9"/>
              </a:cxn>
            </a:cxnLst>
            <a:rect l="0" t="0" r="r" b="b"/>
            <a:pathLst>
              <a:path w="490" h="292">
                <a:moveTo>
                  <a:pt x="0" y="244"/>
                </a:moveTo>
                <a:cubicBezTo>
                  <a:pt x="43" y="161"/>
                  <a:pt x="86" y="78"/>
                  <a:pt x="126" y="0"/>
                </a:cubicBezTo>
                <a:cubicBezTo>
                  <a:pt x="434" y="35"/>
                  <a:pt x="434" y="35"/>
                  <a:pt x="434" y="35"/>
                </a:cubicBezTo>
                <a:cubicBezTo>
                  <a:pt x="452" y="117"/>
                  <a:pt x="471" y="205"/>
                  <a:pt x="490" y="292"/>
                </a:cubicBezTo>
                <a:lnTo>
                  <a:pt x="0" y="244"/>
                </a:lnTo>
                <a:close/>
              </a:path>
            </a:pathLst>
          </a:custGeom>
          <a:solidFill>
            <a:srgbClr val="E88126"/>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7" name="Freeform 81"/>
          <p:cNvSpPr>
            <a:spLocks/>
          </p:cNvSpPr>
          <p:nvPr/>
        </p:nvSpPr>
        <p:spPr bwMode="auto">
          <a:xfrm>
            <a:off x="4203700" y="3836988"/>
            <a:ext cx="2370138" cy="1063625"/>
          </a:xfrm>
          <a:custGeom>
            <a:avLst/>
            <a:gdLst>
              <a:gd name="T0" fmla="*/ 0 w 717"/>
              <a:gd name="T1" fmla="*/ 237 h 322"/>
              <a:gd name="T2" fmla="*/ 124 w 717"/>
              <a:gd name="T3" fmla="*/ 0 h 322"/>
              <a:gd name="T4" fmla="*/ 658 w 717"/>
              <a:gd name="T5" fmla="*/ 53 h 322"/>
              <a:gd name="T6" fmla="*/ 717 w 717"/>
              <a:gd name="T7" fmla="*/ 322 h 322"/>
              <a:gd name="T8" fmla="*/ 0 w 717"/>
              <a:gd name="T9" fmla="*/ 237 h 322"/>
            </a:gdLst>
            <a:ahLst/>
            <a:cxnLst>
              <a:cxn ang="0">
                <a:pos x="T0" y="T1"/>
              </a:cxn>
              <a:cxn ang="0">
                <a:pos x="T2" y="T3"/>
              </a:cxn>
              <a:cxn ang="0">
                <a:pos x="T4" y="T5"/>
              </a:cxn>
              <a:cxn ang="0">
                <a:pos x="T6" y="T7"/>
              </a:cxn>
              <a:cxn ang="0">
                <a:pos x="T8" y="T9"/>
              </a:cxn>
            </a:cxnLst>
            <a:rect l="0" t="0" r="r" b="b"/>
            <a:pathLst>
              <a:path w="717" h="322">
                <a:moveTo>
                  <a:pt x="0" y="237"/>
                </a:moveTo>
                <a:cubicBezTo>
                  <a:pt x="38" y="164"/>
                  <a:pt x="81" y="83"/>
                  <a:pt x="124" y="0"/>
                </a:cubicBezTo>
                <a:cubicBezTo>
                  <a:pt x="658" y="53"/>
                  <a:pt x="658" y="53"/>
                  <a:pt x="658" y="53"/>
                </a:cubicBezTo>
                <a:cubicBezTo>
                  <a:pt x="679" y="147"/>
                  <a:pt x="699" y="239"/>
                  <a:pt x="717" y="322"/>
                </a:cubicBezTo>
                <a:lnTo>
                  <a:pt x="0" y="237"/>
                </a:lnTo>
                <a:close/>
              </a:path>
            </a:pathLst>
          </a:custGeom>
          <a:solidFill>
            <a:srgbClr val="DCB50E"/>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121" name="Freeform 85"/>
          <p:cNvSpPr>
            <a:spLocks/>
          </p:cNvSpPr>
          <p:nvPr/>
        </p:nvSpPr>
        <p:spPr bwMode="auto">
          <a:xfrm>
            <a:off x="6378575" y="3641725"/>
            <a:ext cx="1109663" cy="1258888"/>
          </a:xfrm>
          <a:custGeom>
            <a:avLst/>
            <a:gdLst>
              <a:gd name="T0" fmla="*/ 0 w 336"/>
              <a:gd name="T1" fmla="*/ 112 h 381"/>
              <a:gd name="T2" fmla="*/ 218 w 336"/>
              <a:gd name="T3" fmla="*/ 0 h 381"/>
              <a:gd name="T4" fmla="*/ 336 w 336"/>
              <a:gd name="T5" fmla="*/ 202 h 381"/>
              <a:gd name="T6" fmla="*/ 59 w 336"/>
              <a:gd name="T7" fmla="*/ 381 h 381"/>
            </a:gdLst>
            <a:ahLst/>
            <a:cxnLst>
              <a:cxn ang="0">
                <a:pos x="T0" y="T1"/>
              </a:cxn>
              <a:cxn ang="0">
                <a:pos x="T2" y="T3"/>
              </a:cxn>
              <a:cxn ang="0">
                <a:pos x="T4" y="T5"/>
              </a:cxn>
              <a:cxn ang="0">
                <a:pos x="T6" y="T7"/>
              </a:cxn>
            </a:cxnLst>
            <a:rect l="0" t="0" r="r" b="b"/>
            <a:pathLst>
              <a:path w="336" h="381">
                <a:moveTo>
                  <a:pt x="0" y="112"/>
                </a:moveTo>
                <a:cubicBezTo>
                  <a:pt x="218" y="0"/>
                  <a:pt x="218" y="0"/>
                  <a:pt x="218" y="0"/>
                </a:cubicBezTo>
                <a:cubicBezTo>
                  <a:pt x="260" y="71"/>
                  <a:pt x="300" y="140"/>
                  <a:pt x="336" y="202"/>
                </a:cubicBezTo>
                <a:cubicBezTo>
                  <a:pt x="59" y="381"/>
                  <a:pt x="59" y="381"/>
                  <a:pt x="59" y="381"/>
                </a:cubicBezTo>
              </a:path>
            </a:pathLst>
          </a:custGeom>
          <a:solidFill>
            <a:srgbClr val="A2850A"/>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16" name="Freeform 80"/>
          <p:cNvSpPr>
            <a:spLocks/>
          </p:cNvSpPr>
          <p:nvPr/>
        </p:nvSpPr>
        <p:spPr bwMode="auto">
          <a:xfrm>
            <a:off x="3671888" y="4864100"/>
            <a:ext cx="3155950" cy="1200150"/>
          </a:xfrm>
          <a:custGeom>
            <a:avLst/>
            <a:gdLst>
              <a:gd name="T0" fmla="*/ 123 w 955"/>
              <a:gd name="T1" fmla="*/ 0 h 363"/>
              <a:gd name="T2" fmla="*/ 0 w 955"/>
              <a:gd name="T3" fmla="*/ 234 h 363"/>
              <a:gd name="T4" fmla="*/ 955 w 955"/>
              <a:gd name="T5" fmla="*/ 363 h 363"/>
              <a:gd name="T6" fmla="*/ 894 w 955"/>
              <a:gd name="T7" fmla="*/ 84 h 363"/>
              <a:gd name="T8" fmla="*/ 123 w 955"/>
              <a:gd name="T9" fmla="*/ 0 h 363"/>
            </a:gdLst>
            <a:ahLst/>
            <a:cxnLst>
              <a:cxn ang="0">
                <a:pos x="T0" y="T1"/>
              </a:cxn>
              <a:cxn ang="0">
                <a:pos x="T2" y="T3"/>
              </a:cxn>
              <a:cxn ang="0">
                <a:pos x="T4" y="T5"/>
              </a:cxn>
              <a:cxn ang="0">
                <a:pos x="T6" y="T7"/>
              </a:cxn>
              <a:cxn ang="0">
                <a:pos x="T8" y="T9"/>
              </a:cxn>
            </a:cxnLst>
            <a:rect l="0" t="0" r="r" b="b"/>
            <a:pathLst>
              <a:path w="955" h="363">
                <a:moveTo>
                  <a:pt x="123" y="0"/>
                </a:moveTo>
                <a:cubicBezTo>
                  <a:pt x="50" y="138"/>
                  <a:pt x="0" y="234"/>
                  <a:pt x="0" y="234"/>
                </a:cubicBezTo>
                <a:cubicBezTo>
                  <a:pt x="955" y="363"/>
                  <a:pt x="955" y="363"/>
                  <a:pt x="955" y="363"/>
                </a:cubicBezTo>
                <a:cubicBezTo>
                  <a:pt x="955" y="363"/>
                  <a:pt x="930" y="248"/>
                  <a:pt x="894" y="84"/>
                </a:cubicBezTo>
                <a:lnTo>
                  <a:pt x="123" y="0"/>
                </a:lnTo>
                <a:close/>
              </a:path>
            </a:pathLst>
          </a:custGeom>
          <a:solidFill>
            <a:srgbClr val="C9AED2"/>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122" name="Freeform 86"/>
          <p:cNvSpPr>
            <a:spLocks/>
          </p:cNvSpPr>
          <p:nvPr/>
        </p:nvSpPr>
        <p:spPr bwMode="auto">
          <a:xfrm>
            <a:off x="6632575" y="4516438"/>
            <a:ext cx="1358900" cy="1547813"/>
          </a:xfrm>
          <a:custGeom>
            <a:avLst/>
            <a:gdLst>
              <a:gd name="T0" fmla="*/ 64 w 411"/>
              <a:gd name="T1" fmla="*/ 468 h 468"/>
              <a:gd name="T2" fmla="*/ 410 w 411"/>
              <a:gd name="T3" fmla="*/ 195 h 468"/>
              <a:gd name="T4" fmla="*/ 297 w 411"/>
              <a:gd name="T5" fmla="*/ 0 h 468"/>
              <a:gd name="T6" fmla="*/ 0 w 411"/>
              <a:gd name="T7" fmla="*/ 197 h 468"/>
            </a:gdLst>
            <a:ahLst/>
            <a:cxnLst>
              <a:cxn ang="0">
                <a:pos x="T0" y="T1"/>
              </a:cxn>
              <a:cxn ang="0">
                <a:pos x="T2" y="T3"/>
              </a:cxn>
              <a:cxn ang="0">
                <a:pos x="T4" y="T5"/>
              </a:cxn>
              <a:cxn ang="0">
                <a:pos x="T6" y="T7"/>
              </a:cxn>
            </a:cxnLst>
            <a:rect l="0" t="0" r="r" b="b"/>
            <a:pathLst>
              <a:path w="411" h="468">
                <a:moveTo>
                  <a:pt x="64" y="468"/>
                </a:moveTo>
                <a:cubicBezTo>
                  <a:pt x="64" y="468"/>
                  <a:pt x="406" y="195"/>
                  <a:pt x="410" y="195"/>
                </a:cubicBezTo>
                <a:cubicBezTo>
                  <a:pt x="411" y="195"/>
                  <a:pt x="365" y="116"/>
                  <a:pt x="297" y="0"/>
                </a:cubicBezTo>
                <a:cubicBezTo>
                  <a:pt x="0" y="197"/>
                  <a:pt x="0" y="197"/>
                  <a:pt x="0" y="197"/>
                </a:cubicBezTo>
              </a:path>
            </a:pathLst>
          </a:custGeom>
          <a:solidFill>
            <a:srgbClr val="9259A3"/>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7" name="TextBox 16"/>
          <p:cNvSpPr txBox="1"/>
          <p:nvPr/>
        </p:nvSpPr>
        <p:spPr>
          <a:xfrm rot="19391665">
            <a:off x="6631544" y="4831812"/>
            <a:ext cx="1188292" cy="707886"/>
          </a:xfrm>
          <a:prstGeom prst="rect">
            <a:avLst/>
          </a:prstGeom>
          <a:noFill/>
        </p:spPr>
        <p:txBody>
          <a:bodyPr wrap="square" rtlCol="0">
            <a:spAutoFit/>
          </a:bodyPr>
          <a:lstStyle/>
          <a:p>
            <a:pPr algn="ctr"/>
            <a:r>
              <a:rPr lang="en-GB" sz="2000" b="0">
                <a:solidFill>
                  <a:schemeClr val="bg1"/>
                </a:solidFill>
                <a:effectLst/>
                <a:latin typeface="+mn-lt"/>
              </a:rPr>
              <a:t>Every lesson</a:t>
            </a:r>
          </a:p>
        </p:txBody>
      </p:sp>
      <p:sp>
        <p:nvSpPr>
          <p:cNvPr id="18" name="TextBox 17"/>
          <p:cNvSpPr txBox="1"/>
          <p:nvPr/>
        </p:nvSpPr>
        <p:spPr>
          <a:xfrm rot="19817353">
            <a:off x="6409188" y="3770973"/>
            <a:ext cx="957786" cy="830997"/>
          </a:xfrm>
          <a:prstGeom prst="rect">
            <a:avLst/>
          </a:prstGeom>
          <a:noFill/>
        </p:spPr>
        <p:txBody>
          <a:bodyPr wrap="square" rtlCol="0">
            <a:spAutoFit/>
          </a:bodyPr>
          <a:lstStyle/>
          <a:p>
            <a:pPr algn="ctr"/>
            <a:r>
              <a:rPr lang="en-GB" sz="1600" b="0">
                <a:solidFill>
                  <a:schemeClr val="bg1"/>
                </a:solidFill>
                <a:effectLst/>
                <a:latin typeface="+mn-lt"/>
              </a:rPr>
              <a:t>Every few weeks</a:t>
            </a:r>
          </a:p>
        </p:txBody>
      </p:sp>
      <p:sp>
        <p:nvSpPr>
          <p:cNvPr id="19" name="TextBox 18"/>
          <p:cNvSpPr txBox="1"/>
          <p:nvPr/>
        </p:nvSpPr>
        <p:spPr>
          <a:xfrm rot="19932370">
            <a:off x="6180859" y="2870892"/>
            <a:ext cx="698718" cy="738664"/>
          </a:xfrm>
          <a:prstGeom prst="rect">
            <a:avLst/>
          </a:prstGeom>
          <a:noFill/>
        </p:spPr>
        <p:txBody>
          <a:bodyPr wrap="square" rtlCol="0">
            <a:spAutoFit/>
          </a:bodyPr>
          <a:lstStyle/>
          <a:p>
            <a:pPr algn="ctr"/>
            <a:r>
              <a:rPr lang="en-GB" sz="1400" b="0">
                <a:solidFill>
                  <a:schemeClr val="bg1"/>
                </a:solidFill>
                <a:effectLst/>
                <a:latin typeface="+mn-lt"/>
              </a:rPr>
              <a:t>One per unit</a:t>
            </a:r>
          </a:p>
        </p:txBody>
      </p:sp>
      <p:sp>
        <p:nvSpPr>
          <p:cNvPr id="20" name="TextBox 19"/>
          <p:cNvSpPr txBox="1"/>
          <p:nvPr/>
        </p:nvSpPr>
        <p:spPr>
          <a:xfrm>
            <a:off x="1046410" y="4387455"/>
            <a:ext cx="2577853" cy="584775"/>
          </a:xfrm>
          <a:prstGeom prst="rect">
            <a:avLst/>
          </a:prstGeom>
          <a:noFill/>
        </p:spPr>
        <p:txBody>
          <a:bodyPr wrap="square" rtlCol="0">
            <a:spAutoFit/>
          </a:bodyPr>
          <a:lstStyle/>
          <a:p>
            <a:pPr algn="ctr"/>
            <a:r>
              <a:rPr lang="en-GB" sz="1600">
                <a:solidFill>
                  <a:schemeClr val="tx1"/>
                </a:solidFill>
                <a:latin typeface="+mn-lt"/>
              </a:rPr>
              <a:t>Recent and long term selected for interleaving</a:t>
            </a:r>
          </a:p>
        </p:txBody>
      </p:sp>
      <p:sp>
        <p:nvSpPr>
          <p:cNvPr id="21" name="TextBox 20"/>
          <p:cNvSpPr txBox="1"/>
          <p:nvPr/>
        </p:nvSpPr>
        <p:spPr>
          <a:xfrm>
            <a:off x="997375" y="3386514"/>
            <a:ext cx="3172103" cy="584775"/>
          </a:xfrm>
          <a:prstGeom prst="rect">
            <a:avLst/>
          </a:prstGeom>
          <a:noFill/>
        </p:spPr>
        <p:txBody>
          <a:bodyPr wrap="square" rtlCol="0">
            <a:spAutoFit/>
          </a:bodyPr>
          <a:lstStyle/>
          <a:p>
            <a:pPr algn="ctr"/>
            <a:r>
              <a:rPr lang="en-GB" sz="1600">
                <a:solidFill>
                  <a:schemeClr val="tx1"/>
                </a:solidFill>
                <a:latin typeface="+mn-lt"/>
              </a:rPr>
              <a:t>From the Knowledge Organiser – self studied homework</a:t>
            </a:r>
          </a:p>
        </p:txBody>
      </p:sp>
      <p:sp>
        <p:nvSpPr>
          <p:cNvPr id="22" name="TextBox 21"/>
          <p:cNvSpPr txBox="1"/>
          <p:nvPr/>
        </p:nvSpPr>
        <p:spPr>
          <a:xfrm>
            <a:off x="1376417" y="2369783"/>
            <a:ext cx="3552159" cy="584775"/>
          </a:xfrm>
          <a:prstGeom prst="rect">
            <a:avLst/>
          </a:prstGeom>
          <a:noFill/>
        </p:spPr>
        <p:txBody>
          <a:bodyPr wrap="square" rtlCol="0">
            <a:spAutoFit/>
          </a:bodyPr>
          <a:lstStyle/>
          <a:p>
            <a:pPr algn="ctr"/>
            <a:r>
              <a:rPr lang="en-GB" sz="1600">
                <a:solidFill>
                  <a:schemeClr val="tx1"/>
                </a:solidFill>
                <a:latin typeface="+mn-lt"/>
              </a:rPr>
              <a:t>Key learning from the current unit</a:t>
            </a:r>
          </a:p>
          <a:p>
            <a:pPr algn="ctr"/>
            <a:r>
              <a:rPr lang="en-GB" sz="1600">
                <a:solidFill>
                  <a:schemeClr val="tx1"/>
                </a:solidFill>
                <a:latin typeface="+mn-lt"/>
              </a:rPr>
              <a:t> - specific revision homework</a:t>
            </a:r>
          </a:p>
        </p:txBody>
      </p:sp>
      <p:sp>
        <p:nvSpPr>
          <p:cNvPr id="23" name="TextBox 22"/>
          <p:cNvSpPr txBox="1"/>
          <p:nvPr/>
        </p:nvSpPr>
        <p:spPr>
          <a:xfrm>
            <a:off x="1119265" y="1474672"/>
            <a:ext cx="4340242" cy="584775"/>
          </a:xfrm>
          <a:prstGeom prst="rect">
            <a:avLst/>
          </a:prstGeom>
          <a:noFill/>
        </p:spPr>
        <p:txBody>
          <a:bodyPr wrap="square" rtlCol="0">
            <a:spAutoFit/>
          </a:bodyPr>
          <a:lstStyle/>
          <a:p>
            <a:pPr algn="ctr"/>
            <a:r>
              <a:rPr lang="en-GB" sz="1600">
                <a:solidFill>
                  <a:schemeClr val="tx1"/>
                </a:solidFill>
                <a:latin typeface="+mn-lt"/>
              </a:rPr>
              <a:t>Key Assessment Point - Interleaved knowledge from the full course of study</a:t>
            </a:r>
          </a:p>
        </p:txBody>
      </p:sp>
      <p:sp>
        <p:nvSpPr>
          <p:cNvPr id="24" name="TextBox 23"/>
          <p:cNvSpPr txBox="1"/>
          <p:nvPr/>
        </p:nvSpPr>
        <p:spPr>
          <a:xfrm>
            <a:off x="8127736" y="3942809"/>
            <a:ext cx="2490922" cy="584775"/>
          </a:xfrm>
          <a:prstGeom prst="rect">
            <a:avLst/>
          </a:prstGeom>
          <a:noFill/>
        </p:spPr>
        <p:txBody>
          <a:bodyPr wrap="square" rtlCol="0">
            <a:spAutoFit/>
          </a:bodyPr>
          <a:lstStyle/>
          <a:p>
            <a:pPr algn="ctr"/>
            <a:r>
              <a:rPr lang="en-GB" sz="1600">
                <a:solidFill>
                  <a:schemeClr val="tx1"/>
                </a:solidFill>
                <a:latin typeface="+mn-lt"/>
              </a:rPr>
              <a:t>Self marked – no stakes</a:t>
            </a:r>
          </a:p>
          <a:p>
            <a:pPr algn="ctr"/>
            <a:r>
              <a:rPr lang="en-GB" sz="1600">
                <a:solidFill>
                  <a:schemeClr val="tx1"/>
                </a:solidFill>
                <a:latin typeface="+mn-lt"/>
              </a:rPr>
              <a:t>silent &amp; individual</a:t>
            </a:r>
          </a:p>
        </p:txBody>
      </p:sp>
      <p:sp>
        <p:nvSpPr>
          <p:cNvPr id="25" name="TextBox 24"/>
          <p:cNvSpPr txBox="1"/>
          <p:nvPr/>
        </p:nvSpPr>
        <p:spPr>
          <a:xfrm>
            <a:off x="7707159" y="3146480"/>
            <a:ext cx="2695681" cy="584775"/>
          </a:xfrm>
          <a:prstGeom prst="rect">
            <a:avLst/>
          </a:prstGeom>
          <a:noFill/>
        </p:spPr>
        <p:txBody>
          <a:bodyPr wrap="square" rtlCol="0">
            <a:spAutoFit/>
          </a:bodyPr>
          <a:lstStyle/>
          <a:p>
            <a:pPr algn="ctr"/>
            <a:r>
              <a:rPr lang="en-GB" sz="1600">
                <a:solidFill>
                  <a:schemeClr val="tx1"/>
                </a:solidFill>
                <a:latin typeface="+mn-lt"/>
              </a:rPr>
              <a:t>Peer marked – low stakes</a:t>
            </a:r>
            <a:br>
              <a:rPr lang="en-GB" sz="1600">
                <a:solidFill>
                  <a:schemeClr val="tx1"/>
                </a:solidFill>
                <a:latin typeface="+mn-lt"/>
              </a:rPr>
            </a:br>
            <a:r>
              <a:rPr lang="en-GB" sz="1600">
                <a:solidFill>
                  <a:schemeClr val="tx1"/>
                </a:solidFill>
                <a:latin typeface="+mn-lt"/>
              </a:rPr>
              <a:t> – whole class feedback</a:t>
            </a:r>
          </a:p>
        </p:txBody>
      </p:sp>
      <p:sp>
        <p:nvSpPr>
          <p:cNvPr id="26" name="TextBox 25"/>
          <p:cNvSpPr txBox="1"/>
          <p:nvPr/>
        </p:nvSpPr>
        <p:spPr>
          <a:xfrm>
            <a:off x="6917278" y="2320707"/>
            <a:ext cx="3901274" cy="584775"/>
          </a:xfrm>
          <a:prstGeom prst="rect">
            <a:avLst/>
          </a:prstGeom>
          <a:noFill/>
        </p:spPr>
        <p:txBody>
          <a:bodyPr wrap="square" rtlCol="0">
            <a:spAutoFit/>
          </a:bodyPr>
          <a:lstStyle/>
          <a:p>
            <a:pPr algn="ctr"/>
            <a:r>
              <a:rPr lang="en-GB" sz="1600">
                <a:solidFill>
                  <a:schemeClr val="tx1"/>
                </a:solidFill>
                <a:latin typeface="+mn-lt"/>
              </a:rPr>
              <a:t>Teacher marked – medium stakes personalised formative feedback</a:t>
            </a:r>
          </a:p>
        </p:txBody>
      </p:sp>
      <p:sp>
        <p:nvSpPr>
          <p:cNvPr id="27" name="TextBox 26"/>
          <p:cNvSpPr txBox="1"/>
          <p:nvPr/>
        </p:nvSpPr>
        <p:spPr>
          <a:xfrm>
            <a:off x="6487364" y="1413764"/>
            <a:ext cx="4688905" cy="584775"/>
          </a:xfrm>
          <a:prstGeom prst="rect">
            <a:avLst/>
          </a:prstGeom>
          <a:noFill/>
        </p:spPr>
        <p:txBody>
          <a:bodyPr wrap="square" rtlCol="0">
            <a:spAutoFit/>
          </a:bodyPr>
          <a:lstStyle/>
          <a:p>
            <a:pPr algn="ctr"/>
            <a:r>
              <a:rPr lang="en-GB" sz="1600">
                <a:solidFill>
                  <a:schemeClr val="tx1"/>
                </a:solidFill>
                <a:latin typeface="+mn-lt"/>
              </a:rPr>
              <a:t>Teacher marked &amp; moderated – high stakes summative mark informs reports</a:t>
            </a:r>
          </a:p>
        </p:txBody>
      </p:sp>
      <p:cxnSp>
        <p:nvCxnSpPr>
          <p:cNvPr id="28" name="Straight Connector 27"/>
          <p:cNvCxnSpPr/>
          <p:nvPr/>
        </p:nvCxnSpPr>
        <p:spPr>
          <a:xfrm flipV="1">
            <a:off x="1581912" y="2060433"/>
            <a:ext cx="3433976"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9" name="Straight Connector 28"/>
          <p:cNvCxnSpPr/>
          <p:nvPr/>
        </p:nvCxnSpPr>
        <p:spPr>
          <a:xfrm>
            <a:off x="5023218" y="2077032"/>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0" name="Straight Connector 29"/>
          <p:cNvCxnSpPr/>
          <p:nvPr/>
        </p:nvCxnSpPr>
        <p:spPr>
          <a:xfrm flipV="1">
            <a:off x="1856232" y="2948097"/>
            <a:ext cx="2577706"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1" name="Straight Connector 30"/>
          <p:cNvCxnSpPr/>
          <p:nvPr/>
        </p:nvCxnSpPr>
        <p:spPr>
          <a:xfrm>
            <a:off x="4494973" y="2964696"/>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2" name="Straight Connector 31"/>
          <p:cNvCxnSpPr/>
          <p:nvPr/>
        </p:nvCxnSpPr>
        <p:spPr>
          <a:xfrm>
            <a:off x="1376417" y="3971289"/>
            <a:ext cx="2613371"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3" name="Straight Connector 32"/>
          <p:cNvCxnSpPr/>
          <p:nvPr/>
        </p:nvCxnSpPr>
        <p:spPr>
          <a:xfrm>
            <a:off x="4026043" y="3989873"/>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4" name="Straight Connector 33"/>
          <p:cNvCxnSpPr/>
          <p:nvPr/>
        </p:nvCxnSpPr>
        <p:spPr>
          <a:xfrm flipV="1">
            <a:off x="1102221" y="4972491"/>
            <a:ext cx="2355432"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5" name="Straight Connector 34"/>
          <p:cNvCxnSpPr/>
          <p:nvPr/>
        </p:nvCxnSpPr>
        <p:spPr>
          <a:xfrm>
            <a:off x="3503937" y="4989090"/>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6" name="Straight Connector 35"/>
          <p:cNvCxnSpPr/>
          <p:nvPr/>
        </p:nvCxnSpPr>
        <p:spPr>
          <a:xfrm flipH="1">
            <a:off x="8191117" y="4559789"/>
            <a:ext cx="2484000"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7" name="Straight Connector 36"/>
          <p:cNvCxnSpPr/>
          <p:nvPr/>
        </p:nvCxnSpPr>
        <p:spPr>
          <a:xfrm flipH="1">
            <a:off x="7864762" y="4576388"/>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8" name="Straight Connector 37"/>
          <p:cNvCxnSpPr/>
          <p:nvPr/>
        </p:nvCxnSpPr>
        <p:spPr>
          <a:xfrm flipH="1">
            <a:off x="7692895" y="3740513"/>
            <a:ext cx="2700000"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9" name="Straight Connector 38"/>
          <p:cNvCxnSpPr/>
          <p:nvPr/>
        </p:nvCxnSpPr>
        <p:spPr>
          <a:xfrm flipH="1">
            <a:off x="7366539" y="3757112"/>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0" name="Straight Connector 39"/>
          <p:cNvCxnSpPr/>
          <p:nvPr/>
        </p:nvCxnSpPr>
        <p:spPr>
          <a:xfrm flipH="1">
            <a:off x="7205574" y="2905482"/>
            <a:ext cx="3187321" cy="1187"/>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1" name="Straight Connector 40"/>
          <p:cNvCxnSpPr/>
          <p:nvPr/>
        </p:nvCxnSpPr>
        <p:spPr>
          <a:xfrm flipH="1">
            <a:off x="6879219" y="2923268"/>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2" name="Straight Connector 41"/>
          <p:cNvCxnSpPr/>
          <p:nvPr/>
        </p:nvCxnSpPr>
        <p:spPr>
          <a:xfrm flipH="1">
            <a:off x="6691141" y="2006776"/>
            <a:ext cx="3863904"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3" name="Straight Connector 42"/>
          <p:cNvCxnSpPr/>
          <p:nvPr/>
        </p:nvCxnSpPr>
        <p:spPr>
          <a:xfrm flipH="1">
            <a:off x="6364785" y="2023375"/>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4" name="TextBox 43"/>
          <p:cNvSpPr txBox="1"/>
          <p:nvPr/>
        </p:nvSpPr>
        <p:spPr>
          <a:xfrm>
            <a:off x="2281076" y="794100"/>
            <a:ext cx="2804094" cy="461665"/>
          </a:xfrm>
          <a:prstGeom prst="rect">
            <a:avLst/>
          </a:prstGeom>
          <a:noFill/>
        </p:spPr>
        <p:txBody>
          <a:bodyPr wrap="square" rtlCol="0">
            <a:spAutoFit/>
          </a:bodyPr>
          <a:lstStyle/>
          <a:p>
            <a:r>
              <a:rPr lang="en-GB" sz="2400" b="1">
                <a:solidFill>
                  <a:schemeClr val="tx1"/>
                </a:solidFill>
                <a:latin typeface="+mn-lt"/>
              </a:rPr>
              <a:t>THE KNOWLEDGE</a:t>
            </a:r>
          </a:p>
        </p:txBody>
      </p:sp>
      <p:sp>
        <p:nvSpPr>
          <p:cNvPr id="45" name="TextBox 44"/>
          <p:cNvSpPr txBox="1"/>
          <p:nvPr/>
        </p:nvSpPr>
        <p:spPr>
          <a:xfrm>
            <a:off x="7257870" y="800300"/>
            <a:ext cx="2233602" cy="461665"/>
          </a:xfrm>
          <a:prstGeom prst="rect">
            <a:avLst/>
          </a:prstGeom>
          <a:noFill/>
        </p:spPr>
        <p:txBody>
          <a:bodyPr wrap="square" rtlCol="0">
            <a:spAutoFit/>
          </a:bodyPr>
          <a:lstStyle/>
          <a:p>
            <a:r>
              <a:rPr lang="en-GB" sz="2400" b="1">
                <a:solidFill>
                  <a:schemeClr val="tx1"/>
                </a:solidFill>
                <a:latin typeface="+mn-lt"/>
              </a:rPr>
              <a:t>THE PROCESS</a:t>
            </a:r>
          </a:p>
        </p:txBody>
      </p:sp>
      <p:sp>
        <p:nvSpPr>
          <p:cNvPr id="46" name="TextBox 45"/>
          <p:cNvSpPr txBox="1"/>
          <p:nvPr/>
        </p:nvSpPr>
        <p:spPr>
          <a:xfrm rot="484968">
            <a:off x="3913920" y="5238501"/>
            <a:ext cx="3206549" cy="461665"/>
          </a:xfrm>
          <a:prstGeom prst="rect">
            <a:avLst/>
          </a:prstGeom>
          <a:noFill/>
        </p:spPr>
        <p:txBody>
          <a:bodyPr wrap="square" rtlCol="0">
            <a:spAutoFit/>
          </a:bodyPr>
          <a:lstStyle/>
          <a:p>
            <a:r>
              <a:rPr lang="en-GB" sz="2400" b="1">
                <a:solidFill>
                  <a:schemeClr val="tx1"/>
                </a:solidFill>
                <a:latin typeface="+mn-lt"/>
              </a:rPr>
              <a:t>SPACED RETRIEVAL</a:t>
            </a:r>
          </a:p>
        </p:txBody>
      </p:sp>
      <p:sp>
        <p:nvSpPr>
          <p:cNvPr id="47" name="TextBox 46"/>
          <p:cNvSpPr txBox="1"/>
          <p:nvPr/>
        </p:nvSpPr>
        <p:spPr>
          <a:xfrm rot="406049">
            <a:off x="4411936" y="4196125"/>
            <a:ext cx="2274461" cy="400110"/>
          </a:xfrm>
          <a:prstGeom prst="rect">
            <a:avLst/>
          </a:prstGeom>
          <a:noFill/>
        </p:spPr>
        <p:txBody>
          <a:bodyPr wrap="square" rtlCol="0">
            <a:spAutoFit/>
          </a:bodyPr>
          <a:lstStyle/>
          <a:p>
            <a:r>
              <a:rPr lang="en-GB" sz="2000" b="1">
                <a:solidFill>
                  <a:schemeClr val="tx1"/>
                </a:solidFill>
                <a:latin typeface="+mn-lt"/>
              </a:rPr>
              <a:t>ROLLING RECALL</a:t>
            </a:r>
          </a:p>
        </p:txBody>
      </p:sp>
      <p:sp>
        <p:nvSpPr>
          <p:cNvPr id="48" name="TextBox 47"/>
          <p:cNvSpPr txBox="1"/>
          <p:nvPr/>
        </p:nvSpPr>
        <p:spPr>
          <a:xfrm rot="416738">
            <a:off x="4905504" y="2996719"/>
            <a:ext cx="1300614" cy="646331"/>
          </a:xfrm>
          <a:prstGeom prst="rect">
            <a:avLst/>
          </a:prstGeom>
          <a:noFill/>
        </p:spPr>
        <p:txBody>
          <a:bodyPr wrap="square" rtlCol="0">
            <a:spAutoFit/>
          </a:bodyPr>
          <a:lstStyle/>
          <a:p>
            <a:pPr algn="ctr"/>
            <a:r>
              <a:rPr lang="en-GB" b="1">
                <a:solidFill>
                  <a:srgbClr val="002060"/>
                </a:solidFill>
                <a:latin typeface="+mn-lt"/>
              </a:rPr>
              <a:t>CHECK POINT</a:t>
            </a:r>
          </a:p>
        </p:txBody>
      </p:sp>
      <p:sp>
        <p:nvSpPr>
          <p:cNvPr id="49" name="TextBox 48"/>
          <p:cNvSpPr txBox="1"/>
          <p:nvPr/>
        </p:nvSpPr>
        <p:spPr>
          <a:xfrm rot="416738">
            <a:off x="5338623" y="2234559"/>
            <a:ext cx="702504" cy="369332"/>
          </a:xfrm>
          <a:prstGeom prst="rect">
            <a:avLst/>
          </a:prstGeom>
          <a:noFill/>
        </p:spPr>
        <p:txBody>
          <a:bodyPr wrap="square" rtlCol="0">
            <a:spAutoFit/>
          </a:bodyPr>
          <a:lstStyle/>
          <a:p>
            <a:pPr algn="ctr"/>
            <a:r>
              <a:rPr lang="en-GB" b="1">
                <a:solidFill>
                  <a:schemeClr val="tx1"/>
                </a:solidFill>
                <a:latin typeface="+mn-lt"/>
              </a:rPr>
              <a:t>KAP</a:t>
            </a:r>
          </a:p>
        </p:txBody>
      </p:sp>
      <p:sp>
        <p:nvSpPr>
          <p:cNvPr id="52" name="Rectangle 51"/>
          <p:cNvSpPr/>
          <p:nvPr/>
        </p:nvSpPr>
        <p:spPr>
          <a:xfrm>
            <a:off x="0" y="6339146"/>
            <a:ext cx="12192000" cy="518854"/>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Chevron 52"/>
          <p:cNvSpPr/>
          <p:nvPr/>
        </p:nvSpPr>
        <p:spPr>
          <a:xfrm>
            <a:off x="2592980" y="6339146"/>
            <a:ext cx="6579896" cy="521686"/>
          </a:xfrm>
          <a:prstGeom prst="chevron">
            <a:avLst/>
          </a:prstGeom>
          <a:solidFill>
            <a:schemeClr val="accent5">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ALT ASSESSMENT PYRAMID</a:t>
            </a:r>
            <a:endParaRPr lang="en-GB" sz="1600" b="0">
              <a:solidFill>
                <a:schemeClr val="bg1"/>
              </a:solidFill>
            </a:endParaRPr>
          </a:p>
        </p:txBody>
      </p:sp>
      <p:pic>
        <p:nvPicPr>
          <p:cNvPr id="54" name="Picture 53"/>
          <p:cNvPicPr>
            <a:picLocks noChangeAspect="1"/>
          </p:cNvPicPr>
          <p:nvPr/>
        </p:nvPicPr>
        <p:blipFill rotWithShape="1">
          <a:blip r:embed="rId2" cstate="print">
            <a:extLst>
              <a:ext uri="{28A0092B-C50C-407E-A947-70E740481C1C}">
                <a14:useLocalDpi xmlns:a14="http://schemas.microsoft.com/office/drawing/2010/main" val="0"/>
              </a:ext>
            </a:extLst>
          </a:blip>
          <a:srcRect t="1" r="59982" b="-5988"/>
          <a:stretch/>
        </p:blipFill>
        <p:spPr>
          <a:xfrm>
            <a:off x="11645153" y="6420114"/>
            <a:ext cx="487873" cy="429535"/>
          </a:xfrm>
          <a:prstGeom prst="rect">
            <a:avLst/>
          </a:prstGeom>
        </p:spPr>
      </p:pic>
      <p:sp>
        <p:nvSpPr>
          <p:cNvPr id="3" name="AutoShape 3"/>
          <p:cNvSpPr>
            <a:spLocks noChangeAspect="1" noChangeArrowheads="1" noTextEdit="1"/>
          </p:cNvSpPr>
          <p:nvPr/>
        </p:nvSpPr>
        <p:spPr bwMode="auto">
          <a:xfrm>
            <a:off x="3651250" y="1466850"/>
            <a:ext cx="4352925" cy="46101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Freeform 5"/>
          <p:cNvSpPr>
            <a:spLocks/>
          </p:cNvSpPr>
          <p:nvPr/>
        </p:nvSpPr>
        <p:spPr bwMode="auto">
          <a:xfrm>
            <a:off x="5194300" y="2814638"/>
            <a:ext cx="39688" cy="42863"/>
          </a:xfrm>
          <a:custGeom>
            <a:avLst/>
            <a:gdLst>
              <a:gd name="T0" fmla="*/ 0 w 12"/>
              <a:gd name="T1" fmla="*/ 0 h 13"/>
              <a:gd name="T2" fmla="*/ 12 w 12"/>
              <a:gd name="T3" fmla="*/ 13 h 13"/>
            </a:gdLst>
            <a:ahLst/>
            <a:cxnLst>
              <a:cxn ang="0">
                <a:pos x="T0" y="T1"/>
              </a:cxn>
              <a:cxn ang="0">
                <a:pos x="T2" y="T3"/>
              </a:cxn>
            </a:cxnLst>
            <a:rect l="0" t="0" r="r" b="b"/>
            <a:pathLst>
              <a:path w="12" h="13">
                <a:moveTo>
                  <a:pt x="0" y="0"/>
                </a:moveTo>
                <a:cubicBezTo>
                  <a:pt x="4" y="4"/>
                  <a:pt x="8" y="9"/>
                  <a:pt x="12" y="13"/>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 name="Freeform 6"/>
          <p:cNvSpPr>
            <a:spLocks/>
          </p:cNvSpPr>
          <p:nvPr/>
        </p:nvSpPr>
        <p:spPr bwMode="auto">
          <a:xfrm>
            <a:off x="5273675" y="2789238"/>
            <a:ext cx="79375" cy="79375"/>
          </a:xfrm>
          <a:custGeom>
            <a:avLst/>
            <a:gdLst>
              <a:gd name="T0" fmla="*/ 0 w 24"/>
              <a:gd name="T1" fmla="*/ 0 h 24"/>
              <a:gd name="T2" fmla="*/ 24 w 24"/>
              <a:gd name="T3" fmla="*/ 24 h 24"/>
            </a:gdLst>
            <a:ahLst/>
            <a:cxnLst>
              <a:cxn ang="0">
                <a:pos x="T0" y="T1"/>
              </a:cxn>
              <a:cxn ang="0">
                <a:pos x="T2" y="T3"/>
              </a:cxn>
            </a:cxnLst>
            <a:rect l="0" t="0" r="r" b="b"/>
            <a:pathLst>
              <a:path w="24" h="24">
                <a:moveTo>
                  <a:pt x="0" y="0"/>
                </a:moveTo>
                <a:cubicBezTo>
                  <a:pt x="8" y="8"/>
                  <a:pt x="16" y="16"/>
                  <a:pt x="24" y="24"/>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6" name="Freeform 7"/>
          <p:cNvSpPr>
            <a:spLocks/>
          </p:cNvSpPr>
          <p:nvPr/>
        </p:nvSpPr>
        <p:spPr bwMode="auto">
          <a:xfrm>
            <a:off x="5349875" y="2759075"/>
            <a:ext cx="128588" cy="128588"/>
          </a:xfrm>
          <a:custGeom>
            <a:avLst/>
            <a:gdLst>
              <a:gd name="T0" fmla="*/ 0 w 39"/>
              <a:gd name="T1" fmla="*/ 0 h 39"/>
              <a:gd name="T2" fmla="*/ 39 w 39"/>
              <a:gd name="T3" fmla="*/ 39 h 39"/>
            </a:gdLst>
            <a:ahLst/>
            <a:cxnLst>
              <a:cxn ang="0">
                <a:pos x="T0" y="T1"/>
              </a:cxn>
              <a:cxn ang="0">
                <a:pos x="T2" y="T3"/>
              </a:cxn>
            </a:cxnLst>
            <a:rect l="0" t="0" r="r" b="b"/>
            <a:pathLst>
              <a:path w="39" h="39">
                <a:moveTo>
                  <a:pt x="0" y="0"/>
                </a:moveTo>
                <a:cubicBezTo>
                  <a:pt x="12" y="13"/>
                  <a:pt x="25" y="26"/>
                  <a:pt x="39" y="39"/>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7" name="Freeform 8"/>
          <p:cNvSpPr>
            <a:spLocks/>
          </p:cNvSpPr>
          <p:nvPr/>
        </p:nvSpPr>
        <p:spPr bwMode="auto">
          <a:xfrm>
            <a:off x="5426075" y="2732088"/>
            <a:ext cx="168275" cy="169863"/>
          </a:xfrm>
          <a:custGeom>
            <a:avLst/>
            <a:gdLst>
              <a:gd name="T0" fmla="*/ 0 w 51"/>
              <a:gd name="T1" fmla="*/ 0 h 51"/>
              <a:gd name="T2" fmla="*/ 51 w 51"/>
              <a:gd name="T3" fmla="*/ 51 h 51"/>
            </a:gdLst>
            <a:ahLst/>
            <a:cxnLst>
              <a:cxn ang="0">
                <a:pos x="T0" y="T1"/>
              </a:cxn>
              <a:cxn ang="0">
                <a:pos x="T2" y="T3"/>
              </a:cxn>
            </a:cxnLst>
            <a:rect l="0" t="0" r="r" b="b"/>
            <a:pathLst>
              <a:path w="51" h="51">
                <a:moveTo>
                  <a:pt x="0" y="0"/>
                </a:moveTo>
                <a:cubicBezTo>
                  <a:pt x="16" y="16"/>
                  <a:pt x="34" y="33"/>
                  <a:pt x="51" y="51"/>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 name="Freeform 9"/>
          <p:cNvSpPr>
            <a:spLocks/>
          </p:cNvSpPr>
          <p:nvPr/>
        </p:nvSpPr>
        <p:spPr bwMode="auto">
          <a:xfrm>
            <a:off x="5502275" y="2703513"/>
            <a:ext cx="207963" cy="207963"/>
          </a:xfrm>
          <a:custGeom>
            <a:avLst/>
            <a:gdLst>
              <a:gd name="T0" fmla="*/ 0 w 63"/>
              <a:gd name="T1" fmla="*/ 0 h 63"/>
              <a:gd name="T2" fmla="*/ 63 w 63"/>
              <a:gd name="T3" fmla="*/ 63 h 63"/>
            </a:gdLst>
            <a:ahLst/>
            <a:cxnLst>
              <a:cxn ang="0">
                <a:pos x="T0" y="T1"/>
              </a:cxn>
              <a:cxn ang="0">
                <a:pos x="T2" y="T3"/>
              </a:cxn>
            </a:cxnLst>
            <a:rect l="0" t="0" r="r" b="b"/>
            <a:pathLst>
              <a:path w="63" h="63">
                <a:moveTo>
                  <a:pt x="0" y="0"/>
                </a:moveTo>
                <a:cubicBezTo>
                  <a:pt x="20" y="20"/>
                  <a:pt x="42" y="42"/>
                  <a:pt x="63" y="63"/>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9" name="Freeform 10"/>
          <p:cNvSpPr>
            <a:spLocks/>
          </p:cNvSpPr>
          <p:nvPr/>
        </p:nvSpPr>
        <p:spPr bwMode="auto">
          <a:xfrm>
            <a:off x="5618163" y="2713038"/>
            <a:ext cx="217488" cy="217488"/>
          </a:xfrm>
          <a:custGeom>
            <a:avLst/>
            <a:gdLst>
              <a:gd name="T0" fmla="*/ 0 w 66"/>
              <a:gd name="T1" fmla="*/ 0 h 66"/>
              <a:gd name="T2" fmla="*/ 66 w 66"/>
              <a:gd name="T3" fmla="*/ 66 h 66"/>
            </a:gdLst>
            <a:ahLst/>
            <a:cxnLst>
              <a:cxn ang="0">
                <a:pos x="T0" y="T1"/>
              </a:cxn>
              <a:cxn ang="0">
                <a:pos x="T2" y="T3"/>
              </a:cxn>
            </a:cxnLst>
            <a:rect l="0" t="0" r="r" b="b"/>
            <a:pathLst>
              <a:path w="66" h="66">
                <a:moveTo>
                  <a:pt x="0" y="0"/>
                </a:moveTo>
                <a:cubicBezTo>
                  <a:pt x="22" y="22"/>
                  <a:pt x="45" y="45"/>
                  <a:pt x="66" y="66"/>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0" name="Freeform 11"/>
          <p:cNvSpPr>
            <a:spLocks/>
          </p:cNvSpPr>
          <p:nvPr/>
        </p:nvSpPr>
        <p:spPr bwMode="auto">
          <a:xfrm>
            <a:off x="5737225" y="2725738"/>
            <a:ext cx="214313" cy="214313"/>
          </a:xfrm>
          <a:custGeom>
            <a:avLst/>
            <a:gdLst>
              <a:gd name="T0" fmla="*/ 0 w 65"/>
              <a:gd name="T1" fmla="*/ 0 h 65"/>
              <a:gd name="T2" fmla="*/ 65 w 65"/>
              <a:gd name="T3" fmla="*/ 65 h 65"/>
            </a:gdLst>
            <a:ahLst/>
            <a:cxnLst>
              <a:cxn ang="0">
                <a:pos x="T0" y="T1"/>
              </a:cxn>
              <a:cxn ang="0">
                <a:pos x="T2" y="T3"/>
              </a:cxn>
            </a:cxnLst>
            <a:rect l="0" t="0" r="r" b="b"/>
            <a:pathLst>
              <a:path w="65" h="65">
                <a:moveTo>
                  <a:pt x="0" y="0"/>
                </a:moveTo>
                <a:cubicBezTo>
                  <a:pt x="22" y="22"/>
                  <a:pt x="45" y="45"/>
                  <a:pt x="65" y="65"/>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 name="Freeform 12"/>
          <p:cNvSpPr>
            <a:spLocks/>
          </p:cNvSpPr>
          <p:nvPr/>
        </p:nvSpPr>
        <p:spPr bwMode="auto">
          <a:xfrm>
            <a:off x="5845175" y="2728913"/>
            <a:ext cx="212725" cy="211138"/>
          </a:xfrm>
          <a:custGeom>
            <a:avLst/>
            <a:gdLst>
              <a:gd name="T0" fmla="*/ 0 w 64"/>
              <a:gd name="T1" fmla="*/ 0 h 64"/>
              <a:gd name="T2" fmla="*/ 64 w 64"/>
              <a:gd name="T3" fmla="*/ 64 h 64"/>
            </a:gdLst>
            <a:ahLst/>
            <a:cxnLst>
              <a:cxn ang="0">
                <a:pos x="T0" y="T1"/>
              </a:cxn>
              <a:cxn ang="0">
                <a:pos x="T2" y="T3"/>
              </a:cxn>
            </a:cxnLst>
            <a:rect l="0" t="0" r="r" b="b"/>
            <a:pathLst>
              <a:path w="64" h="64">
                <a:moveTo>
                  <a:pt x="0" y="0"/>
                </a:moveTo>
                <a:cubicBezTo>
                  <a:pt x="23" y="23"/>
                  <a:pt x="45" y="45"/>
                  <a:pt x="64" y="64"/>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2" name="Freeform 13"/>
          <p:cNvSpPr>
            <a:spLocks/>
          </p:cNvSpPr>
          <p:nvPr/>
        </p:nvSpPr>
        <p:spPr bwMode="auto">
          <a:xfrm>
            <a:off x="5969000" y="2749550"/>
            <a:ext cx="204788" cy="204788"/>
          </a:xfrm>
          <a:custGeom>
            <a:avLst/>
            <a:gdLst>
              <a:gd name="T0" fmla="*/ 0 w 62"/>
              <a:gd name="T1" fmla="*/ 0 h 62"/>
              <a:gd name="T2" fmla="*/ 62 w 62"/>
              <a:gd name="T3" fmla="*/ 62 h 62"/>
            </a:gdLst>
            <a:ahLst/>
            <a:cxnLst>
              <a:cxn ang="0">
                <a:pos x="T0" y="T1"/>
              </a:cxn>
              <a:cxn ang="0">
                <a:pos x="T2" y="T3"/>
              </a:cxn>
            </a:cxnLst>
            <a:rect l="0" t="0" r="r" b="b"/>
            <a:pathLst>
              <a:path w="62" h="62">
                <a:moveTo>
                  <a:pt x="0" y="0"/>
                </a:moveTo>
                <a:cubicBezTo>
                  <a:pt x="24" y="23"/>
                  <a:pt x="46" y="45"/>
                  <a:pt x="62" y="62"/>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3" name="Freeform 14"/>
          <p:cNvSpPr>
            <a:spLocks/>
          </p:cNvSpPr>
          <p:nvPr/>
        </p:nvSpPr>
        <p:spPr bwMode="auto">
          <a:xfrm>
            <a:off x="6086475" y="2762250"/>
            <a:ext cx="166688" cy="165100"/>
          </a:xfrm>
          <a:custGeom>
            <a:avLst/>
            <a:gdLst>
              <a:gd name="T0" fmla="*/ 0 w 50"/>
              <a:gd name="T1" fmla="*/ 0 h 50"/>
              <a:gd name="T2" fmla="*/ 50 w 50"/>
              <a:gd name="T3" fmla="*/ 50 h 50"/>
            </a:gdLst>
            <a:ahLst/>
            <a:cxnLst>
              <a:cxn ang="0">
                <a:pos x="T0" y="T1"/>
              </a:cxn>
              <a:cxn ang="0">
                <a:pos x="T2" y="T3"/>
              </a:cxn>
            </a:cxnLst>
            <a:rect l="0" t="0" r="r" b="b"/>
            <a:pathLst>
              <a:path w="50" h="50">
                <a:moveTo>
                  <a:pt x="0" y="0"/>
                </a:moveTo>
                <a:cubicBezTo>
                  <a:pt x="19" y="19"/>
                  <a:pt x="37" y="36"/>
                  <a:pt x="50" y="50"/>
                </a:cubicBezTo>
              </a:path>
            </a:pathLst>
          </a:custGeom>
          <a:no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5" name="Freeform 15"/>
          <p:cNvSpPr>
            <a:spLocks/>
          </p:cNvSpPr>
          <p:nvPr/>
        </p:nvSpPr>
        <p:spPr bwMode="auto">
          <a:xfrm>
            <a:off x="6159500" y="2728913"/>
            <a:ext cx="168275" cy="168275"/>
          </a:xfrm>
          <a:custGeom>
            <a:avLst/>
            <a:gdLst>
              <a:gd name="T0" fmla="*/ 0 w 51"/>
              <a:gd name="T1" fmla="*/ 0 h 51"/>
              <a:gd name="T2" fmla="*/ 51 w 51"/>
              <a:gd name="T3" fmla="*/ 51 h 51"/>
            </a:gdLst>
            <a:ahLst/>
            <a:cxnLst>
              <a:cxn ang="0">
                <a:pos x="T0" y="T1"/>
              </a:cxn>
              <a:cxn ang="0">
                <a:pos x="T2" y="T3"/>
              </a:cxn>
            </a:cxnLst>
            <a:rect l="0" t="0" r="r" b="b"/>
            <a:pathLst>
              <a:path w="51" h="51">
                <a:moveTo>
                  <a:pt x="0" y="0"/>
                </a:moveTo>
                <a:cubicBezTo>
                  <a:pt x="21" y="20"/>
                  <a:pt x="39" y="38"/>
                  <a:pt x="51" y="51"/>
                </a:cubicBezTo>
              </a:path>
            </a:pathLst>
          </a:custGeom>
          <a:solidFill>
            <a:srgbClr val="F4D75A"/>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6" name="Freeform 16"/>
          <p:cNvSpPr>
            <a:spLocks/>
          </p:cNvSpPr>
          <p:nvPr/>
        </p:nvSpPr>
        <p:spPr bwMode="auto">
          <a:xfrm>
            <a:off x="6269038" y="2732088"/>
            <a:ext cx="112713" cy="112713"/>
          </a:xfrm>
          <a:custGeom>
            <a:avLst/>
            <a:gdLst>
              <a:gd name="T0" fmla="*/ 0 w 34"/>
              <a:gd name="T1" fmla="*/ 0 h 34"/>
              <a:gd name="T2" fmla="*/ 34 w 34"/>
              <a:gd name="T3" fmla="*/ 34 h 34"/>
            </a:gdLst>
            <a:ahLst/>
            <a:cxnLst>
              <a:cxn ang="0">
                <a:pos x="T0" y="T1"/>
              </a:cxn>
              <a:cxn ang="0">
                <a:pos x="T2" y="T3"/>
              </a:cxn>
            </a:cxnLst>
            <a:rect l="0" t="0" r="r" b="b"/>
            <a:pathLst>
              <a:path w="34" h="34">
                <a:moveTo>
                  <a:pt x="0" y="0"/>
                </a:moveTo>
                <a:cubicBezTo>
                  <a:pt x="13" y="13"/>
                  <a:pt x="25" y="25"/>
                  <a:pt x="34" y="34"/>
                </a:cubicBezTo>
              </a:path>
            </a:pathLst>
          </a:custGeom>
          <a:solidFill>
            <a:srgbClr val="F4D75A"/>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0" name="Freeform 17"/>
          <p:cNvSpPr>
            <a:spLocks/>
          </p:cNvSpPr>
          <p:nvPr/>
        </p:nvSpPr>
        <p:spPr bwMode="auto">
          <a:xfrm>
            <a:off x="6381750" y="2740025"/>
            <a:ext cx="73025" cy="71438"/>
          </a:xfrm>
          <a:custGeom>
            <a:avLst/>
            <a:gdLst>
              <a:gd name="T0" fmla="*/ 0 w 22"/>
              <a:gd name="T1" fmla="*/ 0 h 22"/>
              <a:gd name="T2" fmla="*/ 22 w 22"/>
              <a:gd name="T3" fmla="*/ 22 h 22"/>
            </a:gdLst>
            <a:ahLst/>
            <a:cxnLst>
              <a:cxn ang="0">
                <a:pos x="T0" y="T1"/>
              </a:cxn>
              <a:cxn ang="0">
                <a:pos x="T2" y="T3"/>
              </a:cxn>
            </a:cxnLst>
            <a:rect l="0" t="0" r="r" b="b"/>
            <a:pathLst>
              <a:path w="22" h="22">
                <a:moveTo>
                  <a:pt x="0" y="0"/>
                </a:moveTo>
                <a:cubicBezTo>
                  <a:pt x="9" y="9"/>
                  <a:pt x="16" y="16"/>
                  <a:pt x="22" y="22"/>
                </a:cubicBezTo>
              </a:path>
            </a:pathLst>
          </a:custGeom>
          <a:noFill/>
          <a:ln w="11113"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1" name="Freeform 18"/>
          <p:cNvSpPr>
            <a:spLocks/>
          </p:cNvSpPr>
          <p:nvPr/>
        </p:nvSpPr>
        <p:spPr bwMode="auto">
          <a:xfrm>
            <a:off x="6489700" y="2743200"/>
            <a:ext cx="26988" cy="25400"/>
          </a:xfrm>
          <a:custGeom>
            <a:avLst/>
            <a:gdLst>
              <a:gd name="T0" fmla="*/ 0 w 8"/>
              <a:gd name="T1" fmla="*/ 0 h 8"/>
              <a:gd name="T2" fmla="*/ 8 w 8"/>
              <a:gd name="T3" fmla="*/ 8 h 8"/>
            </a:gdLst>
            <a:ahLst/>
            <a:cxnLst>
              <a:cxn ang="0">
                <a:pos x="T0" y="T1"/>
              </a:cxn>
              <a:cxn ang="0">
                <a:pos x="T2" y="T3"/>
              </a:cxn>
            </a:cxnLst>
            <a:rect l="0" t="0" r="r" b="b"/>
            <a:pathLst>
              <a:path w="8" h="8">
                <a:moveTo>
                  <a:pt x="0" y="0"/>
                </a:moveTo>
                <a:cubicBezTo>
                  <a:pt x="3" y="3"/>
                  <a:pt x="6" y="6"/>
                  <a:pt x="8" y="8"/>
                </a:cubicBezTo>
              </a:path>
            </a:pathLst>
          </a:custGeom>
          <a:solidFill>
            <a:srgbClr val="E88126"/>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5" name="Freeform 19"/>
          <p:cNvSpPr>
            <a:spLocks/>
          </p:cNvSpPr>
          <p:nvPr/>
        </p:nvSpPr>
        <p:spPr bwMode="auto">
          <a:xfrm>
            <a:off x="4672013" y="3794125"/>
            <a:ext cx="53975" cy="52388"/>
          </a:xfrm>
          <a:custGeom>
            <a:avLst/>
            <a:gdLst>
              <a:gd name="T0" fmla="*/ 0 w 16"/>
              <a:gd name="T1" fmla="*/ 0 h 16"/>
              <a:gd name="T2" fmla="*/ 16 w 16"/>
              <a:gd name="T3" fmla="*/ 16 h 16"/>
            </a:gdLst>
            <a:ahLst/>
            <a:cxnLst>
              <a:cxn ang="0">
                <a:pos x="T0" y="T1"/>
              </a:cxn>
              <a:cxn ang="0">
                <a:pos x="T2" y="T3"/>
              </a:cxn>
            </a:cxnLst>
            <a:rect l="0" t="0" r="r" b="b"/>
            <a:pathLst>
              <a:path w="16" h="16">
                <a:moveTo>
                  <a:pt x="0" y="0"/>
                </a:moveTo>
                <a:cubicBezTo>
                  <a:pt x="4" y="5"/>
                  <a:pt x="10" y="10"/>
                  <a:pt x="16" y="16"/>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56" name="Freeform 20"/>
          <p:cNvSpPr>
            <a:spLocks/>
          </p:cNvSpPr>
          <p:nvPr/>
        </p:nvSpPr>
        <p:spPr bwMode="auto">
          <a:xfrm>
            <a:off x="4751388" y="3770313"/>
            <a:ext cx="82550" cy="82550"/>
          </a:xfrm>
          <a:custGeom>
            <a:avLst/>
            <a:gdLst>
              <a:gd name="T0" fmla="*/ 0 w 25"/>
              <a:gd name="T1" fmla="*/ 0 h 25"/>
              <a:gd name="T2" fmla="*/ 25 w 25"/>
              <a:gd name="T3" fmla="*/ 25 h 25"/>
            </a:gdLst>
            <a:ahLst/>
            <a:cxnLst>
              <a:cxn ang="0">
                <a:pos x="T0" y="T1"/>
              </a:cxn>
              <a:cxn ang="0">
                <a:pos x="T2" y="T3"/>
              </a:cxn>
            </a:cxnLst>
            <a:rect l="0" t="0" r="r" b="b"/>
            <a:pathLst>
              <a:path w="25" h="25">
                <a:moveTo>
                  <a:pt x="0" y="0"/>
                </a:moveTo>
                <a:cubicBezTo>
                  <a:pt x="7" y="7"/>
                  <a:pt x="16" y="16"/>
                  <a:pt x="25" y="25"/>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57" name="Freeform 21"/>
          <p:cNvSpPr>
            <a:spLocks/>
          </p:cNvSpPr>
          <p:nvPr/>
        </p:nvSpPr>
        <p:spPr bwMode="auto">
          <a:xfrm>
            <a:off x="4830763" y="3743325"/>
            <a:ext cx="112713" cy="112713"/>
          </a:xfrm>
          <a:custGeom>
            <a:avLst/>
            <a:gdLst>
              <a:gd name="T0" fmla="*/ 0 w 34"/>
              <a:gd name="T1" fmla="*/ 0 h 34"/>
              <a:gd name="T2" fmla="*/ 34 w 34"/>
              <a:gd name="T3" fmla="*/ 34 h 34"/>
            </a:gdLst>
            <a:ahLst/>
            <a:cxnLst>
              <a:cxn ang="0">
                <a:pos x="T0" y="T1"/>
              </a:cxn>
              <a:cxn ang="0">
                <a:pos x="T2" y="T3"/>
              </a:cxn>
            </a:cxnLst>
            <a:rect l="0" t="0" r="r" b="b"/>
            <a:pathLst>
              <a:path w="34" h="34">
                <a:moveTo>
                  <a:pt x="0" y="0"/>
                </a:moveTo>
                <a:cubicBezTo>
                  <a:pt x="9" y="9"/>
                  <a:pt x="21" y="21"/>
                  <a:pt x="34" y="34"/>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58" name="Freeform 22"/>
          <p:cNvSpPr>
            <a:spLocks/>
          </p:cNvSpPr>
          <p:nvPr/>
        </p:nvSpPr>
        <p:spPr bwMode="auto">
          <a:xfrm>
            <a:off x="4900613" y="3706813"/>
            <a:ext cx="182563" cy="182563"/>
          </a:xfrm>
          <a:custGeom>
            <a:avLst/>
            <a:gdLst>
              <a:gd name="T0" fmla="*/ 0 w 55"/>
              <a:gd name="T1" fmla="*/ 0 h 55"/>
              <a:gd name="T2" fmla="*/ 55 w 55"/>
              <a:gd name="T3" fmla="*/ 55 h 55"/>
            </a:gdLst>
            <a:ahLst/>
            <a:cxnLst>
              <a:cxn ang="0">
                <a:pos x="T0" y="T1"/>
              </a:cxn>
              <a:cxn ang="0">
                <a:pos x="T2" y="T3"/>
              </a:cxn>
            </a:cxnLst>
            <a:rect l="0" t="0" r="r" b="b"/>
            <a:pathLst>
              <a:path w="55" h="55">
                <a:moveTo>
                  <a:pt x="0" y="0"/>
                </a:moveTo>
                <a:cubicBezTo>
                  <a:pt x="15" y="15"/>
                  <a:pt x="34" y="34"/>
                  <a:pt x="55" y="55"/>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59" name="Freeform 23"/>
          <p:cNvSpPr>
            <a:spLocks/>
          </p:cNvSpPr>
          <p:nvPr/>
        </p:nvSpPr>
        <p:spPr bwMode="auto">
          <a:xfrm>
            <a:off x="4976813" y="3678238"/>
            <a:ext cx="217488" cy="217488"/>
          </a:xfrm>
          <a:custGeom>
            <a:avLst/>
            <a:gdLst>
              <a:gd name="T0" fmla="*/ 0 w 66"/>
              <a:gd name="T1" fmla="*/ 0 h 66"/>
              <a:gd name="T2" fmla="*/ 66 w 66"/>
              <a:gd name="T3" fmla="*/ 66 h 66"/>
            </a:gdLst>
            <a:ahLst/>
            <a:cxnLst>
              <a:cxn ang="0">
                <a:pos x="T0" y="T1"/>
              </a:cxn>
              <a:cxn ang="0">
                <a:pos x="T2" y="T3"/>
              </a:cxn>
            </a:cxnLst>
            <a:rect l="0" t="0" r="r" b="b"/>
            <a:pathLst>
              <a:path w="66" h="66">
                <a:moveTo>
                  <a:pt x="0" y="0"/>
                </a:moveTo>
                <a:cubicBezTo>
                  <a:pt x="18" y="18"/>
                  <a:pt x="41" y="41"/>
                  <a:pt x="66" y="66"/>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60" name="Freeform 24"/>
          <p:cNvSpPr>
            <a:spLocks/>
          </p:cNvSpPr>
          <p:nvPr/>
        </p:nvSpPr>
        <p:spPr bwMode="auto">
          <a:xfrm>
            <a:off x="5095875" y="3690938"/>
            <a:ext cx="217488" cy="217488"/>
          </a:xfrm>
          <a:custGeom>
            <a:avLst/>
            <a:gdLst>
              <a:gd name="T0" fmla="*/ 0 w 66"/>
              <a:gd name="T1" fmla="*/ 0 h 66"/>
              <a:gd name="T2" fmla="*/ 66 w 66"/>
              <a:gd name="T3" fmla="*/ 66 h 66"/>
            </a:gdLst>
            <a:ahLst/>
            <a:cxnLst>
              <a:cxn ang="0">
                <a:pos x="T0" y="T1"/>
              </a:cxn>
              <a:cxn ang="0">
                <a:pos x="T2" y="T3"/>
              </a:cxn>
            </a:cxnLst>
            <a:rect l="0" t="0" r="r" b="b"/>
            <a:pathLst>
              <a:path w="66" h="66">
                <a:moveTo>
                  <a:pt x="0" y="0"/>
                </a:moveTo>
                <a:cubicBezTo>
                  <a:pt x="19" y="20"/>
                  <a:pt x="42" y="42"/>
                  <a:pt x="66" y="66"/>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61" name="Freeform 25"/>
          <p:cNvSpPr>
            <a:spLocks/>
          </p:cNvSpPr>
          <p:nvPr/>
        </p:nvSpPr>
        <p:spPr bwMode="auto">
          <a:xfrm>
            <a:off x="5218113" y="3706813"/>
            <a:ext cx="201613" cy="204788"/>
          </a:xfrm>
          <a:custGeom>
            <a:avLst/>
            <a:gdLst>
              <a:gd name="T0" fmla="*/ 0 w 61"/>
              <a:gd name="T1" fmla="*/ 0 h 62"/>
              <a:gd name="T2" fmla="*/ 61 w 61"/>
              <a:gd name="T3" fmla="*/ 62 h 62"/>
            </a:gdLst>
            <a:ahLst/>
            <a:cxnLst>
              <a:cxn ang="0">
                <a:pos x="T0" y="T1"/>
              </a:cxn>
              <a:cxn ang="0">
                <a:pos x="T2" y="T3"/>
              </a:cxn>
            </a:cxnLst>
            <a:rect l="0" t="0" r="r" b="b"/>
            <a:pathLst>
              <a:path w="61" h="62">
                <a:moveTo>
                  <a:pt x="0" y="0"/>
                </a:moveTo>
                <a:cubicBezTo>
                  <a:pt x="19" y="19"/>
                  <a:pt x="40" y="40"/>
                  <a:pt x="61" y="62"/>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2" name="Freeform 26"/>
          <p:cNvSpPr>
            <a:spLocks/>
          </p:cNvSpPr>
          <p:nvPr/>
        </p:nvSpPr>
        <p:spPr bwMode="auto">
          <a:xfrm>
            <a:off x="5330825" y="3714750"/>
            <a:ext cx="211138" cy="214313"/>
          </a:xfrm>
          <a:custGeom>
            <a:avLst/>
            <a:gdLst>
              <a:gd name="T0" fmla="*/ 0 w 64"/>
              <a:gd name="T1" fmla="*/ 0 h 65"/>
              <a:gd name="T2" fmla="*/ 64 w 64"/>
              <a:gd name="T3" fmla="*/ 65 h 65"/>
            </a:gdLst>
            <a:ahLst/>
            <a:cxnLst>
              <a:cxn ang="0">
                <a:pos x="T0" y="T1"/>
              </a:cxn>
              <a:cxn ang="0">
                <a:pos x="T2" y="T3"/>
              </a:cxn>
            </a:cxnLst>
            <a:rect l="0" t="0" r="r" b="b"/>
            <a:pathLst>
              <a:path w="64" h="65">
                <a:moveTo>
                  <a:pt x="0" y="0"/>
                </a:moveTo>
                <a:cubicBezTo>
                  <a:pt x="20" y="21"/>
                  <a:pt x="42" y="43"/>
                  <a:pt x="64" y="65"/>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3" name="Freeform 27"/>
          <p:cNvSpPr>
            <a:spLocks/>
          </p:cNvSpPr>
          <p:nvPr/>
        </p:nvSpPr>
        <p:spPr bwMode="auto">
          <a:xfrm>
            <a:off x="5438775" y="3721100"/>
            <a:ext cx="228600" cy="223838"/>
          </a:xfrm>
          <a:custGeom>
            <a:avLst/>
            <a:gdLst>
              <a:gd name="T0" fmla="*/ 0 w 69"/>
              <a:gd name="T1" fmla="*/ 0 h 68"/>
              <a:gd name="T2" fmla="*/ 69 w 69"/>
              <a:gd name="T3" fmla="*/ 68 h 68"/>
            </a:gdLst>
            <a:ahLst/>
            <a:cxnLst>
              <a:cxn ang="0">
                <a:pos x="T0" y="T1"/>
              </a:cxn>
              <a:cxn ang="0">
                <a:pos x="T2" y="T3"/>
              </a:cxn>
            </a:cxnLst>
            <a:rect l="0" t="0" r="r" b="b"/>
            <a:pathLst>
              <a:path w="69" h="68">
                <a:moveTo>
                  <a:pt x="0" y="0"/>
                </a:moveTo>
                <a:cubicBezTo>
                  <a:pt x="22" y="22"/>
                  <a:pt x="45" y="45"/>
                  <a:pt x="69" y="68"/>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4" name="Freeform 28"/>
          <p:cNvSpPr>
            <a:spLocks/>
          </p:cNvSpPr>
          <p:nvPr/>
        </p:nvSpPr>
        <p:spPr bwMode="auto">
          <a:xfrm>
            <a:off x="5551488" y="3727450"/>
            <a:ext cx="222250" cy="220663"/>
          </a:xfrm>
          <a:custGeom>
            <a:avLst/>
            <a:gdLst>
              <a:gd name="T0" fmla="*/ 0 w 67"/>
              <a:gd name="T1" fmla="*/ 0 h 67"/>
              <a:gd name="T2" fmla="*/ 67 w 67"/>
              <a:gd name="T3" fmla="*/ 67 h 67"/>
            </a:gdLst>
            <a:ahLst/>
            <a:cxnLst>
              <a:cxn ang="0">
                <a:pos x="T0" y="T1"/>
              </a:cxn>
              <a:cxn ang="0">
                <a:pos x="T2" y="T3"/>
              </a:cxn>
            </a:cxnLst>
            <a:rect l="0" t="0" r="r" b="b"/>
            <a:pathLst>
              <a:path w="67" h="67">
                <a:moveTo>
                  <a:pt x="0" y="0"/>
                </a:moveTo>
                <a:cubicBezTo>
                  <a:pt x="22" y="22"/>
                  <a:pt x="45" y="45"/>
                  <a:pt x="67" y="67"/>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5" name="Freeform 29"/>
          <p:cNvSpPr>
            <a:spLocks/>
          </p:cNvSpPr>
          <p:nvPr/>
        </p:nvSpPr>
        <p:spPr bwMode="auto">
          <a:xfrm>
            <a:off x="5676900" y="3746500"/>
            <a:ext cx="215900" cy="215900"/>
          </a:xfrm>
          <a:custGeom>
            <a:avLst/>
            <a:gdLst>
              <a:gd name="T0" fmla="*/ 0 w 65"/>
              <a:gd name="T1" fmla="*/ 0 h 65"/>
              <a:gd name="T2" fmla="*/ 65 w 65"/>
              <a:gd name="T3" fmla="*/ 65 h 65"/>
            </a:gdLst>
            <a:ahLst/>
            <a:cxnLst>
              <a:cxn ang="0">
                <a:pos x="T0" y="T1"/>
              </a:cxn>
              <a:cxn ang="0">
                <a:pos x="T2" y="T3"/>
              </a:cxn>
            </a:cxnLst>
            <a:rect l="0" t="0" r="r" b="b"/>
            <a:pathLst>
              <a:path w="65" h="65">
                <a:moveTo>
                  <a:pt x="0" y="0"/>
                </a:moveTo>
                <a:cubicBezTo>
                  <a:pt x="22" y="21"/>
                  <a:pt x="44" y="44"/>
                  <a:pt x="65" y="65"/>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6" name="Freeform 30"/>
          <p:cNvSpPr>
            <a:spLocks/>
          </p:cNvSpPr>
          <p:nvPr/>
        </p:nvSpPr>
        <p:spPr bwMode="auto">
          <a:xfrm>
            <a:off x="5786438" y="3749675"/>
            <a:ext cx="234950" cy="234950"/>
          </a:xfrm>
          <a:custGeom>
            <a:avLst/>
            <a:gdLst>
              <a:gd name="T0" fmla="*/ 0 w 71"/>
              <a:gd name="T1" fmla="*/ 0 h 71"/>
              <a:gd name="T2" fmla="*/ 71 w 71"/>
              <a:gd name="T3" fmla="*/ 71 h 71"/>
            </a:gdLst>
            <a:ahLst/>
            <a:cxnLst>
              <a:cxn ang="0">
                <a:pos x="T0" y="T1"/>
              </a:cxn>
              <a:cxn ang="0">
                <a:pos x="T2" y="T3"/>
              </a:cxn>
            </a:cxnLst>
            <a:rect l="0" t="0" r="r" b="b"/>
            <a:pathLst>
              <a:path w="71" h="71">
                <a:moveTo>
                  <a:pt x="0" y="0"/>
                </a:moveTo>
                <a:cubicBezTo>
                  <a:pt x="24" y="24"/>
                  <a:pt x="48" y="48"/>
                  <a:pt x="71" y="71"/>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7" name="Freeform 31"/>
          <p:cNvSpPr>
            <a:spLocks/>
          </p:cNvSpPr>
          <p:nvPr/>
        </p:nvSpPr>
        <p:spPr bwMode="auto">
          <a:xfrm>
            <a:off x="5905500" y="3763963"/>
            <a:ext cx="225425" cy="227013"/>
          </a:xfrm>
          <a:custGeom>
            <a:avLst/>
            <a:gdLst>
              <a:gd name="T0" fmla="*/ 0 w 68"/>
              <a:gd name="T1" fmla="*/ 0 h 69"/>
              <a:gd name="T2" fmla="*/ 68 w 68"/>
              <a:gd name="T3" fmla="*/ 69 h 69"/>
            </a:gdLst>
            <a:ahLst/>
            <a:cxnLst>
              <a:cxn ang="0">
                <a:pos x="T0" y="T1"/>
              </a:cxn>
              <a:cxn ang="0">
                <a:pos x="T2" y="T3"/>
              </a:cxn>
            </a:cxnLst>
            <a:rect l="0" t="0" r="r" b="b"/>
            <a:pathLst>
              <a:path w="68" h="69">
                <a:moveTo>
                  <a:pt x="0" y="0"/>
                </a:moveTo>
                <a:cubicBezTo>
                  <a:pt x="24" y="24"/>
                  <a:pt x="47" y="47"/>
                  <a:pt x="68" y="69"/>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8" name="Freeform 32"/>
          <p:cNvSpPr>
            <a:spLocks/>
          </p:cNvSpPr>
          <p:nvPr/>
        </p:nvSpPr>
        <p:spPr bwMode="auto">
          <a:xfrm>
            <a:off x="6027738" y="3783013"/>
            <a:ext cx="225425" cy="222250"/>
          </a:xfrm>
          <a:custGeom>
            <a:avLst/>
            <a:gdLst>
              <a:gd name="T0" fmla="*/ 0 w 68"/>
              <a:gd name="T1" fmla="*/ 0 h 67"/>
              <a:gd name="T2" fmla="*/ 68 w 68"/>
              <a:gd name="T3" fmla="*/ 67 h 67"/>
            </a:gdLst>
            <a:ahLst/>
            <a:cxnLst>
              <a:cxn ang="0">
                <a:pos x="T0" y="T1"/>
              </a:cxn>
              <a:cxn ang="0">
                <a:pos x="T2" y="T3"/>
              </a:cxn>
            </a:cxnLst>
            <a:rect l="0" t="0" r="r" b="b"/>
            <a:pathLst>
              <a:path w="68" h="67">
                <a:moveTo>
                  <a:pt x="0" y="0"/>
                </a:moveTo>
                <a:cubicBezTo>
                  <a:pt x="24" y="23"/>
                  <a:pt x="47" y="47"/>
                  <a:pt x="68" y="67"/>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9" name="Freeform 33"/>
          <p:cNvSpPr>
            <a:spLocks/>
          </p:cNvSpPr>
          <p:nvPr/>
        </p:nvSpPr>
        <p:spPr bwMode="auto">
          <a:xfrm>
            <a:off x="6140450" y="3786188"/>
            <a:ext cx="227013" cy="228600"/>
          </a:xfrm>
          <a:custGeom>
            <a:avLst/>
            <a:gdLst>
              <a:gd name="T0" fmla="*/ 0 w 69"/>
              <a:gd name="T1" fmla="*/ 0 h 69"/>
              <a:gd name="T2" fmla="*/ 69 w 69"/>
              <a:gd name="T3" fmla="*/ 69 h 69"/>
            </a:gdLst>
            <a:ahLst/>
            <a:cxnLst>
              <a:cxn ang="0">
                <a:pos x="T0" y="T1"/>
              </a:cxn>
              <a:cxn ang="0">
                <a:pos x="T2" y="T3"/>
              </a:cxn>
            </a:cxnLst>
            <a:rect l="0" t="0" r="r" b="b"/>
            <a:pathLst>
              <a:path w="69" h="69">
                <a:moveTo>
                  <a:pt x="0" y="0"/>
                </a:moveTo>
                <a:cubicBezTo>
                  <a:pt x="25" y="25"/>
                  <a:pt x="48" y="49"/>
                  <a:pt x="69" y="69"/>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70" name="Freeform 34"/>
          <p:cNvSpPr>
            <a:spLocks/>
          </p:cNvSpPr>
          <p:nvPr/>
        </p:nvSpPr>
        <p:spPr bwMode="auto">
          <a:xfrm>
            <a:off x="6253163" y="3794125"/>
            <a:ext cx="190500" cy="190500"/>
          </a:xfrm>
          <a:custGeom>
            <a:avLst/>
            <a:gdLst>
              <a:gd name="T0" fmla="*/ 0 w 58"/>
              <a:gd name="T1" fmla="*/ 0 h 58"/>
              <a:gd name="T2" fmla="*/ 58 w 58"/>
              <a:gd name="T3" fmla="*/ 58 h 58"/>
            </a:gdLst>
            <a:ahLst/>
            <a:cxnLst>
              <a:cxn ang="0">
                <a:pos x="T0" y="T1"/>
              </a:cxn>
              <a:cxn ang="0">
                <a:pos x="T2" y="T3"/>
              </a:cxn>
            </a:cxnLst>
            <a:rect l="0" t="0" r="r" b="b"/>
            <a:pathLst>
              <a:path w="58" h="58">
                <a:moveTo>
                  <a:pt x="0" y="0"/>
                </a:moveTo>
                <a:cubicBezTo>
                  <a:pt x="21" y="21"/>
                  <a:pt x="41" y="41"/>
                  <a:pt x="58" y="58"/>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71" name="Freeform 35"/>
          <p:cNvSpPr>
            <a:spLocks/>
          </p:cNvSpPr>
          <p:nvPr/>
        </p:nvSpPr>
        <p:spPr bwMode="auto">
          <a:xfrm>
            <a:off x="6357938" y="3794125"/>
            <a:ext cx="155575" cy="157163"/>
          </a:xfrm>
          <a:custGeom>
            <a:avLst/>
            <a:gdLst>
              <a:gd name="T0" fmla="*/ 0 w 47"/>
              <a:gd name="T1" fmla="*/ 0 h 48"/>
              <a:gd name="T2" fmla="*/ 47 w 47"/>
              <a:gd name="T3" fmla="*/ 48 h 48"/>
            </a:gdLst>
            <a:ahLst/>
            <a:cxnLst>
              <a:cxn ang="0">
                <a:pos x="T0" y="T1"/>
              </a:cxn>
              <a:cxn ang="0">
                <a:pos x="T2" y="T3"/>
              </a:cxn>
            </a:cxnLst>
            <a:rect l="0" t="0" r="r" b="b"/>
            <a:pathLst>
              <a:path w="47" h="48">
                <a:moveTo>
                  <a:pt x="0" y="0"/>
                </a:moveTo>
                <a:cubicBezTo>
                  <a:pt x="17" y="18"/>
                  <a:pt x="33" y="34"/>
                  <a:pt x="47" y="48"/>
                </a:cubicBezTo>
              </a:path>
            </a:pathLst>
          </a:custGeom>
          <a:solidFill>
            <a:srgbClr val="82B4DE"/>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72" name="Freeform 36"/>
          <p:cNvSpPr>
            <a:spLocks/>
          </p:cNvSpPr>
          <p:nvPr/>
        </p:nvSpPr>
        <p:spPr bwMode="auto">
          <a:xfrm>
            <a:off x="6430963" y="3763963"/>
            <a:ext cx="155575" cy="155575"/>
          </a:xfrm>
          <a:custGeom>
            <a:avLst/>
            <a:gdLst>
              <a:gd name="T0" fmla="*/ 0 w 47"/>
              <a:gd name="T1" fmla="*/ 0 h 47"/>
              <a:gd name="T2" fmla="*/ 47 w 47"/>
              <a:gd name="T3" fmla="*/ 47 h 47"/>
            </a:gdLst>
            <a:ahLst/>
            <a:cxnLst>
              <a:cxn ang="0">
                <a:pos x="T0" y="T1"/>
              </a:cxn>
              <a:cxn ang="0">
                <a:pos x="T2" y="T3"/>
              </a:cxn>
            </a:cxnLst>
            <a:rect l="0" t="0" r="r" b="b"/>
            <a:pathLst>
              <a:path w="47" h="47">
                <a:moveTo>
                  <a:pt x="0" y="0"/>
                </a:moveTo>
                <a:cubicBezTo>
                  <a:pt x="17" y="17"/>
                  <a:pt x="33" y="33"/>
                  <a:pt x="47" y="47"/>
                </a:cubicBezTo>
              </a:path>
            </a:pathLst>
          </a:custGeom>
          <a:solidFill>
            <a:srgbClr val="82B4DE"/>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73" name="Freeform 37"/>
          <p:cNvSpPr>
            <a:spLocks/>
          </p:cNvSpPr>
          <p:nvPr/>
        </p:nvSpPr>
        <p:spPr bwMode="auto">
          <a:xfrm>
            <a:off x="6503988" y="3730625"/>
            <a:ext cx="147638" cy="149225"/>
          </a:xfrm>
          <a:custGeom>
            <a:avLst/>
            <a:gdLst>
              <a:gd name="T0" fmla="*/ 0 w 45"/>
              <a:gd name="T1" fmla="*/ 0 h 45"/>
              <a:gd name="T2" fmla="*/ 45 w 45"/>
              <a:gd name="T3" fmla="*/ 45 h 45"/>
            </a:gdLst>
            <a:ahLst/>
            <a:cxnLst>
              <a:cxn ang="0">
                <a:pos x="T0" y="T1"/>
              </a:cxn>
              <a:cxn ang="0">
                <a:pos x="T2" y="T3"/>
              </a:cxn>
            </a:cxnLst>
            <a:rect l="0" t="0" r="r" b="b"/>
            <a:pathLst>
              <a:path w="45" h="45">
                <a:moveTo>
                  <a:pt x="0" y="0"/>
                </a:moveTo>
                <a:cubicBezTo>
                  <a:pt x="17" y="17"/>
                  <a:pt x="32" y="32"/>
                  <a:pt x="45" y="45"/>
                </a:cubicBezTo>
              </a:path>
            </a:pathLst>
          </a:custGeom>
          <a:solidFill>
            <a:srgbClr val="3584C5"/>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74" name="Freeform 38"/>
          <p:cNvSpPr>
            <a:spLocks/>
          </p:cNvSpPr>
          <p:nvPr/>
        </p:nvSpPr>
        <p:spPr bwMode="auto">
          <a:xfrm>
            <a:off x="6569075" y="3690938"/>
            <a:ext cx="149225" cy="149225"/>
          </a:xfrm>
          <a:custGeom>
            <a:avLst/>
            <a:gdLst>
              <a:gd name="T0" fmla="*/ 0 w 45"/>
              <a:gd name="T1" fmla="*/ 0 h 45"/>
              <a:gd name="T2" fmla="*/ 45 w 45"/>
              <a:gd name="T3" fmla="*/ 45 h 45"/>
            </a:gdLst>
            <a:ahLst/>
            <a:cxnLst>
              <a:cxn ang="0">
                <a:pos x="T0" y="T1"/>
              </a:cxn>
              <a:cxn ang="0">
                <a:pos x="T2" y="T3"/>
              </a:cxn>
            </a:cxnLst>
            <a:rect l="0" t="0" r="r" b="b"/>
            <a:pathLst>
              <a:path w="45" h="45">
                <a:moveTo>
                  <a:pt x="0" y="0"/>
                </a:moveTo>
                <a:cubicBezTo>
                  <a:pt x="17" y="17"/>
                  <a:pt x="32" y="32"/>
                  <a:pt x="45" y="45"/>
                </a:cubicBezTo>
              </a:path>
            </a:pathLst>
          </a:custGeom>
          <a:solidFill>
            <a:srgbClr val="3584C5"/>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75" name="Freeform 39"/>
          <p:cNvSpPr>
            <a:spLocks/>
          </p:cNvSpPr>
          <p:nvPr/>
        </p:nvSpPr>
        <p:spPr bwMode="auto">
          <a:xfrm>
            <a:off x="6635750" y="3651250"/>
            <a:ext cx="158750" cy="158750"/>
          </a:xfrm>
          <a:custGeom>
            <a:avLst/>
            <a:gdLst>
              <a:gd name="T0" fmla="*/ 0 w 48"/>
              <a:gd name="T1" fmla="*/ 0 h 48"/>
              <a:gd name="T2" fmla="*/ 48 w 48"/>
              <a:gd name="T3" fmla="*/ 48 h 48"/>
            </a:gdLst>
            <a:ahLst/>
            <a:cxnLst>
              <a:cxn ang="0">
                <a:pos x="T0" y="T1"/>
              </a:cxn>
              <a:cxn ang="0">
                <a:pos x="T2" y="T3"/>
              </a:cxn>
            </a:cxnLst>
            <a:rect l="0" t="0" r="r" b="b"/>
            <a:pathLst>
              <a:path w="48" h="48">
                <a:moveTo>
                  <a:pt x="0" y="0"/>
                </a:moveTo>
                <a:cubicBezTo>
                  <a:pt x="18" y="18"/>
                  <a:pt x="34" y="34"/>
                  <a:pt x="48" y="48"/>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76" name="Freeform 40"/>
          <p:cNvSpPr>
            <a:spLocks/>
          </p:cNvSpPr>
          <p:nvPr/>
        </p:nvSpPr>
        <p:spPr bwMode="auto">
          <a:xfrm>
            <a:off x="6705600" y="3614738"/>
            <a:ext cx="155575" cy="155575"/>
          </a:xfrm>
          <a:custGeom>
            <a:avLst/>
            <a:gdLst>
              <a:gd name="T0" fmla="*/ 0 w 47"/>
              <a:gd name="T1" fmla="*/ 0 h 47"/>
              <a:gd name="T2" fmla="*/ 47 w 47"/>
              <a:gd name="T3" fmla="*/ 47 h 47"/>
            </a:gdLst>
            <a:ahLst/>
            <a:cxnLst>
              <a:cxn ang="0">
                <a:pos x="T0" y="T1"/>
              </a:cxn>
              <a:cxn ang="0">
                <a:pos x="T2" y="T3"/>
              </a:cxn>
            </a:cxnLst>
            <a:rect l="0" t="0" r="r" b="b"/>
            <a:pathLst>
              <a:path w="47" h="47">
                <a:moveTo>
                  <a:pt x="0" y="0"/>
                </a:moveTo>
                <a:cubicBezTo>
                  <a:pt x="18" y="18"/>
                  <a:pt x="34" y="34"/>
                  <a:pt x="47" y="47"/>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77" name="Freeform 41"/>
          <p:cNvSpPr>
            <a:spLocks/>
          </p:cNvSpPr>
          <p:nvPr/>
        </p:nvSpPr>
        <p:spPr bwMode="auto">
          <a:xfrm>
            <a:off x="6821488" y="3617913"/>
            <a:ext cx="119063" cy="122238"/>
          </a:xfrm>
          <a:custGeom>
            <a:avLst/>
            <a:gdLst>
              <a:gd name="T0" fmla="*/ 0 w 36"/>
              <a:gd name="T1" fmla="*/ 0 h 37"/>
              <a:gd name="T2" fmla="*/ 36 w 36"/>
              <a:gd name="T3" fmla="*/ 37 h 37"/>
            </a:gdLst>
            <a:ahLst/>
            <a:cxnLst>
              <a:cxn ang="0">
                <a:pos x="T0" y="T1"/>
              </a:cxn>
              <a:cxn ang="0">
                <a:pos x="T2" y="T3"/>
              </a:cxn>
            </a:cxnLst>
            <a:rect l="0" t="0" r="r" b="b"/>
            <a:pathLst>
              <a:path w="36" h="37">
                <a:moveTo>
                  <a:pt x="0" y="0"/>
                </a:moveTo>
                <a:cubicBezTo>
                  <a:pt x="14" y="14"/>
                  <a:pt x="26" y="27"/>
                  <a:pt x="36" y="37"/>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78" name="Freeform 42"/>
          <p:cNvSpPr>
            <a:spLocks/>
          </p:cNvSpPr>
          <p:nvPr/>
        </p:nvSpPr>
        <p:spPr bwMode="auto">
          <a:xfrm>
            <a:off x="6946900" y="3632200"/>
            <a:ext cx="69850" cy="68263"/>
          </a:xfrm>
          <a:custGeom>
            <a:avLst/>
            <a:gdLst>
              <a:gd name="T0" fmla="*/ 0 w 21"/>
              <a:gd name="T1" fmla="*/ 0 h 21"/>
              <a:gd name="T2" fmla="*/ 21 w 21"/>
              <a:gd name="T3" fmla="*/ 21 h 21"/>
            </a:gdLst>
            <a:ahLst/>
            <a:cxnLst>
              <a:cxn ang="0">
                <a:pos x="T0" y="T1"/>
              </a:cxn>
              <a:cxn ang="0">
                <a:pos x="T2" y="T3"/>
              </a:cxn>
            </a:cxnLst>
            <a:rect l="0" t="0" r="r" b="b"/>
            <a:pathLst>
              <a:path w="21" h="21">
                <a:moveTo>
                  <a:pt x="0" y="0"/>
                </a:moveTo>
                <a:cubicBezTo>
                  <a:pt x="8" y="8"/>
                  <a:pt x="15" y="15"/>
                  <a:pt x="21" y="21"/>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79" name="Freeform 43"/>
          <p:cNvSpPr>
            <a:spLocks/>
          </p:cNvSpPr>
          <p:nvPr/>
        </p:nvSpPr>
        <p:spPr bwMode="auto">
          <a:xfrm>
            <a:off x="4203700" y="4805363"/>
            <a:ext cx="76200" cy="77788"/>
          </a:xfrm>
          <a:custGeom>
            <a:avLst/>
            <a:gdLst>
              <a:gd name="T0" fmla="*/ 0 w 23"/>
              <a:gd name="T1" fmla="*/ 0 h 24"/>
              <a:gd name="T2" fmla="*/ 23 w 23"/>
              <a:gd name="T3" fmla="*/ 24 h 24"/>
            </a:gdLst>
            <a:ahLst/>
            <a:cxnLst>
              <a:cxn ang="0">
                <a:pos x="T0" y="T1"/>
              </a:cxn>
              <a:cxn ang="0">
                <a:pos x="T2" y="T3"/>
              </a:cxn>
            </a:cxnLst>
            <a:rect l="0" t="0" r="r" b="b"/>
            <a:pathLst>
              <a:path w="23" h="24">
                <a:moveTo>
                  <a:pt x="0" y="0"/>
                </a:moveTo>
                <a:cubicBezTo>
                  <a:pt x="6" y="7"/>
                  <a:pt x="14" y="14"/>
                  <a:pt x="23" y="24"/>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0" name="Freeform 44"/>
          <p:cNvSpPr>
            <a:spLocks/>
          </p:cNvSpPr>
          <p:nvPr/>
        </p:nvSpPr>
        <p:spPr bwMode="auto">
          <a:xfrm>
            <a:off x="4265613" y="4765675"/>
            <a:ext cx="139700" cy="134938"/>
          </a:xfrm>
          <a:custGeom>
            <a:avLst/>
            <a:gdLst>
              <a:gd name="T0" fmla="*/ 0 w 42"/>
              <a:gd name="T1" fmla="*/ 0 h 41"/>
              <a:gd name="T2" fmla="*/ 42 w 42"/>
              <a:gd name="T3" fmla="*/ 41 h 41"/>
            </a:gdLst>
            <a:ahLst/>
            <a:cxnLst>
              <a:cxn ang="0">
                <a:pos x="T0" y="T1"/>
              </a:cxn>
              <a:cxn ang="0">
                <a:pos x="T2" y="T3"/>
              </a:cxn>
            </a:cxnLst>
            <a:rect l="0" t="0" r="r" b="b"/>
            <a:pathLst>
              <a:path w="42" h="41">
                <a:moveTo>
                  <a:pt x="0" y="0"/>
                </a:moveTo>
                <a:cubicBezTo>
                  <a:pt x="11" y="10"/>
                  <a:pt x="25" y="24"/>
                  <a:pt x="42" y="41"/>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1" name="Freeform 45"/>
          <p:cNvSpPr>
            <a:spLocks/>
          </p:cNvSpPr>
          <p:nvPr/>
        </p:nvSpPr>
        <p:spPr bwMode="auto">
          <a:xfrm>
            <a:off x="4348163" y="4741863"/>
            <a:ext cx="176213" cy="174625"/>
          </a:xfrm>
          <a:custGeom>
            <a:avLst/>
            <a:gdLst>
              <a:gd name="T0" fmla="*/ 0 w 53"/>
              <a:gd name="T1" fmla="*/ 0 h 53"/>
              <a:gd name="T2" fmla="*/ 53 w 53"/>
              <a:gd name="T3" fmla="*/ 53 h 53"/>
            </a:gdLst>
            <a:ahLst/>
            <a:cxnLst>
              <a:cxn ang="0">
                <a:pos x="T0" y="T1"/>
              </a:cxn>
              <a:cxn ang="0">
                <a:pos x="T2" y="T3"/>
              </a:cxn>
            </a:cxnLst>
            <a:rect l="0" t="0" r="r" b="b"/>
            <a:pathLst>
              <a:path w="53" h="53">
                <a:moveTo>
                  <a:pt x="0" y="0"/>
                </a:moveTo>
                <a:cubicBezTo>
                  <a:pt x="14" y="14"/>
                  <a:pt x="32" y="32"/>
                  <a:pt x="53" y="53"/>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2" name="Freeform 46"/>
          <p:cNvSpPr>
            <a:spLocks/>
          </p:cNvSpPr>
          <p:nvPr/>
        </p:nvSpPr>
        <p:spPr bwMode="auto">
          <a:xfrm>
            <a:off x="4418013" y="4705350"/>
            <a:ext cx="217488" cy="217488"/>
          </a:xfrm>
          <a:custGeom>
            <a:avLst/>
            <a:gdLst>
              <a:gd name="T0" fmla="*/ 0 w 66"/>
              <a:gd name="T1" fmla="*/ 0 h 66"/>
              <a:gd name="T2" fmla="*/ 66 w 66"/>
              <a:gd name="T3" fmla="*/ 66 h 66"/>
            </a:gdLst>
            <a:ahLst/>
            <a:cxnLst>
              <a:cxn ang="0">
                <a:pos x="T0" y="T1"/>
              </a:cxn>
              <a:cxn ang="0">
                <a:pos x="T2" y="T3"/>
              </a:cxn>
            </a:cxnLst>
            <a:rect l="0" t="0" r="r" b="b"/>
            <a:pathLst>
              <a:path w="66" h="66">
                <a:moveTo>
                  <a:pt x="0" y="0"/>
                </a:moveTo>
                <a:cubicBezTo>
                  <a:pt x="17" y="17"/>
                  <a:pt x="40" y="40"/>
                  <a:pt x="66" y="66"/>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3" name="Freeform 47"/>
          <p:cNvSpPr>
            <a:spLocks/>
          </p:cNvSpPr>
          <p:nvPr/>
        </p:nvSpPr>
        <p:spPr bwMode="auto">
          <a:xfrm>
            <a:off x="4484688" y="4665663"/>
            <a:ext cx="269875" cy="271463"/>
          </a:xfrm>
          <a:custGeom>
            <a:avLst/>
            <a:gdLst>
              <a:gd name="T0" fmla="*/ 0 w 82"/>
              <a:gd name="T1" fmla="*/ 0 h 82"/>
              <a:gd name="T2" fmla="*/ 82 w 82"/>
              <a:gd name="T3" fmla="*/ 82 h 82"/>
            </a:gdLst>
            <a:ahLst/>
            <a:cxnLst>
              <a:cxn ang="0">
                <a:pos x="T0" y="T1"/>
              </a:cxn>
              <a:cxn ang="0">
                <a:pos x="T2" y="T3"/>
              </a:cxn>
            </a:cxnLst>
            <a:rect l="0" t="0" r="r" b="b"/>
            <a:pathLst>
              <a:path w="82" h="82">
                <a:moveTo>
                  <a:pt x="0" y="0"/>
                </a:moveTo>
                <a:cubicBezTo>
                  <a:pt x="22" y="21"/>
                  <a:pt x="50" y="50"/>
                  <a:pt x="82" y="82"/>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4" name="Freeform 48"/>
          <p:cNvSpPr>
            <a:spLocks/>
          </p:cNvSpPr>
          <p:nvPr/>
        </p:nvSpPr>
        <p:spPr bwMode="auto">
          <a:xfrm>
            <a:off x="4597400" y="4672013"/>
            <a:ext cx="273050" cy="274638"/>
          </a:xfrm>
          <a:custGeom>
            <a:avLst/>
            <a:gdLst>
              <a:gd name="T0" fmla="*/ 0 w 83"/>
              <a:gd name="T1" fmla="*/ 0 h 83"/>
              <a:gd name="T2" fmla="*/ 83 w 83"/>
              <a:gd name="T3" fmla="*/ 83 h 83"/>
            </a:gdLst>
            <a:ahLst/>
            <a:cxnLst>
              <a:cxn ang="0">
                <a:pos x="T0" y="T1"/>
              </a:cxn>
              <a:cxn ang="0">
                <a:pos x="T2" y="T3"/>
              </a:cxn>
            </a:cxnLst>
            <a:rect l="0" t="0" r="r" b="b"/>
            <a:pathLst>
              <a:path w="83" h="83">
                <a:moveTo>
                  <a:pt x="0" y="0"/>
                </a:moveTo>
                <a:cubicBezTo>
                  <a:pt x="23" y="23"/>
                  <a:pt x="52" y="52"/>
                  <a:pt x="83" y="83"/>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5" name="Freeform 49"/>
          <p:cNvSpPr>
            <a:spLocks/>
          </p:cNvSpPr>
          <p:nvPr/>
        </p:nvSpPr>
        <p:spPr bwMode="auto">
          <a:xfrm>
            <a:off x="4708525" y="4678363"/>
            <a:ext cx="280988" cy="280988"/>
          </a:xfrm>
          <a:custGeom>
            <a:avLst/>
            <a:gdLst>
              <a:gd name="T0" fmla="*/ 0 w 85"/>
              <a:gd name="T1" fmla="*/ 0 h 85"/>
              <a:gd name="T2" fmla="*/ 85 w 85"/>
              <a:gd name="T3" fmla="*/ 85 h 85"/>
            </a:gdLst>
            <a:ahLst/>
            <a:cxnLst>
              <a:cxn ang="0">
                <a:pos x="T0" y="T1"/>
              </a:cxn>
              <a:cxn ang="0">
                <a:pos x="T2" y="T3"/>
              </a:cxn>
            </a:cxnLst>
            <a:rect l="0" t="0" r="r" b="b"/>
            <a:pathLst>
              <a:path w="85" h="85">
                <a:moveTo>
                  <a:pt x="0" y="0"/>
                </a:moveTo>
                <a:cubicBezTo>
                  <a:pt x="25" y="25"/>
                  <a:pt x="54" y="54"/>
                  <a:pt x="85" y="85"/>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6" name="Freeform 50"/>
          <p:cNvSpPr>
            <a:spLocks/>
          </p:cNvSpPr>
          <p:nvPr/>
        </p:nvSpPr>
        <p:spPr bwMode="auto">
          <a:xfrm>
            <a:off x="4827588" y="4692650"/>
            <a:ext cx="287338" cy="287338"/>
          </a:xfrm>
          <a:custGeom>
            <a:avLst/>
            <a:gdLst>
              <a:gd name="T0" fmla="*/ 0 w 87"/>
              <a:gd name="T1" fmla="*/ 0 h 87"/>
              <a:gd name="T2" fmla="*/ 87 w 87"/>
              <a:gd name="T3" fmla="*/ 87 h 87"/>
            </a:gdLst>
            <a:ahLst/>
            <a:cxnLst>
              <a:cxn ang="0">
                <a:pos x="T0" y="T1"/>
              </a:cxn>
              <a:cxn ang="0">
                <a:pos x="T2" y="T3"/>
              </a:cxn>
            </a:cxnLst>
            <a:rect l="0" t="0" r="r" b="b"/>
            <a:pathLst>
              <a:path w="87" h="87">
                <a:moveTo>
                  <a:pt x="0" y="0"/>
                </a:moveTo>
                <a:cubicBezTo>
                  <a:pt x="26" y="26"/>
                  <a:pt x="56" y="56"/>
                  <a:pt x="87" y="87"/>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7" name="Freeform 51"/>
          <p:cNvSpPr>
            <a:spLocks/>
          </p:cNvSpPr>
          <p:nvPr/>
        </p:nvSpPr>
        <p:spPr bwMode="auto">
          <a:xfrm>
            <a:off x="4953000" y="4714875"/>
            <a:ext cx="277813" cy="277813"/>
          </a:xfrm>
          <a:custGeom>
            <a:avLst/>
            <a:gdLst>
              <a:gd name="T0" fmla="*/ 0 w 84"/>
              <a:gd name="T1" fmla="*/ 0 h 84"/>
              <a:gd name="T2" fmla="*/ 84 w 84"/>
              <a:gd name="T3" fmla="*/ 84 h 84"/>
            </a:gdLst>
            <a:ahLst/>
            <a:cxnLst>
              <a:cxn ang="0">
                <a:pos x="T0" y="T1"/>
              </a:cxn>
              <a:cxn ang="0">
                <a:pos x="T2" y="T3"/>
              </a:cxn>
            </a:cxnLst>
            <a:rect l="0" t="0" r="r" b="b"/>
            <a:pathLst>
              <a:path w="84" h="84">
                <a:moveTo>
                  <a:pt x="0" y="0"/>
                </a:moveTo>
                <a:cubicBezTo>
                  <a:pt x="26" y="26"/>
                  <a:pt x="55" y="54"/>
                  <a:pt x="84" y="84"/>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8" name="Freeform 52"/>
          <p:cNvSpPr>
            <a:spLocks/>
          </p:cNvSpPr>
          <p:nvPr/>
        </p:nvSpPr>
        <p:spPr bwMode="auto">
          <a:xfrm>
            <a:off x="5075238" y="4732338"/>
            <a:ext cx="271463" cy="269875"/>
          </a:xfrm>
          <a:custGeom>
            <a:avLst/>
            <a:gdLst>
              <a:gd name="T0" fmla="*/ 0 w 82"/>
              <a:gd name="T1" fmla="*/ 0 h 82"/>
              <a:gd name="T2" fmla="*/ 82 w 82"/>
              <a:gd name="T3" fmla="*/ 82 h 82"/>
            </a:gdLst>
            <a:ahLst/>
            <a:cxnLst>
              <a:cxn ang="0">
                <a:pos x="T0" y="T1"/>
              </a:cxn>
              <a:cxn ang="0">
                <a:pos x="T2" y="T3"/>
              </a:cxn>
            </a:cxnLst>
            <a:rect l="0" t="0" r="r" b="b"/>
            <a:pathLst>
              <a:path w="82" h="82">
                <a:moveTo>
                  <a:pt x="0" y="0"/>
                </a:moveTo>
                <a:cubicBezTo>
                  <a:pt x="26" y="26"/>
                  <a:pt x="54" y="54"/>
                  <a:pt x="82" y="82"/>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9" name="Freeform 53"/>
          <p:cNvSpPr>
            <a:spLocks/>
          </p:cNvSpPr>
          <p:nvPr/>
        </p:nvSpPr>
        <p:spPr bwMode="auto">
          <a:xfrm>
            <a:off x="5194300" y="4745038"/>
            <a:ext cx="274638" cy="274638"/>
          </a:xfrm>
          <a:custGeom>
            <a:avLst/>
            <a:gdLst>
              <a:gd name="T0" fmla="*/ 0 w 83"/>
              <a:gd name="T1" fmla="*/ 0 h 83"/>
              <a:gd name="T2" fmla="*/ 83 w 83"/>
              <a:gd name="T3" fmla="*/ 83 h 83"/>
            </a:gdLst>
            <a:ahLst/>
            <a:cxnLst>
              <a:cxn ang="0">
                <a:pos x="T0" y="T1"/>
              </a:cxn>
              <a:cxn ang="0">
                <a:pos x="T2" y="T3"/>
              </a:cxn>
            </a:cxnLst>
            <a:rect l="0" t="0" r="r" b="b"/>
            <a:pathLst>
              <a:path w="83" h="83">
                <a:moveTo>
                  <a:pt x="0" y="0"/>
                </a:moveTo>
                <a:cubicBezTo>
                  <a:pt x="27" y="27"/>
                  <a:pt x="55" y="55"/>
                  <a:pt x="83" y="83"/>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90" name="Freeform 54"/>
          <p:cNvSpPr>
            <a:spLocks/>
          </p:cNvSpPr>
          <p:nvPr/>
        </p:nvSpPr>
        <p:spPr bwMode="auto">
          <a:xfrm>
            <a:off x="5303838" y="4748213"/>
            <a:ext cx="290513" cy="290513"/>
          </a:xfrm>
          <a:custGeom>
            <a:avLst/>
            <a:gdLst>
              <a:gd name="T0" fmla="*/ 0 w 88"/>
              <a:gd name="T1" fmla="*/ 0 h 88"/>
              <a:gd name="T2" fmla="*/ 88 w 88"/>
              <a:gd name="T3" fmla="*/ 88 h 88"/>
            </a:gdLst>
            <a:ahLst/>
            <a:cxnLst>
              <a:cxn ang="0">
                <a:pos x="T0" y="T1"/>
              </a:cxn>
              <a:cxn ang="0">
                <a:pos x="T2" y="T3"/>
              </a:cxn>
            </a:cxnLst>
            <a:rect l="0" t="0" r="r" b="b"/>
            <a:pathLst>
              <a:path w="88" h="88">
                <a:moveTo>
                  <a:pt x="0" y="0"/>
                </a:moveTo>
                <a:cubicBezTo>
                  <a:pt x="29" y="29"/>
                  <a:pt x="59" y="59"/>
                  <a:pt x="88" y="88"/>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91" name="Freeform 55"/>
          <p:cNvSpPr>
            <a:spLocks/>
          </p:cNvSpPr>
          <p:nvPr/>
        </p:nvSpPr>
        <p:spPr bwMode="auto">
          <a:xfrm>
            <a:off x="5422900" y="4760913"/>
            <a:ext cx="293688" cy="292100"/>
          </a:xfrm>
          <a:custGeom>
            <a:avLst/>
            <a:gdLst>
              <a:gd name="T0" fmla="*/ 0 w 89"/>
              <a:gd name="T1" fmla="*/ 0 h 88"/>
              <a:gd name="T2" fmla="*/ 89 w 89"/>
              <a:gd name="T3" fmla="*/ 88 h 88"/>
            </a:gdLst>
            <a:ahLst/>
            <a:cxnLst>
              <a:cxn ang="0">
                <a:pos x="T0" y="T1"/>
              </a:cxn>
              <a:cxn ang="0">
                <a:pos x="T2" y="T3"/>
              </a:cxn>
            </a:cxnLst>
            <a:rect l="0" t="0" r="r" b="b"/>
            <a:pathLst>
              <a:path w="89" h="88">
                <a:moveTo>
                  <a:pt x="0" y="0"/>
                </a:moveTo>
                <a:cubicBezTo>
                  <a:pt x="30" y="30"/>
                  <a:pt x="60" y="60"/>
                  <a:pt x="89" y="88"/>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92" name="Freeform 56"/>
          <p:cNvSpPr>
            <a:spLocks/>
          </p:cNvSpPr>
          <p:nvPr/>
        </p:nvSpPr>
        <p:spPr bwMode="auto">
          <a:xfrm>
            <a:off x="5551488" y="4784725"/>
            <a:ext cx="274638" cy="277813"/>
          </a:xfrm>
          <a:custGeom>
            <a:avLst/>
            <a:gdLst>
              <a:gd name="T0" fmla="*/ 0 w 83"/>
              <a:gd name="T1" fmla="*/ 0 h 84"/>
              <a:gd name="T2" fmla="*/ 83 w 83"/>
              <a:gd name="T3" fmla="*/ 84 h 84"/>
            </a:gdLst>
            <a:ahLst/>
            <a:cxnLst>
              <a:cxn ang="0">
                <a:pos x="T0" y="T1"/>
              </a:cxn>
              <a:cxn ang="0">
                <a:pos x="T2" y="T3"/>
              </a:cxn>
            </a:cxnLst>
            <a:rect l="0" t="0" r="r" b="b"/>
            <a:pathLst>
              <a:path w="83" h="84">
                <a:moveTo>
                  <a:pt x="0" y="0"/>
                </a:moveTo>
                <a:cubicBezTo>
                  <a:pt x="28" y="28"/>
                  <a:pt x="57" y="57"/>
                  <a:pt x="83" y="84"/>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93" name="Freeform 57"/>
          <p:cNvSpPr>
            <a:spLocks/>
          </p:cNvSpPr>
          <p:nvPr/>
        </p:nvSpPr>
        <p:spPr bwMode="auto">
          <a:xfrm>
            <a:off x="5670550" y="4797425"/>
            <a:ext cx="277813" cy="277813"/>
          </a:xfrm>
          <a:custGeom>
            <a:avLst/>
            <a:gdLst>
              <a:gd name="T0" fmla="*/ 0 w 84"/>
              <a:gd name="T1" fmla="*/ 0 h 84"/>
              <a:gd name="T2" fmla="*/ 84 w 84"/>
              <a:gd name="T3" fmla="*/ 84 h 84"/>
            </a:gdLst>
            <a:ahLst/>
            <a:cxnLst>
              <a:cxn ang="0">
                <a:pos x="T0" y="T1"/>
              </a:cxn>
              <a:cxn ang="0">
                <a:pos x="T2" y="T3"/>
              </a:cxn>
            </a:cxnLst>
            <a:rect l="0" t="0" r="r" b="b"/>
            <a:pathLst>
              <a:path w="84" h="84">
                <a:moveTo>
                  <a:pt x="0" y="0"/>
                </a:moveTo>
                <a:cubicBezTo>
                  <a:pt x="29" y="29"/>
                  <a:pt x="58" y="58"/>
                  <a:pt x="84" y="84"/>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94" name="Freeform 58"/>
          <p:cNvSpPr>
            <a:spLocks/>
          </p:cNvSpPr>
          <p:nvPr/>
        </p:nvSpPr>
        <p:spPr bwMode="auto">
          <a:xfrm>
            <a:off x="5783263" y="4805363"/>
            <a:ext cx="284163" cy="284163"/>
          </a:xfrm>
          <a:custGeom>
            <a:avLst/>
            <a:gdLst>
              <a:gd name="T0" fmla="*/ 0 w 86"/>
              <a:gd name="T1" fmla="*/ 0 h 86"/>
              <a:gd name="T2" fmla="*/ 86 w 86"/>
              <a:gd name="T3" fmla="*/ 86 h 86"/>
            </a:gdLst>
            <a:ahLst/>
            <a:cxnLst>
              <a:cxn ang="0">
                <a:pos x="T0" y="T1"/>
              </a:cxn>
              <a:cxn ang="0">
                <a:pos x="T2" y="T3"/>
              </a:cxn>
            </a:cxnLst>
            <a:rect l="0" t="0" r="r" b="b"/>
            <a:pathLst>
              <a:path w="86" h="86">
                <a:moveTo>
                  <a:pt x="0" y="0"/>
                </a:moveTo>
                <a:cubicBezTo>
                  <a:pt x="31" y="31"/>
                  <a:pt x="60" y="60"/>
                  <a:pt x="86" y="86"/>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95" name="Freeform 59"/>
          <p:cNvSpPr>
            <a:spLocks/>
          </p:cNvSpPr>
          <p:nvPr/>
        </p:nvSpPr>
        <p:spPr bwMode="auto">
          <a:xfrm>
            <a:off x="5908675" y="4827588"/>
            <a:ext cx="268288" cy="265113"/>
          </a:xfrm>
          <a:custGeom>
            <a:avLst/>
            <a:gdLst>
              <a:gd name="T0" fmla="*/ 0 w 81"/>
              <a:gd name="T1" fmla="*/ 0 h 80"/>
              <a:gd name="T2" fmla="*/ 81 w 81"/>
              <a:gd name="T3" fmla="*/ 80 h 80"/>
            </a:gdLst>
            <a:ahLst/>
            <a:cxnLst>
              <a:cxn ang="0">
                <a:pos x="T0" y="T1"/>
              </a:cxn>
              <a:cxn ang="0">
                <a:pos x="T2" y="T3"/>
              </a:cxn>
            </a:cxnLst>
            <a:rect l="0" t="0" r="r" b="b"/>
            <a:pathLst>
              <a:path w="81" h="80">
                <a:moveTo>
                  <a:pt x="0" y="0"/>
                </a:moveTo>
                <a:cubicBezTo>
                  <a:pt x="30" y="29"/>
                  <a:pt x="57" y="57"/>
                  <a:pt x="81" y="80"/>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96" name="Freeform 60"/>
          <p:cNvSpPr>
            <a:spLocks/>
          </p:cNvSpPr>
          <p:nvPr/>
        </p:nvSpPr>
        <p:spPr bwMode="auto">
          <a:xfrm>
            <a:off x="6024563" y="4833938"/>
            <a:ext cx="263525" cy="268288"/>
          </a:xfrm>
          <a:custGeom>
            <a:avLst/>
            <a:gdLst>
              <a:gd name="T0" fmla="*/ 0 w 80"/>
              <a:gd name="T1" fmla="*/ 0 h 81"/>
              <a:gd name="T2" fmla="*/ 80 w 80"/>
              <a:gd name="T3" fmla="*/ 81 h 81"/>
            </a:gdLst>
            <a:ahLst/>
            <a:cxnLst>
              <a:cxn ang="0">
                <a:pos x="T0" y="T1"/>
              </a:cxn>
              <a:cxn ang="0">
                <a:pos x="T2" y="T3"/>
              </a:cxn>
            </a:cxnLst>
            <a:rect l="0" t="0" r="r" b="b"/>
            <a:pathLst>
              <a:path w="80" h="81">
                <a:moveTo>
                  <a:pt x="0" y="0"/>
                </a:moveTo>
                <a:cubicBezTo>
                  <a:pt x="30" y="31"/>
                  <a:pt x="58" y="58"/>
                  <a:pt x="80" y="81"/>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97" name="Freeform 61"/>
          <p:cNvSpPr>
            <a:spLocks/>
          </p:cNvSpPr>
          <p:nvPr/>
        </p:nvSpPr>
        <p:spPr bwMode="auto">
          <a:xfrm>
            <a:off x="6143625" y="4851400"/>
            <a:ext cx="257175" cy="257175"/>
          </a:xfrm>
          <a:custGeom>
            <a:avLst/>
            <a:gdLst>
              <a:gd name="T0" fmla="*/ 0 w 78"/>
              <a:gd name="T1" fmla="*/ 0 h 78"/>
              <a:gd name="T2" fmla="*/ 78 w 78"/>
              <a:gd name="T3" fmla="*/ 78 h 78"/>
            </a:gdLst>
            <a:ahLst/>
            <a:cxnLst>
              <a:cxn ang="0">
                <a:pos x="T0" y="T1"/>
              </a:cxn>
              <a:cxn ang="0">
                <a:pos x="T2" y="T3"/>
              </a:cxn>
            </a:cxnLst>
            <a:rect l="0" t="0" r="r" b="b"/>
            <a:pathLst>
              <a:path w="78" h="78">
                <a:moveTo>
                  <a:pt x="0" y="0"/>
                </a:moveTo>
                <a:cubicBezTo>
                  <a:pt x="31" y="31"/>
                  <a:pt x="58" y="58"/>
                  <a:pt x="78" y="78"/>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98" name="Freeform 62"/>
          <p:cNvSpPr>
            <a:spLocks/>
          </p:cNvSpPr>
          <p:nvPr/>
        </p:nvSpPr>
        <p:spPr bwMode="auto">
          <a:xfrm>
            <a:off x="6259513" y="4860925"/>
            <a:ext cx="266700" cy="268288"/>
          </a:xfrm>
          <a:custGeom>
            <a:avLst/>
            <a:gdLst>
              <a:gd name="T0" fmla="*/ 0 w 81"/>
              <a:gd name="T1" fmla="*/ 0 h 81"/>
              <a:gd name="T2" fmla="*/ 81 w 81"/>
              <a:gd name="T3" fmla="*/ 81 h 81"/>
            </a:gdLst>
            <a:ahLst/>
            <a:cxnLst>
              <a:cxn ang="0">
                <a:pos x="T0" y="T1"/>
              </a:cxn>
              <a:cxn ang="0">
                <a:pos x="T2" y="T3"/>
              </a:cxn>
            </a:cxnLst>
            <a:rect l="0" t="0" r="r" b="b"/>
            <a:pathLst>
              <a:path w="81" h="81">
                <a:moveTo>
                  <a:pt x="0" y="0"/>
                </a:moveTo>
                <a:cubicBezTo>
                  <a:pt x="35" y="35"/>
                  <a:pt x="64" y="64"/>
                  <a:pt x="81" y="81"/>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99" name="Freeform 63"/>
          <p:cNvSpPr>
            <a:spLocks/>
          </p:cNvSpPr>
          <p:nvPr/>
        </p:nvSpPr>
        <p:spPr bwMode="auto">
          <a:xfrm>
            <a:off x="5151438" y="3754438"/>
            <a:ext cx="57150" cy="55563"/>
          </a:xfrm>
          <a:custGeom>
            <a:avLst/>
            <a:gdLst>
              <a:gd name="T0" fmla="*/ 0 w 17"/>
              <a:gd name="T1" fmla="*/ 0 h 17"/>
              <a:gd name="T2" fmla="*/ 17 w 17"/>
              <a:gd name="T3" fmla="*/ 17 h 17"/>
            </a:gdLst>
            <a:ahLst/>
            <a:cxnLst>
              <a:cxn ang="0">
                <a:pos x="T0" y="T1"/>
              </a:cxn>
              <a:cxn ang="0">
                <a:pos x="T2" y="T3"/>
              </a:cxn>
            </a:cxnLst>
            <a:rect l="0" t="0" r="r" b="b"/>
            <a:pathLst>
              <a:path w="17" h="17">
                <a:moveTo>
                  <a:pt x="0" y="0"/>
                </a:moveTo>
                <a:cubicBezTo>
                  <a:pt x="0" y="0"/>
                  <a:pt x="6" y="6"/>
                  <a:pt x="17" y="17"/>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100" name="Freeform 64"/>
          <p:cNvSpPr>
            <a:spLocks/>
          </p:cNvSpPr>
          <p:nvPr/>
        </p:nvSpPr>
        <p:spPr bwMode="auto">
          <a:xfrm>
            <a:off x="6378575" y="4873625"/>
            <a:ext cx="254000" cy="255588"/>
          </a:xfrm>
          <a:custGeom>
            <a:avLst/>
            <a:gdLst>
              <a:gd name="T0" fmla="*/ 0 w 77"/>
              <a:gd name="T1" fmla="*/ 0 h 77"/>
              <a:gd name="T2" fmla="*/ 77 w 77"/>
              <a:gd name="T3" fmla="*/ 77 h 77"/>
            </a:gdLst>
            <a:ahLst/>
            <a:cxnLst>
              <a:cxn ang="0">
                <a:pos x="T0" y="T1"/>
              </a:cxn>
              <a:cxn ang="0">
                <a:pos x="T2" y="T3"/>
              </a:cxn>
            </a:cxnLst>
            <a:rect l="0" t="0" r="r" b="b"/>
            <a:pathLst>
              <a:path w="77" h="77">
                <a:moveTo>
                  <a:pt x="0" y="0"/>
                </a:moveTo>
                <a:cubicBezTo>
                  <a:pt x="46" y="46"/>
                  <a:pt x="77" y="77"/>
                  <a:pt x="77" y="77"/>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101" name="Freeform 65"/>
          <p:cNvSpPr>
            <a:spLocks/>
          </p:cNvSpPr>
          <p:nvPr/>
        </p:nvSpPr>
        <p:spPr bwMode="auto">
          <a:xfrm>
            <a:off x="6519863" y="4894263"/>
            <a:ext cx="204788" cy="207963"/>
          </a:xfrm>
          <a:custGeom>
            <a:avLst/>
            <a:gdLst>
              <a:gd name="T0" fmla="*/ 0 w 62"/>
              <a:gd name="T1" fmla="*/ 0 h 63"/>
              <a:gd name="T2" fmla="*/ 62 w 62"/>
              <a:gd name="T3" fmla="*/ 63 h 63"/>
            </a:gdLst>
            <a:ahLst/>
            <a:cxnLst>
              <a:cxn ang="0">
                <a:pos x="T0" y="T1"/>
              </a:cxn>
              <a:cxn ang="0">
                <a:pos x="T2" y="T3"/>
              </a:cxn>
            </a:cxnLst>
            <a:rect l="0" t="0" r="r" b="b"/>
            <a:pathLst>
              <a:path w="62" h="63">
                <a:moveTo>
                  <a:pt x="0" y="0"/>
                </a:moveTo>
                <a:cubicBezTo>
                  <a:pt x="22" y="22"/>
                  <a:pt x="43" y="43"/>
                  <a:pt x="62" y="63"/>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102" name="Freeform 66"/>
          <p:cNvSpPr>
            <a:spLocks/>
          </p:cNvSpPr>
          <p:nvPr/>
        </p:nvSpPr>
        <p:spPr bwMode="auto">
          <a:xfrm>
            <a:off x="6616700" y="4883150"/>
            <a:ext cx="184150" cy="188913"/>
          </a:xfrm>
          <a:custGeom>
            <a:avLst/>
            <a:gdLst>
              <a:gd name="T0" fmla="*/ 0 w 56"/>
              <a:gd name="T1" fmla="*/ 0 h 57"/>
              <a:gd name="T2" fmla="*/ 56 w 56"/>
              <a:gd name="T3" fmla="*/ 57 h 57"/>
            </a:gdLst>
            <a:ahLst/>
            <a:cxnLst>
              <a:cxn ang="0">
                <a:pos x="T0" y="T1"/>
              </a:cxn>
              <a:cxn ang="0">
                <a:pos x="T2" y="T3"/>
              </a:cxn>
            </a:cxnLst>
            <a:rect l="0" t="0" r="r" b="b"/>
            <a:pathLst>
              <a:path w="56" h="57">
                <a:moveTo>
                  <a:pt x="0" y="0"/>
                </a:moveTo>
                <a:cubicBezTo>
                  <a:pt x="19" y="20"/>
                  <a:pt x="38" y="39"/>
                  <a:pt x="56" y="57"/>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03" name="Freeform 67"/>
          <p:cNvSpPr>
            <a:spLocks/>
          </p:cNvSpPr>
          <p:nvPr/>
        </p:nvSpPr>
        <p:spPr bwMode="auto">
          <a:xfrm>
            <a:off x="6678613" y="4840288"/>
            <a:ext cx="188913" cy="192088"/>
          </a:xfrm>
          <a:custGeom>
            <a:avLst/>
            <a:gdLst>
              <a:gd name="T0" fmla="*/ 0 w 57"/>
              <a:gd name="T1" fmla="*/ 0 h 58"/>
              <a:gd name="T2" fmla="*/ 57 w 57"/>
              <a:gd name="T3" fmla="*/ 58 h 58"/>
            </a:gdLst>
            <a:ahLst/>
            <a:cxnLst>
              <a:cxn ang="0">
                <a:pos x="T0" y="T1"/>
              </a:cxn>
              <a:cxn ang="0">
                <a:pos x="T2" y="T3"/>
              </a:cxn>
            </a:cxnLst>
            <a:rect l="0" t="0" r="r" b="b"/>
            <a:pathLst>
              <a:path w="57" h="58">
                <a:moveTo>
                  <a:pt x="0" y="0"/>
                </a:moveTo>
                <a:cubicBezTo>
                  <a:pt x="20" y="20"/>
                  <a:pt x="39" y="40"/>
                  <a:pt x="57" y="58"/>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04" name="Freeform 68"/>
          <p:cNvSpPr>
            <a:spLocks/>
          </p:cNvSpPr>
          <p:nvPr/>
        </p:nvSpPr>
        <p:spPr bwMode="auto">
          <a:xfrm>
            <a:off x="6738938" y="4797425"/>
            <a:ext cx="190500" cy="192088"/>
          </a:xfrm>
          <a:custGeom>
            <a:avLst/>
            <a:gdLst>
              <a:gd name="T0" fmla="*/ 0 w 58"/>
              <a:gd name="T1" fmla="*/ 0 h 58"/>
              <a:gd name="T2" fmla="*/ 58 w 58"/>
              <a:gd name="T3" fmla="*/ 58 h 58"/>
            </a:gdLst>
            <a:ahLst/>
            <a:cxnLst>
              <a:cxn ang="0">
                <a:pos x="T0" y="T1"/>
              </a:cxn>
              <a:cxn ang="0">
                <a:pos x="T2" y="T3"/>
              </a:cxn>
            </a:cxnLst>
            <a:rect l="0" t="0" r="r" b="b"/>
            <a:pathLst>
              <a:path w="58" h="58">
                <a:moveTo>
                  <a:pt x="0" y="0"/>
                </a:moveTo>
                <a:cubicBezTo>
                  <a:pt x="20" y="20"/>
                  <a:pt x="40" y="40"/>
                  <a:pt x="58" y="58"/>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05" name="Freeform 69"/>
          <p:cNvSpPr>
            <a:spLocks/>
          </p:cNvSpPr>
          <p:nvPr/>
        </p:nvSpPr>
        <p:spPr bwMode="auto">
          <a:xfrm>
            <a:off x="6804025" y="4757738"/>
            <a:ext cx="176213" cy="176213"/>
          </a:xfrm>
          <a:custGeom>
            <a:avLst/>
            <a:gdLst>
              <a:gd name="T0" fmla="*/ 0 w 53"/>
              <a:gd name="T1" fmla="*/ 0 h 53"/>
              <a:gd name="T2" fmla="*/ 53 w 53"/>
              <a:gd name="T3" fmla="*/ 53 h 53"/>
            </a:gdLst>
            <a:ahLst/>
            <a:cxnLst>
              <a:cxn ang="0">
                <a:pos x="T0" y="T1"/>
              </a:cxn>
              <a:cxn ang="0">
                <a:pos x="T2" y="T3"/>
              </a:cxn>
            </a:cxnLst>
            <a:rect l="0" t="0" r="r" b="b"/>
            <a:pathLst>
              <a:path w="53" h="53">
                <a:moveTo>
                  <a:pt x="0" y="0"/>
                </a:moveTo>
                <a:cubicBezTo>
                  <a:pt x="19" y="18"/>
                  <a:pt x="37" y="36"/>
                  <a:pt x="53" y="53"/>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06" name="Freeform 70"/>
          <p:cNvSpPr>
            <a:spLocks/>
          </p:cNvSpPr>
          <p:nvPr/>
        </p:nvSpPr>
        <p:spPr bwMode="auto">
          <a:xfrm>
            <a:off x="6867525" y="4714875"/>
            <a:ext cx="184150" cy="185738"/>
          </a:xfrm>
          <a:custGeom>
            <a:avLst/>
            <a:gdLst>
              <a:gd name="T0" fmla="*/ 0 w 56"/>
              <a:gd name="T1" fmla="*/ 0 h 56"/>
              <a:gd name="T2" fmla="*/ 56 w 56"/>
              <a:gd name="T3" fmla="*/ 56 h 56"/>
            </a:gdLst>
            <a:ahLst/>
            <a:cxnLst>
              <a:cxn ang="0">
                <a:pos x="T0" y="T1"/>
              </a:cxn>
              <a:cxn ang="0">
                <a:pos x="T2" y="T3"/>
              </a:cxn>
            </a:cxnLst>
            <a:rect l="0" t="0" r="r" b="b"/>
            <a:pathLst>
              <a:path w="56" h="56">
                <a:moveTo>
                  <a:pt x="0" y="0"/>
                </a:moveTo>
                <a:cubicBezTo>
                  <a:pt x="20" y="19"/>
                  <a:pt x="39" y="39"/>
                  <a:pt x="56" y="56"/>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07" name="Freeform 71"/>
          <p:cNvSpPr>
            <a:spLocks/>
          </p:cNvSpPr>
          <p:nvPr/>
        </p:nvSpPr>
        <p:spPr bwMode="auto">
          <a:xfrm>
            <a:off x="6929438" y="4672013"/>
            <a:ext cx="192088" cy="192088"/>
          </a:xfrm>
          <a:custGeom>
            <a:avLst/>
            <a:gdLst>
              <a:gd name="T0" fmla="*/ 0 w 58"/>
              <a:gd name="T1" fmla="*/ 0 h 58"/>
              <a:gd name="T2" fmla="*/ 58 w 58"/>
              <a:gd name="T3" fmla="*/ 58 h 58"/>
            </a:gdLst>
            <a:ahLst/>
            <a:cxnLst>
              <a:cxn ang="0">
                <a:pos x="T0" y="T1"/>
              </a:cxn>
              <a:cxn ang="0">
                <a:pos x="T2" y="T3"/>
              </a:cxn>
            </a:cxnLst>
            <a:rect l="0" t="0" r="r" b="b"/>
            <a:pathLst>
              <a:path w="58" h="58">
                <a:moveTo>
                  <a:pt x="0" y="0"/>
                </a:moveTo>
                <a:cubicBezTo>
                  <a:pt x="20" y="20"/>
                  <a:pt x="40" y="40"/>
                  <a:pt x="58" y="58"/>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08" name="Freeform 72"/>
          <p:cNvSpPr>
            <a:spLocks/>
          </p:cNvSpPr>
          <p:nvPr/>
        </p:nvSpPr>
        <p:spPr bwMode="auto">
          <a:xfrm>
            <a:off x="6996113" y="4632325"/>
            <a:ext cx="185738" cy="185738"/>
          </a:xfrm>
          <a:custGeom>
            <a:avLst/>
            <a:gdLst>
              <a:gd name="T0" fmla="*/ 0 w 56"/>
              <a:gd name="T1" fmla="*/ 0 h 56"/>
              <a:gd name="T2" fmla="*/ 56 w 56"/>
              <a:gd name="T3" fmla="*/ 56 h 56"/>
            </a:gdLst>
            <a:ahLst/>
            <a:cxnLst>
              <a:cxn ang="0">
                <a:pos x="T0" y="T1"/>
              </a:cxn>
              <a:cxn ang="0">
                <a:pos x="T2" y="T3"/>
              </a:cxn>
            </a:cxnLst>
            <a:rect l="0" t="0" r="r" b="b"/>
            <a:pathLst>
              <a:path w="56" h="56">
                <a:moveTo>
                  <a:pt x="0" y="0"/>
                </a:moveTo>
                <a:cubicBezTo>
                  <a:pt x="20" y="20"/>
                  <a:pt x="39" y="39"/>
                  <a:pt x="56" y="56"/>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09" name="Freeform 73"/>
          <p:cNvSpPr>
            <a:spLocks/>
          </p:cNvSpPr>
          <p:nvPr/>
        </p:nvSpPr>
        <p:spPr bwMode="auto">
          <a:xfrm>
            <a:off x="7059613" y="4589463"/>
            <a:ext cx="184150" cy="185738"/>
          </a:xfrm>
          <a:custGeom>
            <a:avLst/>
            <a:gdLst>
              <a:gd name="T0" fmla="*/ 0 w 56"/>
              <a:gd name="T1" fmla="*/ 0 h 56"/>
              <a:gd name="T2" fmla="*/ 56 w 56"/>
              <a:gd name="T3" fmla="*/ 56 h 56"/>
            </a:gdLst>
            <a:ahLst/>
            <a:cxnLst>
              <a:cxn ang="0">
                <a:pos x="T0" y="T1"/>
              </a:cxn>
              <a:cxn ang="0">
                <a:pos x="T2" y="T3"/>
              </a:cxn>
            </a:cxnLst>
            <a:rect l="0" t="0" r="r" b="b"/>
            <a:pathLst>
              <a:path w="56" h="56">
                <a:moveTo>
                  <a:pt x="0" y="0"/>
                </a:moveTo>
                <a:cubicBezTo>
                  <a:pt x="20" y="20"/>
                  <a:pt x="39" y="39"/>
                  <a:pt x="56" y="56"/>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10" name="Freeform 74"/>
          <p:cNvSpPr>
            <a:spLocks/>
          </p:cNvSpPr>
          <p:nvPr/>
        </p:nvSpPr>
        <p:spPr bwMode="auto">
          <a:xfrm>
            <a:off x="7131050" y="4559300"/>
            <a:ext cx="176213" cy="176213"/>
          </a:xfrm>
          <a:custGeom>
            <a:avLst/>
            <a:gdLst>
              <a:gd name="T0" fmla="*/ 0 w 53"/>
              <a:gd name="T1" fmla="*/ 0 h 53"/>
              <a:gd name="T2" fmla="*/ 53 w 53"/>
              <a:gd name="T3" fmla="*/ 53 h 53"/>
            </a:gdLst>
            <a:ahLst/>
            <a:cxnLst>
              <a:cxn ang="0">
                <a:pos x="T0" y="T1"/>
              </a:cxn>
              <a:cxn ang="0">
                <a:pos x="T2" y="T3"/>
              </a:cxn>
            </a:cxnLst>
            <a:rect l="0" t="0" r="r" b="b"/>
            <a:pathLst>
              <a:path w="53" h="53">
                <a:moveTo>
                  <a:pt x="0" y="0"/>
                </a:moveTo>
                <a:cubicBezTo>
                  <a:pt x="19" y="18"/>
                  <a:pt x="37" y="36"/>
                  <a:pt x="53" y="53"/>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11" name="Freeform 75"/>
          <p:cNvSpPr>
            <a:spLocks/>
          </p:cNvSpPr>
          <p:nvPr/>
        </p:nvSpPr>
        <p:spPr bwMode="auto">
          <a:xfrm>
            <a:off x="7204075" y="4524375"/>
            <a:ext cx="158750" cy="161925"/>
          </a:xfrm>
          <a:custGeom>
            <a:avLst/>
            <a:gdLst>
              <a:gd name="T0" fmla="*/ 0 w 48"/>
              <a:gd name="T1" fmla="*/ 0 h 49"/>
              <a:gd name="T2" fmla="*/ 48 w 48"/>
              <a:gd name="T3" fmla="*/ 49 h 49"/>
            </a:gdLst>
            <a:ahLst/>
            <a:cxnLst>
              <a:cxn ang="0">
                <a:pos x="T0" y="T1"/>
              </a:cxn>
              <a:cxn ang="0">
                <a:pos x="T2" y="T3"/>
              </a:cxn>
            </a:cxnLst>
            <a:rect l="0" t="0" r="r" b="b"/>
            <a:pathLst>
              <a:path w="48" h="49">
                <a:moveTo>
                  <a:pt x="0" y="0"/>
                </a:moveTo>
                <a:cubicBezTo>
                  <a:pt x="17" y="17"/>
                  <a:pt x="33" y="34"/>
                  <a:pt x="48" y="49"/>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12" name="Freeform 76"/>
          <p:cNvSpPr>
            <a:spLocks/>
          </p:cNvSpPr>
          <p:nvPr/>
        </p:nvSpPr>
        <p:spPr bwMode="auto">
          <a:xfrm>
            <a:off x="7310438" y="4527550"/>
            <a:ext cx="119063" cy="115888"/>
          </a:xfrm>
          <a:custGeom>
            <a:avLst/>
            <a:gdLst>
              <a:gd name="T0" fmla="*/ 0 w 36"/>
              <a:gd name="T1" fmla="*/ 0 h 35"/>
              <a:gd name="T2" fmla="*/ 36 w 36"/>
              <a:gd name="T3" fmla="*/ 35 h 35"/>
            </a:gdLst>
            <a:ahLst/>
            <a:cxnLst>
              <a:cxn ang="0">
                <a:pos x="T0" y="T1"/>
              </a:cxn>
              <a:cxn ang="0">
                <a:pos x="T2" y="T3"/>
              </a:cxn>
            </a:cxnLst>
            <a:rect l="0" t="0" r="r" b="b"/>
            <a:pathLst>
              <a:path w="36" h="35">
                <a:moveTo>
                  <a:pt x="0" y="0"/>
                </a:moveTo>
                <a:cubicBezTo>
                  <a:pt x="13" y="12"/>
                  <a:pt x="25" y="24"/>
                  <a:pt x="36" y="35"/>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13" name="Freeform 77"/>
          <p:cNvSpPr>
            <a:spLocks/>
          </p:cNvSpPr>
          <p:nvPr/>
        </p:nvSpPr>
        <p:spPr bwMode="auto">
          <a:xfrm>
            <a:off x="7419975" y="4527550"/>
            <a:ext cx="71438" cy="71438"/>
          </a:xfrm>
          <a:custGeom>
            <a:avLst/>
            <a:gdLst>
              <a:gd name="T0" fmla="*/ 0 w 22"/>
              <a:gd name="T1" fmla="*/ 0 h 22"/>
              <a:gd name="T2" fmla="*/ 22 w 22"/>
              <a:gd name="T3" fmla="*/ 22 h 22"/>
            </a:gdLst>
            <a:ahLst/>
            <a:cxnLst>
              <a:cxn ang="0">
                <a:pos x="T0" y="T1"/>
              </a:cxn>
              <a:cxn ang="0">
                <a:pos x="T2" y="T3"/>
              </a:cxn>
            </a:cxnLst>
            <a:rect l="0" t="0" r="r" b="b"/>
            <a:pathLst>
              <a:path w="22" h="22">
                <a:moveTo>
                  <a:pt x="0" y="0"/>
                </a:moveTo>
                <a:cubicBezTo>
                  <a:pt x="7" y="8"/>
                  <a:pt x="15" y="15"/>
                  <a:pt x="22" y="22"/>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14" name="Freeform 78"/>
          <p:cNvSpPr>
            <a:spLocks/>
          </p:cNvSpPr>
          <p:nvPr/>
        </p:nvSpPr>
        <p:spPr bwMode="auto">
          <a:xfrm>
            <a:off x="7508875" y="4513263"/>
            <a:ext cx="49213" cy="50800"/>
          </a:xfrm>
          <a:custGeom>
            <a:avLst/>
            <a:gdLst>
              <a:gd name="T0" fmla="*/ 0 w 15"/>
              <a:gd name="T1" fmla="*/ 0 h 15"/>
              <a:gd name="T2" fmla="*/ 15 w 15"/>
              <a:gd name="T3" fmla="*/ 15 h 15"/>
            </a:gdLst>
            <a:ahLst/>
            <a:cxnLst>
              <a:cxn ang="0">
                <a:pos x="T0" y="T1"/>
              </a:cxn>
              <a:cxn ang="0">
                <a:pos x="T2" y="T3"/>
              </a:cxn>
            </a:cxnLst>
            <a:rect l="0" t="0" r="r" b="b"/>
            <a:pathLst>
              <a:path w="15" h="15">
                <a:moveTo>
                  <a:pt x="0" y="0"/>
                </a:moveTo>
                <a:cubicBezTo>
                  <a:pt x="5" y="5"/>
                  <a:pt x="10" y="10"/>
                  <a:pt x="15" y="15"/>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23" name="Line 87"/>
          <p:cNvSpPr>
            <a:spLocks noChangeShapeType="1"/>
          </p:cNvSpPr>
          <p:nvPr/>
        </p:nvSpPr>
        <p:spPr bwMode="auto">
          <a:xfrm flipV="1">
            <a:off x="4589463" y="3671888"/>
            <a:ext cx="377825" cy="165100"/>
          </a:xfrm>
          <a:prstGeom prst="line">
            <a:avLst/>
          </a:prstGeom>
          <a:noFill/>
          <a:ln w="269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24" name="Line 88"/>
          <p:cNvSpPr>
            <a:spLocks noChangeShapeType="1"/>
          </p:cNvSpPr>
          <p:nvPr/>
        </p:nvSpPr>
        <p:spPr bwMode="auto">
          <a:xfrm flipH="1" flipV="1">
            <a:off x="6688138" y="3621088"/>
            <a:ext cx="414338" cy="6350"/>
          </a:xfrm>
          <a:prstGeom prst="line">
            <a:avLst/>
          </a:prstGeom>
          <a:noFill/>
          <a:ln w="269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25" name="Line 89"/>
          <p:cNvSpPr>
            <a:spLocks noChangeShapeType="1"/>
          </p:cNvSpPr>
          <p:nvPr/>
        </p:nvSpPr>
        <p:spPr bwMode="auto">
          <a:xfrm flipH="1" flipV="1">
            <a:off x="6165850" y="2709863"/>
            <a:ext cx="407988" cy="33338"/>
          </a:xfrm>
          <a:prstGeom prst="line">
            <a:avLst/>
          </a:prstGeom>
          <a:noFill/>
          <a:ln w="269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 name="Line 90"/>
          <p:cNvSpPr>
            <a:spLocks noChangeShapeType="1"/>
          </p:cNvSpPr>
          <p:nvPr/>
        </p:nvSpPr>
        <p:spPr bwMode="auto">
          <a:xfrm flipV="1">
            <a:off x="4078288" y="4656138"/>
            <a:ext cx="442913" cy="207963"/>
          </a:xfrm>
          <a:prstGeom prst="line">
            <a:avLst/>
          </a:prstGeom>
          <a:noFill/>
          <a:ln w="269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27" name="Line 91"/>
          <p:cNvSpPr>
            <a:spLocks noChangeShapeType="1"/>
          </p:cNvSpPr>
          <p:nvPr/>
        </p:nvSpPr>
        <p:spPr bwMode="auto">
          <a:xfrm flipH="1">
            <a:off x="7151688" y="4513263"/>
            <a:ext cx="442913" cy="7938"/>
          </a:xfrm>
          <a:prstGeom prst="line">
            <a:avLst/>
          </a:prstGeom>
          <a:noFill/>
          <a:ln w="269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28" name="Line 92"/>
          <p:cNvSpPr>
            <a:spLocks noChangeShapeType="1"/>
          </p:cNvSpPr>
          <p:nvPr/>
        </p:nvSpPr>
        <p:spPr bwMode="auto">
          <a:xfrm flipV="1">
            <a:off x="5129213" y="2706688"/>
            <a:ext cx="360363" cy="131763"/>
          </a:xfrm>
          <a:prstGeom prst="line">
            <a:avLst/>
          </a:prstGeom>
          <a:noFill/>
          <a:ln w="269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41831570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ALT T&amp;L Framework">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40763" t="33990" b="15169"/>
          <a:stretch/>
        </p:blipFill>
        <p:spPr>
          <a:xfrm>
            <a:off x="13016" y="-1"/>
            <a:ext cx="7568884" cy="6451601"/>
          </a:xfrm>
          <a:prstGeom prst="rect">
            <a:avLst/>
          </a:prstGeom>
        </p:spPr>
      </p:pic>
      <p:sp>
        <p:nvSpPr>
          <p:cNvPr id="112" name="Rounded Rectangle 111"/>
          <p:cNvSpPr/>
          <p:nvPr/>
        </p:nvSpPr>
        <p:spPr>
          <a:xfrm>
            <a:off x="6346628" y="193870"/>
            <a:ext cx="3984940" cy="510285"/>
          </a:xfrm>
          <a:prstGeom prst="roundRect">
            <a:avLst>
              <a:gd name="adj" fmla="val 34537"/>
            </a:avLst>
          </a:prstGeom>
          <a:solidFill>
            <a:srgbClr val="233C7F"/>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a:t>ARCHWAY KNOWLEDGE CURRICULUM</a:t>
            </a:r>
          </a:p>
        </p:txBody>
      </p:sp>
      <p:sp>
        <p:nvSpPr>
          <p:cNvPr id="113" name="Rounded Rectangle 112"/>
          <p:cNvSpPr/>
          <p:nvPr/>
        </p:nvSpPr>
        <p:spPr>
          <a:xfrm>
            <a:off x="6346628" y="2094389"/>
            <a:ext cx="3986718" cy="493776"/>
          </a:xfrm>
          <a:prstGeom prst="roundRect">
            <a:avLst>
              <a:gd name="adj" fmla="val 34537"/>
            </a:avLst>
          </a:prstGeom>
          <a:solidFill>
            <a:srgbClr val="9259A4"/>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a:t>CORE EXPECTATIONS</a:t>
            </a:r>
          </a:p>
        </p:txBody>
      </p:sp>
      <p:sp>
        <p:nvSpPr>
          <p:cNvPr id="114" name="Rounded Rectangle 113"/>
          <p:cNvSpPr/>
          <p:nvPr/>
        </p:nvSpPr>
        <p:spPr>
          <a:xfrm>
            <a:off x="6342388" y="3389289"/>
            <a:ext cx="3984940" cy="482475"/>
          </a:xfrm>
          <a:prstGeom prst="roundRect">
            <a:avLst>
              <a:gd name="adj" fmla="val 34537"/>
            </a:avLst>
          </a:prstGeom>
          <a:solidFill>
            <a:srgbClr val="3985C6"/>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a:t>HIGH-IMPACT PEDAGOGY</a:t>
            </a:r>
          </a:p>
        </p:txBody>
      </p:sp>
      <p:sp>
        <p:nvSpPr>
          <p:cNvPr id="115" name="TextBox 114"/>
          <p:cNvSpPr txBox="1"/>
          <p:nvPr/>
        </p:nvSpPr>
        <p:spPr>
          <a:xfrm>
            <a:off x="6346628" y="692695"/>
            <a:ext cx="5516024" cy="1308050"/>
          </a:xfrm>
          <a:prstGeom prst="rect">
            <a:avLst/>
          </a:prstGeom>
          <a:noFill/>
        </p:spPr>
        <p:txBody>
          <a:bodyPr wrap="square" rtlCol="0">
            <a:spAutoFit/>
          </a:bodyPr>
          <a:lstStyle/>
          <a:p>
            <a:r>
              <a:rPr lang="en-GB" sz="1300"/>
              <a:t>The acquisition, retention and application of knowledge is the driving, underpinning philosophy of teaching and learning at Archway Learning Trust. Our knowledge curriculum is detailed, sequenced and mapped deliberately and coherently. Retention and retrieval is embedded and integral to the curriculum. Teachers deliver the knowledge curriculum and adapt the lessons to meet the specific needs of their classes</a:t>
            </a:r>
            <a:r>
              <a:rPr lang="en-GB" sz="1400"/>
              <a:t>.</a:t>
            </a:r>
          </a:p>
        </p:txBody>
      </p:sp>
      <p:sp>
        <p:nvSpPr>
          <p:cNvPr id="116" name="TextBox 115"/>
          <p:cNvSpPr txBox="1"/>
          <p:nvPr/>
        </p:nvSpPr>
        <p:spPr>
          <a:xfrm>
            <a:off x="6342388" y="2589288"/>
            <a:ext cx="5482945" cy="692497"/>
          </a:xfrm>
          <a:prstGeom prst="rect">
            <a:avLst/>
          </a:prstGeom>
          <a:noFill/>
        </p:spPr>
        <p:txBody>
          <a:bodyPr wrap="square" rtlCol="0">
            <a:spAutoFit/>
          </a:bodyPr>
          <a:lstStyle/>
          <a:p>
            <a:pPr>
              <a:spcAft>
                <a:spcPts val="600"/>
              </a:spcAft>
            </a:pPr>
            <a:r>
              <a:rPr lang="en-GB" sz="1300"/>
              <a:t>Our core expectations can be seen in every lesson, every day, everywhere within the Trust. They ensure the conditions for learning are optimised and allow teachers to focus on providing high-impact pedagogy. </a:t>
            </a:r>
          </a:p>
        </p:txBody>
      </p:sp>
      <p:sp>
        <p:nvSpPr>
          <p:cNvPr id="117" name="TextBox 116"/>
          <p:cNvSpPr txBox="1"/>
          <p:nvPr/>
        </p:nvSpPr>
        <p:spPr>
          <a:xfrm>
            <a:off x="6374387" y="3921306"/>
            <a:ext cx="5488128" cy="692497"/>
          </a:xfrm>
          <a:prstGeom prst="rect">
            <a:avLst/>
          </a:prstGeom>
          <a:noFill/>
        </p:spPr>
        <p:txBody>
          <a:bodyPr wrap="square" rtlCol="0">
            <a:spAutoFit/>
          </a:bodyPr>
          <a:lstStyle/>
          <a:p>
            <a:pPr>
              <a:spcAft>
                <a:spcPts val="600"/>
              </a:spcAft>
            </a:pPr>
            <a:r>
              <a:rPr lang="en-GB" sz="1300"/>
              <a:t>These evidence-informed, practical strategies build and secure powerful knowledge for our students. Our teachers plan their lessons with a clear focus on these high-impact strategies. </a:t>
            </a:r>
          </a:p>
        </p:txBody>
      </p:sp>
      <p:sp>
        <p:nvSpPr>
          <p:cNvPr id="118" name="Rounded Rectangle 117"/>
          <p:cNvSpPr/>
          <p:nvPr/>
        </p:nvSpPr>
        <p:spPr>
          <a:xfrm>
            <a:off x="6354653" y="4744143"/>
            <a:ext cx="3984940" cy="482475"/>
          </a:xfrm>
          <a:prstGeom prst="roundRect">
            <a:avLst>
              <a:gd name="adj" fmla="val 34537"/>
            </a:avLst>
          </a:prstGeom>
          <a:solidFill>
            <a:srgbClr val="FFEC9B"/>
          </a:solidFill>
          <a:ln w="3175">
            <a:solidFill>
              <a:schemeClr val="tx1"/>
            </a:solid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a:solidFill>
                  <a:schemeClr val="tx1"/>
                </a:solidFill>
              </a:rPr>
              <a:t>RESEARCH-INFORMED INNOVATION</a:t>
            </a:r>
          </a:p>
        </p:txBody>
      </p:sp>
      <p:sp>
        <p:nvSpPr>
          <p:cNvPr id="119" name="TextBox 118"/>
          <p:cNvSpPr txBox="1"/>
          <p:nvPr/>
        </p:nvSpPr>
        <p:spPr>
          <a:xfrm>
            <a:off x="6348095" y="5272751"/>
            <a:ext cx="5500193" cy="892552"/>
          </a:xfrm>
          <a:prstGeom prst="rect">
            <a:avLst/>
          </a:prstGeom>
          <a:noFill/>
        </p:spPr>
        <p:txBody>
          <a:bodyPr wrap="square" rtlCol="0">
            <a:spAutoFit/>
          </a:bodyPr>
          <a:lstStyle/>
          <a:p>
            <a:pPr>
              <a:spcAft>
                <a:spcPts val="600"/>
              </a:spcAft>
            </a:pPr>
            <a:r>
              <a:rPr lang="en-GB" sz="1300"/>
              <a:t>We are passionate about enriching our teaching and learning with research-informed innovation into effective teaching and learning. Our teachers read, watch, listen to and engage in vibrant learning opportunities within and beyond the Trust, trialling, developing and sharing innovative practice.</a:t>
            </a:r>
          </a:p>
        </p:txBody>
      </p:sp>
      <p:sp>
        <p:nvSpPr>
          <p:cNvPr id="14" name="Rectangle 13"/>
          <p:cNvSpPr/>
          <p:nvPr/>
        </p:nvSpPr>
        <p:spPr>
          <a:xfrm>
            <a:off x="0" y="6339146"/>
            <a:ext cx="12192000" cy="518854"/>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hevron 14"/>
          <p:cNvSpPr/>
          <p:nvPr/>
        </p:nvSpPr>
        <p:spPr>
          <a:xfrm>
            <a:off x="2592980" y="6339146"/>
            <a:ext cx="7831180" cy="521686"/>
          </a:xfrm>
          <a:prstGeom prst="chevron">
            <a:avLst/>
          </a:prstGeom>
          <a:solidFill>
            <a:schemeClr val="accent5">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ALT TEACHING AND LEARNING FRAMEWORK</a:t>
            </a:r>
            <a:endParaRPr lang="en-GB" sz="1600" b="0">
              <a:solidFill>
                <a:schemeClr val="bg1"/>
              </a:solidFill>
            </a:endParaRPr>
          </a:p>
        </p:txBody>
      </p:sp>
      <p:pic>
        <p:nvPicPr>
          <p:cNvPr id="16" name="Picture 15"/>
          <p:cNvPicPr>
            <a:picLocks noChangeAspect="1"/>
          </p:cNvPicPr>
          <p:nvPr/>
        </p:nvPicPr>
        <p:blipFill rotWithShape="1">
          <a:blip r:embed="rId3" cstate="print">
            <a:extLst>
              <a:ext uri="{28A0092B-C50C-407E-A947-70E740481C1C}">
                <a14:useLocalDpi xmlns:a14="http://schemas.microsoft.com/office/drawing/2010/main" val="0"/>
              </a:ext>
            </a:extLst>
          </a:blip>
          <a:srcRect t="1" r="59982" b="-5988"/>
          <a:stretch/>
        </p:blipFill>
        <p:spPr>
          <a:xfrm>
            <a:off x="11645153" y="6420114"/>
            <a:ext cx="487873" cy="429535"/>
          </a:xfrm>
          <a:prstGeom prst="rect">
            <a:avLst/>
          </a:prstGeom>
        </p:spPr>
      </p:pic>
    </p:spTree>
    <p:extLst>
      <p:ext uri="{BB962C8B-B14F-4D97-AF65-F5344CB8AC3E}">
        <p14:creationId xmlns:p14="http://schemas.microsoft.com/office/powerpoint/2010/main" val="4110212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Maths icon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69667C-C67A-6665-696C-4C079F001604}"/>
              </a:ext>
            </a:extLst>
          </p:cNvPr>
          <p:cNvPicPr>
            <a:picLocks noChangeAspect="1"/>
          </p:cNvPicPr>
          <p:nvPr/>
        </p:nvPicPr>
        <p:blipFill rotWithShape="1">
          <a:blip r:embed="rId2">
            <a:clrChange>
              <a:clrFrom>
                <a:srgbClr val="FFFFFF"/>
              </a:clrFrom>
              <a:clrTo>
                <a:srgbClr val="FFFFFF">
                  <a:alpha val="0"/>
                </a:srgbClr>
              </a:clrTo>
            </a:clrChange>
          </a:blip>
          <a:srcRect b="1495"/>
          <a:stretch/>
        </p:blipFill>
        <p:spPr>
          <a:xfrm>
            <a:off x="9678729" y="2881423"/>
            <a:ext cx="2590252" cy="3455767"/>
          </a:xfrm>
          <a:prstGeom prst="rect">
            <a:avLst/>
          </a:prstGeom>
        </p:spPr>
      </p:pic>
      <p:pic>
        <p:nvPicPr>
          <p:cNvPr id="4" name="Picture 3">
            <a:extLst>
              <a:ext uri="{FF2B5EF4-FFF2-40B4-BE49-F238E27FC236}">
                <a16:creationId xmlns:a16="http://schemas.microsoft.com/office/drawing/2014/main" id="{AD875480-6883-3669-D196-D361C4258660}"/>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904914" y="138792"/>
            <a:ext cx="6099711" cy="1968195"/>
          </a:xfrm>
          <a:prstGeom prst="rect">
            <a:avLst/>
          </a:prstGeom>
        </p:spPr>
      </p:pic>
      <p:sp>
        <p:nvSpPr>
          <p:cNvPr id="5" name="TextBox 4">
            <a:extLst>
              <a:ext uri="{FF2B5EF4-FFF2-40B4-BE49-F238E27FC236}">
                <a16:creationId xmlns:a16="http://schemas.microsoft.com/office/drawing/2014/main" id="{E05B985A-1850-4802-D38E-C4DAC851A5D2}"/>
              </a:ext>
            </a:extLst>
          </p:cNvPr>
          <p:cNvSpPr txBox="1"/>
          <p:nvPr/>
        </p:nvSpPr>
        <p:spPr>
          <a:xfrm>
            <a:off x="9859617" y="3069203"/>
            <a:ext cx="1208599" cy="800219"/>
          </a:xfrm>
          <a:prstGeom prst="rect">
            <a:avLst/>
          </a:prstGeom>
          <a:noFill/>
        </p:spPr>
        <p:txBody>
          <a:bodyPr wrap="square" rtlCol="0">
            <a:spAutoFit/>
          </a:bodyPr>
          <a:lstStyle/>
          <a:p>
            <a:r>
              <a:rPr lang="en-GB" sz="3200" b="1" dirty="0">
                <a:latin typeface="Century Gothic" panose="020B0502020202020204" pitchFamily="34" charset="0"/>
              </a:rPr>
              <a:t>A </a:t>
            </a:r>
            <a:r>
              <a:rPr lang="en-GB" sz="1400" dirty="0">
                <a:latin typeface="Century Gothic" panose="020B0502020202020204" pitchFamily="34" charset="0"/>
              </a:rPr>
              <a:t>because…</a:t>
            </a:r>
          </a:p>
        </p:txBody>
      </p:sp>
      <p:sp>
        <p:nvSpPr>
          <p:cNvPr id="6" name="TextBox 5">
            <a:extLst>
              <a:ext uri="{FF2B5EF4-FFF2-40B4-BE49-F238E27FC236}">
                <a16:creationId xmlns:a16="http://schemas.microsoft.com/office/drawing/2014/main" id="{139A6B31-3BB7-51E9-D771-9667867D99AE}"/>
              </a:ext>
            </a:extLst>
          </p:cNvPr>
          <p:cNvSpPr txBox="1"/>
          <p:nvPr/>
        </p:nvSpPr>
        <p:spPr>
          <a:xfrm>
            <a:off x="10973855" y="4847252"/>
            <a:ext cx="1208599" cy="800219"/>
          </a:xfrm>
          <a:prstGeom prst="rect">
            <a:avLst/>
          </a:prstGeom>
          <a:noFill/>
        </p:spPr>
        <p:txBody>
          <a:bodyPr wrap="square" rtlCol="0">
            <a:spAutoFit/>
          </a:bodyPr>
          <a:lstStyle/>
          <a:p>
            <a:r>
              <a:rPr lang="en-GB" sz="3200" b="1" dirty="0">
                <a:latin typeface="Century Gothic" panose="020B0502020202020204" pitchFamily="34" charset="0"/>
              </a:rPr>
              <a:t>B </a:t>
            </a:r>
            <a:r>
              <a:rPr lang="en-GB" sz="1400" dirty="0">
                <a:latin typeface="Century Gothic" panose="020B0502020202020204" pitchFamily="34" charset="0"/>
              </a:rPr>
              <a:t>because…</a:t>
            </a:r>
          </a:p>
        </p:txBody>
      </p:sp>
      <p:pic>
        <p:nvPicPr>
          <p:cNvPr id="7" name="Picture 6">
            <a:extLst>
              <a:ext uri="{FF2B5EF4-FFF2-40B4-BE49-F238E27FC236}">
                <a16:creationId xmlns:a16="http://schemas.microsoft.com/office/drawing/2014/main" id="{B8AD39F2-B810-F733-FAD8-52B70723E4F3}"/>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85584" y="2417503"/>
            <a:ext cx="2335539" cy="4229219"/>
          </a:xfrm>
          <a:prstGeom prst="rect">
            <a:avLst/>
          </a:prstGeom>
        </p:spPr>
      </p:pic>
      <p:pic>
        <p:nvPicPr>
          <p:cNvPr id="8" name="Picture 7">
            <a:extLst>
              <a:ext uri="{FF2B5EF4-FFF2-40B4-BE49-F238E27FC236}">
                <a16:creationId xmlns:a16="http://schemas.microsoft.com/office/drawing/2014/main" id="{3AC275B6-8D2D-6BDD-053F-FDCC4878156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472025" y="4058428"/>
            <a:ext cx="1912777" cy="2387506"/>
          </a:xfrm>
          <a:prstGeom prst="rect">
            <a:avLst/>
          </a:prstGeom>
        </p:spPr>
      </p:pic>
      <p:pic>
        <p:nvPicPr>
          <p:cNvPr id="9" name="Picture 8">
            <a:extLst>
              <a:ext uri="{FF2B5EF4-FFF2-40B4-BE49-F238E27FC236}">
                <a16:creationId xmlns:a16="http://schemas.microsoft.com/office/drawing/2014/main" id="{047FB1E3-23EC-CB6E-5113-4AFB028D44F0}"/>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4384802" y="4153999"/>
            <a:ext cx="2341403" cy="2387507"/>
          </a:xfrm>
          <a:prstGeom prst="rect">
            <a:avLst/>
          </a:prstGeom>
        </p:spPr>
      </p:pic>
      <p:pic>
        <p:nvPicPr>
          <p:cNvPr id="10" name="Picture 9">
            <a:extLst>
              <a:ext uri="{FF2B5EF4-FFF2-40B4-BE49-F238E27FC236}">
                <a16:creationId xmlns:a16="http://schemas.microsoft.com/office/drawing/2014/main" id="{93BDBD45-CA96-2667-F561-323ED2EF10D6}"/>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6957073" y="4242329"/>
            <a:ext cx="2490787" cy="2094861"/>
          </a:xfrm>
          <a:prstGeom prst="rect">
            <a:avLst/>
          </a:prstGeom>
        </p:spPr>
      </p:pic>
    </p:spTree>
    <p:extLst>
      <p:ext uri="{BB962C8B-B14F-4D97-AF65-F5344CB8AC3E}">
        <p14:creationId xmlns:p14="http://schemas.microsoft.com/office/powerpoint/2010/main" val="1818623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ALT Title - Spaced Retrieval">
    <p:spTree>
      <p:nvGrpSpPr>
        <p:cNvPr id="1" name=""/>
        <p:cNvGrpSpPr/>
        <p:nvPr/>
      </p:nvGrpSpPr>
      <p:grpSpPr>
        <a:xfrm>
          <a:off x="0" y="0"/>
          <a:ext cx="0" cy="0"/>
          <a:chOff x="0" y="0"/>
          <a:chExt cx="0" cy="0"/>
        </a:xfrm>
      </p:grpSpPr>
      <p:sp>
        <p:nvSpPr>
          <p:cNvPr id="25" name="TextBox 24"/>
          <p:cNvSpPr txBox="1"/>
          <p:nvPr/>
        </p:nvSpPr>
        <p:spPr>
          <a:xfrm>
            <a:off x="304799" y="1229339"/>
            <a:ext cx="3708000" cy="4680000"/>
          </a:xfrm>
          <a:prstGeom prst="rect">
            <a:avLst/>
          </a:prstGeom>
          <a:solidFill>
            <a:schemeClr val="bg1"/>
          </a:solidFill>
          <a:ln w="28575">
            <a:solidFill>
              <a:srgbClr val="0B5196"/>
            </a:solidFill>
          </a:ln>
        </p:spPr>
        <p:txBody>
          <a:bodyPr wrap="square" rtlCol="0">
            <a:spAutoFit/>
          </a:bodyPr>
          <a:lstStyle/>
          <a:p>
            <a:endParaRPr lang="en-GB"/>
          </a:p>
        </p:txBody>
      </p:sp>
      <p:sp>
        <p:nvSpPr>
          <p:cNvPr id="33" name="TextBox 32"/>
          <p:cNvSpPr txBox="1"/>
          <p:nvPr/>
        </p:nvSpPr>
        <p:spPr>
          <a:xfrm>
            <a:off x="4258232" y="1229338"/>
            <a:ext cx="3708000" cy="4680000"/>
          </a:xfrm>
          <a:prstGeom prst="rect">
            <a:avLst/>
          </a:prstGeom>
          <a:solidFill>
            <a:schemeClr val="bg1"/>
          </a:solidFill>
          <a:ln w="28575">
            <a:solidFill>
              <a:srgbClr val="0B5196"/>
            </a:solidFill>
          </a:ln>
        </p:spPr>
        <p:txBody>
          <a:bodyPr wrap="square" rtlCol="0">
            <a:spAutoFit/>
          </a:bodyPr>
          <a:lstStyle/>
          <a:p>
            <a:endParaRPr lang="en-GB"/>
          </a:p>
        </p:txBody>
      </p:sp>
      <p:sp>
        <p:nvSpPr>
          <p:cNvPr id="34" name="TextBox 33"/>
          <p:cNvSpPr txBox="1"/>
          <p:nvPr/>
        </p:nvSpPr>
        <p:spPr>
          <a:xfrm>
            <a:off x="8220631" y="1235971"/>
            <a:ext cx="3708000" cy="4680000"/>
          </a:xfrm>
          <a:prstGeom prst="rect">
            <a:avLst/>
          </a:prstGeom>
          <a:solidFill>
            <a:schemeClr val="bg1"/>
          </a:solidFill>
          <a:ln w="28575">
            <a:solidFill>
              <a:srgbClr val="0B5196"/>
            </a:solidFill>
          </a:ln>
        </p:spPr>
        <p:txBody>
          <a:bodyPr wrap="square" rtlCol="0">
            <a:spAutoFit/>
          </a:bodyPr>
          <a:lstStyle/>
          <a:p>
            <a:endParaRPr lang="en-GB"/>
          </a:p>
        </p:txBody>
      </p:sp>
      <p:sp>
        <p:nvSpPr>
          <p:cNvPr id="26" name="TextBox 25"/>
          <p:cNvSpPr txBox="1"/>
          <p:nvPr/>
        </p:nvSpPr>
        <p:spPr>
          <a:xfrm>
            <a:off x="304799" y="1245664"/>
            <a:ext cx="3708000" cy="414024"/>
          </a:xfrm>
          <a:prstGeom prst="rect">
            <a:avLst/>
          </a:prstGeom>
          <a:solidFill>
            <a:srgbClr val="002060"/>
          </a:solidFill>
        </p:spPr>
        <p:txBody>
          <a:bodyPr wrap="square" rtlCol="0">
            <a:spAutoFit/>
          </a:bodyPr>
          <a:lstStyle/>
          <a:p>
            <a:pPr algn="ctr">
              <a:lnSpc>
                <a:spcPts val="2500"/>
              </a:lnSpc>
            </a:pPr>
            <a:r>
              <a:rPr lang="en-GB" sz="2400" baseline="0">
                <a:solidFill>
                  <a:schemeClr val="bg1"/>
                </a:solidFill>
              </a:rPr>
              <a:t>Current Learning from KO</a:t>
            </a:r>
            <a:endParaRPr lang="en-GB" sz="2400">
              <a:solidFill>
                <a:schemeClr val="bg1"/>
              </a:solidFill>
            </a:endParaRPr>
          </a:p>
        </p:txBody>
      </p:sp>
      <p:sp>
        <p:nvSpPr>
          <p:cNvPr id="36" name="TextBox 35"/>
          <p:cNvSpPr txBox="1"/>
          <p:nvPr/>
        </p:nvSpPr>
        <p:spPr>
          <a:xfrm>
            <a:off x="4268894" y="1245664"/>
            <a:ext cx="3708000" cy="412934"/>
          </a:xfrm>
          <a:prstGeom prst="rect">
            <a:avLst/>
          </a:prstGeom>
          <a:solidFill>
            <a:srgbClr val="002060"/>
          </a:solidFill>
        </p:spPr>
        <p:txBody>
          <a:bodyPr wrap="square" rtlCol="0">
            <a:spAutoFit/>
          </a:bodyPr>
          <a:lstStyle/>
          <a:p>
            <a:pPr algn="ctr">
              <a:lnSpc>
                <a:spcPts val="2500"/>
              </a:lnSpc>
            </a:pPr>
            <a:r>
              <a:rPr lang="en-GB" sz="2400" baseline="0">
                <a:solidFill>
                  <a:schemeClr val="bg1"/>
                </a:solidFill>
              </a:rPr>
              <a:t>Recent Learning</a:t>
            </a:r>
            <a:endParaRPr lang="en-GB" sz="2400">
              <a:solidFill>
                <a:schemeClr val="bg1"/>
              </a:solidFill>
            </a:endParaRPr>
          </a:p>
        </p:txBody>
      </p:sp>
      <p:sp>
        <p:nvSpPr>
          <p:cNvPr id="37" name="TextBox 36"/>
          <p:cNvSpPr txBox="1"/>
          <p:nvPr/>
        </p:nvSpPr>
        <p:spPr>
          <a:xfrm>
            <a:off x="8238560" y="1245664"/>
            <a:ext cx="3708000" cy="414024"/>
          </a:xfrm>
          <a:prstGeom prst="rect">
            <a:avLst/>
          </a:prstGeom>
          <a:solidFill>
            <a:srgbClr val="002060"/>
          </a:solidFill>
        </p:spPr>
        <p:txBody>
          <a:bodyPr wrap="square" rtlCol="0">
            <a:spAutoFit/>
          </a:bodyPr>
          <a:lstStyle/>
          <a:p>
            <a:pPr algn="ctr">
              <a:lnSpc>
                <a:spcPts val="2500"/>
              </a:lnSpc>
            </a:pPr>
            <a:r>
              <a:rPr lang="en-GB" sz="2400" baseline="0">
                <a:solidFill>
                  <a:schemeClr val="bg1"/>
                </a:solidFill>
              </a:rPr>
              <a:t>Long-term Learning </a:t>
            </a:r>
          </a:p>
        </p:txBody>
      </p:sp>
      <p:sp>
        <p:nvSpPr>
          <p:cNvPr id="50" name="Text Placeholder 30"/>
          <p:cNvSpPr>
            <a:spLocks noGrp="1"/>
          </p:cNvSpPr>
          <p:nvPr>
            <p:ph type="body" sz="quarter" idx="11"/>
          </p:nvPr>
        </p:nvSpPr>
        <p:spPr>
          <a:xfrm>
            <a:off x="425020" y="1791632"/>
            <a:ext cx="3474627" cy="4026467"/>
          </a:xfrm>
          <a:prstGeom prst="rect">
            <a:avLst/>
          </a:prstGeom>
        </p:spPr>
        <p:txBody>
          <a:bodyPr/>
          <a:lstStyle>
            <a:lvl1pPr marL="0" indent="0">
              <a:buNone/>
              <a:defRPr sz="2400">
                <a:solidFill>
                  <a:srgbClr val="002060"/>
                </a:solidFill>
              </a:defRPr>
            </a:lvl1pPr>
            <a:lvl5pPr marL="1828746" indent="0">
              <a:buNone/>
              <a:defRPr/>
            </a:lvl5pPr>
          </a:lstStyle>
          <a:p>
            <a:pPr lvl="0"/>
            <a:r>
              <a:rPr lang="en-GB"/>
              <a:t>Click to edit Master text styles</a:t>
            </a:r>
          </a:p>
        </p:txBody>
      </p:sp>
      <p:sp>
        <p:nvSpPr>
          <p:cNvPr id="51" name="Text Placeholder 30"/>
          <p:cNvSpPr>
            <a:spLocks noGrp="1"/>
          </p:cNvSpPr>
          <p:nvPr>
            <p:ph type="body" sz="quarter" idx="12"/>
          </p:nvPr>
        </p:nvSpPr>
        <p:spPr>
          <a:xfrm>
            <a:off x="4374918" y="1790542"/>
            <a:ext cx="3474627" cy="4047069"/>
          </a:xfrm>
          <a:prstGeom prst="rect">
            <a:avLst/>
          </a:prstGeom>
        </p:spPr>
        <p:txBody>
          <a:bodyPr/>
          <a:lstStyle>
            <a:lvl1pPr marL="0" indent="0">
              <a:buNone/>
              <a:defRPr sz="2400">
                <a:solidFill>
                  <a:srgbClr val="002060"/>
                </a:solidFill>
              </a:defRPr>
            </a:lvl1pPr>
            <a:lvl5pPr marL="1828746" indent="0">
              <a:buNone/>
              <a:defRPr/>
            </a:lvl5pPr>
          </a:lstStyle>
          <a:p>
            <a:pPr lvl="0"/>
            <a:r>
              <a:rPr lang="en-GB"/>
              <a:t>Click to edit Master text styles</a:t>
            </a:r>
          </a:p>
        </p:txBody>
      </p:sp>
      <p:sp>
        <p:nvSpPr>
          <p:cNvPr id="52" name="Text Placeholder 30"/>
          <p:cNvSpPr>
            <a:spLocks noGrp="1"/>
          </p:cNvSpPr>
          <p:nvPr>
            <p:ph type="body" sz="quarter" idx="13"/>
          </p:nvPr>
        </p:nvSpPr>
        <p:spPr>
          <a:xfrm>
            <a:off x="8336532" y="1791633"/>
            <a:ext cx="3474627" cy="4053962"/>
          </a:xfrm>
          <a:prstGeom prst="rect">
            <a:avLst/>
          </a:prstGeom>
        </p:spPr>
        <p:txBody>
          <a:bodyPr/>
          <a:lstStyle>
            <a:lvl1pPr marL="0" indent="0">
              <a:buNone/>
              <a:defRPr sz="2400">
                <a:solidFill>
                  <a:srgbClr val="002060"/>
                </a:solidFill>
              </a:defRPr>
            </a:lvl1pPr>
            <a:lvl5pPr marL="1828746" indent="0">
              <a:buNone/>
              <a:defRPr/>
            </a:lvl5pPr>
          </a:lstStyle>
          <a:p>
            <a:pPr lvl="0"/>
            <a:r>
              <a:rPr lang="en-GB"/>
              <a:t>Click to edit Master text styles</a:t>
            </a:r>
          </a:p>
        </p:txBody>
      </p:sp>
      <p:sp>
        <p:nvSpPr>
          <p:cNvPr id="32" name="TextBox 31"/>
          <p:cNvSpPr txBox="1"/>
          <p:nvPr/>
        </p:nvSpPr>
        <p:spPr>
          <a:xfrm>
            <a:off x="112111" y="5934641"/>
            <a:ext cx="11945418" cy="461665"/>
          </a:xfrm>
          <a:prstGeom prst="rect">
            <a:avLst/>
          </a:prstGeom>
          <a:noFill/>
        </p:spPr>
        <p:txBody>
          <a:bodyPr wrap="square" rtlCol="0">
            <a:spAutoFit/>
          </a:bodyPr>
          <a:lstStyle/>
          <a:p>
            <a:pPr algn="ctr"/>
            <a:r>
              <a:rPr lang="en-GB" sz="2400" i="1">
                <a:solidFill>
                  <a:srgbClr val="002060"/>
                </a:solidFill>
              </a:rPr>
              <a:t>Retrieve from memory</a:t>
            </a:r>
            <a:r>
              <a:rPr lang="en-GB" sz="2400" i="1" baseline="0">
                <a:solidFill>
                  <a:srgbClr val="002060"/>
                </a:solidFill>
              </a:rPr>
              <a:t> without </a:t>
            </a:r>
            <a:r>
              <a:rPr lang="en-GB" sz="2400" i="1">
                <a:solidFill>
                  <a:srgbClr val="002060"/>
                </a:solidFill>
              </a:rPr>
              <a:t>prompts or discussion.</a:t>
            </a:r>
            <a:r>
              <a:rPr lang="en-GB" sz="2400" i="1" baseline="0">
                <a:solidFill>
                  <a:srgbClr val="002060"/>
                </a:solidFill>
              </a:rPr>
              <a:t> Y</a:t>
            </a:r>
            <a:r>
              <a:rPr lang="en-GB" sz="2400" i="1">
                <a:solidFill>
                  <a:srgbClr val="002060"/>
                </a:solidFill>
              </a:rPr>
              <a:t>ou must write something for</a:t>
            </a:r>
            <a:r>
              <a:rPr lang="en-GB" sz="2400" i="1" baseline="0">
                <a:solidFill>
                  <a:srgbClr val="002060"/>
                </a:solidFill>
              </a:rPr>
              <a:t> each.</a:t>
            </a:r>
            <a:endParaRPr lang="en-GB" sz="2400" i="1">
              <a:solidFill>
                <a:srgbClr val="002060"/>
              </a:solidFill>
            </a:endParaRPr>
          </a:p>
        </p:txBody>
      </p:sp>
      <p:sp>
        <p:nvSpPr>
          <p:cNvPr id="24" name="TextBox 23"/>
          <p:cNvSpPr txBox="1"/>
          <p:nvPr/>
        </p:nvSpPr>
        <p:spPr>
          <a:xfrm>
            <a:off x="304799" y="72885"/>
            <a:ext cx="11623832" cy="983979"/>
          </a:xfrm>
          <a:prstGeom prst="rect">
            <a:avLst/>
          </a:prstGeom>
          <a:solidFill>
            <a:schemeClr val="bg1"/>
          </a:solidFill>
          <a:ln w="28575">
            <a:solidFill>
              <a:srgbClr val="0B5196"/>
            </a:solidFill>
          </a:ln>
        </p:spPr>
        <p:txBody>
          <a:bodyPr wrap="square" rtlCol="0">
            <a:spAutoFit/>
          </a:bodyPr>
          <a:lstStyle/>
          <a:p>
            <a:endParaRPr lang="en-GB"/>
          </a:p>
        </p:txBody>
      </p:sp>
      <p:sp>
        <p:nvSpPr>
          <p:cNvPr id="28" name="Text Placeholder 30"/>
          <p:cNvSpPr>
            <a:spLocks noGrp="1"/>
          </p:cNvSpPr>
          <p:nvPr>
            <p:ph type="body" sz="quarter" idx="10"/>
          </p:nvPr>
        </p:nvSpPr>
        <p:spPr>
          <a:xfrm>
            <a:off x="425020" y="434384"/>
            <a:ext cx="9099550" cy="488983"/>
          </a:xfrm>
          <a:prstGeom prst="rect">
            <a:avLst/>
          </a:prstGeom>
        </p:spPr>
        <p:txBody>
          <a:bodyPr/>
          <a:lstStyle>
            <a:lvl1pPr marL="0" indent="0">
              <a:buNone/>
              <a:defRPr sz="2400">
                <a:solidFill>
                  <a:srgbClr val="002060"/>
                </a:solidFill>
              </a:defRPr>
            </a:lvl1pPr>
            <a:lvl5pPr marL="1828746" indent="0">
              <a:buNone/>
              <a:defRPr/>
            </a:lvl5pPr>
          </a:lstStyle>
          <a:p>
            <a:pPr lvl="0"/>
            <a:r>
              <a:rPr lang="en-GB"/>
              <a:t>Click to edit Master text styles</a:t>
            </a:r>
          </a:p>
        </p:txBody>
      </p:sp>
      <p:sp>
        <p:nvSpPr>
          <p:cNvPr id="45" name="Rectangle 44"/>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6" name="Picture 45"/>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47" name="Pentagon 46"/>
          <p:cNvSpPr/>
          <p:nvPr/>
        </p:nvSpPr>
        <p:spPr>
          <a:xfrm>
            <a:off x="90521" y="6429002"/>
            <a:ext cx="2700000" cy="360000"/>
          </a:xfrm>
          <a:prstGeom prst="homePlate">
            <a:avLst/>
          </a:prstGeom>
          <a:solidFill>
            <a:srgbClr val="9259A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48" name="Chevron 47"/>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49" name="Chevron 48"/>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53" name="Chevron 52"/>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1647790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ALT Title - Retrieval Blank">
    <p:spTree>
      <p:nvGrpSpPr>
        <p:cNvPr id="1" name=""/>
        <p:cNvGrpSpPr/>
        <p:nvPr/>
      </p:nvGrpSpPr>
      <p:grpSpPr>
        <a:xfrm>
          <a:off x="0" y="0"/>
          <a:ext cx="0" cy="0"/>
          <a:chOff x="0" y="0"/>
          <a:chExt cx="0" cy="0"/>
        </a:xfrm>
      </p:grpSpPr>
      <p:sp>
        <p:nvSpPr>
          <p:cNvPr id="38" name="TextBox 37"/>
          <p:cNvSpPr txBox="1"/>
          <p:nvPr/>
        </p:nvSpPr>
        <p:spPr>
          <a:xfrm>
            <a:off x="304799" y="72885"/>
            <a:ext cx="11623832" cy="983979"/>
          </a:xfrm>
          <a:prstGeom prst="rect">
            <a:avLst/>
          </a:prstGeom>
          <a:solidFill>
            <a:schemeClr val="bg1"/>
          </a:solidFill>
          <a:ln w="28575">
            <a:solidFill>
              <a:srgbClr val="0B5196"/>
            </a:solidFill>
          </a:ln>
        </p:spPr>
        <p:txBody>
          <a:bodyPr wrap="square" rtlCol="0">
            <a:spAutoFit/>
          </a:bodyPr>
          <a:lstStyle/>
          <a:p>
            <a:endParaRPr lang="en-GB"/>
          </a:p>
        </p:txBody>
      </p:sp>
      <p:sp>
        <p:nvSpPr>
          <p:cNvPr id="25" name="TextBox 24"/>
          <p:cNvSpPr txBox="1"/>
          <p:nvPr/>
        </p:nvSpPr>
        <p:spPr>
          <a:xfrm>
            <a:off x="304799" y="1372768"/>
            <a:ext cx="11623832" cy="4680000"/>
          </a:xfrm>
          <a:prstGeom prst="rect">
            <a:avLst/>
          </a:prstGeom>
          <a:solidFill>
            <a:schemeClr val="bg1"/>
          </a:solidFill>
          <a:ln w="28575">
            <a:solidFill>
              <a:srgbClr val="0B5196"/>
            </a:solidFill>
          </a:ln>
        </p:spPr>
        <p:txBody>
          <a:bodyPr wrap="square" rtlCol="0">
            <a:spAutoFit/>
          </a:bodyPr>
          <a:lstStyle/>
          <a:p>
            <a:endParaRPr lang="en-GB"/>
          </a:p>
        </p:txBody>
      </p:sp>
      <p:sp>
        <p:nvSpPr>
          <p:cNvPr id="31" name="Text Placeholder 30"/>
          <p:cNvSpPr>
            <a:spLocks noGrp="1"/>
          </p:cNvSpPr>
          <p:nvPr>
            <p:ph type="body" sz="quarter" idx="10"/>
          </p:nvPr>
        </p:nvSpPr>
        <p:spPr>
          <a:xfrm>
            <a:off x="425020" y="434384"/>
            <a:ext cx="9099550" cy="488983"/>
          </a:xfrm>
          <a:prstGeom prst="rect">
            <a:avLst/>
          </a:prstGeom>
        </p:spPr>
        <p:txBody>
          <a:bodyPr/>
          <a:lstStyle>
            <a:lvl1pPr marL="0" indent="0">
              <a:buNone/>
              <a:defRPr sz="2400">
                <a:solidFill>
                  <a:srgbClr val="002060"/>
                </a:solidFill>
              </a:defRPr>
            </a:lvl1pPr>
            <a:lvl5pPr marL="1828746" indent="0">
              <a:buNone/>
              <a:defRPr/>
            </a:lvl5pPr>
          </a:lstStyle>
          <a:p>
            <a:pPr lvl="0"/>
            <a:r>
              <a:rPr lang="en-GB"/>
              <a:t>Click to edit Master text styles</a:t>
            </a:r>
          </a:p>
        </p:txBody>
      </p:sp>
      <p:sp>
        <p:nvSpPr>
          <p:cNvPr id="50" name="Text Placeholder 30"/>
          <p:cNvSpPr>
            <a:spLocks noGrp="1"/>
          </p:cNvSpPr>
          <p:nvPr>
            <p:ph type="body" sz="quarter" idx="11"/>
          </p:nvPr>
        </p:nvSpPr>
        <p:spPr>
          <a:xfrm>
            <a:off x="425020" y="1501023"/>
            <a:ext cx="11363568" cy="4460506"/>
          </a:xfrm>
          <a:prstGeom prst="rect">
            <a:avLst/>
          </a:prstGeom>
        </p:spPr>
        <p:txBody>
          <a:bodyPr/>
          <a:lstStyle>
            <a:lvl1pPr marL="0" indent="0">
              <a:buNone/>
              <a:defRPr sz="2400">
                <a:solidFill>
                  <a:srgbClr val="002060"/>
                </a:solidFill>
              </a:defRPr>
            </a:lvl1pPr>
            <a:lvl5pPr marL="1828746" indent="0">
              <a:buNone/>
              <a:defRPr/>
            </a:lvl5pPr>
          </a:lstStyle>
          <a:p>
            <a:pPr lvl="0"/>
            <a:r>
              <a:rPr lang="en-GB"/>
              <a:t>Click to edit Master text styles</a:t>
            </a:r>
          </a:p>
        </p:txBody>
      </p:sp>
      <p:sp>
        <p:nvSpPr>
          <p:cNvPr id="22" name="Rectangle 21"/>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32" name="Pentagon 31"/>
          <p:cNvSpPr/>
          <p:nvPr/>
        </p:nvSpPr>
        <p:spPr>
          <a:xfrm>
            <a:off x="90521" y="6429002"/>
            <a:ext cx="2700000" cy="360000"/>
          </a:xfrm>
          <a:prstGeom prst="homePlate">
            <a:avLst/>
          </a:prstGeom>
          <a:solidFill>
            <a:srgbClr val="9259A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33" name="Chevron 32"/>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34" name="Chevron 33"/>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35" name="Chevron 34"/>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42672670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ALT Title - Retrieval Blank">
    <p:spTree>
      <p:nvGrpSpPr>
        <p:cNvPr id="1" name=""/>
        <p:cNvGrpSpPr/>
        <p:nvPr/>
      </p:nvGrpSpPr>
      <p:grpSpPr>
        <a:xfrm>
          <a:off x="0" y="0"/>
          <a:ext cx="0" cy="0"/>
          <a:chOff x="0" y="0"/>
          <a:chExt cx="0" cy="0"/>
        </a:xfrm>
      </p:grpSpPr>
      <p:sp>
        <p:nvSpPr>
          <p:cNvPr id="38" name="TextBox 37"/>
          <p:cNvSpPr txBox="1"/>
          <p:nvPr/>
        </p:nvSpPr>
        <p:spPr>
          <a:xfrm>
            <a:off x="304799" y="72885"/>
            <a:ext cx="11623832" cy="983979"/>
          </a:xfrm>
          <a:prstGeom prst="rect">
            <a:avLst/>
          </a:prstGeom>
          <a:solidFill>
            <a:schemeClr val="bg1"/>
          </a:solidFill>
          <a:ln w="28575">
            <a:solidFill>
              <a:srgbClr val="0B5196"/>
            </a:solidFill>
          </a:ln>
        </p:spPr>
        <p:txBody>
          <a:bodyPr wrap="square" rtlCol="0">
            <a:spAutoFit/>
          </a:bodyPr>
          <a:lstStyle/>
          <a:p>
            <a:endParaRPr lang="en-GB"/>
          </a:p>
        </p:txBody>
      </p:sp>
      <p:sp>
        <p:nvSpPr>
          <p:cNvPr id="31" name="Text Placeholder 30"/>
          <p:cNvSpPr>
            <a:spLocks noGrp="1"/>
          </p:cNvSpPr>
          <p:nvPr>
            <p:ph type="body" sz="quarter" idx="10"/>
          </p:nvPr>
        </p:nvSpPr>
        <p:spPr>
          <a:xfrm>
            <a:off x="425020" y="434384"/>
            <a:ext cx="9099550" cy="488983"/>
          </a:xfrm>
          <a:prstGeom prst="rect">
            <a:avLst/>
          </a:prstGeom>
        </p:spPr>
        <p:txBody>
          <a:bodyPr/>
          <a:lstStyle>
            <a:lvl1pPr marL="0" indent="0">
              <a:buNone/>
              <a:defRPr sz="2400">
                <a:solidFill>
                  <a:srgbClr val="002060"/>
                </a:solidFill>
              </a:defRPr>
            </a:lvl1pPr>
            <a:lvl5pPr marL="1828746" indent="0">
              <a:buNone/>
              <a:defRPr/>
            </a:lvl5pPr>
          </a:lstStyle>
          <a:p>
            <a:pPr lvl="0"/>
            <a:r>
              <a:rPr lang="en-GB"/>
              <a:t>Click to edit Master text styles</a:t>
            </a:r>
          </a:p>
        </p:txBody>
      </p:sp>
      <p:sp>
        <p:nvSpPr>
          <p:cNvPr id="19" name="Rectangle 18"/>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Picture 21"/>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25" name="Pentagon 24"/>
          <p:cNvSpPr/>
          <p:nvPr/>
        </p:nvSpPr>
        <p:spPr>
          <a:xfrm>
            <a:off x="90521" y="6429002"/>
            <a:ext cx="2700000" cy="360000"/>
          </a:xfrm>
          <a:prstGeom prst="homePlate">
            <a:avLst/>
          </a:prstGeom>
          <a:solidFill>
            <a:srgbClr val="9259A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30" name="Chevron 29"/>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32" name="Chevron 31"/>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33" name="Chevron 32"/>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5079939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ALT Retrieve - Ruler">
    <p:spTree>
      <p:nvGrpSpPr>
        <p:cNvPr id="1" name=""/>
        <p:cNvGrpSpPr/>
        <p:nvPr/>
      </p:nvGrpSpPr>
      <p:grpSpPr>
        <a:xfrm>
          <a:off x="0" y="0"/>
          <a:ext cx="0" cy="0"/>
          <a:chOff x="0" y="0"/>
          <a:chExt cx="0" cy="0"/>
        </a:xfrm>
      </p:grpSpPr>
      <p:sp>
        <p:nvSpPr>
          <p:cNvPr id="44" name="Rectangle 43"/>
          <p:cNvSpPr/>
          <p:nvPr/>
        </p:nvSpPr>
        <p:spPr>
          <a:xfrm>
            <a:off x="11498874" y="-12902"/>
            <a:ext cx="696730" cy="650592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n-lt"/>
            </a:endParaRPr>
          </a:p>
        </p:txBody>
      </p:sp>
      <p:graphicFrame>
        <p:nvGraphicFramePr>
          <p:cNvPr id="45" name="Table 44"/>
          <p:cNvGraphicFramePr>
            <a:graphicFrameLocks noGrp="1"/>
          </p:cNvGraphicFramePr>
          <p:nvPr>
            <p:extLst>
              <p:ext uri="{D42A27DB-BD31-4B8C-83A1-F6EECF244321}">
                <p14:modId xmlns:p14="http://schemas.microsoft.com/office/powerpoint/2010/main" val="2409062454"/>
              </p:ext>
            </p:extLst>
          </p:nvPr>
        </p:nvGraphicFramePr>
        <p:xfrm>
          <a:off x="11559521" y="529722"/>
          <a:ext cx="612157" cy="5581320"/>
        </p:xfrm>
        <a:graphic>
          <a:graphicData uri="http://schemas.openxmlformats.org/drawingml/2006/table">
            <a:tbl>
              <a:tblPr firstRow="1" bandRow="1">
                <a:tableStyleId>{5C22544A-7EE6-4342-B048-85BDC9FD1C3A}</a:tableStyleId>
              </a:tblPr>
              <a:tblGrid>
                <a:gridCol w="612157">
                  <a:extLst>
                    <a:ext uri="{9D8B030D-6E8A-4147-A177-3AD203B41FA5}">
                      <a16:colId xmlns:a16="http://schemas.microsoft.com/office/drawing/2014/main" val="1173439250"/>
                    </a:ext>
                  </a:extLst>
                </a:gridCol>
              </a:tblGrid>
              <a:tr h="670794">
                <a:tc>
                  <a:txBody>
                    <a:bodyPr/>
                    <a:lstStyle/>
                    <a:p>
                      <a:pPr algn="ctr"/>
                      <a:r>
                        <a:rPr lang="en-GB" sz="800" b="1">
                          <a:solidFill>
                            <a:schemeClr val="bg1"/>
                          </a:solidFill>
                          <a:latin typeface="Lato" panose="020F0502020204030203" pitchFamily="34" charset="0"/>
                        </a:rPr>
                        <a:t>RETRIEVE</a:t>
                      </a:r>
                      <a:r>
                        <a:rPr lang="en-GB" sz="600" b="1">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a:solidFill>
                            <a:schemeClr val="bg1"/>
                          </a:solidFill>
                          <a:latin typeface="Lato" panose="020F0502020204030203" pitchFamily="34" charset="0"/>
                        </a:rPr>
                        <a:t>DECODE</a:t>
                      </a:r>
                      <a:r>
                        <a:rPr lang="en-GB" sz="600" b="1">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a:solidFill>
                            <a:schemeClr val="bg1"/>
                          </a:solidFill>
                          <a:effectLst/>
                          <a:latin typeface="Lato" panose="020F0502020204030203" pitchFamily="34" charset="0"/>
                        </a:rPr>
                        <a:t>CONNECT</a:t>
                      </a:r>
                      <a:r>
                        <a:rPr lang="en-GB" sz="600" b="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a:solidFill>
                            <a:schemeClr val="bg1"/>
                          </a:solidFill>
                          <a:latin typeface="Lato" panose="020F0502020204030203" pitchFamily="34" charset="0"/>
                        </a:rPr>
                        <a:t>VISUALISE</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a:solidFill>
                            <a:schemeClr val="bg1"/>
                          </a:solidFill>
                          <a:latin typeface="Lato" panose="020F0502020204030203" pitchFamily="34" charset="0"/>
                        </a:rPr>
                        <a:t>SUMMARISE</a:t>
                      </a:r>
                      <a:r>
                        <a:rPr lang="en-GB" sz="600" b="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a:solidFill>
                            <a:schemeClr val="bg1"/>
                          </a:solidFill>
                          <a:latin typeface="Lato" panose="020F0502020204030203" pitchFamily="34" charset="0"/>
                        </a:rPr>
                        <a:t>INFER</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a:solidFill>
                            <a:schemeClr val="bg1"/>
                          </a:solidFill>
                          <a:latin typeface="Lato" panose="020F0502020204030203" pitchFamily="34" charset="0"/>
                        </a:rPr>
                        <a:t>PREDICT</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a:solidFill>
                            <a:schemeClr val="bg1"/>
                          </a:solidFill>
                          <a:latin typeface="Lato" panose="020F0502020204030203" pitchFamily="34" charset="0"/>
                        </a:rPr>
                        <a:t>EXAMINE</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46" name="Group 45"/>
          <p:cNvGrpSpPr/>
          <p:nvPr/>
        </p:nvGrpSpPr>
        <p:grpSpPr>
          <a:xfrm>
            <a:off x="11629923" y="2865412"/>
            <a:ext cx="386112" cy="318172"/>
            <a:chOff x="3206569" y="2423806"/>
            <a:chExt cx="752955" cy="707366"/>
          </a:xfrm>
        </p:grpSpPr>
        <p:pic>
          <p:nvPicPr>
            <p:cNvPr id="54"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56" name="Picture 55"/>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1" cy="314182"/>
          </a:xfrm>
          <a:prstGeom prst="rect">
            <a:avLst/>
          </a:prstGeom>
        </p:spPr>
      </p:pic>
      <p:pic>
        <p:nvPicPr>
          <p:cNvPr id="57"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6"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57"/>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0" y="2166177"/>
            <a:ext cx="377815" cy="361612"/>
          </a:xfrm>
          <a:prstGeom prst="rect">
            <a:avLst/>
          </a:prstGeom>
        </p:spPr>
      </p:pic>
      <p:pic>
        <p:nvPicPr>
          <p:cNvPr id="59" name="Picture 58"/>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3" y="1378197"/>
            <a:ext cx="416216" cy="361939"/>
          </a:xfrm>
          <a:prstGeom prst="rect">
            <a:avLst/>
          </a:prstGeom>
        </p:spPr>
      </p:pic>
      <p:pic>
        <p:nvPicPr>
          <p:cNvPr id="60" name="Picture 59"/>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28" y="733844"/>
            <a:ext cx="397619" cy="321332"/>
          </a:xfrm>
          <a:prstGeom prst="rect">
            <a:avLst/>
          </a:prstGeom>
        </p:spPr>
      </p:pic>
      <p:pic>
        <p:nvPicPr>
          <p:cNvPr id="61" name="Picture 60"/>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62" name="Picture 61"/>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3" y="5610059"/>
            <a:ext cx="237138" cy="317761"/>
          </a:xfrm>
          <a:prstGeom prst="rect">
            <a:avLst/>
          </a:prstGeom>
        </p:spPr>
      </p:pic>
      <p:sp>
        <p:nvSpPr>
          <p:cNvPr id="63" name="Pentagon 62"/>
          <p:cNvSpPr/>
          <p:nvPr/>
        </p:nvSpPr>
        <p:spPr>
          <a:xfrm rot="5400000">
            <a:off x="11561796" y="3400"/>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Rectangle 63"/>
          <p:cNvSpPr/>
          <p:nvPr/>
        </p:nvSpPr>
        <p:spPr>
          <a:xfrm>
            <a:off x="11489909" y="-6595"/>
            <a:ext cx="704800" cy="584775"/>
          </a:xfrm>
          <a:prstGeom prst="rect">
            <a:avLst/>
          </a:prstGeom>
        </p:spPr>
        <p:txBody>
          <a:bodyPr wrap="square">
            <a:spAutoFit/>
          </a:bodyPr>
          <a:lstStyle/>
          <a:p>
            <a:pPr algn="ctr"/>
            <a:r>
              <a:rPr lang="en-GB" sz="1000" b="1" i="0">
                <a:solidFill>
                  <a:srgbClr val="0B5196"/>
                </a:solidFill>
                <a:latin typeface="+mn-lt"/>
              </a:rPr>
              <a:t>EVERY CHILD A READER</a:t>
            </a:r>
          </a:p>
          <a:p>
            <a:pPr algn="ctr"/>
            <a:endParaRPr lang="en-GB" sz="200" b="0" i="1">
              <a:solidFill>
                <a:srgbClr val="002060"/>
              </a:solidFill>
              <a:latin typeface="+mn-lt"/>
            </a:endParaRPr>
          </a:p>
        </p:txBody>
      </p:sp>
      <p:sp>
        <p:nvSpPr>
          <p:cNvPr id="65" name="Rectangle 64"/>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6" name="Picture 65"/>
          <p:cNvPicPr>
            <a:picLocks noChangeAspect="1"/>
          </p:cNvPicPr>
          <p:nvPr/>
        </p:nvPicPr>
        <p:blipFill rotWithShape="1">
          <a:blip r:embed="rId19"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67" name="Pentagon 66"/>
          <p:cNvSpPr/>
          <p:nvPr/>
        </p:nvSpPr>
        <p:spPr>
          <a:xfrm>
            <a:off x="90521" y="6429002"/>
            <a:ext cx="2700000" cy="360000"/>
          </a:xfrm>
          <a:prstGeom prst="homePlate">
            <a:avLst/>
          </a:prstGeom>
          <a:solidFill>
            <a:srgbClr val="9259A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68" name="Chevron 67"/>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69" name="Chevron 68"/>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70" name="Chevron 69"/>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299982537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6.xml"/><Relationship Id="rId1" Type="http://schemas.openxmlformats.org/officeDocument/2006/relationships/slideLayout" Target="../slideLayouts/slideLayout3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theme" Target="../theme/theme3.xml"/><Relationship Id="rId5" Type="http://schemas.openxmlformats.org/officeDocument/2006/relationships/slideLayout" Target="../slideLayouts/slideLayout41.xml"/><Relationship Id="rId4"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lumMod val="20000"/>
            <a:lumOff val="8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60983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703" r:id="rId34"/>
  </p:sldLayoutIdLst>
  <p:txStyles>
    <p:titleStyle>
      <a:lvl1pPr algn="l" defTabSz="91437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5" indent="-228595" algn="l" defTabSz="914373"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781" indent="-228595" algn="l" defTabSz="91437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7" indent="-228595" algn="l" defTabSz="91437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5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341"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52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1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00"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08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en-US"/>
      </a:defPPr>
      <a:lvl1pPr marL="0" algn="l" defTabSz="914373" rtl="0" eaLnBrk="1" latinLnBrk="0" hangingPunct="1">
        <a:defRPr sz="1801" kern="1200">
          <a:solidFill>
            <a:schemeClr val="tx1"/>
          </a:solidFill>
          <a:latin typeface="+mn-lt"/>
          <a:ea typeface="+mn-ea"/>
          <a:cs typeface="+mn-cs"/>
        </a:defRPr>
      </a:lvl1pPr>
      <a:lvl2pPr marL="457187" algn="l" defTabSz="914373" rtl="0" eaLnBrk="1" latinLnBrk="0" hangingPunct="1">
        <a:defRPr sz="1801" kern="1200">
          <a:solidFill>
            <a:schemeClr val="tx1"/>
          </a:solidFill>
          <a:latin typeface="+mn-lt"/>
          <a:ea typeface="+mn-ea"/>
          <a:cs typeface="+mn-cs"/>
        </a:defRPr>
      </a:lvl2pPr>
      <a:lvl3pPr marL="914373" algn="l" defTabSz="914373" rtl="0" eaLnBrk="1" latinLnBrk="0" hangingPunct="1">
        <a:defRPr sz="1801" kern="1200">
          <a:solidFill>
            <a:schemeClr val="tx1"/>
          </a:solidFill>
          <a:latin typeface="+mn-lt"/>
          <a:ea typeface="+mn-ea"/>
          <a:cs typeface="+mn-cs"/>
        </a:defRPr>
      </a:lvl3pPr>
      <a:lvl4pPr marL="1371560" algn="l" defTabSz="914373" rtl="0" eaLnBrk="1" latinLnBrk="0" hangingPunct="1">
        <a:defRPr sz="1801" kern="1200">
          <a:solidFill>
            <a:schemeClr val="tx1"/>
          </a:solidFill>
          <a:latin typeface="+mn-lt"/>
          <a:ea typeface="+mn-ea"/>
          <a:cs typeface="+mn-cs"/>
        </a:defRPr>
      </a:lvl4pPr>
      <a:lvl5pPr marL="1828746" algn="l" defTabSz="914373" rtl="0" eaLnBrk="1" latinLnBrk="0" hangingPunct="1">
        <a:defRPr sz="1801" kern="1200">
          <a:solidFill>
            <a:schemeClr val="tx1"/>
          </a:solidFill>
          <a:latin typeface="+mn-lt"/>
          <a:ea typeface="+mn-ea"/>
          <a:cs typeface="+mn-cs"/>
        </a:defRPr>
      </a:lvl5pPr>
      <a:lvl6pPr marL="2285933" algn="l" defTabSz="914373" rtl="0" eaLnBrk="1" latinLnBrk="0" hangingPunct="1">
        <a:defRPr sz="1801" kern="1200">
          <a:solidFill>
            <a:schemeClr val="tx1"/>
          </a:solidFill>
          <a:latin typeface="+mn-lt"/>
          <a:ea typeface="+mn-ea"/>
          <a:cs typeface="+mn-cs"/>
        </a:defRPr>
      </a:lvl6pPr>
      <a:lvl7pPr marL="2743119" algn="l" defTabSz="914373" rtl="0" eaLnBrk="1" latinLnBrk="0" hangingPunct="1">
        <a:defRPr sz="1801" kern="1200">
          <a:solidFill>
            <a:schemeClr val="tx1"/>
          </a:solidFill>
          <a:latin typeface="+mn-lt"/>
          <a:ea typeface="+mn-ea"/>
          <a:cs typeface="+mn-cs"/>
        </a:defRPr>
      </a:lvl7pPr>
      <a:lvl8pPr marL="3200306" algn="l" defTabSz="914373" rtl="0" eaLnBrk="1" latinLnBrk="0" hangingPunct="1">
        <a:defRPr sz="1801" kern="1200">
          <a:solidFill>
            <a:schemeClr val="tx1"/>
          </a:solidFill>
          <a:latin typeface="+mn-lt"/>
          <a:ea typeface="+mn-ea"/>
          <a:cs typeface="+mn-cs"/>
        </a:defRPr>
      </a:lvl8pPr>
      <a:lvl9pPr marL="3657493" algn="l" defTabSz="914373" rtl="0" eaLnBrk="1" latinLnBrk="0" hangingPunct="1">
        <a:defRPr sz="1801"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C080A4-B6EF-4B8B-A697-087DD6F382D2}" type="datetimeFigureOut">
              <a:rPr lang="en-GB" smtClean="0"/>
              <a:t>06/09/2026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09E4A0-F215-4E10-A8BF-1E2E730ED264}" type="slidenum">
              <a:rPr lang="en-GB" smtClean="0"/>
              <a:t>‹#›</a:t>
            </a:fld>
            <a:endParaRPr lang="en-GB"/>
          </a:p>
        </p:txBody>
      </p:sp>
    </p:spTree>
    <p:extLst>
      <p:ext uri="{BB962C8B-B14F-4D97-AF65-F5344CB8AC3E}">
        <p14:creationId xmlns:p14="http://schemas.microsoft.com/office/powerpoint/2010/main" val="1619428041"/>
      </p:ext>
    </p:extLst>
  </p:cSld>
  <p:clrMap bg1="lt1" tx1="dk1" bg2="lt2" tx2="dk2" accent1="accent1" accent2="accent2" accent3="accent3" accent4="accent4" accent5="accent5" accent6="accent6" hlink="hlink" folHlink="folHlink"/>
  <p:sldLayoutIdLst>
    <p:sldLayoutId id="2147483695" r:id="rId1"/>
    <p:sldLayoutId id="2147483696"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0052236"/>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9.xml"/><Relationship Id="rId1" Type="http://schemas.openxmlformats.org/officeDocument/2006/relationships/tags" Target="../tags/tag1.xml"/><Relationship Id="rId4" Type="http://schemas.openxmlformats.org/officeDocument/2006/relationships/image" Target="../media/image410.png"/></Relationships>
</file>

<file path=ppt/slides/_rels/slide10.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66.png"/><Relationship Id="rId3" Type="http://schemas.openxmlformats.org/officeDocument/2006/relationships/image" Target="../media/image56.png"/><Relationship Id="rId7" Type="http://schemas.openxmlformats.org/officeDocument/2006/relationships/image" Target="../media/image60.png"/><Relationship Id="rId12" Type="http://schemas.openxmlformats.org/officeDocument/2006/relationships/image" Target="../media/image65.png"/><Relationship Id="rId2" Type="http://schemas.openxmlformats.org/officeDocument/2006/relationships/notesSlide" Target="../notesSlides/notesSlide9.xml"/><Relationship Id="rId1" Type="http://schemas.openxmlformats.org/officeDocument/2006/relationships/slideLayout" Target="../slideLayouts/slideLayout11.xml"/><Relationship Id="rId6" Type="http://schemas.openxmlformats.org/officeDocument/2006/relationships/image" Target="../media/image59.png"/><Relationship Id="rId11" Type="http://schemas.openxmlformats.org/officeDocument/2006/relationships/image" Target="../media/image64.png"/><Relationship Id="rId5" Type="http://schemas.openxmlformats.org/officeDocument/2006/relationships/image" Target="../media/image58.png"/><Relationship Id="rId10" Type="http://schemas.openxmlformats.org/officeDocument/2006/relationships/image" Target="../media/image63.png"/><Relationship Id="rId4" Type="http://schemas.openxmlformats.org/officeDocument/2006/relationships/image" Target="../media/image57.png"/><Relationship Id="rId9" Type="http://schemas.openxmlformats.org/officeDocument/2006/relationships/image" Target="../media/image62.png"/><Relationship Id="rId14" Type="http://schemas.openxmlformats.org/officeDocument/2006/relationships/image" Target="../media/image67.png"/></Relationships>
</file>

<file path=ppt/slides/_rels/slide11.xml.rels><?xml version="1.0" encoding="UTF-8" standalone="yes"?>
<Relationships xmlns="http://schemas.openxmlformats.org/package/2006/relationships"><Relationship Id="rId3" Type="http://schemas.openxmlformats.org/officeDocument/2006/relationships/image" Target="../media/image480.png"/><Relationship Id="rId2" Type="http://schemas.openxmlformats.org/officeDocument/2006/relationships/slideLayout" Target="../slideLayouts/slideLayout11.xml"/><Relationship Id="rId1" Type="http://schemas.openxmlformats.org/officeDocument/2006/relationships/tags" Target="../tags/tag6.xml"/><Relationship Id="rId6" Type="http://schemas.openxmlformats.org/officeDocument/2006/relationships/image" Target="../media/image510.png"/><Relationship Id="rId5" Type="http://schemas.openxmlformats.org/officeDocument/2006/relationships/image" Target="../media/image500.png"/><Relationship Id="rId4" Type="http://schemas.openxmlformats.org/officeDocument/2006/relationships/image" Target="../media/image490.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1.xml"/><Relationship Id="rId1" Type="http://schemas.openxmlformats.org/officeDocument/2006/relationships/tags" Target="../tags/tag7.xml"/><Relationship Id="rId4" Type="http://schemas.openxmlformats.org/officeDocument/2006/relationships/image" Target="../media/image520.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3.xml"/><Relationship Id="rId1" Type="http://schemas.openxmlformats.org/officeDocument/2006/relationships/tags" Target="../tags/tag8.xml"/><Relationship Id="rId5" Type="http://schemas.openxmlformats.org/officeDocument/2006/relationships/image" Target="../media/image540.png"/><Relationship Id="rId4" Type="http://schemas.openxmlformats.org/officeDocument/2006/relationships/image" Target="../media/image530.png"/></Relationships>
</file>

<file path=ppt/slides/_rels/slide14.xml.rels><?xml version="1.0" encoding="UTF-8" standalone="yes"?>
<Relationships xmlns="http://schemas.openxmlformats.org/package/2006/relationships"><Relationship Id="rId8" Type="http://schemas.openxmlformats.org/officeDocument/2006/relationships/image" Target="../media/image590.png"/><Relationship Id="rId3" Type="http://schemas.openxmlformats.org/officeDocument/2006/relationships/notesSlide" Target="../notesSlides/notesSlide12.xml"/><Relationship Id="rId7" Type="http://schemas.openxmlformats.org/officeDocument/2006/relationships/image" Target="../media/image580.png"/><Relationship Id="rId2" Type="http://schemas.openxmlformats.org/officeDocument/2006/relationships/slideLayout" Target="../slideLayouts/slideLayout13.xml"/><Relationship Id="rId1" Type="http://schemas.openxmlformats.org/officeDocument/2006/relationships/tags" Target="../tags/tag9.xml"/><Relationship Id="rId6" Type="http://schemas.openxmlformats.org/officeDocument/2006/relationships/image" Target="../media/image570.png"/><Relationship Id="rId5" Type="http://schemas.openxmlformats.org/officeDocument/2006/relationships/image" Target="../media/image560.png"/><Relationship Id="rId4" Type="http://schemas.openxmlformats.org/officeDocument/2006/relationships/image" Target="../media/image550.png"/><Relationship Id="rId9" Type="http://schemas.openxmlformats.org/officeDocument/2006/relationships/image" Target="../media/image600.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3.xml"/><Relationship Id="rId1" Type="http://schemas.openxmlformats.org/officeDocument/2006/relationships/tags" Target="../tags/tag10.xml"/><Relationship Id="rId4" Type="http://schemas.openxmlformats.org/officeDocument/2006/relationships/image" Target="../media/image610.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3.xml"/><Relationship Id="rId1" Type="http://schemas.openxmlformats.org/officeDocument/2006/relationships/tags" Target="../tags/tag11.xml"/><Relationship Id="rId5" Type="http://schemas.openxmlformats.org/officeDocument/2006/relationships/image" Target="../media/image620.png"/><Relationship Id="rId4" Type="http://schemas.openxmlformats.org/officeDocument/2006/relationships/image" Target="../media/image610.png"/></Relationships>
</file>

<file path=ppt/slides/_rels/slide17.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9.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5.xml"/><Relationship Id="rId1" Type="http://schemas.openxmlformats.org/officeDocument/2006/relationships/slideLayout" Target="../slideLayouts/slideLayout15.xml"/><Relationship Id="rId5" Type="http://schemas.openxmlformats.org/officeDocument/2006/relationships/image" Target="../media/image75.png"/><Relationship Id="rId4" Type="http://schemas.openxmlformats.org/officeDocument/2006/relationships/image" Target="../media/image74.png"/></Relationships>
</file>

<file path=ppt/slides/_rels/slide2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6.xml"/><Relationship Id="rId1" Type="http://schemas.openxmlformats.org/officeDocument/2006/relationships/slideLayout" Target="../slideLayouts/slideLayout15.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xml"/><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1.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1.xml"/><Relationship Id="rId1" Type="http://schemas.openxmlformats.org/officeDocument/2006/relationships/tags" Target="../tags/tag4.xml"/><Relationship Id="rId5" Type="http://schemas.openxmlformats.org/officeDocument/2006/relationships/image" Target="../media/image430.png"/><Relationship Id="rId4" Type="http://schemas.openxmlformats.org/officeDocument/2006/relationships/image" Target="../media/image420.png"/></Relationships>
</file>

<file path=ppt/slides/_rels/slide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slideLayout" Target="../slideLayouts/slideLayout11.xml"/><Relationship Id="rId1" Type="http://schemas.openxmlformats.org/officeDocument/2006/relationships/tags" Target="../tags/tag5.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xml"/><Relationship Id="rId1" Type="http://schemas.openxmlformats.org/officeDocument/2006/relationships/slideLayout" Target="../slideLayouts/slideLayout11.xml"/><Relationship Id="rId5" Type="http://schemas.openxmlformats.org/officeDocument/2006/relationships/image" Target="../media/image42.png"/><Relationship Id="rId4" Type="http://schemas.openxmlformats.org/officeDocument/2006/relationships/image" Target="../media/image41.png"/></Relationships>
</file>

<file path=ppt/slides/_rels/slide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3.png"/><Relationship Id="rId7" Type="http://schemas.openxmlformats.org/officeDocument/2006/relationships/image" Target="../media/image51.png"/><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image" Target="../media/image50.png"/><Relationship Id="rId11" Type="http://schemas.openxmlformats.org/officeDocument/2006/relationships/image" Target="../media/image55.png"/><Relationship Id="rId5" Type="http://schemas.openxmlformats.org/officeDocument/2006/relationships/image" Target="../media/image49.png"/><Relationship Id="rId10" Type="http://schemas.openxmlformats.org/officeDocument/2006/relationships/image" Target="../media/image54.png"/><Relationship Id="rId4" Type="http://schemas.openxmlformats.org/officeDocument/2006/relationships/image" Target="../media/image48.png"/><Relationship Id="rId9" Type="http://schemas.openxmlformats.org/officeDocument/2006/relationships/image" Target="../media/image5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0020" y="457184"/>
            <a:ext cx="11349990" cy="2308324"/>
          </a:xfrm>
          <a:prstGeom prst="rect">
            <a:avLst/>
          </a:prstGeom>
          <a:noFill/>
        </p:spPr>
        <p:txBody>
          <a:bodyPr wrap="square" rtlCol="0">
            <a:spAutoFit/>
          </a:bodyPr>
          <a:lstStyle/>
          <a:p>
            <a:r>
              <a:rPr lang="en-GB" sz="3600" dirty="0">
                <a:latin typeface="Calibri" panose="020F0502020204030204" pitchFamily="34" charset="0"/>
                <a:cs typeface="Calibri" panose="020F0502020204030204" pitchFamily="34" charset="0"/>
              </a:rPr>
              <a:t>The table shows the numbers of pets owned by a group of students. Find the mean number of pets owned.</a:t>
            </a:r>
            <a:endParaRPr lang="en-US" sz="3600" dirty="0">
              <a:latin typeface="Calibri" panose="020F0502020204030204" pitchFamily="34" charset="0"/>
              <a:cs typeface="Calibri" panose="020F0502020204030204" pitchFamily="34" charset="0"/>
            </a:endParaRPr>
          </a:p>
          <a:p>
            <a:endParaRPr lang="en-US" sz="3600" dirty="0">
              <a:latin typeface="Calibri" panose="020F0502020204030204" pitchFamily="34" charset="0"/>
              <a:cs typeface="Calibri" panose="020F0502020204030204" pitchFamily="34" charset="0"/>
            </a:endParaRPr>
          </a:p>
          <a:p>
            <a:endParaRPr lang="en-US" sz="3600" dirty="0">
              <a:latin typeface="Calibri" panose="020F0502020204030204" pitchFamily="34" charset="0"/>
              <a:cs typeface="Calibri" panose="020F0502020204030204" pitchFamily="34" charset="0"/>
            </a:endParaRPr>
          </a:p>
        </p:txBody>
      </p:sp>
      <p:graphicFrame>
        <p:nvGraphicFramePr>
          <p:cNvPr id="13" name="Table 12">
            <a:extLst>
              <a:ext uri="{FF2B5EF4-FFF2-40B4-BE49-F238E27FC236}">
                <a16:creationId xmlns:a16="http://schemas.microsoft.com/office/drawing/2014/main" id="{FC9E8194-B853-45FD-B625-7743BCC0B838}"/>
              </a:ext>
            </a:extLst>
          </p:cNvPr>
          <p:cNvGraphicFramePr>
            <a:graphicFrameLocks noGrp="1"/>
          </p:cNvGraphicFramePr>
          <p:nvPr>
            <p:extLst>
              <p:ext uri="{D42A27DB-BD31-4B8C-83A1-F6EECF244321}">
                <p14:modId xmlns:p14="http://schemas.microsoft.com/office/powerpoint/2010/main" val="4072220643"/>
              </p:ext>
            </p:extLst>
          </p:nvPr>
        </p:nvGraphicFramePr>
        <p:xfrm>
          <a:off x="2197692" y="2556752"/>
          <a:ext cx="6294992" cy="828041"/>
        </p:xfrm>
        <a:graphic>
          <a:graphicData uri="http://schemas.openxmlformats.org/drawingml/2006/table">
            <a:tbl>
              <a:tblPr firstRow="1" bandRow="1">
                <a:tableStyleId>{5C22544A-7EE6-4342-B048-85BDC9FD1C3A}</a:tableStyleId>
              </a:tblPr>
              <a:tblGrid>
                <a:gridCol w="2360622">
                  <a:extLst>
                    <a:ext uri="{9D8B030D-6E8A-4147-A177-3AD203B41FA5}">
                      <a16:colId xmlns:a16="http://schemas.microsoft.com/office/drawing/2014/main" val="1485095982"/>
                    </a:ext>
                  </a:extLst>
                </a:gridCol>
                <a:gridCol w="786874">
                  <a:extLst>
                    <a:ext uri="{9D8B030D-6E8A-4147-A177-3AD203B41FA5}">
                      <a16:colId xmlns:a16="http://schemas.microsoft.com/office/drawing/2014/main" val="1904169922"/>
                    </a:ext>
                  </a:extLst>
                </a:gridCol>
                <a:gridCol w="786874">
                  <a:extLst>
                    <a:ext uri="{9D8B030D-6E8A-4147-A177-3AD203B41FA5}">
                      <a16:colId xmlns:a16="http://schemas.microsoft.com/office/drawing/2014/main" val="4280539208"/>
                    </a:ext>
                  </a:extLst>
                </a:gridCol>
                <a:gridCol w="786874">
                  <a:extLst>
                    <a:ext uri="{9D8B030D-6E8A-4147-A177-3AD203B41FA5}">
                      <a16:colId xmlns:a16="http://schemas.microsoft.com/office/drawing/2014/main" val="3977314742"/>
                    </a:ext>
                  </a:extLst>
                </a:gridCol>
                <a:gridCol w="786874">
                  <a:extLst>
                    <a:ext uri="{9D8B030D-6E8A-4147-A177-3AD203B41FA5}">
                      <a16:colId xmlns:a16="http://schemas.microsoft.com/office/drawing/2014/main" val="1698692361"/>
                    </a:ext>
                  </a:extLst>
                </a:gridCol>
                <a:gridCol w="786874">
                  <a:extLst>
                    <a:ext uri="{9D8B030D-6E8A-4147-A177-3AD203B41FA5}">
                      <a16:colId xmlns:a16="http://schemas.microsoft.com/office/drawing/2014/main" val="1783649555"/>
                    </a:ext>
                  </a:extLst>
                </a:gridCol>
              </a:tblGrid>
              <a:tr h="431801">
                <a:tc>
                  <a:txBody>
                    <a:bodyPr/>
                    <a:lstStyle/>
                    <a:p>
                      <a:pPr algn="ctr"/>
                      <a:r>
                        <a:rPr lang="en-GB" sz="2000" b="0" dirty="0">
                          <a:solidFill>
                            <a:sysClr val="windowText" lastClr="000000"/>
                          </a:solidFill>
                          <a:latin typeface="+mn-lt"/>
                        </a:rPr>
                        <a:t>Number of pets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2000" b="0" dirty="0">
                          <a:solidFill>
                            <a:sysClr val="windowText" lastClr="000000"/>
                          </a:solidFill>
                          <a:latin typeface="+mn-lt"/>
                        </a:rPr>
                        <a:t>0</a:t>
                      </a:r>
                      <a:endParaRPr lang="en-GB" sz="2000" b="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b="0" dirty="0">
                          <a:solidFill>
                            <a:sysClr val="windowText" lastClr="000000"/>
                          </a:solidFill>
                          <a:latin typeface="+mn-lt"/>
                        </a:rPr>
                        <a:t>1</a:t>
                      </a:r>
                      <a:endParaRPr lang="en-GB" sz="2000" b="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b="0" dirty="0">
                          <a:solidFill>
                            <a:sysClr val="windowText" lastClr="000000"/>
                          </a:solidFill>
                          <a:latin typeface="+mn-lt"/>
                        </a:rPr>
                        <a:t>2</a:t>
                      </a:r>
                      <a:endParaRPr lang="en-GB" sz="2000" b="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b="0" dirty="0">
                          <a:solidFill>
                            <a:sysClr val="windowText" lastClr="000000"/>
                          </a:solidFill>
                          <a:latin typeface="+mn-lt"/>
                        </a:rPr>
                        <a:t>3</a:t>
                      </a:r>
                      <a:endParaRPr lang="en-GB" sz="2000" b="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b="0" dirty="0">
                          <a:solidFill>
                            <a:sysClr val="windowText" lastClr="000000"/>
                          </a:solidFill>
                          <a:latin typeface="+mn-lt"/>
                        </a:rPr>
                        <a:t>4</a:t>
                      </a:r>
                      <a:endParaRPr lang="en-GB" sz="2000" b="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31414718"/>
                  </a:ext>
                </a:extLst>
              </a:tr>
              <a:tr h="316447">
                <a:tc>
                  <a:txBody>
                    <a:bodyPr/>
                    <a:lstStyle/>
                    <a:p>
                      <a:pPr algn="ctr"/>
                      <a:r>
                        <a:rPr lang="en-GB" sz="2000" b="0" dirty="0">
                          <a:solidFill>
                            <a:sysClr val="windowText" lastClr="000000"/>
                          </a:solidFill>
                          <a:latin typeface="+mn-lt"/>
                        </a:rPr>
                        <a:t>Frequency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2000" dirty="0">
                          <a:solidFill>
                            <a:sysClr val="windowText" lastClr="000000"/>
                          </a:solidFill>
                          <a:latin typeface="+mn-lt"/>
                        </a:rPr>
                        <a:t>5</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12</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5</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2</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1</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09952425"/>
                  </a:ext>
                </a:extLst>
              </a:tr>
            </a:tbl>
          </a:graphicData>
        </a:graphic>
      </p:graphicFrame>
      <p:graphicFrame>
        <p:nvGraphicFramePr>
          <p:cNvPr id="14" name="Table 13">
            <a:extLst>
              <a:ext uri="{FF2B5EF4-FFF2-40B4-BE49-F238E27FC236}">
                <a16:creationId xmlns:a16="http://schemas.microsoft.com/office/drawing/2014/main" id="{BA217B91-E986-404F-A123-F56217192C94}"/>
              </a:ext>
            </a:extLst>
          </p:cNvPr>
          <p:cNvGraphicFramePr>
            <a:graphicFrameLocks noGrp="1"/>
          </p:cNvGraphicFramePr>
          <p:nvPr>
            <p:extLst>
              <p:ext uri="{D42A27DB-BD31-4B8C-83A1-F6EECF244321}">
                <p14:modId xmlns:p14="http://schemas.microsoft.com/office/powerpoint/2010/main" val="922479593"/>
              </p:ext>
            </p:extLst>
          </p:nvPr>
        </p:nvGraphicFramePr>
        <p:xfrm>
          <a:off x="2197692" y="3381684"/>
          <a:ext cx="6294992" cy="396240"/>
        </p:xfrm>
        <a:graphic>
          <a:graphicData uri="http://schemas.openxmlformats.org/drawingml/2006/table">
            <a:tbl>
              <a:tblPr firstRow="1" bandRow="1">
                <a:tableStyleId>{5C22544A-7EE6-4342-B048-85BDC9FD1C3A}</a:tableStyleId>
              </a:tblPr>
              <a:tblGrid>
                <a:gridCol w="2360622">
                  <a:extLst>
                    <a:ext uri="{9D8B030D-6E8A-4147-A177-3AD203B41FA5}">
                      <a16:colId xmlns:a16="http://schemas.microsoft.com/office/drawing/2014/main" val="1485095982"/>
                    </a:ext>
                  </a:extLst>
                </a:gridCol>
                <a:gridCol w="786874">
                  <a:extLst>
                    <a:ext uri="{9D8B030D-6E8A-4147-A177-3AD203B41FA5}">
                      <a16:colId xmlns:a16="http://schemas.microsoft.com/office/drawing/2014/main" val="1904169922"/>
                    </a:ext>
                  </a:extLst>
                </a:gridCol>
                <a:gridCol w="786874">
                  <a:extLst>
                    <a:ext uri="{9D8B030D-6E8A-4147-A177-3AD203B41FA5}">
                      <a16:colId xmlns:a16="http://schemas.microsoft.com/office/drawing/2014/main" val="4280539208"/>
                    </a:ext>
                  </a:extLst>
                </a:gridCol>
                <a:gridCol w="786874">
                  <a:extLst>
                    <a:ext uri="{9D8B030D-6E8A-4147-A177-3AD203B41FA5}">
                      <a16:colId xmlns:a16="http://schemas.microsoft.com/office/drawing/2014/main" val="3977314742"/>
                    </a:ext>
                  </a:extLst>
                </a:gridCol>
                <a:gridCol w="786874">
                  <a:extLst>
                    <a:ext uri="{9D8B030D-6E8A-4147-A177-3AD203B41FA5}">
                      <a16:colId xmlns:a16="http://schemas.microsoft.com/office/drawing/2014/main" val="1698692361"/>
                    </a:ext>
                  </a:extLst>
                </a:gridCol>
                <a:gridCol w="786874">
                  <a:extLst>
                    <a:ext uri="{9D8B030D-6E8A-4147-A177-3AD203B41FA5}">
                      <a16:colId xmlns:a16="http://schemas.microsoft.com/office/drawing/2014/main" val="1783649555"/>
                    </a:ext>
                  </a:extLst>
                </a:gridCol>
              </a:tblGrid>
              <a:tr h="316447">
                <a:tc>
                  <a:txBody>
                    <a:bodyPr/>
                    <a:lstStyle/>
                    <a:p>
                      <a:pPr algn="ctr"/>
                      <a:r>
                        <a:rPr lang="en-GB" sz="2000" b="0" dirty="0">
                          <a:solidFill>
                            <a:schemeClr val="accent1"/>
                          </a:solidFill>
                          <a:latin typeface="+mn-lt"/>
                        </a:rPr>
                        <a:t>Sub-totals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2000" b="0" kern="1200" dirty="0">
                          <a:solidFill>
                            <a:schemeClr val="accent1"/>
                          </a:solidFill>
                          <a:latin typeface="+mn-lt"/>
                          <a:ea typeface="+mn-ea"/>
                          <a:cs typeface="+mn-cs"/>
                        </a:rPr>
                        <a:t>0</a:t>
                      </a:r>
                      <a:endParaRPr lang="en-GB" sz="2000" b="0" kern="1200" dirty="0">
                        <a:solidFill>
                          <a:schemeClr val="accen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kern="1200" dirty="0">
                          <a:solidFill>
                            <a:schemeClr val="accent1"/>
                          </a:solidFill>
                          <a:latin typeface="+mn-lt"/>
                          <a:ea typeface="+mn-ea"/>
                          <a:cs typeface="+mn-cs"/>
                        </a:rPr>
                        <a:t>12</a:t>
                      </a:r>
                      <a:endParaRPr lang="en-GB" sz="2000" b="0" kern="1200" dirty="0">
                        <a:solidFill>
                          <a:schemeClr val="accen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kern="1200" dirty="0">
                          <a:solidFill>
                            <a:schemeClr val="accent1"/>
                          </a:solidFill>
                          <a:latin typeface="+mn-lt"/>
                          <a:ea typeface="+mn-ea"/>
                          <a:cs typeface="+mn-cs"/>
                        </a:rPr>
                        <a:t>10</a:t>
                      </a:r>
                      <a:endParaRPr lang="en-GB" sz="2000" b="0" kern="1200" dirty="0">
                        <a:solidFill>
                          <a:schemeClr val="accen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kern="1200" dirty="0">
                          <a:solidFill>
                            <a:schemeClr val="accent1"/>
                          </a:solidFill>
                          <a:latin typeface="+mn-lt"/>
                          <a:ea typeface="+mn-ea"/>
                          <a:cs typeface="+mn-cs"/>
                        </a:rPr>
                        <a:t>6</a:t>
                      </a:r>
                      <a:endParaRPr lang="en-GB" sz="2000" b="0" kern="1200" dirty="0">
                        <a:solidFill>
                          <a:schemeClr val="accen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kern="1200" dirty="0">
                          <a:solidFill>
                            <a:schemeClr val="accent1"/>
                          </a:solidFill>
                          <a:latin typeface="+mn-lt"/>
                          <a:ea typeface="+mn-ea"/>
                          <a:cs typeface="+mn-cs"/>
                        </a:rPr>
                        <a:t>4</a:t>
                      </a:r>
                      <a:endParaRPr lang="en-GB" sz="2000" b="0" kern="1200" dirty="0">
                        <a:solidFill>
                          <a:schemeClr val="accen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09952425"/>
                  </a:ext>
                </a:extLst>
              </a:tr>
            </a:tbl>
          </a:graphicData>
        </a:graphic>
      </p:graphicFrame>
      <p:sp>
        <p:nvSpPr>
          <p:cNvPr id="15" name="TextBox 14">
            <a:extLst>
              <a:ext uri="{FF2B5EF4-FFF2-40B4-BE49-F238E27FC236}">
                <a16:creationId xmlns:a16="http://schemas.microsoft.com/office/drawing/2014/main" id="{DF73DCAA-7F87-4FB2-B599-AD61E3859B7F}"/>
              </a:ext>
            </a:extLst>
          </p:cNvPr>
          <p:cNvSpPr txBox="1"/>
          <p:nvPr/>
        </p:nvSpPr>
        <p:spPr>
          <a:xfrm>
            <a:off x="8752539" y="3341359"/>
            <a:ext cx="493941" cy="461665"/>
          </a:xfrm>
          <a:prstGeom prst="rect">
            <a:avLst/>
          </a:prstGeom>
          <a:noFill/>
        </p:spPr>
        <p:txBody>
          <a:bodyPr wrap="square" rtlCol="0">
            <a:spAutoFit/>
          </a:bodyPr>
          <a:lstStyle/>
          <a:p>
            <a:r>
              <a:rPr lang="en-US" sz="2400" dirty="0">
                <a:solidFill>
                  <a:schemeClr val="accent1"/>
                </a:solidFill>
              </a:rPr>
              <a:t>32</a:t>
            </a:r>
            <a:endParaRPr lang="en-GB" sz="2400" dirty="0">
              <a:solidFill>
                <a:schemeClr val="accent1"/>
              </a:solidFill>
            </a:endParaRPr>
          </a:p>
        </p:txBody>
      </p:sp>
      <p:graphicFrame>
        <p:nvGraphicFramePr>
          <p:cNvPr id="16" name="Table 15">
            <a:extLst>
              <a:ext uri="{FF2B5EF4-FFF2-40B4-BE49-F238E27FC236}">
                <a16:creationId xmlns:a16="http://schemas.microsoft.com/office/drawing/2014/main" id="{184F9A9F-BE7D-4315-8984-9B7D980FC71B}"/>
              </a:ext>
            </a:extLst>
          </p:cNvPr>
          <p:cNvGraphicFramePr>
            <a:graphicFrameLocks noGrp="1"/>
          </p:cNvGraphicFramePr>
          <p:nvPr>
            <p:extLst>
              <p:ext uri="{D42A27DB-BD31-4B8C-83A1-F6EECF244321}">
                <p14:modId xmlns:p14="http://schemas.microsoft.com/office/powerpoint/2010/main" val="3679318326"/>
              </p:ext>
            </p:extLst>
          </p:nvPr>
        </p:nvGraphicFramePr>
        <p:xfrm>
          <a:off x="8492684" y="2553644"/>
          <a:ext cx="1013650" cy="1224281"/>
        </p:xfrm>
        <a:graphic>
          <a:graphicData uri="http://schemas.openxmlformats.org/drawingml/2006/table">
            <a:tbl>
              <a:tblPr firstRow="1" bandRow="1">
                <a:tableStyleId>{5C22544A-7EE6-4342-B048-85BDC9FD1C3A}</a:tableStyleId>
              </a:tblPr>
              <a:tblGrid>
                <a:gridCol w="1013650">
                  <a:extLst>
                    <a:ext uri="{9D8B030D-6E8A-4147-A177-3AD203B41FA5}">
                      <a16:colId xmlns:a16="http://schemas.microsoft.com/office/drawing/2014/main" val="1783649555"/>
                    </a:ext>
                  </a:extLst>
                </a:gridCol>
              </a:tblGrid>
              <a:tr h="431801">
                <a:tc>
                  <a:txBody>
                    <a:bodyPr/>
                    <a:lstStyle/>
                    <a:p>
                      <a:pPr algn="ctr"/>
                      <a:r>
                        <a:rPr lang="en-US" sz="2000" b="0" dirty="0">
                          <a:solidFill>
                            <a:schemeClr val="accent1"/>
                          </a:solidFill>
                          <a:latin typeface="+mn-lt"/>
                        </a:rPr>
                        <a:t>Totals</a:t>
                      </a:r>
                      <a:endParaRPr lang="en-GB" sz="2000" b="0" dirty="0">
                        <a:solidFill>
                          <a:schemeClr val="accent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31414718"/>
                  </a:ext>
                </a:extLst>
              </a:tr>
              <a:tr h="316447">
                <a:tc>
                  <a:txBody>
                    <a:bodyPr/>
                    <a:lstStyle/>
                    <a:p>
                      <a:pPr algn="ct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09952425"/>
                  </a:ext>
                </a:extLst>
              </a:tr>
              <a:tr h="316447">
                <a:tc>
                  <a:txBody>
                    <a:bodyPr/>
                    <a:lstStyle/>
                    <a:p>
                      <a:pPr algn="ct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48980178"/>
                  </a:ext>
                </a:extLst>
              </a:tr>
            </a:tbl>
          </a:graphicData>
        </a:graphic>
      </p:graphicFrame>
      <p:sp>
        <p:nvSpPr>
          <p:cNvPr id="17" name="TextBox 16">
            <a:extLst>
              <a:ext uri="{FF2B5EF4-FFF2-40B4-BE49-F238E27FC236}">
                <a16:creationId xmlns:a16="http://schemas.microsoft.com/office/drawing/2014/main" id="{D088520C-766C-49F8-886C-6DF1B7CE5F5E}"/>
              </a:ext>
            </a:extLst>
          </p:cNvPr>
          <p:cNvSpPr txBox="1"/>
          <p:nvPr/>
        </p:nvSpPr>
        <p:spPr>
          <a:xfrm>
            <a:off x="8752539" y="2957458"/>
            <a:ext cx="493941" cy="461665"/>
          </a:xfrm>
          <a:prstGeom prst="rect">
            <a:avLst/>
          </a:prstGeom>
          <a:noFill/>
        </p:spPr>
        <p:txBody>
          <a:bodyPr wrap="square" rtlCol="0">
            <a:spAutoFit/>
          </a:bodyPr>
          <a:lstStyle/>
          <a:p>
            <a:r>
              <a:rPr lang="en-US" sz="2400" dirty="0">
                <a:solidFill>
                  <a:schemeClr val="accent1"/>
                </a:solidFill>
              </a:rPr>
              <a:t>25</a:t>
            </a:r>
            <a:endParaRPr lang="en-GB" sz="2400" dirty="0">
              <a:solidFill>
                <a:schemeClr val="accent1"/>
              </a:solidFill>
            </a:endParaRP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79EEFA78-40EF-4C8C-A1BC-0B6FC87C814C}"/>
                  </a:ext>
                </a:extLst>
              </p:cNvPr>
              <p:cNvSpPr txBox="1"/>
              <p:nvPr/>
            </p:nvSpPr>
            <p:spPr>
              <a:xfrm>
                <a:off x="3617343" y="3978893"/>
                <a:ext cx="3318283" cy="461665"/>
              </a:xfrm>
              <a:prstGeom prst="rect">
                <a:avLst/>
              </a:prstGeom>
              <a:noFill/>
            </p:spPr>
            <p:txBody>
              <a:bodyPr wrap="square" rtlCol="0">
                <a:spAutoFit/>
              </a:bodyPr>
              <a:lstStyle/>
              <a:p>
                <a:r>
                  <a:rPr lang="en-US" sz="2400" dirty="0">
                    <a:solidFill>
                      <a:schemeClr val="accent1"/>
                    </a:solidFill>
                  </a:rPr>
                  <a:t>Mean </a:t>
                </a:r>
                <a14:m>
                  <m:oMath xmlns:m="http://schemas.openxmlformats.org/officeDocument/2006/math">
                    <m:r>
                      <a:rPr lang="en-US" sz="2400" i="1">
                        <a:solidFill>
                          <a:schemeClr val="accent1"/>
                        </a:solidFill>
                        <a:latin typeface="Cambria Math" panose="02040503050406030204" pitchFamily="18" charset="0"/>
                      </a:rPr>
                      <m:t>=</m:t>
                    </m:r>
                  </m:oMath>
                </a14:m>
                <a:r>
                  <a:rPr lang="en-US" sz="2400" dirty="0">
                    <a:solidFill>
                      <a:schemeClr val="accent1"/>
                    </a:solidFill>
                  </a:rPr>
                  <a:t> 32 </a:t>
                </a:r>
                <a14:m>
                  <m:oMath xmlns:m="http://schemas.openxmlformats.org/officeDocument/2006/math">
                    <m:r>
                      <a:rPr lang="en-US" sz="2400" i="1">
                        <a:solidFill>
                          <a:schemeClr val="accent1"/>
                        </a:solidFill>
                        <a:latin typeface="Cambria Math" panose="02040503050406030204" pitchFamily="18" charset="0"/>
                        <a:ea typeface="Cambria Math" panose="02040503050406030204" pitchFamily="18" charset="0"/>
                      </a:rPr>
                      <m:t>÷</m:t>
                    </m:r>
                  </m:oMath>
                </a14:m>
                <a:r>
                  <a:rPr lang="en-US" sz="2400" dirty="0">
                    <a:solidFill>
                      <a:schemeClr val="accent1"/>
                    </a:solidFill>
                  </a:rPr>
                  <a:t> 25 </a:t>
                </a:r>
                <a14:m>
                  <m:oMath xmlns:m="http://schemas.openxmlformats.org/officeDocument/2006/math">
                    <m:r>
                      <a:rPr lang="en-US" sz="2400" i="1">
                        <a:solidFill>
                          <a:schemeClr val="accent1"/>
                        </a:solidFill>
                        <a:latin typeface="Cambria Math" panose="02040503050406030204" pitchFamily="18" charset="0"/>
                      </a:rPr>
                      <m:t>=</m:t>
                    </m:r>
                  </m:oMath>
                </a14:m>
                <a:r>
                  <a:rPr lang="en-GB" sz="2400" dirty="0">
                    <a:solidFill>
                      <a:schemeClr val="accent1"/>
                    </a:solidFill>
                  </a:rPr>
                  <a:t> 1.28</a:t>
                </a:r>
              </a:p>
            </p:txBody>
          </p:sp>
        </mc:Choice>
        <mc:Fallback xmlns="">
          <p:sp>
            <p:nvSpPr>
              <p:cNvPr id="18" name="TextBox 17">
                <a:extLst>
                  <a:ext uri="{FF2B5EF4-FFF2-40B4-BE49-F238E27FC236}">
                    <a16:creationId xmlns:a16="http://schemas.microsoft.com/office/drawing/2014/main" id="{79EEFA78-40EF-4C8C-A1BC-0B6FC87C814C}"/>
                  </a:ext>
                </a:extLst>
              </p:cNvPr>
              <p:cNvSpPr txBox="1">
                <a:spLocks noRot="1" noChangeAspect="1" noMove="1" noResize="1" noEditPoints="1" noAdjustHandles="1" noChangeArrowheads="1" noChangeShapeType="1" noTextEdit="1"/>
              </p:cNvSpPr>
              <p:nvPr/>
            </p:nvSpPr>
            <p:spPr>
              <a:xfrm>
                <a:off x="3617343" y="3978893"/>
                <a:ext cx="3318283" cy="461665"/>
              </a:xfrm>
              <a:prstGeom prst="rect">
                <a:avLst/>
              </a:prstGeom>
              <a:blipFill>
                <a:blip r:embed="rId4"/>
                <a:stretch>
                  <a:fillRect l="-2752" t="-10667" b="-30667"/>
                </a:stretch>
              </a:blipFill>
            </p:spPr>
            <p:txBody>
              <a:bodyPr/>
              <a:lstStyle/>
              <a:p>
                <a:r>
                  <a:rPr lang="en-GB">
                    <a:noFill/>
                  </a:rPr>
                  <a:t> </a:t>
                </a:r>
              </a:p>
            </p:txBody>
          </p:sp>
        </mc:Fallback>
      </mc:AlternateContent>
    </p:spTree>
    <p:custDataLst>
      <p:tags r:id="rId1"/>
    </p:custDataLst>
    <p:extLst>
      <p:ext uri="{BB962C8B-B14F-4D97-AF65-F5344CB8AC3E}">
        <p14:creationId xmlns:p14="http://schemas.microsoft.com/office/powerpoint/2010/main" val="3078969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P spid="1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1912" y="55128"/>
            <a:ext cx="8352928" cy="1477328"/>
          </a:xfrm>
          <a:prstGeom prst="rect">
            <a:avLst/>
          </a:prstGeom>
          <a:noFill/>
        </p:spPr>
        <p:txBody>
          <a:bodyPr wrap="square" rtlCol="0">
            <a:spAutoFit/>
          </a:bodyPr>
          <a:lstStyle/>
          <a:p>
            <a:r>
              <a:rPr lang="en-GB" dirty="0">
                <a:solidFill>
                  <a:srgbClr val="000000"/>
                </a:solidFill>
              </a:rPr>
              <a:t>This table shows the widths of a tyres from a selection of road bikes. </a:t>
            </a:r>
          </a:p>
          <a:p>
            <a:endParaRPr lang="en-GB" dirty="0">
              <a:solidFill>
                <a:srgbClr val="000000"/>
              </a:solidFill>
            </a:endParaRPr>
          </a:p>
          <a:p>
            <a:r>
              <a:rPr lang="en-GB" dirty="0">
                <a:solidFill>
                  <a:srgbClr val="000000"/>
                </a:solidFill>
              </a:rPr>
              <a:t>Some information has been blacked out again. </a:t>
            </a:r>
          </a:p>
          <a:p>
            <a:endParaRPr lang="en-GB" dirty="0">
              <a:solidFill>
                <a:srgbClr val="000000"/>
              </a:solidFill>
            </a:endParaRPr>
          </a:p>
          <a:p>
            <a:r>
              <a:rPr lang="en-GB" dirty="0">
                <a:solidFill>
                  <a:srgbClr val="000000"/>
                </a:solidFill>
              </a:rPr>
              <a:t>Estimate the mean tyre width. </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2494" y="1603648"/>
            <a:ext cx="7784898" cy="38884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mc:AlternateContent xmlns:mc="http://schemas.openxmlformats.org/markup-compatibility/2006">
        <mc:Choice xmlns:a14="http://schemas.microsoft.com/office/drawing/2010/main" Requires="a14">
          <p:sp>
            <p:nvSpPr>
              <p:cNvPr id="5" name="TextBox 4"/>
              <p:cNvSpPr txBox="1"/>
              <p:nvPr/>
            </p:nvSpPr>
            <p:spPr>
              <a:xfrm>
                <a:off x="4636790" y="2251721"/>
                <a:ext cx="312906" cy="276999"/>
              </a:xfrm>
              <a:prstGeom prst="rect">
                <a:avLst/>
              </a:prstGeom>
              <a:solidFill>
                <a:schemeClr val="bg1"/>
              </a:solid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sz="1200" i="1">
                          <a:latin typeface="Cambria Math"/>
                        </a:rPr>
                        <m:t>5</m:t>
                      </m:r>
                    </m:oMath>
                  </m:oMathPara>
                </a14:m>
                <a:endParaRPr lang="en-GB" sz="1200" dirty="0"/>
              </a:p>
            </p:txBody>
          </p:sp>
        </mc:Choice>
        <mc:Fallback>
          <p:sp>
            <p:nvSpPr>
              <p:cNvPr id="5" name="TextBox 4"/>
              <p:cNvSpPr txBox="1">
                <a:spLocks noRot="1" noChangeAspect="1" noMove="1" noResize="1" noEditPoints="1" noAdjustHandles="1" noChangeArrowheads="1" noChangeShapeType="1" noTextEdit="1"/>
              </p:cNvSpPr>
              <p:nvPr/>
            </p:nvSpPr>
            <p:spPr>
              <a:xfrm>
                <a:off x="4636790" y="2251721"/>
                <a:ext cx="312906" cy="276999"/>
              </a:xfrm>
              <a:prstGeom prst="rect">
                <a:avLst/>
              </a:prstGeom>
              <a:blipFill>
                <a:blip r:embed="rId4"/>
                <a:stretch>
                  <a:fillRect/>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6" name="TextBox 5"/>
              <p:cNvSpPr txBox="1"/>
              <p:nvPr/>
            </p:nvSpPr>
            <p:spPr>
              <a:xfrm>
                <a:off x="4594310" y="2755777"/>
                <a:ext cx="397866" cy="276999"/>
              </a:xfrm>
              <a:prstGeom prst="rect">
                <a:avLst/>
              </a:prstGeom>
              <a:solidFill>
                <a:schemeClr val="bg1"/>
              </a:solid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sz="1200" i="1">
                          <a:latin typeface="Cambria Math"/>
                        </a:rPr>
                        <m:t>15</m:t>
                      </m:r>
                    </m:oMath>
                  </m:oMathPara>
                </a14:m>
                <a:endParaRPr lang="en-GB" sz="1200" dirty="0"/>
              </a:p>
            </p:txBody>
          </p:sp>
        </mc:Choice>
        <mc:Fallback>
          <p:sp>
            <p:nvSpPr>
              <p:cNvPr id="6" name="TextBox 5"/>
              <p:cNvSpPr txBox="1">
                <a:spLocks noRot="1" noChangeAspect="1" noMove="1" noResize="1" noEditPoints="1" noAdjustHandles="1" noChangeArrowheads="1" noChangeShapeType="1" noTextEdit="1"/>
              </p:cNvSpPr>
              <p:nvPr/>
            </p:nvSpPr>
            <p:spPr>
              <a:xfrm>
                <a:off x="4594310" y="2755777"/>
                <a:ext cx="397866" cy="276999"/>
              </a:xfrm>
              <a:prstGeom prst="rect">
                <a:avLst/>
              </a:prstGeom>
              <a:blipFill>
                <a:blip r:embed="rId5"/>
                <a:stretch>
                  <a:fillRect/>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7" name="TextBox 6"/>
              <p:cNvSpPr txBox="1"/>
              <p:nvPr/>
            </p:nvSpPr>
            <p:spPr>
              <a:xfrm>
                <a:off x="4551830" y="3270866"/>
                <a:ext cx="397866" cy="276999"/>
              </a:xfrm>
              <a:prstGeom prst="rect">
                <a:avLst/>
              </a:prstGeom>
              <a:solidFill>
                <a:schemeClr val="bg1"/>
              </a:solid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sz="1200" i="1">
                          <a:latin typeface="Cambria Math"/>
                        </a:rPr>
                        <m:t>25</m:t>
                      </m:r>
                    </m:oMath>
                  </m:oMathPara>
                </a14:m>
                <a:endParaRPr lang="en-GB" sz="1200" dirty="0"/>
              </a:p>
            </p:txBody>
          </p:sp>
        </mc:Choice>
        <mc:Fallback>
          <p:sp>
            <p:nvSpPr>
              <p:cNvPr id="7" name="TextBox 6"/>
              <p:cNvSpPr txBox="1">
                <a:spLocks noRot="1" noChangeAspect="1" noMove="1" noResize="1" noEditPoints="1" noAdjustHandles="1" noChangeArrowheads="1" noChangeShapeType="1" noTextEdit="1"/>
              </p:cNvSpPr>
              <p:nvPr/>
            </p:nvSpPr>
            <p:spPr>
              <a:xfrm>
                <a:off x="4551830" y="3270866"/>
                <a:ext cx="397866" cy="276999"/>
              </a:xfrm>
              <a:prstGeom prst="rect">
                <a:avLst/>
              </a:prstGeom>
              <a:blipFill>
                <a:blip r:embed="rId6"/>
                <a:stretch>
                  <a:fillRect/>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8" name="TextBox 7"/>
              <p:cNvSpPr txBox="1"/>
              <p:nvPr/>
            </p:nvSpPr>
            <p:spPr>
              <a:xfrm>
                <a:off x="4551830" y="3763889"/>
                <a:ext cx="397866" cy="276999"/>
              </a:xfrm>
              <a:prstGeom prst="rect">
                <a:avLst/>
              </a:prstGeom>
              <a:solidFill>
                <a:schemeClr val="bg1"/>
              </a:solid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sz="1200" i="1">
                          <a:latin typeface="Cambria Math"/>
                        </a:rPr>
                        <m:t>35</m:t>
                      </m:r>
                    </m:oMath>
                  </m:oMathPara>
                </a14:m>
                <a:endParaRPr lang="en-GB" sz="1200" dirty="0"/>
              </a:p>
            </p:txBody>
          </p:sp>
        </mc:Choice>
        <mc:Fallback>
          <p:sp>
            <p:nvSpPr>
              <p:cNvPr id="8" name="TextBox 7"/>
              <p:cNvSpPr txBox="1">
                <a:spLocks noRot="1" noChangeAspect="1" noMove="1" noResize="1" noEditPoints="1" noAdjustHandles="1" noChangeArrowheads="1" noChangeShapeType="1" noTextEdit="1"/>
              </p:cNvSpPr>
              <p:nvPr/>
            </p:nvSpPr>
            <p:spPr>
              <a:xfrm>
                <a:off x="4551830" y="3763889"/>
                <a:ext cx="397866" cy="276999"/>
              </a:xfrm>
              <a:prstGeom prst="rect">
                <a:avLst/>
              </a:prstGeom>
              <a:blipFill>
                <a:blip r:embed="rId7"/>
                <a:stretch>
                  <a:fillRect/>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9" name="TextBox 8"/>
              <p:cNvSpPr txBox="1"/>
              <p:nvPr/>
            </p:nvSpPr>
            <p:spPr>
              <a:xfrm>
                <a:off x="7373095" y="2314376"/>
                <a:ext cx="947695" cy="276999"/>
              </a:xfrm>
              <a:prstGeom prst="rect">
                <a:avLst/>
              </a:prstGeom>
              <a:solidFill>
                <a:schemeClr val="bg1"/>
              </a:solid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sz="1200" i="1">
                          <a:latin typeface="Cambria Math"/>
                        </a:rPr>
                        <m:t>5</m:t>
                      </m:r>
                      <m:r>
                        <a:rPr lang="en-GB" sz="1200" i="1">
                          <a:latin typeface="Cambria Math"/>
                          <a:ea typeface="Cambria Math"/>
                        </a:rPr>
                        <m:t>×2=10</m:t>
                      </m:r>
                    </m:oMath>
                  </m:oMathPara>
                </a14:m>
                <a:endParaRPr lang="en-GB" sz="1200" dirty="0"/>
              </a:p>
            </p:txBody>
          </p:sp>
        </mc:Choice>
        <mc:Fallback>
          <p:sp>
            <p:nvSpPr>
              <p:cNvPr id="9" name="TextBox 8"/>
              <p:cNvSpPr txBox="1">
                <a:spLocks noRot="1" noChangeAspect="1" noMove="1" noResize="1" noEditPoints="1" noAdjustHandles="1" noChangeArrowheads="1" noChangeShapeType="1" noTextEdit="1"/>
              </p:cNvSpPr>
              <p:nvPr/>
            </p:nvSpPr>
            <p:spPr>
              <a:xfrm>
                <a:off x="7373095" y="2314376"/>
                <a:ext cx="947695" cy="276999"/>
              </a:xfrm>
              <a:prstGeom prst="rect">
                <a:avLst/>
              </a:prstGeom>
              <a:blipFill>
                <a:blip r:embed="rId8"/>
                <a:stretch>
                  <a:fillRect/>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10" name="TextBox 9"/>
              <p:cNvSpPr txBox="1"/>
              <p:nvPr/>
            </p:nvSpPr>
            <p:spPr>
              <a:xfrm>
                <a:off x="7373095" y="2755777"/>
                <a:ext cx="1032655" cy="276999"/>
              </a:xfrm>
              <a:prstGeom prst="rect">
                <a:avLst/>
              </a:prstGeom>
              <a:solidFill>
                <a:schemeClr val="bg1"/>
              </a:solid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sz="1200" i="1">
                          <a:latin typeface="Cambria Math"/>
                        </a:rPr>
                        <m:t>15</m:t>
                      </m:r>
                      <m:r>
                        <a:rPr lang="en-GB" sz="1200" i="1">
                          <a:latin typeface="Cambria Math"/>
                          <a:ea typeface="Cambria Math"/>
                        </a:rPr>
                        <m:t>×7=85</m:t>
                      </m:r>
                    </m:oMath>
                  </m:oMathPara>
                </a14:m>
                <a:endParaRPr lang="en-GB" sz="1200" dirty="0"/>
              </a:p>
            </p:txBody>
          </p:sp>
        </mc:Choice>
        <mc:Fallback>
          <p:sp>
            <p:nvSpPr>
              <p:cNvPr id="10" name="TextBox 9"/>
              <p:cNvSpPr txBox="1">
                <a:spLocks noRot="1" noChangeAspect="1" noMove="1" noResize="1" noEditPoints="1" noAdjustHandles="1" noChangeArrowheads="1" noChangeShapeType="1" noTextEdit="1"/>
              </p:cNvSpPr>
              <p:nvPr/>
            </p:nvSpPr>
            <p:spPr>
              <a:xfrm>
                <a:off x="7373095" y="2755777"/>
                <a:ext cx="1032655" cy="276999"/>
              </a:xfrm>
              <a:prstGeom prst="rect">
                <a:avLst/>
              </a:prstGeom>
              <a:blipFill>
                <a:blip r:embed="rId9"/>
                <a:stretch>
                  <a:fillRect/>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11" name="TextBox 10"/>
              <p:cNvSpPr txBox="1"/>
              <p:nvPr/>
            </p:nvSpPr>
            <p:spPr>
              <a:xfrm>
                <a:off x="7388176" y="3270865"/>
                <a:ext cx="1117614" cy="276999"/>
              </a:xfrm>
              <a:prstGeom prst="rect">
                <a:avLst/>
              </a:prstGeom>
              <a:solidFill>
                <a:schemeClr val="bg1"/>
              </a:solid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sz="1200" i="1">
                          <a:latin typeface="Cambria Math"/>
                        </a:rPr>
                        <m:t>25</m:t>
                      </m:r>
                      <m:r>
                        <a:rPr lang="en-GB" sz="1200" i="1">
                          <a:latin typeface="Cambria Math"/>
                          <a:ea typeface="Cambria Math"/>
                        </a:rPr>
                        <m:t>×5=125</m:t>
                      </m:r>
                    </m:oMath>
                  </m:oMathPara>
                </a14:m>
                <a:endParaRPr lang="en-GB" sz="1200" dirty="0"/>
              </a:p>
            </p:txBody>
          </p:sp>
        </mc:Choice>
        <mc:Fallback>
          <p:sp>
            <p:nvSpPr>
              <p:cNvPr id="11" name="TextBox 10"/>
              <p:cNvSpPr txBox="1">
                <a:spLocks noRot="1" noChangeAspect="1" noMove="1" noResize="1" noEditPoints="1" noAdjustHandles="1" noChangeArrowheads="1" noChangeShapeType="1" noTextEdit="1"/>
              </p:cNvSpPr>
              <p:nvPr/>
            </p:nvSpPr>
            <p:spPr>
              <a:xfrm>
                <a:off x="7388176" y="3270865"/>
                <a:ext cx="1117614" cy="276999"/>
              </a:xfrm>
              <a:prstGeom prst="rect">
                <a:avLst/>
              </a:prstGeom>
              <a:blipFill>
                <a:blip r:embed="rId10"/>
                <a:stretch>
                  <a:fillRect/>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12" name="TextBox 11"/>
              <p:cNvSpPr txBox="1"/>
              <p:nvPr/>
            </p:nvSpPr>
            <p:spPr>
              <a:xfrm>
                <a:off x="7397413" y="3763888"/>
                <a:ext cx="1032655" cy="276999"/>
              </a:xfrm>
              <a:prstGeom prst="rect">
                <a:avLst/>
              </a:prstGeom>
              <a:solidFill>
                <a:schemeClr val="bg1"/>
              </a:solid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sz="1200" i="1">
                          <a:latin typeface="Cambria Math"/>
                        </a:rPr>
                        <m:t>35</m:t>
                      </m:r>
                      <m:r>
                        <a:rPr lang="en-GB" sz="1200" i="1">
                          <a:latin typeface="Cambria Math"/>
                          <a:ea typeface="Cambria Math"/>
                        </a:rPr>
                        <m:t>×1=35</m:t>
                      </m:r>
                    </m:oMath>
                  </m:oMathPara>
                </a14:m>
                <a:endParaRPr lang="en-GB" sz="1200" dirty="0"/>
              </a:p>
            </p:txBody>
          </p:sp>
        </mc:Choice>
        <mc:Fallback>
          <p:sp>
            <p:nvSpPr>
              <p:cNvPr id="12" name="TextBox 11"/>
              <p:cNvSpPr txBox="1">
                <a:spLocks noRot="1" noChangeAspect="1" noMove="1" noResize="1" noEditPoints="1" noAdjustHandles="1" noChangeArrowheads="1" noChangeShapeType="1" noTextEdit="1"/>
              </p:cNvSpPr>
              <p:nvPr/>
            </p:nvSpPr>
            <p:spPr>
              <a:xfrm>
                <a:off x="7397413" y="3763888"/>
                <a:ext cx="1032655" cy="276999"/>
              </a:xfrm>
              <a:prstGeom prst="rect">
                <a:avLst/>
              </a:prstGeom>
              <a:blipFill>
                <a:blip r:embed="rId11"/>
                <a:stretch>
                  <a:fillRect/>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13" name="TextBox 12"/>
              <p:cNvSpPr txBox="1"/>
              <p:nvPr/>
            </p:nvSpPr>
            <p:spPr>
              <a:xfrm>
                <a:off x="7430655" y="4193287"/>
                <a:ext cx="482824" cy="276999"/>
              </a:xfrm>
              <a:prstGeom prst="rect">
                <a:avLst/>
              </a:prstGeom>
              <a:solidFill>
                <a:schemeClr val="bg1"/>
              </a:solid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sz="1200" i="1">
                          <a:latin typeface="Cambria Math"/>
                        </a:rPr>
                        <m:t>255</m:t>
                      </m:r>
                    </m:oMath>
                  </m:oMathPara>
                </a14:m>
                <a:endParaRPr lang="en-GB" sz="1200" dirty="0"/>
              </a:p>
            </p:txBody>
          </p:sp>
        </mc:Choice>
        <mc:Fallback>
          <p:sp>
            <p:nvSpPr>
              <p:cNvPr id="13" name="TextBox 12"/>
              <p:cNvSpPr txBox="1">
                <a:spLocks noRot="1" noChangeAspect="1" noMove="1" noResize="1" noEditPoints="1" noAdjustHandles="1" noChangeArrowheads="1" noChangeShapeType="1" noTextEdit="1"/>
              </p:cNvSpPr>
              <p:nvPr/>
            </p:nvSpPr>
            <p:spPr>
              <a:xfrm>
                <a:off x="7430655" y="4193287"/>
                <a:ext cx="482824" cy="276999"/>
              </a:xfrm>
              <a:prstGeom prst="rect">
                <a:avLst/>
              </a:prstGeom>
              <a:blipFill>
                <a:blip r:embed="rId12"/>
                <a:stretch>
                  <a:fillRect/>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14" name="TextBox 13"/>
              <p:cNvSpPr txBox="1"/>
              <p:nvPr/>
            </p:nvSpPr>
            <p:spPr>
              <a:xfrm>
                <a:off x="5667578" y="4902590"/>
                <a:ext cx="482824" cy="276999"/>
              </a:xfrm>
              <a:prstGeom prst="rect">
                <a:avLst/>
              </a:prstGeom>
              <a:solidFill>
                <a:schemeClr val="bg1"/>
              </a:solid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sz="1200" i="1">
                          <a:latin typeface="Cambria Math"/>
                        </a:rPr>
                        <m:t>255</m:t>
                      </m:r>
                    </m:oMath>
                  </m:oMathPara>
                </a14:m>
                <a:endParaRPr lang="en-GB" sz="1200" dirty="0"/>
              </a:p>
            </p:txBody>
          </p:sp>
        </mc:Choice>
        <mc:Fallback>
          <p:sp>
            <p:nvSpPr>
              <p:cNvPr id="14" name="TextBox 13"/>
              <p:cNvSpPr txBox="1">
                <a:spLocks noRot="1" noChangeAspect="1" noMove="1" noResize="1" noEditPoints="1" noAdjustHandles="1" noChangeArrowheads="1" noChangeShapeType="1" noTextEdit="1"/>
              </p:cNvSpPr>
              <p:nvPr/>
            </p:nvSpPr>
            <p:spPr>
              <a:xfrm>
                <a:off x="5667578" y="4902590"/>
                <a:ext cx="482824" cy="276999"/>
              </a:xfrm>
              <a:prstGeom prst="rect">
                <a:avLst/>
              </a:prstGeom>
              <a:blipFill>
                <a:blip r:embed="rId13"/>
                <a:stretch>
                  <a:fillRect/>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15" name="TextBox 14"/>
              <p:cNvSpPr txBox="1"/>
              <p:nvPr/>
            </p:nvSpPr>
            <p:spPr>
              <a:xfrm>
                <a:off x="8164337" y="4916490"/>
                <a:ext cx="599844" cy="276999"/>
              </a:xfrm>
              <a:prstGeom prst="rect">
                <a:avLst/>
              </a:prstGeom>
              <a:solidFill>
                <a:schemeClr val="bg1"/>
              </a:solid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sz="1200" i="1">
                          <a:latin typeface="Cambria Math"/>
                        </a:rPr>
                        <m:t>12.75</m:t>
                      </m:r>
                    </m:oMath>
                  </m:oMathPara>
                </a14:m>
                <a:endParaRPr lang="en-GB" sz="1200" dirty="0"/>
              </a:p>
            </p:txBody>
          </p:sp>
        </mc:Choice>
        <mc:Fallback>
          <p:sp>
            <p:nvSpPr>
              <p:cNvPr id="15" name="TextBox 14"/>
              <p:cNvSpPr txBox="1">
                <a:spLocks noRot="1" noChangeAspect="1" noMove="1" noResize="1" noEditPoints="1" noAdjustHandles="1" noChangeArrowheads="1" noChangeShapeType="1" noTextEdit="1"/>
              </p:cNvSpPr>
              <p:nvPr/>
            </p:nvSpPr>
            <p:spPr>
              <a:xfrm>
                <a:off x="8164337" y="4916490"/>
                <a:ext cx="599844" cy="276999"/>
              </a:xfrm>
              <a:prstGeom prst="rect">
                <a:avLst/>
              </a:prstGeom>
              <a:blipFill>
                <a:blip r:embed="rId14"/>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3144480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766BF3D9-25FD-42E2-ACA3-F82B13601CBA}"/>
              </a:ext>
            </a:extLst>
          </p:cNvPr>
          <p:cNvSpPr txBox="1"/>
          <p:nvPr/>
        </p:nvSpPr>
        <p:spPr>
          <a:xfrm>
            <a:off x="2193783" y="536379"/>
            <a:ext cx="7736206" cy="954107"/>
          </a:xfrm>
          <a:prstGeom prst="rect">
            <a:avLst/>
          </a:prstGeom>
          <a:noFill/>
        </p:spPr>
        <p:txBody>
          <a:bodyPr wrap="square" rtlCol="0">
            <a:spAutoFit/>
          </a:bodyPr>
          <a:lstStyle/>
          <a:p>
            <a:r>
              <a:rPr lang="en-GB" sz="2800" dirty="0"/>
              <a:t>What would the midpoints be for each of these class intervals?</a:t>
            </a:r>
            <a:endParaRPr lang="en-GB" sz="3600" dirty="0">
              <a:latin typeface="KG Primary Penmanship" panose="02000506000000020003" pitchFamily="2" charset="0"/>
            </a:endParaRPr>
          </a:p>
        </p:txBody>
      </p:sp>
      <mc:AlternateContent xmlns:mc="http://schemas.openxmlformats.org/markup-compatibility/2006" xmlns:a14="http://schemas.microsoft.com/office/drawing/2010/main">
        <mc:Choice Requires="a14">
          <p:sp>
            <p:nvSpPr>
              <p:cNvPr id="9" name="Rounded Rectangle 18">
                <a:extLst>
                  <a:ext uri="{FF2B5EF4-FFF2-40B4-BE49-F238E27FC236}">
                    <a16:creationId xmlns:a16="http://schemas.microsoft.com/office/drawing/2014/main" id="{8BC7A32C-7C91-40DD-A18C-52014E8F5CCE}"/>
                  </a:ext>
                </a:extLst>
              </p:cNvPr>
              <p:cNvSpPr/>
              <p:nvPr/>
            </p:nvSpPr>
            <p:spPr>
              <a:xfrm>
                <a:off x="2720104" y="1807885"/>
                <a:ext cx="2637665" cy="508431"/>
              </a:xfrm>
              <a:prstGeom prst="roundRect">
                <a:avLst/>
              </a:prstGeom>
              <a:solidFill>
                <a:schemeClr val="accent6">
                  <a:lumMod val="40000"/>
                  <a:lumOff val="60000"/>
                </a:schemeClr>
              </a:solid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0 </a:t>
                </a:r>
                <a14:m>
                  <m:oMath xmlns:m="http://schemas.openxmlformats.org/officeDocument/2006/math">
                    <m:r>
                      <a:rPr lang="en-US" sz="2800" i="1" dirty="0">
                        <a:solidFill>
                          <a:schemeClr val="tx1"/>
                        </a:solidFill>
                        <a:latin typeface="Cambria Math" panose="02040503050406030204" pitchFamily="18" charset="0"/>
                      </a:rPr>
                      <m:t>≤</m:t>
                    </m:r>
                    <m:r>
                      <a:rPr lang="en-US" sz="2800" i="1" dirty="0">
                        <a:solidFill>
                          <a:schemeClr val="tx1"/>
                        </a:solidFill>
                        <a:latin typeface="Cambria Math" panose="02040503050406030204" pitchFamily="18" charset="0"/>
                      </a:rPr>
                      <m:t>𝑥</m:t>
                    </m:r>
                    <m:r>
                      <a:rPr lang="en-US" sz="2800" i="1" dirty="0">
                        <a:solidFill>
                          <a:schemeClr val="tx1"/>
                        </a:solidFill>
                        <a:latin typeface="Cambria Math" panose="02040503050406030204" pitchFamily="18" charset="0"/>
                      </a:rPr>
                      <m:t>&lt;</m:t>
                    </m:r>
                  </m:oMath>
                </a14:m>
                <a:r>
                  <a:rPr lang="en-US" sz="2800" dirty="0">
                    <a:solidFill>
                      <a:schemeClr val="tx1"/>
                    </a:solidFill>
                  </a:rPr>
                  <a:t> 20</a:t>
                </a:r>
                <a:endParaRPr lang="en-GB" sz="2800" dirty="0">
                  <a:solidFill>
                    <a:schemeClr val="tx1"/>
                  </a:solidFill>
                </a:endParaRPr>
              </a:p>
            </p:txBody>
          </p:sp>
        </mc:Choice>
        <mc:Fallback xmlns="">
          <p:sp>
            <p:nvSpPr>
              <p:cNvPr id="9" name="Rounded Rectangle 18">
                <a:extLst>
                  <a:ext uri="{FF2B5EF4-FFF2-40B4-BE49-F238E27FC236}">
                    <a16:creationId xmlns:a16="http://schemas.microsoft.com/office/drawing/2014/main" id="{8BC7A32C-7C91-40DD-A18C-52014E8F5CCE}"/>
                  </a:ext>
                </a:extLst>
              </p:cNvPr>
              <p:cNvSpPr>
                <a:spLocks noRot="1" noChangeAspect="1" noMove="1" noResize="1" noEditPoints="1" noAdjustHandles="1" noChangeArrowheads="1" noChangeShapeType="1" noTextEdit="1"/>
              </p:cNvSpPr>
              <p:nvPr/>
            </p:nvSpPr>
            <p:spPr>
              <a:xfrm>
                <a:off x="2720104" y="1807885"/>
                <a:ext cx="2637665" cy="508431"/>
              </a:xfrm>
              <a:prstGeom prst="roundRect">
                <a:avLst/>
              </a:prstGeom>
              <a:blipFill>
                <a:blip r:embed="rId3"/>
                <a:stretch>
                  <a:fillRect t="-10345" b="-32184"/>
                </a:stretch>
              </a:blipFill>
              <a:ln w="25400">
                <a:solidFill>
                  <a:srgbClr val="00B050"/>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2" name="Rounded Rectangle 18">
                <a:extLst>
                  <a:ext uri="{FF2B5EF4-FFF2-40B4-BE49-F238E27FC236}">
                    <a16:creationId xmlns:a16="http://schemas.microsoft.com/office/drawing/2014/main" id="{0ACCC206-ADE9-4457-92EE-4CE005DAC2D1}"/>
                  </a:ext>
                </a:extLst>
              </p:cNvPr>
              <p:cNvSpPr/>
              <p:nvPr/>
            </p:nvSpPr>
            <p:spPr>
              <a:xfrm>
                <a:off x="2720103" y="2685995"/>
                <a:ext cx="2637665" cy="508431"/>
              </a:xfrm>
              <a:prstGeom prst="roundRect">
                <a:avLst/>
              </a:prstGeom>
              <a:solidFill>
                <a:schemeClr val="accent6">
                  <a:lumMod val="40000"/>
                  <a:lumOff val="60000"/>
                </a:schemeClr>
              </a:solid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100 </a:t>
                </a:r>
                <a14:m>
                  <m:oMath xmlns:m="http://schemas.openxmlformats.org/officeDocument/2006/math">
                    <m:r>
                      <a:rPr lang="en-US" sz="2800" i="1" dirty="0">
                        <a:solidFill>
                          <a:schemeClr val="tx1"/>
                        </a:solidFill>
                        <a:latin typeface="Cambria Math" panose="02040503050406030204" pitchFamily="18" charset="0"/>
                      </a:rPr>
                      <m:t>≤</m:t>
                    </m:r>
                    <m:r>
                      <a:rPr lang="en-US" sz="2800" i="1" dirty="0">
                        <a:solidFill>
                          <a:schemeClr val="tx1"/>
                        </a:solidFill>
                        <a:latin typeface="Cambria Math" panose="02040503050406030204" pitchFamily="18" charset="0"/>
                      </a:rPr>
                      <m:t>𝑡</m:t>
                    </m:r>
                    <m:r>
                      <a:rPr lang="en-US" sz="2800" i="1" dirty="0">
                        <a:solidFill>
                          <a:schemeClr val="tx1"/>
                        </a:solidFill>
                        <a:latin typeface="Cambria Math" panose="02040503050406030204" pitchFamily="18" charset="0"/>
                      </a:rPr>
                      <m:t>&lt;</m:t>
                    </m:r>
                  </m:oMath>
                </a14:m>
                <a:r>
                  <a:rPr lang="en-US" sz="2800" dirty="0">
                    <a:solidFill>
                      <a:schemeClr val="tx1"/>
                    </a:solidFill>
                  </a:rPr>
                  <a:t> 200</a:t>
                </a:r>
                <a:endParaRPr lang="en-GB" sz="2800" dirty="0">
                  <a:solidFill>
                    <a:schemeClr val="tx1"/>
                  </a:solidFill>
                </a:endParaRPr>
              </a:p>
            </p:txBody>
          </p:sp>
        </mc:Choice>
        <mc:Fallback xmlns="">
          <p:sp>
            <p:nvSpPr>
              <p:cNvPr id="12" name="Rounded Rectangle 18">
                <a:extLst>
                  <a:ext uri="{FF2B5EF4-FFF2-40B4-BE49-F238E27FC236}">
                    <a16:creationId xmlns:a16="http://schemas.microsoft.com/office/drawing/2014/main" id="{0ACCC206-ADE9-4457-92EE-4CE005DAC2D1}"/>
                  </a:ext>
                </a:extLst>
              </p:cNvPr>
              <p:cNvSpPr>
                <a:spLocks noRot="1" noChangeAspect="1" noMove="1" noResize="1" noEditPoints="1" noAdjustHandles="1" noChangeArrowheads="1" noChangeShapeType="1" noTextEdit="1"/>
              </p:cNvSpPr>
              <p:nvPr/>
            </p:nvSpPr>
            <p:spPr>
              <a:xfrm>
                <a:off x="2720103" y="2685995"/>
                <a:ext cx="2637665" cy="508431"/>
              </a:xfrm>
              <a:prstGeom prst="roundRect">
                <a:avLst/>
              </a:prstGeom>
              <a:blipFill>
                <a:blip r:embed="rId4"/>
                <a:stretch>
                  <a:fillRect t="-10345" b="-32184"/>
                </a:stretch>
              </a:blipFill>
              <a:ln w="25400">
                <a:solidFill>
                  <a:srgbClr val="00B050"/>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3" name="Rounded Rectangle 18">
                <a:extLst>
                  <a:ext uri="{FF2B5EF4-FFF2-40B4-BE49-F238E27FC236}">
                    <a16:creationId xmlns:a16="http://schemas.microsoft.com/office/drawing/2014/main" id="{5424E61D-D1AD-4BED-A8A0-078DEA5BC563}"/>
                  </a:ext>
                </a:extLst>
              </p:cNvPr>
              <p:cNvSpPr/>
              <p:nvPr/>
            </p:nvSpPr>
            <p:spPr>
              <a:xfrm>
                <a:off x="2720102" y="3564105"/>
                <a:ext cx="2637665" cy="508431"/>
              </a:xfrm>
              <a:prstGeom prst="roundRect">
                <a:avLst/>
              </a:prstGeom>
              <a:solidFill>
                <a:schemeClr val="accent6">
                  <a:lumMod val="40000"/>
                  <a:lumOff val="60000"/>
                </a:schemeClr>
              </a:solid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150 </a:t>
                </a:r>
                <a14:m>
                  <m:oMath xmlns:m="http://schemas.openxmlformats.org/officeDocument/2006/math">
                    <m:r>
                      <a:rPr lang="en-US" sz="2800" i="1" dirty="0">
                        <a:solidFill>
                          <a:schemeClr val="tx1"/>
                        </a:solidFill>
                        <a:latin typeface="Cambria Math" panose="02040503050406030204" pitchFamily="18" charset="0"/>
                      </a:rPr>
                      <m:t>&lt;</m:t>
                    </m:r>
                    <m:r>
                      <a:rPr lang="en-US" sz="2800" i="1" dirty="0">
                        <a:solidFill>
                          <a:schemeClr val="tx1"/>
                        </a:solidFill>
                        <a:latin typeface="Cambria Math" panose="02040503050406030204" pitchFamily="18" charset="0"/>
                      </a:rPr>
                      <m:t>𝑤</m:t>
                    </m:r>
                    <m:r>
                      <a:rPr lang="en-US" sz="2800" i="1" dirty="0">
                        <a:solidFill>
                          <a:schemeClr val="tx1"/>
                        </a:solidFill>
                        <a:latin typeface="Cambria Math" panose="02040503050406030204" pitchFamily="18" charset="0"/>
                      </a:rPr>
                      <m:t>≤</m:t>
                    </m:r>
                  </m:oMath>
                </a14:m>
                <a:r>
                  <a:rPr lang="en-US" sz="2800" dirty="0">
                    <a:solidFill>
                      <a:schemeClr val="tx1"/>
                    </a:solidFill>
                  </a:rPr>
                  <a:t> 160</a:t>
                </a:r>
                <a:endParaRPr lang="en-GB" sz="2800" dirty="0">
                  <a:solidFill>
                    <a:schemeClr val="tx1"/>
                  </a:solidFill>
                </a:endParaRPr>
              </a:p>
            </p:txBody>
          </p:sp>
        </mc:Choice>
        <mc:Fallback xmlns="">
          <p:sp>
            <p:nvSpPr>
              <p:cNvPr id="13" name="Rounded Rectangle 18">
                <a:extLst>
                  <a:ext uri="{FF2B5EF4-FFF2-40B4-BE49-F238E27FC236}">
                    <a16:creationId xmlns:a16="http://schemas.microsoft.com/office/drawing/2014/main" id="{5424E61D-D1AD-4BED-A8A0-078DEA5BC563}"/>
                  </a:ext>
                </a:extLst>
              </p:cNvPr>
              <p:cNvSpPr>
                <a:spLocks noRot="1" noChangeAspect="1" noMove="1" noResize="1" noEditPoints="1" noAdjustHandles="1" noChangeArrowheads="1" noChangeShapeType="1" noTextEdit="1"/>
              </p:cNvSpPr>
              <p:nvPr/>
            </p:nvSpPr>
            <p:spPr>
              <a:xfrm>
                <a:off x="2720102" y="3564105"/>
                <a:ext cx="2637665" cy="508431"/>
              </a:xfrm>
              <a:prstGeom prst="roundRect">
                <a:avLst/>
              </a:prstGeom>
              <a:blipFill>
                <a:blip r:embed="rId5"/>
                <a:stretch>
                  <a:fillRect l="-229" t="-10345" r="-229" b="-32184"/>
                </a:stretch>
              </a:blipFill>
              <a:ln w="25400">
                <a:solidFill>
                  <a:srgbClr val="00B050"/>
                </a:solid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4" name="Rounded Rectangle 18">
                <a:extLst>
                  <a:ext uri="{FF2B5EF4-FFF2-40B4-BE49-F238E27FC236}">
                    <a16:creationId xmlns:a16="http://schemas.microsoft.com/office/drawing/2014/main" id="{F968E580-B585-4A02-BB2D-8BDDE02FA8EB}"/>
                  </a:ext>
                </a:extLst>
              </p:cNvPr>
              <p:cNvSpPr/>
              <p:nvPr/>
            </p:nvSpPr>
            <p:spPr>
              <a:xfrm>
                <a:off x="2720101" y="4442215"/>
                <a:ext cx="2637665" cy="508431"/>
              </a:xfrm>
              <a:prstGeom prst="roundRect">
                <a:avLst/>
              </a:prstGeom>
              <a:solidFill>
                <a:schemeClr val="accent6">
                  <a:lumMod val="40000"/>
                  <a:lumOff val="60000"/>
                </a:schemeClr>
              </a:solid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15 </a:t>
                </a:r>
                <a14:m>
                  <m:oMath xmlns:m="http://schemas.openxmlformats.org/officeDocument/2006/math">
                    <m:r>
                      <a:rPr lang="en-US" sz="2800" i="1" dirty="0">
                        <a:solidFill>
                          <a:schemeClr val="tx1"/>
                        </a:solidFill>
                        <a:latin typeface="Cambria Math" panose="02040503050406030204" pitchFamily="18" charset="0"/>
                      </a:rPr>
                      <m:t>&lt;</m:t>
                    </m:r>
                    <m:r>
                      <a:rPr lang="en-US" sz="2800" i="1" dirty="0">
                        <a:solidFill>
                          <a:schemeClr val="tx1"/>
                        </a:solidFill>
                        <a:latin typeface="Cambria Math" panose="02040503050406030204" pitchFamily="18" charset="0"/>
                      </a:rPr>
                      <m:t>𝑝</m:t>
                    </m:r>
                    <m:r>
                      <a:rPr lang="en-US" sz="2800" i="1" dirty="0">
                        <a:solidFill>
                          <a:schemeClr val="tx1"/>
                        </a:solidFill>
                        <a:latin typeface="Cambria Math" panose="02040503050406030204" pitchFamily="18" charset="0"/>
                      </a:rPr>
                      <m:t>≤</m:t>
                    </m:r>
                  </m:oMath>
                </a14:m>
                <a:r>
                  <a:rPr lang="en-US" sz="2800" dirty="0">
                    <a:solidFill>
                      <a:schemeClr val="tx1"/>
                    </a:solidFill>
                  </a:rPr>
                  <a:t> 20</a:t>
                </a:r>
                <a:endParaRPr lang="en-GB" sz="2800" dirty="0">
                  <a:solidFill>
                    <a:schemeClr val="tx1"/>
                  </a:solidFill>
                </a:endParaRPr>
              </a:p>
            </p:txBody>
          </p:sp>
        </mc:Choice>
        <mc:Fallback xmlns="">
          <p:sp>
            <p:nvSpPr>
              <p:cNvPr id="14" name="Rounded Rectangle 18">
                <a:extLst>
                  <a:ext uri="{FF2B5EF4-FFF2-40B4-BE49-F238E27FC236}">
                    <a16:creationId xmlns:a16="http://schemas.microsoft.com/office/drawing/2014/main" id="{F968E580-B585-4A02-BB2D-8BDDE02FA8EB}"/>
                  </a:ext>
                </a:extLst>
              </p:cNvPr>
              <p:cNvSpPr>
                <a:spLocks noRot="1" noChangeAspect="1" noMove="1" noResize="1" noEditPoints="1" noAdjustHandles="1" noChangeArrowheads="1" noChangeShapeType="1" noTextEdit="1"/>
              </p:cNvSpPr>
              <p:nvPr/>
            </p:nvSpPr>
            <p:spPr>
              <a:xfrm>
                <a:off x="2720101" y="4442215"/>
                <a:ext cx="2637665" cy="508431"/>
              </a:xfrm>
              <a:prstGeom prst="roundRect">
                <a:avLst/>
              </a:prstGeom>
              <a:blipFill>
                <a:blip r:embed="rId6"/>
                <a:stretch>
                  <a:fillRect t="-10345" b="-32184"/>
                </a:stretch>
              </a:blipFill>
              <a:ln w="25400">
                <a:solidFill>
                  <a:srgbClr val="00B050"/>
                </a:solidFill>
              </a:ln>
            </p:spPr>
            <p:txBody>
              <a:bodyPr/>
              <a:lstStyle/>
              <a:p>
                <a:r>
                  <a:rPr lang="en-GB">
                    <a:noFill/>
                  </a:rPr>
                  <a:t> </a:t>
                </a:r>
              </a:p>
            </p:txBody>
          </p:sp>
        </mc:Fallback>
      </mc:AlternateContent>
      <p:sp>
        <p:nvSpPr>
          <p:cNvPr id="15" name="TextBox 14">
            <a:extLst>
              <a:ext uri="{FF2B5EF4-FFF2-40B4-BE49-F238E27FC236}">
                <a16:creationId xmlns:a16="http://schemas.microsoft.com/office/drawing/2014/main" id="{0F58E665-BAF3-425B-A1AC-BA66366ECD32}"/>
              </a:ext>
            </a:extLst>
          </p:cNvPr>
          <p:cNvSpPr txBox="1"/>
          <p:nvPr/>
        </p:nvSpPr>
        <p:spPr>
          <a:xfrm>
            <a:off x="5548412" y="1807884"/>
            <a:ext cx="675894" cy="523220"/>
          </a:xfrm>
          <a:prstGeom prst="rect">
            <a:avLst/>
          </a:prstGeom>
          <a:noFill/>
        </p:spPr>
        <p:txBody>
          <a:bodyPr wrap="square" rtlCol="0">
            <a:spAutoFit/>
          </a:bodyPr>
          <a:lstStyle/>
          <a:p>
            <a:r>
              <a:rPr lang="en-US" sz="2800" dirty="0">
                <a:solidFill>
                  <a:schemeClr val="accent1"/>
                </a:solidFill>
              </a:rPr>
              <a:t>10</a:t>
            </a:r>
            <a:endParaRPr lang="en-GB" sz="2800" dirty="0">
              <a:solidFill>
                <a:schemeClr val="accent1"/>
              </a:solidFill>
            </a:endParaRPr>
          </a:p>
        </p:txBody>
      </p:sp>
      <p:sp>
        <p:nvSpPr>
          <p:cNvPr id="16" name="TextBox 15">
            <a:extLst>
              <a:ext uri="{FF2B5EF4-FFF2-40B4-BE49-F238E27FC236}">
                <a16:creationId xmlns:a16="http://schemas.microsoft.com/office/drawing/2014/main" id="{DD6D36A8-6389-4338-89BD-61BE794287FE}"/>
              </a:ext>
            </a:extLst>
          </p:cNvPr>
          <p:cNvSpPr txBox="1"/>
          <p:nvPr/>
        </p:nvSpPr>
        <p:spPr>
          <a:xfrm>
            <a:off x="5574872" y="2679957"/>
            <a:ext cx="974028" cy="523220"/>
          </a:xfrm>
          <a:prstGeom prst="rect">
            <a:avLst/>
          </a:prstGeom>
          <a:noFill/>
        </p:spPr>
        <p:txBody>
          <a:bodyPr wrap="square" rtlCol="0">
            <a:spAutoFit/>
          </a:bodyPr>
          <a:lstStyle/>
          <a:p>
            <a:r>
              <a:rPr lang="en-US" sz="2800" dirty="0">
                <a:solidFill>
                  <a:schemeClr val="accent1"/>
                </a:solidFill>
              </a:rPr>
              <a:t>150</a:t>
            </a:r>
            <a:endParaRPr lang="en-GB" sz="2800" dirty="0">
              <a:solidFill>
                <a:schemeClr val="accent1"/>
              </a:solidFill>
            </a:endParaRPr>
          </a:p>
        </p:txBody>
      </p:sp>
      <p:sp>
        <p:nvSpPr>
          <p:cNvPr id="17" name="TextBox 16">
            <a:extLst>
              <a:ext uri="{FF2B5EF4-FFF2-40B4-BE49-F238E27FC236}">
                <a16:creationId xmlns:a16="http://schemas.microsoft.com/office/drawing/2014/main" id="{F1393D17-D096-4993-AC70-19EBA82D7285}"/>
              </a:ext>
            </a:extLst>
          </p:cNvPr>
          <p:cNvSpPr txBox="1"/>
          <p:nvPr/>
        </p:nvSpPr>
        <p:spPr>
          <a:xfrm>
            <a:off x="5601332" y="3552030"/>
            <a:ext cx="974028" cy="523220"/>
          </a:xfrm>
          <a:prstGeom prst="rect">
            <a:avLst/>
          </a:prstGeom>
          <a:noFill/>
        </p:spPr>
        <p:txBody>
          <a:bodyPr wrap="square" rtlCol="0">
            <a:spAutoFit/>
          </a:bodyPr>
          <a:lstStyle/>
          <a:p>
            <a:r>
              <a:rPr lang="en-US" sz="2800" dirty="0">
                <a:solidFill>
                  <a:schemeClr val="accent1"/>
                </a:solidFill>
              </a:rPr>
              <a:t>155</a:t>
            </a:r>
            <a:endParaRPr lang="en-GB" sz="2800" dirty="0">
              <a:solidFill>
                <a:schemeClr val="accent1"/>
              </a:solidFill>
            </a:endParaRPr>
          </a:p>
        </p:txBody>
      </p:sp>
      <p:sp>
        <p:nvSpPr>
          <p:cNvPr id="18" name="TextBox 17">
            <a:extLst>
              <a:ext uri="{FF2B5EF4-FFF2-40B4-BE49-F238E27FC236}">
                <a16:creationId xmlns:a16="http://schemas.microsoft.com/office/drawing/2014/main" id="{7EF6C0B1-D28C-45CE-9E6B-AD038A8E6355}"/>
              </a:ext>
            </a:extLst>
          </p:cNvPr>
          <p:cNvSpPr txBox="1"/>
          <p:nvPr/>
        </p:nvSpPr>
        <p:spPr>
          <a:xfrm>
            <a:off x="5627792" y="4424103"/>
            <a:ext cx="974028" cy="523220"/>
          </a:xfrm>
          <a:prstGeom prst="rect">
            <a:avLst/>
          </a:prstGeom>
          <a:noFill/>
        </p:spPr>
        <p:txBody>
          <a:bodyPr wrap="square" rtlCol="0">
            <a:spAutoFit/>
          </a:bodyPr>
          <a:lstStyle/>
          <a:p>
            <a:r>
              <a:rPr lang="en-US" sz="2800" dirty="0">
                <a:solidFill>
                  <a:schemeClr val="accent1"/>
                </a:solidFill>
              </a:rPr>
              <a:t>17.5</a:t>
            </a:r>
            <a:endParaRPr lang="en-GB" sz="2800" dirty="0">
              <a:solidFill>
                <a:schemeClr val="accent1"/>
              </a:solidFill>
            </a:endParaRPr>
          </a:p>
        </p:txBody>
      </p:sp>
    </p:spTree>
    <p:custDataLst>
      <p:tags r:id="rId1"/>
    </p:custDataLst>
    <p:extLst>
      <p:ext uri="{BB962C8B-B14F-4D97-AF65-F5344CB8AC3E}">
        <p14:creationId xmlns:p14="http://schemas.microsoft.com/office/powerpoint/2010/main" val="3590927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6" name="Table 5">
                <a:extLst>
                  <a:ext uri="{FF2B5EF4-FFF2-40B4-BE49-F238E27FC236}">
                    <a16:creationId xmlns:a16="http://schemas.microsoft.com/office/drawing/2014/main" id="{806848F7-2FFA-424D-9800-0ABA08F30B28}"/>
                  </a:ext>
                </a:extLst>
              </p:cNvPr>
              <p:cNvGraphicFramePr>
                <a:graphicFrameLocks noGrp="1"/>
              </p:cNvGraphicFramePr>
              <p:nvPr/>
            </p:nvGraphicFramePr>
            <p:xfrm>
              <a:off x="2211326" y="1529238"/>
              <a:ext cx="7505698" cy="828042"/>
            </p:xfrm>
            <a:graphic>
              <a:graphicData uri="http://schemas.openxmlformats.org/drawingml/2006/table">
                <a:tbl>
                  <a:tblPr firstRow="1" bandRow="1">
                    <a:tableStyleId>{5C22544A-7EE6-4342-B048-85BDC9FD1C3A}</a:tableStyleId>
                  </a:tblPr>
                  <a:tblGrid>
                    <a:gridCol w="1426702">
                      <a:extLst>
                        <a:ext uri="{9D8B030D-6E8A-4147-A177-3AD203B41FA5}">
                          <a16:colId xmlns:a16="http://schemas.microsoft.com/office/drawing/2014/main" val="1485095982"/>
                        </a:ext>
                      </a:extLst>
                    </a:gridCol>
                    <a:gridCol w="1519749">
                      <a:extLst>
                        <a:ext uri="{9D8B030D-6E8A-4147-A177-3AD203B41FA5}">
                          <a16:colId xmlns:a16="http://schemas.microsoft.com/office/drawing/2014/main" val="1904169922"/>
                        </a:ext>
                      </a:extLst>
                    </a:gridCol>
                    <a:gridCol w="1519749">
                      <a:extLst>
                        <a:ext uri="{9D8B030D-6E8A-4147-A177-3AD203B41FA5}">
                          <a16:colId xmlns:a16="http://schemas.microsoft.com/office/drawing/2014/main" val="4280539208"/>
                        </a:ext>
                      </a:extLst>
                    </a:gridCol>
                    <a:gridCol w="1519749">
                      <a:extLst>
                        <a:ext uri="{9D8B030D-6E8A-4147-A177-3AD203B41FA5}">
                          <a16:colId xmlns:a16="http://schemas.microsoft.com/office/drawing/2014/main" val="3977314742"/>
                        </a:ext>
                      </a:extLst>
                    </a:gridCol>
                    <a:gridCol w="1519749">
                      <a:extLst>
                        <a:ext uri="{9D8B030D-6E8A-4147-A177-3AD203B41FA5}">
                          <a16:colId xmlns:a16="http://schemas.microsoft.com/office/drawing/2014/main" val="1698692361"/>
                        </a:ext>
                      </a:extLst>
                    </a:gridCol>
                  </a:tblGrid>
                  <a:tr h="414021">
                    <a:tc>
                      <a:txBody>
                        <a:bodyPr/>
                        <a:lstStyle/>
                        <a:p>
                          <a:pPr algn="ctr"/>
                          <a:r>
                            <a:rPr lang="en-GB" sz="2000" b="0" dirty="0">
                              <a:solidFill>
                                <a:sysClr val="windowText" lastClr="000000"/>
                              </a:solidFill>
                              <a:latin typeface="+mn-lt"/>
                            </a:rPr>
                            <a:t>Height (m)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2000" b="0" dirty="0">
                              <a:solidFill>
                                <a:sysClr val="windowText" lastClr="000000"/>
                              </a:solidFill>
                              <a:latin typeface="+mn-lt"/>
                            </a:rPr>
                            <a:t>5 </a:t>
                          </a:r>
                          <a14:m>
                            <m:oMath xmlns:m="http://schemas.openxmlformats.org/officeDocument/2006/math">
                              <m:r>
                                <a:rPr lang="en-US" sz="2000" b="0" i="1" smtClean="0">
                                  <a:solidFill>
                                    <a:sysClr val="windowText" lastClr="000000"/>
                                  </a:solidFill>
                                  <a:latin typeface="Cambria Math" panose="02040503050406030204" pitchFamily="18" charset="0"/>
                                </a:rPr>
                                <m:t>&lt;</m:t>
                              </m:r>
                              <m:r>
                                <a:rPr lang="en-US" sz="2000" b="0" i="1" smtClean="0">
                                  <a:solidFill>
                                    <a:sysClr val="windowText" lastClr="000000"/>
                                  </a:solidFill>
                                  <a:latin typeface="Cambria Math" panose="02040503050406030204" pitchFamily="18" charset="0"/>
                                </a:rPr>
                                <m:t>h</m:t>
                              </m:r>
                              <m:r>
                                <a:rPr lang="en-US" sz="2000" b="0" i="1" smtClean="0">
                                  <a:solidFill>
                                    <a:sysClr val="windowText" lastClr="000000"/>
                                  </a:solidFill>
                                  <a:latin typeface="Cambria Math" panose="02040503050406030204" pitchFamily="18" charset="0"/>
                                </a:rPr>
                                <m:t>≤</m:t>
                              </m:r>
                            </m:oMath>
                          </a14:m>
                          <a:r>
                            <a:rPr lang="en-GB" sz="2000" b="0" dirty="0">
                              <a:solidFill>
                                <a:sysClr val="windowText" lastClr="000000"/>
                              </a:solidFill>
                              <a:latin typeface="+mn-lt"/>
                            </a:rPr>
                            <a:t> 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b="0" dirty="0">
                              <a:solidFill>
                                <a:sysClr val="windowText" lastClr="000000"/>
                              </a:solidFill>
                              <a:latin typeface="+mn-lt"/>
                            </a:rPr>
                            <a:t>10 </a:t>
                          </a:r>
                          <a14:m>
                            <m:oMath xmlns:m="http://schemas.openxmlformats.org/officeDocument/2006/math">
                              <m:r>
                                <a:rPr lang="en-US" sz="2000" b="0" i="1" smtClean="0">
                                  <a:solidFill>
                                    <a:sysClr val="windowText" lastClr="000000"/>
                                  </a:solidFill>
                                  <a:latin typeface="Cambria Math" panose="02040503050406030204" pitchFamily="18" charset="0"/>
                                </a:rPr>
                                <m:t>&lt;</m:t>
                              </m:r>
                              <m:r>
                                <a:rPr lang="en-US" sz="2000" b="0" i="1" smtClean="0">
                                  <a:solidFill>
                                    <a:sysClr val="windowText" lastClr="000000"/>
                                  </a:solidFill>
                                  <a:latin typeface="Cambria Math" panose="02040503050406030204" pitchFamily="18" charset="0"/>
                                </a:rPr>
                                <m:t>h</m:t>
                              </m:r>
                              <m:r>
                                <a:rPr lang="en-US" sz="2000" b="0" i="1" smtClean="0">
                                  <a:solidFill>
                                    <a:sysClr val="windowText" lastClr="000000"/>
                                  </a:solidFill>
                                  <a:latin typeface="Cambria Math" panose="02040503050406030204" pitchFamily="18" charset="0"/>
                                </a:rPr>
                                <m:t>≤</m:t>
                              </m:r>
                            </m:oMath>
                          </a14:m>
                          <a:r>
                            <a:rPr lang="en-GB" sz="2000" b="0" dirty="0">
                              <a:solidFill>
                                <a:sysClr val="windowText" lastClr="000000"/>
                              </a:solidFill>
                              <a:latin typeface="+mn-lt"/>
                            </a:rPr>
                            <a:t> 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b="0" dirty="0">
                              <a:solidFill>
                                <a:sysClr val="windowText" lastClr="000000"/>
                              </a:solidFill>
                              <a:latin typeface="+mn-lt"/>
                            </a:rPr>
                            <a:t>15 </a:t>
                          </a:r>
                          <a14:m>
                            <m:oMath xmlns:m="http://schemas.openxmlformats.org/officeDocument/2006/math">
                              <m:r>
                                <a:rPr lang="en-US" sz="2000" b="0" i="1" smtClean="0">
                                  <a:solidFill>
                                    <a:sysClr val="windowText" lastClr="000000"/>
                                  </a:solidFill>
                                  <a:latin typeface="Cambria Math" panose="02040503050406030204" pitchFamily="18" charset="0"/>
                                </a:rPr>
                                <m:t>&lt;</m:t>
                              </m:r>
                              <m:r>
                                <a:rPr lang="en-US" sz="2000" b="0" i="1" smtClean="0">
                                  <a:solidFill>
                                    <a:sysClr val="windowText" lastClr="000000"/>
                                  </a:solidFill>
                                  <a:latin typeface="Cambria Math" panose="02040503050406030204" pitchFamily="18" charset="0"/>
                                </a:rPr>
                                <m:t>h</m:t>
                              </m:r>
                              <m:r>
                                <a:rPr lang="en-US" sz="2000" b="0" i="1" smtClean="0">
                                  <a:solidFill>
                                    <a:sysClr val="windowText" lastClr="000000"/>
                                  </a:solidFill>
                                  <a:latin typeface="Cambria Math" panose="02040503050406030204" pitchFamily="18" charset="0"/>
                                </a:rPr>
                                <m:t>≤</m:t>
                              </m:r>
                            </m:oMath>
                          </a14:m>
                          <a:r>
                            <a:rPr lang="en-GB" sz="2000" b="0" dirty="0">
                              <a:solidFill>
                                <a:sysClr val="windowText" lastClr="000000"/>
                              </a:solidFill>
                              <a:latin typeface="+mn-lt"/>
                            </a:rPr>
                            <a:t> 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b="0" dirty="0">
                              <a:solidFill>
                                <a:sysClr val="windowText" lastClr="000000"/>
                              </a:solidFill>
                              <a:latin typeface="+mn-lt"/>
                            </a:rPr>
                            <a:t>20 </a:t>
                          </a:r>
                          <a14:m>
                            <m:oMath xmlns:m="http://schemas.openxmlformats.org/officeDocument/2006/math">
                              <m:r>
                                <a:rPr lang="en-US" sz="2000" b="0" i="1" smtClean="0">
                                  <a:solidFill>
                                    <a:sysClr val="windowText" lastClr="000000"/>
                                  </a:solidFill>
                                  <a:latin typeface="Cambria Math" panose="02040503050406030204" pitchFamily="18" charset="0"/>
                                </a:rPr>
                                <m:t>&lt;</m:t>
                              </m:r>
                              <m:r>
                                <a:rPr lang="en-US" sz="2000" b="0" i="1" smtClean="0">
                                  <a:solidFill>
                                    <a:sysClr val="windowText" lastClr="000000"/>
                                  </a:solidFill>
                                  <a:latin typeface="Cambria Math" panose="02040503050406030204" pitchFamily="18" charset="0"/>
                                </a:rPr>
                                <m:t>h</m:t>
                              </m:r>
                              <m:r>
                                <a:rPr lang="en-US" sz="2000" b="0" i="1" smtClean="0">
                                  <a:solidFill>
                                    <a:sysClr val="windowText" lastClr="000000"/>
                                  </a:solidFill>
                                  <a:latin typeface="Cambria Math" panose="02040503050406030204" pitchFamily="18" charset="0"/>
                                </a:rPr>
                                <m:t>≤</m:t>
                              </m:r>
                            </m:oMath>
                          </a14:m>
                          <a:r>
                            <a:rPr lang="en-GB" sz="2000" b="0" dirty="0">
                              <a:solidFill>
                                <a:sysClr val="windowText" lastClr="000000"/>
                              </a:solidFill>
                              <a:latin typeface="+mn-lt"/>
                            </a:rPr>
                            <a:t> 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31414718"/>
                      </a:ext>
                    </a:extLst>
                  </a:tr>
                  <a:tr h="414021">
                    <a:tc>
                      <a:txBody>
                        <a:bodyPr/>
                        <a:lstStyle/>
                        <a:p>
                          <a:pPr algn="ctr"/>
                          <a:r>
                            <a:rPr lang="en-GB" sz="2000" b="0" dirty="0">
                              <a:solidFill>
                                <a:sysClr val="windowText" lastClr="000000"/>
                              </a:solidFill>
                              <a:latin typeface="+mn-lt"/>
                            </a:rPr>
                            <a:t>Frequency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2000" dirty="0">
                              <a:solidFill>
                                <a:sysClr val="windowText" lastClr="000000"/>
                              </a:solidFill>
                              <a:latin typeface="+mn-lt"/>
                            </a:rPr>
                            <a:t>35</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78</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68</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19</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09952425"/>
                      </a:ext>
                    </a:extLst>
                  </a:tr>
                </a:tbl>
              </a:graphicData>
            </a:graphic>
          </p:graphicFrame>
        </mc:Choice>
        <mc:Fallback xmlns="">
          <p:graphicFrame>
            <p:nvGraphicFramePr>
              <p:cNvPr id="6" name="Table 5">
                <a:extLst>
                  <a:ext uri="{FF2B5EF4-FFF2-40B4-BE49-F238E27FC236}">
                    <a16:creationId xmlns:a16="http://schemas.microsoft.com/office/drawing/2014/main" id="{806848F7-2FFA-424D-9800-0ABA08F30B28}"/>
                  </a:ext>
                </a:extLst>
              </p:cNvPr>
              <p:cNvGraphicFramePr>
                <a:graphicFrameLocks noGrp="1"/>
              </p:cNvGraphicFramePr>
              <p:nvPr/>
            </p:nvGraphicFramePr>
            <p:xfrm>
              <a:off x="2211326" y="1529238"/>
              <a:ext cx="7505698" cy="828042"/>
            </p:xfrm>
            <a:graphic>
              <a:graphicData uri="http://schemas.openxmlformats.org/drawingml/2006/table">
                <a:tbl>
                  <a:tblPr firstRow="1" bandRow="1">
                    <a:tableStyleId>{5C22544A-7EE6-4342-B048-85BDC9FD1C3A}</a:tableStyleId>
                  </a:tblPr>
                  <a:tblGrid>
                    <a:gridCol w="1426702">
                      <a:extLst>
                        <a:ext uri="{9D8B030D-6E8A-4147-A177-3AD203B41FA5}">
                          <a16:colId xmlns:a16="http://schemas.microsoft.com/office/drawing/2014/main" val="1485095982"/>
                        </a:ext>
                      </a:extLst>
                    </a:gridCol>
                    <a:gridCol w="1519749">
                      <a:extLst>
                        <a:ext uri="{9D8B030D-6E8A-4147-A177-3AD203B41FA5}">
                          <a16:colId xmlns:a16="http://schemas.microsoft.com/office/drawing/2014/main" val="1904169922"/>
                        </a:ext>
                      </a:extLst>
                    </a:gridCol>
                    <a:gridCol w="1519749">
                      <a:extLst>
                        <a:ext uri="{9D8B030D-6E8A-4147-A177-3AD203B41FA5}">
                          <a16:colId xmlns:a16="http://schemas.microsoft.com/office/drawing/2014/main" val="4280539208"/>
                        </a:ext>
                      </a:extLst>
                    </a:gridCol>
                    <a:gridCol w="1519749">
                      <a:extLst>
                        <a:ext uri="{9D8B030D-6E8A-4147-A177-3AD203B41FA5}">
                          <a16:colId xmlns:a16="http://schemas.microsoft.com/office/drawing/2014/main" val="3977314742"/>
                        </a:ext>
                      </a:extLst>
                    </a:gridCol>
                    <a:gridCol w="1519749">
                      <a:extLst>
                        <a:ext uri="{9D8B030D-6E8A-4147-A177-3AD203B41FA5}">
                          <a16:colId xmlns:a16="http://schemas.microsoft.com/office/drawing/2014/main" val="1698692361"/>
                        </a:ext>
                      </a:extLst>
                    </a:gridCol>
                  </a:tblGrid>
                  <a:tr h="414021">
                    <a:tc>
                      <a:txBody>
                        <a:bodyPr/>
                        <a:lstStyle/>
                        <a:p>
                          <a:pPr algn="ctr"/>
                          <a:r>
                            <a:rPr lang="en-GB" sz="2000" b="0" dirty="0">
                              <a:solidFill>
                                <a:sysClr val="windowText" lastClr="000000"/>
                              </a:solidFill>
                              <a:latin typeface="+mn-lt"/>
                            </a:rPr>
                            <a:t>Height (m)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94000" t="-4348" r="-300400" b="-12173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94779" t="-4348" r="-201606" b="-12173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93600" t="-4348" r="-100800" b="-12173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395181" t="-4348" r="-1205" b="-121739"/>
                          </a:stretch>
                        </a:blipFill>
                      </a:tcPr>
                    </a:tc>
                    <a:extLst>
                      <a:ext uri="{0D108BD9-81ED-4DB2-BD59-A6C34878D82A}">
                        <a16:rowId xmlns:a16="http://schemas.microsoft.com/office/drawing/2014/main" val="3131414718"/>
                      </a:ext>
                    </a:extLst>
                  </a:tr>
                  <a:tr h="414021">
                    <a:tc>
                      <a:txBody>
                        <a:bodyPr/>
                        <a:lstStyle/>
                        <a:p>
                          <a:pPr algn="ctr"/>
                          <a:r>
                            <a:rPr lang="en-GB" sz="2000" b="0" dirty="0">
                              <a:solidFill>
                                <a:sysClr val="windowText" lastClr="000000"/>
                              </a:solidFill>
                              <a:latin typeface="+mn-lt"/>
                            </a:rPr>
                            <a:t>Frequency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2000" dirty="0">
                              <a:solidFill>
                                <a:sysClr val="windowText" lastClr="000000"/>
                              </a:solidFill>
                              <a:latin typeface="+mn-lt"/>
                            </a:rPr>
                            <a:t>35</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78</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68</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19</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09952425"/>
                      </a:ext>
                    </a:extLst>
                  </a:tr>
                </a:tbl>
              </a:graphicData>
            </a:graphic>
          </p:graphicFrame>
        </mc:Fallback>
      </mc:AlternateContent>
      <p:sp>
        <p:nvSpPr>
          <p:cNvPr id="9" name="TextBox 8">
            <a:extLst>
              <a:ext uri="{FF2B5EF4-FFF2-40B4-BE49-F238E27FC236}">
                <a16:creationId xmlns:a16="http://schemas.microsoft.com/office/drawing/2014/main" id="{C390B39A-DC3B-4FCF-99AB-80625D0A9728}"/>
              </a:ext>
            </a:extLst>
          </p:cNvPr>
          <p:cNvSpPr txBox="1"/>
          <p:nvPr/>
        </p:nvSpPr>
        <p:spPr>
          <a:xfrm>
            <a:off x="2193784" y="536379"/>
            <a:ext cx="7324925" cy="830997"/>
          </a:xfrm>
          <a:prstGeom prst="rect">
            <a:avLst/>
          </a:prstGeom>
          <a:noFill/>
        </p:spPr>
        <p:txBody>
          <a:bodyPr wrap="square" rtlCol="0">
            <a:spAutoFit/>
          </a:bodyPr>
          <a:lstStyle/>
          <a:p>
            <a:r>
              <a:rPr lang="en-GB" sz="2400" dirty="0"/>
              <a:t>The table shows information about the heights, in m,  of some trees.</a:t>
            </a:r>
            <a:endParaRPr lang="en-GB" sz="3200" dirty="0">
              <a:latin typeface="KG Primary Penmanship" panose="02000506000000020003" pitchFamily="2" charset="0"/>
            </a:endParaRPr>
          </a:p>
        </p:txBody>
      </p:sp>
      <p:sp>
        <p:nvSpPr>
          <p:cNvPr id="10" name="TextBox 9">
            <a:extLst>
              <a:ext uri="{FF2B5EF4-FFF2-40B4-BE49-F238E27FC236}">
                <a16:creationId xmlns:a16="http://schemas.microsoft.com/office/drawing/2014/main" id="{7D586559-84C4-4FC3-B42E-9653E3C29006}"/>
              </a:ext>
            </a:extLst>
          </p:cNvPr>
          <p:cNvSpPr txBox="1"/>
          <p:nvPr/>
        </p:nvSpPr>
        <p:spPr>
          <a:xfrm>
            <a:off x="2189216" y="2473229"/>
            <a:ext cx="7505698" cy="830997"/>
          </a:xfrm>
          <a:prstGeom prst="rect">
            <a:avLst/>
          </a:prstGeom>
          <a:noFill/>
        </p:spPr>
        <p:txBody>
          <a:bodyPr wrap="square" rtlCol="0">
            <a:spAutoFit/>
          </a:bodyPr>
          <a:lstStyle/>
          <a:p>
            <a:r>
              <a:rPr lang="en-GB" sz="2400" dirty="0"/>
              <a:t>Does it make a difference that the table is presented horizontally rather than vertically?</a:t>
            </a:r>
          </a:p>
        </p:txBody>
      </p:sp>
    </p:spTree>
    <p:custDataLst>
      <p:tags r:id="rId1"/>
    </p:custDataLst>
    <p:extLst>
      <p:ext uri="{BB962C8B-B14F-4D97-AF65-F5344CB8AC3E}">
        <p14:creationId xmlns:p14="http://schemas.microsoft.com/office/powerpoint/2010/main" val="1140057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6" name="Table 5">
                <a:extLst>
                  <a:ext uri="{FF2B5EF4-FFF2-40B4-BE49-F238E27FC236}">
                    <a16:creationId xmlns:a16="http://schemas.microsoft.com/office/drawing/2014/main" id="{806848F7-2FFA-424D-9800-0ABA08F30B28}"/>
                  </a:ext>
                </a:extLst>
              </p:cNvPr>
              <p:cNvGraphicFramePr>
                <a:graphicFrameLocks noGrp="1"/>
              </p:cNvGraphicFramePr>
              <p:nvPr>
                <p:extLst>
                  <p:ext uri="{D42A27DB-BD31-4B8C-83A1-F6EECF244321}">
                    <p14:modId xmlns:p14="http://schemas.microsoft.com/office/powerpoint/2010/main" val="104340401"/>
                  </p:ext>
                </p:extLst>
              </p:nvPr>
            </p:nvGraphicFramePr>
            <p:xfrm>
              <a:off x="313946" y="1106328"/>
              <a:ext cx="7505698" cy="828042"/>
            </p:xfrm>
            <a:graphic>
              <a:graphicData uri="http://schemas.openxmlformats.org/drawingml/2006/table">
                <a:tbl>
                  <a:tblPr firstRow="1" bandRow="1">
                    <a:tableStyleId>{5C22544A-7EE6-4342-B048-85BDC9FD1C3A}</a:tableStyleId>
                  </a:tblPr>
                  <a:tblGrid>
                    <a:gridCol w="1426702">
                      <a:extLst>
                        <a:ext uri="{9D8B030D-6E8A-4147-A177-3AD203B41FA5}">
                          <a16:colId xmlns:a16="http://schemas.microsoft.com/office/drawing/2014/main" val="1485095982"/>
                        </a:ext>
                      </a:extLst>
                    </a:gridCol>
                    <a:gridCol w="1519749">
                      <a:extLst>
                        <a:ext uri="{9D8B030D-6E8A-4147-A177-3AD203B41FA5}">
                          <a16:colId xmlns:a16="http://schemas.microsoft.com/office/drawing/2014/main" val="1904169922"/>
                        </a:ext>
                      </a:extLst>
                    </a:gridCol>
                    <a:gridCol w="1519749">
                      <a:extLst>
                        <a:ext uri="{9D8B030D-6E8A-4147-A177-3AD203B41FA5}">
                          <a16:colId xmlns:a16="http://schemas.microsoft.com/office/drawing/2014/main" val="4280539208"/>
                        </a:ext>
                      </a:extLst>
                    </a:gridCol>
                    <a:gridCol w="1519749">
                      <a:extLst>
                        <a:ext uri="{9D8B030D-6E8A-4147-A177-3AD203B41FA5}">
                          <a16:colId xmlns:a16="http://schemas.microsoft.com/office/drawing/2014/main" val="3977314742"/>
                        </a:ext>
                      </a:extLst>
                    </a:gridCol>
                    <a:gridCol w="1519749">
                      <a:extLst>
                        <a:ext uri="{9D8B030D-6E8A-4147-A177-3AD203B41FA5}">
                          <a16:colId xmlns:a16="http://schemas.microsoft.com/office/drawing/2014/main" val="1698692361"/>
                        </a:ext>
                      </a:extLst>
                    </a:gridCol>
                  </a:tblGrid>
                  <a:tr h="414021">
                    <a:tc>
                      <a:txBody>
                        <a:bodyPr/>
                        <a:lstStyle/>
                        <a:p>
                          <a:pPr algn="ctr"/>
                          <a:r>
                            <a:rPr lang="en-GB" sz="2000" b="0" dirty="0">
                              <a:solidFill>
                                <a:sysClr val="windowText" lastClr="000000"/>
                              </a:solidFill>
                              <a:latin typeface="+mn-lt"/>
                            </a:rPr>
                            <a:t>Height (m)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2000" b="0" dirty="0">
                              <a:solidFill>
                                <a:sysClr val="windowText" lastClr="000000"/>
                              </a:solidFill>
                              <a:latin typeface="+mn-lt"/>
                            </a:rPr>
                            <a:t>5 </a:t>
                          </a:r>
                          <a14:m>
                            <m:oMath xmlns:m="http://schemas.openxmlformats.org/officeDocument/2006/math">
                              <m:r>
                                <a:rPr lang="en-US" sz="2000" b="0" i="1" smtClean="0">
                                  <a:solidFill>
                                    <a:sysClr val="windowText" lastClr="000000"/>
                                  </a:solidFill>
                                  <a:latin typeface="Cambria Math" panose="02040503050406030204" pitchFamily="18" charset="0"/>
                                </a:rPr>
                                <m:t>&lt;</m:t>
                              </m:r>
                              <m:r>
                                <a:rPr lang="en-US" sz="2000" b="0" i="1" smtClean="0">
                                  <a:solidFill>
                                    <a:sysClr val="windowText" lastClr="000000"/>
                                  </a:solidFill>
                                  <a:latin typeface="Cambria Math" panose="02040503050406030204" pitchFamily="18" charset="0"/>
                                </a:rPr>
                                <m:t>h</m:t>
                              </m:r>
                              <m:r>
                                <a:rPr lang="en-US" sz="2000" b="0" i="1" smtClean="0">
                                  <a:solidFill>
                                    <a:sysClr val="windowText" lastClr="000000"/>
                                  </a:solidFill>
                                  <a:latin typeface="Cambria Math" panose="02040503050406030204" pitchFamily="18" charset="0"/>
                                </a:rPr>
                                <m:t>≤</m:t>
                              </m:r>
                            </m:oMath>
                          </a14:m>
                          <a:r>
                            <a:rPr lang="en-GB" sz="2000" b="0" dirty="0">
                              <a:solidFill>
                                <a:sysClr val="windowText" lastClr="000000"/>
                              </a:solidFill>
                              <a:latin typeface="+mn-lt"/>
                            </a:rPr>
                            <a:t> 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b="0" dirty="0">
                              <a:solidFill>
                                <a:sysClr val="windowText" lastClr="000000"/>
                              </a:solidFill>
                              <a:latin typeface="+mn-lt"/>
                            </a:rPr>
                            <a:t>10 </a:t>
                          </a:r>
                          <a14:m>
                            <m:oMath xmlns:m="http://schemas.openxmlformats.org/officeDocument/2006/math">
                              <m:r>
                                <a:rPr lang="en-US" sz="2000" b="0" i="1" smtClean="0">
                                  <a:solidFill>
                                    <a:sysClr val="windowText" lastClr="000000"/>
                                  </a:solidFill>
                                  <a:latin typeface="Cambria Math" panose="02040503050406030204" pitchFamily="18" charset="0"/>
                                </a:rPr>
                                <m:t>&lt;</m:t>
                              </m:r>
                              <m:r>
                                <a:rPr lang="en-US" sz="2000" b="0" i="1" smtClean="0">
                                  <a:solidFill>
                                    <a:sysClr val="windowText" lastClr="000000"/>
                                  </a:solidFill>
                                  <a:latin typeface="Cambria Math" panose="02040503050406030204" pitchFamily="18" charset="0"/>
                                </a:rPr>
                                <m:t>h</m:t>
                              </m:r>
                              <m:r>
                                <a:rPr lang="en-US" sz="2000" b="0" i="1" smtClean="0">
                                  <a:solidFill>
                                    <a:sysClr val="windowText" lastClr="000000"/>
                                  </a:solidFill>
                                  <a:latin typeface="Cambria Math" panose="02040503050406030204" pitchFamily="18" charset="0"/>
                                </a:rPr>
                                <m:t>≤</m:t>
                              </m:r>
                            </m:oMath>
                          </a14:m>
                          <a:r>
                            <a:rPr lang="en-GB" sz="2000" b="0" dirty="0">
                              <a:solidFill>
                                <a:sysClr val="windowText" lastClr="000000"/>
                              </a:solidFill>
                              <a:latin typeface="+mn-lt"/>
                            </a:rPr>
                            <a:t> 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b="0" dirty="0">
                              <a:solidFill>
                                <a:sysClr val="windowText" lastClr="000000"/>
                              </a:solidFill>
                              <a:latin typeface="+mn-lt"/>
                            </a:rPr>
                            <a:t>15 </a:t>
                          </a:r>
                          <a14:m>
                            <m:oMath xmlns:m="http://schemas.openxmlformats.org/officeDocument/2006/math">
                              <m:r>
                                <a:rPr lang="en-US" sz="2000" b="0" i="1" smtClean="0">
                                  <a:solidFill>
                                    <a:sysClr val="windowText" lastClr="000000"/>
                                  </a:solidFill>
                                  <a:latin typeface="Cambria Math" panose="02040503050406030204" pitchFamily="18" charset="0"/>
                                </a:rPr>
                                <m:t>&lt;</m:t>
                              </m:r>
                              <m:r>
                                <a:rPr lang="en-US" sz="2000" b="0" i="1" smtClean="0">
                                  <a:solidFill>
                                    <a:sysClr val="windowText" lastClr="000000"/>
                                  </a:solidFill>
                                  <a:latin typeface="Cambria Math" panose="02040503050406030204" pitchFamily="18" charset="0"/>
                                </a:rPr>
                                <m:t>h</m:t>
                              </m:r>
                              <m:r>
                                <a:rPr lang="en-US" sz="2000" b="0" i="1" smtClean="0">
                                  <a:solidFill>
                                    <a:sysClr val="windowText" lastClr="000000"/>
                                  </a:solidFill>
                                  <a:latin typeface="Cambria Math" panose="02040503050406030204" pitchFamily="18" charset="0"/>
                                </a:rPr>
                                <m:t>≤</m:t>
                              </m:r>
                            </m:oMath>
                          </a14:m>
                          <a:r>
                            <a:rPr lang="en-GB" sz="2000" b="0" dirty="0">
                              <a:solidFill>
                                <a:sysClr val="windowText" lastClr="000000"/>
                              </a:solidFill>
                              <a:latin typeface="+mn-lt"/>
                            </a:rPr>
                            <a:t> 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b="0" dirty="0">
                              <a:solidFill>
                                <a:sysClr val="windowText" lastClr="000000"/>
                              </a:solidFill>
                              <a:latin typeface="+mn-lt"/>
                            </a:rPr>
                            <a:t>20 </a:t>
                          </a:r>
                          <a14:m>
                            <m:oMath xmlns:m="http://schemas.openxmlformats.org/officeDocument/2006/math">
                              <m:r>
                                <a:rPr lang="en-US" sz="2000" b="0" i="1" smtClean="0">
                                  <a:solidFill>
                                    <a:sysClr val="windowText" lastClr="000000"/>
                                  </a:solidFill>
                                  <a:latin typeface="Cambria Math" panose="02040503050406030204" pitchFamily="18" charset="0"/>
                                </a:rPr>
                                <m:t>&lt;</m:t>
                              </m:r>
                              <m:r>
                                <a:rPr lang="en-US" sz="2000" b="0" i="1" smtClean="0">
                                  <a:solidFill>
                                    <a:sysClr val="windowText" lastClr="000000"/>
                                  </a:solidFill>
                                  <a:latin typeface="Cambria Math" panose="02040503050406030204" pitchFamily="18" charset="0"/>
                                </a:rPr>
                                <m:t>h</m:t>
                              </m:r>
                              <m:r>
                                <a:rPr lang="en-US" sz="2000" b="0" i="1" smtClean="0">
                                  <a:solidFill>
                                    <a:sysClr val="windowText" lastClr="000000"/>
                                  </a:solidFill>
                                  <a:latin typeface="Cambria Math" panose="02040503050406030204" pitchFamily="18" charset="0"/>
                                </a:rPr>
                                <m:t>≤</m:t>
                              </m:r>
                            </m:oMath>
                          </a14:m>
                          <a:r>
                            <a:rPr lang="en-GB" sz="2000" b="0" dirty="0">
                              <a:solidFill>
                                <a:sysClr val="windowText" lastClr="000000"/>
                              </a:solidFill>
                              <a:latin typeface="+mn-lt"/>
                            </a:rPr>
                            <a:t> 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31414718"/>
                      </a:ext>
                    </a:extLst>
                  </a:tr>
                  <a:tr h="414021">
                    <a:tc>
                      <a:txBody>
                        <a:bodyPr/>
                        <a:lstStyle/>
                        <a:p>
                          <a:pPr algn="ctr"/>
                          <a:r>
                            <a:rPr lang="en-GB" sz="2000" b="0" dirty="0">
                              <a:solidFill>
                                <a:sysClr val="windowText" lastClr="000000"/>
                              </a:solidFill>
                              <a:latin typeface="+mn-lt"/>
                            </a:rPr>
                            <a:t>Frequency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2000" dirty="0">
                              <a:solidFill>
                                <a:sysClr val="windowText" lastClr="000000"/>
                              </a:solidFill>
                              <a:latin typeface="+mn-lt"/>
                            </a:rPr>
                            <a:t>35</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78</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68</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19</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09952425"/>
                      </a:ext>
                    </a:extLst>
                  </a:tr>
                </a:tbl>
              </a:graphicData>
            </a:graphic>
          </p:graphicFrame>
        </mc:Choice>
        <mc:Fallback xmlns="">
          <p:graphicFrame>
            <p:nvGraphicFramePr>
              <p:cNvPr id="6" name="Table 5">
                <a:extLst>
                  <a:ext uri="{FF2B5EF4-FFF2-40B4-BE49-F238E27FC236}">
                    <a16:creationId xmlns:a16="http://schemas.microsoft.com/office/drawing/2014/main" id="{806848F7-2FFA-424D-9800-0ABA08F30B28}"/>
                  </a:ext>
                </a:extLst>
              </p:cNvPr>
              <p:cNvGraphicFramePr>
                <a:graphicFrameLocks noGrp="1"/>
              </p:cNvGraphicFramePr>
              <p:nvPr>
                <p:extLst>
                  <p:ext uri="{D42A27DB-BD31-4B8C-83A1-F6EECF244321}">
                    <p14:modId xmlns:p14="http://schemas.microsoft.com/office/powerpoint/2010/main" val="104340401"/>
                  </p:ext>
                </p:extLst>
              </p:nvPr>
            </p:nvGraphicFramePr>
            <p:xfrm>
              <a:off x="313946" y="1106328"/>
              <a:ext cx="7505698" cy="828042"/>
            </p:xfrm>
            <a:graphic>
              <a:graphicData uri="http://schemas.openxmlformats.org/drawingml/2006/table">
                <a:tbl>
                  <a:tblPr firstRow="1" bandRow="1">
                    <a:tableStyleId>{5C22544A-7EE6-4342-B048-85BDC9FD1C3A}</a:tableStyleId>
                  </a:tblPr>
                  <a:tblGrid>
                    <a:gridCol w="1426702">
                      <a:extLst>
                        <a:ext uri="{9D8B030D-6E8A-4147-A177-3AD203B41FA5}">
                          <a16:colId xmlns:a16="http://schemas.microsoft.com/office/drawing/2014/main" val="1485095982"/>
                        </a:ext>
                      </a:extLst>
                    </a:gridCol>
                    <a:gridCol w="1519749">
                      <a:extLst>
                        <a:ext uri="{9D8B030D-6E8A-4147-A177-3AD203B41FA5}">
                          <a16:colId xmlns:a16="http://schemas.microsoft.com/office/drawing/2014/main" val="1904169922"/>
                        </a:ext>
                      </a:extLst>
                    </a:gridCol>
                    <a:gridCol w="1519749">
                      <a:extLst>
                        <a:ext uri="{9D8B030D-6E8A-4147-A177-3AD203B41FA5}">
                          <a16:colId xmlns:a16="http://schemas.microsoft.com/office/drawing/2014/main" val="4280539208"/>
                        </a:ext>
                      </a:extLst>
                    </a:gridCol>
                    <a:gridCol w="1519749">
                      <a:extLst>
                        <a:ext uri="{9D8B030D-6E8A-4147-A177-3AD203B41FA5}">
                          <a16:colId xmlns:a16="http://schemas.microsoft.com/office/drawing/2014/main" val="3977314742"/>
                        </a:ext>
                      </a:extLst>
                    </a:gridCol>
                    <a:gridCol w="1519749">
                      <a:extLst>
                        <a:ext uri="{9D8B030D-6E8A-4147-A177-3AD203B41FA5}">
                          <a16:colId xmlns:a16="http://schemas.microsoft.com/office/drawing/2014/main" val="1698692361"/>
                        </a:ext>
                      </a:extLst>
                    </a:gridCol>
                  </a:tblGrid>
                  <a:tr h="414021">
                    <a:tc>
                      <a:txBody>
                        <a:bodyPr/>
                        <a:lstStyle/>
                        <a:p>
                          <a:pPr algn="ctr"/>
                          <a:r>
                            <a:rPr lang="en-GB" sz="2000" b="0" dirty="0">
                              <a:solidFill>
                                <a:sysClr val="windowText" lastClr="000000"/>
                              </a:solidFill>
                              <a:latin typeface="+mn-lt"/>
                            </a:rPr>
                            <a:t>Height (m)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94000" t="-5797" r="-300000" b="-12173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94779" t="-5797" r="-201205" b="-12173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93600" t="-5797" r="-100400" b="-12173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395181" t="-5797" r="-803" b="-121739"/>
                          </a:stretch>
                        </a:blipFill>
                      </a:tcPr>
                    </a:tc>
                    <a:extLst>
                      <a:ext uri="{0D108BD9-81ED-4DB2-BD59-A6C34878D82A}">
                        <a16:rowId xmlns:a16="http://schemas.microsoft.com/office/drawing/2014/main" val="3131414718"/>
                      </a:ext>
                    </a:extLst>
                  </a:tr>
                  <a:tr h="414021">
                    <a:tc>
                      <a:txBody>
                        <a:bodyPr/>
                        <a:lstStyle/>
                        <a:p>
                          <a:pPr algn="ctr"/>
                          <a:r>
                            <a:rPr lang="en-GB" sz="2000" b="0" dirty="0">
                              <a:solidFill>
                                <a:sysClr val="windowText" lastClr="000000"/>
                              </a:solidFill>
                              <a:latin typeface="+mn-lt"/>
                            </a:rPr>
                            <a:t>Frequency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2000" dirty="0">
                              <a:solidFill>
                                <a:sysClr val="windowText" lastClr="000000"/>
                              </a:solidFill>
                              <a:latin typeface="+mn-lt"/>
                            </a:rPr>
                            <a:t>35</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78</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68</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19</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09952425"/>
                      </a:ext>
                    </a:extLst>
                  </a:tr>
                </a:tbl>
              </a:graphicData>
            </a:graphic>
          </p:graphicFrame>
        </mc:Fallback>
      </mc:AlternateContent>
      <p:sp>
        <p:nvSpPr>
          <p:cNvPr id="9" name="TextBox 8">
            <a:extLst>
              <a:ext uri="{FF2B5EF4-FFF2-40B4-BE49-F238E27FC236}">
                <a16:creationId xmlns:a16="http://schemas.microsoft.com/office/drawing/2014/main" id="{C390B39A-DC3B-4FCF-99AB-80625D0A9728}"/>
              </a:ext>
            </a:extLst>
          </p:cNvPr>
          <p:cNvSpPr txBox="1"/>
          <p:nvPr/>
        </p:nvSpPr>
        <p:spPr>
          <a:xfrm>
            <a:off x="296404" y="113469"/>
            <a:ext cx="11007866" cy="523220"/>
          </a:xfrm>
          <a:prstGeom prst="rect">
            <a:avLst/>
          </a:prstGeom>
          <a:noFill/>
        </p:spPr>
        <p:txBody>
          <a:bodyPr wrap="square" rtlCol="0">
            <a:spAutoFit/>
          </a:bodyPr>
          <a:lstStyle/>
          <a:p>
            <a:r>
              <a:rPr lang="en-GB" sz="2800" dirty="0"/>
              <a:t>The table shows information about the heights, in m,  of some trees.</a:t>
            </a:r>
            <a:endParaRPr lang="en-GB" sz="3600" dirty="0">
              <a:latin typeface="KG Primary Penmanship" panose="02000506000000020003" pitchFamily="2" charset="0"/>
            </a:endParaRPr>
          </a:p>
        </p:txBody>
      </p:sp>
      <mc:AlternateContent xmlns:mc="http://schemas.openxmlformats.org/markup-compatibility/2006" xmlns:a14="http://schemas.microsoft.com/office/drawing/2010/main">
        <mc:Choice Requires="a14">
          <p:graphicFrame>
            <p:nvGraphicFramePr>
              <p:cNvPr id="11" name="Table 10">
                <a:extLst>
                  <a:ext uri="{FF2B5EF4-FFF2-40B4-BE49-F238E27FC236}">
                    <a16:creationId xmlns:a16="http://schemas.microsoft.com/office/drawing/2014/main" id="{7B394D7E-E1C9-4353-8836-2642C59E224B}"/>
                  </a:ext>
                </a:extLst>
              </p:cNvPr>
              <p:cNvGraphicFramePr>
                <a:graphicFrameLocks noGrp="1"/>
              </p:cNvGraphicFramePr>
              <p:nvPr>
                <p:extLst>
                  <p:ext uri="{D42A27DB-BD31-4B8C-83A1-F6EECF244321}">
                    <p14:modId xmlns:p14="http://schemas.microsoft.com/office/powerpoint/2010/main" val="3302974378"/>
                  </p:ext>
                </p:extLst>
              </p:nvPr>
            </p:nvGraphicFramePr>
            <p:xfrm>
              <a:off x="313946" y="1934208"/>
              <a:ext cx="7505698" cy="1115061"/>
            </p:xfrm>
            <a:graphic>
              <a:graphicData uri="http://schemas.openxmlformats.org/drawingml/2006/table">
                <a:tbl>
                  <a:tblPr firstRow="1" bandRow="1">
                    <a:tableStyleId>{5C22544A-7EE6-4342-B048-85BDC9FD1C3A}</a:tableStyleId>
                  </a:tblPr>
                  <a:tblGrid>
                    <a:gridCol w="1426702">
                      <a:extLst>
                        <a:ext uri="{9D8B030D-6E8A-4147-A177-3AD203B41FA5}">
                          <a16:colId xmlns:a16="http://schemas.microsoft.com/office/drawing/2014/main" val="1485095982"/>
                        </a:ext>
                      </a:extLst>
                    </a:gridCol>
                    <a:gridCol w="1519749">
                      <a:extLst>
                        <a:ext uri="{9D8B030D-6E8A-4147-A177-3AD203B41FA5}">
                          <a16:colId xmlns:a16="http://schemas.microsoft.com/office/drawing/2014/main" val="1904169922"/>
                        </a:ext>
                      </a:extLst>
                    </a:gridCol>
                    <a:gridCol w="1519749">
                      <a:extLst>
                        <a:ext uri="{9D8B030D-6E8A-4147-A177-3AD203B41FA5}">
                          <a16:colId xmlns:a16="http://schemas.microsoft.com/office/drawing/2014/main" val="4280539208"/>
                        </a:ext>
                      </a:extLst>
                    </a:gridCol>
                    <a:gridCol w="1519749">
                      <a:extLst>
                        <a:ext uri="{9D8B030D-6E8A-4147-A177-3AD203B41FA5}">
                          <a16:colId xmlns:a16="http://schemas.microsoft.com/office/drawing/2014/main" val="3977314742"/>
                        </a:ext>
                      </a:extLst>
                    </a:gridCol>
                    <a:gridCol w="1519749">
                      <a:extLst>
                        <a:ext uri="{9D8B030D-6E8A-4147-A177-3AD203B41FA5}">
                          <a16:colId xmlns:a16="http://schemas.microsoft.com/office/drawing/2014/main" val="1698692361"/>
                        </a:ext>
                      </a:extLst>
                    </a:gridCol>
                  </a:tblGrid>
                  <a:tr h="414021">
                    <a:tc>
                      <a:txBody>
                        <a:bodyPr/>
                        <a:lstStyle/>
                        <a:p>
                          <a:pPr algn="ctr"/>
                          <a:r>
                            <a:rPr lang="en-GB" sz="2000" b="0" dirty="0">
                              <a:solidFill>
                                <a:sysClr val="windowText" lastClr="000000"/>
                              </a:solidFill>
                              <a:latin typeface="+mn-lt"/>
                            </a:rPr>
                            <a:t>Midpoint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endParaRPr lang="en-GB" sz="2000" b="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000" b="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000" b="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000" b="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31414718"/>
                      </a:ext>
                    </a:extLst>
                  </a:tr>
                  <a:tr h="414021">
                    <a:tc>
                      <a:txBody>
                        <a:bodyPr/>
                        <a:lstStyle/>
                        <a:p>
                          <a:pPr algn="ctr"/>
                          <a:r>
                            <a:rPr lang="en-GB" sz="2000" b="0" dirty="0">
                              <a:solidFill>
                                <a:sysClr val="windowText" lastClr="000000"/>
                              </a:solidFill>
                              <a:latin typeface="+mn-lt"/>
                            </a:rPr>
                            <a:t>Frequency </a:t>
                          </a:r>
                          <a14:m>
                            <m:oMath xmlns:m="http://schemas.openxmlformats.org/officeDocument/2006/math">
                              <m:r>
                                <a:rPr lang="en-GB" sz="2000" b="0" i="1" smtClean="0">
                                  <a:solidFill>
                                    <a:sysClr val="windowText" lastClr="000000"/>
                                  </a:solidFill>
                                  <a:latin typeface="Cambria Math" panose="02040503050406030204" pitchFamily="18" charset="0"/>
                                  <a:ea typeface="Cambria Math" panose="02040503050406030204" pitchFamily="18" charset="0"/>
                                </a:rPr>
                                <m:t>×</m:t>
                              </m:r>
                            </m:oMath>
                          </a14:m>
                          <a:r>
                            <a:rPr lang="en-GB" sz="2000" b="0" dirty="0">
                              <a:solidFill>
                                <a:sysClr val="windowText" lastClr="000000"/>
                              </a:solidFill>
                              <a:latin typeface="+mn-lt"/>
                            </a:rPr>
                            <a:t> midpoint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09952425"/>
                      </a:ext>
                    </a:extLst>
                  </a:tr>
                </a:tbl>
              </a:graphicData>
            </a:graphic>
          </p:graphicFrame>
        </mc:Choice>
        <mc:Fallback xmlns="">
          <p:graphicFrame>
            <p:nvGraphicFramePr>
              <p:cNvPr id="11" name="Table 10">
                <a:extLst>
                  <a:ext uri="{FF2B5EF4-FFF2-40B4-BE49-F238E27FC236}">
                    <a16:creationId xmlns:a16="http://schemas.microsoft.com/office/drawing/2014/main" id="{7B394D7E-E1C9-4353-8836-2642C59E224B}"/>
                  </a:ext>
                </a:extLst>
              </p:cNvPr>
              <p:cNvGraphicFramePr>
                <a:graphicFrameLocks noGrp="1"/>
              </p:cNvGraphicFramePr>
              <p:nvPr>
                <p:extLst>
                  <p:ext uri="{D42A27DB-BD31-4B8C-83A1-F6EECF244321}">
                    <p14:modId xmlns:p14="http://schemas.microsoft.com/office/powerpoint/2010/main" val="3302974378"/>
                  </p:ext>
                </p:extLst>
              </p:nvPr>
            </p:nvGraphicFramePr>
            <p:xfrm>
              <a:off x="313946" y="1934208"/>
              <a:ext cx="7505698" cy="1115061"/>
            </p:xfrm>
            <a:graphic>
              <a:graphicData uri="http://schemas.openxmlformats.org/drawingml/2006/table">
                <a:tbl>
                  <a:tblPr firstRow="1" bandRow="1">
                    <a:tableStyleId>{5C22544A-7EE6-4342-B048-85BDC9FD1C3A}</a:tableStyleId>
                  </a:tblPr>
                  <a:tblGrid>
                    <a:gridCol w="1426702">
                      <a:extLst>
                        <a:ext uri="{9D8B030D-6E8A-4147-A177-3AD203B41FA5}">
                          <a16:colId xmlns:a16="http://schemas.microsoft.com/office/drawing/2014/main" val="1485095982"/>
                        </a:ext>
                      </a:extLst>
                    </a:gridCol>
                    <a:gridCol w="1519749">
                      <a:extLst>
                        <a:ext uri="{9D8B030D-6E8A-4147-A177-3AD203B41FA5}">
                          <a16:colId xmlns:a16="http://schemas.microsoft.com/office/drawing/2014/main" val="1904169922"/>
                        </a:ext>
                      </a:extLst>
                    </a:gridCol>
                    <a:gridCol w="1519749">
                      <a:extLst>
                        <a:ext uri="{9D8B030D-6E8A-4147-A177-3AD203B41FA5}">
                          <a16:colId xmlns:a16="http://schemas.microsoft.com/office/drawing/2014/main" val="4280539208"/>
                        </a:ext>
                      </a:extLst>
                    </a:gridCol>
                    <a:gridCol w="1519749">
                      <a:extLst>
                        <a:ext uri="{9D8B030D-6E8A-4147-A177-3AD203B41FA5}">
                          <a16:colId xmlns:a16="http://schemas.microsoft.com/office/drawing/2014/main" val="3977314742"/>
                        </a:ext>
                      </a:extLst>
                    </a:gridCol>
                    <a:gridCol w="1519749">
                      <a:extLst>
                        <a:ext uri="{9D8B030D-6E8A-4147-A177-3AD203B41FA5}">
                          <a16:colId xmlns:a16="http://schemas.microsoft.com/office/drawing/2014/main" val="1698692361"/>
                        </a:ext>
                      </a:extLst>
                    </a:gridCol>
                  </a:tblGrid>
                  <a:tr h="414021">
                    <a:tc>
                      <a:txBody>
                        <a:bodyPr/>
                        <a:lstStyle/>
                        <a:p>
                          <a:pPr algn="ctr"/>
                          <a:r>
                            <a:rPr lang="en-GB" sz="2000" b="0" dirty="0">
                              <a:solidFill>
                                <a:sysClr val="windowText" lastClr="000000"/>
                              </a:solidFill>
                              <a:latin typeface="+mn-lt"/>
                            </a:rPr>
                            <a:t>Midpoint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endParaRPr lang="en-GB" sz="2000" b="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000" b="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000" b="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000" b="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31414718"/>
                      </a:ext>
                    </a:extLst>
                  </a:tr>
                  <a:tr h="70104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427" t="-62069" r="-427350" b="-14655"/>
                          </a:stretch>
                        </a:blipFill>
                      </a:tcPr>
                    </a:tc>
                    <a:tc>
                      <a:txBody>
                        <a:bodyPr/>
                        <a:lstStyle/>
                        <a:p>
                          <a:pPr algn="ct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09952425"/>
                      </a:ext>
                    </a:extLst>
                  </a:tr>
                </a:tbl>
              </a:graphicData>
            </a:graphic>
          </p:graphicFrame>
        </mc:Fallback>
      </mc:AlternateContent>
    </p:spTree>
    <p:custDataLst>
      <p:tags r:id="rId1"/>
    </p:custDataLst>
    <p:extLst>
      <p:ext uri="{BB962C8B-B14F-4D97-AF65-F5344CB8AC3E}">
        <p14:creationId xmlns:p14="http://schemas.microsoft.com/office/powerpoint/2010/main" val="2634729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A48FE486-9C96-4261-A313-45AF5578C663}"/>
              </a:ext>
            </a:extLst>
          </p:cNvPr>
          <p:cNvSpPr/>
          <p:nvPr/>
        </p:nvSpPr>
        <p:spPr>
          <a:xfrm>
            <a:off x="1679064" y="1591307"/>
            <a:ext cx="6053832" cy="40005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79753602-25CA-4988-A4CF-CC615E4E1B24}"/>
              </a:ext>
            </a:extLst>
          </p:cNvPr>
          <p:cNvSpPr/>
          <p:nvPr/>
        </p:nvSpPr>
        <p:spPr>
          <a:xfrm>
            <a:off x="1679066" y="2426312"/>
            <a:ext cx="6053831" cy="680106"/>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graphicFrame>
            <p:nvGraphicFramePr>
              <p:cNvPr id="6" name="Table 5">
                <a:extLst>
                  <a:ext uri="{FF2B5EF4-FFF2-40B4-BE49-F238E27FC236}">
                    <a16:creationId xmlns:a16="http://schemas.microsoft.com/office/drawing/2014/main" id="{806848F7-2FFA-424D-9800-0ABA08F30B28}"/>
                  </a:ext>
                </a:extLst>
              </p:cNvPr>
              <p:cNvGraphicFramePr>
                <a:graphicFrameLocks noGrp="1"/>
              </p:cNvGraphicFramePr>
              <p:nvPr>
                <p:extLst>
                  <p:ext uri="{D42A27DB-BD31-4B8C-83A1-F6EECF244321}">
                    <p14:modId xmlns:p14="http://schemas.microsoft.com/office/powerpoint/2010/main" val="1197064465"/>
                  </p:ext>
                </p:extLst>
              </p:nvPr>
            </p:nvGraphicFramePr>
            <p:xfrm>
              <a:off x="245366" y="1163478"/>
              <a:ext cx="7505698" cy="828042"/>
            </p:xfrm>
            <a:graphic>
              <a:graphicData uri="http://schemas.openxmlformats.org/drawingml/2006/table">
                <a:tbl>
                  <a:tblPr firstRow="1" bandRow="1">
                    <a:tableStyleId>{5C22544A-7EE6-4342-B048-85BDC9FD1C3A}</a:tableStyleId>
                  </a:tblPr>
                  <a:tblGrid>
                    <a:gridCol w="1426702">
                      <a:extLst>
                        <a:ext uri="{9D8B030D-6E8A-4147-A177-3AD203B41FA5}">
                          <a16:colId xmlns:a16="http://schemas.microsoft.com/office/drawing/2014/main" val="1485095982"/>
                        </a:ext>
                      </a:extLst>
                    </a:gridCol>
                    <a:gridCol w="1519749">
                      <a:extLst>
                        <a:ext uri="{9D8B030D-6E8A-4147-A177-3AD203B41FA5}">
                          <a16:colId xmlns:a16="http://schemas.microsoft.com/office/drawing/2014/main" val="1904169922"/>
                        </a:ext>
                      </a:extLst>
                    </a:gridCol>
                    <a:gridCol w="1519749">
                      <a:extLst>
                        <a:ext uri="{9D8B030D-6E8A-4147-A177-3AD203B41FA5}">
                          <a16:colId xmlns:a16="http://schemas.microsoft.com/office/drawing/2014/main" val="4280539208"/>
                        </a:ext>
                      </a:extLst>
                    </a:gridCol>
                    <a:gridCol w="1519749">
                      <a:extLst>
                        <a:ext uri="{9D8B030D-6E8A-4147-A177-3AD203B41FA5}">
                          <a16:colId xmlns:a16="http://schemas.microsoft.com/office/drawing/2014/main" val="3977314742"/>
                        </a:ext>
                      </a:extLst>
                    </a:gridCol>
                    <a:gridCol w="1519749">
                      <a:extLst>
                        <a:ext uri="{9D8B030D-6E8A-4147-A177-3AD203B41FA5}">
                          <a16:colId xmlns:a16="http://schemas.microsoft.com/office/drawing/2014/main" val="1698692361"/>
                        </a:ext>
                      </a:extLst>
                    </a:gridCol>
                  </a:tblGrid>
                  <a:tr h="414021">
                    <a:tc>
                      <a:txBody>
                        <a:bodyPr/>
                        <a:lstStyle/>
                        <a:p>
                          <a:pPr algn="ctr"/>
                          <a:r>
                            <a:rPr lang="en-GB" sz="2000" b="0" dirty="0">
                              <a:solidFill>
                                <a:sysClr val="windowText" lastClr="000000"/>
                              </a:solidFill>
                              <a:latin typeface="+mn-lt"/>
                            </a:rPr>
                            <a:t>Height (m)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2000" b="0" dirty="0">
                              <a:solidFill>
                                <a:sysClr val="windowText" lastClr="000000"/>
                              </a:solidFill>
                              <a:latin typeface="+mn-lt"/>
                            </a:rPr>
                            <a:t>5 </a:t>
                          </a:r>
                          <a14:m>
                            <m:oMath xmlns:m="http://schemas.openxmlformats.org/officeDocument/2006/math">
                              <m:r>
                                <a:rPr lang="en-US" sz="2000" b="0" i="1" smtClean="0">
                                  <a:solidFill>
                                    <a:sysClr val="windowText" lastClr="000000"/>
                                  </a:solidFill>
                                  <a:latin typeface="Cambria Math" panose="02040503050406030204" pitchFamily="18" charset="0"/>
                                </a:rPr>
                                <m:t>&lt;</m:t>
                              </m:r>
                              <m:r>
                                <a:rPr lang="en-US" sz="2000" b="0" i="1" smtClean="0">
                                  <a:solidFill>
                                    <a:sysClr val="windowText" lastClr="000000"/>
                                  </a:solidFill>
                                  <a:latin typeface="Cambria Math" panose="02040503050406030204" pitchFamily="18" charset="0"/>
                                </a:rPr>
                                <m:t>h</m:t>
                              </m:r>
                              <m:r>
                                <a:rPr lang="en-US" sz="2000" b="0" i="1" smtClean="0">
                                  <a:solidFill>
                                    <a:sysClr val="windowText" lastClr="000000"/>
                                  </a:solidFill>
                                  <a:latin typeface="Cambria Math" panose="02040503050406030204" pitchFamily="18" charset="0"/>
                                </a:rPr>
                                <m:t>≤</m:t>
                              </m:r>
                            </m:oMath>
                          </a14:m>
                          <a:r>
                            <a:rPr lang="en-GB" sz="2000" b="0" dirty="0">
                              <a:solidFill>
                                <a:sysClr val="windowText" lastClr="000000"/>
                              </a:solidFill>
                              <a:latin typeface="+mn-lt"/>
                            </a:rPr>
                            <a:t> 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b="0" dirty="0">
                              <a:solidFill>
                                <a:sysClr val="windowText" lastClr="000000"/>
                              </a:solidFill>
                              <a:latin typeface="+mn-lt"/>
                            </a:rPr>
                            <a:t>10 </a:t>
                          </a:r>
                          <a14:m>
                            <m:oMath xmlns:m="http://schemas.openxmlformats.org/officeDocument/2006/math">
                              <m:r>
                                <a:rPr lang="en-US" sz="2000" b="0" i="1" smtClean="0">
                                  <a:solidFill>
                                    <a:sysClr val="windowText" lastClr="000000"/>
                                  </a:solidFill>
                                  <a:latin typeface="Cambria Math" panose="02040503050406030204" pitchFamily="18" charset="0"/>
                                </a:rPr>
                                <m:t>&lt;</m:t>
                              </m:r>
                              <m:r>
                                <a:rPr lang="en-US" sz="2000" b="0" i="1" smtClean="0">
                                  <a:solidFill>
                                    <a:sysClr val="windowText" lastClr="000000"/>
                                  </a:solidFill>
                                  <a:latin typeface="Cambria Math" panose="02040503050406030204" pitchFamily="18" charset="0"/>
                                </a:rPr>
                                <m:t>h</m:t>
                              </m:r>
                              <m:r>
                                <a:rPr lang="en-US" sz="2000" b="0" i="1" smtClean="0">
                                  <a:solidFill>
                                    <a:sysClr val="windowText" lastClr="000000"/>
                                  </a:solidFill>
                                  <a:latin typeface="Cambria Math" panose="02040503050406030204" pitchFamily="18" charset="0"/>
                                </a:rPr>
                                <m:t>≤</m:t>
                              </m:r>
                            </m:oMath>
                          </a14:m>
                          <a:r>
                            <a:rPr lang="en-GB" sz="2000" b="0" dirty="0">
                              <a:solidFill>
                                <a:sysClr val="windowText" lastClr="000000"/>
                              </a:solidFill>
                              <a:latin typeface="+mn-lt"/>
                            </a:rPr>
                            <a:t> 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b="0" dirty="0">
                              <a:solidFill>
                                <a:sysClr val="windowText" lastClr="000000"/>
                              </a:solidFill>
                              <a:latin typeface="+mn-lt"/>
                            </a:rPr>
                            <a:t>15 </a:t>
                          </a:r>
                          <a14:m>
                            <m:oMath xmlns:m="http://schemas.openxmlformats.org/officeDocument/2006/math">
                              <m:r>
                                <a:rPr lang="en-US" sz="2000" b="0" i="1" smtClean="0">
                                  <a:solidFill>
                                    <a:sysClr val="windowText" lastClr="000000"/>
                                  </a:solidFill>
                                  <a:latin typeface="Cambria Math" panose="02040503050406030204" pitchFamily="18" charset="0"/>
                                </a:rPr>
                                <m:t>&lt;</m:t>
                              </m:r>
                              <m:r>
                                <a:rPr lang="en-US" sz="2000" b="0" i="1" smtClean="0">
                                  <a:solidFill>
                                    <a:sysClr val="windowText" lastClr="000000"/>
                                  </a:solidFill>
                                  <a:latin typeface="Cambria Math" panose="02040503050406030204" pitchFamily="18" charset="0"/>
                                </a:rPr>
                                <m:t>h</m:t>
                              </m:r>
                              <m:r>
                                <a:rPr lang="en-US" sz="2000" b="0" i="1" smtClean="0">
                                  <a:solidFill>
                                    <a:sysClr val="windowText" lastClr="000000"/>
                                  </a:solidFill>
                                  <a:latin typeface="Cambria Math" panose="02040503050406030204" pitchFamily="18" charset="0"/>
                                </a:rPr>
                                <m:t>≤</m:t>
                              </m:r>
                            </m:oMath>
                          </a14:m>
                          <a:r>
                            <a:rPr lang="en-GB" sz="2000" b="0" dirty="0">
                              <a:solidFill>
                                <a:sysClr val="windowText" lastClr="000000"/>
                              </a:solidFill>
                              <a:latin typeface="+mn-lt"/>
                            </a:rPr>
                            <a:t> 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b="0" dirty="0">
                              <a:solidFill>
                                <a:sysClr val="windowText" lastClr="000000"/>
                              </a:solidFill>
                              <a:latin typeface="+mn-lt"/>
                            </a:rPr>
                            <a:t>20 </a:t>
                          </a:r>
                          <a14:m>
                            <m:oMath xmlns:m="http://schemas.openxmlformats.org/officeDocument/2006/math">
                              <m:r>
                                <a:rPr lang="en-US" sz="2000" b="0" i="1" smtClean="0">
                                  <a:solidFill>
                                    <a:sysClr val="windowText" lastClr="000000"/>
                                  </a:solidFill>
                                  <a:latin typeface="Cambria Math" panose="02040503050406030204" pitchFamily="18" charset="0"/>
                                </a:rPr>
                                <m:t>&lt;</m:t>
                              </m:r>
                              <m:r>
                                <a:rPr lang="en-US" sz="2000" b="0" i="1" smtClean="0">
                                  <a:solidFill>
                                    <a:sysClr val="windowText" lastClr="000000"/>
                                  </a:solidFill>
                                  <a:latin typeface="Cambria Math" panose="02040503050406030204" pitchFamily="18" charset="0"/>
                                </a:rPr>
                                <m:t>h</m:t>
                              </m:r>
                              <m:r>
                                <a:rPr lang="en-US" sz="2000" b="0" i="1" smtClean="0">
                                  <a:solidFill>
                                    <a:sysClr val="windowText" lastClr="000000"/>
                                  </a:solidFill>
                                  <a:latin typeface="Cambria Math" panose="02040503050406030204" pitchFamily="18" charset="0"/>
                                </a:rPr>
                                <m:t>≤</m:t>
                              </m:r>
                            </m:oMath>
                          </a14:m>
                          <a:r>
                            <a:rPr lang="en-GB" sz="2000" b="0" dirty="0">
                              <a:solidFill>
                                <a:sysClr val="windowText" lastClr="000000"/>
                              </a:solidFill>
                              <a:latin typeface="+mn-lt"/>
                            </a:rPr>
                            <a:t> 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31414718"/>
                      </a:ext>
                    </a:extLst>
                  </a:tr>
                  <a:tr h="414021">
                    <a:tc>
                      <a:txBody>
                        <a:bodyPr/>
                        <a:lstStyle/>
                        <a:p>
                          <a:pPr algn="ctr"/>
                          <a:r>
                            <a:rPr lang="en-GB" sz="2000" b="0" dirty="0">
                              <a:solidFill>
                                <a:sysClr val="windowText" lastClr="000000"/>
                              </a:solidFill>
                              <a:latin typeface="+mn-lt"/>
                            </a:rPr>
                            <a:t>Frequency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2000" dirty="0">
                              <a:solidFill>
                                <a:sysClr val="windowText" lastClr="000000"/>
                              </a:solidFill>
                              <a:latin typeface="+mn-lt"/>
                            </a:rPr>
                            <a:t>35</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78</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68</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19</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09952425"/>
                      </a:ext>
                    </a:extLst>
                  </a:tr>
                </a:tbl>
              </a:graphicData>
            </a:graphic>
          </p:graphicFrame>
        </mc:Choice>
        <mc:Fallback xmlns="">
          <p:graphicFrame>
            <p:nvGraphicFramePr>
              <p:cNvPr id="6" name="Table 5">
                <a:extLst>
                  <a:ext uri="{FF2B5EF4-FFF2-40B4-BE49-F238E27FC236}">
                    <a16:creationId xmlns:a16="http://schemas.microsoft.com/office/drawing/2014/main" id="{806848F7-2FFA-424D-9800-0ABA08F30B28}"/>
                  </a:ext>
                </a:extLst>
              </p:cNvPr>
              <p:cNvGraphicFramePr>
                <a:graphicFrameLocks noGrp="1"/>
              </p:cNvGraphicFramePr>
              <p:nvPr>
                <p:extLst>
                  <p:ext uri="{D42A27DB-BD31-4B8C-83A1-F6EECF244321}">
                    <p14:modId xmlns:p14="http://schemas.microsoft.com/office/powerpoint/2010/main" val="1197064465"/>
                  </p:ext>
                </p:extLst>
              </p:nvPr>
            </p:nvGraphicFramePr>
            <p:xfrm>
              <a:off x="245366" y="1163478"/>
              <a:ext cx="7505698" cy="828042"/>
            </p:xfrm>
            <a:graphic>
              <a:graphicData uri="http://schemas.openxmlformats.org/drawingml/2006/table">
                <a:tbl>
                  <a:tblPr firstRow="1" bandRow="1">
                    <a:tableStyleId>{5C22544A-7EE6-4342-B048-85BDC9FD1C3A}</a:tableStyleId>
                  </a:tblPr>
                  <a:tblGrid>
                    <a:gridCol w="1426702">
                      <a:extLst>
                        <a:ext uri="{9D8B030D-6E8A-4147-A177-3AD203B41FA5}">
                          <a16:colId xmlns:a16="http://schemas.microsoft.com/office/drawing/2014/main" val="1485095982"/>
                        </a:ext>
                      </a:extLst>
                    </a:gridCol>
                    <a:gridCol w="1519749">
                      <a:extLst>
                        <a:ext uri="{9D8B030D-6E8A-4147-A177-3AD203B41FA5}">
                          <a16:colId xmlns:a16="http://schemas.microsoft.com/office/drawing/2014/main" val="1904169922"/>
                        </a:ext>
                      </a:extLst>
                    </a:gridCol>
                    <a:gridCol w="1519749">
                      <a:extLst>
                        <a:ext uri="{9D8B030D-6E8A-4147-A177-3AD203B41FA5}">
                          <a16:colId xmlns:a16="http://schemas.microsoft.com/office/drawing/2014/main" val="4280539208"/>
                        </a:ext>
                      </a:extLst>
                    </a:gridCol>
                    <a:gridCol w="1519749">
                      <a:extLst>
                        <a:ext uri="{9D8B030D-6E8A-4147-A177-3AD203B41FA5}">
                          <a16:colId xmlns:a16="http://schemas.microsoft.com/office/drawing/2014/main" val="3977314742"/>
                        </a:ext>
                      </a:extLst>
                    </a:gridCol>
                    <a:gridCol w="1519749">
                      <a:extLst>
                        <a:ext uri="{9D8B030D-6E8A-4147-A177-3AD203B41FA5}">
                          <a16:colId xmlns:a16="http://schemas.microsoft.com/office/drawing/2014/main" val="1698692361"/>
                        </a:ext>
                      </a:extLst>
                    </a:gridCol>
                  </a:tblGrid>
                  <a:tr h="414021">
                    <a:tc>
                      <a:txBody>
                        <a:bodyPr/>
                        <a:lstStyle/>
                        <a:p>
                          <a:pPr algn="ctr"/>
                          <a:r>
                            <a:rPr lang="en-GB" sz="2000" b="0" dirty="0">
                              <a:solidFill>
                                <a:sysClr val="windowText" lastClr="000000"/>
                              </a:solidFill>
                              <a:latin typeface="+mn-lt"/>
                            </a:rPr>
                            <a:t>Height (m)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94000" t="-4348" r="-300000" b="-12173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94779" t="-4348" r="-201205" b="-12173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93600" t="-4348" r="-100400" b="-12173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395181" t="-4348" r="-803" b="-121739"/>
                          </a:stretch>
                        </a:blipFill>
                      </a:tcPr>
                    </a:tc>
                    <a:extLst>
                      <a:ext uri="{0D108BD9-81ED-4DB2-BD59-A6C34878D82A}">
                        <a16:rowId xmlns:a16="http://schemas.microsoft.com/office/drawing/2014/main" val="3131414718"/>
                      </a:ext>
                    </a:extLst>
                  </a:tr>
                  <a:tr h="414021">
                    <a:tc>
                      <a:txBody>
                        <a:bodyPr/>
                        <a:lstStyle/>
                        <a:p>
                          <a:pPr algn="ctr"/>
                          <a:r>
                            <a:rPr lang="en-GB" sz="2000" b="0" dirty="0">
                              <a:solidFill>
                                <a:sysClr val="windowText" lastClr="000000"/>
                              </a:solidFill>
                              <a:latin typeface="+mn-lt"/>
                            </a:rPr>
                            <a:t>Frequency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2000" dirty="0">
                              <a:solidFill>
                                <a:sysClr val="windowText" lastClr="000000"/>
                              </a:solidFill>
                              <a:latin typeface="+mn-lt"/>
                            </a:rPr>
                            <a:t>35</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78</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68</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19</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09952425"/>
                      </a:ext>
                    </a:extLst>
                  </a:tr>
                </a:tbl>
              </a:graphicData>
            </a:graphic>
          </p:graphicFrame>
        </mc:Fallback>
      </mc:AlternateContent>
      <p:sp>
        <p:nvSpPr>
          <p:cNvPr id="9" name="TextBox 8">
            <a:extLst>
              <a:ext uri="{FF2B5EF4-FFF2-40B4-BE49-F238E27FC236}">
                <a16:creationId xmlns:a16="http://schemas.microsoft.com/office/drawing/2014/main" id="{C390B39A-DC3B-4FCF-99AB-80625D0A9728}"/>
              </a:ext>
            </a:extLst>
          </p:cNvPr>
          <p:cNvSpPr txBox="1"/>
          <p:nvPr/>
        </p:nvSpPr>
        <p:spPr>
          <a:xfrm>
            <a:off x="227824" y="170619"/>
            <a:ext cx="11156456" cy="523220"/>
          </a:xfrm>
          <a:prstGeom prst="rect">
            <a:avLst/>
          </a:prstGeom>
          <a:noFill/>
        </p:spPr>
        <p:txBody>
          <a:bodyPr wrap="square" rtlCol="0">
            <a:spAutoFit/>
          </a:bodyPr>
          <a:lstStyle/>
          <a:p>
            <a:r>
              <a:rPr lang="en-GB" sz="2800" dirty="0"/>
              <a:t>The table shows information about the heights, in m,  of some trees.</a:t>
            </a:r>
            <a:endParaRPr lang="en-GB" sz="3600" dirty="0">
              <a:latin typeface="KG Primary Penmanship" panose="02000506000000020003" pitchFamily="2" charset="0"/>
            </a:endParaRP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C58A89AF-4A0E-4FDB-964C-C04968E17B77}"/>
                  </a:ext>
                </a:extLst>
              </p:cNvPr>
              <p:cNvSpPr txBox="1"/>
              <p:nvPr/>
            </p:nvSpPr>
            <p:spPr>
              <a:xfrm>
                <a:off x="245366" y="3137437"/>
                <a:ext cx="2024016" cy="461665"/>
              </a:xfrm>
              <a:prstGeom prst="rect">
                <a:avLst/>
              </a:prstGeom>
              <a:noFill/>
            </p:spPr>
            <p:txBody>
              <a:bodyPr wrap="square" rtlCol="0">
                <a:spAutoFit/>
              </a:bodyPr>
              <a:lstStyle/>
              <a:p>
                <a:r>
                  <a:rPr lang="en-US" sz="2400" dirty="0">
                    <a:solidFill>
                      <a:schemeClr val="accent1"/>
                    </a:solidFill>
                  </a:rPr>
                  <a:t>Total </a:t>
                </a:r>
                <a14:m>
                  <m:oMath xmlns:m="http://schemas.openxmlformats.org/officeDocument/2006/math">
                    <m:r>
                      <a:rPr lang="en-US" sz="2400" i="1">
                        <a:solidFill>
                          <a:schemeClr val="accent1"/>
                        </a:solidFill>
                        <a:latin typeface="Cambria Math" panose="02040503050406030204" pitchFamily="18" charset="0"/>
                      </a:rPr>
                      <m:t>=</m:t>
                    </m:r>
                  </m:oMath>
                </a14:m>
                <a:r>
                  <a:rPr lang="en-GB" sz="2400" dirty="0">
                    <a:solidFill>
                      <a:schemeClr val="accent1"/>
                    </a:solidFill>
                  </a:rPr>
                  <a:t> 2,855</a:t>
                </a:r>
              </a:p>
            </p:txBody>
          </p:sp>
        </mc:Choice>
        <mc:Fallback xmlns="">
          <p:sp>
            <p:nvSpPr>
              <p:cNvPr id="10" name="TextBox 9">
                <a:extLst>
                  <a:ext uri="{FF2B5EF4-FFF2-40B4-BE49-F238E27FC236}">
                    <a16:creationId xmlns:a16="http://schemas.microsoft.com/office/drawing/2014/main" id="{C58A89AF-4A0E-4FDB-964C-C04968E17B77}"/>
                  </a:ext>
                </a:extLst>
              </p:cNvPr>
              <p:cNvSpPr txBox="1">
                <a:spLocks noRot="1" noChangeAspect="1" noMove="1" noResize="1" noEditPoints="1" noAdjustHandles="1" noChangeArrowheads="1" noChangeShapeType="1" noTextEdit="1"/>
              </p:cNvSpPr>
              <p:nvPr/>
            </p:nvSpPr>
            <p:spPr>
              <a:xfrm>
                <a:off x="245366" y="3137437"/>
                <a:ext cx="2024016" cy="461665"/>
              </a:xfrm>
              <a:prstGeom prst="rect">
                <a:avLst/>
              </a:prstGeom>
              <a:blipFill>
                <a:blip r:embed="rId5"/>
                <a:stretch>
                  <a:fillRect l="-4518" t="-10667" b="-306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02DA4B74-4056-4536-A87E-6D19EABEBF86}"/>
                  </a:ext>
                </a:extLst>
              </p:cNvPr>
              <p:cNvSpPr txBox="1"/>
              <p:nvPr/>
            </p:nvSpPr>
            <p:spPr>
              <a:xfrm>
                <a:off x="245366" y="3678068"/>
                <a:ext cx="3598480" cy="461665"/>
              </a:xfrm>
              <a:prstGeom prst="rect">
                <a:avLst/>
              </a:prstGeom>
              <a:noFill/>
            </p:spPr>
            <p:txBody>
              <a:bodyPr wrap="square" rtlCol="0">
                <a:spAutoFit/>
              </a:bodyPr>
              <a:lstStyle/>
              <a:p>
                <a:r>
                  <a:rPr lang="en-US" sz="2400" dirty="0">
                    <a:solidFill>
                      <a:schemeClr val="accent1"/>
                    </a:solidFill>
                  </a:rPr>
                  <a:t>Total frequency </a:t>
                </a:r>
                <a14:m>
                  <m:oMath xmlns:m="http://schemas.openxmlformats.org/officeDocument/2006/math">
                    <m:r>
                      <a:rPr lang="en-US" sz="2400" i="1">
                        <a:solidFill>
                          <a:schemeClr val="accent1"/>
                        </a:solidFill>
                        <a:latin typeface="Cambria Math" panose="02040503050406030204" pitchFamily="18" charset="0"/>
                      </a:rPr>
                      <m:t>=</m:t>
                    </m:r>
                  </m:oMath>
                </a14:m>
                <a:r>
                  <a:rPr lang="en-GB" sz="2400" dirty="0">
                    <a:solidFill>
                      <a:schemeClr val="accent1"/>
                    </a:solidFill>
                  </a:rPr>
                  <a:t> 200</a:t>
                </a:r>
              </a:p>
            </p:txBody>
          </p:sp>
        </mc:Choice>
        <mc:Fallback xmlns="">
          <p:sp>
            <p:nvSpPr>
              <p:cNvPr id="14" name="TextBox 13">
                <a:extLst>
                  <a:ext uri="{FF2B5EF4-FFF2-40B4-BE49-F238E27FC236}">
                    <a16:creationId xmlns:a16="http://schemas.microsoft.com/office/drawing/2014/main" id="{02DA4B74-4056-4536-A87E-6D19EABEBF86}"/>
                  </a:ext>
                </a:extLst>
              </p:cNvPr>
              <p:cNvSpPr txBox="1">
                <a:spLocks noRot="1" noChangeAspect="1" noMove="1" noResize="1" noEditPoints="1" noAdjustHandles="1" noChangeArrowheads="1" noChangeShapeType="1" noTextEdit="1"/>
              </p:cNvSpPr>
              <p:nvPr/>
            </p:nvSpPr>
            <p:spPr>
              <a:xfrm>
                <a:off x="245366" y="3678068"/>
                <a:ext cx="3598480" cy="461665"/>
              </a:xfrm>
              <a:prstGeom prst="rect">
                <a:avLst/>
              </a:prstGeom>
              <a:blipFill>
                <a:blip r:embed="rId6"/>
                <a:stretch>
                  <a:fillRect l="-2538" t="-10526" b="-2894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graphicFrame>
            <p:nvGraphicFramePr>
              <p:cNvPr id="16" name="Table 15">
                <a:extLst>
                  <a:ext uri="{FF2B5EF4-FFF2-40B4-BE49-F238E27FC236}">
                    <a16:creationId xmlns:a16="http://schemas.microsoft.com/office/drawing/2014/main" id="{571FBBFF-9867-4461-8E7C-129DA2176C5C}"/>
                  </a:ext>
                </a:extLst>
              </p:cNvPr>
              <p:cNvGraphicFramePr>
                <a:graphicFrameLocks noGrp="1"/>
              </p:cNvGraphicFramePr>
              <p:nvPr>
                <p:extLst>
                  <p:ext uri="{D42A27DB-BD31-4B8C-83A1-F6EECF244321}">
                    <p14:modId xmlns:p14="http://schemas.microsoft.com/office/powerpoint/2010/main" val="3229509012"/>
                  </p:ext>
                </p:extLst>
              </p:nvPr>
            </p:nvGraphicFramePr>
            <p:xfrm>
              <a:off x="245366" y="1991358"/>
              <a:ext cx="7505698" cy="1115061"/>
            </p:xfrm>
            <a:graphic>
              <a:graphicData uri="http://schemas.openxmlformats.org/drawingml/2006/table">
                <a:tbl>
                  <a:tblPr firstRow="1" bandRow="1">
                    <a:tableStyleId>{5C22544A-7EE6-4342-B048-85BDC9FD1C3A}</a:tableStyleId>
                  </a:tblPr>
                  <a:tblGrid>
                    <a:gridCol w="1426702">
                      <a:extLst>
                        <a:ext uri="{9D8B030D-6E8A-4147-A177-3AD203B41FA5}">
                          <a16:colId xmlns:a16="http://schemas.microsoft.com/office/drawing/2014/main" val="1485095982"/>
                        </a:ext>
                      </a:extLst>
                    </a:gridCol>
                    <a:gridCol w="1519749">
                      <a:extLst>
                        <a:ext uri="{9D8B030D-6E8A-4147-A177-3AD203B41FA5}">
                          <a16:colId xmlns:a16="http://schemas.microsoft.com/office/drawing/2014/main" val="1904169922"/>
                        </a:ext>
                      </a:extLst>
                    </a:gridCol>
                    <a:gridCol w="1519749">
                      <a:extLst>
                        <a:ext uri="{9D8B030D-6E8A-4147-A177-3AD203B41FA5}">
                          <a16:colId xmlns:a16="http://schemas.microsoft.com/office/drawing/2014/main" val="4280539208"/>
                        </a:ext>
                      </a:extLst>
                    </a:gridCol>
                    <a:gridCol w="1519749">
                      <a:extLst>
                        <a:ext uri="{9D8B030D-6E8A-4147-A177-3AD203B41FA5}">
                          <a16:colId xmlns:a16="http://schemas.microsoft.com/office/drawing/2014/main" val="3977314742"/>
                        </a:ext>
                      </a:extLst>
                    </a:gridCol>
                    <a:gridCol w="1519749">
                      <a:extLst>
                        <a:ext uri="{9D8B030D-6E8A-4147-A177-3AD203B41FA5}">
                          <a16:colId xmlns:a16="http://schemas.microsoft.com/office/drawing/2014/main" val="1698692361"/>
                        </a:ext>
                      </a:extLst>
                    </a:gridCol>
                  </a:tblGrid>
                  <a:tr h="414021">
                    <a:tc>
                      <a:txBody>
                        <a:bodyPr/>
                        <a:lstStyle/>
                        <a:p>
                          <a:pPr algn="ctr"/>
                          <a:r>
                            <a:rPr lang="en-GB" sz="2000" b="0" dirty="0">
                              <a:solidFill>
                                <a:sysClr val="windowText" lastClr="000000"/>
                              </a:solidFill>
                              <a:latin typeface="+mn-lt"/>
                            </a:rPr>
                            <a:t>Midpoint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2000" b="0" dirty="0">
                              <a:solidFill>
                                <a:sysClr val="windowText" lastClr="000000"/>
                              </a:solidFill>
                              <a:latin typeface="+mn-lt"/>
                            </a:rPr>
                            <a:t>7.5</a:t>
                          </a:r>
                          <a:endParaRPr lang="en-GB" sz="2000" b="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b="0" dirty="0">
                              <a:solidFill>
                                <a:sysClr val="windowText" lastClr="000000"/>
                              </a:solidFill>
                              <a:latin typeface="+mn-lt"/>
                            </a:rPr>
                            <a:t>12.5</a:t>
                          </a:r>
                          <a:endParaRPr lang="en-GB" sz="2000" b="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b="0" dirty="0">
                              <a:solidFill>
                                <a:sysClr val="windowText" lastClr="000000"/>
                              </a:solidFill>
                              <a:latin typeface="+mn-lt"/>
                            </a:rPr>
                            <a:t>17.5</a:t>
                          </a:r>
                          <a:endParaRPr lang="en-GB" sz="2000" b="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b="0" dirty="0">
                              <a:solidFill>
                                <a:sysClr val="windowText" lastClr="000000"/>
                              </a:solidFill>
                              <a:latin typeface="+mn-lt"/>
                            </a:rPr>
                            <a:t>22.5</a:t>
                          </a:r>
                          <a:endParaRPr lang="en-GB" sz="2000" b="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31414718"/>
                      </a:ext>
                    </a:extLst>
                  </a:tr>
                  <a:tr h="414021">
                    <a:tc>
                      <a:txBody>
                        <a:bodyPr/>
                        <a:lstStyle/>
                        <a:p>
                          <a:pPr algn="ctr"/>
                          <a:r>
                            <a:rPr lang="en-GB" sz="2000" b="0" dirty="0">
                              <a:solidFill>
                                <a:sysClr val="windowText" lastClr="000000"/>
                              </a:solidFill>
                              <a:latin typeface="+mn-lt"/>
                            </a:rPr>
                            <a:t>Frequency </a:t>
                          </a:r>
                          <a14:m>
                            <m:oMath xmlns:m="http://schemas.openxmlformats.org/officeDocument/2006/math">
                              <m:r>
                                <a:rPr lang="en-GB" sz="2000" b="0" i="1" smtClean="0">
                                  <a:solidFill>
                                    <a:sysClr val="windowText" lastClr="000000"/>
                                  </a:solidFill>
                                  <a:latin typeface="Cambria Math" panose="02040503050406030204" pitchFamily="18" charset="0"/>
                                  <a:ea typeface="Cambria Math" panose="02040503050406030204" pitchFamily="18" charset="0"/>
                                </a:rPr>
                                <m:t>×</m:t>
                              </m:r>
                            </m:oMath>
                          </a14:m>
                          <a:r>
                            <a:rPr lang="en-GB" sz="2000" b="0" dirty="0">
                              <a:solidFill>
                                <a:sysClr val="windowText" lastClr="000000"/>
                              </a:solidFill>
                              <a:latin typeface="+mn-lt"/>
                            </a:rPr>
                            <a:t> midpoint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2000" dirty="0">
                              <a:solidFill>
                                <a:sysClr val="windowText" lastClr="000000"/>
                              </a:solidFill>
                              <a:latin typeface="+mn-lt"/>
                            </a:rPr>
                            <a:t>262.5</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975</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1,190</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427.5</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09952425"/>
                      </a:ext>
                    </a:extLst>
                  </a:tr>
                </a:tbl>
              </a:graphicData>
            </a:graphic>
          </p:graphicFrame>
        </mc:Choice>
        <mc:Fallback xmlns="">
          <p:graphicFrame>
            <p:nvGraphicFramePr>
              <p:cNvPr id="16" name="Table 15">
                <a:extLst>
                  <a:ext uri="{FF2B5EF4-FFF2-40B4-BE49-F238E27FC236}">
                    <a16:creationId xmlns:a16="http://schemas.microsoft.com/office/drawing/2014/main" id="{571FBBFF-9867-4461-8E7C-129DA2176C5C}"/>
                  </a:ext>
                </a:extLst>
              </p:cNvPr>
              <p:cNvGraphicFramePr>
                <a:graphicFrameLocks noGrp="1"/>
              </p:cNvGraphicFramePr>
              <p:nvPr>
                <p:extLst>
                  <p:ext uri="{D42A27DB-BD31-4B8C-83A1-F6EECF244321}">
                    <p14:modId xmlns:p14="http://schemas.microsoft.com/office/powerpoint/2010/main" val="3229509012"/>
                  </p:ext>
                </p:extLst>
              </p:nvPr>
            </p:nvGraphicFramePr>
            <p:xfrm>
              <a:off x="245366" y="1991358"/>
              <a:ext cx="7505698" cy="1115061"/>
            </p:xfrm>
            <a:graphic>
              <a:graphicData uri="http://schemas.openxmlformats.org/drawingml/2006/table">
                <a:tbl>
                  <a:tblPr firstRow="1" bandRow="1">
                    <a:tableStyleId>{5C22544A-7EE6-4342-B048-85BDC9FD1C3A}</a:tableStyleId>
                  </a:tblPr>
                  <a:tblGrid>
                    <a:gridCol w="1426702">
                      <a:extLst>
                        <a:ext uri="{9D8B030D-6E8A-4147-A177-3AD203B41FA5}">
                          <a16:colId xmlns:a16="http://schemas.microsoft.com/office/drawing/2014/main" val="1485095982"/>
                        </a:ext>
                      </a:extLst>
                    </a:gridCol>
                    <a:gridCol w="1519749">
                      <a:extLst>
                        <a:ext uri="{9D8B030D-6E8A-4147-A177-3AD203B41FA5}">
                          <a16:colId xmlns:a16="http://schemas.microsoft.com/office/drawing/2014/main" val="1904169922"/>
                        </a:ext>
                      </a:extLst>
                    </a:gridCol>
                    <a:gridCol w="1519749">
                      <a:extLst>
                        <a:ext uri="{9D8B030D-6E8A-4147-A177-3AD203B41FA5}">
                          <a16:colId xmlns:a16="http://schemas.microsoft.com/office/drawing/2014/main" val="4280539208"/>
                        </a:ext>
                      </a:extLst>
                    </a:gridCol>
                    <a:gridCol w="1519749">
                      <a:extLst>
                        <a:ext uri="{9D8B030D-6E8A-4147-A177-3AD203B41FA5}">
                          <a16:colId xmlns:a16="http://schemas.microsoft.com/office/drawing/2014/main" val="3977314742"/>
                        </a:ext>
                      </a:extLst>
                    </a:gridCol>
                    <a:gridCol w="1519749">
                      <a:extLst>
                        <a:ext uri="{9D8B030D-6E8A-4147-A177-3AD203B41FA5}">
                          <a16:colId xmlns:a16="http://schemas.microsoft.com/office/drawing/2014/main" val="1698692361"/>
                        </a:ext>
                      </a:extLst>
                    </a:gridCol>
                  </a:tblGrid>
                  <a:tr h="414021">
                    <a:tc>
                      <a:txBody>
                        <a:bodyPr/>
                        <a:lstStyle/>
                        <a:p>
                          <a:pPr algn="ctr"/>
                          <a:r>
                            <a:rPr lang="en-GB" sz="2000" b="0" dirty="0">
                              <a:solidFill>
                                <a:sysClr val="windowText" lastClr="000000"/>
                              </a:solidFill>
                              <a:latin typeface="+mn-lt"/>
                            </a:rPr>
                            <a:t>Midpoint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2000" b="0" dirty="0">
                              <a:solidFill>
                                <a:sysClr val="windowText" lastClr="000000"/>
                              </a:solidFill>
                              <a:latin typeface="+mn-lt"/>
                            </a:rPr>
                            <a:t>7.5</a:t>
                          </a:r>
                          <a:endParaRPr lang="en-GB" sz="2000" b="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b="0" dirty="0">
                              <a:solidFill>
                                <a:sysClr val="windowText" lastClr="000000"/>
                              </a:solidFill>
                              <a:latin typeface="+mn-lt"/>
                            </a:rPr>
                            <a:t>12.5</a:t>
                          </a:r>
                          <a:endParaRPr lang="en-GB" sz="2000" b="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b="0" dirty="0">
                              <a:solidFill>
                                <a:sysClr val="windowText" lastClr="000000"/>
                              </a:solidFill>
                              <a:latin typeface="+mn-lt"/>
                            </a:rPr>
                            <a:t>17.5</a:t>
                          </a:r>
                          <a:endParaRPr lang="en-GB" sz="2000" b="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b="0" dirty="0">
                              <a:solidFill>
                                <a:sysClr val="windowText" lastClr="000000"/>
                              </a:solidFill>
                              <a:latin typeface="+mn-lt"/>
                            </a:rPr>
                            <a:t>22.5</a:t>
                          </a:r>
                          <a:endParaRPr lang="en-GB" sz="2000" b="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31414718"/>
                      </a:ext>
                    </a:extLst>
                  </a:tr>
                  <a:tr h="70104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427" t="-61207" r="-427350" b="-15517"/>
                          </a:stretch>
                        </a:blipFill>
                      </a:tcPr>
                    </a:tc>
                    <a:tc>
                      <a:txBody>
                        <a:bodyPr/>
                        <a:lstStyle/>
                        <a:p>
                          <a:pPr algn="ctr"/>
                          <a:r>
                            <a:rPr lang="en-US" sz="2000" dirty="0">
                              <a:solidFill>
                                <a:sysClr val="windowText" lastClr="000000"/>
                              </a:solidFill>
                              <a:latin typeface="+mn-lt"/>
                            </a:rPr>
                            <a:t>262.5</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975</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1,190</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427.5</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09952425"/>
                      </a:ext>
                    </a:extLst>
                  </a:tr>
                </a:tbl>
              </a:graphicData>
            </a:graphic>
          </p:graphicFrame>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31F279E5-FE0C-4C36-881D-2EAB6461B861}"/>
                  </a:ext>
                </a:extLst>
              </p:cNvPr>
              <p:cNvSpPr txBox="1"/>
              <p:nvPr/>
            </p:nvSpPr>
            <p:spPr>
              <a:xfrm>
                <a:off x="245366" y="4222557"/>
                <a:ext cx="4216154" cy="461665"/>
              </a:xfrm>
              <a:prstGeom prst="rect">
                <a:avLst/>
              </a:prstGeom>
              <a:noFill/>
            </p:spPr>
            <p:txBody>
              <a:bodyPr wrap="square" rtlCol="0">
                <a:spAutoFit/>
              </a:bodyPr>
              <a:lstStyle/>
              <a:p>
                <a:r>
                  <a:rPr lang="en-US" sz="2400" dirty="0">
                    <a:solidFill>
                      <a:schemeClr val="accent1"/>
                    </a:solidFill>
                  </a:rPr>
                  <a:t>Mean </a:t>
                </a:r>
                <a14:m>
                  <m:oMath xmlns:m="http://schemas.openxmlformats.org/officeDocument/2006/math">
                    <m:r>
                      <a:rPr lang="en-US" sz="2400" i="1">
                        <a:solidFill>
                          <a:schemeClr val="accent1"/>
                        </a:solidFill>
                        <a:latin typeface="Cambria Math" panose="02040503050406030204" pitchFamily="18" charset="0"/>
                        <a:ea typeface="Cambria Math" panose="02040503050406030204" pitchFamily="18" charset="0"/>
                      </a:rPr>
                      <m:t>≈</m:t>
                    </m:r>
                  </m:oMath>
                </a14:m>
                <a:r>
                  <a:rPr lang="en-GB" sz="2400" dirty="0">
                    <a:solidFill>
                      <a:schemeClr val="accent1"/>
                    </a:solidFill>
                  </a:rPr>
                  <a:t> 2,855 </a:t>
                </a:r>
                <a14:m>
                  <m:oMath xmlns:m="http://schemas.openxmlformats.org/officeDocument/2006/math">
                    <m:r>
                      <a:rPr lang="en-GB" sz="2400" i="1">
                        <a:solidFill>
                          <a:schemeClr val="accent1"/>
                        </a:solidFill>
                        <a:latin typeface="Cambria Math" panose="02040503050406030204" pitchFamily="18" charset="0"/>
                        <a:ea typeface="Cambria Math" panose="02040503050406030204" pitchFamily="18" charset="0"/>
                      </a:rPr>
                      <m:t>÷</m:t>
                    </m:r>
                  </m:oMath>
                </a14:m>
                <a:r>
                  <a:rPr lang="en-GB" sz="2400" dirty="0">
                    <a:solidFill>
                      <a:schemeClr val="accent1"/>
                    </a:solidFill>
                  </a:rPr>
                  <a:t> 200 </a:t>
                </a:r>
                <a14:m>
                  <m:oMath xmlns:m="http://schemas.openxmlformats.org/officeDocument/2006/math">
                    <m:r>
                      <a:rPr lang="en-US" sz="2400" i="1" dirty="0">
                        <a:solidFill>
                          <a:schemeClr val="accent1"/>
                        </a:solidFill>
                        <a:latin typeface="Cambria Math" panose="02040503050406030204" pitchFamily="18" charset="0"/>
                      </a:rPr>
                      <m:t>=</m:t>
                    </m:r>
                  </m:oMath>
                </a14:m>
                <a:r>
                  <a:rPr lang="en-GB" sz="2400" dirty="0">
                    <a:solidFill>
                      <a:schemeClr val="accent1"/>
                    </a:solidFill>
                  </a:rPr>
                  <a:t> 14.3</a:t>
                </a:r>
              </a:p>
            </p:txBody>
          </p:sp>
        </mc:Choice>
        <mc:Fallback xmlns="">
          <p:sp>
            <p:nvSpPr>
              <p:cNvPr id="17" name="TextBox 16">
                <a:extLst>
                  <a:ext uri="{FF2B5EF4-FFF2-40B4-BE49-F238E27FC236}">
                    <a16:creationId xmlns:a16="http://schemas.microsoft.com/office/drawing/2014/main" id="{31F279E5-FE0C-4C36-881D-2EAB6461B861}"/>
                  </a:ext>
                </a:extLst>
              </p:cNvPr>
              <p:cNvSpPr txBox="1">
                <a:spLocks noRot="1" noChangeAspect="1" noMove="1" noResize="1" noEditPoints="1" noAdjustHandles="1" noChangeArrowheads="1" noChangeShapeType="1" noTextEdit="1"/>
              </p:cNvSpPr>
              <p:nvPr/>
            </p:nvSpPr>
            <p:spPr>
              <a:xfrm>
                <a:off x="245366" y="4222557"/>
                <a:ext cx="4216154" cy="461665"/>
              </a:xfrm>
              <a:prstGeom prst="rect">
                <a:avLst/>
              </a:prstGeom>
              <a:blipFill>
                <a:blip r:embed="rId8"/>
                <a:stretch>
                  <a:fillRect l="-2168" t="-10667" b="-30667"/>
                </a:stretch>
              </a:blipFill>
            </p:spPr>
            <p:txBody>
              <a:bodyPr/>
              <a:lstStyle/>
              <a:p>
                <a:r>
                  <a:rPr lang="en-GB">
                    <a:noFill/>
                  </a:rPr>
                  <a:t> </a:t>
                </a:r>
              </a:p>
            </p:txBody>
          </p:sp>
        </mc:Fallback>
      </mc:AlternateContent>
      <p:sp>
        <p:nvSpPr>
          <p:cNvPr id="19" name="TextBox 18">
            <a:extLst>
              <a:ext uri="{FF2B5EF4-FFF2-40B4-BE49-F238E27FC236}">
                <a16:creationId xmlns:a16="http://schemas.microsoft.com/office/drawing/2014/main" id="{22FFE8C2-1105-4048-8794-70B8FB551281}"/>
              </a:ext>
            </a:extLst>
          </p:cNvPr>
          <p:cNvSpPr txBox="1"/>
          <p:nvPr/>
        </p:nvSpPr>
        <p:spPr>
          <a:xfrm>
            <a:off x="245367" y="4707825"/>
            <a:ext cx="7324925" cy="461665"/>
          </a:xfrm>
          <a:prstGeom prst="rect">
            <a:avLst/>
          </a:prstGeom>
          <a:noFill/>
        </p:spPr>
        <p:txBody>
          <a:bodyPr wrap="square" rtlCol="0">
            <a:spAutoFit/>
          </a:bodyPr>
          <a:lstStyle/>
          <a:p>
            <a:r>
              <a:rPr lang="en-GB" sz="2400" dirty="0"/>
              <a:t>Can you work out the modal height of the trees?</a:t>
            </a:r>
            <a:endParaRPr lang="en-GB" sz="3200" dirty="0">
              <a:latin typeface="KG Primary Penmanship" panose="02000506000000020003" pitchFamily="2" charset="0"/>
            </a:endParaRPr>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CA552DF1-3A11-4432-9417-A31408B49B93}"/>
                  </a:ext>
                </a:extLst>
              </p:cNvPr>
              <p:cNvSpPr txBox="1"/>
              <p:nvPr/>
            </p:nvSpPr>
            <p:spPr>
              <a:xfrm>
                <a:off x="245366" y="5232857"/>
                <a:ext cx="4216154" cy="461665"/>
              </a:xfrm>
              <a:prstGeom prst="rect">
                <a:avLst/>
              </a:prstGeom>
              <a:noFill/>
            </p:spPr>
            <p:txBody>
              <a:bodyPr wrap="square" rtlCol="0">
                <a:spAutoFit/>
              </a:bodyPr>
              <a:lstStyle/>
              <a:p>
                <a:r>
                  <a:rPr lang="en-US" sz="2400" dirty="0">
                    <a:solidFill>
                      <a:schemeClr val="accent1"/>
                    </a:solidFill>
                  </a:rPr>
                  <a:t>The modal </a:t>
                </a:r>
                <a:r>
                  <a:rPr lang="en-US" sz="2400" u="sng" dirty="0">
                    <a:solidFill>
                      <a:schemeClr val="accent1"/>
                    </a:solidFill>
                  </a:rPr>
                  <a:t>class</a:t>
                </a:r>
                <a:r>
                  <a:rPr lang="en-US" sz="2400" dirty="0">
                    <a:solidFill>
                      <a:schemeClr val="accent1"/>
                    </a:solidFill>
                  </a:rPr>
                  <a:t> is 10 </a:t>
                </a:r>
                <a14:m>
                  <m:oMath xmlns:m="http://schemas.openxmlformats.org/officeDocument/2006/math">
                    <m:r>
                      <a:rPr lang="en-US" sz="2400" i="1">
                        <a:solidFill>
                          <a:schemeClr val="accent1"/>
                        </a:solidFill>
                        <a:latin typeface="Cambria Math" panose="02040503050406030204" pitchFamily="18" charset="0"/>
                      </a:rPr>
                      <m:t>&lt;</m:t>
                    </m:r>
                    <m:r>
                      <a:rPr lang="en-US" sz="2400" i="1">
                        <a:solidFill>
                          <a:schemeClr val="accent1"/>
                        </a:solidFill>
                        <a:latin typeface="Cambria Math" panose="02040503050406030204" pitchFamily="18" charset="0"/>
                      </a:rPr>
                      <m:t>h</m:t>
                    </m:r>
                    <m:r>
                      <a:rPr lang="en-US" sz="2400" i="1">
                        <a:solidFill>
                          <a:schemeClr val="accent1"/>
                        </a:solidFill>
                        <a:latin typeface="Cambria Math" panose="02040503050406030204" pitchFamily="18" charset="0"/>
                      </a:rPr>
                      <m:t>≤</m:t>
                    </m:r>
                  </m:oMath>
                </a14:m>
                <a:r>
                  <a:rPr lang="en-GB" sz="2400" dirty="0">
                    <a:solidFill>
                      <a:schemeClr val="accent1"/>
                    </a:solidFill>
                  </a:rPr>
                  <a:t> 15</a:t>
                </a:r>
              </a:p>
            </p:txBody>
          </p:sp>
        </mc:Choice>
        <mc:Fallback xmlns="">
          <p:sp>
            <p:nvSpPr>
              <p:cNvPr id="23" name="TextBox 22">
                <a:extLst>
                  <a:ext uri="{FF2B5EF4-FFF2-40B4-BE49-F238E27FC236}">
                    <a16:creationId xmlns:a16="http://schemas.microsoft.com/office/drawing/2014/main" id="{CA552DF1-3A11-4432-9417-A31408B49B93}"/>
                  </a:ext>
                </a:extLst>
              </p:cNvPr>
              <p:cNvSpPr txBox="1">
                <a:spLocks noRot="1" noChangeAspect="1" noMove="1" noResize="1" noEditPoints="1" noAdjustHandles="1" noChangeArrowheads="1" noChangeShapeType="1" noTextEdit="1"/>
              </p:cNvSpPr>
              <p:nvPr/>
            </p:nvSpPr>
            <p:spPr>
              <a:xfrm>
                <a:off x="245366" y="5232857"/>
                <a:ext cx="4216154" cy="461665"/>
              </a:xfrm>
              <a:prstGeom prst="rect">
                <a:avLst/>
              </a:prstGeom>
              <a:blipFill>
                <a:blip r:embed="rId9"/>
                <a:stretch>
                  <a:fillRect l="-2168" t="-10526" b="-28947"/>
                </a:stretch>
              </a:blipFill>
            </p:spPr>
            <p:txBody>
              <a:bodyPr/>
              <a:lstStyle/>
              <a:p>
                <a:r>
                  <a:rPr lang="en-GB">
                    <a:noFill/>
                  </a:rPr>
                  <a:t> </a:t>
                </a:r>
              </a:p>
            </p:txBody>
          </p:sp>
        </mc:Fallback>
      </mc:AlternateContent>
    </p:spTree>
    <p:custDataLst>
      <p:tags r:id="rId1"/>
    </p:custDataLst>
    <p:extLst>
      <p:ext uri="{BB962C8B-B14F-4D97-AF65-F5344CB8AC3E}">
        <p14:creationId xmlns:p14="http://schemas.microsoft.com/office/powerpoint/2010/main" val="3730433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par>
                                <p:cTn id="28" presetID="10" presetClass="exit" presetSubtype="0" fill="hold" grpId="1" nodeType="withEffect">
                                  <p:stCondLst>
                                    <p:cond delay="0"/>
                                  </p:stCondLst>
                                  <p:childTnLst>
                                    <p:animEffect transition="out" filter="fade">
                                      <p:cBhvr>
                                        <p:cTn id="29" dur="500"/>
                                        <p:tgtEl>
                                          <p:spTgt spid="3"/>
                                        </p:tgtEl>
                                      </p:cBhvr>
                                    </p:animEffect>
                                    <p:set>
                                      <p:cBhvr>
                                        <p:cTn id="30" dur="1" fill="hold">
                                          <p:stCondLst>
                                            <p:cond delay="499"/>
                                          </p:stCondLst>
                                        </p:cTn>
                                        <p:tgtEl>
                                          <p:spTgt spid="3"/>
                                        </p:tgtEl>
                                        <p:attrNameLst>
                                          <p:attrName>style.visibility</p:attrName>
                                        </p:attrNameLst>
                                      </p:cBhvr>
                                      <p:to>
                                        <p:strVal val="hidden"/>
                                      </p:to>
                                    </p:set>
                                  </p:childTnLst>
                                </p:cTn>
                              </p:par>
                              <p:par>
                                <p:cTn id="31" presetID="10" presetClass="exit" presetSubtype="0" fill="hold" grpId="1" nodeType="withEffect">
                                  <p:stCondLst>
                                    <p:cond delay="0"/>
                                  </p:stCondLst>
                                  <p:childTnLst>
                                    <p:animEffect transition="out" filter="fade">
                                      <p:cBhvr>
                                        <p:cTn id="32" dur="500"/>
                                        <p:tgtEl>
                                          <p:spTgt spid="15"/>
                                        </p:tgtEl>
                                      </p:cBhvr>
                                    </p:animEffect>
                                    <p:set>
                                      <p:cBhvr>
                                        <p:cTn id="33" dur="1" fill="hold">
                                          <p:stCondLst>
                                            <p:cond delay="499"/>
                                          </p:stCondLst>
                                        </p:cTn>
                                        <p:tgtEl>
                                          <p:spTgt spid="15"/>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500"/>
                                        <p:tgtEl>
                                          <p:spTgt spid="19"/>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fade">
                                      <p:cBhvr>
                                        <p:cTn id="4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3" grpId="0" animBg="1"/>
      <p:bldP spid="3" grpId="1" animBg="1"/>
      <p:bldP spid="10" grpId="0"/>
      <p:bldP spid="14" grpId="0"/>
      <p:bldP spid="17" grpId="0"/>
      <p:bldP spid="19" grpId="0"/>
      <p:bldP spid="2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4" name="Table 3">
                <a:extLst>
                  <a:ext uri="{FF2B5EF4-FFF2-40B4-BE49-F238E27FC236}">
                    <a16:creationId xmlns:a16="http://schemas.microsoft.com/office/drawing/2014/main" id="{CB9F1D25-0AA4-4D92-BBBC-10361D13C020}"/>
                  </a:ext>
                </a:extLst>
              </p:cNvPr>
              <p:cNvGraphicFramePr>
                <a:graphicFrameLocks noGrp="1"/>
              </p:cNvGraphicFramePr>
              <p:nvPr/>
            </p:nvGraphicFramePr>
            <p:xfrm>
              <a:off x="2211327" y="652620"/>
              <a:ext cx="6851933" cy="3110400"/>
            </p:xfrm>
            <a:graphic>
              <a:graphicData uri="http://schemas.openxmlformats.org/drawingml/2006/table">
                <a:tbl>
                  <a:tblPr firstRow="1" bandRow="1">
                    <a:tableStyleId>{5C22544A-7EE6-4342-B048-85BDC9FD1C3A}</a:tableStyleId>
                  </a:tblPr>
                  <a:tblGrid>
                    <a:gridCol w="2151830">
                      <a:extLst>
                        <a:ext uri="{9D8B030D-6E8A-4147-A177-3AD203B41FA5}">
                          <a16:colId xmlns:a16="http://schemas.microsoft.com/office/drawing/2014/main" val="1485095982"/>
                        </a:ext>
                      </a:extLst>
                    </a:gridCol>
                    <a:gridCol w="1552222">
                      <a:extLst>
                        <a:ext uri="{9D8B030D-6E8A-4147-A177-3AD203B41FA5}">
                          <a16:colId xmlns:a16="http://schemas.microsoft.com/office/drawing/2014/main" val="1904169922"/>
                        </a:ext>
                      </a:extLst>
                    </a:gridCol>
                    <a:gridCol w="1521956">
                      <a:extLst>
                        <a:ext uri="{9D8B030D-6E8A-4147-A177-3AD203B41FA5}">
                          <a16:colId xmlns:a16="http://schemas.microsoft.com/office/drawing/2014/main" val="1698692361"/>
                        </a:ext>
                      </a:extLst>
                    </a:gridCol>
                    <a:gridCol w="1625925">
                      <a:extLst>
                        <a:ext uri="{9D8B030D-6E8A-4147-A177-3AD203B41FA5}">
                          <a16:colId xmlns:a16="http://schemas.microsoft.com/office/drawing/2014/main" val="2503763451"/>
                        </a:ext>
                      </a:extLst>
                    </a:gridCol>
                  </a:tblGrid>
                  <a:tr h="824400">
                    <a:tc>
                      <a:txBody>
                        <a:bodyPr/>
                        <a:lstStyle/>
                        <a:p>
                          <a:pPr algn="ctr"/>
                          <a:r>
                            <a:rPr lang="en-GB" sz="2400" b="0" dirty="0">
                              <a:solidFill>
                                <a:sysClr val="windowText" lastClr="000000"/>
                              </a:solidFill>
                              <a:latin typeface="+mn-lt"/>
                            </a:rPr>
                            <a:t>Age (years)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en-GB" sz="2400" b="0" dirty="0">
                              <a:solidFill>
                                <a:sysClr val="windowText" lastClr="000000"/>
                              </a:solidFill>
                              <a:latin typeface="+mn-lt"/>
                            </a:rPr>
                            <a:t>Frequency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en-GB" sz="2400" b="0" dirty="0">
                              <a:solidFill>
                                <a:sysClr val="windowText" lastClr="000000"/>
                              </a:solidFill>
                              <a:latin typeface="+mn-lt"/>
                            </a:rPr>
                            <a:t>Midpoint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b="0" dirty="0">
                              <a:solidFill>
                                <a:sysClr val="windowText" lastClr="000000"/>
                              </a:solidFill>
                              <a:latin typeface="+mn-lt"/>
                            </a:rPr>
                            <a:t>Frequency </a:t>
                          </a:r>
                          <a14:m>
                            <m:oMath xmlns:m="http://schemas.openxmlformats.org/officeDocument/2006/math">
                              <m:r>
                                <a:rPr lang="en-GB" sz="2400" b="0" i="1" smtClean="0">
                                  <a:solidFill>
                                    <a:sysClr val="windowText" lastClr="000000"/>
                                  </a:solidFill>
                                  <a:latin typeface="Cambria Math" panose="02040503050406030204" pitchFamily="18" charset="0"/>
                                  <a:ea typeface="Cambria Math" panose="02040503050406030204" pitchFamily="18" charset="0"/>
                                </a:rPr>
                                <m:t>×</m:t>
                              </m:r>
                            </m:oMath>
                          </a14:m>
                          <a:r>
                            <a:rPr lang="en-GB" sz="2400" b="0" dirty="0">
                              <a:solidFill>
                                <a:sysClr val="windowText" lastClr="000000"/>
                              </a:solidFill>
                              <a:latin typeface="+mn-lt"/>
                            </a:rPr>
                            <a:t> midpoint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131414718"/>
                      </a:ext>
                    </a:extLst>
                  </a:tr>
                  <a:tr h="370840">
                    <a:tc>
                      <a:txBody>
                        <a:bodyPr/>
                        <a:lstStyle/>
                        <a:p>
                          <a:pPr algn="ctr"/>
                          <a:r>
                            <a:rPr lang="en-GB" sz="2400" dirty="0">
                              <a:solidFill>
                                <a:sysClr val="windowText" lastClr="000000"/>
                              </a:solidFill>
                              <a:latin typeface="+mn-lt"/>
                            </a:rPr>
                            <a:t>0 </a:t>
                          </a:r>
                          <a14:m>
                            <m:oMath xmlns:m="http://schemas.openxmlformats.org/officeDocument/2006/math">
                              <m:r>
                                <a:rPr lang="en-GB" sz="2400" i="1" smtClean="0">
                                  <a:solidFill>
                                    <a:sysClr val="windowText" lastClr="000000"/>
                                  </a:solidFill>
                                  <a:latin typeface="Cambria Math" panose="02040503050406030204" pitchFamily="18" charset="0"/>
                                  <a:ea typeface="Cambria Math" panose="02040503050406030204" pitchFamily="18" charset="0"/>
                                </a:rPr>
                                <m:t>≤</m:t>
                              </m:r>
                              <m:r>
                                <a:rPr lang="en-GB" sz="2400" b="0" i="1" smtClean="0">
                                  <a:solidFill>
                                    <a:sysClr val="windowText" lastClr="000000"/>
                                  </a:solidFill>
                                  <a:latin typeface="Cambria Math" panose="02040503050406030204" pitchFamily="18" charset="0"/>
                                  <a:ea typeface="Cambria Math" panose="02040503050406030204" pitchFamily="18" charset="0"/>
                                </a:rPr>
                                <m:t>𝑎</m:t>
                              </m:r>
                              <m:r>
                                <a:rPr lang="en-GB" sz="2400" b="0" i="1" smtClean="0">
                                  <a:solidFill>
                                    <a:sysClr val="windowText" lastClr="000000"/>
                                  </a:solidFill>
                                  <a:latin typeface="Cambria Math" panose="02040503050406030204" pitchFamily="18" charset="0"/>
                                  <a:ea typeface="Cambria Math" panose="02040503050406030204" pitchFamily="18" charset="0"/>
                                </a:rPr>
                                <m:t>&lt;</m:t>
                              </m:r>
                            </m:oMath>
                          </a14:m>
                          <a:r>
                            <a:rPr lang="en-GB" sz="2400" dirty="0">
                              <a:solidFill>
                                <a:sysClr val="windowText" lastClr="000000"/>
                              </a:solidFill>
                              <a:latin typeface="+mn-lt"/>
                            </a:rPr>
                            <a:t> 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dirty="0">
                              <a:solidFill>
                                <a:sysClr val="windowText" lastClr="000000"/>
                              </a:solidFill>
                              <a:latin typeface="+mn-lt"/>
                            </a:rPr>
                            <a:t>9</a:t>
                          </a: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09952425"/>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solidFill>
                                <a:sysClr val="windowText" lastClr="000000"/>
                              </a:solidFill>
                              <a:latin typeface="+mn-lt"/>
                            </a:rPr>
                            <a:t>18 </a:t>
                          </a:r>
                          <a14:m>
                            <m:oMath xmlns:m="http://schemas.openxmlformats.org/officeDocument/2006/math">
                              <m:r>
                                <a:rPr lang="en-GB" sz="2400" i="1" smtClean="0">
                                  <a:solidFill>
                                    <a:sysClr val="windowText" lastClr="000000"/>
                                  </a:solidFill>
                                  <a:latin typeface="Cambria Math" panose="02040503050406030204" pitchFamily="18" charset="0"/>
                                  <a:ea typeface="Cambria Math" panose="02040503050406030204" pitchFamily="18" charset="0"/>
                                </a:rPr>
                                <m:t>≤</m:t>
                              </m:r>
                              <m:r>
                                <a:rPr lang="en-GB" sz="2400" b="0" i="1" smtClean="0">
                                  <a:solidFill>
                                    <a:sysClr val="windowText" lastClr="000000"/>
                                  </a:solidFill>
                                  <a:latin typeface="Cambria Math" panose="02040503050406030204" pitchFamily="18" charset="0"/>
                                  <a:ea typeface="Cambria Math" panose="02040503050406030204" pitchFamily="18" charset="0"/>
                                </a:rPr>
                                <m:t>𝑎</m:t>
                              </m:r>
                              <m:r>
                                <a:rPr lang="en-GB" sz="2400" b="0" i="1" smtClean="0">
                                  <a:solidFill>
                                    <a:sysClr val="windowText" lastClr="000000"/>
                                  </a:solidFill>
                                  <a:latin typeface="Cambria Math" panose="02040503050406030204" pitchFamily="18" charset="0"/>
                                  <a:ea typeface="Cambria Math" panose="02040503050406030204" pitchFamily="18" charset="0"/>
                                </a:rPr>
                                <m:t>&lt;</m:t>
                              </m:r>
                            </m:oMath>
                          </a14:m>
                          <a:r>
                            <a:rPr lang="en-GB" sz="2400" dirty="0">
                              <a:solidFill>
                                <a:sysClr val="windowText" lastClr="000000"/>
                              </a:solidFill>
                              <a:latin typeface="+mn-lt"/>
                            </a:rPr>
                            <a:t> 40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dirty="0">
                              <a:solidFill>
                                <a:sysClr val="windowText" lastClr="000000"/>
                              </a:solidFill>
                              <a:latin typeface="+mn-lt"/>
                            </a:rPr>
                            <a:t>10</a:t>
                          </a: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6136796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solidFill>
                                <a:sysClr val="windowText" lastClr="000000"/>
                              </a:solidFill>
                              <a:latin typeface="+mn-lt"/>
                            </a:rPr>
                            <a:t>40 </a:t>
                          </a:r>
                          <a14:m>
                            <m:oMath xmlns:m="http://schemas.openxmlformats.org/officeDocument/2006/math">
                              <m:r>
                                <a:rPr lang="en-GB" sz="2400" i="1" smtClean="0">
                                  <a:solidFill>
                                    <a:sysClr val="windowText" lastClr="000000"/>
                                  </a:solidFill>
                                  <a:latin typeface="Cambria Math" panose="02040503050406030204" pitchFamily="18" charset="0"/>
                                  <a:ea typeface="Cambria Math" panose="02040503050406030204" pitchFamily="18" charset="0"/>
                                </a:rPr>
                                <m:t>≤</m:t>
                              </m:r>
                              <m:r>
                                <a:rPr lang="en-GB" sz="2400" b="0" i="1" smtClean="0">
                                  <a:solidFill>
                                    <a:sysClr val="windowText" lastClr="000000"/>
                                  </a:solidFill>
                                  <a:latin typeface="Cambria Math" panose="02040503050406030204" pitchFamily="18" charset="0"/>
                                  <a:ea typeface="Cambria Math" panose="02040503050406030204" pitchFamily="18" charset="0"/>
                                </a:rPr>
                                <m:t>𝑎</m:t>
                              </m:r>
                              <m:r>
                                <a:rPr lang="en-GB" sz="2400" b="0" i="1" smtClean="0">
                                  <a:solidFill>
                                    <a:sysClr val="windowText" lastClr="000000"/>
                                  </a:solidFill>
                                  <a:latin typeface="Cambria Math" panose="02040503050406030204" pitchFamily="18" charset="0"/>
                                  <a:ea typeface="Cambria Math" panose="02040503050406030204" pitchFamily="18" charset="0"/>
                                </a:rPr>
                                <m:t>&lt;</m:t>
                              </m:r>
                            </m:oMath>
                          </a14:m>
                          <a:r>
                            <a:rPr lang="en-GB" sz="2400" dirty="0">
                              <a:solidFill>
                                <a:sysClr val="windowText" lastClr="000000"/>
                              </a:solidFill>
                              <a:latin typeface="+mn-lt"/>
                            </a:rPr>
                            <a:t> ___</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dirty="0">
                              <a:solidFill>
                                <a:sysClr val="windowText" lastClr="000000"/>
                              </a:solidFill>
                              <a:latin typeface="+mn-lt"/>
                            </a:rPr>
                            <a:t>1,000</a:t>
                          </a: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38990152"/>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solidFill>
                                <a:sysClr val="windowText" lastClr="000000"/>
                              </a:solidFill>
                              <a:latin typeface="+mn-lt"/>
                            </a:rPr>
                            <a:t>___ </a:t>
                          </a:r>
                          <a14:m>
                            <m:oMath xmlns:m="http://schemas.openxmlformats.org/officeDocument/2006/math">
                              <m:r>
                                <a:rPr lang="en-GB" sz="2400" i="1" smtClean="0">
                                  <a:solidFill>
                                    <a:sysClr val="windowText" lastClr="000000"/>
                                  </a:solidFill>
                                  <a:latin typeface="Cambria Math" panose="02040503050406030204" pitchFamily="18" charset="0"/>
                                  <a:ea typeface="Cambria Math" panose="02040503050406030204" pitchFamily="18" charset="0"/>
                                </a:rPr>
                                <m:t>≤</m:t>
                              </m:r>
                              <m:r>
                                <a:rPr lang="en-GB" sz="2400" b="0" i="1" smtClean="0">
                                  <a:solidFill>
                                    <a:sysClr val="windowText" lastClr="000000"/>
                                  </a:solidFill>
                                  <a:latin typeface="Cambria Math" panose="02040503050406030204" pitchFamily="18" charset="0"/>
                                  <a:ea typeface="Cambria Math" panose="02040503050406030204" pitchFamily="18" charset="0"/>
                                </a:rPr>
                                <m:t>𝑎</m:t>
                              </m:r>
                              <m:r>
                                <a:rPr lang="en-GB" sz="2400" b="0" i="1" smtClean="0">
                                  <a:solidFill>
                                    <a:sysClr val="windowText" lastClr="000000"/>
                                  </a:solidFill>
                                  <a:latin typeface="Cambria Math" panose="02040503050406030204" pitchFamily="18" charset="0"/>
                                  <a:ea typeface="Cambria Math" panose="02040503050406030204" pitchFamily="18" charset="0"/>
                                </a:rPr>
                                <m:t>&lt;</m:t>
                              </m:r>
                            </m:oMath>
                          </a14:m>
                          <a:r>
                            <a:rPr lang="en-GB" sz="2400" dirty="0">
                              <a:solidFill>
                                <a:sysClr val="windowText" lastClr="000000"/>
                              </a:solidFill>
                              <a:latin typeface="+mn-lt"/>
                            </a:rPr>
                            <a:t> ___</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81060150"/>
                      </a:ext>
                    </a:extLst>
                  </a:tr>
                  <a:tr h="370840">
                    <a:tc>
                      <a:txBody>
                        <a:bodyPr/>
                        <a:lstStyle/>
                        <a:p>
                          <a:pPr algn="ctr"/>
                          <a:r>
                            <a:rPr lang="en-GB" sz="2400" dirty="0">
                              <a:solidFill>
                                <a:sysClr val="windowText" lastClr="000000"/>
                              </a:solidFill>
                              <a:latin typeface="+mn-lt"/>
                            </a:rPr>
                            <a:t>Total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dirty="0">
                              <a:solidFill>
                                <a:sysClr val="windowText" lastClr="000000"/>
                              </a:solidFill>
                              <a:latin typeface="+mn-lt"/>
                            </a:rPr>
                            <a:t>60</a:t>
                          </a: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ysDash"/>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23415588"/>
                      </a:ext>
                    </a:extLst>
                  </a:tr>
                </a:tbl>
              </a:graphicData>
            </a:graphic>
          </p:graphicFrame>
        </mc:Choice>
        <mc:Fallback xmlns="">
          <p:graphicFrame>
            <p:nvGraphicFramePr>
              <p:cNvPr id="4" name="Table 3">
                <a:extLst>
                  <a:ext uri="{FF2B5EF4-FFF2-40B4-BE49-F238E27FC236}">
                    <a16:creationId xmlns:a16="http://schemas.microsoft.com/office/drawing/2014/main" id="{CB9F1D25-0AA4-4D92-BBBC-10361D13C020}"/>
                  </a:ext>
                </a:extLst>
              </p:cNvPr>
              <p:cNvGraphicFramePr>
                <a:graphicFrameLocks noGrp="1"/>
              </p:cNvGraphicFramePr>
              <p:nvPr/>
            </p:nvGraphicFramePr>
            <p:xfrm>
              <a:off x="2211327" y="652620"/>
              <a:ext cx="6851933" cy="3110400"/>
            </p:xfrm>
            <a:graphic>
              <a:graphicData uri="http://schemas.openxmlformats.org/drawingml/2006/table">
                <a:tbl>
                  <a:tblPr firstRow="1" bandRow="1">
                    <a:tableStyleId>{5C22544A-7EE6-4342-B048-85BDC9FD1C3A}</a:tableStyleId>
                  </a:tblPr>
                  <a:tblGrid>
                    <a:gridCol w="2151830">
                      <a:extLst>
                        <a:ext uri="{9D8B030D-6E8A-4147-A177-3AD203B41FA5}">
                          <a16:colId xmlns:a16="http://schemas.microsoft.com/office/drawing/2014/main" val="1485095982"/>
                        </a:ext>
                      </a:extLst>
                    </a:gridCol>
                    <a:gridCol w="1552222">
                      <a:extLst>
                        <a:ext uri="{9D8B030D-6E8A-4147-A177-3AD203B41FA5}">
                          <a16:colId xmlns:a16="http://schemas.microsoft.com/office/drawing/2014/main" val="1904169922"/>
                        </a:ext>
                      </a:extLst>
                    </a:gridCol>
                    <a:gridCol w="1521956">
                      <a:extLst>
                        <a:ext uri="{9D8B030D-6E8A-4147-A177-3AD203B41FA5}">
                          <a16:colId xmlns:a16="http://schemas.microsoft.com/office/drawing/2014/main" val="1698692361"/>
                        </a:ext>
                      </a:extLst>
                    </a:gridCol>
                    <a:gridCol w="1625925">
                      <a:extLst>
                        <a:ext uri="{9D8B030D-6E8A-4147-A177-3AD203B41FA5}">
                          <a16:colId xmlns:a16="http://schemas.microsoft.com/office/drawing/2014/main" val="2503763451"/>
                        </a:ext>
                      </a:extLst>
                    </a:gridCol>
                  </a:tblGrid>
                  <a:tr h="824400">
                    <a:tc>
                      <a:txBody>
                        <a:bodyPr/>
                        <a:lstStyle/>
                        <a:p>
                          <a:pPr algn="ctr"/>
                          <a:r>
                            <a:rPr lang="en-GB" sz="2400" b="0" dirty="0">
                              <a:solidFill>
                                <a:sysClr val="windowText" lastClr="000000"/>
                              </a:solidFill>
                              <a:latin typeface="+mn-lt"/>
                            </a:rPr>
                            <a:t>Age (years)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en-GB" sz="2400" b="0" dirty="0">
                              <a:solidFill>
                                <a:sysClr val="windowText" lastClr="000000"/>
                              </a:solidFill>
                              <a:latin typeface="+mn-lt"/>
                            </a:rPr>
                            <a:t>Frequency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en-GB" sz="2400" b="0" dirty="0">
                              <a:solidFill>
                                <a:sysClr val="windowText" lastClr="000000"/>
                              </a:solidFill>
                              <a:latin typeface="+mn-lt"/>
                            </a:rPr>
                            <a:t>Midpoint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321723" t="-5926" r="-749" b="-294815"/>
                          </a:stretch>
                        </a:blipFill>
                      </a:tcPr>
                    </a:tc>
                    <a:extLst>
                      <a:ext uri="{0D108BD9-81ED-4DB2-BD59-A6C34878D82A}">
                        <a16:rowId xmlns:a16="http://schemas.microsoft.com/office/drawing/2014/main" val="3131414718"/>
                      </a:ext>
                    </a:extLst>
                  </a:tr>
                  <a:tr h="45720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83" t="-188158" r="-219263" b="-423684"/>
                          </a:stretch>
                        </a:blipFill>
                      </a:tcPr>
                    </a:tc>
                    <a:tc>
                      <a:txBody>
                        <a:bodyPr/>
                        <a:lstStyle/>
                        <a:p>
                          <a:pPr algn="ctr"/>
                          <a:r>
                            <a:rPr lang="en-GB" sz="2400" dirty="0">
                              <a:solidFill>
                                <a:sysClr val="windowText" lastClr="000000"/>
                              </a:solidFill>
                              <a:latin typeface="+mn-lt"/>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dirty="0">
                              <a:solidFill>
                                <a:sysClr val="windowText" lastClr="000000"/>
                              </a:solidFill>
                              <a:latin typeface="+mn-lt"/>
                            </a:rPr>
                            <a:t>9</a:t>
                          </a: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09952425"/>
                      </a:ext>
                    </a:extLst>
                  </a:tr>
                  <a:tr h="45720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83" t="-292000" r="-219263" b="-329333"/>
                          </a:stretch>
                        </a:blipFill>
                      </a:tcPr>
                    </a:tc>
                    <a:tc>
                      <a:txBody>
                        <a:bodyPr/>
                        <a:lstStyle/>
                        <a:p>
                          <a:pPr algn="ctr"/>
                          <a:r>
                            <a:rPr lang="en-US" sz="2400" dirty="0">
                              <a:solidFill>
                                <a:sysClr val="windowText" lastClr="000000"/>
                              </a:solidFill>
                              <a:latin typeface="+mn-lt"/>
                            </a:rPr>
                            <a:t>10</a:t>
                          </a: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61367960"/>
                      </a:ext>
                    </a:extLst>
                  </a:tr>
                  <a:tr h="45720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83" t="-392000" r="-219263" b="-229333"/>
                          </a:stretch>
                        </a:blipFill>
                      </a:tcPr>
                    </a:tc>
                    <a:tc>
                      <a:txBody>
                        <a:bodyPr/>
                        <a:lstStyle/>
                        <a:p>
                          <a:pPr algn="ctr"/>
                          <a:r>
                            <a:rPr lang="en-GB" sz="2400" dirty="0">
                              <a:solidFill>
                                <a:sysClr val="windowText" lastClr="000000"/>
                              </a:solidFill>
                              <a:latin typeface="+mn-lt"/>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dirty="0">
                              <a:solidFill>
                                <a:sysClr val="windowText" lastClr="000000"/>
                              </a:solidFill>
                              <a:latin typeface="+mn-lt"/>
                            </a:rPr>
                            <a:t>1,000</a:t>
                          </a: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38990152"/>
                      </a:ext>
                    </a:extLst>
                  </a:tr>
                  <a:tr h="45720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83" t="-492000" r="-219263" b="-129333"/>
                          </a:stretch>
                        </a:blip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81060150"/>
                      </a:ext>
                    </a:extLst>
                  </a:tr>
                  <a:tr h="457200">
                    <a:tc>
                      <a:txBody>
                        <a:bodyPr/>
                        <a:lstStyle/>
                        <a:p>
                          <a:pPr algn="ctr"/>
                          <a:r>
                            <a:rPr lang="en-GB" sz="2400" dirty="0">
                              <a:solidFill>
                                <a:sysClr val="windowText" lastClr="000000"/>
                              </a:solidFill>
                              <a:latin typeface="+mn-lt"/>
                            </a:rPr>
                            <a:t>Total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dirty="0">
                              <a:solidFill>
                                <a:sysClr val="windowText" lastClr="000000"/>
                              </a:solidFill>
                              <a:latin typeface="+mn-lt"/>
                            </a:rPr>
                            <a:t>60</a:t>
                          </a: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ysDash"/>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23415588"/>
                      </a:ext>
                    </a:extLst>
                  </a:tr>
                </a:tbl>
              </a:graphicData>
            </a:graphic>
          </p:graphicFrame>
        </mc:Fallback>
      </mc:AlternateContent>
      <p:sp>
        <p:nvSpPr>
          <p:cNvPr id="5" name="TextBox 4">
            <a:extLst>
              <a:ext uri="{FF2B5EF4-FFF2-40B4-BE49-F238E27FC236}">
                <a16:creationId xmlns:a16="http://schemas.microsoft.com/office/drawing/2014/main" id="{FD253E91-D7D5-4CBB-9612-8F6986C2BB71}"/>
              </a:ext>
            </a:extLst>
          </p:cNvPr>
          <p:cNvSpPr txBox="1"/>
          <p:nvPr/>
        </p:nvSpPr>
        <p:spPr>
          <a:xfrm>
            <a:off x="2211327" y="3938932"/>
            <a:ext cx="7324925" cy="830997"/>
          </a:xfrm>
          <a:prstGeom prst="rect">
            <a:avLst/>
          </a:prstGeom>
          <a:noFill/>
        </p:spPr>
        <p:txBody>
          <a:bodyPr wrap="square" rtlCol="0">
            <a:spAutoFit/>
          </a:bodyPr>
          <a:lstStyle/>
          <a:p>
            <a:r>
              <a:rPr lang="en-GB" sz="2400" dirty="0"/>
              <a:t>The estimate of the mean of the ages is 42.5</a:t>
            </a:r>
          </a:p>
          <a:p>
            <a:r>
              <a:rPr lang="en-GB" sz="2400" dirty="0"/>
              <a:t>How can you find the missing values in the table?</a:t>
            </a:r>
            <a:endParaRPr lang="en-GB" sz="2800" dirty="0"/>
          </a:p>
        </p:txBody>
      </p:sp>
    </p:spTree>
    <p:custDataLst>
      <p:tags r:id="rId1"/>
    </p:custDataLst>
    <p:extLst>
      <p:ext uri="{BB962C8B-B14F-4D97-AF65-F5344CB8AC3E}">
        <p14:creationId xmlns:p14="http://schemas.microsoft.com/office/powerpoint/2010/main" val="217086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4" name="Table 3">
                <a:extLst>
                  <a:ext uri="{FF2B5EF4-FFF2-40B4-BE49-F238E27FC236}">
                    <a16:creationId xmlns:a16="http://schemas.microsoft.com/office/drawing/2014/main" id="{CB9F1D25-0AA4-4D92-BBBC-10361D13C020}"/>
                  </a:ext>
                </a:extLst>
              </p:cNvPr>
              <p:cNvGraphicFramePr>
                <a:graphicFrameLocks noGrp="1"/>
              </p:cNvGraphicFramePr>
              <p:nvPr/>
            </p:nvGraphicFramePr>
            <p:xfrm>
              <a:off x="2211327" y="652620"/>
              <a:ext cx="6851933" cy="3110400"/>
            </p:xfrm>
            <a:graphic>
              <a:graphicData uri="http://schemas.openxmlformats.org/drawingml/2006/table">
                <a:tbl>
                  <a:tblPr firstRow="1" bandRow="1">
                    <a:tableStyleId>{5C22544A-7EE6-4342-B048-85BDC9FD1C3A}</a:tableStyleId>
                  </a:tblPr>
                  <a:tblGrid>
                    <a:gridCol w="2151830">
                      <a:extLst>
                        <a:ext uri="{9D8B030D-6E8A-4147-A177-3AD203B41FA5}">
                          <a16:colId xmlns:a16="http://schemas.microsoft.com/office/drawing/2014/main" val="1485095982"/>
                        </a:ext>
                      </a:extLst>
                    </a:gridCol>
                    <a:gridCol w="1552222">
                      <a:extLst>
                        <a:ext uri="{9D8B030D-6E8A-4147-A177-3AD203B41FA5}">
                          <a16:colId xmlns:a16="http://schemas.microsoft.com/office/drawing/2014/main" val="1904169922"/>
                        </a:ext>
                      </a:extLst>
                    </a:gridCol>
                    <a:gridCol w="1521956">
                      <a:extLst>
                        <a:ext uri="{9D8B030D-6E8A-4147-A177-3AD203B41FA5}">
                          <a16:colId xmlns:a16="http://schemas.microsoft.com/office/drawing/2014/main" val="1698692361"/>
                        </a:ext>
                      </a:extLst>
                    </a:gridCol>
                    <a:gridCol w="1625925">
                      <a:extLst>
                        <a:ext uri="{9D8B030D-6E8A-4147-A177-3AD203B41FA5}">
                          <a16:colId xmlns:a16="http://schemas.microsoft.com/office/drawing/2014/main" val="2503763451"/>
                        </a:ext>
                      </a:extLst>
                    </a:gridCol>
                  </a:tblGrid>
                  <a:tr h="824400">
                    <a:tc>
                      <a:txBody>
                        <a:bodyPr/>
                        <a:lstStyle/>
                        <a:p>
                          <a:pPr algn="ctr"/>
                          <a:r>
                            <a:rPr lang="en-GB" sz="2400" b="0" dirty="0">
                              <a:solidFill>
                                <a:sysClr val="windowText" lastClr="000000"/>
                              </a:solidFill>
                              <a:latin typeface="+mn-lt"/>
                            </a:rPr>
                            <a:t>Age (years)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en-GB" sz="2400" b="0" dirty="0">
                              <a:solidFill>
                                <a:sysClr val="windowText" lastClr="000000"/>
                              </a:solidFill>
                              <a:latin typeface="+mn-lt"/>
                            </a:rPr>
                            <a:t>Frequency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en-GB" sz="2400" b="0" dirty="0">
                              <a:solidFill>
                                <a:sysClr val="windowText" lastClr="000000"/>
                              </a:solidFill>
                              <a:latin typeface="+mn-lt"/>
                            </a:rPr>
                            <a:t>Midpoint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b="0" dirty="0">
                              <a:solidFill>
                                <a:sysClr val="windowText" lastClr="000000"/>
                              </a:solidFill>
                              <a:latin typeface="+mn-lt"/>
                            </a:rPr>
                            <a:t>Frequency </a:t>
                          </a:r>
                          <a14:m>
                            <m:oMath xmlns:m="http://schemas.openxmlformats.org/officeDocument/2006/math">
                              <m:r>
                                <a:rPr lang="en-GB" sz="2400" b="0" i="1" smtClean="0">
                                  <a:solidFill>
                                    <a:sysClr val="windowText" lastClr="000000"/>
                                  </a:solidFill>
                                  <a:latin typeface="Cambria Math" panose="02040503050406030204" pitchFamily="18" charset="0"/>
                                  <a:ea typeface="Cambria Math" panose="02040503050406030204" pitchFamily="18" charset="0"/>
                                </a:rPr>
                                <m:t>×</m:t>
                              </m:r>
                            </m:oMath>
                          </a14:m>
                          <a:r>
                            <a:rPr lang="en-GB" sz="2400" b="0" dirty="0">
                              <a:solidFill>
                                <a:sysClr val="windowText" lastClr="000000"/>
                              </a:solidFill>
                              <a:latin typeface="+mn-lt"/>
                            </a:rPr>
                            <a:t> midpoint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131414718"/>
                      </a:ext>
                    </a:extLst>
                  </a:tr>
                  <a:tr h="370840">
                    <a:tc>
                      <a:txBody>
                        <a:bodyPr/>
                        <a:lstStyle/>
                        <a:p>
                          <a:pPr algn="ctr"/>
                          <a:r>
                            <a:rPr lang="en-GB" sz="2400" dirty="0">
                              <a:solidFill>
                                <a:sysClr val="windowText" lastClr="000000"/>
                              </a:solidFill>
                              <a:latin typeface="+mn-lt"/>
                            </a:rPr>
                            <a:t>0 </a:t>
                          </a:r>
                          <a14:m>
                            <m:oMath xmlns:m="http://schemas.openxmlformats.org/officeDocument/2006/math">
                              <m:r>
                                <a:rPr lang="en-GB" sz="2400" i="1" smtClean="0">
                                  <a:solidFill>
                                    <a:sysClr val="windowText" lastClr="000000"/>
                                  </a:solidFill>
                                  <a:latin typeface="Cambria Math" panose="02040503050406030204" pitchFamily="18" charset="0"/>
                                  <a:ea typeface="Cambria Math" panose="02040503050406030204" pitchFamily="18" charset="0"/>
                                </a:rPr>
                                <m:t>≤</m:t>
                              </m:r>
                              <m:r>
                                <a:rPr lang="en-GB" sz="2400" b="0" i="1" smtClean="0">
                                  <a:solidFill>
                                    <a:sysClr val="windowText" lastClr="000000"/>
                                  </a:solidFill>
                                  <a:latin typeface="Cambria Math" panose="02040503050406030204" pitchFamily="18" charset="0"/>
                                  <a:ea typeface="Cambria Math" panose="02040503050406030204" pitchFamily="18" charset="0"/>
                                </a:rPr>
                                <m:t>𝑎</m:t>
                              </m:r>
                              <m:r>
                                <a:rPr lang="en-GB" sz="2400" b="0" i="1" smtClean="0">
                                  <a:solidFill>
                                    <a:sysClr val="windowText" lastClr="000000"/>
                                  </a:solidFill>
                                  <a:latin typeface="Cambria Math" panose="02040503050406030204" pitchFamily="18" charset="0"/>
                                  <a:ea typeface="Cambria Math" panose="02040503050406030204" pitchFamily="18" charset="0"/>
                                </a:rPr>
                                <m:t>&lt;</m:t>
                              </m:r>
                            </m:oMath>
                          </a14:m>
                          <a:r>
                            <a:rPr lang="en-GB" sz="2400" dirty="0">
                              <a:solidFill>
                                <a:sysClr val="windowText" lastClr="000000"/>
                              </a:solidFill>
                              <a:latin typeface="+mn-lt"/>
                            </a:rPr>
                            <a:t> 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dirty="0">
                              <a:solidFill>
                                <a:sysClr val="windowText" lastClr="000000"/>
                              </a:solidFill>
                              <a:latin typeface="+mn-lt"/>
                            </a:rPr>
                            <a:t>9</a:t>
                          </a: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09952425"/>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solidFill>
                                <a:sysClr val="windowText" lastClr="000000"/>
                              </a:solidFill>
                              <a:latin typeface="+mn-lt"/>
                            </a:rPr>
                            <a:t>18 </a:t>
                          </a:r>
                          <a14:m>
                            <m:oMath xmlns:m="http://schemas.openxmlformats.org/officeDocument/2006/math">
                              <m:r>
                                <a:rPr lang="en-GB" sz="2400" i="1" smtClean="0">
                                  <a:solidFill>
                                    <a:sysClr val="windowText" lastClr="000000"/>
                                  </a:solidFill>
                                  <a:latin typeface="Cambria Math" panose="02040503050406030204" pitchFamily="18" charset="0"/>
                                  <a:ea typeface="Cambria Math" panose="02040503050406030204" pitchFamily="18" charset="0"/>
                                </a:rPr>
                                <m:t>≤</m:t>
                              </m:r>
                              <m:r>
                                <a:rPr lang="en-GB" sz="2400" b="0" i="1" smtClean="0">
                                  <a:solidFill>
                                    <a:sysClr val="windowText" lastClr="000000"/>
                                  </a:solidFill>
                                  <a:latin typeface="Cambria Math" panose="02040503050406030204" pitchFamily="18" charset="0"/>
                                  <a:ea typeface="Cambria Math" panose="02040503050406030204" pitchFamily="18" charset="0"/>
                                </a:rPr>
                                <m:t>𝑎</m:t>
                              </m:r>
                              <m:r>
                                <a:rPr lang="en-GB" sz="2400" b="0" i="1" smtClean="0">
                                  <a:solidFill>
                                    <a:sysClr val="windowText" lastClr="000000"/>
                                  </a:solidFill>
                                  <a:latin typeface="Cambria Math" panose="02040503050406030204" pitchFamily="18" charset="0"/>
                                  <a:ea typeface="Cambria Math" panose="02040503050406030204" pitchFamily="18" charset="0"/>
                                </a:rPr>
                                <m:t>&lt;</m:t>
                              </m:r>
                            </m:oMath>
                          </a14:m>
                          <a:r>
                            <a:rPr lang="en-GB" sz="2400" dirty="0">
                              <a:solidFill>
                                <a:sysClr val="windowText" lastClr="000000"/>
                              </a:solidFill>
                              <a:latin typeface="+mn-lt"/>
                            </a:rPr>
                            <a:t> 40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dirty="0">
                              <a:solidFill>
                                <a:sysClr val="windowText" lastClr="000000"/>
                              </a:solidFill>
                              <a:latin typeface="+mn-lt"/>
                            </a:rPr>
                            <a:t>10</a:t>
                          </a: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6136796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solidFill>
                                <a:sysClr val="windowText" lastClr="000000"/>
                              </a:solidFill>
                              <a:latin typeface="+mn-lt"/>
                            </a:rPr>
                            <a:t>40 </a:t>
                          </a:r>
                          <a14:m>
                            <m:oMath xmlns:m="http://schemas.openxmlformats.org/officeDocument/2006/math">
                              <m:r>
                                <a:rPr lang="en-GB" sz="2400" i="1" smtClean="0">
                                  <a:solidFill>
                                    <a:sysClr val="windowText" lastClr="000000"/>
                                  </a:solidFill>
                                  <a:latin typeface="Cambria Math" panose="02040503050406030204" pitchFamily="18" charset="0"/>
                                  <a:ea typeface="Cambria Math" panose="02040503050406030204" pitchFamily="18" charset="0"/>
                                </a:rPr>
                                <m:t>≤</m:t>
                              </m:r>
                              <m:r>
                                <a:rPr lang="en-GB" sz="2400" b="0" i="1" smtClean="0">
                                  <a:solidFill>
                                    <a:sysClr val="windowText" lastClr="000000"/>
                                  </a:solidFill>
                                  <a:latin typeface="Cambria Math" panose="02040503050406030204" pitchFamily="18" charset="0"/>
                                  <a:ea typeface="Cambria Math" panose="02040503050406030204" pitchFamily="18" charset="0"/>
                                </a:rPr>
                                <m:t>𝑎</m:t>
                              </m:r>
                              <m:r>
                                <a:rPr lang="en-GB" sz="2400" b="0" i="1" smtClean="0">
                                  <a:solidFill>
                                    <a:sysClr val="windowText" lastClr="000000"/>
                                  </a:solidFill>
                                  <a:latin typeface="Cambria Math" panose="02040503050406030204" pitchFamily="18" charset="0"/>
                                  <a:ea typeface="Cambria Math" panose="02040503050406030204" pitchFamily="18" charset="0"/>
                                </a:rPr>
                                <m:t>&lt;</m:t>
                              </m:r>
                            </m:oMath>
                          </a14:m>
                          <a:r>
                            <a:rPr lang="en-GB" sz="2400" dirty="0">
                              <a:solidFill>
                                <a:sysClr val="windowText" lastClr="000000"/>
                              </a:solidFill>
                              <a:latin typeface="+mn-lt"/>
                            </a:rPr>
                            <a:t> ___</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dirty="0">
                              <a:solidFill>
                                <a:sysClr val="windowText" lastClr="000000"/>
                              </a:solidFill>
                              <a:latin typeface="+mn-lt"/>
                            </a:rPr>
                            <a:t>1,000</a:t>
                          </a: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38990152"/>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solidFill>
                                <a:sysClr val="windowText" lastClr="000000"/>
                              </a:solidFill>
                              <a:latin typeface="+mn-lt"/>
                            </a:rPr>
                            <a:t>___ </a:t>
                          </a:r>
                          <a14:m>
                            <m:oMath xmlns:m="http://schemas.openxmlformats.org/officeDocument/2006/math">
                              <m:r>
                                <a:rPr lang="en-GB" sz="2400" i="1" smtClean="0">
                                  <a:solidFill>
                                    <a:sysClr val="windowText" lastClr="000000"/>
                                  </a:solidFill>
                                  <a:latin typeface="Cambria Math" panose="02040503050406030204" pitchFamily="18" charset="0"/>
                                  <a:ea typeface="Cambria Math" panose="02040503050406030204" pitchFamily="18" charset="0"/>
                                </a:rPr>
                                <m:t>≤</m:t>
                              </m:r>
                              <m:r>
                                <a:rPr lang="en-GB" sz="2400" b="0" i="1" smtClean="0">
                                  <a:solidFill>
                                    <a:sysClr val="windowText" lastClr="000000"/>
                                  </a:solidFill>
                                  <a:latin typeface="Cambria Math" panose="02040503050406030204" pitchFamily="18" charset="0"/>
                                  <a:ea typeface="Cambria Math" panose="02040503050406030204" pitchFamily="18" charset="0"/>
                                </a:rPr>
                                <m:t>𝑎</m:t>
                              </m:r>
                              <m:r>
                                <a:rPr lang="en-GB" sz="2400" b="0" i="1" smtClean="0">
                                  <a:solidFill>
                                    <a:sysClr val="windowText" lastClr="000000"/>
                                  </a:solidFill>
                                  <a:latin typeface="Cambria Math" panose="02040503050406030204" pitchFamily="18" charset="0"/>
                                  <a:ea typeface="Cambria Math" panose="02040503050406030204" pitchFamily="18" charset="0"/>
                                </a:rPr>
                                <m:t>&lt;</m:t>
                              </m:r>
                            </m:oMath>
                          </a14:m>
                          <a:r>
                            <a:rPr lang="en-GB" sz="2400" dirty="0">
                              <a:solidFill>
                                <a:sysClr val="windowText" lastClr="000000"/>
                              </a:solidFill>
                              <a:latin typeface="+mn-lt"/>
                            </a:rPr>
                            <a:t> ___</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81060150"/>
                      </a:ext>
                    </a:extLst>
                  </a:tr>
                  <a:tr h="370840">
                    <a:tc>
                      <a:txBody>
                        <a:bodyPr/>
                        <a:lstStyle/>
                        <a:p>
                          <a:pPr algn="ctr"/>
                          <a:r>
                            <a:rPr lang="en-GB" sz="2400" dirty="0">
                              <a:solidFill>
                                <a:sysClr val="windowText" lastClr="000000"/>
                              </a:solidFill>
                              <a:latin typeface="+mn-lt"/>
                            </a:rPr>
                            <a:t>Total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dirty="0">
                              <a:solidFill>
                                <a:sysClr val="windowText" lastClr="000000"/>
                              </a:solidFill>
                              <a:latin typeface="+mn-lt"/>
                            </a:rPr>
                            <a:t>60</a:t>
                          </a: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ysDash"/>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23415588"/>
                      </a:ext>
                    </a:extLst>
                  </a:tr>
                </a:tbl>
              </a:graphicData>
            </a:graphic>
          </p:graphicFrame>
        </mc:Choice>
        <mc:Fallback xmlns="">
          <p:graphicFrame>
            <p:nvGraphicFramePr>
              <p:cNvPr id="4" name="Table 3">
                <a:extLst>
                  <a:ext uri="{FF2B5EF4-FFF2-40B4-BE49-F238E27FC236}">
                    <a16:creationId xmlns:a16="http://schemas.microsoft.com/office/drawing/2014/main" id="{CB9F1D25-0AA4-4D92-BBBC-10361D13C020}"/>
                  </a:ext>
                </a:extLst>
              </p:cNvPr>
              <p:cNvGraphicFramePr>
                <a:graphicFrameLocks noGrp="1"/>
              </p:cNvGraphicFramePr>
              <p:nvPr/>
            </p:nvGraphicFramePr>
            <p:xfrm>
              <a:off x="2211327" y="652620"/>
              <a:ext cx="6851933" cy="3110400"/>
            </p:xfrm>
            <a:graphic>
              <a:graphicData uri="http://schemas.openxmlformats.org/drawingml/2006/table">
                <a:tbl>
                  <a:tblPr firstRow="1" bandRow="1">
                    <a:tableStyleId>{5C22544A-7EE6-4342-B048-85BDC9FD1C3A}</a:tableStyleId>
                  </a:tblPr>
                  <a:tblGrid>
                    <a:gridCol w="2151830">
                      <a:extLst>
                        <a:ext uri="{9D8B030D-6E8A-4147-A177-3AD203B41FA5}">
                          <a16:colId xmlns:a16="http://schemas.microsoft.com/office/drawing/2014/main" val="1485095982"/>
                        </a:ext>
                      </a:extLst>
                    </a:gridCol>
                    <a:gridCol w="1552222">
                      <a:extLst>
                        <a:ext uri="{9D8B030D-6E8A-4147-A177-3AD203B41FA5}">
                          <a16:colId xmlns:a16="http://schemas.microsoft.com/office/drawing/2014/main" val="1904169922"/>
                        </a:ext>
                      </a:extLst>
                    </a:gridCol>
                    <a:gridCol w="1521956">
                      <a:extLst>
                        <a:ext uri="{9D8B030D-6E8A-4147-A177-3AD203B41FA5}">
                          <a16:colId xmlns:a16="http://schemas.microsoft.com/office/drawing/2014/main" val="1698692361"/>
                        </a:ext>
                      </a:extLst>
                    </a:gridCol>
                    <a:gridCol w="1625925">
                      <a:extLst>
                        <a:ext uri="{9D8B030D-6E8A-4147-A177-3AD203B41FA5}">
                          <a16:colId xmlns:a16="http://schemas.microsoft.com/office/drawing/2014/main" val="2503763451"/>
                        </a:ext>
                      </a:extLst>
                    </a:gridCol>
                  </a:tblGrid>
                  <a:tr h="824400">
                    <a:tc>
                      <a:txBody>
                        <a:bodyPr/>
                        <a:lstStyle/>
                        <a:p>
                          <a:pPr algn="ctr"/>
                          <a:r>
                            <a:rPr lang="en-GB" sz="2400" b="0" dirty="0">
                              <a:solidFill>
                                <a:sysClr val="windowText" lastClr="000000"/>
                              </a:solidFill>
                              <a:latin typeface="+mn-lt"/>
                            </a:rPr>
                            <a:t>Age (years)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en-GB" sz="2400" b="0" dirty="0">
                              <a:solidFill>
                                <a:sysClr val="windowText" lastClr="000000"/>
                              </a:solidFill>
                              <a:latin typeface="+mn-lt"/>
                            </a:rPr>
                            <a:t>Frequency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en-GB" sz="2400" b="0" dirty="0">
                              <a:solidFill>
                                <a:sysClr val="windowText" lastClr="000000"/>
                              </a:solidFill>
                              <a:latin typeface="+mn-lt"/>
                            </a:rPr>
                            <a:t>Midpoint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321723" t="-5926" r="-749" b="-294815"/>
                          </a:stretch>
                        </a:blipFill>
                      </a:tcPr>
                    </a:tc>
                    <a:extLst>
                      <a:ext uri="{0D108BD9-81ED-4DB2-BD59-A6C34878D82A}">
                        <a16:rowId xmlns:a16="http://schemas.microsoft.com/office/drawing/2014/main" val="3131414718"/>
                      </a:ext>
                    </a:extLst>
                  </a:tr>
                  <a:tr h="45720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83" t="-188158" r="-219263" b="-423684"/>
                          </a:stretch>
                        </a:blipFill>
                      </a:tcPr>
                    </a:tc>
                    <a:tc>
                      <a:txBody>
                        <a:bodyPr/>
                        <a:lstStyle/>
                        <a:p>
                          <a:pPr algn="ctr"/>
                          <a:r>
                            <a:rPr lang="en-GB" sz="2400" dirty="0">
                              <a:solidFill>
                                <a:sysClr val="windowText" lastClr="000000"/>
                              </a:solidFill>
                              <a:latin typeface="+mn-lt"/>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dirty="0">
                              <a:solidFill>
                                <a:sysClr val="windowText" lastClr="000000"/>
                              </a:solidFill>
                              <a:latin typeface="+mn-lt"/>
                            </a:rPr>
                            <a:t>9</a:t>
                          </a: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09952425"/>
                      </a:ext>
                    </a:extLst>
                  </a:tr>
                  <a:tr h="45720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83" t="-292000" r="-219263" b="-329333"/>
                          </a:stretch>
                        </a:blipFill>
                      </a:tcPr>
                    </a:tc>
                    <a:tc>
                      <a:txBody>
                        <a:bodyPr/>
                        <a:lstStyle/>
                        <a:p>
                          <a:pPr algn="ctr"/>
                          <a:r>
                            <a:rPr lang="en-US" sz="2400" dirty="0">
                              <a:solidFill>
                                <a:sysClr val="windowText" lastClr="000000"/>
                              </a:solidFill>
                              <a:latin typeface="+mn-lt"/>
                            </a:rPr>
                            <a:t>10</a:t>
                          </a: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61367960"/>
                      </a:ext>
                    </a:extLst>
                  </a:tr>
                  <a:tr h="45720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83" t="-392000" r="-219263" b="-229333"/>
                          </a:stretch>
                        </a:blipFill>
                      </a:tcPr>
                    </a:tc>
                    <a:tc>
                      <a:txBody>
                        <a:bodyPr/>
                        <a:lstStyle/>
                        <a:p>
                          <a:pPr algn="ctr"/>
                          <a:r>
                            <a:rPr lang="en-GB" sz="2400" dirty="0">
                              <a:solidFill>
                                <a:sysClr val="windowText" lastClr="000000"/>
                              </a:solidFill>
                              <a:latin typeface="+mn-lt"/>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dirty="0">
                              <a:solidFill>
                                <a:sysClr val="windowText" lastClr="000000"/>
                              </a:solidFill>
                              <a:latin typeface="+mn-lt"/>
                            </a:rPr>
                            <a:t>1,000</a:t>
                          </a: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38990152"/>
                      </a:ext>
                    </a:extLst>
                  </a:tr>
                  <a:tr h="45720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83" t="-492000" r="-219263" b="-129333"/>
                          </a:stretch>
                        </a:blip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81060150"/>
                      </a:ext>
                    </a:extLst>
                  </a:tr>
                  <a:tr h="457200">
                    <a:tc>
                      <a:txBody>
                        <a:bodyPr/>
                        <a:lstStyle/>
                        <a:p>
                          <a:pPr algn="ctr"/>
                          <a:r>
                            <a:rPr lang="en-GB" sz="2400" dirty="0">
                              <a:solidFill>
                                <a:sysClr val="windowText" lastClr="000000"/>
                              </a:solidFill>
                              <a:latin typeface="+mn-lt"/>
                            </a:rPr>
                            <a:t>Total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dirty="0">
                              <a:solidFill>
                                <a:sysClr val="windowText" lastClr="000000"/>
                              </a:solidFill>
                              <a:latin typeface="+mn-lt"/>
                            </a:rPr>
                            <a:t>60</a:t>
                          </a: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ysDash"/>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23415588"/>
                      </a:ext>
                    </a:extLst>
                  </a:tr>
                </a:tbl>
              </a:graphicData>
            </a:graphic>
          </p:graphicFrame>
        </mc:Fallback>
      </mc:AlternateContent>
      <p:sp>
        <p:nvSpPr>
          <p:cNvPr id="5" name="TextBox 4">
            <a:extLst>
              <a:ext uri="{FF2B5EF4-FFF2-40B4-BE49-F238E27FC236}">
                <a16:creationId xmlns:a16="http://schemas.microsoft.com/office/drawing/2014/main" id="{FD253E91-D7D5-4CBB-9612-8F6986C2BB71}"/>
              </a:ext>
            </a:extLst>
          </p:cNvPr>
          <p:cNvSpPr txBox="1"/>
          <p:nvPr/>
        </p:nvSpPr>
        <p:spPr>
          <a:xfrm>
            <a:off x="2211327" y="3938932"/>
            <a:ext cx="7324925" cy="830997"/>
          </a:xfrm>
          <a:prstGeom prst="rect">
            <a:avLst/>
          </a:prstGeom>
          <a:noFill/>
        </p:spPr>
        <p:txBody>
          <a:bodyPr wrap="square" rtlCol="0">
            <a:spAutoFit/>
          </a:bodyPr>
          <a:lstStyle/>
          <a:p>
            <a:r>
              <a:rPr lang="en-GB" sz="2400" dirty="0"/>
              <a:t>The estimate of the mean of the ages is 42.5</a:t>
            </a:r>
          </a:p>
          <a:p>
            <a:r>
              <a:rPr lang="en-GB" sz="2400" dirty="0"/>
              <a:t>How can you find the missing values in the table?</a:t>
            </a:r>
            <a:endParaRPr lang="en-GB" sz="2800" dirty="0"/>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C4323FD7-234E-4F4A-9BDE-673EA1AD5833}"/>
                  </a:ext>
                </a:extLst>
              </p:cNvPr>
              <p:cNvSpPr txBox="1"/>
              <p:nvPr/>
            </p:nvSpPr>
            <p:spPr>
              <a:xfrm>
                <a:off x="2211326" y="4656867"/>
                <a:ext cx="4805701" cy="461665"/>
              </a:xfrm>
              <a:prstGeom prst="rect">
                <a:avLst/>
              </a:prstGeom>
              <a:noFill/>
            </p:spPr>
            <p:txBody>
              <a:bodyPr wrap="square" rtlCol="0">
                <a:spAutoFit/>
              </a:bodyPr>
              <a:lstStyle/>
              <a:p>
                <a:r>
                  <a:rPr lang="en-US" sz="2400" dirty="0">
                    <a:solidFill>
                      <a:schemeClr val="accent1"/>
                    </a:solidFill>
                  </a:rPr>
                  <a:t>Estimated total </a:t>
                </a:r>
                <a14:m>
                  <m:oMath xmlns:m="http://schemas.openxmlformats.org/officeDocument/2006/math">
                    <m:r>
                      <a:rPr lang="en-US" sz="2400" i="1">
                        <a:solidFill>
                          <a:schemeClr val="accent1"/>
                        </a:solidFill>
                        <a:latin typeface="Cambria Math" panose="02040503050406030204" pitchFamily="18" charset="0"/>
                      </a:rPr>
                      <m:t>=</m:t>
                    </m:r>
                  </m:oMath>
                </a14:m>
                <a:r>
                  <a:rPr lang="en-GB" sz="2400" dirty="0">
                    <a:solidFill>
                      <a:schemeClr val="accent1"/>
                    </a:solidFill>
                  </a:rPr>
                  <a:t> 42.5 </a:t>
                </a:r>
                <a14:m>
                  <m:oMath xmlns:m="http://schemas.openxmlformats.org/officeDocument/2006/math">
                    <m:r>
                      <a:rPr lang="en-GB" sz="2400" i="1" dirty="0">
                        <a:solidFill>
                          <a:schemeClr val="accent1"/>
                        </a:solidFill>
                        <a:latin typeface="Cambria Math" panose="02040503050406030204" pitchFamily="18" charset="0"/>
                        <a:ea typeface="Cambria Math" panose="02040503050406030204" pitchFamily="18" charset="0"/>
                      </a:rPr>
                      <m:t>×</m:t>
                    </m:r>
                  </m:oMath>
                </a14:m>
                <a:r>
                  <a:rPr lang="en-GB" sz="2400" dirty="0">
                    <a:solidFill>
                      <a:schemeClr val="accent1"/>
                    </a:solidFill>
                  </a:rPr>
                  <a:t> 60 </a:t>
                </a:r>
                <a14:m>
                  <m:oMath xmlns:m="http://schemas.openxmlformats.org/officeDocument/2006/math">
                    <m:r>
                      <a:rPr lang="en-US" sz="2400" i="1">
                        <a:solidFill>
                          <a:schemeClr val="accent1"/>
                        </a:solidFill>
                        <a:latin typeface="Cambria Math" panose="02040503050406030204" pitchFamily="18" charset="0"/>
                      </a:rPr>
                      <m:t>=</m:t>
                    </m:r>
                  </m:oMath>
                </a14:m>
                <a:r>
                  <a:rPr lang="en-GB" sz="2400" dirty="0">
                    <a:solidFill>
                      <a:schemeClr val="accent1"/>
                    </a:solidFill>
                  </a:rPr>
                  <a:t> 2,550</a:t>
                </a:r>
              </a:p>
            </p:txBody>
          </p:sp>
        </mc:Choice>
        <mc:Fallback xmlns="">
          <p:sp>
            <p:nvSpPr>
              <p:cNvPr id="9" name="TextBox 8">
                <a:extLst>
                  <a:ext uri="{FF2B5EF4-FFF2-40B4-BE49-F238E27FC236}">
                    <a16:creationId xmlns:a16="http://schemas.microsoft.com/office/drawing/2014/main" id="{C4323FD7-234E-4F4A-9BDE-673EA1AD5833}"/>
                  </a:ext>
                </a:extLst>
              </p:cNvPr>
              <p:cNvSpPr txBox="1">
                <a:spLocks noRot="1" noChangeAspect="1" noMove="1" noResize="1" noEditPoints="1" noAdjustHandles="1" noChangeArrowheads="1" noChangeShapeType="1" noTextEdit="1"/>
              </p:cNvSpPr>
              <p:nvPr/>
            </p:nvSpPr>
            <p:spPr>
              <a:xfrm>
                <a:off x="2211326" y="4656867"/>
                <a:ext cx="4805701" cy="461665"/>
              </a:xfrm>
              <a:prstGeom prst="rect">
                <a:avLst/>
              </a:prstGeom>
              <a:blipFill>
                <a:blip r:embed="rId5"/>
                <a:stretch>
                  <a:fillRect l="-2030" t="-10526" b="-28947"/>
                </a:stretch>
              </a:blipFill>
            </p:spPr>
            <p:txBody>
              <a:bodyPr/>
              <a:lstStyle/>
              <a:p>
                <a:r>
                  <a:rPr lang="en-GB">
                    <a:noFill/>
                  </a:rPr>
                  <a:t> </a:t>
                </a:r>
              </a:p>
            </p:txBody>
          </p:sp>
        </mc:Fallback>
      </mc:AlternateContent>
      <p:sp>
        <p:nvSpPr>
          <p:cNvPr id="10" name="TextBox 9">
            <a:extLst>
              <a:ext uri="{FF2B5EF4-FFF2-40B4-BE49-F238E27FC236}">
                <a16:creationId xmlns:a16="http://schemas.microsoft.com/office/drawing/2014/main" id="{8FA4DC18-3FF8-4E03-A567-A47DEF73C809}"/>
              </a:ext>
            </a:extLst>
          </p:cNvPr>
          <p:cNvSpPr txBox="1"/>
          <p:nvPr/>
        </p:nvSpPr>
        <p:spPr>
          <a:xfrm>
            <a:off x="7838662" y="3296695"/>
            <a:ext cx="890067" cy="461665"/>
          </a:xfrm>
          <a:prstGeom prst="rect">
            <a:avLst/>
          </a:prstGeom>
          <a:noFill/>
        </p:spPr>
        <p:txBody>
          <a:bodyPr wrap="square" rtlCol="0">
            <a:spAutoFit/>
          </a:bodyPr>
          <a:lstStyle/>
          <a:p>
            <a:r>
              <a:rPr lang="en-GB" sz="2400" dirty="0">
                <a:solidFill>
                  <a:schemeClr val="accent1"/>
                </a:solidFill>
              </a:rPr>
              <a:t>2,550</a:t>
            </a:r>
          </a:p>
        </p:txBody>
      </p:sp>
      <p:sp>
        <p:nvSpPr>
          <p:cNvPr id="11" name="TextBox 10">
            <a:extLst>
              <a:ext uri="{FF2B5EF4-FFF2-40B4-BE49-F238E27FC236}">
                <a16:creationId xmlns:a16="http://schemas.microsoft.com/office/drawing/2014/main" id="{3B2984CF-791D-470C-9E98-C33DA1C9D59D}"/>
              </a:ext>
            </a:extLst>
          </p:cNvPr>
          <p:cNvSpPr txBox="1"/>
          <p:nvPr/>
        </p:nvSpPr>
        <p:spPr>
          <a:xfrm>
            <a:off x="4885321" y="2825560"/>
            <a:ext cx="814097" cy="461665"/>
          </a:xfrm>
          <a:prstGeom prst="rect">
            <a:avLst/>
          </a:prstGeom>
          <a:noFill/>
        </p:spPr>
        <p:txBody>
          <a:bodyPr wrap="square" rtlCol="0">
            <a:spAutoFit/>
          </a:bodyPr>
          <a:lstStyle/>
          <a:p>
            <a:r>
              <a:rPr lang="en-GB" sz="2400" dirty="0">
                <a:solidFill>
                  <a:schemeClr val="accent1"/>
                </a:solidFill>
              </a:rPr>
              <a:t>15</a:t>
            </a:r>
          </a:p>
        </p:txBody>
      </p:sp>
      <p:sp>
        <p:nvSpPr>
          <p:cNvPr id="12" name="TextBox 11">
            <a:extLst>
              <a:ext uri="{FF2B5EF4-FFF2-40B4-BE49-F238E27FC236}">
                <a16:creationId xmlns:a16="http://schemas.microsoft.com/office/drawing/2014/main" id="{EEDCAEF0-1A73-4212-A515-7697CE2FD5C0}"/>
              </a:ext>
            </a:extLst>
          </p:cNvPr>
          <p:cNvSpPr txBox="1"/>
          <p:nvPr/>
        </p:nvSpPr>
        <p:spPr>
          <a:xfrm>
            <a:off x="6428374" y="1937158"/>
            <a:ext cx="814097" cy="461665"/>
          </a:xfrm>
          <a:prstGeom prst="rect">
            <a:avLst/>
          </a:prstGeom>
          <a:noFill/>
        </p:spPr>
        <p:txBody>
          <a:bodyPr wrap="square" rtlCol="0">
            <a:spAutoFit/>
          </a:bodyPr>
          <a:lstStyle/>
          <a:p>
            <a:r>
              <a:rPr lang="en-GB" sz="2400" dirty="0">
                <a:solidFill>
                  <a:schemeClr val="accent1"/>
                </a:solidFill>
              </a:rPr>
              <a:t>29</a:t>
            </a:r>
          </a:p>
        </p:txBody>
      </p:sp>
      <p:sp>
        <p:nvSpPr>
          <p:cNvPr id="13" name="TextBox 12">
            <a:extLst>
              <a:ext uri="{FF2B5EF4-FFF2-40B4-BE49-F238E27FC236}">
                <a16:creationId xmlns:a16="http://schemas.microsoft.com/office/drawing/2014/main" id="{79FBA9EA-1A3C-49DE-BED1-A57510420849}"/>
              </a:ext>
            </a:extLst>
          </p:cNvPr>
          <p:cNvSpPr txBox="1"/>
          <p:nvPr/>
        </p:nvSpPr>
        <p:spPr>
          <a:xfrm>
            <a:off x="7914632" y="1919792"/>
            <a:ext cx="814097" cy="461665"/>
          </a:xfrm>
          <a:prstGeom prst="rect">
            <a:avLst/>
          </a:prstGeom>
          <a:noFill/>
        </p:spPr>
        <p:txBody>
          <a:bodyPr wrap="square" rtlCol="0">
            <a:spAutoFit/>
          </a:bodyPr>
          <a:lstStyle/>
          <a:p>
            <a:r>
              <a:rPr lang="en-GB" sz="2400" dirty="0">
                <a:solidFill>
                  <a:schemeClr val="accent1"/>
                </a:solidFill>
              </a:rPr>
              <a:t>290</a:t>
            </a:r>
          </a:p>
        </p:txBody>
      </p:sp>
      <p:sp>
        <p:nvSpPr>
          <p:cNvPr id="14" name="TextBox 13">
            <a:extLst>
              <a:ext uri="{FF2B5EF4-FFF2-40B4-BE49-F238E27FC236}">
                <a16:creationId xmlns:a16="http://schemas.microsoft.com/office/drawing/2014/main" id="{D2517B9A-6845-463E-9102-D52963685A76}"/>
              </a:ext>
            </a:extLst>
          </p:cNvPr>
          <p:cNvSpPr txBox="1"/>
          <p:nvPr/>
        </p:nvSpPr>
        <p:spPr>
          <a:xfrm>
            <a:off x="7914632" y="1458127"/>
            <a:ext cx="814097" cy="461665"/>
          </a:xfrm>
          <a:prstGeom prst="rect">
            <a:avLst/>
          </a:prstGeom>
          <a:noFill/>
        </p:spPr>
        <p:txBody>
          <a:bodyPr wrap="square" rtlCol="0">
            <a:spAutoFit/>
          </a:bodyPr>
          <a:lstStyle/>
          <a:p>
            <a:r>
              <a:rPr lang="en-GB" sz="2400" dirty="0">
                <a:solidFill>
                  <a:schemeClr val="accent1"/>
                </a:solidFill>
              </a:rPr>
              <a:t>135</a:t>
            </a:r>
          </a:p>
        </p:txBody>
      </p:sp>
      <p:sp>
        <p:nvSpPr>
          <p:cNvPr id="15" name="TextBox 14">
            <a:extLst>
              <a:ext uri="{FF2B5EF4-FFF2-40B4-BE49-F238E27FC236}">
                <a16:creationId xmlns:a16="http://schemas.microsoft.com/office/drawing/2014/main" id="{64A6CDE2-920A-48D5-AFC5-5B69123ECC9C}"/>
              </a:ext>
            </a:extLst>
          </p:cNvPr>
          <p:cNvSpPr txBox="1"/>
          <p:nvPr/>
        </p:nvSpPr>
        <p:spPr>
          <a:xfrm>
            <a:off x="7838662" y="2868209"/>
            <a:ext cx="890067" cy="461665"/>
          </a:xfrm>
          <a:prstGeom prst="rect">
            <a:avLst/>
          </a:prstGeom>
          <a:noFill/>
        </p:spPr>
        <p:txBody>
          <a:bodyPr wrap="square" rtlCol="0">
            <a:spAutoFit/>
          </a:bodyPr>
          <a:lstStyle/>
          <a:p>
            <a:r>
              <a:rPr lang="en-GB" sz="2400" dirty="0">
                <a:solidFill>
                  <a:schemeClr val="accent1"/>
                </a:solidFill>
              </a:rPr>
              <a:t>1,125</a:t>
            </a:r>
          </a:p>
        </p:txBody>
      </p:sp>
      <p:sp>
        <p:nvSpPr>
          <p:cNvPr id="16" name="TextBox 15">
            <a:extLst>
              <a:ext uri="{FF2B5EF4-FFF2-40B4-BE49-F238E27FC236}">
                <a16:creationId xmlns:a16="http://schemas.microsoft.com/office/drawing/2014/main" id="{3EDBE465-716D-4EA3-A937-294266B3F8BE}"/>
              </a:ext>
            </a:extLst>
          </p:cNvPr>
          <p:cNvSpPr txBox="1"/>
          <p:nvPr/>
        </p:nvSpPr>
        <p:spPr>
          <a:xfrm>
            <a:off x="6428374" y="2391454"/>
            <a:ext cx="814097" cy="461665"/>
          </a:xfrm>
          <a:prstGeom prst="rect">
            <a:avLst/>
          </a:prstGeom>
          <a:noFill/>
        </p:spPr>
        <p:txBody>
          <a:bodyPr wrap="square" rtlCol="0">
            <a:spAutoFit/>
          </a:bodyPr>
          <a:lstStyle/>
          <a:p>
            <a:r>
              <a:rPr lang="en-GB" sz="2400" dirty="0">
                <a:solidFill>
                  <a:schemeClr val="accent1"/>
                </a:solidFill>
              </a:rPr>
              <a:t>50</a:t>
            </a:r>
          </a:p>
        </p:txBody>
      </p:sp>
      <p:sp>
        <p:nvSpPr>
          <p:cNvPr id="17" name="TextBox 16">
            <a:extLst>
              <a:ext uri="{FF2B5EF4-FFF2-40B4-BE49-F238E27FC236}">
                <a16:creationId xmlns:a16="http://schemas.microsoft.com/office/drawing/2014/main" id="{49DFB9AA-435B-413B-B85D-68A644E86E3B}"/>
              </a:ext>
            </a:extLst>
          </p:cNvPr>
          <p:cNvSpPr txBox="1"/>
          <p:nvPr/>
        </p:nvSpPr>
        <p:spPr>
          <a:xfrm>
            <a:off x="3654269" y="2363895"/>
            <a:ext cx="814097" cy="461665"/>
          </a:xfrm>
          <a:prstGeom prst="rect">
            <a:avLst/>
          </a:prstGeom>
          <a:noFill/>
        </p:spPr>
        <p:txBody>
          <a:bodyPr wrap="square" rtlCol="0">
            <a:spAutoFit/>
          </a:bodyPr>
          <a:lstStyle/>
          <a:p>
            <a:r>
              <a:rPr lang="en-GB" sz="2400" dirty="0">
                <a:solidFill>
                  <a:schemeClr val="accent1"/>
                </a:solidFill>
              </a:rPr>
              <a:t>60</a:t>
            </a:r>
          </a:p>
        </p:txBody>
      </p:sp>
      <p:sp>
        <p:nvSpPr>
          <p:cNvPr id="18" name="TextBox 17">
            <a:extLst>
              <a:ext uri="{FF2B5EF4-FFF2-40B4-BE49-F238E27FC236}">
                <a16:creationId xmlns:a16="http://schemas.microsoft.com/office/drawing/2014/main" id="{16D70B4F-7F8F-409D-8F46-6DD982837A97}"/>
              </a:ext>
            </a:extLst>
          </p:cNvPr>
          <p:cNvSpPr txBox="1"/>
          <p:nvPr/>
        </p:nvSpPr>
        <p:spPr>
          <a:xfrm>
            <a:off x="2355576" y="2817885"/>
            <a:ext cx="814097" cy="461665"/>
          </a:xfrm>
          <a:prstGeom prst="rect">
            <a:avLst/>
          </a:prstGeom>
          <a:noFill/>
        </p:spPr>
        <p:txBody>
          <a:bodyPr wrap="square" rtlCol="0">
            <a:spAutoFit/>
          </a:bodyPr>
          <a:lstStyle/>
          <a:p>
            <a:r>
              <a:rPr lang="en-GB" sz="2400" dirty="0">
                <a:solidFill>
                  <a:schemeClr val="accent1"/>
                </a:solidFill>
              </a:rPr>
              <a:t>60</a:t>
            </a:r>
          </a:p>
        </p:txBody>
      </p:sp>
      <p:sp>
        <p:nvSpPr>
          <p:cNvPr id="19" name="TextBox 18">
            <a:extLst>
              <a:ext uri="{FF2B5EF4-FFF2-40B4-BE49-F238E27FC236}">
                <a16:creationId xmlns:a16="http://schemas.microsoft.com/office/drawing/2014/main" id="{9B4BB94C-7CB6-460B-8883-DC7D060DC8C1}"/>
              </a:ext>
            </a:extLst>
          </p:cNvPr>
          <p:cNvSpPr txBox="1"/>
          <p:nvPr/>
        </p:nvSpPr>
        <p:spPr>
          <a:xfrm>
            <a:off x="6411723" y="2845750"/>
            <a:ext cx="814097" cy="461665"/>
          </a:xfrm>
          <a:prstGeom prst="rect">
            <a:avLst/>
          </a:prstGeom>
          <a:noFill/>
        </p:spPr>
        <p:txBody>
          <a:bodyPr wrap="square" rtlCol="0">
            <a:spAutoFit/>
          </a:bodyPr>
          <a:lstStyle/>
          <a:p>
            <a:r>
              <a:rPr lang="en-GB" sz="2400" dirty="0">
                <a:solidFill>
                  <a:schemeClr val="accent1"/>
                </a:solidFill>
              </a:rPr>
              <a:t>75</a:t>
            </a:r>
          </a:p>
        </p:txBody>
      </p:sp>
      <p:sp>
        <p:nvSpPr>
          <p:cNvPr id="20" name="TextBox 19">
            <a:extLst>
              <a:ext uri="{FF2B5EF4-FFF2-40B4-BE49-F238E27FC236}">
                <a16:creationId xmlns:a16="http://schemas.microsoft.com/office/drawing/2014/main" id="{F8B9BCD1-EDD7-410B-81B8-45323203DDC6}"/>
              </a:ext>
            </a:extLst>
          </p:cNvPr>
          <p:cNvSpPr txBox="1"/>
          <p:nvPr/>
        </p:nvSpPr>
        <p:spPr>
          <a:xfrm>
            <a:off x="3673019" y="2825560"/>
            <a:ext cx="814097" cy="461665"/>
          </a:xfrm>
          <a:prstGeom prst="rect">
            <a:avLst/>
          </a:prstGeom>
          <a:noFill/>
        </p:spPr>
        <p:txBody>
          <a:bodyPr wrap="square" rtlCol="0">
            <a:spAutoFit/>
          </a:bodyPr>
          <a:lstStyle/>
          <a:p>
            <a:r>
              <a:rPr lang="en-GB" sz="2400" dirty="0">
                <a:solidFill>
                  <a:schemeClr val="accent1"/>
                </a:solidFill>
              </a:rPr>
              <a:t>90</a:t>
            </a:r>
          </a:p>
        </p:txBody>
      </p:sp>
      <p:sp>
        <p:nvSpPr>
          <p:cNvPr id="21" name="Oval 20">
            <a:extLst>
              <a:ext uri="{FF2B5EF4-FFF2-40B4-BE49-F238E27FC236}">
                <a16:creationId xmlns:a16="http://schemas.microsoft.com/office/drawing/2014/main" id="{A0BCB689-ADEA-495C-89CF-9C95FB05BB4A}"/>
              </a:ext>
            </a:extLst>
          </p:cNvPr>
          <p:cNvSpPr/>
          <p:nvPr/>
        </p:nvSpPr>
        <p:spPr>
          <a:xfrm>
            <a:off x="4885321" y="3357524"/>
            <a:ext cx="522541" cy="35668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35D3BCDE-2446-4495-B479-A807DAD275F5}"/>
              </a:ext>
            </a:extLst>
          </p:cNvPr>
          <p:cNvSpPr/>
          <p:nvPr/>
        </p:nvSpPr>
        <p:spPr>
          <a:xfrm>
            <a:off x="7413799" y="627130"/>
            <a:ext cx="1757910" cy="830997"/>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1630118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1" nodeType="clickEffect">
                                  <p:stCondLst>
                                    <p:cond delay="0"/>
                                  </p:stCondLst>
                                  <p:childTnLst>
                                    <p:animEffect transition="out" filter="fade">
                                      <p:cBhvr>
                                        <p:cTn id="26" dur="500"/>
                                        <p:tgtEl>
                                          <p:spTgt spid="21"/>
                                        </p:tgtEl>
                                      </p:cBhvr>
                                    </p:animEffect>
                                    <p:set>
                                      <p:cBhvr>
                                        <p:cTn id="27" dur="1" fill="hold">
                                          <p:stCondLst>
                                            <p:cond delay="499"/>
                                          </p:stCondLst>
                                        </p:cTn>
                                        <p:tgtEl>
                                          <p:spTgt spid="21"/>
                                        </p:tgtEl>
                                        <p:attrNameLst>
                                          <p:attrName>style.visibility</p:attrName>
                                        </p:attrNameLst>
                                      </p:cBhvr>
                                      <p:to>
                                        <p:strVal val="hidden"/>
                                      </p:to>
                                    </p:set>
                                  </p:childTnLst>
                                </p:cTn>
                              </p:par>
                              <p:par>
                                <p:cTn id="28" presetID="10" presetClass="entr" presetSubtype="0" fill="hold" grpId="0" nodeType="with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fade">
                                      <p:cBhvr>
                                        <p:cTn id="30" dur="500"/>
                                        <p:tgtEl>
                                          <p:spTgt spid="22"/>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500"/>
                                        <p:tgtEl>
                                          <p:spTgt spid="14"/>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500"/>
                                        <p:tgtEl>
                                          <p:spTgt spid="12"/>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500"/>
                                        <p:tgtEl>
                                          <p:spTgt spid="13"/>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fade">
                                      <p:cBhvr>
                                        <p:cTn id="50" dur="500"/>
                                        <p:tgtEl>
                                          <p:spTgt spid="15"/>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500"/>
                                        <p:tgtEl>
                                          <p:spTgt spid="16"/>
                                        </p:tgtEl>
                                      </p:cBhvr>
                                    </p:animEffect>
                                  </p:childTnLst>
                                </p:cTn>
                              </p:par>
                              <p:par>
                                <p:cTn id="56" presetID="10" presetClass="exit" presetSubtype="0" fill="hold" grpId="1" nodeType="withEffect">
                                  <p:stCondLst>
                                    <p:cond delay="0"/>
                                  </p:stCondLst>
                                  <p:childTnLst>
                                    <p:animEffect transition="out" filter="fade">
                                      <p:cBhvr>
                                        <p:cTn id="57" dur="500"/>
                                        <p:tgtEl>
                                          <p:spTgt spid="22"/>
                                        </p:tgtEl>
                                      </p:cBhvr>
                                    </p:animEffect>
                                    <p:set>
                                      <p:cBhvr>
                                        <p:cTn id="58" dur="1" fill="hold">
                                          <p:stCondLst>
                                            <p:cond delay="499"/>
                                          </p:stCondLst>
                                        </p:cTn>
                                        <p:tgtEl>
                                          <p:spTgt spid="22"/>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17"/>
                                        </p:tgtEl>
                                        <p:attrNameLst>
                                          <p:attrName>style.visibility</p:attrName>
                                        </p:attrNameLst>
                                      </p:cBhvr>
                                      <p:to>
                                        <p:strVal val="visible"/>
                                      </p:to>
                                    </p:set>
                                    <p:animEffect transition="in" filter="fade">
                                      <p:cBhvr>
                                        <p:cTn id="63" dur="500"/>
                                        <p:tgtEl>
                                          <p:spTgt spid="17"/>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18"/>
                                        </p:tgtEl>
                                        <p:attrNameLst>
                                          <p:attrName>style.visibility</p:attrName>
                                        </p:attrNameLst>
                                      </p:cBhvr>
                                      <p:to>
                                        <p:strVal val="visible"/>
                                      </p:to>
                                    </p:set>
                                    <p:animEffect transition="in" filter="fade">
                                      <p:cBhvr>
                                        <p:cTn id="68" dur="500"/>
                                        <p:tgtEl>
                                          <p:spTgt spid="18"/>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19"/>
                                        </p:tgtEl>
                                        <p:attrNameLst>
                                          <p:attrName>style.visibility</p:attrName>
                                        </p:attrNameLst>
                                      </p:cBhvr>
                                      <p:to>
                                        <p:strVal val="visible"/>
                                      </p:to>
                                    </p:set>
                                    <p:animEffect transition="in" filter="fade">
                                      <p:cBhvr>
                                        <p:cTn id="73" dur="500"/>
                                        <p:tgtEl>
                                          <p:spTgt spid="19"/>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20"/>
                                        </p:tgtEl>
                                        <p:attrNameLst>
                                          <p:attrName>style.visibility</p:attrName>
                                        </p:attrNameLst>
                                      </p:cBhvr>
                                      <p:to>
                                        <p:strVal val="visible"/>
                                      </p:to>
                                    </p:set>
                                    <p:animEffect transition="in" filter="fade">
                                      <p:cBhvr>
                                        <p:cTn id="7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P spid="14" grpId="0"/>
      <p:bldP spid="15" grpId="0"/>
      <p:bldP spid="16" grpId="0"/>
      <p:bldP spid="17" grpId="0"/>
      <p:bldP spid="18" grpId="0"/>
      <p:bldP spid="19" grpId="0"/>
      <p:bldP spid="20" grpId="0"/>
      <p:bldP spid="21" grpId="0" animBg="1"/>
      <p:bldP spid="21" grpId="1" animBg="1"/>
      <p:bldP spid="22" grpId="0" animBg="1"/>
      <p:bldP spid="22"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0990789-728E-D110-CD35-10215F902A16}"/>
              </a:ext>
            </a:extLst>
          </p:cNvPr>
          <p:cNvPicPr>
            <a:picLocks noChangeAspect="1"/>
          </p:cNvPicPr>
          <p:nvPr/>
        </p:nvPicPr>
        <p:blipFill>
          <a:blip r:embed="rId2"/>
          <a:stretch>
            <a:fillRect/>
          </a:stretch>
        </p:blipFill>
        <p:spPr>
          <a:xfrm>
            <a:off x="114300" y="1555206"/>
            <a:ext cx="6544588" cy="4610743"/>
          </a:xfrm>
          <a:prstGeom prst="rect">
            <a:avLst/>
          </a:prstGeom>
        </p:spPr>
      </p:pic>
      <p:sp>
        <p:nvSpPr>
          <p:cNvPr id="4" name="TextBox 3">
            <a:extLst>
              <a:ext uri="{FF2B5EF4-FFF2-40B4-BE49-F238E27FC236}">
                <a16:creationId xmlns:a16="http://schemas.microsoft.com/office/drawing/2014/main" id="{F0A8C02E-9D16-E6E9-AA56-F52280ADB1DD}"/>
              </a:ext>
            </a:extLst>
          </p:cNvPr>
          <p:cNvSpPr txBox="1"/>
          <p:nvPr/>
        </p:nvSpPr>
        <p:spPr>
          <a:xfrm>
            <a:off x="114300" y="91440"/>
            <a:ext cx="11064240" cy="646331"/>
          </a:xfrm>
          <a:prstGeom prst="rect">
            <a:avLst/>
          </a:prstGeom>
          <a:noFill/>
        </p:spPr>
        <p:txBody>
          <a:bodyPr wrap="square" rtlCol="0">
            <a:spAutoFit/>
          </a:bodyPr>
          <a:lstStyle/>
          <a:p>
            <a:r>
              <a:rPr lang="en-GB" sz="3600" b="1" u="sng" dirty="0"/>
              <a:t>TITLE: Estimating a mean from grouped data</a:t>
            </a:r>
          </a:p>
        </p:txBody>
      </p:sp>
      <p:sp>
        <p:nvSpPr>
          <p:cNvPr id="5" name="TextBox 4">
            <a:extLst>
              <a:ext uri="{FF2B5EF4-FFF2-40B4-BE49-F238E27FC236}">
                <a16:creationId xmlns:a16="http://schemas.microsoft.com/office/drawing/2014/main" id="{9FE4E47F-62BC-7F07-CEB6-8565369FB257}"/>
              </a:ext>
            </a:extLst>
          </p:cNvPr>
          <p:cNvSpPr txBox="1"/>
          <p:nvPr/>
        </p:nvSpPr>
        <p:spPr>
          <a:xfrm>
            <a:off x="262890" y="737771"/>
            <a:ext cx="6640830" cy="1077218"/>
          </a:xfrm>
          <a:prstGeom prst="rect">
            <a:avLst/>
          </a:prstGeom>
          <a:noFill/>
        </p:spPr>
        <p:txBody>
          <a:bodyPr wrap="square" rtlCol="0">
            <a:spAutoFit/>
          </a:bodyPr>
          <a:lstStyle/>
          <a:p>
            <a:r>
              <a:rPr lang="en-GB" sz="3200" dirty="0"/>
              <a:t>Find an estimate of the mean age for people at Wollaton Park on Sunday</a:t>
            </a:r>
          </a:p>
        </p:txBody>
      </p:sp>
      <p:sp>
        <p:nvSpPr>
          <p:cNvPr id="6" name="TextBox 5">
            <a:extLst>
              <a:ext uri="{FF2B5EF4-FFF2-40B4-BE49-F238E27FC236}">
                <a16:creationId xmlns:a16="http://schemas.microsoft.com/office/drawing/2014/main" id="{EE3DC126-EDA1-1771-985E-D7D13000F9AD}"/>
              </a:ext>
            </a:extLst>
          </p:cNvPr>
          <p:cNvSpPr txBox="1"/>
          <p:nvPr/>
        </p:nvSpPr>
        <p:spPr>
          <a:xfrm>
            <a:off x="6949440" y="2015550"/>
            <a:ext cx="4229100" cy="1384995"/>
          </a:xfrm>
          <a:prstGeom prst="rect">
            <a:avLst/>
          </a:prstGeom>
          <a:noFill/>
        </p:spPr>
        <p:txBody>
          <a:bodyPr wrap="square" rtlCol="0">
            <a:spAutoFit/>
          </a:bodyPr>
          <a:lstStyle/>
          <a:p>
            <a:r>
              <a:rPr lang="en-GB" sz="2800" dirty="0"/>
              <a:t>The modal class will be here as this is group with most people in 10≤a&lt;20</a:t>
            </a:r>
          </a:p>
        </p:txBody>
      </p:sp>
      <p:cxnSp>
        <p:nvCxnSpPr>
          <p:cNvPr id="8" name="Straight Arrow Connector 7">
            <a:extLst>
              <a:ext uri="{FF2B5EF4-FFF2-40B4-BE49-F238E27FC236}">
                <a16:creationId xmlns:a16="http://schemas.microsoft.com/office/drawing/2014/main" id="{C9FA8F26-0683-019A-1863-AECD83A0CDD0}"/>
              </a:ext>
            </a:extLst>
          </p:cNvPr>
          <p:cNvCxnSpPr/>
          <p:nvPr/>
        </p:nvCxnSpPr>
        <p:spPr>
          <a:xfrm flipH="1">
            <a:off x="2857500" y="2331720"/>
            <a:ext cx="4171950" cy="674370"/>
          </a:xfrm>
          <a:prstGeom prst="straightConnector1">
            <a:avLst/>
          </a:prstGeom>
          <a:ln w="57150" cap="flat" cmpd="sng" algn="ctr">
            <a:solidFill>
              <a:schemeClr val="accent4"/>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9" name="Rectangle 8">
            <a:extLst>
              <a:ext uri="{FF2B5EF4-FFF2-40B4-BE49-F238E27FC236}">
                <a16:creationId xmlns:a16="http://schemas.microsoft.com/office/drawing/2014/main" id="{30E8950A-49A0-4F38-E920-4C3495E5D9B2}"/>
              </a:ext>
            </a:extLst>
          </p:cNvPr>
          <p:cNvSpPr/>
          <p:nvPr/>
        </p:nvSpPr>
        <p:spPr>
          <a:xfrm>
            <a:off x="57150" y="737771"/>
            <a:ext cx="11064240" cy="5514439"/>
          </a:xfrm>
          <a:prstGeom prst="rect">
            <a:avLst/>
          </a:prstGeom>
          <a:noFill/>
          <a:ln w="762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799688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D37FDAB-D64F-8E82-6CBA-1D8C64EDB59C}"/>
              </a:ext>
            </a:extLst>
          </p:cNvPr>
          <p:cNvPicPr>
            <a:picLocks noChangeAspect="1"/>
          </p:cNvPicPr>
          <p:nvPr/>
        </p:nvPicPr>
        <p:blipFill>
          <a:blip r:embed="rId2"/>
          <a:stretch>
            <a:fillRect/>
          </a:stretch>
        </p:blipFill>
        <p:spPr>
          <a:xfrm>
            <a:off x="312202" y="80010"/>
            <a:ext cx="5612144" cy="3817620"/>
          </a:xfrm>
          <a:prstGeom prst="rect">
            <a:avLst/>
          </a:prstGeom>
        </p:spPr>
      </p:pic>
      <p:pic>
        <p:nvPicPr>
          <p:cNvPr id="4" name="Picture 3">
            <a:extLst>
              <a:ext uri="{FF2B5EF4-FFF2-40B4-BE49-F238E27FC236}">
                <a16:creationId xmlns:a16="http://schemas.microsoft.com/office/drawing/2014/main" id="{EFC79E64-1E85-AECE-6B76-E52AE97648C1}"/>
              </a:ext>
            </a:extLst>
          </p:cNvPr>
          <p:cNvPicPr>
            <a:picLocks noChangeAspect="1"/>
          </p:cNvPicPr>
          <p:nvPr/>
        </p:nvPicPr>
        <p:blipFill>
          <a:blip r:embed="rId3"/>
          <a:stretch>
            <a:fillRect/>
          </a:stretch>
        </p:blipFill>
        <p:spPr>
          <a:xfrm>
            <a:off x="5095518" y="2041247"/>
            <a:ext cx="6137761" cy="3942035"/>
          </a:xfrm>
          <a:prstGeom prst="rect">
            <a:avLst/>
          </a:prstGeom>
        </p:spPr>
      </p:pic>
      <p:sp>
        <p:nvSpPr>
          <p:cNvPr id="5" name="TextBox 4">
            <a:extLst>
              <a:ext uri="{FF2B5EF4-FFF2-40B4-BE49-F238E27FC236}">
                <a16:creationId xmlns:a16="http://schemas.microsoft.com/office/drawing/2014/main" id="{4708D0F2-5DD8-9584-1706-9FF6CAFB9687}"/>
              </a:ext>
            </a:extLst>
          </p:cNvPr>
          <p:cNvSpPr txBox="1"/>
          <p:nvPr/>
        </p:nvSpPr>
        <p:spPr>
          <a:xfrm>
            <a:off x="6450536" y="1263551"/>
            <a:ext cx="3905044" cy="646331"/>
          </a:xfrm>
          <a:prstGeom prst="rect">
            <a:avLst/>
          </a:prstGeom>
          <a:noFill/>
        </p:spPr>
        <p:txBody>
          <a:bodyPr wrap="square" rtlCol="0">
            <a:spAutoFit/>
          </a:bodyPr>
          <a:lstStyle/>
          <a:p>
            <a:r>
              <a:rPr lang="en-GB" sz="3600" b="1" u="sng" dirty="0"/>
              <a:t>Challenge Problem</a:t>
            </a:r>
          </a:p>
        </p:txBody>
      </p:sp>
    </p:spTree>
    <p:extLst>
      <p:ext uri="{BB962C8B-B14F-4D97-AF65-F5344CB8AC3E}">
        <p14:creationId xmlns:p14="http://schemas.microsoft.com/office/powerpoint/2010/main" val="16664294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32BCBDE-596A-A733-378E-E2E066AED78B}"/>
              </a:ext>
            </a:extLst>
          </p:cNvPr>
          <p:cNvPicPr>
            <a:picLocks noChangeAspect="1"/>
          </p:cNvPicPr>
          <p:nvPr/>
        </p:nvPicPr>
        <p:blipFill>
          <a:blip r:embed="rId2"/>
          <a:stretch>
            <a:fillRect/>
          </a:stretch>
        </p:blipFill>
        <p:spPr>
          <a:xfrm>
            <a:off x="1172080" y="0"/>
            <a:ext cx="9847839" cy="6858000"/>
          </a:xfrm>
          <a:prstGeom prst="rect">
            <a:avLst/>
          </a:prstGeom>
        </p:spPr>
      </p:pic>
    </p:spTree>
    <p:extLst>
      <p:ext uri="{BB962C8B-B14F-4D97-AF65-F5344CB8AC3E}">
        <p14:creationId xmlns:p14="http://schemas.microsoft.com/office/powerpoint/2010/main" val="23182618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D7091F-E68C-ADCE-5A03-AD296694E11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F62BA14-7567-FE14-B7CF-29AC7CEE5D05}"/>
              </a:ext>
            </a:extLst>
          </p:cNvPr>
          <p:cNvSpPr txBox="1"/>
          <p:nvPr/>
        </p:nvSpPr>
        <p:spPr>
          <a:xfrm>
            <a:off x="205740" y="562573"/>
            <a:ext cx="10915650" cy="3785652"/>
          </a:xfrm>
          <a:prstGeom prst="rect">
            <a:avLst/>
          </a:prstGeom>
          <a:noFill/>
        </p:spPr>
        <p:txBody>
          <a:bodyPr wrap="square" rtlCol="0">
            <a:spAutoFit/>
          </a:bodyPr>
          <a:lstStyle/>
          <a:p>
            <a:r>
              <a:rPr lang="en-US" sz="4800" dirty="0">
                <a:latin typeface="Calibri" panose="020F0502020204030204" pitchFamily="34" charset="0"/>
                <a:cs typeface="Calibri" panose="020F0502020204030204" pitchFamily="34" charset="0"/>
              </a:rPr>
              <a:t>Find the number halfway between each pair of numbers. </a:t>
            </a:r>
          </a:p>
          <a:p>
            <a:pPr marL="514350" indent="-514350">
              <a:buFontTx/>
              <a:buAutoNum type="arabicParenR"/>
            </a:pPr>
            <a:endParaRPr lang="en-US" sz="4800" dirty="0">
              <a:latin typeface="Calibri" panose="020F0502020204030204" pitchFamily="34" charset="0"/>
              <a:cs typeface="Calibri" panose="020F0502020204030204" pitchFamily="34" charset="0"/>
            </a:endParaRPr>
          </a:p>
          <a:p>
            <a:pPr marL="514350" indent="-514350">
              <a:buFontTx/>
              <a:buAutoNum type="arabicParenR"/>
            </a:pPr>
            <a:endParaRPr lang="en-US" sz="4800" dirty="0">
              <a:latin typeface="Calibri" panose="020F0502020204030204" pitchFamily="34" charset="0"/>
              <a:cs typeface="Calibri" panose="020F0502020204030204" pitchFamily="34" charset="0"/>
            </a:endParaRPr>
          </a:p>
          <a:p>
            <a:endParaRPr lang="en-US" sz="4800" dirty="0">
              <a:latin typeface="Calibri" panose="020F0502020204030204" pitchFamily="34" charset="0"/>
              <a:cs typeface="Calibri" panose="020F0502020204030204" pitchFamily="34" charset="0"/>
            </a:endParaRPr>
          </a:p>
        </p:txBody>
      </p:sp>
      <p:sp>
        <p:nvSpPr>
          <p:cNvPr id="9" name="Rounded Rectangle 18">
            <a:extLst>
              <a:ext uri="{FF2B5EF4-FFF2-40B4-BE49-F238E27FC236}">
                <a16:creationId xmlns:a16="http://schemas.microsoft.com/office/drawing/2014/main" id="{69E5B2EA-D010-4775-4002-79D4BF12B454}"/>
              </a:ext>
            </a:extLst>
          </p:cNvPr>
          <p:cNvSpPr/>
          <p:nvPr/>
        </p:nvSpPr>
        <p:spPr>
          <a:xfrm>
            <a:off x="2770543" y="2429428"/>
            <a:ext cx="1739318" cy="508431"/>
          </a:xfrm>
          <a:prstGeom prst="roundRect">
            <a:avLst/>
          </a:prstGeom>
          <a:solidFill>
            <a:schemeClr val="accent6">
              <a:lumMod val="40000"/>
              <a:lumOff val="60000"/>
            </a:schemeClr>
          </a:solid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0 and 10</a:t>
            </a:r>
            <a:endParaRPr lang="en-GB" sz="2800" dirty="0">
              <a:solidFill>
                <a:schemeClr val="tx1"/>
              </a:solidFill>
            </a:endParaRPr>
          </a:p>
        </p:txBody>
      </p:sp>
      <p:sp>
        <p:nvSpPr>
          <p:cNvPr id="10" name="Rounded Rectangle 18">
            <a:extLst>
              <a:ext uri="{FF2B5EF4-FFF2-40B4-BE49-F238E27FC236}">
                <a16:creationId xmlns:a16="http://schemas.microsoft.com/office/drawing/2014/main" id="{8608C77D-7E31-FB45-CF03-5E550BBBB32C}"/>
              </a:ext>
            </a:extLst>
          </p:cNvPr>
          <p:cNvSpPr/>
          <p:nvPr/>
        </p:nvSpPr>
        <p:spPr>
          <a:xfrm>
            <a:off x="4824105" y="2429428"/>
            <a:ext cx="1739318" cy="508431"/>
          </a:xfrm>
          <a:prstGeom prst="roundRect">
            <a:avLst/>
          </a:prstGeom>
          <a:solidFill>
            <a:schemeClr val="accent6">
              <a:lumMod val="40000"/>
              <a:lumOff val="60000"/>
            </a:schemeClr>
          </a:solid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11 and 20</a:t>
            </a:r>
            <a:endParaRPr lang="en-GB" sz="2800" dirty="0">
              <a:solidFill>
                <a:schemeClr val="tx1"/>
              </a:solidFill>
            </a:endParaRPr>
          </a:p>
        </p:txBody>
      </p:sp>
      <p:sp>
        <p:nvSpPr>
          <p:cNvPr id="11" name="Rounded Rectangle 18">
            <a:extLst>
              <a:ext uri="{FF2B5EF4-FFF2-40B4-BE49-F238E27FC236}">
                <a16:creationId xmlns:a16="http://schemas.microsoft.com/office/drawing/2014/main" id="{6CBAE079-3C23-3F36-BB01-D5AD5942AEB6}"/>
              </a:ext>
            </a:extLst>
          </p:cNvPr>
          <p:cNvSpPr/>
          <p:nvPr/>
        </p:nvSpPr>
        <p:spPr>
          <a:xfrm>
            <a:off x="6877667" y="2429428"/>
            <a:ext cx="1739318" cy="508431"/>
          </a:xfrm>
          <a:prstGeom prst="roundRect">
            <a:avLst/>
          </a:prstGeom>
          <a:solidFill>
            <a:schemeClr val="accent6">
              <a:lumMod val="40000"/>
              <a:lumOff val="60000"/>
            </a:schemeClr>
          </a:solid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21 and 40</a:t>
            </a:r>
            <a:endParaRPr lang="en-GB" sz="2800" dirty="0">
              <a:solidFill>
                <a:schemeClr val="tx1"/>
              </a:solidFill>
            </a:endParaRPr>
          </a:p>
        </p:txBody>
      </p:sp>
      <p:sp>
        <p:nvSpPr>
          <p:cNvPr id="19" name="TextBox 18">
            <a:extLst>
              <a:ext uri="{FF2B5EF4-FFF2-40B4-BE49-F238E27FC236}">
                <a16:creationId xmlns:a16="http://schemas.microsoft.com/office/drawing/2014/main" id="{57749ED2-B050-2348-2AA0-51BBD88EBA63}"/>
              </a:ext>
            </a:extLst>
          </p:cNvPr>
          <p:cNvSpPr txBox="1"/>
          <p:nvPr/>
        </p:nvSpPr>
        <p:spPr>
          <a:xfrm>
            <a:off x="3471712" y="3005763"/>
            <a:ext cx="439514" cy="461665"/>
          </a:xfrm>
          <a:prstGeom prst="rect">
            <a:avLst/>
          </a:prstGeom>
          <a:noFill/>
        </p:spPr>
        <p:txBody>
          <a:bodyPr wrap="square" rtlCol="0">
            <a:spAutoFit/>
          </a:bodyPr>
          <a:lstStyle/>
          <a:p>
            <a:r>
              <a:rPr lang="en-US" sz="2400" dirty="0">
                <a:solidFill>
                  <a:schemeClr val="accent1"/>
                </a:solidFill>
              </a:rPr>
              <a:t>5</a:t>
            </a:r>
            <a:endParaRPr lang="en-GB" sz="2400" dirty="0">
              <a:solidFill>
                <a:schemeClr val="accent1"/>
              </a:solidFill>
            </a:endParaRPr>
          </a:p>
        </p:txBody>
      </p:sp>
      <p:sp>
        <p:nvSpPr>
          <p:cNvPr id="20" name="TextBox 19">
            <a:extLst>
              <a:ext uri="{FF2B5EF4-FFF2-40B4-BE49-F238E27FC236}">
                <a16:creationId xmlns:a16="http://schemas.microsoft.com/office/drawing/2014/main" id="{BD0842C8-4293-9735-C5B5-607F3A49DF6D}"/>
              </a:ext>
            </a:extLst>
          </p:cNvPr>
          <p:cNvSpPr txBox="1"/>
          <p:nvPr/>
        </p:nvSpPr>
        <p:spPr>
          <a:xfrm>
            <a:off x="5284421" y="2967335"/>
            <a:ext cx="1279002" cy="461665"/>
          </a:xfrm>
          <a:prstGeom prst="rect">
            <a:avLst/>
          </a:prstGeom>
          <a:noFill/>
        </p:spPr>
        <p:txBody>
          <a:bodyPr wrap="square" rtlCol="0">
            <a:spAutoFit/>
          </a:bodyPr>
          <a:lstStyle/>
          <a:p>
            <a:r>
              <a:rPr lang="en-US" sz="2400" dirty="0">
                <a:solidFill>
                  <a:schemeClr val="accent1"/>
                </a:solidFill>
              </a:rPr>
              <a:t>15.5</a:t>
            </a:r>
            <a:endParaRPr lang="en-GB" sz="2400" dirty="0">
              <a:solidFill>
                <a:schemeClr val="accent1"/>
              </a:solidFill>
            </a:endParaRPr>
          </a:p>
        </p:txBody>
      </p:sp>
      <p:sp>
        <p:nvSpPr>
          <p:cNvPr id="21" name="TextBox 20">
            <a:extLst>
              <a:ext uri="{FF2B5EF4-FFF2-40B4-BE49-F238E27FC236}">
                <a16:creationId xmlns:a16="http://schemas.microsoft.com/office/drawing/2014/main" id="{BA083E6A-4049-2773-99B0-ECCEF6115D6D}"/>
              </a:ext>
            </a:extLst>
          </p:cNvPr>
          <p:cNvSpPr txBox="1"/>
          <p:nvPr/>
        </p:nvSpPr>
        <p:spPr>
          <a:xfrm>
            <a:off x="7337983" y="2967335"/>
            <a:ext cx="1279002" cy="461665"/>
          </a:xfrm>
          <a:prstGeom prst="rect">
            <a:avLst/>
          </a:prstGeom>
          <a:noFill/>
        </p:spPr>
        <p:txBody>
          <a:bodyPr wrap="square" rtlCol="0">
            <a:spAutoFit/>
          </a:bodyPr>
          <a:lstStyle/>
          <a:p>
            <a:r>
              <a:rPr lang="en-US" sz="2400" dirty="0">
                <a:solidFill>
                  <a:schemeClr val="accent1"/>
                </a:solidFill>
              </a:rPr>
              <a:t>30.5</a:t>
            </a:r>
            <a:endParaRPr lang="en-GB" sz="2400" dirty="0">
              <a:solidFill>
                <a:schemeClr val="accent1"/>
              </a:solidFill>
            </a:endParaRPr>
          </a:p>
        </p:txBody>
      </p:sp>
    </p:spTree>
    <p:custDataLst>
      <p:tags r:id="rId1"/>
    </p:custDataLst>
    <p:extLst>
      <p:ext uri="{BB962C8B-B14F-4D97-AF65-F5344CB8AC3E}">
        <p14:creationId xmlns:p14="http://schemas.microsoft.com/office/powerpoint/2010/main" val="2366055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EAE3654-E6B2-B0A1-4A98-CAB6E44CB6B1}"/>
              </a:ext>
            </a:extLst>
          </p:cNvPr>
          <p:cNvPicPr>
            <a:picLocks noChangeAspect="1"/>
          </p:cNvPicPr>
          <p:nvPr/>
        </p:nvPicPr>
        <p:blipFill>
          <a:blip r:embed="rId2"/>
          <a:stretch>
            <a:fillRect/>
          </a:stretch>
        </p:blipFill>
        <p:spPr>
          <a:xfrm>
            <a:off x="1028402" y="0"/>
            <a:ext cx="10135195" cy="6858000"/>
          </a:xfrm>
          <a:prstGeom prst="rect">
            <a:avLst/>
          </a:prstGeom>
        </p:spPr>
      </p:pic>
    </p:spTree>
    <p:extLst>
      <p:ext uri="{BB962C8B-B14F-4D97-AF65-F5344CB8AC3E}">
        <p14:creationId xmlns:p14="http://schemas.microsoft.com/office/powerpoint/2010/main" val="29688714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001000" y="-31750"/>
            <a:ext cx="3971925" cy="490537"/>
          </a:xfrm>
        </p:spPr>
        <p:txBody>
          <a:bodyPr/>
          <a:lstStyle/>
          <a:p>
            <a:r>
              <a:rPr lang="en-GB" b="1" dirty="0"/>
              <a:t>True or False </a:t>
            </a:r>
          </a:p>
        </p:txBody>
      </p:sp>
      <p:sp>
        <p:nvSpPr>
          <p:cNvPr id="3" name="Content Placeholder 2"/>
          <p:cNvSpPr>
            <a:spLocks noGrp="1"/>
          </p:cNvSpPr>
          <p:nvPr>
            <p:ph idx="4294967295"/>
          </p:nvPr>
        </p:nvSpPr>
        <p:spPr>
          <a:xfrm>
            <a:off x="-409913" y="147451"/>
            <a:ext cx="8229600" cy="4525963"/>
          </a:xfrm>
        </p:spPr>
        <p:txBody>
          <a:bodyPr/>
          <a:lstStyle/>
          <a:p>
            <a:pPr marL="0" indent="0" algn="ctr">
              <a:buNone/>
            </a:pPr>
            <a:r>
              <a:rPr lang="en-GB" sz="2000" dirty="0"/>
              <a:t>This data set represents the heights of London’s tallest structures. </a:t>
            </a:r>
          </a:p>
          <a:p>
            <a:pPr marL="0" indent="0" algn="ctr">
              <a:buNone/>
            </a:pPr>
            <a:endParaRPr lang="en-GB" sz="2000" dirty="0"/>
          </a:p>
          <a:p>
            <a:pPr marL="0" indent="0" algn="ctr">
              <a:buNone/>
            </a:pPr>
            <a:endParaRPr lang="en-GB" sz="2000" dirty="0"/>
          </a:p>
          <a:p>
            <a:pPr marL="0" indent="0" algn="ctr">
              <a:buNone/>
            </a:pPr>
            <a:endParaRPr lang="en-GB" sz="2000" dirty="0"/>
          </a:p>
          <a:p>
            <a:pPr marL="0" indent="0" algn="ctr">
              <a:buNone/>
            </a:pPr>
            <a:endParaRPr lang="en-GB" sz="2000" dirty="0"/>
          </a:p>
          <a:p>
            <a:pPr marL="0" indent="0" algn="ctr">
              <a:buNone/>
            </a:pPr>
            <a:endParaRPr lang="en-GB" sz="2000" dirty="0"/>
          </a:p>
          <a:p>
            <a:pPr marL="0" indent="0" algn="ctr">
              <a:buNone/>
            </a:pPr>
            <a:endParaRPr lang="en-GB" sz="2000" dirty="0"/>
          </a:p>
          <a:p>
            <a:pPr marL="0" indent="0" algn="ctr">
              <a:buNone/>
            </a:pPr>
            <a:endParaRPr lang="en-GB" sz="2000" dirty="0"/>
          </a:p>
          <a:p>
            <a:pPr marL="0" indent="0" algn="ctr">
              <a:buNone/>
            </a:pPr>
            <a:endParaRPr lang="en-GB" sz="2000" dirty="0"/>
          </a:p>
          <a:p>
            <a:pPr marL="0" indent="0" algn="ctr">
              <a:buNone/>
            </a:pPr>
            <a:endParaRPr lang="en-GB" sz="2000" b="1"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5501" y="678034"/>
            <a:ext cx="3732573" cy="37325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966" y="678034"/>
            <a:ext cx="1856780" cy="55019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60401" y="842402"/>
            <a:ext cx="4451779" cy="48578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480601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52775" y="638298"/>
            <a:ext cx="2943225" cy="2943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1394" y="638298"/>
            <a:ext cx="1542438" cy="45704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17965" y="692016"/>
            <a:ext cx="2319221" cy="25307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8" name="Picture 2" descr="C:\Users\lelder\AppData\Local\Microsoft\Windows\Temporary Internet Files\Content.IE5\0DL4LREU\ok[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77340" y="1001283"/>
            <a:ext cx="371053" cy="37105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C:\Users\lelder\AppData\Local\Microsoft\Windows\Temporary Internet Files\Content.IE5\0DL4LREU\ok[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77340" y="3254103"/>
            <a:ext cx="371053" cy="37105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C:\Users\lelder\AppData\Local\Microsoft\Windows\Temporary Internet Files\Content.IE5\0DL4LREU\ok[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334377" y="897028"/>
            <a:ext cx="371053" cy="37105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C:\Users\lelder\AppData\Local\Microsoft\Windows\Temporary Internet Files\Content.IE5\0DL4LREU\ok[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334376" y="1453607"/>
            <a:ext cx="371053" cy="3710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10820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2DAA284-83CD-4A3C-7232-FE249C5AB29B}"/>
              </a:ext>
            </a:extLst>
          </p:cNvPr>
          <p:cNvSpPr>
            <a:spLocks noGrp="1"/>
          </p:cNvSpPr>
          <p:nvPr>
            <p:ph type="body" sz="quarter" idx="11"/>
          </p:nvPr>
        </p:nvSpPr>
        <p:spPr/>
        <p:txBody>
          <a:bodyPr lIns="68580" tIns="34290" rIns="68580" bIns="34290" anchor="t"/>
          <a:lstStyle/>
          <a:p>
            <a:pPr marL="170974" indent="-170974"/>
            <a:r>
              <a:rPr lang="en-GB">
                <a:latin typeface="Comic Sans MS"/>
              </a:rPr>
              <a:t>Research &amp; Development Manager</a:t>
            </a:r>
            <a:endParaRPr lang="en-GB"/>
          </a:p>
        </p:txBody>
      </p:sp>
      <p:sp>
        <p:nvSpPr>
          <p:cNvPr id="4" name="Text Placeholder 3">
            <a:extLst>
              <a:ext uri="{FF2B5EF4-FFF2-40B4-BE49-F238E27FC236}">
                <a16:creationId xmlns:a16="http://schemas.microsoft.com/office/drawing/2014/main" id="{60822E50-0D80-DB30-C2E2-265E30FB16AF}"/>
              </a:ext>
            </a:extLst>
          </p:cNvPr>
          <p:cNvSpPr>
            <a:spLocks noGrp="1"/>
          </p:cNvSpPr>
          <p:nvPr>
            <p:ph type="body" sz="quarter" idx="16"/>
          </p:nvPr>
        </p:nvSpPr>
        <p:spPr>
          <a:xfrm>
            <a:off x="8518523" y="1736710"/>
            <a:ext cx="3046797" cy="3168665"/>
          </a:xfrm>
        </p:spPr>
        <p:txBody>
          <a:bodyPr lIns="68580" tIns="34290" rIns="68580" bIns="34290" anchor="t"/>
          <a:lstStyle/>
          <a:p>
            <a:pPr marL="170974" indent="-170974"/>
            <a:r>
              <a:rPr lang="en-GB" sz="1800" dirty="0">
                <a:latin typeface="Comic Sans MS"/>
              </a:rPr>
              <a:t>Budgeting and forecasting</a:t>
            </a:r>
            <a:endParaRPr lang="en-GB" sz="1800" dirty="0"/>
          </a:p>
          <a:p>
            <a:pPr marL="170974" indent="-170974"/>
            <a:r>
              <a:rPr lang="en-GB" sz="1800" dirty="0">
                <a:latin typeface="Comic Sans MS"/>
              </a:rPr>
              <a:t>Modelling Systems</a:t>
            </a:r>
          </a:p>
          <a:p>
            <a:pPr marL="170974" indent="-170974"/>
            <a:r>
              <a:rPr lang="en-GB" sz="1800" dirty="0">
                <a:latin typeface="Comic Sans MS"/>
              </a:rPr>
              <a:t>Heat &amp; Mass processes</a:t>
            </a:r>
          </a:p>
          <a:p>
            <a:pPr marL="170974" indent="-170974"/>
            <a:r>
              <a:rPr lang="en-GB" sz="1800" dirty="0">
                <a:latin typeface="Comic Sans MS"/>
              </a:rPr>
              <a:t>Thermal design</a:t>
            </a:r>
          </a:p>
          <a:p>
            <a:pPr marL="170974" indent="-170974"/>
            <a:r>
              <a:rPr lang="en-GB" sz="1800" dirty="0">
                <a:latin typeface="Comic Sans MS"/>
              </a:rPr>
              <a:t>Business evaluations (investments, returns, paybacks)</a:t>
            </a:r>
          </a:p>
          <a:p>
            <a:pPr marL="170974" indent="-170974"/>
            <a:r>
              <a:rPr lang="en-GB" sz="1800" dirty="0">
                <a:latin typeface="Comic Sans MS"/>
              </a:rPr>
              <a:t>Analysis of statistical results</a:t>
            </a:r>
            <a:endParaRPr lang="en-GB" sz="1800" dirty="0"/>
          </a:p>
        </p:txBody>
      </p:sp>
      <p:sp>
        <p:nvSpPr>
          <p:cNvPr id="5" name="Text Placeholder 4">
            <a:extLst>
              <a:ext uri="{FF2B5EF4-FFF2-40B4-BE49-F238E27FC236}">
                <a16:creationId xmlns:a16="http://schemas.microsoft.com/office/drawing/2014/main" id="{F850579E-8A63-8997-F6F6-FD8A72D9047C}"/>
              </a:ext>
            </a:extLst>
          </p:cNvPr>
          <p:cNvSpPr>
            <a:spLocks noGrp="1"/>
          </p:cNvSpPr>
          <p:nvPr>
            <p:ph type="body" sz="quarter" idx="17"/>
          </p:nvPr>
        </p:nvSpPr>
        <p:spPr>
          <a:xfrm>
            <a:off x="4663161" y="1736710"/>
            <a:ext cx="2833013" cy="3168664"/>
          </a:xfrm>
        </p:spPr>
        <p:txBody>
          <a:bodyPr lIns="68580" tIns="34290" rIns="68580" bIns="34290" anchor="t"/>
          <a:lstStyle/>
          <a:p>
            <a:pPr marL="170974" indent="-170974"/>
            <a:r>
              <a:rPr lang="en-GB" sz="2000" dirty="0">
                <a:latin typeface="Comic Sans MS"/>
              </a:rPr>
              <a:t>Make healthier products and process for consumers</a:t>
            </a:r>
          </a:p>
          <a:p>
            <a:pPr marL="170974" indent="-170974"/>
            <a:endParaRPr lang="en-GB" sz="2000" dirty="0"/>
          </a:p>
          <a:p>
            <a:pPr marL="170974" indent="-170974"/>
            <a:r>
              <a:rPr lang="en-GB" sz="2000" dirty="0">
                <a:latin typeface="Comic Sans MS"/>
              </a:rPr>
              <a:t>Travel</a:t>
            </a:r>
          </a:p>
        </p:txBody>
      </p:sp>
      <p:sp>
        <p:nvSpPr>
          <p:cNvPr id="6" name="Text Placeholder 5">
            <a:extLst>
              <a:ext uri="{FF2B5EF4-FFF2-40B4-BE49-F238E27FC236}">
                <a16:creationId xmlns:a16="http://schemas.microsoft.com/office/drawing/2014/main" id="{A01888C3-A8AD-7F2B-A26A-C0C181962580}"/>
              </a:ext>
            </a:extLst>
          </p:cNvPr>
          <p:cNvSpPr>
            <a:spLocks noGrp="1"/>
          </p:cNvSpPr>
          <p:nvPr>
            <p:ph type="body" sz="quarter" idx="4294967295"/>
          </p:nvPr>
        </p:nvSpPr>
        <p:spPr>
          <a:xfrm>
            <a:off x="3297119" y="5840051"/>
            <a:ext cx="698742" cy="239950"/>
          </a:xfrm>
          <a:prstGeom prst="rect">
            <a:avLst/>
          </a:prstGeom>
        </p:spPr>
        <p:txBody>
          <a:bodyPr lIns="68580" tIns="34290" rIns="68580" bIns="34290" anchor="t"/>
          <a:lstStyle/>
          <a:p>
            <a:pPr marL="0" indent="0">
              <a:buNone/>
            </a:pPr>
            <a:r>
              <a:rPr lang="en-GB" sz="1350" dirty="0">
                <a:solidFill>
                  <a:srgbClr val="002060"/>
                </a:solidFill>
                <a:latin typeface="Comic Sans MS"/>
              </a:rPr>
              <a:t>GCSEs</a:t>
            </a:r>
            <a:endParaRPr lang="en-GB" sz="1350" dirty="0">
              <a:solidFill>
                <a:srgbClr val="002060"/>
              </a:solidFill>
            </a:endParaRPr>
          </a:p>
        </p:txBody>
      </p:sp>
      <p:sp>
        <p:nvSpPr>
          <p:cNvPr id="7" name="Text Placeholder 6">
            <a:extLst>
              <a:ext uri="{FF2B5EF4-FFF2-40B4-BE49-F238E27FC236}">
                <a16:creationId xmlns:a16="http://schemas.microsoft.com/office/drawing/2014/main" id="{82F58B5B-AB3C-9C12-CDE0-5C03C84518EC}"/>
              </a:ext>
            </a:extLst>
          </p:cNvPr>
          <p:cNvSpPr>
            <a:spLocks noGrp="1"/>
          </p:cNvSpPr>
          <p:nvPr>
            <p:ph type="body" sz="quarter" idx="4294967295"/>
          </p:nvPr>
        </p:nvSpPr>
        <p:spPr>
          <a:xfrm>
            <a:off x="4228500" y="5661249"/>
            <a:ext cx="1744990" cy="637077"/>
          </a:xfrm>
          <a:prstGeom prst="rect">
            <a:avLst/>
          </a:prstGeom>
        </p:spPr>
        <p:txBody>
          <a:bodyPr lIns="68580" tIns="34290" rIns="68580" bIns="34290" anchor="t"/>
          <a:lstStyle/>
          <a:p>
            <a:pPr marL="0" indent="0">
              <a:buNone/>
            </a:pPr>
            <a:r>
              <a:rPr lang="en-GB" sz="1350" dirty="0">
                <a:solidFill>
                  <a:srgbClr val="002060"/>
                </a:solidFill>
                <a:latin typeface="Comic Sans MS"/>
              </a:rPr>
              <a:t>A-levels (maths, further maths, chemistry, physics)</a:t>
            </a:r>
            <a:endParaRPr lang="en-GB" sz="1350" dirty="0">
              <a:solidFill>
                <a:srgbClr val="002060"/>
              </a:solidFill>
            </a:endParaRPr>
          </a:p>
        </p:txBody>
      </p:sp>
      <p:sp>
        <p:nvSpPr>
          <p:cNvPr id="8" name="Text Placeholder 7">
            <a:extLst>
              <a:ext uri="{FF2B5EF4-FFF2-40B4-BE49-F238E27FC236}">
                <a16:creationId xmlns:a16="http://schemas.microsoft.com/office/drawing/2014/main" id="{34251417-FDC7-AA04-6DCD-43E504F39501}"/>
              </a:ext>
            </a:extLst>
          </p:cNvPr>
          <p:cNvSpPr>
            <a:spLocks noGrp="1"/>
          </p:cNvSpPr>
          <p:nvPr>
            <p:ph type="body" sz="quarter" idx="4294967295"/>
          </p:nvPr>
        </p:nvSpPr>
        <p:spPr>
          <a:xfrm>
            <a:off x="6150837" y="5653195"/>
            <a:ext cx="2015897" cy="637077"/>
          </a:xfrm>
          <a:prstGeom prst="rect">
            <a:avLst/>
          </a:prstGeom>
        </p:spPr>
        <p:txBody>
          <a:bodyPr lIns="68580" tIns="34290" rIns="68580" bIns="34290" anchor="t"/>
          <a:lstStyle/>
          <a:p>
            <a:pPr marL="0" indent="0">
              <a:buNone/>
            </a:pPr>
            <a:r>
              <a:rPr lang="en-GB" sz="1350" dirty="0">
                <a:solidFill>
                  <a:srgbClr val="002060"/>
                </a:solidFill>
                <a:latin typeface="Comic Sans MS"/>
              </a:rPr>
              <a:t>Masters Degree in Chemical Engineering (Cambridge)</a:t>
            </a:r>
            <a:endParaRPr lang="en-GB" sz="1350" dirty="0">
              <a:solidFill>
                <a:srgbClr val="002060"/>
              </a:solidFill>
            </a:endParaRPr>
          </a:p>
        </p:txBody>
      </p:sp>
      <p:sp>
        <p:nvSpPr>
          <p:cNvPr id="9" name="Text Placeholder 8">
            <a:extLst>
              <a:ext uri="{FF2B5EF4-FFF2-40B4-BE49-F238E27FC236}">
                <a16:creationId xmlns:a16="http://schemas.microsoft.com/office/drawing/2014/main" id="{4BF0F880-0ECA-0D78-9B6C-FCC64C3C56C3}"/>
              </a:ext>
            </a:extLst>
          </p:cNvPr>
          <p:cNvSpPr>
            <a:spLocks noGrp="1"/>
          </p:cNvSpPr>
          <p:nvPr>
            <p:ph type="body" sz="quarter" idx="4294967295"/>
          </p:nvPr>
        </p:nvSpPr>
        <p:spPr>
          <a:xfrm>
            <a:off x="8194751" y="5641488"/>
            <a:ext cx="2135313" cy="637077"/>
          </a:xfrm>
          <a:prstGeom prst="rect">
            <a:avLst/>
          </a:prstGeom>
        </p:spPr>
        <p:txBody>
          <a:bodyPr lIns="68580" tIns="34290" rIns="68580" bIns="34290" anchor="t"/>
          <a:lstStyle/>
          <a:p>
            <a:pPr marL="0" indent="0">
              <a:buNone/>
            </a:pPr>
            <a:r>
              <a:rPr lang="en-GB" sz="1350" dirty="0">
                <a:solidFill>
                  <a:srgbClr val="002060"/>
                </a:solidFill>
                <a:latin typeface="Comic Sans MS"/>
              </a:rPr>
              <a:t>30 years experience in food production research &amp; development</a:t>
            </a:r>
            <a:endParaRPr lang="en-GB" sz="1350" dirty="0">
              <a:solidFill>
                <a:srgbClr val="002060"/>
              </a:solidFill>
            </a:endParaRPr>
          </a:p>
        </p:txBody>
      </p:sp>
      <p:sp>
        <p:nvSpPr>
          <p:cNvPr id="10" name="Text Placeholder 9">
            <a:extLst>
              <a:ext uri="{FF2B5EF4-FFF2-40B4-BE49-F238E27FC236}">
                <a16:creationId xmlns:a16="http://schemas.microsoft.com/office/drawing/2014/main" id="{EE02FFAC-116D-6C69-99F6-AE372D1C89E1}"/>
              </a:ext>
            </a:extLst>
          </p:cNvPr>
          <p:cNvSpPr>
            <a:spLocks noGrp="1"/>
          </p:cNvSpPr>
          <p:nvPr>
            <p:ph type="body" sz="quarter" idx="20"/>
          </p:nvPr>
        </p:nvSpPr>
        <p:spPr/>
        <p:txBody>
          <a:bodyPr/>
          <a:lstStyle/>
          <a:p>
            <a:r>
              <a:rPr lang="en-GB" sz="1350" dirty="0"/>
              <a:t>£71, 571</a:t>
            </a:r>
          </a:p>
        </p:txBody>
      </p:sp>
      <p:cxnSp>
        <p:nvCxnSpPr>
          <p:cNvPr id="11" name="Straight Arrow Connector 10">
            <a:extLst>
              <a:ext uri="{FF2B5EF4-FFF2-40B4-BE49-F238E27FC236}">
                <a16:creationId xmlns:a16="http://schemas.microsoft.com/office/drawing/2014/main" id="{619CB2CB-ED74-C00E-1508-9B2568EFFE58}"/>
              </a:ext>
            </a:extLst>
          </p:cNvPr>
          <p:cNvCxnSpPr>
            <a:cxnSpLocks/>
          </p:cNvCxnSpPr>
          <p:nvPr/>
        </p:nvCxnSpPr>
        <p:spPr>
          <a:xfrm>
            <a:off x="3912026" y="5971733"/>
            <a:ext cx="330386" cy="0"/>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2F800367-6742-D9F2-877A-8B2E488BC795}"/>
              </a:ext>
            </a:extLst>
          </p:cNvPr>
          <p:cNvCxnSpPr>
            <a:cxnSpLocks/>
          </p:cNvCxnSpPr>
          <p:nvPr/>
        </p:nvCxnSpPr>
        <p:spPr>
          <a:xfrm>
            <a:off x="5798772" y="5942491"/>
            <a:ext cx="330386" cy="0"/>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F6F4267F-60B2-757F-0535-53A8DD605CFE}"/>
              </a:ext>
            </a:extLst>
          </p:cNvPr>
          <p:cNvCxnSpPr>
            <a:cxnSpLocks/>
          </p:cNvCxnSpPr>
          <p:nvPr/>
        </p:nvCxnSpPr>
        <p:spPr>
          <a:xfrm>
            <a:off x="7940423" y="5942491"/>
            <a:ext cx="330386" cy="0"/>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DB67FD8C-A6B4-7090-5BCC-FB591ECC9D3F}"/>
              </a:ext>
            </a:extLst>
          </p:cNvPr>
          <p:cNvPicPr>
            <a:picLocks noChangeAspect="1"/>
          </p:cNvPicPr>
          <p:nvPr/>
        </p:nvPicPr>
        <p:blipFill>
          <a:blip r:embed="rId3"/>
          <a:srcRect l="166" r="23323"/>
          <a:stretch>
            <a:fillRect/>
          </a:stretch>
        </p:blipFill>
        <p:spPr>
          <a:xfrm>
            <a:off x="822857" y="1381627"/>
            <a:ext cx="2433413" cy="2142679"/>
          </a:xfrm>
          <a:prstGeom prst="roundRect">
            <a:avLst/>
          </a:prstGeom>
        </p:spPr>
      </p:pic>
    </p:spTree>
    <p:extLst>
      <p:ext uri="{BB962C8B-B14F-4D97-AF65-F5344CB8AC3E}">
        <p14:creationId xmlns:p14="http://schemas.microsoft.com/office/powerpoint/2010/main" val="4118603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93EEDDC-0FC4-475D-A0CD-448ED33D9F7D}"/>
              </a:ext>
            </a:extLst>
          </p:cNvPr>
          <p:cNvSpPr txBox="1"/>
          <p:nvPr/>
        </p:nvSpPr>
        <p:spPr>
          <a:xfrm>
            <a:off x="2274235" y="539497"/>
            <a:ext cx="7903299" cy="461665"/>
          </a:xfrm>
          <a:prstGeom prst="rect">
            <a:avLst/>
          </a:prstGeom>
          <a:noFill/>
        </p:spPr>
        <p:txBody>
          <a:bodyPr wrap="square" rtlCol="0">
            <a:spAutoFit/>
          </a:bodyPr>
          <a:lstStyle/>
          <a:p>
            <a:r>
              <a:rPr lang="en-GB" sz="2400" dirty="0"/>
              <a:t>Here are the ages of 30 people in a park.</a:t>
            </a:r>
          </a:p>
        </p:txBody>
      </p:sp>
      <p:graphicFrame>
        <p:nvGraphicFramePr>
          <p:cNvPr id="4" name="Table 3">
            <a:extLst>
              <a:ext uri="{FF2B5EF4-FFF2-40B4-BE49-F238E27FC236}">
                <a16:creationId xmlns:a16="http://schemas.microsoft.com/office/drawing/2014/main" id="{E2F67F75-FFBD-4460-9DBD-A5E026C4324C}"/>
              </a:ext>
            </a:extLst>
          </p:cNvPr>
          <p:cNvGraphicFramePr>
            <a:graphicFrameLocks noGrp="1"/>
          </p:cNvGraphicFramePr>
          <p:nvPr/>
        </p:nvGraphicFramePr>
        <p:xfrm>
          <a:off x="2274234" y="1269493"/>
          <a:ext cx="7209650" cy="2469420"/>
        </p:xfrm>
        <a:graphic>
          <a:graphicData uri="http://schemas.openxmlformats.org/drawingml/2006/table">
            <a:tbl>
              <a:tblPr firstRow="1" bandRow="1">
                <a:tableStyleId>{5C22544A-7EE6-4342-B048-85BDC9FD1C3A}</a:tableStyleId>
              </a:tblPr>
              <a:tblGrid>
                <a:gridCol w="720965">
                  <a:extLst>
                    <a:ext uri="{9D8B030D-6E8A-4147-A177-3AD203B41FA5}">
                      <a16:colId xmlns:a16="http://schemas.microsoft.com/office/drawing/2014/main" val="4134744182"/>
                    </a:ext>
                  </a:extLst>
                </a:gridCol>
                <a:gridCol w="720965">
                  <a:extLst>
                    <a:ext uri="{9D8B030D-6E8A-4147-A177-3AD203B41FA5}">
                      <a16:colId xmlns:a16="http://schemas.microsoft.com/office/drawing/2014/main" val="784536166"/>
                    </a:ext>
                  </a:extLst>
                </a:gridCol>
                <a:gridCol w="720965">
                  <a:extLst>
                    <a:ext uri="{9D8B030D-6E8A-4147-A177-3AD203B41FA5}">
                      <a16:colId xmlns:a16="http://schemas.microsoft.com/office/drawing/2014/main" val="2711818619"/>
                    </a:ext>
                  </a:extLst>
                </a:gridCol>
                <a:gridCol w="720965">
                  <a:extLst>
                    <a:ext uri="{9D8B030D-6E8A-4147-A177-3AD203B41FA5}">
                      <a16:colId xmlns:a16="http://schemas.microsoft.com/office/drawing/2014/main" val="3660729173"/>
                    </a:ext>
                  </a:extLst>
                </a:gridCol>
                <a:gridCol w="720965">
                  <a:extLst>
                    <a:ext uri="{9D8B030D-6E8A-4147-A177-3AD203B41FA5}">
                      <a16:colId xmlns:a16="http://schemas.microsoft.com/office/drawing/2014/main" val="207286545"/>
                    </a:ext>
                  </a:extLst>
                </a:gridCol>
                <a:gridCol w="720965">
                  <a:extLst>
                    <a:ext uri="{9D8B030D-6E8A-4147-A177-3AD203B41FA5}">
                      <a16:colId xmlns:a16="http://schemas.microsoft.com/office/drawing/2014/main" val="2939615302"/>
                    </a:ext>
                  </a:extLst>
                </a:gridCol>
                <a:gridCol w="720965">
                  <a:extLst>
                    <a:ext uri="{9D8B030D-6E8A-4147-A177-3AD203B41FA5}">
                      <a16:colId xmlns:a16="http://schemas.microsoft.com/office/drawing/2014/main" val="612550026"/>
                    </a:ext>
                  </a:extLst>
                </a:gridCol>
                <a:gridCol w="720965">
                  <a:extLst>
                    <a:ext uri="{9D8B030D-6E8A-4147-A177-3AD203B41FA5}">
                      <a16:colId xmlns:a16="http://schemas.microsoft.com/office/drawing/2014/main" val="3706731688"/>
                    </a:ext>
                  </a:extLst>
                </a:gridCol>
                <a:gridCol w="720965">
                  <a:extLst>
                    <a:ext uri="{9D8B030D-6E8A-4147-A177-3AD203B41FA5}">
                      <a16:colId xmlns:a16="http://schemas.microsoft.com/office/drawing/2014/main" val="407245728"/>
                    </a:ext>
                  </a:extLst>
                </a:gridCol>
                <a:gridCol w="720965">
                  <a:extLst>
                    <a:ext uri="{9D8B030D-6E8A-4147-A177-3AD203B41FA5}">
                      <a16:colId xmlns:a16="http://schemas.microsoft.com/office/drawing/2014/main" val="536397644"/>
                    </a:ext>
                  </a:extLst>
                </a:gridCol>
              </a:tblGrid>
              <a:tr h="823140">
                <a:tc>
                  <a:txBody>
                    <a:bodyPr/>
                    <a:lstStyle/>
                    <a:p>
                      <a:pPr algn="ctr"/>
                      <a:r>
                        <a:rPr lang="en-GB" sz="3200" b="0" dirty="0">
                          <a:solidFill>
                            <a:schemeClr val="tx1"/>
                          </a:solidFill>
                          <a:latin typeface="+mn-lt"/>
                        </a:rPr>
                        <a:t>1</a:t>
                      </a:r>
                    </a:p>
                  </a:txBody>
                  <a:tcPr anchor="ctr">
                    <a:noFill/>
                  </a:tcPr>
                </a:tc>
                <a:tc>
                  <a:txBody>
                    <a:bodyPr/>
                    <a:lstStyle/>
                    <a:p>
                      <a:pPr algn="ctr"/>
                      <a:r>
                        <a:rPr lang="en-GB" sz="3200" b="0" dirty="0">
                          <a:solidFill>
                            <a:schemeClr val="tx1"/>
                          </a:solidFill>
                          <a:latin typeface="+mn-lt"/>
                        </a:rPr>
                        <a:t>51</a:t>
                      </a:r>
                    </a:p>
                  </a:txBody>
                  <a:tcPr anchor="ctr">
                    <a:noFill/>
                  </a:tcPr>
                </a:tc>
                <a:tc>
                  <a:txBody>
                    <a:bodyPr/>
                    <a:lstStyle/>
                    <a:p>
                      <a:pPr algn="ctr"/>
                      <a:r>
                        <a:rPr lang="en-GB" sz="3200" b="0" dirty="0">
                          <a:solidFill>
                            <a:schemeClr val="tx1"/>
                          </a:solidFill>
                          <a:latin typeface="+mn-lt"/>
                        </a:rPr>
                        <a:t>53</a:t>
                      </a:r>
                    </a:p>
                  </a:txBody>
                  <a:tcPr anchor="ctr">
                    <a:noFill/>
                  </a:tcPr>
                </a:tc>
                <a:tc>
                  <a:txBody>
                    <a:bodyPr/>
                    <a:lstStyle/>
                    <a:p>
                      <a:pPr algn="ctr"/>
                      <a:r>
                        <a:rPr lang="en-GB" sz="3200" b="0" dirty="0">
                          <a:solidFill>
                            <a:schemeClr val="tx1"/>
                          </a:solidFill>
                          <a:latin typeface="+mn-lt"/>
                        </a:rPr>
                        <a:t>15</a:t>
                      </a:r>
                    </a:p>
                  </a:txBody>
                  <a:tcPr anchor="ctr">
                    <a:noFill/>
                  </a:tcPr>
                </a:tc>
                <a:tc>
                  <a:txBody>
                    <a:bodyPr/>
                    <a:lstStyle/>
                    <a:p>
                      <a:pPr algn="ctr"/>
                      <a:r>
                        <a:rPr lang="en-GB" sz="3200" b="0" dirty="0">
                          <a:solidFill>
                            <a:schemeClr val="tx1"/>
                          </a:solidFill>
                          <a:latin typeface="+mn-lt"/>
                        </a:rPr>
                        <a:t>26</a:t>
                      </a:r>
                    </a:p>
                  </a:txBody>
                  <a:tcPr anchor="ctr">
                    <a:noFill/>
                  </a:tcPr>
                </a:tc>
                <a:tc>
                  <a:txBody>
                    <a:bodyPr/>
                    <a:lstStyle/>
                    <a:p>
                      <a:pPr algn="ctr"/>
                      <a:r>
                        <a:rPr lang="en-GB" sz="3200" b="0" dirty="0">
                          <a:solidFill>
                            <a:schemeClr val="tx1"/>
                          </a:solidFill>
                          <a:latin typeface="+mn-lt"/>
                        </a:rPr>
                        <a:t>32</a:t>
                      </a:r>
                    </a:p>
                  </a:txBody>
                  <a:tcPr anchor="ctr">
                    <a:noFill/>
                  </a:tcPr>
                </a:tc>
                <a:tc>
                  <a:txBody>
                    <a:bodyPr/>
                    <a:lstStyle/>
                    <a:p>
                      <a:pPr algn="ctr"/>
                      <a:r>
                        <a:rPr lang="en-GB" sz="3200" b="0" dirty="0">
                          <a:solidFill>
                            <a:schemeClr val="tx1"/>
                          </a:solidFill>
                          <a:latin typeface="+mn-lt"/>
                        </a:rPr>
                        <a:t>19</a:t>
                      </a:r>
                    </a:p>
                  </a:txBody>
                  <a:tcPr anchor="ctr">
                    <a:noFill/>
                  </a:tcPr>
                </a:tc>
                <a:tc>
                  <a:txBody>
                    <a:bodyPr/>
                    <a:lstStyle/>
                    <a:p>
                      <a:pPr algn="ctr"/>
                      <a:r>
                        <a:rPr lang="en-GB" sz="3200" b="0" dirty="0">
                          <a:solidFill>
                            <a:schemeClr val="tx1"/>
                          </a:solidFill>
                          <a:latin typeface="+mn-lt"/>
                        </a:rPr>
                        <a:t>7</a:t>
                      </a:r>
                    </a:p>
                  </a:txBody>
                  <a:tcPr anchor="ctr">
                    <a:noFill/>
                  </a:tcPr>
                </a:tc>
                <a:tc>
                  <a:txBody>
                    <a:bodyPr/>
                    <a:lstStyle/>
                    <a:p>
                      <a:pPr algn="ctr"/>
                      <a:r>
                        <a:rPr lang="en-GB" sz="3200" b="0" dirty="0">
                          <a:solidFill>
                            <a:schemeClr val="tx1"/>
                          </a:solidFill>
                          <a:latin typeface="+mn-lt"/>
                        </a:rPr>
                        <a:t>11</a:t>
                      </a:r>
                    </a:p>
                  </a:txBody>
                  <a:tcPr anchor="ctr">
                    <a:noFill/>
                  </a:tcPr>
                </a:tc>
                <a:tc>
                  <a:txBody>
                    <a:bodyPr/>
                    <a:lstStyle/>
                    <a:p>
                      <a:pPr algn="ctr"/>
                      <a:r>
                        <a:rPr lang="en-GB" sz="3200" b="0" dirty="0">
                          <a:solidFill>
                            <a:schemeClr val="tx1"/>
                          </a:solidFill>
                          <a:latin typeface="+mn-lt"/>
                        </a:rPr>
                        <a:t>34</a:t>
                      </a:r>
                    </a:p>
                  </a:txBody>
                  <a:tcPr anchor="ctr">
                    <a:noFill/>
                  </a:tcPr>
                </a:tc>
                <a:extLst>
                  <a:ext uri="{0D108BD9-81ED-4DB2-BD59-A6C34878D82A}">
                    <a16:rowId xmlns:a16="http://schemas.microsoft.com/office/drawing/2014/main" val="158590754"/>
                  </a:ext>
                </a:extLst>
              </a:tr>
              <a:tr h="823140">
                <a:tc>
                  <a:txBody>
                    <a:bodyPr/>
                    <a:lstStyle/>
                    <a:p>
                      <a:pPr algn="ctr"/>
                      <a:r>
                        <a:rPr lang="en-GB" sz="3200" b="0" dirty="0">
                          <a:solidFill>
                            <a:schemeClr val="tx1"/>
                          </a:solidFill>
                          <a:latin typeface="+mn-lt"/>
                        </a:rPr>
                        <a:t>45</a:t>
                      </a:r>
                    </a:p>
                  </a:txBody>
                  <a:tcPr anchor="ctr">
                    <a:noFill/>
                  </a:tcPr>
                </a:tc>
                <a:tc>
                  <a:txBody>
                    <a:bodyPr/>
                    <a:lstStyle/>
                    <a:p>
                      <a:pPr algn="ctr"/>
                      <a:r>
                        <a:rPr lang="en-GB" sz="3200" b="0" dirty="0">
                          <a:solidFill>
                            <a:schemeClr val="tx1"/>
                          </a:solidFill>
                          <a:latin typeface="+mn-lt"/>
                        </a:rPr>
                        <a:t>21</a:t>
                      </a:r>
                    </a:p>
                  </a:txBody>
                  <a:tcPr anchor="ctr">
                    <a:noFill/>
                  </a:tcPr>
                </a:tc>
                <a:tc>
                  <a:txBody>
                    <a:bodyPr/>
                    <a:lstStyle/>
                    <a:p>
                      <a:pPr algn="ctr"/>
                      <a:r>
                        <a:rPr lang="en-GB" sz="3200" b="0" dirty="0">
                          <a:solidFill>
                            <a:schemeClr val="tx1"/>
                          </a:solidFill>
                          <a:latin typeface="+mn-lt"/>
                        </a:rPr>
                        <a:t>19</a:t>
                      </a:r>
                    </a:p>
                  </a:txBody>
                  <a:tcPr anchor="ctr">
                    <a:noFill/>
                  </a:tcPr>
                </a:tc>
                <a:tc>
                  <a:txBody>
                    <a:bodyPr/>
                    <a:lstStyle/>
                    <a:p>
                      <a:pPr algn="ctr"/>
                      <a:r>
                        <a:rPr lang="en-GB" sz="3200" b="0" dirty="0">
                          <a:solidFill>
                            <a:schemeClr val="tx1"/>
                          </a:solidFill>
                          <a:latin typeface="+mn-lt"/>
                        </a:rPr>
                        <a:t>17</a:t>
                      </a:r>
                    </a:p>
                  </a:txBody>
                  <a:tcPr anchor="ctr">
                    <a:noFill/>
                  </a:tcPr>
                </a:tc>
                <a:tc>
                  <a:txBody>
                    <a:bodyPr/>
                    <a:lstStyle/>
                    <a:p>
                      <a:pPr algn="ctr"/>
                      <a:r>
                        <a:rPr lang="en-GB" sz="3200" b="0" dirty="0">
                          <a:solidFill>
                            <a:schemeClr val="tx1"/>
                          </a:solidFill>
                          <a:latin typeface="+mn-lt"/>
                        </a:rPr>
                        <a:t>15</a:t>
                      </a:r>
                    </a:p>
                  </a:txBody>
                  <a:tcPr anchor="ctr">
                    <a:noFill/>
                  </a:tcPr>
                </a:tc>
                <a:tc>
                  <a:txBody>
                    <a:bodyPr/>
                    <a:lstStyle/>
                    <a:p>
                      <a:pPr algn="ctr"/>
                      <a:r>
                        <a:rPr lang="en-GB" sz="3200" b="0" dirty="0">
                          <a:solidFill>
                            <a:schemeClr val="tx1"/>
                          </a:solidFill>
                          <a:latin typeface="+mn-lt"/>
                        </a:rPr>
                        <a:t>25</a:t>
                      </a:r>
                    </a:p>
                  </a:txBody>
                  <a:tcPr anchor="ctr">
                    <a:noFill/>
                  </a:tcPr>
                </a:tc>
                <a:tc>
                  <a:txBody>
                    <a:bodyPr/>
                    <a:lstStyle/>
                    <a:p>
                      <a:pPr algn="ctr"/>
                      <a:r>
                        <a:rPr lang="en-GB" sz="3200" b="0" dirty="0">
                          <a:solidFill>
                            <a:schemeClr val="tx1"/>
                          </a:solidFill>
                          <a:latin typeface="+mn-lt"/>
                        </a:rPr>
                        <a:t>32</a:t>
                      </a:r>
                    </a:p>
                  </a:txBody>
                  <a:tcPr anchor="ctr">
                    <a:noFill/>
                  </a:tcPr>
                </a:tc>
                <a:tc>
                  <a:txBody>
                    <a:bodyPr/>
                    <a:lstStyle/>
                    <a:p>
                      <a:pPr algn="ctr"/>
                      <a:r>
                        <a:rPr lang="en-GB" sz="3200" b="0" dirty="0">
                          <a:solidFill>
                            <a:schemeClr val="tx1"/>
                          </a:solidFill>
                          <a:latin typeface="+mn-lt"/>
                        </a:rPr>
                        <a:t>17</a:t>
                      </a:r>
                    </a:p>
                  </a:txBody>
                  <a:tcPr anchor="ctr">
                    <a:noFill/>
                  </a:tcPr>
                </a:tc>
                <a:tc>
                  <a:txBody>
                    <a:bodyPr/>
                    <a:lstStyle/>
                    <a:p>
                      <a:pPr algn="ctr"/>
                      <a:r>
                        <a:rPr lang="en-GB" sz="3200" b="0" dirty="0">
                          <a:solidFill>
                            <a:schemeClr val="tx1"/>
                          </a:solidFill>
                          <a:latin typeface="+mn-lt"/>
                        </a:rPr>
                        <a:t>18</a:t>
                      </a:r>
                    </a:p>
                  </a:txBody>
                  <a:tcPr anchor="ctr">
                    <a:noFill/>
                  </a:tcPr>
                </a:tc>
                <a:tc>
                  <a:txBody>
                    <a:bodyPr/>
                    <a:lstStyle/>
                    <a:p>
                      <a:pPr algn="ctr"/>
                      <a:r>
                        <a:rPr lang="en-GB" sz="3200" b="0" dirty="0">
                          <a:solidFill>
                            <a:schemeClr val="tx1"/>
                          </a:solidFill>
                          <a:latin typeface="+mn-lt"/>
                        </a:rPr>
                        <a:t>11</a:t>
                      </a:r>
                    </a:p>
                  </a:txBody>
                  <a:tcPr anchor="ctr">
                    <a:noFill/>
                  </a:tcPr>
                </a:tc>
                <a:extLst>
                  <a:ext uri="{0D108BD9-81ED-4DB2-BD59-A6C34878D82A}">
                    <a16:rowId xmlns:a16="http://schemas.microsoft.com/office/drawing/2014/main" val="3278962379"/>
                  </a:ext>
                </a:extLst>
              </a:tr>
              <a:tr h="823140">
                <a:tc>
                  <a:txBody>
                    <a:bodyPr/>
                    <a:lstStyle/>
                    <a:p>
                      <a:pPr algn="ctr"/>
                      <a:r>
                        <a:rPr lang="en-GB" sz="3200" b="0" dirty="0">
                          <a:solidFill>
                            <a:schemeClr val="tx1"/>
                          </a:solidFill>
                          <a:latin typeface="+mn-lt"/>
                        </a:rPr>
                        <a:t>12</a:t>
                      </a:r>
                    </a:p>
                  </a:txBody>
                  <a:tcPr anchor="ctr">
                    <a:noFill/>
                  </a:tcPr>
                </a:tc>
                <a:tc>
                  <a:txBody>
                    <a:bodyPr/>
                    <a:lstStyle/>
                    <a:p>
                      <a:pPr algn="ctr"/>
                      <a:r>
                        <a:rPr lang="en-GB" sz="3200" b="0" dirty="0">
                          <a:solidFill>
                            <a:schemeClr val="tx1"/>
                          </a:solidFill>
                          <a:latin typeface="+mn-lt"/>
                        </a:rPr>
                        <a:t>15</a:t>
                      </a:r>
                    </a:p>
                  </a:txBody>
                  <a:tcPr anchor="ctr">
                    <a:noFill/>
                  </a:tcPr>
                </a:tc>
                <a:tc>
                  <a:txBody>
                    <a:bodyPr/>
                    <a:lstStyle/>
                    <a:p>
                      <a:pPr algn="ctr"/>
                      <a:r>
                        <a:rPr lang="en-GB" sz="3200" b="0" dirty="0">
                          <a:solidFill>
                            <a:schemeClr val="tx1"/>
                          </a:solidFill>
                          <a:latin typeface="+mn-lt"/>
                        </a:rPr>
                        <a:t>18</a:t>
                      </a:r>
                    </a:p>
                  </a:txBody>
                  <a:tcPr anchor="ctr">
                    <a:noFill/>
                  </a:tcPr>
                </a:tc>
                <a:tc>
                  <a:txBody>
                    <a:bodyPr/>
                    <a:lstStyle/>
                    <a:p>
                      <a:pPr algn="ctr"/>
                      <a:r>
                        <a:rPr lang="en-GB" sz="3200" b="0" dirty="0">
                          <a:solidFill>
                            <a:schemeClr val="tx1"/>
                          </a:solidFill>
                          <a:latin typeface="+mn-lt"/>
                        </a:rPr>
                        <a:t>36</a:t>
                      </a:r>
                    </a:p>
                  </a:txBody>
                  <a:tcPr anchor="ctr">
                    <a:noFill/>
                  </a:tcPr>
                </a:tc>
                <a:tc>
                  <a:txBody>
                    <a:bodyPr/>
                    <a:lstStyle/>
                    <a:p>
                      <a:pPr algn="ctr"/>
                      <a:r>
                        <a:rPr lang="en-GB" sz="3200" b="0" dirty="0">
                          <a:solidFill>
                            <a:schemeClr val="tx1"/>
                          </a:solidFill>
                          <a:latin typeface="+mn-lt"/>
                        </a:rPr>
                        <a:t>44</a:t>
                      </a:r>
                    </a:p>
                  </a:txBody>
                  <a:tcPr anchor="ctr">
                    <a:noFill/>
                  </a:tcPr>
                </a:tc>
                <a:tc>
                  <a:txBody>
                    <a:bodyPr/>
                    <a:lstStyle/>
                    <a:p>
                      <a:pPr algn="ctr"/>
                      <a:r>
                        <a:rPr lang="en-GB" sz="3200" b="0" dirty="0">
                          <a:solidFill>
                            <a:schemeClr val="tx1"/>
                          </a:solidFill>
                          <a:latin typeface="+mn-lt"/>
                        </a:rPr>
                        <a:t>9</a:t>
                      </a:r>
                    </a:p>
                  </a:txBody>
                  <a:tcPr anchor="ctr">
                    <a:noFill/>
                  </a:tcPr>
                </a:tc>
                <a:tc>
                  <a:txBody>
                    <a:bodyPr/>
                    <a:lstStyle/>
                    <a:p>
                      <a:pPr algn="ctr"/>
                      <a:r>
                        <a:rPr lang="en-GB" sz="3200" b="0" dirty="0">
                          <a:solidFill>
                            <a:schemeClr val="tx1"/>
                          </a:solidFill>
                          <a:latin typeface="+mn-lt"/>
                        </a:rPr>
                        <a:t>22</a:t>
                      </a:r>
                    </a:p>
                  </a:txBody>
                  <a:tcPr anchor="ctr">
                    <a:noFill/>
                  </a:tcPr>
                </a:tc>
                <a:tc>
                  <a:txBody>
                    <a:bodyPr/>
                    <a:lstStyle/>
                    <a:p>
                      <a:pPr algn="ctr"/>
                      <a:r>
                        <a:rPr lang="en-GB" sz="3200" b="0" dirty="0">
                          <a:solidFill>
                            <a:schemeClr val="tx1"/>
                          </a:solidFill>
                          <a:latin typeface="+mn-lt"/>
                        </a:rPr>
                        <a:t>30</a:t>
                      </a:r>
                    </a:p>
                  </a:txBody>
                  <a:tcPr anchor="ctr">
                    <a:noFill/>
                  </a:tcPr>
                </a:tc>
                <a:tc>
                  <a:txBody>
                    <a:bodyPr/>
                    <a:lstStyle/>
                    <a:p>
                      <a:pPr algn="ctr"/>
                      <a:r>
                        <a:rPr lang="en-GB" sz="3200" b="0" dirty="0">
                          <a:solidFill>
                            <a:schemeClr val="tx1"/>
                          </a:solidFill>
                          <a:latin typeface="+mn-lt"/>
                        </a:rPr>
                        <a:t>41</a:t>
                      </a:r>
                    </a:p>
                  </a:txBody>
                  <a:tcPr anchor="ctr">
                    <a:noFill/>
                  </a:tcPr>
                </a:tc>
                <a:tc>
                  <a:txBody>
                    <a:bodyPr/>
                    <a:lstStyle/>
                    <a:p>
                      <a:pPr algn="ctr"/>
                      <a:r>
                        <a:rPr lang="en-GB" sz="3200" b="0" dirty="0">
                          <a:solidFill>
                            <a:schemeClr val="tx1"/>
                          </a:solidFill>
                          <a:latin typeface="+mn-lt"/>
                        </a:rPr>
                        <a:t>16</a:t>
                      </a:r>
                    </a:p>
                  </a:txBody>
                  <a:tcPr anchor="ctr">
                    <a:noFill/>
                  </a:tcPr>
                </a:tc>
                <a:extLst>
                  <a:ext uri="{0D108BD9-81ED-4DB2-BD59-A6C34878D82A}">
                    <a16:rowId xmlns:a16="http://schemas.microsoft.com/office/drawing/2014/main" val="753380496"/>
                  </a:ext>
                </a:extLst>
              </a:tr>
            </a:tbl>
          </a:graphicData>
        </a:graphic>
      </p:graphicFrame>
      <p:sp>
        <p:nvSpPr>
          <p:cNvPr id="5" name="TextBox 4">
            <a:extLst>
              <a:ext uri="{FF2B5EF4-FFF2-40B4-BE49-F238E27FC236}">
                <a16:creationId xmlns:a16="http://schemas.microsoft.com/office/drawing/2014/main" id="{3506D69F-E88B-4807-B76A-8B71819E9855}"/>
              </a:ext>
            </a:extLst>
          </p:cNvPr>
          <p:cNvSpPr txBox="1"/>
          <p:nvPr/>
        </p:nvSpPr>
        <p:spPr>
          <a:xfrm>
            <a:off x="2274235" y="4055822"/>
            <a:ext cx="7903299" cy="461665"/>
          </a:xfrm>
          <a:prstGeom prst="rect">
            <a:avLst/>
          </a:prstGeom>
          <a:noFill/>
        </p:spPr>
        <p:txBody>
          <a:bodyPr wrap="square" rtlCol="0">
            <a:spAutoFit/>
          </a:bodyPr>
          <a:lstStyle/>
          <a:p>
            <a:r>
              <a:rPr lang="en-GB" sz="2400" dirty="0"/>
              <a:t>Work out the mean of the ages.</a:t>
            </a:r>
          </a:p>
        </p:txBody>
      </p:sp>
      <p:sp>
        <p:nvSpPr>
          <p:cNvPr id="6" name="TextBox 5">
            <a:extLst>
              <a:ext uri="{FF2B5EF4-FFF2-40B4-BE49-F238E27FC236}">
                <a16:creationId xmlns:a16="http://schemas.microsoft.com/office/drawing/2014/main" id="{ADC451A7-A751-47E7-92A2-BD1A772CACB8}"/>
              </a:ext>
            </a:extLst>
          </p:cNvPr>
          <p:cNvSpPr txBox="1"/>
          <p:nvPr/>
        </p:nvSpPr>
        <p:spPr>
          <a:xfrm>
            <a:off x="2274235" y="4680665"/>
            <a:ext cx="7903299" cy="461665"/>
          </a:xfrm>
          <a:prstGeom prst="rect">
            <a:avLst/>
          </a:prstGeom>
          <a:noFill/>
        </p:spPr>
        <p:txBody>
          <a:bodyPr wrap="square" rtlCol="0">
            <a:spAutoFit/>
          </a:bodyPr>
          <a:lstStyle/>
          <a:p>
            <a:r>
              <a:rPr lang="en-GB" sz="2400" dirty="0"/>
              <a:t>Why would this be difficult and time consuming?</a:t>
            </a:r>
          </a:p>
        </p:txBody>
      </p:sp>
      <p:sp>
        <p:nvSpPr>
          <p:cNvPr id="9" name="TextBox 8">
            <a:extLst>
              <a:ext uri="{FF2B5EF4-FFF2-40B4-BE49-F238E27FC236}">
                <a16:creationId xmlns:a16="http://schemas.microsoft.com/office/drawing/2014/main" id="{B3D4E279-588A-4B6B-B87B-758333DC76AE}"/>
              </a:ext>
            </a:extLst>
          </p:cNvPr>
          <p:cNvSpPr txBox="1"/>
          <p:nvPr/>
        </p:nvSpPr>
        <p:spPr>
          <a:xfrm>
            <a:off x="2274235" y="5081569"/>
            <a:ext cx="3318283" cy="461665"/>
          </a:xfrm>
          <a:prstGeom prst="rect">
            <a:avLst/>
          </a:prstGeom>
          <a:noFill/>
        </p:spPr>
        <p:txBody>
          <a:bodyPr wrap="square" rtlCol="0">
            <a:spAutoFit/>
          </a:bodyPr>
          <a:lstStyle/>
          <a:p>
            <a:r>
              <a:rPr lang="en-US" sz="2400" dirty="0">
                <a:solidFill>
                  <a:schemeClr val="accent1"/>
                </a:solidFill>
              </a:rPr>
              <a:t>Lots of different values</a:t>
            </a:r>
            <a:endParaRPr lang="en-GB" sz="2400" dirty="0">
              <a:solidFill>
                <a:schemeClr val="accent1"/>
              </a:solidFill>
            </a:endParaRPr>
          </a:p>
        </p:txBody>
      </p:sp>
      <p:sp>
        <p:nvSpPr>
          <p:cNvPr id="10" name="TextBox 9">
            <a:extLst>
              <a:ext uri="{FF2B5EF4-FFF2-40B4-BE49-F238E27FC236}">
                <a16:creationId xmlns:a16="http://schemas.microsoft.com/office/drawing/2014/main" id="{856FF022-27E1-4A9C-8780-2BE84AEC6D30}"/>
              </a:ext>
            </a:extLst>
          </p:cNvPr>
          <p:cNvSpPr txBox="1"/>
          <p:nvPr/>
        </p:nvSpPr>
        <p:spPr>
          <a:xfrm>
            <a:off x="2264954" y="5480209"/>
            <a:ext cx="8330656" cy="461665"/>
          </a:xfrm>
          <a:prstGeom prst="rect">
            <a:avLst/>
          </a:prstGeom>
          <a:noFill/>
        </p:spPr>
        <p:txBody>
          <a:bodyPr wrap="square" rtlCol="0">
            <a:spAutoFit/>
          </a:bodyPr>
          <a:lstStyle/>
          <a:p>
            <a:r>
              <a:rPr lang="en-US" sz="2400" dirty="0">
                <a:solidFill>
                  <a:schemeClr val="accent1"/>
                </a:solidFill>
              </a:rPr>
              <a:t>An ungrouped frequency table would have too many rows.</a:t>
            </a:r>
            <a:endParaRPr lang="en-GB" sz="2400" dirty="0">
              <a:solidFill>
                <a:schemeClr val="accent1"/>
              </a:solidFill>
            </a:endParaRPr>
          </a:p>
        </p:txBody>
      </p:sp>
    </p:spTree>
    <p:custDataLst>
      <p:tags r:id="rId1"/>
    </p:custDataLst>
    <p:extLst>
      <p:ext uri="{BB962C8B-B14F-4D97-AF65-F5344CB8AC3E}">
        <p14:creationId xmlns:p14="http://schemas.microsoft.com/office/powerpoint/2010/main" val="962439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5FC8F35A-B8C9-4F66-AA3D-80C5ACC342C3}"/>
              </a:ext>
            </a:extLst>
          </p:cNvPr>
          <p:cNvGraphicFramePr>
            <a:graphicFrameLocks noGrp="1"/>
          </p:cNvGraphicFramePr>
          <p:nvPr/>
        </p:nvGraphicFramePr>
        <p:xfrm>
          <a:off x="2098421" y="523763"/>
          <a:ext cx="6688070" cy="1824063"/>
        </p:xfrm>
        <a:graphic>
          <a:graphicData uri="http://schemas.openxmlformats.org/drawingml/2006/table">
            <a:tbl>
              <a:tblPr firstRow="1" bandRow="1">
                <a:tableStyleId>{5C22544A-7EE6-4342-B048-85BDC9FD1C3A}</a:tableStyleId>
              </a:tblPr>
              <a:tblGrid>
                <a:gridCol w="668807">
                  <a:extLst>
                    <a:ext uri="{9D8B030D-6E8A-4147-A177-3AD203B41FA5}">
                      <a16:colId xmlns:a16="http://schemas.microsoft.com/office/drawing/2014/main" val="4134744182"/>
                    </a:ext>
                  </a:extLst>
                </a:gridCol>
                <a:gridCol w="668807">
                  <a:extLst>
                    <a:ext uri="{9D8B030D-6E8A-4147-A177-3AD203B41FA5}">
                      <a16:colId xmlns:a16="http://schemas.microsoft.com/office/drawing/2014/main" val="784536166"/>
                    </a:ext>
                  </a:extLst>
                </a:gridCol>
                <a:gridCol w="668807">
                  <a:extLst>
                    <a:ext uri="{9D8B030D-6E8A-4147-A177-3AD203B41FA5}">
                      <a16:colId xmlns:a16="http://schemas.microsoft.com/office/drawing/2014/main" val="2711818619"/>
                    </a:ext>
                  </a:extLst>
                </a:gridCol>
                <a:gridCol w="668807">
                  <a:extLst>
                    <a:ext uri="{9D8B030D-6E8A-4147-A177-3AD203B41FA5}">
                      <a16:colId xmlns:a16="http://schemas.microsoft.com/office/drawing/2014/main" val="3660729173"/>
                    </a:ext>
                  </a:extLst>
                </a:gridCol>
                <a:gridCol w="668807">
                  <a:extLst>
                    <a:ext uri="{9D8B030D-6E8A-4147-A177-3AD203B41FA5}">
                      <a16:colId xmlns:a16="http://schemas.microsoft.com/office/drawing/2014/main" val="207286545"/>
                    </a:ext>
                  </a:extLst>
                </a:gridCol>
                <a:gridCol w="668807">
                  <a:extLst>
                    <a:ext uri="{9D8B030D-6E8A-4147-A177-3AD203B41FA5}">
                      <a16:colId xmlns:a16="http://schemas.microsoft.com/office/drawing/2014/main" val="2939615302"/>
                    </a:ext>
                  </a:extLst>
                </a:gridCol>
                <a:gridCol w="668807">
                  <a:extLst>
                    <a:ext uri="{9D8B030D-6E8A-4147-A177-3AD203B41FA5}">
                      <a16:colId xmlns:a16="http://schemas.microsoft.com/office/drawing/2014/main" val="612550026"/>
                    </a:ext>
                  </a:extLst>
                </a:gridCol>
                <a:gridCol w="668807">
                  <a:extLst>
                    <a:ext uri="{9D8B030D-6E8A-4147-A177-3AD203B41FA5}">
                      <a16:colId xmlns:a16="http://schemas.microsoft.com/office/drawing/2014/main" val="3706731688"/>
                    </a:ext>
                  </a:extLst>
                </a:gridCol>
                <a:gridCol w="668807">
                  <a:extLst>
                    <a:ext uri="{9D8B030D-6E8A-4147-A177-3AD203B41FA5}">
                      <a16:colId xmlns:a16="http://schemas.microsoft.com/office/drawing/2014/main" val="407245728"/>
                    </a:ext>
                  </a:extLst>
                </a:gridCol>
                <a:gridCol w="668807">
                  <a:extLst>
                    <a:ext uri="{9D8B030D-6E8A-4147-A177-3AD203B41FA5}">
                      <a16:colId xmlns:a16="http://schemas.microsoft.com/office/drawing/2014/main" val="536397644"/>
                    </a:ext>
                  </a:extLst>
                </a:gridCol>
              </a:tblGrid>
              <a:tr h="608021">
                <a:tc>
                  <a:txBody>
                    <a:bodyPr/>
                    <a:lstStyle/>
                    <a:p>
                      <a:pPr algn="ctr"/>
                      <a:r>
                        <a:rPr lang="en-GB" sz="3200" b="0" dirty="0">
                          <a:solidFill>
                            <a:schemeClr val="tx1"/>
                          </a:solidFill>
                          <a:latin typeface="+mn-lt"/>
                        </a:rPr>
                        <a:t>1</a:t>
                      </a:r>
                    </a:p>
                  </a:txBody>
                  <a:tcPr anchor="ctr">
                    <a:noFill/>
                  </a:tcPr>
                </a:tc>
                <a:tc>
                  <a:txBody>
                    <a:bodyPr/>
                    <a:lstStyle/>
                    <a:p>
                      <a:pPr algn="ctr"/>
                      <a:r>
                        <a:rPr lang="en-GB" sz="3200" b="0" dirty="0">
                          <a:solidFill>
                            <a:schemeClr val="tx1"/>
                          </a:solidFill>
                          <a:latin typeface="+mn-lt"/>
                        </a:rPr>
                        <a:t>51</a:t>
                      </a:r>
                    </a:p>
                  </a:txBody>
                  <a:tcPr anchor="ctr">
                    <a:noFill/>
                  </a:tcPr>
                </a:tc>
                <a:tc>
                  <a:txBody>
                    <a:bodyPr/>
                    <a:lstStyle/>
                    <a:p>
                      <a:pPr algn="ctr"/>
                      <a:r>
                        <a:rPr lang="en-GB" sz="3200" b="0" dirty="0">
                          <a:solidFill>
                            <a:schemeClr val="tx1"/>
                          </a:solidFill>
                          <a:latin typeface="+mn-lt"/>
                        </a:rPr>
                        <a:t>53</a:t>
                      </a:r>
                    </a:p>
                  </a:txBody>
                  <a:tcPr anchor="ctr">
                    <a:noFill/>
                  </a:tcPr>
                </a:tc>
                <a:tc>
                  <a:txBody>
                    <a:bodyPr/>
                    <a:lstStyle/>
                    <a:p>
                      <a:pPr algn="ctr"/>
                      <a:r>
                        <a:rPr lang="en-GB" sz="3200" b="0" dirty="0">
                          <a:solidFill>
                            <a:schemeClr val="tx1"/>
                          </a:solidFill>
                          <a:latin typeface="+mn-lt"/>
                        </a:rPr>
                        <a:t>15</a:t>
                      </a:r>
                    </a:p>
                  </a:txBody>
                  <a:tcPr anchor="ctr">
                    <a:noFill/>
                  </a:tcPr>
                </a:tc>
                <a:tc>
                  <a:txBody>
                    <a:bodyPr/>
                    <a:lstStyle/>
                    <a:p>
                      <a:pPr algn="ctr"/>
                      <a:r>
                        <a:rPr lang="en-GB" sz="3200" b="0" dirty="0">
                          <a:solidFill>
                            <a:schemeClr val="tx1"/>
                          </a:solidFill>
                          <a:latin typeface="+mn-lt"/>
                        </a:rPr>
                        <a:t>26</a:t>
                      </a:r>
                    </a:p>
                  </a:txBody>
                  <a:tcPr anchor="ctr">
                    <a:noFill/>
                  </a:tcPr>
                </a:tc>
                <a:tc>
                  <a:txBody>
                    <a:bodyPr/>
                    <a:lstStyle/>
                    <a:p>
                      <a:pPr algn="ctr"/>
                      <a:r>
                        <a:rPr lang="en-GB" sz="3200" b="0" dirty="0">
                          <a:solidFill>
                            <a:schemeClr val="tx1"/>
                          </a:solidFill>
                          <a:latin typeface="+mn-lt"/>
                        </a:rPr>
                        <a:t>32</a:t>
                      </a:r>
                    </a:p>
                  </a:txBody>
                  <a:tcPr anchor="ctr">
                    <a:noFill/>
                  </a:tcPr>
                </a:tc>
                <a:tc>
                  <a:txBody>
                    <a:bodyPr/>
                    <a:lstStyle/>
                    <a:p>
                      <a:pPr algn="ctr"/>
                      <a:r>
                        <a:rPr lang="en-GB" sz="3200" b="0" dirty="0">
                          <a:solidFill>
                            <a:schemeClr val="tx1"/>
                          </a:solidFill>
                          <a:latin typeface="+mn-lt"/>
                        </a:rPr>
                        <a:t>19</a:t>
                      </a:r>
                    </a:p>
                  </a:txBody>
                  <a:tcPr anchor="ctr">
                    <a:noFill/>
                  </a:tcPr>
                </a:tc>
                <a:tc>
                  <a:txBody>
                    <a:bodyPr/>
                    <a:lstStyle/>
                    <a:p>
                      <a:pPr algn="ctr"/>
                      <a:r>
                        <a:rPr lang="en-GB" sz="3200" b="0" dirty="0">
                          <a:solidFill>
                            <a:schemeClr val="tx1"/>
                          </a:solidFill>
                          <a:latin typeface="+mn-lt"/>
                        </a:rPr>
                        <a:t>7</a:t>
                      </a:r>
                    </a:p>
                  </a:txBody>
                  <a:tcPr anchor="ctr">
                    <a:noFill/>
                  </a:tcPr>
                </a:tc>
                <a:tc>
                  <a:txBody>
                    <a:bodyPr/>
                    <a:lstStyle/>
                    <a:p>
                      <a:pPr algn="ctr"/>
                      <a:r>
                        <a:rPr lang="en-GB" sz="3200" b="0" dirty="0">
                          <a:solidFill>
                            <a:schemeClr val="tx1"/>
                          </a:solidFill>
                          <a:latin typeface="+mn-lt"/>
                        </a:rPr>
                        <a:t>11</a:t>
                      </a:r>
                    </a:p>
                  </a:txBody>
                  <a:tcPr anchor="ctr">
                    <a:noFill/>
                  </a:tcPr>
                </a:tc>
                <a:tc>
                  <a:txBody>
                    <a:bodyPr/>
                    <a:lstStyle/>
                    <a:p>
                      <a:pPr algn="ctr"/>
                      <a:r>
                        <a:rPr lang="en-GB" sz="3200" b="0" dirty="0">
                          <a:solidFill>
                            <a:schemeClr val="tx1"/>
                          </a:solidFill>
                          <a:latin typeface="+mn-lt"/>
                        </a:rPr>
                        <a:t>34</a:t>
                      </a:r>
                    </a:p>
                  </a:txBody>
                  <a:tcPr anchor="ctr">
                    <a:noFill/>
                  </a:tcPr>
                </a:tc>
                <a:extLst>
                  <a:ext uri="{0D108BD9-81ED-4DB2-BD59-A6C34878D82A}">
                    <a16:rowId xmlns:a16="http://schemas.microsoft.com/office/drawing/2014/main" val="158590754"/>
                  </a:ext>
                </a:extLst>
              </a:tr>
              <a:tr h="608021">
                <a:tc>
                  <a:txBody>
                    <a:bodyPr/>
                    <a:lstStyle/>
                    <a:p>
                      <a:pPr algn="ctr"/>
                      <a:r>
                        <a:rPr lang="en-GB" sz="3200" b="0" dirty="0">
                          <a:solidFill>
                            <a:schemeClr val="tx1"/>
                          </a:solidFill>
                          <a:latin typeface="+mn-lt"/>
                        </a:rPr>
                        <a:t>45</a:t>
                      </a:r>
                    </a:p>
                  </a:txBody>
                  <a:tcPr anchor="ctr">
                    <a:noFill/>
                  </a:tcPr>
                </a:tc>
                <a:tc>
                  <a:txBody>
                    <a:bodyPr/>
                    <a:lstStyle/>
                    <a:p>
                      <a:pPr algn="ctr"/>
                      <a:r>
                        <a:rPr lang="en-GB" sz="3200" b="0" dirty="0">
                          <a:solidFill>
                            <a:schemeClr val="tx1"/>
                          </a:solidFill>
                          <a:latin typeface="+mn-lt"/>
                        </a:rPr>
                        <a:t>21</a:t>
                      </a:r>
                    </a:p>
                  </a:txBody>
                  <a:tcPr anchor="ctr">
                    <a:noFill/>
                  </a:tcPr>
                </a:tc>
                <a:tc>
                  <a:txBody>
                    <a:bodyPr/>
                    <a:lstStyle/>
                    <a:p>
                      <a:pPr algn="ctr"/>
                      <a:r>
                        <a:rPr lang="en-GB" sz="3200" b="0" dirty="0">
                          <a:solidFill>
                            <a:schemeClr val="tx1"/>
                          </a:solidFill>
                          <a:latin typeface="+mn-lt"/>
                        </a:rPr>
                        <a:t>19</a:t>
                      </a:r>
                    </a:p>
                  </a:txBody>
                  <a:tcPr anchor="ctr">
                    <a:noFill/>
                  </a:tcPr>
                </a:tc>
                <a:tc>
                  <a:txBody>
                    <a:bodyPr/>
                    <a:lstStyle/>
                    <a:p>
                      <a:pPr algn="ctr"/>
                      <a:r>
                        <a:rPr lang="en-GB" sz="3200" b="0" dirty="0">
                          <a:solidFill>
                            <a:schemeClr val="tx1"/>
                          </a:solidFill>
                          <a:latin typeface="+mn-lt"/>
                        </a:rPr>
                        <a:t>17</a:t>
                      </a:r>
                    </a:p>
                  </a:txBody>
                  <a:tcPr anchor="ctr">
                    <a:noFill/>
                  </a:tcPr>
                </a:tc>
                <a:tc>
                  <a:txBody>
                    <a:bodyPr/>
                    <a:lstStyle/>
                    <a:p>
                      <a:pPr algn="ctr"/>
                      <a:r>
                        <a:rPr lang="en-GB" sz="3200" b="0" dirty="0">
                          <a:solidFill>
                            <a:schemeClr val="tx1"/>
                          </a:solidFill>
                          <a:latin typeface="+mn-lt"/>
                        </a:rPr>
                        <a:t>15</a:t>
                      </a:r>
                    </a:p>
                  </a:txBody>
                  <a:tcPr anchor="ctr">
                    <a:noFill/>
                  </a:tcPr>
                </a:tc>
                <a:tc>
                  <a:txBody>
                    <a:bodyPr/>
                    <a:lstStyle/>
                    <a:p>
                      <a:pPr algn="ctr"/>
                      <a:r>
                        <a:rPr lang="en-GB" sz="3200" b="0" dirty="0">
                          <a:solidFill>
                            <a:schemeClr val="tx1"/>
                          </a:solidFill>
                          <a:latin typeface="+mn-lt"/>
                        </a:rPr>
                        <a:t>25</a:t>
                      </a:r>
                    </a:p>
                  </a:txBody>
                  <a:tcPr anchor="ctr">
                    <a:noFill/>
                  </a:tcPr>
                </a:tc>
                <a:tc>
                  <a:txBody>
                    <a:bodyPr/>
                    <a:lstStyle/>
                    <a:p>
                      <a:pPr algn="ctr"/>
                      <a:r>
                        <a:rPr lang="en-GB" sz="3200" b="0" dirty="0">
                          <a:solidFill>
                            <a:schemeClr val="tx1"/>
                          </a:solidFill>
                          <a:latin typeface="+mn-lt"/>
                        </a:rPr>
                        <a:t>32</a:t>
                      </a:r>
                    </a:p>
                  </a:txBody>
                  <a:tcPr anchor="ctr">
                    <a:noFill/>
                  </a:tcPr>
                </a:tc>
                <a:tc>
                  <a:txBody>
                    <a:bodyPr/>
                    <a:lstStyle/>
                    <a:p>
                      <a:pPr algn="ctr"/>
                      <a:r>
                        <a:rPr lang="en-GB" sz="3200" b="0" dirty="0">
                          <a:solidFill>
                            <a:schemeClr val="tx1"/>
                          </a:solidFill>
                          <a:latin typeface="+mn-lt"/>
                        </a:rPr>
                        <a:t>17</a:t>
                      </a:r>
                    </a:p>
                  </a:txBody>
                  <a:tcPr anchor="ctr">
                    <a:noFill/>
                  </a:tcPr>
                </a:tc>
                <a:tc>
                  <a:txBody>
                    <a:bodyPr/>
                    <a:lstStyle/>
                    <a:p>
                      <a:pPr algn="ctr"/>
                      <a:r>
                        <a:rPr lang="en-GB" sz="3200" b="0" dirty="0">
                          <a:solidFill>
                            <a:schemeClr val="tx1"/>
                          </a:solidFill>
                          <a:latin typeface="+mn-lt"/>
                        </a:rPr>
                        <a:t>18</a:t>
                      </a:r>
                    </a:p>
                  </a:txBody>
                  <a:tcPr anchor="ctr">
                    <a:noFill/>
                  </a:tcPr>
                </a:tc>
                <a:tc>
                  <a:txBody>
                    <a:bodyPr/>
                    <a:lstStyle/>
                    <a:p>
                      <a:pPr algn="ctr"/>
                      <a:r>
                        <a:rPr lang="en-GB" sz="3200" b="0" dirty="0">
                          <a:solidFill>
                            <a:schemeClr val="tx1"/>
                          </a:solidFill>
                          <a:latin typeface="+mn-lt"/>
                        </a:rPr>
                        <a:t>11</a:t>
                      </a:r>
                    </a:p>
                  </a:txBody>
                  <a:tcPr anchor="ctr">
                    <a:noFill/>
                  </a:tcPr>
                </a:tc>
                <a:extLst>
                  <a:ext uri="{0D108BD9-81ED-4DB2-BD59-A6C34878D82A}">
                    <a16:rowId xmlns:a16="http://schemas.microsoft.com/office/drawing/2014/main" val="3278962379"/>
                  </a:ext>
                </a:extLst>
              </a:tr>
              <a:tr h="608021">
                <a:tc>
                  <a:txBody>
                    <a:bodyPr/>
                    <a:lstStyle/>
                    <a:p>
                      <a:pPr algn="ctr"/>
                      <a:r>
                        <a:rPr lang="en-GB" sz="3200" b="0" dirty="0">
                          <a:solidFill>
                            <a:schemeClr val="tx1"/>
                          </a:solidFill>
                          <a:latin typeface="+mn-lt"/>
                        </a:rPr>
                        <a:t>12</a:t>
                      </a:r>
                    </a:p>
                  </a:txBody>
                  <a:tcPr anchor="ctr">
                    <a:noFill/>
                  </a:tcPr>
                </a:tc>
                <a:tc>
                  <a:txBody>
                    <a:bodyPr/>
                    <a:lstStyle/>
                    <a:p>
                      <a:pPr algn="ctr"/>
                      <a:r>
                        <a:rPr lang="en-GB" sz="3200" b="0" dirty="0">
                          <a:solidFill>
                            <a:schemeClr val="tx1"/>
                          </a:solidFill>
                          <a:latin typeface="+mn-lt"/>
                        </a:rPr>
                        <a:t>15</a:t>
                      </a:r>
                    </a:p>
                  </a:txBody>
                  <a:tcPr anchor="ctr">
                    <a:noFill/>
                  </a:tcPr>
                </a:tc>
                <a:tc>
                  <a:txBody>
                    <a:bodyPr/>
                    <a:lstStyle/>
                    <a:p>
                      <a:pPr algn="ctr"/>
                      <a:r>
                        <a:rPr lang="en-GB" sz="3200" b="0" dirty="0">
                          <a:solidFill>
                            <a:schemeClr val="tx1"/>
                          </a:solidFill>
                          <a:latin typeface="+mn-lt"/>
                        </a:rPr>
                        <a:t>18</a:t>
                      </a:r>
                    </a:p>
                  </a:txBody>
                  <a:tcPr anchor="ctr">
                    <a:noFill/>
                  </a:tcPr>
                </a:tc>
                <a:tc>
                  <a:txBody>
                    <a:bodyPr/>
                    <a:lstStyle/>
                    <a:p>
                      <a:pPr algn="ctr"/>
                      <a:r>
                        <a:rPr lang="en-GB" sz="3200" b="0" dirty="0">
                          <a:solidFill>
                            <a:schemeClr val="tx1"/>
                          </a:solidFill>
                          <a:latin typeface="+mn-lt"/>
                        </a:rPr>
                        <a:t>36</a:t>
                      </a:r>
                    </a:p>
                  </a:txBody>
                  <a:tcPr anchor="ctr">
                    <a:noFill/>
                  </a:tcPr>
                </a:tc>
                <a:tc>
                  <a:txBody>
                    <a:bodyPr/>
                    <a:lstStyle/>
                    <a:p>
                      <a:pPr algn="ctr"/>
                      <a:r>
                        <a:rPr lang="en-GB" sz="3200" b="0" dirty="0">
                          <a:solidFill>
                            <a:schemeClr val="tx1"/>
                          </a:solidFill>
                          <a:latin typeface="+mn-lt"/>
                        </a:rPr>
                        <a:t>44</a:t>
                      </a:r>
                    </a:p>
                  </a:txBody>
                  <a:tcPr anchor="ctr">
                    <a:noFill/>
                  </a:tcPr>
                </a:tc>
                <a:tc>
                  <a:txBody>
                    <a:bodyPr/>
                    <a:lstStyle/>
                    <a:p>
                      <a:pPr algn="ctr"/>
                      <a:r>
                        <a:rPr lang="en-GB" sz="3200" b="0" dirty="0">
                          <a:solidFill>
                            <a:schemeClr val="tx1"/>
                          </a:solidFill>
                          <a:latin typeface="+mn-lt"/>
                        </a:rPr>
                        <a:t>9</a:t>
                      </a:r>
                    </a:p>
                  </a:txBody>
                  <a:tcPr anchor="ctr">
                    <a:noFill/>
                  </a:tcPr>
                </a:tc>
                <a:tc>
                  <a:txBody>
                    <a:bodyPr/>
                    <a:lstStyle/>
                    <a:p>
                      <a:pPr algn="ctr"/>
                      <a:r>
                        <a:rPr lang="en-GB" sz="3200" b="0" dirty="0">
                          <a:solidFill>
                            <a:schemeClr val="tx1"/>
                          </a:solidFill>
                          <a:latin typeface="+mn-lt"/>
                        </a:rPr>
                        <a:t>22</a:t>
                      </a:r>
                    </a:p>
                  </a:txBody>
                  <a:tcPr anchor="ctr">
                    <a:noFill/>
                  </a:tcPr>
                </a:tc>
                <a:tc>
                  <a:txBody>
                    <a:bodyPr/>
                    <a:lstStyle/>
                    <a:p>
                      <a:pPr algn="ctr"/>
                      <a:r>
                        <a:rPr lang="en-GB" sz="3200" b="0" dirty="0">
                          <a:solidFill>
                            <a:schemeClr val="tx1"/>
                          </a:solidFill>
                          <a:latin typeface="+mn-lt"/>
                        </a:rPr>
                        <a:t>30</a:t>
                      </a:r>
                    </a:p>
                  </a:txBody>
                  <a:tcPr anchor="ctr">
                    <a:noFill/>
                  </a:tcPr>
                </a:tc>
                <a:tc>
                  <a:txBody>
                    <a:bodyPr/>
                    <a:lstStyle/>
                    <a:p>
                      <a:pPr algn="ctr"/>
                      <a:r>
                        <a:rPr lang="en-GB" sz="3200" b="0" dirty="0">
                          <a:solidFill>
                            <a:schemeClr val="tx1"/>
                          </a:solidFill>
                          <a:latin typeface="+mn-lt"/>
                        </a:rPr>
                        <a:t>41</a:t>
                      </a:r>
                    </a:p>
                  </a:txBody>
                  <a:tcPr anchor="ctr">
                    <a:noFill/>
                  </a:tcPr>
                </a:tc>
                <a:tc>
                  <a:txBody>
                    <a:bodyPr/>
                    <a:lstStyle/>
                    <a:p>
                      <a:pPr algn="ctr"/>
                      <a:r>
                        <a:rPr lang="en-GB" sz="3200" b="0" dirty="0">
                          <a:solidFill>
                            <a:schemeClr val="tx1"/>
                          </a:solidFill>
                          <a:latin typeface="+mn-lt"/>
                        </a:rPr>
                        <a:t>16</a:t>
                      </a:r>
                    </a:p>
                  </a:txBody>
                  <a:tcPr anchor="ctr">
                    <a:noFill/>
                  </a:tcPr>
                </a:tc>
                <a:extLst>
                  <a:ext uri="{0D108BD9-81ED-4DB2-BD59-A6C34878D82A}">
                    <a16:rowId xmlns:a16="http://schemas.microsoft.com/office/drawing/2014/main" val="753380496"/>
                  </a:ext>
                </a:extLst>
              </a:tr>
            </a:tbl>
          </a:graphicData>
        </a:graphic>
      </p:graphicFrame>
      <p:sp>
        <p:nvSpPr>
          <p:cNvPr id="5" name="Oval 4">
            <a:extLst>
              <a:ext uri="{FF2B5EF4-FFF2-40B4-BE49-F238E27FC236}">
                <a16:creationId xmlns:a16="http://schemas.microsoft.com/office/drawing/2014/main" id="{C837F7A1-3A36-46FC-9192-E430FFE4CD5D}"/>
              </a:ext>
            </a:extLst>
          </p:cNvPr>
          <p:cNvSpPr/>
          <p:nvPr/>
        </p:nvSpPr>
        <p:spPr>
          <a:xfrm>
            <a:off x="2184253" y="560207"/>
            <a:ext cx="484606" cy="52866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6" name="Oval 5">
            <a:extLst>
              <a:ext uri="{FF2B5EF4-FFF2-40B4-BE49-F238E27FC236}">
                <a16:creationId xmlns:a16="http://schemas.microsoft.com/office/drawing/2014/main" id="{D1DDAC2E-3D77-409C-B001-0106BA7D4C07}"/>
              </a:ext>
            </a:extLst>
          </p:cNvPr>
          <p:cNvSpPr/>
          <p:nvPr/>
        </p:nvSpPr>
        <p:spPr>
          <a:xfrm>
            <a:off x="6885866" y="574458"/>
            <a:ext cx="484606" cy="52866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7" name="Oval 6">
            <a:extLst>
              <a:ext uri="{FF2B5EF4-FFF2-40B4-BE49-F238E27FC236}">
                <a16:creationId xmlns:a16="http://schemas.microsoft.com/office/drawing/2014/main" id="{536D365A-82E6-4C3A-8931-9A82946D1142}"/>
              </a:ext>
            </a:extLst>
          </p:cNvPr>
          <p:cNvSpPr/>
          <p:nvPr/>
        </p:nvSpPr>
        <p:spPr>
          <a:xfrm>
            <a:off x="5545010" y="1168095"/>
            <a:ext cx="484606" cy="52866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8" name="Oval 7">
            <a:extLst>
              <a:ext uri="{FF2B5EF4-FFF2-40B4-BE49-F238E27FC236}">
                <a16:creationId xmlns:a16="http://schemas.microsoft.com/office/drawing/2014/main" id="{8930B540-BF51-4087-B950-8FDAB6A3F200}"/>
              </a:ext>
            </a:extLst>
          </p:cNvPr>
          <p:cNvSpPr/>
          <p:nvPr/>
        </p:nvSpPr>
        <p:spPr>
          <a:xfrm>
            <a:off x="6214580" y="1168095"/>
            <a:ext cx="484606" cy="52866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9" name="Oval 8">
            <a:extLst>
              <a:ext uri="{FF2B5EF4-FFF2-40B4-BE49-F238E27FC236}">
                <a16:creationId xmlns:a16="http://schemas.microsoft.com/office/drawing/2014/main" id="{CB368029-5715-4FE5-8F64-E1FEBD093794}"/>
              </a:ext>
            </a:extLst>
          </p:cNvPr>
          <p:cNvSpPr/>
          <p:nvPr/>
        </p:nvSpPr>
        <p:spPr>
          <a:xfrm>
            <a:off x="2861778" y="1814129"/>
            <a:ext cx="484606" cy="52866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0" name="Oval 9">
            <a:extLst>
              <a:ext uri="{FF2B5EF4-FFF2-40B4-BE49-F238E27FC236}">
                <a16:creationId xmlns:a16="http://schemas.microsoft.com/office/drawing/2014/main" id="{33CDB298-E6B1-446D-9650-A60EE4C21589}"/>
              </a:ext>
            </a:extLst>
          </p:cNvPr>
          <p:cNvSpPr/>
          <p:nvPr/>
        </p:nvSpPr>
        <p:spPr>
          <a:xfrm>
            <a:off x="6221253" y="1820303"/>
            <a:ext cx="484606" cy="52866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1" name="Oval 10">
            <a:extLst>
              <a:ext uri="{FF2B5EF4-FFF2-40B4-BE49-F238E27FC236}">
                <a16:creationId xmlns:a16="http://schemas.microsoft.com/office/drawing/2014/main" id="{0CB2012A-5257-43DD-B622-A1E9AA14D071}"/>
              </a:ext>
            </a:extLst>
          </p:cNvPr>
          <p:cNvSpPr/>
          <p:nvPr/>
        </p:nvSpPr>
        <p:spPr>
          <a:xfrm>
            <a:off x="4870889" y="545217"/>
            <a:ext cx="484606" cy="52866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2" name="Oval 11">
            <a:extLst>
              <a:ext uri="{FF2B5EF4-FFF2-40B4-BE49-F238E27FC236}">
                <a16:creationId xmlns:a16="http://schemas.microsoft.com/office/drawing/2014/main" id="{8753CEBB-86B3-41A2-B45B-CF0E6D4D89E8}"/>
              </a:ext>
            </a:extLst>
          </p:cNvPr>
          <p:cNvSpPr/>
          <p:nvPr/>
        </p:nvSpPr>
        <p:spPr>
          <a:xfrm>
            <a:off x="5542548" y="545217"/>
            <a:ext cx="484606" cy="52866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3" name="Oval 12">
            <a:extLst>
              <a:ext uri="{FF2B5EF4-FFF2-40B4-BE49-F238E27FC236}">
                <a16:creationId xmlns:a16="http://schemas.microsoft.com/office/drawing/2014/main" id="{58E755E2-EF2F-4AC2-90CB-FA4CAC40CE15}"/>
              </a:ext>
            </a:extLst>
          </p:cNvPr>
          <p:cNvSpPr/>
          <p:nvPr/>
        </p:nvSpPr>
        <p:spPr>
          <a:xfrm>
            <a:off x="8223293" y="1168095"/>
            <a:ext cx="484606" cy="52866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4" name="Oval 13">
            <a:extLst>
              <a:ext uri="{FF2B5EF4-FFF2-40B4-BE49-F238E27FC236}">
                <a16:creationId xmlns:a16="http://schemas.microsoft.com/office/drawing/2014/main" id="{4DCBDDEA-7087-4BE8-8261-D83F0057DC05}"/>
              </a:ext>
            </a:extLst>
          </p:cNvPr>
          <p:cNvSpPr/>
          <p:nvPr/>
        </p:nvSpPr>
        <p:spPr>
          <a:xfrm>
            <a:off x="4205870" y="1177404"/>
            <a:ext cx="484606" cy="52866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5" name="Oval 14">
            <a:extLst>
              <a:ext uri="{FF2B5EF4-FFF2-40B4-BE49-F238E27FC236}">
                <a16:creationId xmlns:a16="http://schemas.microsoft.com/office/drawing/2014/main" id="{3A314FB1-8CA6-40FA-8EB3-31FB65334B50}"/>
              </a:ext>
            </a:extLst>
          </p:cNvPr>
          <p:cNvSpPr/>
          <p:nvPr/>
        </p:nvSpPr>
        <p:spPr>
          <a:xfrm>
            <a:off x="4205568" y="1815059"/>
            <a:ext cx="484606" cy="52866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6" name="Oval 15">
            <a:extLst>
              <a:ext uri="{FF2B5EF4-FFF2-40B4-BE49-F238E27FC236}">
                <a16:creationId xmlns:a16="http://schemas.microsoft.com/office/drawing/2014/main" id="{54615EA7-FC61-442B-A63A-435FF5DDA5A3}"/>
              </a:ext>
            </a:extLst>
          </p:cNvPr>
          <p:cNvSpPr/>
          <p:nvPr/>
        </p:nvSpPr>
        <p:spPr>
          <a:xfrm>
            <a:off x="4877463" y="1814612"/>
            <a:ext cx="484606" cy="52866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7" name="Oval 16">
            <a:extLst>
              <a:ext uri="{FF2B5EF4-FFF2-40B4-BE49-F238E27FC236}">
                <a16:creationId xmlns:a16="http://schemas.microsoft.com/office/drawing/2014/main" id="{2CEA4273-992E-4E72-BD07-035BF785477D}"/>
              </a:ext>
            </a:extLst>
          </p:cNvPr>
          <p:cNvSpPr/>
          <p:nvPr/>
        </p:nvSpPr>
        <p:spPr>
          <a:xfrm>
            <a:off x="8229182" y="564575"/>
            <a:ext cx="484606" cy="52866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8" name="Oval 17">
            <a:extLst>
              <a:ext uri="{FF2B5EF4-FFF2-40B4-BE49-F238E27FC236}">
                <a16:creationId xmlns:a16="http://schemas.microsoft.com/office/drawing/2014/main" id="{4E0F5D0E-5E76-40BE-86C7-53593518F0AD}"/>
              </a:ext>
            </a:extLst>
          </p:cNvPr>
          <p:cNvSpPr/>
          <p:nvPr/>
        </p:nvSpPr>
        <p:spPr>
          <a:xfrm>
            <a:off x="4199230" y="558105"/>
            <a:ext cx="484606" cy="52866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9" name="Oval 18">
            <a:extLst>
              <a:ext uri="{FF2B5EF4-FFF2-40B4-BE49-F238E27FC236}">
                <a16:creationId xmlns:a16="http://schemas.microsoft.com/office/drawing/2014/main" id="{4A7DF1FF-1CE8-461C-A35E-3126BC0C7800}"/>
              </a:ext>
            </a:extLst>
          </p:cNvPr>
          <p:cNvSpPr/>
          <p:nvPr/>
        </p:nvSpPr>
        <p:spPr>
          <a:xfrm>
            <a:off x="4875440" y="1164416"/>
            <a:ext cx="484606" cy="52866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0" name="Oval 19">
            <a:extLst>
              <a:ext uri="{FF2B5EF4-FFF2-40B4-BE49-F238E27FC236}">
                <a16:creationId xmlns:a16="http://schemas.microsoft.com/office/drawing/2014/main" id="{EE46A690-2D4F-4DD0-98CC-ADDB9925119D}"/>
              </a:ext>
            </a:extLst>
          </p:cNvPr>
          <p:cNvSpPr/>
          <p:nvPr/>
        </p:nvSpPr>
        <p:spPr>
          <a:xfrm>
            <a:off x="3533673" y="1814129"/>
            <a:ext cx="484606" cy="52866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1" name="Oval 20">
            <a:extLst>
              <a:ext uri="{FF2B5EF4-FFF2-40B4-BE49-F238E27FC236}">
                <a16:creationId xmlns:a16="http://schemas.microsoft.com/office/drawing/2014/main" id="{7A91A379-88D2-4A9B-B7F4-A27A779E86AD}"/>
              </a:ext>
            </a:extLst>
          </p:cNvPr>
          <p:cNvSpPr/>
          <p:nvPr/>
        </p:nvSpPr>
        <p:spPr>
          <a:xfrm>
            <a:off x="7565043" y="1804564"/>
            <a:ext cx="484606" cy="52866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2" name="Oval 21">
            <a:extLst>
              <a:ext uri="{FF2B5EF4-FFF2-40B4-BE49-F238E27FC236}">
                <a16:creationId xmlns:a16="http://schemas.microsoft.com/office/drawing/2014/main" id="{24DF374D-6488-489B-ACCD-1DCC1D0D7C72}"/>
              </a:ext>
            </a:extLst>
          </p:cNvPr>
          <p:cNvSpPr/>
          <p:nvPr/>
        </p:nvSpPr>
        <p:spPr>
          <a:xfrm>
            <a:off x="2855912" y="545217"/>
            <a:ext cx="484606" cy="52866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3" name="Oval 22">
            <a:extLst>
              <a:ext uri="{FF2B5EF4-FFF2-40B4-BE49-F238E27FC236}">
                <a16:creationId xmlns:a16="http://schemas.microsoft.com/office/drawing/2014/main" id="{E83C6185-F774-4A7D-A60A-0991205505F7}"/>
              </a:ext>
            </a:extLst>
          </p:cNvPr>
          <p:cNvSpPr/>
          <p:nvPr/>
        </p:nvSpPr>
        <p:spPr>
          <a:xfrm>
            <a:off x="6214207" y="564575"/>
            <a:ext cx="484606" cy="52866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4" name="Oval 23">
            <a:extLst>
              <a:ext uri="{FF2B5EF4-FFF2-40B4-BE49-F238E27FC236}">
                <a16:creationId xmlns:a16="http://schemas.microsoft.com/office/drawing/2014/main" id="{3D8CF0FB-7CF6-45E3-AA43-8ED665A1E61A}"/>
              </a:ext>
            </a:extLst>
          </p:cNvPr>
          <p:cNvSpPr/>
          <p:nvPr/>
        </p:nvSpPr>
        <p:spPr>
          <a:xfrm>
            <a:off x="3536300" y="1177404"/>
            <a:ext cx="484606" cy="52866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5" name="Oval 24">
            <a:extLst>
              <a:ext uri="{FF2B5EF4-FFF2-40B4-BE49-F238E27FC236}">
                <a16:creationId xmlns:a16="http://schemas.microsoft.com/office/drawing/2014/main" id="{B1F7C8DE-16D1-41B7-BD97-0B9E04D5BD16}"/>
              </a:ext>
            </a:extLst>
          </p:cNvPr>
          <p:cNvSpPr/>
          <p:nvPr/>
        </p:nvSpPr>
        <p:spPr>
          <a:xfrm>
            <a:off x="7553720" y="1177404"/>
            <a:ext cx="484606" cy="52866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6" name="Oval 25">
            <a:extLst>
              <a:ext uri="{FF2B5EF4-FFF2-40B4-BE49-F238E27FC236}">
                <a16:creationId xmlns:a16="http://schemas.microsoft.com/office/drawing/2014/main" id="{64B2AE6B-3EAB-450F-A967-E84347CC0919}"/>
              </a:ext>
            </a:extLst>
          </p:cNvPr>
          <p:cNvSpPr/>
          <p:nvPr/>
        </p:nvSpPr>
        <p:spPr>
          <a:xfrm>
            <a:off x="6884150" y="1164416"/>
            <a:ext cx="484606" cy="52866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7" name="Oval 26">
            <a:extLst>
              <a:ext uri="{FF2B5EF4-FFF2-40B4-BE49-F238E27FC236}">
                <a16:creationId xmlns:a16="http://schemas.microsoft.com/office/drawing/2014/main" id="{A3C8FD43-552C-41A8-B2C1-7897AA2FD084}"/>
              </a:ext>
            </a:extLst>
          </p:cNvPr>
          <p:cNvSpPr/>
          <p:nvPr/>
        </p:nvSpPr>
        <p:spPr>
          <a:xfrm>
            <a:off x="5549358" y="1817516"/>
            <a:ext cx="484606" cy="52866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8" name="Oval 27">
            <a:extLst>
              <a:ext uri="{FF2B5EF4-FFF2-40B4-BE49-F238E27FC236}">
                <a16:creationId xmlns:a16="http://schemas.microsoft.com/office/drawing/2014/main" id="{6C9085E3-AC70-4280-8ED2-67C5612E5EEF}"/>
              </a:ext>
            </a:extLst>
          </p:cNvPr>
          <p:cNvSpPr/>
          <p:nvPr/>
        </p:nvSpPr>
        <p:spPr>
          <a:xfrm>
            <a:off x="7557525" y="564575"/>
            <a:ext cx="484606" cy="52866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9" name="Oval 28">
            <a:extLst>
              <a:ext uri="{FF2B5EF4-FFF2-40B4-BE49-F238E27FC236}">
                <a16:creationId xmlns:a16="http://schemas.microsoft.com/office/drawing/2014/main" id="{068241FB-CDCB-4003-8354-0EEBC18CEBDC}"/>
              </a:ext>
            </a:extLst>
          </p:cNvPr>
          <p:cNvSpPr/>
          <p:nvPr/>
        </p:nvSpPr>
        <p:spPr>
          <a:xfrm>
            <a:off x="6893148" y="1820303"/>
            <a:ext cx="484606" cy="52866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30" name="Oval 29">
            <a:extLst>
              <a:ext uri="{FF2B5EF4-FFF2-40B4-BE49-F238E27FC236}">
                <a16:creationId xmlns:a16="http://schemas.microsoft.com/office/drawing/2014/main" id="{41E7590E-35D9-4E99-BFB2-4303015A5996}"/>
              </a:ext>
            </a:extLst>
          </p:cNvPr>
          <p:cNvSpPr/>
          <p:nvPr/>
        </p:nvSpPr>
        <p:spPr>
          <a:xfrm>
            <a:off x="2197160" y="1177404"/>
            <a:ext cx="484606" cy="52866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31" name="Oval 30">
            <a:extLst>
              <a:ext uri="{FF2B5EF4-FFF2-40B4-BE49-F238E27FC236}">
                <a16:creationId xmlns:a16="http://schemas.microsoft.com/office/drawing/2014/main" id="{2EB6A41A-DF38-47F7-9904-A7F6411D4C91}"/>
              </a:ext>
            </a:extLst>
          </p:cNvPr>
          <p:cNvSpPr/>
          <p:nvPr/>
        </p:nvSpPr>
        <p:spPr>
          <a:xfrm>
            <a:off x="2189883" y="1805984"/>
            <a:ext cx="484606" cy="52866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32" name="Oval 31">
            <a:extLst>
              <a:ext uri="{FF2B5EF4-FFF2-40B4-BE49-F238E27FC236}">
                <a16:creationId xmlns:a16="http://schemas.microsoft.com/office/drawing/2014/main" id="{EC5DBEF1-9FE5-4349-A55B-9428C118A6A1}"/>
              </a:ext>
            </a:extLst>
          </p:cNvPr>
          <p:cNvSpPr/>
          <p:nvPr/>
        </p:nvSpPr>
        <p:spPr>
          <a:xfrm>
            <a:off x="3527571" y="558105"/>
            <a:ext cx="484606" cy="52866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33" name="Oval 32">
            <a:extLst>
              <a:ext uri="{FF2B5EF4-FFF2-40B4-BE49-F238E27FC236}">
                <a16:creationId xmlns:a16="http://schemas.microsoft.com/office/drawing/2014/main" id="{6C03733D-6E02-481E-8718-1A50EA5E4593}"/>
              </a:ext>
            </a:extLst>
          </p:cNvPr>
          <p:cNvSpPr/>
          <p:nvPr/>
        </p:nvSpPr>
        <p:spPr>
          <a:xfrm>
            <a:off x="2866730" y="1177404"/>
            <a:ext cx="484606" cy="52866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34" name="Oval 33">
            <a:extLst>
              <a:ext uri="{FF2B5EF4-FFF2-40B4-BE49-F238E27FC236}">
                <a16:creationId xmlns:a16="http://schemas.microsoft.com/office/drawing/2014/main" id="{E7F91EDB-837D-40B2-864B-DBB2B47C8DD0}"/>
              </a:ext>
            </a:extLst>
          </p:cNvPr>
          <p:cNvSpPr/>
          <p:nvPr/>
        </p:nvSpPr>
        <p:spPr>
          <a:xfrm>
            <a:off x="8236939" y="1801736"/>
            <a:ext cx="484606" cy="52866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mc:AlternateContent xmlns:mc="http://schemas.openxmlformats.org/markup-compatibility/2006" xmlns:a14="http://schemas.microsoft.com/office/drawing/2010/main">
        <mc:Choice Requires="a14">
          <p:graphicFrame>
            <p:nvGraphicFramePr>
              <p:cNvPr id="38" name="Table 37">
                <a:extLst>
                  <a:ext uri="{FF2B5EF4-FFF2-40B4-BE49-F238E27FC236}">
                    <a16:creationId xmlns:a16="http://schemas.microsoft.com/office/drawing/2014/main" id="{846685F2-FF42-460D-BB9F-2BC52963C938}"/>
                  </a:ext>
                </a:extLst>
              </p:cNvPr>
              <p:cNvGraphicFramePr>
                <a:graphicFrameLocks noGrp="1"/>
              </p:cNvGraphicFramePr>
              <p:nvPr/>
            </p:nvGraphicFramePr>
            <p:xfrm>
              <a:off x="2340947" y="2392336"/>
              <a:ext cx="4764974" cy="3567600"/>
            </p:xfrm>
            <a:graphic>
              <a:graphicData uri="http://schemas.openxmlformats.org/drawingml/2006/table">
                <a:tbl>
                  <a:tblPr firstRow="1" bandRow="1">
                    <a:tableStyleId>{5C22544A-7EE6-4342-B048-85BDC9FD1C3A}</a:tableStyleId>
                  </a:tblPr>
                  <a:tblGrid>
                    <a:gridCol w="1800000">
                      <a:extLst>
                        <a:ext uri="{9D8B030D-6E8A-4147-A177-3AD203B41FA5}">
                          <a16:colId xmlns:a16="http://schemas.microsoft.com/office/drawing/2014/main" val="1485095982"/>
                        </a:ext>
                      </a:extLst>
                    </a:gridCol>
                    <a:gridCol w="1482487">
                      <a:extLst>
                        <a:ext uri="{9D8B030D-6E8A-4147-A177-3AD203B41FA5}">
                          <a16:colId xmlns:a16="http://schemas.microsoft.com/office/drawing/2014/main" val="1904169922"/>
                        </a:ext>
                      </a:extLst>
                    </a:gridCol>
                    <a:gridCol w="1482487">
                      <a:extLst>
                        <a:ext uri="{9D8B030D-6E8A-4147-A177-3AD203B41FA5}">
                          <a16:colId xmlns:a16="http://schemas.microsoft.com/office/drawing/2014/main" val="1698692361"/>
                        </a:ext>
                      </a:extLst>
                    </a:gridCol>
                  </a:tblGrid>
                  <a:tr h="824400">
                    <a:tc>
                      <a:txBody>
                        <a:bodyPr/>
                        <a:lstStyle/>
                        <a:p>
                          <a:pPr algn="ctr"/>
                          <a:r>
                            <a:rPr lang="en-GB" sz="2400" b="0" dirty="0">
                              <a:solidFill>
                                <a:sysClr val="windowText" lastClr="000000"/>
                              </a:solidFill>
                              <a:latin typeface="+mn-lt"/>
                            </a:rPr>
                            <a:t>Age (years)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en-GB" sz="2400" b="0" dirty="0">
                              <a:solidFill>
                                <a:sysClr val="windowText" lastClr="000000"/>
                              </a:solidFill>
                              <a:latin typeface="+mn-lt"/>
                            </a:rPr>
                            <a:t>Frequency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en-GB" sz="2400" b="0" dirty="0">
                              <a:solidFill>
                                <a:sysClr val="windowText" lastClr="000000"/>
                              </a:solidFill>
                              <a:latin typeface="+mn-lt"/>
                            </a:rPr>
                            <a:t>Midpoint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131414718"/>
                      </a:ext>
                    </a:extLst>
                  </a:tr>
                  <a:tr h="370840">
                    <a:tc>
                      <a:txBody>
                        <a:bodyPr/>
                        <a:lstStyle/>
                        <a:p>
                          <a:pPr algn="ctr"/>
                          <a:r>
                            <a:rPr lang="en-GB" sz="2400" dirty="0">
                              <a:solidFill>
                                <a:sysClr val="windowText" lastClr="000000"/>
                              </a:solidFill>
                              <a:latin typeface="+mn-lt"/>
                            </a:rPr>
                            <a:t>0 </a:t>
                          </a:r>
                          <a14:m>
                            <m:oMath xmlns:m="http://schemas.openxmlformats.org/officeDocument/2006/math">
                              <m:r>
                                <a:rPr lang="en-GB" sz="2400" i="1" smtClean="0">
                                  <a:solidFill>
                                    <a:sysClr val="windowText" lastClr="000000"/>
                                  </a:solidFill>
                                  <a:latin typeface="Cambria Math" panose="02040503050406030204" pitchFamily="18" charset="0"/>
                                  <a:ea typeface="Cambria Math" panose="02040503050406030204" pitchFamily="18" charset="0"/>
                                </a:rPr>
                                <m:t>≤</m:t>
                              </m:r>
                              <m:r>
                                <a:rPr lang="en-GB" sz="2400" b="0" i="1" smtClean="0">
                                  <a:solidFill>
                                    <a:sysClr val="windowText" lastClr="000000"/>
                                  </a:solidFill>
                                  <a:latin typeface="Cambria Math" panose="02040503050406030204" pitchFamily="18" charset="0"/>
                                  <a:ea typeface="Cambria Math" panose="02040503050406030204" pitchFamily="18" charset="0"/>
                                </a:rPr>
                                <m:t>𝑎</m:t>
                              </m:r>
                              <m:r>
                                <a:rPr lang="en-GB" sz="2400" b="0" i="1" smtClean="0">
                                  <a:solidFill>
                                    <a:sysClr val="windowText" lastClr="000000"/>
                                  </a:solidFill>
                                  <a:latin typeface="Cambria Math" panose="02040503050406030204" pitchFamily="18" charset="0"/>
                                  <a:ea typeface="Cambria Math" panose="02040503050406030204" pitchFamily="18" charset="0"/>
                                </a:rPr>
                                <m:t>&lt;</m:t>
                              </m:r>
                            </m:oMath>
                          </a14:m>
                          <a:r>
                            <a:rPr lang="en-GB" sz="2400" dirty="0">
                              <a:solidFill>
                                <a:sysClr val="windowText" lastClr="000000"/>
                              </a:solidFill>
                              <a:latin typeface="+mn-lt"/>
                            </a:rPr>
                            <a:t> 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09952425"/>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solidFill>
                                <a:sysClr val="windowText" lastClr="000000"/>
                              </a:solidFill>
                              <a:latin typeface="+mn-lt"/>
                            </a:rPr>
                            <a:t>10 </a:t>
                          </a:r>
                          <a14:m>
                            <m:oMath xmlns:m="http://schemas.openxmlformats.org/officeDocument/2006/math">
                              <m:r>
                                <a:rPr lang="en-GB" sz="2400" i="1" smtClean="0">
                                  <a:solidFill>
                                    <a:sysClr val="windowText" lastClr="000000"/>
                                  </a:solidFill>
                                  <a:latin typeface="Cambria Math" panose="02040503050406030204" pitchFamily="18" charset="0"/>
                                  <a:ea typeface="Cambria Math" panose="02040503050406030204" pitchFamily="18" charset="0"/>
                                </a:rPr>
                                <m:t>≤</m:t>
                              </m:r>
                              <m:r>
                                <a:rPr lang="en-GB" sz="2400" b="0" i="1" smtClean="0">
                                  <a:solidFill>
                                    <a:sysClr val="windowText" lastClr="000000"/>
                                  </a:solidFill>
                                  <a:latin typeface="Cambria Math" panose="02040503050406030204" pitchFamily="18" charset="0"/>
                                  <a:ea typeface="Cambria Math" panose="02040503050406030204" pitchFamily="18" charset="0"/>
                                </a:rPr>
                                <m:t>𝑎</m:t>
                              </m:r>
                              <m:r>
                                <a:rPr lang="en-GB" sz="2400" b="0" i="1" smtClean="0">
                                  <a:solidFill>
                                    <a:sysClr val="windowText" lastClr="000000"/>
                                  </a:solidFill>
                                  <a:latin typeface="Cambria Math" panose="02040503050406030204" pitchFamily="18" charset="0"/>
                                  <a:ea typeface="Cambria Math" panose="02040503050406030204" pitchFamily="18" charset="0"/>
                                </a:rPr>
                                <m:t>&lt;</m:t>
                              </m:r>
                            </m:oMath>
                          </a14:m>
                          <a:r>
                            <a:rPr lang="en-GB" sz="2400" dirty="0">
                              <a:solidFill>
                                <a:sysClr val="windowText" lastClr="000000"/>
                              </a:solidFill>
                              <a:latin typeface="+mn-lt"/>
                            </a:rPr>
                            <a:t> 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13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6136796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solidFill>
                                <a:sysClr val="windowText" lastClr="000000"/>
                              </a:solidFill>
                              <a:latin typeface="+mn-lt"/>
                            </a:rPr>
                            <a:t>20 </a:t>
                          </a:r>
                          <a14:m>
                            <m:oMath xmlns:m="http://schemas.openxmlformats.org/officeDocument/2006/math">
                              <m:r>
                                <a:rPr lang="en-GB" sz="2400" i="1" smtClean="0">
                                  <a:solidFill>
                                    <a:sysClr val="windowText" lastClr="000000"/>
                                  </a:solidFill>
                                  <a:latin typeface="Cambria Math" panose="02040503050406030204" pitchFamily="18" charset="0"/>
                                  <a:ea typeface="Cambria Math" panose="02040503050406030204" pitchFamily="18" charset="0"/>
                                </a:rPr>
                                <m:t>≤</m:t>
                              </m:r>
                              <m:r>
                                <a:rPr lang="en-GB" sz="2400" b="0" i="1" smtClean="0">
                                  <a:solidFill>
                                    <a:sysClr val="windowText" lastClr="000000"/>
                                  </a:solidFill>
                                  <a:latin typeface="Cambria Math" panose="02040503050406030204" pitchFamily="18" charset="0"/>
                                  <a:ea typeface="Cambria Math" panose="02040503050406030204" pitchFamily="18" charset="0"/>
                                </a:rPr>
                                <m:t>𝑎</m:t>
                              </m:r>
                              <m:r>
                                <a:rPr lang="en-GB" sz="2400" b="0" i="1" smtClean="0">
                                  <a:solidFill>
                                    <a:sysClr val="windowText" lastClr="000000"/>
                                  </a:solidFill>
                                  <a:latin typeface="Cambria Math" panose="02040503050406030204" pitchFamily="18" charset="0"/>
                                  <a:ea typeface="Cambria Math" panose="02040503050406030204" pitchFamily="18" charset="0"/>
                                </a:rPr>
                                <m:t>&lt;</m:t>
                              </m:r>
                            </m:oMath>
                          </a14:m>
                          <a:r>
                            <a:rPr lang="en-GB" sz="2400" dirty="0">
                              <a:solidFill>
                                <a:sysClr val="windowText" lastClr="000000"/>
                              </a:solidFill>
                              <a:latin typeface="+mn-lt"/>
                            </a:rPr>
                            <a:t> 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38990152"/>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solidFill>
                                <a:sysClr val="windowText" lastClr="000000"/>
                              </a:solidFill>
                              <a:latin typeface="+mn-lt"/>
                            </a:rPr>
                            <a:t>30 </a:t>
                          </a:r>
                          <a14:m>
                            <m:oMath xmlns:m="http://schemas.openxmlformats.org/officeDocument/2006/math">
                              <m:r>
                                <a:rPr lang="en-GB" sz="2400" i="1" smtClean="0">
                                  <a:solidFill>
                                    <a:sysClr val="windowText" lastClr="000000"/>
                                  </a:solidFill>
                                  <a:latin typeface="Cambria Math" panose="02040503050406030204" pitchFamily="18" charset="0"/>
                                  <a:ea typeface="Cambria Math" panose="02040503050406030204" pitchFamily="18" charset="0"/>
                                </a:rPr>
                                <m:t>≤</m:t>
                              </m:r>
                              <m:r>
                                <a:rPr lang="en-GB" sz="2400" b="0" i="1" smtClean="0">
                                  <a:solidFill>
                                    <a:sysClr val="windowText" lastClr="000000"/>
                                  </a:solidFill>
                                  <a:latin typeface="Cambria Math" panose="02040503050406030204" pitchFamily="18" charset="0"/>
                                  <a:ea typeface="Cambria Math" panose="02040503050406030204" pitchFamily="18" charset="0"/>
                                </a:rPr>
                                <m:t>𝑎</m:t>
                              </m:r>
                              <m:r>
                                <a:rPr lang="en-GB" sz="2400" b="0" i="1" smtClean="0">
                                  <a:solidFill>
                                    <a:sysClr val="windowText" lastClr="000000"/>
                                  </a:solidFill>
                                  <a:latin typeface="Cambria Math" panose="02040503050406030204" pitchFamily="18" charset="0"/>
                                  <a:ea typeface="Cambria Math" panose="02040503050406030204" pitchFamily="18" charset="0"/>
                                </a:rPr>
                                <m:t>&lt;</m:t>
                              </m:r>
                            </m:oMath>
                          </a14:m>
                          <a:r>
                            <a:rPr lang="en-GB" sz="2400" dirty="0">
                              <a:solidFill>
                                <a:sysClr val="windowText" lastClr="000000"/>
                              </a:solidFill>
                              <a:latin typeface="+mn-lt"/>
                            </a:rPr>
                            <a:t> 40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8106015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solidFill>
                                <a:sysClr val="windowText" lastClr="000000"/>
                              </a:solidFill>
                              <a:latin typeface="+mn-lt"/>
                            </a:rPr>
                            <a:t>40 </a:t>
                          </a:r>
                          <a14:m>
                            <m:oMath xmlns:m="http://schemas.openxmlformats.org/officeDocument/2006/math">
                              <m:r>
                                <a:rPr lang="en-GB" sz="2400" i="1" smtClean="0">
                                  <a:solidFill>
                                    <a:sysClr val="windowText" lastClr="000000"/>
                                  </a:solidFill>
                                  <a:latin typeface="Cambria Math" panose="02040503050406030204" pitchFamily="18" charset="0"/>
                                  <a:ea typeface="Cambria Math" panose="02040503050406030204" pitchFamily="18" charset="0"/>
                                </a:rPr>
                                <m:t>≤</m:t>
                              </m:r>
                              <m:r>
                                <a:rPr lang="en-GB" sz="2400" b="0" i="1" smtClean="0">
                                  <a:solidFill>
                                    <a:sysClr val="windowText" lastClr="000000"/>
                                  </a:solidFill>
                                  <a:latin typeface="Cambria Math" panose="02040503050406030204" pitchFamily="18" charset="0"/>
                                  <a:ea typeface="Cambria Math" panose="02040503050406030204" pitchFamily="18" charset="0"/>
                                </a:rPr>
                                <m:t>𝑎</m:t>
                              </m:r>
                              <m:r>
                                <a:rPr lang="en-GB" sz="2400" b="0" i="1" smtClean="0">
                                  <a:solidFill>
                                    <a:sysClr val="windowText" lastClr="000000"/>
                                  </a:solidFill>
                                  <a:latin typeface="Cambria Math" panose="02040503050406030204" pitchFamily="18" charset="0"/>
                                  <a:ea typeface="Cambria Math" panose="02040503050406030204" pitchFamily="18" charset="0"/>
                                </a:rPr>
                                <m:t>&lt;</m:t>
                              </m:r>
                            </m:oMath>
                          </a14:m>
                          <a:r>
                            <a:rPr lang="en-GB" sz="2400" dirty="0">
                              <a:solidFill>
                                <a:sysClr val="windowText" lastClr="000000"/>
                              </a:solidFill>
                              <a:latin typeface="+mn-lt"/>
                            </a:rPr>
                            <a:t> 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45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5319303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solidFill>
                                <a:sysClr val="windowText" lastClr="000000"/>
                              </a:solidFill>
                              <a:latin typeface="+mn-lt"/>
                            </a:rPr>
                            <a:t>50 </a:t>
                          </a:r>
                          <a14:m>
                            <m:oMath xmlns:m="http://schemas.openxmlformats.org/officeDocument/2006/math">
                              <m:r>
                                <a:rPr lang="en-GB" sz="2400" i="1" smtClean="0">
                                  <a:solidFill>
                                    <a:sysClr val="windowText" lastClr="000000"/>
                                  </a:solidFill>
                                  <a:latin typeface="Cambria Math" panose="02040503050406030204" pitchFamily="18" charset="0"/>
                                  <a:ea typeface="Cambria Math" panose="02040503050406030204" pitchFamily="18" charset="0"/>
                                </a:rPr>
                                <m:t>≤</m:t>
                              </m:r>
                              <m:r>
                                <a:rPr lang="en-GB" sz="2400" b="0" i="1" smtClean="0">
                                  <a:solidFill>
                                    <a:sysClr val="windowText" lastClr="000000"/>
                                  </a:solidFill>
                                  <a:latin typeface="Cambria Math" panose="02040503050406030204" pitchFamily="18" charset="0"/>
                                  <a:ea typeface="Cambria Math" panose="02040503050406030204" pitchFamily="18" charset="0"/>
                                </a:rPr>
                                <m:t>𝑎</m:t>
                              </m:r>
                              <m:r>
                                <a:rPr lang="en-GB" sz="2400" b="0" i="1" smtClean="0">
                                  <a:solidFill>
                                    <a:sysClr val="windowText" lastClr="000000"/>
                                  </a:solidFill>
                                  <a:latin typeface="Cambria Math" panose="02040503050406030204" pitchFamily="18" charset="0"/>
                                  <a:ea typeface="Cambria Math" panose="02040503050406030204" pitchFamily="18" charset="0"/>
                                </a:rPr>
                                <m:t>&lt;</m:t>
                              </m:r>
                            </m:oMath>
                          </a14:m>
                          <a:r>
                            <a:rPr lang="en-GB" sz="2400" dirty="0">
                              <a:solidFill>
                                <a:sysClr val="windowText" lastClr="000000"/>
                              </a:solidFill>
                              <a:latin typeface="+mn-lt"/>
                            </a:rPr>
                            <a:t> 60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55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11637343"/>
                      </a:ext>
                    </a:extLst>
                  </a:tr>
                </a:tbl>
              </a:graphicData>
            </a:graphic>
          </p:graphicFrame>
        </mc:Choice>
        <mc:Fallback xmlns="">
          <p:graphicFrame>
            <p:nvGraphicFramePr>
              <p:cNvPr id="38" name="Table 37">
                <a:extLst>
                  <a:ext uri="{FF2B5EF4-FFF2-40B4-BE49-F238E27FC236}">
                    <a16:creationId xmlns:a16="http://schemas.microsoft.com/office/drawing/2014/main" id="{846685F2-FF42-460D-BB9F-2BC52963C938}"/>
                  </a:ext>
                </a:extLst>
              </p:cNvPr>
              <p:cNvGraphicFramePr>
                <a:graphicFrameLocks noGrp="1"/>
              </p:cNvGraphicFramePr>
              <p:nvPr/>
            </p:nvGraphicFramePr>
            <p:xfrm>
              <a:off x="2340947" y="2392336"/>
              <a:ext cx="4764974" cy="3567600"/>
            </p:xfrm>
            <a:graphic>
              <a:graphicData uri="http://schemas.openxmlformats.org/drawingml/2006/table">
                <a:tbl>
                  <a:tblPr firstRow="1" bandRow="1">
                    <a:tableStyleId>{5C22544A-7EE6-4342-B048-85BDC9FD1C3A}</a:tableStyleId>
                  </a:tblPr>
                  <a:tblGrid>
                    <a:gridCol w="1800000">
                      <a:extLst>
                        <a:ext uri="{9D8B030D-6E8A-4147-A177-3AD203B41FA5}">
                          <a16:colId xmlns:a16="http://schemas.microsoft.com/office/drawing/2014/main" val="1485095982"/>
                        </a:ext>
                      </a:extLst>
                    </a:gridCol>
                    <a:gridCol w="1482487">
                      <a:extLst>
                        <a:ext uri="{9D8B030D-6E8A-4147-A177-3AD203B41FA5}">
                          <a16:colId xmlns:a16="http://schemas.microsoft.com/office/drawing/2014/main" val="1904169922"/>
                        </a:ext>
                      </a:extLst>
                    </a:gridCol>
                    <a:gridCol w="1482487">
                      <a:extLst>
                        <a:ext uri="{9D8B030D-6E8A-4147-A177-3AD203B41FA5}">
                          <a16:colId xmlns:a16="http://schemas.microsoft.com/office/drawing/2014/main" val="1698692361"/>
                        </a:ext>
                      </a:extLst>
                    </a:gridCol>
                  </a:tblGrid>
                  <a:tr h="824400">
                    <a:tc>
                      <a:txBody>
                        <a:bodyPr/>
                        <a:lstStyle/>
                        <a:p>
                          <a:pPr algn="ctr"/>
                          <a:r>
                            <a:rPr lang="en-GB" sz="2400" b="0" dirty="0">
                              <a:solidFill>
                                <a:sysClr val="windowText" lastClr="000000"/>
                              </a:solidFill>
                              <a:latin typeface="+mn-lt"/>
                            </a:rPr>
                            <a:t>Age (years)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en-GB" sz="2400" b="0" dirty="0">
                              <a:solidFill>
                                <a:sysClr val="windowText" lastClr="000000"/>
                              </a:solidFill>
                              <a:latin typeface="+mn-lt"/>
                            </a:rPr>
                            <a:t>Frequency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en-GB" sz="2400" b="0" dirty="0">
                              <a:solidFill>
                                <a:sysClr val="windowText" lastClr="000000"/>
                              </a:solidFill>
                              <a:latin typeface="+mn-lt"/>
                            </a:rPr>
                            <a:t>Midpoint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131414718"/>
                      </a:ext>
                    </a:extLst>
                  </a:tr>
                  <a:tr h="45720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678" t="-178947" r="-165763" b="-523684"/>
                          </a:stretch>
                        </a:blipFill>
                      </a:tcPr>
                    </a:tc>
                    <a:tc>
                      <a:txBody>
                        <a:bodyPr/>
                        <a:lstStyle/>
                        <a:p>
                          <a:pPr algn="ctr"/>
                          <a:r>
                            <a:rPr lang="en-GB" sz="2400" dirty="0">
                              <a:solidFill>
                                <a:sysClr val="windowText" lastClr="000000"/>
                              </a:solidFill>
                              <a:latin typeface="+mn-lt"/>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09952425"/>
                      </a:ext>
                    </a:extLst>
                  </a:tr>
                  <a:tr h="45720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678" t="-282667" r="-165763" b="-430667"/>
                          </a:stretch>
                        </a:blipFill>
                      </a:tcPr>
                    </a:tc>
                    <a:tc>
                      <a:txBody>
                        <a:bodyPr/>
                        <a:lstStyle/>
                        <a:p>
                          <a:pPr algn="ctr"/>
                          <a:r>
                            <a:rPr lang="en-GB" sz="2400" dirty="0">
                              <a:solidFill>
                                <a:sysClr val="windowText" lastClr="000000"/>
                              </a:solidFill>
                              <a:latin typeface="+mn-lt"/>
                            </a:rPr>
                            <a:t>13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61367960"/>
                      </a:ext>
                    </a:extLst>
                  </a:tr>
                  <a:tr h="45720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678" t="-382667" r="-165763" b="-330667"/>
                          </a:stretch>
                        </a:blipFill>
                      </a:tcPr>
                    </a:tc>
                    <a:tc>
                      <a:txBody>
                        <a:bodyPr/>
                        <a:lstStyle/>
                        <a:p>
                          <a:pPr algn="ctr"/>
                          <a:r>
                            <a:rPr lang="en-GB" sz="2400" dirty="0">
                              <a:solidFill>
                                <a:sysClr val="windowText" lastClr="000000"/>
                              </a:solidFill>
                              <a:latin typeface="+mn-lt"/>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38990152"/>
                      </a:ext>
                    </a:extLst>
                  </a:tr>
                  <a:tr h="45720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678" t="-482667" r="-165763" b="-230667"/>
                          </a:stretch>
                        </a:blipFill>
                      </a:tcPr>
                    </a:tc>
                    <a:tc>
                      <a:txBody>
                        <a:bodyPr/>
                        <a:lstStyle/>
                        <a:p>
                          <a:pPr algn="ctr"/>
                          <a:r>
                            <a:rPr lang="en-GB" sz="2400" dirty="0">
                              <a:solidFill>
                                <a:sysClr val="windowText" lastClr="000000"/>
                              </a:solidFill>
                              <a:latin typeface="+mn-lt"/>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81060150"/>
                      </a:ext>
                    </a:extLst>
                  </a:tr>
                  <a:tr h="45720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678" t="-582667" r="-165763" b="-130667"/>
                          </a:stretch>
                        </a:blipFill>
                      </a:tcPr>
                    </a:tc>
                    <a:tc>
                      <a:txBody>
                        <a:bodyPr/>
                        <a:lstStyle/>
                        <a:p>
                          <a:pPr algn="ctr"/>
                          <a:r>
                            <a:rPr lang="en-GB" sz="2400" dirty="0">
                              <a:solidFill>
                                <a:sysClr val="windowText" lastClr="000000"/>
                              </a:solidFill>
                              <a:latin typeface="+mn-lt"/>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45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53193030"/>
                      </a:ext>
                    </a:extLst>
                  </a:tr>
                  <a:tr h="45720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678" t="-682667" r="-165763" b="-30667"/>
                          </a:stretch>
                        </a:blipFill>
                      </a:tcPr>
                    </a:tc>
                    <a:tc>
                      <a:txBody>
                        <a:bodyPr/>
                        <a:lstStyle/>
                        <a:p>
                          <a:pPr algn="ctr"/>
                          <a:r>
                            <a:rPr lang="en-GB" sz="2400" dirty="0">
                              <a:solidFill>
                                <a:sysClr val="windowText" lastClr="000000"/>
                              </a:solidFill>
                              <a:latin typeface="+mn-lt"/>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55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11637343"/>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39" name="Table 38">
                <a:extLst>
                  <a:ext uri="{FF2B5EF4-FFF2-40B4-BE49-F238E27FC236}">
                    <a16:creationId xmlns:a16="http://schemas.microsoft.com/office/drawing/2014/main" id="{024B9B62-DBBD-42D6-9D23-FAA781F5A4FD}"/>
                  </a:ext>
                </a:extLst>
              </p:cNvPr>
              <p:cNvGraphicFramePr>
                <a:graphicFrameLocks noGrp="1"/>
              </p:cNvGraphicFramePr>
              <p:nvPr/>
            </p:nvGraphicFramePr>
            <p:xfrm>
              <a:off x="7111713" y="2386433"/>
              <a:ext cx="2525651" cy="3566160"/>
            </p:xfrm>
            <a:graphic>
              <a:graphicData uri="http://schemas.openxmlformats.org/drawingml/2006/table">
                <a:tbl>
                  <a:tblPr firstRow="1" bandRow="1">
                    <a:tableStyleId>{5C22544A-7EE6-4342-B048-85BDC9FD1C3A}</a:tableStyleId>
                  </a:tblPr>
                  <a:tblGrid>
                    <a:gridCol w="2525651">
                      <a:extLst>
                        <a:ext uri="{9D8B030D-6E8A-4147-A177-3AD203B41FA5}">
                          <a16:colId xmlns:a16="http://schemas.microsoft.com/office/drawing/2014/main" val="1698692361"/>
                        </a:ext>
                      </a:extLst>
                    </a:gridCol>
                  </a:tblGrid>
                  <a:tr h="370840">
                    <a:tc>
                      <a:txBody>
                        <a:bodyPr/>
                        <a:lstStyle/>
                        <a:p>
                          <a:pPr algn="ctr"/>
                          <a:r>
                            <a:rPr lang="en-GB" sz="2400" b="0" dirty="0">
                              <a:solidFill>
                                <a:sysClr val="windowText" lastClr="000000"/>
                              </a:solidFill>
                              <a:latin typeface="+mn-lt"/>
                            </a:rPr>
                            <a:t>Frequency </a:t>
                          </a:r>
                          <a14:m>
                            <m:oMath xmlns:m="http://schemas.openxmlformats.org/officeDocument/2006/math">
                              <m:r>
                                <a:rPr lang="en-GB" sz="2400" b="0" i="1" smtClean="0">
                                  <a:solidFill>
                                    <a:sysClr val="windowText" lastClr="000000"/>
                                  </a:solidFill>
                                  <a:latin typeface="Cambria Math" panose="02040503050406030204" pitchFamily="18" charset="0"/>
                                  <a:ea typeface="Cambria Math" panose="02040503050406030204" pitchFamily="18" charset="0"/>
                                </a:rPr>
                                <m:t>×</m:t>
                              </m:r>
                            </m:oMath>
                          </a14:m>
                          <a:r>
                            <a:rPr lang="en-GB" sz="2400" b="0" dirty="0">
                              <a:solidFill>
                                <a:sysClr val="windowText" lastClr="000000"/>
                              </a:solidFill>
                              <a:latin typeface="+mn-lt"/>
                            </a:rPr>
                            <a:t> midpoint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131414718"/>
                      </a:ext>
                    </a:extLst>
                  </a:tr>
                  <a:tr h="370840">
                    <a:tc>
                      <a:txBody>
                        <a:bodyPr/>
                        <a:lstStyle/>
                        <a:p>
                          <a:pPr algn="ctr"/>
                          <a:r>
                            <a:rPr lang="en-GB" sz="2400" dirty="0">
                              <a:solidFill>
                                <a:sysClr val="windowText" lastClr="000000"/>
                              </a:solidFill>
                              <a:latin typeface="+mn-lt"/>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09952425"/>
                      </a:ext>
                    </a:extLst>
                  </a:tr>
                  <a:tr h="370840">
                    <a:tc>
                      <a:txBody>
                        <a:bodyPr/>
                        <a:lstStyle/>
                        <a:p>
                          <a:pPr algn="ctr"/>
                          <a:r>
                            <a:rPr lang="en-GB" sz="2400" dirty="0">
                              <a:solidFill>
                                <a:sysClr val="windowText" lastClr="000000"/>
                              </a:solidFill>
                              <a:latin typeface="+mn-lt"/>
                            </a:rPr>
                            <a:t>195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61367960"/>
                      </a:ext>
                    </a:extLst>
                  </a:tr>
                  <a:tr h="370840">
                    <a:tc>
                      <a:txBody>
                        <a:bodyPr/>
                        <a:lstStyle/>
                        <a:p>
                          <a:pPr algn="ctr"/>
                          <a:r>
                            <a:rPr lang="en-GB" sz="2400" dirty="0">
                              <a:solidFill>
                                <a:sysClr val="windowText" lastClr="000000"/>
                              </a:solidFill>
                              <a:latin typeface="+mn-lt"/>
                            </a:rPr>
                            <a:t>100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38990152"/>
                      </a:ext>
                    </a:extLst>
                  </a:tr>
                  <a:tr h="370840">
                    <a:tc>
                      <a:txBody>
                        <a:bodyPr/>
                        <a:lstStyle/>
                        <a:p>
                          <a:pPr algn="ctr"/>
                          <a:r>
                            <a:rPr lang="en-GB" sz="2400" dirty="0">
                              <a:solidFill>
                                <a:sysClr val="windowText" lastClr="000000"/>
                              </a:solidFill>
                              <a:latin typeface="+mn-lt"/>
                            </a:rPr>
                            <a:t>175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81060150"/>
                      </a:ext>
                    </a:extLst>
                  </a:tr>
                  <a:tr h="370840">
                    <a:tc>
                      <a:txBody>
                        <a:bodyPr/>
                        <a:lstStyle/>
                        <a:p>
                          <a:pPr algn="ctr"/>
                          <a:r>
                            <a:rPr lang="en-GB" sz="2400" dirty="0">
                              <a:solidFill>
                                <a:sysClr val="windowText" lastClr="000000"/>
                              </a:solidFill>
                              <a:latin typeface="+mn-lt"/>
                            </a:rPr>
                            <a:t>135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53193030"/>
                      </a:ext>
                    </a:extLst>
                  </a:tr>
                  <a:tr h="370840">
                    <a:tc>
                      <a:txBody>
                        <a:bodyPr/>
                        <a:lstStyle/>
                        <a:p>
                          <a:pPr algn="ctr"/>
                          <a:r>
                            <a:rPr lang="en-GB" sz="2400" dirty="0">
                              <a:solidFill>
                                <a:sysClr val="windowText" lastClr="000000"/>
                              </a:solidFill>
                              <a:latin typeface="+mn-lt"/>
                            </a:rPr>
                            <a:t>110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23415588"/>
                      </a:ext>
                    </a:extLst>
                  </a:tr>
                </a:tbl>
              </a:graphicData>
            </a:graphic>
          </p:graphicFrame>
        </mc:Choice>
        <mc:Fallback xmlns="">
          <p:graphicFrame>
            <p:nvGraphicFramePr>
              <p:cNvPr id="39" name="Table 38">
                <a:extLst>
                  <a:ext uri="{FF2B5EF4-FFF2-40B4-BE49-F238E27FC236}">
                    <a16:creationId xmlns:a16="http://schemas.microsoft.com/office/drawing/2014/main" id="{024B9B62-DBBD-42D6-9D23-FAA781F5A4FD}"/>
                  </a:ext>
                </a:extLst>
              </p:cNvPr>
              <p:cNvGraphicFramePr>
                <a:graphicFrameLocks noGrp="1"/>
              </p:cNvGraphicFramePr>
              <p:nvPr/>
            </p:nvGraphicFramePr>
            <p:xfrm>
              <a:off x="7111713" y="2386433"/>
              <a:ext cx="2525651" cy="3566160"/>
            </p:xfrm>
            <a:graphic>
              <a:graphicData uri="http://schemas.openxmlformats.org/drawingml/2006/table">
                <a:tbl>
                  <a:tblPr firstRow="1" bandRow="1">
                    <a:tableStyleId>{5C22544A-7EE6-4342-B048-85BDC9FD1C3A}</a:tableStyleId>
                  </a:tblPr>
                  <a:tblGrid>
                    <a:gridCol w="2525651">
                      <a:extLst>
                        <a:ext uri="{9D8B030D-6E8A-4147-A177-3AD203B41FA5}">
                          <a16:colId xmlns:a16="http://schemas.microsoft.com/office/drawing/2014/main" val="1698692361"/>
                        </a:ext>
                      </a:extLst>
                    </a:gridCol>
                  </a:tblGrid>
                  <a:tr h="82296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241" t="-5926" r="-723" b="-350370"/>
                          </a:stretch>
                        </a:blipFill>
                      </a:tcPr>
                    </a:tc>
                    <a:extLst>
                      <a:ext uri="{0D108BD9-81ED-4DB2-BD59-A6C34878D82A}">
                        <a16:rowId xmlns:a16="http://schemas.microsoft.com/office/drawing/2014/main" val="3131414718"/>
                      </a:ext>
                    </a:extLst>
                  </a:tr>
                  <a:tr h="457200">
                    <a:tc>
                      <a:txBody>
                        <a:bodyPr/>
                        <a:lstStyle/>
                        <a:p>
                          <a:pPr algn="ctr"/>
                          <a:r>
                            <a:rPr lang="en-GB" sz="2400" dirty="0">
                              <a:solidFill>
                                <a:sysClr val="windowText" lastClr="000000"/>
                              </a:solidFill>
                              <a:latin typeface="+mn-lt"/>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09952425"/>
                      </a:ext>
                    </a:extLst>
                  </a:tr>
                  <a:tr h="457200">
                    <a:tc>
                      <a:txBody>
                        <a:bodyPr/>
                        <a:lstStyle/>
                        <a:p>
                          <a:pPr algn="ctr"/>
                          <a:r>
                            <a:rPr lang="en-GB" sz="2400" dirty="0">
                              <a:solidFill>
                                <a:sysClr val="windowText" lastClr="000000"/>
                              </a:solidFill>
                              <a:latin typeface="+mn-lt"/>
                            </a:rPr>
                            <a:t>195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61367960"/>
                      </a:ext>
                    </a:extLst>
                  </a:tr>
                  <a:tr h="457200">
                    <a:tc>
                      <a:txBody>
                        <a:bodyPr/>
                        <a:lstStyle/>
                        <a:p>
                          <a:pPr algn="ctr"/>
                          <a:r>
                            <a:rPr lang="en-GB" sz="2400" dirty="0">
                              <a:solidFill>
                                <a:sysClr val="windowText" lastClr="000000"/>
                              </a:solidFill>
                              <a:latin typeface="+mn-lt"/>
                            </a:rPr>
                            <a:t>100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38990152"/>
                      </a:ext>
                    </a:extLst>
                  </a:tr>
                  <a:tr h="457200">
                    <a:tc>
                      <a:txBody>
                        <a:bodyPr/>
                        <a:lstStyle/>
                        <a:p>
                          <a:pPr algn="ctr"/>
                          <a:r>
                            <a:rPr lang="en-GB" sz="2400" dirty="0">
                              <a:solidFill>
                                <a:sysClr val="windowText" lastClr="000000"/>
                              </a:solidFill>
                              <a:latin typeface="+mn-lt"/>
                            </a:rPr>
                            <a:t>175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81060150"/>
                      </a:ext>
                    </a:extLst>
                  </a:tr>
                  <a:tr h="457200">
                    <a:tc>
                      <a:txBody>
                        <a:bodyPr/>
                        <a:lstStyle/>
                        <a:p>
                          <a:pPr algn="ctr"/>
                          <a:r>
                            <a:rPr lang="en-GB" sz="2400" dirty="0">
                              <a:solidFill>
                                <a:sysClr val="windowText" lastClr="000000"/>
                              </a:solidFill>
                              <a:latin typeface="+mn-lt"/>
                            </a:rPr>
                            <a:t>135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53193030"/>
                      </a:ext>
                    </a:extLst>
                  </a:tr>
                  <a:tr h="457200">
                    <a:tc>
                      <a:txBody>
                        <a:bodyPr/>
                        <a:lstStyle/>
                        <a:p>
                          <a:pPr algn="ctr"/>
                          <a:r>
                            <a:rPr lang="en-GB" sz="2400" dirty="0">
                              <a:solidFill>
                                <a:sysClr val="windowText" lastClr="000000"/>
                              </a:solidFill>
                              <a:latin typeface="+mn-lt"/>
                            </a:rPr>
                            <a:t>110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23415588"/>
                      </a:ext>
                    </a:extLst>
                  </a:tr>
                </a:tbl>
              </a:graphicData>
            </a:graphic>
          </p:graphicFrame>
        </mc:Fallback>
      </mc:AlternateContent>
      <p:sp>
        <p:nvSpPr>
          <p:cNvPr id="40" name="Rectangle 39">
            <a:extLst>
              <a:ext uri="{FF2B5EF4-FFF2-40B4-BE49-F238E27FC236}">
                <a16:creationId xmlns:a16="http://schemas.microsoft.com/office/drawing/2014/main" id="{6BF1BE4E-7FE9-456B-A1B7-0DCD292A8694}"/>
              </a:ext>
            </a:extLst>
          </p:cNvPr>
          <p:cNvSpPr/>
          <p:nvPr/>
        </p:nvSpPr>
        <p:spPr>
          <a:xfrm>
            <a:off x="4592584" y="3308732"/>
            <a:ext cx="438150" cy="3291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41" name="Rectangle 40">
            <a:extLst>
              <a:ext uri="{FF2B5EF4-FFF2-40B4-BE49-F238E27FC236}">
                <a16:creationId xmlns:a16="http://schemas.microsoft.com/office/drawing/2014/main" id="{21E405F6-ADA3-42B5-9BCB-70EC43ADAA31}"/>
              </a:ext>
            </a:extLst>
          </p:cNvPr>
          <p:cNvSpPr/>
          <p:nvPr/>
        </p:nvSpPr>
        <p:spPr>
          <a:xfrm>
            <a:off x="4591799" y="3762311"/>
            <a:ext cx="438150" cy="3291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42" name="Rectangle 41">
            <a:extLst>
              <a:ext uri="{FF2B5EF4-FFF2-40B4-BE49-F238E27FC236}">
                <a16:creationId xmlns:a16="http://schemas.microsoft.com/office/drawing/2014/main" id="{3B7E53AC-6261-4FB8-8752-C99498B72711}"/>
              </a:ext>
            </a:extLst>
          </p:cNvPr>
          <p:cNvSpPr/>
          <p:nvPr/>
        </p:nvSpPr>
        <p:spPr>
          <a:xfrm>
            <a:off x="4583063" y="4215890"/>
            <a:ext cx="438150" cy="3291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43" name="Rectangle 42">
            <a:extLst>
              <a:ext uri="{FF2B5EF4-FFF2-40B4-BE49-F238E27FC236}">
                <a16:creationId xmlns:a16="http://schemas.microsoft.com/office/drawing/2014/main" id="{F112C5E8-7F21-4050-B5A1-731B37281319}"/>
              </a:ext>
            </a:extLst>
          </p:cNvPr>
          <p:cNvSpPr/>
          <p:nvPr/>
        </p:nvSpPr>
        <p:spPr>
          <a:xfrm>
            <a:off x="4566376" y="4677420"/>
            <a:ext cx="438150" cy="3291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44" name="Rectangle 43">
            <a:extLst>
              <a:ext uri="{FF2B5EF4-FFF2-40B4-BE49-F238E27FC236}">
                <a16:creationId xmlns:a16="http://schemas.microsoft.com/office/drawing/2014/main" id="{E509DE3A-9F53-4FFE-AFF7-991D49D06833}"/>
              </a:ext>
            </a:extLst>
          </p:cNvPr>
          <p:cNvSpPr/>
          <p:nvPr/>
        </p:nvSpPr>
        <p:spPr>
          <a:xfrm>
            <a:off x="4557640" y="5138950"/>
            <a:ext cx="438150" cy="3291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45" name="Rectangle 44">
            <a:extLst>
              <a:ext uri="{FF2B5EF4-FFF2-40B4-BE49-F238E27FC236}">
                <a16:creationId xmlns:a16="http://schemas.microsoft.com/office/drawing/2014/main" id="{5E7A20A3-E784-4769-ACEB-35055B84280E}"/>
              </a:ext>
            </a:extLst>
          </p:cNvPr>
          <p:cNvSpPr/>
          <p:nvPr/>
        </p:nvSpPr>
        <p:spPr>
          <a:xfrm>
            <a:off x="4564806" y="5600480"/>
            <a:ext cx="438150" cy="3291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graphicFrame>
        <p:nvGraphicFramePr>
          <p:cNvPr id="47" name="Table 46">
            <a:extLst>
              <a:ext uri="{FF2B5EF4-FFF2-40B4-BE49-F238E27FC236}">
                <a16:creationId xmlns:a16="http://schemas.microsoft.com/office/drawing/2014/main" id="{9FD2DDA5-0AB4-4473-B606-106CB9D26A29}"/>
              </a:ext>
            </a:extLst>
          </p:cNvPr>
          <p:cNvGraphicFramePr>
            <a:graphicFrameLocks noGrp="1"/>
          </p:cNvGraphicFramePr>
          <p:nvPr/>
        </p:nvGraphicFramePr>
        <p:xfrm>
          <a:off x="5623435" y="2388736"/>
          <a:ext cx="1482487" cy="3571200"/>
        </p:xfrm>
        <a:graphic>
          <a:graphicData uri="http://schemas.openxmlformats.org/drawingml/2006/table">
            <a:tbl>
              <a:tblPr firstRow="1" bandRow="1">
                <a:tableStyleId>{5C22544A-7EE6-4342-B048-85BDC9FD1C3A}</a:tableStyleId>
              </a:tblPr>
              <a:tblGrid>
                <a:gridCol w="1482487">
                  <a:extLst>
                    <a:ext uri="{9D8B030D-6E8A-4147-A177-3AD203B41FA5}">
                      <a16:colId xmlns:a16="http://schemas.microsoft.com/office/drawing/2014/main" val="1698692361"/>
                    </a:ext>
                  </a:extLst>
                </a:gridCol>
              </a:tblGrid>
              <a:tr h="828000">
                <a:tc>
                  <a:txBody>
                    <a:bodyPr/>
                    <a:lstStyle/>
                    <a:p>
                      <a:pPr algn="ctr"/>
                      <a:endParaRPr lang="en-GB" sz="2400" b="0" dirty="0">
                        <a:solidFill>
                          <a:sysClr val="windowText" lastClr="000000"/>
                        </a:solidFill>
                        <a:latin typeface="KG Primary Penmanship" panose="02000506000000020003" pitchFamily="2" charset="7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131414718"/>
                  </a:ext>
                </a:extLst>
              </a:tr>
              <a:tr h="370840">
                <a:tc>
                  <a:txBody>
                    <a:bodyPr/>
                    <a:lstStyle/>
                    <a:p>
                      <a:pPr algn="ctr"/>
                      <a:endParaRPr lang="en-GB" sz="2400" dirty="0">
                        <a:solidFill>
                          <a:sysClr val="windowText" lastClr="000000"/>
                        </a:solidFill>
                        <a:latin typeface="KG Primary Penmanship" panose="02000506000000020003" pitchFamily="2" charset="7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09952425"/>
                  </a:ext>
                </a:extLst>
              </a:tr>
              <a:tr h="370840">
                <a:tc>
                  <a:txBody>
                    <a:bodyPr/>
                    <a:lstStyle/>
                    <a:p>
                      <a:pPr algn="ctr"/>
                      <a:endParaRPr lang="en-GB" sz="2400" dirty="0">
                        <a:solidFill>
                          <a:sysClr val="windowText" lastClr="000000"/>
                        </a:solidFill>
                        <a:latin typeface="KG Primary Penmanship" panose="02000506000000020003" pitchFamily="2" charset="7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61367960"/>
                  </a:ext>
                </a:extLst>
              </a:tr>
              <a:tr h="370840">
                <a:tc>
                  <a:txBody>
                    <a:bodyPr/>
                    <a:lstStyle/>
                    <a:p>
                      <a:pPr algn="ctr"/>
                      <a:endParaRPr lang="en-GB" sz="2400" dirty="0">
                        <a:solidFill>
                          <a:sysClr val="windowText" lastClr="000000"/>
                        </a:solidFill>
                        <a:latin typeface="KG Primary Penmanship" panose="02000506000000020003" pitchFamily="2" charset="7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38990152"/>
                  </a:ext>
                </a:extLst>
              </a:tr>
              <a:tr h="370840">
                <a:tc>
                  <a:txBody>
                    <a:bodyPr/>
                    <a:lstStyle/>
                    <a:p>
                      <a:pPr algn="ctr"/>
                      <a:endParaRPr lang="en-GB" sz="2400" dirty="0">
                        <a:solidFill>
                          <a:sysClr val="windowText" lastClr="000000"/>
                        </a:solidFill>
                        <a:latin typeface="KG Primary Penmanship" panose="02000506000000020003" pitchFamily="2" charset="7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81060150"/>
                  </a:ext>
                </a:extLst>
              </a:tr>
              <a:tr h="370840">
                <a:tc>
                  <a:txBody>
                    <a:bodyPr/>
                    <a:lstStyle/>
                    <a:p>
                      <a:pPr algn="ctr"/>
                      <a:endParaRPr lang="en-GB" sz="2400" dirty="0">
                        <a:solidFill>
                          <a:sysClr val="windowText" lastClr="000000"/>
                        </a:solidFill>
                        <a:latin typeface="KG Primary Penmanship" panose="02000506000000020003" pitchFamily="2" charset="7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53193030"/>
                  </a:ext>
                </a:extLst>
              </a:tr>
              <a:tr h="370840">
                <a:tc>
                  <a:txBody>
                    <a:bodyPr/>
                    <a:lstStyle/>
                    <a:p>
                      <a:pPr algn="ctr"/>
                      <a:endParaRPr lang="en-GB" sz="2400" dirty="0">
                        <a:solidFill>
                          <a:sysClr val="windowText" lastClr="000000"/>
                        </a:solidFill>
                        <a:latin typeface="KG Primary Penmanship" panose="02000506000000020003" pitchFamily="2" charset="7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23415588"/>
                  </a:ext>
                </a:extLst>
              </a:tr>
            </a:tbl>
          </a:graphicData>
        </a:graphic>
      </p:graphicFrame>
      <p:sp>
        <p:nvSpPr>
          <p:cNvPr id="48" name="Rectangle 47">
            <a:extLst>
              <a:ext uri="{FF2B5EF4-FFF2-40B4-BE49-F238E27FC236}">
                <a16:creationId xmlns:a16="http://schemas.microsoft.com/office/drawing/2014/main" id="{024E3CE2-8AF7-4CA5-A4AA-07AF29DA4884}"/>
              </a:ext>
            </a:extLst>
          </p:cNvPr>
          <p:cNvSpPr/>
          <p:nvPr/>
        </p:nvSpPr>
        <p:spPr>
          <a:xfrm>
            <a:off x="5944473" y="3308732"/>
            <a:ext cx="810205" cy="3291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49" name="Rectangle 48">
            <a:extLst>
              <a:ext uri="{FF2B5EF4-FFF2-40B4-BE49-F238E27FC236}">
                <a16:creationId xmlns:a16="http://schemas.microsoft.com/office/drawing/2014/main" id="{09A5177E-E6B4-45E1-94BA-72EC613D9F1E}"/>
              </a:ext>
            </a:extLst>
          </p:cNvPr>
          <p:cNvSpPr/>
          <p:nvPr/>
        </p:nvSpPr>
        <p:spPr>
          <a:xfrm>
            <a:off x="5943688" y="3762311"/>
            <a:ext cx="810205" cy="3291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50" name="Rectangle 49">
            <a:extLst>
              <a:ext uri="{FF2B5EF4-FFF2-40B4-BE49-F238E27FC236}">
                <a16:creationId xmlns:a16="http://schemas.microsoft.com/office/drawing/2014/main" id="{C094D9E8-4878-4E4F-816B-4942C16FF6B8}"/>
              </a:ext>
            </a:extLst>
          </p:cNvPr>
          <p:cNvSpPr/>
          <p:nvPr/>
        </p:nvSpPr>
        <p:spPr>
          <a:xfrm>
            <a:off x="5934952" y="4215890"/>
            <a:ext cx="810205" cy="3291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51" name="Rectangle 50">
            <a:extLst>
              <a:ext uri="{FF2B5EF4-FFF2-40B4-BE49-F238E27FC236}">
                <a16:creationId xmlns:a16="http://schemas.microsoft.com/office/drawing/2014/main" id="{622A7BDB-8C8C-4B4A-9622-3C5A2C6DE7B4}"/>
              </a:ext>
            </a:extLst>
          </p:cNvPr>
          <p:cNvSpPr/>
          <p:nvPr/>
        </p:nvSpPr>
        <p:spPr>
          <a:xfrm>
            <a:off x="5918265" y="4677420"/>
            <a:ext cx="810205" cy="3291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52" name="Rectangle 51">
            <a:extLst>
              <a:ext uri="{FF2B5EF4-FFF2-40B4-BE49-F238E27FC236}">
                <a16:creationId xmlns:a16="http://schemas.microsoft.com/office/drawing/2014/main" id="{436984E1-FA32-450B-8210-56F90C2420D8}"/>
              </a:ext>
            </a:extLst>
          </p:cNvPr>
          <p:cNvSpPr/>
          <p:nvPr/>
        </p:nvSpPr>
        <p:spPr>
          <a:xfrm>
            <a:off x="5909529" y="5138950"/>
            <a:ext cx="810205" cy="3291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53" name="Rectangle 52">
            <a:extLst>
              <a:ext uri="{FF2B5EF4-FFF2-40B4-BE49-F238E27FC236}">
                <a16:creationId xmlns:a16="http://schemas.microsoft.com/office/drawing/2014/main" id="{F58ACE4C-A976-413E-8411-28BD101D037A}"/>
              </a:ext>
            </a:extLst>
          </p:cNvPr>
          <p:cNvSpPr/>
          <p:nvPr/>
        </p:nvSpPr>
        <p:spPr>
          <a:xfrm>
            <a:off x="5916695" y="5600480"/>
            <a:ext cx="810205" cy="3291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54" name="Rectangle 53">
            <a:extLst>
              <a:ext uri="{FF2B5EF4-FFF2-40B4-BE49-F238E27FC236}">
                <a16:creationId xmlns:a16="http://schemas.microsoft.com/office/drawing/2014/main" id="{2AE4D590-ADE3-44B4-A437-2F77574120AB}"/>
              </a:ext>
            </a:extLst>
          </p:cNvPr>
          <p:cNvSpPr/>
          <p:nvPr/>
        </p:nvSpPr>
        <p:spPr>
          <a:xfrm>
            <a:off x="7976697" y="3271663"/>
            <a:ext cx="673471" cy="3291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55" name="Rectangle 54">
            <a:extLst>
              <a:ext uri="{FF2B5EF4-FFF2-40B4-BE49-F238E27FC236}">
                <a16:creationId xmlns:a16="http://schemas.microsoft.com/office/drawing/2014/main" id="{919141D0-4577-4FA2-A310-C2294A665692}"/>
              </a:ext>
            </a:extLst>
          </p:cNvPr>
          <p:cNvSpPr/>
          <p:nvPr/>
        </p:nvSpPr>
        <p:spPr>
          <a:xfrm>
            <a:off x="7975912" y="3725242"/>
            <a:ext cx="673471" cy="3291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56" name="Rectangle 55">
            <a:extLst>
              <a:ext uri="{FF2B5EF4-FFF2-40B4-BE49-F238E27FC236}">
                <a16:creationId xmlns:a16="http://schemas.microsoft.com/office/drawing/2014/main" id="{740F9166-D207-443E-AC6F-9F594ABFD56B}"/>
              </a:ext>
            </a:extLst>
          </p:cNvPr>
          <p:cNvSpPr/>
          <p:nvPr/>
        </p:nvSpPr>
        <p:spPr>
          <a:xfrm>
            <a:off x="7967176" y="4178821"/>
            <a:ext cx="673471" cy="3291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57" name="Rectangle 56">
            <a:extLst>
              <a:ext uri="{FF2B5EF4-FFF2-40B4-BE49-F238E27FC236}">
                <a16:creationId xmlns:a16="http://schemas.microsoft.com/office/drawing/2014/main" id="{31BD9B4B-2A9F-4C16-AE99-ED1CABCE799D}"/>
              </a:ext>
            </a:extLst>
          </p:cNvPr>
          <p:cNvSpPr/>
          <p:nvPr/>
        </p:nvSpPr>
        <p:spPr>
          <a:xfrm>
            <a:off x="7950489" y="4640351"/>
            <a:ext cx="673471" cy="3291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58" name="Rectangle 57">
            <a:extLst>
              <a:ext uri="{FF2B5EF4-FFF2-40B4-BE49-F238E27FC236}">
                <a16:creationId xmlns:a16="http://schemas.microsoft.com/office/drawing/2014/main" id="{9FC34A2B-2EB7-4BFD-9D7C-35F22D7FE15C}"/>
              </a:ext>
            </a:extLst>
          </p:cNvPr>
          <p:cNvSpPr/>
          <p:nvPr/>
        </p:nvSpPr>
        <p:spPr>
          <a:xfrm>
            <a:off x="7941753" y="5101881"/>
            <a:ext cx="673471" cy="3291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59" name="Rectangle 58">
            <a:extLst>
              <a:ext uri="{FF2B5EF4-FFF2-40B4-BE49-F238E27FC236}">
                <a16:creationId xmlns:a16="http://schemas.microsoft.com/office/drawing/2014/main" id="{EFEBCF37-6D88-484B-BBC3-4E6861D3EEF3}"/>
              </a:ext>
            </a:extLst>
          </p:cNvPr>
          <p:cNvSpPr/>
          <p:nvPr/>
        </p:nvSpPr>
        <p:spPr>
          <a:xfrm>
            <a:off x="7948919" y="5563411"/>
            <a:ext cx="673471" cy="3291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Tree>
    <p:custDataLst>
      <p:tags r:id="rId1"/>
    </p:custDataLst>
    <p:extLst>
      <p:ext uri="{BB962C8B-B14F-4D97-AF65-F5344CB8AC3E}">
        <p14:creationId xmlns:p14="http://schemas.microsoft.com/office/powerpoint/2010/main" val="2472344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xit" presetSubtype="0" fill="hold" grpId="1" nodeType="clickEffect">
                                  <p:stCondLst>
                                    <p:cond delay="0"/>
                                  </p:stCondLst>
                                  <p:childTnLst>
                                    <p:set>
                                      <p:cBhvr>
                                        <p:cTn id="44" dur="1" fill="hold">
                                          <p:stCondLst>
                                            <p:cond delay="0"/>
                                          </p:stCondLst>
                                        </p:cTn>
                                        <p:tgtEl>
                                          <p:spTgt spid="40"/>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8"/>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3"/>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8"/>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4"/>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4"/>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9"/>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5"/>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26"/>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3"/>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34"/>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20"/>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9"/>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31"/>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xit" presetSubtype="0" fill="hold" grpId="1" nodeType="clickEffect">
                                  <p:stCondLst>
                                    <p:cond delay="0"/>
                                  </p:stCondLst>
                                  <p:childTnLst>
                                    <p:set>
                                      <p:cBhvr>
                                        <p:cTn id="76" dur="1" fill="hold">
                                          <p:stCondLst>
                                            <p:cond delay="0"/>
                                          </p:stCondLst>
                                        </p:cTn>
                                        <p:tgtEl>
                                          <p:spTgt spid="41"/>
                                        </p:tgtEl>
                                        <p:attrNameLst>
                                          <p:attrName>style.visibility</p:attrName>
                                        </p:attrNameLst>
                                      </p:cBhvr>
                                      <p:to>
                                        <p:strVal val="hidden"/>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11"/>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7"/>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33"/>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10"/>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xit" presetSubtype="0" fill="hold" grpId="1" nodeType="clickEffect">
                                  <p:stCondLst>
                                    <p:cond delay="0"/>
                                  </p:stCondLst>
                                  <p:childTnLst>
                                    <p:set>
                                      <p:cBhvr>
                                        <p:cTn id="90" dur="1" fill="hold">
                                          <p:stCondLst>
                                            <p:cond delay="0"/>
                                          </p:stCondLst>
                                        </p:cTn>
                                        <p:tgtEl>
                                          <p:spTgt spid="42"/>
                                        </p:tgtEl>
                                        <p:attrNameLst>
                                          <p:attrName>style.visibility</p:attrName>
                                        </p:attrNameLst>
                                      </p:cBhvr>
                                      <p:to>
                                        <p:strVal val="hidden"/>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12"/>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17"/>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8"/>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15"/>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29"/>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xit" presetSubtype="0" fill="hold" grpId="1" nodeType="clickEffect">
                                  <p:stCondLst>
                                    <p:cond delay="0"/>
                                  </p:stCondLst>
                                  <p:childTnLst>
                                    <p:set>
                                      <p:cBhvr>
                                        <p:cTn id="106" dur="1" fill="hold">
                                          <p:stCondLst>
                                            <p:cond delay="0"/>
                                          </p:stCondLst>
                                        </p:cTn>
                                        <p:tgtEl>
                                          <p:spTgt spid="43"/>
                                        </p:tgtEl>
                                        <p:attrNameLst>
                                          <p:attrName>style.visibility</p:attrName>
                                        </p:attrNameLst>
                                      </p:cBhvr>
                                      <p:to>
                                        <p:strVal val="hidden"/>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grpId="0" nodeType="clickEffect">
                                  <p:stCondLst>
                                    <p:cond delay="0"/>
                                  </p:stCondLst>
                                  <p:childTnLst>
                                    <p:set>
                                      <p:cBhvr>
                                        <p:cTn id="110" dur="1" fill="hold">
                                          <p:stCondLst>
                                            <p:cond delay="0"/>
                                          </p:stCondLst>
                                        </p:cTn>
                                        <p:tgtEl>
                                          <p:spTgt spid="16"/>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21"/>
                                        </p:tgtEl>
                                        <p:attrNameLst>
                                          <p:attrName>style.visibility</p:attrName>
                                        </p:attrNameLst>
                                      </p:cBhvr>
                                      <p:to>
                                        <p:strVal val="visible"/>
                                      </p:to>
                                    </p:set>
                                  </p:childTnLst>
                                </p:cTn>
                              </p:par>
                              <p:par>
                                <p:cTn id="113" presetID="1" presetClass="entr" presetSubtype="0" fill="hold" grpId="0" nodeType="withEffect">
                                  <p:stCondLst>
                                    <p:cond delay="0"/>
                                  </p:stCondLst>
                                  <p:childTnLst>
                                    <p:set>
                                      <p:cBhvr>
                                        <p:cTn id="114" dur="1" fill="hold">
                                          <p:stCondLst>
                                            <p:cond delay="0"/>
                                          </p:stCondLst>
                                        </p:cTn>
                                        <p:tgtEl>
                                          <p:spTgt spid="30"/>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xit" presetSubtype="0" fill="hold" grpId="1" nodeType="clickEffect">
                                  <p:stCondLst>
                                    <p:cond delay="0"/>
                                  </p:stCondLst>
                                  <p:childTnLst>
                                    <p:set>
                                      <p:cBhvr>
                                        <p:cTn id="118" dur="1" fill="hold">
                                          <p:stCondLst>
                                            <p:cond delay="0"/>
                                          </p:stCondLst>
                                        </p:cTn>
                                        <p:tgtEl>
                                          <p:spTgt spid="44"/>
                                        </p:tgtEl>
                                        <p:attrNameLst>
                                          <p:attrName>style.visibility</p:attrName>
                                        </p:attrNameLst>
                                      </p:cBhvr>
                                      <p:to>
                                        <p:strVal val="hidden"/>
                                      </p:to>
                                    </p:set>
                                  </p:childTnLst>
                                </p:cTn>
                              </p:par>
                            </p:childTnLst>
                          </p:cTn>
                        </p:par>
                      </p:childTnLst>
                    </p:cTn>
                  </p:par>
                  <p:par>
                    <p:cTn id="119" fill="hold">
                      <p:stCondLst>
                        <p:cond delay="indefinite"/>
                      </p:stCondLst>
                      <p:childTnLst>
                        <p:par>
                          <p:cTn id="120" fill="hold">
                            <p:stCondLst>
                              <p:cond delay="0"/>
                            </p:stCondLst>
                            <p:childTnLst>
                              <p:par>
                                <p:cTn id="121" presetID="1" presetClass="entr" presetSubtype="0" fill="hold" grpId="0" nodeType="clickEffect">
                                  <p:stCondLst>
                                    <p:cond delay="0"/>
                                  </p:stCondLst>
                                  <p:childTnLst>
                                    <p:set>
                                      <p:cBhvr>
                                        <p:cTn id="122" dur="1" fill="hold">
                                          <p:stCondLst>
                                            <p:cond delay="0"/>
                                          </p:stCondLst>
                                        </p:cTn>
                                        <p:tgtEl>
                                          <p:spTgt spid="32"/>
                                        </p:tgtEl>
                                        <p:attrNameLst>
                                          <p:attrName>style.visibility</p:attrName>
                                        </p:attrNameLst>
                                      </p:cBhvr>
                                      <p:to>
                                        <p:strVal val="visible"/>
                                      </p:to>
                                    </p:set>
                                  </p:childTnLst>
                                </p:cTn>
                              </p:par>
                              <p:par>
                                <p:cTn id="123" presetID="1" presetClass="entr" presetSubtype="0" fill="hold" grpId="0" nodeType="withEffect">
                                  <p:stCondLst>
                                    <p:cond delay="0"/>
                                  </p:stCondLst>
                                  <p:childTnLst>
                                    <p:set>
                                      <p:cBhvr>
                                        <p:cTn id="124" dur="1" fill="hold">
                                          <p:stCondLst>
                                            <p:cond delay="0"/>
                                          </p:stCondLst>
                                        </p:cTn>
                                        <p:tgtEl>
                                          <p:spTgt spid="22"/>
                                        </p:tgtEl>
                                        <p:attrNameLst>
                                          <p:attrName>style.visibility</p:attrName>
                                        </p:attrNameLst>
                                      </p:cBhvr>
                                      <p:to>
                                        <p:strVal val="visible"/>
                                      </p:to>
                                    </p:set>
                                  </p:childTnLst>
                                </p:cTn>
                              </p:par>
                            </p:childTnLst>
                          </p:cTn>
                        </p:par>
                      </p:childTnLst>
                    </p:cTn>
                  </p:par>
                  <p:par>
                    <p:cTn id="125" fill="hold">
                      <p:stCondLst>
                        <p:cond delay="indefinite"/>
                      </p:stCondLst>
                      <p:childTnLst>
                        <p:par>
                          <p:cTn id="126" fill="hold">
                            <p:stCondLst>
                              <p:cond delay="0"/>
                            </p:stCondLst>
                            <p:childTnLst>
                              <p:par>
                                <p:cTn id="127" presetID="1" presetClass="exit" presetSubtype="0" fill="hold" grpId="1" nodeType="clickEffect">
                                  <p:stCondLst>
                                    <p:cond delay="0"/>
                                  </p:stCondLst>
                                  <p:childTnLst>
                                    <p:set>
                                      <p:cBhvr>
                                        <p:cTn id="128" dur="1" fill="hold">
                                          <p:stCondLst>
                                            <p:cond delay="0"/>
                                          </p:stCondLst>
                                        </p:cTn>
                                        <p:tgtEl>
                                          <p:spTgt spid="45"/>
                                        </p:tgtEl>
                                        <p:attrNameLst>
                                          <p:attrName>style.visibility</p:attrName>
                                        </p:attrNameLst>
                                      </p:cBhvr>
                                      <p:to>
                                        <p:strVal val="hidden"/>
                                      </p:to>
                                    </p:set>
                                  </p:childTnLst>
                                </p:cTn>
                              </p:par>
                            </p:childTnLst>
                          </p:cTn>
                        </p:par>
                      </p:childTnLst>
                    </p:cTn>
                  </p:par>
                  <p:par>
                    <p:cTn id="129" fill="hold">
                      <p:stCondLst>
                        <p:cond delay="indefinite"/>
                      </p:stCondLst>
                      <p:childTnLst>
                        <p:par>
                          <p:cTn id="130" fill="hold">
                            <p:stCondLst>
                              <p:cond delay="0"/>
                            </p:stCondLst>
                            <p:childTnLst>
                              <p:par>
                                <p:cTn id="131" presetID="1" presetClass="exit" presetSubtype="0" fill="hold" nodeType="clickEffect">
                                  <p:stCondLst>
                                    <p:cond delay="0"/>
                                  </p:stCondLst>
                                  <p:childTnLst>
                                    <p:set>
                                      <p:cBhvr>
                                        <p:cTn id="132" dur="1" fill="hold">
                                          <p:stCondLst>
                                            <p:cond delay="0"/>
                                          </p:stCondLst>
                                        </p:cTn>
                                        <p:tgtEl>
                                          <p:spTgt spid="47"/>
                                        </p:tgtEl>
                                        <p:attrNameLst>
                                          <p:attrName>style.visibility</p:attrName>
                                        </p:attrNameLst>
                                      </p:cBhvr>
                                      <p:to>
                                        <p:strVal val="hidden"/>
                                      </p:to>
                                    </p:set>
                                  </p:childTnLst>
                                </p:cTn>
                              </p:par>
                            </p:childTnLst>
                          </p:cTn>
                        </p:par>
                      </p:childTnLst>
                    </p:cTn>
                  </p:par>
                  <p:par>
                    <p:cTn id="133" fill="hold">
                      <p:stCondLst>
                        <p:cond delay="indefinite"/>
                      </p:stCondLst>
                      <p:childTnLst>
                        <p:par>
                          <p:cTn id="134" fill="hold">
                            <p:stCondLst>
                              <p:cond delay="0"/>
                            </p:stCondLst>
                            <p:childTnLst>
                              <p:par>
                                <p:cTn id="135" presetID="1" presetClass="exit" presetSubtype="0" fill="hold" grpId="1" nodeType="clickEffect">
                                  <p:stCondLst>
                                    <p:cond delay="0"/>
                                  </p:stCondLst>
                                  <p:childTnLst>
                                    <p:set>
                                      <p:cBhvr>
                                        <p:cTn id="136" dur="1" fill="hold">
                                          <p:stCondLst>
                                            <p:cond delay="0"/>
                                          </p:stCondLst>
                                        </p:cTn>
                                        <p:tgtEl>
                                          <p:spTgt spid="48"/>
                                        </p:tgtEl>
                                        <p:attrNameLst>
                                          <p:attrName>style.visibility</p:attrName>
                                        </p:attrNameLst>
                                      </p:cBhvr>
                                      <p:to>
                                        <p:strVal val="hidden"/>
                                      </p:to>
                                    </p:set>
                                  </p:childTnLst>
                                </p:cTn>
                              </p:par>
                            </p:childTnLst>
                          </p:cTn>
                        </p:par>
                      </p:childTnLst>
                    </p:cTn>
                  </p:par>
                  <p:par>
                    <p:cTn id="137" fill="hold">
                      <p:stCondLst>
                        <p:cond delay="indefinite"/>
                      </p:stCondLst>
                      <p:childTnLst>
                        <p:par>
                          <p:cTn id="138" fill="hold">
                            <p:stCondLst>
                              <p:cond delay="0"/>
                            </p:stCondLst>
                            <p:childTnLst>
                              <p:par>
                                <p:cTn id="139" presetID="1" presetClass="exit" presetSubtype="0" fill="hold" grpId="1" nodeType="clickEffect">
                                  <p:stCondLst>
                                    <p:cond delay="0"/>
                                  </p:stCondLst>
                                  <p:childTnLst>
                                    <p:set>
                                      <p:cBhvr>
                                        <p:cTn id="140" dur="1" fill="hold">
                                          <p:stCondLst>
                                            <p:cond delay="0"/>
                                          </p:stCondLst>
                                        </p:cTn>
                                        <p:tgtEl>
                                          <p:spTgt spid="49"/>
                                        </p:tgtEl>
                                        <p:attrNameLst>
                                          <p:attrName>style.visibility</p:attrName>
                                        </p:attrNameLst>
                                      </p:cBhvr>
                                      <p:to>
                                        <p:strVal val="hidden"/>
                                      </p:to>
                                    </p:set>
                                  </p:childTnLst>
                                </p:cTn>
                              </p:par>
                            </p:childTnLst>
                          </p:cTn>
                        </p:par>
                      </p:childTnLst>
                    </p:cTn>
                  </p:par>
                  <p:par>
                    <p:cTn id="141" fill="hold">
                      <p:stCondLst>
                        <p:cond delay="indefinite"/>
                      </p:stCondLst>
                      <p:childTnLst>
                        <p:par>
                          <p:cTn id="142" fill="hold">
                            <p:stCondLst>
                              <p:cond delay="0"/>
                            </p:stCondLst>
                            <p:childTnLst>
                              <p:par>
                                <p:cTn id="143" presetID="1" presetClass="exit" presetSubtype="0" fill="hold" grpId="1" nodeType="clickEffect">
                                  <p:stCondLst>
                                    <p:cond delay="0"/>
                                  </p:stCondLst>
                                  <p:childTnLst>
                                    <p:set>
                                      <p:cBhvr>
                                        <p:cTn id="144" dur="1" fill="hold">
                                          <p:stCondLst>
                                            <p:cond delay="0"/>
                                          </p:stCondLst>
                                        </p:cTn>
                                        <p:tgtEl>
                                          <p:spTgt spid="50"/>
                                        </p:tgtEl>
                                        <p:attrNameLst>
                                          <p:attrName>style.visibility</p:attrName>
                                        </p:attrNameLst>
                                      </p:cBhvr>
                                      <p:to>
                                        <p:strVal val="hidden"/>
                                      </p:to>
                                    </p:set>
                                  </p:childTnLst>
                                </p:cTn>
                              </p:par>
                              <p:par>
                                <p:cTn id="145" presetID="1" presetClass="exit" presetSubtype="0" fill="hold" grpId="1" nodeType="withEffect">
                                  <p:stCondLst>
                                    <p:cond delay="0"/>
                                  </p:stCondLst>
                                  <p:childTnLst>
                                    <p:set>
                                      <p:cBhvr>
                                        <p:cTn id="146" dur="1" fill="hold">
                                          <p:stCondLst>
                                            <p:cond delay="0"/>
                                          </p:stCondLst>
                                        </p:cTn>
                                        <p:tgtEl>
                                          <p:spTgt spid="51"/>
                                        </p:tgtEl>
                                        <p:attrNameLst>
                                          <p:attrName>style.visibility</p:attrName>
                                        </p:attrNameLst>
                                      </p:cBhvr>
                                      <p:to>
                                        <p:strVal val="hidden"/>
                                      </p:to>
                                    </p:set>
                                  </p:childTnLst>
                                </p:cTn>
                              </p:par>
                              <p:par>
                                <p:cTn id="147" presetID="1" presetClass="exit" presetSubtype="0" fill="hold" grpId="1" nodeType="withEffect">
                                  <p:stCondLst>
                                    <p:cond delay="0"/>
                                  </p:stCondLst>
                                  <p:childTnLst>
                                    <p:set>
                                      <p:cBhvr>
                                        <p:cTn id="148" dur="1" fill="hold">
                                          <p:stCondLst>
                                            <p:cond delay="0"/>
                                          </p:stCondLst>
                                        </p:cTn>
                                        <p:tgtEl>
                                          <p:spTgt spid="52"/>
                                        </p:tgtEl>
                                        <p:attrNameLst>
                                          <p:attrName>style.visibility</p:attrName>
                                        </p:attrNameLst>
                                      </p:cBhvr>
                                      <p:to>
                                        <p:strVal val="hidden"/>
                                      </p:to>
                                    </p:set>
                                  </p:childTnLst>
                                </p:cTn>
                              </p:par>
                              <p:par>
                                <p:cTn id="149" presetID="1" presetClass="exit" presetSubtype="0" fill="hold" grpId="1" nodeType="withEffect">
                                  <p:stCondLst>
                                    <p:cond delay="0"/>
                                  </p:stCondLst>
                                  <p:childTnLst>
                                    <p:set>
                                      <p:cBhvr>
                                        <p:cTn id="150" dur="1" fill="hold">
                                          <p:stCondLst>
                                            <p:cond delay="0"/>
                                          </p:stCondLst>
                                        </p:cTn>
                                        <p:tgtEl>
                                          <p:spTgt spid="53"/>
                                        </p:tgtEl>
                                        <p:attrNameLst>
                                          <p:attrName>style.visibility</p:attrName>
                                        </p:attrNameLst>
                                      </p:cBhvr>
                                      <p:to>
                                        <p:strVal val="hidden"/>
                                      </p:to>
                                    </p:set>
                                  </p:childTnLst>
                                </p:cTn>
                              </p:par>
                            </p:childTnLst>
                          </p:cTn>
                        </p:par>
                      </p:childTnLst>
                    </p:cTn>
                  </p:par>
                  <p:par>
                    <p:cTn id="151" fill="hold">
                      <p:stCondLst>
                        <p:cond delay="indefinite"/>
                      </p:stCondLst>
                      <p:childTnLst>
                        <p:par>
                          <p:cTn id="152" fill="hold">
                            <p:stCondLst>
                              <p:cond delay="0"/>
                            </p:stCondLst>
                            <p:childTnLst>
                              <p:par>
                                <p:cTn id="153" presetID="1" presetClass="entr" presetSubtype="0" fill="hold" nodeType="clickEffect">
                                  <p:stCondLst>
                                    <p:cond delay="0"/>
                                  </p:stCondLst>
                                  <p:childTnLst>
                                    <p:set>
                                      <p:cBhvr>
                                        <p:cTn id="154" dur="1" fill="hold">
                                          <p:stCondLst>
                                            <p:cond delay="0"/>
                                          </p:stCondLst>
                                        </p:cTn>
                                        <p:tgtEl>
                                          <p:spTgt spid="39"/>
                                        </p:tgtEl>
                                        <p:attrNameLst>
                                          <p:attrName>style.visibility</p:attrName>
                                        </p:attrNameLst>
                                      </p:cBhvr>
                                      <p:to>
                                        <p:strVal val="visible"/>
                                      </p:to>
                                    </p:set>
                                  </p:childTnLst>
                                </p:cTn>
                              </p:par>
                              <p:par>
                                <p:cTn id="155" presetID="1" presetClass="entr" presetSubtype="0" fill="hold" grpId="0" nodeType="withEffect">
                                  <p:stCondLst>
                                    <p:cond delay="0"/>
                                  </p:stCondLst>
                                  <p:childTnLst>
                                    <p:set>
                                      <p:cBhvr>
                                        <p:cTn id="156" dur="1" fill="hold">
                                          <p:stCondLst>
                                            <p:cond delay="0"/>
                                          </p:stCondLst>
                                        </p:cTn>
                                        <p:tgtEl>
                                          <p:spTgt spid="54"/>
                                        </p:tgtEl>
                                        <p:attrNameLst>
                                          <p:attrName>style.visibility</p:attrName>
                                        </p:attrNameLst>
                                      </p:cBhvr>
                                      <p:to>
                                        <p:strVal val="visible"/>
                                      </p:to>
                                    </p:set>
                                  </p:childTnLst>
                                </p:cTn>
                              </p:par>
                              <p:par>
                                <p:cTn id="157" presetID="1" presetClass="entr" presetSubtype="0" fill="hold" grpId="0" nodeType="withEffect">
                                  <p:stCondLst>
                                    <p:cond delay="0"/>
                                  </p:stCondLst>
                                  <p:childTnLst>
                                    <p:set>
                                      <p:cBhvr>
                                        <p:cTn id="158" dur="1" fill="hold">
                                          <p:stCondLst>
                                            <p:cond delay="0"/>
                                          </p:stCondLst>
                                        </p:cTn>
                                        <p:tgtEl>
                                          <p:spTgt spid="55"/>
                                        </p:tgtEl>
                                        <p:attrNameLst>
                                          <p:attrName>style.visibility</p:attrName>
                                        </p:attrNameLst>
                                      </p:cBhvr>
                                      <p:to>
                                        <p:strVal val="visible"/>
                                      </p:to>
                                    </p:set>
                                  </p:childTnLst>
                                </p:cTn>
                              </p:par>
                              <p:par>
                                <p:cTn id="159" presetID="1" presetClass="entr" presetSubtype="0" fill="hold" grpId="0" nodeType="withEffect">
                                  <p:stCondLst>
                                    <p:cond delay="0"/>
                                  </p:stCondLst>
                                  <p:childTnLst>
                                    <p:set>
                                      <p:cBhvr>
                                        <p:cTn id="160" dur="1" fill="hold">
                                          <p:stCondLst>
                                            <p:cond delay="0"/>
                                          </p:stCondLst>
                                        </p:cTn>
                                        <p:tgtEl>
                                          <p:spTgt spid="56"/>
                                        </p:tgtEl>
                                        <p:attrNameLst>
                                          <p:attrName>style.visibility</p:attrName>
                                        </p:attrNameLst>
                                      </p:cBhvr>
                                      <p:to>
                                        <p:strVal val="visible"/>
                                      </p:to>
                                    </p:set>
                                  </p:childTnLst>
                                </p:cTn>
                              </p:par>
                              <p:par>
                                <p:cTn id="161" presetID="1" presetClass="entr" presetSubtype="0" fill="hold" grpId="0" nodeType="withEffect">
                                  <p:stCondLst>
                                    <p:cond delay="0"/>
                                  </p:stCondLst>
                                  <p:childTnLst>
                                    <p:set>
                                      <p:cBhvr>
                                        <p:cTn id="162" dur="1" fill="hold">
                                          <p:stCondLst>
                                            <p:cond delay="0"/>
                                          </p:stCondLst>
                                        </p:cTn>
                                        <p:tgtEl>
                                          <p:spTgt spid="57"/>
                                        </p:tgtEl>
                                        <p:attrNameLst>
                                          <p:attrName>style.visibility</p:attrName>
                                        </p:attrNameLst>
                                      </p:cBhvr>
                                      <p:to>
                                        <p:strVal val="visible"/>
                                      </p:to>
                                    </p:set>
                                  </p:childTnLst>
                                </p:cTn>
                              </p:par>
                              <p:par>
                                <p:cTn id="163" presetID="1" presetClass="entr" presetSubtype="0" fill="hold" grpId="0" nodeType="withEffect">
                                  <p:stCondLst>
                                    <p:cond delay="0"/>
                                  </p:stCondLst>
                                  <p:childTnLst>
                                    <p:set>
                                      <p:cBhvr>
                                        <p:cTn id="164" dur="1" fill="hold">
                                          <p:stCondLst>
                                            <p:cond delay="0"/>
                                          </p:stCondLst>
                                        </p:cTn>
                                        <p:tgtEl>
                                          <p:spTgt spid="58"/>
                                        </p:tgtEl>
                                        <p:attrNameLst>
                                          <p:attrName>style.visibility</p:attrName>
                                        </p:attrNameLst>
                                      </p:cBhvr>
                                      <p:to>
                                        <p:strVal val="visible"/>
                                      </p:to>
                                    </p:set>
                                  </p:childTnLst>
                                </p:cTn>
                              </p:par>
                              <p:par>
                                <p:cTn id="165" presetID="1" presetClass="entr" presetSubtype="0" fill="hold" grpId="0" nodeType="withEffect">
                                  <p:stCondLst>
                                    <p:cond delay="0"/>
                                  </p:stCondLst>
                                  <p:childTnLst>
                                    <p:set>
                                      <p:cBhvr>
                                        <p:cTn id="166" dur="1" fill="hold">
                                          <p:stCondLst>
                                            <p:cond delay="0"/>
                                          </p:stCondLst>
                                        </p:cTn>
                                        <p:tgtEl>
                                          <p:spTgt spid="59"/>
                                        </p:tgtEl>
                                        <p:attrNameLst>
                                          <p:attrName>style.visibility</p:attrName>
                                        </p:attrNameLst>
                                      </p:cBhvr>
                                      <p:to>
                                        <p:strVal val="visible"/>
                                      </p:to>
                                    </p:set>
                                  </p:childTnLst>
                                </p:cTn>
                              </p:par>
                            </p:childTnLst>
                          </p:cTn>
                        </p:par>
                      </p:childTnLst>
                    </p:cTn>
                  </p:par>
                  <p:par>
                    <p:cTn id="167" fill="hold">
                      <p:stCondLst>
                        <p:cond delay="indefinite"/>
                      </p:stCondLst>
                      <p:childTnLst>
                        <p:par>
                          <p:cTn id="168" fill="hold">
                            <p:stCondLst>
                              <p:cond delay="0"/>
                            </p:stCondLst>
                            <p:childTnLst>
                              <p:par>
                                <p:cTn id="169" presetID="1" presetClass="exit" presetSubtype="0" fill="hold" grpId="1" nodeType="clickEffect">
                                  <p:stCondLst>
                                    <p:cond delay="0"/>
                                  </p:stCondLst>
                                  <p:childTnLst>
                                    <p:set>
                                      <p:cBhvr>
                                        <p:cTn id="170" dur="1" fill="hold">
                                          <p:stCondLst>
                                            <p:cond delay="0"/>
                                          </p:stCondLst>
                                        </p:cTn>
                                        <p:tgtEl>
                                          <p:spTgt spid="54"/>
                                        </p:tgtEl>
                                        <p:attrNameLst>
                                          <p:attrName>style.visibility</p:attrName>
                                        </p:attrNameLst>
                                      </p:cBhvr>
                                      <p:to>
                                        <p:strVal val="hidden"/>
                                      </p:to>
                                    </p:set>
                                  </p:childTnLst>
                                </p:cTn>
                              </p:par>
                            </p:childTnLst>
                          </p:cTn>
                        </p:par>
                      </p:childTnLst>
                    </p:cTn>
                  </p:par>
                  <p:par>
                    <p:cTn id="171" fill="hold">
                      <p:stCondLst>
                        <p:cond delay="indefinite"/>
                      </p:stCondLst>
                      <p:childTnLst>
                        <p:par>
                          <p:cTn id="172" fill="hold">
                            <p:stCondLst>
                              <p:cond delay="0"/>
                            </p:stCondLst>
                            <p:childTnLst>
                              <p:par>
                                <p:cTn id="173" presetID="1" presetClass="exit" presetSubtype="0" fill="hold" grpId="1" nodeType="clickEffect">
                                  <p:stCondLst>
                                    <p:cond delay="0"/>
                                  </p:stCondLst>
                                  <p:childTnLst>
                                    <p:set>
                                      <p:cBhvr>
                                        <p:cTn id="174" dur="1" fill="hold">
                                          <p:stCondLst>
                                            <p:cond delay="0"/>
                                          </p:stCondLst>
                                        </p:cTn>
                                        <p:tgtEl>
                                          <p:spTgt spid="55"/>
                                        </p:tgtEl>
                                        <p:attrNameLst>
                                          <p:attrName>style.visibility</p:attrName>
                                        </p:attrNameLst>
                                      </p:cBhvr>
                                      <p:to>
                                        <p:strVal val="hidden"/>
                                      </p:to>
                                    </p:set>
                                  </p:childTnLst>
                                </p:cTn>
                              </p:par>
                            </p:childTnLst>
                          </p:cTn>
                        </p:par>
                      </p:childTnLst>
                    </p:cTn>
                  </p:par>
                  <p:par>
                    <p:cTn id="175" fill="hold">
                      <p:stCondLst>
                        <p:cond delay="indefinite"/>
                      </p:stCondLst>
                      <p:childTnLst>
                        <p:par>
                          <p:cTn id="176" fill="hold">
                            <p:stCondLst>
                              <p:cond delay="0"/>
                            </p:stCondLst>
                            <p:childTnLst>
                              <p:par>
                                <p:cTn id="177" presetID="1" presetClass="exit" presetSubtype="0" fill="hold" grpId="1" nodeType="clickEffect">
                                  <p:stCondLst>
                                    <p:cond delay="0"/>
                                  </p:stCondLst>
                                  <p:childTnLst>
                                    <p:set>
                                      <p:cBhvr>
                                        <p:cTn id="178" dur="1" fill="hold">
                                          <p:stCondLst>
                                            <p:cond delay="0"/>
                                          </p:stCondLst>
                                        </p:cTn>
                                        <p:tgtEl>
                                          <p:spTgt spid="56"/>
                                        </p:tgtEl>
                                        <p:attrNameLst>
                                          <p:attrName>style.visibility</p:attrName>
                                        </p:attrNameLst>
                                      </p:cBhvr>
                                      <p:to>
                                        <p:strVal val="hidden"/>
                                      </p:to>
                                    </p:set>
                                  </p:childTnLst>
                                </p:cTn>
                              </p:par>
                              <p:par>
                                <p:cTn id="179" presetID="1" presetClass="exit" presetSubtype="0" fill="hold" grpId="1" nodeType="withEffect">
                                  <p:stCondLst>
                                    <p:cond delay="0"/>
                                  </p:stCondLst>
                                  <p:childTnLst>
                                    <p:set>
                                      <p:cBhvr>
                                        <p:cTn id="180" dur="1" fill="hold">
                                          <p:stCondLst>
                                            <p:cond delay="0"/>
                                          </p:stCondLst>
                                        </p:cTn>
                                        <p:tgtEl>
                                          <p:spTgt spid="57"/>
                                        </p:tgtEl>
                                        <p:attrNameLst>
                                          <p:attrName>style.visibility</p:attrName>
                                        </p:attrNameLst>
                                      </p:cBhvr>
                                      <p:to>
                                        <p:strVal val="hidden"/>
                                      </p:to>
                                    </p:set>
                                  </p:childTnLst>
                                </p:cTn>
                              </p:par>
                              <p:par>
                                <p:cTn id="181" presetID="1" presetClass="exit" presetSubtype="0" fill="hold" grpId="1" nodeType="withEffect">
                                  <p:stCondLst>
                                    <p:cond delay="0"/>
                                  </p:stCondLst>
                                  <p:childTnLst>
                                    <p:set>
                                      <p:cBhvr>
                                        <p:cTn id="182" dur="1" fill="hold">
                                          <p:stCondLst>
                                            <p:cond delay="0"/>
                                          </p:stCondLst>
                                        </p:cTn>
                                        <p:tgtEl>
                                          <p:spTgt spid="58"/>
                                        </p:tgtEl>
                                        <p:attrNameLst>
                                          <p:attrName>style.visibility</p:attrName>
                                        </p:attrNameLst>
                                      </p:cBhvr>
                                      <p:to>
                                        <p:strVal val="hidden"/>
                                      </p:to>
                                    </p:set>
                                  </p:childTnLst>
                                </p:cTn>
                              </p:par>
                              <p:par>
                                <p:cTn id="183" presetID="1" presetClass="exit" presetSubtype="0" fill="hold" grpId="1" nodeType="withEffect">
                                  <p:stCondLst>
                                    <p:cond delay="0"/>
                                  </p:stCondLst>
                                  <p:childTnLst>
                                    <p:set>
                                      <p:cBhvr>
                                        <p:cTn id="184" dur="1" fill="hold">
                                          <p:stCondLst>
                                            <p:cond delay="0"/>
                                          </p:stCondLst>
                                        </p:cTn>
                                        <p:tgtEl>
                                          <p:spTgt spid="5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40" grpId="0" animBg="1"/>
      <p:bldP spid="40" grpId="1" animBg="1"/>
      <p:bldP spid="41" grpId="0" animBg="1"/>
      <p:bldP spid="41" grpId="1" animBg="1"/>
      <p:bldP spid="42" grpId="0" animBg="1"/>
      <p:bldP spid="42" grpId="1" animBg="1"/>
      <p:bldP spid="43" grpId="0" animBg="1"/>
      <p:bldP spid="43" grpId="1" animBg="1"/>
      <p:bldP spid="44" grpId="0" animBg="1"/>
      <p:bldP spid="44" grpId="1" animBg="1"/>
      <p:bldP spid="45" grpId="0" animBg="1"/>
      <p:bldP spid="45" grpId="1" animBg="1"/>
      <p:bldP spid="48" grpId="0" animBg="1"/>
      <p:bldP spid="48" grpId="1" animBg="1"/>
      <p:bldP spid="49" grpId="0" animBg="1"/>
      <p:bldP spid="49" grpId="1" animBg="1"/>
      <p:bldP spid="50" grpId="0" animBg="1"/>
      <p:bldP spid="50" grpId="1" animBg="1"/>
      <p:bldP spid="51" grpId="0" animBg="1"/>
      <p:bldP spid="51" grpId="1" animBg="1"/>
      <p:bldP spid="52" grpId="0" animBg="1"/>
      <p:bldP spid="52" grpId="1" animBg="1"/>
      <p:bldP spid="53" grpId="0" animBg="1"/>
      <p:bldP spid="53" grpId="1" animBg="1"/>
      <p:bldP spid="54" grpId="0" animBg="1"/>
      <p:bldP spid="54" grpId="1" animBg="1"/>
      <p:bldP spid="55" grpId="0" animBg="1"/>
      <p:bldP spid="55" grpId="1" animBg="1"/>
      <p:bldP spid="56" grpId="0" animBg="1"/>
      <p:bldP spid="56" grpId="1" animBg="1"/>
      <p:bldP spid="57" grpId="0" animBg="1"/>
      <p:bldP spid="57" grpId="1" animBg="1"/>
      <p:bldP spid="58" grpId="0" animBg="1"/>
      <p:bldP spid="58" grpId="1" animBg="1"/>
      <p:bldP spid="59" grpId="0" animBg="1"/>
      <p:bldP spid="59"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5" name="Table 4">
                <a:extLst>
                  <a:ext uri="{FF2B5EF4-FFF2-40B4-BE49-F238E27FC236}">
                    <a16:creationId xmlns:a16="http://schemas.microsoft.com/office/drawing/2014/main" id="{CF02B042-DD8F-4300-A6F4-B9450DE5DB91}"/>
                  </a:ext>
                </a:extLst>
              </p:cNvPr>
              <p:cNvGraphicFramePr>
                <a:graphicFrameLocks noGrp="1"/>
              </p:cNvGraphicFramePr>
              <p:nvPr/>
            </p:nvGraphicFramePr>
            <p:xfrm>
              <a:off x="2271205" y="652620"/>
              <a:ext cx="4764974" cy="4024800"/>
            </p:xfrm>
            <a:graphic>
              <a:graphicData uri="http://schemas.openxmlformats.org/drawingml/2006/table">
                <a:tbl>
                  <a:tblPr firstRow="1" bandRow="1">
                    <a:tableStyleId>{5C22544A-7EE6-4342-B048-85BDC9FD1C3A}</a:tableStyleId>
                  </a:tblPr>
                  <a:tblGrid>
                    <a:gridCol w="1800000">
                      <a:extLst>
                        <a:ext uri="{9D8B030D-6E8A-4147-A177-3AD203B41FA5}">
                          <a16:colId xmlns:a16="http://schemas.microsoft.com/office/drawing/2014/main" val="1485095982"/>
                        </a:ext>
                      </a:extLst>
                    </a:gridCol>
                    <a:gridCol w="1482487">
                      <a:extLst>
                        <a:ext uri="{9D8B030D-6E8A-4147-A177-3AD203B41FA5}">
                          <a16:colId xmlns:a16="http://schemas.microsoft.com/office/drawing/2014/main" val="1904169922"/>
                        </a:ext>
                      </a:extLst>
                    </a:gridCol>
                    <a:gridCol w="1482487">
                      <a:extLst>
                        <a:ext uri="{9D8B030D-6E8A-4147-A177-3AD203B41FA5}">
                          <a16:colId xmlns:a16="http://schemas.microsoft.com/office/drawing/2014/main" val="1698692361"/>
                        </a:ext>
                      </a:extLst>
                    </a:gridCol>
                  </a:tblGrid>
                  <a:tr h="824400">
                    <a:tc>
                      <a:txBody>
                        <a:bodyPr/>
                        <a:lstStyle/>
                        <a:p>
                          <a:pPr algn="ctr"/>
                          <a:r>
                            <a:rPr lang="en-GB" sz="2400" b="0" dirty="0">
                              <a:solidFill>
                                <a:sysClr val="windowText" lastClr="000000"/>
                              </a:solidFill>
                              <a:latin typeface="+mn-lt"/>
                            </a:rPr>
                            <a:t>Age (years)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en-GB" sz="2400" b="0" dirty="0">
                              <a:solidFill>
                                <a:sysClr val="windowText" lastClr="000000"/>
                              </a:solidFill>
                              <a:latin typeface="+mn-lt"/>
                            </a:rPr>
                            <a:t>Frequency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en-GB" sz="2400" b="0" dirty="0">
                              <a:solidFill>
                                <a:sysClr val="windowText" lastClr="000000"/>
                              </a:solidFill>
                              <a:latin typeface="+mn-lt"/>
                            </a:rPr>
                            <a:t>Midpoint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131414718"/>
                      </a:ext>
                    </a:extLst>
                  </a:tr>
                  <a:tr h="370840">
                    <a:tc>
                      <a:txBody>
                        <a:bodyPr/>
                        <a:lstStyle/>
                        <a:p>
                          <a:pPr algn="ctr"/>
                          <a:r>
                            <a:rPr lang="en-GB" sz="2400" dirty="0">
                              <a:solidFill>
                                <a:sysClr val="windowText" lastClr="000000"/>
                              </a:solidFill>
                              <a:latin typeface="+mn-lt"/>
                            </a:rPr>
                            <a:t>0 </a:t>
                          </a:r>
                          <a14:m>
                            <m:oMath xmlns:m="http://schemas.openxmlformats.org/officeDocument/2006/math">
                              <m:r>
                                <a:rPr lang="en-GB" sz="2400" i="1" smtClean="0">
                                  <a:solidFill>
                                    <a:sysClr val="windowText" lastClr="000000"/>
                                  </a:solidFill>
                                  <a:latin typeface="Cambria Math" panose="02040503050406030204" pitchFamily="18" charset="0"/>
                                  <a:ea typeface="Cambria Math" panose="02040503050406030204" pitchFamily="18" charset="0"/>
                                </a:rPr>
                                <m:t>≤</m:t>
                              </m:r>
                              <m:r>
                                <a:rPr lang="en-GB" sz="2400" b="0" i="1" smtClean="0">
                                  <a:solidFill>
                                    <a:sysClr val="windowText" lastClr="000000"/>
                                  </a:solidFill>
                                  <a:latin typeface="Cambria Math" panose="02040503050406030204" pitchFamily="18" charset="0"/>
                                  <a:ea typeface="Cambria Math" panose="02040503050406030204" pitchFamily="18" charset="0"/>
                                </a:rPr>
                                <m:t>𝑎</m:t>
                              </m:r>
                              <m:r>
                                <a:rPr lang="en-GB" sz="2400" b="0" i="1" smtClean="0">
                                  <a:solidFill>
                                    <a:sysClr val="windowText" lastClr="000000"/>
                                  </a:solidFill>
                                  <a:latin typeface="Cambria Math" panose="02040503050406030204" pitchFamily="18" charset="0"/>
                                  <a:ea typeface="Cambria Math" panose="02040503050406030204" pitchFamily="18" charset="0"/>
                                </a:rPr>
                                <m:t>&lt;</m:t>
                              </m:r>
                            </m:oMath>
                          </a14:m>
                          <a:r>
                            <a:rPr lang="en-GB" sz="2400" dirty="0">
                              <a:solidFill>
                                <a:sysClr val="windowText" lastClr="000000"/>
                              </a:solidFill>
                              <a:latin typeface="+mn-lt"/>
                            </a:rPr>
                            <a:t> 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09952425"/>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solidFill>
                                <a:sysClr val="windowText" lastClr="000000"/>
                              </a:solidFill>
                              <a:latin typeface="+mn-lt"/>
                            </a:rPr>
                            <a:t>10 </a:t>
                          </a:r>
                          <a14:m>
                            <m:oMath xmlns:m="http://schemas.openxmlformats.org/officeDocument/2006/math">
                              <m:r>
                                <a:rPr lang="en-GB" sz="2400" i="1" smtClean="0">
                                  <a:solidFill>
                                    <a:sysClr val="windowText" lastClr="000000"/>
                                  </a:solidFill>
                                  <a:latin typeface="Cambria Math" panose="02040503050406030204" pitchFamily="18" charset="0"/>
                                  <a:ea typeface="Cambria Math" panose="02040503050406030204" pitchFamily="18" charset="0"/>
                                </a:rPr>
                                <m:t>≤</m:t>
                              </m:r>
                              <m:r>
                                <a:rPr lang="en-GB" sz="2400" b="0" i="1" smtClean="0">
                                  <a:solidFill>
                                    <a:sysClr val="windowText" lastClr="000000"/>
                                  </a:solidFill>
                                  <a:latin typeface="Cambria Math" panose="02040503050406030204" pitchFamily="18" charset="0"/>
                                  <a:ea typeface="Cambria Math" panose="02040503050406030204" pitchFamily="18" charset="0"/>
                                </a:rPr>
                                <m:t>𝑎</m:t>
                              </m:r>
                              <m:r>
                                <a:rPr lang="en-GB" sz="2400" b="0" i="1" smtClean="0">
                                  <a:solidFill>
                                    <a:sysClr val="windowText" lastClr="000000"/>
                                  </a:solidFill>
                                  <a:latin typeface="Cambria Math" panose="02040503050406030204" pitchFamily="18" charset="0"/>
                                  <a:ea typeface="Cambria Math" panose="02040503050406030204" pitchFamily="18" charset="0"/>
                                </a:rPr>
                                <m:t>&lt;</m:t>
                              </m:r>
                            </m:oMath>
                          </a14:m>
                          <a:r>
                            <a:rPr lang="en-GB" sz="2400" dirty="0">
                              <a:solidFill>
                                <a:sysClr val="windowText" lastClr="000000"/>
                              </a:solidFill>
                              <a:latin typeface="+mn-lt"/>
                            </a:rPr>
                            <a:t> 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13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6136796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solidFill>
                                <a:sysClr val="windowText" lastClr="000000"/>
                              </a:solidFill>
                              <a:latin typeface="+mn-lt"/>
                            </a:rPr>
                            <a:t>20 </a:t>
                          </a:r>
                          <a14:m>
                            <m:oMath xmlns:m="http://schemas.openxmlformats.org/officeDocument/2006/math">
                              <m:r>
                                <a:rPr lang="en-GB" sz="2400" i="1" smtClean="0">
                                  <a:solidFill>
                                    <a:sysClr val="windowText" lastClr="000000"/>
                                  </a:solidFill>
                                  <a:latin typeface="Cambria Math" panose="02040503050406030204" pitchFamily="18" charset="0"/>
                                  <a:ea typeface="Cambria Math" panose="02040503050406030204" pitchFamily="18" charset="0"/>
                                </a:rPr>
                                <m:t>≤</m:t>
                              </m:r>
                              <m:r>
                                <a:rPr lang="en-GB" sz="2400" b="0" i="1" smtClean="0">
                                  <a:solidFill>
                                    <a:sysClr val="windowText" lastClr="000000"/>
                                  </a:solidFill>
                                  <a:latin typeface="Cambria Math" panose="02040503050406030204" pitchFamily="18" charset="0"/>
                                  <a:ea typeface="Cambria Math" panose="02040503050406030204" pitchFamily="18" charset="0"/>
                                </a:rPr>
                                <m:t>𝑎</m:t>
                              </m:r>
                              <m:r>
                                <a:rPr lang="en-GB" sz="2400" b="0" i="1" smtClean="0">
                                  <a:solidFill>
                                    <a:sysClr val="windowText" lastClr="000000"/>
                                  </a:solidFill>
                                  <a:latin typeface="Cambria Math" panose="02040503050406030204" pitchFamily="18" charset="0"/>
                                  <a:ea typeface="Cambria Math" panose="02040503050406030204" pitchFamily="18" charset="0"/>
                                </a:rPr>
                                <m:t>&lt;</m:t>
                              </m:r>
                            </m:oMath>
                          </a14:m>
                          <a:r>
                            <a:rPr lang="en-GB" sz="2400" dirty="0">
                              <a:solidFill>
                                <a:sysClr val="windowText" lastClr="000000"/>
                              </a:solidFill>
                              <a:latin typeface="+mn-lt"/>
                            </a:rPr>
                            <a:t> 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38990152"/>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solidFill>
                                <a:sysClr val="windowText" lastClr="000000"/>
                              </a:solidFill>
                              <a:latin typeface="+mn-lt"/>
                            </a:rPr>
                            <a:t>30 </a:t>
                          </a:r>
                          <a14:m>
                            <m:oMath xmlns:m="http://schemas.openxmlformats.org/officeDocument/2006/math">
                              <m:r>
                                <a:rPr lang="en-GB" sz="2400" i="1" smtClean="0">
                                  <a:solidFill>
                                    <a:sysClr val="windowText" lastClr="000000"/>
                                  </a:solidFill>
                                  <a:latin typeface="Cambria Math" panose="02040503050406030204" pitchFamily="18" charset="0"/>
                                  <a:ea typeface="Cambria Math" panose="02040503050406030204" pitchFamily="18" charset="0"/>
                                </a:rPr>
                                <m:t>≤</m:t>
                              </m:r>
                              <m:r>
                                <a:rPr lang="en-GB" sz="2400" b="0" i="1" smtClean="0">
                                  <a:solidFill>
                                    <a:sysClr val="windowText" lastClr="000000"/>
                                  </a:solidFill>
                                  <a:latin typeface="Cambria Math" panose="02040503050406030204" pitchFamily="18" charset="0"/>
                                  <a:ea typeface="Cambria Math" panose="02040503050406030204" pitchFamily="18" charset="0"/>
                                </a:rPr>
                                <m:t>𝑎</m:t>
                              </m:r>
                              <m:r>
                                <a:rPr lang="en-GB" sz="2400" b="0" i="1" smtClean="0">
                                  <a:solidFill>
                                    <a:sysClr val="windowText" lastClr="000000"/>
                                  </a:solidFill>
                                  <a:latin typeface="Cambria Math" panose="02040503050406030204" pitchFamily="18" charset="0"/>
                                  <a:ea typeface="Cambria Math" panose="02040503050406030204" pitchFamily="18" charset="0"/>
                                </a:rPr>
                                <m:t>&lt;</m:t>
                              </m:r>
                            </m:oMath>
                          </a14:m>
                          <a:r>
                            <a:rPr lang="en-GB" sz="2400" dirty="0">
                              <a:solidFill>
                                <a:sysClr val="windowText" lastClr="000000"/>
                              </a:solidFill>
                              <a:latin typeface="+mn-lt"/>
                            </a:rPr>
                            <a:t> 40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8106015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solidFill>
                                <a:sysClr val="windowText" lastClr="000000"/>
                              </a:solidFill>
                              <a:latin typeface="+mn-lt"/>
                            </a:rPr>
                            <a:t>40 </a:t>
                          </a:r>
                          <a14:m>
                            <m:oMath xmlns:m="http://schemas.openxmlformats.org/officeDocument/2006/math">
                              <m:r>
                                <a:rPr lang="en-GB" sz="2400" i="1" smtClean="0">
                                  <a:solidFill>
                                    <a:sysClr val="windowText" lastClr="000000"/>
                                  </a:solidFill>
                                  <a:latin typeface="Cambria Math" panose="02040503050406030204" pitchFamily="18" charset="0"/>
                                  <a:ea typeface="Cambria Math" panose="02040503050406030204" pitchFamily="18" charset="0"/>
                                </a:rPr>
                                <m:t>≤</m:t>
                              </m:r>
                              <m:r>
                                <a:rPr lang="en-GB" sz="2400" b="0" i="1" smtClean="0">
                                  <a:solidFill>
                                    <a:sysClr val="windowText" lastClr="000000"/>
                                  </a:solidFill>
                                  <a:latin typeface="Cambria Math" panose="02040503050406030204" pitchFamily="18" charset="0"/>
                                  <a:ea typeface="Cambria Math" panose="02040503050406030204" pitchFamily="18" charset="0"/>
                                </a:rPr>
                                <m:t>𝑎</m:t>
                              </m:r>
                              <m:r>
                                <a:rPr lang="en-GB" sz="2400" b="0" i="1" smtClean="0">
                                  <a:solidFill>
                                    <a:sysClr val="windowText" lastClr="000000"/>
                                  </a:solidFill>
                                  <a:latin typeface="Cambria Math" panose="02040503050406030204" pitchFamily="18" charset="0"/>
                                  <a:ea typeface="Cambria Math" panose="02040503050406030204" pitchFamily="18" charset="0"/>
                                </a:rPr>
                                <m:t>&lt;</m:t>
                              </m:r>
                            </m:oMath>
                          </a14:m>
                          <a:r>
                            <a:rPr lang="en-GB" sz="2400" dirty="0">
                              <a:solidFill>
                                <a:sysClr val="windowText" lastClr="000000"/>
                              </a:solidFill>
                              <a:latin typeface="+mn-lt"/>
                            </a:rPr>
                            <a:t> 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45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5319303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solidFill>
                                <a:sysClr val="windowText" lastClr="000000"/>
                              </a:solidFill>
                              <a:latin typeface="+mn-lt"/>
                            </a:rPr>
                            <a:t>50 </a:t>
                          </a:r>
                          <a14:m>
                            <m:oMath xmlns:m="http://schemas.openxmlformats.org/officeDocument/2006/math">
                              <m:r>
                                <a:rPr lang="en-GB" sz="2400" i="1" smtClean="0">
                                  <a:solidFill>
                                    <a:sysClr val="windowText" lastClr="000000"/>
                                  </a:solidFill>
                                  <a:latin typeface="Cambria Math" panose="02040503050406030204" pitchFamily="18" charset="0"/>
                                  <a:ea typeface="Cambria Math" panose="02040503050406030204" pitchFamily="18" charset="0"/>
                                </a:rPr>
                                <m:t>≤</m:t>
                              </m:r>
                              <m:r>
                                <a:rPr lang="en-GB" sz="2400" b="0" i="1" smtClean="0">
                                  <a:solidFill>
                                    <a:sysClr val="windowText" lastClr="000000"/>
                                  </a:solidFill>
                                  <a:latin typeface="Cambria Math" panose="02040503050406030204" pitchFamily="18" charset="0"/>
                                  <a:ea typeface="Cambria Math" panose="02040503050406030204" pitchFamily="18" charset="0"/>
                                </a:rPr>
                                <m:t>𝑎</m:t>
                              </m:r>
                              <m:r>
                                <a:rPr lang="en-GB" sz="2400" b="0" i="1" smtClean="0">
                                  <a:solidFill>
                                    <a:sysClr val="windowText" lastClr="000000"/>
                                  </a:solidFill>
                                  <a:latin typeface="Cambria Math" panose="02040503050406030204" pitchFamily="18" charset="0"/>
                                  <a:ea typeface="Cambria Math" panose="02040503050406030204" pitchFamily="18" charset="0"/>
                                </a:rPr>
                                <m:t>&lt;</m:t>
                              </m:r>
                            </m:oMath>
                          </a14:m>
                          <a:r>
                            <a:rPr lang="en-GB" sz="2400" dirty="0">
                              <a:solidFill>
                                <a:sysClr val="windowText" lastClr="000000"/>
                              </a:solidFill>
                              <a:latin typeface="+mn-lt"/>
                            </a:rPr>
                            <a:t> 60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55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11637343"/>
                      </a:ext>
                    </a:extLst>
                  </a:tr>
                  <a:tr h="370840">
                    <a:tc>
                      <a:txBody>
                        <a:bodyPr/>
                        <a:lstStyle/>
                        <a:p>
                          <a:pPr algn="ctr"/>
                          <a:r>
                            <a:rPr lang="en-GB" sz="2400" dirty="0">
                              <a:solidFill>
                                <a:sysClr val="windowText" lastClr="000000"/>
                              </a:solidFill>
                              <a:latin typeface="+mn-lt"/>
                            </a:rPr>
                            <a:t>Total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ysDash"/>
                          <a:round/>
                          <a:headEnd type="none" w="med" len="med"/>
                          <a:tailEnd type="none" w="med" len="med"/>
                        </a:lnB>
                        <a:solidFill>
                          <a:schemeClr val="bg1"/>
                        </a:solidFill>
                      </a:tcPr>
                    </a:tc>
                    <a:extLst>
                      <a:ext uri="{0D108BD9-81ED-4DB2-BD59-A6C34878D82A}">
                        <a16:rowId xmlns:a16="http://schemas.microsoft.com/office/drawing/2014/main" val="1623415588"/>
                      </a:ext>
                    </a:extLst>
                  </a:tr>
                </a:tbl>
              </a:graphicData>
            </a:graphic>
          </p:graphicFrame>
        </mc:Choice>
        <mc:Fallback xmlns="">
          <p:graphicFrame>
            <p:nvGraphicFramePr>
              <p:cNvPr id="5" name="Table 4">
                <a:extLst>
                  <a:ext uri="{FF2B5EF4-FFF2-40B4-BE49-F238E27FC236}">
                    <a16:creationId xmlns:a16="http://schemas.microsoft.com/office/drawing/2014/main" id="{CF02B042-DD8F-4300-A6F4-B9450DE5DB91}"/>
                  </a:ext>
                </a:extLst>
              </p:cNvPr>
              <p:cNvGraphicFramePr>
                <a:graphicFrameLocks noGrp="1"/>
              </p:cNvGraphicFramePr>
              <p:nvPr/>
            </p:nvGraphicFramePr>
            <p:xfrm>
              <a:off x="2271205" y="652620"/>
              <a:ext cx="4764974" cy="4024800"/>
            </p:xfrm>
            <a:graphic>
              <a:graphicData uri="http://schemas.openxmlformats.org/drawingml/2006/table">
                <a:tbl>
                  <a:tblPr firstRow="1" bandRow="1">
                    <a:tableStyleId>{5C22544A-7EE6-4342-B048-85BDC9FD1C3A}</a:tableStyleId>
                  </a:tblPr>
                  <a:tblGrid>
                    <a:gridCol w="1800000">
                      <a:extLst>
                        <a:ext uri="{9D8B030D-6E8A-4147-A177-3AD203B41FA5}">
                          <a16:colId xmlns:a16="http://schemas.microsoft.com/office/drawing/2014/main" val="1485095982"/>
                        </a:ext>
                      </a:extLst>
                    </a:gridCol>
                    <a:gridCol w="1482487">
                      <a:extLst>
                        <a:ext uri="{9D8B030D-6E8A-4147-A177-3AD203B41FA5}">
                          <a16:colId xmlns:a16="http://schemas.microsoft.com/office/drawing/2014/main" val="1904169922"/>
                        </a:ext>
                      </a:extLst>
                    </a:gridCol>
                    <a:gridCol w="1482487">
                      <a:extLst>
                        <a:ext uri="{9D8B030D-6E8A-4147-A177-3AD203B41FA5}">
                          <a16:colId xmlns:a16="http://schemas.microsoft.com/office/drawing/2014/main" val="1698692361"/>
                        </a:ext>
                      </a:extLst>
                    </a:gridCol>
                  </a:tblGrid>
                  <a:tr h="824400">
                    <a:tc>
                      <a:txBody>
                        <a:bodyPr/>
                        <a:lstStyle/>
                        <a:p>
                          <a:pPr algn="ctr"/>
                          <a:r>
                            <a:rPr lang="en-GB" sz="2400" b="0" dirty="0">
                              <a:solidFill>
                                <a:sysClr val="windowText" lastClr="000000"/>
                              </a:solidFill>
                              <a:latin typeface="+mn-lt"/>
                            </a:rPr>
                            <a:t>Age (years)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en-GB" sz="2400" b="0" dirty="0">
                              <a:solidFill>
                                <a:sysClr val="windowText" lastClr="000000"/>
                              </a:solidFill>
                              <a:latin typeface="+mn-lt"/>
                            </a:rPr>
                            <a:t>Frequency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en-GB" sz="2400" b="0" dirty="0">
                              <a:solidFill>
                                <a:sysClr val="windowText" lastClr="000000"/>
                              </a:solidFill>
                              <a:latin typeface="+mn-lt"/>
                            </a:rPr>
                            <a:t>Midpoint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131414718"/>
                      </a:ext>
                    </a:extLst>
                  </a:tr>
                  <a:tr h="45720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338" t="-181333" r="-165203" b="-630667"/>
                          </a:stretch>
                        </a:blipFill>
                      </a:tcPr>
                    </a:tc>
                    <a:tc>
                      <a:txBody>
                        <a:bodyPr/>
                        <a:lstStyle/>
                        <a:p>
                          <a:pPr algn="ctr"/>
                          <a:r>
                            <a:rPr lang="en-GB" sz="2400" dirty="0">
                              <a:solidFill>
                                <a:sysClr val="windowText" lastClr="000000"/>
                              </a:solidFill>
                              <a:latin typeface="+mn-lt"/>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09952425"/>
                      </a:ext>
                    </a:extLst>
                  </a:tr>
                  <a:tr h="45720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338" t="-277632" r="-165203" b="-522368"/>
                          </a:stretch>
                        </a:blipFill>
                      </a:tcPr>
                    </a:tc>
                    <a:tc>
                      <a:txBody>
                        <a:bodyPr/>
                        <a:lstStyle/>
                        <a:p>
                          <a:pPr algn="ctr"/>
                          <a:r>
                            <a:rPr lang="en-GB" sz="2400" dirty="0">
                              <a:solidFill>
                                <a:sysClr val="windowText" lastClr="000000"/>
                              </a:solidFill>
                              <a:latin typeface="+mn-lt"/>
                            </a:rPr>
                            <a:t>13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61367960"/>
                      </a:ext>
                    </a:extLst>
                  </a:tr>
                  <a:tr h="45720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338" t="-382667" r="-165203" b="-429333"/>
                          </a:stretch>
                        </a:blipFill>
                      </a:tcPr>
                    </a:tc>
                    <a:tc>
                      <a:txBody>
                        <a:bodyPr/>
                        <a:lstStyle/>
                        <a:p>
                          <a:pPr algn="ctr"/>
                          <a:r>
                            <a:rPr lang="en-GB" sz="2400" dirty="0">
                              <a:solidFill>
                                <a:sysClr val="windowText" lastClr="000000"/>
                              </a:solidFill>
                              <a:latin typeface="+mn-lt"/>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38990152"/>
                      </a:ext>
                    </a:extLst>
                  </a:tr>
                  <a:tr h="45720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338" t="-482667" r="-165203" b="-329333"/>
                          </a:stretch>
                        </a:blipFill>
                      </a:tcPr>
                    </a:tc>
                    <a:tc>
                      <a:txBody>
                        <a:bodyPr/>
                        <a:lstStyle/>
                        <a:p>
                          <a:pPr algn="ctr"/>
                          <a:r>
                            <a:rPr lang="en-GB" sz="2400" dirty="0">
                              <a:solidFill>
                                <a:sysClr val="windowText" lastClr="000000"/>
                              </a:solidFill>
                              <a:latin typeface="+mn-lt"/>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81060150"/>
                      </a:ext>
                    </a:extLst>
                  </a:tr>
                  <a:tr h="45720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338" t="-582667" r="-165203" b="-229333"/>
                          </a:stretch>
                        </a:blipFill>
                      </a:tcPr>
                    </a:tc>
                    <a:tc>
                      <a:txBody>
                        <a:bodyPr/>
                        <a:lstStyle/>
                        <a:p>
                          <a:pPr algn="ctr"/>
                          <a:r>
                            <a:rPr lang="en-GB" sz="2400" dirty="0">
                              <a:solidFill>
                                <a:sysClr val="windowText" lastClr="000000"/>
                              </a:solidFill>
                              <a:latin typeface="+mn-lt"/>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45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53193030"/>
                      </a:ext>
                    </a:extLst>
                  </a:tr>
                  <a:tr h="45720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338" t="-682667" r="-165203" b="-129333"/>
                          </a:stretch>
                        </a:blipFill>
                      </a:tcPr>
                    </a:tc>
                    <a:tc>
                      <a:txBody>
                        <a:bodyPr/>
                        <a:lstStyle/>
                        <a:p>
                          <a:pPr algn="ctr"/>
                          <a:r>
                            <a:rPr lang="en-GB" sz="2400" dirty="0">
                              <a:solidFill>
                                <a:sysClr val="windowText" lastClr="000000"/>
                              </a:solidFill>
                              <a:latin typeface="+mn-lt"/>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55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11637343"/>
                      </a:ext>
                    </a:extLst>
                  </a:tr>
                  <a:tr h="457200">
                    <a:tc>
                      <a:txBody>
                        <a:bodyPr/>
                        <a:lstStyle/>
                        <a:p>
                          <a:pPr algn="ctr"/>
                          <a:r>
                            <a:rPr lang="en-GB" sz="2400" dirty="0">
                              <a:solidFill>
                                <a:sysClr val="windowText" lastClr="000000"/>
                              </a:solidFill>
                              <a:latin typeface="+mn-lt"/>
                            </a:rPr>
                            <a:t>Total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ysDash"/>
                          <a:round/>
                          <a:headEnd type="none" w="med" len="med"/>
                          <a:tailEnd type="none" w="med" len="med"/>
                        </a:lnB>
                        <a:solidFill>
                          <a:schemeClr val="bg1"/>
                        </a:solidFill>
                      </a:tcPr>
                    </a:tc>
                    <a:extLst>
                      <a:ext uri="{0D108BD9-81ED-4DB2-BD59-A6C34878D82A}">
                        <a16:rowId xmlns:a16="http://schemas.microsoft.com/office/drawing/2014/main" val="1623415588"/>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8" name="Table 7">
                <a:extLst>
                  <a:ext uri="{FF2B5EF4-FFF2-40B4-BE49-F238E27FC236}">
                    <a16:creationId xmlns:a16="http://schemas.microsoft.com/office/drawing/2014/main" id="{DB6A9DAB-B036-4C70-AF39-16201AABD54B}"/>
                  </a:ext>
                </a:extLst>
              </p:cNvPr>
              <p:cNvGraphicFramePr>
                <a:graphicFrameLocks noGrp="1"/>
              </p:cNvGraphicFramePr>
              <p:nvPr/>
            </p:nvGraphicFramePr>
            <p:xfrm>
              <a:off x="7041971" y="647421"/>
              <a:ext cx="2525651" cy="4023360"/>
            </p:xfrm>
            <a:graphic>
              <a:graphicData uri="http://schemas.openxmlformats.org/drawingml/2006/table">
                <a:tbl>
                  <a:tblPr firstRow="1" bandRow="1">
                    <a:tableStyleId>{5C22544A-7EE6-4342-B048-85BDC9FD1C3A}</a:tableStyleId>
                  </a:tblPr>
                  <a:tblGrid>
                    <a:gridCol w="2525651">
                      <a:extLst>
                        <a:ext uri="{9D8B030D-6E8A-4147-A177-3AD203B41FA5}">
                          <a16:colId xmlns:a16="http://schemas.microsoft.com/office/drawing/2014/main" val="1698692361"/>
                        </a:ext>
                      </a:extLst>
                    </a:gridCol>
                  </a:tblGrid>
                  <a:tr h="370840">
                    <a:tc>
                      <a:txBody>
                        <a:bodyPr/>
                        <a:lstStyle/>
                        <a:p>
                          <a:pPr algn="ctr"/>
                          <a:r>
                            <a:rPr lang="en-GB" sz="2400" b="0" dirty="0">
                              <a:solidFill>
                                <a:sysClr val="windowText" lastClr="000000"/>
                              </a:solidFill>
                              <a:latin typeface="+mn-lt"/>
                            </a:rPr>
                            <a:t>Frequency </a:t>
                          </a:r>
                          <a14:m>
                            <m:oMath xmlns:m="http://schemas.openxmlformats.org/officeDocument/2006/math">
                              <m:r>
                                <a:rPr lang="en-GB" sz="2400" b="0" i="1" smtClean="0">
                                  <a:solidFill>
                                    <a:sysClr val="windowText" lastClr="000000"/>
                                  </a:solidFill>
                                  <a:latin typeface="Cambria Math" panose="02040503050406030204" pitchFamily="18" charset="0"/>
                                  <a:ea typeface="Cambria Math" panose="02040503050406030204" pitchFamily="18" charset="0"/>
                                </a:rPr>
                                <m:t>×</m:t>
                              </m:r>
                            </m:oMath>
                          </a14:m>
                          <a:r>
                            <a:rPr lang="en-GB" sz="2400" b="0" dirty="0">
                              <a:solidFill>
                                <a:sysClr val="windowText" lastClr="000000"/>
                              </a:solidFill>
                              <a:latin typeface="+mn-lt"/>
                            </a:rPr>
                            <a:t> midpoint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131414718"/>
                      </a:ext>
                    </a:extLst>
                  </a:tr>
                  <a:tr h="370840">
                    <a:tc>
                      <a:txBody>
                        <a:bodyPr/>
                        <a:lstStyle/>
                        <a:p>
                          <a:pPr algn="ctr"/>
                          <a:r>
                            <a:rPr lang="en-GB" sz="2400" dirty="0">
                              <a:solidFill>
                                <a:sysClr val="windowText" lastClr="000000"/>
                              </a:solidFill>
                              <a:latin typeface="+mn-lt"/>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09952425"/>
                      </a:ext>
                    </a:extLst>
                  </a:tr>
                  <a:tr h="370840">
                    <a:tc>
                      <a:txBody>
                        <a:bodyPr/>
                        <a:lstStyle/>
                        <a:p>
                          <a:pPr algn="ctr"/>
                          <a:r>
                            <a:rPr lang="en-GB" sz="2400" dirty="0">
                              <a:solidFill>
                                <a:sysClr val="windowText" lastClr="000000"/>
                              </a:solidFill>
                              <a:latin typeface="+mn-lt"/>
                            </a:rPr>
                            <a:t>195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61367960"/>
                      </a:ext>
                    </a:extLst>
                  </a:tr>
                  <a:tr h="370840">
                    <a:tc>
                      <a:txBody>
                        <a:bodyPr/>
                        <a:lstStyle/>
                        <a:p>
                          <a:pPr algn="ctr"/>
                          <a:r>
                            <a:rPr lang="en-GB" sz="2400" dirty="0">
                              <a:solidFill>
                                <a:sysClr val="windowText" lastClr="000000"/>
                              </a:solidFill>
                              <a:latin typeface="+mn-lt"/>
                            </a:rPr>
                            <a:t>100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38990152"/>
                      </a:ext>
                    </a:extLst>
                  </a:tr>
                  <a:tr h="370840">
                    <a:tc>
                      <a:txBody>
                        <a:bodyPr/>
                        <a:lstStyle/>
                        <a:p>
                          <a:pPr algn="ctr"/>
                          <a:r>
                            <a:rPr lang="en-GB" sz="2400" dirty="0">
                              <a:solidFill>
                                <a:sysClr val="windowText" lastClr="000000"/>
                              </a:solidFill>
                              <a:latin typeface="+mn-lt"/>
                            </a:rPr>
                            <a:t>175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81060150"/>
                      </a:ext>
                    </a:extLst>
                  </a:tr>
                  <a:tr h="370840">
                    <a:tc>
                      <a:txBody>
                        <a:bodyPr/>
                        <a:lstStyle/>
                        <a:p>
                          <a:pPr algn="ctr"/>
                          <a:r>
                            <a:rPr lang="en-GB" sz="2400" dirty="0">
                              <a:solidFill>
                                <a:sysClr val="windowText" lastClr="000000"/>
                              </a:solidFill>
                              <a:latin typeface="+mn-lt"/>
                            </a:rPr>
                            <a:t>135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53193030"/>
                      </a:ext>
                    </a:extLst>
                  </a:tr>
                  <a:tr h="370840">
                    <a:tc>
                      <a:txBody>
                        <a:bodyPr/>
                        <a:lstStyle/>
                        <a:p>
                          <a:pPr algn="ctr"/>
                          <a:r>
                            <a:rPr lang="en-GB" sz="2400" dirty="0">
                              <a:solidFill>
                                <a:sysClr val="windowText" lastClr="000000"/>
                              </a:solidFill>
                              <a:latin typeface="+mn-lt"/>
                            </a:rPr>
                            <a:t>110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23415588"/>
                      </a:ext>
                    </a:extLst>
                  </a:tr>
                  <a:tr h="370840">
                    <a:tc>
                      <a:txBody>
                        <a:bodyPr/>
                        <a:lstStyle/>
                        <a:p>
                          <a:pPr algn="ctr"/>
                          <a:r>
                            <a:rPr lang="en-GB" sz="2400" dirty="0">
                              <a:solidFill>
                                <a:sysClr val="windowText" lastClr="000000"/>
                              </a:solidFill>
                              <a:latin typeface="+mn-lt"/>
                            </a:rPr>
                            <a:t>730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90667595"/>
                      </a:ext>
                    </a:extLst>
                  </a:tr>
                </a:tbl>
              </a:graphicData>
            </a:graphic>
          </p:graphicFrame>
        </mc:Choice>
        <mc:Fallback xmlns="">
          <p:graphicFrame>
            <p:nvGraphicFramePr>
              <p:cNvPr id="8" name="Table 7">
                <a:extLst>
                  <a:ext uri="{FF2B5EF4-FFF2-40B4-BE49-F238E27FC236}">
                    <a16:creationId xmlns:a16="http://schemas.microsoft.com/office/drawing/2014/main" id="{DB6A9DAB-B036-4C70-AF39-16201AABD54B}"/>
                  </a:ext>
                </a:extLst>
              </p:cNvPr>
              <p:cNvGraphicFramePr>
                <a:graphicFrameLocks noGrp="1"/>
              </p:cNvGraphicFramePr>
              <p:nvPr/>
            </p:nvGraphicFramePr>
            <p:xfrm>
              <a:off x="7041971" y="647421"/>
              <a:ext cx="2525651" cy="4023360"/>
            </p:xfrm>
            <a:graphic>
              <a:graphicData uri="http://schemas.openxmlformats.org/drawingml/2006/table">
                <a:tbl>
                  <a:tblPr firstRow="1" bandRow="1">
                    <a:tableStyleId>{5C22544A-7EE6-4342-B048-85BDC9FD1C3A}</a:tableStyleId>
                  </a:tblPr>
                  <a:tblGrid>
                    <a:gridCol w="2525651">
                      <a:extLst>
                        <a:ext uri="{9D8B030D-6E8A-4147-A177-3AD203B41FA5}">
                          <a16:colId xmlns:a16="http://schemas.microsoft.com/office/drawing/2014/main" val="1698692361"/>
                        </a:ext>
                      </a:extLst>
                    </a:gridCol>
                  </a:tblGrid>
                  <a:tr h="82296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41" t="-5926" r="-482" b="-405926"/>
                          </a:stretch>
                        </a:blipFill>
                      </a:tcPr>
                    </a:tc>
                    <a:extLst>
                      <a:ext uri="{0D108BD9-81ED-4DB2-BD59-A6C34878D82A}">
                        <a16:rowId xmlns:a16="http://schemas.microsoft.com/office/drawing/2014/main" val="3131414718"/>
                      </a:ext>
                    </a:extLst>
                  </a:tr>
                  <a:tr h="457200">
                    <a:tc>
                      <a:txBody>
                        <a:bodyPr/>
                        <a:lstStyle/>
                        <a:p>
                          <a:pPr algn="ctr"/>
                          <a:r>
                            <a:rPr lang="en-GB" sz="2400" dirty="0">
                              <a:solidFill>
                                <a:sysClr val="windowText" lastClr="000000"/>
                              </a:solidFill>
                              <a:latin typeface="+mn-lt"/>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09952425"/>
                      </a:ext>
                    </a:extLst>
                  </a:tr>
                  <a:tr h="457200">
                    <a:tc>
                      <a:txBody>
                        <a:bodyPr/>
                        <a:lstStyle/>
                        <a:p>
                          <a:pPr algn="ctr"/>
                          <a:r>
                            <a:rPr lang="en-GB" sz="2400" dirty="0">
                              <a:solidFill>
                                <a:sysClr val="windowText" lastClr="000000"/>
                              </a:solidFill>
                              <a:latin typeface="+mn-lt"/>
                            </a:rPr>
                            <a:t>195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61367960"/>
                      </a:ext>
                    </a:extLst>
                  </a:tr>
                  <a:tr h="457200">
                    <a:tc>
                      <a:txBody>
                        <a:bodyPr/>
                        <a:lstStyle/>
                        <a:p>
                          <a:pPr algn="ctr"/>
                          <a:r>
                            <a:rPr lang="en-GB" sz="2400" dirty="0">
                              <a:solidFill>
                                <a:sysClr val="windowText" lastClr="000000"/>
                              </a:solidFill>
                              <a:latin typeface="+mn-lt"/>
                            </a:rPr>
                            <a:t>100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38990152"/>
                      </a:ext>
                    </a:extLst>
                  </a:tr>
                  <a:tr h="457200">
                    <a:tc>
                      <a:txBody>
                        <a:bodyPr/>
                        <a:lstStyle/>
                        <a:p>
                          <a:pPr algn="ctr"/>
                          <a:r>
                            <a:rPr lang="en-GB" sz="2400" dirty="0">
                              <a:solidFill>
                                <a:sysClr val="windowText" lastClr="000000"/>
                              </a:solidFill>
                              <a:latin typeface="+mn-lt"/>
                            </a:rPr>
                            <a:t>175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81060150"/>
                      </a:ext>
                    </a:extLst>
                  </a:tr>
                  <a:tr h="457200">
                    <a:tc>
                      <a:txBody>
                        <a:bodyPr/>
                        <a:lstStyle/>
                        <a:p>
                          <a:pPr algn="ctr"/>
                          <a:r>
                            <a:rPr lang="en-GB" sz="2400" dirty="0">
                              <a:solidFill>
                                <a:sysClr val="windowText" lastClr="000000"/>
                              </a:solidFill>
                              <a:latin typeface="+mn-lt"/>
                            </a:rPr>
                            <a:t>135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53193030"/>
                      </a:ext>
                    </a:extLst>
                  </a:tr>
                  <a:tr h="457200">
                    <a:tc>
                      <a:txBody>
                        <a:bodyPr/>
                        <a:lstStyle/>
                        <a:p>
                          <a:pPr algn="ctr"/>
                          <a:r>
                            <a:rPr lang="en-GB" sz="2400" dirty="0">
                              <a:solidFill>
                                <a:sysClr val="windowText" lastClr="000000"/>
                              </a:solidFill>
                              <a:latin typeface="+mn-lt"/>
                            </a:rPr>
                            <a:t>110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23415588"/>
                      </a:ext>
                    </a:extLst>
                  </a:tr>
                  <a:tr h="457200">
                    <a:tc>
                      <a:txBody>
                        <a:bodyPr/>
                        <a:lstStyle/>
                        <a:p>
                          <a:pPr algn="ctr"/>
                          <a:r>
                            <a:rPr lang="en-GB" sz="2400" dirty="0">
                              <a:solidFill>
                                <a:sysClr val="windowText" lastClr="000000"/>
                              </a:solidFill>
                              <a:latin typeface="+mn-lt"/>
                            </a:rPr>
                            <a:t>730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90667595"/>
                      </a:ext>
                    </a:extLst>
                  </a:tr>
                </a:tbl>
              </a:graphicData>
            </a:graphic>
          </p:graphicFrame>
        </mc:Fallback>
      </mc:AlternateContent>
      <p:sp>
        <p:nvSpPr>
          <p:cNvPr id="15" name="Rectangle 14">
            <a:extLst>
              <a:ext uri="{FF2B5EF4-FFF2-40B4-BE49-F238E27FC236}">
                <a16:creationId xmlns:a16="http://schemas.microsoft.com/office/drawing/2014/main" id="{FD7E3DCD-E66B-4F45-9912-F6D1F3724250}"/>
              </a:ext>
            </a:extLst>
          </p:cNvPr>
          <p:cNvSpPr/>
          <p:nvPr/>
        </p:nvSpPr>
        <p:spPr>
          <a:xfrm>
            <a:off x="4502230" y="4322998"/>
            <a:ext cx="524387" cy="3291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9" name="Rectangle 28">
            <a:extLst>
              <a:ext uri="{FF2B5EF4-FFF2-40B4-BE49-F238E27FC236}">
                <a16:creationId xmlns:a16="http://schemas.microsoft.com/office/drawing/2014/main" id="{2E76F94D-D43C-4884-A0A3-D39C594DAC9D}"/>
              </a:ext>
            </a:extLst>
          </p:cNvPr>
          <p:cNvSpPr/>
          <p:nvPr/>
        </p:nvSpPr>
        <p:spPr>
          <a:xfrm>
            <a:off x="7551049" y="4284299"/>
            <a:ext cx="438150" cy="3291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30" name="Rectangle 29">
            <a:extLst>
              <a:ext uri="{FF2B5EF4-FFF2-40B4-BE49-F238E27FC236}">
                <a16:creationId xmlns:a16="http://schemas.microsoft.com/office/drawing/2014/main" id="{4157D15D-30C0-4075-A09F-A1D7F97ACE49}"/>
              </a:ext>
            </a:extLst>
          </p:cNvPr>
          <p:cNvSpPr/>
          <p:nvPr/>
        </p:nvSpPr>
        <p:spPr>
          <a:xfrm>
            <a:off x="7701847" y="4236535"/>
            <a:ext cx="1565356" cy="3291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2577B40A-D229-4D57-9104-5CFDC1E202E7}"/>
                  </a:ext>
                </a:extLst>
              </p:cNvPr>
              <p:cNvSpPr txBox="1"/>
              <p:nvPr/>
            </p:nvSpPr>
            <p:spPr>
              <a:xfrm>
                <a:off x="2326758" y="4976220"/>
                <a:ext cx="720069" cy="77643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GB" sz="2400" i="1" dirty="0">
                              <a:latin typeface="Cambria Math" panose="02040503050406030204" pitchFamily="18" charset="0"/>
                            </a:rPr>
                          </m:ctrlPr>
                        </m:fPr>
                        <m:num>
                          <m:r>
                            <m:rPr>
                              <m:nor/>
                            </m:rPr>
                            <a:rPr lang="en-GB" sz="2400" dirty="0"/>
                            <m:t>730</m:t>
                          </m:r>
                        </m:num>
                        <m:den>
                          <m:r>
                            <m:rPr>
                              <m:nor/>
                            </m:rPr>
                            <a:rPr lang="en-GB" sz="2400" dirty="0"/>
                            <m:t>30</m:t>
                          </m:r>
                        </m:den>
                      </m:f>
                    </m:oMath>
                  </m:oMathPara>
                </a14:m>
                <a:endParaRPr lang="en-GB" sz="2400" dirty="0"/>
              </a:p>
            </p:txBody>
          </p:sp>
        </mc:Choice>
        <mc:Fallback xmlns="">
          <p:sp>
            <p:nvSpPr>
              <p:cNvPr id="31" name="TextBox 30">
                <a:extLst>
                  <a:ext uri="{FF2B5EF4-FFF2-40B4-BE49-F238E27FC236}">
                    <a16:creationId xmlns:a16="http://schemas.microsoft.com/office/drawing/2014/main" id="{2577B40A-D229-4D57-9104-5CFDC1E202E7}"/>
                  </a:ext>
                </a:extLst>
              </p:cNvPr>
              <p:cNvSpPr txBox="1">
                <a:spLocks noRot="1" noChangeAspect="1" noMove="1" noResize="1" noEditPoints="1" noAdjustHandles="1" noChangeArrowheads="1" noChangeShapeType="1" noTextEdit="1"/>
              </p:cNvSpPr>
              <p:nvPr/>
            </p:nvSpPr>
            <p:spPr>
              <a:xfrm>
                <a:off x="2326758" y="4976220"/>
                <a:ext cx="720069" cy="776431"/>
              </a:xfrm>
              <a:prstGeom prst="rect">
                <a:avLst/>
              </a:prstGeom>
              <a:blipFill>
                <a:blip r:embed="rId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CC6F90E1-63FF-4F9D-83BF-87BBD79604B3}"/>
                  </a:ext>
                </a:extLst>
              </p:cNvPr>
              <p:cNvSpPr txBox="1"/>
              <p:nvPr/>
            </p:nvSpPr>
            <p:spPr>
              <a:xfrm>
                <a:off x="2944422" y="5181767"/>
                <a:ext cx="1026243" cy="461665"/>
              </a:xfrm>
              <a:prstGeom prst="rect">
                <a:avLst/>
              </a:prstGeom>
              <a:noFill/>
            </p:spPr>
            <p:txBody>
              <a:bodyPr wrap="none" rtlCol="0">
                <a:spAutoFit/>
              </a:bodyPr>
              <a:lstStyle/>
              <a:p>
                <a14:m>
                  <m:oMath xmlns:m="http://schemas.openxmlformats.org/officeDocument/2006/math">
                    <m:r>
                      <a:rPr lang="en-GB" sz="2400" i="1" dirty="0">
                        <a:latin typeface="Cambria Math" panose="02040503050406030204" pitchFamily="18" charset="0"/>
                      </a:rPr>
                      <m:t>=</m:t>
                    </m:r>
                  </m:oMath>
                </a14:m>
                <a:r>
                  <a:rPr lang="en-GB" sz="2400" dirty="0"/>
                  <a:t> 24.3</a:t>
                </a:r>
              </a:p>
            </p:txBody>
          </p:sp>
        </mc:Choice>
        <mc:Fallback xmlns="">
          <p:sp>
            <p:nvSpPr>
              <p:cNvPr id="32" name="TextBox 31">
                <a:extLst>
                  <a:ext uri="{FF2B5EF4-FFF2-40B4-BE49-F238E27FC236}">
                    <a16:creationId xmlns:a16="http://schemas.microsoft.com/office/drawing/2014/main" id="{CC6F90E1-63FF-4F9D-83BF-87BBD79604B3}"/>
                  </a:ext>
                </a:extLst>
              </p:cNvPr>
              <p:cNvSpPr txBox="1">
                <a:spLocks noRot="1" noChangeAspect="1" noMove="1" noResize="1" noEditPoints="1" noAdjustHandles="1" noChangeArrowheads="1" noChangeShapeType="1" noTextEdit="1"/>
              </p:cNvSpPr>
              <p:nvPr/>
            </p:nvSpPr>
            <p:spPr>
              <a:xfrm>
                <a:off x="2944422" y="5181767"/>
                <a:ext cx="1026243" cy="461665"/>
              </a:xfrm>
              <a:prstGeom prst="rect">
                <a:avLst/>
              </a:prstGeom>
              <a:blipFill>
                <a:blip r:embed="rId6"/>
                <a:stretch>
                  <a:fillRect t="-10526" r="-8333" b="-28947"/>
                </a:stretch>
              </a:blipFill>
            </p:spPr>
            <p:txBody>
              <a:bodyPr/>
              <a:lstStyle/>
              <a:p>
                <a:r>
                  <a:rPr lang="en-GB">
                    <a:noFill/>
                  </a:rPr>
                  <a:t> </a:t>
                </a:r>
              </a:p>
            </p:txBody>
          </p:sp>
        </mc:Fallback>
      </mc:AlternateContent>
      <p:sp>
        <p:nvSpPr>
          <p:cNvPr id="33" name="TextBox 32">
            <a:extLst>
              <a:ext uri="{FF2B5EF4-FFF2-40B4-BE49-F238E27FC236}">
                <a16:creationId xmlns:a16="http://schemas.microsoft.com/office/drawing/2014/main" id="{25E55A0B-2CAE-4124-8B44-EB6D63F036CE}"/>
              </a:ext>
            </a:extLst>
          </p:cNvPr>
          <p:cNvSpPr txBox="1"/>
          <p:nvPr/>
        </p:nvSpPr>
        <p:spPr>
          <a:xfrm>
            <a:off x="4516531" y="4976220"/>
            <a:ext cx="4654627" cy="830997"/>
          </a:xfrm>
          <a:prstGeom prst="rect">
            <a:avLst/>
          </a:prstGeom>
          <a:noFill/>
        </p:spPr>
        <p:txBody>
          <a:bodyPr wrap="square" rtlCol="0">
            <a:spAutoFit/>
          </a:bodyPr>
          <a:lstStyle/>
          <a:p>
            <a:r>
              <a:rPr lang="en-GB" sz="2400" dirty="0"/>
              <a:t>The estimated mean age of the people in the park is 24.3 years.</a:t>
            </a:r>
          </a:p>
        </p:txBody>
      </p:sp>
    </p:spTree>
    <p:custDataLst>
      <p:tags r:id="rId1"/>
    </p:custDataLst>
    <p:extLst>
      <p:ext uri="{BB962C8B-B14F-4D97-AF65-F5344CB8AC3E}">
        <p14:creationId xmlns:p14="http://schemas.microsoft.com/office/powerpoint/2010/main" val="212938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29"/>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30"/>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9" grpId="0" animBg="1"/>
      <p:bldP spid="30" grpId="0" animBg="1"/>
      <p:bldP spid="31" grpId="0"/>
      <p:bldP spid="32" grpId="0"/>
      <p:bldP spid="3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57977" y="2215946"/>
            <a:ext cx="7632848" cy="36848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775520" y="260648"/>
            <a:ext cx="8352928" cy="1754326"/>
          </a:xfrm>
          <a:prstGeom prst="rect">
            <a:avLst/>
          </a:prstGeom>
          <a:noFill/>
        </p:spPr>
        <p:txBody>
          <a:bodyPr wrap="square" rtlCol="0">
            <a:spAutoFit/>
          </a:bodyPr>
          <a:lstStyle/>
          <a:p>
            <a:r>
              <a:rPr lang="en-GB" dirty="0"/>
              <a:t>This table shows shoe sizes of a group of students and some working out to calculate the mean shoe size. </a:t>
            </a:r>
          </a:p>
          <a:p>
            <a:endParaRPr lang="en-GB" dirty="0"/>
          </a:p>
          <a:p>
            <a:r>
              <a:rPr lang="en-GB" dirty="0"/>
              <a:t>Some information has been blacked out. </a:t>
            </a:r>
          </a:p>
          <a:p>
            <a:endParaRPr lang="en-GB" dirty="0"/>
          </a:p>
          <a:p>
            <a:r>
              <a:rPr lang="en-GB" dirty="0"/>
              <a:t>What is the missing information? </a:t>
            </a:r>
          </a:p>
        </p:txBody>
      </p:sp>
      <mc:AlternateContent xmlns:mc="http://schemas.openxmlformats.org/markup-compatibility/2006">
        <mc:Choice xmlns:a14="http://schemas.microsoft.com/office/drawing/2010/main" Requires="a14">
          <p:sp>
            <p:nvSpPr>
              <p:cNvPr id="5" name="TextBox 4"/>
              <p:cNvSpPr txBox="1"/>
              <p:nvPr/>
            </p:nvSpPr>
            <p:spPr>
              <a:xfrm>
                <a:off x="6168008" y="3789040"/>
                <a:ext cx="377026" cy="369332"/>
              </a:xfrm>
              <a:prstGeom prst="rect">
                <a:avLst/>
              </a:prstGeom>
              <a:solidFill>
                <a:schemeClr val="bg1"/>
              </a:solid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i="1">
                          <a:latin typeface="Cambria Math"/>
                        </a:rPr>
                        <m:t>4</m:t>
                      </m:r>
                    </m:oMath>
                  </m:oMathPara>
                </a14:m>
                <a:endParaRPr lang="en-GB" dirty="0"/>
              </a:p>
            </p:txBody>
          </p:sp>
        </mc:Choice>
        <mc:Fallback>
          <p:sp>
            <p:nvSpPr>
              <p:cNvPr id="5" name="TextBox 4"/>
              <p:cNvSpPr txBox="1">
                <a:spLocks noRot="1" noChangeAspect="1" noMove="1" noResize="1" noEditPoints="1" noAdjustHandles="1" noChangeArrowheads="1" noChangeShapeType="1" noTextEdit="1"/>
              </p:cNvSpPr>
              <p:nvPr/>
            </p:nvSpPr>
            <p:spPr>
              <a:xfrm>
                <a:off x="6168008" y="3789040"/>
                <a:ext cx="377026" cy="369332"/>
              </a:xfrm>
              <a:prstGeom prst="rect">
                <a:avLst/>
              </a:prstGeom>
              <a:blipFill>
                <a:blip r:embed="rId4"/>
                <a:stretch>
                  <a:fillRect/>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7" name="TextBox 6"/>
              <p:cNvSpPr txBox="1"/>
              <p:nvPr/>
            </p:nvSpPr>
            <p:spPr>
              <a:xfrm>
                <a:off x="6197620" y="4210457"/>
                <a:ext cx="377026" cy="369332"/>
              </a:xfrm>
              <a:prstGeom prst="rect">
                <a:avLst/>
              </a:prstGeom>
              <a:solidFill>
                <a:schemeClr val="bg1"/>
              </a:solid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i="1">
                          <a:latin typeface="Cambria Math"/>
                        </a:rPr>
                        <m:t>2</m:t>
                      </m:r>
                    </m:oMath>
                  </m:oMathPara>
                </a14:m>
                <a:endParaRPr lang="en-GB" dirty="0"/>
              </a:p>
            </p:txBody>
          </p:sp>
        </mc:Choice>
        <mc:Fallback>
          <p:sp>
            <p:nvSpPr>
              <p:cNvPr id="7" name="TextBox 6"/>
              <p:cNvSpPr txBox="1">
                <a:spLocks noRot="1" noChangeAspect="1" noMove="1" noResize="1" noEditPoints="1" noAdjustHandles="1" noChangeArrowheads="1" noChangeShapeType="1" noTextEdit="1"/>
              </p:cNvSpPr>
              <p:nvPr/>
            </p:nvSpPr>
            <p:spPr>
              <a:xfrm>
                <a:off x="6197620" y="4210457"/>
                <a:ext cx="377026" cy="369332"/>
              </a:xfrm>
              <a:prstGeom prst="rect">
                <a:avLst/>
              </a:prstGeom>
              <a:blipFill>
                <a:blip r:embed="rId5"/>
                <a:stretch>
                  <a:fillRect/>
                </a:stretch>
              </a:blipFill>
            </p:spPr>
            <p:txBody>
              <a:bodyPr/>
              <a:lstStyle/>
              <a:p>
                <a:r>
                  <a:rPr lang="en-GB">
                    <a:noFill/>
                  </a:rPr>
                  <a:t> </a:t>
                </a:r>
              </a:p>
            </p:txBody>
          </p:sp>
        </mc:Fallback>
      </mc:AlternateContent>
      <p:sp>
        <p:nvSpPr>
          <p:cNvPr id="8" name="TextBox 7"/>
          <p:cNvSpPr txBox="1"/>
          <p:nvPr/>
        </p:nvSpPr>
        <p:spPr>
          <a:xfrm>
            <a:off x="7395020" y="3302000"/>
            <a:ext cx="881973" cy="369332"/>
          </a:xfrm>
          <a:prstGeom prst="rect">
            <a:avLst/>
          </a:prstGeom>
          <a:solidFill>
            <a:schemeClr val="bg1"/>
          </a:solidFill>
        </p:spPr>
        <p:txBody>
          <a:bodyPr wrap="none" rtlCol="0">
            <a:spAutoFit/>
          </a:bodyPr>
          <a:lstStyle/>
          <a:p>
            <a:r>
              <a:rPr lang="en-GB" dirty="0"/>
              <a:t>5+6+6+</a:t>
            </a:r>
          </a:p>
        </p:txBody>
      </p:sp>
      <p:sp>
        <p:nvSpPr>
          <p:cNvPr id="9" name="TextBox 8"/>
          <p:cNvSpPr txBox="1"/>
          <p:nvPr/>
        </p:nvSpPr>
        <p:spPr>
          <a:xfrm>
            <a:off x="7395017" y="3788917"/>
            <a:ext cx="881973" cy="369332"/>
          </a:xfrm>
          <a:prstGeom prst="rect">
            <a:avLst/>
          </a:prstGeom>
          <a:solidFill>
            <a:schemeClr val="bg1"/>
          </a:solidFill>
        </p:spPr>
        <p:txBody>
          <a:bodyPr wrap="none" rtlCol="0">
            <a:spAutoFit/>
          </a:bodyPr>
          <a:lstStyle/>
          <a:p>
            <a:r>
              <a:rPr lang="en-GB" dirty="0"/>
              <a:t>8+8+8+</a:t>
            </a:r>
          </a:p>
        </p:txBody>
      </p:sp>
      <p:sp>
        <p:nvSpPr>
          <p:cNvPr id="10" name="TextBox 9"/>
          <p:cNvSpPr txBox="1"/>
          <p:nvPr/>
        </p:nvSpPr>
        <p:spPr>
          <a:xfrm>
            <a:off x="7682917" y="4218307"/>
            <a:ext cx="534121" cy="369332"/>
          </a:xfrm>
          <a:prstGeom prst="rect">
            <a:avLst/>
          </a:prstGeom>
          <a:solidFill>
            <a:schemeClr val="bg1"/>
          </a:solidFill>
        </p:spPr>
        <p:txBody>
          <a:bodyPr wrap="none" rtlCol="0">
            <a:spAutoFit/>
          </a:bodyPr>
          <a:lstStyle/>
          <a:p>
            <a:r>
              <a:rPr lang="en-GB" dirty="0"/>
              <a:t>13+</a:t>
            </a:r>
          </a:p>
        </p:txBody>
      </p:sp>
    </p:spTree>
    <p:extLst>
      <p:ext uri="{BB962C8B-B14F-4D97-AF65-F5344CB8AC3E}">
        <p14:creationId xmlns:p14="http://schemas.microsoft.com/office/powerpoint/2010/main" val="4065776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8645" y="0"/>
            <a:ext cx="8352928" cy="1477328"/>
          </a:xfrm>
          <a:prstGeom prst="rect">
            <a:avLst/>
          </a:prstGeom>
          <a:noFill/>
        </p:spPr>
        <p:txBody>
          <a:bodyPr wrap="square" rtlCol="0">
            <a:spAutoFit/>
          </a:bodyPr>
          <a:lstStyle/>
          <a:p>
            <a:r>
              <a:rPr lang="en-GB" dirty="0">
                <a:solidFill>
                  <a:srgbClr val="000000"/>
                </a:solidFill>
              </a:rPr>
              <a:t>This table shows the weekly running mileage of a group of athletes. </a:t>
            </a:r>
          </a:p>
          <a:p>
            <a:endParaRPr lang="en-GB" dirty="0">
              <a:solidFill>
                <a:srgbClr val="000000"/>
              </a:solidFill>
            </a:endParaRPr>
          </a:p>
          <a:p>
            <a:r>
              <a:rPr lang="en-GB" dirty="0">
                <a:solidFill>
                  <a:srgbClr val="000000"/>
                </a:solidFill>
              </a:rPr>
              <a:t>Some information has been blacked out. </a:t>
            </a:r>
          </a:p>
          <a:p>
            <a:endParaRPr lang="en-GB" dirty="0">
              <a:solidFill>
                <a:srgbClr val="000000"/>
              </a:solidFill>
            </a:endParaRPr>
          </a:p>
          <a:p>
            <a:r>
              <a:rPr lang="en-GB" dirty="0">
                <a:solidFill>
                  <a:srgbClr val="000000"/>
                </a:solidFill>
              </a:rPr>
              <a:t>What is the missing information? </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0646" y="1737976"/>
            <a:ext cx="8795433" cy="4530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627247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8283" y="1541922"/>
            <a:ext cx="8795433" cy="4530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0" y="-6934"/>
            <a:ext cx="8352928" cy="1754326"/>
          </a:xfrm>
          <a:prstGeom prst="rect">
            <a:avLst/>
          </a:prstGeom>
          <a:noFill/>
        </p:spPr>
        <p:txBody>
          <a:bodyPr wrap="square" rtlCol="0">
            <a:spAutoFit/>
          </a:bodyPr>
          <a:lstStyle/>
          <a:p>
            <a:r>
              <a:rPr lang="en-GB" dirty="0">
                <a:solidFill>
                  <a:srgbClr val="000000"/>
                </a:solidFill>
              </a:rPr>
              <a:t>This table shows the weekly running mileage of a group of athletes. </a:t>
            </a:r>
          </a:p>
          <a:p>
            <a:endParaRPr lang="en-GB" dirty="0">
              <a:solidFill>
                <a:srgbClr val="000000"/>
              </a:solidFill>
            </a:endParaRPr>
          </a:p>
          <a:p>
            <a:r>
              <a:rPr lang="en-GB" dirty="0">
                <a:solidFill>
                  <a:srgbClr val="000000"/>
                </a:solidFill>
              </a:rPr>
              <a:t>It is not possible to know what all of the missing information is. </a:t>
            </a:r>
          </a:p>
          <a:p>
            <a:endParaRPr lang="en-GB" dirty="0">
              <a:solidFill>
                <a:srgbClr val="000000"/>
              </a:solidFill>
            </a:endParaRPr>
          </a:p>
          <a:p>
            <a:r>
              <a:rPr lang="en-GB" dirty="0">
                <a:solidFill>
                  <a:srgbClr val="000000"/>
                </a:solidFill>
              </a:rPr>
              <a:t>What would be a sensible estimate for the 6 athletes who ran between 20 and 40 miles per week?  </a:t>
            </a:r>
          </a:p>
        </p:txBody>
      </p:sp>
      <mc:AlternateContent xmlns:mc="http://schemas.openxmlformats.org/markup-compatibility/2006">
        <mc:Choice xmlns:a14="http://schemas.microsoft.com/office/drawing/2010/main" Requires="a14">
          <p:sp>
            <p:nvSpPr>
              <p:cNvPr id="2" name="TextBox 1"/>
              <p:cNvSpPr txBox="1"/>
              <p:nvPr/>
            </p:nvSpPr>
            <p:spPr>
              <a:xfrm>
                <a:off x="3823230" y="2863487"/>
                <a:ext cx="1569660" cy="276999"/>
              </a:xfrm>
              <a:prstGeom prst="rect">
                <a:avLst/>
              </a:prstGeom>
              <a:solidFill>
                <a:schemeClr val="bg1"/>
              </a:solid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sz="1200" i="1">
                          <a:latin typeface="Cambria Math"/>
                        </a:rPr>
                        <m:t>30, 30, 30, 30, 30, 30 </m:t>
                      </m:r>
                    </m:oMath>
                  </m:oMathPara>
                </a14:m>
                <a:endParaRPr lang="en-GB" sz="1200" dirty="0"/>
              </a:p>
            </p:txBody>
          </p:sp>
        </mc:Choice>
        <mc:Fallback>
          <p:sp>
            <p:nvSpPr>
              <p:cNvPr id="2" name="TextBox 1"/>
              <p:cNvSpPr txBox="1">
                <a:spLocks noRot="1" noChangeAspect="1" noMove="1" noResize="1" noEditPoints="1" noAdjustHandles="1" noChangeArrowheads="1" noChangeShapeType="1" noTextEdit="1"/>
              </p:cNvSpPr>
              <p:nvPr/>
            </p:nvSpPr>
            <p:spPr>
              <a:xfrm>
                <a:off x="3823230" y="2863487"/>
                <a:ext cx="1569660" cy="276999"/>
              </a:xfrm>
              <a:prstGeom prst="rect">
                <a:avLst/>
              </a:prstGeom>
              <a:blipFill>
                <a:blip r:embed="rId4"/>
                <a:stretch>
                  <a:fillRect/>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7" name="TextBox 6"/>
              <p:cNvSpPr txBox="1"/>
              <p:nvPr/>
            </p:nvSpPr>
            <p:spPr>
              <a:xfrm>
                <a:off x="4196309" y="3405408"/>
                <a:ext cx="751552" cy="276999"/>
              </a:xfrm>
              <a:prstGeom prst="rect">
                <a:avLst/>
              </a:prstGeom>
              <a:solidFill>
                <a:schemeClr val="bg1"/>
              </a:solid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sz="1200" i="1">
                          <a:latin typeface="Cambria Math"/>
                        </a:rPr>
                        <m:t>50 </m:t>
                      </m:r>
                      <m:r>
                        <a:rPr lang="en-GB" sz="1200" i="1">
                          <a:latin typeface="Cambria Math"/>
                        </a:rPr>
                        <m:t>𝑒𝑎𝑐h</m:t>
                      </m:r>
                    </m:oMath>
                  </m:oMathPara>
                </a14:m>
                <a:endParaRPr lang="en-GB" sz="1200" dirty="0"/>
              </a:p>
            </p:txBody>
          </p:sp>
        </mc:Choice>
        <mc:Fallback>
          <p:sp>
            <p:nvSpPr>
              <p:cNvPr id="7" name="TextBox 6"/>
              <p:cNvSpPr txBox="1">
                <a:spLocks noRot="1" noChangeAspect="1" noMove="1" noResize="1" noEditPoints="1" noAdjustHandles="1" noChangeArrowheads="1" noChangeShapeType="1" noTextEdit="1"/>
              </p:cNvSpPr>
              <p:nvPr/>
            </p:nvSpPr>
            <p:spPr>
              <a:xfrm>
                <a:off x="4196309" y="3405408"/>
                <a:ext cx="751552" cy="276999"/>
              </a:xfrm>
              <a:prstGeom prst="rect">
                <a:avLst/>
              </a:prstGeom>
              <a:blipFill>
                <a:blip r:embed="rId5"/>
                <a:stretch>
                  <a:fillRect/>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8" name="TextBox 7"/>
              <p:cNvSpPr txBox="1"/>
              <p:nvPr/>
            </p:nvSpPr>
            <p:spPr>
              <a:xfrm>
                <a:off x="4196309" y="3933429"/>
                <a:ext cx="751552" cy="276999"/>
              </a:xfrm>
              <a:prstGeom prst="rect">
                <a:avLst/>
              </a:prstGeom>
              <a:solidFill>
                <a:schemeClr val="bg1"/>
              </a:solid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sz="1200" i="1">
                          <a:latin typeface="Cambria Math"/>
                        </a:rPr>
                        <m:t>70 </m:t>
                      </m:r>
                      <m:r>
                        <a:rPr lang="en-GB" sz="1200" i="1">
                          <a:latin typeface="Cambria Math"/>
                        </a:rPr>
                        <m:t>𝑒𝑎𝑐h</m:t>
                      </m:r>
                    </m:oMath>
                  </m:oMathPara>
                </a14:m>
                <a:endParaRPr lang="en-GB" sz="1200" dirty="0"/>
              </a:p>
            </p:txBody>
          </p:sp>
        </mc:Choice>
        <mc:Fallback>
          <p:sp>
            <p:nvSpPr>
              <p:cNvPr id="8" name="TextBox 7"/>
              <p:cNvSpPr txBox="1">
                <a:spLocks noRot="1" noChangeAspect="1" noMove="1" noResize="1" noEditPoints="1" noAdjustHandles="1" noChangeArrowheads="1" noChangeShapeType="1" noTextEdit="1"/>
              </p:cNvSpPr>
              <p:nvPr/>
            </p:nvSpPr>
            <p:spPr>
              <a:xfrm>
                <a:off x="4196309" y="3933429"/>
                <a:ext cx="751552" cy="276999"/>
              </a:xfrm>
              <a:prstGeom prst="rect">
                <a:avLst/>
              </a:prstGeom>
              <a:blipFill>
                <a:blip r:embed="rId6"/>
                <a:stretch>
                  <a:fillRect/>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9" name="TextBox 8"/>
              <p:cNvSpPr txBox="1"/>
              <p:nvPr/>
            </p:nvSpPr>
            <p:spPr>
              <a:xfrm>
                <a:off x="7714868" y="2901662"/>
                <a:ext cx="2622128" cy="276999"/>
              </a:xfrm>
              <a:prstGeom prst="rect">
                <a:avLst/>
              </a:prstGeom>
              <a:solidFill>
                <a:schemeClr val="bg1"/>
              </a:solid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sz="1200" i="1">
                          <a:latin typeface="Cambria Math"/>
                        </a:rPr>
                        <m:t>30+30+30+30+30+30=180</m:t>
                      </m:r>
                    </m:oMath>
                  </m:oMathPara>
                </a14:m>
                <a:endParaRPr lang="en-GB" sz="1200" dirty="0"/>
              </a:p>
            </p:txBody>
          </p:sp>
        </mc:Choice>
        <mc:Fallback>
          <p:sp>
            <p:nvSpPr>
              <p:cNvPr id="9" name="TextBox 8"/>
              <p:cNvSpPr txBox="1">
                <a:spLocks noRot="1" noChangeAspect="1" noMove="1" noResize="1" noEditPoints="1" noAdjustHandles="1" noChangeArrowheads="1" noChangeShapeType="1" noTextEdit="1"/>
              </p:cNvSpPr>
              <p:nvPr/>
            </p:nvSpPr>
            <p:spPr>
              <a:xfrm>
                <a:off x="7714868" y="2901662"/>
                <a:ext cx="2622128" cy="276999"/>
              </a:xfrm>
              <a:prstGeom prst="rect">
                <a:avLst/>
              </a:prstGeom>
              <a:blipFill>
                <a:blip r:embed="rId7"/>
                <a:stretch>
                  <a:fillRect/>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10" name="TextBox 9"/>
              <p:cNvSpPr txBox="1"/>
              <p:nvPr/>
            </p:nvSpPr>
            <p:spPr>
              <a:xfrm>
                <a:off x="7823360" y="3405406"/>
                <a:ext cx="1202573" cy="276999"/>
              </a:xfrm>
              <a:prstGeom prst="rect">
                <a:avLst/>
              </a:prstGeom>
              <a:solidFill>
                <a:schemeClr val="bg1"/>
              </a:solid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sz="1200" i="1">
                          <a:latin typeface="Cambria Math"/>
                        </a:rPr>
                        <m:t>50</m:t>
                      </m:r>
                      <m:r>
                        <a:rPr lang="en-GB" sz="1200" i="1">
                          <a:latin typeface="Cambria Math"/>
                          <a:ea typeface="Cambria Math"/>
                        </a:rPr>
                        <m:t>×11=550</m:t>
                      </m:r>
                    </m:oMath>
                  </m:oMathPara>
                </a14:m>
                <a:endParaRPr lang="en-GB" sz="1200" dirty="0"/>
              </a:p>
            </p:txBody>
          </p:sp>
        </mc:Choice>
        <mc:Fallback>
          <p:sp>
            <p:nvSpPr>
              <p:cNvPr id="10" name="TextBox 9"/>
              <p:cNvSpPr txBox="1">
                <a:spLocks noRot="1" noChangeAspect="1" noMove="1" noResize="1" noEditPoints="1" noAdjustHandles="1" noChangeArrowheads="1" noChangeShapeType="1" noTextEdit="1"/>
              </p:cNvSpPr>
              <p:nvPr/>
            </p:nvSpPr>
            <p:spPr>
              <a:xfrm>
                <a:off x="7823360" y="3405406"/>
                <a:ext cx="1202573" cy="276999"/>
              </a:xfrm>
              <a:prstGeom prst="rect">
                <a:avLst/>
              </a:prstGeom>
              <a:blipFill>
                <a:blip r:embed="rId8"/>
                <a:stretch>
                  <a:fillRect/>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11" name="TextBox 10"/>
              <p:cNvSpPr txBox="1"/>
              <p:nvPr/>
            </p:nvSpPr>
            <p:spPr>
              <a:xfrm>
                <a:off x="7823358" y="3933429"/>
                <a:ext cx="312906" cy="276999"/>
              </a:xfrm>
              <a:prstGeom prst="rect">
                <a:avLst/>
              </a:prstGeom>
              <a:solidFill>
                <a:schemeClr val="bg1"/>
              </a:solid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sz="1200" i="1">
                          <a:latin typeface="Cambria Math"/>
                        </a:rPr>
                        <m:t>0</m:t>
                      </m:r>
                    </m:oMath>
                  </m:oMathPara>
                </a14:m>
                <a:endParaRPr lang="en-GB" sz="1200" dirty="0"/>
              </a:p>
            </p:txBody>
          </p:sp>
        </mc:Choice>
        <mc:Fallback>
          <p:sp>
            <p:nvSpPr>
              <p:cNvPr id="11" name="TextBox 10"/>
              <p:cNvSpPr txBox="1">
                <a:spLocks noRot="1" noChangeAspect="1" noMove="1" noResize="1" noEditPoints="1" noAdjustHandles="1" noChangeArrowheads="1" noChangeShapeType="1" noTextEdit="1"/>
              </p:cNvSpPr>
              <p:nvPr/>
            </p:nvSpPr>
            <p:spPr>
              <a:xfrm>
                <a:off x="7823358" y="3933429"/>
                <a:ext cx="312906" cy="276999"/>
              </a:xfrm>
              <a:prstGeom prst="rect">
                <a:avLst/>
              </a:prstGeom>
              <a:blipFill>
                <a:blip r:embed="rId9"/>
                <a:stretch>
                  <a:fillRect/>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12" name="TextBox 11"/>
              <p:cNvSpPr txBox="1"/>
              <p:nvPr/>
            </p:nvSpPr>
            <p:spPr>
              <a:xfrm>
                <a:off x="8869479" y="4509493"/>
                <a:ext cx="482824" cy="276999"/>
              </a:xfrm>
              <a:prstGeom prst="rect">
                <a:avLst/>
              </a:prstGeom>
              <a:solidFill>
                <a:schemeClr val="bg1"/>
              </a:solid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sz="1200" i="1">
                          <a:latin typeface="Cambria Math"/>
                        </a:rPr>
                        <m:t>773</m:t>
                      </m:r>
                    </m:oMath>
                  </m:oMathPara>
                </a14:m>
                <a:endParaRPr lang="en-GB" sz="1200" dirty="0"/>
              </a:p>
            </p:txBody>
          </p:sp>
        </mc:Choice>
        <mc:Fallback>
          <p:sp>
            <p:nvSpPr>
              <p:cNvPr id="12" name="TextBox 11"/>
              <p:cNvSpPr txBox="1">
                <a:spLocks noRot="1" noChangeAspect="1" noMove="1" noResize="1" noEditPoints="1" noAdjustHandles="1" noChangeArrowheads="1" noChangeShapeType="1" noTextEdit="1"/>
              </p:cNvSpPr>
              <p:nvPr/>
            </p:nvSpPr>
            <p:spPr>
              <a:xfrm>
                <a:off x="8869479" y="4509493"/>
                <a:ext cx="482824" cy="276999"/>
              </a:xfrm>
              <a:prstGeom prst="rect">
                <a:avLst/>
              </a:prstGeom>
              <a:blipFill>
                <a:blip r:embed="rId10"/>
                <a:stretch>
                  <a:fillRect/>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13" name="TextBox 12"/>
              <p:cNvSpPr txBox="1"/>
              <p:nvPr/>
            </p:nvSpPr>
            <p:spPr>
              <a:xfrm>
                <a:off x="5946754" y="5301581"/>
                <a:ext cx="482824" cy="276999"/>
              </a:xfrm>
              <a:prstGeom prst="rect">
                <a:avLst/>
              </a:prstGeom>
              <a:solidFill>
                <a:schemeClr val="bg1"/>
              </a:solid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sz="1200" i="1">
                          <a:latin typeface="Cambria Math"/>
                        </a:rPr>
                        <m:t>773</m:t>
                      </m:r>
                    </m:oMath>
                  </m:oMathPara>
                </a14:m>
                <a:endParaRPr lang="en-GB" sz="1200" dirty="0"/>
              </a:p>
            </p:txBody>
          </p:sp>
        </mc:Choice>
        <mc:Fallback>
          <p:sp>
            <p:nvSpPr>
              <p:cNvPr id="13" name="TextBox 12"/>
              <p:cNvSpPr txBox="1">
                <a:spLocks noRot="1" noChangeAspect="1" noMove="1" noResize="1" noEditPoints="1" noAdjustHandles="1" noChangeArrowheads="1" noChangeShapeType="1" noTextEdit="1"/>
              </p:cNvSpPr>
              <p:nvPr/>
            </p:nvSpPr>
            <p:spPr>
              <a:xfrm>
                <a:off x="5946754" y="5301581"/>
                <a:ext cx="482824" cy="276999"/>
              </a:xfrm>
              <a:prstGeom prst="rect">
                <a:avLst/>
              </a:prstGeom>
              <a:blipFill>
                <a:blip r:embed="rId10"/>
                <a:stretch>
                  <a:fillRect/>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14" name="TextBox 13"/>
              <p:cNvSpPr txBox="1"/>
              <p:nvPr/>
            </p:nvSpPr>
            <p:spPr>
              <a:xfrm>
                <a:off x="7969328" y="5353396"/>
                <a:ext cx="599844" cy="276999"/>
              </a:xfrm>
              <a:prstGeom prst="rect">
                <a:avLst/>
              </a:prstGeom>
              <a:solidFill>
                <a:schemeClr val="bg1"/>
              </a:solid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sz="1200" i="1">
                          <a:latin typeface="Cambria Math"/>
                        </a:rPr>
                        <m:t>38.65</m:t>
                      </m:r>
                    </m:oMath>
                  </m:oMathPara>
                </a14:m>
                <a:endParaRPr lang="en-GB" sz="1200" dirty="0"/>
              </a:p>
            </p:txBody>
          </p:sp>
        </mc:Choice>
        <mc:Fallback>
          <p:sp>
            <p:nvSpPr>
              <p:cNvPr id="14" name="TextBox 13"/>
              <p:cNvSpPr txBox="1">
                <a:spLocks noRot="1" noChangeAspect="1" noMove="1" noResize="1" noEditPoints="1" noAdjustHandles="1" noChangeArrowheads="1" noChangeShapeType="1" noTextEdit="1"/>
              </p:cNvSpPr>
              <p:nvPr/>
            </p:nvSpPr>
            <p:spPr>
              <a:xfrm>
                <a:off x="7969328" y="5353396"/>
                <a:ext cx="599844" cy="276999"/>
              </a:xfrm>
              <a:prstGeom prst="rect">
                <a:avLst/>
              </a:prstGeom>
              <a:blipFill>
                <a:blip r:embed="rId11"/>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3522973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8" grpId="0" animBg="1"/>
      <p:bldP spid="9" grpId="0" animBg="1"/>
      <p:bldP spid="10" grpId="0" animBg="1"/>
      <p:bldP spid="11" grpId="0" animBg="1"/>
      <p:bldP spid="12" grpId="0" animBg="1"/>
      <p:bldP spid="13" grpId="0" animBg="1"/>
      <p:bldP spid="1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9.7|12.6|6.1|6.4|5.3|18.2|3.1|4.7"/>
</p:tagLst>
</file>

<file path=ppt/tags/tag10.xml><?xml version="1.0" encoding="utf-8"?>
<p:tagLst xmlns:a="http://schemas.openxmlformats.org/drawingml/2006/main" xmlns:r="http://schemas.openxmlformats.org/officeDocument/2006/relationships" xmlns:p="http://schemas.openxmlformats.org/presentationml/2006/main">
  <p:tag name="TIMING" val="|5.7|8.3"/>
</p:tagLst>
</file>

<file path=ppt/tags/tag11.xml><?xml version="1.0" encoding="utf-8"?>
<p:tagLst xmlns:a="http://schemas.openxmlformats.org/drawingml/2006/main" xmlns:r="http://schemas.openxmlformats.org/officeDocument/2006/relationships" xmlns:p="http://schemas.openxmlformats.org/presentationml/2006/main">
  <p:tag name="TIMING" val="|23.5|11.3|6.3|13.4|4.1|8|9|5|12|10.9|21.4|10.4|26.9|7.7"/>
</p:tagLst>
</file>

<file path=ppt/tags/tag2.xml><?xml version="1.0" encoding="utf-8"?>
<p:tagLst xmlns:a="http://schemas.openxmlformats.org/drawingml/2006/main" xmlns:r="http://schemas.openxmlformats.org/officeDocument/2006/relationships" xmlns:p="http://schemas.openxmlformats.org/presentationml/2006/main">
  <p:tag name="TIMING" val="|9.7|12.6|6.1|6.4|5.3|18.2|3.1|4.7"/>
</p:tagLst>
</file>

<file path=ppt/tags/tag3.xml><?xml version="1.0" encoding="utf-8"?>
<p:tagLst xmlns:a="http://schemas.openxmlformats.org/drawingml/2006/main" xmlns:r="http://schemas.openxmlformats.org/officeDocument/2006/relationships" xmlns:p="http://schemas.openxmlformats.org/presentationml/2006/main">
  <p:tag name="TIMING" val="|3.6|0.5|2.5"/>
</p:tagLst>
</file>

<file path=ppt/tags/tag4.xml><?xml version="1.0" encoding="utf-8"?>
<p:tagLst xmlns:a="http://schemas.openxmlformats.org/drawingml/2006/main" xmlns:r="http://schemas.openxmlformats.org/officeDocument/2006/relationships" xmlns:p="http://schemas.openxmlformats.org/presentationml/2006/main">
  <p:tag name="TIMING" val="|3.4|59.1|1.9|4.4|0.4|2.1|0.8|3.5|1.2|6.7|0.7|1.6|0.8|14.9|8.3|3.5|3.2|8|6|3.4|4.2"/>
</p:tagLst>
</file>

<file path=ppt/tags/tag5.xml><?xml version="1.0" encoding="utf-8"?>
<p:tagLst xmlns:a="http://schemas.openxmlformats.org/drawingml/2006/main" xmlns:r="http://schemas.openxmlformats.org/officeDocument/2006/relationships" xmlns:p="http://schemas.openxmlformats.org/presentationml/2006/main">
  <p:tag name="TIMING" val="|10.7|13|0.4|9.1|4.4|5.9"/>
</p:tagLst>
</file>

<file path=ppt/tags/tag6.xml><?xml version="1.0" encoding="utf-8"?>
<p:tagLst xmlns:a="http://schemas.openxmlformats.org/drawingml/2006/main" xmlns:r="http://schemas.openxmlformats.org/officeDocument/2006/relationships" xmlns:p="http://schemas.openxmlformats.org/presentationml/2006/main">
  <p:tag name="TIMING" val="|7.6|3.9|16.4|4.4|5.9|5.9"/>
</p:tagLst>
</file>

<file path=ppt/tags/tag7.xml><?xml version="1.0" encoding="utf-8"?>
<p:tagLst xmlns:a="http://schemas.openxmlformats.org/drawingml/2006/main" xmlns:r="http://schemas.openxmlformats.org/officeDocument/2006/relationships" xmlns:p="http://schemas.openxmlformats.org/presentationml/2006/main">
  <p:tag name="TIMING" val="|7.7|5.2"/>
</p:tagLst>
</file>

<file path=ppt/tags/tag8.xml><?xml version="1.0" encoding="utf-8"?>
<p:tagLst xmlns:a="http://schemas.openxmlformats.org/drawingml/2006/main" xmlns:r="http://schemas.openxmlformats.org/officeDocument/2006/relationships" xmlns:p="http://schemas.openxmlformats.org/presentationml/2006/main">
  <p:tag name="TIMING" val="|6.9|8.9"/>
</p:tagLst>
</file>

<file path=ppt/tags/tag9.xml><?xml version="1.0" encoding="utf-8"?>
<p:tagLst xmlns:a="http://schemas.openxmlformats.org/drawingml/2006/main" xmlns:r="http://schemas.openxmlformats.org/officeDocument/2006/relationships" xmlns:p="http://schemas.openxmlformats.org/presentationml/2006/main">
  <p:tag name="TIMING" val="|12.2|4.7|6.1|2.1|4.3|21.1|3.7"/>
</p:tagLst>
</file>

<file path=ppt/theme/theme1.xml><?xml version="1.0" encoding="utf-8"?>
<a:theme xmlns:a="http://schemas.openxmlformats.org/drawingml/2006/main" name="ALT Maths BW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LT Maths BWA" id="{B0CCC775-17A6-498A-8D21-8000325C4431}" vid="{A7D7CE89-AB91-4E3A-9EE9-3546E043E60B}"/>
    </a:ext>
  </a:extLst>
</a:theme>
</file>

<file path=ppt/theme/theme2.xml><?xml version="1.0" encoding="utf-8"?>
<a:theme xmlns:a="http://schemas.openxmlformats.org/drawingml/2006/main" name="ALT Assessmen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ster PPT" id="{5E78058D-1093-42B6-8AE7-BC104DD57124}" vid="{6BAACC90-FAFA-4EBF-9340-8DF529396D71}"/>
    </a:ext>
  </a:extLst>
</a:theme>
</file>

<file path=ppt/theme/theme3.xml><?xml version="1.0" encoding="utf-8"?>
<a:theme xmlns:a="http://schemas.openxmlformats.org/drawingml/2006/main" name="ALT Teacher Informati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ster PPT" id="{5E78058D-1093-42B6-8AE7-BC104DD57124}" vid="{CC229B3E-A947-407C-91B8-8C19B8FA2121}"/>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ALT Maths BWA</Template>
  <TotalTime>17</TotalTime>
  <Words>1032</Words>
  <Application>Microsoft Office PowerPoint</Application>
  <PresentationFormat>Widescreen</PresentationFormat>
  <Paragraphs>359</Paragraphs>
  <Slides>22</Slides>
  <Notes>16</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22</vt:i4>
      </vt:variant>
    </vt:vector>
  </HeadingPairs>
  <TitlesOfParts>
    <vt:vector size="35" baseType="lpstr">
      <vt:lpstr>Aptos</vt:lpstr>
      <vt:lpstr>Arial</vt:lpstr>
      <vt:lpstr>Arial Rounded MT Bold</vt:lpstr>
      <vt:lpstr>Calibri</vt:lpstr>
      <vt:lpstr>Cambria Math</vt:lpstr>
      <vt:lpstr>Century Gothic</vt:lpstr>
      <vt:lpstr>Comic Sans MS</vt:lpstr>
      <vt:lpstr>Courier New</vt:lpstr>
      <vt:lpstr>KG Primary Penmanship</vt:lpstr>
      <vt:lpstr>Lato</vt:lpstr>
      <vt:lpstr>ALT Maths BWA</vt:lpstr>
      <vt:lpstr>ALT Assessment</vt:lpstr>
      <vt:lpstr>ALT Teacher Information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True or False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Mrs G Grimshaw - BWA Staff</dc:creator>
  <cp:lastModifiedBy>Mrs G Grimshaw - BWA Staff</cp:lastModifiedBy>
  <cp:revision>3</cp:revision>
  <dcterms:created xsi:type="dcterms:W3CDTF">2025-05-04T08:31:29Z</dcterms:created>
  <dcterms:modified xsi:type="dcterms:W3CDTF">2026-09-06T12:04:02Z</dcterms:modified>
</cp:coreProperties>
</file>