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18" r:id="rId1"/>
    <p:sldMasterId id="2147483731" r:id="rId2"/>
    <p:sldMasterId id="2147483736" r:id="rId3"/>
    <p:sldMasterId id="2147483740" r:id="rId4"/>
    <p:sldMasterId id="2147483742" r:id="rId5"/>
  </p:sldMasterIdLst>
  <p:notesMasterIdLst>
    <p:notesMasterId r:id="rId19"/>
  </p:notesMasterIdLst>
  <p:sldIdLst>
    <p:sldId id="339" r:id="rId6"/>
    <p:sldId id="256" r:id="rId7"/>
    <p:sldId id="269" r:id="rId8"/>
    <p:sldId id="270" r:id="rId9"/>
    <p:sldId id="262" r:id="rId10"/>
    <p:sldId id="268" r:id="rId11"/>
    <p:sldId id="263" r:id="rId12"/>
    <p:sldId id="267" r:id="rId13"/>
    <p:sldId id="266" r:id="rId14"/>
    <p:sldId id="265" r:id="rId15"/>
    <p:sldId id="258" r:id="rId16"/>
    <p:sldId id="259" r:id="rId17"/>
    <p:sldId id="260" r:id="rId18"/>
  </p:sldIdLst>
  <p:sldSz cx="9906000" cy="6858000" type="A4"/>
  <p:notesSz cx="7104063" cy="10234613"/>
  <p:embeddedFontLst>
    <p:embeddedFont>
      <p:font typeface="Century Gothic" panose="020B0502020202020204" pitchFamily="34" charset="0"/>
      <p:regular r:id="rId20"/>
      <p:bold r:id="rId21"/>
      <p:italic r:id="rId22"/>
      <p:boldItalic r:id="rId23"/>
    </p:embeddedFont>
    <p:embeddedFont>
      <p:font typeface="Comic Sans MS" panose="030F0702030302020204" pitchFamily="66" charset="0"/>
      <p:regular r:id="rId24"/>
      <p:bold r:id="rId25"/>
      <p:italic r:id="rId26"/>
      <p:boldItalic r:id="rId27"/>
    </p:embeddedFont>
    <p:embeddedFont>
      <p:font typeface="Lato" panose="020F0502020204030203"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necting Knowledge" id="{059544AC-2C27-45B1-9F95-F87DF8854DD6}">
          <p14:sldIdLst>
            <p14:sldId id="339"/>
            <p14:sldId id="256"/>
            <p14:sldId id="269"/>
            <p14:sldId id="270"/>
          </p14:sldIdLst>
        </p14:section>
        <p14:section name="Instruction" id="{E588C379-5C9C-4141-AE9D-89D5EB15A705}">
          <p14:sldIdLst>
            <p14:sldId id="262"/>
          </p14:sldIdLst>
        </p14:section>
        <p14:section name="AfL" id="{3D648B30-CC69-4C3D-8869-E7A6A6E01011}">
          <p14:sldIdLst>
            <p14:sldId id="268"/>
            <p14:sldId id="263"/>
            <p14:sldId id="267"/>
            <p14:sldId id="266"/>
          </p14:sldIdLst>
        </p14:section>
        <p14:section name="Practice" id="{CB3A0AB4-7D99-4BBF-BB04-827D3BC648E8}">
          <p14:sldIdLst>
            <p14:sldId id="265"/>
            <p14:sldId id="258"/>
            <p14:sldId id="259"/>
            <p14:sldId id="260"/>
          </p14:sldIdLst>
        </p14:section>
      </p14:sectionLst>
    </p:ext>
    <p:ext uri="{EFAFB233-063F-42B5-8137-9DF3F51BA10A}">
      <p15:sldGuideLst xmlns:p15="http://schemas.microsoft.com/office/powerpoint/2012/main">
        <p15:guide id="1" orient="horz" pos="2160" userDrawn="1">
          <p15:clr>
            <a:srgbClr val="A4A3A4"/>
          </p15:clr>
        </p15:guide>
        <p15:guide id="2" pos="28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C132924-CF57-366D-8071-3744B83B9B6B}" name="Mr C Baker - BWA Staff" initials="MS" userId="S::cbaker@bluecoat.uk.com::f782f79a-0a00-4a61-966f-92653ead7e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03B"/>
    <a:srgbClr val="FFD966"/>
    <a:srgbClr val="00FF00"/>
    <a:srgbClr val="FF3300"/>
    <a:srgbClr val="FF0066"/>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D7DF8F-CA42-4189-9317-6F727510220E}" v="3" dt="2026-07-21T11:41:35.8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93248" autoAdjust="0"/>
  </p:normalViewPr>
  <p:slideViewPr>
    <p:cSldViewPr snapToGrid="0" showGuides="1">
      <p:cViewPr varScale="1">
        <p:scale>
          <a:sx n="65" d="100"/>
          <a:sy n="65" d="100"/>
        </p:scale>
        <p:origin x="312" y="56"/>
      </p:cViewPr>
      <p:guideLst>
        <p:guide orient="horz" pos="2160"/>
        <p:guide pos="2848"/>
      </p:guideLst>
    </p:cSldViewPr>
  </p:slideViewPr>
  <p:outlineViewPr>
    <p:cViewPr>
      <p:scale>
        <a:sx n="33" d="100"/>
        <a:sy n="33" d="100"/>
      </p:scale>
      <p:origin x="0" y="0"/>
    </p:cViewPr>
  </p:outlineViewPr>
  <p:notesTextViewPr>
    <p:cViewPr>
      <p:scale>
        <a:sx n="1" d="1"/>
        <a:sy n="1" d="1"/>
      </p:scale>
      <p:origin x="0" y="0"/>
    </p:cViewPr>
  </p:notesTextViewPr>
  <p:sorterViewPr>
    <p:cViewPr>
      <p:scale>
        <a:sx n="25" d="100"/>
        <a:sy n="25" d="100"/>
      </p:scale>
      <p:origin x="0" y="-42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6.fntdata"/><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5.fntdata"/><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font" Target="fonts/font4.fntdata"/><Relationship Id="rId28" Type="http://schemas.openxmlformats.org/officeDocument/2006/relationships/font" Target="fonts/font9.fntdata"/><Relationship Id="rId36"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notesMaster" Target="notesMasters/notesMaster1.xml"/><Relationship Id="rId31" Type="http://schemas.openxmlformats.org/officeDocument/2006/relationships/font" Target="fonts/font12.fntdata"/><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8427" cy="513508"/>
          </a:xfrm>
          <a:prstGeom prst="rect">
            <a:avLst/>
          </a:prstGeom>
        </p:spPr>
        <p:txBody>
          <a:bodyPr vert="horz" lIns="94637" tIns="47319" rIns="94637" bIns="47319" rtlCol="0"/>
          <a:lstStyle>
            <a:lvl1pPr algn="l">
              <a:defRPr sz="1300"/>
            </a:lvl1pPr>
          </a:lstStyle>
          <a:p>
            <a:endParaRPr lang="en-GB"/>
          </a:p>
        </p:txBody>
      </p:sp>
      <p:sp>
        <p:nvSpPr>
          <p:cNvPr id="3" name="Date Placeholder 2"/>
          <p:cNvSpPr>
            <a:spLocks noGrp="1"/>
          </p:cNvSpPr>
          <p:nvPr>
            <p:ph type="dt" idx="1"/>
          </p:nvPr>
        </p:nvSpPr>
        <p:spPr>
          <a:xfrm>
            <a:off x="4023993" y="0"/>
            <a:ext cx="3078427" cy="513508"/>
          </a:xfrm>
          <a:prstGeom prst="rect">
            <a:avLst/>
          </a:prstGeom>
        </p:spPr>
        <p:txBody>
          <a:bodyPr vert="horz" lIns="94637" tIns="47319" rIns="94637" bIns="47319" rtlCol="0"/>
          <a:lstStyle>
            <a:lvl1pPr algn="r">
              <a:defRPr sz="1300"/>
            </a:lvl1pPr>
          </a:lstStyle>
          <a:p>
            <a:fld id="{9C6A85EB-AF26-437E-8488-94E19A13AA79}" type="datetimeFigureOut">
              <a:rPr lang="en-GB" smtClean="0"/>
              <a:t>06/09/2026</a:t>
            </a:fld>
            <a:endParaRPr lang="en-GB"/>
          </a:p>
        </p:txBody>
      </p:sp>
      <p:sp>
        <p:nvSpPr>
          <p:cNvPr id="4" name="Slide Image Placeholder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4637" tIns="47319" rIns="94637" bIns="47319" rtlCol="0" anchor="ctr"/>
          <a:lstStyle/>
          <a:p>
            <a:endParaRPr lang="en-GB"/>
          </a:p>
        </p:txBody>
      </p:sp>
      <p:sp>
        <p:nvSpPr>
          <p:cNvPr id="5" name="Notes Placeholder 4"/>
          <p:cNvSpPr>
            <a:spLocks noGrp="1"/>
          </p:cNvSpPr>
          <p:nvPr>
            <p:ph type="body" sz="quarter" idx="3"/>
          </p:nvPr>
        </p:nvSpPr>
        <p:spPr>
          <a:xfrm>
            <a:off x="710407" y="4925410"/>
            <a:ext cx="5683250" cy="4029878"/>
          </a:xfrm>
          <a:prstGeom prst="rect">
            <a:avLst/>
          </a:prstGeom>
        </p:spPr>
        <p:txBody>
          <a:bodyPr vert="horz" lIns="94637" tIns="47319" rIns="94637" bIns="4731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721110"/>
            <a:ext cx="3078427" cy="513507"/>
          </a:xfrm>
          <a:prstGeom prst="rect">
            <a:avLst/>
          </a:prstGeom>
        </p:spPr>
        <p:txBody>
          <a:bodyPr vert="horz" lIns="94637" tIns="47319" rIns="94637" bIns="47319" rtlCol="0" anchor="b"/>
          <a:lstStyle>
            <a:lvl1pPr algn="l">
              <a:defRPr sz="1300"/>
            </a:lvl1pPr>
          </a:lstStyle>
          <a:p>
            <a:endParaRPr lang="en-GB"/>
          </a:p>
        </p:txBody>
      </p:sp>
      <p:sp>
        <p:nvSpPr>
          <p:cNvPr id="7" name="Slide Number Placeholder 6"/>
          <p:cNvSpPr>
            <a:spLocks noGrp="1"/>
          </p:cNvSpPr>
          <p:nvPr>
            <p:ph type="sldNum" sz="quarter" idx="5"/>
          </p:nvPr>
        </p:nvSpPr>
        <p:spPr>
          <a:xfrm>
            <a:off x="4023993" y="9721110"/>
            <a:ext cx="3078427" cy="513507"/>
          </a:xfrm>
          <a:prstGeom prst="rect">
            <a:avLst/>
          </a:prstGeom>
        </p:spPr>
        <p:txBody>
          <a:bodyPr vert="horz" lIns="94637" tIns="47319" rIns="94637" bIns="47319" rtlCol="0" anchor="b"/>
          <a:lstStyle>
            <a:lvl1pPr algn="r">
              <a:defRPr sz="1300"/>
            </a:lvl1pPr>
          </a:lstStyle>
          <a:p>
            <a:fld id="{DD4EDCD2-601A-461C-9AB5-639C33E3F986}" type="slidenum">
              <a:rPr lang="en-GB" smtClean="0"/>
              <a:t>‹#›</a:t>
            </a:fld>
            <a:endParaRPr lang="en-GB"/>
          </a:p>
        </p:txBody>
      </p:sp>
    </p:spTree>
    <p:extLst>
      <p:ext uri="{BB962C8B-B14F-4D97-AF65-F5344CB8AC3E}">
        <p14:creationId xmlns:p14="http://schemas.microsoft.com/office/powerpoint/2010/main" val="2759492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1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1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5.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5.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5.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5.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5" name="TextBox 24"/>
          <p:cNvSpPr txBox="1"/>
          <p:nvPr/>
        </p:nvSpPr>
        <p:spPr>
          <a:xfrm>
            <a:off x="247649" y="1229340"/>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3" name="TextBox 32"/>
          <p:cNvSpPr txBox="1"/>
          <p:nvPr/>
        </p:nvSpPr>
        <p:spPr>
          <a:xfrm>
            <a:off x="3459814" y="1229339"/>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4" name="TextBox 33"/>
          <p:cNvSpPr txBox="1"/>
          <p:nvPr/>
        </p:nvSpPr>
        <p:spPr>
          <a:xfrm>
            <a:off x="6679263" y="1235972"/>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6" name="TextBox 25"/>
          <p:cNvSpPr txBox="1"/>
          <p:nvPr/>
        </p:nvSpPr>
        <p:spPr>
          <a:xfrm>
            <a:off x="247649"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Current Learning from KO</a:t>
            </a:r>
            <a:endParaRPr lang="en-GB" sz="1950" dirty="0">
              <a:solidFill>
                <a:schemeClr val="bg1"/>
              </a:solidFill>
            </a:endParaRPr>
          </a:p>
        </p:txBody>
      </p:sp>
      <p:sp>
        <p:nvSpPr>
          <p:cNvPr id="36" name="TextBox 35"/>
          <p:cNvSpPr txBox="1"/>
          <p:nvPr/>
        </p:nvSpPr>
        <p:spPr>
          <a:xfrm>
            <a:off x="3468476"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Recent Learning</a:t>
            </a:r>
            <a:endParaRPr lang="en-GB" sz="1950" dirty="0">
              <a:solidFill>
                <a:schemeClr val="bg1"/>
              </a:solidFill>
            </a:endParaRPr>
          </a:p>
        </p:txBody>
      </p:sp>
      <p:sp>
        <p:nvSpPr>
          <p:cNvPr id="37" name="TextBox 36"/>
          <p:cNvSpPr txBox="1"/>
          <p:nvPr/>
        </p:nvSpPr>
        <p:spPr>
          <a:xfrm>
            <a:off x="6693830"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Long-term Learning </a:t>
            </a:r>
          </a:p>
        </p:txBody>
      </p:sp>
      <p:sp>
        <p:nvSpPr>
          <p:cNvPr id="50" name="Text Placeholder 30"/>
          <p:cNvSpPr>
            <a:spLocks noGrp="1"/>
          </p:cNvSpPr>
          <p:nvPr>
            <p:ph type="body" sz="quarter" idx="11"/>
          </p:nvPr>
        </p:nvSpPr>
        <p:spPr>
          <a:xfrm>
            <a:off x="345329" y="1791633"/>
            <a:ext cx="2823134"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3554622" y="1790543"/>
            <a:ext cx="2823134"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6773433" y="1791633"/>
            <a:ext cx="2823134"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91090" y="5934642"/>
            <a:ext cx="9705652" cy="392415"/>
          </a:xfrm>
          <a:prstGeom prst="rect">
            <a:avLst/>
          </a:prstGeom>
          <a:noFill/>
        </p:spPr>
        <p:txBody>
          <a:bodyPr wrap="square" rtlCol="0">
            <a:spAutoFit/>
          </a:bodyPr>
          <a:lstStyle/>
          <a:p>
            <a:pPr algn="ctr"/>
            <a:r>
              <a:rPr lang="en-GB" sz="1950" i="1" dirty="0">
                <a:solidFill>
                  <a:srgbClr val="002060"/>
                </a:solidFill>
              </a:rPr>
              <a:t>Retrieve from memory</a:t>
            </a:r>
            <a:r>
              <a:rPr lang="en-GB" sz="1950" i="1" baseline="0" dirty="0">
                <a:solidFill>
                  <a:srgbClr val="002060"/>
                </a:solidFill>
              </a:rPr>
              <a:t> without </a:t>
            </a:r>
            <a:r>
              <a:rPr lang="en-GB" sz="1950" i="1" dirty="0">
                <a:solidFill>
                  <a:srgbClr val="002060"/>
                </a:solidFill>
              </a:rPr>
              <a:t>prompts or discussion.</a:t>
            </a:r>
            <a:r>
              <a:rPr lang="en-GB" sz="1950" i="1" baseline="0" dirty="0">
                <a:solidFill>
                  <a:srgbClr val="002060"/>
                </a:solidFill>
              </a:rPr>
              <a:t> Y</a:t>
            </a:r>
            <a:r>
              <a:rPr lang="en-GB" sz="1950" i="1" dirty="0">
                <a:solidFill>
                  <a:srgbClr val="002060"/>
                </a:solidFill>
              </a:rPr>
              <a:t>ou must write something for</a:t>
            </a:r>
            <a:r>
              <a:rPr lang="en-GB" sz="1950" i="1" baseline="0" dirty="0">
                <a:solidFill>
                  <a:srgbClr val="002060"/>
                </a:solidFill>
              </a:rPr>
              <a:t> each.</a:t>
            </a:r>
            <a:endParaRPr lang="en-GB" sz="1950" i="1" dirty="0">
              <a:solidFill>
                <a:srgbClr val="002060"/>
              </a:solidFill>
            </a:endParaRPr>
          </a:p>
        </p:txBody>
      </p:sp>
      <p:sp>
        <p:nvSpPr>
          <p:cNvPr id="24" name="TextBox 23"/>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7" name="TextBox 26"/>
          <p:cNvSpPr txBox="1"/>
          <p:nvPr/>
        </p:nvSpPr>
        <p:spPr>
          <a:xfrm>
            <a:off x="7597028" y="465000"/>
            <a:ext cx="2099276"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8"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196116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3" name="TextBox 22"/>
          <p:cNvSpPr txBox="1"/>
          <p:nvPr/>
        </p:nvSpPr>
        <p:spPr>
          <a:xfrm>
            <a:off x="7597028" y="465000"/>
            <a:ext cx="2099276"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5" name="TextBox 24"/>
          <p:cNvSpPr txBox="1"/>
          <p:nvPr/>
        </p:nvSpPr>
        <p:spPr>
          <a:xfrm>
            <a:off x="247649" y="1372769"/>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345329" y="1501023"/>
            <a:ext cx="9232899"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2431594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 Retrieve">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056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45" name="Rectangle 4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6" name="Table 45"/>
          <p:cNvGraphicFramePr>
            <a:graphicFrameLocks noGrp="1"/>
          </p:cNvGraphicFramePr>
          <p:nvPr>
            <p:extLst>
              <p:ext uri="{D42A27DB-BD31-4B8C-83A1-F6EECF244321}">
                <p14:modId xmlns:p14="http://schemas.microsoft.com/office/powerpoint/2010/main" val="2508850908"/>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1" name="Group 10"/>
          <p:cNvGrpSpPr/>
          <p:nvPr/>
        </p:nvGrpSpPr>
        <p:grpSpPr>
          <a:xfrm>
            <a:off x="9449312" y="2865412"/>
            <a:ext cx="313716" cy="318172"/>
            <a:chOff x="3206569" y="2423806"/>
            <a:chExt cx="752955" cy="707366"/>
          </a:xfrm>
        </p:grpSpPr>
        <p:pic>
          <p:nvPicPr>
            <p:cNvPr id="12"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3"/>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15" name="Picture 4" descr="Image result for writing list icon"/>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17" name="Picture 16"/>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18" name="Picture 17"/>
          <p:cNvPicPr>
            <a:picLocks noChangeAspect="1"/>
          </p:cNvPicPr>
          <p:nvPr/>
        </p:nvPicPr>
        <p:blipFill rotWithShape="1">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a14:imgEffect>
                  </a14:imgLayer>
                </a14:imgProps>
              </a:ext>
            </a:extLst>
          </a:blip>
          <a:srcRect b="19186"/>
          <a:stretch/>
        </p:blipFill>
        <p:spPr>
          <a:xfrm>
            <a:off x="9450211" y="733844"/>
            <a:ext cx="323065" cy="321332"/>
          </a:xfrm>
          <a:prstGeom prst="rect">
            <a:avLst/>
          </a:prstGeom>
        </p:spPr>
      </p:pic>
      <p:pic>
        <p:nvPicPr>
          <p:cNvPr id="19" name="Picture 18"/>
          <p:cNvPicPr>
            <a:picLocks noChangeAspect="1"/>
          </p:cNvPicPr>
          <p:nvPr/>
        </p:nvPicPr>
        <p:blipFill rotWithShape="1">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20" name="Picture 19"/>
          <p:cNvPicPr>
            <a:picLocks noChangeAspect="1"/>
          </p:cNvPicPr>
          <p:nvPr/>
        </p:nvPicPr>
        <p:blipFill rotWithShape="1">
          <a:blip r:embed="rId18">
            <a:duotone>
              <a:schemeClr val="bg2">
                <a:shade val="45000"/>
                <a:satMod val="135000"/>
              </a:schemeClr>
              <a:prstClr val="white"/>
            </a:duotone>
            <a:extLst>
              <a:ext uri="{BEBA8EAE-BF5A-486C-A8C5-ECC9F3942E4B}">
                <a14:imgProps xmlns:a14="http://schemas.microsoft.com/office/drawing/2010/main">
                  <a14:imgLayer r:embed="rId19">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4" name="Pentagon 3"/>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 name="Rectangle 2"/>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20"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5"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7"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3321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LT Instruct">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42" name="Chevron 41"/>
          <p:cNvSpPr/>
          <p:nvPr/>
        </p:nvSpPr>
        <p:spPr>
          <a:xfrm>
            <a:off x="2324043"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11"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12"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0394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3407832321"/>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9449312" y="2865412"/>
            <a:ext cx="313716"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22"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19"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4"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4050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706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824284259"/>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9449312" y="2865412"/>
            <a:ext cx="313716"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22" name="Picture 4" descr="Image result for writing list icon"/>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8">
            <a:duotone>
              <a:schemeClr val="bg2">
                <a:shade val="45000"/>
                <a:satMod val="135000"/>
              </a:schemeClr>
              <a:prstClr val="white"/>
            </a:duotone>
            <a:extLst>
              <a:ext uri="{BEBA8EAE-BF5A-486C-A8C5-ECC9F3942E4B}">
                <a14:imgProps xmlns:a14="http://schemas.microsoft.com/office/drawing/2010/main">
                  <a14:imgLayer r:embed="rId19">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20"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4"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0265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7212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4096163034"/>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26" name="Group 25"/>
          <p:cNvGrpSpPr/>
          <p:nvPr/>
        </p:nvGrpSpPr>
        <p:grpSpPr>
          <a:xfrm>
            <a:off x="9449312" y="2865412"/>
            <a:ext cx="313716" cy="318172"/>
            <a:chOff x="3206569" y="2423806"/>
            <a:chExt cx="752955" cy="707366"/>
          </a:xfrm>
        </p:grpSpPr>
        <p:pic>
          <p:nvPicPr>
            <p:cNvPr id="2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2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3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19"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3"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4"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212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505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988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304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olling Recall Questions">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ROLLING</a:t>
            </a:r>
            <a:r>
              <a:rPr lang="en-GB" sz="2275" b="0" baseline="0" dirty="0">
                <a:solidFill>
                  <a:schemeClr val="bg1"/>
                </a:solidFill>
              </a:rPr>
              <a:t> RECALL</a:t>
            </a:r>
            <a:endParaRPr lang="en-GB" sz="1300" b="0" dirty="0">
              <a:solidFill>
                <a:schemeClr val="bg1"/>
              </a:solidFill>
            </a:endParaRP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573227575"/>
              </p:ext>
            </p:extLst>
          </p:nvPr>
        </p:nvGraphicFramePr>
        <p:xfrm>
          <a:off x="131108" y="719667"/>
          <a:ext cx="9585513" cy="5376335"/>
        </p:xfrm>
        <a:graphic>
          <a:graphicData uri="http://schemas.openxmlformats.org/drawingml/2006/table">
            <a:tbl>
              <a:tblPr firstRow="1" bandRow="1">
                <a:tableStyleId>{5C22544A-7EE6-4342-B048-85BDC9FD1C3A}</a:tableStyleId>
              </a:tblPr>
              <a:tblGrid>
                <a:gridCol w="4792756">
                  <a:extLst>
                    <a:ext uri="{9D8B030D-6E8A-4147-A177-3AD203B41FA5}">
                      <a16:colId xmlns:a16="http://schemas.microsoft.com/office/drawing/2014/main" val="418042168"/>
                    </a:ext>
                  </a:extLst>
                </a:gridCol>
                <a:gridCol w="4792756">
                  <a:extLst>
                    <a:ext uri="{9D8B030D-6E8A-4147-A177-3AD203B41FA5}">
                      <a16:colId xmlns:a16="http://schemas.microsoft.com/office/drawing/2014/main" val="2680029786"/>
                    </a:ext>
                  </a:extLst>
                </a:gridCol>
              </a:tblGrid>
              <a:tr h="370840">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extLst>
                  <a:ext uri="{0D108BD9-81ED-4DB2-BD59-A6C34878D82A}">
                    <a16:rowId xmlns:a16="http://schemas.microsoft.com/office/drawing/2014/main" val="2257525519"/>
                  </a:ext>
                </a:extLst>
              </a:tr>
              <a:tr h="1001099">
                <a:tc>
                  <a:txBody>
                    <a:bodyPr/>
                    <a:lstStyle/>
                    <a:p>
                      <a:pPr algn="l"/>
                      <a:r>
                        <a:rPr lang="en-GB" b="1" dirty="0">
                          <a:solidFill>
                            <a:srgbClr val="002060"/>
                          </a:solidFill>
                        </a:rPr>
                        <a:t>1</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6</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dirty="0">
                          <a:solidFill>
                            <a:srgbClr val="002060"/>
                          </a:solidFill>
                        </a:rPr>
                        <a:t>2</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7</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dirty="0">
                          <a:solidFill>
                            <a:srgbClr val="002060"/>
                          </a:solidFill>
                        </a:rPr>
                        <a:t>3</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8</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dirty="0">
                          <a:solidFill>
                            <a:srgbClr val="002060"/>
                          </a:solidFill>
                        </a:rPr>
                        <a:t>4</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9</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dirty="0">
                          <a:solidFill>
                            <a:srgbClr val="002060"/>
                          </a:solidFill>
                        </a:rPr>
                        <a:t>5</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10</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4" name="TextBox 3"/>
          <p:cNvSpPr txBox="1"/>
          <p:nvPr/>
        </p:nvSpPr>
        <p:spPr>
          <a:xfrm>
            <a:off x="182096" y="179295"/>
            <a:ext cx="9534525" cy="342401"/>
          </a:xfrm>
          <a:prstGeom prst="rect">
            <a:avLst/>
          </a:prstGeom>
          <a:noFill/>
        </p:spPr>
        <p:txBody>
          <a:bodyPr wrap="square" rtlCol="0">
            <a:spAutoFit/>
          </a:bodyPr>
          <a:lstStyle/>
          <a:p>
            <a:r>
              <a:rPr lang="en-GB" sz="1625" b="1" i="1" dirty="0">
                <a:solidFill>
                  <a:srgbClr val="002060"/>
                </a:solidFill>
              </a:rPr>
              <a:t>How much have you</a:t>
            </a:r>
            <a:r>
              <a:rPr lang="en-GB" sz="1625" b="1" i="1" baseline="0" dirty="0">
                <a:solidFill>
                  <a:srgbClr val="002060"/>
                </a:solidFill>
              </a:rPr>
              <a:t> remembered from recent lessons? Answer all these questions from memory, in silence.</a:t>
            </a:r>
            <a:endParaRPr lang="en-GB" sz="1625" b="1" i="1" dirty="0">
              <a:solidFill>
                <a:srgbClr val="002060"/>
              </a:solidFill>
            </a:endParaRPr>
          </a:p>
        </p:txBody>
      </p:sp>
      <p:sp>
        <p:nvSpPr>
          <p:cNvPr id="6" name="Text Placeholder 5"/>
          <p:cNvSpPr>
            <a:spLocks noGrp="1"/>
          </p:cNvSpPr>
          <p:nvPr>
            <p:ph type="body" sz="quarter" idx="10" hasCustomPrompt="1"/>
          </p:nvPr>
        </p:nvSpPr>
        <p:spPr>
          <a:xfrm>
            <a:off x="386043" y="1165413"/>
            <a:ext cx="4494726" cy="887227"/>
          </a:xfrm>
        </p:spPr>
        <p:txBody>
          <a:bodyPr>
            <a:normAutofit/>
          </a:bodyPr>
          <a:lstStyle>
            <a:lvl1pPr marL="0" indent="0">
              <a:buNone/>
              <a:defRPr sz="1625" baseline="0"/>
            </a:lvl1pPr>
          </a:lstStyle>
          <a:p>
            <a:pPr lvl="0"/>
            <a:r>
              <a:rPr lang="en-US" dirty="0"/>
              <a:t>Type question here</a:t>
            </a:r>
          </a:p>
        </p:txBody>
      </p:sp>
      <p:sp>
        <p:nvSpPr>
          <p:cNvPr id="52" name="Text Placeholder 5"/>
          <p:cNvSpPr>
            <a:spLocks noGrp="1"/>
          </p:cNvSpPr>
          <p:nvPr>
            <p:ph type="body" sz="quarter" idx="11" hasCustomPrompt="1"/>
          </p:nvPr>
        </p:nvSpPr>
        <p:spPr>
          <a:xfrm>
            <a:off x="386043" y="2145055"/>
            <a:ext cx="4494726" cy="887227"/>
          </a:xfrm>
        </p:spPr>
        <p:txBody>
          <a:bodyPr>
            <a:normAutofit/>
          </a:bodyPr>
          <a:lstStyle>
            <a:lvl1pPr marL="0" indent="0">
              <a:buNone/>
              <a:defRPr sz="1625"/>
            </a:lvl1pPr>
          </a:lstStyle>
          <a:p>
            <a:pPr lvl="0"/>
            <a:r>
              <a:rPr lang="en-US" dirty="0"/>
              <a:t>Type question here</a:t>
            </a:r>
          </a:p>
        </p:txBody>
      </p:sp>
      <p:sp>
        <p:nvSpPr>
          <p:cNvPr id="53" name="Text Placeholder 5"/>
          <p:cNvSpPr>
            <a:spLocks noGrp="1"/>
          </p:cNvSpPr>
          <p:nvPr>
            <p:ph type="body" sz="quarter" idx="12" hasCustomPrompt="1"/>
          </p:nvPr>
        </p:nvSpPr>
        <p:spPr>
          <a:xfrm>
            <a:off x="386043" y="3172544"/>
            <a:ext cx="4494726" cy="887227"/>
          </a:xfrm>
        </p:spPr>
        <p:txBody>
          <a:bodyPr>
            <a:normAutofit/>
          </a:bodyPr>
          <a:lstStyle>
            <a:lvl1pPr marL="0" indent="0">
              <a:buNone/>
              <a:defRPr sz="1625"/>
            </a:lvl1pPr>
          </a:lstStyle>
          <a:p>
            <a:pPr lvl="0"/>
            <a:r>
              <a:rPr lang="en-US" dirty="0"/>
              <a:t>Type question here</a:t>
            </a:r>
          </a:p>
        </p:txBody>
      </p:sp>
      <p:sp>
        <p:nvSpPr>
          <p:cNvPr id="54" name="Text Placeholder 5"/>
          <p:cNvSpPr>
            <a:spLocks noGrp="1"/>
          </p:cNvSpPr>
          <p:nvPr>
            <p:ph type="body" sz="quarter" idx="13" hasCustomPrompt="1"/>
          </p:nvPr>
        </p:nvSpPr>
        <p:spPr>
          <a:xfrm>
            <a:off x="386043" y="4152186"/>
            <a:ext cx="4494726" cy="887227"/>
          </a:xfrm>
        </p:spPr>
        <p:txBody>
          <a:bodyPr>
            <a:normAutofit/>
          </a:bodyPr>
          <a:lstStyle>
            <a:lvl1pPr marL="0" indent="0">
              <a:buNone/>
              <a:defRPr sz="1625"/>
            </a:lvl1pPr>
          </a:lstStyle>
          <a:p>
            <a:pPr lvl="0"/>
            <a:r>
              <a:rPr lang="en-US" dirty="0"/>
              <a:t>Type question here</a:t>
            </a:r>
          </a:p>
        </p:txBody>
      </p:sp>
      <p:sp>
        <p:nvSpPr>
          <p:cNvPr id="55" name="Text Placeholder 5"/>
          <p:cNvSpPr>
            <a:spLocks noGrp="1"/>
          </p:cNvSpPr>
          <p:nvPr>
            <p:ph type="body" sz="quarter" idx="14" hasCustomPrompt="1"/>
          </p:nvPr>
        </p:nvSpPr>
        <p:spPr>
          <a:xfrm>
            <a:off x="386042" y="5131828"/>
            <a:ext cx="4494726" cy="887227"/>
          </a:xfrm>
        </p:spPr>
        <p:txBody>
          <a:bodyPr>
            <a:normAutofit/>
          </a:bodyPr>
          <a:lstStyle>
            <a:lvl1pPr marL="0" indent="0">
              <a:buNone/>
              <a:defRPr sz="1625"/>
            </a:lvl1pPr>
          </a:lstStyle>
          <a:p>
            <a:pPr lvl="0"/>
            <a:r>
              <a:rPr lang="en-US" dirty="0"/>
              <a:t>Type question here</a:t>
            </a:r>
          </a:p>
        </p:txBody>
      </p:sp>
      <p:sp>
        <p:nvSpPr>
          <p:cNvPr id="56" name="Text Placeholder 5"/>
          <p:cNvSpPr>
            <a:spLocks noGrp="1"/>
          </p:cNvSpPr>
          <p:nvPr>
            <p:ph type="body" sz="quarter" idx="15" hasCustomPrompt="1"/>
          </p:nvPr>
        </p:nvSpPr>
        <p:spPr>
          <a:xfrm>
            <a:off x="5135702" y="1165413"/>
            <a:ext cx="4494726" cy="887227"/>
          </a:xfrm>
        </p:spPr>
        <p:txBody>
          <a:bodyPr>
            <a:normAutofit/>
          </a:bodyPr>
          <a:lstStyle>
            <a:lvl1pPr marL="0" indent="0">
              <a:buNone/>
              <a:defRPr sz="1625"/>
            </a:lvl1pPr>
          </a:lstStyle>
          <a:p>
            <a:pPr lvl="0"/>
            <a:r>
              <a:rPr lang="en-US" dirty="0"/>
              <a:t>Type question here</a:t>
            </a:r>
          </a:p>
        </p:txBody>
      </p:sp>
      <p:sp>
        <p:nvSpPr>
          <p:cNvPr id="57" name="Text Placeholder 5"/>
          <p:cNvSpPr>
            <a:spLocks noGrp="1"/>
          </p:cNvSpPr>
          <p:nvPr>
            <p:ph type="body" sz="quarter" idx="16" hasCustomPrompt="1"/>
          </p:nvPr>
        </p:nvSpPr>
        <p:spPr>
          <a:xfrm>
            <a:off x="5135702" y="2145055"/>
            <a:ext cx="4494726" cy="887227"/>
          </a:xfrm>
        </p:spPr>
        <p:txBody>
          <a:bodyPr>
            <a:normAutofit/>
          </a:bodyPr>
          <a:lstStyle>
            <a:lvl1pPr marL="0" indent="0">
              <a:buNone/>
              <a:defRPr sz="1625"/>
            </a:lvl1pPr>
          </a:lstStyle>
          <a:p>
            <a:pPr lvl="0"/>
            <a:r>
              <a:rPr lang="en-US" dirty="0"/>
              <a:t>Type question here</a:t>
            </a:r>
          </a:p>
        </p:txBody>
      </p:sp>
      <p:sp>
        <p:nvSpPr>
          <p:cNvPr id="58" name="Text Placeholder 5"/>
          <p:cNvSpPr>
            <a:spLocks noGrp="1"/>
          </p:cNvSpPr>
          <p:nvPr>
            <p:ph type="body" sz="quarter" idx="17" hasCustomPrompt="1"/>
          </p:nvPr>
        </p:nvSpPr>
        <p:spPr>
          <a:xfrm>
            <a:off x="5135702" y="3172544"/>
            <a:ext cx="4494726" cy="887227"/>
          </a:xfrm>
        </p:spPr>
        <p:txBody>
          <a:bodyPr>
            <a:normAutofit/>
          </a:bodyPr>
          <a:lstStyle>
            <a:lvl1pPr marL="0" indent="0">
              <a:buNone/>
              <a:defRPr sz="1625"/>
            </a:lvl1pPr>
          </a:lstStyle>
          <a:p>
            <a:pPr lvl="0"/>
            <a:r>
              <a:rPr lang="en-US" dirty="0"/>
              <a:t>Type question here</a:t>
            </a:r>
          </a:p>
        </p:txBody>
      </p:sp>
      <p:sp>
        <p:nvSpPr>
          <p:cNvPr id="59" name="Text Placeholder 5"/>
          <p:cNvSpPr>
            <a:spLocks noGrp="1"/>
          </p:cNvSpPr>
          <p:nvPr>
            <p:ph type="body" sz="quarter" idx="18" hasCustomPrompt="1"/>
          </p:nvPr>
        </p:nvSpPr>
        <p:spPr>
          <a:xfrm>
            <a:off x="5135702" y="4152186"/>
            <a:ext cx="4494726" cy="887227"/>
          </a:xfrm>
        </p:spPr>
        <p:txBody>
          <a:bodyPr>
            <a:normAutofit/>
          </a:bodyPr>
          <a:lstStyle>
            <a:lvl1pPr marL="0" indent="0">
              <a:buNone/>
              <a:defRPr sz="1625"/>
            </a:lvl1pPr>
          </a:lstStyle>
          <a:p>
            <a:pPr lvl="0"/>
            <a:r>
              <a:rPr lang="en-US" dirty="0"/>
              <a:t>Type question here</a:t>
            </a:r>
          </a:p>
        </p:txBody>
      </p:sp>
      <p:sp>
        <p:nvSpPr>
          <p:cNvPr id="60" name="Text Placeholder 5"/>
          <p:cNvSpPr>
            <a:spLocks noGrp="1"/>
          </p:cNvSpPr>
          <p:nvPr>
            <p:ph type="body" sz="quarter" idx="19" hasCustomPrompt="1"/>
          </p:nvPr>
        </p:nvSpPr>
        <p:spPr>
          <a:xfrm>
            <a:off x="5215217" y="5131828"/>
            <a:ext cx="4415210" cy="887227"/>
          </a:xfrm>
        </p:spPr>
        <p:txBody>
          <a:bodyPr>
            <a:normAutofit/>
          </a:bodyPr>
          <a:lstStyle>
            <a:lvl1pPr marL="0" indent="0">
              <a:buNone/>
              <a:defRPr sz="1625"/>
            </a:lvl1pPr>
          </a:lstStyle>
          <a:p>
            <a:pPr lvl="0"/>
            <a:r>
              <a:rPr lang="en-US" dirty="0"/>
              <a:t>Type question here</a:t>
            </a:r>
          </a:p>
        </p:txBody>
      </p:sp>
    </p:spTree>
    <p:extLst>
      <p:ext uri="{BB962C8B-B14F-4D97-AF65-F5344CB8AC3E}">
        <p14:creationId xmlns:p14="http://schemas.microsoft.com/office/powerpoint/2010/main" val="3136003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Rolling Recall Answers">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ROLLING</a:t>
            </a:r>
            <a:r>
              <a:rPr lang="en-GB" sz="2275" b="0" baseline="0" dirty="0">
                <a:solidFill>
                  <a:schemeClr val="bg1"/>
                </a:solidFill>
              </a:rPr>
              <a:t> RECALL</a:t>
            </a:r>
            <a:endParaRPr lang="en-GB" sz="1300" b="0" dirty="0">
              <a:solidFill>
                <a:schemeClr val="bg1"/>
              </a:solidFill>
            </a:endParaRP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765309336"/>
              </p:ext>
            </p:extLst>
          </p:nvPr>
        </p:nvGraphicFramePr>
        <p:xfrm>
          <a:off x="131108" y="719667"/>
          <a:ext cx="9585513" cy="5376335"/>
        </p:xfrm>
        <a:graphic>
          <a:graphicData uri="http://schemas.openxmlformats.org/drawingml/2006/table">
            <a:tbl>
              <a:tblPr firstRow="1" bandRow="1">
                <a:tableStyleId>{5C22544A-7EE6-4342-B048-85BDC9FD1C3A}</a:tableStyleId>
              </a:tblPr>
              <a:tblGrid>
                <a:gridCol w="1544171">
                  <a:extLst>
                    <a:ext uri="{9D8B030D-6E8A-4147-A177-3AD203B41FA5}">
                      <a16:colId xmlns:a16="http://schemas.microsoft.com/office/drawing/2014/main" val="418042168"/>
                    </a:ext>
                  </a:extLst>
                </a:gridCol>
                <a:gridCol w="3241301">
                  <a:extLst>
                    <a:ext uri="{9D8B030D-6E8A-4147-A177-3AD203B41FA5}">
                      <a16:colId xmlns:a16="http://schemas.microsoft.com/office/drawing/2014/main" val="2454823211"/>
                    </a:ext>
                  </a:extLst>
                </a:gridCol>
                <a:gridCol w="1566022">
                  <a:extLst>
                    <a:ext uri="{9D8B030D-6E8A-4147-A177-3AD203B41FA5}">
                      <a16:colId xmlns:a16="http://schemas.microsoft.com/office/drawing/2014/main" val="2680029786"/>
                    </a:ext>
                  </a:extLst>
                </a:gridCol>
                <a:gridCol w="3234018">
                  <a:extLst>
                    <a:ext uri="{9D8B030D-6E8A-4147-A177-3AD203B41FA5}">
                      <a16:colId xmlns:a16="http://schemas.microsoft.com/office/drawing/2014/main" val="3766910894"/>
                    </a:ext>
                  </a:extLst>
                </a:gridCol>
              </a:tblGrid>
              <a:tr h="370840">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ANSWER</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ANSWER</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extLst>
                  <a:ext uri="{0D108BD9-81ED-4DB2-BD59-A6C34878D82A}">
                    <a16:rowId xmlns:a16="http://schemas.microsoft.com/office/drawing/2014/main" val="2257525519"/>
                  </a:ext>
                </a:extLst>
              </a:tr>
              <a:tr h="1001099">
                <a:tc>
                  <a:txBody>
                    <a:bodyPr/>
                    <a:lstStyle/>
                    <a:p>
                      <a:pPr algn="l"/>
                      <a:r>
                        <a:rPr lang="en-GB" b="1" dirty="0">
                          <a:solidFill>
                            <a:srgbClr val="002060"/>
                          </a:solidFill>
                        </a:rPr>
                        <a:t>1</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6</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dirty="0">
                          <a:solidFill>
                            <a:srgbClr val="002060"/>
                          </a:solidFill>
                        </a:rPr>
                        <a:t>2</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7</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dirty="0">
                          <a:solidFill>
                            <a:srgbClr val="002060"/>
                          </a:solidFill>
                        </a:rPr>
                        <a:t>3</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8</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dirty="0">
                          <a:solidFill>
                            <a:srgbClr val="002060"/>
                          </a:solidFill>
                        </a:rPr>
                        <a:t>4</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9</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dirty="0">
                          <a:solidFill>
                            <a:srgbClr val="002060"/>
                          </a:solidFill>
                        </a:rPr>
                        <a:t>5</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10</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4" name="TextBox 3"/>
          <p:cNvSpPr txBox="1"/>
          <p:nvPr/>
        </p:nvSpPr>
        <p:spPr>
          <a:xfrm>
            <a:off x="182096" y="179295"/>
            <a:ext cx="9534525" cy="342401"/>
          </a:xfrm>
          <a:prstGeom prst="rect">
            <a:avLst/>
          </a:prstGeom>
          <a:noFill/>
        </p:spPr>
        <p:txBody>
          <a:bodyPr wrap="square" rtlCol="0">
            <a:spAutoFit/>
          </a:bodyPr>
          <a:lstStyle/>
          <a:p>
            <a:r>
              <a:rPr lang="en-GB" sz="1625" b="1" i="1" dirty="0">
                <a:solidFill>
                  <a:srgbClr val="002060"/>
                </a:solidFill>
              </a:rPr>
              <a:t>How much have you</a:t>
            </a:r>
            <a:r>
              <a:rPr lang="en-GB" sz="1625" b="1" i="1" baseline="0" dirty="0">
                <a:solidFill>
                  <a:srgbClr val="002060"/>
                </a:solidFill>
              </a:rPr>
              <a:t> remembered from recent lessons? Answer all these questions from memory, in silence.</a:t>
            </a:r>
            <a:endParaRPr lang="en-GB" sz="1625" b="1" i="1" dirty="0">
              <a:solidFill>
                <a:srgbClr val="002060"/>
              </a:solidFill>
            </a:endParaRPr>
          </a:p>
        </p:txBody>
      </p:sp>
      <p:sp>
        <p:nvSpPr>
          <p:cNvPr id="7" name="Text Placeholder 5"/>
          <p:cNvSpPr>
            <a:spLocks noGrp="1"/>
          </p:cNvSpPr>
          <p:nvPr>
            <p:ph type="body" sz="quarter" idx="10" hasCustomPrompt="1"/>
          </p:nvPr>
        </p:nvSpPr>
        <p:spPr>
          <a:xfrm>
            <a:off x="1740834" y="1165413"/>
            <a:ext cx="3139935" cy="887227"/>
          </a:xfrm>
        </p:spPr>
        <p:txBody>
          <a:bodyPr>
            <a:normAutofit/>
          </a:bodyPr>
          <a:lstStyle>
            <a:lvl1pPr marL="0" indent="0">
              <a:buNone/>
              <a:defRPr sz="1625"/>
            </a:lvl1pPr>
          </a:lstStyle>
          <a:p>
            <a:pPr lvl="0"/>
            <a:r>
              <a:rPr lang="en-US" dirty="0"/>
              <a:t>Type answer here</a:t>
            </a:r>
          </a:p>
        </p:txBody>
      </p:sp>
      <p:sp>
        <p:nvSpPr>
          <p:cNvPr id="8" name="Text Placeholder 5"/>
          <p:cNvSpPr>
            <a:spLocks noGrp="1"/>
          </p:cNvSpPr>
          <p:nvPr>
            <p:ph type="body" sz="quarter" idx="11" hasCustomPrompt="1"/>
          </p:nvPr>
        </p:nvSpPr>
        <p:spPr>
          <a:xfrm>
            <a:off x="1740834" y="2157472"/>
            <a:ext cx="3139935" cy="887227"/>
          </a:xfrm>
        </p:spPr>
        <p:txBody>
          <a:bodyPr>
            <a:normAutofit/>
          </a:bodyPr>
          <a:lstStyle>
            <a:lvl1pPr marL="0" indent="0">
              <a:buNone/>
              <a:defRPr sz="1625"/>
            </a:lvl1pPr>
          </a:lstStyle>
          <a:p>
            <a:pPr lvl="0"/>
            <a:r>
              <a:rPr lang="en-US" dirty="0"/>
              <a:t>Type answer here</a:t>
            </a:r>
          </a:p>
        </p:txBody>
      </p:sp>
      <p:sp>
        <p:nvSpPr>
          <p:cNvPr id="9" name="Text Placeholder 5"/>
          <p:cNvSpPr>
            <a:spLocks noGrp="1"/>
          </p:cNvSpPr>
          <p:nvPr>
            <p:ph type="body" sz="quarter" idx="12" hasCustomPrompt="1"/>
          </p:nvPr>
        </p:nvSpPr>
        <p:spPr>
          <a:xfrm>
            <a:off x="1740834" y="3134678"/>
            <a:ext cx="3139935" cy="887227"/>
          </a:xfrm>
        </p:spPr>
        <p:txBody>
          <a:bodyPr>
            <a:normAutofit/>
          </a:bodyPr>
          <a:lstStyle>
            <a:lvl1pPr marL="0" indent="0">
              <a:buNone/>
              <a:defRPr sz="1625"/>
            </a:lvl1pPr>
          </a:lstStyle>
          <a:p>
            <a:pPr lvl="0"/>
            <a:r>
              <a:rPr lang="en-US" dirty="0"/>
              <a:t>Type answer here</a:t>
            </a:r>
          </a:p>
        </p:txBody>
      </p:sp>
      <p:sp>
        <p:nvSpPr>
          <p:cNvPr id="10" name="Text Placeholder 5"/>
          <p:cNvSpPr>
            <a:spLocks noGrp="1"/>
          </p:cNvSpPr>
          <p:nvPr>
            <p:ph type="body" sz="quarter" idx="13" hasCustomPrompt="1"/>
          </p:nvPr>
        </p:nvSpPr>
        <p:spPr>
          <a:xfrm>
            <a:off x="1740833" y="4171726"/>
            <a:ext cx="3139935" cy="887227"/>
          </a:xfrm>
        </p:spPr>
        <p:txBody>
          <a:bodyPr>
            <a:normAutofit/>
          </a:bodyPr>
          <a:lstStyle>
            <a:lvl1pPr marL="0" indent="0">
              <a:buNone/>
              <a:defRPr sz="1625"/>
            </a:lvl1pPr>
          </a:lstStyle>
          <a:p>
            <a:pPr lvl="0"/>
            <a:r>
              <a:rPr lang="en-US" dirty="0"/>
              <a:t>Type answer here</a:t>
            </a:r>
          </a:p>
        </p:txBody>
      </p:sp>
      <p:sp>
        <p:nvSpPr>
          <p:cNvPr id="11" name="Text Placeholder 5"/>
          <p:cNvSpPr>
            <a:spLocks noGrp="1"/>
          </p:cNvSpPr>
          <p:nvPr>
            <p:ph type="body" sz="quarter" idx="14" hasCustomPrompt="1"/>
          </p:nvPr>
        </p:nvSpPr>
        <p:spPr>
          <a:xfrm>
            <a:off x="1740833" y="5163785"/>
            <a:ext cx="3139935" cy="887227"/>
          </a:xfrm>
        </p:spPr>
        <p:txBody>
          <a:bodyPr>
            <a:normAutofit/>
          </a:bodyPr>
          <a:lstStyle>
            <a:lvl1pPr marL="0" indent="0">
              <a:buNone/>
              <a:defRPr sz="1625"/>
            </a:lvl1pPr>
          </a:lstStyle>
          <a:p>
            <a:pPr lvl="0"/>
            <a:r>
              <a:rPr lang="en-US" dirty="0"/>
              <a:t>Type answer here</a:t>
            </a:r>
          </a:p>
        </p:txBody>
      </p:sp>
      <p:sp>
        <p:nvSpPr>
          <p:cNvPr id="12" name="Text Placeholder 5"/>
          <p:cNvSpPr>
            <a:spLocks noGrp="1"/>
          </p:cNvSpPr>
          <p:nvPr>
            <p:ph type="body" sz="quarter" idx="15" hasCustomPrompt="1"/>
          </p:nvPr>
        </p:nvSpPr>
        <p:spPr>
          <a:xfrm>
            <a:off x="6532982" y="1165413"/>
            <a:ext cx="3139935" cy="887227"/>
          </a:xfrm>
        </p:spPr>
        <p:txBody>
          <a:bodyPr>
            <a:normAutofit/>
          </a:bodyPr>
          <a:lstStyle>
            <a:lvl1pPr marL="0" indent="0">
              <a:buNone/>
              <a:defRPr sz="1625"/>
            </a:lvl1pPr>
          </a:lstStyle>
          <a:p>
            <a:pPr lvl="0"/>
            <a:r>
              <a:rPr lang="en-US" dirty="0"/>
              <a:t>Type answer here</a:t>
            </a:r>
          </a:p>
        </p:txBody>
      </p:sp>
      <p:sp>
        <p:nvSpPr>
          <p:cNvPr id="13" name="Text Placeholder 5"/>
          <p:cNvSpPr>
            <a:spLocks noGrp="1"/>
          </p:cNvSpPr>
          <p:nvPr>
            <p:ph type="body" sz="quarter" idx="16" hasCustomPrompt="1"/>
          </p:nvPr>
        </p:nvSpPr>
        <p:spPr>
          <a:xfrm>
            <a:off x="6532982" y="2157472"/>
            <a:ext cx="3139935" cy="887227"/>
          </a:xfrm>
        </p:spPr>
        <p:txBody>
          <a:bodyPr>
            <a:normAutofit/>
          </a:bodyPr>
          <a:lstStyle>
            <a:lvl1pPr marL="0" indent="0">
              <a:buNone/>
              <a:defRPr sz="1625"/>
            </a:lvl1pPr>
          </a:lstStyle>
          <a:p>
            <a:pPr lvl="0"/>
            <a:r>
              <a:rPr lang="en-US" dirty="0"/>
              <a:t>Type answer here</a:t>
            </a:r>
          </a:p>
        </p:txBody>
      </p:sp>
      <p:sp>
        <p:nvSpPr>
          <p:cNvPr id="14" name="Text Placeholder 5"/>
          <p:cNvSpPr>
            <a:spLocks noGrp="1"/>
          </p:cNvSpPr>
          <p:nvPr>
            <p:ph type="body" sz="quarter" idx="17" hasCustomPrompt="1"/>
          </p:nvPr>
        </p:nvSpPr>
        <p:spPr>
          <a:xfrm>
            <a:off x="6532981" y="3134678"/>
            <a:ext cx="3139935" cy="887227"/>
          </a:xfrm>
        </p:spPr>
        <p:txBody>
          <a:bodyPr>
            <a:normAutofit/>
          </a:bodyPr>
          <a:lstStyle>
            <a:lvl1pPr marL="0" indent="0">
              <a:buNone/>
              <a:defRPr sz="1625"/>
            </a:lvl1pPr>
          </a:lstStyle>
          <a:p>
            <a:pPr lvl="0"/>
            <a:r>
              <a:rPr lang="en-US" dirty="0"/>
              <a:t>Type answer here</a:t>
            </a:r>
          </a:p>
        </p:txBody>
      </p:sp>
      <p:sp>
        <p:nvSpPr>
          <p:cNvPr id="15" name="Text Placeholder 5"/>
          <p:cNvSpPr>
            <a:spLocks noGrp="1"/>
          </p:cNvSpPr>
          <p:nvPr>
            <p:ph type="body" sz="quarter" idx="18" hasCustomPrompt="1"/>
          </p:nvPr>
        </p:nvSpPr>
        <p:spPr>
          <a:xfrm>
            <a:off x="6532980" y="4171726"/>
            <a:ext cx="3139935" cy="887227"/>
          </a:xfrm>
        </p:spPr>
        <p:txBody>
          <a:bodyPr>
            <a:normAutofit/>
          </a:bodyPr>
          <a:lstStyle>
            <a:lvl1pPr marL="0" indent="0">
              <a:buNone/>
              <a:defRPr sz="1625"/>
            </a:lvl1pPr>
          </a:lstStyle>
          <a:p>
            <a:pPr lvl="0"/>
            <a:r>
              <a:rPr lang="en-US" dirty="0"/>
              <a:t>Type answer here</a:t>
            </a:r>
          </a:p>
        </p:txBody>
      </p:sp>
      <p:sp>
        <p:nvSpPr>
          <p:cNvPr id="16" name="Text Placeholder 5"/>
          <p:cNvSpPr>
            <a:spLocks noGrp="1"/>
          </p:cNvSpPr>
          <p:nvPr>
            <p:ph type="body" sz="quarter" idx="19" hasCustomPrompt="1"/>
          </p:nvPr>
        </p:nvSpPr>
        <p:spPr>
          <a:xfrm>
            <a:off x="6532980" y="5163785"/>
            <a:ext cx="3139935" cy="887227"/>
          </a:xfrm>
        </p:spPr>
        <p:txBody>
          <a:bodyPr>
            <a:normAutofit/>
          </a:bodyPr>
          <a:lstStyle>
            <a:lvl1pPr marL="0" indent="0">
              <a:buNone/>
              <a:defRPr sz="1625"/>
            </a:lvl1pPr>
          </a:lstStyle>
          <a:p>
            <a:pPr lvl="0"/>
            <a:r>
              <a:rPr lang="en-US" dirty="0"/>
              <a:t>Type answer here</a:t>
            </a:r>
          </a:p>
        </p:txBody>
      </p:sp>
      <p:sp>
        <p:nvSpPr>
          <p:cNvPr id="17" name="Text Placeholder 5"/>
          <p:cNvSpPr>
            <a:spLocks noGrp="1"/>
          </p:cNvSpPr>
          <p:nvPr>
            <p:ph type="body" sz="quarter" idx="20" hasCustomPrompt="1"/>
          </p:nvPr>
        </p:nvSpPr>
        <p:spPr>
          <a:xfrm>
            <a:off x="371476" y="1165413"/>
            <a:ext cx="1238249" cy="887227"/>
          </a:xfrm>
        </p:spPr>
        <p:txBody>
          <a:bodyPr>
            <a:normAutofit/>
          </a:bodyPr>
          <a:lstStyle>
            <a:lvl1pPr marL="0" indent="0">
              <a:buNone/>
              <a:defRPr sz="1300"/>
            </a:lvl1pPr>
          </a:lstStyle>
          <a:p>
            <a:pPr lvl="0"/>
            <a:r>
              <a:rPr lang="en-US" dirty="0"/>
              <a:t>Type question keyword here</a:t>
            </a:r>
          </a:p>
        </p:txBody>
      </p:sp>
      <p:sp>
        <p:nvSpPr>
          <p:cNvPr id="18" name="Text Placeholder 5"/>
          <p:cNvSpPr>
            <a:spLocks noGrp="1"/>
          </p:cNvSpPr>
          <p:nvPr>
            <p:ph type="body" sz="quarter" idx="21" hasCustomPrompt="1"/>
          </p:nvPr>
        </p:nvSpPr>
        <p:spPr>
          <a:xfrm>
            <a:off x="371476" y="2157472"/>
            <a:ext cx="1238249" cy="887227"/>
          </a:xfrm>
        </p:spPr>
        <p:txBody>
          <a:bodyPr>
            <a:normAutofit/>
          </a:bodyPr>
          <a:lstStyle>
            <a:lvl1pPr marL="0" indent="0">
              <a:buNone/>
              <a:defRPr sz="1300"/>
            </a:lvl1pPr>
          </a:lstStyle>
          <a:p>
            <a:pPr lvl="0"/>
            <a:r>
              <a:rPr lang="en-US" dirty="0"/>
              <a:t>Type question Keyword here</a:t>
            </a:r>
          </a:p>
        </p:txBody>
      </p:sp>
      <p:sp>
        <p:nvSpPr>
          <p:cNvPr id="19" name="Text Placeholder 5"/>
          <p:cNvSpPr>
            <a:spLocks noGrp="1"/>
          </p:cNvSpPr>
          <p:nvPr>
            <p:ph type="body" sz="quarter" idx="22" hasCustomPrompt="1"/>
          </p:nvPr>
        </p:nvSpPr>
        <p:spPr>
          <a:xfrm>
            <a:off x="371476" y="3134678"/>
            <a:ext cx="1238249" cy="887227"/>
          </a:xfrm>
        </p:spPr>
        <p:txBody>
          <a:bodyPr>
            <a:normAutofit/>
          </a:bodyPr>
          <a:lstStyle>
            <a:lvl1pPr marL="0" indent="0">
              <a:buNone/>
              <a:defRPr sz="1300"/>
            </a:lvl1pPr>
          </a:lstStyle>
          <a:p>
            <a:pPr lvl="0"/>
            <a:r>
              <a:rPr lang="en-US" dirty="0"/>
              <a:t>Type question Keyword here</a:t>
            </a:r>
          </a:p>
        </p:txBody>
      </p:sp>
      <p:sp>
        <p:nvSpPr>
          <p:cNvPr id="20" name="Text Placeholder 5"/>
          <p:cNvSpPr>
            <a:spLocks noGrp="1"/>
          </p:cNvSpPr>
          <p:nvPr>
            <p:ph type="body" sz="quarter" idx="23" hasCustomPrompt="1"/>
          </p:nvPr>
        </p:nvSpPr>
        <p:spPr>
          <a:xfrm>
            <a:off x="371475" y="4171726"/>
            <a:ext cx="1238249" cy="887227"/>
          </a:xfrm>
        </p:spPr>
        <p:txBody>
          <a:bodyPr>
            <a:normAutofit/>
          </a:bodyPr>
          <a:lstStyle>
            <a:lvl1pPr marL="0" indent="0">
              <a:buNone/>
              <a:defRPr sz="1300"/>
            </a:lvl1pPr>
          </a:lstStyle>
          <a:p>
            <a:pPr lvl="0"/>
            <a:r>
              <a:rPr lang="en-US" dirty="0"/>
              <a:t>Type question Keyword here</a:t>
            </a:r>
          </a:p>
        </p:txBody>
      </p:sp>
      <p:sp>
        <p:nvSpPr>
          <p:cNvPr id="21" name="Text Placeholder 5"/>
          <p:cNvSpPr>
            <a:spLocks noGrp="1"/>
          </p:cNvSpPr>
          <p:nvPr>
            <p:ph type="body" sz="quarter" idx="24" hasCustomPrompt="1"/>
          </p:nvPr>
        </p:nvSpPr>
        <p:spPr>
          <a:xfrm>
            <a:off x="371475" y="5163785"/>
            <a:ext cx="1238249" cy="887227"/>
          </a:xfrm>
        </p:spPr>
        <p:txBody>
          <a:bodyPr>
            <a:normAutofit/>
          </a:bodyPr>
          <a:lstStyle>
            <a:lvl1pPr marL="0" indent="0">
              <a:buNone/>
              <a:defRPr sz="1300"/>
            </a:lvl1pPr>
          </a:lstStyle>
          <a:p>
            <a:pPr lvl="0"/>
            <a:r>
              <a:rPr lang="en-US" dirty="0"/>
              <a:t>Type question Keyword here</a:t>
            </a:r>
          </a:p>
        </p:txBody>
      </p:sp>
      <p:sp>
        <p:nvSpPr>
          <p:cNvPr id="22" name="Text Placeholder 5"/>
          <p:cNvSpPr>
            <a:spLocks noGrp="1"/>
          </p:cNvSpPr>
          <p:nvPr>
            <p:ph type="body" sz="quarter" idx="25" hasCustomPrompt="1"/>
          </p:nvPr>
        </p:nvSpPr>
        <p:spPr>
          <a:xfrm>
            <a:off x="5149665" y="1165413"/>
            <a:ext cx="1238249" cy="887227"/>
          </a:xfrm>
        </p:spPr>
        <p:txBody>
          <a:bodyPr>
            <a:normAutofit/>
          </a:bodyPr>
          <a:lstStyle>
            <a:lvl1pPr marL="0" indent="0">
              <a:buNone/>
              <a:defRPr sz="1300"/>
            </a:lvl1pPr>
          </a:lstStyle>
          <a:p>
            <a:pPr lvl="0"/>
            <a:r>
              <a:rPr lang="en-US" dirty="0"/>
              <a:t>Type question Keyword here</a:t>
            </a:r>
          </a:p>
        </p:txBody>
      </p:sp>
      <p:sp>
        <p:nvSpPr>
          <p:cNvPr id="23" name="Text Placeholder 5"/>
          <p:cNvSpPr>
            <a:spLocks noGrp="1"/>
          </p:cNvSpPr>
          <p:nvPr>
            <p:ph type="body" sz="quarter" idx="26" hasCustomPrompt="1"/>
          </p:nvPr>
        </p:nvSpPr>
        <p:spPr>
          <a:xfrm>
            <a:off x="5149665" y="2157472"/>
            <a:ext cx="1238249" cy="887227"/>
          </a:xfrm>
        </p:spPr>
        <p:txBody>
          <a:bodyPr>
            <a:normAutofit/>
          </a:bodyPr>
          <a:lstStyle>
            <a:lvl1pPr marL="0" indent="0">
              <a:buNone/>
              <a:defRPr sz="1300"/>
            </a:lvl1pPr>
          </a:lstStyle>
          <a:p>
            <a:pPr lvl="0"/>
            <a:r>
              <a:rPr lang="en-US" dirty="0"/>
              <a:t>Type question Keyword here</a:t>
            </a:r>
          </a:p>
        </p:txBody>
      </p:sp>
      <p:sp>
        <p:nvSpPr>
          <p:cNvPr id="24" name="Text Placeholder 5"/>
          <p:cNvSpPr>
            <a:spLocks noGrp="1"/>
          </p:cNvSpPr>
          <p:nvPr>
            <p:ph type="body" sz="quarter" idx="27" hasCustomPrompt="1"/>
          </p:nvPr>
        </p:nvSpPr>
        <p:spPr>
          <a:xfrm>
            <a:off x="5149664" y="3134678"/>
            <a:ext cx="1238249" cy="887227"/>
          </a:xfrm>
        </p:spPr>
        <p:txBody>
          <a:bodyPr>
            <a:normAutofit/>
          </a:bodyPr>
          <a:lstStyle>
            <a:lvl1pPr marL="0" indent="0">
              <a:buNone/>
              <a:defRPr sz="1300"/>
            </a:lvl1pPr>
          </a:lstStyle>
          <a:p>
            <a:pPr lvl="0"/>
            <a:r>
              <a:rPr lang="en-US" dirty="0"/>
              <a:t>Type question Keyword here</a:t>
            </a:r>
          </a:p>
        </p:txBody>
      </p:sp>
      <p:sp>
        <p:nvSpPr>
          <p:cNvPr id="25" name="Text Placeholder 5"/>
          <p:cNvSpPr>
            <a:spLocks noGrp="1"/>
          </p:cNvSpPr>
          <p:nvPr>
            <p:ph type="body" sz="quarter" idx="28" hasCustomPrompt="1"/>
          </p:nvPr>
        </p:nvSpPr>
        <p:spPr>
          <a:xfrm>
            <a:off x="5149663" y="4171726"/>
            <a:ext cx="1238249" cy="887227"/>
          </a:xfrm>
        </p:spPr>
        <p:txBody>
          <a:bodyPr>
            <a:normAutofit/>
          </a:bodyPr>
          <a:lstStyle>
            <a:lvl1pPr marL="0" indent="0">
              <a:buNone/>
              <a:defRPr sz="1300"/>
            </a:lvl1pPr>
          </a:lstStyle>
          <a:p>
            <a:pPr lvl="0"/>
            <a:r>
              <a:rPr lang="en-US" dirty="0"/>
              <a:t>Type question Keyword here</a:t>
            </a:r>
          </a:p>
        </p:txBody>
      </p:sp>
      <p:sp>
        <p:nvSpPr>
          <p:cNvPr id="26" name="Text Placeholder 5"/>
          <p:cNvSpPr>
            <a:spLocks noGrp="1"/>
          </p:cNvSpPr>
          <p:nvPr>
            <p:ph type="body" sz="quarter" idx="29" hasCustomPrompt="1"/>
          </p:nvPr>
        </p:nvSpPr>
        <p:spPr>
          <a:xfrm>
            <a:off x="5149663" y="5163785"/>
            <a:ext cx="1238249" cy="887227"/>
          </a:xfrm>
        </p:spPr>
        <p:txBody>
          <a:bodyPr>
            <a:normAutofit/>
          </a:bodyPr>
          <a:lstStyle>
            <a:lvl1pPr marL="0" indent="0">
              <a:buNone/>
              <a:defRPr sz="1300"/>
            </a:lvl1pPr>
          </a:lstStyle>
          <a:p>
            <a:pPr lvl="0"/>
            <a:r>
              <a:rPr lang="en-US" dirty="0"/>
              <a:t>Type question Keyword here</a:t>
            </a:r>
          </a:p>
        </p:txBody>
      </p:sp>
    </p:spTree>
    <p:extLst>
      <p:ext uri="{BB962C8B-B14F-4D97-AF65-F5344CB8AC3E}">
        <p14:creationId xmlns:p14="http://schemas.microsoft.com/office/powerpoint/2010/main" val="3446601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LT Revision Lesson">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REVISE</a:t>
            </a:r>
            <a:endParaRPr lang="en-GB" sz="1300" b="0" dirty="0">
              <a:solidFill>
                <a:schemeClr val="bg1"/>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PRACTICE</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CHECK</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0810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690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_ALT Lesson Structure">
    <p:spTree>
      <p:nvGrpSpPr>
        <p:cNvPr id="1" name=""/>
        <p:cNvGrpSpPr/>
        <p:nvPr/>
      </p:nvGrpSpPr>
      <p:grpSpPr>
        <a:xfrm>
          <a:off x="0" y="0"/>
          <a:ext cx="0" cy="0"/>
          <a:chOff x="0" y="0"/>
          <a:chExt cx="0" cy="0"/>
        </a:xfrm>
      </p:grpSpPr>
      <p:sp>
        <p:nvSpPr>
          <p:cNvPr id="20" name="TextBox 19"/>
          <p:cNvSpPr txBox="1"/>
          <p:nvPr/>
        </p:nvSpPr>
        <p:spPr>
          <a:xfrm>
            <a:off x="2739259" y="496540"/>
            <a:ext cx="1987919" cy="593752"/>
          </a:xfrm>
          <a:prstGeom prst="rect">
            <a:avLst/>
          </a:prstGeom>
          <a:solidFill>
            <a:srgbClr val="DAE3F3"/>
          </a:solidFill>
        </p:spPr>
        <p:txBody>
          <a:bodyPr wrap="square" rtlCol="0">
            <a:spAutoFit/>
          </a:bodyPr>
          <a:lstStyle/>
          <a:p>
            <a:pPr marL="0" indent="0" algn="ctr">
              <a:spcAft>
                <a:spcPts val="244"/>
              </a:spcAft>
              <a:buFont typeface="Arial" panose="020B0604020202020204" pitchFamily="34" charset="0"/>
              <a:buNone/>
            </a:pPr>
            <a:r>
              <a:rPr lang="en-GB" sz="975" dirty="0">
                <a:solidFill>
                  <a:srgbClr val="0B5196"/>
                </a:solidFill>
                <a:latin typeface="+mn-lt"/>
              </a:rPr>
              <a:t>Clear instruction and modelling</a:t>
            </a:r>
          </a:p>
          <a:p>
            <a:pPr marL="0" indent="0" algn="ctr">
              <a:spcAft>
                <a:spcPts val="244"/>
              </a:spcAft>
              <a:buFont typeface="Arial" panose="020B0604020202020204" pitchFamily="34" charset="0"/>
              <a:buNone/>
            </a:pPr>
            <a:r>
              <a:rPr lang="en-GB" sz="975" dirty="0">
                <a:solidFill>
                  <a:srgbClr val="0B5196"/>
                </a:solidFill>
                <a:latin typeface="+mn-lt"/>
              </a:rPr>
              <a:t>Model Reading Strategies </a:t>
            </a:r>
          </a:p>
          <a:p>
            <a:pPr marL="0" indent="0" algn="ctr">
              <a:spcAft>
                <a:spcPts val="244"/>
              </a:spcAft>
              <a:buFont typeface="Arial" panose="020B0604020202020204" pitchFamily="34" charset="0"/>
              <a:buNone/>
            </a:pPr>
            <a:r>
              <a:rPr lang="en-GB" sz="975" dirty="0">
                <a:solidFill>
                  <a:srgbClr val="0B5196"/>
                </a:solidFill>
                <a:latin typeface="+mn-lt"/>
              </a:rPr>
              <a:t>Use Knowledge Organiser</a:t>
            </a:r>
          </a:p>
        </p:txBody>
      </p:sp>
      <p:sp>
        <p:nvSpPr>
          <p:cNvPr id="19" name="TextBox 18"/>
          <p:cNvSpPr txBox="1"/>
          <p:nvPr/>
        </p:nvSpPr>
        <p:spPr>
          <a:xfrm>
            <a:off x="7354918" y="488379"/>
            <a:ext cx="2184669" cy="593752"/>
          </a:xfrm>
          <a:prstGeom prst="rect">
            <a:avLst/>
          </a:prstGeom>
          <a:solidFill>
            <a:srgbClr val="DAE3F3"/>
          </a:solidFill>
        </p:spPr>
        <p:txBody>
          <a:bodyPr wrap="square" rtlCol="0">
            <a:spAutoFit/>
          </a:bodyPr>
          <a:lstStyle/>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Remove scaffolding when</a:t>
            </a:r>
            <a:r>
              <a:rPr lang="en-GB" sz="975" baseline="0" dirty="0">
                <a:solidFill>
                  <a:srgbClr val="0B5196"/>
                </a:solidFill>
                <a:latin typeface="+mn-lt"/>
              </a:rPr>
              <a:t> appropriate</a:t>
            </a:r>
            <a:endParaRPr lang="en-GB" sz="975" dirty="0">
              <a:solidFill>
                <a:srgbClr val="0B5196"/>
              </a:solidFill>
              <a:latin typeface="+mn-lt"/>
            </a:endParaRPr>
          </a:p>
          <a:p>
            <a:pPr marL="0" indent="0" algn="ctr">
              <a:spcAft>
                <a:spcPts val="244"/>
              </a:spcAft>
              <a:buFont typeface="Arial" panose="020B0604020202020204" pitchFamily="34" charset="0"/>
              <a:buNone/>
            </a:pPr>
            <a:r>
              <a:rPr lang="en-GB" sz="975" dirty="0">
                <a:solidFill>
                  <a:srgbClr val="0B5196"/>
                </a:solidFill>
                <a:latin typeface="+mn-lt"/>
              </a:rPr>
              <a:t>Connect with existing knowledge</a:t>
            </a:r>
          </a:p>
          <a:p>
            <a:pPr marL="0" indent="0" algn="ctr">
              <a:spcAft>
                <a:spcPts val="244"/>
              </a:spcAft>
              <a:buFont typeface="Arial" panose="020B0604020202020204" pitchFamily="34" charset="0"/>
              <a:buNone/>
            </a:pPr>
            <a:r>
              <a:rPr lang="en-GB" sz="975" dirty="0">
                <a:solidFill>
                  <a:srgbClr val="0B5196"/>
                </a:solidFill>
                <a:latin typeface="+mn-lt"/>
              </a:rPr>
              <a:t>Capture in writing or performance</a:t>
            </a:r>
          </a:p>
        </p:txBody>
      </p:sp>
      <p:sp>
        <p:nvSpPr>
          <p:cNvPr id="11" name="Pentagon 10"/>
          <p:cNvSpPr/>
          <p:nvPr/>
        </p:nvSpPr>
        <p:spPr>
          <a:xfrm>
            <a:off x="138014" y="130891"/>
            <a:ext cx="2427750" cy="358139"/>
          </a:xfrm>
          <a:prstGeom prst="homePlate">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487512"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844982"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7199127"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7" name="TextBox 16"/>
          <p:cNvSpPr txBox="1"/>
          <p:nvPr/>
        </p:nvSpPr>
        <p:spPr>
          <a:xfrm>
            <a:off x="209892" y="475131"/>
            <a:ext cx="2166521" cy="593752"/>
          </a:xfrm>
          <a:prstGeom prst="rect">
            <a:avLst/>
          </a:prstGeom>
          <a:noFill/>
        </p:spPr>
        <p:txBody>
          <a:bodyPr wrap="square" rtlCol="0">
            <a:spAutoFit/>
          </a:bodyPr>
          <a:lstStyle/>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Space recent and long term knowledge </a:t>
            </a:r>
          </a:p>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Misconceptions from Track &amp; Transfer</a:t>
            </a:r>
          </a:p>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Connect to KO &amp; home learning</a:t>
            </a:r>
          </a:p>
        </p:txBody>
      </p:sp>
      <p:sp>
        <p:nvSpPr>
          <p:cNvPr id="21" name="TextBox 20"/>
          <p:cNvSpPr txBox="1"/>
          <p:nvPr/>
        </p:nvSpPr>
        <p:spPr>
          <a:xfrm>
            <a:off x="5111875" y="496542"/>
            <a:ext cx="2027144" cy="593752"/>
          </a:xfrm>
          <a:prstGeom prst="rect">
            <a:avLst/>
          </a:prstGeom>
          <a:noFill/>
        </p:spPr>
        <p:txBody>
          <a:bodyPr wrap="square" rtlCol="0">
            <a:spAutoFit/>
          </a:bodyPr>
          <a:lstStyle/>
          <a:p>
            <a:pPr marL="0" indent="0" algn="ctr">
              <a:spcAft>
                <a:spcPts val="244"/>
              </a:spcAft>
              <a:buFont typeface="Arial" panose="020B0604020202020204" pitchFamily="34" charset="0"/>
              <a:buNone/>
            </a:pPr>
            <a:r>
              <a:rPr lang="en-GB" sz="975" dirty="0">
                <a:solidFill>
                  <a:srgbClr val="0B5196"/>
                </a:solidFill>
                <a:latin typeface="+mn-lt"/>
              </a:rPr>
              <a:t>Add scaffolding where required</a:t>
            </a:r>
          </a:p>
          <a:p>
            <a:pPr marL="0" indent="0" algn="ctr">
              <a:spcAft>
                <a:spcPts val="244"/>
              </a:spcAft>
              <a:buFont typeface="Arial" panose="020B0604020202020204" pitchFamily="34" charset="0"/>
              <a:buNone/>
            </a:pPr>
            <a:r>
              <a:rPr lang="en-GB" sz="975" dirty="0">
                <a:solidFill>
                  <a:srgbClr val="0B5196"/>
                </a:solidFill>
                <a:latin typeface="+mn-lt"/>
              </a:rPr>
              <a:t>Use whiteboards &amp; visualisers</a:t>
            </a:r>
          </a:p>
          <a:p>
            <a:pPr marL="0" indent="0" algn="ctr">
              <a:spcAft>
                <a:spcPts val="244"/>
              </a:spcAft>
              <a:buFont typeface="Arial" panose="020B0604020202020204" pitchFamily="34" charset="0"/>
              <a:buNone/>
            </a:pPr>
            <a:r>
              <a:rPr lang="en-GB" sz="975" dirty="0">
                <a:solidFill>
                  <a:srgbClr val="0B5196"/>
                </a:solidFill>
                <a:latin typeface="+mn-lt"/>
              </a:rPr>
              <a:t>Make thinking visible </a:t>
            </a:r>
          </a:p>
        </p:txBody>
      </p:sp>
      <p:sp>
        <p:nvSpPr>
          <p:cNvPr id="25" name="Donut 24"/>
          <p:cNvSpPr/>
          <p:nvPr/>
        </p:nvSpPr>
        <p:spPr>
          <a:xfrm>
            <a:off x="1959770" y="2254578"/>
            <a:ext cx="2544750" cy="3132000"/>
          </a:xfrm>
          <a:prstGeom prst="donut">
            <a:avLst>
              <a:gd name="adj" fmla="val 1922"/>
            </a:avLst>
          </a:prstGeom>
          <a:no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26" name="Chevron 25"/>
          <p:cNvSpPr/>
          <p:nvPr/>
        </p:nvSpPr>
        <p:spPr>
          <a:xfrm>
            <a:off x="2568621" y="5086282"/>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PRACTISE</a:t>
            </a:r>
          </a:p>
        </p:txBody>
      </p:sp>
      <p:sp>
        <p:nvSpPr>
          <p:cNvPr id="27" name="Chevron 26"/>
          <p:cNvSpPr/>
          <p:nvPr/>
        </p:nvSpPr>
        <p:spPr>
          <a:xfrm>
            <a:off x="2576442" y="2199660"/>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RETRIEVE</a:t>
            </a:r>
          </a:p>
        </p:txBody>
      </p:sp>
      <p:sp>
        <p:nvSpPr>
          <p:cNvPr id="28" name="Chevron 27"/>
          <p:cNvSpPr/>
          <p:nvPr/>
        </p:nvSpPr>
        <p:spPr>
          <a:xfrm>
            <a:off x="4342188" y="3633423"/>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INSTRUCT</a:t>
            </a:r>
          </a:p>
        </p:txBody>
      </p:sp>
      <p:sp>
        <p:nvSpPr>
          <p:cNvPr id="29" name="Chevron 28"/>
          <p:cNvSpPr/>
          <p:nvPr/>
        </p:nvSpPr>
        <p:spPr>
          <a:xfrm>
            <a:off x="772020" y="3633423"/>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SECURE</a:t>
            </a:r>
          </a:p>
        </p:txBody>
      </p:sp>
      <p:cxnSp>
        <p:nvCxnSpPr>
          <p:cNvPr id="30" name="Straight Connector 29"/>
          <p:cNvCxnSpPr/>
          <p:nvPr/>
        </p:nvCxnSpPr>
        <p:spPr>
          <a:xfrm flipV="1">
            <a:off x="4660574" y="5052928"/>
            <a:ext cx="15080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a:endCxn id="8" idx="4"/>
          </p:cNvCxnSpPr>
          <p:nvPr/>
        </p:nvCxnSpPr>
        <p:spPr>
          <a:xfrm flipH="1" flipV="1">
            <a:off x="3225020" y="4648579"/>
            <a:ext cx="0" cy="4377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p:cNvSpPr txBox="1"/>
          <p:nvPr/>
        </p:nvSpPr>
        <p:spPr>
          <a:xfrm>
            <a:off x="4691410" y="4215441"/>
            <a:ext cx="1832275" cy="705899"/>
          </a:xfrm>
          <a:prstGeom prst="rect">
            <a:avLst/>
          </a:prstGeom>
          <a:noFill/>
        </p:spPr>
        <p:txBody>
          <a:bodyPr wrap="square" rtlCol="0">
            <a:spAutoFit/>
          </a:bodyPr>
          <a:lstStyle/>
          <a:p>
            <a:pPr marL="0" indent="0" algn="l">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Hinge Point Questions</a:t>
            </a:r>
          </a:p>
          <a:p>
            <a:pPr marL="0" indent="0" algn="l">
              <a:spcAft>
                <a:spcPts val="244"/>
              </a:spcAft>
              <a:buFont typeface="Arial" panose="020B0604020202020204" pitchFamily="34" charset="0"/>
              <a:buNone/>
            </a:pPr>
            <a:r>
              <a:rPr lang="en-GB" sz="894" baseline="0" dirty="0">
                <a:solidFill>
                  <a:srgbClr val="0B5196"/>
                </a:solidFill>
                <a:latin typeface="+mn-lt"/>
              </a:rPr>
              <a:t>Know whether to move forward into practice, or give more instruction</a:t>
            </a:r>
            <a:endParaRPr lang="en-GB" sz="894" dirty="0">
              <a:solidFill>
                <a:srgbClr val="0B5196"/>
              </a:solidFill>
              <a:latin typeface="+mn-lt"/>
            </a:endParaRPr>
          </a:p>
        </p:txBody>
      </p:sp>
      <p:cxnSp>
        <p:nvCxnSpPr>
          <p:cNvPr id="33" name="Straight Connector 32"/>
          <p:cNvCxnSpPr/>
          <p:nvPr/>
        </p:nvCxnSpPr>
        <p:spPr>
          <a:xfrm>
            <a:off x="4634737" y="2747693"/>
            <a:ext cx="115365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H="1">
            <a:off x="4364325" y="2747693"/>
            <a:ext cx="270411" cy="28961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TextBox 34"/>
          <p:cNvSpPr txBox="1"/>
          <p:nvPr/>
        </p:nvSpPr>
        <p:spPr>
          <a:xfrm>
            <a:off x="4651620" y="2073044"/>
            <a:ext cx="1416911" cy="568297"/>
          </a:xfrm>
          <a:prstGeom prst="rect">
            <a:avLst/>
          </a:prstGeom>
          <a:noFill/>
        </p:spPr>
        <p:txBody>
          <a:bodyPr wrap="square" rtlCol="0">
            <a:spAutoFit/>
          </a:bodyPr>
          <a:lstStyle/>
          <a:p>
            <a:pPr marL="0" indent="0" algn="l">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Show Me</a:t>
            </a:r>
          </a:p>
          <a:p>
            <a:pPr marL="0" indent="0" algn="l">
              <a:spcAft>
                <a:spcPts val="244"/>
              </a:spcAft>
              <a:buFont typeface="Arial" panose="020B0604020202020204" pitchFamily="34" charset="0"/>
              <a:buNone/>
            </a:pPr>
            <a:r>
              <a:rPr lang="en-GB" sz="894" baseline="0" dirty="0">
                <a:solidFill>
                  <a:srgbClr val="0B5196"/>
                </a:solidFill>
                <a:latin typeface="+mn-lt"/>
              </a:rPr>
              <a:t>All the pupils must show their retrieval work </a:t>
            </a:r>
            <a:endParaRPr lang="en-GB" sz="894" dirty="0">
              <a:solidFill>
                <a:srgbClr val="0B5196"/>
              </a:solidFill>
              <a:latin typeface="+mn-lt"/>
            </a:endParaRPr>
          </a:p>
        </p:txBody>
      </p:sp>
      <p:cxnSp>
        <p:nvCxnSpPr>
          <p:cNvPr id="36" name="Straight Connector 35"/>
          <p:cNvCxnSpPr/>
          <p:nvPr/>
        </p:nvCxnSpPr>
        <p:spPr>
          <a:xfrm flipV="1">
            <a:off x="332728" y="5147348"/>
            <a:ext cx="15080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V="1">
            <a:off x="1839116" y="4687227"/>
            <a:ext cx="346677" cy="437412"/>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a:off x="468489" y="2766313"/>
            <a:ext cx="1292305" cy="17606"/>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flipV="1">
            <a:off x="1740281" y="2778893"/>
            <a:ext cx="341831" cy="309582"/>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0" name="TextBox 39"/>
          <p:cNvSpPr txBox="1"/>
          <p:nvPr/>
        </p:nvSpPr>
        <p:spPr>
          <a:xfrm>
            <a:off x="140775" y="4440591"/>
            <a:ext cx="1622561" cy="568297"/>
          </a:xfrm>
          <a:prstGeom prst="rect">
            <a:avLst/>
          </a:prstGeom>
          <a:noFill/>
        </p:spPr>
        <p:txBody>
          <a:bodyPr wrap="square" rtlCol="0">
            <a:spAutoFit/>
          </a:bodyPr>
          <a:lstStyle/>
          <a:p>
            <a:pPr marL="0" indent="0" algn="r">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Live Marking</a:t>
            </a:r>
          </a:p>
          <a:p>
            <a:pPr marL="0" indent="0" algn="r">
              <a:spcAft>
                <a:spcPts val="244"/>
              </a:spcAft>
              <a:buFont typeface="Arial" panose="020B0604020202020204" pitchFamily="34" charset="0"/>
              <a:buNone/>
            </a:pPr>
            <a:r>
              <a:rPr lang="en-GB" sz="894" baseline="0" dirty="0">
                <a:solidFill>
                  <a:srgbClr val="0B5196"/>
                </a:solidFill>
                <a:latin typeface="+mn-lt"/>
              </a:rPr>
              <a:t>Circulate the room to find and solve problems as they happen</a:t>
            </a:r>
            <a:endParaRPr lang="en-GB" sz="894" dirty="0">
              <a:solidFill>
                <a:srgbClr val="0B5196"/>
              </a:solidFill>
              <a:latin typeface="+mn-lt"/>
            </a:endParaRPr>
          </a:p>
        </p:txBody>
      </p:sp>
      <p:sp>
        <p:nvSpPr>
          <p:cNvPr id="41" name="TextBox 40"/>
          <p:cNvSpPr txBox="1"/>
          <p:nvPr/>
        </p:nvSpPr>
        <p:spPr>
          <a:xfrm>
            <a:off x="140775" y="2110042"/>
            <a:ext cx="1671897" cy="568297"/>
          </a:xfrm>
          <a:prstGeom prst="rect">
            <a:avLst/>
          </a:prstGeom>
          <a:noFill/>
        </p:spPr>
        <p:txBody>
          <a:bodyPr wrap="square" rtlCol="0">
            <a:spAutoFit/>
          </a:bodyPr>
          <a:lstStyle/>
          <a:p>
            <a:pPr marL="0" indent="0" algn="r">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Track &amp; Transfer</a:t>
            </a:r>
          </a:p>
          <a:p>
            <a:pPr marL="0" indent="0" algn="r">
              <a:spcAft>
                <a:spcPts val="244"/>
              </a:spcAft>
              <a:buFont typeface="Arial" panose="020B0604020202020204" pitchFamily="34" charset="0"/>
              <a:buNone/>
            </a:pPr>
            <a:r>
              <a:rPr lang="en-GB" sz="894" baseline="0" dirty="0">
                <a:solidFill>
                  <a:srgbClr val="0B5196"/>
                </a:solidFill>
                <a:latin typeface="+mn-lt"/>
              </a:rPr>
              <a:t>Monitor learning to inform panning and retrieval</a:t>
            </a:r>
            <a:endParaRPr lang="en-GB" sz="894" dirty="0">
              <a:solidFill>
                <a:srgbClr val="0B5196"/>
              </a:solidFill>
              <a:latin typeface="+mn-lt"/>
            </a:endParaRPr>
          </a:p>
        </p:txBody>
      </p:sp>
      <p:sp>
        <p:nvSpPr>
          <p:cNvPr id="81" name="Rectangle 80"/>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82" name="Chevron 81"/>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LESSON CYCLE</a:t>
            </a:r>
            <a:endParaRPr lang="en-GB" sz="1300" b="0" dirty="0">
              <a:solidFill>
                <a:schemeClr val="bg1"/>
              </a:solidFill>
            </a:endParaRPr>
          </a:p>
        </p:txBody>
      </p:sp>
      <p:pic>
        <p:nvPicPr>
          <p:cNvPr id="83" name="Picture 8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91" name="Rectangle 90"/>
          <p:cNvSpPr/>
          <p:nvPr/>
        </p:nvSpPr>
        <p:spPr>
          <a:xfrm>
            <a:off x="138013" y="1316916"/>
            <a:ext cx="9488863" cy="45719"/>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cxnSp>
        <p:nvCxnSpPr>
          <p:cNvPr id="43" name="Straight Connector 42"/>
          <p:cNvCxnSpPr/>
          <p:nvPr/>
        </p:nvCxnSpPr>
        <p:spPr>
          <a:xfrm flipH="1" flipV="1">
            <a:off x="4349757" y="4624552"/>
            <a:ext cx="327085" cy="41044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p:cNvCxnSpPr>
            <a:stCxn id="8" idx="0"/>
          </p:cNvCxnSpPr>
          <p:nvPr/>
        </p:nvCxnSpPr>
        <p:spPr>
          <a:xfrm flipV="1">
            <a:off x="3225020" y="2559660"/>
            <a:ext cx="0" cy="432918"/>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Straight Connector 44"/>
          <p:cNvCxnSpPr>
            <a:stCxn id="8" idx="6"/>
            <a:endCxn id="28" idx="1"/>
          </p:cNvCxnSpPr>
          <p:nvPr/>
        </p:nvCxnSpPr>
        <p:spPr>
          <a:xfrm flipV="1">
            <a:off x="3897770" y="3813423"/>
            <a:ext cx="444418"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Connector 45"/>
          <p:cNvCxnSpPr>
            <a:stCxn id="29" idx="3"/>
            <a:endCxn id="8" idx="2"/>
          </p:cNvCxnSpPr>
          <p:nvPr/>
        </p:nvCxnSpPr>
        <p:spPr>
          <a:xfrm>
            <a:off x="2117520" y="3813423"/>
            <a:ext cx="4347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Chevron 48"/>
          <p:cNvSpPr/>
          <p:nvPr/>
        </p:nvSpPr>
        <p:spPr>
          <a:xfrm>
            <a:off x="7938499" y="2044275"/>
            <a:ext cx="1188041" cy="360000"/>
          </a:xfrm>
          <a:prstGeom prst="chevron">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50" b="0" dirty="0">
              <a:solidFill>
                <a:schemeClr val="bg1"/>
              </a:solidFill>
            </a:endParaRPr>
          </a:p>
        </p:txBody>
      </p:sp>
      <p:sp>
        <p:nvSpPr>
          <p:cNvPr id="50" name="TextBox 49"/>
          <p:cNvSpPr txBox="1"/>
          <p:nvPr/>
        </p:nvSpPr>
        <p:spPr>
          <a:xfrm>
            <a:off x="7079877" y="2098877"/>
            <a:ext cx="2651312" cy="1622239"/>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1950" b="1" dirty="0">
                <a:solidFill>
                  <a:srgbClr val="0B5196"/>
                </a:solidFill>
                <a:latin typeface="+mn-lt"/>
              </a:rPr>
              <a:t>CONNECT</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Core Knowledge and Concepts</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dirty="0">
                <a:solidFill>
                  <a:srgbClr val="0B5196"/>
                </a:solidFill>
                <a:latin typeface="+mn-lt"/>
              </a:rPr>
              <a:t>With Knowledge</a:t>
            </a:r>
            <a:r>
              <a:rPr lang="en-GB" sz="975" baseline="0" dirty="0">
                <a:solidFill>
                  <a:srgbClr val="0B5196"/>
                </a:solidFill>
                <a:latin typeface="+mn-lt"/>
              </a:rPr>
              <a:t> Organiser</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Home Learning</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the Curriculum Journey</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other Curriculum Subjects</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Personal Development and safeguarding</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Gatsby Benchmarks (Careers)</a:t>
            </a:r>
            <a:endParaRPr lang="en-GB" sz="975" dirty="0">
              <a:solidFill>
                <a:srgbClr val="0B5196"/>
              </a:solidFill>
              <a:latin typeface="+mn-lt"/>
            </a:endParaRPr>
          </a:p>
        </p:txBody>
      </p:sp>
      <p:sp>
        <p:nvSpPr>
          <p:cNvPr id="51" name="Chevron 50"/>
          <p:cNvSpPr/>
          <p:nvPr/>
        </p:nvSpPr>
        <p:spPr>
          <a:xfrm rot="3350193">
            <a:off x="4065357" y="2694754"/>
            <a:ext cx="268941" cy="308826"/>
          </a:xfrm>
          <a:prstGeom prst="chevron">
            <a:avLst>
              <a:gd name="adj" fmla="val 73333"/>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8" name="Donut 7"/>
          <p:cNvSpPr/>
          <p:nvPr/>
        </p:nvSpPr>
        <p:spPr>
          <a:xfrm>
            <a:off x="2552270" y="2992578"/>
            <a:ext cx="1345500" cy="1656000"/>
          </a:xfrm>
          <a:prstGeom prst="donut">
            <a:avLst>
              <a:gd name="adj" fmla="val 4035"/>
            </a:avLst>
          </a:prstGeom>
          <a:solidFill>
            <a:srgbClr val="DAE3F3"/>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42" name="Chevron 41"/>
          <p:cNvSpPr/>
          <p:nvPr/>
        </p:nvSpPr>
        <p:spPr>
          <a:xfrm>
            <a:off x="2634661" y="3634849"/>
            <a:ext cx="1188041" cy="360000"/>
          </a:xfrm>
          <a:prstGeom prst="chevron">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1" dirty="0">
                <a:solidFill>
                  <a:srgbClr val="0B5196"/>
                </a:solidFill>
              </a:rPr>
              <a:t>CONNECT</a:t>
            </a:r>
          </a:p>
        </p:txBody>
      </p:sp>
      <p:cxnSp>
        <p:nvCxnSpPr>
          <p:cNvPr id="47" name="Straight Connector 46"/>
          <p:cNvCxnSpPr/>
          <p:nvPr/>
        </p:nvCxnSpPr>
        <p:spPr>
          <a:xfrm>
            <a:off x="4388949" y="3173506"/>
            <a:ext cx="2690927"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Straight Connector 47"/>
          <p:cNvCxnSpPr/>
          <p:nvPr/>
        </p:nvCxnSpPr>
        <p:spPr>
          <a:xfrm flipH="1">
            <a:off x="3897770" y="3173507"/>
            <a:ext cx="491181" cy="425813"/>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9670331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LT Assessment Pyramid">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4" name="Picture 13"/>
          <p:cNvPicPr>
            <a:picLocks noChangeAspect="1"/>
          </p:cNvPicPr>
          <p:nvPr/>
        </p:nvPicPr>
        <p:blipFill>
          <a:blip r:embed="rId2">
            <a:duotone>
              <a:prstClr val="black"/>
              <a:schemeClr val="accent1">
                <a:tint val="45000"/>
                <a:satMod val="400000"/>
              </a:schemeClr>
            </a:duotone>
            <a:lum bright="-40000"/>
          </a:blip>
          <a:stretch>
            <a:fillRect/>
          </a:stretch>
        </p:blipFill>
        <p:spPr>
          <a:xfrm>
            <a:off x="2966839" y="1467132"/>
            <a:ext cx="3536546" cy="4609876"/>
          </a:xfrm>
          <a:prstGeom prst="rect">
            <a:avLst/>
          </a:prstGeom>
        </p:spPr>
      </p:pic>
      <p:sp>
        <p:nvSpPr>
          <p:cNvPr id="17" name="TextBox 16"/>
          <p:cNvSpPr txBox="1"/>
          <p:nvPr/>
        </p:nvSpPr>
        <p:spPr>
          <a:xfrm rot="19391665">
            <a:off x="5388130" y="4889520"/>
            <a:ext cx="965487" cy="592470"/>
          </a:xfrm>
          <a:prstGeom prst="rect">
            <a:avLst/>
          </a:prstGeom>
          <a:noFill/>
        </p:spPr>
        <p:txBody>
          <a:bodyPr wrap="square" rtlCol="0">
            <a:spAutoFit/>
          </a:bodyPr>
          <a:lstStyle/>
          <a:p>
            <a:pPr algn="ctr"/>
            <a:r>
              <a:rPr lang="en-GB" sz="1625" b="0" dirty="0">
                <a:solidFill>
                  <a:srgbClr val="0B5196"/>
                </a:solidFill>
                <a:effectLst/>
                <a:latin typeface="Century Gothic" panose="020B0502020202020204" pitchFamily="34" charset="0"/>
              </a:rPr>
              <a:t>Every lesson</a:t>
            </a:r>
          </a:p>
        </p:txBody>
      </p:sp>
      <p:sp>
        <p:nvSpPr>
          <p:cNvPr id="18" name="TextBox 17"/>
          <p:cNvSpPr txBox="1"/>
          <p:nvPr/>
        </p:nvSpPr>
        <p:spPr>
          <a:xfrm rot="19817353">
            <a:off x="5207465" y="3840223"/>
            <a:ext cx="778201" cy="692497"/>
          </a:xfrm>
          <a:prstGeom prst="rect">
            <a:avLst/>
          </a:prstGeom>
          <a:noFill/>
        </p:spPr>
        <p:txBody>
          <a:bodyPr wrap="square" rtlCol="0">
            <a:spAutoFit/>
          </a:bodyPr>
          <a:lstStyle/>
          <a:p>
            <a:pPr algn="ctr"/>
            <a:r>
              <a:rPr lang="en-GB" sz="1300" b="0" dirty="0">
                <a:solidFill>
                  <a:srgbClr val="0B5196"/>
                </a:solidFill>
                <a:effectLst/>
                <a:latin typeface="Century Gothic" panose="020B0502020202020204" pitchFamily="34" charset="0"/>
              </a:rPr>
              <a:t>Every few weeks</a:t>
            </a:r>
          </a:p>
        </p:txBody>
      </p:sp>
      <p:sp>
        <p:nvSpPr>
          <p:cNvPr id="19" name="TextBox 18"/>
          <p:cNvSpPr txBox="1"/>
          <p:nvPr/>
        </p:nvSpPr>
        <p:spPr>
          <a:xfrm rot="19932370">
            <a:off x="5021948" y="2931389"/>
            <a:ext cx="567708" cy="617670"/>
          </a:xfrm>
          <a:prstGeom prst="rect">
            <a:avLst/>
          </a:prstGeom>
          <a:noFill/>
        </p:spPr>
        <p:txBody>
          <a:bodyPr wrap="square" rtlCol="0">
            <a:spAutoFit/>
          </a:bodyPr>
          <a:lstStyle/>
          <a:p>
            <a:pPr algn="ctr"/>
            <a:r>
              <a:rPr lang="en-GB" sz="1138" b="0" dirty="0">
                <a:solidFill>
                  <a:srgbClr val="0B5196"/>
                </a:solidFill>
                <a:effectLst/>
                <a:latin typeface="Century Gothic" panose="020B0502020202020204" pitchFamily="34" charset="0"/>
              </a:rPr>
              <a:t>One per unit</a:t>
            </a:r>
          </a:p>
        </p:txBody>
      </p:sp>
      <p:sp>
        <p:nvSpPr>
          <p:cNvPr id="20" name="TextBox 19"/>
          <p:cNvSpPr txBox="1"/>
          <p:nvPr/>
        </p:nvSpPr>
        <p:spPr>
          <a:xfrm>
            <a:off x="544286" y="4396421"/>
            <a:ext cx="2463219"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Recent and long term selected for interleaving</a:t>
            </a:r>
          </a:p>
        </p:txBody>
      </p:sp>
      <p:sp>
        <p:nvSpPr>
          <p:cNvPr id="21" name="TextBox 20"/>
          <p:cNvSpPr txBox="1"/>
          <p:nvPr/>
        </p:nvSpPr>
        <p:spPr>
          <a:xfrm>
            <a:off x="693827" y="3386515"/>
            <a:ext cx="2770322"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From the Knowledge Organiser – self studied homework</a:t>
            </a:r>
          </a:p>
        </p:txBody>
      </p:sp>
      <p:sp>
        <p:nvSpPr>
          <p:cNvPr id="22" name="TextBox 21"/>
          <p:cNvSpPr txBox="1"/>
          <p:nvPr/>
        </p:nvSpPr>
        <p:spPr>
          <a:xfrm>
            <a:off x="1118339" y="2369784"/>
            <a:ext cx="2886129"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Key learning from the current unit</a:t>
            </a:r>
          </a:p>
          <a:p>
            <a:pPr algn="ctr"/>
            <a:r>
              <a:rPr lang="en-GB" sz="1300" dirty="0">
                <a:solidFill>
                  <a:srgbClr val="0B5196"/>
                </a:solidFill>
                <a:latin typeface="Century Gothic" panose="020B0502020202020204" pitchFamily="34" charset="0"/>
              </a:rPr>
              <a:t> - specific revision homework</a:t>
            </a:r>
          </a:p>
        </p:txBody>
      </p:sp>
      <p:sp>
        <p:nvSpPr>
          <p:cNvPr id="23" name="TextBox 22"/>
          <p:cNvSpPr txBox="1"/>
          <p:nvPr/>
        </p:nvSpPr>
        <p:spPr>
          <a:xfrm>
            <a:off x="909402" y="1474673"/>
            <a:ext cx="3635812"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Key Assessment Point - Interleaved knowledge from the full course of study</a:t>
            </a:r>
          </a:p>
        </p:txBody>
      </p:sp>
      <p:sp>
        <p:nvSpPr>
          <p:cNvPr id="24" name="TextBox 23"/>
          <p:cNvSpPr txBox="1"/>
          <p:nvPr/>
        </p:nvSpPr>
        <p:spPr>
          <a:xfrm>
            <a:off x="6603786" y="3942809"/>
            <a:ext cx="2023874" cy="692497"/>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Self marked – no stakes</a:t>
            </a:r>
          </a:p>
          <a:p>
            <a:pPr algn="ctr"/>
            <a:r>
              <a:rPr lang="en-GB" sz="1300" dirty="0">
                <a:solidFill>
                  <a:srgbClr val="0B5196"/>
                </a:solidFill>
                <a:latin typeface="Century Gothic" panose="020B0502020202020204" pitchFamily="34" charset="0"/>
              </a:rPr>
              <a:t>silent &amp; individual</a:t>
            </a:r>
          </a:p>
        </p:txBody>
      </p:sp>
      <p:sp>
        <p:nvSpPr>
          <p:cNvPr id="25" name="TextBox 24"/>
          <p:cNvSpPr txBox="1"/>
          <p:nvPr/>
        </p:nvSpPr>
        <p:spPr>
          <a:xfrm>
            <a:off x="6262067" y="3146481"/>
            <a:ext cx="2190241" cy="692497"/>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Peer marked – low stakes</a:t>
            </a:r>
            <a:br>
              <a:rPr lang="en-GB" sz="1300" dirty="0">
                <a:solidFill>
                  <a:srgbClr val="0B5196"/>
                </a:solidFill>
                <a:latin typeface="Century Gothic" panose="020B0502020202020204" pitchFamily="34" charset="0"/>
              </a:rPr>
            </a:br>
            <a:r>
              <a:rPr lang="en-GB" sz="1300" dirty="0">
                <a:solidFill>
                  <a:srgbClr val="0B5196"/>
                </a:solidFill>
                <a:latin typeface="Century Gothic" panose="020B0502020202020204" pitchFamily="34" charset="0"/>
              </a:rPr>
              <a:t> – whole class feedback</a:t>
            </a:r>
          </a:p>
        </p:txBody>
      </p:sp>
      <p:sp>
        <p:nvSpPr>
          <p:cNvPr id="26" name="TextBox 25"/>
          <p:cNvSpPr txBox="1"/>
          <p:nvPr/>
        </p:nvSpPr>
        <p:spPr>
          <a:xfrm>
            <a:off x="5503747" y="2320708"/>
            <a:ext cx="3359647"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Teacher marked – medium stakes personalised formative feedback</a:t>
            </a:r>
          </a:p>
        </p:txBody>
      </p:sp>
      <p:sp>
        <p:nvSpPr>
          <p:cNvPr id="27" name="TextBox 26"/>
          <p:cNvSpPr txBox="1"/>
          <p:nvPr/>
        </p:nvSpPr>
        <p:spPr>
          <a:xfrm>
            <a:off x="5270984" y="1413765"/>
            <a:ext cx="3809735"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Teacher marked &amp; moderated – high stakes summative mark informs reports</a:t>
            </a:r>
          </a:p>
        </p:txBody>
      </p:sp>
      <p:cxnSp>
        <p:nvCxnSpPr>
          <p:cNvPr id="28" name="Straight Connector 27"/>
          <p:cNvCxnSpPr/>
          <p:nvPr/>
        </p:nvCxnSpPr>
        <p:spPr>
          <a:xfrm flipV="1">
            <a:off x="1285303" y="2060433"/>
            <a:ext cx="279010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p:nvPr/>
        </p:nvCxnSpPr>
        <p:spPr>
          <a:xfrm>
            <a:off x="4081365" y="2077033"/>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p:cNvCxnSpPr/>
          <p:nvPr/>
        </p:nvCxnSpPr>
        <p:spPr>
          <a:xfrm flipV="1">
            <a:off x="1508189" y="2948097"/>
            <a:ext cx="209438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p:nvPr/>
        </p:nvCxnSpPr>
        <p:spPr>
          <a:xfrm>
            <a:off x="3652166" y="2964697"/>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Straight Connector 31"/>
          <p:cNvCxnSpPr/>
          <p:nvPr/>
        </p:nvCxnSpPr>
        <p:spPr>
          <a:xfrm>
            <a:off x="1118339" y="3971289"/>
            <a:ext cx="212336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p:cNvCxnSpPr/>
          <p:nvPr/>
        </p:nvCxnSpPr>
        <p:spPr>
          <a:xfrm>
            <a:off x="3271160" y="3989874"/>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V="1">
            <a:off x="895554" y="4972491"/>
            <a:ext cx="19137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p:cNvCxnSpPr/>
          <p:nvPr/>
        </p:nvCxnSpPr>
        <p:spPr>
          <a:xfrm>
            <a:off x="2846949" y="4989091"/>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p:cNvCxnSpPr/>
          <p:nvPr/>
        </p:nvCxnSpPr>
        <p:spPr>
          <a:xfrm flipH="1">
            <a:off x="6655283" y="4559789"/>
            <a:ext cx="20182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H="1">
            <a:off x="6390119" y="4576389"/>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flipH="1">
            <a:off x="6250477" y="3740513"/>
            <a:ext cx="21937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a:off x="5985313" y="3757113"/>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p:cNvCxnSpPr/>
          <p:nvPr/>
        </p:nvCxnSpPr>
        <p:spPr>
          <a:xfrm flipH="1">
            <a:off x="5854529" y="2905483"/>
            <a:ext cx="2589698" cy="118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p:cNvCxnSpPr/>
          <p:nvPr/>
        </p:nvCxnSpPr>
        <p:spPr>
          <a:xfrm flipH="1">
            <a:off x="5589366" y="2923269"/>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p:cNvCxnSpPr/>
          <p:nvPr/>
        </p:nvCxnSpPr>
        <p:spPr>
          <a:xfrm flipH="1">
            <a:off x="5436552" y="2006776"/>
            <a:ext cx="3139422"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p:cNvCxnSpPr/>
          <p:nvPr/>
        </p:nvCxnSpPr>
        <p:spPr>
          <a:xfrm flipH="1">
            <a:off x="5171388" y="2023376"/>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4" name="TextBox 43"/>
          <p:cNvSpPr txBox="1"/>
          <p:nvPr/>
        </p:nvSpPr>
        <p:spPr>
          <a:xfrm>
            <a:off x="1853374" y="794101"/>
            <a:ext cx="2278326"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THE KNOWLEDGE</a:t>
            </a:r>
          </a:p>
        </p:txBody>
      </p:sp>
      <p:sp>
        <p:nvSpPr>
          <p:cNvPr id="45" name="TextBox 44"/>
          <p:cNvSpPr txBox="1"/>
          <p:nvPr/>
        </p:nvSpPr>
        <p:spPr>
          <a:xfrm>
            <a:off x="5897019" y="800301"/>
            <a:ext cx="1814802"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THE PROCESS</a:t>
            </a:r>
          </a:p>
        </p:txBody>
      </p:sp>
      <p:sp>
        <p:nvSpPr>
          <p:cNvPr id="46" name="TextBox 45"/>
          <p:cNvSpPr txBox="1"/>
          <p:nvPr/>
        </p:nvSpPr>
        <p:spPr>
          <a:xfrm rot="484968">
            <a:off x="3121790" y="5273127"/>
            <a:ext cx="2605321"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SPACED RETRIEVAL</a:t>
            </a:r>
          </a:p>
        </p:txBody>
      </p:sp>
      <p:sp>
        <p:nvSpPr>
          <p:cNvPr id="47" name="TextBox 46"/>
          <p:cNvSpPr txBox="1"/>
          <p:nvPr/>
        </p:nvSpPr>
        <p:spPr>
          <a:xfrm rot="406049">
            <a:off x="3519142" y="4224980"/>
            <a:ext cx="1848000" cy="342401"/>
          </a:xfrm>
          <a:prstGeom prst="rect">
            <a:avLst/>
          </a:prstGeom>
          <a:noFill/>
        </p:spPr>
        <p:txBody>
          <a:bodyPr wrap="square" rtlCol="0">
            <a:spAutoFit/>
          </a:bodyPr>
          <a:lstStyle/>
          <a:p>
            <a:r>
              <a:rPr lang="en-GB" sz="1625" b="1" dirty="0">
                <a:solidFill>
                  <a:srgbClr val="0B5196"/>
                </a:solidFill>
                <a:latin typeface="Century Gothic" panose="020B0502020202020204" pitchFamily="34" charset="0"/>
              </a:rPr>
              <a:t>ROLLING RECALL</a:t>
            </a:r>
          </a:p>
        </p:txBody>
      </p:sp>
      <p:sp>
        <p:nvSpPr>
          <p:cNvPr id="48" name="TextBox 47"/>
          <p:cNvSpPr txBox="1"/>
          <p:nvPr/>
        </p:nvSpPr>
        <p:spPr>
          <a:xfrm rot="416738">
            <a:off x="3963870" y="3048592"/>
            <a:ext cx="1056749" cy="542584"/>
          </a:xfrm>
          <a:prstGeom prst="rect">
            <a:avLst/>
          </a:prstGeom>
          <a:noFill/>
        </p:spPr>
        <p:txBody>
          <a:bodyPr wrap="square" rtlCol="0">
            <a:spAutoFit/>
          </a:bodyPr>
          <a:lstStyle/>
          <a:p>
            <a:pPr algn="ctr"/>
            <a:r>
              <a:rPr lang="en-GB" sz="1463" b="1" dirty="0">
                <a:solidFill>
                  <a:srgbClr val="0B5196"/>
                </a:solidFill>
                <a:latin typeface="Century Gothic" panose="020B0502020202020204" pitchFamily="34" charset="0"/>
              </a:rPr>
              <a:t>CHECK POINT</a:t>
            </a:r>
          </a:p>
        </p:txBody>
      </p:sp>
      <p:sp>
        <p:nvSpPr>
          <p:cNvPr id="49" name="TextBox 48"/>
          <p:cNvSpPr txBox="1"/>
          <p:nvPr/>
        </p:nvSpPr>
        <p:spPr>
          <a:xfrm rot="416738">
            <a:off x="4337631" y="2260496"/>
            <a:ext cx="570785" cy="317459"/>
          </a:xfrm>
          <a:prstGeom prst="rect">
            <a:avLst/>
          </a:prstGeom>
          <a:noFill/>
        </p:spPr>
        <p:txBody>
          <a:bodyPr wrap="square" rtlCol="0">
            <a:spAutoFit/>
          </a:bodyPr>
          <a:lstStyle/>
          <a:p>
            <a:pPr algn="ctr"/>
            <a:r>
              <a:rPr lang="en-GB" sz="1463" b="1" dirty="0">
                <a:solidFill>
                  <a:srgbClr val="0B5196"/>
                </a:solidFill>
                <a:latin typeface="Century Gothic" panose="020B0502020202020204" pitchFamily="34" charset="0"/>
              </a:rPr>
              <a:t>KAP</a:t>
            </a:r>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ASSESSMENT PYRAMID</a:t>
            </a:r>
            <a:endParaRPr lang="en-GB" sz="1300" b="0" dirty="0">
              <a:solidFill>
                <a:schemeClr val="bg1"/>
              </a:solidFill>
            </a:endParaRPr>
          </a:p>
        </p:txBody>
      </p:sp>
      <p:pic>
        <p:nvPicPr>
          <p:cNvPr id="50" name="Picture 49"/>
          <p:cNvPicPr>
            <a:picLocks noChangeAspect="1"/>
          </p:cNvPicPr>
          <p:nvPr/>
        </p:nvPicPr>
        <p:blipFill rotWithShape="1">
          <a:blip r:embed="rId3"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Tree>
    <p:extLst>
      <p:ext uri="{BB962C8B-B14F-4D97-AF65-F5344CB8AC3E}">
        <p14:creationId xmlns:p14="http://schemas.microsoft.com/office/powerpoint/2010/main" val="3447130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LT T&amp;L Framewor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0763" t="33990" b="15169"/>
          <a:stretch/>
        </p:blipFill>
        <p:spPr>
          <a:xfrm>
            <a:off x="10576" y="-1"/>
            <a:ext cx="6149718" cy="6451601"/>
          </a:xfrm>
          <a:prstGeom prst="rect">
            <a:avLst/>
          </a:prstGeom>
        </p:spPr>
      </p:pic>
      <p:sp>
        <p:nvSpPr>
          <p:cNvPr id="112" name="Rounded Rectangle 111"/>
          <p:cNvSpPr/>
          <p:nvPr/>
        </p:nvSpPr>
        <p:spPr>
          <a:xfrm>
            <a:off x="5156635" y="193871"/>
            <a:ext cx="3237764" cy="510285"/>
          </a:xfrm>
          <a:prstGeom prst="roundRect">
            <a:avLst>
              <a:gd name="adj" fmla="val 34537"/>
            </a:avLst>
          </a:prstGeom>
          <a:solidFill>
            <a:srgbClr val="233C7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ARCHWAY KNOWLEDGE CURRICULUM</a:t>
            </a:r>
          </a:p>
        </p:txBody>
      </p:sp>
      <p:sp>
        <p:nvSpPr>
          <p:cNvPr id="113" name="Rounded Rectangle 112"/>
          <p:cNvSpPr/>
          <p:nvPr/>
        </p:nvSpPr>
        <p:spPr>
          <a:xfrm>
            <a:off x="5156635" y="2094389"/>
            <a:ext cx="3239208" cy="493776"/>
          </a:xfrm>
          <a:prstGeom prst="roundRect">
            <a:avLst>
              <a:gd name="adj" fmla="val 34537"/>
            </a:avLst>
          </a:prstGeom>
          <a:solidFill>
            <a:srgbClr val="9259A4"/>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CORE EXPECTATIONS</a:t>
            </a:r>
          </a:p>
        </p:txBody>
      </p:sp>
      <p:sp>
        <p:nvSpPr>
          <p:cNvPr id="114" name="Rounded Rectangle 113"/>
          <p:cNvSpPr/>
          <p:nvPr/>
        </p:nvSpPr>
        <p:spPr>
          <a:xfrm>
            <a:off x="5153190" y="3389290"/>
            <a:ext cx="3237764" cy="482475"/>
          </a:xfrm>
          <a:prstGeom prst="roundRect">
            <a:avLst>
              <a:gd name="adj" fmla="val 34537"/>
            </a:avLst>
          </a:prstGeom>
          <a:solidFill>
            <a:srgbClr val="3985C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HIGH-IMPACT PEDAGOGY</a:t>
            </a:r>
          </a:p>
        </p:txBody>
      </p:sp>
      <p:sp>
        <p:nvSpPr>
          <p:cNvPr id="115" name="TextBox 114"/>
          <p:cNvSpPr txBox="1"/>
          <p:nvPr/>
        </p:nvSpPr>
        <p:spPr>
          <a:xfrm>
            <a:off x="5156635" y="692696"/>
            <a:ext cx="4481770" cy="1079847"/>
          </a:xfrm>
          <a:prstGeom prst="rect">
            <a:avLst/>
          </a:prstGeom>
          <a:noFill/>
        </p:spPr>
        <p:txBody>
          <a:bodyPr wrap="square" rtlCol="0">
            <a:spAutoFit/>
          </a:bodyPr>
          <a:lstStyle/>
          <a:p>
            <a:r>
              <a:rPr lang="en-GB" sz="1056" dirty="0"/>
              <a:t>The acquisition, retention and application of knowledge is the driving, underpinning philosophy of teaching and learning at Archway Learning Trust. Our knowledge curriculum is detailed, sequenced and mapped deliberately and coherently. Retention and retrieval is embedded and integral to the curriculum. Teachers deliver the knowledge curriculum and adapt the lessons to meet the specific needs of their classes</a:t>
            </a:r>
            <a:r>
              <a:rPr lang="en-GB" sz="1138" dirty="0"/>
              <a:t>.</a:t>
            </a:r>
          </a:p>
        </p:txBody>
      </p:sp>
      <p:sp>
        <p:nvSpPr>
          <p:cNvPr id="116" name="TextBox 115"/>
          <p:cNvSpPr txBox="1"/>
          <p:nvPr/>
        </p:nvSpPr>
        <p:spPr>
          <a:xfrm>
            <a:off x="5153191" y="2589288"/>
            <a:ext cx="4454893" cy="579774"/>
          </a:xfrm>
          <a:prstGeom prst="rect">
            <a:avLst/>
          </a:prstGeom>
          <a:noFill/>
        </p:spPr>
        <p:txBody>
          <a:bodyPr wrap="square" rtlCol="0">
            <a:spAutoFit/>
          </a:bodyPr>
          <a:lstStyle/>
          <a:p>
            <a:pPr>
              <a:spcAft>
                <a:spcPts val="488"/>
              </a:spcAft>
            </a:pPr>
            <a:r>
              <a:rPr lang="en-GB" sz="1056" dirty="0"/>
              <a:t>Our core expectations can be seen in every lesson, every day, everywhere within the Trust. They ensure the conditions for learning are optimised and allow teachers to focus on providing high-impact pedagogy. </a:t>
            </a:r>
          </a:p>
        </p:txBody>
      </p:sp>
      <p:sp>
        <p:nvSpPr>
          <p:cNvPr id="117" name="TextBox 116"/>
          <p:cNvSpPr txBox="1"/>
          <p:nvPr/>
        </p:nvSpPr>
        <p:spPr>
          <a:xfrm>
            <a:off x="5179189" y="3921306"/>
            <a:ext cx="4459104" cy="579774"/>
          </a:xfrm>
          <a:prstGeom prst="rect">
            <a:avLst/>
          </a:prstGeom>
          <a:noFill/>
        </p:spPr>
        <p:txBody>
          <a:bodyPr wrap="square" rtlCol="0">
            <a:spAutoFit/>
          </a:bodyPr>
          <a:lstStyle/>
          <a:p>
            <a:pPr>
              <a:spcAft>
                <a:spcPts val="488"/>
              </a:spcAft>
            </a:pPr>
            <a:r>
              <a:rPr lang="en-GB" sz="1056" dirty="0"/>
              <a:t>These evidence-informed, practical strategies build and secure powerful knowledge for our students. Our teachers plan their lessons with a clear focus on these high-impact strategies. </a:t>
            </a:r>
          </a:p>
        </p:txBody>
      </p:sp>
      <p:sp>
        <p:nvSpPr>
          <p:cNvPr id="118" name="Rounded Rectangle 117"/>
          <p:cNvSpPr/>
          <p:nvPr/>
        </p:nvSpPr>
        <p:spPr>
          <a:xfrm>
            <a:off x="5163155" y="4744144"/>
            <a:ext cx="3237764" cy="482475"/>
          </a:xfrm>
          <a:prstGeom prst="roundRect">
            <a:avLst>
              <a:gd name="adj" fmla="val 34537"/>
            </a:avLst>
          </a:prstGeom>
          <a:solidFill>
            <a:srgbClr val="FFEC9B"/>
          </a:solidFill>
          <a:ln w="3175">
            <a:solidFill>
              <a:schemeClr val="tx1"/>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solidFill>
                  <a:schemeClr val="tx1"/>
                </a:solidFill>
              </a:rPr>
              <a:t>RESEARCH-INFORMED INNOVATION</a:t>
            </a:r>
          </a:p>
        </p:txBody>
      </p:sp>
      <p:sp>
        <p:nvSpPr>
          <p:cNvPr id="119" name="TextBox 118"/>
          <p:cNvSpPr txBox="1"/>
          <p:nvPr/>
        </p:nvSpPr>
        <p:spPr>
          <a:xfrm>
            <a:off x="5157828" y="5272751"/>
            <a:ext cx="4468907" cy="742254"/>
          </a:xfrm>
          <a:prstGeom prst="rect">
            <a:avLst/>
          </a:prstGeom>
          <a:noFill/>
        </p:spPr>
        <p:txBody>
          <a:bodyPr wrap="square" rtlCol="0">
            <a:spAutoFit/>
          </a:bodyPr>
          <a:lstStyle/>
          <a:p>
            <a:pPr>
              <a:spcAft>
                <a:spcPts val="488"/>
              </a:spcAft>
            </a:pPr>
            <a:r>
              <a:rPr lang="en-GB" sz="1056" dirty="0"/>
              <a:t>We are passionate about enriching our teaching and learning with research-informed innovation into effective teaching and learning. Our teachers read, watch, listen to and engage in vibrant learning opportunities within and beyond the Trust, trialling, developing and sharing innovative practice.</a:t>
            </a:r>
          </a:p>
        </p:txBody>
      </p:sp>
      <p:sp>
        <p:nvSpPr>
          <p:cNvPr id="120" name="Rectangle 119"/>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21" name="Chevron 120"/>
          <p:cNvSpPr/>
          <p:nvPr/>
        </p:nvSpPr>
        <p:spPr>
          <a:xfrm>
            <a:off x="1537494" y="6281396"/>
            <a:ext cx="6853460"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TEACHING AND LEARNING FRAMEWORK</a:t>
            </a:r>
            <a:endParaRPr lang="en-GB" sz="1300" b="0" dirty="0">
              <a:solidFill>
                <a:schemeClr val="bg1"/>
              </a:solidFill>
            </a:endParaRPr>
          </a:p>
        </p:txBody>
      </p:sp>
      <p:pic>
        <p:nvPicPr>
          <p:cNvPr id="122" name="Picture 121"/>
          <p:cNvPicPr>
            <a:picLocks noChangeAspect="1"/>
          </p:cNvPicPr>
          <p:nvPr/>
        </p:nvPicPr>
        <p:blipFill rotWithShape="1">
          <a:blip r:embed="rId3"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Tree>
    <p:extLst>
      <p:ext uri="{BB962C8B-B14F-4D97-AF65-F5344CB8AC3E}">
        <p14:creationId xmlns:p14="http://schemas.microsoft.com/office/powerpoint/2010/main" val="2276508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764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Entrance and Exit WW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DFA1A3-2E3A-AAA8-D01C-E9FA15C7AC29}"/>
              </a:ext>
            </a:extLst>
          </p:cNvPr>
          <p:cNvPicPr>
            <a:picLocks noChangeAspect="1"/>
          </p:cNvPicPr>
          <p:nvPr userDrawn="1"/>
        </p:nvPicPr>
        <p:blipFill>
          <a:blip r:embed="rId2"/>
          <a:stretch>
            <a:fillRect/>
          </a:stretch>
        </p:blipFill>
        <p:spPr>
          <a:xfrm>
            <a:off x="99859" y="95252"/>
            <a:ext cx="9706283" cy="6667497"/>
          </a:xfrm>
          <a:prstGeom prst="rect">
            <a:avLst/>
          </a:prstGeom>
        </p:spPr>
      </p:pic>
    </p:spTree>
    <p:extLst>
      <p:ext uri="{BB962C8B-B14F-4D97-AF65-F5344CB8AC3E}">
        <p14:creationId xmlns:p14="http://schemas.microsoft.com/office/powerpoint/2010/main" val="23802839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Entrance slide">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5072" y="147180"/>
            <a:ext cx="9535856" cy="6563641"/>
          </a:xfrm>
          <a:prstGeom prst="rect">
            <a:avLst/>
          </a:prstGeom>
        </p:spPr>
      </p:pic>
    </p:spTree>
    <p:extLst>
      <p:ext uri="{BB962C8B-B14F-4D97-AF65-F5344CB8AC3E}">
        <p14:creationId xmlns:p14="http://schemas.microsoft.com/office/powerpoint/2010/main" val="8281669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Lesson exit">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96683" y="147180"/>
            <a:ext cx="9512635" cy="6563641"/>
          </a:xfrm>
          <a:prstGeom prst="rect">
            <a:avLst/>
          </a:prstGeom>
        </p:spPr>
      </p:pic>
    </p:spTree>
    <p:extLst>
      <p:ext uri="{BB962C8B-B14F-4D97-AF65-F5344CB8AC3E}">
        <p14:creationId xmlns:p14="http://schemas.microsoft.com/office/powerpoint/2010/main" val="20535493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25" name="TextBox 24"/>
          <p:cNvSpPr txBox="1"/>
          <p:nvPr/>
        </p:nvSpPr>
        <p:spPr>
          <a:xfrm>
            <a:off x="247649" y="1229340"/>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3" name="TextBox 32"/>
          <p:cNvSpPr txBox="1"/>
          <p:nvPr/>
        </p:nvSpPr>
        <p:spPr>
          <a:xfrm>
            <a:off x="3459814" y="1229339"/>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4" name="TextBox 33"/>
          <p:cNvSpPr txBox="1"/>
          <p:nvPr/>
        </p:nvSpPr>
        <p:spPr>
          <a:xfrm>
            <a:off x="6679263" y="1235972"/>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6" name="TextBox 25"/>
          <p:cNvSpPr txBox="1"/>
          <p:nvPr/>
        </p:nvSpPr>
        <p:spPr>
          <a:xfrm>
            <a:off x="247649"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Long-term Learning</a:t>
            </a:r>
            <a:endParaRPr lang="en-GB" sz="1950">
              <a:solidFill>
                <a:schemeClr val="bg1"/>
              </a:solidFill>
            </a:endParaRPr>
          </a:p>
        </p:txBody>
      </p:sp>
      <p:sp>
        <p:nvSpPr>
          <p:cNvPr id="36" name="TextBox 35"/>
          <p:cNvSpPr txBox="1"/>
          <p:nvPr/>
        </p:nvSpPr>
        <p:spPr>
          <a:xfrm>
            <a:off x="3468476"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Related Learning</a:t>
            </a:r>
            <a:endParaRPr lang="en-GB" sz="1950">
              <a:solidFill>
                <a:schemeClr val="bg1"/>
              </a:solidFill>
            </a:endParaRPr>
          </a:p>
        </p:txBody>
      </p:sp>
      <p:sp>
        <p:nvSpPr>
          <p:cNvPr id="37" name="TextBox 36"/>
          <p:cNvSpPr txBox="1"/>
          <p:nvPr/>
        </p:nvSpPr>
        <p:spPr>
          <a:xfrm>
            <a:off x="6693830"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From Independent Learning </a:t>
            </a:r>
          </a:p>
        </p:txBody>
      </p:sp>
      <p:sp>
        <p:nvSpPr>
          <p:cNvPr id="50" name="Text Placeholder 30"/>
          <p:cNvSpPr>
            <a:spLocks noGrp="1"/>
          </p:cNvSpPr>
          <p:nvPr>
            <p:ph type="body" sz="quarter" idx="11"/>
          </p:nvPr>
        </p:nvSpPr>
        <p:spPr>
          <a:xfrm>
            <a:off x="345329" y="1791633"/>
            <a:ext cx="2823134"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3554622" y="1790543"/>
            <a:ext cx="2823134"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6773433" y="1791633"/>
            <a:ext cx="2823134"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91090" y="5934642"/>
            <a:ext cx="9705652" cy="392415"/>
          </a:xfrm>
          <a:prstGeom prst="rect">
            <a:avLst/>
          </a:prstGeom>
          <a:noFill/>
        </p:spPr>
        <p:txBody>
          <a:bodyPr wrap="square" rtlCol="0">
            <a:spAutoFit/>
          </a:bodyPr>
          <a:lstStyle/>
          <a:p>
            <a:pPr algn="ctr"/>
            <a:r>
              <a:rPr lang="en-GB" sz="1950" i="1">
                <a:solidFill>
                  <a:srgbClr val="002060"/>
                </a:solidFill>
              </a:rPr>
              <a:t>Retrieve from memory</a:t>
            </a:r>
            <a:r>
              <a:rPr lang="en-GB" sz="1950" i="1" baseline="0">
                <a:solidFill>
                  <a:srgbClr val="002060"/>
                </a:solidFill>
              </a:rPr>
              <a:t> without </a:t>
            </a:r>
            <a:r>
              <a:rPr lang="en-GB" sz="1950" i="1">
                <a:solidFill>
                  <a:srgbClr val="002060"/>
                </a:solidFill>
              </a:rPr>
              <a:t>prompts or discussion.</a:t>
            </a:r>
            <a:r>
              <a:rPr lang="en-GB" sz="1950" i="1" baseline="0">
                <a:solidFill>
                  <a:srgbClr val="002060"/>
                </a:solidFill>
              </a:rPr>
              <a:t> Y</a:t>
            </a:r>
            <a:r>
              <a:rPr lang="en-GB" sz="1950" i="1">
                <a:solidFill>
                  <a:srgbClr val="002060"/>
                </a:solidFill>
              </a:rPr>
              <a:t>ou must write something for</a:t>
            </a:r>
            <a:r>
              <a:rPr lang="en-GB" sz="1950" i="1" baseline="0">
                <a:solidFill>
                  <a:srgbClr val="002060"/>
                </a:solidFill>
              </a:rPr>
              <a:t> each.</a:t>
            </a:r>
            <a:endParaRPr lang="en-GB" sz="1950" i="1">
              <a:solidFill>
                <a:srgbClr val="002060"/>
              </a:solidFill>
            </a:endParaRPr>
          </a:p>
        </p:txBody>
      </p:sp>
      <p:sp>
        <p:nvSpPr>
          <p:cNvPr id="24" name="TextBox 23"/>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8"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45" name="Rectangle 4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47" name="Pentagon 4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48" name="Chevron 4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49" name="Chevron 4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3" name="Chevron 5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1404217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paced retrieval no title">
    <p:spTree>
      <p:nvGrpSpPr>
        <p:cNvPr id="1" name=""/>
        <p:cNvGrpSpPr/>
        <p:nvPr/>
      </p:nvGrpSpPr>
      <p:grpSpPr>
        <a:xfrm>
          <a:off x="0" y="0"/>
          <a:ext cx="0" cy="0"/>
          <a:chOff x="0" y="0"/>
          <a:chExt cx="0" cy="0"/>
        </a:xfrm>
      </p:grpSpPr>
      <p:sp>
        <p:nvSpPr>
          <p:cNvPr id="25" name="TextBox 24"/>
          <p:cNvSpPr txBox="1"/>
          <p:nvPr/>
        </p:nvSpPr>
        <p:spPr>
          <a:xfrm>
            <a:off x="233083"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6" name="TextBox 25"/>
          <p:cNvSpPr txBox="1"/>
          <p:nvPr/>
        </p:nvSpPr>
        <p:spPr>
          <a:xfrm>
            <a:off x="219520"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Long-term Learning</a:t>
            </a:r>
            <a:endParaRPr lang="en-GB" sz="1950">
              <a:solidFill>
                <a:schemeClr val="bg1"/>
              </a:solidFill>
            </a:endParaRPr>
          </a:p>
        </p:txBody>
      </p:sp>
      <p:sp>
        <p:nvSpPr>
          <p:cNvPr id="50" name="Text Placeholder 30"/>
          <p:cNvSpPr>
            <a:spLocks noGrp="1"/>
          </p:cNvSpPr>
          <p:nvPr>
            <p:ph type="body" sz="quarter" idx="11"/>
          </p:nvPr>
        </p:nvSpPr>
        <p:spPr>
          <a:xfrm>
            <a:off x="314328"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45" name="Rectangle 4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47" name="Pentagon 4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48" name="Chevron 4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49" name="Chevron 4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3" name="Chevron 5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
        <p:nvSpPr>
          <p:cNvPr id="2" name="TextBox 1">
            <a:extLst>
              <a:ext uri="{FF2B5EF4-FFF2-40B4-BE49-F238E27FC236}">
                <a16:creationId xmlns:a16="http://schemas.microsoft.com/office/drawing/2014/main" id="{FDA86B50-68EA-8E2A-58D2-357291844027}"/>
              </a:ext>
            </a:extLst>
          </p:cNvPr>
          <p:cNvSpPr txBox="1"/>
          <p:nvPr userDrawn="1"/>
        </p:nvSpPr>
        <p:spPr>
          <a:xfrm>
            <a:off x="3449075"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 name="TextBox 2">
            <a:extLst>
              <a:ext uri="{FF2B5EF4-FFF2-40B4-BE49-F238E27FC236}">
                <a16:creationId xmlns:a16="http://schemas.microsoft.com/office/drawing/2014/main" id="{7D28B8B5-863B-9301-AEBC-1868D2B215E6}"/>
              </a:ext>
            </a:extLst>
          </p:cNvPr>
          <p:cNvSpPr txBox="1"/>
          <p:nvPr userDrawn="1"/>
        </p:nvSpPr>
        <p:spPr>
          <a:xfrm>
            <a:off x="3435512"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Related Learning</a:t>
            </a:r>
            <a:endParaRPr lang="en-GB" sz="1950">
              <a:solidFill>
                <a:schemeClr val="bg1"/>
              </a:solidFill>
            </a:endParaRPr>
          </a:p>
        </p:txBody>
      </p:sp>
      <p:sp>
        <p:nvSpPr>
          <p:cNvPr id="4" name="Text Placeholder 30">
            <a:extLst>
              <a:ext uri="{FF2B5EF4-FFF2-40B4-BE49-F238E27FC236}">
                <a16:creationId xmlns:a16="http://schemas.microsoft.com/office/drawing/2014/main" id="{1536B4DF-CA2C-912E-C76D-2C0298CB95BA}"/>
              </a:ext>
            </a:extLst>
          </p:cNvPr>
          <p:cNvSpPr>
            <a:spLocks noGrp="1"/>
          </p:cNvSpPr>
          <p:nvPr>
            <p:ph type="body" sz="quarter" idx="12"/>
          </p:nvPr>
        </p:nvSpPr>
        <p:spPr>
          <a:xfrm>
            <a:off x="3530320"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 name="TextBox 4">
            <a:extLst>
              <a:ext uri="{FF2B5EF4-FFF2-40B4-BE49-F238E27FC236}">
                <a16:creationId xmlns:a16="http://schemas.microsoft.com/office/drawing/2014/main" id="{3F7C0670-5F26-C970-D681-3A728C0E22A9}"/>
              </a:ext>
            </a:extLst>
          </p:cNvPr>
          <p:cNvSpPr txBox="1"/>
          <p:nvPr userDrawn="1"/>
        </p:nvSpPr>
        <p:spPr>
          <a:xfrm>
            <a:off x="6645951"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6" name="TextBox 5">
            <a:extLst>
              <a:ext uri="{FF2B5EF4-FFF2-40B4-BE49-F238E27FC236}">
                <a16:creationId xmlns:a16="http://schemas.microsoft.com/office/drawing/2014/main" id="{F62BB053-62D3-74DC-430F-4D667A8E8859}"/>
              </a:ext>
            </a:extLst>
          </p:cNvPr>
          <p:cNvSpPr txBox="1"/>
          <p:nvPr userDrawn="1"/>
        </p:nvSpPr>
        <p:spPr>
          <a:xfrm>
            <a:off x="6632389"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From Independent Learning</a:t>
            </a:r>
            <a:endParaRPr lang="en-GB" sz="1950">
              <a:solidFill>
                <a:schemeClr val="bg1"/>
              </a:solidFill>
            </a:endParaRPr>
          </a:p>
        </p:txBody>
      </p:sp>
      <p:sp>
        <p:nvSpPr>
          <p:cNvPr id="7" name="Text Placeholder 30">
            <a:extLst>
              <a:ext uri="{FF2B5EF4-FFF2-40B4-BE49-F238E27FC236}">
                <a16:creationId xmlns:a16="http://schemas.microsoft.com/office/drawing/2014/main" id="{E2BB397F-49F2-383B-9BF2-929BAE2DB994}"/>
              </a:ext>
            </a:extLst>
          </p:cNvPr>
          <p:cNvSpPr>
            <a:spLocks noGrp="1"/>
          </p:cNvSpPr>
          <p:nvPr>
            <p:ph type="body" sz="quarter" idx="13"/>
          </p:nvPr>
        </p:nvSpPr>
        <p:spPr>
          <a:xfrm>
            <a:off x="6727197"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211584426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5" name="TextBox 24"/>
          <p:cNvSpPr txBox="1"/>
          <p:nvPr/>
        </p:nvSpPr>
        <p:spPr>
          <a:xfrm>
            <a:off x="247649" y="1372769"/>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345329" y="1501023"/>
            <a:ext cx="9232899"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22" name="Rectangle 21"/>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30" name="Picture 29"/>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32" name="Pentagon 31"/>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33" name="Chevron 32"/>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34" name="Chevron 33"/>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35" name="Chevron 34"/>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174775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19" name="Rectangle 18"/>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25" name="Pentagon 24"/>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30" name="Chevron 29"/>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32" name="Chevron 3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33" name="Chevron 3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3770291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4" name="Rectangle 43"/>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2409062454"/>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9449312" y="2865412"/>
            <a:ext cx="313716" cy="318172"/>
            <a:chOff x="3206569" y="2423806"/>
            <a:chExt cx="752955" cy="707366"/>
          </a:xfrm>
        </p:grpSpPr>
        <p:pic>
          <p:nvPicPr>
            <p:cNvPr id="54"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56" name="Picture 55"/>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57"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59" name="Picture 58"/>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60" name="Picture 59"/>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61" name="Picture 60"/>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62" name="Picture 61"/>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63" name="Pentagon 62"/>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64" name="Rectangle 63"/>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65" name="Rectangle 6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66" name="Picture 65"/>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67" name="Pentagon 6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68" name="Chevron 6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69" name="Chevron 6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70" name="Chevron 69"/>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9344507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ALT Instruct ">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15" name="Chevron 14"/>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16" name="Chevron 15"/>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395914302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40" name="Rectangle 39"/>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2647292837"/>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9449312" y="2865412"/>
            <a:ext cx="313716"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2" name="Pentagon 51"/>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3" name="Rectangle 52"/>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4" name="Rectangle 53"/>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56" name="Pentagon 55"/>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57" name="Chevron 56"/>
          <p:cNvSpPr/>
          <p:nvPr/>
        </p:nvSpPr>
        <p:spPr>
          <a:xfrm>
            <a:off x="2243179" y="6429002"/>
            <a:ext cx="219375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58" name="Chevron 57"/>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9" name="Chevron 58"/>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49043431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22" name="Chevron 21"/>
          <p:cNvSpPr/>
          <p:nvPr/>
        </p:nvSpPr>
        <p:spPr>
          <a:xfrm>
            <a:off x="4397322" y="6429002"/>
            <a:ext cx="219375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23" name="Chevron 2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09262587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40" name="Rectangle 39"/>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1452827472"/>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9449312" y="2865412"/>
            <a:ext cx="313716"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2" name="Pentagon 51"/>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3" name="Rectangle 52"/>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4" name="Rectangle 53"/>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56" name="Pentagon 55"/>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57" name="Chevron 56"/>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58" name="Chevron 57"/>
          <p:cNvSpPr/>
          <p:nvPr/>
        </p:nvSpPr>
        <p:spPr>
          <a:xfrm>
            <a:off x="4397322" y="6429002"/>
            <a:ext cx="219375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9" name="Chevron 58"/>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0175541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22" name="Chevron 2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23" name="Chevron 22"/>
          <p:cNvSpPr/>
          <p:nvPr/>
        </p:nvSpPr>
        <p:spPr>
          <a:xfrm>
            <a:off x="6555959" y="6429002"/>
            <a:ext cx="219375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884675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44" name="Rectangle 43"/>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1705629420"/>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9449312" y="2865412"/>
            <a:ext cx="313716" cy="318172"/>
            <a:chOff x="3206569" y="2423806"/>
            <a:chExt cx="752955" cy="707366"/>
          </a:xfrm>
        </p:grpSpPr>
        <p:pic>
          <p:nvPicPr>
            <p:cNvPr id="4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4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5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52" name="Picture 5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53" name="Picture 5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4" name="Picture 5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5" name="Picture 5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6" name="Pentagon 5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7" name="Rectangle 56"/>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8" name="Rectangle 57"/>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9" name="Picture 58"/>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60" name="Pentagon 59"/>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61" name="Chevron 60"/>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62" name="Chevron 6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63" name="Chevron 62"/>
          <p:cNvSpPr/>
          <p:nvPr/>
        </p:nvSpPr>
        <p:spPr>
          <a:xfrm>
            <a:off x="6555959" y="6429002"/>
            <a:ext cx="219375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5456199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4650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CCC7D63C-E7F9-0F76-343A-2440593D2970}"/>
              </a:ext>
            </a:extLst>
          </p:cNvPr>
          <p:cNvSpPr/>
          <p:nvPr userDrawn="1"/>
        </p:nvSpPr>
        <p:spPr>
          <a:xfrm>
            <a:off x="294085" y="5458735"/>
            <a:ext cx="9281714" cy="100133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8" name="Rectangle: Rounded Corners 37">
            <a:extLst>
              <a:ext uri="{FF2B5EF4-FFF2-40B4-BE49-F238E27FC236}">
                <a16:creationId xmlns:a16="http://schemas.microsoft.com/office/drawing/2014/main" id="{901768EB-F049-510B-0513-1F28DD2BE6EB}"/>
              </a:ext>
            </a:extLst>
          </p:cNvPr>
          <p:cNvSpPr/>
          <p:nvPr userDrawn="1"/>
        </p:nvSpPr>
        <p:spPr>
          <a:xfrm>
            <a:off x="342240" y="5525775"/>
            <a:ext cx="1611443"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 name="Rectangle: Rounded Corners 3">
            <a:extLst>
              <a:ext uri="{FF2B5EF4-FFF2-40B4-BE49-F238E27FC236}">
                <a16:creationId xmlns:a16="http://schemas.microsoft.com/office/drawing/2014/main" id="{9120BE04-E974-C01D-4D3C-152ABA7BC224}"/>
              </a:ext>
            </a:extLst>
          </p:cNvPr>
          <p:cNvSpPr/>
          <p:nvPr userDrawn="1"/>
        </p:nvSpPr>
        <p:spPr>
          <a:xfrm>
            <a:off x="3549650" y="965200"/>
            <a:ext cx="28067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7" name="Rectangle: Rounded Corners 6">
            <a:extLst>
              <a:ext uri="{FF2B5EF4-FFF2-40B4-BE49-F238E27FC236}">
                <a16:creationId xmlns:a16="http://schemas.microsoft.com/office/drawing/2014/main" id="{03892EC6-3F79-1104-DB35-3C4DDA47B543}"/>
              </a:ext>
            </a:extLst>
          </p:cNvPr>
          <p:cNvSpPr/>
          <p:nvPr userDrawn="1"/>
        </p:nvSpPr>
        <p:spPr>
          <a:xfrm>
            <a:off x="294085" y="941631"/>
            <a:ext cx="2806700" cy="434681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8" name="Rectangle: Rounded Corners 7">
            <a:extLst>
              <a:ext uri="{FF2B5EF4-FFF2-40B4-BE49-F238E27FC236}">
                <a16:creationId xmlns:a16="http://schemas.microsoft.com/office/drawing/2014/main" id="{CC6CCD52-E29D-32BC-1629-27FCF6ECED4D}"/>
              </a:ext>
            </a:extLst>
          </p:cNvPr>
          <p:cNvSpPr/>
          <p:nvPr userDrawn="1"/>
        </p:nvSpPr>
        <p:spPr>
          <a:xfrm>
            <a:off x="6769100" y="973668"/>
            <a:ext cx="28067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9" name="Rectangle: Rounded Corners 8">
            <a:extLst>
              <a:ext uri="{FF2B5EF4-FFF2-40B4-BE49-F238E27FC236}">
                <a16:creationId xmlns:a16="http://schemas.microsoft.com/office/drawing/2014/main" id="{C1B7BAB8-631D-8A79-A519-CAEFCC2ADF9F}"/>
              </a:ext>
            </a:extLst>
          </p:cNvPr>
          <p:cNvSpPr/>
          <p:nvPr userDrawn="1"/>
        </p:nvSpPr>
        <p:spPr>
          <a:xfrm>
            <a:off x="342239" y="1033763"/>
            <a:ext cx="2720946" cy="2987199"/>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icture Placeholder 10">
            <a:extLst>
              <a:ext uri="{FF2B5EF4-FFF2-40B4-BE49-F238E27FC236}">
                <a16:creationId xmlns:a16="http://schemas.microsoft.com/office/drawing/2014/main" id="{01A2A216-C44D-30FF-B511-2B57F8008AD8}"/>
              </a:ext>
            </a:extLst>
          </p:cNvPr>
          <p:cNvSpPr>
            <a:spLocks noGrp="1"/>
          </p:cNvSpPr>
          <p:nvPr>
            <p:ph type="pic" sz="quarter" idx="10"/>
          </p:nvPr>
        </p:nvSpPr>
        <p:spPr>
          <a:xfrm>
            <a:off x="656530" y="1397531"/>
            <a:ext cx="2154039" cy="2321291"/>
          </a:xfrm>
          <a:prstGeom prst="rect">
            <a:avLst/>
          </a:prstGeom>
        </p:spPr>
        <p:txBody>
          <a:bodyPr/>
          <a:lstStyle/>
          <a:p>
            <a:endParaRPr lang="en-GB"/>
          </a:p>
        </p:txBody>
      </p:sp>
      <p:sp>
        <p:nvSpPr>
          <p:cNvPr id="12" name="Rectangle: Rounded Corners 11">
            <a:extLst>
              <a:ext uri="{FF2B5EF4-FFF2-40B4-BE49-F238E27FC236}">
                <a16:creationId xmlns:a16="http://schemas.microsoft.com/office/drawing/2014/main" id="{93292BDF-D3C2-3439-5D56-345A596B67D4}"/>
              </a:ext>
            </a:extLst>
          </p:cNvPr>
          <p:cNvSpPr/>
          <p:nvPr userDrawn="1"/>
        </p:nvSpPr>
        <p:spPr>
          <a:xfrm>
            <a:off x="3608124" y="1033763"/>
            <a:ext cx="2701363"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3" name="Rectangle: Rounded Corners 12">
            <a:extLst>
              <a:ext uri="{FF2B5EF4-FFF2-40B4-BE49-F238E27FC236}">
                <a16:creationId xmlns:a16="http://schemas.microsoft.com/office/drawing/2014/main" id="{732D75EA-3EC4-839C-A911-35977254A2CB}"/>
              </a:ext>
            </a:extLst>
          </p:cNvPr>
          <p:cNvSpPr/>
          <p:nvPr userDrawn="1"/>
        </p:nvSpPr>
        <p:spPr>
          <a:xfrm>
            <a:off x="330199" y="177800"/>
            <a:ext cx="9245600" cy="58420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6" name="Text Placeholder 15">
            <a:extLst>
              <a:ext uri="{FF2B5EF4-FFF2-40B4-BE49-F238E27FC236}">
                <a16:creationId xmlns:a16="http://schemas.microsoft.com/office/drawing/2014/main" id="{D9CAC6CD-3D64-C5ED-6D1A-22E06AA17A5F}"/>
              </a:ext>
            </a:extLst>
          </p:cNvPr>
          <p:cNvSpPr>
            <a:spLocks noGrp="1"/>
          </p:cNvSpPr>
          <p:nvPr>
            <p:ph type="body" sz="quarter" idx="11" hasCustomPrompt="1"/>
          </p:nvPr>
        </p:nvSpPr>
        <p:spPr>
          <a:xfrm>
            <a:off x="377925" y="195263"/>
            <a:ext cx="9129514" cy="550116"/>
          </a:xfrm>
          <a:prstGeom prst="rect">
            <a:avLst/>
          </a:prstGeom>
        </p:spPr>
        <p:txBody>
          <a:bodyPr/>
          <a:lstStyle>
            <a:lvl1pPr algn="ctr">
              <a:buNone/>
              <a:defRPr>
                <a:solidFill>
                  <a:schemeClr val="bg1"/>
                </a:solidFill>
                <a:latin typeface="Comic Sans MS" panose="030F0702030302020204" pitchFamily="66" charset="0"/>
              </a:defRPr>
            </a:lvl1pPr>
          </a:lstStyle>
          <a:p>
            <a:pPr lvl="0"/>
            <a:r>
              <a:rPr lang="en-GB"/>
              <a:t>Click to enter Career</a:t>
            </a:r>
          </a:p>
        </p:txBody>
      </p:sp>
      <p:sp>
        <p:nvSpPr>
          <p:cNvPr id="29" name="Rectangle: Rounded Corners 28">
            <a:extLst>
              <a:ext uri="{FF2B5EF4-FFF2-40B4-BE49-F238E27FC236}">
                <a16:creationId xmlns:a16="http://schemas.microsoft.com/office/drawing/2014/main" id="{16EF73D4-89F9-F4D5-CC5E-E24C8C6BB01A}"/>
              </a:ext>
            </a:extLst>
          </p:cNvPr>
          <p:cNvSpPr/>
          <p:nvPr userDrawn="1"/>
        </p:nvSpPr>
        <p:spPr>
          <a:xfrm>
            <a:off x="6823273" y="1033763"/>
            <a:ext cx="2684167"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0" name="TextBox 29">
            <a:extLst>
              <a:ext uri="{FF2B5EF4-FFF2-40B4-BE49-F238E27FC236}">
                <a16:creationId xmlns:a16="http://schemas.microsoft.com/office/drawing/2014/main" id="{C446152E-FCD3-1FA9-7447-7BC37B1B711A}"/>
              </a:ext>
            </a:extLst>
          </p:cNvPr>
          <p:cNvSpPr txBox="1"/>
          <p:nvPr userDrawn="1"/>
        </p:nvSpPr>
        <p:spPr>
          <a:xfrm>
            <a:off x="7312554" y="1368200"/>
            <a:ext cx="1719792" cy="317459"/>
          </a:xfrm>
          <a:prstGeom prst="rect">
            <a:avLst/>
          </a:prstGeom>
          <a:noFill/>
        </p:spPr>
        <p:txBody>
          <a:bodyPr wrap="square" rtlCol="0">
            <a:spAutoFit/>
          </a:bodyPr>
          <a:lstStyle/>
          <a:p>
            <a:pPr algn="ctr"/>
            <a:r>
              <a:rPr lang="en-GB" sz="1463">
                <a:solidFill>
                  <a:srgbClr val="002060"/>
                </a:solidFill>
                <a:latin typeface="Comic Sans MS" panose="030F0702030302020204" pitchFamily="66" charset="0"/>
              </a:rPr>
              <a:t>Maths Used</a:t>
            </a:r>
          </a:p>
        </p:txBody>
      </p:sp>
      <p:sp>
        <p:nvSpPr>
          <p:cNvPr id="31" name="Text Placeholder 24">
            <a:extLst>
              <a:ext uri="{FF2B5EF4-FFF2-40B4-BE49-F238E27FC236}">
                <a16:creationId xmlns:a16="http://schemas.microsoft.com/office/drawing/2014/main" id="{4431CA26-63B2-0BF1-EEC5-D5110174592A}"/>
              </a:ext>
            </a:extLst>
          </p:cNvPr>
          <p:cNvSpPr>
            <a:spLocks noGrp="1"/>
          </p:cNvSpPr>
          <p:nvPr>
            <p:ph type="body" sz="quarter" idx="16" hasCustomPrompt="1"/>
          </p:nvPr>
        </p:nvSpPr>
        <p:spPr>
          <a:xfrm>
            <a:off x="6978914" y="1974864"/>
            <a:ext cx="2387071" cy="442912"/>
          </a:xfrm>
          <a:prstGeom prst="rect">
            <a:avLst/>
          </a:prstGeom>
        </p:spPr>
        <p:txBody>
          <a:bodyPr/>
          <a:lstStyle>
            <a:lvl1pPr>
              <a:buFont typeface="Arial" panose="020B0604020202020204" pitchFamily="34" charset="0"/>
              <a:buChar char="•"/>
              <a:defRPr sz="1300">
                <a:solidFill>
                  <a:srgbClr val="002060"/>
                </a:solidFill>
                <a:latin typeface="Comic Sans MS" panose="030F0702030302020204" pitchFamily="66" charset="0"/>
              </a:defRPr>
            </a:lvl1pPr>
          </a:lstStyle>
          <a:p>
            <a:pPr lvl="0"/>
            <a:r>
              <a:rPr lang="en-GB"/>
              <a:t>Click to add bullet points</a:t>
            </a:r>
          </a:p>
        </p:txBody>
      </p:sp>
      <p:sp>
        <p:nvSpPr>
          <p:cNvPr id="32" name="Rectangle: Rounded Corners 31">
            <a:extLst>
              <a:ext uri="{FF2B5EF4-FFF2-40B4-BE49-F238E27FC236}">
                <a16:creationId xmlns:a16="http://schemas.microsoft.com/office/drawing/2014/main" id="{B252F1DF-DC99-BDFE-9BDD-15E7E81000D6}"/>
              </a:ext>
            </a:extLst>
          </p:cNvPr>
          <p:cNvSpPr/>
          <p:nvPr userDrawn="1"/>
        </p:nvSpPr>
        <p:spPr>
          <a:xfrm>
            <a:off x="377926" y="4082589"/>
            <a:ext cx="2623892" cy="1134961"/>
          </a:xfrm>
          <a:prstGeom prst="roundRect">
            <a:avLst>
              <a:gd name="adj" fmla="val 43076"/>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3" name="TextBox 32">
            <a:extLst>
              <a:ext uri="{FF2B5EF4-FFF2-40B4-BE49-F238E27FC236}">
                <a16:creationId xmlns:a16="http://schemas.microsoft.com/office/drawing/2014/main" id="{FD20E568-93FA-915C-BBE2-8D3D2C5D27BC}"/>
              </a:ext>
            </a:extLst>
          </p:cNvPr>
          <p:cNvSpPr txBox="1"/>
          <p:nvPr userDrawn="1"/>
        </p:nvSpPr>
        <p:spPr>
          <a:xfrm>
            <a:off x="4075046" y="1397532"/>
            <a:ext cx="1719792" cy="317459"/>
          </a:xfrm>
          <a:prstGeom prst="rect">
            <a:avLst/>
          </a:prstGeom>
          <a:noFill/>
        </p:spPr>
        <p:txBody>
          <a:bodyPr wrap="square" rtlCol="0">
            <a:spAutoFit/>
          </a:bodyPr>
          <a:lstStyle/>
          <a:p>
            <a:pPr algn="ctr"/>
            <a:r>
              <a:rPr lang="en-GB" sz="1463">
                <a:solidFill>
                  <a:srgbClr val="002060"/>
                </a:solidFill>
                <a:latin typeface="Comic Sans MS" panose="030F0702030302020204" pitchFamily="66" charset="0"/>
              </a:rPr>
              <a:t>Highlights</a:t>
            </a:r>
          </a:p>
        </p:txBody>
      </p:sp>
      <p:sp>
        <p:nvSpPr>
          <p:cNvPr id="36" name="Text Placeholder 24">
            <a:extLst>
              <a:ext uri="{FF2B5EF4-FFF2-40B4-BE49-F238E27FC236}">
                <a16:creationId xmlns:a16="http://schemas.microsoft.com/office/drawing/2014/main" id="{65806C46-79E5-18E0-46A1-54BC54AB92F2}"/>
              </a:ext>
            </a:extLst>
          </p:cNvPr>
          <p:cNvSpPr>
            <a:spLocks noGrp="1"/>
          </p:cNvSpPr>
          <p:nvPr>
            <p:ph type="body" sz="quarter" idx="17" hasCustomPrompt="1"/>
          </p:nvPr>
        </p:nvSpPr>
        <p:spPr>
          <a:xfrm>
            <a:off x="3771502" y="2011313"/>
            <a:ext cx="2387071" cy="442912"/>
          </a:xfrm>
          <a:prstGeom prst="rect">
            <a:avLst/>
          </a:prstGeom>
        </p:spPr>
        <p:txBody>
          <a:bodyPr/>
          <a:lstStyle>
            <a:lvl1pPr>
              <a:buFont typeface="Arial" panose="020B0604020202020204" pitchFamily="34" charset="0"/>
              <a:buChar char="•"/>
              <a:defRPr sz="1300">
                <a:solidFill>
                  <a:srgbClr val="002060"/>
                </a:solidFill>
                <a:latin typeface="Comic Sans MS" panose="030F0702030302020204" pitchFamily="66" charset="0"/>
              </a:defRPr>
            </a:lvl1pPr>
          </a:lstStyle>
          <a:p>
            <a:pPr lvl="0"/>
            <a:r>
              <a:rPr lang="en-GB"/>
              <a:t>Click to add bullet points</a:t>
            </a:r>
          </a:p>
        </p:txBody>
      </p:sp>
      <p:sp>
        <p:nvSpPr>
          <p:cNvPr id="17" name="TextBox 16">
            <a:extLst>
              <a:ext uri="{FF2B5EF4-FFF2-40B4-BE49-F238E27FC236}">
                <a16:creationId xmlns:a16="http://schemas.microsoft.com/office/drawing/2014/main" id="{5AFE6FAA-80A6-9314-7457-E0098041B15F}"/>
              </a:ext>
            </a:extLst>
          </p:cNvPr>
          <p:cNvSpPr txBox="1"/>
          <p:nvPr userDrawn="1"/>
        </p:nvSpPr>
        <p:spPr>
          <a:xfrm>
            <a:off x="342239" y="5730499"/>
            <a:ext cx="1501378" cy="317459"/>
          </a:xfrm>
          <a:prstGeom prst="rect">
            <a:avLst/>
          </a:prstGeom>
          <a:noFill/>
        </p:spPr>
        <p:txBody>
          <a:bodyPr wrap="square" rtlCol="0">
            <a:spAutoFit/>
          </a:bodyPr>
          <a:lstStyle/>
          <a:p>
            <a:pPr algn="ctr"/>
            <a:r>
              <a:rPr lang="en-GB" sz="1463" dirty="0">
                <a:solidFill>
                  <a:srgbClr val="002060"/>
                </a:solidFill>
                <a:latin typeface="Comic Sans MS" panose="030F0702030302020204" pitchFamily="66" charset="0"/>
              </a:rPr>
              <a:t>Career Path</a:t>
            </a:r>
          </a:p>
        </p:txBody>
      </p:sp>
      <p:sp>
        <p:nvSpPr>
          <p:cNvPr id="47" name="TextBox 46">
            <a:extLst>
              <a:ext uri="{FF2B5EF4-FFF2-40B4-BE49-F238E27FC236}">
                <a16:creationId xmlns:a16="http://schemas.microsoft.com/office/drawing/2014/main" id="{23257776-B47A-C6CA-C312-80F6FB68F786}"/>
              </a:ext>
            </a:extLst>
          </p:cNvPr>
          <p:cNvSpPr txBox="1"/>
          <p:nvPr userDrawn="1"/>
        </p:nvSpPr>
        <p:spPr>
          <a:xfrm>
            <a:off x="821201" y="4159620"/>
            <a:ext cx="1719792" cy="317459"/>
          </a:xfrm>
          <a:prstGeom prst="rect">
            <a:avLst/>
          </a:prstGeom>
          <a:noFill/>
        </p:spPr>
        <p:txBody>
          <a:bodyPr wrap="square" rtlCol="0">
            <a:spAutoFit/>
          </a:bodyPr>
          <a:lstStyle/>
          <a:p>
            <a:pPr algn="ctr"/>
            <a:r>
              <a:rPr lang="en-GB" sz="1463" dirty="0">
                <a:solidFill>
                  <a:srgbClr val="002060"/>
                </a:solidFill>
                <a:latin typeface="Comic Sans MS" panose="030F0702030302020204" pitchFamily="66" charset="0"/>
              </a:rPr>
              <a:t>Average Salary</a:t>
            </a:r>
          </a:p>
        </p:txBody>
      </p:sp>
      <p:sp>
        <p:nvSpPr>
          <p:cNvPr id="48" name="Text Placeholder 24">
            <a:extLst>
              <a:ext uri="{FF2B5EF4-FFF2-40B4-BE49-F238E27FC236}">
                <a16:creationId xmlns:a16="http://schemas.microsoft.com/office/drawing/2014/main" id="{6CC3A3AC-827F-91D2-A57D-E5D6D0DAE70D}"/>
              </a:ext>
            </a:extLst>
          </p:cNvPr>
          <p:cNvSpPr>
            <a:spLocks noGrp="1"/>
          </p:cNvSpPr>
          <p:nvPr>
            <p:ph type="body" sz="quarter" idx="20" hasCustomPrompt="1"/>
          </p:nvPr>
        </p:nvSpPr>
        <p:spPr>
          <a:xfrm>
            <a:off x="509176" y="4604845"/>
            <a:ext cx="2387071" cy="442912"/>
          </a:xfrm>
          <a:prstGeom prst="rect">
            <a:avLst/>
          </a:prstGeom>
        </p:spPr>
        <p:txBody>
          <a:bodyPr/>
          <a:lstStyle>
            <a:lvl1pPr algn="ctr">
              <a:buFont typeface="Arial" panose="020B0604020202020204" pitchFamily="34" charset="0"/>
              <a:buNone/>
              <a:defRPr sz="1300">
                <a:solidFill>
                  <a:srgbClr val="002060"/>
                </a:solidFill>
                <a:latin typeface="Comic Sans MS" panose="030F0702030302020204" pitchFamily="66" charset="0"/>
              </a:defRPr>
            </a:lvl1pPr>
          </a:lstStyle>
          <a:p>
            <a:pPr lvl="0"/>
            <a:r>
              <a:rPr lang="en-GB"/>
              <a:t>Click to add salary</a:t>
            </a:r>
          </a:p>
        </p:txBody>
      </p:sp>
      <p:sp>
        <p:nvSpPr>
          <p:cNvPr id="3" name="Rectangle: Rounded Corners 2">
            <a:extLst>
              <a:ext uri="{FF2B5EF4-FFF2-40B4-BE49-F238E27FC236}">
                <a16:creationId xmlns:a16="http://schemas.microsoft.com/office/drawing/2014/main" id="{65C11AA6-7CD9-74D5-2499-E00BF8393066}"/>
              </a:ext>
            </a:extLst>
          </p:cNvPr>
          <p:cNvSpPr/>
          <p:nvPr userDrawn="1"/>
        </p:nvSpPr>
        <p:spPr>
          <a:xfrm>
            <a:off x="2004846" y="5537805"/>
            <a:ext cx="7502593"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Tree>
    <p:extLst>
      <p:ext uri="{BB962C8B-B14F-4D97-AF65-F5344CB8AC3E}">
        <p14:creationId xmlns:p14="http://schemas.microsoft.com/office/powerpoint/2010/main" val="36775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theme" Target="../theme/theme5.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207846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30" r:id="rId11"/>
    <p:sldLayoutId id="2147483716" r:id="rId12"/>
    <p:sldLayoutId id="2147483717" r:id="rId13"/>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B4240125-E44C-4956-8FAB-C26CF314FD88}" type="datetimeFigureOut">
              <a:rPr lang="en-GB" smtClean="0"/>
              <a:t>06/09/2026</a:t>
            </a:fld>
            <a:endParaRPr lang="en-GB"/>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B2FEAA4-950A-4EE0-A8B2-306E83891A1B}" type="slidenum">
              <a:rPr lang="en-GB" smtClean="0"/>
              <a:t>‹#›</a:t>
            </a:fld>
            <a:endParaRPr lang="en-GB"/>
          </a:p>
        </p:txBody>
      </p:sp>
    </p:spTree>
    <p:extLst>
      <p:ext uri="{BB962C8B-B14F-4D97-AF65-F5344CB8AC3E}">
        <p14:creationId xmlns:p14="http://schemas.microsoft.com/office/powerpoint/2010/main" val="30350586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B4240125-E44C-4956-8FAB-C26CF314FD88}" type="datetimeFigureOut">
              <a:rPr lang="en-GB" smtClean="0"/>
              <a:t>06/09/2026</a:t>
            </a:fld>
            <a:endParaRPr lang="en-GB"/>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B2FEAA4-950A-4EE0-A8B2-306E83891A1B}" type="slidenum">
              <a:rPr lang="en-GB" smtClean="0"/>
              <a:t>‹#›</a:t>
            </a:fld>
            <a:endParaRPr lang="en-GB"/>
          </a:p>
        </p:txBody>
      </p:sp>
    </p:spTree>
    <p:extLst>
      <p:ext uri="{BB962C8B-B14F-4D97-AF65-F5344CB8AC3E}">
        <p14:creationId xmlns:p14="http://schemas.microsoft.com/office/powerpoint/2010/main" val="216245445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9505174"/>
      </p:ext>
    </p:extLst>
  </p:cSld>
  <p:clrMap bg1="lt1" tx1="dk1" bg2="lt2" tx2="dk2" accent1="accent1" accent2="accent2" accent3="accent3" accent4="accent4" accent5="accent5" accent6="accent6" hlink="hlink" folHlink="folHlink"/>
  <p:sldLayoutIdLst>
    <p:sldLayoutId id="214748374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2109920"/>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 id="2147483758" r:id="rId16"/>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34C2A7-FE6D-0AA3-3DFF-305AA3A20615}"/>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8232892-4A2D-BA3B-EDF5-6BFA2FCAD3B2}"/>
              </a:ext>
            </a:extLst>
          </p:cNvPr>
          <p:cNvSpPr>
            <a:spLocks noGrp="1"/>
          </p:cNvSpPr>
          <p:nvPr>
            <p:ph type="body" sz="quarter" idx="11"/>
          </p:nvPr>
        </p:nvSpPr>
        <p:spPr/>
        <p:txBody>
          <a:bodyPr lIns="74295" tIns="37148" rIns="74295" bIns="37148" anchor="t"/>
          <a:lstStyle/>
          <a:p>
            <a:pPr marL="185222" indent="-185222"/>
            <a:r>
              <a:rPr lang="en-GB">
                <a:latin typeface="Comic Sans MS"/>
              </a:rPr>
              <a:t>Finance Director of ASDA</a:t>
            </a:r>
            <a:endParaRPr lang="en-GB"/>
          </a:p>
        </p:txBody>
      </p:sp>
      <p:sp>
        <p:nvSpPr>
          <p:cNvPr id="4" name="Text Placeholder 3">
            <a:extLst>
              <a:ext uri="{FF2B5EF4-FFF2-40B4-BE49-F238E27FC236}">
                <a16:creationId xmlns:a16="http://schemas.microsoft.com/office/drawing/2014/main" id="{ADAACAF8-83DE-AD50-3CF2-1E7ABFF76011}"/>
              </a:ext>
            </a:extLst>
          </p:cNvPr>
          <p:cNvSpPr>
            <a:spLocks noGrp="1"/>
          </p:cNvSpPr>
          <p:nvPr>
            <p:ph type="body" sz="quarter" idx="16"/>
          </p:nvPr>
        </p:nvSpPr>
        <p:spPr/>
        <p:txBody>
          <a:bodyPr lIns="74295" tIns="37148" rIns="74295" bIns="37148" anchor="t"/>
          <a:lstStyle/>
          <a:p>
            <a:pPr marL="185222" indent="-185222"/>
            <a:r>
              <a:rPr lang="en-GB">
                <a:latin typeface="Comic Sans MS"/>
              </a:rPr>
              <a:t>Ensure the business has realistic budgets i.e. how much money we make and spend, measure progress to make sure we make a profit.</a:t>
            </a:r>
          </a:p>
          <a:p>
            <a:pPr marL="185222" indent="-185222"/>
            <a:r>
              <a:rPr lang="en-GB">
                <a:latin typeface="Comic Sans MS"/>
              </a:rPr>
              <a:t>Calculating profit margins</a:t>
            </a:r>
          </a:p>
          <a:p>
            <a:pPr marL="185222" indent="-185222"/>
            <a:r>
              <a:rPr lang="en-GB">
                <a:latin typeface="Comic Sans MS"/>
              </a:rPr>
              <a:t>Predicting what cash there will be in the bank in the future </a:t>
            </a:r>
          </a:p>
        </p:txBody>
      </p:sp>
      <p:sp>
        <p:nvSpPr>
          <p:cNvPr id="5" name="Text Placeholder 4">
            <a:extLst>
              <a:ext uri="{FF2B5EF4-FFF2-40B4-BE49-F238E27FC236}">
                <a16:creationId xmlns:a16="http://schemas.microsoft.com/office/drawing/2014/main" id="{1913A173-D153-15A7-08D8-358148BE0A03}"/>
              </a:ext>
            </a:extLst>
          </p:cNvPr>
          <p:cNvSpPr>
            <a:spLocks noGrp="1"/>
          </p:cNvSpPr>
          <p:nvPr>
            <p:ph type="body" sz="quarter" idx="17"/>
          </p:nvPr>
        </p:nvSpPr>
        <p:spPr>
          <a:xfrm>
            <a:off x="3771502" y="2277129"/>
            <a:ext cx="2387071" cy="1387349"/>
          </a:xfrm>
        </p:spPr>
        <p:txBody>
          <a:bodyPr lIns="74295" tIns="37148" rIns="74295" bIns="37148" anchor="t"/>
          <a:lstStyle/>
          <a:p>
            <a:pPr marL="185222" indent="-185222"/>
            <a:r>
              <a:rPr lang="en-GB" dirty="0">
                <a:latin typeface="Comic Sans MS"/>
              </a:rPr>
              <a:t>Work with all other teams across the business to help with their financial decisions</a:t>
            </a:r>
            <a:endParaRPr lang="en-GB" dirty="0"/>
          </a:p>
        </p:txBody>
      </p:sp>
      <p:sp>
        <p:nvSpPr>
          <p:cNvPr id="6" name="Text Placeholder 5">
            <a:extLst>
              <a:ext uri="{FF2B5EF4-FFF2-40B4-BE49-F238E27FC236}">
                <a16:creationId xmlns:a16="http://schemas.microsoft.com/office/drawing/2014/main" id="{B2D96CBA-CD34-9F31-C717-6D2DCD958378}"/>
              </a:ext>
            </a:extLst>
          </p:cNvPr>
          <p:cNvSpPr>
            <a:spLocks noGrp="1"/>
          </p:cNvSpPr>
          <p:nvPr>
            <p:ph type="body" sz="quarter" idx="4294967295"/>
          </p:nvPr>
        </p:nvSpPr>
        <p:spPr>
          <a:xfrm>
            <a:off x="2204296" y="5808191"/>
            <a:ext cx="785855" cy="359866"/>
          </a:xfrm>
          <a:prstGeom prst="rect">
            <a:avLst/>
          </a:prstGeom>
        </p:spPr>
        <p:txBody>
          <a:bodyPr lIns="74295" tIns="37148" rIns="74295" bIns="37148" anchor="t"/>
          <a:lstStyle/>
          <a:p>
            <a:pPr marL="0" indent="0">
              <a:buNone/>
            </a:pPr>
            <a:r>
              <a:rPr lang="en-GB" sz="1463" dirty="0">
                <a:solidFill>
                  <a:srgbClr val="002060"/>
                </a:solidFill>
                <a:latin typeface="Comic Sans MS"/>
              </a:rPr>
              <a:t>GCSEs</a:t>
            </a:r>
            <a:endParaRPr lang="en-GB" sz="1463" dirty="0">
              <a:solidFill>
                <a:srgbClr val="002060"/>
              </a:solidFill>
            </a:endParaRPr>
          </a:p>
        </p:txBody>
      </p:sp>
      <p:sp>
        <p:nvSpPr>
          <p:cNvPr id="7" name="Text Placeholder 6">
            <a:extLst>
              <a:ext uri="{FF2B5EF4-FFF2-40B4-BE49-F238E27FC236}">
                <a16:creationId xmlns:a16="http://schemas.microsoft.com/office/drawing/2014/main" id="{C3B0B52C-F46C-4201-D28A-1687F3BFDC0E}"/>
              </a:ext>
            </a:extLst>
          </p:cNvPr>
          <p:cNvSpPr>
            <a:spLocks noGrp="1"/>
          </p:cNvSpPr>
          <p:nvPr>
            <p:ph type="body" sz="quarter" idx="4294967295"/>
          </p:nvPr>
        </p:nvSpPr>
        <p:spPr>
          <a:xfrm>
            <a:off x="4831221" y="5738926"/>
            <a:ext cx="1076153" cy="498396"/>
          </a:xfrm>
          <a:prstGeom prst="rect">
            <a:avLst/>
          </a:prstGeom>
        </p:spPr>
        <p:txBody>
          <a:bodyPr lIns="74295" tIns="37148" rIns="74295" bIns="37148" anchor="t"/>
          <a:lstStyle/>
          <a:p>
            <a:pPr marL="0" indent="0">
              <a:buNone/>
            </a:pPr>
            <a:r>
              <a:rPr lang="en-GB" sz="1463" dirty="0">
                <a:solidFill>
                  <a:srgbClr val="002060"/>
                </a:solidFill>
                <a:latin typeface="Comic Sans MS"/>
              </a:rPr>
              <a:t>University degree </a:t>
            </a:r>
            <a:endParaRPr lang="en-US" sz="1463" dirty="0">
              <a:solidFill>
                <a:srgbClr val="002060"/>
              </a:solidFill>
            </a:endParaRPr>
          </a:p>
        </p:txBody>
      </p:sp>
      <p:sp>
        <p:nvSpPr>
          <p:cNvPr id="8" name="Text Placeholder 7">
            <a:extLst>
              <a:ext uri="{FF2B5EF4-FFF2-40B4-BE49-F238E27FC236}">
                <a16:creationId xmlns:a16="http://schemas.microsoft.com/office/drawing/2014/main" id="{4715F782-583F-CCD3-2189-CA43743EA524}"/>
              </a:ext>
            </a:extLst>
          </p:cNvPr>
          <p:cNvSpPr>
            <a:spLocks noGrp="1"/>
          </p:cNvSpPr>
          <p:nvPr>
            <p:ph type="body" sz="quarter" idx="4294967295"/>
          </p:nvPr>
        </p:nvSpPr>
        <p:spPr>
          <a:xfrm>
            <a:off x="6416484" y="5649896"/>
            <a:ext cx="1076153" cy="690167"/>
          </a:xfrm>
          <a:prstGeom prst="rect">
            <a:avLst/>
          </a:prstGeom>
        </p:spPr>
        <p:txBody>
          <a:bodyPr lIns="74295" tIns="37148" rIns="74295" bIns="37148" anchor="t"/>
          <a:lstStyle/>
          <a:p>
            <a:pPr marL="0" indent="0">
              <a:buNone/>
            </a:pPr>
            <a:r>
              <a:rPr lang="en-GB" sz="1463" dirty="0">
                <a:solidFill>
                  <a:srgbClr val="002060"/>
                </a:solidFill>
                <a:latin typeface="Comic Sans MS"/>
              </a:rPr>
              <a:t>Finance Graduate Scheme</a:t>
            </a:r>
            <a:endParaRPr lang="en-GB" sz="1463" dirty="0">
              <a:solidFill>
                <a:srgbClr val="002060"/>
              </a:solidFill>
            </a:endParaRPr>
          </a:p>
        </p:txBody>
      </p:sp>
      <p:sp>
        <p:nvSpPr>
          <p:cNvPr id="9" name="Text Placeholder 8">
            <a:extLst>
              <a:ext uri="{FF2B5EF4-FFF2-40B4-BE49-F238E27FC236}">
                <a16:creationId xmlns:a16="http://schemas.microsoft.com/office/drawing/2014/main" id="{004386AD-6E77-0348-F720-9A9A546609D9}"/>
              </a:ext>
            </a:extLst>
          </p:cNvPr>
          <p:cNvSpPr>
            <a:spLocks noGrp="1"/>
          </p:cNvSpPr>
          <p:nvPr>
            <p:ph type="body" sz="quarter" idx="4294967295"/>
          </p:nvPr>
        </p:nvSpPr>
        <p:spPr>
          <a:xfrm>
            <a:off x="8151998" y="5654172"/>
            <a:ext cx="1533612" cy="690167"/>
          </a:xfrm>
          <a:prstGeom prst="rect">
            <a:avLst/>
          </a:prstGeom>
        </p:spPr>
        <p:txBody>
          <a:bodyPr lIns="74295" tIns="37148" rIns="74295" bIns="37148" anchor="t"/>
          <a:lstStyle/>
          <a:p>
            <a:pPr marL="0" indent="0">
              <a:buNone/>
            </a:pPr>
            <a:r>
              <a:rPr lang="en-GB" sz="1463" dirty="0">
                <a:solidFill>
                  <a:srgbClr val="002060"/>
                </a:solidFill>
                <a:latin typeface="Comic Sans MS"/>
              </a:rPr>
              <a:t>CIMA qualification whilst working</a:t>
            </a:r>
            <a:endParaRPr lang="en-GB" sz="1463" dirty="0">
              <a:solidFill>
                <a:srgbClr val="002060"/>
              </a:solidFill>
            </a:endParaRPr>
          </a:p>
        </p:txBody>
      </p:sp>
      <p:sp>
        <p:nvSpPr>
          <p:cNvPr id="10" name="Text Placeholder 9">
            <a:extLst>
              <a:ext uri="{FF2B5EF4-FFF2-40B4-BE49-F238E27FC236}">
                <a16:creationId xmlns:a16="http://schemas.microsoft.com/office/drawing/2014/main" id="{32F95F76-6A12-2118-6ACB-0A7CC1BBC12D}"/>
              </a:ext>
            </a:extLst>
          </p:cNvPr>
          <p:cNvSpPr>
            <a:spLocks noGrp="1"/>
          </p:cNvSpPr>
          <p:nvPr>
            <p:ph type="body" sz="quarter" idx="20"/>
          </p:nvPr>
        </p:nvSpPr>
        <p:spPr/>
        <p:txBody>
          <a:bodyPr lIns="74295" tIns="37148" rIns="74295" bIns="37148" anchor="t"/>
          <a:lstStyle/>
          <a:p>
            <a:pPr marL="185222" indent="-185222"/>
            <a:r>
              <a:rPr lang="en-GB" sz="1463">
                <a:latin typeface="Comic Sans MS"/>
              </a:rPr>
              <a:t>£150, 000</a:t>
            </a:r>
            <a:endParaRPr lang="en-GB" sz="1463"/>
          </a:p>
        </p:txBody>
      </p:sp>
      <p:sp>
        <p:nvSpPr>
          <p:cNvPr id="11" name="Text Placeholder 5">
            <a:extLst>
              <a:ext uri="{FF2B5EF4-FFF2-40B4-BE49-F238E27FC236}">
                <a16:creationId xmlns:a16="http://schemas.microsoft.com/office/drawing/2014/main" id="{B8E387EE-83AE-2941-0961-BDA329B643C6}"/>
              </a:ext>
            </a:extLst>
          </p:cNvPr>
          <p:cNvSpPr txBox="1">
            <a:spLocks/>
          </p:cNvSpPr>
          <p:nvPr/>
        </p:nvSpPr>
        <p:spPr>
          <a:xfrm>
            <a:off x="3423720" y="5836989"/>
            <a:ext cx="1006381" cy="359866"/>
          </a:xfrm>
          <a:prstGeom prst="rect">
            <a:avLst/>
          </a:prstGeom>
        </p:spPr>
        <p:txBody>
          <a:bodyPr lIns="74295" tIns="37148" rIns="74295" bIns="37148" anchor="t"/>
          <a:lstStyle>
            <a:lvl1pPr marL="228595" indent="-228595" algn="l" defTabSz="914373"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781" indent="-228595" algn="l" defTabSz="914373"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67" indent="-228595" algn="l" defTabSz="914373"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54"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341"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526"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714"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8900"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086" indent="-228595" algn="l" defTabSz="914373"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a:lstStyle>
          <a:p>
            <a:pPr marL="0" indent="0" defTabSz="742928">
              <a:spcBef>
                <a:spcPts val="813"/>
              </a:spcBef>
              <a:buNone/>
            </a:pPr>
            <a:r>
              <a:rPr lang="en-GB" sz="1463" dirty="0">
                <a:solidFill>
                  <a:srgbClr val="002060"/>
                </a:solidFill>
                <a:latin typeface="Comic Sans MS"/>
              </a:rPr>
              <a:t>A-levels</a:t>
            </a:r>
            <a:endParaRPr lang="en-GB" sz="1463" dirty="0">
              <a:solidFill>
                <a:srgbClr val="002060"/>
              </a:solidFill>
              <a:latin typeface="Calibri"/>
            </a:endParaRPr>
          </a:p>
        </p:txBody>
      </p:sp>
      <p:cxnSp>
        <p:nvCxnSpPr>
          <p:cNvPr id="12" name="Straight Arrow Connector 11">
            <a:extLst>
              <a:ext uri="{FF2B5EF4-FFF2-40B4-BE49-F238E27FC236}">
                <a16:creationId xmlns:a16="http://schemas.microsoft.com/office/drawing/2014/main" id="{24BA772A-75C4-5FB0-D283-064B4042B35C}"/>
              </a:ext>
            </a:extLst>
          </p:cNvPr>
          <p:cNvCxnSpPr>
            <a:cxnSpLocks/>
          </p:cNvCxnSpPr>
          <p:nvPr/>
        </p:nvCxnSpPr>
        <p:spPr>
          <a:xfrm>
            <a:off x="2990151" y="5940690"/>
            <a:ext cx="372337"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0395E055-CDB1-1AA0-FDFA-92712AC3A047}"/>
              </a:ext>
            </a:extLst>
          </p:cNvPr>
          <p:cNvCxnSpPr>
            <a:cxnSpLocks/>
          </p:cNvCxnSpPr>
          <p:nvPr/>
        </p:nvCxnSpPr>
        <p:spPr>
          <a:xfrm>
            <a:off x="4329321" y="5965158"/>
            <a:ext cx="372337"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73270E1-97FC-6438-3142-427139BB7B6B}"/>
              </a:ext>
            </a:extLst>
          </p:cNvPr>
          <p:cNvCxnSpPr>
            <a:cxnSpLocks/>
          </p:cNvCxnSpPr>
          <p:nvPr/>
        </p:nvCxnSpPr>
        <p:spPr>
          <a:xfrm>
            <a:off x="6004442" y="5965158"/>
            <a:ext cx="372337"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E9E57E36-56A6-B8A5-0885-EED01FBE05FF}"/>
              </a:ext>
            </a:extLst>
          </p:cNvPr>
          <p:cNvCxnSpPr>
            <a:cxnSpLocks/>
          </p:cNvCxnSpPr>
          <p:nvPr/>
        </p:nvCxnSpPr>
        <p:spPr>
          <a:xfrm>
            <a:off x="7629981" y="5965158"/>
            <a:ext cx="372337"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19" name="Picture 18">
            <a:extLst>
              <a:ext uri="{FF2B5EF4-FFF2-40B4-BE49-F238E27FC236}">
                <a16:creationId xmlns:a16="http://schemas.microsoft.com/office/drawing/2014/main" id="{73E4143F-E964-87C3-AB5F-8A43EFA1A13E}"/>
              </a:ext>
            </a:extLst>
          </p:cNvPr>
          <p:cNvPicPr>
            <a:picLocks noChangeAspect="1"/>
          </p:cNvPicPr>
          <p:nvPr/>
        </p:nvPicPr>
        <p:blipFill>
          <a:blip r:embed="rId2"/>
          <a:stretch>
            <a:fillRect/>
          </a:stretch>
        </p:blipFill>
        <p:spPr>
          <a:xfrm>
            <a:off x="415271" y="1670762"/>
            <a:ext cx="2574880" cy="1993716"/>
          </a:xfrm>
          <a:prstGeom prst="roundRect">
            <a:avLst/>
          </a:prstGeom>
        </p:spPr>
      </p:pic>
    </p:spTree>
    <p:extLst>
      <p:ext uri="{BB962C8B-B14F-4D97-AF65-F5344CB8AC3E}">
        <p14:creationId xmlns:p14="http://schemas.microsoft.com/office/powerpoint/2010/main" val="10928642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p:txBody>
          <a:bodyPr/>
          <a:lstStyle/>
          <a:p>
            <a:r>
              <a:rPr lang="en-GB" dirty="0"/>
              <a:t>What do the following words mean? </a:t>
            </a:r>
          </a:p>
          <a:p>
            <a:r>
              <a:rPr lang="en-GB" dirty="0"/>
              <a:t>Discuss with your partner </a:t>
            </a:r>
          </a:p>
        </p:txBody>
      </p:sp>
      <p:sp>
        <p:nvSpPr>
          <p:cNvPr id="7" name="Content Placeholder 6"/>
          <p:cNvSpPr>
            <a:spLocks noGrp="1"/>
          </p:cNvSpPr>
          <p:nvPr>
            <p:ph sz="quarter" idx="11"/>
          </p:nvPr>
        </p:nvSpPr>
        <p:spPr>
          <a:xfrm>
            <a:off x="755612" y="1785230"/>
            <a:ext cx="2705040" cy="4654550"/>
          </a:xfrm>
        </p:spPr>
        <p:txBody>
          <a:bodyPr/>
          <a:lstStyle/>
          <a:p>
            <a:r>
              <a:rPr lang="en-GB" sz="3200" dirty="0"/>
              <a:t>Bank Balance</a:t>
            </a:r>
          </a:p>
          <a:p>
            <a:r>
              <a:rPr lang="en-GB" sz="3200" dirty="0"/>
              <a:t>Credit</a:t>
            </a:r>
          </a:p>
          <a:p>
            <a:r>
              <a:rPr lang="en-GB" sz="3200" dirty="0"/>
              <a:t>Debit </a:t>
            </a:r>
          </a:p>
          <a:p>
            <a:r>
              <a:rPr lang="en-GB" sz="3200" dirty="0"/>
              <a:t>Income </a:t>
            </a:r>
          </a:p>
          <a:p>
            <a:r>
              <a:rPr lang="en-GB" sz="3200" dirty="0"/>
              <a:t>Outgoings </a:t>
            </a:r>
          </a:p>
          <a:p>
            <a:pPr marL="0" indent="0">
              <a:buNone/>
            </a:pPr>
            <a:endParaRPr lang="en-GB" sz="3200" dirty="0"/>
          </a:p>
          <a:p>
            <a:endParaRPr lang="en-GB" sz="3200" dirty="0"/>
          </a:p>
        </p:txBody>
      </p:sp>
      <p:sp>
        <p:nvSpPr>
          <p:cNvPr id="9" name="Content Placeholder 6"/>
          <p:cNvSpPr txBox="1">
            <a:spLocks/>
          </p:cNvSpPr>
          <p:nvPr/>
        </p:nvSpPr>
        <p:spPr>
          <a:xfrm>
            <a:off x="5423742" y="1785230"/>
            <a:ext cx="2705040" cy="4654550"/>
          </a:xfrm>
          <a:prstGeom prst="rect">
            <a:avLst/>
          </a:prstGeom>
        </p:spPr>
        <p:txBody>
          <a:bodyPr/>
          <a:lst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GB" sz="3200" dirty="0"/>
              <a:t>Salary  </a:t>
            </a:r>
          </a:p>
          <a:p>
            <a:r>
              <a:rPr lang="en-GB" sz="3200" dirty="0"/>
              <a:t>Interest </a:t>
            </a:r>
          </a:p>
          <a:p>
            <a:r>
              <a:rPr lang="en-GB" sz="3200" dirty="0"/>
              <a:t>Rent </a:t>
            </a:r>
          </a:p>
          <a:p>
            <a:r>
              <a:rPr lang="en-GB" sz="3200" dirty="0"/>
              <a:t>Refund </a:t>
            </a:r>
          </a:p>
          <a:p>
            <a:r>
              <a:rPr lang="en-GB" sz="3200" dirty="0"/>
              <a:t>Bank Transfer</a:t>
            </a:r>
          </a:p>
          <a:p>
            <a:r>
              <a:rPr lang="en-GB" sz="3200" dirty="0"/>
              <a:t>Insurance </a:t>
            </a:r>
          </a:p>
          <a:p>
            <a:endParaRPr lang="en-GB" sz="3200" dirty="0"/>
          </a:p>
          <a:p>
            <a:endParaRPr lang="en-GB" sz="3200" dirty="0"/>
          </a:p>
        </p:txBody>
      </p:sp>
    </p:spTree>
    <p:extLst>
      <p:ext uri="{BB962C8B-B14F-4D97-AF65-F5344CB8AC3E}">
        <p14:creationId xmlns:p14="http://schemas.microsoft.com/office/powerpoint/2010/main" val="33815840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endParaRPr lang="en-GB" dirty="0"/>
          </a:p>
        </p:txBody>
      </p:sp>
      <p:sp>
        <p:nvSpPr>
          <p:cNvPr id="3" name="Content Placeholder 2"/>
          <p:cNvSpPr>
            <a:spLocks noGrp="1"/>
          </p:cNvSpPr>
          <p:nvPr>
            <p:ph sz="quarter" idx="11"/>
          </p:nvPr>
        </p:nvSpPr>
        <p:spPr/>
        <p:txBody>
          <a:bodyPr/>
          <a:lstStyle/>
          <a:p>
            <a:r>
              <a:rPr lang="en-GB" sz="2400" dirty="0"/>
              <a:t>Bank Balance: </a:t>
            </a:r>
            <a:r>
              <a:rPr lang="en-GB" dirty="0"/>
              <a:t>the amount of money held in a bank account at a given moment.</a:t>
            </a:r>
          </a:p>
          <a:p>
            <a:endParaRPr lang="en-GB" sz="2400" dirty="0"/>
          </a:p>
          <a:p>
            <a:r>
              <a:rPr lang="en-GB" sz="2400" dirty="0"/>
              <a:t>Credit: </a:t>
            </a:r>
            <a:r>
              <a:rPr lang="en-GB" dirty="0"/>
              <a:t>add (an amount of money) to an account.</a:t>
            </a:r>
          </a:p>
          <a:p>
            <a:pPr marL="0" indent="0">
              <a:buNone/>
            </a:pPr>
            <a:endParaRPr lang="en-GB" sz="2400" dirty="0"/>
          </a:p>
          <a:p>
            <a:r>
              <a:rPr lang="en-GB" sz="2400" dirty="0"/>
              <a:t>Debit: </a:t>
            </a:r>
            <a:r>
              <a:rPr lang="en-GB" dirty="0"/>
              <a:t>remove (an amount of money) from an account.</a:t>
            </a:r>
          </a:p>
          <a:p>
            <a:pPr marL="0" indent="0">
              <a:buNone/>
            </a:pPr>
            <a:endParaRPr lang="en-GB" sz="2400" dirty="0"/>
          </a:p>
          <a:p>
            <a:r>
              <a:rPr lang="en-GB" sz="2400" dirty="0"/>
              <a:t>Income: </a:t>
            </a:r>
            <a:r>
              <a:rPr lang="en-GB" dirty="0"/>
              <a:t>money received, especially on a regular basis, for work or through investments.</a:t>
            </a:r>
            <a:endParaRPr lang="en-GB" sz="2400" dirty="0"/>
          </a:p>
          <a:p>
            <a:pPr marL="0" indent="0">
              <a:buNone/>
            </a:pPr>
            <a:endParaRPr lang="en-GB" sz="2400" dirty="0"/>
          </a:p>
          <a:p>
            <a:r>
              <a:rPr lang="en-GB" sz="2400" dirty="0"/>
              <a:t>Outgoings: </a:t>
            </a:r>
            <a:r>
              <a:rPr lang="en-GB" dirty="0"/>
              <a:t>a person's regular expenditure.</a:t>
            </a:r>
            <a:endParaRPr lang="en-GB" sz="2400" dirty="0"/>
          </a:p>
          <a:p>
            <a:endParaRPr lang="en-GB" dirty="0"/>
          </a:p>
        </p:txBody>
      </p:sp>
    </p:spTree>
    <p:extLst>
      <p:ext uri="{BB962C8B-B14F-4D97-AF65-F5344CB8AC3E}">
        <p14:creationId xmlns:p14="http://schemas.microsoft.com/office/powerpoint/2010/main" val="39921049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1"/>
          </p:nvPr>
        </p:nvSpPr>
        <p:spPr>
          <a:xfrm>
            <a:off x="120921" y="196264"/>
            <a:ext cx="8893472" cy="4654550"/>
          </a:xfrm>
        </p:spPr>
        <p:txBody>
          <a:bodyPr/>
          <a:lstStyle/>
          <a:p>
            <a:r>
              <a:rPr lang="en-GB" sz="2400" dirty="0"/>
              <a:t>Salary: </a:t>
            </a:r>
            <a:r>
              <a:rPr lang="en-GB" dirty="0"/>
              <a:t>a fixed regular payment, typically paid on a monthly basis but often expressed as an annual sum, made by an employer to an employee</a:t>
            </a:r>
            <a:r>
              <a:rPr lang="en-GB" sz="2400" dirty="0"/>
              <a:t>  </a:t>
            </a:r>
          </a:p>
          <a:p>
            <a:pPr marL="0" indent="0">
              <a:buNone/>
            </a:pPr>
            <a:endParaRPr lang="en-GB" sz="2400" dirty="0"/>
          </a:p>
          <a:p>
            <a:r>
              <a:rPr lang="en-GB" sz="2400" dirty="0"/>
              <a:t>Interest: </a:t>
            </a:r>
            <a:r>
              <a:rPr lang="en-GB" dirty="0"/>
              <a:t>money paid regularly at a particular rate for the use of money</a:t>
            </a:r>
          </a:p>
          <a:p>
            <a:pPr marL="0" indent="0">
              <a:buNone/>
            </a:pPr>
            <a:endParaRPr lang="en-GB" sz="2400" dirty="0"/>
          </a:p>
          <a:p>
            <a:r>
              <a:rPr lang="en-GB" sz="2400" dirty="0"/>
              <a:t>Rent: </a:t>
            </a:r>
            <a:r>
              <a:rPr lang="en-GB" dirty="0"/>
              <a:t>pay someone for the use of (something, typically property, land, or a car)</a:t>
            </a:r>
            <a:r>
              <a:rPr lang="en-GB" sz="2400" dirty="0"/>
              <a:t> </a:t>
            </a:r>
          </a:p>
          <a:p>
            <a:pPr marL="0" indent="0">
              <a:buNone/>
            </a:pPr>
            <a:endParaRPr lang="en-GB" sz="2400" dirty="0"/>
          </a:p>
          <a:p>
            <a:r>
              <a:rPr lang="en-GB" sz="2400" dirty="0"/>
              <a:t>Refund:  </a:t>
            </a:r>
            <a:r>
              <a:rPr lang="en-GB" dirty="0"/>
              <a:t>a repayment of a sum of money.</a:t>
            </a:r>
          </a:p>
          <a:p>
            <a:pPr marL="0" indent="0">
              <a:buNone/>
            </a:pPr>
            <a:endParaRPr lang="en-GB" sz="2400" dirty="0"/>
          </a:p>
          <a:p>
            <a:r>
              <a:rPr lang="en-GB" sz="2400" dirty="0"/>
              <a:t>Bank Transfer: </a:t>
            </a:r>
            <a:r>
              <a:rPr lang="en-GB" dirty="0"/>
              <a:t>the sending of money from one bank account to another</a:t>
            </a:r>
          </a:p>
          <a:p>
            <a:pPr marL="0" indent="0">
              <a:buNone/>
            </a:pPr>
            <a:endParaRPr lang="en-GB" sz="2400" dirty="0"/>
          </a:p>
          <a:p>
            <a:r>
              <a:rPr lang="en-GB" sz="2400" dirty="0"/>
              <a:t>Insurance: </a:t>
            </a:r>
            <a:r>
              <a:rPr lang="en-GB" dirty="0"/>
              <a:t>an arrangement by which a company undertakes to provide a guarantee of compensation for specified loss, damage, illness etc..</a:t>
            </a:r>
          </a:p>
        </p:txBody>
      </p:sp>
    </p:spTree>
    <p:extLst>
      <p:ext uri="{BB962C8B-B14F-4D97-AF65-F5344CB8AC3E}">
        <p14:creationId xmlns:p14="http://schemas.microsoft.com/office/powerpoint/2010/main" val="21022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p:cNvGraphicFramePr>
            <a:graphicFrameLocks noGrp="1"/>
          </p:cNvGraphicFramePr>
          <p:nvPr>
            <p:extLst>
              <p:ext uri="{D42A27DB-BD31-4B8C-83A1-F6EECF244321}">
                <p14:modId xmlns:p14="http://schemas.microsoft.com/office/powerpoint/2010/main" val="3551368306"/>
              </p:ext>
            </p:extLst>
          </p:nvPr>
        </p:nvGraphicFramePr>
        <p:xfrm>
          <a:off x="920731" y="656344"/>
          <a:ext cx="7525510" cy="3048000"/>
        </p:xfrm>
        <a:graphic>
          <a:graphicData uri="http://schemas.openxmlformats.org/drawingml/2006/table">
            <a:tbl>
              <a:tblPr firstRow="1" bandRow="1">
                <a:tableStyleId>{5940675A-B579-460E-94D1-54222C63F5DA}</a:tableStyleId>
              </a:tblPr>
              <a:tblGrid>
                <a:gridCol w="933823">
                  <a:extLst>
                    <a:ext uri="{9D8B030D-6E8A-4147-A177-3AD203B41FA5}">
                      <a16:colId xmlns:a16="http://schemas.microsoft.com/office/drawing/2014/main" val="562339454"/>
                    </a:ext>
                  </a:extLst>
                </a:gridCol>
                <a:gridCol w="1878843">
                  <a:extLst>
                    <a:ext uri="{9D8B030D-6E8A-4147-A177-3AD203B41FA5}">
                      <a16:colId xmlns:a16="http://schemas.microsoft.com/office/drawing/2014/main" val="2937235358"/>
                    </a:ext>
                  </a:extLst>
                </a:gridCol>
                <a:gridCol w="1746586">
                  <a:extLst>
                    <a:ext uri="{9D8B030D-6E8A-4147-A177-3AD203B41FA5}">
                      <a16:colId xmlns:a16="http://schemas.microsoft.com/office/drawing/2014/main" val="1809762206"/>
                    </a:ext>
                  </a:extLst>
                </a:gridCol>
                <a:gridCol w="1483129">
                  <a:extLst>
                    <a:ext uri="{9D8B030D-6E8A-4147-A177-3AD203B41FA5}">
                      <a16:colId xmlns:a16="http://schemas.microsoft.com/office/drawing/2014/main" val="993769727"/>
                    </a:ext>
                  </a:extLst>
                </a:gridCol>
                <a:gridCol w="1483129">
                  <a:extLst>
                    <a:ext uri="{9D8B030D-6E8A-4147-A177-3AD203B41FA5}">
                      <a16:colId xmlns:a16="http://schemas.microsoft.com/office/drawing/2014/main" val="4196503153"/>
                    </a:ext>
                  </a:extLst>
                </a:gridCol>
              </a:tblGrid>
              <a:tr h="243227">
                <a:tc>
                  <a:txBody>
                    <a:bodyPr/>
                    <a:lstStyle/>
                    <a:p>
                      <a:pPr algn="ctr"/>
                      <a:r>
                        <a:rPr lang="en-GB" sz="2000" dirty="0">
                          <a:latin typeface="+mn-lt"/>
                        </a:rPr>
                        <a:t>Date</a:t>
                      </a:r>
                    </a:p>
                  </a:txBody>
                  <a:tcPr anchor="ctr">
                    <a:solidFill>
                      <a:schemeClr val="accent2">
                        <a:lumMod val="20000"/>
                        <a:lumOff val="80000"/>
                      </a:schemeClr>
                    </a:solidFill>
                  </a:tcPr>
                </a:tc>
                <a:tc>
                  <a:txBody>
                    <a:bodyPr/>
                    <a:lstStyle/>
                    <a:p>
                      <a:pPr algn="ctr"/>
                      <a:r>
                        <a:rPr lang="en-GB" sz="2000" dirty="0">
                          <a:latin typeface="+mn-lt"/>
                        </a:rPr>
                        <a:t>Description</a:t>
                      </a:r>
                    </a:p>
                  </a:txBody>
                  <a:tcPr anchor="ctr">
                    <a:solidFill>
                      <a:schemeClr val="accent2">
                        <a:lumMod val="20000"/>
                        <a:lumOff val="80000"/>
                      </a:schemeClr>
                    </a:solidFill>
                  </a:tcPr>
                </a:tc>
                <a:tc>
                  <a:txBody>
                    <a:bodyPr/>
                    <a:lstStyle/>
                    <a:p>
                      <a:pPr algn="ctr"/>
                      <a:r>
                        <a:rPr lang="en-GB" sz="2000" dirty="0">
                          <a:latin typeface="+mn-lt"/>
                        </a:rPr>
                        <a:t>Credit</a:t>
                      </a:r>
                      <a:r>
                        <a:rPr lang="en-GB" sz="2000" baseline="0" dirty="0">
                          <a:latin typeface="+mn-lt"/>
                        </a:rPr>
                        <a:t> (£)</a:t>
                      </a:r>
                      <a:endParaRPr lang="en-GB" sz="2000" dirty="0">
                        <a:latin typeface="+mn-lt"/>
                      </a:endParaRPr>
                    </a:p>
                  </a:txBody>
                  <a:tcPr anchor="ctr">
                    <a:solidFill>
                      <a:schemeClr val="accent2">
                        <a:lumMod val="20000"/>
                        <a:lumOff val="80000"/>
                      </a:schemeClr>
                    </a:solidFill>
                  </a:tcPr>
                </a:tc>
                <a:tc>
                  <a:txBody>
                    <a:bodyPr/>
                    <a:lstStyle/>
                    <a:p>
                      <a:pPr algn="ctr"/>
                      <a:r>
                        <a:rPr lang="en-GB" sz="2000" dirty="0">
                          <a:latin typeface="+mn-lt"/>
                        </a:rPr>
                        <a:t>Debit (£)</a:t>
                      </a:r>
                    </a:p>
                  </a:txBody>
                  <a:tcPr anchor="ctr">
                    <a:solidFill>
                      <a:schemeClr val="accent2">
                        <a:lumMod val="20000"/>
                        <a:lumOff val="80000"/>
                      </a:schemeClr>
                    </a:solidFill>
                  </a:tcPr>
                </a:tc>
                <a:tc>
                  <a:txBody>
                    <a:bodyPr/>
                    <a:lstStyle/>
                    <a:p>
                      <a:pPr algn="ctr"/>
                      <a:r>
                        <a:rPr lang="en-GB" sz="2000" dirty="0">
                          <a:latin typeface="+mn-lt"/>
                        </a:rPr>
                        <a:t>Balance(£)</a:t>
                      </a:r>
                    </a:p>
                  </a:txBody>
                  <a:tcPr anchor="ctr">
                    <a:solidFill>
                      <a:schemeClr val="accent2">
                        <a:lumMod val="20000"/>
                        <a:lumOff val="80000"/>
                      </a:schemeClr>
                    </a:solidFill>
                  </a:tcPr>
                </a:tc>
                <a:extLst>
                  <a:ext uri="{0D108BD9-81ED-4DB2-BD59-A6C34878D82A}">
                    <a16:rowId xmlns:a16="http://schemas.microsoft.com/office/drawing/2014/main" val="4124267787"/>
                  </a:ext>
                </a:extLst>
              </a:tr>
              <a:tr h="243227">
                <a:tc>
                  <a:txBody>
                    <a:bodyPr/>
                    <a:lstStyle/>
                    <a:p>
                      <a:pPr algn="ctr"/>
                      <a:r>
                        <a:rPr lang="en-GB" sz="2400" b="0" dirty="0">
                          <a:latin typeface="+mn-lt"/>
                        </a:rPr>
                        <a:t>Mar</a:t>
                      </a:r>
                      <a:r>
                        <a:rPr lang="en-GB" sz="2400" b="0" baseline="0" dirty="0">
                          <a:latin typeface="+mn-lt"/>
                        </a:rPr>
                        <a:t> 1</a:t>
                      </a:r>
                      <a:endParaRPr lang="en-GB" sz="2400" b="0" dirty="0">
                        <a:latin typeface="+mn-lt"/>
                      </a:endParaRPr>
                    </a:p>
                  </a:txBody>
                  <a:tcPr anchor="ctr"/>
                </a:tc>
                <a:tc>
                  <a:txBody>
                    <a:bodyPr/>
                    <a:lstStyle/>
                    <a:p>
                      <a:pPr algn="ctr"/>
                      <a:r>
                        <a:rPr lang="en-GB" sz="2400" dirty="0">
                          <a:latin typeface="+mn-lt"/>
                        </a:rPr>
                        <a:t>Opening</a:t>
                      </a:r>
                      <a:r>
                        <a:rPr lang="en-GB" sz="2400" baseline="0" dirty="0">
                          <a:latin typeface="+mn-lt"/>
                        </a:rPr>
                        <a:t> balance</a:t>
                      </a:r>
                      <a:endParaRPr lang="en-GB" sz="2400" dirty="0">
                        <a:latin typeface="+mn-lt"/>
                      </a:endParaRPr>
                    </a:p>
                  </a:txBody>
                  <a:tcPr anchor="ctr"/>
                </a:tc>
                <a:tc>
                  <a:txBody>
                    <a:bodyPr/>
                    <a:lstStyle/>
                    <a:p>
                      <a:pPr algn="ctr"/>
                      <a:endParaRPr lang="en-GB" sz="2400" dirty="0">
                        <a:latin typeface="+mn-lt"/>
                      </a:endParaRPr>
                    </a:p>
                  </a:txBody>
                  <a:tcPr anchor="ctr">
                    <a:solidFill>
                      <a:schemeClr val="bg1">
                        <a:lumMod val="75000"/>
                      </a:schemeClr>
                    </a:solidFill>
                  </a:tcPr>
                </a:tc>
                <a:tc>
                  <a:txBody>
                    <a:bodyPr/>
                    <a:lstStyle/>
                    <a:p>
                      <a:pPr algn="ctr"/>
                      <a:endParaRPr lang="en-GB" sz="2400" dirty="0">
                        <a:latin typeface="+mn-lt"/>
                      </a:endParaRPr>
                    </a:p>
                  </a:txBody>
                  <a:tcPr anchor="ctr">
                    <a:solidFill>
                      <a:schemeClr val="bg1">
                        <a:lumMod val="75000"/>
                      </a:schemeClr>
                    </a:solidFill>
                  </a:tcPr>
                </a:tc>
                <a:tc>
                  <a:txBody>
                    <a:bodyPr/>
                    <a:lstStyle/>
                    <a:p>
                      <a:pPr algn="ctr"/>
                      <a:r>
                        <a:rPr lang="en-GB" sz="2400" dirty="0">
                          <a:latin typeface="+mn-lt"/>
                        </a:rPr>
                        <a:t>185.72</a:t>
                      </a:r>
                    </a:p>
                  </a:txBody>
                  <a:tcPr anchor="ctr"/>
                </a:tc>
                <a:extLst>
                  <a:ext uri="{0D108BD9-81ED-4DB2-BD59-A6C34878D82A}">
                    <a16:rowId xmlns:a16="http://schemas.microsoft.com/office/drawing/2014/main" val="516119786"/>
                  </a:ext>
                </a:extLst>
              </a:tr>
              <a:tr h="243227">
                <a:tc>
                  <a:txBody>
                    <a:bodyPr/>
                    <a:lstStyle/>
                    <a:p>
                      <a:pPr algn="ctr"/>
                      <a:r>
                        <a:rPr lang="en-GB" sz="2400" b="0" dirty="0">
                          <a:latin typeface="+mn-lt"/>
                        </a:rPr>
                        <a:t>Mar 3</a:t>
                      </a:r>
                    </a:p>
                  </a:txBody>
                  <a:tcPr anchor="ctr"/>
                </a:tc>
                <a:tc>
                  <a:txBody>
                    <a:bodyPr/>
                    <a:lstStyle/>
                    <a:p>
                      <a:pPr algn="ctr"/>
                      <a:r>
                        <a:rPr lang="en-GB" sz="2400" dirty="0">
                          <a:latin typeface="+mn-lt"/>
                        </a:rPr>
                        <a:t>Phone</a:t>
                      </a:r>
                      <a:r>
                        <a:rPr lang="en-GB" sz="2400" baseline="0" dirty="0">
                          <a:latin typeface="+mn-lt"/>
                        </a:rPr>
                        <a:t> bill</a:t>
                      </a:r>
                      <a:endParaRPr lang="en-GB" sz="2400" dirty="0">
                        <a:latin typeface="+mn-lt"/>
                      </a:endParaRPr>
                    </a:p>
                  </a:txBody>
                  <a:tcPr anchor="ctr"/>
                </a:tc>
                <a:tc>
                  <a:txBody>
                    <a:bodyPr/>
                    <a:lstStyle/>
                    <a:p>
                      <a:pPr algn="ctr"/>
                      <a:endParaRPr lang="en-GB" sz="2400" dirty="0">
                        <a:latin typeface="+mn-lt"/>
                      </a:endParaRPr>
                    </a:p>
                  </a:txBody>
                  <a:tcPr anchor="ctr">
                    <a:solidFill>
                      <a:schemeClr val="bg1">
                        <a:lumMod val="75000"/>
                      </a:schemeClr>
                    </a:solidFill>
                  </a:tcPr>
                </a:tc>
                <a:tc>
                  <a:txBody>
                    <a:bodyPr/>
                    <a:lstStyle/>
                    <a:p>
                      <a:pPr algn="ctr"/>
                      <a:r>
                        <a:rPr lang="en-GB" sz="2400" dirty="0">
                          <a:latin typeface="+mn-lt"/>
                        </a:rPr>
                        <a:t>39.99</a:t>
                      </a:r>
                    </a:p>
                  </a:txBody>
                  <a:tcPr anchor="ctr"/>
                </a:tc>
                <a:tc>
                  <a:txBody>
                    <a:bodyPr/>
                    <a:lstStyle/>
                    <a:p>
                      <a:pPr algn="ctr"/>
                      <a:endParaRPr lang="en-GB" sz="2400" dirty="0">
                        <a:latin typeface="+mn-lt"/>
                      </a:endParaRPr>
                    </a:p>
                  </a:txBody>
                  <a:tcPr anchor="ctr"/>
                </a:tc>
                <a:extLst>
                  <a:ext uri="{0D108BD9-81ED-4DB2-BD59-A6C34878D82A}">
                    <a16:rowId xmlns:a16="http://schemas.microsoft.com/office/drawing/2014/main" val="2828145728"/>
                  </a:ext>
                </a:extLst>
              </a:tr>
              <a:tr h="243227">
                <a:tc>
                  <a:txBody>
                    <a:bodyPr/>
                    <a:lstStyle/>
                    <a:p>
                      <a:pPr algn="ctr"/>
                      <a:r>
                        <a:rPr lang="en-GB" sz="2400" b="0" dirty="0">
                          <a:latin typeface="+mn-lt"/>
                        </a:rPr>
                        <a:t>Mar 5</a:t>
                      </a:r>
                    </a:p>
                  </a:txBody>
                  <a:tcPr anchor="ctr"/>
                </a:tc>
                <a:tc>
                  <a:txBody>
                    <a:bodyPr/>
                    <a:lstStyle/>
                    <a:p>
                      <a:pPr algn="ctr"/>
                      <a:r>
                        <a:rPr lang="en-GB" sz="2400" dirty="0">
                          <a:latin typeface="+mn-lt"/>
                        </a:rPr>
                        <a:t>Refund </a:t>
                      </a:r>
                    </a:p>
                  </a:txBody>
                  <a:tcPr anchor="ctr"/>
                </a:tc>
                <a:tc>
                  <a:txBody>
                    <a:bodyPr/>
                    <a:lstStyle/>
                    <a:p>
                      <a:pPr algn="ctr"/>
                      <a:r>
                        <a:rPr lang="en-GB" sz="2400" dirty="0">
                          <a:latin typeface="+mn-lt"/>
                        </a:rPr>
                        <a:t>50.00</a:t>
                      </a:r>
                    </a:p>
                  </a:txBody>
                  <a:tcPr anchor="ctr"/>
                </a:tc>
                <a:tc>
                  <a:txBody>
                    <a:bodyPr/>
                    <a:lstStyle/>
                    <a:p>
                      <a:pPr algn="ctr"/>
                      <a:endParaRPr lang="en-GB" sz="2400" dirty="0">
                        <a:latin typeface="+mn-lt"/>
                      </a:endParaRPr>
                    </a:p>
                  </a:txBody>
                  <a:tcPr anchor="ctr">
                    <a:solidFill>
                      <a:schemeClr val="bg1">
                        <a:lumMod val="75000"/>
                      </a:schemeClr>
                    </a:solidFill>
                  </a:tcPr>
                </a:tc>
                <a:tc>
                  <a:txBody>
                    <a:bodyPr/>
                    <a:lstStyle/>
                    <a:p>
                      <a:pPr algn="ctr"/>
                      <a:endParaRPr lang="en-GB" sz="2400" dirty="0">
                        <a:latin typeface="+mn-lt"/>
                      </a:endParaRPr>
                    </a:p>
                  </a:txBody>
                  <a:tcPr anchor="ctr"/>
                </a:tc>
                <a:extLst>
                  <a:ext uri="{0D108BD9-81ED-4DB2-BD59-A6C34878D82A}">
                    <a16:rowId xmlns:a16="http://schemas.microsoft.com/office/drawing/2014/main" val="859099526"/>
                  </a:ext>
                </a:extLst>
              </a:tr>
              <a:tr h="243227">
                <a:tc>
                  <a:txBody>
                    <a:bodyPr/>
                    <a:lstStyle/>
                    <a:p>
                      <a:pPr algn="ctr"/>
                      <a:r>
                        <a:rPr lang="en-GB" sz="2400" b="0" dirty="0">
                          <a:latin typeface="+mn-lt"/>
                        </a:rPr>
                        <a:t>Mar 8</a:t>
                      </a:r>
                    </a:p>
                  </a:txBody>
                  <a:tcPr anchor="ctr"/>
                </a:tc>
                <a:tc>
                  <a:txBody>
                    <a:bodyPr/>
                    <a:lstStyle/>
                    <a:p>
                      <a:pPr algn="ctr"/>
                      <a:r>
                        <a:rPr lang="en-GB" sz="2400" dirty="0">
                          <a:latin typeface="+mn-lt"/>
                        </a:rPr>
                        <a:t>Groceries</a:t>
                      </a:r>
                    </a:p>
                  </a:txBody>
                  <a:tcPr anchor="ctr"/>
                </a:tc>
                <a:tc>
                  <a:txBody>
                    <a:bodyPr/>
                    <a:lstStyle/>
                    <a:p>
                      <a:pPr algn="ctr"/>
                      <a:endParaRPr lang="en-GB" sz="2400" dirty="0">
                        <a:latin typeface="+mn-lt"/>
                      </a:endParaRPr>
                    </a:p>
                  </a:txBody>
                  <a:tcPr anchor="ctr">
                    <a:solidFill>
                      <a:schemeClr val="bg1">
                        <a:lumMod val="75000"/>
                      </a:schemeClr>
                    </a:solidFill>
                  </a:tcPr>
                </a:tc>
                <a:tc>
                  <a:txBody>
                    <a:bodyPr/>
                    <a:lstStyle/>
                    <a:p>
                      <a:pPr algn="ctr"/>
                      <a:r>
                        <a:rPr lang="en-GB" sz="2400" dirty="0">
                          <a:latin typeface="+mn-lt"/>
                        </a:rPr>
                        <a:t>64.86</a:t>
                      </a:r>
                    </a:p>
                  </a:txBody>
                  <a:tcPr anchor="ctr"/>
                </a:tc>
                <a:tc>
                  <a:txBody>
                    <a:bodyPr/>
                    <a:lstStyle/>
                    <a:p>
                      <a:pPr algn="ctr"/>
                      <a:endParaRPr lang="en-GB" sz="2400" dirty="0">
                        <a:latin typeface="+mn-lt"/>
                      </a:endParaRPr>
                    </a:p>
                  </a:txBody>
                  <a:tcPr anchor="ctr"/>
                </a:tc>
                <a:extLst>
                  <a:ext uri="{0D108BD9-81ED-4DB2-BD59-A6C34878D82A}">
                    <a16:rowId xmlns:a16="http://schemas.microsoft.com/office/drawing/2014/main" val="735611964"/>
                  </a:ext>
                </a:extLst>
              </a:tr>
              <a:tr h="243227">
                <a:tc>
                  <a:txBody>
                    <a:bodyPr/>
                    <a:lstStyle/>
                    <a:p>
                      <a:pPr algn="ctr"/>
                      <a:r>
                        <a:rPr lang="en-GB" sz="2400" b="0" dirty="0">
                          <a:latin typeface="+mn-lt"/>
                        </a:rPr>
                        <a:t>Mar 9</a:t>
                      </a:r>
                    </a:p>
                  </a:txBody>
                  <a:tcPr anchor="ctr"/>
                </a:tc>
                <a:tc>
                  <a:txBody>
                    <a:bodyPr/>
                    <a:lstStyle/>
                    <a:p>
                      <a:pPr algn="ctr"/>
                      <a:r>
                        <a:rPr lang="en-GB" sz="2400" dirty="0">
                          <a:latin typeface="+mn-lt"/>
                        </a:rPr>
                        <a:t>Charges </a:t>
                      </a:r>
                    </a:p>
                  </a:txBody>
                  <a:tcPr anchor="ctr"/>
                </a:tc>
                <a:tc>
                  <a:txBody>
                    <a:bodyPr/>
                    <a:lstStyle/>
                    <a:p>
                      <a:pPr algn="ctr"/>
                      <a:endParaRPr lang="en-GB" sz="2400" dirty="0">
                        <a:latin typeface="+mn-lt"/>
                      </a:endParaRPr>
                    </a:p>
                  </a:txBody>
                  <a:tcPr anchor="ctr">
                    <a:solidFill>
                      <a:schemeClr val="bg1">
                        <a:lumMod val="75000"/>
                      </a:schemeClr>
                    </a:solidFill>
                  </a:tcPr>
                </a:tc>
                <a:tc>
                  <a:txBody>
                    <a:bodyPr/>
                    <a:lstStyle/>
                    <a:p>
                      <a:pPr algn="ctr"/>
                      <a:endParaRPr lang="en-GB" sz="2400" dirty="0">
                        <a:latin typeface="+mn-lt"/>
                      </a:endParaRPr>
                    </a:p>
                  </a:txBody>
                  <a:tcPr anchor="ctr"/>
                </a:tc>
                <a:tc>
                  <a:txBody>
                    <a:bodyPr/>
                    <a:lstStyle/>
                    <a:p>
                      <a:pPr algn="ctr"/>
                      <a:r>
                        <a:rPr lang="en-GB" sz="2400" dirty="0">
                          <a:latin typeface="+mn-lt"/>
                        </a:rPr>
                        <a:t>122.38</a:t>
                      </a:r>
                    </a:p>
                  </a:txBody>
                  <a:tcPr anchor="ctr"/>
                </a:tc>
                <a:extLst>
                  <a:ext uri="{0D108BD9-81ED-4DB2-BD59-A6C34878D82A}">
                    <a16:rowId xmlns:a16="http://schemas.microsoft.com/office/drawing/2014/main" val="966833874"/>
                  </a:ext>
                </a:extLst>
              </a:tr>
            </a:tbl>
          </a:graphicData>
        </a:graphic>
      </p:graphicFrame>
      <p:sp>
        <p:nvSpPr>
          <p:cNvPr id="7" name="Oval 6"/>
          <p:cNvSpPr/>
          <p:nvPr/>
        </p:nvSpPr>
        <p:spPr>
          <a:xfrm>
            <a:off x="6994322" y="628123"/>
            <a:ext cx="1451920" cy="4692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B44E6B0A-5D66-794E-AC76-3F54A01194FD}"/>
              </a:ext>
            </a:extLst>
          </p:cNvPr>
          <p:cNvSpPr txBox="1"/>
          <p:nvPr/>
        </p:nvSpPr>
        <p:spPr>
          <a:xfrm>
            <a:off x="1624115" y="4137402"/>
            <a:ext cx="6511210" cy="523220"/>
          </a:xfrm>
          <a:prstGeom prst="rect">
            <a:avLst/>
          </a:prstGeom>
          <a:noFill/>
        </p:spPr>
        <p:txBody>
          <a:bodyPr wrap="square" rtlCol="0">
            <a:spAutoFit/>
          </a:bodyPr>
          <a:lstStyle/>
          <a:p>
            <a:r>
              <a:rPr lang="en-GB" sz="2800" b="1" dirty="0">
                <a:solidFill>
                  <a:srgbClr val="FF0000"/>
                </a:solidFill>
                <a:latin typeface="Calibri" panose="020F0502020204030204" pitchFamily="34" charset="0"/>
              </a:rPr>
              <a:t>Balance</a:t>
            </a:r>
            <a:r>
              <a:rPr lang="en-GB" sz="2800" dirty="0">
                <a:latin typeface="Calibri" panose="020F0502020204030204" pitchFamily="34" charset="0"/>
              </a:rPr>
              <a:t> – amount of money in an account</a:t>
            </a:r>
          </a:p>
        </p:txBody>
      </p:sp>
      <p:sp>
        <p:nvSpPr>
          <p:cNvPr id="9" name="Oval 8"/>
          <p:cNvSpPr/>
          <p:nvPr/>
        </p:nvSpPr>
        <p:spPr>
          <a:xfrm>
            <a:off x="3857612" y="628124"/>
            <a:ext cx="1451920" cy="4692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B44E6B0A-5D66-794E-AC76-3F54A01194FD}"/>
              </a:ext>
            </a:extLst>
          </p:cNvPr>
          <p:cNvSpPr txBox="1"/>
          <p:nvPr/>
        </p:nvSpPr>
        <p:spPr>
          <a:xfrm>
            <a:off x="1624115" y="4622788"/>
            <a:ext cx="6511210" cy="523220"/>
          </a:xfrm>
          <a:prstGeom prst="rect">
            <a:avLst/>
          </a:prstGeom>
          <a:noFill/>
        </p:spPr>
        <p:txBody>
          <a:bodyPr wrap="square" rtlCol="0">
            <a:spAutoFit/>
          </a:bodyPr>
          <a:lstStyle/>
          <a:p>
            <a:r>
              <a:rPr lang="en-GB" sz="2800" b="1" dirty="0">
                <a:solidFill>
                  <a:srgbClr val="FF0000"/>
                </a:solidFill>
                <a:latin typeface="Calibri" panose="020F0502020204030204" pitchFamily="34" charset="0"/>
              </a:rPr>
              <a:t>Credit</a:t>
            </a:r>
            <a:r>
              <a:rPr lang="en-GB" sz="2800" dirty="0">
                <a:latin typeface="Calibri" panose="020F0502020204030204" pitchFamily="34" charset="0"/>
              </a:rPr>
              <a:t> – an amount paid into an account</a:t>
            </a:r>
          </a:p>
        </p:txBody>
      </p:sp>
      <p:sp>
        <p:nvSpPr>
          <p:cNvPr id="11" name="TextBox 10">
            <a:extLst>
              <a:ext uri="{FF2B5EF4-FFF2-40B4-BE49-F238E27FC236}">
                <a16:creationId xmlns:a16="http://schemas.microsoft.com/office/drawing/2014/main" id="{B44E6B0A-5D66-794E-AC76-3F54A01194FD}"/>
              </a:ext>
            </a:extLst>
          </p:cNvPr>
          <p:cNvSpPr txBox="1"/>
          <p:nvPr/>
        </p:nvSpPr>
        <p:spPr>
          <a:xfrm>
            <a:off x="1624115" y="5108174"/>
            <a:ext cx="6511210" cy="523220"/>
          </a:xfrm>
          <a:prstGeom prst="rect">
            <a:avLst/>
          </a:prstGeom>
          <a:noFill/>
        </p:spPr>
        <p:txBody>
          <a:bodyPr wrap="square" rtlCol="0">
            <a:spAutoFit/>
          </a:bodyPr>
          <a:lstStyle/>
          <a:p>
            <a:r>
              <a:rPr lang="en-GB" sz="2800" b="1" dirty="0">
                <a:solidFill>
                  <a:srgbClr val="FF0000"/>
                </a:solidFill>
                <a:latin typeface="Calibri" panose="020F0502020204030204" pitchFamily="34" charset="0"/>
              </a:rPr>
              <a:t>Debit</a:t>
            </a:r>
            <a:r>
              <a:rPr lang="en-GB" sz="2800" dirty="0">
                <a:latin typeface="Calibri" panose="020F0502020204030204" pitchFamily="34" charset="0"/>
              </a:rPr>
              <a:t> – an amount taken out of an account</a:t>
            </a:r>
          </a:p>
        </p:txBody>
      </p:sp>
      <p:sp>
        <p:nvSpPr>
          <p:cNvPr id="12" name="Oval 11"/>
          <p:cNvSpPr/>
          <p:nvPr/>
        </p:nvSpPr>
        <p:spPr>
          <a:xfrm>
            <a:off x="5461932" y="657192"/>
            <a:ext cx="1451920" cy="469281"/>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5939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xit" presetSubtype="0" fill="hold" grpId="1" nodeType="withEffect">
                                  <p:stCondLst>
                                    <p:cond delay="0"/>
                                  </p:stCondLst>
                                  <p:childTnLst>
                                    <p:animEffect transition="out" filter="fade">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par>
                                <p:cTn id="31" presetID="10" presetClass="exit" presetSubtype="0" fill="hold" grpId="1" nodeType="withEffect">
                                  <p:stCondLst>
                                    <p:cond delay="0"/>
                                  </p:stCondLst>
                                  <p:childTnLst>
                                    <p:animEffect transition="out" filter="fade">
                                      <p:cBhvr>
                                        <p:cTn id="32" dur="500"/>
                                        <p:tgtEl>
                                          <p:spTgt spid="9"/>
                                        </p:tgtEl>
                                      </p:cBhvr>
                                    </p:animEffect>
                                    <p:set>
                                      <p:cBhvr>
                                        <p:cTn id="33" dur="1" fill="hold">
                                          <p:stCondLst>
                                            <p:cond delay="499"/>
                                          </p:stCondLst>
                                        </p:cTn>
                                        <p:tgtEl>
                                          <p:spTgt spid="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8" grpId="0"/>
      <p:bldP spid="9" grpId="0" animBg="1"/>
      <p:bldP spid="9" grpId="1" animBg="1"/>
      <p:bldP spid="10" grpId="0"/>
      <p:bldP spid="11" grpId="0"/>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sz="quarter" idx="11"/>
          </p:nvPr>
        </p:nvPicPr>
        <p:blipFill>
          <a:blip r:embed="rId2"/>
          <a:stretch>
            <a:fillRect/>
          </a:stretch>
        </p:blipFill>
        <p:spPr>
          <a:xfrm>
            <a:off x="1237957" y="1541424"/>
            <a:ext cx="7166561" cy="4095178"/>
          </a:xfrm>
          <a:prstGeom prst="rect">
            <a:avLst/>
          </a:prstGeom>
          <a:ln w="228600" cap="sq" cmpd="thickThin">
            <a:solidFill>
              <a:srgbClr val="000000"/>
            </a:solidFill>
            <a:prstDash val="solid"/>
            <a:miter lim="800000"/>
          </a:ln>
          <a:effectLst>
            <a:innerShdw blurRad="76200">
              <a:srgbClr val="000000"/>
            </a:innerShdw>
          </a:effectLst>
        </p:spPr>
      </p:pic>
      <p:sp>
        <p:nvSpPr>
          <p:cNvPr id="5" name="Text Placeholder 3"/>
          <p:cNvSpPr>
            <a:spLocks noGrp="1"/>
          </p:cNvSpPr>
          <p:nvPr>
            <p:ph type="body" sz="quarter" idx="10"/>
          </p:nvPr>
        </p:nvSpPr>
        <p:spPr/>
        <p:txBody>
          <a:bodyPr/>
          <a:lstStyle/>
          <a:p>
            <a:pPr algn="ctr"/>
            <a:r>
              <a:rPr lang="en-GB" b="1" dirty="0"/>
              <a:t>Complete the bank statement</a:t>
            </a:r>
          </a:p>
        </p:txBody>
      </p:sp>
    </p:spTree>
    <p:extLst>
      <p:ext uri="{BB962C8B-B14F-4D97-AF65-F5344CB8AC3E}">
        <p14:creationId xmlns:p14="http://schemas.microsoft.com/office/powerpoint/2010/main" val="34727487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pPr algn="ctr"/>
            <a:r>
              <a:rPr lang="en-GB" b="1" dirty="0"/>
              <a:t>Complete the bank statement</a:t>
            </a:r>
          </a:p>
        </p:txBody>
      </p:sp>
      <p:pic>
        <p:nvPicPr>
          <p:cNvPr id="8" name="Picture 7"/>
          <p:cNvPicPr>
            <a:picLocks noChangeAspect="1"/>
          </p:cNvPicPr>
          <p:nvPr/>
        </p:nvPicPr>
        <p:blipFill>
          <a:blip r:embed="rId2"/>
          <a:stretch>
            <a:fillRect/>
          </a:stretch>
        </p:blipFill>
        <p:spPr>
          <a:xfrm>
            <a:off x="1139483" y="1345080"/>
            <a:ext cx="7374255" cy="3664849"/>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212010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204584" y="163539"/>
            <a:ext cx="8893473" cy="750661"/>
          </a:xfrm>
        </p:spPr>
        <p:txBody>
          <a:bodyPr/>
          <a:lstStyle/>
          <a:p>
            <a:r>
              <a:rPr lang="en-GB" b="1" dirty="0"/>
              <a:t>Complete the bank statement </a:t>
            </a:r>
          </a:p>
        </p:txBody>
      </p:sp>
      <p:pic>
        <p:nvPicPr>
          <p:cNvPr id="2" name="Picture 1"/>
          <p:cNvPicPr>
            <a:picLocks noChangeAspect="1"/>
          </p:cNvPicPr>
          <p:nvPr/>
        </p:nvPicPr>
        <p:blipFill>
          <a:blip r:embed="rId2"/>
          <a:stretch>
            <a:fillRect/>
          </a:stretch>
        </p:blipFill>
        <p:spPr>
          <a:xfrm>
            <a:off x="655393" y="1509492"/>
            <a:ext cx="8128014" cy="286556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145219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204584" y="163539"/>
            <a:ext cx="8893473" cy="750661"/>
          </a:xfrm>
        </p:spPr>
        <p:txBody>
          <a:bodyPr/>
          <a:lstStyle/>
          <a:p>
            <a:r>
              <a:rPr lang="en-GB" b="1" dirty="0"/>
              <a:t>Complete the bank statement </a:t>
            </a:r>
          </a:p>
        </p:txBody>
      </p:sp>
      <p:pic>
        <p:nvPicPr>
          <p:cNvPr id="2" name="Picture 1"/>
          <p:cNvPicPr>
            <a:picLocks noChangeAspect="1"/>
          </p:cNvPicPr>
          <p:nvPr/>
        </p:nvPicPr>
        <p:blipFill>
          <a:blip r:embed="rId2"/>
          <a:stretch>
            <a:fillRect/>
          </a:stretch>
        </p:blipFill>
        <p:spPr>
          <a:xfrm>
            <a:off x="979242" y="1545613"/>
            <a:ext cx="7293841" cy="3152996"/>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905860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78EB32B-427A-4B12-94AC-B6B524406F72}"/>
              </a:ext>
            </a:extLst>
          </p:cNvPr>
          <p:cNvSpPr txBox="1">
            <a:spLocks noGrp="1"/>
          </p:cNvSpPr>
          <p:nvPr>
            <p:ph sz="quarter" idx="11"/>
          </p:nvPr>
        </p:nvSpPr>
        <p:spPr>
          <a:xfrm>
            <a:off x="309489" y="163839"/>
            <a:ext cx="8778240" cy="1631216"/>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All these cards are items on a monthly bank statement. </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Sort them into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CREDITS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&amp;</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 DEBITS</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If someone had a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£500 starting balance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at the beginning of the month,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what is the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maximum</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minimum</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they could have at the end of the month?</a:t>
            </a:r>
          </a:p>
        </p:txBody>
      </p:sp>
      <p:pic>
        <p:nvPicPr>
          <p:cNvPr id="5" name="Picture 4"/>
          <p:cNvPicPr>
            <a:picLocks noChangeAspect="1"/>
          </p:cNvPicPr>
          <p:nvPr/>
        </p:nvPicPr>
        <p:blipFill>
          <a:blip r:embed="rId2"/>
          <a:stretch>
            <a:fillRect/>
          </a:stretch>
        </p:blipFill>
        <p:spPr>
          <a:xfrm>
            <a:off x="1697501" y="1969079"/>
            <a:ext cx="6705600" cy="4229100"/>
          </a:xfrm>
          <a:prstGeom prst="rect">
            <a:avLst/>
          </a:prstGeom>
        </p:spPr>
      </p:pic>
    </p:spTree>
    <p:extLst>
      <p:ext uri="{BB962C8B-B14F-4D97-AF65-F5344CB8AC3E}">
        <p14:creationId xmlns:p14="http://schemas.microsoft.com/office/powerpoint/2010/main" val="24093071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47148116-68B5-43EF-9B20-F78218403B2D}"/>
              </a:ext>
            </a:extLst>
          </p:cNvPr>
          <p:cNvGraphicFramePr>
            <a:graphicFrameLocks noGrp="1"/>
          </p:cNvGraphicFramePr>
          <p:nvPr/>
        </p:nvGraphicFramePr>
        <p:xfrm>
          <a:off x="35169" y="681318"/>
          <a:ext cx="9829800" cy="6115132"/>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1933461801"/>
                    </a:ext>
                  </a:extLst>
                </a:gridCol>
                <a:gridCol w="3276600">
                  <a:extLst>
                    <a:ext uri="{9D8B030D-6E8A-4147-A177-3AD203B41FA5}">
                      <a16:colId xmlns:a16="http://schemas.microsoft.com/office/drawing/2014/main" val="284576673"/>
                    </a:ext>
                  </a:extLst>
                </a:gridCol>
                <a:gridCol w="3276600">
                  <a:extLst>
                    <a:ext uri="{9D8B030D-6E8A-4147-A177-3AD203B41FA5}">
                      <a16:colId xmlns:a16="http://schemas.microsoft.com/office/drawing/2014/main" val="2361824800"/>
                    </a:ext>
                  </a:extLst>
                </a:gridCol>
              </a:tblGrid>
              <a:tr h="1528783">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4426118"/>
                  </a:ext>
                </a:extLst>
              </a:tr>
              <a:tr h="1528783">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8116232"/>
                  </a:ext>
                </a:extLst>
              </a:tr>
              <a:tr h="1528783">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0804890"/>
                  </a:ext>
                </a:extLst>
              </a:tr>
              <a:tr h="1528783">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1950978"/>
                  </a:ext>
                </a:extLst>
              </a:tr>
            </a:tbl>
          </a:graphicData>
        </a:graphic>
      </p:graphicFrame>
      <p:sp>
        <p:nvSpPr>
          <p:cNvPr id="254" name="TextBox 253">
            <a:extLst>
              <a:ext uri="{FF2B5EF4-FFF2-40B4-BE49-F238E27FC236}">
                <a16:creationId xmlns:a16="http://schemas.microsoft.com/office/drawing/2014/main" id="{D9CE5F0C-04B0-4FE6-8B7C-3934B6CA6E7E}"/>
              </a:ext>
            </a:extLst>
          </p:cNvPr>
          <p:cNvSpPr txBox="1"/>
          <p:nvPr/>
        </p:nvSpPr>
        <p:spPr>
          <a:xfrm>
            <a:off x="-5800"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TextBox 11">
            <a:extLst>
              <a:ext uri="{FF2B5EF4-FFF2-40B4-BE49-F238E27FC236}">
                <a16:creationId xmlns:a16="http://schemas.microsoft.com/office/drawing/2014/main" id="{577174C5-6FF2-4A58-8AAD-E859D2239FE9}"/>
              </a:ext>
            </a:extLst>
          </p:cNvPr>
          <p:cNvSpPr txBox="1"/>
          <p:nvPr/>
        </p:nvSpPr>
        <p:spPr>
          <a:xfrm>
            <a:off x="-5800"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7" name="TextBox 16">
            <a:extLst>
              <a:ext uri="{FF2B5EF4-FFF2-40B4-BE49-F238E27FC236}">
                <a16:creationId xmlns:a16="http://schemas.microsoft.com/office/drawing/2014/main" id="{150363A9-5F06-4979-B236-A9319D22E084}"/>
              </a:ext>
            </a:extLst>
          </p:cNvPr>
          <p:cNvSpPr txBox="1"/>
          <p:nvPr/>
        </p:nvSpPr>
        <p:spPr>
          <a:xfrm>
            <a:off x="-5800" y="376424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G</a:t>
            </a:r>
          </a:p>
        </p:txBody>
      </p:sp>
      <p:sp>
        <p:nvSpPr>
          <p:cNvPr id="23" name="TextBox 22">
            <a:extLst>
              <a:ext uri="{FF2B5EF4-FFF2-40B4-BE49-F238E27FC236}">
                <a16:creationId xmlns:a16="http://schemas.microsoft.com/office/drawing/2014/main" id="{B6D82812-1611-4B9F-BBCA-48EC7A1FF7B5}"/>
              </a:ext>
            </a:extLst>
          </p:cNvPr>
          <p:cNvSpPr txBox="1"/>
          <p:nvPr/>
        </p:nvSpPr>
        <p:spPr>
          <a:xfrm>
            <a:off x="-5800" y="529713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J</a:t>
            </a:r>
          </a:p>
        </p:txBody>
      </p:sp>
      <p:sp>
        <p:nvSpPr>
          <p:cNvPr id="27" name="TextBox 26">
            <a:extLst>
              <a:ext uri="{FF2B5EF4-FFF2-40B4-BE49-F238E27FC236}">
                <a16:creationId xmlns:a16="http://schemas.microsoft.com/office/drawing/2014/main" id="{F9AC3CBD-17A9-4400-B08C-23C55AF7CD64}"/>
              </a:ext>
            </a:extLst>
          </p:cNvPr>
          <p:cNvSpPr txBox="1"/>
          <p:nvPr/>
        </p:nvSpPr>
        <p:spPr>
          <a:xfrm>
            <a:off x="3278420"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9" name="TextBox 28">
            <a:extLst>
              <a:ext uri="{FF2B5EF4-FFF2-40B4-BE49-F238E27FC236}">
                <a16:creationId xmlns:a16="http://schemas.microsoft.com/office/drawing/2014/main" id="{FCEA45C0-0850-4DD7-BAC2-1470ADA1313E}"/>
              </a:ext>
            </a:extLst>
          </p:cNvPr>
          <p:cNvSpPr txBox="1"/>
          <p:nvPr/>
        </p:nvSpPr>
        <p:spPr>
          <a:xfrm>
            <a:off x="3278420"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30" name="TextBox 29">
            <a:extLst>
              <a:ext uri="{FF2B5EF4-FFF2-40B4-BE49-F238E27FC236}">
                <a16:creationId xmlns:a16="http://schemas.microsoft.com/office/drawing/2014/main" id="{C72BA886-43C1-4E31-9CEA-1C18443715BC}"/>
              </a:ext>
            </a:extLst>
          </p:cNvPr>
          <p:cNvSpPr txBox="1"/>
          <p:nvPr/>
        </p:nvSpPr>
        <p:spPr>
          <a:xfrm>
            <a:off x="3278420" y="376424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H</a:t>
            </a:r>
          </a:p>
        </p:txBody>
      </p:sp>
      <p:sp>
        <p:nvSpPr>
          <p:cNvPr id="31" name="TextBox 30">
            <a:extLst>
              <a:ext uri="{FF2B5EF4-FFF2-40B4-BE49-F238E27FC236}">
                <a16:creationId xmlns:a16="http://schemas.microsoft.com/office/drawing/2014/main" id="{E15C13BD-FF98-4253-93B1-26C9B1AE606E}"/>
              </a:ext>
            </a:extLst>
          </p:cNvPr>
          <p:cNvSpPr txBox="1"/>
          <p:nvPr/>
        </p:nvSpPr>
        <p:spPr>
          <a:xfrm>
            <a:off x="3278420" y="529713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K</a:t>
            </a:r>
          </a:p>
        </p:txBody>
      </p:sp>
      <p:sp>
        <p:nvSpPr>
          <p:cNvPr id="32" name="TextBox 31">
            <a:extLst>
              <a:ext uri="{FF2B5EF4-FFF2-40B4-BE49-F238E27FC236}">
                <a16:creationId xmlns:a16="http://schemas.microsoft.com/office/drawing/2014/main" id="{7A1BB4A4-0CE8-4913-ACF2-F32423F4CFB4}"/>
              </a:ext>
            </a:extLst>
          </p:cNvPr>
          <p:cNvSpPr txBox="1"/>
          <p:nvPr/>
        </p:nvSpPr>
        <p:spPr>
          <a:xfrm>
            <a:off x="6549158"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33" name="TextBox 32">
            <a:extLst>
              <a:ext uri="{FF2B5EF4-FFF2-40B4-BE49-F238E27FC236}">
                <a16:creationId xmlns:a16="http://schemas.microsoft.com/office/drawing/2014/main" id="{DBA4F2C3-F5AC-447D-BFB0-57A2CFB2B860}"/>
              </a:ext>
            </a:extLst>
          </p:cNvPr>
          <p:cNvSpPr txBox="1"/>
          <p:nvPr/>
        </p:nvSpPr>
        <p:spPr>
          <a:xfrm>
            <a:off x="6549158"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34" name="TextBox 33">
            <a:extLst>
              <a:ext uri="{FF2B5EF4-FFF2-40B4-BE49-F238E27FC236}">
                <a16:creationId xmlns:a16="http://schemas.microsoft.com/office/drawing/2014/main" id="{43418E3F-8DA0-43E4-8F65-AB3BAAFE67CD}"/>
              </a:ext>
            </a:extLst>
          </p:cNvPr>
          <p:cNvSpPr txBox="1"/>
          <p:nvPr/>
        </p:nvSpPr>
        <p:spPr>
          <a:xfrm>
            <a:off x="6549158" y="376424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I</a:t>
            </a:r>
          </a:p>
        </p:txBody>
      </p:sp>
      <p:sp>
        <p:nvSpPr>
          <p:cNvPr id="35" name="TextBox 34">
            <a:extLst>
              <a:ext uri="{FF2B5EF4-FFF2-40B4-BE49-F238E27FC236}">
                <a16:creationId xmlns:a16="http://schemas.microsoft.com/office/drawing/2014/main" id="{63B4D498-024F-4DBC-AD84-7E6514B7FE66}"/>
              </a:ext>
            </a:extLst>
          </p:cNvPr>
          <p:cNvSpPr txBox="1"/>
          <p:nvPr/>
        </p:nvSpPr>
        <p:spPr>
          <a:xfrm>
            <a:off x="6549158" y="529713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L</a:t>
            </a:r>
          </a:p>
        </p:txBody>
      </p:sp>
      <p:sp>
        <p:nvSpPr>
          <p:cNvPr id="21" name="TextBox 20">
            <a:extLst>
              <a:ext uri="{FF2B5EF4-FFF2-40B4-BE49-F238E27FC236}">
                <a16:creationId xmlns:a16="http://schemas.microsoft.com/office/drawing/2014/main" id="{51A5DCA0-35CF-4048-BDA1-074798DA049A}"/>
              </a:ext>
            </a:extLst>
          </p:cNvPr>
          <p:cNvSpPr txBox="1"/>
          <p:nvPr/>
        </p:nvSpPr>
        <p:spPr>
          <a:xfrm>
            <a:off x="458276" y="1141047"/>
            <a:ext cx="233083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ATM: Woodham Green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£50</a:t>
            </a:r>
          </a:p>
        </p:txBody>
      </p:sp>
      <p:sp>
        <p:nvSpPr>
          <p:cNvPr id="22" name="TextBox 21">
            <a:extLst>
              <a:ext uri="{FF2B5EF4-FFF2-40B4-BE49-F238E27FC236}">
                <a16:creationId xmlns:a16="http://schemas.microsoft.com/office/drawing/2014/main" id="{D38194BB-3BF9-425B-84CC-678431DA454D}"/>
              </a:ext>
            </a:extLst>
          </p:cNvPr>
          <p:cNvSpPr txBox="1"/>
          <p:nvPr/>
        </p:nvSpPr>
        <p:spPr>
          <a:xfrm>
            <a:off x="4203020" y="1141047"/>
            <a:ext cx="1499962"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Salary Income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£625.50</a:t>
            </a:r>
          </a:p>
        </p:txBody>
      </p:sp>
      <p:sp>
        <p:nvSpPr>
          <p:cNvPr id="25" name="TextBox 24">
            <a:extLst>
              <a:ext uri="{FF2B5EF4-FFF2-40B4-BE49-F238E27FC236}">
                <a16:creationId xmlns:a16="http://schemas.microsoft.com/office/drawing/2014/main" id="{BD8840A8-969E-46E3-91A7-8F0E414E4A7B}"/>
              </a:ext>
            </a:extLst>
          </p:cNvPr>
          <p:cNvSpPr txBox="1"/>
          <p:nvPr/>
        </p:nvSpPr>
        <p:spPr>
          <a:xfrm>
            <a:off x="7602466" y="1141047"/>
            <a:ext cx="1207383"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Electric Bill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£72.30</a:t>
            </a:r>
          </a:p>
        </p:txBody>
      </p:sp>
      <p:sp>
        <p:nvSpPr>
          <p:cNvPr id="26" name="TextBox 25">
            <a:extLst>
              <a:ext uri="{FF2B5EF4-FFF2-40B4-BE49-F238E27FC236}">
                <a16:creationId xmlns:a16="http://schemas.microsoft.com/office/drawing/2014/main" id="{A163C821-D835-4F31-A46F-D898589E35F1}"/>
              </a:ext>
            </a:extLst>
          </p:cNvPr>
          <p:cNvSpPr txBox="1"/>
          <p:nvPr/>
        </p:nvSpPr>
        <p:spPr>
          <a:xfrm>
            <a:off x="7733624" y="2653090"/>
            <a:ext cx="945067"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Internet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£32.99</a:t>
            </a:r>
          </a:p>
        </p:txBody>
      </p:sp>
      <p:sp>
        <p:nvSpPr>
          <p:cNvPr id="28" name="TextBox 27">
            <a:extLst>
              <a:ext uri="{FF2B5EF4-FFF2-40B4-BE49-F238E27FC236}">
                <a16:creationId xmlns:a16="http://schemas.microsoft.com/office/drawing/2014/main" id="{91BF52F1-3C4C-4DBC-A328-9BA10483EDF8}"/>
              </a:ext>
            </a:extLst>
          </p:cNvPr>
          <p:cNvSpPr txBox="1"/>
          <p:nvPr/>
        </p:nvSpPr>
        <p:spPr>
          <a:xfrm>
            <a:off x="3947078" y="2653090"/>
            <a:ext cx="1992277"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Interest on Balance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£5.66</a:t>
            </a:r>
          </a:p>
        </p:txBody>
      </p:sp>
      <p:sp>
        <p:nvSpPr>
          <p:cNvPr id="36" name="TextBox 35">
            <a:extLst>
              <a:ext uri="{FF2B5EF4-FFF2-40B4-BE49-F238E27FC236}">
                <a16:creationId xmlns:a16="http://schemas.microsoft.com/office/drawing/2014/main" id="{5B694C15-AF5B-43B5-813C-6BE4E26624B6}"/>
              </a:ext>
            </a:extLst>
          </p:cNvPr>
          <p:cNvSpPr txBox="1"/>
          <p:nvPr/>
        </p:nvSpPr>
        <p:spPr>
          <a:xfrm>
            <a:off x="4152775" y="5715976"/>
            <a:ext cx="1580882"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Online Auction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£144</a:t>
            </a:r>
          </a:p>
        </p:txBody>
      </p:sp>
      <p:sp>
        <p:nvSpPr>
          <p:cNvPr id="37" name="TextBox 36">
            <a:extLst>
              <a:ext uri="{FF2B5EF4-FFF2-40B4-BE49-F238E27FC236}">
                <a16:creationId xmlns:a16="http://schemas.microsoft.com/office/drawing/2014/main" id="{2DAAD7B1-199E-41B7-91D8-F0CF69DEE742}"/>
              </a:ext>
            </a:extLst>
          </p:cNvPr>
          <p:cNvSpPr txBox="1"/>
          <p:nvPr/>
        </p:nvSpPr>
        <p:spPr>
          <a:xfrm>
            <a:off x="533874" y="2653090"/>
            <a:ext cx="2179635"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Birthday Gift Transfer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£30</a:t>
            </a:r>
          </a:p>
        </p:txBody>
      </p:sp>
      <p:sp>
        <p:nvSpPr>
          <p:cNvPr id="38" name="TextBox 37">
            <a:extLst>
              <a:ext uri="{FF2B5EF4-FFF2-40B4-BE49-F238E27FC236}">
                <a16:creationId xmlns:a16="http://schemas.microsoft.com/office/drawing/2014/main" id="{EC2086CF-3F42-4893-8601-B0167188401E}"/>
              </a:ext>
            </a:extLst>
          </p:cNvPr>
          <p:cNvSpPr txBox="1"/>
          <p:nvPr/>
        </p:nvSpPr>
        <p:spPr>
          <a:xfrm>
            <a:off x="894645" y="4177322"/>
            <a:ext cx="1458092"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‘Kool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Klothes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£82.45</a:t>
            </a:r>
          </a:p>
        </p:txBody>
      </p:sp>
      <p:sp>
        <p:nvSpPr>
          <p:cNvPr id="39" name="TextBox 38">
            <a:extLst>
              <a:ext uri="{FF2B5EF4-FFF2-40B4-BE49-F238E27FC236}">
                <a16:creationId xmlns:a16="http://schemas.microsoft.com/office/drawing/2014/main" id="{7D668206-7355-424E-9BFF-141C3F6CB8C4}"/>
              </a:ext>
            </a:extLst>
          </p:cNvPr>
          <p:cNvSpPr txBox="1"/>
          <p:nvPr/>
        </p:nvSpPr>
        <p:spPr>
          <a:xfrm>
            <a:off x="560099" y="5685299"/>
            <a:ext cx="2127185"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Transfer: ‘Auntie Jen’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£65</a:t>
            </a:r>
          </a:p>
        </p:txBody>
      </p:sp>
      <p:sp>
        <p:nvSpPr>
          <p:cNvPr id="41" name="TextBox 40">
            <a:extLst>
              <a:ext uri="{FF2B5EF4-FFF2-40B4-BE49-F238E27FC236}">
                <a16:creationId xmlns:a16="http://schemas.microsoft.com/office/drawing/2014/main" id="{EA072A63-6D12-42CB-B11D-3B33437C3F55}"/>
              </a:ext>
            </a:extLst>
          </p:cNvPr>
          <p:cNvSpPr txBox="1"/>
          <p:nvPr/>
        </p:nvSpPr>
        <p:spPr>
          <a:xfrm>
            <a:off x="7242047" y="4156770"/>
            <a:ext cx="192822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Books.com Refund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£45.20</a:t>
            </a:r>
          </a:p>
        </p:txBody>
      </p:sp>
      <p:sp>
        <p:nvSpPr>
          <p:cNvPr id="42" name="TextBox 41">
            <a:extLst>
              <a:ext uri="{FF2B5EF4-FFF2-40B4-BE49-F238E27FC236}">
                <a16:creationId xmlns:a16="http://schemas.microsoft.com/office/drawing/2014/main" id="{AD511887-0AA6-4CD7-B0D0-9EA755EECA35}"/>
              </a:ext>
            </a:extLst>
          </p:cNvPr>
          <p:cNvSpPr txBox="1"/>
          <p:nvPr/>
        </p:nvSpPr>
        <p:spPr>
          <a:xfrm>
            <a:off x="7474194" y="5690930"/>
            <a:ext cx="1463927"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Car Insurance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£133</a:t>
            </a:r>
          </a:p>
        </p:txBody>
      </p:sp>
      <p:sp>
        <p:nvSpPr>
          <p:cNvPr id="63" name="TextBox 62">
            <a:extLst>
              <a:ext uri="{FF2B5EF4-FFF2-40B4-BE49-F238E27FC236}">
                <a16:creationId xmlns:a16="http://schemas.microsoft.com/office/drawing/2014/main" id="{593F570F-8877-4417-B1C7-9F3969A5D724}"/>
              </a:ext>
            </a:extLst>
          </p:cNvPr>
          <p:cNvSpPr txBox="1"/>
          <p:nvPr/>
        </p:nvSpPr>
        <p:spPr>
          <a:xfrm>
            <a:off x="3643727" y="4164229"/>
            <a:ext cx="259898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Transfer: ‘Kelly’s Catering’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£165.80</a:t>
            </a:r>
          </a:p>
        </p:txBody>
      </p:sp>
    </p:spTree>
    <p:extLst>
      <p:ext uri="{BB962C8B-B14F-4D97-AF65-F5344CB8AC3E}">
        <p14:creationId xmlns:p14="http://schemas.microsoft.com/office/powerpoint/2010/main" val="27106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47148116-68B5-43EF-9B20-F78218403B2D}"/>
              </a:ext>
            </a:extLst>
          </p:cNvPr>
          <p:cNvGraphicFramePr>
            <a:graphicFrameLocks noGrp="1"/>
          </p:cNvGraphicFramePr>
          <p:nvPr/>
        </p:nvGraphicFramePr>
        <p:xfrm>
          <a:off x="35169" y="681318"/>
          <a:ext cx="9829800" cy="3057566"/>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1933461801"/>
                    </a:ext>
                  </a:extLst>
                </a:gridCol>
                <a:gridCol w="3276600">
                  <a:extLst>
                    <a:ext uri="{9D8B030D-6E8A-4147-A177-3AD203B41FA5}">
                      <a16:colId xmlns:a16="http://schemas.microsoft.com/office/drawing/2014/main" val="284576673"/>
                    </a:ext>
                  </a:extLst>
                </a:gridCol>
                <a:gridCol w="3276600">
                  <a:extLst>
                    <a:ext uri="{9D8B030D-6E8A-4147-A177-3AD203B41FA5}">
                      <a16:colId xmlns:a16="http://schemas.microsoft.com/office/drawing/2014/main" val="2361824800"/>
                    </a:ext>
                  </a:extLst>
                </a:gridCol>
              </a:tblGrid>
              <a:tr h="1528783">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4426118"/>
                  </a:ext>
                </a:extLst>
              </a:tr>
              <a:tr h="1528783">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8116232"/>
                  </a:ext>
                </a:extLst>
              </a:tr>
            </a:tbl>
          </a:graphicData>
        </a:graphic>
      </p:graphicFrame>
      <p:sp>
        <p:nvSpPr>
          <p:cNvPr id="254" name="TextBox 253">
            <a:extLst>
              <a:ext uri="{FF2B5EF4-FFF2-40B4-BE49-F238E27FC236}">
                <a16:creationId xmlns:a16="http://schemas.microsoft.com/office/drawing/2014/main" id="{D9CE5F0C-04B0-4FE6-8B7C-3934B6CA6E7E}"/>
              </a:ext>
            </a:extLst>
          </p:cNvPr>
          <p:cNvSpPr txBox="1"/>
          <p:nvPr/>
        </p:nvSpPr>
        <p:spPr>
          <a:xfrm>
            <a:off x="-5800"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TextBox 11">
            <a:extLst>
              <a:ext uri="{FF2B5EF4-FFF2-40B4-BE49-F238E27FC236}">
                <a16:creationId xmlns:a16="http://schemas.microsoft.com/office/drawing/2014/main" id="{577174C5-6FF2-4A58-8AAD-E859D2239FE9}"/>
              </a:ext>
            </a:extLst>
          </p:cNvPr>
          <p:cNvSpPr txBox="1"/>
          <p:nvPr/>
        </p:nvSpPr>
        <p:spPr>
          <a:xfrm>
            <a:off x="-5800"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27" name="TextBox 26">
            <a:extLst>
              <a:ext uri="{FF2B5EF4-FFF2-40B4-BE49-F238E27FC236}">
                <a16:creationId xmlns:a16="http://schemas.microsoft.com/office/drawing/2014/main" id="{F9AC3CBD-17A9-4400-B08C-23C55AF7CD64}"/>
              </a:ext>
            </a:extLst>
          </p:cNvPr>
          <p:cNvSpPr txBox="1"/>
          <p:nvPr/>
        </p:nvSpPr>
        <p:spPr>
          <a:xfrm>
            <a:off x="3278420"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9" name="TextBox 28">
            <a:extLst>
              <a:ext uri="{FF2B5EF4-FFF2-40B4-BE49-F238E27FC236}">
                <a16:creationId xmlns:a16="http://schemas.microsoft.com/office/drawing/2014/main" id="{FCEA45C0-0850-4DD7-BAC2-1470ADA1313E}"/>
              </a:ext>
            </a:extLst>
          </p:cNvPr>
          <p:cNvSpPr txBox="1"/>
          <p:nvPr/>
        </p:nvSpPr>
        <p:spPr>
          <a:xfrm>
            <a:off x="3278420"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32" name="TextBox 31">
            <a:extLst>
              <a:ext uri="{FF2B5EF4-FFF2-40B4-BE49-F238E27FC236}">
                <a16:creationId xmlns:a16="http://schemas.microsoft.com/office/drawing/2014/main" id="{7A1BB4A4-0CE8-4913-ACF2-F32423F4CFB4}"/>
              </a:ext>
            </a:extLst>
          </p:cNvPr>
          <p:cNvSpPr txBox="1"/>
          <p:nvPr/>
        </p:nvSpPr>
        <p:spPr>
          <a:xfrm>
            <a:off x="6549158"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33" name="TextBox 32">
            <a:extLst>
              <a:ext uri="{FF2B5EF4-FFF2-40B4-BE49-F238E27FC236}">
                <a16:creationId xmlns:a16="http://schemas.microsoft.com/office/drawing/2014/main" id="{DBA4F2C3-F5AC-447D-BFB0-57A2CFB2B860}"/>
              </a:ext>
            </a:extLst>
          </p:cNvPr>
          <p:cNvSpPr txBox="1"/>
          <p:nvPr/>
        </p:nvSpPr>
        <p:spPr>
          <a:xfrm>
            <a:off x="6549158"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21" name="TextBox 20">
            <a:extLst>
              <a:ext uri="{FF2B5EF4-FFF2-40B4-BE49-F238E27FC236}">
                <a16:creationId xmlns:a16="http://schemas.microsoft.com/office/drawing/2014/main" id="{51A5DCA0-35CF-4048-BDA1-074798DA049A}"/>
              </a:ext>
            </a:extLst>
          </p:cNvPr>
          <p:cNvSpPr txBox="1"/>
          <p:nvPr/>
        </p:nvSpPr>
        <p:spPr>
          <a:xfrm>
            <a:off x="458276" y="1141047"/>
            <a:ext cx="233083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ATM: Woodham Green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£50</a:t>
            </a:r>
          </a:p>
        </p:txBody>
      </p:sp>
      <p:sp>
        <p:nvSpPr>
          <p:cNvPr id="24" name="TextBox 23">
            <a:extLst>
              <a:ext uri="{FF2B5EF4-FFF2-40B4-BE49-F238E27FC236}">
                <a16:creationId xmlns:a16="http://schemas.microsoft.com/office/drawing/2014/main" id="{E78EB32B-427A-4B12-94AC-B6B524406F72}"/>
              </a:ext>
            </a:extLst>
          </p:cNvPr>
          <p:cNvSpPr txBox="1"/>
          <p:nvPr/>
        </p:nvSpPr>
        <p:spPr>
          <a:xfrm>
            <a:off x="1488228" y="4192756"/>
            <a:ext cx="6717929"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All these cards are items on a monthly bank statement. Sort them into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CREDITS </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&amp;</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 DEBITS</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If someone had a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£500 starting balance </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at the beginning of the month,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what is the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maximum</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minimum</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they could have at the end of the month?</a:t>
            </a:r>
          </a:p>
        </p:txBody>
      </p:sp>
      <p:sp>
        <p:nvSpPr>
          <p:cNvPr id="22" name="TextBox 21">
            <a:extLst>
              <a:ext uri="{FF2B5EF4-FFF2-40B4-BE49-F238E27FC236}">
                <a16:creationId xmlns:a16="http://schemas.microsoft.com/office/drawing/2014/main" id="{D38194BB-3BF9-425B-84CC-678431DA454D}"/>
              </a:ext>
            </a:extLst>
          </p:cNvPr>
          <p:cNvSpPr txBox="1"/>
          <p:nvPr/>
        </p:nvSpPr>
        <p:spPr>
          <a:xfrm>
            <a:off x="4203020" y="1141047"/>
            <a:ext cx="1499962"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Salary Income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£625.50</a:t>
            </a:r>
          </a:p>
        </p:txBody>
      </p:sp>
      <p:sp>
        <p:nvSpPr>
          <p:cNvPr id="25" name="TextBox 24">
            <a:extLst>
              <a:ext uri="{FF2B5EF4-FFF2-40B4-BE49-F238E27FC236}">
                <a16:creationId xmlns:a16="http://schemas.microsoft.com/office/drawing/2014/main" id="{BD8840A8-969E-46E3-91A7-8F0E414E4A7B}"/>
              </a:ext>
            </a:extLst>
          </p:cNvPr>
          <p:cNvSpPr txBox="1"/>
          <p:nvPr/>
        </p:nvSpPr>
        <p:spPr>
          <a:xfrm>
            <a:off x="7602466" y="1141047"/>
            <a:ext cx="1207383"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Electric Bill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£72.30</a:t>
            </a:r>
          </a:p>
        </p:txBody>
      </p:sp>
      <p:sp>
        <p:nvSpPr>
          <p:cNvPr id="26" name="TextBox 25">
            <a:extLst>
              <a:ext uri="{FF2B5EF4-FFF2-40B4-BE49-F238E27FC236}">
                <a16:creationId xmlns:a16="http://schemas.microsoft.com/office/drawing/2014/main" id="{A163C821-D835-4F31-A46F-D898589E35F1}"/>
              </a:ext>
            </a:extLst>
          </p:cNvPr>
          <p:cNvSpPr txBox="1"/>
          <p:nvPr/>
        </p:nvSpPr>
        <p:spPr>
          <a:xfrm>
            <a:off x="7733624" y="2653090"/>
            <a:ext cx="945067"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Internet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£32.99</a:t>
            </a:r>
          </a:p>
        </p:txBody>
      </p:sp>
      <p:sp>
        <p:nvSpPr>
          <p:cNvPr id="28" name="TextBox 27">
            <a:extLst>
              <a:ext uri="{FF2B5EF4-FFF2-40B4-BE49-F238E27FC236}">
                <a16:creationId xmlns:a16="http://schemas.microsoft.com/office/drawing/2014/main" id="{91BF52F1-3C4C-4DBC-A328-9BA10483EDF8}"/>
              </a:ext>
            </a:extLst>
          </p:cNvPr>
          <p:cNvSpPr txBox="1"/>
          <p:nvPr/>
        </p:nvSpPr>
        <p:spPr>
          <a:xfrm>
            <a:off x="3947078" y="2653090"/>
            <a:ext cx="1992277"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Interest on Balance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£5.66</a:t>
            </a:r>
          </a:p>
        </p:txBody>
      </p:sp>
      <p:sp>
        <p:nvSpPr>
          <p:cNvPr id="37" name="TextBox 36">
            <a:extLst>
              <a:ext uri="{FF2B5EF4-FFF2-40B4-BE49-F238E27FC236}">
                <a16:creationId xmlns:a16="http://schemas.microsoft.com/office/drawing/2014/main" id="{2DAAD7B1-199E-41B7-91D8-F0CF69DEE742}"/>
              </a:ext>
            </a:extLst>
          </p:cNvPr>
          <p:cNvSpPr txBox="1"/>
          <p:nvPr/>
        </p:nvSpPr>
        <p:spPr>
          <a:xfrm>
            <a:off x="533874" y="2653090"/>
            <a:ext cx="2179635"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Birthday Gift Transfer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£30</a:t>
            </a:r>
          </a:p>
        </p:txBody>
      </p:sp>
      <p:sp>
        <p:nvSpPr>
          <p:cNvPr id="2" name="Arrow: Down 1">
            <a:extLst>
              <a:ext uri="{FF2B5EF4-FFF2-40B4-BE49-F238E27FC236}">
                <a16:creationId xmlns:a16="http://schemas.microsoft.com/office/drawing/2014/main" id="{9F1A9681-333A-411A-B253-601A293AFC0C}"/>
              </a:ext>
            </a:extLst>
          </p:cNvPr>
          <p:cNvSpPr/>
          <p:nvPr/>
        </p:nvSpPr>
        <p:spPr>
          <a:xfrm>
            <a:off x="2732247" y="1231899"/>
            <a:ext cx="479485" cy="518241"/>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80DF5D45-6594-4CF6-A639-13B708F74F3A}"/>
              </a:ext>
            </a:extLst>
          </p:cNvPr>
          <p:cNvSpPr/>
          <p:nvPr/>
        </p:nvSpPr>
        <p:spPr>
          <a:xfrm rot="10800000">
            <a:off x="5718115" y="1168399"/>
            <a:ext cx="479485" cy="518241"/>
          </a:xfrm>
          <a:prstGeom prst="downArrow">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rrow: Up-Down 2">
            <a:extLst>
              <a:ext uri="{FF2B5EF4-FFF2-40B4-BE49-F238E27FC236}">
                <a16:creationId xmlns:a16="http://schemas.microsoft.com/office/drawing/2014/main" id="{F8E598DF-1A86-4540-98CD-A2B542D034EB}"/>
              </a:ext>
            </a:extLst>
          </p:cNvPr>
          <p:cNvSpPr/>
          <p:nvPr/>
        </p:nvSpPr>
        <p:spPr>
          <a:xfrm>
            <a:off x="2646680" y="2413000"/>
            <a:ext cx="484632" cy="1032490"/>
          </a:xfrm>
          <a:prstGeom prst="upDown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Arrow: Down 45">
            <a:extLst>
              <a:ext uri="{FF2B5EF4-FFF2-40B4-BE49-F238E27FC236}">
                <a16:creationId xmlns:a16="http://schemas.microsoft.com/office/drawing/2014/main" id="{DE2670E9-4829-4887-9E73-5F283C96D5D2}"/>
              </a:ext>
            </a:extLst>
          </p:cNvPr>
          <p:cNvSpPr/>
          <p:nvPr/>
        </p:nvSpPr>
        <p:spPr>
          <a:xfrm>
            <a:off x="9070915" y="1231899"/>
            <a:ext cx="479485" cy="518241"/>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Arrow: Down 55">
            <a:extLst>
              <a:ext uri="{FF2B5EF4-FFF2-40B4-BE49-F238E27FC236}">
                <a16:creationId xmlns:a16="http://schemas.microsoft.com/office/drawing/2014/main" id="{846BAAFE-D073-4E29-A535-7DF72ED15D79}"/>
              </a:ext>
            </a:extLst>
          </p:cNvPr>
          <p:cNvSpPr/>
          <p:nvPr/>
        </p:nvSpPr>
        <p:spPr>
          <a:xfrm>
            <a:off x="9070915" y="2691422"/>
            <a:ext cx="479485" cy="518241"/>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Arrow: Down 61">
            <a:extLst>
              <a:ext uri="{FF2B5EF4-FFF2-40B4-BE49-F238E27FC236}">
                <a16:creationId xmlns:a16="http://schemas.microsoft.com/office/drawing/2014/main" id="{E9B6195A-EC15-412B-9633-75DCE47AA272}"/>
              </a:ext>
            </a:extLst>
          </p:cNvPr>
          <p:cNvSpPr/>
          <p:nvPr/>
        </p:nvSpPr>
        <p:spPr>
          <a:xfrm rot="10800000">
            <a:off x="5957857" y="2626713"/>
            <a:ext cx="479485" cy="518241"/>
          </a:xfrm>
          <a:prstGeom prst="downArrow">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 Placeholder 3"/>
          <p:cNvSpPr>
            <a:spLocks noGrp="1"/>
          </p:cNvSpPr>
          <p:nvPr>
            <p:ph type="body" sz="quarter" idx="10"/>
          </p:nvPr>
        </p:nvSpPr>
        <p:spPr/>
        <p:txBody>
          <a:bodyPr/>
          <a:lstStyle/>
          <a:p>
            <a:endParaRPr lang="en-GB"/>
          </a:p>
        </p:txBody>
      </p:sp>
      <p:sp>
        <p:nvSpPr>
          <p:cNvPr id="6" name="Content Placeholder 5"/>
          <p:cNvSpPr>
            <a:spLocks noGrp="1"/>
          </p:cNvSpPr>
          <p:nvPr>
            <p:ph sz="quarter" idx="11"/>
          </p:nvPr>
        </p:nvSpPr>
        <p:spPr/>
        <p:txBody>
          <a:bodyPr/>
          <a:lstStyle/>
          <a:p>
            <a:endParaRPr lang="en-GB"/>
          </a:p>
        </p:txBody>
      </p:sp>
    </p:spTree>
    <p:extLst>
      <p:ext uri="{BB962C8B-B14F-4D97-AF65-F5344CB8AC3E}">
        <p14:creationId xmlns:p14="http://schemas.microsoft.com/office/powerpoint/2010/main" val="28043503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id="{47148116-68B5-43EF-9B20-F78218403B2D}"/>
              </a:ext>
            </a:extLst>
          </p:cNvPr>
          <p:cNvGraphicFramePr>
            <a:graphicFrameLocks noGrp="1"/>
          </p:cNvGraphicFramePr>
          <p:nvPr/>
        </p:nvGraphicFramePr>
        <p:xfrm>
          <a:off x="35169" y="681318"/>
          <a:ext cx="9829800" cy="6115132"/>
        </p:xfrm>
        <a:graphic>
          <a:graphicData uri="http://schemas.openxmlformats.org/drawingml/2006/table">
            <a:tbl>
              <a:tblPr firstRow="1" bandRow="1">
                <a:tableStyleId>{5C22544A-7EE6-4342-B048-85BDC9FD1C3A}</a:tableStyleId>
              </a:tblPr>
              <a:tblGrid>
                <a:gridCol w="3276600">
                  <a:extLst>
                    <a:ext uri="{9D8B030D-6E8A-4147-A177-3AD203B41FA5}">
                      <a16:colId xmlns:a16="http://schemas.microsoft.com/office/drawing/2014/main" val="1933461801"/>
                    </a:ext>
                  </a:extLst>
                </a:gridCol>
                <a:gridCol w="3276600">
                  <a:extLst>
                    <a:ext uri="{9D8B030D-6E8A-4147-A177-3AD203B41FA5}">
                      <a16:colId xmlns:a16="http://schemas.microsoft.com/office/drawing/2014/main" val="284576673"/>
                    </a:ext>
                  </a:extLst>
                </a:gridCol>
                <a:gridCol w="3276600">
                  <a:extLst>
                    <a:ext uri="{9D8B030D-6E8A-4147-A177-3AD203B41FA5}">
                      <a16:colId xmlns:a16="http://schemas.microsoft.com/office/drawing/2014/main" val="2361824800"/>
                    </a:ext>
                  </a:extLst>
                </a:gridCol>
              </a:tblGrid>
              <a:tr h="1528783">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24426118"/>
                  </a:ext>
                </a:extLst>
              </a:tr>
              <a:tr h="1528783">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88116232"/>
                  </a:ext>
                </a:extLst>
              </a:tr>
              <a:tr h="1528783">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30804890"/>
                  </a:ext>
                </a:extLst>
              </a:tr>
              <a:tr h="1528783">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a:endParaRPr lang="en-GB" sz="700" b="0" dirty="0">
                        <a:solidFill>
                          <a:sysClr val="windowText" lastClr="000000"/>
                        </a:solidFill>
                      </a:endParaRPr>
                    </a:p>
                  </a:txBody>
                  <a:tcPr marL="0" marR="0" marT="0"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41950978"/>
                  </a:ext>
                </a:extLst>
              </a:tr>
            </a:tbl>
          </a:graphicData>
        </a:graphic>
      </p:graphicFrame>
      <p:sp>
        <p:nvSpPr>
          <p:cNvPr id="254" name="TextBox 253">
            <a:extLst>
              <a:ext uri="{FF2B5EF4-FFF2-40B4-BE49-F238E27FC236}">
                <a16:creationId xmlns:a16="http://schemas.microsoft.com/office/drawing/2014/main" id="{D9CE5F0C-04B0-4FE6-8B7C-3934B6CA6E7E}"/>
              </a:ext>
            </a:extLst>
          </p:cNvPr>
          <p:cNvSpPr txBox="1"/>
          <p:nvPr/>
        </p:nvSpPr>
        <p:spPr>
          <a:xfrm>
            <a:off x="-5800"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a:t>
            </a:r>
          </a:p>
        </p:txBody>
      </p:sp>
      <p:sp>
        <p:nvSpPr>
          <p:cNvPr id="12" name="TextBox 11">
            <a:extLst>
              <a:ext uri="{FF2B5EF4-FFF2-40B4-BE49-F238E27FC236}">
                <a16:creationId xmlns:a16="http://schemas.microsoft.com/office/drawing/2014/main" id="{577174C5-6FF2-4A58-8AAD-E859D2239FE9}"/>
              </a:ext>
            </a:extLst>
          </p:cNvPr>
          <p:cNvSpPr txBox="1"/>
          <p:nvPr/>
        </p:nvSpPr>
        <p:spPr>
          <a:xfrm>
            <a:off x="-5800"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D</a:t>
            </a:r>
          </a:p>
        </p:txBody>
      </p:sp>
      <p:sp>
        <p:nvSpPr>
          <p:cNvPr id="17" name="TextBox 16">
            <a:extLst>
              <a:ext uri="{FF2B5EF4-FFF2-40B4-BE49-F238E27FC236}">
                <a16:creationId xmlns:a16="http://schemas.microsoft.com/office/drawing/2014/main" id="{150363A9-5F06-4979-B236-A9319D22E084}"/>
              </a:ext>
            </a:extLst>
          </p:cNvPr>
          <p:cNvSpPr txBox="1"/>
          <p:nvPr/>
        </p:nvSpPr>
        <p:spPr>
          <a:xfrm>
            <a:off x="-5800" y="376424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G</a:t>
            </a:r>
          </a:p>
        </p:txBody>
      </p:sp>
      <p:sp>
        <p:nvSpPr>
          <p:cNvPr id="23" name="TextBox 22">
            <a:extLst>
              <a:ext uri="{FF2B5EF4-FFF2-40B4-BE49-F238E27FC236}">
                <a16:creationId xmlns:a16="http://schemas.microsoft.com/office/drawing/2014/main" id="{B6D82812-1611-4B9F-BBCA-48EC7A1FF7B5}"/>
              </a:ext>
            </a:extLst>
          </p:cNvPr>
          <p:cNvSpPr txBox="1"/>
          <p:nvPr/>
        </p:nvSpPr>
        <p:spPr>
          <a:xfrm>
            <a:off x="-5800" y="529713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J</a:t>
            </a:r>
          </a:p>
        </p:txBody>
      </p:sp>
      <p:sp>
        <p:nvSpPr>
          <p:cNvPr id="27" name="TextBox 26">
            <a:extLst>
              <a:ext uri="{FF2B5EF4-FFF2-40B4-BE49-F238E27FC236}">
                <a16:creationId xmlns:a16="http://schemas.microsoft.com/office/drawing/2014/main" id="{F9AC3CBD-17A9-4400-B08C-23C55AF7CD64}"/>
              </a:ext>
            </a:extLst>
          </p:cNvPr>
          <p:cNvSpPr txBox="1"/>
          <p:nvPr/>
        </p:nvSpPr>
        <p:spPr>
          <a:xfrm>
            <a:off x="3278420"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B</a:t>
            </a:r>
          </a:p>
        </p:txBody>
      </p:sp>
      <p:sp>
        <p:nvSpPr>
          <p:cNvPr id="29" name="TextBox 28">
            <a:extLst>
              <a:ext uri="{FF2B5EF4-FFF2-40B4-BE49-F238E27FC236}">
                <a16:creationId xmlns:a16="http://schemas.microsoft.com/office/drawing/2014/main" id="{FCEA45C0-0850-4DD7-BAC2-1470ADA1313E}"/>
              </a:ext>
            </a:extLst>
          </p:cNvPr>
          <p:cNvSpPr txBox="1"/>
          <p:nvPr/>
        </p:nvSpPr>
        <p:spPr>
          <a:xfrm>
            <a:off x="3278420"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E</a:t>
            </a:r>
          </a:p>
        </p:txBody>
      </p:sp>
      <p:sp>
        <p:nvSpPr>
          <p:cNvPr id="30" name="TextBox 29">
            <a:extLst>
              <a:ext uri="{FF2B5EF4-FFF2-40B4-BE49-F238E27FC236}">
                <a16:creationId xmlns:a16="http://schemas.microsoft.com/office/drawing/2014/main" id="{C72BA886-43C1-4E31-9CEA-1C18443715BC}"/>
              </a:ext>
            </a:extLst>
          </p:cNvPr>
          <p:cNvSpPr txBox="1"/>
          <p:nvPr/>
        </p:nvSpPr>
        <p:spPr>
          <a:xfrm>
            <a:off x="3278420" y="376424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H</a:t>
            </a:r>
          </a:p>
        </p:txBody>
      </p:sp>
      <p:sp>
        <p:nvSpPr>
          <p:cNvPr id="31" name="TextBox 30">
            <a:extLst>
              <a:ext uri="{FF2B5EF4-FFF2-40B4-BE49-F238E27FC236}">
                <a16:creationId xmlns:a16="http://schemas.microsoft.com/office/drawing/2014/main" id="{E15C13BD-FF98-4253-93B1-26C9B1AE606E}"/>
              </a:ext>
            </a:extLst>
          </p:cNvPr>
          <p:cNvSpPr txBox="1"/>
          <p:nvPr/>
        </p:nvSpPr>
        <p:spPr>
          <a:xfrm>
            <a:off x="3278420" y="529713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K</a:t>
            </a:r>
          </a:p>
        </p:txBody>
      </p:sp>
      <p:sp>
        <p:nvSpPr>
          <p:cNvPr id="32" name="TextBox 31">
            <a:extLst>
              <a:ext uri="{FF2B5EF4-FFF2-40B4-BE49-F238E27FC236}">
                <a16:creationId xmlns:a16="http://schemas.microsoft.com/office/drawing/2014/main" id="{7A1BB4A4-0CE8-4913-ACF2-F32423F4CFB4}"/>
              </a:ext>
            </a:extLst>
          </p:cNvPr>
          <p:cNvSpPr txBox="1"/>
          <p:nvPr/>
        </p:nvSpPr>
        <p:spPr>
          <a:xfrm>
            <a:off x="6549158" y="713447"/>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C</a:t>
            </a:r>
          </a:p>
        </p:txBody>
      </p:sp>
      <p:sp>
        <p:nvSpPr>
          <p:cNvPr id="33" name="TextBox 32">
            <a:extLst>
              <a:ext uri="{FF2B5EF4-FFF2-40B4-BE49-F238E27FC236}">
                <a16:creationId xmlns:a16="http://schemas.microsoft.com/office/drawing/2014/main" id="{DBA4F2C3-F5AC-447D-BFB0-57A2CFB2B860}"/>
              </a:ext>
            </a:extLst>
          </p:cNvPr>
          <p:cNvSpPr txBox="1"/>
          <p:nvPr/>
        </p:nvSpPr>
        <p:spPr>
          <a:xfrm>
            <a:off x="6549158" y="2236050"/>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F</a:t>
            </a:r>
          </a:p>
        </p:txBody>
      </p:sp>
      <p:sp>
        <p:nvSpPr>
          <p:cNvPr id="34" name="TextBox 33">
            <a:extLst>
              <a:ext uri="{FF2B5EF4-FFF2-40B4-BE49-F238E27FC236}">
                <a16:creationId xmlns:a16="http://schemas.microsoft.com/office/drawing/2014/main" id="{43418E3F-8DA0-43E4-8F65-AB3BAAFE67CD}"/>
              </a:ext>
            </a:extLst>
          </p:cNvPr>
          <p:cNvSpPr txBox="1"/>
          <p:nvPr/>
        </p:nvSpPr>
        <p:spPr>
          <a:xfrm>
            <a:off x="6549158" y="376424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I</a:t>
            </a:r>
          </a:p>
        </p:txBody>
      </p:sp>
      <p:sp>
        <p:nvSpPr>
          <p:cNvPr id="35" name="TextBox 34">
            <a:extLst>
              <a:ext uri="{FF2B5EF4-FFF2-40B4-BE49-F238E27FC236}">
                <a16:creationId xmlns:a16="http://schemas.microsoft.com/office/drawing/2014/main" id="{63B4D498-024F-4DBC-AD84-7E6514B7FE66}"/>
              </a:ext>
            </a:extLst>
          </p:cNvPr>
          <p:cNvSpPr txBox="1"/>
          <p:nvPr/>
        </p:nvSpPr>
        <p:spPr>
          <a:xfrm>
            <a:off x="6549158" y="5297131"/>
            <a:ext cx="277640" cy="261867"/>
          </a:xfrm>
          <a:prstGeom prst="rect">
            <a:avLst/>
          </a:prstGeom>
          <a:noFill/>
        </p:spPr>
        <p:txBody>
          <a:bodyPr wrap="square" rtlCol="0">
            <a:spAutoFit/>
          </a:bodyPr>
          <a:lstStyle/>
          <a:p>
            <a:pPr marL="0" marR="0" lvl="0" indent="0" algn="ctr" defTabSz="457200" rtl="0" eaLnBrk="1" fontAlgn="auto" latinLnBrk="0" hangingPunct="1">
              <a:lnSpc>
                <a:spcPts val="1200"/>
              </a:lnSpc>
              <a:spcBef>
                <a:spcPts val="0"/>
              </a:spcBef>
              <a:spcAft>
                <a:spcPts val="0"/>
              </a:spcAft>
              <a:buClrTx/>
              <a:buSzTx/>
              <a:buFontTx/>
              <a:buNone/>
              <a:tabLst/>
              <a:defRPr/>
            </a:pP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L</a:t>
            </a:r>
          </a:p>
        </p:txBody>
      </p:sp>
      <p:sp>
        <p:nvSpPr>
          <p:cNvPr id="21" name="TextBox 20">
            <a:extLst>
              <a:ext uri="{FF2B5EF4-FFF2-40B4-BE49-F238E27FC236}">
                <a16:creationId xmlns:a16="http://schemas.microsoft.com/office/drawing/2014/main" id="{51A5DCA0-35CF-4048-BDA1-074798DA049A}"/>
              </a:ext>
            </a:extLst>
          </p:cNvPr>
          <p:cNvSpPr txBox="1"/>
          <p:nvPr/>
        </p:nvSpPr>
        <p:spPr>
          <a:xfrm>
            <a:off x="458276" y="1141047"/>
            <a:ext cx="233083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ATM: Woodham Green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£50</a:t>
            </a:r>
          </a:p>
        </p:txBody>
      </p:sp>
      <p:sp>
        <p:nvSpPr>
          <p:cNvPr id="24" name="TextBox 23">
            <a:extLst>
              <a:ext uri="{FF2B5EF4-FFF2-40B4-BE49-F238E27FC236}">
                <a16:creationId xmlns:a16="http://schemas.microsoft.com/office/drawing/2014/main" id="{E78EB32B-427A-4B12-94AC-B6B524406F72}"/>
              </a:ext>
            </a:extLst>
          </p:cNvPr>
          <p:cNvSpPr txBox="1"/>
          <p:nvPr/>
        </p:nvSpPr>
        <p:spPr>
          <a:xfrm>
            <a:off x="1584281" y="-61546"/>
            <a:ext cx="6717929"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All these cards are items on a monthly bank statement. Sort them into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CREDITS </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&amp;</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 DEBITS</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If someone had a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£500 starting balance </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at the beginning of the month,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what is the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maximum</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GB" sz="1400" b="1" i="0" u="none" strike="noStrike" kern="1200" cap="none" spc="0" normalizeH="0" baseline="0" noProof="0" dirty="0">
                <a:ln>
                  <a:noFill/>
                </a:ln>
                <a:solidFill>
                  <a:prstClr val="black"/>
                </a:solidFill>
                <a:effectLst/>
                <a:uLnTx/>
                <a:uFillTx/>
                <a:latin typeface="Calibri" panose="020F0502020204030204"/>
                <a:ea typeface="+mn-ea"/>
                <a:cs typeface="+mn-cs"/>
              </a:rPr>
              <a:t>minimum</a:t>
            </a: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they could have at the end of the month?</a:t>
            </a:r>
          </a:p>
        </p:txBody>
      </p:sp>
      <p:sp>
        <p:nvSpPr>
          <p:cNvPr id="22" name="TextBox 21">
            <a:extLst>
              <a:ext uri="{FF2B5EF4-FFF2-40B4-BE49-F238E27FC236}">
                <a16:creationId xmlns:a16="http://schemas.microsoft.com/office/drawing/2014/main" id="{D38194BB-3BF9-425B-84CC-678431DA454D}"/>
              </a:ext>
            </a:extLst>
          </p:cNvPr>
          <p:cNvSpPr txBox="1"/>
          <p:nvPr/>
        </p:nvSpPr>
        <p:spPr>
          <a:xfrm>
            <a:off x="4203020" y="1141047"/>
            <a:ext cx="1499962"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Salary Income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£625.50</a:t>
            </a:r>
          </a:p>
        </p:txBody>
      </p:sp>
      <p:sp>
        <p:nvSpPr>
          <p:cNvPr id="25" name="TextBox 24">
            <a:extLst>
              <a:ext uri="{FF2B5EF4-FFF2-40B4-BE49-F238E27FC236}">
                <a16:creationId xmlns:a16="http://schemas.microsoft.com/office/drawing/2014/main" id="{BD8840A8-969E-46E3-91A7-8F0E414E4A7B}"/>
              </a:ext>
            </a:extLst>
          </p:cNvPr>
          <p:cNvSpPr txBox="1"/>
          <p:nvPr/>
        </p:nvSpPr>
        <p:spPr>
          <a:xfrm>
            <a:off x="7602466" y="1141047"/>
            <a:ext cx="1207383"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Electric Bill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£72.30</a:t>
            </a:r>
          </a:p>
        </p:txBody>
      </p:sp>
      <p:sp>
        <p:nvSpPr>
          <p:cNvPr id="26" name="TextBox 25">
            <a:extLst>
              <a:ext uri="{FF2B5EF4-FFF2-40B4-BE49-F238E27FC236}">
                <a16:creationId xmlns:a16="http://schemas.microsoft.com/office/drawing/2014/main" id="{A163C821-D835-4F31-A46F-D898589E35F1}"/>
              </a:ext>
            </a:extLst>
          </p:cNvPr>
          <p:cNvSpPr txBox="1"/>
          <p:nvPr/>
        </p:nvSpPr>
        <p:spPr>
          <a:xfrm>
            <a:off x="7733624" y="2653090"/>
            <a:ext cx="945067"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Internet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£32.99</a:t>
            </a:r>
          </a:p>
        </p:txBody>
      </p:sp>
      <p:sp>
        <p:nvSpPr>
          <p:cNvPr id="28" name="TextBox 27">
            <a:extLst>
              <a:ext uri="{FF2B5EF4-FFF2-40B4-BE49-F238E27FC236}">
                <a16:creationId xmlns:a16="http://schemas.microsoft.com/office/drawing/2014/main" id="{91BF52F1-3C4C-4DBC-A328-9BA10483EDF8}"/>
              </a:ext>
            </a:extLst>
          </p:cNvPr>
          <p:cNvSpPr txBox="1"/>
          <p:nvPr/>
        </p:nvSpPr>
        <p:spPr>
          <a:xfrm>
            <a:off x="3947078" y="2653090"/>
            <a:ext cx="1992277"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Interest on Balance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£5.66</a:t>
            </a:r>
          </a:p>
        </p:txBody>
      </p:sp>
      <p:sp>
        <p:nvSpPr>
          <p:cNvPr id="36" name="TextBox 35">
            <a:extLst>
              <a:ext uri="{FF2B5EF4-FFF2-40B4-BE49-F238E27FC236}">
                <a16:creationId xmlns:a16="http://schemas.microsoft.com/office/drawing/2014/main" id="{5B694C15-AF5B-43B5-813C-6BE4E26624B6}"/>
              </a:ext>
            </a:extLst>
          </p:cNvPr>
          <p:cNvSpPr txBox="1"/>
          <p:nvPr/>
        </p:nvSpPr>
        <p:spPr>
          <a:xfrm>
            <a:off x="4152775" y="5715976"/>
            <a:ext cx="1580882"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Online Auction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£144</a:t>
            </a:r>
          </a:p>
        </p:txBody>
      </p:sp>
      <p:sp>
        <p:nvSpPr>
          <p:cNvPr id="37" name="TextBox 36">
            <a:extLst>
              <a:ext uri="{FF2B5EF4-FFF2-40B4-BE49-F238E27FC236}">
                <a16:creationId xmlns:a16="http://schemas.microsoft.com/office/drawing/2014/main" id="{2DAAD7B1-199E-41B7-91D8-F0CF69DEE742}"/>
              </a:ext>
            </a:extLst>
          </p:cNvPr>
          <p:cNvSpPr txBox="1"/>
          <p:nvPr/>
        </p:nvSpPr>
        <p:spPr>
          <a:xfrm>
            <a:off x="533874" y="2653090"/>
            <a:ext cx="2179635"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Birthday Gift Transfer</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£30</a:t>
            </a:r>
          </a:p>
        </p:txBody>
      </p:sp>
      <p:sp>
        <p:nvSpPr>
          <p:cNvPr id="38" name="TextBox 37">
            <a:extLst>
              <a:ext uri="{FF2B5EF4-FFF2-40B4-BE49-F238E27FC236}">
                <a16:creationId xmlns:a16="http://schemas.microsoft.com/office/drawing/2014/main" id="{EC2086CF-3F42-4893-8601-B0167188401E}"/>
              </a:ext>
            </a:extLst>
          </p:cNvPr>
          <p:cNvSpPr txBox="1"/>
          <p:nvPr/>
        </p:nvSpPr>
        <p:spPr>
          <a:xfrm>
            <a:off x="894645" y="4177322"/>
            <a:ext cx="1458092"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‘Kool </a:t>
            </a:r>
            <a:r>
              <a:rPr kumimoji="0" lang="en-GB" sz="1800" b="0" i="0" u="none" strike="noStrike" kern="1200" cap="none" spc="0" normalizeH="0" baseline="0" noProof="0" dirty="0" err="1">
                <a:ln>
                  <a:noFill/>
                </a:ln>
                <a:solidFill>
                  <a:prstClr val="black"/>
                </a:solidFill>
                <a:effectLst/>
                <a:uLnTx/>
                <a:uFillTx/>
                <a:latin typeface="Calibri" panose="020F0502020204030204"/>
                <a:ea typeface="+mn-ea"/>
                <a:cs typeface="+mn-cs"/>
              </a:rPr>
              <a:t>Klothes</a:t>
            </a: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£82.45</a:t>
            </a:r>
          </a:p>
        </p:txBody>
      </p:sp>
      <p:sp>
        <p:nvSpPr>
          <p:cNvPr id="39" name="TextBox 38">
            <a:extLst>
              <a:ext uri="{FF2B5EF4-FFF2-40B4-BE49-F238E27FC236}">
                <a16:creationId xmlns:a16="http://schemas.microsoft.com/office/drawing/2014/main" id="{7D668206-7355-424E-9BFF-141C3F6CB8C4}"/>
              </a:ext>
            </a:extLst>
          </p:cNvPr>
          <p:cNvSpPr txBox="1"/>
          <p:nvPr/>
        </p:nvSpPr>
        <p:spPr>
          <a:xfrm>
            <a:off x="560099" y="5685299"/>
            <a:ext cx="2127185"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Transfer: ‘Auntie Jen’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£65</a:t>
            </a:r>
          </a:p>
        </p:txBody>
      </p:sp>
      <p:sp>
        <p:nvSpPr>
          <p:cNvPr id="41" name="TextBox 40">
            <a:extLst>
              <a:ext uri="{FF2B5EF4-FFF2-40B4-BE49-F238E27FC236}">
                <a16:creationId xmlns:a16="http://schemas.microsoft.com/office/drawing/2014/main" id="{EA072A63-6D12-42CB-B11D-3B33437C3F55}"/>
              </a:ext>
            </a:extLst>
          </p:cNvPr>
          <p:cNvSpPr txBox="1"/>
          <p:nvPr/>
        </p:nvSpPr>
        <p:spPr>
          <a:xfrm>
            <a:off x="7242047" y="4156770"/>
            <a:ext cx="192822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Books.com Refund</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£45.20</a:t>
            </a:r>
          </a:p>
        </p:txBody>
      </p:sp>
      <p:sp>
        <p:nvSpPr>
          <p:cNvPr id="42" name="TextBox 41">
            <a:extLst>
              <a:ext uri="{FF2B5EF4-FFF2-40B4-BE49-F238E27FC236}">
                <a16:creationId xmlns:a16="http://schemas.microsoft.com/office/drawing/2014/main" id="{AD511887-0AA6-4CD7-B0D0-9EA755EECA35}"/>
              </a:ext>
            </a:extLst>
          </p:cNvPr>
          <p:cNvSpPr txBox="1"/>
          <p:nvPr/>
        </p:nvSpPr>
        <p:spPr>
          <a:xfrm>
            <a:off x="7474194" y="5690930"/>
            <a:ext cx="1463927"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Car Insurance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£133</a:t>
            </a:r>
          </a:p>
        </p:txBody>
      </p:sp>
      <p:sp>
        <p:nvSpPr>
          <p:cNvPr id="2" name="Arrow: Down 1">
            <a:extLst>
              <a:ext uri="{FF2B5EF4-FFF2-40B4-BE49-F238E27FC236}">
                <a16:creationId xmlns:a16="http://schemas.microsoft.com/office/drawing/2014/main" id="{9F1A9681-333A-411A-B253-601A293AFC0C}"/>
              </a:ext>
            </a:extLst>
          </p:cNvPr>
          <p:cNvSpPr/>
          <p:nvPr/>
        </p:nvSpPr>
        <p:spPr>
          <a:xfrm>
            <a:off x="2732247" y="1231899"/>
            <a:ext cx="479485" cy="518241"/>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Arrow: Down 42">
            <a:extLst>
              <a:ext uri="{FF2B5EF4-FFF2-40B4-BE49-F238E27FC236}">
                <a16:creationId xmlns:a16="http://schemas.microsoft.com/office/drawing/2014/main" id="{80DF5D45-6594-4CF6-A639-13B708F74F3A}"/>
              </a:ext>
            </a:extLst>
          </p:cNvPr>
          <p:cNvSpPr/>
          <p:nvPr/>
        </p:nvSpPr>
        <p:spPr>
          <a:xfrm rot="10800000">
            <a:off x="5718115" y="1168399"/>
            <a:ext cx="479485" cy="518241"/>
          </a:xfrm>
          <a:prstGeom prst="downArrow">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Arrow: Up-Down 2">
            <a:extLst>
              <a:ext uri="{FF2B5EF4-FFF2-40B4-BE49-F238E27FC236}">
                <a16:creationId xmlns:a16="http://schemas.microsoft.com/office/drawing/2014/main" id="{F8E598DF-1A86-4540-98CD-A2B542D034EB}"/>
              </a:ext>
            </a:extLst>
          </p:cNvPr>
          <p:cNvSpPr/>
          <p:nvPr/>
        </p:nvSpPr>
        <p:spPr>
          <a:xfrm>
            <a:off x="2646680" y="2413000"/>
            <a:ext cx="484632" cy="1032490"/>
          </a:xfrm>
          <a:prstGeom prst="upDown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Arrow: Down 45">
            <a:extLst>
              <a:ext uri="{FF2B5EF4-FFF2-40B4-BE49-F238E27FC236}">
                <a16:creationId xmlns:a16="http://schemas.microsoft.com/office/drawing/2014/main" id="{DE2670E9-4829-4887-9E73-5F283C96D5D2}"/>
              </a:ext>
            </a:extLst>
          </p:cNvPr>
          <p:cNvSpPr/>
          <p:nvPr/>
        </p:nvSpPr>
        <p:spPr>
          <a:xfrm>
            <a:off x="9070915" y="1231899"/>
            <a:ext cx="479485" cy="518241"/>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Arrow: Up-Down 50">
            <a:extLst>
              <a:ext uri="{FF2B5EF4-FFF2-40B4-BE49-F238E27FC236}">
                <a16:creationId xmlns:a16="http://schemas.microsoft.com/office/drawing/2014/main" id="{8D383ED0-52F5-4F99-988D-8392DE5E771F}"/>
              </a:ext>
            </a:extLst>
          </p:cNvPr>
          <p:cNvSpPr/>
          <p:nvPr/>
        </p:nvSpPr>
        <p:spPr>
          <a:xfrm>
            <a:off x="5859975" y="5490308"/>
            <a:ext cx="484632" cy="1032490"/>
          </a:xfrm>
          <a:prstGeom prst="upDown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Arrow: Up-Down 51">
            <a:extLst>
              <a:ext uri="{FF2B5EF4-FFF2-40B4-BE49-F238E27FC236}">
                <a16:creationId xmlns:a16="http://schemas.microsoft.com/office/drawing/2014/main" id="{D4AA8F78-7E93-43C5-8D6D-AA75C9339D92}"/>
              </a:ext>
            </a:extLst>
          </p:cNvPr>
          <p:cNvSpPr/>
          <p:nvPr/>
        </p:nvSpPr>
        <p:spPr>
          <a:xfrm>
            <a:off x="2646680" y="5534269"/>
            <a:ext cx="484632" cy="1032490"/>
          </a:xfrm>
          <a:prstGeom prst="upDown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Arrow: Down 52">
            <a:extLst>
              <a:ext uri="{FF2B5EF4-FFF2-40B4-BE49-F238E27FC236}">
                <a16:creationId xmlns:a16="http://schemas.microsoft.com/office/drawing/2014/main" id="{83C91BF3-CE56-4234-8D2C-0FCD70EC74F1}"/>
              </a:ext>
            </a:extLst>
          </p:cNvPr>
          <p:cNvSpPr/>
          <p:nvPr/>
        </p:nvSpPr>
        <p:spPr>
          <a:xfrm>
            <a:off x="2609155" y="4238868"/>
            <a:ext cx="479485" cy="518241"/>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Arrow: Down 53">
            <a:extLst>
              <a:ext uri="{FF2B5EF4-FFF2-40B4-BE49-F238E27FC236}">
                <a16:creationId xmlns:a16="http://schemas.microsoft.com/office/drawing/2014/main" id="{B5AD54EE-5AB8-4FE6-978D-BECCF0678C5B}"/>
              </a:ext>
            </a:extLst>
          </p:cNvPr>
          <p:cNvSpPr/>
          <p:nvPr/>
        </p:nvSpPr>
        <p:spPr>
          <a:xfrm>
            <a:off x="9070915" y="5795107"/>
            <a:ext cx="479485" cy="518241"/>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Arrow: Down 55">
            <a:extLst>
              <a:ext uri="{FF2B5EF4-FFF2-40B4-BE49-F238E27FC236}">
                <a16:creationId xmlns:a16="http://schemas.microsoft.com/office/drawing/2014/main" id="{846BAAFE-D073-4E29-A535-7DF72ED15D79}"/>
              </a:ext>
            </a:extLst>
          </p:cNvPr>
          <p:cNvSpPr/>
          <p:nvPr/>
        </p:nvSpPr>
        <p:spPr>
          <a:xfrm>
            <a:off x="9070915" y="2691422"/>
            <a:ext cx="479485" cy="518241"/>
          </a:xfrm>
          <a:prstGeom prst="downArrow">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Arrow: Up-Down 57">
            <a:extLst>
              <a:ext uri="{FF2B5EF4-FFF2-40B4-BE49-F238E27FC236}">
                <a16:creationId xmlns:a16="http://schemas.microsoft.com/office/drawing/2014/main" id="{7A35DDE7-90F2-4FF5-BAD5-D2CBB5E96859}"/>
              </a:ext>
            </a:extLst>
          </p:cNvPr>
          <p:cNvSpPr/>
          <p:nvPr/>
        </p:nvSpPr>
        <p:spPr>
          <a:xfrm>
            <a:off x="6062198" y="3934069"/>
            <a:ext cx="484632" cy="1032490"/>
          </a:xfrm>
          <a:prstGeom prst="upDownArrow">
            <a:avLst/>
          </a:prstGeom>
          <a:solidFill>
            <a:srgbClr val="0070C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Arrow: Down 58">
            <a:extLst>
              <a:ext uri="{FF2B5EF4-FFF2-40B4-BE49-F238E27FC236}">
                <a16:creationId xmlns:a16="http://schemas.microsoft.com/office/drawing/2014/main" id="{84AEF7E6-390F-4895-A08B-F4F89E1A643E}"/>
              </a:ext>
            </a:extLst>
          </p:cNvPr>
          <p:cNvSpPr/>
          <p:nvPr/>
        </p:nvSpPr>
        <p:spPr>
          <a:xfrm rot="10800000">
            <a:off x="9237968" y="4195884"/>
            <a:ext cx="479485" cy="518241"/>
          </a:xfrm>
          <a:prstGeom prst="downArrow">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Arrow: Down 61">
            <a:extLst>
              <a:ext uri="{FF2B5EF4-FFF2-40B4-BE49-F238E27FC236}">
                <a16:creationId xmlns:a16="http://schemas.microsoft.com/office/drawing/2014/main" id="{E9B6195A-EC15-412B-9633-75DCE47AA272}"/>
              </a:ext>
            </a:extLst>
          </p:cNvPr>
          <p:cNvSpPr/>
          <p:nvPr/>
        </p:nvSpPr>
        <p:spPr>
          <a:xfrm rot="10800000">
            <a:off x="5957857" y="2626713"/>
            <a:ext cx="479485" cy="518241"/>
          </a:xfrm>
          <a:prstGeom prst="downArrow">
            <a:avLst/>
          </a:prstGeom>
          <a:solidFill>
            <a:srgbClr val="00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593F570F-8877-4417-B1C7-9F3969A5D724}"/>
              </a:ext>
            </a:extLst>
          </p:cNvPr>
          <p:cNvSpPr txBox="1"/>
          <p:nvPr/>
        </p:nvSpPr>
        <p:spPr>
          <a:xfrm>
            <a:off x="3643727" y="4164229"/>
            <a:ext cx="2598981" cy="646331"/>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Transfer: ‘Kelly’s Catering’</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rPr>
              <a:t>£165.80</a:t>
            </a:r>
          </a:p>
        </p:txBody>
      </p:sp>
    </p:spTree>
    <p:extLst>
      <p:ext uri="{BB962C8B-B14F-4D97-AF65-F5344CB8AC3E}">
        <p14:creationId xmlns:p14="http://schemas.microsoft.com/office/powerpoint/2010/main" val="1632097328"/>
      </p:ext>
    </p:extLst>
  </p:cSld>
  <p:clrMapOvr>
    <a:masterClrMapping/>
  </p:clrMapOvr>
</p:sld>
</file>

<file path=ppt/theme/theme1.xml><?xml version="1.0" encoding="utf-8"?>
<a:theme xmlns:a="http://schemas.openxmlformats.org/drawingml/2006/main" name="ALTCCv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TCCv2" id="{4F48670A-F939-4466-AF6F-90ADC58B0E17}" vid="{8887B371-F3E8-4C29-A510-C6481C3A9990}"/>
    </a:ext>
  </a:extLst>
</a:theme>
</file>

<file path=ppt/theme/theme2.xml><?xml version="1.0" encoding="utf-8"?>
<a:theme xmlns:a="http://schemas.openxmlformats.org/drawingml/2006/main" name="Assessment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acher Information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12700">
          <a:solidFill>
            <a:schemeClr val="tx1"/>
          </a:solidFill>
        </a:ln>
      </a:spPr>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defPPr algn="ctr">
          <a:defRPr sz="195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tx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LT adapted for BW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173CFD5-A5F4-4CF9-A1C3-7578C1E8EB05}" vid="{FD0794F9-F2F0-4FF1-AE7D-D0A8F5CA8A3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ALTCCv2</Template>
  <TotalTime>10517</TotalTime>
  <Words>677</Words>
  <Application>Microsoft Office PowerPoint</Application>
  <PresentationFormat>A4 Paper (210x297 mm)</PresentationFormat>
  <Paragraphs>172</Paragraphs>
  <Slides>13</Slides>
  <Notes>0</Notes>
  <HiddenSlides>1</HiddenSlides>
  <MMClips>0</MMClips>
  <ScaleCrop>false</ScaleCrop>
  <HeadingPairs>
    <vt:vector size="4" baseType="variant">
      <vt:variant>
        <vt:lpstr>Theme</vt:lpstr>
      </vt:variant>
      <vt:variant>
        <vt:i4>5</vt:i4>
      </vt:variant>
      <vt:variant>
        <vt:lpstr>Slide Titles</vt:lpstr>
      </vt:variant>
      <vt:variant>
        <vt:i4>13</vt:i4>
      </vt:variant>
    </vt:vector>
  </HeadingPairs>
  <TitlesOfParts>
    <vt:vector size="18" baseType="lpstr">
      <vt:lpstr>ALTCCv2</vt:lpstr>
      <vt:lpstr>Assessment Slides</vt:lpstr>
      <vt:lpstr>Teacher Information Slides</vt:lpstr>
      <vt:lpstr>Office Theme</vt:lpstr>
      <vt:lpstr>ALT adapted for BWA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LElder</dc:creator>
  <cp:lastModifiedBy>Mrs E Eyres - BWA Staff</cp:lastModifiedBy>
  <cp:revision>494</cp:revision>
  <cp:lastPrinted>2017-12-31T22:38:51Z</cp:lastPrinted>
  <dcterms:created xsi:type="dcterms:W3CDTF">2017-01-17T16:57:04Z</dcterms:created>
  <dcterms:modified xsi:type="dcterms:W3CDTF">2026-09-06T12:22:38Z</dcterms:modified>
</cp:coreProperties>
</file>