
<file path=[Content_Types].xml><?xml version="1.0" encoding="utf-8"?>
<Types xmlns="http://schemas.openxmlformats.org/package/2006/content-types">
  <Default Extension="emf" ContentType="image/x-emf"/>
  <Default Extension="fntdata" ContentType="application/x-fontdata"/>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4.xml" ContentType="application/vnd.openxmlformats-officedocument.theme+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718" r:id="rId1"/>
    <p:sldMasterId id="2147483731" r:id="rId2"/>
    <p:sldMasterId id="2147483736" r:id="rId3"/>
    <p:sldMasterId id="2147483753" r:id="rId4"/>
    <p:sldMasterId id="2147483767" r:id="rId5"/>
  </p:sldMasterIdLst>
  <p:notesMasterIdLst>
    <p:notesMasterId r:id="rId27"/>
  </p:notesMasterIdLst>
  <p:sldIdLst>
    <p:sldId id="332" r:id="rId6"/>
    <p:sldId id="258" r:id="rId7"/>
    <p:sldId id="257" r:id="rId8"/>
    <p:sldId id="259" r:id="rId9"/>
    <p:sldId id="263" r:id="rId10"/>
    <p:sldId id="264" r:id="rId11"/>
    <p:sldId id="265" r:id="rId12"/>
    <p:sldId id="266" r:id="rId13"/>
    <p:sldId id="267" r:id="rId14"/>
    <p:sldId id="268" r:id="rId15"/>
    <p:sldId id="261" r:id="rId16"/>
    <p:sldId id="260" r:id="rId17"/>
    <p:sldId id="262" r:id="rId18"/>
    <p:sldId id="269" r:id="rId19"/>
    <p:sldId id="272" r:id="rId20"/>
    <p:sldId id="270" r:id="rId21"/>
    <p:sldId id="271" r:id="rId22"/>
    <p:sldId id="274" r:id="rId23"/>
    <p:sldId id="275" r:id="rId24"/>
    <p:sldId id="277" r:id="rId25"/>
    <p:sldId id="276" r:id="rId26"/>
  </p:sldIdLst>
  <p:sldSz cx="9906000" cy="6858000" type="A4"/>
  <p:notesSz cx="7104063" cy="10234613"/>
  <p:embeddedFontLst>
    <p:embeddedFont>
      <p:font typeface="Century Gothic" panose="020B0502020202020204" pitchFamily="34" charset="0"/>
      <p:regular r:id="rId28"/>
      <p:bold r:id="rId29"/>
      <p:italic r:id="rId30"/>
      <p:boldItalic r:id="rId31"/>
    </p:embeddedFont>
    <p:embeddedFont>
      <p:font typeface="Comic Sans MS" panose="030F0702030302020204" pitchFamily="66" charset="0"/>
      <p:regular r:id="rId32"/>
      <p:bold r:id="rId33"/>
      <p:italic r:id="rId34"/>
      <p:boldItalic r:id="rId35"/>
    </p:embeddedFont>
    <p:embeddedFont>
      <p:font typeface="Eras Bold ITC" panose="020B0907030504020204" pitchFamily="34" charset="0"/>
      <p:regular r:id="rId36"/>
    </p:embeddedFont>
    <p:embeddedFont>
      <p:font typeface="Lato" panose="020F0502020204030203" pitchFamily="34" charset="0"/>
      <p:regular r:id="rId37"/>
      <p:bold r:id="rId38"/>
      <p:italic r:id="rId39"/>
      <p:boldItalic r:id="rId4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nnecting Knowledge" id="{059544AC-2C27-45B1-9F95-F87DF8854DD6}">
          <p14:sldIdLst>
            <p14:sldId id="332"/>
            <p14:sldId id="258"/>
            <p14:sldId id="257"/>
          </p14:sldIdLst>
        </p14:section>
        <p14:section name="Instruction" id="{E588C379-5C9C-4141-AE9D-89D5EB15A705}">
          <p14:sldIdLst>
            <p14:sldId id="259"/>
          </p14:sldIdLst>
        </p14:section>
        <p14:section name="AfL" id="{3D648B30-CC69-4C3D-8869-E7A6A6E01011}">
          <p14:sldIdLst>
            <p14:sldId id="263"/>
            <p14:sldId id="264"/>
            <p14:sldId id="265"/>
            <p14:sldId id="266"/>
            <p14:sldId id="267"/>
            <p14:sldId id="268"/>
            <p14:sldId id="261"/>
            <p14:sldId id="260"/>
            <p14:sldId id="262"/>
          </p14:sldIdLst>
        </p14:section>
        <p14:section name="Practice" id="{CB3A0AB4-7D99-4BBF-BB04-827D3BC648E8}">
          <p14:sldIdLst>
            <p14:sldId id="269"/>
            <p14:sldId id="272"/>
            <p14:sldId id="270"/>
            <p14:sldId id="271"/>
          </p14:sldIdLst>
        </p14:section>
        <p14:section name="Problems" id="{EEABE2A3-E2E6-4105-A9F1-661ED5986B48}">
          <p14:sldIdLst>
            <p14:sldId id="274"/>
            <p14:sldId id="275"/>
            <p14:sldId id="277"/>
            <p14:sldId id="276"/>
          </p14:sldIdLst>
        </p14:section>
      </p14:sectionLst>
    </p:ext>
    <p:ext uri="{EFAFB233-063F-42B5-8137-9DF3F51BA10A}">
      <p15:sldGuideLst xmlns:p15="http://schemas.microsoft.com/office/powerpoint/2012/main">
        <p15:guide id="1" orient="horz" pos="2160" userDrawn="1">
          <p15:clr>
            <a:srgbClr val="A4A3A4"/>
          </p15:clr>
        </p15:guide>
        <p15:guide id="2" pos="28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1A352C6F-CAD9-4FAF-EBF9-AA7696B4B01C}" name="Miss S Moore - BWA Staff" initials="MS" userId="S::smoore@bluecoat.uk.com::a264bf68-5741-41ac-a235-002c83359e2e" providerId="AD"/>
  <p188:author id="{BBB435D5-C629-6855-9D82-ADBBCA8130E9}" name="Mr I Jahangir - BWA Staff" initials="MS" userId="S::ijahangir@bluecoat.uk.com::5c8e80b0-7faf-4458-b9fd-ce3218c3c49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33432"/>
    <a:srgbClr val="130804"/>
    <a:srgbClr val="FFD03B"/>
    <a:srgbClr val="FFD966"/>
    <a:srgbClr val="00FF00"/>
    <a:srgbClr val="FF3300"/>
    <a:srgbClr val="FF0066"/>
    <a:srgbClr val="4472C4"/>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60B7407-5DA1-4CE5-B7CC-37C0AB623D87}" v="2" dt="2026-07-16T12:44:59.89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7040" autoAdjust="0"/>
    <p:restoredTop sz="83577" autoAdjust="0"/>
  </p:normalViewPr>
  <p:slideViewPr>
    <p:cSldViewPr snapToGrid="0" showGuides="1">
      <p:cViewPr varScale="1">
        <p:scale>
          <a:sx n="58" d="100"/>
          <a:sy n="58" d="100"/>
        </p:scale>
        <p:origin x="1328" y="52"/>
      </p:cViewPr>
      <p:guideLst>
        <p:guide orient="horz" pos="2160"/>
        <p:guide pos="2848"/>
      </p:guideLst>
    </p:cSldViewPr>
  </p:slideViewPr>
  <p:outlineViewPr>
    <p:cViewPr>
      <p:scale>
        <a:sx n="33" d="100"/>
        <a:sy n="33" d="100"/>
      </p:scale>
      <p:origin x="0" y="0"/>
    </p:cViewPr>
  </p:outlineViewPr>
  <p:notesTextViewPr>
    <p:cViewPr>
      <p:scale>
        <a:sx n="1" d="1"/>
        <a:sy n="1" d="1"/>
      </p:scale>
      <p:origin x="0" y="0"/>
    </p:cViewPr>
  </p:notesTextViewPr>
  <p:sorterViewPr>
    <p:cViewPr>
      <p:scale>
        <a:sx n="25" d="100"/>
        <a:sy n="25" d="100"/>
      </p:scale>
      <p:origin x="0" y="-4242"/>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12.fntdata"/><Relationship Id="rId21" Type="http://schemas.openxmlformats.org/officeDocument/2006/relationships/slide" Target="slides/slide16.xml"/><Relationship Id="rId34" Type="http://schemas.openxmlformats.org/officeDocument/2006/relationships/font" Target="fonts/font7.fntdata"/><Relationship Id="rId42" Type="http://schemas.openxmlformats.org/officeDocument/2006/relationships/viewProps" Target="viewProp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font" Target="fonts/font5.fntdata"/><Relationship Id="rId37" Type="http://schemas.openxmlformats.org/officeDocument/2006/relationships/font" Target="fonts/font10.fntdata"/><Relationship Id="rId40" Type="http://schemas.openxmlformats.org/officeDocument/2006/relationships/font" Target="fonts/font13.fntdata"/><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font" Target="fonts/font1.fntdata"/><Relationship Id="rId36" Type="http://schemas.openxmlformats.org/officeDocument/2006/relationships/font" Target="fonts/font9.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font" Target="fonts/font4.fntdata"/><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notesMaster" Target="notesMasters/notesMaster1.xml"/><Relationship Id="rId30" Type="http://schemas.openxmlformats.org/officeDocument/2006/relationships/font" Target="fonts/font3.fntdata"/><Relationship Id="rId35" Type="http://schemas.openxmlformats.org/officeDocument/2006/relationships/font" Target="fonts/font8.fntdata"/><Relationship Id="rId43" Type="http://schemas.openxmlformats.org/officeDocument/2006/relationships/theme" Target="theme/theme1.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font" Target="fonts/font6.fntdata"/><Relationship Id="rId38" Type="http://schemas.openxmlformats.org/officeDocument/2006/relationships/font" Target="fonts/font11.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3078427" cy="513508"/>
          </a:xfrm>
          <a:prstGeom prst="rect">
            <a:avLst/>
          </a:prstGeom>
        </p:spPr>
        <p:txBody>
          <a:bodyPr vert="horz" lIns="94637" tIns="47319" rIns="94637" bIns="47319" rtlCol="0"/>
          <a:lstStyle>
            <a:lvl1pPr algn="l">
              <a:defRPr sz="1300"/>
            </a:lvl1pPr>
          </a:lstStyle>
          <a:p>
            <a:endParaRPr lang="en-GB"/>
          </a:p>
        </p:txBody>
      </p:sp>
      <p:sp>
        <p:nvSpPr>
          <p:cNvPr id="3" name="Date Placeholder 2"/>
          <p:cNvSpPr>
            <a:spLocks noGrp="1"/>
          </p:cNvSpPr>
          <p:nvPr>
            <p:ph type="dt" idx="1"/>
          </p:nvPr>
        </p:nvSpPr>
        <p:spPr>
          <a:xfrm>
            <a:off x="4023993" y="0"/>
            <a:ext cx="3078427" cy="513508"/>
          </a:xfrm>
          <a:prstGeom prst="rect">
            <a:avLst/>
          </a:prstGeom>
        </p:spPr>
        <p:txBody>
          <a:bodyPr vert="horz" lIns="94637" tIns="47319" rIns="94637" bIns="47319" rtlCol="0"/>
          <a:lstStyle>
            <a:lvl1pPr algn="r">
              <a:defRPr sz="1300"/>
            </a:lvl1pPr>
          </a:lstStyle>
          <a:p>
            <a:fld id="{9C6A85EB-AF26-437E-8488-94E19A13AA79}" type="datetimeFigureOut">
              <a:rPr lang="en-GB" smtClean="0"/>
              <a:t>06/09/2026</a:t>
            </a:fld>
            <a:endParaRPr lang="en-GB"/>
          </a:p>
        </p:txBody>
      </p:sp>
      <p:sp>
        <p:nvSpPr>
          <p:cNvPr id="4" name="Slide Image Placeholder 3"/>
          <p:cNvSpPr>
            <a:spLocks noGrp="1" noRot="1" noChangeAspect="1"/>
          </p:cNvSpPr>
          <p:nvPr>
            <p:ph type="sldImg" idx="2"/>
          </p:nvPr>
        </p:nvSpPr>
        <p:spPr>
          <a:xfrm>
            <a:off x="1057275" y="1279525"/>
            <a:ext cx="4989513" cy="3454400"/>
          </a:xfrm>
          <a:prstGeom prst="rect">
            <a:avLst/>
          </a:prstGeom>
          <a:noFill/>
          <a:ln w="12700">
            <a:solidFill>
              <a:prstClr val="black"/>
            </a:solidFill>
          </a:ln>
        </p:spPr>
        <p:txBody>
          <a:bodyPr vert="horz" lIns="94637" tIns="47319" rIns="94637" bIns="47319" rtlCol="0" anchor="ctr"/>
          <a:lstStyle/>
          <a:p>
            <a:endParaRPr lang="en-GB"/>
          </a:p>
        </p:txBody>
      </p:sp>
      <p:sp>
        <p:nvSpPr>
          <p:cNvPr id="5" name="Notes Placeholder 4"/>
          <p:cNvSpPr>
            <a:spLocks noGrp="1"/>
          </p:cNvSpPr>
          <p:nvPr>
            <p:ph type="body" sz="quarter" idx="3"/>
          </p:nvPr>
        </p:nvSpPr>
        <p:spPr>
          <a:xfrm>
            <a:off x="710407" y="4925410"/>
            <a:ext cx="5683250" cy="4029878"/>
          </a:xfrm>
          <a:prstGeom prst="rect">
            <a:avLst/>
          </a:prstGeom>
        </p:spPr>
        <p:txBody>
          <a:bodyPr vert="horz" lIns="94637" tIns="47319" rIns="94637" bIns="4731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2" y="9721110"/>
            <a:ext cx="3078427" cy="513507"/>
          </a:xfrm>
          <a:prstGeom prst="rect">
            <a:avLst/>
          </a:prstGeom>
        </p:spPr>
        <p:txBody>
          <a:bodyPr vert="horz" lIns="94637" tIns="47319" rIns="94637" bIns="47319" rtlCol="0" anchor="b"/>
          <a:lstStyle>
            <a:lvl1pPr algn="l">
              <a:defRPr sz="1300"/>
            </a:lvl1pPr>
          </a:lstStyle>
          <a:p>
            <a:endParaRPr lang="en-GB"/>
          </a:p>
        </p:txBody>
      </p:sp>
      <p:sp>
        <p:nvSpPr>
          <p:cNvPr id="7" name="Slide Number Placeholder 6"/>
          <p:cNvSpPr>
            <a:spLocks noGrp="1"/>
          </p:cNvSpPr>
          <p:nvPr>
            <p:ph type="sldNum" sz="quarter" idx="5"/>
          </p:nvPr>
        </p:nvSpPr>
        <p:spPr>
          <a:xfrm>
            <a:off x="4023993" y="9721110"/>
            <a:ext cx="3078427" cy="513507"/>
          </a:xfrm>
          <a:prstGeom prst="rect">
            <a:avLst/>
          </a:prstGeom>
        </p:spPr>
        <p:txBody>
          <a:bodyPr vert="horz" lIns="94637" tIns="47319" rIns="94637" bIns="47319" rtlCol="0" anchor="b"/>
          <a:lstStyle>
            <a:lvl1pPr algn="r">
              <a:defRPr sz="1300"/>
            </a:lvl1pPr>
          </a:lstStyle>
          <a:p>
            <a:fld id="{DD4EDCD2-601A-461C-9AB5-639C33E3F986}" type="slidenum">
              <a:rPr lang="en-GB" smtClean="0"/>
              <a:t>‹#›</a:t>
            </a:fld>
            <a:endParaRPr lang="en-GB"/>
          </a:p>
        </p:txBody>
      </p:sp>
    </p:spTree>
    <p:extLst>
      <p:ext uri="{BB962C8B-B14F-4D97-AF65-F5344CB8AC3E}">
        <p14:creationId xmlns:p14="http://schemas.microsoft.com/office/powerpoint/2010/main" val="27594927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ea typeface="Calibri"/>
                <a:cs typeface="Calibri"/>
              </a:rPr>
              <a:t>Friends have known for 20years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13552B6-FE8C-415C-B0B4-597755D4CC04}"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45539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To print </a:t>
            </a:r>
          </a:p>
        </p:txBody>
      </p:sp>
      <p:sp>
        <p:nvSpPr>
          <p:cNvPr id="4" name="Slide Number Placeholder 3"/>
          <p:cNvSpPr>
            <a:spLocks noGrp="1"/>
          </p:cNvSpPr>
          <p:nvPr>
            <p:ph type="sldNum" sz="quarter" idx="10"/>
          </p:nvPr>
        </p:nvSpPr>
        <p:spPr/>
        <p:txBody>
          <a:bodyPr/>
          <a:lstStyle/>
          <a:p>
            <a:fld id="{DD4EDCD2-601A-461C-9AB5-639C33E3F986}" type="slidenum">
              <a:rPr lang="en-GB" smtClean="0"/>
              <a:t>15</a:t>
            </a:fld>
            <a:endParaRPr lang="en-GB"/>
          </a:p>
        </p:txBody>
      </p:sp>
    </p:spTree>
    <p:extLst>
      <p:ext uri="{BB962C8B-B14F-4D97-AF65-F5344CB8AC3E}">
        <p14:creationId xmlns:p14="http://schemas.microsoft.com/office/powerpoint/2010/main" val="26303567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8" Type="http://schemas.openxmlformats.org/officeDocument/2006/relationships/image" Target="../media/image5.png"/><Relationship Id="rId13" Type="http://schemas.microsoft.com/office/2007/relationships/hdphoto" Target="../media/hdphoto6.wdp"/><Relationship Id="rId18" Type="http://schemas.openxmlformats.org/officeDocument/2006/relationships/image" Target="../media/image10.png"/><Relationship Id="rId3" Type="http://schemas.microsoft.com/office/2007/relationships/hdphoto" Target="../media/hdphoto1.wdp"/><Relationship Id="rId7" Type="http://schemas.microsoft.com/office/2007/relationships/hdphoto" Target="../media/hdphoto3.wdp"/><Relationship Id="rId12" Type="http://schemas.openxmlformats.org/officeDocument/2006/relationships/image" Target="../media/image7.png"/><Relationship Id="rId17" Type="http://schemas.microsoft.com/office/2007/relationships/hdphoto" Target="../media/hdphoto8.wdp"/><Relationship Id="rId2" Type="http://schemas.openxmlformats.org/officeDocument/2006/relationships/image" Target="../media/image2.png"/><Relationship Id="rId16" Type="http://schemas.openxmlformats.org/officeDocument/2006/relationships/image" Target="../media/image9.png"/><Relationship Id="rId20"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4.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6.png"/><Relationship Id="rId19" Type="http://schemas.microsoft.com/office/2007/relationships/hdphoto" Target="../media/hdphoto9.wdp"/><Relationship Id="rId4" Type="http://schemas.openxmlformats.org/officeDocument/2006/relationships/image" Target="../media/image3.png"/><Relationship Id="rId9" Type="http://schemas.microsoft.com/office/2007/relationships/hdphoto" Target="../media/hdphoto4.wdp"/><Relationship Id="rId1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8" Type="http://schemas.microsoft.com/office/2007/relationships/hdphoto" Target="../media/hdphoto4.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5.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1.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1.emf"/><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8" Type="http://schemas.microsoft.com/office/2007/relationships/hdphoto" Target="../media/hdphoto10.wdp"/><Relationship Id="rId13" Type="http://schemas.openxmlformats.org/officeDocument/2006/relationships/image" Target="../media/image8.png"/><Relationship Id="rId18" Type="http://schemas.microsoft.com/office/2007/relationships/hdphoto" Target="../media/hdphoto9.wdp"/><Relationship Id="rId3" Type="http://schemas.openxmlformats.org/officeDocument/2006/relationships/image" Target="../media/image3.png"/><Relationship Id="rId7" Type="http://schemas.openxmlformats.org/officeDocument/2006/relationships/image" Target="../media/image16.png"/><Relationship Id="rId12" Type="http://schemas.microsoft.com/office/2007/relationships/hdphoto" Target="../media/hdphoto6.wdp"/><Relationship Id="rId17" Type="http://schemas.openxmlformats.org/officeDocument/2006/relationships/image" Target="../media/image10.png"/><Relationship Id="rId2" Type="http://schemas.openxmlformats.org/officeDocument/2006/relationships/image" Target="../media/image2.png"/><Relationship Id="rId16" Type="http://schemas.microsoft.com/office/2007/relationships/hdphoto" Target="../media/hdphoto8.wdp"/><Relationship Id="rId1" Type="http://schemas.openxmlformats.org/officeDocument/2006/relationships/slideMaster" Target="../slideMasters/slideMaster5.xml"/><Relationship Id="rId6" Type="http://schemas.microsoft.com/office/2007/relationships/hdphoto" Target="../media/hdphoto3.wdp"/><Relationship Id="rId11" Type="http://schemas.openxmlformats.org/officeDocument/2006/relationships/image" Target="../media/image7.png"/><Relationship Id="rId5" Type="http://schemas.openxmlformats.org/officeDocument/2006/relationships/image" Target="../media/image4.png"/><Relationship Id="rId15" Type="http://schemas.openxmlformats.org/officeDocument/2006/relationships/image" Target="../media/image9.png"/><Relationship Id="rId10" Type="http://schemas.microsoft.com/office/2007/relationships/hdphoto" Target="../media/hdphoto5.wdp"/><Relationship Id="rId19" Type="http://schemas.openxmlformats.org/officeDocument/2006/relationships/image" Target="../media/image1.png"/><Relationship Id="rId4" Type="http://schemas.microsoft.com/office/2007/relationships/hdphoto" Target="../media/hdphoto2.wdp"/><Relationship Id="rId9" Type="http://schemas.openxmlformats.org/officeDocument/2006/relationships/image" Target="../media/image6.png"/><Relationship Id="rId14" Type="http://schemas.microsoft.com/office/2007/relationships/hdphoto" Target="../media/hdphoto7.wdp"/></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6" name="TextBox 25"/>
          <p:cNvSpPr txBox="1"/>
          <p:nvPr/>
        </p:nvSpPr>
        <p:spPr>
          <a:xfrm>
            <a:off x="247649"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Current Learning from KO</a:t>
            </a:r>
            <a:endParaRPr lang="en-GB" sz="1950" dirty="0">
              <a:solidFill>
                <a:schemeClr val="bg1"/>
              </a:solidFill>
            </a:endParaRPr>
          </a:p>
        </p:txBody>
      </p:sp>
      <p:sp>
        <p:nvSpPr>
          <p:cNvPr id="36" name="TextBox 35"/>
          <p:cNvSpPr txBox="1"/>
          <p:nvPr/>
        </p:nvSpPr>
        <p:spPr>
          <a:xfrm>
            <a:off x="3468476"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Recent Learning</a:t>
            </a:r>
            <a:endParaRPr lang="en-GB" sz="1950" dirty="0">
              <a:solidFill>
                <a:schemeClr val="bg1"/>
              </a:solidFill>
            </a:endParaRPr>
          </a:p>
        </p:txBody>
      </p:sp>
      <p:sp>
        <p:nvSpPr>
          <p:cNvPr id="37" name="TextBox 36"/>
          <p:cNvSpPr txBox="1"/>
          <p:nvPr/>
        </p:nvSpPr>
        <p:spPr>
          <a:xfrm>
            <a:off x="6693830" y="1245665"/>
            <a:ext cx="3012750" cy="348813"/>
          </a:xfrm>
          <a:prstGeom prst="rect">
            <a:avLst/>
          </a:prstGeom>
          <a:solidFill>
            <a:srgbClr val="0B5196"/>
          </a:solidFill>
        </p:spPr>
        <p:txBody>
          <a:bodyPr wrap="square" rtlCol="0">
            <a:spAutoFit/>
          </a:bodyPr>
          <a:lstStyle/>
          <a:p>
            <a:pPr algn="ctr">
              <a:lnSpc>
                <a:spcPts val="2031"/>
              </a:lnSpc>
            </a:pPr>
            <a:r>
              <a:rPr lang="en-GB" sz="1950" baseline="0" dirty="0">
                <a:solidFill>
                  <a:schemeClr val="bg1"/>
                </a:solidFill>
              </a:rPr>
              <a:t>Long-term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dirty="0">
                <a:solidFill>
                  <a:srgbClr val="002060"/>
                </a:solidFill>
              </a:rPr>
              <a:t>Retrieve from memory</a:t>
            </a:r>
            <a:r>
              <a:rPr lang="en-GB" sz="1950" i="1" baseline="0" dirty="0">
                <a:solidFill>
                  <a:srgbClr val="002060"/>
                </a:solidFill>
              </a:rPr>
              <a:t> without </a:t>
            </a:r>
            <a:r>
              <a:rPr lang="en-GB" sz="1950" i="1" dirty="0">
                <a:solidFill>
                  <a:srgbClr val="002060"/>
                </a:solidFill>
              </a:rPr>
              <a:t>prompts or discussion.</a:t>
            </a:r>
            <a:r>
              <a:rPr lang="en-GB" sz="1950" i="1" baseline="0" dirty="0">
                <a:solidFill>
                  <a:srgbClr val="002060"/>
                </a:solidFill>
              </a:rPr>
              <a:t> Y</a:t>
            </a:r>
            <a:r>
              <a:rPr lang="en-GB" sz="1950" i="1" dirty="0">
                <a:solidFill>
                  <a:srgbClr val="002060"/>
                </a:solidFill>
              </a:rPr>
              <a:t>ou must write something for</a:t>
            </a:r>
            <a:r>
              <a:rPr lang="en-GB" sz="1950" i="1" baseline="0" dirty="0">
                <a:solidFill>
                  <a:srgbClr val="002060"/>
                </a:solidFill>
              </a:rPr>
              <a:t> each.</a:t>
            </a:r>
            <a:endParaRPr lang="en-GB" sz="1950" i="1" dirty="0">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27" name="TextBox 26"/>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19611675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Box 22"/>
          <p:cNvSpPr txBox="1"/>
          <p:nvPr/>
        </p:nvSpPr>
        <p:spPr>
          <a:xfrm>
            <a:off x="7597028" y="465000"/>
            <a:ext cx="2099276" cy="392415"/>
          </a:xfrm>
          <a:prstGeom prst="rect">
            <a:avLst/>
          </a:prstGeom>
          <a:noFill/>
        </p:spPr>
        <p:txBody>
          <a:bodyPr wrap="square" rtlCol="0">
            <a:spAutoFit/>
          </a:bodyPr>
          <a:lstStyle/>
          <a:p>
            <a:pPr algn="ctr"/>
            <a:r>
              <a:rPr lang="en-GB" sz="1950" dirty="0">
                <a:solidFill>
                  <a:srgbClr val="002060"/>
                </a:solidFill>
              </a:rPr>
              <a:t>7 February, 2023</a:t>
            </a:r>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dirty="0"/>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24315945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ALT Retrieve">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3056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RETRIEVE</a:t>
            </a:r>
            <a:endParaRPr lang="en-GB" sz="1300" b="1" dirty="0">
              <a:solidFill>
                <a:srgbClr val="0B5196"/>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45" name="Rectangle 4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6" name="Table 45"/>
          <p:cNvGraphicFramePr>
            <a:graphicFrameLocks noGrp="1"/>
          </p:cNvGraphicFramePr>
          <p:nvPr>
            <p:extLst>
              <p:ext uri="{D42A27DB-BD31-4B8C-83A1-F6EECF244321}">
                <p14:modId xmlns:p14="http://schemas.microsoft.com/office/powerpoint/2010/main" val="2508850908"/>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1" name="Group 10"/>
          <p:cNvGrpSpPr/>
          <p:nvPr/>
        </p:nvGrpSpPr>
        <p:grpSpPr>
          <a:xfrm>
            <a:off x="9449312" y="2865412"/>
            <a:ext cx="313716" cy="318172"/>
            <a:chOff x="3206569" y="2423806"/>
            <a:chExt cx="752955" cy="707366"/>
          </a:xfrm>
        </p:grpSpPr>
        <p:pic>
          <p:nvPicPr>
            <p:cNvPr id="12"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14" name="Picture 13"/>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15"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17" name="Picture 16"/>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18" name="Picture 17"/>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19" name="Picture 18"/>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20" name="Picture 19"/>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4" name="Pentagon 3"/>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 name="Rectangle 2"/>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5"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7"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4233213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ALT Instruct">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8" name="Picture 7"/>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11"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12"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5203948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3407832321"/>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8405083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23" name="Picture 2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537064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chemeClr val="bg1"/>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PRACTISE</a:t>
            </a:r>
            <a:endParaRPr lang="en-GB" sz="1300" b="1" dirty="0">
              <a:solidFill>
                <a:srgbClr val="0B5196"/>
              </a:solidFill>
            </a:endParaRPr>
          </a:p>
        </p:txBody>
      </p:sp>
      <p:sp>
        <p:nvSpPr>
          <p:cNvPr id="14" name="Chevron 1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824284259"/>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18" name="Group 17"/>
          <p:cNvGrpSpPr/>
          <p:nvPr/>
        </p:nvGrpSpPr>
        <p:grpSpPr>
          <a:xfrm>
            <a:off x="9449312" y="2865412"/>
            <a:ext cx="313716" cy="318172"/>
            <a:chOff x="3206569" y="2423806"/>
            <a:chExt cx="752955" cy="707366"/>
          </a:xfrm>
        </p:grpSpPr>
        <p:pic>
          <p:nvPicPr>
            <p:cNvPr id="19"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BEBA8EAE-BF5A-486C-A8C5-ECC9F3942E4B}">
                  <a14:imgProps xmlns:a14="http://schemas.microsoft.com/office/drawing/2010/main">
                    <a14:imgLayer r:embed="rId3">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4" descr="Image result for picture icon"/>
            <p:cNvPicPr>
              <a:picLocks noChangeAspect="1" noChangeArrowheads="1"/>
            </p:cNvPicPr>
            <p:nvPr/>
          </p:nvPicPr>
          <p:blipFill>
            <a:blip r:embed="rId4" cstate="print">
              <a:duotone>
                <a:schemeClr val="bg2">
                  <a:shade val="45000"/>
                  <a:satMod val="135000"/>
                </a:schemeClr>
                <a:prstClr val="white"/>
              </a:duotone>
              <a:extLst>
                <a:ext uri="{BEBA8EAE-BF5A-486C-A8C5-ECC9F3942E4B}">
                  <a14:imgProps xmlns:a14="http://schemas.microsoft.com/office/drawing/2010/main">
                    <a14:imgLayer r:embed="rId5">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1" name="Picture 20"/>
          <p:cNvPicPr>
            <a:picLocks noChangeAspect="1"/>
          </p:cNvPicPr>
          <p:nvPr/>
        </p:nvPicPr>
        <p:blipFill>
          <a:blip r:embed="rId6" cstate="print">
            <a:duotone>
              <a:schemeClr val="bg2">
                <a:shade val="45000"/>
                <a:satMod val="135000"/>
              </a:schemeClr>
              <a:prstClr val="white"/>
            </a:duotone>
            <a:extLst>
              <a:ext uri="{BEBA8EAE-BF5A-486C-A8C5-ECC9F3942E4B}">
                <a14:imgProps xmlns:a14="http://schemas.microsoft.com/office/drawing/2010/main">
                  <a14:imgLayer r:embed="rId7">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22" name="Picture 4" descr="Image result for writing list icon"/>
          <p:cNvPicPr>
            <a:picLocks noChangeAspect="1" noChangeArrowheads="1"/>
          </p:cNvPicPr>
          <p:nvPr/>
        </p:nvPicPr>
        <p:blipFill>
          <a:blip r:embed="rId8" cstate="print">
            <a:duotone>
              <a:schemeClr val="bg2">
                <a:shade val="45000"/>
                <a:satMod val="135000"/>
              </a:schemeClr>
              <a:prstClr val="white"/>
            </a:duotone>
            <a:extLst>
              <a:ext uri="{BEBA8EAE-BF5A-486C-A8C5-ECC9F3942E4B}">
                <a14:imgProps xmlns:a14="http://schemas.microsoft.com/office/drawing/2010/main">
                  <a14:imgLayer r:embed="rId9">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10" cstate="print">
            <a:duotone>
              <a:schemeClr val="bg2">
                <a:shade val="45000"/>
                <a:satMod val="135000"/>
              </a:schemeClr>
              <a:prstClr val="white"/>
            </a:duotone>
            <a:extLst>
              <a:ext uri="{BEBA8EAE-BF5A-486C-A8C5-ECC9F3942E4B}">
                <a14:imgProps xmlns:a14="http://schemas.microsoft.com/office/drawing/2010/main">
                  <a14:imgLayer r:embed="rId11">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2">
            <a:duotone>
              <a:schemeClr val="bg2">
                <a:shade val="45000"/>
                <a:satMod val="135000"/>
              </a:schemeClr>
              <a:prstClr val="white"/>
            </a:duotone>
            <a:extLst>
              <a:ext uri="{BEBA8EAE-BF5A-486C-A8C5-ECC9F3942E4B}">
                <a14:imgProps xmlns:a14="http://schemas.microsoft.com/office/drawing/2010/main">
                  <a14:imgLayer r:embed="rId13">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4">
            <a:duotone>
              <a:schemeClr val="bg2">
                <a:shade val="45000"/>
                <a:satMod val="135000"/>
              </a:schemeClr>
              <a:prstClr val="white"/>
            </a:duotone>
            <a:extLst>
              <a:ext uri="{BEBA8EAE-BF5A-486C-A8C5-ECC9F3942E4B}">
                <a14:imgProps xmlns:a14="http://schemas.microsoft.com/office/drawing/2010/main">
                  <a14:imgLayer r:embed="rId15">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6">
            <a:duotone>
              <a:schemeClr val="bg2">
                <a:shade val="45000"/>
                <a:satMod val="135000"/>
              </a:schemeClr>
              <a:prstClr val="white"/>
            </a:duotone>
            <a:extLst>
              <a:ext uri="{BEBA8EAE-BF5A-486C-A8C5-ECC9F3942E4B}">
                <a14:imgProps xmlns:a14="http://schemas.microsoft.com/office/drawing/2010/main">
                  <a14:imgLayer r:embed="rId17">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8">
            <a:duotone>
              <a:schemeClr val="bg2">
                <a:shade val="45000"/>
                <a:satMod val="135000"/>
              </a:schemeClr>
              <a:prstClr val="white"/>
            </a:duotone>
            <a:extLst>
              <a:ext uri="{BEBA8EAE-BF5A-486C-A8C5-ECC9F3942E4B}">
                <a14:imgProps xmlns:a14="http://schemas.microsoft.com/office/drawing/2010/main">
                  <a14:imgLayer r:embed="rId19">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3" name="Picture 22"/>
          <p:cNvPicPr>
            <a:picLocks noChangeAspect="1"/>
          </p:cNvPicPr>
          <p:nvPr/>
        </p:nvPicPr>
        <p:blipFill rotWithShape="1">
          <a:blip r:embed="rId20"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4"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5"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102657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4272121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10" name="Rectangle 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entagon 10"/>
          <p:cNvSpPr/>
          <p:nvPr/>
        </p:nvSpPr>
        <p:spPr>
          <a:xfrm>
            <a:off x="91090" y="6444943"/>
            <a:ext cx="2281500" cy="358139"/>
          </a:xfrm>
          <a:prstGeom prst="homePlate">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6773432" y="6444943"/>
            <a:ext cx="2281500" cy="358139"/>
          </a:xfrm>
          <a:prstGeom prst="chevron">
            <a:avLst/>
          </a:prstGeom>
          <a:solidFill>
            <a:srgbClr val="FFFFFF"/>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1" dirty="0">
                <a:solidFill>
                  <a:srgbClr val="0B5196"/>
                </a:solidFill>
              </a:rPr>
              <a:t>SECURE</a:t>
            </a:r>
            <a:endParaRPr lang="en-GB" sz="1300" b="1" dirty="0">
              <a:solidFill>
                <a:srgbClr val="0B5196"/>
              </a:solidFill>
            </a:endParaRPr>
          </a:p>
        </p:txBody>
      </p:sp>
      <p:sp>
        <p:nvSpPr>
          <p:cNvPr id="15" name="Rectangle 14"/>
          <p:cNvSpPr/>
          <p:nvPr/>
        </p:nvSpPr>
        <p:spPr>
          <a:xfrm>
            <a:off x="9335551" y="-12902"/>
            <a:ext cx="566093" cy="6394837"/>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16" name="Table 15"/>
          <p:cNvGraphicFramePr>
            <a:graphicFrameLocks noGrp="1"/>
          </p:cNvGraphicFramePr>
          <p:nvPr>
            <p:extLst>
              <p:ext uri="{D42A27DB-BD31-4B8C-83A1-F6EECF244321}">
                <p14:modId xmlns:p14="http://schemas.microsoft.com/office/powerpoint/2010/main" val="409616303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dirty="0">
                          <a:solidFill>
                            <a:schemeClr val="bg1"/>
                          </a:solidFill>
                          <a:latin typeface="Lato" panose="020F0502020204030203" pitchFamily="34" charset="0"/>
                        </a:rPr>
                        <a:t>RETRIEVE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dirty="0">
                          <a:solidFill>
                            <a:schemeClr val="bg1"/>
                          </a:solidFill>
                          <a:latin typeface="Lato" panose="020F0502020204030203" pitchFamily="34" charset="0"/>
                        </a:rPr>
                        <a:t>DECODE</a:t>
                      </a:r>
                      <a:r>
                        <a:rPr lang="en-GB" sz="600" b="1"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dirty="0">
                          <a:solidFill>
                            <a:schemeClr val="bg1"/>
                          </a:solidFill>
                          <a:effectLst/>
                          <a:latin typeface="Lato" panose="020F0502020204030203" pitchFamily="34" charset="0"/>
                        </a:rPr>
                        <a:t>CONNECT</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dirty="0">
                          <a:solidFill>
                            <a:schemeClr val="bg1"/>
                          </a:solidFill>
                          <a:latin typeface="Lato" panose="020F0502020204030203" pitchFamily="34" charset="0"/>
                        </a:rPr>
                        <a:t>VISUALISE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dirty="0">
                          <a:solidFill>
                            <a:schemeClr val="bg1"/>
                          </a:solidFill>
                          <a:latin typeface="Lato" panose="020F0502020204030203" pitchFamily="34" charset="0"/>
                        </a:rPr>
                        <a:t>SUMMARISE</a:t>
                      </a:r>
                      <a:r>
                        <a:rPr lang="en-GB" sz="600" b="0" dirty="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dirty="0">
                          <a:solidFill>
                            <a:schemeClr val="bg1"/>
                          </a:solidFill>
                          <a:latin typeface="Lato" panose="020F0502020204030203" pitchFamily="34" charset="0"/>
                        </a:rPr>
                        <a:t>INFER</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dirty="0">
                          <a:solidFill>
                            <a:schemeClr val="bg1"/>
                          </a:solidFill>
                          <a:latin typeface="Lato" panose="020F0502020204030203" pitchFamily="34" charset="0"/>
                        </a:rPr>
                        <a:t>PREDICT</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dirty="0">
                          <a:solidFill>
                            <a:schemeClr val="bg1"/>
                          </a:solidFill>
                          <a:latin typeface="Lato" panose="020F0502020204030203" pitchFamily="34" charset="0"/>
                        </a:rPr>
                        <a:t>EXAMINE</a:t>
                      </a:r>
                      <a:endParaRPr lang="en-GB" sz="600" b="1" dirty="0">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26" name="Group 25"/>
          <p:cNvGrpSpPr/>
          <p:nvPr/>
        </p:nvGrpSpPr>
        <p:grpSpPr>
          <a:xfrm>
            <a:off x="9449312" y="2865412"/>
            <a:ext cx="313716" cy="318172"/>
            <a:chOff x="3206569" y="2423806"/>
            <a:chExt cx="752955" cy="707366"/>
          </a:xfrm>
        </p:grpSpPr>
        <p:pic>
          <p:nvPicPr>
            <p:cNvPr id="2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29" name="Picture 2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3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3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32" name="Picture 3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33" name="Picture 3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34" name="Picture 3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35" name="Picture 3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36" name="Pentagon 3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7" name="Rectangle 36"/>
          <p:cNvSpPr/>
          <p:nvPr/>
        </p:nvSpPr>
        <p:spPr>
          <a:xfrm>
            <a:off x="9335551" y="-6595"/>
            <a:ext cx="572650" cy="492699"/>
          </a:xfrm>
          <a:prstGeom prst="rect">
            <a:avLst/>
          </a:prstGeom>
        </p:spPr>
        <p:txBody>
          <a:bodyPr wrap="square">
            <a:spAutoFit/>
          </a:bodyPr>
          <a:lstStyle/>
          <a:p>
            <a:pPr algn="ctr"/>
            <a:r>
              <a:rPr lang="en-GB" sz="813" b="1" i="0" dirty="0">
                <a:solidFill>
                  <a:srgbClr val="0B5196"/>
                </a:solidFill>
                <a:latin typeface="+mn-lt"/>
              </a:rPr>
              <a:t>EVERY CHILD A READER</a:t>
            </a:r>
          </a:p>
          <a:p>
            <a:pPr algn="ctr"/>
            <a:endParaRPr lang="en-GB" sz="163" b="0" i="1" dirty="0">
              <a:solidFill>
                <a:srgbClr val="002060"/>
              </a:solidFill>
              <a:latin typeface="+mn-lt"/>
            </a:endParaRPr>
          </a:p>
        </p:txBody>
      </p:sp>
      <p:pic>
        <p:nvPicPr>
          <p:cNvPr id="22" name="Picture 21"/>
          <p:cNvPicPr>
            <a:picLocks noChangeAspect="1"/>
          </p:cNvPicPr>
          <p:nvPr/>
        </p:nvPicPr>
        <p:blipFill rotWithShape="1">
          <a:blip r:embed="rId19"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23" name="Text Placeholder 4"/>
          <p:cNvSpPr>
            <a:spLocks noGrp="1"/>
          </p:cNvSpPr>
          <p:nvPr>
            <p:ph type="body" sz="quarter" idx="10"/>
          </p:nvPr>
        </p:nvSpPr>
        <p:spPr>
          <a:xfrm>
            <a:off x="221039" y="304516"/>
            <a:ext cx="8893473" cy="750661"/>
          </a:xfrm>
          <a:prstGeom prst="rect">
            <a:avLst/>
          </a:prstGeom>
        </p:spPr>
        <p:txBody>
          <a:bodyPr/>
          <a:lstStyle>
            <a:lvl1pPr marL="0" indent="0">
              <a:buNone/>
              <a:defRPr sz="2925"/>
            </a:lvl1pPr>
          </a:lstStyle>
          <a:p>
            <a:pPr lvl="0"/>
            <a:r>
              <a:rPr lang="en-US"/>
              <a:t>Edit Master text styles</a:t>
            </a:r>
          </a:p>
        </p:txBody>
      </p:sp>
      <p:sp>
        <p:nvSpPr>
          <p:cNvPr id="24" name="Content Placeholder 6"/>
          <p:cNvSpPr>
            <a:spLocks noGrp="1"/>
          </p:cNvSpPr>
          <p:nvPr>
            <p:ph sz="quarter" idx="11"/>
          </p:nvPr>
        </p:nvSpPr>
        <p:spPr>
          <a:xfrm>
            <a:off x="233462" y="1377950"/>
            <a:ext cx="8893472"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122123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550522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2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0739882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9130490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Rolling Recall Question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1573227575"/>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4792756">
                  <a:extLst>
                    <a:ext uri="{9D8B030D-6E8A-4147-A177-3AD203B41FA5}">
                      <a16:colId xmlns:a16="http://schemas.microsoft.com/office/drawing/2014/main" val="418042168"/>
                    </a:ext>
                  </a:extLst>
                </a:gridCol>
                <a:gridCol w="4792756">
                  <a:extLst>
                    <a:ext uri="{9D8B030D-6E8A-4147-A177-3AD203B41FA5}">
                      <a16:colId xmlns:a16="http://schemas.microsoft.com/office/drawing/2014/main" val="2680029786"/>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6" name="Text Placeholder 5"/>
          <p:cNvSpPr>
            <a:spLocks noGrp="1"/>
          </p:cNvSpPr>
          <p:nvPr>
            <p:ph type="body" sz="quarter" idx="10" hasCustomPrompt="1"/>
          </p:nvPr>
        </p:nvSpPr>
        <p:spPr>
          <a:xfrm>
            <a:off x="386043" y="1165413"/>
            <a:ext cx="4494726" cy="887227"/>
          </a:xfrm>
        </p:spPr>
        <p:txBody>
          <a:bodyPr>
            <a:normAutofit/>
          </a:bodyPr>
          <a:lstStyle>
            <a:lvl1pPr marL="0" indent="0">
              <a:buNone/>
              <a:defRPr sz="1625" baseline="0"/>
            </a:lvl1pPr>
          </a:lstStyle>
          <a:p>
            <a:pPr lvl="0"/>
            <a:r>
              <a:rPr lang="en-US" dirty="0"/>
              <a:t>Type question here</a:t>
            </a:r>
          </a:p>
        </p:txBody>
      </p:sp>
      <p:sp>
        <p:nvSpPr>
          <p:cNvPr id="52" name="Text Placeholder 5"/>
          <p:cNvSpPr>
            <a:spLocks noGrp="1"/>
          </p:cNvSpPr>
          <p:nvPr>
            <p:ph type="body" sz="quarter" idx="11" hasCustomPrompt="1"/>
          </p:nvPr>
        </p:nvSpPr>
        <p:spPr>
          <a:xfrm>
            <a:off x="386043" y="2145055"/>
            <a:ext cx="4494726" cy="887227"/>
          </a:xfrm>
        </p:spPr>
        <p:txBody>
          <a:bodyPr>
            <a:normAutofit/>
          </a:bodyPr>
          <a:lstStyle>
            <a:lvl1pPr marL="0" indent="0">
              <a:buNone/>
              <a:defRPr sz="1625"/>
            </a:lvl1pPr>
          </a:lstStyle>
          <a:p>
            <a:pPr lvl="0"/>
            <a:r>
              <a:rPr lang="en-US" dirty="0"/>
              <a:t>Type question here</a:t>
            </a:r>
          </a:p>
        </p:txBody>
      </p:sp>
      <p:sp>
        <p:nvSpPr>
          <p:cNvPr id="53" name="Text Placeholder 5"/>
          <p:cNvSpPr>
            <a:spLocks noGrp="1"/>
          </p:cNvSpPr>
          <p:nvPr>
            <p:ph type="body" sz="quarter" idx="12" hasCustomPrompt="1"/>
          </p:nvPr>
        </p:nvSpPr>
        <p:spPr>
          <a:xfrm>
            <a:off x="386043" y="3172544"/>
            <a:ext cx="4494726" cy="887227"/>
          </a:xfrm>
        </p:spPr>
        <p:txBody>
          <a:bodyPr>
            <a:normAutofit/>
          </a:bodyPr>
          <a:lstStyle>
            <a:lvl1pPr marL="0" indent="0">
              <a:buNone/>
              <a:defRPr sz="1625"/>
            </a:lvl1pPr>
          </a:lstStyle>
          <a:p>
            <a:pPr lvl="0"/>
            <a:r>
              <a:rPr lang="en-US" dirty="0"/>
              <a:t>Type question here</a:t>
            </a:r>
          </a:p>
        </p:txBody>
      </p:sp>
      <p:sp>
        <p:nvSpPr>
          <p:cNvPr id="54" name="Text Placeholder 5"/>
          <p:cNvSpPr>
            <a:spLocks noGrp="1"/>
          </p:cNvSpPr>
          <p:nvPr>
            <p:ph type="body" sz="quarter" idx="13" hasCustomPrompt="1"/>
          </p:nvPr>
        </p:nvSpPr>
        <p:spPr>
          <a:xfrm>
            <a:off x="386043" y="4152186"/>
            <a:ext cx="4494726" cy="887227"/>
          </a:xfrm>
        </p:spPr>
        <p:txBody>
          <a:bodyPr>
            <a:normAutofit/>
          </a:bodyPr>
          <a:lstStyle>
            <a:lvl1pPr marL="0" indent="0">
              <a:buNone/>
              <a:defRPr sz="1625"/>
            </a:lvl1pPr>
          </a:lstStyle>
          <a:p>
            <a:pPr lvl="0"/>
            <a:r>
              <a:rPr lang="en-US" dirty="0"/>
              <a:t>Type question here</a:t>
            </a:r>
          </a:p>
        </p:txBody>
      </p:sp>
      <p:sp>
        <p:nvSpPr>
          <p:cNvPr id="55" name="Text Placeholder 5"/>
          <p:cNvSpPr>
            <a:spLocks noGrp="1"/>
          </p:cNvSpPr>
          <p:nvPr>
            <p:ph type="body" sz="quarter" idx="14" hasCustomPrompt="1"/>
          </p:nvPr>
        </p:nvSpPr>
        <p:spPr>
          <a:xfrm>
            <a:off x="386042" y="5131828"/>
            <a:ext cx="4494726" cy="887227"/>
          </a:xfrm>
        </p:spPr>
        <p:txBody>
          <a:bodyPr>
            <a:normAutofit/>
          </a:bodyPr>
          <a:lstStyle>
            <a:lvl1pPr marL="0" indent="0">
              <a:buNone/>
              <a:defRPr sz="1625"/>
            </a:lvl1pPr>
          </a:lstStyle>
          <a:p>
            <a:pPr lvl="0"/>
            <a:r>
              <a:rPr lang="en-US" dirty="0"/>
              <a:t>Type question here</a:t>
            </a:r>
          </a:p>
        </p:txBody>
      </p:sp>
      <p:sp>
        <p:nvSpPr>
          <p:cNvPr id="56" name="Text Placeholder 5"/>
          <p:cNvSpPr>
            <a:spLocks noGrp="1"/>
          </p:cNvSpPr>
          <p:nvPr>
            <p:ph type="body" sz="quarter" idx="15" hasCustomPrompt="1"/>
          </p:nvPr>
        </p:nvSpPr>
        <p:spPr>
          <a:xfrm>
            <a:off x="5135702" y="1165413"/>
            <a:ext cx="4494726" cy="887227"/>
          </a:xfrm>
        </p:spPr>
        <p:txBody>
          <a:bodyPr>
            <a:normAutofit/>
          </a:bodyPr>
          <a:lstStyle>
            <a:lvl1pPr marL="0" indent="0">
              <a:buNone/>
              <a:defRPr sz="1625"/>
            </a:lvl1pPr>
          </a:lstStyle>
          <a:p>
            <a:pPr lvl="0"/>
            <a:r>
              <a:rPr lang="en-US" dirty="0"/>
              <a:t>Type question here</a:t>
            </a:r>
          </a:p>
        </p:txBody>
      </p:sp>
      <p:sp>
        <p:nvSpPr>
          <p:cNvPr id="57" name="Text Placeholder 5"/>
          <p:cNvSpPr>
            <a:spLocks noGrp="1"/>
          </p:cNvSpPr>
          <p:nvPr>
            <p:ph type="body" sz="quarter" idx="16" hasCustomPrompt="1"/>
          </p:nvPr>
        </p:nvSpPr>
        <p:spPr>
          <a:xfrm>
            <a:off x="5135702" y="2145055"/>
            <a:ext cx="4494726" cy="887227"/>
          </a:xfrm>
        </p:spPr>
        <p:txBody>
          <a:bodyPr>
            <a:normAutofit/>
          </a:bodyPr>
          <a:lstStyle>
            <a:lvl1pPr marL="0" indent="0">
              <a:buNone/>
              <a:defRPr sz="1625"/>
            </a:lvl1pPr>
          </a:lstStyle>
          <a:p>
            <a:pPr lvl="0"/>
            <a:r>
              <a:rPr lang="en-US" dirty="0"/>
              <a:t>Type question here</a:t>
            </a:r>
          </a:p>
        </p:txBody>
      </p:sp>
      <p:sp>
        <p:nvSpPr>
          <p:cNvPr id="58" name="Text Placeholder 5"/>
          <p:cNvSpPr>
            <a:spLocks noGrp="1"/>
          </p:cNvSpPr>
          <p:nvPr>
            <p:ph type="body" sz="quarter" idx="17" hasCustomPrompt="1"/>
          </p:nvPr>
        </p:nvSpPr>
        <p:spPr>
          <a:xfrm>
            <a:off x="5135702" y="3172544"/>
            <a:ext cx="4494726" cy="887227"/>
          </a:xfrm>
        </p:spPr>
        <p:txBody>
          <a:bodyPr>
            <a:normAutofit/>
          </a:bodyPr>
          <a:lstStyle>
            <a:lvl1pPr marL="0" indent="0">
              <a:buNone/>
              <a:defRPr sz="1625"/>
            </a:lvl1pPr>
          </a:lstStyle>
          <a:p>
            <a:pPr lvl="0"/>
            <a:r>
              <a:rPr lang="en-US" dirty="0"/>
              <a:t>Type question here</a:t>
            </a:r>
          </a:p>
        </p:txBody>
      </p:sp>
      <p:sp>
        <p:nvSpPr>
          <p:cNvPr id="59" name="Text Placeholder 5"/>
          <p:cNvSpPr>
            <a:spLocks noGrp="1"/>
          </p:cNvSpPr>
          <p:nvPr>
            <p:ph type="body" sz="quarter" idx="18" hasCustomPrompt="1"/>
          </p:nvPr>
        </p:nvSpPr>
        <p:spPr>
          <a:xfrm>
            <a:off x="5135702" y="4152186"/>
            <a:ext cx="4494726" cy="887227"/>
          </a:xfrm>
        </p:spPr>
        <p:txBody>
          <a:bodyPr>
            <a:normAutofit/>
          </a:bodyPr>
          <a:lstStyle>
            <a:lvl1pPr marL="0" indent="0">
              <a:buNone/>
              <a:defRPr sz="1625"/>
            </a:lvl1pPr>
          </a:lstStyle>
          <a:p>
            <a:pPr lvl="0"/>
            <a:r>
              <a:rPr lang="en-US" dirty="0"/>
              <a:t>Type question here</a:t>
            </a:r>
          </a:p>
        </p:txBody>
      </p:sp>
      <p:sp>
        <p:nvSpPr>
          <p:cNvPr id="60" name="Text Placeholder 5"/>
          <p:cNvSpPr>
            <a:spLocks noGrp="1"/>
          </p:cNvSpPr>
          <p:nvPr>
            <p:ph type="body" sz="quarter" idx="19" hasCustomPrompt="1"/>
          </p:nvPr>
        </p:nvSpPr>
        <p:spPr>
          <a:xfrm>
            <a:off x="5215217" y="5131828"/>
            <a:ext cx="4415210" cy="887227"/>
          </a:xfrm>
        </p:spPr>
        <p:txBody>
          <a:bodyPr>
            <a:normAutofit/>
          </a:bodyPr>
          <a:lstStyle>
            <a:lvl1pPr marL="0" indent="0">
              <a:buNone/>
              <a:defRPr sz="1625"/>
            </a:lvl1pPr>
          </a:lstStyle>
          <a:p>
            <a:pPr lvl="0"/>
            <a:r>
              <a:rPr lang="en-US" dirty="0"/>
              <a:t>Type question here</a:t>
            </a:r>
          </a:p>
        </p:txBody>
      </p:sp>
    </p:spTree>
    <p:extLst>
      <p:ext uri="{BB962C8B-B14F-4D97-AF65-F5344CB8AC3E}">
        <p14:creationId xmlns:p14="http://schemas.microsoft.com/office/powerpoint/2010/main" val="313600330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1_Rolling Recall Answers">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ROLLING</a:t>
            </a:r>
            <a:r>
              <a:rPr lang="en-GB" sz="2275" b="0" baseline="0" dirty="0">
                <a:solidFill>
                  <a:schemeClr val="bg1"/>
                </a:solidFill>
              </a:rPr>
              <a:t> RECALL</a:t>
            </a:r>
            <a:endParaRPr lang="en-GB" sz="1300" b="0" dirty="0">
              <a:solidFill>
                <a:schemeClr val="bg1"/>
              </a:solidFill>
            </a:endParaRPr>
          </a:p>
        </p:txBody>
      </p:sp>
      <p:pic>
        <p:nvPicPr>
          <p:cNvPr id="50" name="Picture 49"/>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graphicFrame>
        <p:nvGraphicFramePr>
          <p:cNvPr id="3" name="Table 2"/>
          <p:cNvGraphicFramePr>
            <a:graphicFrameLocks noGrp="1"/>
          </p:cNvGraphicFramePr>
          <p:nvPr>
            <p:extLst>
              <p:ext uri="{D42A27DB-BD31-4B8C-83A1-F6EECF244321}">
                <p14:modId xmlns:p14="http://schemas.microsoft.com/office/powerpoint/2010/main" val="765309336"/>
              </p:ext>
            </p:extLst>
          </p:nvPr>
        </p:nvGraphicFramePr>
        <p:xfrm>
          <a:off x="131108" y="719667"/>
          <a:ext cx="9585513" cy="5376335"/>
        </p:xfrm>
        <a:graphic>
          <a:graphicData uri="http://schemas.openxmlformats.org/drawingml/2006/table">
            <a:tbl>
              <a:tblPr firstRow="1" bandRow="1">
                <a:tableStyleId>{5C22544A-7EE6-4342-B048-85BDC9FD1C3A}</a:tableStyleId>
              </a:tblPr>
              <a:tblGrid>
                <a:gridCol w="1544171">
                  <a:extLst>
                    <a:ext uri="{9D8B030D-6E8A-4147-A177-3AD203B41FA5}">
                      <a16:colId xmlns:a16="http://schemas.microsoft.com/office/drawing/2014/main" val="418042168"/>
                    </a:ext>
                  </a:extLst>
                </a:gridCol>
                <a:gridCol w="3241301">
                  <a:extLst>
                    <a:ext uri="{9D8B030D-6E8A-4147-A177-3AD203B41FA5}">
                      <a16:colId xmlns:a16="http://schemas.microsoft.com/office/drawing/2014/main" val="2454823211"/>
                    </a:ext>
                  </a:extLst>
                </a:gridCol>
                <a:gridCol w="1566022">
                  <a:extLst>
                    <a:ext uri="{9D8B030D-6E8A-4147-A177-3AD203B41FA5}">
                      <a16:colId xmlns:a16="http://schemas.microsoft.com/office/drawing/2014/main" val="2680029786"/>
                    </a:ext>
                  </a:extLst>
                </a:gridCol>
                <a:gridCol w="3234018">
                  <a:extLst>
                    <a:ext uri="{9D8B030D-6E8A-4147-A177-3AD203B41FA5}">
                      <a16:colId xmlns:a16="http://schemas.microsoft.com/office/drawing/2014/main" val="3766910894"/>
                    </a:ext>
                  </a:extLst>
                </a:gridCol>
              </a:tblGrid>
              <a:tr h="370840">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QUESTION</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tc>
                  <a:txBody>
                    <a:bodyPr/>
                    <a:lstStyle/>
                    <a:p>
                      <a:r>
                        <a:rPr lang="en-GB" b="0" dirty="0"/>
                        <a:t>ANSWER</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rgbClr val="0B5196"/>
                    </a:solidFill>
                  </a:tcPr>
                </a:tc>
                <a:extLst>
                  <a:ext uri="{0D108BD9-81ED-4DB2-BD59-A6C34878D82A}">
                    <a16:rowId xmlns:a16="http://schemas.microsoft.com/office/drawing/2014/main" val="2257525519"/>
                  </a:ext>
                </a:extLst>
              </a:tr>
              <a:tr h="1001099">
                <a:tc>
                  <a:txBody>
                    <a:bodyPr/>
                    <a:lstStyle/>
                    <a:p>
                      <a:pPr algn="l"/>
                      <a:r>
                        <a:rPr lang="en-GB" b="1" dirty="0">
                          <a:solidFill>
                            <a:srgbClr val="002060"/>
                          </a:solidFill>
                        </a:rPr>
                        <a:t>1</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6</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26023326"/>
                  </a:ext>
                </a:extLst>
              </a:tr>
              <a:tr h="1001099">
                <a:tc>
                  <a:txBody>
                    <a:bodyPr/>
                    <a:lstStyle/>
                    <a:p>
                      <a:pPr algn="l"/>
                      <a:r>
                        <a:rPr lang="en-GB" b="1" dirty="0">
                          <a:solidFill>
                            <a:srgbClr val="002060"/>
                          </a:solidFill>
                        </a:rPr>
                        <a:t>2</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7</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448073315"/>
                  </a:ext>
                </a:extLst>
              </a:tr>
              <a:tr h="1001099">
                <a:tc>
                  <a:txBody>
                    <a:bodyPr/>
                    <a:lstStyle/>
                    <a:p>
                      <a:pPr algn="l"/>
                      <a:r>
                        <a:rPr lang="en-GB" b="1" dirty="0">
                          <a:solidFill>
                            <a:srgbClr val="002060"/>
                          </a:solidFill>
                        </a:rPr>
                        <a:t>3</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8</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55255883"/>
                  </a:ext>
                </a:extLst>
              </a:tr>
              <a:tr h="1001099">
                <a:tc>
                  <a:txBody>
                    <a:bodyPr/>
                    <a:lstStyle/>
                    <a:p>
                      <a:pPr algn="l"/>
                      <a:r>
                        <a:rPr lang="en-GB" b="1" dirty="0">
                          <a:solidFill>
                            <a:srgbClr val="002060"/>
                          </a:solidFill>
                        </a:rPr>
                        <a:t>4</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9</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3946852366"/>
                  </a:ext>
                </a:extLst>
              </a:tr>
              <a:tr h="1001099">
                <a:tc>
                  <a:txBody>
                    <a:bodyPr/>
                    <a:lstStyle/>
                    <a:p>
                      <a:pPr algn="l"/>
                      <a:r>
                        <a:rPr lang="en-GB" b="1" dirty="0">
                          <a:solidFill>
                            <a:srgbClr val="002060"/>
                          </a:solidFill>
                        </a:rPr>
                        <a:t>5</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b="1" dirty="0">
                        <a:solidFill>
                          <a:srgbClr val="002060"/>
                        </a:solidFill>
                      </a:endParaRP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r>
                        <a:rPr lang="en-GB" b="1" dirty="0">
                          <a:solidFill>
                            <a:srgbClr val="002060"/>
                          </a:solidFill>
                        </a:rPr>
                        <a:t>10</a:t>
                      </a:r>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tc>
                  <a:txBody>
                    <a:bodyPr/>
                    <a:lstStyle/>
                    <a:p>
                      <a:pPr algn="l"/>
                      <a:endParaRPr lang="en-GB" dirty="0"/>
                    </a:p>
                  </a:txBody>
                  <a:tcPr marL="74295" marR="74295">
                    <a:lnL w="12700" cap="flat" cmpd="sng" algn="ctr">
                      <a:solidFill>
                        <a:srgbClr val="002060"/>
                      </a:solidFill>
                      <a:prstDash val="solid"/>
                      <a:round/>
                      <a:headEnd type="none" w="med" len="med"/>
                      <a:tailEnd type="none" w="med" len="med"/>
                    </a:lnL>
                    <a:lnR w="12700" cap="flat" cmpd="sng" algn="ctr">
                      <a:solidFill>
                        <a:srgbClr val="002060"/>
                      </a:solidFill>
                      <a:prstDash val="solid"/>
                      <a:round/>
                      <a:headEnd type="none" w="med" len="med"/>
                      <a:tailEnd type="none" w="med" len="med"/>
                    </a:lnR>
                    <a:lnT w="12700" cap="flat" cmpd="sng" algn="ctr">
                      <a:solidFill>
                        <a:srgbClr val="002060"/>
                      </a:solidFill>
                      <a:prstDash val="solid"/>
                      <a:round/>
                      <a:headEnd type="none" w="med" len="med"/>
                      <a:tailEnd type="none" w="med" len="med"/>
                    </a:lnT>
                    <a:lnB w="12700" cap="flat" cmpd="sng" algn="ctr">
                      <a:solidFill>
                        <a:srgbClr val="002060"/>
                      </a:solidFill>
                      <a:prstDash val="solid"/>
                      <a:round/>
                      <a:headEnd type="none" w="med" len="med"/>
                      <a:tailEnd type="none" w="med" len="med"/>
                    </a:lnB>
                    <a:solidFill>
                      <a:schemeClr val="bg1"/>
                    </a:solidFill>
                  </a:tcPr>
                </a:tc>
                <a:extLst>
                  <a:ext uri="{0D108BD9-81ED-4DB2-BD59-A6C34878D82A}">
                    <a16:rowId xmlns:a16="http://schemas.microsoft.com/office/drawing/2014/main" val="1408234736"/>
                  </a:ext>
                </a:extLst>
              </a:tr>
            </a:tbl>
          </a:graphicData>
        </a:graphic>
      </p:graphicFrame>
      <p:sp>
        <p:nvSpPr>
          <p:cNvPr id="4" name="TextBox 3"/>
          <p:cNvSpPr txBox="1"/>
          <p:nvPr/>
        </p:nvSpPr>
        <p:spPr>
          <a:xfrm>
            <a:off x="182096" y="179295"/>
            <a:ext cx="9534525" cy="342401"/>
          </a:xfrm>
          <a:prstGeom prst="rect">
            <a:avLst/>
          </a:prstGeom>
          <a:noFill/>
        </p:spPr>
        <p:txBody>
          <a:bodyPr wrap="square" rtlCol="0">
            <a:spAutoFit/>
          </a:bodyPr>
          <a:lstStyle/>
          <a:p>
            <a:r>
              <a:rPr lang="en-GB" sz="1625" b="1" i="1" dirty="0">
                <a:solidFill>
                  <a:srgbClr val="002060"/>
                </a:solidFill>
              </a:rPr>
              <a:t>How much have you</a:t>
            </a:r>
            <a:r>
              <a:rPr lang="en-GB" sz="1625" b="1" i="1" baseline="0" dirty="0">
                <a:solidFill>
                  <a:srgbClr val="002060"/>
                </a:solidFill>
              </a:rPr>
              <a:t> remembered from recent lessons? Answer all these questions from memory, in silence.</a:t>
            </a:r>
            <a:endParaRPr lang="en-GB" sz="1625" b="1" i="1" dirty="0">
              <a:solidFill>
                <a:srgbClr val="002060"/>
              </a:solidFill>
            </a:endParaRPr>
          </a:p>
        </p:txBody>
      </p:sp>
      <p:sp>
        <p:nvSpPr>
          <p:cNvPr id="7" name="Text Placeholder 5"/>
          <p:cNvSpPr>
            <a:spLocks noGrp="1"/>
          </p:cNvSpPr>
          <p:nvPr>
            <p:ph type="body" sz="quarter" idx="10" hasCustomPrompt="1"/>
          </p:nvPr>
        </p:nvSpPr>
        <p:spPr>
          <a:xfrm>
            <a:off x="1740834" y="1165413"/>
            <a:ext cx="3139935" cy="887227"/>
          </a:xfrm>
        </p:spPr>
        <p:txBody>
          <a:bodyPr>
            <a:normAutofit/>
          </a:bodyPr>
          <a:lstStyle>
            <a:lvl1pPr marL="0" indent="0">
              <a:buNone/>
              <a:defRPr sz="1625"/>
            </a:lvl1pPr>
          </a:lstStyle>
          <a:p>
            <a:pPr lvl="0"/>
            <a:r>
              <a:rPr lang="en-US" dirty="0"/>
              <a:t>Type answer here</a:t>
            </a:r>
          </a:p>
        </p:txBody>
      </p:sp>
      <p:sp>
        <p:nvSpPr>
          <p:cNvPr id="8" name="Text Placeholder 5"/>
          <p:cNvSpPr>
            <a:spLocks noGrp="1"/>
          </p:cNvSpPr>
          <p:nvPr>
            <p:ph type="body" sz="quarter" idx="11" hasCustomPrompt="1"/>
          </p:nvPr>
        </p:nvSpPr>
        <p:spPr>
          <a:xfrm>
            <a:off x="1740834" y="2157472"/>
            <a:ext cx="3139935" cy="887227"/>
          </a:xfrm>
        </p:spPr>
        <p:txBody>
          <a:bodyPr>
            <a:normAutofit/>
          </a:bodyPr>
          <a:lstStyle>
            <a:lvl1pPr marL="0" indent="0">
              <a:buNone/>
              <a:defRPr sz="1625"/>
            </a:lvl1pPr>
          </a:lstStyle>
          <a:p>
            <a:pPr lvl="0"/>
            <a:r>
              <a:rPr lang="en-US" dirty="0"/>
              <a:t>Type answer here</a:t>
            </a:r>
          </a:p>
        </p:txBody>
      </p:sp>
      <p:sp>
        <p:nvSpPr>
          <p:cNvPr id="9" name="Text Placeholder 5"/>
          <p:cNvSpPr>
            <a:spLocks noGrp="1"/>
          </p:cNvSpPr>
          <p:nvPr>
            <p:ph type="body" sz="quarter" idx="12" hasCustomPrompt="1"/>
          </p:nvPr>
        </p:nvSpPr>
        <p:spPr>
          <a:xfrm>
            <a:off x="1740834" y="3134678"/>
            <a:ext cx="3139935" cy="887227"/>
          </a:xfrm>
        </p:spPr>
        <p:txBody>
          <a:bodyPr>
            <a:normAutofit/>
          </a:bodyPr>
          <a:lstStyle>
            <a:lvl1pPr marL="0" indent="0">
              <a:buNone/>
              <a:defRPr sz="1625"/>
            </a:lvl1pPr>
          </a:lstStyle>
          <a:p>
            <a:pPr lvl="0"/>
            <a:r>
              <a:rPr lang="en-US" dirty="0"/>
              <a:t>Type answer here</a:t>
            </a:r>
          </a:p>
        </p:txBody>
      </p:sp>
      <p:sp>
        <p:nvSpPr>
          <p:cNvPr id="10" name="Text Placeholder 5"/>
          <p:cNvSpPr>
            <a:spLocks noGrp="1"/>
          </p:cNvSpPr>
          <p:nvPr>
            <p:ph type="body" sz="quarter" idx="13" hasCustomPrompt="1"/>
          </p:nvPr>
        </p:nvSpPr>
        <p:spPr>
          <a:xfrm>
            <a:off x="1740833" y="4171726"/>
            <a:ext cx="3139935" cy="887227"/>
          </a:xfrm>
        </p:spPr>
        <p:txBody>
          <a:bodyPr>
            <a:normAutofit/>
          </a:bodyPr>
          <a:lstStyle>
            <a:lvl1pPr marL="0" indent="0">
              <a:buNone/>
              <a:defRPr sz="1625"/>
            </a:lvl1pPr>
          </a:lstStyle>
          <a:p>
            <a:pPr lvl="0"/>
            <a:r>
              <a:rPr lang="en-US" dirty="0"/>
              <a:t>Type answer here</a:t>
            </a:r>
          </a:p>
        </p:txBody>
      </p:sp>
      <p:sp>
        <p:nvSpPr>
          <p:cNvPr id="11" name="Text Placeholder 5"/>
          <p:cNvSpPr>
            <a:spLocks noGrp="1"/>
          </p:cNvSpPr>
          <p:nvPr>
            <p:ph type="body" sz="quarter" idx="14" hasCustomPrompt="1"/>
          </p:nvPr>
        </p:nvSpPr>
        <p:spPr>
          <a:xfrm>
            <a:off x="1740833" y="5163785"/>
            <a:ext cx="3139935" cy="887227"/>
          </a:xfrm>
        </p:spPr>
        <p:txBody>
          <a:bodyPr>
            <a:normAutofit/>
          </a:bodyPr>
          <a:lstStyle>
            <a:lvl1pPr marL="0" indent="0">
              <a:buNone/>
              <a:defRPr sz="1625"/>
            </a:lvl1pPr>
          </a:lstStyle>
          <a:p>
            <a:pPr lvl="0"/>
            <a:r>
              <a:rPr lang="en-US" dirty="0"/>
              <a:t>Type answer here</a:t>
            </a:r>
          </a:p>
        </p:txBody>
      </p:sp>
      <p:sp>
        <p:nvSpPr>
          <p:cNvPr id="12" name="Text Placeholder 5"/>
          <p:cNvSpPr>
            <a:spLocks noGrp="1"/>
          </p:cNvSpPr>
          <p:nvPr>
            <p:ph type="body" sz="quarter" idx="15" hasCustomPrompt="1"/>
          </p:nvPr>
        </p:nvSpPr>
        <p:spPr>
          <a:xfrm>
            <a:off x="6532982" y="1165413"/>
            <a:ext cx="3139935" cy="887227"/>
          </a:xfrm>
        </p:spPr>
        <p:txBody>
          <a:bodyPr>
            <a:normAutofit/>
          </a:bodyPr>
          <a:lstStyle>
            <a:lvl1pPr marL="0" indent="0">
              <a:buNone/>
              <a:defRPr sz="1625"/>
            </a:lvl1pPr>
          </a:lstStyle>
          <a:p>
            <a:pPr lvl="0"/>
            <a:r>
              <a:rPr lang="en-US" dirty="0"/>
              <a:t>Type answer here</a:t>
            </a:r>
          </a:p>
        </p:txBody>
      </p:sp>
      <p:sp>
        <p:nvSpPr>
          <p:cNvPr id="13" name="Text Placeholder 5"/>
          <p:cNvSpPr>
            <a:spLocks noGrp="1"/>
          </p:cNvSpPr>
          <p:nvPr>
            <p:ph type="body" sz="quarter" idx="16" hasCustomPrompt="1"/>
          </p:nvPr>
        </p:nvSpPr>
        <p:spPr>
          <a:xfrm>
            <a:off x="6532982" y="2157472"/>
            <a:ext cx="3139935" cy="887227"/>
          </a:xfrm>
        </p:spPr>
        <p:txBody>
          <a:bodyPr>
            <a:normAutofit/>
          </a:bodyPr>
          <a:lstStyle>
            <a:lvl1pPr marL="0" indent="0">
              <a:buNone/>
              <a:defRPr sz="1625"/>
            </a:lvl1pPr>
          </a:lstStyle>
          <a:p>
            <a:pPr lvl="0"/>
            <a:r>
              <a:rPr lang="en-US" dirty="0"/>
              <a:t>Type answer here</a:t>
            </a:r>
          </a:p>
        </p:txBody>
      </p:sp>
      <p:sp>
        <p:nvSpPr>
          <p:cNvPr id="14" name="Text Placeholder 5"/>
          <p:cNvSpPr>
            <a:spLocks noGrp="1"/>
          </p:cNvSpPr>
          <p:nvPr>
            <p:ph type="body" sz="quarter" idx="17" hasCustomPrompt="1"/>
          </p:nvPr>
        </p:nvSpPr>
        <p:spPr>
          <a:xfrm>
            <a:off x="6532981" y="3134678"/>
            <a:ext cx="3139935" cy="887227"/>
          </a:xfrm>
        </p:spPr>
        <p:txBody>
          <a:bodyPr>
            <a:normAutofit/>
          </a:bodyPr>
          <a:lstStyle>
            <a:lvl1pPr marL="0" indent="0">
              <a:buNone/>
              <a:defRPr sz="1625"/>
            </a:lvl1pPr>
          </a:lstStyle>
          <a:p>
            <a:pPr lvl="0"/>
            <a:r>
              <a:rPr lang="en-US" dirty="0"/>
              <a:t>Type answer here</a:t>
            </a:r>
          </a:p>
        </p:txBody>
      </p:sp>
      <p:sp>
        <p:nvSpPr>
          <p:cNvPr id="15" name="Text Placeholder 5"/>
          <p:cNvSpPr>
            <a:spLocks noGrp="1"/>
          </p:cNvSpPr>
          <p:nvPr>
            <p:ph type="body" sz="quarter" idx="18" hasCustomPrompt="1"/>
          </p:nvPr>
        </p:nvSpPr>
        <p:spPr>
          <a:xfrm>
            <a:off x="6532980" y="4171726"/>
            <a:ext cx="3139935" cy="887227"/>
          </a:xfrm>
        </p:spPr>
        <p:txBody>
          <a:bodyPr>
            <a:normAutofit/>
          </a:bodyPr>
          <a:lstStyle>
            <a:lvl1pPr marL="0" indent="0">
              <a:buNone/>
              <a:defRPr sz="1625"/>
            </a:lvl1pPr>
          </a:lstStyle>
          <a:p>
            <a:pPr lvl="0"/>
            <a:r>
              <a:rPr lang="en-US" dirty="0"/>
              <a:t>Type answer here</a:t>
            </a:r>
          </a:p>
        </p:txBody>
      </p:sp>
      <p:sp>
        <p:nvSpPr>
          <p:cNvPr id="16" name="Text Placeholder 5"/>
          <p:cNvSpPr>
            <a:spLocks noGrp="1"/>
          </p:cNvSpPr>
          <p:nvPr>
            <p:ph type="body" sz="quarter" idx="19" hasCustomPrompt="1"/>
          </p:nvPr>
        </p:nvSpPr>
        <p:spPr>
          <a:xfrm>
            <a:off x="6532980" y="5163785"/>
            <a:ext cx="3139935" cy="887227"/>
          </a:xfrm>
        </p:spPr>
        <p:txBody>
          <a:bodyPr>
            <a:normAutofit/>
          </a:bodyPr>
          <a:lstStyle>
            <a:lvl1pPr marL="0" indent="0">
              <a:buNone/>
              <a:defRPr sz="1625"/>
            </a:lvl1pPr>
          </a:lstStyle>
          <a:p>
            <a:pPr lvl="0"/>
            <a:r>
              <a:rPr lang="en-US" dirty="0"/>
              <a:t>Type answer here</a:t>
            </a:r>
          </a:p>
        </p:txBody>
      </p:sp>
      <p:sp>
        <p:nvSpPr>
          <p:cNvPr id="17" name="Text Placeholder 5"/>
          <p:cNvSpPr>
            <a:spLocks noGrp="1"/>
          </p:cNvSpPr>
          <p:nvPr>
            <p:ph type="body" sz="quarter" idx="20" hasCustomPrompt="1"/>
          </p:nvPr>
        </p:nvSpPr>
        <p:spPr>
          <a:xfrm>
            <a:off x="371476" y="1165413"/>
            <a:ext cx="1238249" cy="887227"/>
          </a:xfrm>
        </p:spPr>
        <p:txBody>
          <a:bodyPr>
            <a:normAutofit/>
          </a:bodyPr>
          <a:lstStyle>
            <a:lvl1pPr marL="0" indent="0">
              <a:buNone/>
              <a:defRPr sz="1300"/>
            </a:lvl1pPr>
          </a:lstStyle>
          <a:p>
            <a:pPr lvl="0"/>
            <a:r>
              <a:rPr lang="en-US" dirty="0"/>
              <a:t>Type question keyword here</a:t>
            </a:r>
          </a:p>
        </p:txBody>
      </p:sp>
      <p:sp>
        <p:nvSpPr>
          <p:cNvPr id="18" name="Text Placeholder 5"/>
          <p:cNvSpPr>
            <a:spLocks noGrp="1"/>
          </p:cNvSpPr>
          <p:nvPr>
            <p:ph type="body" sz="quarter" idx="21" hasCustomPrompt="1"/>
          </p:nvPr>
        </p:nvSpPr>
        <p:spPr>
          <a:xfrm>
            <a:off x="371476" y="2157472"/>
            <a:ext cx="1238249" cy="887227"/>
          </a:xfrm>
        </p:spPr>
        <p:txBody>
          <a:bodyPr>
            <a:normAutofit/>
          </a:bodyPr>
          <a:lstStyle>
            <a:lvl1pPr marL="0" indent="0">
              <a:buNone/>
              <a:defRPr sz="1300"/>
            </a:lvl1pPr>
          </a:lstStyle>
          <a:p>
            <a:pPr lvl="0"/>
            <a:r>
              <a:rPr lang="en-US" dirty="0"/>
              <a:t>Type question Keyword here</a:t>
            </a:r>
          </a:p>
        </p:txBody>
      </p:sp>
      <p:sp>
        <p:nvSpPr>
          <p:cNvPr id="19" name="Text Placeholder 5"/>
          <p:cNvSpPr>
            <a:spLocks noGrp="1"/>
          </p:cNvSpPr>
          <p:nvPr>
            <p:ph type="body" sz="quarter" idx="22" hasCustomPrompt="1"/>
          </p:nvPr>
        </p:nvSpPr>
        <p:spPr>
          <a:xfrm>
            <a:off x="371476" y="3134678"/>
            <a:ext cx="1238249" cy="887227"/>
          </a:xfrm>
        </p:spPr>
        <p:txBody>
          <a:bodyPr>
            <a:normAutofit/>
          </a:bodyPr>
          <a:lstStyle>
            <a:lvl1pPr marL="0" indent="0">
              <a:buNone/>
              <a:defRPr sz="1300"/>
            </a:lvl1pPr>
          </a:lstStyle>
          <a:p>
            <a:pPr lvl="0"/>
            <a:r>
              <a:rPr lang="en-US" dirty="0"/>
              <a:t>Type question Keyword here</a:t>
            </a:r>
          </a:p>
        </p:txBody>
      </p:sp>
      <p:sp>
        <p:nvSpPr>
          <p:cNvPr id="20" name="Text Placeholder 5"/>
          <p:cNvSpPr>
            <a:spLocks noGrp="1"/>
          </p:cNvSpPr>
          <p:nvPr>
            <p:ph type="body" sz="quarter" idx="23" hasCustomPrompt="1"/>
          </p:nvPr>
        </p:nvSpPr>
        <p:spPr>
          <a:xfrm>
            <a:off x="371475" y="4171726"/>
            <a:ext cx="1238249" cy="887227"/>
          </a:xfrm>
        </p:spPr>
        <p:txBody>
          <a:bodyPr>
            <a:normAutofit/>
          </a:bodyPr>
          <a:lstStyle>
            <a:lvl1pPr marL="0" indent="0">
              <a:buNone/>
              <a:defRPr sz="1300"/>
            </a:lvl1pPr>
          </a:lstStyle>
          <a:p>
            <a:pPr lvl="0"/>
            <a:r>
              <a:rPr lang="en-US" dirty="0"/>
              <a:t>Type question Keyword here</a:t>
            </a:r>
          </a:p>
        </p:txBody>
      </p:sp>
      <p:sp>
        <p:nvSpPr>
          <p:cNvPr id="21" name="Text Placeholder 5"/>
          <p:cNvSpPr>
            <a:spLocks noGrp="1"/>
          </p:cNvSpPr>
          <p:nvPr>
            <p:ph type="body" sz="quarter" idx="24" hasCustomPrompt="1"/>
          </p:nvPr>
        </p:nvSpPr>
        <p:spPr>
          <a:xfrm>
            <a:off x="371475" y="5163785"/>
            <a:ext cx="1238249" cy="887227"/>
          </a:xfrm>
        </p:spPr>
        <p:txBody>
          <a:bodyPr>
            <a:normAutofit/>
          </a:bodyPr>
          <a:lstStyle>
            <a:lvl1pPr marL="0" indent="0">
              <a:buNone/>
              <a:defRPr sz="1300"/>
            </a:lvl1pPr>
          </a:lstStyle>
          <a:p>
            <a:pPr lvl="0"/>
            <a:r>
              <a:rPr lang="en-US" dirty="0"/>
              <a:t>Type question Keyword here</a:t>
            </a:r>
          </a:p>
        </p:txBody>
      </p:sp>
      <p:sp>
        <p:nvSpPr>
          <p:cNvPr id="22" name="Text Placeholder 5"/>
          <p:cNvSpPr>
            <a:spLocks noGrp="1"/>
          </p:cNvSpPr>
          <p:nvPr>
            <p:ph type="body" sz="quarter" idx="25" hasCustomPrompt="1"/>
          </p:nvPr>
        </p:nvSpPr>
        <p:spPr>
          <a:xfrm>
            <a:off x="5149665" y="1165413"/>
            <a:ext cx="1238249" cy="887227"/>
          </a:xfrm>
        </p:spPr>
        <p:txBody>
          <a:bodyPr>
            <a:normAutofit/>
          </a:bodyPr>
          <a:lstStyle>
            <a:lvl1pPr marL="0" indent="0">
              <a:buNone/>
              <a:defRPr sz="1300"/>
            </a:lvl1pPr>
          </a:lstStyle>
          <a:p>
            <a:pPr lvl="0"/>
            <a:r>
              <a:rPr lang="en-US" dirty="0"/>
              <a:t>Type question Keyword here</a:t>
            </a:r>
          </a:p>
        </p:txBody>
      </p:sp>
      <p:sp>
        <p:nvSpPr>
          <p:cNvPr id="23" name="Text Placeholder 5"/>
          <p:cNvSpPr>
            <a:spLocks noGrp="1"/>
          </p:cNvSpPr>
          <p:nvPr>
            <p:ph type="body" sz="quarter" idx="26" hasCustomPrompt="1"/>
          </p:nvPr>
        </p:nvSpPr>
        <p:spPr>
          <a:xfrm>
            <a:off x="5149665" y="2157472"/>
            <a:ext cx="1238249" cy="887227"/>
          </a:xfrm>
        </p:spPr>
        <p:txBody>
          <a:bodyPr>
            <a:normAutofit/>
          </a:bodyPr>
          <a:lstStyle>
            <a:lvl1pPr marL="0" indent="0">
              <a:buNone/>
              <a:defRPr sz="1300"/>
            </a:lvl1pPr>
          </a:lstStyle>
          <a:p>
            <a:pPr lvl="0"/>
            <a:r>
              <a:rPr lang="en-US" dirty="0"/>
              <a:t>Type question Keyword here</a:t>
            </a:r>
          </a:p>
        </p:txBody>
      </p:sp>
      <p:sp>
        <p:nvSpPr>
          <p:cNvPr id="24" name="Text Placeholder 5"/>
          <p:cNvSpPr>
            <a:spLocks noGrp="1"/>
          </p:cNvSpPr>
          <p:nvPr>
            <p:ph type="body" sz="quarter" idx="27" hasCustomPrompt="1"/>
          </p:nvPr>
        </p:nvSpPr>
        <p:spPr>
          <a:xfrm>
            <a:off x="5149664" y="3134678"/>
            <a:ext cx="1238249" cy="887227"/>
          </a:xfrm>
        </p:spPr>
        <p:txBody>
          <a:bodyPr>
            <a:normAutofit/>
          </a:bodyPr>
          <a:lstStyle>
            <a:lvl1pPr marL="0" indent="0">
              <a:buNone/>
              <a:defRPr sz="1300"/>
            </a:lvl1pPr>
          </a:lstStyle>
          <a:p>
            <a:pPr lvl="0"/>
            <a:r>
              <a:rPr lang="en-US" dirty="0"/>
              <a:t>Type question Keyword here</a:t>
            </a:r>
          </a:p>
        </p:txBody>
      </p:sp>
      <p:sp>
        <p:nvSpPr>
          <p:cNvPr id="25" name="Text Placeholder 5"/>
          <p:cNvSpPr>
            <a:spLocks noGrp="1"/>
          </p:cNvSpPr>
          <p:nvPr>
            <p:ph type="body" sz="quarter" idx="28" hasCustomPrompt="1"/>
          </p:nvPr>
        </p:nvSpPr>
        <p:spPr>
          <a:xfrm>
            <a:off x="5149663" y="4171726"/>
            <a:ext cx="1238249" cy="887227"/>
          </a:xfrm>
        </p:spPr>
        <p:txBody>
          <a:bodyPr>
            <a:normAutofit/>
          </a:bodyPr>
          <a:lstStyle>
            <a:lvl1pPr marL="0" indent="0">
              <a:buNone/>
              <a:defRPr sz="1300"/>
            </a:lvl1pPr>
          </a:lstStyle>
          <a:p>
            <a:pPr lvl="0"/>
            <a:r>
              <a:rPr lang="en-US" dirty="0"/>
              <a:t>Type question Keyword here</a:t>
            </a:r>
          </a:p>
        </p:txBody>
      </p:sp>
      <p:sp>
        <p:nvSpPr>
          <p:cNvPr id="26" name="Text Placeholder 5"/>
          <p:cNvSpPr>
            <a:spLocks noGrp="1"/>
          </p:cNvSpPr>
          <p:nvPr>
            <p:ph type="body" sz="quarter" idx="29" hasCustomPrompt="1"/>
          </p:nvPr>
        </p:nvSpPr>
        <p:spPr>
          <a:xfrm>
            <a:off x="5149663" y="5163785"/>
            <a:ext cx="1238249" cy="887227"/>
          </a:xfrm>
        </p:spPr>
        <p:txBody>
          <a:bodyPr>
            <a:normAutofit/>
          </a:bodyPr>
          <a:lstStyle>
            <a:lvl1pPr marL="0" indent="0">
              <a:buNone/>
              <a:defRPr sz="1300"/>
            </a:lvl1pPr>
          </a:lstStyle>
          <a:p>
            <a:pPr lvl="0"/>
            <a:r>
              <a:rPr lang="en-US" dirty="0"/>
              <a:t>Type question Keyword here</a:t>
            </a:r>
          </a:p>
        </p:txBody>
      </p:sp>
    </p:spTree>
    <p:extLst>
      <p:ext uri="{BB962C8B-B14F-4D97-AF65-F5344CB8AC3E}">
        <p14:creationId xmlns:p14="http://schemas.microsoft.com/office/powerpoint/2010/main" val="3446601467"/>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ALT Revision Lesson">
    <p:spTree>
      <p:nvGrpSpPr>
        <p:cNvPr id="1" name=""/>
        <p:cNvGrpSpPr/>
        <p:nvPr/>
      </p:nvGrpSpPr>
      <p:grpSpPr>
        <a:xfrm>
          <a:off x="0" y="0"/>
          <a:ext cx="0" cy="0"/>
          <a:chOff x="0" y="0"/>
          <a:chExt cx="0" cy="0"/>
        </a:xfrm>
      </p:grpSpPr>
      <p:sp>
        <p:nvSpPr>
          <p:cNvPr id="40" name="Rectangle 39"/>
          <p:cNvSpPr/>
          <p:nvPr/>
        </p:nvSpPr>
        <p:spPr>
          <a:xfrm>
            <a:off x="1" y="6381936"/>
            <a:ext cx="9901644" cy="476064"/>
          </a:xfrm>
          <a:prstGeom prst="rect">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1" name="Pentagon 40"/>
          <p:cNvSpPr/>
          <p:nvPr/>
        </p:nvSpPr>
        <p:spPr>
          <a:xfrm>
            <a:off x="91090" y="6444943"/>
            <a:ext cx="2281500" cy="358139"/>
          </a:xfrm>
          <a:prstGeom prst="homePlate">
            <a:avLst/>
          </a:prstGeom>
          <a:no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REVISE</a:t>
            </a:r>
            <a:endParaRPr lang="en-GB" sz="1300" b="0" dirty="0">
              <a:solidFill>
                <a:schemeClr val="bg1"/>
              </a:solidFill>
            </a:endParaRPr>
          </a:p>
        </p:txBody>
      </p:sp>
      <p:sp>
        <p:nvSpPr>
          <p:cNvPr id="42" name="Chevron 41"/>
          <p:cNvSpPr/>
          <p:nvPr/>
        </p:nvSpPr>
        <p:spPr>
          <a:xfrm>
            <a:off x="2324043"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PRACTICE</a:t>
            </a:r>
          </a:p>
        </p:txBody>
      </p:sp>
      <p:sp>
        <p:nvSpPr>
          <p:cNvPr id="43" name="Chevron 42"/>
          <p:cNvSpPr/>
          <p:nvPr/>
        </p:nvSpPr>
        <p:spPr>
          <a:xfrm>
            <a:off x="4550401"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CHECK</a:t>
            </a:r>
            <a:endParaRPr lang="en-GB" sz="1300" b="0" dirty="0">
              <a:solidFill>
                <a:schemeClr val="bg1"/>
              </a:solidFill>
            </a:endParaRPr>
          </a:p>
        </p:txBody>
      </p:sp>
      <p:sp>
        <p:nvSpPr>
          <p:cNvPr id="44" name="Chevron 43"/>
          <p:cNvSpPr/>
          <p:nvPr/>
        </p:nvSpPr>
        <p:spPr>
          <a:xfrm>
            <a:off x="6773432" y="6444943"/>
            <a:ext cx="2281500" cy="358139"/>
          </a:xfrm>
          <a:prstGeom prst="chevron">
            <a:avLst/>
          </a:prstGeom>
          <a:solidFill>
            <a:srgbClr val="0B519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pic>
        <p:nvPicPr>
          <p:cNvPr id="47" name="Picture 46"/>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8" name="Text Placeholder 4"/>
          <p:cNvSpPr>
            <a:spLocks noGrp="1"/>
          </p:cNvSpPr>
          <p:nvPr>
            <p:ph type="body" sz="quarter" idx="10"/>
          </p:nvPr>
        </p:nvSpPr>
        <p:spPr>
          <a:xfrm>
            <a:off x="221039" y="304516"/>
            <a:ext cx="9446740" cy="750661"/>
          </a:xfrm>
          <a:prstGeom prst="rect">
            <a:avLst/>
          </a:prstGeom>
        </p:spPr>
        <p:txBody>
          <a:bodyPr/>
          <a:lstStyle>
            <a:lvl1pPr marL="0" indent="0">
              <a:buNone/>
              <a:defRPr sz="2925"/>
            </a:lvl1pPr>
          </a:lstStyle>
          <a:p>
            <a:pPr lvl="0"/>
            <a:r>
              <a:rPr lang="en-US"/>
              <a:t>Edit Master text styles</a:t>
            </a:r>
          </a:p>
        </p:txBody>
      </p:sp>
      <p:sp>
        <p:nvSpPr>
          <p:cNvPr id="9" name="Content Placeholder 6"/>
          <p:cNvSpPr>
            <a:spLocks noGrp="1"/>
          </p:cNvSpPr>
          <p:nvPr>
            <p:ph sz="quarter" idx="11"/>
          </p:nvPr>
        </p:nvSpPr>
        <p:spPr>
          <a:xfrm>
            <a:off x="233462" y="1377950"/>
            <a:ext cx="9446739" cy="465455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6908100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769095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5_ALT Lesson Structure">
    <p:spTree>
      <p:nvGrpSpPr>
        <p:cNvPr id="1" name=""/>
        <p:cNvGrpSpPr/>
        <p:nvPr/>
      </p:nvGrpSpPr>
      <p:grpSpPr>
        <a:xfrm>
          <a:off x="0" y="0"/>
          <a:ext cx="0" cy="0"/>
          <a:chOff x="0" y="0"/>
          <a:chExt cx="0" cy="0"/>
        </a:xfrm>
      </p:grpSpPr>
      <p:sp>
        <p:nvSpPr>
          <p:cNvPr id="20" name="TextBox 19"/>
          <p:cNvSpPr txBox="1"/>
          <p:nvPr/>
        </p:nvSpPr>
        <p:spPr>
          <a:xfrm>
            <a:off x="2739259" y="496540"/>
            <a:ext cx="1987919" cy="593752"/>
          </a:xfrm>
          <a:prstGeom prst="rect">
            <a:avLst/>
          </a:prstGeom>
          <a:solidFill>
            <a:srgbClr val="DAE3F3"/>
          </a:solid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Clear instruction and modelling</a:t>
            </a:r>
          </a:p>
          <a:p>
            <a:pPr marL="0" indent="0" algn="ctr">
              <a:spcAft>
                <a:spcPts val="244"/>
              </a:spcAft>
              <a:buFont typeface="Arial" panose="020B0604020202020204" pitchFamily="34" charset="0"/>
              <a:buNone/>
            </a:pPr>
            <a:r>
              <a:rPr lang="en-GB" sz="975" dirty="0">
                <a:solidFill>
                  <a:srgbClr val="0B5196"/>
                </a:solidFill>
                <a:latin typeface="+mn-lt"/>
              </a:rPr>
              <a:t>Model Reading Strategies </a:t>
            </a:r>
          </a:p>
          <a:p>
            <a:pPr marL="0" indent="0" algn="ctr">
              <a:spcAft>
                <a:spcPts val="244"/>
              </a:spcAft>
              <a:buFont typeface="Arial" panose="020B0604020202020204" pitchFamily="34" charset="0"/>
              <a:buNone/>
            </a:pPr>
            <a:r>
              <a:rPr lang="en-GB" sz="975" dirty="0">
                <a:solidFill>
                  <a:srgbClr val="0B5196"/>
                </a:solidFill>
                <a:latin typeface="+mn-lt"/>
              </a:rPr>
              <a:t>Use Knowledge Organiser</a:t>
            </a:r>
          </a:p>
        </p:txBody>
      </p:sp>
      <p:sp>
        <p:nvSpPr>
          <p:cNvPr id="19" name="TextBox 18"/>
          <p:cNvSpPr txBox="1"/>
          <p:nvPr/>
        </p:nvSpPr>
        <p:spPr>
          <a:xfrm>
            <a:off x="7354918" y="488379"/>
            <a:ext cx="2184669" cy="593752"/>
          </a:xfrm>
          <a:prstGeom prst="rect">
            <a:avLst/>
          </a:prstGeom>
          <a:solidFill>
            <a:srgbClr val="DAE3F3"/>
          </a:solid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Remove scaffolding when</a:t>
            </a:r>
            <a:r>
              <a:rPr lang="en-GB" sz="975" baseline="0" dirty="0">
                <a:solidFill>
                  <a:srgbClr val="0B5196"/>
                </a:solidFill>
                <a:latin typeface="+mn-lt"/>
              </a:rPr>
              <a:t> appropriate</a:t>
            </a:r>
            <a:endParaRPr lang="en-GB" sz="975" dirty="0">
              <a:solidFill>
                <a:srgbClr val="0B5196"/>
              </a:solidFill>
              <a:latin typeface="+mn-lt"/>
            </a:endParaRPr>
          </a:p>
          <a:p>
            <a:pPr marL="0" indent="0" algn="ctr">
              <a:spcAft>
                <a:spcPts val="244"/>
              </a:spcAft>
              <a:buFont typeface="Arial" panose="020B0604020202020204" pitchFamily="34" charset="0"/>
              <a:buNone/>
            </a:pPr>
            <a:r>
              <a:rPr lang="en-GB" sz="975" dirty="0">
                <a:solidFill>
                  <a:srgbClr val="0B5196"/>
                </a:solidFill>
                <a:latin typeface="+mn-lt"/>
              </a:rPr>
              <a:t>Connect with existing knowledge</a:t>
            </a:r>
          </a:p>
          <a:p>
            <a:pPr marL="0" indent="0" algn="ctr">
              <a:spcAft>
                <a:spcPts val="244"/>
              </a:spcAft>
              <a:buFont typeface="Arial" panose="020B0604020202020204" pitchFamily="34" charset="0"/>
              <a:buNone/>
            </a:pPr>
            <a:r>
              <a:rPr lang="en-GB" sz="975" dirty="0">
                <a:solidFill>
                  <a:srgbClr val="0B5196"/>
                </a:solidFill>
                <a:latin typeface="+mn-lt"/>
              </a:rPr>
              <a:t>Capture in writing or performance</a:t>
            </a:r>
          </a:p>
        </p:txBody>
      </p:sp>
      <p:sp>
        <p:nvSpPr>
          <p:cNvPr id="11" name="Pentagon 10"/>
          <p:cNvSpPr/>
          <p:nvPr/>
        </p:nvSpPr>
        <p:spPr>
          <a:xfrm>
            <a:off x="138014" y="130891"/>
            <a:ext cx="2427750" cy="358139"/>
          </a:xfrm>
          <a:prstGeom prst="homePlate">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RETRIEVE</a:t>
            </a:r>
            <a:endParaRPr lang="en-GB" sz="1300" b="0" dirty="0">
              <a:solidFill>
                <a:schemeClr val="bg1"/>
              </a:solidFill>
            </a:endParaRPr>
          </a:p>
        </p:txBody>
      </p:sp>
      <p:sp>
        <p:nvSpPr>
          <p:cNvPr id="12" name="Chevron 11"/>
          <p:cNvSpPr/>
          <p:nvPr/>
        </p:nvSpPr>
        <p:spPr>
          <a:xfrm>
            <a:off x="248751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INSTRUCT</a:t>
            </a:r>
          </a:p>
        </p:txBody>
      </p:sp>
      <p:sp>
        <p:nvSpPr>
          <p:cNvPr id="13" name="Chevron 12"/>
          <p:cNvSpPr/>
          <p:nvPr/>
        </p:nvSpPr>
        <p:spPr>
          <a:xfrm>
            <a:off x="4844982"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PRACTISE</a:t>
            </a:r>
            <a:endParaRPr lang="en-GB" sz="1300" b="0" dirty="0">
              <a:solidFill>
                <a:schemeClr val="bg1"/>
              </a:solidFill>
            </a:endParaRPr>
          </a:p>
        </p:txBody>
      </p:sp>
      <p:sp>
        <p:nvSpPr>
          <p:cNvPr id="14" name="Chevron 13"/>
          <p:cNvSpPr/>
          <p:nvPr/>
        </p:nvSpPr>
        <p:spPr>
          <a:xfrm>
            <a:off x="7199127" y="130891"/>
            <a:ext cx="2427750" cy="358139"/>
          </a:xfrm>
          <a:prstGeom prst="chevron">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SECURE</a:t>
            </a:r>
            <a:endParaRPr lang="en-GB" sz="1300" b="0" dirty="0">
              <a:solidFill>
                <a:schemeClr val="bg1"/>
              </a:solidFill>
            </a:endParaRPr>
          </a:p>
        </p:txBody>
      </p:sp>
      <p:sp>
        <p:nvSpPr>
          <p:cNvPr id="17" name="TextBox 16"/>
          <p:cNvSpPr txBox="1"/>
          <p:nvPr/>
        </p:nvSpPr>
        <p:spPr>
          <a:xfrm>
            <a:off x="209892" y="475131"/>
            <a:ext cx="2166521" cy="593752"/>
          </a:xfrm>
          <a:prstGeom prst="rect">
            <a:avLst/>
          </a:prstGeom>
          <a:noFill/>
        </p:spPr>
        <p:txBody>
          <a:bodyPr wrap="square" rtlCol="0">
            <a:spAutoFit/>
          </a:bodyPr>
          <a:lstStyle/>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Space recent and long term knowledge </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Misconceptions from Track &amp; Transfer</a:t>
            </a:r>
          </a:p>
          <a:p>
            <a:pPr marL="0" marR="0" lvl="0" indent="0" algn="ctr"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975" dirty="0">
                <a:solidFill>
                  <a:srgbClr val="0B5196"/>
                </a:solidFill>
                <a:latin typeface="+mn-lt"/>
              </a:rPr>
              <a:t>Connect to KO &amp; home learning</a:t>
            </a:r>
          </a:p>
        </p:txBody>
      </p:sp>
      <p:sp>
        <p:nvSpPr>
          <p:cNvPr id="21" name="TextBox 20"/>
          <p:cNvSpPr txBox="1"/>
          <p:nvPr/>
        </p:nvSpPr>
        <p:spPr>
          <a:xfrm>
            <a:off x="5111875" y="496542"/>
            <a:ext cx="2027144" cy="593752"/>
          </a:xfrm>
          <a:prstGeom prst="rect">
            <a:avLst/>
          </a:prstGeom>
          <a:noFill/>
        </p:spPr>
        <p:txBody>
          <a:bodyPr wrap="square" rtlCol="0">
            <a:spAutoFit/>
          </a:bodyPr>
          <a:lstStyle/>
          <a:p>
            <a:pPr marL="0" indent="0" algn="ctr">
              <a:spcAft>
                <a:spcPts val="244"/>
              </a:spcAft>
              <a:buFont typeface="Arial" panose="020B0604020202020204" pitchFamily="34" charset="0"/>
              <a:buNone/>
            </a:pPr>
            <a:r>
              <a:rPr lang="en-GB" sz="975" dirty="0">
                <a:solidFill>
                  <a:srgbClr val="0B5196"/>
                </a:solidFill>
                <a:latin typeface="+mn-lt"/>
              </a:rPr>
              <a:t>Add scaffolding where required</a:t>
            </a:r>
          </a:p>
          <a:p>
            <a:pPr marL="0" indent="0" algn="ctr">
              <a:spcAft>
                <a:spcPts val="244"/>
              </a:spcAft>
              <a:buFont typeface="Arial" panose="020B0604020202020204" pitchFamily="34" charset="0"/>
              <a:buNone/>
            </a:pPr>
            <a:r>
              <a:rPr lang="en-GB" sz="975" dirty="0">
                <a:solidFill>
                  <a:srgbClr val="0B5196"/>
                </a:solidFill>
                <a:latin typeface="+mn-lt"/>
              </a:rPr>
              <a:t>Use whiteboards &amp; visualisers</a:t>
            </a:r>
          </a:p>
          <a:p>
            <a:pPr marL="0" indent="0" algn="ctr">
              <a:spcAft>
                <a:spcPts val="244"/>
              </a:spcAft>
              <a:buFont typeface="Arial" panose="020B0604020202020204" pitchFamily="34" charset="0"/>
              <a:buNone/>
            </a:pPr>
            <a:r>
              <a:rPr lang="en-GB" sz="975" dirty="0">
                <a:solidFill>
                  <a:srgbClr val="0B5196"/>
                </a:solidFill>
                <a:latin typeface="+mn-lt"/>
              </a:rPr>
              <a:t>Make thinking visible </a:t>
            </a:r>
          </a:p>
        </p:txBody>
      </p:sp>
      <p:sp>
        <p:nvSpPr>
          <p:cNvPr id="25" name="Donut 24"/>
          <p:cNvSpPr/>
          <p:nvPr/>
        </p:nvSpPr>
        <p:spPr>
          <a:xfrm>
            <a:off x="1959770" y="2254578"/>
            <a:ext cx="2544750" cy="3132000"/>
          </a:xfrm>
          <a:prstGeom prst="donut">
            <a:avLst>
              <a:gd name="adj" fmla="val 1922"/>
            </a:avLst>
          </a:prstGeom>
          <a:no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26" name="Chevron 25"/>
          <p:cNvSpPr/>
          <p:nvPr/>
        </p:nvSpPr>
        <p:spPr>
          <a:xfrm>
            <a:off x="2568621" y="5086282"/>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PRACTISE</a:t>
            </a:r>
          </a:p>
        </p:txBody>
      </p:sp>
      <p:sp>
        <p:nvSpPr>
          <p:cNvPr id="27" name="Chevron 26"/>
          <p:cNvSpPr/>
          <p:nvPr/>
        </p:nvSpPr>
        <p:spPr>
          <a:xfrm>
            <a:off x="2576442" y="2199660"/>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RETRIEVE</a:t>
            </a:r>
          </a:p>
        </p:txBody>
      </p:sp>
      <p:sp>
        <p:nvSpPr>
          <p:cNvPr id="28" name="Chevron 27"/>
          <p:cNvSpPr/>
          <p:nvPr/>
        </p:nvSpPr>
        <p:spPr>
          <a:xfrm>
            <a:off x="4342188"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INSTRUCT</a:t>
            </a:r>
          </a:p>
        </p:txBody>
      </p:sp>
      <p:sp>
        <p:nvSpPr>
          <p:cNvPr id="29" name="Chevron 28"/>
          <p:cNvSpPr/>
          <p:nvPr/>
        </p:nvSpPr>
        <p:spPr>
          <a:xfrm>
            <a:off x="772020" y="3633423"/>
            <a:ext cx="1345500" cy="360000"/>
          </a:xfrm>
          <a:prstGeom prst="chevron">
            <a:avLst>
              <a:gd name="adj" fmla="val 0"/>
            </a:avLst>
          </a:prstGeom>
          <a:solidFill>
            <a:srgbClr val="0B5196"/>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0" dirty="0">
                <a:solidFill>
                  <a:schemeClr val="bg1"/>
                </a:solidFill>
              </a:rPr>
              <a:t>SECURE</a:t>
            </a:r>
          </a:p>
        </p:txBody>
      </p:sp>
      <p:cxnSp>
        <p:nvCxnSpPr>
          <p:cNvPr id="30" name="Straight Connector 29"/>
          <p:cNvCxnSpPr/>
          <p:nvPr/>
        </p:nvCxnSpPr>
        <p:spPr>
          <a:xfrm flipV="1">
            <a:off x="4660574" y="505292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a:endCxn id="8" idx="4"/>
          </p:cNvCxnSpPr>
          <p:nvPr/>
        </p:nvCxnSpPr>
        <p:spPr>
          <a:xfrm flipH="1" flipV="1">
            <a:off x="3225020" y="4648579"/>
            <a:ext cx="0" cy="4377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2" name="TextBox 31"/>
          <p:cNvSpPr txBox="1"/>
          <p:nvPr/>
        </p:nvSpPr>
        <p:spPr>
          <a:xfrm>
            <a:off x="4691410" y="4215441"/>
            <a:ext cx="1832275" cy="705899"/>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Hinge Point Questions</a:t>
            </a:r>
          </a:p>
          <a:p>
            <a:pPr marL="0" indent="0" algn="l">
              <a:spcAft>
                <a:spcPts val="244"/>
              </a:spcAft>
              <a:buFont typeface="Arial" panose="020B0604020202020204" pitchFamily="34" charset="0"/>
              <a:buNone/>
            </a:pPr>
            <a:r>
              <a:rPr lang="en-GB" sz="894" baseline="0" dirty="0">
                <a:solidFill>
                  <a:srgbClr val="0B5196"/>
                </a:solidFill>
                <a:latin typeface="+mn-lt"/>
              </a:rPr>
              <a:t>Know whether to move forward into practice, or give more instruction</a:t>
            </a:r>
            <a:endParaRPr lang="en-GB" sz="894" dirty="0">
              <a:solidFill>
                <a:srgbClr val="0B5196"/>
              </a:solidFill>
              <a:latin typeface="+mn-lt"/>
            </a:endParaRPr>
          </a:p>
        </p:txBody>
      </p:sp>
      <p:cxnSp>
        <p:nvCxnSpPr>
          <p:cNvPr id="33" name="Straight Connector 32"/>
          <p:cNvCxnSpPr/>
          <p:nvPr/>
        </p:nvCxnSpPr>
        <p:spPr>
          <a:xfrm>
            <a:off x="4634737" y="2747693"/>
            <a:ext cx="115365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H="1">
            <a:off x="4364325" y="2747693"/>
            <a:ext cx="270411" cy="28961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35" name="TextBox 34"/>
          <p:cNvSpPr txBox="1"/>
          <p:nvPr/>
        </p:nvSpPr>
        <p:spPr>
          <a:xfrm>
            <a:off x="4651620" y="2073044"/>
            <a:ext cx="1416911" cy="568297"/>
          </a:xfrm>
          <a:prstGeom prst="rect">
            <a:avLst/>
          </a:prstGeom>
          <a:noFill/>
        </p:spPr>
        <p:txBody>
          <a:bodyPr wrap="square" rtlCol="0">
            <a:spAutoFit/>
          </a:bodyPr>
          <a:lstStyle/>
          <a:p>
            <a:pPr marL="0" indent="0" algn="l">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Show Me</a:t>
            </a:r>
          </a:p>
          <a:p>
            <a:pPr marL="0" indent="0" algn="l">
              <a:spcAft>
                <a:spcPts val="244"/>
              </a:spcAft>
              <a:buFont typeface="Arial" panose="020B0604020202020204" pitchFamily="34" charset="0"/>
              <a:buNone/>
            </a:pPr>
            <a:r>
              <a:rPr lang="en-GB" sz="894" baseline="0" dirty="0">
                <a:solidFill>
                  <a:srgbClr val="0B5196"/>
                </a:solidFill>
                <a:latin typeface="+mn-lt"/>
              </a:rPr>
              <a:t>All the pupils must show their retrieval work </a:t>
            </a:r>
            <a:endParaRPr lang="en-GB" sz="894" dirty="0">
              <a:solidFill>
                <a:srgbClr val="0B5196"/>
              </a:solidFill>
              <a:latin typeface="+mn-lt"/>
            </a:endParaRPr>
          </a:p>
        </p:txBody>
      </p:sp>
      <p:cxnSp>
        <p:nvCxnSpPr>
          <p:cNvPr id="36" name="Straight Connector 35"/>
          <p:cNvCxnSpPr/>
          <p:nvPr/>
        </p:nvCxnSpPr>
        <p:spPr>
          <a:xfrm flipV="1">
            <a:off x="332728" y="5147348"/>
            <a:ext cx="15080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V="1">
            <a:off x="1839116" y="4687227"/>
            <a:ext cx="346677" cy="43741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a:off x="468489" y="2766313"/>
            <a:ext cx="1292305" cy="17606"/>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flipV="1">
            <a:off x="1740281" y="2778893"/>
            <a:ext cx="341831" cy="309582"/>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0" name="TextBox 39"/>
          <p:cNvSpPr txBox="1"/>
          <p:nvPr/>
        </p:nvSpPr>
        <p:spPr>
          <a:xfrm>
            <a:off x="140775" y="4440591"/>
            <a:ext cx="1622561"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Live Marking</a:t>
            </a:r>
          </a:p>
          <a:p>
            <a:pPr marL="0" indent="0" algn="r">
              <a:spcAft>
                <a:spcPts val="244"/>
              </a:spcAft>
              <a:buFont typeface="Arial" panose="020B0604020202020204" pitchFamily="34" charset="0"/>
              <a:buNone/>
            </a:pPr>
            <a:r>
              <a:rPr lang="en-GB" sz="894" baseline="0" dirty="0">
                <a:solidFill>
                  <a:srgbClr val="0B5196"/>
                </a:solidFill>
                <a:latin typeface="+mn-lt"/>
              </a:rPr>
              <a:t>Circulate the room to find and solve problems as they happen</a:t>
            </a:r>
            <a:endParaRPr lang="en-GB" sz="894" dirty="0">
              <a:solidFill>
                <a:srgbClr val="0B5196"/>
              </a:solidFill>
              <a:latin typeface="+mn-lt"/>
            </a:endParaRPr>
          </a:p>
        </p:txBody>
      </p:sp>
      <p:sp>
        <p:nvSpPr>
          <p:cNvPr id="41" name="TextBox 40"/>
          <p:cNvSpPr txBox="1"/>
          <p:nvPr/>
        </p:nvSpPr>
        <p:spPr>
          <a:xfrm>
            <a:off x="140775" y="2110042"/>
            <a:ext cx="1671897" cy="568297"/>
          </a:xfrm>
          <a:prstGeom prst="rect">
            <a:avLst/>
          </a:prstGeom>
          <a:noFill/>
        </p:spPr>
        <p:txBody>
          <a:bodyPr wrap="square" rtlCol="0">
            <a:spAutoFit/>
          </a:bodyPr>
          <a:lstStyle/>
          <a:p>
            <a:pPr marL="0" indent="0" algn="r">
              <a:spcAft>
                <a:spcPts val="244"/>
              </a:spcAft>
              <a:buFont typeface="Arial" panose="020B0604020202020204" pitchFamily="34" charset="0"/>
              <a:buNone/>
            </a:pPr>
            <a:r>
              <a:rPr lang="en-GB" sz="1138" b="1" baseline="0" dirty="0" err="1">
                <a:solidFill>
                  <a:srgbClr val="0B5196"/>
                </a:solidFill>
                <a:latin typeface="+mn-lt"/>
              </a:rPr>
              <a:t>AfL</a:t>
            </a:r>
            <a:r>
              <a:rPr lang="en-GB" sz="1138" b="1" baseline="0" dirty="0">
                <a:solidFill>
                  <a:srgbClr val="0B5196"/>
                </a:solidFill>
                <a:latin typeface="+mn-lt"/>
              </a:rPr>
              <a:t> - Track &amp; Transfer</a:t>
            </a:r>
          </a:p>
          <a:p>
            <a:pPr marL="0" indent="0" algn="r">
              <a:spcAft>
                <a:spcPts val="244"/>
              </a:spcAft>
              <a:buFont typeface="Arial" panose="020B0604020202020204" pitchFamily="34" charset="0"/>
              <a:buNone/>
            </a:pPr>
            <a:r>
              <a:rPr lang="en-GB" sz="894" baseline="0" dirty="0">
                <a:solidFill>
                  <a:srgbClr val="0B5196"/>
                </a:solidFill>
                <a:latin typeface="+mn-lt"/>
              </a:rPr>
              <a:t>Monitor learning to inform panning and retrieval</a:t>
            </a:r>
            <a:endParaRPr lang="en-GB" sz="894" dirty="0">
              <a:solidFill>
                <a:srgbClr val="0B5196"/>
              </a:solidFill>
              <a:latin typeface="+mn-lt"/>
            </a:endParaRPr>
          </a:p>
        </p:txBody>
      </p:sp>
      <p:sp>
        <p:nvSpPr>
          <p:cNvPr id="81" name="Rectangle 80"/>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2" name="Chevron 81"/>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LESSON CYCLE</a:t>
            </a:r>
            <a:endParaRPr lang="en-GB" sz="1300" b="0" dirty="0">
              <a:solidFill>
                <a:schemeClr val="bg1"/>
              </a:solidFill>
            </a:endParaRPr>
          </a:p>
        </p:txBody>
      </p:sp>
      <p:pic>
        <p:nvPicPr>
          <p:cNvPr id="83" name="Picture 82"/>
          <p:cNvPicPr>
            <a:picLocks noChangeAspect="1"/>
          </p:cNvPicPr>
          <p:nvPr/>
        </p:nvPicPr>
        <p:blipFill rotWithShape="1">
          <a:blip r:embed="rId2"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
        <p:nvSpPr>
          <p:cNvPr id="91" name="Rectangle 90"/>
          <p:cNvSpPr/>
          <p:nvPr/>
        </p:nvSpPr>
        <p:spPr>
          <a:xfrm>
            <a:off x="138013" y="1316916"/>
            <a:ext cx="9488863" cy="45719"/>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cxnSp>
        <p:nvCxnSpPr>
          <p:cNvPr id="43" name="Straight Connector 42"/>
          <p:cNvCxnSpPr/>
          <p:nvPr/>
        </p:nvCxnSpPr>
        <p:spPr>
          <a:xfrm flipH="1" flipV="1">
            <a:off x="4349757" y="4624552"/>
            <a:ext cx="327085" cy="41044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4" name="Straight Connector 43"/>
          <p:cNvCxnSpPr>
            <a:stCxn id="8" idx="0"/>
          </p:cNvCxnSpPr>
          <p:nvPr/>
        </p:nvCxnSpPr>
        <p:spPr>
          <a:xfrm flipV="1">
            <a:off x="3225020" y="2559660"/>
            <a:ext cx="0" cy="432918"/>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5" name="Straight Connector 44"/>
          <p:cNvCxnSpPr>
            <a:stCxn id="8" idx="6"/>
            <a:endCxn id="28" idx="1"/>
          </p:cNvCxnSpPr>
          <p:nvPr/>
        </p:nvCxnSpPr>
        <p:spPr>
          <a:xfrm flipV="1">
            <a:off x="3897770" y="3813423"/>
            <a:ext cx="444418"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6" name="Straight Connector 45"/>
          <p:cNvCxnSpPr>
            <a:stCxn id="29" idx="3"/>
            <a:endCxn id="8" idx="2"/>
          </p:cNvCxnSpPr>
          <p:nvPr/>
        </p:nvCxnSpPr>
        <p:spPr>
          <a:xfrm>
            <a:off x="2117520" y="3813423"/>
            <a:ext cx="434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9" name="Chevron 48"/>
          <p:cNvSpPr/>
          <p:nvPr/>
        </p:nvSpPr>
        <p:spPr>
          <a:xfrm>
            <a:off x="7938499" y="2044275"/>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950" b="0" dirty="0">
              <a:solidFill>
                <a:schemeClr val="bg1"/>
              </a:solidFill>
            </a:endParaRPr>
          </a:p>
        </p:txBody>
      </p:sp>
      <p:sp>
        <p:nvSpPr>
          <p:cNvPr id="50" name="TextBox 49"/>
          <p:cNvSpPr txBox="1"/>
          <p:nvPr/>
        </p:nvSpPr>
        <p:spPr>
          <a:xfrm>
            <a:off x="7079877" y="2098877"/>
            <a:ext cx="2651312" cy="1622239"/>
          </a:xfrm>
          <a:prstGeom prst="rect">
            <a:avLst/>
          </a:prstGeom>
          <a:noFill/>
        </p:spPr>
        <p:txBody>
          <a:bodyPr wrap="square" rtlCol="0">
            <a:spAutoFit/>
          </a:bodyPr>
          <a:lstStyle/>
          <a:p>
            <a:pPr marL="0" marR="0" lvl="0" indent="0" algn="l" defTabSz="742950" rtl="0" eaLnBrk="1" fontAlgn="auto" latinLnBrk="0" hangingPunct="1">
              <a:lnSpc>
                <a:spcPct val="100000"/>
              </a:lnSpc>
              <a:spcBef>
                <a:spcPts val="0"/>
              </a:spcBef>
              <a:spcAft>
                <a:spcPts val="244"/>
              </a:spcAft>
              <a:buClrTx/>
              <a:buSzTx/>
              <a:buFont typeface="Arial" panose="020B0604020202020204" pitchFamily="34" charset="0"/>
              <a:buNone/>
              <a:tabLst/>
              <a:defRPr/>
            </a:pPr>
            <a:r>
              <a:rPr lang="en-GB" sz="1950" b="1" dirty="0">
                <a:solidFill>
                  <a:srgbClr val="0B5196"/>
                </a:solidFill>
                <a:latin typeface="+mn-lt"/>
              </a:rPr>
              <a:t>CONNECT</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Core Knowledge and Concepts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dirty="0">
                <a:solidFill>
                  <a:srgbClr val="0B5196"/>
                </a:solidFill>
                <a:latin typeface="+mn-lt"/>
              </a:rPr>
              <a:t>With Knowledge</a:t>
            </a:r>
            <a:r>
              <a:rPr lang="en-GB" sz="975" baseline="0" dirty="0">
                <a:solidFill>
                  <a:srgbClr val="0B5196"/>
                </a:solidFill>
                <a:latin typeface="+mn-lt"/>
              </a:rPr>
              <a:t> Organiser</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Home Learning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the Curriculum Journey</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other Curriculum Subjects</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Personal Development and safeguarding</a:t>
            </a:r>
          </a:p>
          <a:p>
            <a:pPr marL="139303" marR="0" lvl="0" indent="-139303" algn="l" defTabSz="742950" rtl="0" eaLnBrk="1" fontAlgn="auto" latinLnBrk="0" hangingPunct="1">
              <a:lnSpc>
                <a:spcPct val="100000"/>
              </a:lnSpc>
              <a:spcBef>
                <a:spcPts val="0"/>
              </a:spcBef>
              <a:spcAft>
                <a:spcPts val="244"/>
              </a:spcAft>
              <a:buClrTx/>
              <a:buSzTx/>
              <a:buFont typeface="Arial" panose="020B0604020202020204" pitchFamily="34" charset="0"/>
              <a:buChar char="•"/>
              <a:tabLst/>
              <a:defRPr/>
            </a:pPr>
            <a:r>
              <a:rPr lang="en-GB" sz="975" baseline="0" dirty="0">
                <a:solidFill>
                  <a:srgbClr val="0B5196"/>
                </a:solidFill>
                <a:latin typeface="+mn-lt"/>
              </a:rPr>
              <a:t>With Gatsby Benchmarks (Careers)</a:t>
            </a:r>
            <a:endParaRPr lang="en-GB" sz="975" dirty="0">
              <a:solidFill>
                <a:srgbClr val="0B5196"/>
              </a:solidFill>
              <a:latin typeface="+mn-lt"/>
            </a:endParaRPr>
          </a:p>
        </p:txBody>
      </p:sp>
      <p:sp>
        <p:nvSpPr>
          <p:cNvPr id="51" name="Chevron 50"/>
          <p:cNvSpPr/>
          <p:nvPr/>
        </p:nvSpPr>
        <p:spPr>
          <a:xfrm rot="3350193">
            <a:off x="4065357" y="2694754"/>
            <a:ext cx="268941" cy="308826"/>
          </a:xfrm>
          <a:prstGeom prst="chevron">
            <a:avLst>
              <a:gd name="adj" fmla="val 73333"/>
            </a:avLst>
          </a:prstGeom>
          <a:solidFill>
            <a:srgbClr val="0B519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8" name="Donut 7"/>
          <p:cNvSpPr/>
          <p:nvPr/>
        </p:nvSpPr>
        <p:spPr>
          <a:xfrm>
            <a:off x="2552270" y="2992578"/>
            <a:ext cx="1345500" cy="1656000"/>
          </a:xfrm>
          <a:prstGeom prst="donut">
            <a:avLst>
              <a:gd name="adj" fmla="val 4035"/>
            </a:avLst>
          </a:prstGeom>
          <a:solidFill>
            <a:srgbClr val="DAE3F3"/>
          </a:solidFill>
          <a:ln w="19050">
            <a:solidFill>
              <a:srgbClr val="0B519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solidFill>
                <a:schemeClr val="tx1"/>
              </a:solidFill>
            </a:endParaRPr>
          </a:p>
        </p:txBody>
      </p:sp>
      <p:sp>
        <p:nvSpPr>
          <p:cNvPr id="42" name="Chevron 41"/>
          <p:cNvSpPr/>
          <p:nvPr/>
        </p:nvSpPr>
        <p:spPr>
          <a:xfrm>
            <a:off x="2634661" y="3634849"/>
            <a:ext cx="1188041" cy="360000"/>
          </a:xfrm>
          <a:prstGeom prst="chevron">
            <a:avLst>
              <a:gd name="adj" fmla="val 0"/>
            </a:avLst>
          </a:prstGeom>
          <a:no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950" b="1" dirty="0">
                <a:solidFill>
                  <a:srgbClr val="0B5196"/>
                </a:solidFill>
              </a:rPr>
              <a:t>CONNECT</a:t>
            </a:r>
          </a:p>
        </p:txBody>
      </p:sp>
      <p:cxnSp>
        <p:nvCxnSpPr>
          <p:cNvPr id="47" name="Straight Connector 46"/>
          <p:cNvCxnSpPr/>
          <p:nvPr/>
        </p:nvCxnSpPr>
        <p:spPr>
          <a:xfrm>
            <a:off x="4388949" y="3173506"/>
            <a:ext cx="2690927"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8" name="Straight Connector 47"/>
          <p:cNvCxnSpPr/>
          <p:nvPr/>
        </p:nvCxnSpPr>
        <p:spPr>
          <a:xfrm flipH="1">
            <a:off x="3897770" y="3173507"/>
            <a:ext cx="491181" cy="425813"/>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96703319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ALT Assessment Pyramid">
    <p:spTree>
      <p:nvGrpSpPr>
        <p:cNvPr id="1" name=""/>
        <p:cNvGrpSpPr/>
        <p:nvPr/>
      </p:nvGrpSpPr>
      <p:grpSpPr>
        <a:xfrm>
          <a:off x="0" y="0"/>
          <a:ext cx="0" cy="0"/>
          <a:chOff x="0" y="0"/>
          <a:chExt cx="0" cy="0"/>
        </a:xfrm>
      </p:grpSpPr>
      <p:sp>
        <p:nvSpPr>
          <p:cNvPr id="2" name="Rectangle 1"/>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4" name="Picture 13"/>
          <p:cNvPicPr>
            <a:picLocks noChangeAspect="1"/>
          </p:cNvPicPr>
          <p:nvPr/>
        </p:nvPicPr>
        <p:blipFill>
          <a:blip r:embed="rId2">
            <a:duotone>
              <a:prstClr val="black"/>
              <a:schemeClr val="accent1">
                <a:tint val="45000"/>
                <a:satMod val="400000"/>
              </a:schemeClr>
            </a:duotone>
            <a:lum bright="-40000"/>
          </a:blip>
          <a:stretch>
            <a:fillRect/>
          </a:stretch>
        </p:blipFill>
        <p:spPr>
          <a:xfrm>
            <a:off x="2966839" y="1467132"/>
            <a:ext cx="3536546" cy="4609876"/>
          </a:xfrm>
          <a:prstGeom prst="rect">
            <a:avLst/>
          </a:prstGeom>
        </p:spPr>
      </p:pic>
      <p:sp>
        <p:nvSpPr>
          <p:cNvPr id="17" name="TextBox 16"/>
          <p:cNvSpPr txBox="1"/>
          <p:nvPr/>
        </p:nvSpPr>
        <p:spPr>
          <a:xfrm rot="19391665">
            <a:off x="5388130" y="4889520"/>
            <a:ext cx="965487" cy="592470"/>
          </a:xfrm>
          <a:prstGeom prst="rect">
            <a:avLst/>
          </a:prstGeom>
          <a:noFill/>
        </p:spPr>
        <p:txBody>
          <a:bodyPr wrap="square" rtlCol="0">
            <a:spAutoFit/>
          </a:bodyPr>
          <a:lstStyle/>
          <a:p>
            <a:pPr algn="ctr"/>
            <a:r>
              <a:rPr lang="en-GB" sz="1625" b="0" dirty="0">
                <a:solidFill>
                  <a:srgbClr val="0B5196"/>
                </a:solidFill>
                <a:effectLst/>
                <a:latin typeface="Century Gothic" panose="020B0502020202020204" pitchFamily="34" charset="0"/>
              </a:rPr>
              <a:t>Every lesson</a:t>
            </a:r>
          </a:p>
        </p:txBody>
      </p:sp>
      <p:sp>
        <p:nvSpPr>
          <p:cNvPr id="18" name="TextBox 17"/>
          <p:cNvSpPr txBox="1"/>
          <p:nvPr/>
        </p:nvSpPr>
        <p:spPr>
          <a:xfrm rot="19817353">
            <a:off x="5207465" y="3840223"/>
            <a:ext cx="778201" cy="692497"/>
          </a:xfrm>
          <a:prstGeom prst="rect">
            <a:avLst/>
          </a:prstGeom>
          <a:noFill/>
        </p:spPr>
        <p:txBody>
          <a:bodyPr wrap="square" rtlCol="0">
            <a:spAutoFit/>
          </a:bodyPr>
          <a:lstStyle/>
          <a:p>
            <a:pPr algn="ctr"/>
            <a:r>
              <a:rPr lang="en-GB" sz="1300" b="0" dirty="0">
                <a:solidFill>
                  <a:srgbClr val="0B5196"/>
                </a:solidFill>
                <a:effectLst/>
                <a:latin typeface="Century Gothic" panose="020B0502020202020204" pitchFamily="34" charset="0"/>
              </a:rPr>
              <a:t>Every few weeks</a:t>
            </a:r>
          </a:p>
        </p:txBody>
      </p:sp>
      <p:sp>
        <p:nvSpPr>
          <p:cNvPr id="19" name="TextBox 18"/>
          <p:cNvSpPr txBox="1"/>
          <p:nvPr/>
        </p:nvSpPr>
        <p:spPr>
          <a:xfrm rot="19932370">
            <a:off x="5021948" y="2931389"/>
            <a:ext cx="567708" cy="617670"/>
          </a:xfrm>
          <a:prstGeom prst="rect">
            <a:avLst/>
          </a:prstGeom>
          <a:noFill/>
        </p:spPr>
        <p:txBody>
          <a:bodyPr wrap="square" rtlCol="0">
            <a:spAutoFit/>
          </a:bodyPr>
          <a:lstStyle/>
          <a:p>
            <a:pPr algn="ctr"/>
            <a:r>
              <a:rPr lang="en-GB" sz="1138" b="0" dirty="0">
                <a:solidFill>
                  <a:srgbClr val="0B5196"/>
                </a:solidFill>
                <a:effectLst/>
                <a:latin typeface="Century Gothic" panose="020B0502020202020204" pitchFamily="34" charset="0"/>
              </a:rPr>
              <a:t>One per unit</a:t>
            </a:r>
          </a:p>
        </p:txBody>
      </p:sp>
      <p:sp>
        <p:nvSpPr>
          <p:cNvPr id="20" name="TextBox 19"/>
          <p:cNvSpPr txBox="1"/>
          <p:nvPr/>
        </p:nvSpPr>
        <p:spPr>
          <a:xfrm>
            <a:off x="544286" y="4396421"/>
            <a:ext cx="246321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Recent and long term selected for interleaving</a:t>
            </a:r>
          </a:p>
        </p:txBody>
      </p:sp>
      <p:sp>
        <p:nvSpPr>
          <p:cNvPr id="21" name="TextBox 20"/>
          <p:cNvSpPr txBox="1"/>
          <p:nvPr/>
        </p:nvSpPr>
        <p:spPr>
          <a:xfrm>
            <a:off x="693827" y="3386515"/>
            <a:ext cx="277032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From the Knowledge Organiser – self studied homework</a:t>
            </a:r>
          </a:p>
        </p:txBody>
      </p:sp>
      <p:sp>
        <p:nvSpPr>
          <p:cNvPr id="22" name="TextBox 21"/>
          <p:cNvSpPr txBox="1"/>
          <p:nvPr/>
        </p:nvSpPr>
        <p:spPr>
          <a:xfrm>
            <a:off x="1118339" y="2369784"/>
            <a:ext cx="2886129"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learning from the current unit</a:t>
            </a:r>
          </a:p>
          <a:p>
            <a:pPr algn="ctr"/>
            <a:r>
              <a:rPr lang="en-GB" sz="1300" dirty="0">
                <a:solidFill>
                  <a:srgbClr val="0B5196"/>
                </a:solidFill>
                <a:latin typeface="Century Gothic" panose="020B0502020202020204" pitchFamily="34" charset="0"/>
              </a:rPr>
              <a:t> - specific revision homework</a:t>
            </a:r>
          </a:p>
        </p:txBody>
      </p:sp>
      <p:sp>
        <p:nvSpPr>
          <p:cNvPr id="23" name="TextBox 22"/>
          <p:cNvSpPr txBox="1"/>
          <p:nvPr/>
        </p:nvSpPr>
        <p:spPr>
          <a:xfrm>
            <a:off x="909402" y="1474673"/>
            <a:ext cx="3635812"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Key Assessment Point - Interleaved knowledge from the full course of study</a:t>
            </a:r>
          </a:p>
        </p:txBody>
      </p:sp>
      <p:sp>
        <p:nvSpPr>
          <p:cNvPr id="24" name="TextBox 23"/>
          <p:cNvSpPr txBox="1"/>
          <p:nvPr/>
        </p:nvSpPr>
        <p:spPr>
          <a:xfrm>
            <a:off x="6603786" y="3942809"/>
            <a:ext cx="2023874"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Self marked – no stakes</a:t>
            </a:r>
          </a:p>
          <a:p>
            <a:pPr algn="ctr"/>
            <a:r>
              <a:rPr lang="en-GB" sz="1300" dirty="0">
                <a:solidFill>
                  <a:srgbClr val="0B5196"/>
                </a:solidFill>
                <a:latin typeface="Century Gothic" panose="020B0502020202020204" pitchFamily="34" charset="0"/>
              </a:rPr>
              <a:t>silent &amp; individual</a:t>
            </a:r>
          </a:p>
        </p:txBody>
      </p:sp>
      <p:sp>
        <p:nvSpPr>
          <p:cNvPr id="25" name="TextBox 24"/>
          <p:cNvSpPr txBox="1"/>
          <p:nvPr/>
        </p:nvSpPr>
        <p:spPr>
          <a:xfrm>
            <a:off x="6262067" y="3146481"/>
            <a:ext cx="2190241" cy="692497"/>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Peer marked – low stakes</a:t>
            </a:r>
            <a:br>
              <a:rPr lang="en-GB" sz="1300" dirty="0">
                <a:solidFill>
                  <a:srgbClr val="0B5196"/>
                </a:solidFill>
                <a:latin typeface="Century Gothic" panose="020B0502020202020204" pitchFamily="34" charset="0"/>
              </a:rPr>
            </a:br>
            <a:r>
              <a:rPr lang="en-GB" sz="1300" dirty="0">
                <a:solidFill>
                  <a:srgbClr val="0B5196"/>
                </a:solidFill>
                <a:latin typeface="Century Gothic" panose="020B0502020202020204" pitchFamily="34" charset="0"/>
              </a:rPr>
              <a:t> – whole class feedback</a:t>
            </a:r>
          </a:p>
        </p:txBody>
      </p:sp>
      <p:sp>
        <p:nvSpPr>
          <p:cNvPr id="26" name="TextBox 25"/>
          <p:cNvSpPr txBox="1"/>
          <p:nvPr/>
        </p:nvSpPr>
        <p:spPr>
          <a:xfrm>
            <a:off x="5503747" y="2320708"/>
            <a:ext cx="3359647"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 medium stakes personalised formative feedback</a:t>
            </a:r>
          </a:p>
        </p:txBody>
      </p:sp>
      <p:sp>
        <p:nvSpPr>
          <p:cNvPr id="27" name="TextBox 26"/>
          <p:cNvSpPr txBox="1"/>
          <p:nvPr/>
        </p:nvSpPr>
        <p:spPr>
          <a:xfrm>
            <a:off x="5270984" y="1413765"/>
            <a:ext cx="3809735" cy="492443"/>
          </a:xfrm>
          <a:prstGeom prst="rect">
            <a:avLst/>
          </a:prstGeom>
          <a:noFill/>
        </p:spPr>
        <p:txBody>
          <a:bodyPr wrap="square" rtlCol="0">
            <a:spAutoFit/>
          </a:bodyPr>
          <a:lstStyle/>
          <a:p>
            <a:pPr algn="ctr"/>
            <a:r>
              <a:rPr lang="en-GB" sz="1300" dirty="0">
                <a:solidFill>
                  <a:srgbClr val="0B5196"/>
                </a:solidFill>
                <a:latin typeface="Century Gothic" panose="020B0502020202020204" pitchFamily="34" charset="0"/>
              </a:rPr>
              <a:t>Teacher marked &amp; moderated – high stakes summative mark informs reports</a:t>
            </a:r>
          </a:p>
        </p:txBody>
      </p:sp>
      <p:cxnSp>
        <p:nvCxnSpPr>
          <p:cNvPr id="28" name="Straight Connector 27"/>
          <p:cNvCxnSpPr/>
          <p:nvPr/>
        </p:nvCxnSpPr>
        <p:spPr>
          <a:xfrm flipV="1">
            <a:off x="1285303" y="2060433"/>
            <a:ext cx="279010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29" name="Straight Connector 28"/>
          <p:cNvCxnSpPr/>
          <p:nvPr/>
        </p:nvCxnSpPr>
        <p:spPr>
          <a:xfrm>
            <a:off x="4081365" y="207703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0" name="Straight Connector 29"/>
          <p:cNvCxnSpPr/>
          <p:nvPr/>
        </p:nvCxnSpPr>
        <p:spPr>
          <a:xfrm flipV="1">
            <a:off x="1508189" y="2948097"/>
            <a:ext cx="2094386"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1" name="Straight Connector 30"/>
          <p:cNvCxnSpPr/>
          <p:nvPr/>
        </p:nvCxnSpPr>
        <p:spPr>
          <a:xfrm>
            <a:off x="3652166" y="2964697"/>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2" name="Straight Connector 31"/>
          <p:cNvCxnSpPr/>
          <p:nvPr/>
        </p:nvCxnSpPr>
        <p:spPr>
          <a:xfrm>
            <a:off x="1118339" y="3971289"/>
            <a:ext cx="2123364"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3" name="Straight Connector 32"/>
          <p:cNvCxnSpPr/>
          <p:nvPr/>
        </p:nvCxnSpPr>
        <p:spPr>
          <a:xfrm>
            <a:off x="3271160" y="3989874"/>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4" name="Straight Connector 33"/>
          <p:cNvCxnSpPr/>
          <p:nvPr/>
        </p:nvCxnSpPr>
        <p:spPr>
          <a:xfrm flipV="1">
            <a:off x="895554" y="4972491"/>
            <a:ext cx="1913789"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5" name="Straight Connector 34"/>
          <p:cNvCxnSpPr/>
          <p:nvPr/>
        </p:nvCxnSpPr>
        <p:spPr>
          <a:xfrm>
            <a:off x="2846949" y="4989091"/>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6" name="Straight Connector 35"/>
          <p:cNvCxnSpPr/>
          <p:nvPr/>
        </p:nvCxnSpPr>
        <p:spPr>
          <a:xfrm flipH="1">
            <a:off x="6655283" y="4559789"/>
            <a:ext cx="20182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7" name="Straight Connector 36"/>
          <p:cNvCxnSpPr/>
          <p:nvPr/>
        </p:nvCxnSpPr>
        <p:spPr>
          <a:xfrm flipH="1">
            <a:off x="6390119" y="457638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8" name="Straight Connector 37"/>
          <p:cNvCxnSpPr/>
          <p:nvPr/>
        </p:nvCxnSpPr>
        <p:spPr>
          <a:xfrm flipH="1">
            <a:off x="6250477" y="3740513"/>
            <a:ext cx="2193750"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39" name="Straight Connector 38"/>
          <p:cNvCxnSpPr/>
          <p:nvPr/>
        </p:nvCxnSpPr>
        <p:spPr>
          <a:xfrm flipH="1">
            <a:off x="5985313" y="3757113"/>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0" name="Straight Connector 39"/>
          <p:cNvCxnSpPr/>
          <p:nvPr/>
        </p:nvCxnSpPr>
        <p:spPr>
          <a:xfrm flipH="1">
            <a:off x="5854529" y="2905483"/>
            <a:ext cx="2589698" cy="1187"/>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1" name="Straight Connector 40"/>
          <p:cNvCxnSpPr/>
          <p:nvPr/>
        </p:nvCxnSpPr>
        <p:spPr>
          <a:xfrm flipH="1">
            <a:off x="5589366" y="2923269"/>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2" name="Straight Connector 41"/>
          <p:cNvCxnSpPr/>
          <p:nvPr/>
        </p:nvCxnSpPr>
        <p:spPr>
          <a:xfrm flipH="1">
            <a:off x="5436552" y="2006776"/>
            <a:ext cx="3139422" cy="0"/>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cxnSp>
        <p:nvCxnSpPr>
          <p:cNvPr id="43" name="Straight Connector 42"/>
          <p:cNvCxnSpPr/>
          <p:nvPr/>
        </p:nvCxnSpPr>
        <p:spPr>
          <a:xfrm flipH="1">
            <a:off x="5171388" y="2023376"/>
            <a:ext cx="260765" cy="274505"/>
          </a:xfrm>
          <a:prstGeom prst="line">
            <a:avLst/>
          </a:prstGeom>
          <a:ln w="19050" cap="flat" cmpd="sng" algn="ctr">
            <a:solidFill>
              <a:srgbClr val="0B5196"/>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44" name="TextBox 43"/>
          <p:cNvSpPr txBox="1"/>
          <p:nvPr/>
        </p:nvSpPr>
        <p:spPr>
          <a:xfrm>
            <a:off x="1853374" y="794101"/>
            <a:ext cx="2278326"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KNOWLEDGE</a:t>
            </a:r>
          </a:p>
        </p:txBody>
      </p:sp>
      <p:sp>
        <p:nvSpPr>
          <p:cNvPr id="45" name="TextBox 44"/>
          <p:cNvSpPr txBox="1"/>
          <p:nvPr/>
        </p:nvSpPr>
        <p:spPr>
          <a:xfrm>
            <a:off x="5897019" y="800301"/>
            <a:ext cx="1814802"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THE PROCESS</a:t>
            </a:r>
          </a:p>
        </p:txBody>
      </p:sp>
      <p:sp>
        <p:nvSpPr>
          <p:cNvPr id="46" name="TextBox 45"/>
          <p:cNvSpPr txBox="1"/>
          <p:nvPr/>
        </p:nvSpPr>
        <p:spPr>
          <a:xfrm rot="484968">
            <a:off x="3121790" y="5273127"/>
            <a:ext cx="2605321" cy="392415"/>
          </a:xfrm>
          <a:prstGeom prst="rect">
            <a:avLst/>
          </a:prstGeom>
          <a:noFill/>
        </p:spPr>
        <p:txBody>
          <a:bodyPr wrap="square" rtlCol="0">
            <a:spAutoFit/>
          </a:bodyPr>
          <a:lstStyle/>
          <a:p>
            <a:r>
              <a:rPr lang="en-GB" sz="1950" b="1" dirty="0">
                <a:solidFill>
                  <a:srgbClr val="0B5196"/>
                </a:solidFill>
                <a:latin typeface="Century Gothic" panose="020B0502020202020204" pitchFamily="34" charset="0"/>
              </a:rPr>
              <a:t>SPACED RETRIEVAL</a:t>
            </a:r>
          </a:p>
        </p:txBody>
      </p:sp>
      <p:sp>
        <p:nvSpPr>
          <p:cNvPr id="47" name="TextBox 46"/>
          <p:cNvSpPr txBox="1"/>
          <p:nvPr/>
        </p:nvSpPr>
        <p:spPr>
          <a:xfrm rot="406049">
            <a:off x="3519142" y="4224980"/>
            <a:ext cx="1848000" cy="342401"/>
          </a:xfrm>
          <a:prstGeom prst="rect">
            <a:avLst/>
          </a:prstGeom>
          <a:noFill/>
        </p:spPr>
        <p:txBody>
          <a:bodyPr wrap="square" rtlCol="0">
            <a:spAutoFit/>
          </a:bodyPr>
          <a:lstStyle/>
          <a:p>
            <a:r>
              <a:rPr lang="en-GB" sz="1625" b="1" dirty="0">
                <a:solidFill>
                  <a:srgbClr val="0B5196"/>
                </a:solidFill>
                <a:latin typeface="Century Gothic" panose="020B0502020202020204" pitchFamily="34" charset="0"/>
              </a:rPr>
              <a:t>ROLLING RECALL</a:t>
            </a:r>
          </a:p>
        </p:txBody>
      </p:sp>
      <p:sp>
        <p:nvSpPr>
          <p:cNvPr id="48" name="TextBox 47"/>
          <p:cNvSpPr txBox="1"/>
          <p:nvPr/>
        </p:nvSpPr>
        <p:spPr>
          <a:xfrm rot="416738">
            <a:off x="3963870" y="3048592"/>
            <a:ext cx="1056749" cy="542584"/>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CHECK POINT</a:t>
            </a:r>
          </a:p>
        </p:txBody>
      </p:sp>
      <p:sp>
        <p:nvSpPr>
          <p:cNvPr id="49" name="TextBox 48"/>
          <p:cNvSpPr txBox="1"/>
          <p:nvPr/>
        </p:nvSpPr>
        <p:spPr>
          <a:xfrm rot="416738">
            <a:off x="4337631" y="2260496"/>
            <a:ext cx="570785" cy="317459"/>
          </a:xfrm>
          <a:prstGeom prst="rect">
            <a:avLst/>
          </a:prstGeom>
          <a:noFill/>
        </p:spPr>
        <p:txBody>
          <a:bodyPr wrap="square" rtlCol="0">
            <a:spAutoFit/>
          </a:bodyPr>
          <a:lstStyle/>
          <a:p>
            <a:pPr algn="ctr"/>
            <a:r>
              <a:rPr lang="en-GB" sz="1463" b="1" dirty="0">
                <a:solidFill>
                  <a:srgbClr val="0B5196"/>
                </a:solidFill>
                <a:latin typeface="Century Gothic" panose="020B0502020202020204" pitchFamily="34" charset="0"/>
              </a:rPr>
              <a:t>KAP</a:t>
            </a:r>
          </a:p>
        </p:txBody>
      </p:sp>
      <p:sp>
        <p:nvSpPr>
          <p:cNvPr id="51" name="Chevron 50"/>
          <p:cNvSpPr/>
          <p:nvPr/>
        </p:nvSpPr>
        <p:spPr>
          <a:xfrm>
            <a:off x="2454649" y="6281396"/>
            <a:ext cx="4377252"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ASSESSMENT PYRAMID</a:t>
            </a:r>
            <a:endParaRPr lang="en-GB" sz="1300" b="0" dirty="0">
              <a:solidFill>
                <a:schemeClr val="bg1"/>
              </a:solidFill>
            </a:endParaRPr>
          </a:p>
        </p:txBody>
      </p:sp>
      <p:pic>
        <p:nvPicPr>
          <p:cNvPr id="50" name="Picture 49"/>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34471307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ALT T&amp;L Framework">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cstate="print">
            <a:extLst>
              <a:ext uri="{28A0092B-C50C-407E-A947-70E740481C1C}">
                <a14:useLocalDpi xmlns:a14="http://schemas.microsoft.com/office/drawing/2010/main" val="0"/>
              </a:ext>
            </a:extLst>
          </a:blip>
          <a:srcRect l="40763" t="33990" b="15169"/>
          <a:stretch/>
        </p:blipFill>
        <p:spPr>
          <a:xfrm>
            <a:off x="10576" y="-1"/>
            <a:ext cx="6149718" cy="6451601"/>
          </a:xfrm>
          <a:prstGeom prst="rect">
            <a:avLst/>
          </a:prstGeom>
        </p:spPr>
      </p:pic>
      <p:sp>
        <p:nvSpPr>
          <p:cNvPr id="112" name="Rounded Rectangle 111"/>
          <p:cNvSpPr/>
          <p:nvPr/>
        </p:nvSpPr>
        <p:spPr>
          <a:xfrm>
            <a:off x="5156635" y="193871"/>
            <a:ext cx="3237764" cy="510285"/>
          </a:xfrm>
          <a:prstGeom prst="roundRect">
            <a:avLst>
              <a:gd name="adj" fmla="val 34537"/>
            </a:avLst>
          </a:prstGeom>
          <a:solidFill>
            <a:srgbClr val="233C7F"/>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ARCHWAY KNOWLEDGE CURRICULUM</a:t>
            </a:r>
          </a:p>
        </p:txBody>
      </p:sp>
      <p:sp>
        <p:nvSpPr>
          <p:cNvPr id="113" name="Rounded Rectangle 112"/>
          <p:cNvSpPr/>
          <p:nvPr/>
        </p:nvSpPr>
        <p:spPr>
          <a:xfrm>
            <a:off x="5156635" y="2094389"/>
            <a:ext cx="3239208" cy="493776"/>
          </a:xfrm>
          <a:prstGeom prst="roundRect">
            <a:avLst>
              <a:gd name="adj" fmla="val 34537"/>
            </a:avLst>
          </a:prstGeom>
          <a:solidFill>
            <a:srgbClr val="9259A4"/>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CORE EXPECTATIONS</a:t>
            </a:r>
          </a:p>
        </p:txBody>
      </p:sp>
      <p:sp>
        <p:nvSpPr>
          <p:cNvPr id="114" name="Rounded Rectangle 113"/>
          <p:cNvSpPr/>
          <p:nvPr/>
        </p:nvSpPr>
        <p:spPr>
          <a:xfrm>
            <a:off x="5153190" y="3389290"/>
            <a:ext cx="3237764" cy="482475"/>
          </a:xfrm>
          <a:prstGeom prst="roundRect">
            <a:avLst>
              <a:gd name="adj" fmla="val 34537"/>
            </a:avLst>
          </a:prstGeom>
          <a:solidFill>
            <a:srgbClr val="3985C6"/>
          </a:solidFill>
          <a:ln>
            <a:no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t>HIGH-IMPACT PEDAGOGY</a:t>
            </a:r>
          </a:p>
        </p:txBody>
      </p:sp>
      <p:sp>
        <p:nvSpPr>
          <p:cNvPr id="115" name="TextBox 114"/>
          <p:cNvSpPr txBox="1"/>
          <p:nvPr/>
        </p:nvSpPr>
        <p:spPr>
          <a:xfrm>
            <a:off x="5156635" y="692696"/>
            <a:ext cx="4481770" cy="1079847"/>
          </a:xfrm>
          <a:prstGeom prst="rect">
            <a:avLst/>
          </a:prstGeom>
          <a:noFill/>
        </p:spPr>
        <p:txBody>
          <a:bodyPr wrap="square" rtlCol="0">
            <a:spAutoFit/>
          </a:bodyPr>
          <a:lstStyle/>
          <a:p>
            <a:r>
              <a:rPr lang="en-GB" sz="1056" dirty="0"/>
              <a:t>The acquisition, retention and application of knowledge is the driving, underpinning philosophy of teaching and learning at Archway Learning Trust. Our knowledge curriculum is detailed, sequenced and mapped deliberately and coherently. Retention and retrieval is embedded and integral to the curriculum. Teachers deliver the knowledge curriculum and adapt the lessons to meet the specific needs of their classes</a:t>
            </a:r>
            <a:r>
              <a:rPr lang="en-GB" sz="1138" dirty="0"/>
              <a:t>.</a:t>
            </a:r>
          </a:p>
        </p:txBody>
      </p:sp>
      <p:sp>
        <p:nvSpPr>
          <p:cNvPr id="116" name="TextBox 115"/>
          <p:cNvSpPr txBox="1"/>
          <p:nvPr/>
        </p:nvSpPr>
        <p:spPr>
          <a:xfrm>
            <a:off x="5153191" y="2589288"/>
            <a:ext cx="4454893" cy="579774"/>
          </a:xfrm>
          <a:prstGeom prst="rect">
            <a:avLst/>
          </a:prstGeom>
          <a:noFill/>
        </p:spPr>
        <p:txBody>
          <a:bodyPr wrap="square" rtlCol="0">
            <a:spAutoFit/>
          </a:bodyPr>
          <a:lstStyle/>
          <a:p>
            <a:pPr>
              <a:spcAft>
                <a:spcPts val="488"/>
              </a:spcAft>
            </a:pPr>
            <a:r>
              <a:rPr lang="en-GB" sz="1056" dirty="0"/>
              <a:t>Our core expectations can be seen in every lesson, every day, everywhere within the Trust. They ensure the conditions for learning are optimised and allow teachers to focus on providing high-impact pedagogy. </a:t>
            </a:r>
          </a:p>
        </p:txBody>
      </p:sp>
      <p:sp>
        <p:nvSpPr>
          <p:cNvPr id="117" name="TextBox 116"/>
          <p:cNvSpPr txBox="1"/>
          <p:nvPr/>
        </p:nvSpPr>
        <p:spPr>
          <a:xfrm>
            <a:off x="5179189" y="3921306"/>
            <a:ext cx="4459104" cy="579774"/>
          </a:xfrm>
          <a:prstGeom prst="rect">
            <a:avLst/>
          </a:prstGeom>
          <a:noFill/>
        </p:spPr>
        <p:txBody>
          <a:bodyPr wrap="square" rtlCol="0">
            <a:spAutoFit/>
          </a:bodyPr>
          <a:lstStyle/>
          <a:p>
            <a:pPr>
              <a:spcAft>
                <a:spcPts val="488"/>
              </a:spcAft>
            </a:pPr>
            <a:r>
              <a:rPr lang="en-GB" sz="1056" dirty="0"/>
              <a:t>These evidence-informed, practical strategies build and secure powerful knowledge for our students. Our teachers plan their lessons with a clear focus on these high-impact strategies. </a:t>
            </a:r>
          </a:p>
        </p:txBody>
      </p:sp>
      <p:sp>
        <p:nvSpPr>
          <p:cNvPr id="118" name="Rounded Rectangle 117"/>
          <p:cNvSpPr/>
          <p:nvPr/>
        </p:nvSpPr>
        <p:spPr>
          <a:xfrm>
            <a:off x="5163155" y="4744144"/>
            <a:ext cx="3237764" cy="482475"/>
          </a:xfrm>
          <a:prstGeom prst="roundRect">
            <a:avLst>
              <a:gd name="adj" fmla="val 34537"/>
            </a:avLst>
          </a:prstGeom>
          <a:solidFill>
            <a:srgbClr val="FFEC9B"/>
          </a:solidFill>
          <a:ln w="3175">
            <a:solidFill>
              <a:schemeClr val="tx1"/>
            </a:solidFill>
          </a:ln>
          <a:effectLst/>
          <a:scene3d>
            <a:camera prst="orthographicFront">
              <a:rot lat="0" lon="0" rev="0"/>
            </a:camera>
            <a:lightRig rig="contrasting" dir="t">
              <a:rot lat="0" lon="0" rev="7800000"/>
            </a:lightRig>
          </a:scene3d>
          <a:sp3d>
            <a:bevelT w="139700" h="13970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463" b="1" dirty="0">
                <a:solidFill>
                  <a:schemeClr val="tx1"/>
                </a:solidFill>
              </a:rPr>
              <a:t>RESEARCH-INFORMED INNOVATION</a:t>
            </a:r>
          </a:p>
        </p:txBody>
      </p:sp>
      <p:sp>
        <p:nvSpPr>
          <p:cNvPr id="119" name="TextBox 118"/>
          <p:cNvSpPr txBox="1"/>
          <p:nvPr/>
        </p:nvSpPr>
        <p:spPr>
          <a:xfrm>
            <a:off x="5157828" y="5272751"/>
            <a:ext cx="4468907" cy="742254"/>
          </a:xfrm>
          <a:prstGeom prst="rect">
            <a:avLst/>
          </a:prstGeom>
          <a:noFill/>
        </p:spPr>
        <p:txBody>
          <a:bodyPr wrap="square" rtlCol="0">
            <a:spAutoFit/>
          </a:bodyPr>
          <a:lstStyle/>
          <a:p>
            <a:pPr>
              <a:spcAft>
                <a:spcPts val="488"/>
              </a:spcAft>
            </a:pPr>
            <a:r>
              <a:rPr lang="en-GB" sz="1056" dirty="0"/>
              <a:t>We are passionate about enriching our teaching and learning with research-informed innovation into effective teaching and learning. Our teachers read, watch, listen to and engage in vibrant learning opportunities within and beyond the Trust, trialling, developing and sharing innovative practice.</a:t>
            </a:r>
          </a:p>
        </p:txBody>
      </p:sp>
      <p:sp>
        <p:nvSpPr>
          <p:cNvPr id="120" name="Rectangle 119"/>
          <p:cNvSpPr/>
          <p:nvPr/>
        </p:nvSpPr>
        <p:spPr>
          <a:xfrm>
            <a:off x="0" y="6273800"/>
            <a:ext cx="9906000" cy="584200"/>
          </a:xfrm>
          <a:prstGeom prst="rect">
            <a:avLst/>
          </a:prstGeom>
          <a:solidFill>
            <a:srgbClr val="0B5196"/>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21" name="Chevron 120"/>
          <p:cNvSpPr/>
          <p:nvPr/>
        </p:nvSpPr>
        <p:spPr>
          <a:xfrm>
            <a:off x="1537494" y="6281396"/>
            <a:ext cx="6853460" cy="521686"/>
          </a:xfrm>
          <a:prstGeom prst="chevron">
            <a:avLst/>
          </a:prstGeom>
          <a:solidFill>
            <a:srgbClr val="0B5196"/>
          </a:solidFill>
          <a:ln w="1905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dirty="0">
                <a:solidFill>
                  <a:schemeClr val="bg1"/>
                </a:solidFill>
              </a:rPr>
              <a:t>ALT TEACHING AND LEARNING FRAMEWORK</a:t>
            </a:r>
            <a:endParaRPr lang="en-GB" sz="1300" b="0" dirty="0">
              <a:solidFill>
                <a:schemeClr val="bg1"/>
              </a:solidFill>
            </a:endParaRPr>
          </a:p>
        </p:txBody>
      </p:sp>
      <p:pic>
        <p:nvPicPr>
          <p:cNvPr id="122" name="Picture 121"/>
          <p:cNvPicPr>
            <a:picLocks noChangeAspect="1"/>
          </p:cNvPicPr>
          <p:nvPr/>
        </p:nvPicPr>
        <p:blipFill rotWithShape="1">
          <a:blip r:embed="rId3" cstate="print">
            <a:extLst>
              <a:ext uri="{28A0092B-C50C-407E-A947-70E740481C1C}">
                <a14:useLocalDpi xmlns:a14="http://schemas.microsoft.com/office/drawing/2010/main" val="0"/>
              </a:ext>
            </a:extLst>
          </a:blip>
          <a:srcRect t="1" r="59982" b="-5988"/>
          <a:stretch/>
        </p:blipFill>
        <p:spPr>
          <a:xfrm>
            <a:off x="9461687" y="6420115"/>
            <a:ext cx="396397" cy="429535"/>
          </a:xfrm>
          <a:prstGeom prst="rect">
            <a:avLst/>
          </a:prstGeom>
        </p:spPr>
      </p:pic>
    </p:spTree>
    <p:extLst>
      <p:ext uri="{BB962C8B-B14F-4D97-AF65-F5344CB8AC3E}">
        <p14:creationId xmlns:p14="http://schemas.microsoft.com/office/powerpoint/2010/main" val="227650831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8242567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1905656776"/>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6305013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27550614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1690942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1213530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0747941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4976569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388120572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76809402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smtClean="0"/>
              <a:t>9/6/2026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smtClean="0"/>
              <a:t>‹#›</a:t>
            </a:fld>
            <a:endParaRPr lang="en-US" dirty="0"/>
          </a:p>
        </p:txBody>
      </p:sp>
    </p:spTree>
    <p:extLst>
      <p:ext uri="{BB962C8B-B14F-4D97-AF65-F5344CB8AC3E}">
        <p14:creationId xmlns:p14="http://schemas.microsoft.com/office/powerpoint/2010/main" val="214091142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73589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Entrance and Exit WW Slide">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ADFA1A3-2E3A-AAA8-D01C-E9FA15C7AC29}"/>
              </a:ext>
            </a:extLst>
          </p:cNvPr>
          <p:cNvPicPr>
            <a:picLocks noChangeAspect="1"/>
          </p:cNvPicPr>
          <p:nvPr userDrawn="1"/>
        </p:nvPicPr>
        <p:blipFill>
          <a:blip r:embed="rId2"/>
          <a:stretch>
            <a:fillRect/>
          </a:stretch>
        </p:blipFill>
        <p:spPr>
          <a:xfrm>
            <a:off x="99859" y="95252"/>
            <a:ext cx="9706283" cy="6667497"/>
          </a:xfrm>
          <a:prstGeom prst="rect">
            <a:avLst/>
          </a:prstGeom>
        </p:spPr>
      </p:pic>
    </p:spTree>
    <p:extLst>
      <p:ext uri="{BB962C8B-B14F-4D97-AF65-F5344CB8AC3E}">
        <p14:creationId xmlns:p14="http://schemas.microsoft.com/office/powerpoint/2010/main" val="380335482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Entrance slide">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85072" y="147180"/>
            <a:ext cx="9535856" cy="6563641"/>
          </a:xfrm>
          <a:prstGeom prst="rect">
            <a:avLst/>
          </a:prstGeom>
        </p:spPr>
      </p:pic>
    </p:spTree>
    <p:extLst>
      <p:ext uri="{BB962C8B-B14F-4D97-AF65-F5344CB8AC3E}">
        <p14:creationId xmlns:p14="http://schemas.microsoft.com/office/powerpoint/2010/main" val="178392172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esson exit">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196683" y="147180"/>
            <a:ext cx="9512635" cy="6563641"/>
          </a:xfrm>
          <a:prstGeom prst="rect">
            <a:avLst/>
          </a:prstGeom>
        </p:spPr>
      </p:pic>
    </p:spTree>
    <p:extLst>
      <p:ext uri="{BB962C8B-B14F-4D97-AF65-F5344CB8AC3E}">
        <p14:creationId xmlns:p14="http://schemas.microsoft.com/office/powerpoint/2010/main" val="15689659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p:cSld name="ALT Title - Spaced Retrieval">
    <p:spTree>
      <p:nvGrpSpPr>
        <p:cNvPr id="1" name=""/>
        <p:cNvGrpSpPr/>
        <p:nvPr/>
      </p:nvGrpSpPr>
      <p:grpSpPr>
        <a:xfrm>
          <a:off x="0" y="0"/>
          <a:ext cx="0" cy="0"/>
          <a:chOff x="0" y="0"/>
          <a:chExt cx="0" cy="0"/>
        </a:xfrm>
      </p:grpSpPr>
      <p:sp>
        <p:nvSpPr>
          <p:cNvPr id="25" name="TextBox 24"/>
          <p:cNvSpPr txBox="1"/>
          <p:nvPr/>
        </p:nvSpPr>
        <p:spPr>
          <a:xfrm>
            <a:off x="247649" y="1229340"/>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3" name="TextBox 32"/>
          <p:cNvSpPr txBox="1"/>
          <p:nvPr/>
        </p:nvSpPr>
        <p:spPr>
          <a:xfrm>
            <a:off x="3459814" y="1229339"/>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4" name="TextBox 33"/>
          <p:cNvSpPr txBox="1"/>
          <p:nvPr/>
        </p:nvSpPr>
        <p:spPr>
          <a:xfrm>
            <a:off x="6679263" y="1235972"/>
            <a:ext cx="3012750"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47649"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36" name="TextBox 35"/>
          <p:cNvSpPr txBox="1"/>
          <p:nvPr/>
        </p:nvSpPr>
        <p:spPr>
          <a:xfrm>
            <a:off x="3468476"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37" name="TextBox 36"/>
          <p:cNvSpPr txBox="1"/>
          <p:nvPr/>
        </p:nvSpPr>
        <p:spPr>
          <a:xfrm>
            <a:off x="6693830" y="1245665"/>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 </a:t>
            </a:r>
          </a:p>
        </p:txBody>
      </p:sp>
      <p:sp>
        <p:nvSpPr>
          <p:cNvPr id="50" name="Text Placeholder 30"/>
          <p:cNvSpPr>
            <a:spLocks noGrp="1"/>
          </p:cNvSpPr>
          <p:nvPr>
            <p:ph type="body" sz="quarter" idx="11"/>
          </p:nvPr>
        </p:nvSpPr>
        <p:spPr>
          <a:xfrm>
            <a:off x="345329" y="1791633"/>
            <a:ext cx="2823134" cy="4026467"/>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1" name="Text Placeholder 30"/>
          <p:cNvSpPr>
            <a:spLocks noGrp="1"/>
          </p:cNvSpPr>
          <p:nvPr>
            <p:ph type="body" sz="quarter" idx="12"/>
          </p:nvPr>
        </p:nvSpPr>
        <p:spPr>
          <a:xfrm>
            <a:off x="3554622" y="1790543"/>
            <a:ext cx="2823134" cy="404706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2" name="Text Placeholder 30"/>
          <p:cNvSpPr>
            <a:spLocks noGrp="1"/>
          </p:cNvSpPr>
          <p:nvPr>
            <p:ph type="body" sz="quarter" idx="13"/>
          </p:nvPr>
        </p:nvSpPr>
        <p:spPr>
          <a:xfrm>
            <a:off x="6773433" y="1791633"/>
            <a:ext cx="2823134" cy="4053962"/>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32" name="TextBox 31"/>
          <p:cNvSpPr txBox="1"/>
          <p:nvPr/>
        </p:nvSpPr>
        <p:spPr>
          <a:xfrm>
            <a:off x="91090" y="5934642"/>
            <a:ext cx="9705652" cy="392415"/>
          </a:xfrm>
          <a:prstGeom prst="rect">
            <a:avLst/>
          </a:prstGeom>
          <a:noFill/>
        </p:spPr>
        <p:txBody>
          <a:bodyPr wrap="square" rtlCol="0">
            <a:spAutoFit/>
          </a:bodyPr>
          <a:lstStyle/>
          <a:p>
            <a:pPr algn="ctr"/>
            <a:r>
              <a:rPr lang="en-GB" sz="1950" i="1">
                <a:solidFill>
                  <a:srgbClr val="002060"/>
                </a:solidFill>
              </a:rPr>
              <a:t>Retrieve from memory</a:t>
            </a:r>
            <a:r>
              <a:rPr lang="en-GB" sz="1950" i="1" baseline="0">
                <a:solidFill>
                  <a:srgbClr val="002060"/>
                </a:solidFill>
              </a:rPr>
              <a:t> without </a:t>
            </a:r>
            <a:r>
              <a:rPr lang="en-GB" sz="1950" i="1">
                <a:solidFill>
                  <a:srgbClr val="002060"/>
                </a:solidFill>
              </a:rPr>
              <a:t>prompts or discussion.</a:t>
            </a:r>
            <a:r>
              <a:rPr lang="en-GB" sz="1950" i="1" baseline="0">
                <a:solidFill>
                  <a:srgbClr val="002060"/>
                </a:solidFill>
              </a:rPr>
              <a:t> Y</a:t>
            </a:r>
            <a:r>
              <a:rPr lang="en-GB" sz="1950" i="1">
                <a:solidFill>
                  <a:srgbClr val="002060"/>
                </a:solidFill>
              </a:rPr>
              <a:t>ou must write something for</a:t>
            </a:r>
            <a:r>
              <a:rPr lang="en-GB" sz="1950" i="1" baseline="0">
                <a:solidFill>
                  <a:srgbClr val="002060"/>
                </a:solidFill>
              </a:rPr>
              <a:t> each.</a:t>
            </a:r>
            <a:endParaRPr lang="en-GB" sz="1950" i="1">
              <a:solidFill>
                <a:srgbClr val="002060"/>
              </a:solidFill>
            </a:endParaRPr>
          </a:p>
        </p:txBody>
      </p:sp>
      <p:sp>
        <p:nvSpPr>
          <p:cNvPr id="24" name="TextBox 23"/>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8"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26304179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paced retrieval no title">
    <p:spTree>
      <p:nvGrpSpPr>
        <p:cNvPr id="1" name=""/>
        <p:cNvGrpSpPr/>
        <p:nvPr/>
      </p:nvGrpSpPr>
      <p:grpSpPr>
        <a:xfrm>
          <a:off x="0" y="0"/>
          <a:ext cx="0" cy="0"/>
          <a:chOff x="0" y="0"/>
          <a:chExt cx="0" cy="0"/>
        </a:xfrm>
      </p:grpSpPr>
      <p:sp>
        <p:nvSpPr>
          <p:cNvPr id="25" name="TextBox 24"/>
          <p:cNvSpPr txBox="1"/>
          <p:nvPr/>
        </p:nvSpPr>
        <p:spPr>
          <a:xfrm>
            <a:off x="233083"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6" name="TextBox 25"/>
          <p:cNvSpPr txBox="1"/>
          <p:nvPr/>
        </p:nvSpPr>
        <p:spPr>
          <a:xfrm>
            <a:off x="219520"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Long-term Learning</a:t>
            </a:r>
            <a:endParaRPr lang="en-GB" sz="1950">
              <a:solidFill>
                <a:schemeClr val="bg1"/>
              </a:solidFill>
            </a:endParaRPr>
          </a:p>
        </p:txBody>
      </p:sp>
      <p:sp>
        <p:nvSpPr>
          <p:cNvPr id="50" name="Text Placeholder 30"/>
          <p:cNvSpPr>
            <a:spLocks noGrp="1"/>
          </p:cNvSpPr>
          <p:nvPr>
            <p:ph type="body" sz="quarter" idx="11"/>
          </p:nvPr>
        </p:nvSpPr>
        <p:spPr>
          <a:xfrm>
            <a:off x="314328"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45" name="Rectangle 4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46" name="Picture 45"/>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47" name="Pentagon 4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48" name="Chevron 4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49" name="Chevron 4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3" name="Chevron 5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
        <p:nvSpPr>
          <p:cNvPr id="2" name="TextBox 1">
            <a:extLst>
              <a:ext uri="{FF2B5EF4-FFF2-40B4-BE49-F238E27FC236}">
                <a16:creationId xmlns:a16="http://schemas.microsoft.com/office/drawing/2014/main" id="{FDA86B50-68EA-8E2A-58D2-357291844027}"/>
              </a:ext>
            </a:extLst>
          </p:cNvPr>
          <p:cNvSpPr txBox="1"/>
          <p:nvPr userDrawn="1"/>
        </p:nvSpPr>
        <p:spPr>
          <a:xfrm>
            <a:off x="3449075"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 name="TextBox 2">
            <a:extLst>
              <a:ext uri="{FF2B5EF4-FFF2-40B4-BE49-F238E27FC236}">
                <a16:creationId xmlns:a16="http://schemas.microsoft.com/office/drawing/2014/main" id="{7D28B8B5-863B-9301-AEBC-1868D2B215E6}"/>
              </a:ext>
            </a:extLst>
          </p:cNvPr>
          <p:cNvSpPr txBox="1"/>
          <p:nvPr userDrawn="1"/>
        </p:nvSpPr>
        <p:spPr>
          <a:xfrm>
            <a:off x="3435512"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Related Learning</a:t>
            </a:r>
            <a:endParaRPr lang="en-GB" sz="1950">
              <a:solidFill>
                <a:schemeClr val="bg1"/>
              </a:solidFill>
            </a:endParaRPr>
          </a:p>
        </p:txBody>
      </p:sp>
      <p:sp>
        <p:nvSpPr>
          <p:cNvPr id="4" name="Text Placeholder 30">
            <a:extLst>
              <a:ext uri="{FF2B5EF4-FFF2-40B4-BE49-F238E27FC236}">
                <a16:creationId xmlns:a16="http://schemas.microsoft.com/office/drawing/2014/main" id="{1536B4DF-CA2C-912E-C76D-2C0298CB95BA}"/>
              </a:ext>
            </a:extLst>
          </p:cNvPr>
          <p:cNvSpPr>
            <a:spLocks noGrp="1"/>
          </p:cNvSpPr>
          <p:nvPr>
            <p:ph type="body" sz="quarter" idx="12"/>
          </p:nvPr>
        </p:nvSpPr>
        <p:spPr>
          <a:xfrm>
            <a:off x="3530320"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 name="TextBox 4">
            <a:extLst>
              <a:ext uri="{FF2B5EF4-FFF2-40B4-BE49-F238E27FC236}">
                <a16:creationId xmlns:a16="http://schemas.microsoft.com/office/drawing/2014/main" id="{3F7C0670-5F26-C970-D681-3A728C0E22A9}"/>
              </a:ext>
            </a:extLst>
          </p:cNvPr>
          <p:cNvSpPr txBox="1"/>
          <p:nvPr userDrawn="1"/>
        </p:nvSpPr>
        <p:spPr>
          <a:xfrm>
            <a:off x="6645951" y="177288"/>
            <a:ext cx="3007851"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6" name="TextBox 5">
            <a:extLst>
              <a:ext uri="{FF2B5EF4-FFF2-40B4-BE49-F238E27FC236}">
                <a16:creationId xmlns:a16="http://schemas.microsoft.com/office/drawing/2014/main" id="{F62BB053-62D3-74DC-430F-4D667A8E8859}"/>
              </a:ext>
            </a:extLst>
          </p:cNvPr>
          <p:cNvSpPr txBox="1"/>
          <p:nvPr userDrawn="1"/>
        </p:nvSpPr>
        <p:spPr>
          <a:xfrm>
            <a:off x="6632389" y="174990"/>
            <a:ext cx="3012750" cy="350673"/>
          </a:xfrm>
          <a:prstGeom prst="rect">
            <a:avLst/>
          </a:prstGeom>
          <a:solidFill>
            <a:srgbClr val="002060"/>
          </a:solidFill>
        </p:spPr>
        <p:txBody>
          <a:bodyPr wrap="square" rtlCol="0">
            <a:spAutoFit/>
          </a:bodyPr>
          <a:lstStyle/>
          <a:p>
            <a:pPr algn="ctr">
              <a:lnSpc>
                <a:spcPts val="2031"/>
              </a:lnSpc>
            </a:pPr>
            <a:r>
              <a:rPr lang="en-GB" sz="1950" baseline="0">
                <a:solidFill>
                  <a:schemeClr val="bg1"/>
                </a:solidFill>
              </a:rPr>
              <a:t>From Independent Learning</a:t>
            </a:r>
            <a:endParaRPr lang="en-GB" sz="1950">
              <a:solidFill>
                <a:schemeClr val="bg1"/>
              </a:solidFill>
            </a:endParaRPr>
          </a:p>
        </p:txBody>
      </p:sp>
      <p:sp>
        <p:nvSpPr>
          <p:cNvPr id="7" name="Text Placeholder 30">
            <a:extLst>
              <a:ext uri="{FF2B5EF4-FFF2-40B4-BE49-F238E27FC236}">
                <a16:creationId xmlns:a16="http://schemas.microsoft.com/office/drawing/2014/main" id="{E2BB397F-49F2-383B-9BF2-929BAE2DB994}"/>
              </a:ext>
            </a:extLst>
          </p:cNvPr>
          <p:cNvSpPr>
            <a:spLocks noGrp="1"/>
          </p:cNvSpPr>
          <p:nvPr>
            <p:ph type="body" sz="quarter" idx="13"/>
          </p:nvPr>
        </p:nvSpPr>
        <p:spPr>
          <a:xfrm>
            <a:off x="6727197" y="709918"/>
            <a:ext cx="2823134" cy="5327089"/>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Tree>
    <p:extLst>
      <p:ext uri="{BB962C8B-B14F-4D97-AF65-F5344CB8AC3E}">
        <p14:creationId xmlns:p14="http://schemas.microsoft.com/office/powerpoint/2010/main" val="8935871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25" name="TextBox 24"/>
          <p:cNvSpPr txBox="1"/>
          <p:nvPr/>
        </p:nvSpPr>
        <p:spPr>
          <a:xfrm>
            <a:off x="247649" y="1372769"/>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50" name="Text Placeholder 30"/>
          <p:cNvSpPr>
            <a:spLocks noGrp="1"/>
          </p:cNvSpPr>
          <p:nvPr>
            <p:ph type="body" sz="quarter" idx="11"/>
          </p:nvPr>
        </p:nvSpPr>
        <p:spPr>
          <a:xfrm>
            <a:off x="345329" y="1501023"/>
            <a:ext cx="9232899" cy="4460506"/>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22" name="Rectangle 21"/>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30" name="Picture 29"/>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32" name="Pentagon 31"/>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3" name="Chevron 32"/>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4" name="Chevron 33"/>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5" name="Chevron 34"/>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44781887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ALT Title - Retrieval Blank">
    <p:spTree>
      <p:nvGrpSpPr>
        <p:cNvPr id="1" name=""/>
        <p:cNvGrpSpPr/>
        <p:nvPr/>
      </p:nvGrpSpPr>
      <p:grpSpPr>
        <a:xfrm>
          <a:off x="0" y="0"/>
          <a:ext cx="0" cy="0"/>
          <a:chOff x="0" y="0"/>
          <a:chExt cx="0" cy="0"/>
        </a:xfrm>
      </p:grpSpPr>
      <p:sp>
        <p:nvSpPr>
          <p:cNvPr id="38" name="TextBox 37"/>
          <p:cNvSpPr txBox="1"/>
          <p:nvPr/>
        </p:nvSpPr>
        <p:spPr>
          <a:xfrm>
            <a:off x="247649" y="72886"/>
            <a:ext cx="9444364" cy="317459"/>
          </a:xfrm>
          <a:prstGeom prst="rect">
            <a:avLst/>
          </a:prstGeom>
          <a:solidFill>
            <a:schemeClr val="bg1"/>
          </a:solidFill>
          <a:ln w="28575">
            <a:solidFill>
              <a:srgbClr val="0B5196"/>
            </a:solidFill>
          </a:ln>
        </p:spPr>
        <p:txBody>
          <a:bodyPr wrap="square" rtlCol="0">
            <a:spAutoFit/>
          </a:bodyPr>
          <a:lstStyle/>
          <a:p>
            <a:endParaRPr lang="en-GB" sz="1463"/>
          </a:p>
        </p:txBody>
      </p:sp>
      <p:sp>
        <p:nvSpPr>
          <p:cNvPr id="31" name="Text Placeholder 30"/>
          <p:cNvSpPr>
            <a:spLocks noGrp="1"/>
          </p:cNvSpPr>
          <p:nvPr>
            <p:ph type="body" sz="quarter" idx="10"/>
          </p:nvPr>
        </p:nvSpPr>
        <p:spPr>
          <a:xfrm>
            <a:off x="345329" y="434385"/>
            <a:ext cx="7393384" cy="488983"/>
          </a:xfrm>
          <a:prstGeom prst="rect">
            <a:avLst/>
          </a:prstGeom>
        </p:spPr>
        <p:txBody>
          <a:bodyPr/>
          <a:lstStyle>
            <a:lvl1pPr marL="0" indent="0">
              <a:buNone/>
              <a:defRPr sz="1950">
                <a:solidFill>
                  <a:srgbClr val="002060"/>
                </a:solidFill>
              </a:defRPr>
            </a:lvl1pPr>
            <a:lvl5pPr marL="1485856" indent="0">
              <a:buNone/>
              <a:defRPr/>
            </a:lvl5pPr>
          </a:lstStyle>
          <a:p>
            <a:pPr lvl="0"/>
            <a:r>
              <a:rPr lang="en-US"/>
              <a:t>Edit Master text styles</a:t>
            </a:r>
          </a:p>
        </p:txBody>
      </p:sp>
      <p:sp>
        <p:nvSpPr>
          <p:cNvPr id="19" name="Rectangle 18"/>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22" name="Picture 2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25" name="Pentagon 24"/>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30" name="Chevron 29"/>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32" name="Chevron 3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33" name="Chevron 3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76110179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ALT Retriev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2409062454"/>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54"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55"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56" name="Picture 55"/>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7"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57"/>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9" name="Picture 58"/>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60" name="Picture 59"/>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61" name="Picture 60"/>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62" name="Picture 61"/>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63" name="Pentagon 62"/>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64" name="Rectangle 63"/>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65" name="Rectangle 64"/>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66" name="Picture 65"/>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7" name="Pentagon 66"/>
          <p:cNvSpPr/>
          <p:nvPr/>
        </p:nvSpPr>
        <p:spPr>
          <a:xfrm>
            <a:off x="73548" y="6429002"/>
            <a:ext cx="2193750" cy="360000"/>
          </a:xfrm>
          <a:prstGeom prst="homePlate">
            <a:avLst/>
          </a:prstGeom>
          <a:solidFill>
            <a:srgbClr val="9259A4"/>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8" name="Chevron 67"/>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9" name="Chevron 68"/>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70" name="Chevron 69"/>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8281970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ALT Instruct ">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15" name="Chevron 14"/>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16" name="Chevron 15"/>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4133624317"/>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ALT Instruct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2647292837"/>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DCB50E"/>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238025948"/>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ALT Practis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362202819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ALT Practise - Ruler">
    <p:spTree>
      <p:nvGrpSpPr>
        <p:cNvPr id="1" name=""/>
        <p:cNvGrpSpPr/>
        <p:nvPr/>
      </p:nvGrpSpPr>
      <p:grpSpPr>
        <a:xfrm>
          <a:off x="0" y="0"/>
          <a:ext cx="0" cy="0"/>
          <a:chOff x="0" y="0"/>
          <a:chExt cx="0" cy="0"/>
        </a:xfrm>
      </p:grpSpPr>
      <p:sp>
        <p:nvSpPr>
          <p:cNvPr id="40" name="Rectangle 39"/>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1" name="Table 40"/>
          <p:cNvGraphicFramePr>
            <a:graphicFrameLocks noGrp="1"/>
          </p:cNvGraphicFramePr>
          <p:nvPr>
            <p:extLst>
              <p:ext uri="{D42A27DB-BD31-4B8C-83A1-F6EECF244321}">
                <p14:modId xmlns:p14="http://schemas.microsoft.com/office/powerpoint/2010/main" val="1452827472"/>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2" name="Group 41"/>
          <p:cNvGrpSpPr/>
          <p:nvPr/>
        </p:nvGrpSpPr>
        <p:grpSpPr>
          <a:xfrm>
            <a:off x="9449312" y="2865412"/>
            <a:ext cx="313716" cy="318172"/>
            <a:chOff x="3206569" y="2423806"/>
            <a:chExt cx="752955" cy="707366"/>
          </a:xfrm>
        </p:grpSpPr>
        <p:pic>
          <p:nvPicPr>
            <p:cNvPr id="43"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4"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5" name="Picture 44"/>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46"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47" name="Picture 46"/>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48" name="Picture 47"/>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49" name="Picture 48"/>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0" name="Picture 49"/>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1" name="Picture 50"/>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2" name="Pentagon 51"/>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3" name="Rectangle 52"/>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4" name="Rectangle 53"/>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5" name="Picture 54"/>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56" name="Pentagon 55"/>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57" name="Chevron 56"/>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58" name="Chevron 57"/>
          <p:cNvSpPr/>
          <p:nvPr/>
        </p:nvSpPr>
        <p:spPr>
          <a:xfrm>
            <a:off x="4397322" y="6429002"/>
            <a:ext cx="2193750" cy="360000"/>
          </a:xfrm>
          <a:prstGeom prst="chevron">
            <a:avLst/>
          </a:prstGeom>
          <a:solidFill>
            <a:srgbClr val="E88126"/>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59" name="Chevron 58"/>
          <p:cNvSpPr/>
          <p:nvPr/>
        </p:nvSpPr>
        <p:spPr>
          <a:xfrm>
            <a:off x="655595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41783312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ALT Secure">
    <p:spTree>
      <p:nvGrpSpPr>
        <p:cNvPr id="1" name=""/>
        <p:cNvGrpSpPr/>
        <p:nvPr/>
      </p:nvGrpSpPr>
      <p:grpSpPr>
        <a:xfrm>
          <a:off x="0" y="0"/>
          <a:ext cx="0" cy="0"/>
          <a:chOff x="0" y="0"/>
          <a:chExt cx="0" cy="0"/>
        </a:xfrm>
      </p:grpSpPr>
      <p:sp>
        <p:nvSpPr>
          <p:cNvPr id="11" name="Rectangle 10"/>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13" name="Pentagon 12"/>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14" name="Chevron 13"/>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22" name="Chevron 2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23" name="Chevron 2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96791368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ALT Secure - Ruler">
    <p:spTree>
      <p:nvGrpSpPr>
        <p:cNvPr id="1" name=""/>
        <p:cNvGrpSpPr/>
        <p:nvPr/>
      </p:nvGrpSpPr>
      <p:grpSpPr>
        <a:xfrm>
          <a:off x="0" y="0"/>
          <a:ext cx="0" cy="0"/>
          <a:chOff x="0" y="0"/>
          <a:chExt cx="0" cy="0"/>
        </a:xfrm>
      </p:grpSpPr>
      <p:sp>
        <p:nvSpPr>
          <p:cNvPr id="44" name="Rectangle 43"/>
          <p:cNvSpPr/>
          <p:nvPr/>
        </p:nvSpPr>
        <p:spPr>
          <a:xfrm>
            <a:off x="9342835" y="-12902"/>
            <a:ext cx="566093" cy="6505922"/>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latin typeface="+mn-lt"/>
            </a:endParaRPr>
          </a:p>
        </p:txBody>
      </p:sp>
      <p:graphicFrame>
        <p:nvGraphicFramePr>
          <p:cNvPr id="45" name="Table 44"/>
          <p:cNvGraphicFramePr>
            <a:graphicFrameLocks noGrp="1"/>
          </p:cNvGraphicFramePr>
          <p:nvPr>
            <p:extLst>
              <p:ext uri="{D42A27DB-BD31-4B8C-83A1-F6EECF244321}">
                <p14:modId xmlns:p14="http://schemas.microsoft.com/office/powerpoint/2010/main" val="1705629420"/>
              </p:ext>
            </p:extLst>
          </p:nvPr>
        </p:nvGraphicFramePr>
        <p:xfrm>
          <a:off x="9392111" y="529722"/>
          <a:ext cx="497378" cy="5581320"/>
        </p:xfrm>
        <a:graphic>
          <a:graphicData uri="http://schemas.openxmlformats.org/drawingml/2006/table">
            <a:tbl>
              <a:tblPr firstRow="1" bandRow="1">
                <a:tableStyleId>{5C22544A-7EE6-4342-B048-85BDC9FD1C3A}</a:tableStyleId>
              </a:tblPr>
              <a:tblGrid>
                <a:gridCol w="497378">
                  <a:extLst>
                    <a:ext uri="{9D8B030D-6E8A-4147-A177-3AD203B41FA5}">
                      <a16:colId xmlns:a16="http://schemas.microsoft.com/office/drawing/2014/main" val="1173439250"/>
                    </a:ext>
                  </a:extLst>
                </a:gridCol>
              </a:tblGrid>
              <a:tr h="670794">
                <a:tc>
                  <a:txBody>
                    <a:bodyPr/>
                    <a:lstStyle/>
                    <a:p>
                      <a:pPr algn="ctr"/>
                      <a:r>
                        <a:rPr lang="en-GB" sz="800" b="1">
                          <a:solidFill>
                            <a:schemeClr val="bg1"/>
                          </a:solidFill>
                          <a:latin typeface="Lato" panose="020F0502020204030203" pitchFamily="34" charset="0"/>
                        </a:rPr>
                        <a:t>RETRIEVE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568570316"/>
                  </a:ext>
                </a:extLst>
              </a:tr>
              <a:tr h="670794">
                <a:tc>
                  <a:txBody>
                    <a:bodyPr/>
                    <a:lstStyle/>
                    <a:p>
                      <a:pPr algn="ctr"/>
                      <a:r>
                        <a:rPr lang="en-GB" sz="800" b="1">
                          <a:solidFill>
                            <a:schemeClr val="bg1"/>
                          </a:solidFill>
                          <a:latin typeface="Lato" panose="020F0502020204030203" pitchFamily="34" charset="0"/>
                        </a:rPr>
                        <a:t>DECODE</a:t>
                      </a:r>
                      <a:r>
                        <a:rPr lang="en-GB" sz="600" b="1">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99255851"/>
                  </a:ext>
                </a:extLst>
              </a:tr>
              <a:tr h="804952">
                <a:tc>
                  <a:txBody>
                    <a:bodyPr/>
                    <a:lstStyle/>
                    <a:p>
                      <a:pPr algn="ctr"/>
                      <a:r>
                        <a:rPr lang="en-GB" sz="800" b="1">
                          <a:solidFill>
                            <a:schemeClr val="bg1"/>
                          </a:solidFill>
                          <a:effectLst/>
                          <a:latin typeface="Lato" panose="020F0502020204030203" pitchFamily="34" charset="0"/>
                        </a:rPr>
                        <a:t>CONNECT</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4000917632"/>
                  </a:ext>
                </a:extLst>
              </a:tr>
              <a:tr h="675292">
                <a:tc>
                  <a:txBody>
                    <a:bodyPr/>
                    <a:lstStyle/>
                    <a:p>
                      <a:pPr algn="ctr"/>
                      <a:r>
                        <a:rPr lang="en-GB" sz="800" b="1">
                          <a:solidFill>
                            <a:schemeClr val="bg1"/>
                          </a:solidFill>
                          <a:latin typeface="Lato" panose="020F0502020204030203" pitchFamily="34" charset="0"/>
                        </a:rPr>
                        <a:t>VISUALISE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119845"/>
                  </a:ext>
                </a:extLst>
              </a:tr>
              <a:tr h="670794">
                <a:tc>
                  <a:txBody>
                    <a:bodyPr/>
                    <a:lstStyle/>
                    <a:p>
                      <a:pPr algn="ctr"/>
                      <a:r>
                        <a:rPr lang="en-GB" sz="800" b="1">
                          <a:solidFill>
                            <a:schemeClr val="bg1"/>
                          </a:solidFill>
                          <a:latin typeface="Lato" panose="020F0502020204030203" pitchFamily="34" charset="0"/>
                        </a:rPr>
                        <a:t>SUMMARISE</a:t>
                      </a:r>
                      <a:r>
                        <a:rPr lang="en-GB" sz="600" b="0">
                          <a:solidFill>
                            <a:schemeClr val="bg1"/>
                          </a:solidFill>
                          <a:latin typeface="Lato" panose="020F0502020204030203" pitchFamily="34" charset="0"/>
                        </a:rPr>
                        <a:t> </a:t>
                      </a: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91290061"/>
                  </a:ext>
                </a:extLst>
              </a:tr>
              <a:tr h="670794">
                <a:tc>
                  <a:txBody>
                    <a:bodyPr/>
                    <a:lstStyle/>
                    <a:p>
                      <a:pPr algn="ctr"/>
                      <a:r>
                        <a:rPr lang="en-GB" sz="800" b="1">
                          <a:solidFill>
                            <a:schemeClr val="bg1"/>
                          </a:solidFill>
                          <a:latin typeface="Lato" panose="020F0502020204030203" pitchFamily="34" charset="0"/>
                        </a:rPr>
                        <a:t>INFER</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736069001"/>
                  </a:ext>
                </a:extLst>
              </a:tr>
              <a:tr h="747106">
                <a:tc>
                  <a:txBody>
                    <a:bodyPr/>
                    <a:lstStyle/>
                    <a:p>
                      <a:pPr algn="ctr"/>
                      <a:r>
                        <a:rPr lang="en-GB" sz="800" b="1">
                          <a:solidFill>
                            <a:schemeClr val="bg1"/>
                          </a:solidFill>
                          <a:latin typeface="Lato" panose="020F0502020204030203" pitchFamily="34" charset="0"/>
                        </a:rPr>
                        <a:t>PREDICT</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84082905"/>
                  </a:ext>
                </a:extLst>
              </a:tr>
              <a:tr h="670794">
                <a:tc>
                  <a:txBody>
                    <a:bodyPr/>
                    <a:lstStyle/>
                    <a:p>
                      <a:pPr algn="ctr"/>
                      <a:r>
                        <a:rPr lang="en-GB" sz="800" b="1">
                          <a:solidFill>
                            <a:schemeClr val="bg1"/>
                          </a:solidFill>
                          <a:latin typeface="Lato" panose="020F0502020204030203" pitchFamily="34" charset="0"/>
                        </a:rPr>
                        <a:t>EXAMINE</a:t>
                      </a:r>
                      <a:endParaRPr lang="en-GB" sz="600" b="1">
                        <a:solidFill>
                          <a:schemeClr val="bg1"/>
                        </a:solidFill>
                        <a:latin typeface="Lato" panose="020F0502020204030203" pitchFamily="34" charset="0"/>
                      </a:endParaRPr>
                    </a:p>
                  </a:txBody>
                  <a:tcPr marL="0" marR="0" marT="0" marB="0" anchor="b">
                    <a:lnL w="12700" cmpd="sng">
                      <a:noFill/>
                    </a:lnL>
                    <a:lnR w="12700" cmpd="sng">
                      <a:noFill/>
                    </a:lnR>
                    <a:lnT w="1270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42804185"/>
                  </a:ext>
                </a:extLst>
              </a:tr>
            </a:tbl>
          </a:graphicData>
        </a:graphic>
      </p:graphicFrame>
      <p:grpSp>
        <p:nvGrpSpPr>
          <p:cNvPr id="46" name="Group 45"/>
          <p:cNvGrpSpPr/>
          <p:nvPr/>
        </p:nvGrpSpPr>
        <p:grpSpPr>
          <a:xfrm>
            <a:off x="9449312" y="2865412"/>
            <a:ext cx="313716" cy="318172"/>
            <a:chOff x="3206569" y="2423806"/>
            <a:chExt cx="752955" cy="707366"/>
          </a:xfrm>
        </p:grpSpPr>
        <p:pic>
          <p:nvPicPr>
            <p:cNvPr id="47" name="Picture 2" descr="Image result for imagine icon"/>
            <p:cNvPicPr>
              <a:picLocks noChangeAspect="1" noChangeArrowheads="1"/>
            </p:cNvPicPr>
            <p:nvPr/>
          </p:nvPicPr>
          <p:blipFill>
            <a:blip r:embed="rId2" cstate="print">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206569" y="2423806"/>
              <a:ext cx="752955" cy="707366"/>
            </a:xfrm>
            <a:prstGeom prst="rect">
              <a:avLst/>
            </a:prstGeom>
            <a:noFill/>
            <a:extLst>
              <a:ext uri="{909E8E84-426E-40DD-AFC4-6F175D3DCCD1}">
                <a14:hiddenFill xmlns:a14="http://schemas.microsoft.com/office/drawing/2010/main">
                  <a:solidFill>
                    <a:srgbClr val="FFFFFF"/>
                  </a:solidFill>
                </a14:hiddenFill>
              </a:ext>
            </a:extLst>
          </p:spPr>
        </p:pic>
        <p:pic>
          <p:nvPicPr>
            <p:cNvPr id="48" name="Picture 4" descr="Image result for picture icon"/>
            <p:cNvPicPr>
              <a:picLocks noChangeAspect="1" noChangeArrowheads="1"/>
            </p:cNvPicPr>
            <p:nvPr/>
          </p:nvPicPr>
          <p:blipFill>
            <a:blip r:embed="rId3" cstate="print">
              <a:duotone>
                <a:schemeClr val="bg2">
                  <a:shade val="45000"/>
                  <a:satMod val="135000"/>
                </a:schemeClr>
                <a:prstClr val="white"/>
              </a:duotone>
              <a:extLst>
                <a:ext uri="{BEBA8EAE-BF5A-486C-A8C5-ECC9F3942E4B}">
                  <a14:imgProps xmlns:a14="http://schemas.microsoft.com/office/drawing/2010/main">
                    <a14:imgLayer r:embed="rId4">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rot="21375469">
              <a:off x="3330060" y="2576503"/>
              <a:ext cx="178047" cy="157846"/>
            </a:xfrm>
            <a:prstGeom prst="rect">
              <a:avLst/>
            </a:prstGeom>
            <a:noFill/>
            <a:extLst>
              <a:ext uri="{909E8E84-426E-40DD-AFC4-6F175D3DCCD1}">
                <a14:hiddenFill xmlns:a14="http://schemas.microsoft.com/office/drawing/2010/main">
                  <a:solidFill>
                    <a:srgbClr val="FFFFFF"/>
                  </a:solidFill>
                </a14:hiddenFill>
              </a:ext>
            </a:extLst>
          </p:spPr>
        </p:pic>
      </p:grpSp>
      <p:pic>
        <p:nvPicPr>
          <p:cNvPr id="49" name="Picture 48"/>
          <p:cNvPicPr>
            <a:picLocks noChangeAspect="1"/>
          </p:cNvPicPr>
          <p:nvPr/>
        </p:nvPicPr>
        <p:blipFill>
          <a:blip r:embed="rId5" cstate="print">
            <a:duotone>
              <a:schemeClr val="bg2">
                <a:shade val="45000"/>
                <a:satMod val="135000"/>
              </a:schemeClr>
              <a:prstClr val="white"/>
            </a:duotone>
            <a:extLst>
              <a:ext uri="{BEBA8EAE-BF5A-486C-A8C5-ECC9F3942E4B}">
                <a14:imgProps xmlns:a14="http://schemas.microsoft.com/office/drawing/2010/main">
                  <a14:imgLayer r:embed="rId6">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526699" y="4247201"/>
            <a:ext cx="217280" cy="314182"/>
          </a:xfrm>
          <a:prstGeom prst="rect">
            <a:avLst/>
          </a:prstGeom>
        </p:spPr>
      </p:pic>
      <p:pic>
        <p:nvPicPr>
          <p:cNvPr id="50" name="Picture 4" descr="Image result for writing list icon"/>
          <p:cNvPicPr>
            <a:picLocks noChangeAspect="1" noChangeArrowheads="1"/>
          </p:cNvPicPr>
          <p:nvPr/>
        </p:nvPicPr>
        <p:blipFill>
          <a:blip r:embed="rId7" cstate="print">
            <a:duotone>
              <a:schemeClr val="bg2">
                <a:shade val="45000"/>
                <a:satMod val="135000"/>
              </a:schemeClr>
              <a:prstClr val="white"/>
            </a:duotone>
            <a:extLst>
              <a:ext uri="{BEBA8EAE-BF5A-486C-A8C5-ECC9F3942E4B}">
                <a14:imgProps xmlns:a14="http://schemas.microsoft.com/office/drawing/2010/main">
                  <a14:imgLayer r:embed="rId8">
                    <a14:imgEffect>
                      <a14:brightnessContrast bright="100000"/>
                    </a14:imgEffect>
                  </a14:imgLayer>
                </a14:imgProps>
              </a:ext>
              <a:ext uri="{28A0092B-C50C-407E-A947-70E740481C1C}">
                <a14:useLocalDpi xmlns:a14="http://schemas.microsoft.com/office/drawing/2010/main" val="0"/>
              </a:ext>
            </a:extLst>
          </a:blip>
          <a:srcRect/>
          <a:stretch>
            <a:fillRect/>
          </a:stretch>
        </p:blipFill>
        <p:spPr bwMode="auto">
          <a:xfrm>
            <a:off x="9539958" y="3561335"/>
            <a:ext cx="168156" cy="291029"/>
          </a:xfrm>
          <a:prstGeom prst="rect">
            <a:avLst/>
          </a:prstGeom>
          <a:noFill/>
          <a:extLst>
            <a:ext uri="{909E8E84-426E-40DD-AFC4-6F175D3DCCD1}">
              <a14:hiddenFill xmlns:a14="http://schemas.microsoft.com/office/drawing/2010/main">
                <a:solidFill>
                  <a:srgbClr val="FFFFFF"/>
                </a:solidFill>
              </a14:hiddenFill>
            </a:ext>
          </a:extLst>
        </p:spPr>
      </p:pic>
      <p:pic>
        <p:nvPicPr>
          <p:cNvPr id="51" name="Picture 50"/>
          <p:cNvPicPr>
            <a:picLocks noChangeAspect="1"/>
          </p:cNvPicPr>
          <p:nvPr/>
        </p:nvPicPr>
        <p:blipFill>
          <a:blip r:embed="rId9" cstate="print">
            <a:duotone>
              <a:schemeClr val="bg2">
                <a:shade val="45000"/>
                <a:satMod val="135000"/>
              </a:schemeClr>
              <a:prstClr val="white"/>
            </a:duotone>
            <a:extLst>
              <a:ext uri="{BEBA8EAE-BF5A-486C-A8C5-ECC9F3942E4B}">
                <a14:imgProps xmlns:a14="http://schemas.microsoft.com/office/drawing/2010/main">
                  <a14:imgLayer r:embed="rId10">
                    <a14:imgEffect>
                      <a14:brightnessContrast bright="100000"/>
                    </a14:imgEffect>
                  </a14:imgLayer>
                </a14:imgProps>
              </a:ext>
              <a:ext uri="{28A0092B-C50C-407E-A947-70E740481C1C}">
                <a14:useLocalDpi xmlns:a14="http://schemas.microsoft.com/office/drawing/2010/main" val="0"/>
              </a:ext>
            </a:extLst>
          </a:blip>
          <a:stretch>
            <a:fillRect/>
          </a:stretch>
        </p:blipFill>
        <p:spPr>
          <a:xfrm>
            <a:off x="9462530" y="2166177"/>
            <a:ext cx="306975" cy="361612"/>
          </a:xfrm>
          <a:prstGeom prst="rect">
            <a:avLst/>
          </a:prstGeom>
        </p:spPr>
      </p:pic>
      <p:pic>
        <p:nvPicPr>
          <p:cNvPr id="52" name="Picture 51"/>
          <p:cNvPicPr>
            <a:picLocks noChangeAspect="1"/>
          </p:cNvPicPr>
          <p:nvPr/>
        </p:nvPicPr>
        <p:blipFill rotWithShape="1">
          <a:blip r:embed="rId11">
            <a:duotone>
              <a:schemeClr val="bg2">
                <a:shade val="45000"/>
                <a:satMod val="135000"/>
              </a:schemeClr>
              <a:prstClr val="white"/>
            </a:duotone>
            <a:extLst>
              <a:ext uri="{BEBA8EAE-BF5A-486C-A8C5-ECC9F3942E4B}">
                <a14:imgProps xmlns:a14="http://schemas.microsoft.com/office/drawing/2010/main">
                  <a14:imgLayer r:embed="rId12">
                    <a14:imgEffect>
                      <a14:brightnessContrast bright="100000"/>
                    </a14:imgEffect>
                  </a14:imgLayer>
                </a14:imgProps>
              </a:ext>
            </a:extLst>
          </a:blip>
          <a:srcRect r="5491" b="17816"/>
          <a:stretch/>
        </p:blipFill>
        <p:spPr>
          <a:xfrm>
            <a:off x="9445347" y="1378198"/>
            <a:ext cx="338176" cy="361939"/>
          </a:xfrm>
          <a:prstGeom prst="rect">
            <a:avLst/>
          </a:prstGeom>
        </p:spPr>
      </p:pic>
      <p:pic>
        <p:nvPicPr>
          <p:cNvPr id="53" name="Picture 52"/>
          <p:cNvPicPr>
            <a:picLocks noChangeAspect="1"/>
          </p:cNvPicPr>
          <p:nvPr/>
        </p:nvPicPr>
        <p:blipFill rotWithShape="1">
          <a:blip r:embed="rId13">
            <a:duotone>
              <a:schemeClr val="bg2">
                <a:shade val="45000"/>
                <a:satMod val="135000"/>
              </a:schemeClr>
              <a:prstClr val="white"/>
            </a:duotone>
            <a:extLst>
              <a:ext uri="{BEBA8EAE-BF5A-486C-A8C5-ECC9F3942E4B}">
                <a14:imgProps xmlns:a14="http://schemas.microsoft.com/office/drawing/2010/main">
                  <a14:imgLayer r:embed="rId14">
                    <a14:imgEffect>
                      <a14:brightnessContrast bright="100000"/>
                    </a14:imgEffect>
                  </a14:imgLayer>
                </a14:imgProps>
              </a:ext>
            </a:extLst>
          </a:blip>
          <a:srcRect b="19186"/>
          <a:stretch/>
        </p:blipFill>
        <p:spPr>
          <a:xfrm>
            <a:off x="9450211" y="733844"/>
            <a:ext cx="323065" cy="321332"/>
          </a:xfrm>
          <a:prstGeom prst="rect">
            <a:avLst/>
          </a:prstGeom>
        </p:spPr>
      </p:pic>
      <p:pic>
        <p:nvPicPr>
          <p:cNvPr id="54" name="Picture 53"/>
          <p:cNvPicPr>
            <a:picLocks noChangeAspect="1"/>
          </p:cNvPicPr>
          <p:nvPr/>
        </p:nvPicPr>
        <p:blipFill rotWithShape="1">
          <a:blip r:embed="rId15">
            <a:duotone>
              <a:schemeClr val="bg2">
                <a:shade val="45000"/>
                <a:satMod val="135000"/>
              </a:schemeClr>
              <a:prstClr val="white"/>
            </a:duotone>
            <a:extLst>
              <a:ext uri="{BEBA8EAE-BF5A-486C-A8C5-ECC9F3942E4B}">
                <a14:imgProps xmlns:a14="http://schemas.microsoft.com/office/drawing/2010/main">
                  <a14:imgLayer r:embed="rId16">
                    <a14:imgEffect>
                      <a14:brightnessContrast bright="100000"/>
                    </a14:imgEffect>
                  </a14:imgLayer>
                </a14:imgProps>
              </a:ext>
            </a:extLst>
          </a:blip>
          <a:srcRect l="9752" t="14781" r="9444" b="31513"/>
          <a:stretch/>
        </p:blipFill>
        <p:spPr>
          <a:xfrm>
            <a:off x="9462529" y="5004136"/>
            <a:ext cx="320000" cy="291102"/>
          </a:xfrm>
          <a:prstGeom prst="rect">
            <a:avLst/>
          </a:prstGeom>
        </p:spPr>
      </p:pic>
      <p:pic>
        <p:nvPicPr>
          <p:cNvPr id="55" name="Picture 54"/>
          <p:cNvPicPr>
            <a:picLocks noChangeAspect="1"/>
          </p:cNvPicPr>
          <p:nvPr/>
        </p:nvPicPr>
        <p:blipFill rotWithShape="1">
          <a:blip r:embed="rId17">
            <a:duotone>
              <a:schemeClr val="bg2">
                <a:shade val="45000"/>
                <a:satMod val="135000"/>
              </a:schemeClr>
              <a:prstClr val="white"/>
            </a:duotone>
            <a:extLst>
              <a:ext uri="{BEBA8EAE-BF5A-486C-A8C5-ECC9F3942E4B}">
                <a14:imgProps xmlns:a14="http://schemas.microsoft.com/office/drawing/2010/main">
                  <a14:imgLayer r:embed="rId18">
                    <a14:imgEffect>
                      <a14:saturation sat="400000"/>
                    </a14:imgEffect>
                    <a14:imgEffect>
                      <a14:brightnessContrast bright="100000"/>
                    </a14:imgEffect>
                  </a14:imgLayer>
                </a14:imgProps>
              </a:ext>
            </a:extLst>
          </a:blip>
          <a:srcRect l="19250" r="21985" b="21255"/>
          <a:stretch/>
        </p:blipFill>
        <p:spPr>
          <a:xfrm>
            <a:off x="9535933" y="5610060"/>
            <a:ext cx="192675" cy="317761"/>
          </a:xfrm>
          <a:prstGeom prst="rect">
            <a:avLst/>
          </a:prstGeom>
        </p:spPr>
      </p:pic>
      <p:sp>
        <p:nvSpPr>
          <p:cNvPr id="56" name="Pentagon 55"/>
          <p:cNvSpPr/>
          <p:nvPr/>
        </p:nvSpPr>
        <p:spPr>
          <a:xfrm rot="5400000">
            <a:off x="9342120" y="59860"/>
            <a:ext cx="552955" cy="489313"/>
          </a:xfrm>
          <a:prstGeom prst="homePlate">
            <a:avLst>
              <a:gd name="adj" fmla="val 19208"/>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57" name="Rectangle 56"/>
          <p:cNvSpPr/>
          <p:nvPr/>
        </p:nvSpPr>
        <p:spPr>
          <a:xfrm>
            <a:off x="9335551" y="-6595"/>
            <a:ext cx="572650" cy="492699"/>
          </a:xfrm>
          <a:prstGeom prst="rect">
            <a:avLst/>
          </a:prstGeom>
        </p:spPr>
        <p:txBody>
          <a:bodyPr wrap="square">
            <a:spAutoFit/>
          </a:bodyPr>
          <a:lstStyle/>
          <a:p>
            <a:pPr algn="ctr"/>
            <a:r>
              <a:rPr lang="en-GB" sz="813" b="1" i="0">
                <a:solidFill>
                  <a:srgbClr val="0B5196"/>
                </a:solidFill>
                <a:latin typeface="+mn-lt"/>
              </a:rPr>
              <a:t>EVERY CHILD A READER</a:t>
            </a:r>
          </a:p>
          <a:p>
            <a:pPr algn="ctr"/>
            <a:endParaRPr lang="en-GB" sz="163" b="0" i="1">
              <a:solidFill>
                <a:srgbClr val="002060"/>
              </a:solidFill>
              <a:latin typeface="+mn-lt"/>
            </a:endParaRPr>
          </a:p>
        </p:txBody>
      </p:sp>
      <p:sp>
        <p:nvSpPr>
          <p:cNvPr id="58" name="Rectangle 57"/>
          <p:cNvSpPr/>
          <p:nvPr/>
        </p:nvSpPr>
        <p:spPr>
          <a:xfrm>
            <a:off x="0" y="6339146"/>
            <a:ext cx="9906000" cy="518854"/>
          </a:xfrm>
          <a:prstGeom prst="rect">
            <a:avLst/>
          </a:prstGeom>
          <a:solidFill>
            <a:srgbClr val="002060"/>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463"/>
          </a:p>
        </p:txBody>
      </p:sp>
      <p:pic>
        <p:nvPicPr>
          <p:cNvPr id="59" name="Picture 58"/>
          <p:cNvPicPr>
            <a:picLocks noChangeAspect="1"/>
          </p:cNvPicPr>
          <p:nvPr/>
        </p:nvPicPr>
        <p:blipFill rotWithShape="1">
          <a:blip r:embed="rId19" cstate="print">
            <a:extLst>
              <a:ext uri="{28A0092B-C50C-407E-A947-70E740481C1C}">
                <a14:useLocalDpi xmlns:a14="http://schemas.microsoft.com/office/drawing/2010/main" val="0"/>
              </a:ext>
            </a:extLst>
          </a:blip>
          <a:srcRect l="-1" t="1" r="-6700" b="2639"/>
          <a:stretch/>
        </p:blipFill>
        <p:spPr>
          <a:xfrm>
            <a:off x="8836045" y="6420115"/>
            <a:ext cx="1069954" cy="394572"/>
          </a:xfrm>
          <a:prstGeom prst="rect">
            <a:avLst/>
          </a:prstGeom>
        </p:spPr>
      </p:pic>
      <p:sp>
        <p:nvSpPr>
          <p:cNvPr id="60" name="Pentagon 59"/>
          <p:cNvSpPr/>
          <p:nvPr/>
        </p:nvSpPr>
        <p:spPr>
          <a:xfrm>
            <a:off x="73548" y="6429002"/>
            <a:ext cx="2193750" cy="360000"/>
          </a:xfrm>
          <a:prstGeom prst="homePlate">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RETRIEVE</a:t>
            </a:r>
            <a:endParaRPr lang="en-GB" sz="1300" b="0">
              <a:solidFill>
                <a:schemeClr val="bg1"/>
              </a:solidFill>
            </a:endParaRPr>
          </a:p>
        </p:txBody>
      </p:sp>
      <p:sp>
        <p:nvSpPr>
          <p:cNvPr id="61" name="Chevron 60"/>
          <p:cNvSpPr/>
          <p:nvPr/>
        </p:nvSpPr>
        <p:spPr>
          <a:xfrm>
            <a:off x="2243179"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INSTRUCT</a:t>
            </a:r>
          </a:p>
        </p:txBody>
      </p:sp>
      <p:sp>
        <p:nvSpPr>
          <p:cNvPr id="62" name="Chevron 61"/>
          <p:cNvSpPr/>
          <p:nvPr/>
        </p:nvSpPr>
        <p:spPr>
          <a:xfrm>
            <a:off x="4397322" y="6429002"/>
            <a:ext cx="2193750" cy="360000"/>
          </a:xfrm>
          <a:prstGeom prst="chevron">
            <a:avLst/>
          </a:prstGeom>
          <a:solidFill>
            <a:srgbClr val="002060"/>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PRACTISE</a:t>
            </a:r>
            <a:endParaRPr lang="en-GB" sz="1300" b="0">
              <a:solidFill>
                <a:schemeClr val="bg1"/>
              </a:solidFill>
            </a:endParaRPr>
          </a:p>
        </p:txBody>
      </p:sp>
      <p:sp>
        <p:nvSpPr>
          <p:cNvPr id="63" name="Chevron 62"/>
          <p:cNvSpPr/>
          <p:nvPr/>
        </p:nvSpPr>
        <p:spPr>
          <a:xfrm>
            <a:off x="6555959" y="6429002"/>
            <a:ext cx="2193750" cy="360000"/>
          </a:xfrm>
          <a:prstGeom prst="chevron">
            <a:avLst/>
          </a:prstGeom>
          <a:solidFill>
            <a:srgbClr val="3584C5"/>
          </a:solidFill>
          <a:ln w="190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275" b="0">
                <a:solidFill>
                  <a:schemeClr val="bg1"/>
                </a:solidFill>
              </a:rPr>
              <a:t>SECURE</a:t>
            </a:r>
            <a:endParaRPr lang="en-GB" sz="1300" b="0">
              <a:solidFill>
                <a:schemeClr val="bg1"/>
              </a:solidFill>
            </a:endParaRPr>
          </a:p>
        </p:txBody>
      </p:sp>
    </p:spTree>
    <p:extLst>
      <p:ext uri="{BB962C8B-B14F-4D97-AF65-F5344CB8AC3E}">
        <p14:creationId xmlns:p14="http://schemas.microsoft.com/office/powerpoint/2010/main" val="158628490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3380097935"/>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7" name="Rectangle: Rounded Corners 36">
            <a:extLst>
              <a:ext uri="{FF2B5EF4-FFF2-40B4-BE49-F238E27FC236}">
                <a16:creationId xmlns:a16="http://schemas.microsoft.com/office/drawing/2014/main" id="{CCC7D63C-E7F9-0F76-343A-2440593D2970}"/>
              </a:ext>
            </a:extLst>
          </p:cNvPr>
          <p:cNvSpPr/>
          <p:nvPr userDrawn="1"/>
        </p:nvSpPr>
        <p:spPr>
          <a:xfrm>
            <a:off x="294085" y="5458735"/>
            <a:ext cx="9281714" cy="100133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8" name="Rectangle: Rounded Corners 37">
            <a:extLst>
              <a:ext uri="{FF2B5EF4-FFF2-40B4-BE49-F238E27FC236}">
                <a16:creationId xmlns:a16="http://schemas.microsoft.com/office/drawing/2014/main" id="{901768EB-F049-510B-0513-1F28DD2BE6EB}"/>
              </a:ext>
            </a:extLst>
          </p:cNvPr>
          <p:cNvSpPr/>
          <p:nvPr userDrawn="1"/>
        </p:nvSpPr>
        <p:spPr>
          <a:xfrm>
            <a:off x="342240" y="5525775"/>
            <a:ext cx="161144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4" name="Rectangle: Rounded Corners 3">
            <a:extLst>
              <a:ext uri="{FF2B5EF4-FFF2-40B4-BE49-F238E27FC236}">
                <a16:creationId xmlns:a16="http://schemas.microsoft.com/office/drawing/2014/main" id="{9120BE04-E974-C01D-4D3C-152ABA7BC224}"/>
              </a:ext>
            </a:extLst>
          </p:cNvPr>
          <p:cNvSpPr/>
          <p:nvPr userDrawn="1"/>
        </p:nvSpPr>
        <p:spPr>
          <a:xfrm>
            <a:off x="3549650" y="965200"/>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7" name="Rectangle: Rounded Corners 6">
            <a:extLst>
              <a:ext uri="{FF2B5EF4-FFF2-40B4-BE49-F238E27FC236}">
                <a16:creationId xmlns:a16="http://schemas.microsoft.com/office/drawing/2014/main" id="{03892EC6-3F79-1104-DB35-3C4DDA47B543}"/>
              </a:ext>
            </a:extLst>
          </p:cNvPr>
          <p:cNvSpPr/>
          <p:nvPr userDrawn="1"/>
        </p:nvSpPr>
        <p:spPr>
          <a:xfrm>
            <a:off x="294085" y="941631"/>
            <a:ext cx="2806700" cy="434681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8" name="Rectangle: Rounded Corners 7">
            <a:extLst>
              <a:ext uri="{FF2B5EF4-FFF2-40B4-BE49-F238E27FC236}">
                <a16:creationId xmlns:a16="http://schemas.microsoft.com/office/drawing/2014/main" id="{CC6CCD52-E29D-32BC-1629-27FCF6ECED4D}"/>
              </a:ext>
            </a:extLst>
          </p:cNvPr>
          <p:cNvSpPr/>
          <p:nvPr userDrawn="1"/>
        </p:nvSpPr>
        <p:spPr>
          <a:xfrm>
            <a:off x="6769100" y="973668"/>
            <a:ext cx="2806700" cy="4323242"/>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9" name="Rectangle: Rounded Corners 8">
            <a:extLst>
              <a:ext uri="{FF2B5EF4-FFF2-40B4-BE49-F238E27FC236}">
                <a16:creationId xmlns:a16="http://schemas.microsoft.com/office/drawing/2014/main" id="{C1B7BAB8-631D-8A79-A519-CAEFCC2ADF9F}"/>
              </a:ext>
            </a:extLst>
          </p:cNvPr>
          <p:cNvSpPr/>
          <p:nvPr userDrawn="1"/>
        </p:nvSpPr>
        <p:spPr>
          <a:xfrm>
            <a:off x="342239" y="1033763"/>
            <a:ext cx="2720946" cy="2987199"/>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1" name="Picture Placeholder 10">
            <a:extLst>
              <a:ext uri="{FF2B5EF4-FFF2-40B4-BE49-F238E27FC236}">
                <a16:creationId xmlns:a16="http://schemas.microsoft.com/office/drawing/2014/main" id="{01A2A216-C44D-30FF-B511-2B57F8008AD8}"/>
              </a:ext>
            </a:extLst>
          </p:cNvPr>
          <p:cNvSpPr>
            <a:spLocks noGrp="1"/>
          </p:cNvSpPr>
          <p:nvPr>
            <p:ph type="pic" sz="quarter" idx="10"/>
          </p:nvPr>
        </p:nvSpPr>
        <p:spPr>
          <a:xfrm>
            <a:off x="656530" y="1397531"/>
            <a:ext cx="2154039" cy="2321291"/>
          </a:xfrm>
          <a:prstGeom prst="rect">
            <a:avLst/>
          </a:prstGeom>
        </p:spPr>
        <p:txBody>
          <a:bodyPr/>
          <a:lstStyle/>
          <a:p>
            <a:endParaRPr lang="en-GB"/>
          </a:p>
        </p:txBody>
      </p:sp>
      <p:sp>
        <p:nvSpPr>
          <p:cNvPr id="12" name="Rectangle: Rounded Corners 11">
            <a:extLst>
              <a:ext uri="{FF2B5EF4-FFF2-40B4-BE49-F238E27FC236}">
                <a16:creationId xmlns:a16="http://schemas.microsoft.com/office/drawing/2014/main" id="{93292BDF-D3C2-3439-5D56-345A596B67D4}"/>
              </a:ext>
            </a:extLst>
          </p:cNvPr>
          <p:cNvSpPr/>
          <p:nvPr userDrawn="1"/>
        </p:nvSpPr>
        <p:spPr>
          <a:xfrm>
            <a:off x="3608124" y="1033763"/>
            <a:ext cx="2701363"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3" name="Rectangle: Rounded Corners 12">
            <a:extLst>
              <a:ext uri="{FF2B5EF4-FFF2-40B4-BE49-F238E27FC236}">
                <a16:creationId xmlns:a16="http://schemas.microsoft.com/office/drawing/2014/main" id="{732D75EA-3EC4-839C-A911-35977254A2CB}"/>
              </a:ext>
            </a:extLst>
          </p:cNvPr>
          <p:cNvSpPr/>
          <p:nvPr userDrawn="1"/>
        </p:nvSpPr>
        <p:spPr>
          <a:xfrm>
            <a:off x="330199" y="177800"/>
            <a:ext cx="9245600" cy="584200"/>
          </a:xfrm>
          <a:prstGeom prst="roundRect">
            <a:avLst/>
          </a:prstGeom>
          <a:solidFill>
            <a:schemeClr val="accent5">
              <a:lumMod val="5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16" name="Text Placeholder 15">
            <a:extLst>
              <a:ext uri="{FF2B5EF4-FFF2-40B4-BE49-F238E27FC236}">
                <a16:creationId xmlns:a16="http://schemas.microsoft.com/office/drawing/2014/main" id="{D9CAC6CD-3D64-C5ED-6D1A-22E06AA17A5F}"/>
              </a:ext>
            </a:extLst>
          </p:cNvPr>
          <p:cNvSpPr>
            <a:spLocks noGrp="1"/>
          </p:cNvSpPr>
          <p:nvPr>
            <p:ph type="body" sz="quarter" idx="11" hasCustomPrompt="1"/>
          </p:nvPr>
        </p:nvSpPr>
        <p:spPr>
          <a:xfrm>
            <a:off x="377925" y="195263"/>
            <a:ext cx="9129514" cy="550116"/>
          </a:xfrm>
          <a:prstGeom prst="rect">
            <a:avLst/>
          </a:prstGeom>
        </p:spPr>
        <p:txBody>
          <a:bodyPr/>
          <a:lstStyle>
            <a:lvl1pPr algn="ctr">
              <a:buNone/>
              <a:defRPr>
                <a:solidFill>
                  <a:schemeClr val="bg1"/>
                </a:solidFill>
                <a:latin typeface="Comic Sans MS" panose="030F0702030302020204" pitchFamily="66" charset="0"/>
              </a:defRPr>
            </a:lvl1pPr>
          </a:lstStyle>
          <a:p>
            <a:pPr lvl="0"/>
            <a:r>
              <a:rPr lang="en-GB"/>
              <a:t>Click to enter Career</a:t>
            </a:r>
          </a:p>
        </p:txBody>
      </p:sp>
      <p:sp>
        <p:nvSpPr>
          <p:cNvPr id="29" name="Rectangle: Rounded Corners 28">
            <a:extLst>
              <a:ext uri="{FF2B5EF4-FFF2-40B4-BE49-F238E27FC236}">
                <a16:creationId xmlns:a16="http://schemas.microsoft.com/office/drawing/2014/main" id="{16EF73D4-89F9-F4D5-CC5E-E24C8C6BB01A}"/>
              </a:ext>
            </a:extLst>
          </p:cNvPr>
          <p:cNvSpPr/>
          <p:nvPr userDrawn="1"/>
        </p:nvSpPr>
        <p:spPr>
          <a:xfrm>
            <a:off x="6823273" y="1033763"/>
            <a:ext cx="2684167" cy="419122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0" name="TextBox 29">
            <a:extLst>
              <a:ext uri="{FF2B5EF4-FFF2-40B4-BE49-F238E27FC236}">
                <a16:creationId xmlns:a16="http://schemas.microsoft.com/office/drawing/2014/main" id="{C446152E-FCD3-1FA9-7447-7BC37B1B711A}"/>
              </a:ext>
            </a:extLst>
          </p:cNvPr>
          <p:cNvSpPr txBox="1"/>
          <p:nvPr userDrawn="1"/>
        </p:nvSpPr>
        <p:spPr>
          <a:xfrm>
            <a:off x="7312554" y="1368200"/>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Maths Used</a:t>
            </a:r>
          </a:p>
        </p:txBody>
      </p:sp>
      <p:sp>
        <p:nvSpPr>
          <p:cNvPr id="31" name="Text Placeholder 24">
            <a:extLst>
              <a:ext uri="{FF2B5EF4-FFF2-40B4-BE49-F238E27FC236}">
                <a16:creationId xmlns:a16="http://schemas.microsoft.com/office/drawing/2014/main" id="{4431CA26-63B2-0BF1-EEC5-D5110174592A}"/>
              </a:ext>
            </a:extLst>
          </p:cNvPr>
          <p:cNvSpPr>
            <a:spLocks noGrp="1"/>
          </p:cNvSpPr>
          <p:nvPr>
            <p:ph type="body" sz="quarter" idx="16" hasCustomPrompt="1"/>
          </p:nvPr>
        </p:nvSpPr>
        <p:spPr>
          <a:xfrm>
            <a:off x="6978914" y="1974864"/>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32" name="Rectangle: Rounded Corners 31">
            <a:extLst>
              <a:ext uri="{FF2B5EF4-FFF2-40B4-BE49-F238E27FC236}">
                <a16:creationId xmlns:a16="http://schemas.microsoft.com/office/drawing/2014/main" id="{B252F1DF-DC99-BDFE-9BDD-15E7E81000D6}"/>
              </a:ext>
            </a:extLst>
          </p:cNvPr>
          <p:cNvSpPr/>
          <p:nvPr userDrawn="1"/>
        </p:nvSpPr>
        <p:spPr>
          <a:xfrm>
            <a:off x="377926" y="4082589"/>
            <a:ext cx="2623892" cy="1134961"/>
          </a:xfrm>
          <a:prstGeom prst="roundRect">
            <a:avLst>
              <a:gd name="adj" fmla="val 43076"/>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
        <p:nvSpPr>
          <p:cNvPr id="33" name="TextBox 32">
            <a:extLst>
              <a:ext uri="{FF2B5EF4-FFF2-40B4-BE49-F238E27FC236}">
                <a16:creationId xmlns:a16="http://schemas.microsoft.com/office/drawing/2014/main" id="{FD20E568-93FA-915C-BBE2-8D3D2C5D27BC}"/>
              </a:ext>
            </a:extLst>
          </p:cNvPr>
          <p:cNvSpPr txBox="1"/>
          <p:nvPr userDrawn="1"/>
        </p:nvSpPr>
        <p:spPr>
          <a:xfrm>
            <a:off x="4075046" y="1397532"/>
            <a:ext cx="1719792" cy="317459"/>
          </a:xfrm>
          <a:prstGeom prst="rect">
            <a:avLst/>
          </a:prstGeom>
          <a:noFill/>
        </p:spPr>
        <p:txBody>
          <a:bodyPr wrap="square" rtlCol="0">
            <a:spAutoFit/>
          </a:bodyPr>
          <a:lstStyle/>
          <a:p>
            <a:pPr algn="ctr"/>
            <a:r>
              <a:rPr lang="en-GB" sz="1463">
                <a:solidFill>
                  <a:srgbClr val="002060"/>
                </a:solidFill>
                <a:latin typeface="Comic Sans MS" panose="030F0702030302020204" pitchFamily="66" charset="0"/>
              </a:rPr>
              <a:t>Highlights</a:t>
            </a:r>
          </a:p>
        </p:txBody>
      </p:sp>
      <p:sp>
        <p:nvSpPr>
          <p:cNvPr id="36" name="Text Placeholder 24">
            <a:extLst>
              <a:ext uri="{FF2B5EF4-FFF2-40B4-BE49-F238E27FC236}">
                <a16:creationId xmlns:a16="http://schemas.microsoft.com/office/drawing/2014/main" id="{65806C46-79E5-18E0-46A1-54BC54AB92F2}"/>
              </a:ext>
            </a:extLst>
          </p:cNvPr>
          <p:cNvSpPr>
            <a:spLocks noGrp="1"/>
          </p:cNvSpPr>
          <p:nvPr>
            <p:ph type="body" sz="quarter" idx="17" hasCustomPrompt="1"/>
          </p:nvPr>
        </p:nvSpPr>
        <p:spPr>
          <a:xfrm>
            <a:off x="3771502" y="2011313"/>
            <a:ext cx="2387071" cy="442912"/>
          </a:xfrm>
          <a:prstGeom prst="rect">
            <a:avLst/>
          </a:prstGeom>
        </p:spPr>
        <p:txBody>
          <a:bodyPr/>
          <a:lstStyle>
            <a:lvl1pPr>
              <a:buFont typeface="Arial" panose="020B0604020202020204" pitchFamily="34" charset="0"/>
              <a:buChar char="•"/>
              <a:defRPr sz="1300">
                <a:solidFill>
                  <a:srgbClr val="002060"/>
                </a:solidFill>
                <a:latin typeface="Comic Sans MS" panose="030F0702030302020204" pitchFamily="66" charset="0"/>
              </a:defRPr>
            </a:lvl1pPr>
          </a:lstStyle>
          <a:p>
            <a:pPr lvl="0"/>
            <a:r>
              <a:rPr lang="en-GB"/>
              <a:t>Click to add bullet points</a:t>
            </a:r>
          </a:p>
        </p:txBody>
      </p:sp>
      <p:sp>
        <p:nvSpPr>
          <p:cNvPr id="17" name="TextBox 16">
            <a:extLst>
              <a:ext uri="{FF2B5EF4-FFF2-40B4-BE49-F238E27FC236}">
                <a16:creationId xmlns:a16="http://schemas.microsoft.com/office/drawing/2014/main" id="{5AFE6FAA-80A6-9314-7457-E0098041B15F}"/>
              </a:ext>
            </a:extLst>
          </p:cNvPr>
          <p:cNvSpPr txBox="1"/>
          <p:nvPr userDrawn="1"/>
        </p:nvSpPr>
        <p:spPr>
          <a:xfrm>
            <a:off x="342239" y="5730499"/>
            <a:ext cx="1501378"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Career Path</a:t>
            </a:r>
          </a:p>
        </p:txBody>
      </p:sp>
      <p:sp>
        <p:nvSpPr>
          <p:cNvPr id="47" name="TextBox 46">
            <a:extLst>
              <a:ext uri="{FF2B5EF4-FFF2-40B4-BE49-F238E27FC236}">
                <a16:creationId xmlns:a16="http://schemas.microsoft.com/office/drawing/2014/main" id="{23257776-B47A-C6CA-C312-80F6FB68F786}"/>
              </a:ext>
            </a:extLst>
          </p:cNvPr>
          <p:cNvSpPr txBox="1"/>
          <p:nvPr userDrawn="1"/>
        </p:nvSpPr>
        <p:spPr>
          <a:xfrm>
            <a:off x="821201" y="4159620"/>
            <a:ext cx="1719792" cy="317459"/>
          </a:xfrm>
          <a:prstGeom prst="rect">
            <a:avLst/>
          </a:prstGeom>
          <a:noFill/>
        </p:spPr>
        <p:txBody>
          <a:bodyPr wrap="square" rtlCol="0">
            <a:spAutoFit/>
          </a:bodyPr>
          <a:lstStyle/>
          <a:p>
            <a:pPr algn="ctr"/>
            <a:r>
              <a:rPr lang="en-GB" sz="1463" dirty="0">
                <a:solidFill>
                  <a:srgbClr val="002060"/>
                </a:solidFill>
                <a:latin typeface="Comic Sans MS" panose="030F0702030302020204" pitchFamily="66" charset="0"/>
              </a:rPr>
              <a:t>Average Salary</a:t>
            </a:r>
          </a:p>
        </p:txBody>
      </p:sp>
      <p:sp>
        <p:nvSpPr>
          <p:cNvPr id="48" name="Text Placeholder 24">
            <a:extLst>
              <a:ext uri="{FF2B5EF4-FFF2-40B4-BE49-F238E27FC236}">
                <a16:creationId xmlns:a16="http://schemas.microsoft.com/office/drawing/2014/main" id="{6CC3A3AC-827F-91D2-A57D-E5D6D0DAE70D}"/>
              </a:ext>
            </a:extLst>
          </p:cNvPr>
          <p:cNvSpPr>
            <a:spLocks noGrp="1"/>
          </p:cNvSpPr>
          <p:nvPr>
            <p:ph type="body" sz="quarter" idx="20" hasCustomPrompt="1"/>
          </p:nvPr>
        </p:nvSpPr>
        <p:spPr>
          <a:xfrm>
            <a:off x="509176" y="4604845"/>
            <a:ext cx="2387071" cy="442912"/>
          </a:xfrm>
          <a:prstGeom prst="rect">
            <a:avLst/>
          </a:prstGeom>
        </p:spPr>
        <p:txBody>
          <a:bodyPr/>
          <a:lstStyle>
            <a:lvl1pPr algn="ctr">
              <a:buFont typeface="Arial" panose="020B0604020202020204" pitchFamily="34" charset="0"/>
              <a:buNone/>
              <a:defRPr sz="1300">
                <a:solidFill>
                  <a:srgbClr val="002060"/>
                </a:solidFill>
                <a:latin typeface="Comic Sans MS" panose="030F0702030302020204" pitchFamily="66" charset="0"/>
              </a:defRPr>
            </a:lvl1pPr>
          </a:lstStyle>
          <a:p>
            <a:pPr lvl="0"/>
            <a:r>
              <a:rPr lang="en-GB"/>
              <a:t>Click to add salary</a:t>
            </a:r>
          </a:p>
        </p:txBody>
      </p:sp>
      <p:sp>
        <p:nvSpPr>
          <p:cNvPr id="3" name="Rectangle: Rounded Corners 2">
            <a:extLst>
              <a:ext uri="{FF2B5EF4-FFF2-40B4-BE49-F238E27FC236}">
                <a16:creationId xmlns:a16="http://schemas.microsoft.com/office/drawing/2014/main" id="{65C11AA6-7CD9-74D5-2499-E00BF8393066}"/>
              </a:ext>
            </a:extLst>
          </p:cNvPr>
          <p:cNvSpPr/>
          <p:nvPr userDrawn="1"/>
        </p:nvSpPr>
        <p:spPr>
          <a:xfrm>
            <a:off x="2004846" y="5537805"/>
            <a:ext cx="7502593" cy="851055"/>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463"/>
          </a:p>
        </p:txBody>
      </p:sp>
    </p:spTree>
    <p:extLst>
      <p:ext uri="{BB962C8B-B14F-4D97-AF65-F5344CB8AC3E}">
        <p14:creationId xmlns:p14="http://schemas.microsoft.com/office/powerpoint/2010/main" val="15188634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6.xml"/><Relationship Id="rId2" Type="http://schemas.openxmlformats.org/officeDocument/2006/relationships/slideLayout" Target="../slideLayouts/slideLayout15.xml"/><Relationship Id="rId1" Type="http://schemas.openxmlformats.org/officeDocument/2006/relationships/slideLayout" Target="../slideLayouts/slideLayout14.xml"/><Relationship Id="rId5" Type="http://schemas.openxmlformats.org/officeDocument/2006/relationships/theme" Target="../theme/theme2.xml"/><Relationship Id="rId4" Type="http://schemas.openxmlformats.org/officeDocument/2006/relationships/slideLayout" Target="../slideLayouts/slideLayout17.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20.xml"/><Relationship Id="rId2" Type="http://schemas.openxmlformats.org/officeDocument/2006/relationships/slideLayout" Target="../slideLayouts/slideLayout19.xml"/><Relationship Id="rId1" Type="http://schemas.openxmlformats.org/officeDocument/2006/relationships/slideLayout" Target="../slideLayouts/slideLayout18.xml"/><Relationship Id="rId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theme" Target="../theme/theme4.xml"/><Relationship Id="rId3" Type="http://schemas.openxmlformats.org/officeDocument/2006/relationships/slideLayout" Target="../slideLayouts/slideLayout23.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0" Type="http://schemas.openxmlformats.org/officeDocument/2006/relationships/slideLayout" Target="../slideLayouts/slideLayout30.xml"/><Relationship Id="rId4" Type="http://schemas.openxmlformats.org/officeDocument/2006/relationships/slideLayout" Target="../slideLayouts/slideLayout24.xml"/><Relationship Id="rId9" Type="http://schemas.openxmlformats.org/officeDocument/2006/relationships/slideLayout" Target="../slideLayouts/slideLayout29.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0.xml"/><Relationship Id="rId13" Type="http://schemas.openxmlformats.org/officeDocument/2006/relationships/slideLayout" Target="../slideLayouts/slideLayout45.xml"/><Relationship Id="rId3" Type="http://schemas.openxmlformats.org/officeDocument/2006/relationships/slideLayout" Target="../slideLayouts/slideLayout35.xml"/><Relationship Id="rId7" Type="http://schemas.openxmlformats.org/officeDocument/2006/relationships/slideLayout" Target="../slideLayouts/slideLayout39.xml"/><Relationship Id="rId12" Type="http://schemas.openxmlformats.org/officeDocument/2006/relationships/slideLayout" Target="../slideLayouts/slideLayout44.xml"/><Relationship Id="rId17" Type="http://schemas.openxmlformats.org/officeDocument/2006/relationships/theme" Target="../theme/theme5.xml"/><Relationship Id="rId2" Type="http://schemas.openxmlformats.org/officeDocument/2006/relationships/slideLayout" Target="../slideLayouts/slideLayout34.xml"/><Relationship Id="rId16" Type="http://schemas.openxmlformats.org/officeDocument/2006/relationships/slideLayout" Target="../slideLayouts/slideLayout48.xml"/><Relationship Id="rId1" Type="http://schemas.openxmlformats.org/officeDocument/2006/relationships/slideLayout" Target="../slideLayouts/slideLayout33.xml"/><Relationship Id="rId6" Type="http://schemas.openxmlformats.org/officeDocument/2006/relationships/slideLayout" Target="../slideLayouts/slideLayout38.xml"/><Relationship Id="rId11" Type="http://schemas.openxmlformats.org/officeDocument/2006/relationships/slideLayout" Target="../slideLayouts/slideLayout43.xml"/><Relationship Id="rId5" Type="http://schemas.openxmlformats.org/officeDocument/2006/relationships/slideLayout" Target="../slideLayouts/slideLayout37.xml"/><Relationship Id="rId15" Type="http://schemas.openxmlformats.org/officeDocument/2006/relationships/slideLayout" Target="../slideLayouts/slideLayout47.xml"/><Relationship Id="rId10" Type="http://schemas.openxmlformats.org/officeDocument/2006/relationships/slideLayout" Target="../slideLayouts/slideLayout42.xml"/><Relationship Id="rId4" Type="http://schemas.openxmlformats.org/officeDocument/2006/relationships/slideLayout" Target="../slideLayouts/slideLayout36.xml"/><Relationship Id="rId9" Type="http://schemas.openxmlformats.org/officeDocument/2006/relationships/slideLayout" Target="../slideLayouts/slideLayout41.xml"/><Relationship Id="rId14" Type="http://schemas.openxmlformats.org/officeDocument/2006/relationships/slideLayout" Target="../slideLayouts/slideLayout4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31207846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30" r:id="rId11"/>
    <p:sldLayoutId id="2147483716" r:id="rId12"/>
    <p:sldLayoutId id="2147483717" r:id="rId13"/>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303505869"/>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6"/>
            <a:ext cx="8543925"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81038" y="6356351"/>
            <a:ext cx="2228850" cy="365125"/>
          </a:xfrm>
          <a:prstGeom prst="rect">
            <a:avLst/>
          </a:prstGeom>
        </p:spPr>
        <p:txBody>
          <a:bodyPr vert="horz" lIns="91440" tIns="45720" rIns="91440" bIns="45720" rtlCol="0" anchor="ctr"/>
          <a:lstStyle>
            <a:lvl1pPr algn="l">
              <a:defRPr sz="975">
                <a:solidFill>
                  <a:schemeClr val="tx1">
                    <a:tint val="75000"/>
                  </a:schemeClr>
                </a:solidFill>
              </a:defRPr>
            </a:lvl1pPr>
          </a:lstStyle>
          <a:p>
            <a:fld id="{B4240125-E44C-4956-8FAB-C26CF314FD88}" type="datetimeFigureOut">
              <a:rPr lang="en-GB" smtClean="0"/>
              <a:t>06/09/2026</a:t>
            </a:fld>
            <a:endParaRPr lang="en-GB"/>
          </a:p>
        </p:txBody>
      </p:sp>
      <p:sp>
        <p:nvSpPr>
          <p:cNvPr id="5" name="Footer Placeholder 4"/>
          <p:cNvSpPr>
            <a:spLocks noGrp="1"/>
          </p:cNvSpPr>
          <p:nvPr>
            <p:ph type="ftr" sz="quarter" idx="3"/>
          </p:nvPr>
        </p:nvSpPr>
        <p:spPr>
          <a:xfrm>
            <a:off x="3281363" y="6356351"/>
            <a:ext cx="3343275" cy="365125"/>
          </a:xfrm>
          <a:prstGeom prst="rect">
            <a:avLst/>
          </a:prstGeom>
        </p:spPr>
        <p:txBody>
          <a:bodyPr vert="horz" lIns="91440" tIns="45720" rIns="91440" bIns="45720" rtlCol="0" anchor="ctr"/>
          <a:lstStyle>
            <a:lvl1pPr algn="ctr">
              <a:defRPr sz="975">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996113" y="6356351"/>
            <a:ext cx="2228850" cy="365125"/>
          </a:xfrm>
          <a:prstGeom prst="rect">
            <a:avLst/>
          </a:prstGeom>
        </p:spPr>
        <p:txBody>
          <a:bodyPr vert="horz" lIns="91440" tIns="45720" rIns="91440" bIns="45720" rtlCol="0" anchor="ctr"/>
          <a:lstStyle>
            <a:lvl1pPr algn="r">
              <a:defRPr sz="975">
                <a:solidFill>
                  <a:schemeClr val="tx1">
                    <a:tint val="75000"/>
                  </a:schemeClr>
                </a:solidFill>
              </a:defRPr>
            </a:lvl1pPr>
          </a:lstStyle>
          <a:p>
            <a:fld id="{BB2FEAA4-950A-4EE0-A8B2-306E83891A1B}" type="slidenum">
              <a:rPr lang="en-GB" smtClean="0"/>
              <a:t>‹#›</a:t>
            </a:fld>
            <a:endParaRPr lang="en-GB"/>
          </a:p>
        </p:txBody>
      </p:sp>
    </p:spTree>
    <p:extLst>
      <p:ext uri="{BB962C8B-B14F-4D97-AF65-F5344CB8AC3E}">
        <p14:creationId xmlns:p14="http://schemas.microsoft.com/office/powerpoint/2010/main" val="2162454454"/>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Lst>
  <p:txStyles>
    <p:titleStyle>
      <a:lvl1pPr algn="l" defTabSz="742950"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8" indent="-185738" algn="l" defTabSz="742950"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213" indent="-185738" algn="l" defTabSz="742950"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88" indent="-185738" algn="l" defTabSz="742950"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6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11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8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6063"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538" indent="-185738" algn="l" defTabSz="742950"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50" rtl="0" eaLnBrk="1" latinLnBrk="0" hangingPunct="1">
        <a:defRPr sz="1463" kern="1200">
          <a:solidFill>
            <a:schemeClr val="tx1"/>
          </a:solidFill>
          <a:latin typeface="+mn-lt"/>
          <a:ea typeface="+mn-ea"/>
          <a:cs typeface="+mn-cs"/>
        </a:defRPr>
      </a:lvl1pPr>
      <a:lvl2pPr marL="371475" algn="l" defTabSz="742950" rtl="0" eaLnBrk="1" latinLnBrk="0" hangingPunct="1">
        <a:defRPr sz="1463" kern="1200">
          <a:solidFill>
            <a:schemeClr val="tx1"/>
          </a:solidFill>
          <a:latin typeface="+mn-lt"/>
          <a:ea typeface="+mn-ea"/>
          <a:cs typeface="+mn-cs"/>
        </a:defRPr>
      </a:lvl2pPr>
      <a:lvl3pPr marL="742950" algn="l" defTabSz="742950" rtl="0" eaLnBrk="1" latinLnBrk="0" hangingPunct="1">
        <a:defRPr sz="1463" kern="1200">
          <a:solidFill>
            <a:schemeClr val="tx1"/>
          </a:solidFill>
          <a:latin typeface="+mn-lt"/>
          <a:ea typeface="+mn-ea"/>
          <a:cs typeface="+mn-cs"/>
        </a:defRPr>
      </a:lvl3pPr>
      <a:lvl4pPr marL="1114425" algn="l" defTabSz="742950" rtl="0" eaLnBrk="1" latinLnBrk="0" hangingPunct="1">
        <a:defRPr sz="1463" kern="1200">
          <a:solidFill>
            <a:schemeClr val="tx1"/>
          </a:solidFill>
          <a:latin typeface="+mn-lt"/>
          <a:ea typeface="+mn-ea"/>
          <a:cs typeface="+mn-cs"/>
        </a:defRPr>
      </a:lvl4pPr>
      <a:lvl5pPr marL="1485900" algn="l" defTabSz="742950" rtl="0" eaLnBrk="1" latinLnBrk="0" hangingPunct="1">
        <a:defRPr sz="1463" kern="1200">
          <a:solidFill>
            <a:schemeClr val="tx1"/>
          </a:solidFill>
          <a:latin typeface="+mn-lt"/>
          <a:ea typeface="+mn-ea"/>
          <a:cs typeface="+mn-cs"/>
        </a:defRPr>
      </a:lvl5pPr>
      <a:lvl6pPr marL="1857375" algn="l" defTabSz="742950" rtl="0" eaLnBrk="1" latinLnBrk="0" hangingPunct="1">
        <a:defRPr sz="1463" kern="1200">
          <a:solidFill>
            <a:schemeClr val="tx1"/>
          </a:solidFill>
          <a:latin typeface="+mn-lt"/>
          <a:ea typeface="+mn-ea"/>
          <a:cs typeface="+mn-cs"/>
        </a:defRPr>
      </a:lvl6pPr>
      <a:lvl7pPr marL="2228850" algn="l" defTabSz="742950" rtl="0" eaLnBrk="1" latinLnBrk="0" hangingPunct="1">
        <a:defRPr sz="1463" kern="1200">
          <a:solidFill>
            <a:schemeClr val="tx1"/>
          </a:solidFill>
          <a:latin typeface="+mn-lt"/>
          <a:ea typeface="+mn-ea"/>
          <a:cs typeface="+mn-cs"/>
        </a:defRPr>
      </a:lvl7pPr>
      <a:lvl8pPr marL="2600325" algn="l" defTabSz="742950" rtl="0" eaLnBrk="1" latinLnBrk="0" hangingPunct="1">
        <a:defRPr sz="1463" kern="1200">
          <a:solidFill>
            <a:schemeClr val="tx1"/>
          </a:solidFill>
          <a:latin typeface="+mn-lt"/>
          <a:ea typeface="+mn-ea"/>
          <a:cs typeface="+mn-cs"/>
        </a:defRPr>
      </a:lvl8pPr>
      <a:lvl9pPr marL="2971800" algn="l" defTabSz="742950" rtl="0" eaLnBrk="1" latinLnBrk="0" hangingPunct="1">
        <a:defRPr sz="1463"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764DE79-268F-4C1A-8933-263129D2AF90}" type="datetimeFigureOut">
              <a:rPr lang="en-US" smtClean="0"/>
              <a:t>9/6/2026</a:t>
            </a:fld>
            <a:endParaRPr lang="en-US" dirty="0"/>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2613438634"/>
      </p:ext>
    </p:extLst>
  </p:cSld>
  <p:clrMap bg1="lt1" tx1="dk1" bg2="lt2" tx2="dk2" accent1="accent1" accent2="accent2" accent3="accent3" accent4="accent4" accent5="accent5" accent6="accent6" hlink="hlink" folHlink="folHlink"/>
  <p:sldLayoutIdLst>
    <p:sldLayoutId id="2147483754" r:id="rId1"/>
    <p:sldLayoutId id="2147483755" r:id="rId2"/>
    <p:sldLayoutId id="2147483756" r:id="rId3"/>
    <p:sldLayoutId id="2147483757" r:id="rId4"/>
    <p:sldLayoutId id="2147483758" r:id="rId5"/>
    <p:sldLayoutId id="2147483759" r:id="rId6"/>
    <p:sldLayoutId id="2147483760" r:id="rId7"/>
    <p:sldLayoutId id="2147483761" r:id="rId8"/>
    <p:sldLayoutId id="2147483762" r:id="rId9"/>
    <p:sldLayoutId id="2147483763" r:id="rId10"/>
    <p:sldLayoutId id="2147483764" r:id="rId11"/>
    <p:sldLayoutId id="214748376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05780236"/>
      </p:ext>
    </p:extLst>
  </p:cSld>
  <p:clrMap bg1="lt1" tx1="dk1" bg2="lt2" tx2="dk2" accent1="accent1" accent2="accent2" accent3="accent3" accent4="accent4" accent5="accent5" accent6="accent6" hlink="hlink" folHlink="folHlink"/>
  <p:sldLayoutIdLst>
    <p:sldLayoutId id="2147483768" r:id="rId1"/>
    <p:sldLayoutId id="2147483769" r:id="rId2"/>
    <p:sldLayoutId id="2147483770" r:id="rId3"/>
    <p:sldLayoutId id="2147483771" r:id="rId4"/>
    <p:sldLayoutId id="2147483772" r:id="rId5"/>
    <p:sldLayoutId id="2147483773" r:id="rId6"/>
    <p:sldLayoutId id="2147483774" r:id="rId7"/>
    <p:sldLayoutId id="2147483775" r:id="rId8"/>
    <p:sldLayoutId id="2147483776" r:id="rId9"/>
    <p:sldLayoutId id="2147483777" r:id="rId10"/>
    <p:sldLayoutId id="2147483778" r:id="rId11"/>
    <p:sldLayoutId id="2147483779" r:id="rId12"/>
    <p:sldLayoutId id="2147483780" r:id="rId13"/>
    <p:sldLayoutId id="2147483781" r:id="rId14"/>
    <p:sldLayoutId id="2147483782" r:id="rId15"/>
    <p:sldLayoutId id="2147483783" r:id="rId16"/>
  </p:sldLayoutIdLst>
  <p:txStyles>
    <p:titleStyle>
      <a:lvl1pPr algn="l" defTabSz="742928" rtl="0" eaLnBrk="1" latinLnBrk="0" hangingPunct="1">
        <a:lnSpc>
          <a:spcPct val="90000"/>
        </a:lnSpc>
        <a:spcBef>
          <a:spcPct val="0"/>
        </a:spcBef>
        <a:buNone/>
        <a:defRPr sz="3575" kern="1200">
          <a:solidFill>
            <a:schemeClr val="tx1"/>
          </a:solidFill>
          <a:latin typeface="+mj-lt"/>
          <a:ea typeface="+mj-ea"/>
          <a:cs typeface="+mj-cs"/>
        </a:defRPr>
      </a:lvl1pPr>
    </p:titleStyle>
    <p:bodyStyle>
      <a:lvl1pPr marL="185733" indent="-185733" algn="l" defTabSz="742928" rtl="0" eaLnBrk="1" latinLnBrk="0" hangingPunct="1">
        <a:lnSpc>
          <a:spcPct val="90000"/>
        </a:lnSpc>
        <a:spcBef>
          <a:spcPts val="813"/>
        </a:spcBef>
        <a:buFont typeface="Arial" panose="020B0604020202020204" pitchFamily="34" charset="0"/>
        <a:buChar char="•"/>
        <a:defRPr sz="227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p:bodyStyle>
    <p:otherStyle>
      <a:defPPr>
        <a:defRPr lang="en-US"/>
      </a:defPPr>
      <a:lvl1pPr marL="0" algn="l" defTabSz="742928" rtl="0" eaLnBrk="1" latinLnBrk="0" hangingPunct="1">
        <a:defRPr sz="1463" kern="1200">
          <a:solidFill>
            <a:schemeClr val="tx1"/>
          </a:solidFill>
          <a:latin typeface="+mn-lt"/>
          <a:ea typeface="+mn-ea"/>
          <a:cs typeface="+mn-cs"/>
        </a:defRPr>
      </a:lvl1pPr>
      <a:lvl2pPr marL="371464" algn="l" defTabSz="742928" rtl="0" eaLnBrk="1" latinLnBrk="0" hangingPunct="1">
        <a:defRPr sz="1463" kern="1200">
          <a:solidFill>
            <a:schemeClr val="tx1"/>
          </a:solidFill>
          <a:latin typeface="+mn-lt"/>
          <a:ea typeface="+mn-ea"/>
          <a:cs typeface="+mn-cs"/>
        </a:defRPr>
      </a:lvl2pPr>
      <a:lvl3pPr marL="742928" algn="l" defTabSz="742928" rtl="0" eaLnBrk="1" latinLnBrk="0" hangingPunct="1">
        <a:defRPr sz="1463" kern="1200">
          <a:solidFill>
            <a:schemeClr val="tx1"/>
          </a:solidFill>
          <a:latin typeface="+mn-lt"/>
          <a:ea typeface="+mn-ea"/>
          <a:cs typeface="+mn-cs"/>
        </a:defRPr>
      </a:lvl3pPr>
      <a:lvl4pPr marL="1114393" algn="l" defTabSz="742928" rtl="0" eaLnBrk="1" latinLnBrk="0" hangingPunct="1">
        <a:defRPr sz="1463" kern="1200">
          <a:solidFill>
            <a:schemeClr val="tx1"/>
          </a:solidFill>
          <a:latin typeface="+mn-lt"/>
          <a:ea typeface="+mn-ea"/>
          <a:cs typeface="+mn-cs"/>
        </a:defRPr>
      </a:lvl4pPr>
      <a:lvl5pPr marL="1485856" algn="l" defTabSz="742928" rtl="0" eaLnBrk="1" latinLnBrk="0" hangingPunct="1">
        <a:defRPr sz="1463" kern="1200">
          <a:solidFill>
            <a:schemeClr val="tx1"/>
          </a:solidFill>
          <a:latin typeface="+mn-lt"/>
          <a:ea typeface="+mn-ea"/>
          <a:cs typeface="+mn-cs"/>
        </a:defRPr>
      </a:lvl5pPr>
      <a:lvl6pPr marL="1857321" algn="l" defTabSz="742928" rtl="0" eaLnBrk="1" latinLnBrk="0" hangingPunct="1">
        <a:defRPr sz="1463" kern="1200">
          <a:solidFill>
            <a:schemeClr val="tx1"/>
          </a:solidFill>
          <a:latin typeface="+mn-lt"/>
          <a:ea typeface="+mn-ea"/>
          <a:cs typeface="+mn-cs"/>
        </a:defRPr>
      </a:lvl6pPr>
      <a:lvl7pPr marL="2228784" algn="l" defTabSz="742928" rtl="0" eaLnBrk="1" latinLnBrk="0" hangingPunct="1">
        <a:defRPr sz="1463" kern="1200">
          <a:solidFill>
            <a:schemeClr val="tx1"/>
          </a:solidFill>
          <a:latin typeface="+mn-lt"/>
          <a:ea typeface="+mn-ea"/>
          <a:cs typeface="+mn-cs"/>
        </a:defRPr>
      </a:lvl7pPr>
      <a:lvl8pPr marL="2600249" algn="l" defTabSz="742928" rtl="0" eaLnBrk="1" latinLnBrk="0" hangingPunct="1">
        <a:defRPr sz="1463" kern="1200">
          <a:solidFill>
            <a:schemeClr val="tx1"/>
          </a:solidFill>
          <a:latin typeface="+mn-lt"/>
          <a:ea typeface="+mn-ea"/>
          <a:cs typeface="+mn-cs"/>
        </a:defRPr>
      </a:lvl8pPr>
      <a:lvl9pPr marL="2971713" algn="l" defTabSz="742928" rtl="0" eaLnBrk="1" latinLnBrk="0" hangingPunct="1">
        <a:defRPr sz="1463"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48.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1.pn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2.pn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3.pn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4.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25.pn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32.xml"/><Relationship Id="rId4" Type="http://schemas.openxmlformats.org/officeDocument/2006/relationships/image" Target="../media/image27.pn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32.xml"/></Relationships>
</file>

<file path=ppt/slides/_rels/slide1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10.xml"/></Relationships>
</file>

<file path=ppt/slides/_rels/slide19.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20.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0.xml"/></Relationships>
</file>

<file path=ppt/slides/_rels/slide2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2DAA284-83CD-4A3C-7232-FE249C5AB29B}"/>
              </a:ext>
            </a:extLst>
          </p:cNvPr>
          <p:cNvSpPr>
            <a:spLocks noGrp="1"/>
          </p:cNvSpPr>
          <p:nvPr>
            <p:ph type="body" sz="quarter" idx="11"/>
          </p:nvPr>
        </p:nvSpPr>
        <p:spPr/>
        <p:txBody>
          <a:bodyPr lIns="74295" tIns="37148" rIns="74295" bIns="37148" anchor="t"/>
          <a:lstStyle/>
          <a:p>
            <a:pPr marL="185222" indent="-185222"/>
            <a:r>
              <a:rPr lang="en-GB">
                <a:latin typeface="Comic Sans MS"/>
              </a:rPr>
              <a:t>Research &amp; Development Manager</a:t>
            </a:r>
            <a:endParaRPr lang="en-GB"/>
          </a:p>
        </p:txBody>
      </p:sp>
      <p:sp>
        <p:nvSpPr>
          <p:cNvPr id="4" name="Text Placeholder 3">
            <a:extLst>
              <a:ext uri="{FF2B5EF4-FFF2-40B4-BE49-F238E27FC236}">
                <a16:creationId xmlns:a16="http://schemas.microsoft.com/office/drawing/2014/main" id="{60822E50-0D80-DB30-C2E2-265E30FB16AF}"/>
              </a:ext>
            </a:extLst>
          </p:cNvPr>
          <p:cNvSpPr>
            <a:spLocks noGrp="1"/>
          </p:cNvSpPr>
          <p:nvPr>
            <p:ph type="body" sz="quarter" idx="16"/>
          </p:nvPr>
        </p:nvSpPr>
        <p:spPr>
          <a:xfrm>
            <a:off x="6978914" y="2142579"/>
            <a:ext cx="2387071" cy="2584518"/>
          </a:xfrm>
        </p:spPr>
        <p:txBody>
          <a:bodyPr lIns="74295" tIns="37148" rIns="74295" bIns="37148" anchor="t"/>
          <a:lstStyle/>
          <a:p>
            <a:pPr marL="185222" indent="-185222"/>
            <a:r>
              <a:rPr lang="en-GB">
                <a:latin typeface="Comic Sans MS"/>
              </a:rPr>
              <a:t>Budgeting and forecasting</a:t>
            </a:r>
            <a:endParaRPr lang="en-GB" err="1"/>
          </a:p>
          <a:p>
            <a:pPr marL="185222" indent="-185222"/>
            <a:r>
              <a:rPr lang="en-GB">
                <a:latin typeface="Comic Sans MS"/>
              </a:rPr>
              <a:t>Modelling Systems</a:t>
            </a:r>
          </a:p>
          <a:p>
            <a:pPr marL="185222" indent="-185222"/>
            <a:r>
              <a:rPr lang="en-GB">
                <a:latin typeface="Comic Sans MS"/>
              </a:rPr>
              <a:t>Heat &amp; Mass processes</a:t>
            </a:r>
          </a:p>
          <a:p>
            <a:pPr marL="185222" indent="-185222"/>
            <a:r>
              <a:rPr lang="en-GB">
                <a:latin typeface="Comic Sans MS"/>
              </a:rPr>
              <a:t>Thermal design</a:t>
            </a:r>
          </a:p>
          <a:p>
            <a:pPr marL="185222" indent="-185222"/>
            <a:r>
              <a:rPr lang="en-GB">
                <a:latin typeface="Comic Sans MS"/>
              </a:rPr>
              <a:t>Business evaluations (investments, returns, paybacks)</a:t>
            </a:r>
          </a:p>
          <a:p>
            <a:pPr marL="185222" indent="-185222"/>
            <a:r>
              <a:rPr lang="en-GB">
                <a:latin typeface="Comic Sans MS"/>
              </a:rPr>
              <a:t>Analysis of statistical results</a:t>
            </a:r>
            <a:endParaRPr lang="en-GB"/>
          </a:p>
        </p:txBody>
      </p:sp>
      <p:sp>
        <p:nvSpPr>
          <p:cNvPr id="5" name="Text Placeholder 4">
            <a:extLst>
              <a:ext uri="{FF2B5EF4-FFF2-40B4-BE49-F238E27FC236}">
                <a16:creationId xmlns:a16="http://schemas.microsoft.com/office/drawing/2014/main" id="{F850579E-8A63-8997-F6F6-FD8A72D9047C}"/>
              </a:ext>
            </a:extLst>
          </p:cNvPr>
          <p:cNvSpPr>
            <a:spLocks noGrp="1"/>
          </p:cNvSpPr>
          <p:nvPr>
            <p:ph type="body" sz="quarter" idx="17"/>
          </p:nvPr>
        </p:nvSpPr>
        <p:spPr>
          <a:xfrm>
            <a:off x="3834463" y="2256143"/>
            <a:ext cx="2324109" cy="1440710"/>
          </a:xfrm>
        </p:spPr>
        <p:txBody>
          <a:bodyPr lIns="74295" tIns="37148" rIns="74295" bIns="37148" anchor="t"/>
          <a:lstStyle/>
          <a:p>
            <a:pPr marL="185222" indent="-185222"/>
            <a:r>
              <a:rPr lang="en-GB" dirty="0">
                <a:latin typeface="Comic Sans MS"/>
              </a:rPr>
              <a:t>Make healthier products and process for consumers</a:t>
            </a:r>
          </a:p>
          <a:p>
            <a:pPr marL="185222" indent="-185222"/>
            <a:endParaRPr lang="en-GB" dirty="0"/>
          </a:p>
          <a:p>
            <a:pPr marL="185222" indent="-185222"/>
            <a:r>
              <a:rPr lang="en-GB" dirty="0">
                <a:latin typeface="Comic Sans MS"/>
              </a:rPr>
              <a:t>Travel</a:t>
            </a:r>
          </a:p>
        </p:txBody>
      </p:sp>
      <p:sp>
        <p:nvSpPr>
          <p:cNvPr id="6" name="Text Placeholder 5">
            <a:extLst>
              <a:ext uri="{FF2B5EF4-FFF2-40B4-BE49-F238E27FC236}">
                <a16:creationId xmlns:a16="http://schemas.microsoft.com/office/drawing/2014/main" id="{A01888C3-A8AD-7F2B-A26A-C0C181962580}"/>
              </a:ext>
            </a:extLst>
          </p:cNvPr>
          <p:cNvSpPr>
            <a:spLocks noGrp="1"/>
          </p:cNvSpPr>
          <p:nvPr>
            <p:ph type="body" sz="quarter" idx="4294967295"/>
          </p:nvPr>
        </p:nvSpPr>
        <p:spPr>
          <a:xfrm>
            <a:off x="2053598" y="5825621"/>
            <a:ext cx="756971" cy="259946"/>
          </a:xfrm>
          <a:prstGeom prst="rect">
            <a:avLst/>
          </a:prstGeom>
        </p:spPr>
        <p:txBody>
          <a:bodyPr lIns="74295" tIns="37148" rIns="74295" bIns="37148" anchor="t"/>
          <a:lstStyle/>
          <a:p>
            <a:pPr marL="0" indent="0">
              <a:buNone/>
            </a:pPr>
            <a:r>
              <a:rPr lang="en-GB" sz="1463" dirty="0">
                <a:solidFill>
                  <a:srgbClr val="002060"/>
                </a:solidFill>
                <a:latin typeface="Comic Sans MS"/>
              </a:rPr>
              <a:t>GCSEs</a:t>
            </a:r>
            <a:endParaRPr lang="en-GB" sz="1463" dirty="0">
              <a:solidFill>
                <a:srgbClr val="002060"/>
              </a:solidFill>
            </a:endParaRPr>
          </a:p>
        </p:txBody>
      </p:sp>
      <p:sp>
        <p:nvSpPr>
          <p:cNvPr id="7" name="Text Placeholder 6">
            <a:extLst>
              <a:ext uri="{FF2B5EF4-FFF2-40B4-BE49-F238E27FC236}">
                <a16:creationId xmlns:a16="http://schemas.microsoft.com/office/drawing/2014/main" id="{82F58B5B-AB3C-9C12-CDE0-5C03C84518EC}"/>
              </a:ext>
            </a:extLst>
          </p:cNvPr>
          <p:cNvSpPr>
            <a:spLocks noGrp="1"/>
          </p:cNvSpPr>
          <p:nvPr>
            <p:ph type="body" sz="quarter" idx="4294967295"/>
          </p:nvPr>
        </p:nvSpPr>
        <p:spPr>
          <a:xfrm>
            <a:off x="3062594" y="5631918"/>
            <a:ext cx="1890406" cy="690167"/>
          </a:xfrm>
          <a:prstGeom prst="rect">
            <a:avLst/>
          </a:prstGeom>
        </p:spPr>
        <p:txBody>
          <a:bodyPr lIns="74295" tIns="37148" rIns="74295" bIns="37148" anchor="t"/>
          <a:lstStyle/>
          <a:p>
            <a:pPr marL="0" indent="0">
              <a:buNone/>
            </a:pPr>
            <a:r>
              <a:rPr lang="en-GB" sz="1463" dirty="0">
                <a:solidFill>
                  <a:srgbClr val="002060"/>
                </a:solidFill>
                <a:latin typeface="Comic Sans MS"/>
              </a:rPr>
              <a:t>A-levels (maths, further maths, chemistry, physics)</a:t>
            </a:r>
            <a:endParaRPr lang="en-GB" sz="1463" dirty="0">
              <a:solidFill>
                <a:srgbClr val="002060"/>
              </a:solidFill>
            </a:endParaRPr>
          </a:p>
        </p:txBody>
      </p:sp>
      <p:sp>
        <p:nvSpPr>
          <p:cNvPr id="8" name="Text Placeholder 7">
            <a:extLst>
              <a:ext uri="{FF2B5EF4-FFF2-40B4-BE49-F238E27FC236}">
                <a16:creationId xmlns:a16="http://schemas.microsoft.com/office/drawing/2014/main" id="{34251417-FDC7-AA04-6DCD-43E504F39501}"/>
              </a:ext>
            </a:extLst>
          </p:cNvPr>
          <p:cNvSpPr>
            <a:spLocks noGrp="1"/>
          </p:cNvSpPr>
          <p:nvPr>
            <p:ph type="body" sz="quarter" idx="4294967295"/>
          </p:nvPr>
        </p:nvSpPr>
        <p:spPr>
          <a:xfrm>
            <a:off x="5145125" y="5623193"/>
            <a:ext cx="2183889" cy="690167"/>
          </a:xfrm>
          <a:prstGeom prst="rect">
            <a:avLst/>
          </a:prstGeom>
        </p:spPr>
        <p:txBody>
          <a:bodyPr lIns="74295" tIns="37148" rIns="74295" bIns="37148" anchor="t"/>
          <a:lstStyle/>
          <a:p>
            <a:pPr marL="0" indent="0">
              <a:buNone/>
            </a:pPr>
            <a:r>
              <a:rPr lang="en-GB" sz="1463" dirty="0">
                <a:solidFill>
                  <a:srgbClr val="002060"/>
                </a:solidFill>
                <a:latin typeface="Comic Sans MS"/>
              </a:rPr>
              <a:t>Masters Degree in Chemical Engineering (Cambridge)</a:t>
            </a:r>
            <a:endParaRPr lang="en-GB" sz="1463" dirty="0">
              <a:solidFill>
                <a:srgbClr val="002060"/>
              </a:solidFill>
            </a:endParaRPr>
          </a:p>
        </p:txBody>
      </p:sp>
      <p:sp>
        <p:nvSpPr>
          <p:cNvPr id="9" name="Text Placeholder 8">
            <a:extLst>
              <a:ext uri="{FF2B5EF4-FFF2-40B4-BE49-F238E27FC236}">
                <a16:creationId xmlns:a16="http://schemas.microsoft.com/office/drawing/2014/main" id="{4BF0F880-0ECA-0D78-9B6C-FCC64C3C56C3}"/>
              </a:ext>
            </a:extLst>
          </p:cNvPr>
          <p:cNvSpPr>
            <a:spLocks noGrp="1"/>
          </p:cNvSpPr>
          <p:nvPr>
            <p:ph type="body" sz="quarter" idx="4294967295"/>
          </p:nvPr>
        </p:nvSpPr>
        <p:spPr>
          <a:xfrm>
            <a:off x="7359365" y="5610510"/>
            <a:ext cx="2313256" cy="690167"/>
          </a:xfrm>
          <a:prstGeom prst="rect">
            <a:avLst/>
          </a:prstGeom>
        </p:spPr>
        <p:txBody>
          <a:bodyPr lIns="74295" tIns="37148" rIns="74295" bIns="37148" anchor="t"/>
          <a:lstStyle/>
          <a:p>
            <a:pPr marL="0" indent="0">
              <a:buNone/>
            </a:pPr>
            <a:r>
              <a:rPr lang="en-GB" sz="1463" dirty="0">
                <a:solidFill>
                  <a:srgbClr val="002060"/>
                </a:solidFill>
                <a:latin typeface="Comic Sans MS"/>
              </a:rPr>
              <a:t>30 years experience in food production research &amp; development</a:t>
            </a:r>
            <a:endParaRPr lang="en-GB" sz="1463" dirty="0">
              <a:solidFill>
                <a:srgbClr val="002060"/>
              </a:solidFill>
            </a:endParaRPr>
          </a:p>
        </p:txBody>
      </p:sp>
      <p:sp>
        <p:nvSpPr>
          <p:cNvPr id="10" name="Text Placeholder 9">
            <a:extLst>
              <a:ext uri="{FF2B5EF4-FFF2-40B4-BE49-F238E27FC236}">
                <a16:creationId xmlns:a16="http://schemas.microsoft.com/office/drawing/2014/main" id="{EE02FFAC-116D-6C69-99F6-AE372D1C89E1}"/>
              </a:ext>
            </a:extLst>
          </p:cNvPr>
          <p:cNvSpPr>
            <a:spLocks noGrp="1"/>
          </p:cNvSpPr>
          <p:nvPr>
            <p:ph type="body" sz="quarter" idx="20"/>
          </p:nvPr>
        </p:nvSpPr>
        <p:spPr/>
        <p:txBody>
          <a:bodyPr/>
          <a:lstStyle/>
          <a:p>
            <a:r>
              <a:rPr lang="en-GB" sz="1463" dirty="0"/>
              <a:t>£71, 571</a:t>
            </a:r>
          </a:p>
        </p:txBody>
      </p:sp>
      <p:cxnSp>
        <p:nvCxnSpPr>
          <p:cNvPr id="11" name="Straight Arrow Connector 10">
            <a:extLst>
              <a:ext uri="{FF2B5EF4-FFF2-40B4-BE49-F238E27FC236}">
                <a16:creationId xmlns:a16="http://schemas.microsoft.com/office/drawing/2014/main" id="{619CB2CB-ED74-C00E-1508-9B2568EFFE58}"/>
              </a:ext>
            </a:extLst>
          </p:cNvPr>
          <p:cNvCxnSpPr>
            <a:cxnSpLocks/>
          </p:cNvCxnSpPr>
          <p:nvPr/>
        </p:nvCxnSpPr>
        <p:spPr>
          <a:xfrm>
            <a:off x="2719747" y="5968276"/>
            <a:ext cx="357918"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a:extLst>
              <a:ext uri="{FF2B5EF4-FFF2-40B4-BE49-F238E27FC236}">
                <a16:creationId xmlns:a16="http://schemas.microsoft.com/office/drawing/2014/main" id="{2F800367-6742-D9F2-877A-8B2E488BC795}"/>
              </a:ext>
            </a:extLst>
          </p:cNvPr>
          <p:cNvCxnSpPr>
            <a:cxnSpLocks/>
          </p:cNvCxnSpPr>
          <p:nvPr/>
        </p:nvCxnSpPr>
        <p:spPr>
          <a:xfrm>
            <a:off x="4763722" y="5936598"/>
            <a:ext cx="357918"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F6F4267F-60B2-757F-0535-53A8DD605CFE}"/>
              </a:ext>
            </a:extLst>
          </p:cNvPr>
          <p:cNvCxnSpPr>
            <a:cxnSpLocks/>
          </p:cNvCxnSpPr>
          <p:nvPr/>
        </p:nvCxnSpPr>
        <p:spPr>
          <a:xfrm>
            <a:off x="7083844" y="5936598"/>
            <a:ext cx="357918" cy="0"/>
          </a:xfrm>
          <a:prstGeom prst="straightConnector1">
            <a:avLst/>
          </a:prstGeom>
          <a:ln>
            <a:solidFill>
              <a:srgbClr val="002060"/>
            </a:solidFill>
            <a:tailEnd type="triangle"/>
          </a:ln>
        </p:spPr>
        <p:style>
          <a:lnRef idx="1">
            <a:schemeClr val="accent1"/>
          </a:lnRef>
          <a:fillRef idx="0">
            <a:schemeClr val="accent1"/>
          </a:fillRef>
          <a:effectRef idx="0">
            <a:schemeClr val="accent1"/>
          </a:effectRef>
          <a:fontRef idx="minor">
            <a:schemeClr val="tx1"/>
          </a:fontRef>
        </p:style>
      </p:cxnSp>
      <p:pic>
        <p:nvPicPr>
          <p:cNvPr id="18" name="Picture 17">
            <a:extLst>
              <a:ext uri="{FF2B5EF4-FFF2-40B4-BE49-F238E27FC236}">
                <a16:creationId xmlns:a16="http://schemas.microsoft.com/office/drawing/2014/main" id="{DB67FD8C-A6B4-7090-5BCC-FB591ECC9D3F}"/>
              </a:ext>
            </a:extLst>
          </p:cNvPr>
          <p:cNvPicPr>
            <a:picLocks noChangeAspect="1"/>
          </p:cNvPicPr>
          <p:nvPr/>
        </p:nvPicPr>
        <p:blipFill>
          <a:blip r:embed="rId3"/>
          <a:srcRect l="166" r="23323"/>
          <a:stretch>
            <a:fillRect/>
          </a:stretch>
        </p:blipFill>
        <p:spPr>
          <a:xfrm>
            <a:off x="377925" y="1541211"/>
            <a:ext cx="2636197" cy="2321235"/>
          </a:xfrm>
          <a:prstGeom prst="roundRect">
            <a:avLst/>
          </a:prstGeom>
        </p:spPr>
      </p:pic>
    </p:spTree>
    <p:extLst>
      <p:ext uri="{BB962C8B-B14F-4D97-AF65-F5344CB8AC3E}">
        <p14:creationId xmlns:p14="http://schemas.microsoft.com/office/powerpoint/2010/main" val="34693063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59260" y="0"/>
            <a:ext cx="9446740" cy="750661"/>
          </a:xfrm>
        </p:spPr>
        <p:txBody>
          <a:bodyPr/>
          <a:lstStyle/>
          <a:p>
            <a:pPr algn="r"/>
            <a:r>
              <a:rPr lang="en-GB" sz="4000" b="1" dirty="0"/>
              <a:t>Where does money come from? </a:t>
            </a:r>
          </a:p>
        </p:txBody>
      </p:sp>
      <p:sp>
        <p:nvSpPr>
          <p:cNvPr id="7" name="Content Placeholder 6"/>
          <p:cNvSpPr>
            <a:spLocks noGrp="1"/>
          </p:cNvSpPr>
          <p:nvPr>
            <p:ph sz="quarter" idx="11"/>
          </p:nvPr>
        </p:nvSpPr>
        <p:spPr>
          <a:xfrm>
            <a:off x="189508" y="621204"/>
            <a:ext cx="9446739" cy="4654550"/>
          </a:xfrm>
        </p:spPr>
        <p:txBody>
          <a:bodyPr/>
          <a:lstStyle/>
          <a:p>
            <a:pPr marL="0" indent="0">
              <a:buNone/>
            </a:pPr>
            <a:r>
              <a:rPr lang="en-GB" sz="2800" dirty="0"/>
              <a:t>Discuss with your partner and </a:t>
            </a:r>
            <a:r>
              <a:rPr lang="en-GB" sz="2800" i="1" dirty="0"/>
              <a:t>estimate</a:t>
            </a:r>
            <a:r>
              <a:rPr lang="en-GB" sz="2800" dirty="0"/>
              <a:t> the following: </a:t>
            </a:r>
          </a:p>
          <a:p>
            <a:pPr marL="457200" indent="-457200">
              <a:buFont typeface="+mj-lt"/>
              <a:buAutoNum type="arabicPeriod"/>
            </a:pPr>
            <a:endParaRPr lang="en-GB" dirty="0"/>
          </a:p>
          <a:p>
            <a:pPr marL="457200" indent="-457200">
              <a:buAutoNum type="arabicPeriod"/>
            </a:pPr>
            <a:r>
              <a:rPr lang="en-GB" sz="2400" dirty="0"/>
              <a:t>The minimum amount per hour that people under the 18 years of age are legally entitled to earn during the 2023/24 tax year</a:t>
            </a:r>
          </a:p>
          <a:p>
            <a:pPr marL="457200" indent="-457200">
              <a:buFont typeface="+mj-lt"/>
              <a:buAutoNum type="arabicPeriod"/>
            </a:pPr>
            <a:endParaRPr lang="en-GB" sz="2400" dirty="0"/>
          </a:p>
          <a:p>
            <a:pPr marL="457200" indent="-457200">
              <a:buFont typeface="+mj-lt"/>
              <a:buAutoNum type="arabicPeriod"/>
            </a:pPr>
            <a:r>
              <a:rPr lang="en-GB" sz="2400" dirty="0"/>
              <a:t>The minimum amount per hour that people over 23 years of age are legally entitled to earn during the 2023/24 tax year</a:t>
            </a:r>
          </a:p>
          <a:p>
            <a:pPr marL="457200" indent="-457200">
              <a:buFont typeface="+mj-lt"/>
              <a:buAutoNum type="arabicPeriod"/>
            </a:pPr>
            <a:endParaRPr lang="en-GB" sz="2400" dirty="0"/>
          </a:p>
          <a:p>
            <a:pPr marL="457200" indent="-457200">
              <a:buFont typeface="+mj-lt"/>
              <a:buAutoNum type="arabicPeriod"/>
            </a:pPr>
            <a:r>
              <a:rPr lang="en-GB" sz="2400" dirty="0"/>
              <a:t>The full basic weekly state pension for the 2023/24 tax year </a:t>
            </a:r>
          </a:p>
          <a:p>
            <a:pPr marL="457200" indent="-457200">
              <a:buFont typeface="+mj-lt"/>
              <a:buAutoNum type="arabicPeriod"/>
            </a:pPr>
            <a:endParaRPr lang="en-GB" sz="2400" dirty="0"/>
          </a:p>
          <a:p>
            <a:pPr marL="457200" indent="-457200">
              <a:buFont typeface="+mj-lt"/>
              <a:buAutoNum type="arabicPeriod"/>
            </a:pPr>
            <a:r>
              <a:rPr lang="en-GB" sz="2400" dirty="0"/>
              <a:t>The current average UK annual salary</a:t>
            </a:r>
          </a:p>
          <a:p>
            <a:pPr marL="457200" indent="-457200">
              <a:buFont typeface="+mj-lt"/>
              <a:buAutoNum type="arabicPeriod"/>
            </a:pPr>
            <a:endParaRPr lang="en-GB" sz="2400" dirty="0"/>
          </a:p>
          <a:p>
            <a:pPr marL="457200" indent="-457200">
              <a:buFont typeface="+mj-lt"/>
              <a:buAutoNum type="arabicPeriod"/>
            </a:pPr>
            <a:r>
              <a:rPr lang="en-GB" sz="2400" dirty="0"/>
              <a:t>The average percentage difference between the salaries of men and women in the UK. </a:t>
            </a:r>
          </a:p>
        </p:txBody>
      </p:sp>
    </p:spTree>
    <p:extLst>
      <p:ext uri="{BB962C8B-B14F-4D97-AF65-F5344CB8AC3E}">
        <p14:creationId xmlns:p14="http://schemas.microsoft.com/office/powerpoint/2010/main" val="226490986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p:cNvSpPr>
            <a:spLocks noGrp="1"/>
          </p:cNvSpPr>
          <p:nvPr>
            <p:ph type="body" sz="quarter" idx="10"/>
          </p:nvPr>
        </p:nvSpPr>
        <p:spPr>
          <a:xfrm>
            <a:off x="459260" y="0"/>
            <a:ext cx="9446740" cy="750661"/>
          </a:xfrm>
        </p:spPr>
        <p:txBody>
          <a:bodyPr/>
          <a:lstStyle/>
          <a:p>
            <a:pPr algn="r"/>
            <a:r>
              <a:rPr lang="en-GB" sz="4000" b="1" dirty="0"/>
              <a:t>Where does money come from? </a:t>
            </a:r>
          </a:p>
        </p:txBody>
      </p:sp>
      <p:sp>
        <p:nvSpPr>
          <p:cNvPr id="7" name="Content Placeholder 6"/>
          <p:cNvSpPr>
            <a:spLocks noGrp="1"/>
          </p:cNvSpPr>
          <p:nvPr>
            <p:ph sz="quarter" idx="11"/>
          </p:nvPr>
        </p:nvSpPr>
        <p:spPr>
          <a:xfrm>
            <a:off x="221039" y="589673"/>
            <a:ext cx="9446739" cy="4654550"/>
          </a:xfrm>
        </p:spPr>
        <p:txBody>
          <a:bodyPr/>
          <a:lstStyle/>
          <a:p>
            <a:pPr marL="0" indent="0">
              <a:buNone/>
            </a:pPr>
            <a:r>
              <a:rPr lang="en-GB" sz="2800" dirty="0"/>
              <a:t>Discuss with your partner and </a:t>
            </a:r>
            <a:r>
              <a:rPr lang="en-GB" sz="2800" i="1" dirty="0"/>
              <a:t>estimate</a:t>
            </a:r>
            <a:r>
              <a:rPr lang="en-GB" sz="2800" dirty="0"/>
              <a:t> the following: </a:t>
            </a:r>
          </a:p>
          <a:p>
            <a:pPr marL="457200" indent="-457200">
              <a:buFont typeface="+mj-lt"/>
              <a:buAutoNum type="arabicPeriod"/>
            </a:pPr>
            <a:endParaRPr lang="en-GB" dirty="0"/>
          </a:p>
          <a:p>
            <a:pPr marL="457200" indent="-457200">
              <a:buAutoNum type="arabicPeriod"/>
            </a:pPr>
            <a:r>
              <a:rPr lang="en-GB" sz="2400" dirty="0"/>
              <a:t>The minimum amount per hour that people under the 18 years of age are legally entitled to earn during the 2023/24 tax year </a:t>
            </a:r>
            <a:r>
              <a:rPr lang="en-GB" sz="2400" b="1" dirty="0"/>
              <a:t>£5.28 </a:t>
            </a:r>
          </a:p>
          <a:p>
            <a:pPr marL="457200" indent="-457200">
              <a:buFont typeface="+mj-lt"/>
              <a:buAutoNum type="arabicPeriod"/>
            </a:pPr>
            <a:endParaRPr lang="en-GB" sz="2400" dirty="0"/>
          </a:p>
          <a:p>
            <a:pPr marL="457200" indent="-457200">
              <a:buFont typeface="+mj-lt"/>
              <a:buAutoNum type="arabicPeriod"/>
            </a:pPr>
            <a:r>
              <a:rPr lang="en-GB" sz="2400" dirty="0"/>
              <a:t>The minimum amount per hour that people over 23 years of age are legally entitled to earn during the 2023/24 tax year </a:t>
            </a:r>
            <a:r>
              <a:rPr lang="en-GB" sz="2400" b="1" dirty="0"/>
              <a:t>£10.42 </a:t>
            </a:r>
          </a:p>
          <a:p>
            <a:pPr marL="457200" indent="-457200">
              <a:buFont typeface="+mj-lt"/>
              <a:buAutoNum type="arabicPeriod"/>
            </a:pPr>
            <a:endParaRPr lang="en-GB" sz="2400" dirty="0"/>
          </a:p>
          <a:p>
            <a:pPr marL="457200" indent="-457200">
              <a:buFont typeface="+mj-lt"/>
              <a:buAutoNum type="arabicPeriod"/>
            </a:pPr>
            <a:r>
              <a:rPr lang="en-GB" sz="2400" dirty="0"/>
              <a:t>The full basic weekly state pension for the 2023/24 tax year </a:t>
            </a:r>
            <a:r>
              <a:rPr lang="en-GB" sz="2400" b="1" dirty="0"/>
              <a:t>£203.85 </a:t>
            </a:r>
          </a:p>
          <a:p>
            <a:pPr marL="457200" indent="-457200">
              <a:buFont typeface="+mj-lt"/>
              <a:buAutoNum type="arabicPeriod"/>
            </a:pPr>
            <a:endParaRPr lang="en-GB" sz="2400" dirty="0"/>
          </a:p>
          <a:p>
            <a:pPr marL="457200" indent="-457200">
              <a:buFont typeface="+mj-lt"/>
              <a:buAutoNum type="arabicPeriod"/>
            </a:pPr>
            <a:r>
              <a:rPr lang="en-GB" sz="2400" dirty="0"/>
              <a:t>The current average UK annual salary </a:t>
            </a:r>
            <a:r>
              <a:rPr lang="en-GB" sz="2400" b="1" dirty="0"/>
              <a:t>£33402 (Mean average) </a:t>
            </a:r>
          </a:p>
          <a:p>
            <a:pPr marL="457200" indent="-457200">
              <a:buFont typeface="+mj-lt"/>
              <a:buAutoNum type="arabicPeriod"/>
            </a:pPr>
            <a:endParaRPr lang="en-GB" sz="2400" dirty="0"/>
          </a:p>
          <a:p>
            <a:pPr marL="457200" indent="-457200">
              <a:buFont typeface="+mj-lt"/>
              <a:buAutoNum type="arabicPeriod"/>
            </a:pPr>
            <a:r>
              <a:rPr lang="en-GB" sz="2400" dirty="0"/>
              <a:t>The average percentage difference between the salaries of men and women in the UK. </a:t>
            </a:r>
            <a:r>
              <a:rPr lang="en-GB" sz="2400" b="1" dirty="0"/>
              <a:t>14.3% less for women </a:t>
            </a:r>
          </a:p>
        </p:txBody>
      </p:sp>
    </p:spTree>
    <p:extLst>
      <p:ext uri="{BB962C8B-B14F-4D97-AF65-F5344CB8AC3E}">
        <p14:creationId xmlns:p14="http://schemas.microsoft.com/office/powerpoint/2010/main" val="4246821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5864772" y="304516"/>
            <a:ext cx="3610304" cy="750661"/>
          </a:xfrm>
        </p:spPr>
        <p:txBody>
          <a:bodyPr/>
          <a:lstStyle/>
          <a:p>
            <a:r>
              <a:rPr lang="en-GB" dirty="0"/>
              <a:t>How much will Jacob earn in a week if he works: </a:t>
            </a:r>
          </a:p>
          <a:p>
            <a:endParaRPr lang="en-GB" dirty="0"/>
          </a:p>
          <a:p>
            <a:r>
              <a:rPr lang="en-GB" dirty="0"/>
              <a:t>3 hours? </a:t>
            </a:r>
          </a:p>
          <a:p>
            <a:endParaRPr lang="en-GB" dirty="0"/>
          </a:p>
          <a:p>
            <a:r>
              <a:rPr lang="en-GB" dirty="0"/>
              <a:t>6 hours? </a:t>
            </a:r>
          </a:p>
          <a:p>
            <a:endParaRPr lang="en-GB" dirty="0"/>
          </a:p>
          <a:p>
            <a:r>
              <a:rPr lang="en-GB" dirty="0"/>
              <a:t>12 hours? </a:t>
            </a:r>
          </a:p>
        </p:txBody>
      </p:sp>
      <p:pic>
        <p:nvPicPr>
          <p:cNvPr id="6" name="Content Placeholder 5"/>
          <p:cNvPicPr>
            <a:picLocks noGrp="1" noChangeAspect="1"/>
          </p:cNvPicPr>
          <p:nvPr>
            <p:ph sz="quarter" idx="11"/>
          </p:nvPr>
        </p:nvPicPr>
        <p:blipFill>
          <a:blip r:embed="rId2"/>
          <a:stretch>
            <a:fillRect/>
          </a:stretch>
        </p:blipFill>
        <p:spPr>
          <a:xfrm>
            <a:off x="0" y="176704"/>
            <a:ext cx="5864772" cy="4866513"/>
          </a:xfrm>
          <a:prstGeom prst="rect">
            <a:avLst/>
          </a:prstGeom>
        </p:spPr>
      </p:pic>
    </p:spTree>
    <p:extLst>
      <p:ext uri="{BB962C8B-B14F-4D97-AF65-F5344CB8AC3E}">
        <p14:creationId xmlns:p14="http://schemas.microsoft.com/office/powerpoint/2010/main" val="228581417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97A8A0-106E-4B23-A801-9049A03E7927}"/>
              </a:ext>
            </a:extLst>
          </p:cNvPr>
          <p:cNvSpPr txBox="1"/>
          <p:nvPr/>
        </p:nvSpPr>
        <p:spPr>
          <a:xfrm>
            <a:off x="2295648" y="2566739"/>
            <a:ext cx="5314725" cy="2154436"/>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Jane earns £8.45 an hour.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On Tuesday she works 6 hours.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much does she get paid?</a:t>
            </a:r>
          </a:p>
        </p:txBody>
      </p:sp>
      <p:sp>
        <p:nvSpPr>
          <p:cNvPr id="7" name="TextBox 6">
            <a:extLst>
              <a:ext uri="{FF2B5EF4-FFF2-40B4-BE49-F238E27FC236}">
                <a16:creationId xmlns:a16="http://schemas.microsoft.com/office/drawing/2014/main" id="{BEBA67B6-5253-4206-9A9A-FD56907077D9}"/>
              </a:ext>
            </a:extLst>
          </p:cNvPr>
          <p:cNvSpPr txBox="1"/>
          <p:nvPr/>
        </p:nvSpPr>
        <p:spPr>
          <a:xfrm>
            <a:off x="2632714" y="5242679"/>
            <a:ext cx="2621231"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6 × 8.45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190308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£50.70</a:t>
            </a:r>
          </a:p>
        </p:txBody>
      </p:sp>
      <p:pic>
        <p:nvPicPr>
          <p:cNvPr id="8" name="Picture 7">
            <a:extLst>
              <a:ext uri="{FF2B5EF4-FFF2-40B4-BE49-F238E27FC236}">
                <a16:creationId xmlns:a16="http://schemas.microsoft.com/office/drawing/2014/main" id="{2F1EAF23-713C-4D50-8D6B-9C6FA3932344}"/>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914" y="5878"/>
            <a:ext cx="2543069" cy="2229159"/>
          </a:xfrm>
          <a:prstGeom prst="rect">
            <a:avLst/>
          </a:prstGeom>
        </p:spPr>
      </p:pic>
      <p:pic>
        <p:nvPicPr>
          <p:cNvPr id="13" name="Picture 12">
            <a:extLst>
              <a:ext uri="{FF2B5EF4-FFF2-40B4-BE49-F238E27FC236}">
                <a16:creationId xmlns:a16="http://schemas.microsoft.com/office/drawing/2014/main" id="{7A974928-0D36-47D8-823A-DFB26B3AB853}"/>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52311" y="225021"/>
            <a:ext cx="774623" cy="909650"/>
          </a:xfrm>
          <a:prstGeom prst="rect">
            <a:avLst/>
          </a:prstGeom>
        </p:spPr>
      </p:pic>
      <p:sp>
        <p:nvSpPr>
          <p:cNvPr id="2" name="Text Placeholder 1"/>
          <p:cNvSpPr>
            <a:spLocks noGrp="1"/>
          </p:cNvSpPr>
          <p:nvPr>
            <p:ph type="body" sz="quarter" idx="10"/>
          </p:nvPr>
        </p:nvSpPr>
        <p:spPr/>
        <p:txBody>
          <a:bodyPr/>
          <a:lstStyle/>
          <a:p>
            <a:endParaRPr lang="en-GB"/>
          </a:p>
        </p:txBody>
      </p:sp>
      <p:sp>
        <p:nvSpPr>
          <p:cNvPr id="3" name="Content Placeholder 2"/>
          <p:cNvSpPr>
            <a:spLocks noGrp="1"/>
          </p:cNvSpPr>
          <p:nvPr>
            <p:ph sz="quarter" idx="11"/>
          </p:nvPr>
        </p:nvSpPr>
        <p:spPr/>
        <p:txBody>
          <a:bodyPr/>
          <a:lstStyle/>
          <a:p>
            <a:endParaRPr lang="en-GB"/>
          </a:p>
        </p:txBody>
      </p:sp>
    </p:spTree>
    <p:extLst>
      <p:ext uri="{BB962C8B-B14F-4D97-AF65-F5344CB8AC3E}">
        <p14:creationId xmlns:p14="http://schemas.microsoft.com/office/powerpoint/2010/main" val="38888243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BEBA67B6-5253-4206-9A9A-FD56907077D9}"/>
              </a:ext>
            </a:extLst>
          </p:cNvPr>
          <p:cNvSpPr txBox="1"/>
          <p:nvPr/>
        </p:nvSpPr>
        <p:spPr>
          <a:xfrm>
            <a:off x="2320129" y="5242679"/>
            <a:ext cx="2933816"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46.80 ÷ 6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4214615"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£10.80 per hour</a:t>
            </a:r>
          </a:p>
        </p:txBody>
      </p:sp>
      <p:sp>
        <p:nvSpPr>
          <p:cNvPr id="11" name="TextBox 10">
            <a:extLst>
              <a:ext uri="{FF2B5EF4-FFF2-40B4-BE49-F238E27FC236}">
                <a16:creationId xmlns:a16="http://schemas.microsoft.com/office/drawing/2014/main" id="{5C310F02-89ED-48C9-8BEF-F23FC06692DF}"/>
              </a:ext>
            </a:extLst>
          </p:cNvPr>
          <p:cNvSpPr txBox="1"/>
          <p:nvPr/>
        </p:nvSpPr>
        <p:spPr>
          <a:xfrm>
            <a:off x="1134359" y="2816319"/>
            <a:ext cx="7637283" cy="1569660"/>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John earns £64.80 a day for working 6 hours.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is his pay rate per hour?</a:t>
            </a:r>
          </a:p>
        </p:txBody>
      </p:sp>
      <p:pic>
        <p:nvPicPr>
          <p:cNvPr id="13" name="Picture 12">
            <a:extLst>
              <a:ext uri="{FF2B5EF4-FFF2-40B4-BE49-F238E27FC236}">
                <a16:creationId xmlns:a16="http://schemas.microsoft.com/office/drawing/2014/main" id="{664D3445-CBBA-42FE-A52A-42B6E668D34C}"/>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198971" y="102967"/>
            <a:ext cx="2190845" cy="2229159"/>
          </a:xfrm>
          <a:prstGeom prst="rect">
            <a:avLst/>
          </a:prstGeom>
        </p:spPr>
      </p:pic>
      <p:pic>
        <p:nvPicPr>
          <p:cNvPr id="16" name="Picture 15">
            <a:extLst>
              <a:ext uri="{FF2B5EF4-FFF2-40B4-BE49-F238E27FC236}">
                <a16:creationId xmlns:a16="http://schemas.microsoft.com/office/drawing/2014/main" id="{ACA45DFB-F11E-4233-B72C-A9C241DD01CE}"/>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84330" y="260148"/>
            <a:ext cx="774623" cy="909650"/>
          </a:xfrm>
          <a:prstGeom prst="rect">
            <a:avLst/>
          </a:prstGeom>
        </p:spPr>
      </p:pic>
      <p:sp>
        <p:nvSpPr>
          <p:cNvPr id="2" name="Text Placeholder 1"/>
          <p:cNvSpPr>
            <a:spLocks noGrp="1"/>
          </p:cNvSpPr>
          <p:nvPr>
            <p:ph type="body" sz="quarter" idx="10"/>
          </p:nvPr>
        </p:nvSpPr>
        <p:spPr/>
        <p:txBody>
          <a:bodyPr/>
          <a:lstStyle/>
          <a:p>
            <a:endParaRPr lang="en-GB"/>
          </a:p>
        </p:txBody>
      </p:sp>
      <p:sp>
        <p:nvSpPr>
          <p:cNvPr id="3" name="Content Placeholder 2"/>
          <p:cNvSpPr>
            <a:spLocks noGrp="1"/>
          </p:cNvSpPr>
          <p:nvPr>
            <p:ph sz="quarter" idx="11"/>
          </p:nvPr>
        </p:nvSpPr>
        <p:spPr/>
        <p:txBody>
          <a:bodyPr/>
          <a:lstStyle/>
          <a:p>
            <a:endParaRPr lang="en-GB"/>
          </a:p>
        </p:txBody>
      </p:sp>
    </p:spTree>
    <p:extLst>
      <p:ext uri="{BB962C8B-B14F-4D97-AF65-F5344CB8AC3E}">
        <p14:creationId xmlns:p14="http://schemas.microsoft.com/office/powerpoint/2010/main" val="3498162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97A8A0-106E-4B23-A801-9049A03E7927}"/>
              </a:ext>
            </a:extLst>
          </p:cNvPr>
          <p:cNvSpPr txBox="1"/>
          <p:nvPr/>
        </p:nvSpPr>
        <p:spPr>
          <a:xfrm>
            <a:off x="1502594" y="2566739"/>
            <a:ext cx="6900863" cy="212365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Joe’s pay rate is £6.50 an hour.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Joe earns £45.50 a day.</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many hours does he work in a day?</a:t>
            </a:r>
          </a:p>
        </p:txBody>
      </p:sp>
      <p:sp>
        <p:nvSpPr>
          <p:cNvPr id="7" name="TextBox 6">
            <a:extLst>
              <a:ext uri="{FF2B5EF4-FFF2-40B4-BE49-F238E27FC236}">
                <a16:creationId xmlns:a16="http://schemas.microsoft.com/office/drawing/2014/main" id="{BEBA67B6-5253-4206-9A9A-FD56907077D9}"/>
              </a:ext>
            </a:extLst>
          </p:cNvPr>
          <p:cNvSpPr txBox="1"/>
          <p:nvPr/>
        </p:nvSpPr>
        <p:spPr>
          <a:xfrm>
            <a:off x="2788206" y="5242679"/>
            <a:ext cx="2465739"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304 ÷ 8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2054473"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7 hours</a:t>
            </a:r>
          </a:p>
        </p:txBody>
      </p:sp>
      <p:pic>
        <p:nvPicPr>
          <p:cNvPr id="11" name="Picture 10">
            <a:extLst>
              <a:ext uri="{FF2B5EF4-FFF2-40B4-BE49-F238E27FC236}">
                <a16:creationId xmlns:a16="http://schemas.microsoft.com/office/drawing/2014/main" id="{462DF8B1-D9CC-44AC-ABBC-CA4D99926BA9}"/>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07954" y="148569"/>
            <a:ext cx="1772880" cy="2229161"/>
          </a:xfrm>
          <a:prstGeom prst="rect">
            <a:avLst/>
          </a:prstGeom>
        </p:spPr>
      </p:pic>
      <p:pic>
        <p:nvPicPr>
          <p:cNvPr id="14" name="Picture 13">
            <a:extLst>
              <a:ext uri="{FF2B5EF4-FFF2-40B4-BE49-F238E27FC236}">
                <a16:creationId xmlns:a16="http://schemas.microsoft.com/office/drawing/2014/main" id="{9EFFBC59-A764-4A17-87DB-B57A8860645B}"/>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52311" y="304516"/>
            <a:ext cx="774623" cy="909650"/>
          </a:xfrm>
          <a:prstGeom prst="rect">
            <a:avLst/>
          </a:prstGeom>
        </p:spPr>
      </p:pic>
      <p:sp>
        <p:nvSpPr>
          <p:cNvPr id="2" name="Text Placeholder 1"/>
          <p:cNvSpPr>
            <a:spLocks noGrp="1"/>
          </p:cNvSpPr>
          <p:nvPr>
            <p:ph type="body" sz="quarter" idx="10"/>
          </p:nvPr>
        </p:nvSpPr>
        <p:spPr/>
        <p:txBody>
          <a:bodyPr/>
          <a:lstStyle/>
          <a:p>
            <a:endParaRPr lang="en-GB"/>
          </a:p>
        </p:txBody>
      </p:sp>
      <p:sp>
        <p:nvSpPr>
          <p:cNvPr id="3" name="Content Placeholder 2"/>
          <p:cNvSpPr>
            <a:spLocks noGrp="1"/>
          </p:cNvSpPr>
          <p:nvPr>
            <p:ph sz="quarter" idx="11"/>
          </p:nvPr>
        </p:nvSpPr>
        <p:spPr/>
        <p:txBody>
          <a:bodyPr/>
          <a:lstStyle/>
          <a:p>
            <a:endParaRPr lang="en-GB"/>
          </a:p>
        </p:txBody>
      </p:sp>
    </p:spTree>
    <p:extLst>
      <p:ext uri="{BB962C8B-B14F-4D97-AF65-F5344CB8AC3E}">
        <p14:creationId xmlns:p14="http://schemas.microsoft.com/office/powerpoint/2010/main" val="13188253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97A8A0-106E-4B23-A801-9049A03E7927}"/>
              </a:ext>
            </a:extLst>
          </p:cNvPr>
          <p:cNvSpPr txBox="1"/>
          <p:nvPr/>
        </p:nvSpPr>
        <p:spPr>
          <a:xfrm>
            <a:off x="570167" y="2566739"/>
            <a:ext cx="8765669" cy="230832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In a week, Janice works for 8 hours a day for 5 days.</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Janice earns £8.62 an hour.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24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much does she get paid a week?</a:t>
            </a:r>
          </a:p>
        </p:txBody>
      </p:sp>
      <p:pic>
        <p:nvPicPr>
          <p:cNvPr id="6" name="Picture 5">
            <a:extLst>
              <a:ext uri="{FF2B5EF4-FFF2-40B4-BE49-F238E27FC236}">
                <a16:creationId xmlns:a16="http://schemas.microsoft.com/office/drawing/2014/main" id="{31AEFE84-AE51-46CF-884C-8CB9892AD56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22860" y="22860"/>
            <a:ext cx="2543069" cy="2229159"/>
          </a:xfrm>
          <a:prstGeom prst="rect">
            <a:avLst/>
          </a:prstGeom>
        </p:spPr>
      </p:pic>
      <p:sp>
        <p:nvSpPr>
          <p:cNvPr id="7" name="TextBox 6">
            <a:extLst>
              <a:ext uri="{FF2B5EF4-FFF2-40B4-BE49-F238E27FC236}">
                <a16:creationId xmlns:a16="http://schemas.microsoft.com/office/drawing/2014/main" id="{BEBA67B6-5253-4206-9A9A-FD56907077D9}"/>
              </a:ext>
            </a:extLst>
          </p:cNvPr>
          <p:cNvSpPr txBox="1"/>
          <p:nvPr/>
        </p:nvSpPr>
        <p:spPr>
          <a:xfrm>
            <a:off x="1363136" y="5242679"/>
            <a:ext cx="3890809"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(8 × 5) × 8.62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2215671"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£344.80</a:t>
            </a:r>
          </a:p>
        </p:txBody>
      </p:sp>
      <p:pic>
        <p:nvPicPr>
          <p:cNvPr id="14" name="Picture 13">
            <a:extLst>
              <a:ext uri="{FF2B5EF4-FFF2-40B4-BE49-F238E27FC236}">
                <a16:creationId xmlns:a16="http://schemas.microsoft.com/office/drawing/2014/main" id="{053110DE-692B-4D3B-B111-830BF119D995}"/>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52311" y="304516"/>
            <a:ext cx="774623" cy="909650"/>
          </a:xfrm>
          <a:prstGeom prst="rect">
            <a:avLst/>
          </a:prstGeom>
        </p:spPr>
      </p:pic>
      <p:sp>
        <p:nvSpPr>
          <p:cNvPr id="2" name="Text Placeholder 1"/>
          <p:cNvSpPr>
            <a:spLocks noGrp="1"/>
          </p:cNvSpPr>
          <p:nvPr>
            <p:ph type="body" sz="quarter" idx="10"/>
          </p:nvPr>
        </p:nvSpPr>
        <p:spPr/>
        <p:txBody>
          <a:bodyPr/>
          <a:lstStyle/>
          <a:p>
            <a:endParaRPr lang="en-GB"/>
          </a:p>
        </p:txBody>
      </p:sp>
      <p:sp>
        <p:nvSpPr>
          <p:cNvPr id="3" name="Content Placeholder 2"/>
          <p:cNvSpPr>
            <a:spLocks noGrp="1"/>
          </p:cNvSpPr>
          <p:nvPr>
            <p:ph sz="quarter" idx="11"/>
          </p:nvPr>
        </p:nvSpPr>
        <p:spPr/>
        <p:txBody>
          <a:bodyPr/>
          <a:lstStyle/>
          <a:p>
            <a:endParaRPr lang="en-GB"/>
          </a:p>
        </p:txBody>
      </p:sp>
    </p:spTree>
    <p:extLst>
      <p:ext uri="{BB962C8B-B14F-4D97-AF65-F5344CB8AC3E}">
        <p14:creationId xmlns:p14="http://schemas.microsoft.com/office/powerpoint/2010/main" val="4067250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11">
            <a:extLst>
              <a:ext uri="{FF2B5EF4-FFF2-40B4-BE49-F238E27FC236}">
                <a16:creationId xmlns:a16="http://schemas.microsoft.com/office/drawing/2014/main" id="{8CE2DB48-AC2C-4B73-9A07-4417C1878F65}"/>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16663" y="251137"/>
            <a:ext cx="2000367" cy="1917541"/>
          </a:xfrm>
          <a:prstGeom prst="rect">
            <a:avLst/>
          </a:prstGeom>
        </p:spPr>
      </p:pic>
      <p:sp>
        <p:nvSpPr>
          <p:cNvPr id="7" name="TextBox 6">
            <a:extLst>
              <a:ext uri="{FF2B5EF4-FFF2-40B4-BE49-F238E27FC236}">
                <a16:creationId xmlns:a16="http://schemas.microsoft.com/office/drawing/2014/main" id="{BEBA67B6-5253-4206-9A9A-FD56907077D9}"/>
              </a:ext>
            </a:extLst>
          </p:cNvPr>
          <p:cNvSpPr txBox="1"/>
          <p:nvPr/>
        </p:nvSpPr>
        <p:spPr>
          <a:xfrm>
            <a:off x="2475620" y="5242679"/>
            <a:ext cx="2778325"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532 ÷ 38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3433953"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£14 per hour</a:t>
            </a:r>
          </a:p>
        </p:txBody>
      </p:sp>
      <p:sp>
        <p:nvSpPr>
          <p:cNvPr id="11" name="TextBox 10">
            <a:extLst>
              <a:ext uri="{FF2B5EF4-FFF2-40B4-BE49-F238E27FC236}">
                <a16:creationId xmlns:a16="http://schemas.microsoft.com/office/drawing/2014/main" id="{5C310F02-89ED-48C9-8BEF-F23FC06692DF}"/>
              </a:ext>
            </a:extLst>
          </p:cNvPr>
          <p:cNvSpPr txBox="1"/>
          <p:nvPr/>
        </p:nvSpPr>
        <p:spPr>
          <a:xfrm>
            <a:off x="2361168" y="2558025"/>
            <a:ext cx="5183663" cy="212365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Jack works 38 hours a week.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He earns £532 a week.</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What is his pay rate per hour?</a:t>
            </a:r>
          </a:p>
        </p:txBody>
      </p:sp>
      <p:pic>
        <p:nvPicPr>
          <p:cNvPr id="15" name="Picture 14">
            <a:extLst>
              <a:ext uri="{FF2B5EF4-FFF2-40B4-BE49-F238E27FC236}">
                <a16:creationId xmlns:a16="http://schemas.microsoft.com/office/drawing/2014/main" id="{BF078D81-CEA3-4185-A4DB-03A89BB0ED71}"/>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39889" y="300257"/>
            <a:ext cx="774623" cy="909650"/>
          </a:xfrm>
          <a:prstGeom prst="rect">
            <a:avLst/>
          </a:prstGeom>
        </p:spPr>
      </p:pic>
      <p:sp>
        <p:nvSpPr>
          <p:cNvPr id="2" name="Rectangle 1">
            <a:extLst>
              <a:ext uri="{FF2B5EF4-FFF2-40B4-BE49-F238E27FC236}">
                <a16:creationId xmlns:a16="http://schemas.microsoft.com/office/drawing/2014/main" id="{14EAF70E-1D0D-4285-8FDF-4855657F51BD}"/>
              </a:ext>
            </a:extLst>
          </p:cNvPr>
          <p:cNvSpPr/>
          <p:nvPr/>
        </p:nvSpPr>
        <p:spPr>
          <a:xfrm>
            <a:off x="2049780" y="1474470"/>
            <a:ext cx="396240" cy="396240"/>
          </a:xfrm>
          <a:prstGeom prst="rect">
            <a:avLst/>
          </a:prstGeom>
          <a:solidFill>
            <a:srgbClr val="8FAADC"/>
          </a:solidFill>
          <a:ln w="28575">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9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 name="Text Placeholder 2"/>
          <p:cNvSpPr>
            <a:spLocks noGrp="1"/>
          </p:cNvSpPr>
          <p:nvPr>
            <p:ph type="body" sz="quarter" idx="10"/>
          </p:nvPr>
        </p:nvSpPr>
        <p:spPr/>
        <p:txBody>
          <a:bodyPr/>
          <a:lstStyle/>
          <a:p>
            <a:endParaRPr lang="en-GB"/>
          </a:p>
        </p:txBody>
      </p:sp>
      <p:sp>
        <p:nvSpPr>
          <p:cNvPr id="4" name="Content Placeholder 3"/>
          <p:cNvSpPr>
            <a:spLocks noGrp="1"/>
          </p:cNvSpPr>
          <p:nvPr>
            <p:ph sz="quarter" idx="11"/>
          </p:nvPr>
        </p:nvSpPr>
        <p:spPr/>
        <p:txBody>
          <a:bodyPr/>
          <a:lstStyle/>
          <a:p>
            <a:endParaRPr lang="en-GB"/>
          </a:p>
        </p:txBody>
      </p:sp>
    </p:spTree>
    <p:extLst>
      <p:ext uri="{BB962C8B-B14F-4D97-AF65-F5344CB8AC3E}">
        <p14:creationId xmlns:p14="http://schemas.microsoft.com/office/powerpoint/2010/main" val="26111234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A697A8A0-106E-4B23-A801-9049A03E7927}"/>
              </a:ext>
            </a:extLst>
          </p:cNvPr>
          <p:cNvSpPr txBox="1"/>
          <p:nvPr/>
        </p:nvSpPr>
        <p:spPr>
          <a:xfrm>
            <a:off x="1004156" y="2566739"/>
            <a:ext cx="7897739" cy="2123658"/>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June earns £1501 a month.</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June’s pay rate is £9.50 an hour.</a:t>
            </a:r>
          </a:p>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3200" b="0" i="0" u="none" strike="noStrike" kern="1200" cap="none" spc="0" normalizeH="0" baseline="0" noProof="0" dirty="0">
                <a:ln>
                  <a:noFill/>
                </a:ln>
                <a:solidFill>
                  <a:prstClr val="black"/>
                </a:solidFill>
                <a:effectLst/>
                <a:uLnTx/>
                <a:uFillTx/>
                <a:latin typeface="Calibri" panose="020F0502020204030204"/>
                <a:ea typeface="+mn-ea"/>
                <a:cs typeface="+mn-cs"/>
              </a:rPr>
              <a:t>How many hours does she work every month?</a:t>
            </a:r>
          </a:p>
        </p:txBody>
      </p:sp>
      <p:sp>
        <p:nvSpPr>
          <p:cNvPr id="7" name="TextBox 6">
            <a:extLst>
              <a:ext uri="{FF2B5EF4-FFF2-40B4-BE49-F238E27FC236}">
                <a16:creationId xmlns:a16="http://schemas.microsoft.com/office/drawing/2014/main" id="{BEBA67B6-5253-4206-9A9A-FD56907077D9}"/>
              </a:ext>
            </a:extLst>
          </p:cNvPr>
          <p:cNvSpPr txBox="1"/>
          <p:nvPr/>
        </p:nvSpPr>
        <p:spPr>
          <a:xfrm>
            <a:off x="2007543" y="5242679"/>
            <a:ext cx="3246402" cy="830997"/>
          </a:xfrm>
          <a:prstGeom prst="rect">
            <a:avLst/>
          </a:prstGeom>
          <a:noFill/>
        </p:spPr>
        <p:txBody>
          <a:bodyPr wrap="none" rtlCol="0">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1501 ÷ 9.5 =</a:t>
            </a:r>
          </a:p>
        </p:txBody>
      </p:sp>
      <p:sp>
        <p:nvSpPr>
          <p:cNvPr id="9" name="TextBox 8">
            <a:extLst>
              <a:ext uri="{FF2B5EF4-FFF2-40B4-BE49-F238E27FC236}">
                <a16:creationId xmlns:a16="http://schemas.microsoft.com/office/drawing/2014/main" id="{6C698DB7-0BB2-456B-8D17-B91BAFC2CAB3}"/>
              </a:ext>
            </a:extLst>
          </p:cNvPr>
          <p:cNvSpPr txBox="1"/>
          <p:nvPr/>
        </p:nvSpPr>
        <p:spPr>
          <a:xfrm>
            <a:off x="5423263" y="5242679"/>
            <a:ext cx="2679644" cy="830997"/>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4800" b="0" i="0" u="none" strike="noStrike" kern="1200" cap="none" spc="0" normalizeH="0" baseline="0" noProof="0" dirty="0">
                <a:ln>
                  <a:noFill/>
                </a:ln>
                <a:solidFill>
                  <a:prstClr val="black"/>
                </a:solidFill>
                <a:effectLst/>
                <a:uLnTx/>
                <a:uFillTx/>
                <a:latin typeface="Calibri" panose="020F0502020204030204"/>
                <a:ea typeface="+mn-ea"/>
                <a:cs typeface="+mn-cs"/>
              </a:rPr>
              <a:t>158 hours</a:t>
            </a:r>
          </a:p>
        </p:txBody>
      </p:sp>
      <p:pic>
        <p:nvPicPr>
          <p:cNvPr id="13" name="Picture 12">
            <a:extLst>
              <a:ext uri="{FF2B5EF4-FFF2-40B4-BE49-F238E27FC236}">
                <a16:creationId xmlns:a16="http://schemas.microsoft.com/office/drawing/2014/main" id="{63513F3F-11EC-49E7-8C86-5E2F7A59107B}"/>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302592" y="258777"/>
            <a:ext cx="1983604" cy="2229159"/>
          </a:xfrm>
          <a:prstGeom prst="rect">
            <a:avLst/>
          </a:prstGeom>
        </p:spPr>
      </p:pic>
      <p:pic>
        <p:nvPicPr>
          <p:cNvPr id="16" name="Picture 15">
            <a:extLst>
              <a:ext uri="{FF2B5EF4-FFF2-40B4-BE49-F238E27FC236}">
                <a16:creationId xmlns:a16="http://schemas.microsoft.com/office/drawing/2014/main" id="{2DDB1714-83D3-45A5-93BA-A30E0EB903B0}"/>
              </a:ext>
            </a:extLst>
          </p:cNvPr>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8352311" y="328731"/>
            <a:ext cx="774623" cy="909650"/>
          </a:xfrm>
          <a:prstGeom prst="rect">
            <a:avLst/>
          </a:prstGeom>
        </p:spPr>
      </p:pic>
      <p:sp>
        <p:nvSpPr>
          <p:cNvPr id="2" name="Text Placeholder 1"/>
          <p:cNvSpPr>
            <a:spLocks noGrp="1"/>
          </p:cNvSpPr>
          <p:nvPr>
            <p:ph type="body" sz="quarter" idx="10"/>
          </p:nvPr>
        </p:nvSpPr>
        <p:spPr/>
        <p:txBody>
          <a:bodyPr/>
          <a:lstStyle/>
          <a:p>
            <a:endParaRPr lang="en-GB"/>
          </a:p>
        </p:txBody>
      </p:sp>
      <p:sp>
        <p:nvSpPr>
          <p:cNvPr id="3" name="Content Placeholder 2"/>
          <p:cNvSpPr>
            <a:spLocks noGrp="1"/>
          </p:cNvSpPr>
          <p:nvPr>
            <p:ph sz="quarter" idx="11"/>
          </p:nvPr>
        </p:nvSpPr>
        <p:spPr/>
        <p:txBody>
          <a:bodyPr/>
          <a:lstStyle/>
          <a:p>
            <a:endParaRPr lang="en-GB"/>
          </a:p>
        </p:txBody>
      </p:sp>
    </p:spTree>
    <p:extLst>
      <p:ext uri="{BB962C8B-B14F-4D97-AF65-F5344CB8AC3E}">
        <p14:creationId xmlns:p14="http://schemas.microsoft.com/office/powerpoint/2010/main" val="5525555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9"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dirty="0"/>
              <a:t>Real world problem 1</a:t>
            </a:r>
          </a:p>
        </p:txBody>
      </p:sp>
      <p:graphicFrame>
        <p:nvGraphicFramePr>
          <p:cNvPr id="6" name="Content Placeholder 5"/>
          <p:cNvGraphicFramePr>
            <a:graphicFrameLocks noGrp="1"/>
          </p:cNvGraphicFramePr>
          <p:nvPr>
            <p:ph sz="quarter" idx="11"/>
          </p:nvPr>
        </p:nvGraphicFramePr>
        <p:xfrm>
          <a:off x="233363" y="1377950"/>
          <a:ext cx="8893176" cy="1483360"/>
        </p:xfrm>
        <a:graphic>
          <a:graphicData uri="http://schemas.openxmlformats.org/drawingml/2006/table">
            <a:tbl>
              <a:tblPr firstRow="1" bandRow="1">
                <a:tableStyleId>{5C22544A-7EE6-4342-B048-85BDC9FD1C3A}</a:tableStyleId>
              </a:tblPr>
              <a:tblGrid>
                <a:gridCol w="4446588">
                  <a:extLst>
                    <a:ext uri="{9D8B030D-6E8A-4147-A177-3AD203B41FA5}">
                      <a16:colId xmlns:a16="http://schemas.microsoft.com/office/drawing/2014/main" val="2921246295"/>
                    </a:ext>
                  </a:extLst>
                </a:gridCol>
                <a:gridCol w="4446588">
                  <a:extLst>
                    <a:ext uri="{9D8B030D-6E8A-4147-A177-3AD203B41FA5}">
                      <a16:colId xmlns:a16="http://schemas.microsoft.com/office/drawing/2014/main" val="1801137621"/>
                    </a:ext>
                  </a:extLst>
                </a:gridCol>
              </a:tblGrid>
              <a:tr h="370840">
                <a:tc>
                  <a:txBody>
                    <a:bodyPr/>
                    <a:lstStyle/>
                    <a:p>
                      <a:r>
                        <a:rPr lang="en-GB" sz="1800" dirty="0"/>
                        <a:t>National Minimum</a:t>
                      </a:r>
                      <a:r>
                        <a:rPr lang="en-GB" sz="1800" baseline="0" dirty="0"/>
                        <a:t> Wage (from April 2024) </a:t>
                      </a:r>
                      <a:endParaRPr lang="en-GB" sz="1800" dirty="0"/>
                    </a:p>
                  </a:txBody>
                  <a:tcPr/>
                </a:tc>
                <a:tc>
                  <a:txBody>
                    <a:bodyPr/>
                    <a:lstStyle/>
                    <a:p>
                      <a:endParaRPr lang="en-GB" sz="1800"/>
                    </a:p>
                  </a:txBody>
                  <a:tcPr/>
                </a:tc>
                <a:extLst>
                  <a:ext uri="{0D108BD9-81ED-4DB2-BD59-A6C34878D82A}">
                    <a16:rowId xmlns:a16="http://schemas.microsoft.com/office/drawing/2014/main" val="1608119356"/>
                  </a:ext>
                </a:extLst>
              </a:tr>
              <a:tr h="370840">
                <a:tc>
                  <a:txBody>
                    <a:bodyPr/>
                    <a:lstStyle/>
                    <a:p>
                      <a:r>
                        <a:rPr lang="en-GB" sz="1800" dirty="0"/>
                        <a:t>16 – 17 year</a:t>
                      </a:r>
                      <a:r>
                        <a:rPr lang="en-GB" sz="1800" baseline="0" dirty="0"/>
                        <a:t>s old </a:t>
                      </a:r>
                      <a:endParaRPr lang="en-GB" sz="1800" dirty="0"/>
                    </a:p>
                  </a:txBody>
                  <a:tcPr/>
                </a:tc>
                <a:tc>
                  <a:txBody>
                    <a:bodyPr/>
                    <a:lstStyle/>
                    <a:p>
                      <a:r>
                        <a:rPr lang="en-GB" sz="1800" dirty="0"/>
                        <a:t>£6.40</a:t>
                      </a:r>
                      <a:r>
                        <a:rPr lang="en-GB" sz="1800" baseline="0" dirty="0"/>
                        <a:t> </a:t>
                      </a:r>
                      <a:endParaRPr lang="en-GB" sz="1800" dirty="0"/>
                    </a:p>
                  </a:txBody>
                  <a:tcPr/>
                </a:tc>
                <a:extLst>
                  <a:ext uri="{0D108BD9-81ED-4DB2-BD59-A6C34878D82A}">
                    <a16:rowId xmlns:a16="http://schemas.microsoft.com/office/drawing/2014/main" val="2640759256"/>
                  </a:ext>
                </a:extLst>
              </a:tr>
              <a:tr h="370840">
                <a:tc>
                  <a:txBody>
                    <a:bodyPr/>
                    <a:lstStyle/>
                    <a:p>
                      <a:r>
                        <a:rPr lang="en-GB" sz="1800" dirty="0"/>
                        <a:t>18 – 20 years old</a:t>
                      </a:r>
                    </a:p>
                  </a:txBody>
                  <a:tcPr/>
                </a:tc>
                <a:tc>
                  <a:txBody>
                    <a:bodyPr/>
                    <a:lstStyle/>
                    <a:p>
                      <a:r>
                        <a:rPr lang="en-GB" sz="1800" dirty="0"/>
                        <a:t>£8.60</a:t>
                      </a:r>
                      <a:r>
                        <a:rPr lang="en-GB" sz="1800" baseline="0" dirty="0"/>
                        <a:t> </a:t>
                      </a:r>
                      <a:endParaRPr lang="en-GB" sz="1800" dirty="0"/>
                    </a:p>
                  </a:txBody>
                  <a:tcPr/>
                </a:tc>
                <a:extLst>
                  <a:ext uri="{0D108BD9-81ED-4DB2-BD59-A6C34878D82A}">
                    <a16:rowId xmlns:a16="http://schemas.microsoft.com/office/drawing/2014/main" val="2753313669"/>
                  </a:ext>
                </a:extLst>
              </a:tr>
              <a:tr h="370840">
                <a:tc>
                  <a:txBody>
                    <a:bodyPr/>
                    <a:lstStyle/>
                    <a:p>
                      <a:r>
                        <a:rPr lang="en-GB" sz="1800" dirty="0"/>
                        <a:t>21 years plus </a:t>
                      </a:r>
                    </a:p>
                  </a:txBody>
                  <a:tcPr/>
                </a:tc>
                <a:tc>
                  <a:txBody>
                    <a:bodyPr/>
                    <a:lstStyle/>
                    <a:p>
                      <a:r>
                        <a:rPr lang="en-GB" sz="1800" dirty="0"/>
                        <a:t>£11.44 </a:t>
                      </a:r>
                    </a:p>
                  </a:txBody>
                  <a:tcPr/>
                </a:tc>
                <a:extLst>
                  <a:ext uri="{0D108BD9-81ED-4DB2-BD59-A6C34878D82A}">
                    <a16:rowId xmlns:a16="http://schemas.microsoft.com/office/drawing/2014/main" val="1216650402"/>
                  </a:ext>
                </a:extLst>
              </a:tr>
            </a:tbl>
          </a:graphicData>
        </a:graphic>
      </p:graphicFrame>
      <p:sp>
        <p:nvSpPr>
          <p:cNvPr id="7" name="Text Placeholder 3"/>
          <p:cNvSpPr txBox="1">
            <a:spLocks/>
          </p:cNvSpPr>
          <p:nvPr/>
        </p:nvSpPr>
        <p:spPr>
          <a:xfrm>
            <a:off x="221038" y="3499661"/>
            <a:ext cx="8893473"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How much would a 20 year</a:t>
            </a:r>
            <a:r>
              <a:rPr kumimoji="0" lang="en-GB" sz="3600" b="0" i="0" u="none" strike="noStrike" kern="1200" cap="none" spc="0" normalizeH="0" noProof="0" dirty="0">
                <a:ln>
                  <a:noFill/>
                </a:ln>
                <a:solidFill>
                  <a:prstClr val="black"/>
                </a:solidFill>
                <a:effectLst/>
                <a:uLnTx/>
                <a:uFillTx/>
                <a:latin typeface="Calibri" panose="020F0502020204030204"/>
                <a:ea typeface="+mn-ea"/>
                <a:cs typeface="+mn-cs"/>
              </a:rPr>
              <a:t> old earn in a week if they worked 32 hours? </a:t>
            </a: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854096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dirty="0"/>
              <a:t>Real world problem 2 </a:t>
            </a:r>
          </a:p>
        </p:txBody>
      </p:sp>
      <p:graphicFrame>
        <p:nvGraphicFramePr>
          <p:cNvPr id="6" name="Content Placeholder 5"/>
          <p:cNvGraphicFramePr>
            <a:graphicFrameLocks noGrp="1"/>
          </p:cNvGraphicFramePr>
          <p:nvPr>
            <p:ph sz="quarter" idx="11"/>
            <p:extLst>
              <p:ext uri="{D42A27DB-BD31-4B8C-83A1-F6EECF244321}">
                <p14:modId xmlns:p14="http://schemas.microsoft.com/office/powerpoint/2010/main" val="3525603606"/>
              </p:ext>
            </p:extLst>
          </p:nvPr>
        </p:nvGraphicFramePr>
        <p:xfrm>
          <a:off x="233363" y="1377950"/>
          <a:ext cx="8893176" cy="1483360"/>
        </p:xfrm>
        <a:graphic>
          <a:graphicData uri="http://schemas.openxmlformats.org/drawingml/2006/table">
            <a:tbl>
              <a:tblPr firstRow="1" bandRow="1">
                <a:tableStyleId>{5C22544A-7EE6-4342-B048-85BDC9FD1C3A}</a:tableStyleId>
              </a:tblPr>
              <a:tblGrid>
                <a:gridCol w="4446588">
                  <a:extLst>
                    <a:ext uri="{9D8B030D-6E8A-4147-A177-3AD203B41FA5}">
                      <a16:colId xmlns:a16="http://schemas.microsoft.com/office/drawing/2014/main" val="2921246295"/>
                    </a:ext>
                  </a:extLst>
                </a:gridCol>
                <a:gridCol w="4446588">
                  <a:extLst>
                    <a:ext uri="{9D8B030D-6E8A-4147-A177-3AD203B41FA5}">
                      <a16:colId xmlns:a16="http://schemas.microsoft.com/office/drawing/2014/main" val="1801137621"/>
                    </a:ext>
                  </a:extLst>
                </a:gridCol>
              </a:tblGrid>
              <a:tr h="370840">
                <a:tc>
                  <a:txBody>
                    <a:bodyPr/>
                    <a:lstStyle/>
                    <a:p>
                      <a:r>
                        <a:rPr lang="en-GB" sz="1800" dirty="0"/>
                        <a:t>National Minimum</a:t>
                      </a:r>
                      <a:r>
                        <a:rPr lang="en-GB" sz="1800" baseline="0" dirty="0"/>
                        <a:t> Wage (from April 2024) </a:t>
                      </a:r>
                      <a:endParaRPr lang="en-GB" sz="1800" dirty="0"/>
                    </a:p>
                  </a:txBody>
                  <a:tcPr/>
                </a:tc>
                <a:tc>
                  <a:txBody>
                    <a:bodyPr/>
                    <a:lstStyle/>
                    <a:p>
                      <a:endParaRPr lang="en-GB" sz="1800"/>
                    </a:p>
                  </a:txBody>
                  <a:tcPr/>
                </a:tc>
                <a:extLst>
                  <a:ext uri="{0D108BD9-81ED-4DB2-BD59-A6C34878D82A}">
                    <a16:rowId xmlns:a16="http://schemas.microsoft.com/office/drawing/2014/main" val="1608119356"/>
                  </a:ext>
                </a:extLst>
              </a:tr>
              <a:tr h="370840">
                <a:tc>
                  <a:txBody>
                    <a:bodyPr/>
                    <a:lstStyle/>
                    <a:p>
                      <a:r>
                        <a:rPr lang="en-GB" sz="1800" dirty="0"/>
                        <a:t>16 – 17 year</a:t>
                      </a:r>
                      <a:r>
                        <a:rPr lang="en-GB" sz="1800" baseline="0" dirty="0"/>
                        <a:t>s old </a:t>
                      </a:r>
                      <a:endParaRPr lang="en-GB" sz="1800" dirty="0"/>
                    </a:p>
                  </a:txBody>
                  <a:tcPr/>
                </a:tc>
                <a:tc>
                  <a:txBody>
                    <a:bodyPr/>
                    <a:lstStyle/>
                    <a:p>
                      <a:r>
                        <a:rPr lang="en-GB" sz="1800" dirty="0"/>
                        <a:t>£6.40</a:t>
                      </a:r>
                      <a:r>
                        <a:rPr lang="en-GB" sz="1800" baseline="0" dirty="0"/>
                        <a:t> </a:t>
                      </a:r>
                      <a:endParaRPr lang="en-GB" sz="1800" dirty="0"/>
                    </a:p>
                  </a:txBody>
                  <a:tcPr/>
                </a:tc>
                <a:extLst>
                  <a:ext uri="{0D108BD9-81ED-4DB2-BD59-A6C34878D82A}">
                    <a16:rowId xmlns:a16="http://schemas.microsoft.com/office/drawing/2014/main" val="2640759256"/>
                  </a:ext>
                </a:extLst>
              </a:tr>
              <a:tr h="370840">
                <a:tc>
                  <a:txBody>
                    <a:bodyPr/>
                    <a:lstStyle/>
                    <a:p>
                      <a:r>
                        <a:rPr lang="en-GB" sz="1800" dirty="0"/>
                        <a:t>18 – 20 years old</a:t>
                      </a:r>
                    </a:p>
                  </a:txBody>
                  <a:tcPr/>
                </a:tc>
                <a:tc>
                  <a:txBody>
                    <a:bodyPr/>
                    <a:lstStyle/>
                    <a:p>
                      <a:r>
                        <a:rPr lang="en-GB" sz="1800" dirty="0"/>
                        <a:t>£8.60</a:t>
                      </a:r>
                      <a:r>
                        <a:rPr lang="en-GB" sz="1800" baseline="0" dirty="0"/>
                        <a:t> </a:t>
                      </a:r>
                      <a:endParaRPr lang="en-GB" sz="1800" dirty="0"/>
                    </a:p>
                  </a:txBody>
                  <a:tcPr/>
                </a:tc>
                <a:extLst>
                  <a:ext uri="{0D108BD9-81ED-4DB2-BD59-A6C34878D82A}">
                    <a16:rowId xmlns:a16="http://schemas.microsoft.com/office/drawing/2014/main" val="2753313669"/>
                  </a:ext>
                </a:extLst>
              </a:tr>
              <a:tr h="370840">
                <a:tc>
                  <a:txBody>
                    <a:bodyPr/>
                    <a:lstStyle/>
                    <a:p>
                      <a:r>
                        <a:rPr lang="en-GB" sz="1800" dirty="0"/>
                        <a:t>21 years plus </a:t>
                      </a:r>
                    </a:p>
                  </a:txBody>
                  <a:tcPr/>
                </a:tc>
                <a:tc>
                  <a:txBody>
                    <a:bodyPr/>
                    <a:lstStyle/>
                    <a:p>
                      <a:r>
                        <a:rPr lang="en-GB" sz="1800" dirty="0"/>
                        <a:t>£11.44 </a:t>
                      </a:r>
                    </a:p>
                  </a:txBody>
                  <a:tcPr/>
                </a:tc>
                <a:extLst>
                  <a:ext uri="{0D108BD9-81ED-4DB2-BD59-A6C34878D82A}">
                    <a16:rowId xmlns:a16="http://schemas.microsoft.com/office/drawing/2014/main" val="1216650402"/>
                  </a:ext>
                </a:extLst>
              </a:tr>
            </a:tbl>
          </a:graphicData>
        </a:graphic>
      </p:graphicFrame>
      <p:sp>
        <p:nvSpPr>
          <p:cNvPr id="7" name="Text Placeholder 3"/>
          <p:cNvSpPr txBox="1">
            <a:spLocks/>
          </p:cNvSpPr>
          <p:nvPr/>
        </p:nvSpPr>
        <p:spPr>
          <a:xfrm>
            <a:off x="221038" y="3499661"/>
            <a:ext cx="8893473"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r>
              <a:rPr lang="en-GB" sz="3600" dirty="0"/>
              <a:t>How much would a 16 year old earn in a week where they worked 2 hours per day for 3 days? </a:t>
            </a:r>
          </a:p>
        </p:txBody>
      </p:sp>
    </p:spTree>
    <p:extLst>
      <p:ext uri="{BB962C8B-B14F-4D97-AF65-F5344CB8AC3E}">
        <p14:creationId xmlns:p14="http://schemas.microsoft.com/office/powerpoint/2010/main" val="3438141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p:txBody>
          <a:bodyPr/>
          <a:lstStyle/>
          <a:p>
            <a:r>
              <a:rPr lang="en-GB" dirty="0"/>
              <a:t>Real world problem 3 </a:t>
            </a:r>
          </a:p>
        </p:txBody>
      </p:sp>
      <p:graphicFrame>
        <p:nvGraphicFramePr>
          <p:cNvPr id="6" name="Content Placeholder 5"/>
          <p:cNvGraphicFramePr>
            <a:graphicFrameLocks noGrp="1"/>
          </p:cNvGraphicFramePr>
          <p:nvPr>
            <p:ph sz="quarter" idx="11"/>
          </p:nvPr>
        </p:nvGraphicFramePr>
        <p:xfrm>
          <a:off x="233363" y="1377950"/>
          <a:ext cx="8893176" cy="1483360"/>
        </p:xfrm>
        <a:graphic>
          <a:graphicData uri="http://schemas.openxmlformats.org/drawingml/2006/table">
            <a:tbl>
              <a:tblPr firstRow="1" bandRow="1">
                <a:tableStyleId>{5C22544A-7EE6-4342-B048-85BDC9FD1C3A}</a:tableStyleId>
              </a:tblPr>
              <a:tblGrid>
                <a:gridCol w="4446588">
                  <a:extLst>
                    <a:ext uri="{9D8B030D-6E8A-4147-A177-3AD203B41FA5}">
                      <a16:colId xmlns:a16="http://schemas.microsoft.com/office/drawing/2014/main" val="2921246295"/>
                    </a:ext>
                  </a:extLst>
                </a:gridCol>
                <a:gridCol w="4446588">
                  <a:extLst>
                    <a:ext uri="{9D8B030D-6E8A-4147-A177-3AD203B41FA5}">
                      <a16:colId xmlns:a16="http://schemas.microsoft.com/office/drawing/2014/main" val="1801137621"/>
                    </a:ext>
                  </a:extLst>
                </a:gridCol>
              </a:tblGrid>
              <a:tr h="370840">
                <a:tc>
                  <a:txBody>
                    <a:bodyPr/>
                    <a:lstStyle/>
                    <a:p>
                      <a:r>
                        <a:rPr lang="en-GB" sz="1800" dirty="0"/>
                        <a:t>National Minimum</a:t>
                      </a:r>
                      <a:r>
                        <a:rPr lang="en-GB" sz="1800" baseline="0" dirty="0"/>
                        <a:t> Wage (from April 2024) </a:t>
                      </a:r>
                      <a:endParaRPr lang="en-GB" sz="1800" dirty="0"/>
                    </a:p>
                  </a:txBody>
                  <a:tcPr/>
                </a:tc>
                <a:tc>
                  <a:txBody>
                    <a:bodyPr/>
                    <a:lstStyle/>
                    <a:p>
                      <a:endParaRPr lang="en-GB" sz="1800"/>
                    </a:p>
                  </a:txBody>
                  <a:tcPr/>
                </a:tc>
                <a:extLst>
                  <a:ext uri="{0D108BD9-81ED-4DB2-BD59-A6C34878D82A}">
                    <a16:rowId xmlns:a16="http://schemas.microsoft.com/office/drawing/2014/main" val="1608119356"/>
                  </a:ext>
                </a:extLst>
              </a:tr>
              <a:tr h="370840">
                <a:tc>
                  <a:txBody>
                    <a:bodyPr/>
                    <a:lstStyle/>
                    <a:p>
                      <a:r>
                        <a:rPr lang="en-GB" sz="1800" dirty="0"/>
                        <a:t>16 – 17 year</a:t>
                      </a:r>
                      <a:r>
                        <a:rPr lang="en-GB" sz="1800" baseline="0" dirty="0"/>
                        <a:t>s old </a:t>
                      </a:r>
                      <a:endParaRPr lang="en-GB" sz="1800" dirty="0"/>
                    </a:p>
                  </a:txBody>
                  <a:tcPr/>
                </a:tc>
                <a:tc>
                  <a:txBody>
                    <a:bodyPr/>
                    <a:lstStyle/>
                    <a:p>
                      <a:r>
                        <a:rPr lang="en-GB" sz="1800" dirty="0"/>
                        <a:t>£6.40</a:t>
                      </a:r>
                      <a:r>
                        <a:rPr lang="en-GB" sz="1800" baseline="0" dirty="0"/>
                        <a:t> </a:t>
                      </a:r>
                      <a:endParaRPr lang="en-GB" sz="1800" dirty="0"/>
                    </a:p>
                  </a:txBody>
                  <a:tcPr/>
                </a:tc>
                <a:extLst>
                  <a:ext uri="{0D108BD9-81ED-4DB2-BD59-A6C34878D82A}">
                    <a16:rowId xmlns:a16="http://schemas.microsoft.com/office/drawing/2014/main" val="2640759256"/>
                  </a:ext>
                </a:extLst>
              </a:tr>
              <a:tr h="370840">
                <a:tc>
                  <a:txBody>
                    <a:bodyPr/>
                    <a:lstStyle/>
                    <a:p>
                      <a:r>
                        <a:rPr lang="en-GB" sz="1800" dirty="0"/>
                        <a:t>18 – 20 years old</a:t>
                      </a:r>
                    </a:p>
                  </a:txBody>
                  <a:tcPr/>
                </a:tc>
                <a:tc>
                  <a:txBody>
                    <a:bodyPr/>
                    <a:lstStyle/>
                    <a:p>
                      <a:r>
                        <a:rPr lang="en-GB" sz="1800" dirty="0"/>
                        <a:t>£8.60</a:t>
                      </a:r>
                      <a:r>
                        <a:rPr lang="en-GB" sz="1800" baseline="0" dirty="0"/>
                        <a:t> </a:t>
                      </a:r>
                      <a:endParaRPr lang="en-GB" sz="1800" dirty="0"/>
                    </a:p>
                  </a:txBody>
                  <a:tcPr/>
                </a:tc>
                <a:extLst>
                  <a:ext uri="{0D108BD9-81ED-4DB2-BD59-A6C34878D82A}">
                    <a16:rowId xmlns:a16="http://schemas.microsoft.com/office/drawing/2014/main" val="2753313669"/>
                  </a:ext>
                </a:extLst>
              </a:tr>
              <a:tr h="370840">
                <a:tc>
                  <a:txBody>
                    <a:bodyPr/>
                    <a:lstStyle/>
                    <a:p>
                      <a:r>
                        <a:rPr lang="en-GB" sz="1800" dirty="0"/>
                        <a:t>21 years plus </a:t>
                      </a:r>
                    </a:p>
                  </a:txBody>
                  <a:tcPr/>
                </a:tc>
                <a:tc>
                  <a:txBody>
                    <a:bodyPr/>
                    <a:lstStyle/>
                    <a:p>
                      <a:r>
                        <a:rPr lang="en-GB" sz="1800" dirty="0"/>
                        <a:t>£11.44 </a:t>
                      </a:r>
                    </a:p>
                  </a:txBody>
                  <a:tcPr/>
                </a:tc>
                <a:extLst>
                  <a:ext uri="{0D108BD9-81ED-4DB2-BD59-A6C34878D82A}">
                    <a16:rowId xmlns:a16="http://schemas.microsoft.com/office/drawing/2014/main" val="1216650402"/>
                  </a:ext>
                </a:extLst>
              </a:tr>
            </a:tbl>
          </a:graphicData>
        </a:graphic>
      </p:graphicFrame>
      <p:sp>
        <p:nvSpPr>
          <p:cNvPr id="7" name="Text Placeholder 3"/>
          <p:cNvSpPr txBox="1">
            <a:spLocks/>
          </p:cNvSpPr>
          <p:nvPr/>
        </p:nvSpPr>
        <p:spPr>
          <a:xfrm>
            <a:off x="221038" y="3499661"/>
            <a:ext cx="8893473" cy="750661"/>
          </a:xfrm>
          <a:prstGeom prst="rect">
            <a:avLst/>
          </a:prstGeom>
        </p:spPr>
        <p:txBody>
          <a:bodyPr/>
          <a:lstStyle>
            <a:lvl1pPr marL="0" indent="0" algn="l" defTabSz="742928" rtl="0" eaLnBrk="1" latinLnBrk="0" hangingPunct="1">
              <a:lnSpc>
                <a:spcPct val="90000"/>
              </a:lnSpc>
              <a:spcBef>
                <a:spcPts val="813"/>
              </a:spcBef>
              <a:buFont typeface="Arial" panose="020B0604020202020204" pitchFamily="34" charset="0"/>
              <a:buNone/>
              <a:defRPr sz="2925" kern="1200">
                <a:solidFill>
                  <a:schemeClr val="tx1"/>
                </a:solidFill>
                <a:latin typeface="+mn-lt"/>
                <a:ea typeface="+mn-ea"/>
                <a:cs typeface="+mn-cs"/>
              </a:defRPr>
            </a:lvl1pPr>
            <a:lvl2pPr marL="557197" indent="-185733" algn="l" defTabSz="742928" rtl="0" eaLnBrk="1" latinLnBrk="0" hangingPunct="1">
              <a:lnSpc>
                <a:spcPct val="90000"/>
              </a:lnSpc>
              <a:spcBef>
                <a:spcPts val="406"/>
              </a:spcBef>
              <a:buFont typeface="Arial" panose="020B0604020202020204" pitchFamily="34" charset="0"/>
              <a:buChar char="•"/>
              <a:defRPr sz="1950" kern="1200">
                <a:solidFill>
                  <a:schemeClr val="tx1"/>
                </a:solidFill>
                <a:latin typeface="+mn-lt"/>
                <a:ea typeface="+mn-ea"/>
                <a:cs typeface="+mn-cs"/>
              </a:defRPr>
            </a:lvl2pPr>
            <a:lvl3pPr marL="928661" indent="-185733" algn="l" defTabSz="742928" rtl="0" eaLnBrk="1" latinLnBrk="0" hangingPunct="1">
              <a:lnSpc>
                <a:spcPct val="90000"/>
              </a:lnSpc>
              <a:spcBef>
                <a:spcPts val="406"/>
              </a:spcBef>
              <a:buFont typeface="Arial" panose="020B0604020202020204" pitchFamily="34" charset="0"/>
              <a:buChar char="•"/>
              <a:defRPr sz="1625" kern="1200">
                <a:solidFill>
                  <a:schemeClr val="tx1"/>
                </a:solidFill>
                <a:latin typeface="+mn-lt"/>
                <a:ea typeface="+mn-ea"/>
                <a:cs typeface="+mn-cs"/>
              </a:defRPr>
            </a:lvl3pPr>
            <a:lvl4pPr marL="130012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4pPr>
            <a:lvl5pPr marL="1671590"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5pPr>
            <a:lvl6pPr marL="2043052"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6pPr>
            <a:lvl7pPr marL="2414518"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7pPr>
            <a:lvl8pPr marL="2785981"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8pPr>
            <a:lvl9pPr marL="3157445" indent="-185733" algn="l" defTabSz="742928" rtl="0" eaLnBrk="1" latinLnBrk="0" hangingPunct="1">
              <a:lnSpc>
                <a:spcPct val="90000"/>
              </a:lnSpc>
              <a:spcBef>
                <a:spcPts val="406"/>
              </a:spcBef>
              <a:buFont typeface="Arial" panose="020B0604020202020204" pitchFamily="34" charset="0"/>
              <a:buChar char="•"/>
              <a:defRPr sz="1463" kern="1200">
                <a:solidFill>
                  <a:schemeClr val="tx1"/>
                </a:solidFill>
                <a:latin typeface="+mn-lt"/>
                <a:ea typeface="+mn-ea"/>
                <a:cs typeface="+mn-cs"/>
              </a:defRPr>
            </a:lvl9pPr>
          </a:lstStyle>
          <a:p>
            <a:pPr marL="0" marR="0" lvl="0" indent="0" algn="l" defTabSz="742928" rtl="0" eaLnBrk="1" fontAlgn="auto" latinLnBrk="0" hangingPunct="1">
              <a:lnSpc>
                <a:spcPct val="90000"/>
              </a:lnSpc>
              <a:spcBef>
                <a:spcPts val="813"/>
              </a:spcBef>
              <a:spcAft>
                <a:spcPts val="0"/>
              </a:spcAft>
              <a:buClrTx/>
              <a:buSzTx/>
              <a:buFont typeface="Arial" panose="020B0604020202020204" pitchFamily="34" charset="0"/>
              <a:buNone/>
              <a:tabLst/>
              <a:defRPr/>
            </a:pPr>
            <a:r>
              <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rPr>
              <a:t>How many hours would a 30 year old</a:t>
            </a:r>
            <a:r>
              <a:rPr kumimoji="0" lang="en-GB" sz="3600" b="0" i="0" u="none" strike="noStrike" kern="1200" cap="none" spc="0" normalizeH="0" noProof="0" dirty="0">
                <a:ln>
                  <a:noFill/>
                </a:ln>
                <a:solidFill>
                  <a:prstClr val="black"/>
                </a:solidFill>
                <a:effectLst/>
                <a:uLnTx/>
                <a:uFillTx/>
                <a:latin typeface="Calibri" panose="020F0502020204030204"/>
                <a:ea typeface="+mn-ea"/>
                <a:cs typeface="+mn-cs"/>
              </a:rPr>
              <a:t> have to work in a week to earn £240.24? </a:t>
            </a:r>
            <a:endParaRPr kumimoji="0" lang="en-GB" sz="36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4216069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DB712A-C452-41ED-90F7-D305A1F4F660}"/>
              </a:ext>
            </a:extLst>
          </p:cNvPr>
          <p:cNvGraphicFramePr>
            <a:graphicFrameLocks noGrp="1"/>
          </p:cNvGraphicFramePr>
          <p:nvPr>
            <p:extLst>
              <p:ext uri="{D42A27DB-BD31-4B8C-83A1-F6EECF244321}">
                <p14:modId xmlns:p14="http://schemas.microsoft.com/office/powerpoint/2010/main" val="3512829487"/>
              </p:ext>
            </p:extLst>
          </p:nvPr>
        </p:nvGraphicFramePr>
        <p:xfrm>
          <a:off x="324936" y="252248"/>
          <a:ext cx="4845655" cy="5890852"/>
        </p:xfrm>
        <a:graphic>
          <a:graphicData uri="http://schemas.openxmlformats.org/drawingml/2006/table">
            <a:tbl>
              <a:tblPr firstRow="1" bandRow="1">
                <a:tableStyleId>{5C22544A-7EE6-4342-B048-85BDC9FD1C3A}</a:tableStyleId>
              </a:tblPr>
              <a:tblGrid>
                <a:gridCol w="359092">
                  <a:extLst>
                    <a:ext uri="{9D8B030D-6E8A-4147-A177-3AD203B41FA5}">
                      <a16:colId xmlns:a16="http://schemas.microsoft.com/office/drawing/2014/main" val="557908182"/>
                    </a:ext>
                  </a:extLst>
                </a:gridCol>
                <a:gridCol w="3070894">
                  <a:extLst>
                    <a:ext uri="{9D8B030D-6E8A-4147-A177-3AD203B41FA5}">
                      <a16:colId xmlns:a16="http://schemas.microsoft.com/office/drawing/2014/main" val="2566807194"/>
                    </a:ext>
                  </a:extLst>
                </a:gridCol>
                <a:gridCol w="1059776">
                  <a:extLst>
                    <a:ext uri="{9D8B030D-6E8A-4147-A177-3AD203B41FA5}">
                      <a16:colId xmlns:a16="http://schemas.microsoft.com/office/drawing/2014/main" val="3713742504"/>
                    </a:ext>
                  </a:extLst>
                </a:gridCol>
                <a:gridCol w="355893">
                  <a:extLst>
                    <a:ext uri="{9D8B030D-6E8A-4147-A177-3AD203B41FA5}">
                      <a16:colId xmlns:a16="http://schemas.microsoft.com/office/drawing/2014/main" val="3400059252"/>
                    </a:ext>
                  </a:extLst>
                </a:gridCol>
              </a:tblGrid>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A</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5 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201517"/>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B</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£40 for 5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446.25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598369"/>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C</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£59.85 at £8.55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23891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D</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£36 for 6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1359.38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77050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E</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£113.49 at £12.61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7762"/>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F</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£6.50 per hour for 3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964222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G</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7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7.5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248773"/>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H</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£59.93 at £9.22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913.68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41213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I</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£318.75 per five day week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 ½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mn-lt"/>
                          <a:ea typeface="+mn-ea"/>
                          <a:cs typeface="+mn-cs"/>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74783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J</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 days a week for 6 weeks and 6 ¼  hours per day for £7.25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6.5</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68449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K</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£11.28 per hour over 6 weeks of 3 days a week part time (4 ½ hours a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010704"/>
                  </a:ext>
                </a:extLst>
              </a:tr>
            </a:tbl>
          </a:graphicData>
        </a:graphic>
      </p:graphicFrame>
      <p:sp>
        <p:nvSpPr>
          <p:cNvPr id="2" name="TextBox 1">
            <a:extLst>
              <a:ext uri="{FF2B5EF4-FFF2-40B4-BE49-F238E27FC236}">
                <a16:creationId xmlns:a16="http://schemas.microsoft.com/office/drawing/2014/main" id="{DA64CB46-E999-4BCD-BD14-8DDAD2F9D5F3}"/>
              </a:ext>
            </a:extLst>
          </p:cNvPr>
          <p:cNvSpPr txBox="1"/>
          <p:nvPr/>
        </p:nvSpPr>
        <p:spPr>
          <a:xfrm>
            <a:off x="5540835" y="620638"/>
            <a:ext cx="3496984" cy="830997"/>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Match each calculation with an answer.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You must state what the answer 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600" b="0" i="0" u="none" strike="noStrike" kern="1200" cap="none" spc="0" normalizeH="0" baseline="0" noProof="0" dirty="0">
                <a:ln>
                  <a:noFill/>
                </a:ln>
                <a:solidFill>
                  <a:prstClr val="black"/>
                </a:solidFill>
                <a:effectLst/>
                <a:uLnTx/>
                <a:uFillTx/>
                <a:latin typeface="Calibri" panose="020F0502020204030204"/>
                <a:ea typeface="+mn-ea"/>
                <a:cs typeface="+mn-cs"/>
              </a:rPr>
              <a:t>( time / money / a total ).</a:t>
            </a:r>
          </a:p>
        </p:txBody>
      </p:sp>
    </p:spTree>
    <p:extLst>
      <p:ext uri="{BB962C8B-B14F-4D97-AF65-F5344CB8AC3E}">
        <p14:creationId xmlns:p14="http://schemas.microsoft.com/office/powerpoint/2010/main" val="113270973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DB712A-C452-41ED-90F7-D305A1F4F660}"/>
              </a:ext>
            </a:extLst>
          </p:cNvPr>
          <p:cNvGraphicFramePr>
            <a:graphicFrameLocks noGrp="1"/>
          </p:cNvGraphicFramePr>
          <p:nvPr/>
        </p:nvGraphicFramePr>
        <p:xfrm>
          <a:off x="25391" y="914400"/>
          <a:ext cx="4845655" cy="5890852"/>
        </p:xfrm>
        <a:graphic>
          <a:graphicData uri="http://schemas.openxmlformats.org/drawingml/2006/table">
            <a:tbl>
              <a:tblPr firstRow="1" bandRow="1">
                <a:tableStyleId>{5C22544A-7EE6-4342-B048-85BDC9FD1C3A}</a:tableStyleId>
              </a:tblPr>
              <a:tblGrid>
                <a:gridCol w="359092">
                  <a:extLst>
                    <a:ext uri="{9D8B030D-6E8A-4147-A177-3AD203B41FA5}">
                      <a16:colId xmlns:a16="http://schemas.microsoft.com/office/drawing/2014/main" val="557908182"/>
                    </a:ext>
                  </a:extLst>
                </a:gridCol>
                <a:gridCol w="3070894">
                  <a:extLst>
                    <a:ext uri="{9D8B030D-6E8A-4147-A177-3AD203B41FA5}">
                      <a16:colId xmlns:a16="http://schemas.microsoft.com/office/drawing/2014/main" val="2566807194"/>
                    </a:ext>
                  </a:extLst>
                </a:gridCol>
                <a:gridCol w="1059776">
                  <a:extLst>
                    <a:ext uri="{9D8B030D-6E8A-4147-A177-3AD203B41FA5}">
                      <a16:colId xmlns:a16="http://schemas.microsoft.com/office/drawing/2014/main" val="3713742504"/>
                    </a:ext>
                  </a:extLst>
                </a:gridCol>
                <a:gridCol w="355893">
                  <a:extLst>
                    <a:ext uri="{9D8B030D-6E8A-4147-A177-3AD203B41FA5}">
                      <a16:colId xmlns:a16="http://schemas.microsoft.com/office/drawing/2014/main" val="3400059252"/>
                    </a:ext>
                  </a:extLst>
                </a:gridCol>
              </a:tblGrid>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A</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5 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201517"/>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B</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£40 for 5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446.25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598369"/>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C</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£59.85 at £8.55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23891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D</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£36 for 6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1359.38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77050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E</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£113.49 at £12.61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7762"/>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F</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£6.50 per hour for 3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964222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G</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7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7.5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248773"/>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H</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£59.93 at £9.22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913.68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41213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I</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£318.75 per five day week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 ½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mn-lt"/>
                          <a:ea typeface="+mn-ea"/>
                          <a:cs typeface="+mn-cs"/>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74783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J</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 days a week for 6 weeks and 6 ¼  hours per day for £7.25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6.5</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68449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K</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£11.28 per hour over 6 weeks of 3 days a week part time (4 ½ hours a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010704"/>
                  </a:ext>
                </a:extLst>
              </a:tr>
            </a:tbl>
          </a:graphicData>
        </a:graphic>
      </p:graphicFrame>
      <p:pic>
        <p:nvPicPr>
          <p:cNvPr id="5" name="Picture 4">
            <a:extLst>
              <a:ext uri="{FF2B5EF4-FFF2-40B4-BE49-F238E27FC236}">
                <a16:creationId xmlns:a16="http://schemas.microsoft.com/office/drawing/2014/main" id="{90736D60-E444-499F-A95A-F13A55D3E043}"/>
              </a:ext>
            </a:extLst>
          </p:cNvPr>
          <p:cNvPicPr>
            <a:picLocks noChangeAspect="1"/>
          </p:cNvPicPr>
          <p:nvPr/>
        </p:nvPicPr>
        <p:blipFill rotWithShape="1">
          <a:blip r:embed="rId3"/>
          <a:srcRect t="25883" b="38131"/>
          <a:stretch/>
        </p:blipFill>
        <p:spPr>
          <a:xfrm>
            <a:off x="776379" y="5570"/>
            <a:ext cx="1252718" cy="255270"/>
          </a:xfrm>
          <a:prstGeom prst="rect">
            <a:avLst/>
          </a:prstGeom>
        </p:spPr>
      </p:pic>
      <p:pic>
        <p:nvPicPr>
          <p:cNvPr id="7" name="Picture 6">
            <a:extLst>
              <a:ext uri="{FF2B5EF4-FFF2-40B4-BE49-F238E27FC236}">
                <a16:creationId xmlns:a16="http://schemas.microsoft.com/office/drawing/2014/main" id="{96A7A855-AD41-48B2-8C13-830C0EB5659D}"/>
              </a:ext>
            </a:extLst>
          </p:cNvPr>
          <p:cNvPicPr>
            <a:picLocks noChangeAspect="1"/>
          </p:cNvPicPr>
          <p:nvPr/>
        </p:nvPicPr>
        <p:blipFill rotWithShape="1">
          <a:blip r:embed="rId4"/>
          <a:srcRect t="20577" b="25355"/>
          <a:stretch/>
        </p:blipFill>
        <p:spPr>
          <a:xfrm>
            <a:off x="2536462" y="17001"/>
            <a:ext cx="1853345" cy="293370"/>
          </a:xfrm>
          <a:prstGeom prst="rect">
            <a:avLst/>
          </a:prstGeom>
        </p:spPr>
      </p:pic>
      <p:sp>
        <p:nvSpPr>
          <p:cNvPr id="2" name="TextBox 1">
            <a:extLst>
              <a:ext uri="{FF2B5EF4-FFF2-40B4-BE49-F238E27FC236}">
                <a16:creationId xmlns:a16="http://schemas.microsoft.com/office/drawing/2014/main" id="{DA64CB46-E999-4BCD-BD14-8DDAD2F9D5F3}"/>
              </a:ext>
            </a:extLst>
          </p:cNvPr>
          <p:cNvSpPr txBox="1"/>
          <p:nvPr/>
        </p:nvSpPr>
        <p:spPr>
          <a:xfrm>
            <a:off x="934748" y="202223"/>
            <a:ext cx="3092192"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Match each calculation with an answer.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You must state what the answer 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time / money / a total ).</a:t>
            </a:r>
          </a:p>
        </p:txBody>
      </p:sp>
      <p:graphicFrame>
        <p:nvGraphicFramePr>
          <p:cNvPr id="6" name="Table 5">
            <a:extLst>
              <a:ext uri="{FF2B5EF4-FFF2-40B4-BE49-F238E27FC236}">
                <a16:creationId xmlns:a16="http://schemas.microsoft.com/office/drawing/2014/main" id="{FFF592B8-15F7-48B2-8AAE-CE004736A89C}"/>
              </a:ext>
            </a:extLst>
          </p:cNvPr>
          <p:cNvGraphicFramePr>
            <a:graphicFrameLocks noGrp="1"/>
          </p:cNvGraphicFramePr>
          <p:nvPr/>
        </p:nvGraphicFramePr>
        <p:xfrm>
          <a:off x="5029865" y="908830"/>
          <a:ext cx="4845655" cy="5890852"/>
        </p:xfrm>
        <a:graphic>
          <a:graphicData uri="http://schemas.openxmlformats.org/drawingml/2006/table">
            <a:tbl>
              <a:tblPr firstRow="1" bandRow="1">
                <a:tableStyleId>{5C22544A-7EE6-4342-B048-85BDC9FD1C3A}</a:tableStyleId>
              </a:tblPr>
              <a:tblGrid>
                <a:gridCol w="359092">
                  <a:extLst>
                    <a:ext uri="{9D8B030D-6E8A-4147-A177-3AD203B41FA5}">
                      <a16:colId xmlns:a16="http://schemas.microsoft.com/office/drawing/2014/main" val="557908182"/>
                    </a:ext>
                  </a:extLst>
                </a:gridCol>
                <a:gridCol w="3070894">
                  <a:extLst>
                    <a:ext uri="{9D8B030D-6E8A-4147-A177-3AD203B41FA5}">
                      <a16:colId xmlns:a16="http://schemas.microsoft.com/office/drawing/2014/main" val="2566807194"/>
                    </a:ext>
                  </a:extLst>
                </a:gridCol>
                <a:gridCol w="1059776">
                  <a:extLst>
                    <a:ext uri="{9D8B030D-6E8A-4147-A177-3AD203B41FA5}">
                      <a16:colId xmlns:a16="http://schemas.microsoft.com/office/drawing/2014/main" val="3713742504"/>
                    </a:ext>
                  </a:extLst>
                </a:gridCol>
                <a:gridCol w="355893">
                  <a:extLst>
                    <a:ext uri="{9D8B030D-6E8A-4147-A177-3AD203B41FA5}">
                      <a16:colId xmlns:a16="http://schemas.microsoft.com/office/drawing/2014/main" val="3400059252"/>
                    </a:ext>
                  </a:extLst>
                </a:gridCol>
              </a:tblGrid>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A</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5 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201517"/>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B</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£40 for 5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446.25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598369"/>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C</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£59.85 at £8.55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23891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D</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£36 for 6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1359.38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77050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E</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£113.49 at £12.61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7762"/>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F</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£6.50 per hour for 3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42.50</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964222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G</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7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7.5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248773"/>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H</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£59.93 at £9.22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913.68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41213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I</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£318.75 per five day week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 ½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mn-lt"/>
                          <a:ea typeface="+mn-ea"/>
                          <a:cs typeface="+mn-cs"/>
                        </a:rPr>
                        <a:t>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74783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J</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 days a week for 6 weeks and 6 ¼  hours per day for £7.25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6.5</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68449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K</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£11.28 per hour over 6 weeks of 3 days a week part time (4 ½ hours a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010704"/>
                  </a:ext>
                </a:extLst>
              </a:tr>
            </a:tbl>
          </a:graphicData>
        </a:graphic>
      </p:graphicFrame>
      <p:pic>
        <p:nvPicPr>
          <p:cNvPr id="8" name="Picture 7">
            <a:extLst>
              <a:ext uri="{FF2B5EF4-FFF2-40B4-BE49-F238E27FC236}">
                <a16:creationId xmlns:a16="http://schemas.microsoft.com/office/drawing/2014/main" id="{66EE189C-8B02-4259-B45A-165232E391CD}"/>
              </a:ext>
            </a:extLst>
          </p:cNvPr>
          <p:cNvPicPr>
            <a:picLocks noChangeAspect="1"/>
          </p:cNvPicPr>
          <p:nvPr/>
        </p:nvPicPr>
        <p:blipFill rotWithShape="1">
          <a:blip r:embed="rId3"/>
          <a:srcRect t="25883" b="38131"/>
          <a:stretch/>
        </p:blipFill>
        <p:spPr>
          <a:xfrm>
            <a:off x="5780853" y="0"/>
            <a:ext cx="1252718" cy="255270"/>
          </a:xfrm>
          <a:prstGeom prst="rect">
            <a:avLst/>
          </a:prstGeom>
        </p:spPr>
      </p:pic>
      <p:pic>
        <p:nvPicPr>
          <p:cNvPr id="9" name="Picture 8">
            <a:extLst>
              <a:ext uri="{FF2B5EF4-FFF2-40B4-BE49-F238E27FC236}">
                <a16:creationId xmlns:a16="http://schemas.microsoft.com/office/drawing/2014/main" id="{7F1BF35F-035F-4039-8314-961A6546B0A0}"/>
              </a:ext>
            </a:extLst>
          </p:cNvPr>
          <p:cNvPicPr>
            <a:picLocks noChangeAspect="1"/>
          </p:cNvPicPr>
          <p:nvPr/>
        </p:nvPicPr>
        <p:blipFill rotWithShape="1">
          <a:blip r:embed="rId4"/>
          <a:srcRect t="20577" b="25355"/>
          <a:stretch/>
        </p:blipFill>
        <p:spPr>
          <a:xfrm>
            <a:off x="7540936" y="11431"/>
            <a:ext cx="1853345" cy="293370"/>
          </a:xfrm>
          <a:prstGeom prst="rect">
            <a:avLst/>
          </a:prstGeom>
        </p:spPr>
      </p:pic>
      <p:sp>
        <p:nvSpPr>
          <p:cNvPr id="10" name="TextBox 9">
            <a:extLst>
              <a:ext uri="{FF2B5EF4-FFF2-40B4-BE49-F238E27FC236}">
                <a16:creationId xmlns:a16="http://schemas.microsoft.com/office/drawing/2014/main" id="{4B7058E3-D3B8-4730-B689-8192620A347C}"/>
              </a:ext>
            </a:extLst>
          </p:cNvPr>
          <p:cNvSpPr txBox="1"/>
          <p:nvPr/>
        </p:nvSpPr>
        <p:spPr>
          <a:xfrm>
            <a:off x="5939222" y="196653"/>
            <a:ext cx="3092192"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Match each calculation with an answer.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You must state what the answer 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time / money / a total ).</a:t>
            </a:r>
          </a:p>
        </p:txBody>
      </p:sp>
    </p:spTree>
    <p:extLst>
      <p:ext uri="{BB962C8B-B14F-4D97-AF65-F5344CB8AC3E}">
        <p14:creationId xmlns:p14="http://schemas.microsoft.com/office/powerpoint/2010/main" val="219334472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DB712A-C452-41ED-90F7-D305A1F4F660}"/>
              </a:ext>
            </a:extLst>
          </p:cNvPr>
          <p:cNvGraphicFramePr>
            <a:graphicFrameLocks noGrp="1"/>
          </p:cNvGraphicFramePr>
          <p:nvPr/>
        </p:nvGraphicFramePr>
        <p:xfrm>
          <a:off x="25391" y="914400"/>
          <a:ext cx="4845655" cy="5890852"/>
        </p:xfrm>
        <a:graphic>
          <a:graphicData uri="http://schemas.openxmlformats.org/drawingml/2006/table">
            <a:tbl>
              <a:tblPr firstRow="1" bandRow="1">
                <a:tableStyleId>{5C22544A-7EE6-4342-B048-85BDC9FD1C3A}</a:tableStyleId>
              </a:tblPr>
              <a:tblGrid>
                <a:gridCol w="359092">
                  <a:extLst>
                    <a:ext uri="{9D8B030D-6E8A-4147-A177-3AD203B41FA5}">
                      <a16:colId xmlns:a16="http://schemas.microsoft.com/office/drawing/2014/main" val="557908182"/>
                    </a:ext>
                  </a:extLst>
                </a:gridCol>
                <a:gridCol w="3070894">
                  <a:extLst>
                    <a:ext uri="{9D8B030D-6E8A-4147-A177-3AD203B41FA5}">
                      <a16:colId xmlns:a16="http://schemas.microsoft.com/office/drawing/2014/main" val="2566807194"/>
                    </a:ext>
                  </a:extLst>
                </a:gridCol>
                <a:gridCol w="1059776">
                  <a:extLst>
                    <a:ext uri="{9D8B030D-6E8A-4147-A177-3AD203B41FA5}">
                      <a16:colId xmlns:a16="http://schemas.microsoft.com/office/drawing/2014/main" val="3713742504"/>
                    </a:ext>
                  </a:extLst>
                </a:gridCol>
                <a:gridCol w="355893">
                  <a:extLst>
                    <a:ext uri="{9D8B030D-6E8A-4147-A177-3AD203B41FA5}">
                      <a16:colId xmlns:a16="http://schemas.microsoft.com/office/drawing/2014/main" val="3400059252"/>
                    </a:ext>
                  </a:extLst>
                </a:gridCol>
              </a:tblGrid>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A</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5 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 </a:t>
                      </a: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C</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201517"/>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B</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£40 for 5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446.25</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598369"/>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C</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£59.85 at £8.55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117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23891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D</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£36 for 6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1359.38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77050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E</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£113.49 at £12.61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7762"/>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F</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£6.50 per hour for 3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42.50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A</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964222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G</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7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7.5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7.50 </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248773"/>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H</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£59.93 at £9.22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913.68</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41213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I</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£318.75 per five day week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 ½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mn-lt"/>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mn-lt"/>
                          <a:ea typeface="+mn-ea"/>
                          <a:cs typeface="+mn-cs"/>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mn-lt"/>
                          <a:ea typeface="+mn-ea"/>
                          <a:cs typeface="+mn-cs"/>
                        </a:rPr>
                        <a:t>per hour</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B</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74783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J</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 days a week for 6 weeks and 6 ¼  hours per day for £7.25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6.5</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endParaRPr lang="en-GB" sz="2400" b="0" dirty="0">
                        <a:solidFill>
                          <a:srgbClr val="0070C0"/>
                        </a:solidFill>
                        <a:latin typeface="Eras Bold ITC" panose="020B0907030504020204" pitchFamily="34" charset="0"/>
                      </a:endParaRP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68449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K</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£11.28 per hour over 6 weeks of 3 days a week part time (4 ½ hours a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 </a:t>
                      </a: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E</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010704"/>
                  </a:ext>
                </a:extLst>
              </a:tr>
            </a:tbl>
          </a:graphicData>
        </a:graphic>
      </p:graphicFrame>
      <p:pic>
        <p:nvPicPr>
          <p:cNvPr id="5" name="Picture 4">
            <a:extLst>
              <a:ext uri="{FF2B5EF4-FFF2-40B4-BE49-F238E27FC236}">
                <a16:creationId xmlns:a16="http://schemas.microsoft.com/office/drawing/2014/main" id="{90736D60-E444-499F-A95A-F13A55D3E043}"/>
              </a:ext>
            </a:extLst>
          </p:cNvPr>
          <p:cNvPicPr>
            <a:picLocks noChangeAspect="1"/>
          </p:cNvPicPr>
          <p:nvPr/>
        </p:nvPicPr>
        <p:blipFill rotWithShape="1">
          <a:blip r:embed="rId2"/>
          <a:srcRect t="25883" b="38131"/>
          <a:stretch/>
        </p:blipFill>
        <p:spPr>
          <a:xfrm>
            <a:off x="776379" y="5570"/>
            <a:ext cx="1252718" cy="255270"/>
          </a:xfrm>
          <a:prstGeom prst="rect">
            <a:avLst/>
          </a:prstGeom>
        </p:spPr>
      </p:pic>
      <p:pic>
        <p:nvPicPr>
          <p:cNvPr id="7" name="Picture 6">
            <a:extLst>
              <a:ext uri="{FF2B5EF4-FFF2-40B4-BE49-F238E27FC236}">
                <a16:creationId xmlns:a16="http://schemas.microsoft.com/office/drawing/2014/main" id="{96A7A855-AD41-48B2-8C13-830C0EB5659D}"/>
              </a:ext>
            </a:extLst>
          </p:cNvPr>
          <p:cNvPicPr>
            <a:picLocks noChangeAspect="1"/>
          </p:cNvPicPr>
          <p:nvPr/>
        </p:nvPicPr>
        <p:blipFill rotWithShape="1">
          <a:blip r:embed="rId3"/>
          <a:srcRect t="20577" b="25355"/>
          <a:stretch/>
        </p:blipFill>
        <p:spPr>
          <a:xfrm>
            <a:off x="2536462" y="17001"/>
            <a:ext cx="1853345" cy="293370"/>
          </a:xfrm>
          <a:prstGeom prst="rect">
            <a:avLst/>
          </a:prstGeom>
        </p:spPr>
      </p:pic>
      <p:sp>
        <p:nvSpPr>
          <p:cNvPr id="6" name="Rectangle 5">
            <a:extLst>
              <a:ext uri="{FF2B5EF4-FFF2-40B4-BE49-F238E27FC236}">
                <a16:creationId xmlns:a16="http://schemas.microsoft.com/office/drawing/2014/main" id="{551DEFA6-713A-4063-B00C-5DB1A7DB83AE}"/>
              </a:ext>
            </a:extLst>
          </p:cNvPr>
          <p:cNvSpPr/>
          <p:nvPr/>
        </p:nvSpPr>
        <p:spPr>
          <a:xfrm>
            <a:off x="5404538" y="304800"/>
            <a:ext cx="3842206" cy="923330"/>
          </a:xfrm>
          <a:prstGeom prst="rect">
            <a:avLst/>
          </a:prstGeom>
          <a:noFill/>
        </p:spPr>
        <p:txBody>
          <a:bodyPr wrap="none" lIns="91440" tIns="45720" rIns="91440" bIns="4572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Half Answers</a:t>
            </a:r>
          </a:p>
        </p:txBody>
      </p:sp>
      <p:sp>
        <p:nvSpPr>
          <p:cNvPr id="2" name="TextBox 1">
            <a:extLst>
              <a:ext uri="{FF2B5EF4-FFF2-40B4-BE49-F238E27FC236}">
                <a16:creationId xmlns:a16="http://schemas.microsoft.com/office/drawing/2014/main" id="{DA64CB46-E999-4BCD-BD14-8DDAD2F9D5F3}"/>
              </a:ext>
            </a:extLst>
          </p:cNvPr>
          <p:cNvSpPr txBox="1"/>
          <p:nvPr/>
        </p:nvSpPr>
        <p:spPr>
          <a:xfrm>
            <a:off x="934748" y="202223"/>
            <a:ext cx="3092192"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Match each calculation with an answer.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You must state what the answer 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time / money / a total ).</a:t>
            </a:r>
          </a:p>
        </p:txBody>
      </p:sp>
    </p:spTree>
    <p:extLst>
      <p:ext uri="{BB962C8B-B14F-4D97-AF65-F5344CB8AC3E}">
        <p14:creationId xmlns:p14="http://schemas.microsoft.com/office/powerpoint/2010/main" val="272169663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Table 2">
            <a:extLst>
              <a:ext uri="{FF2B5EF4-FFF2-40B4-BE49-F238E27FC236}">
                <a16:creationId xmlns:a16="http://schemas.microsoft.com/office/drawing/2014/main" id="{0BDB712A-C452-41ED-90F7-D305A1F4F660}"/>
              </a:ext>
            </a:extLst>
          </p:cNvPr>
          <p:cNvGraphicFramePr>
            <a:graphicFrameLocks noGrp="1"/>
          </p:cNvGraphicFramePr>
          <p:nvPr/>
        </p:nvGraphicFramePr>
        <p:xfrm>
          <a:off x="25391" y="914400"/>
          <a:ext cx="4845655" cy="5890852"/>
        </p:xfrm>
        <a:graphic>
          <a:graphicData uri="http://schemas.openxmlformats.org/drawingml/2006/table">
            <a:tbl>
              <a:tblPr firstRow="1" bandRow="1">
                <a:tableStyleId>{5C22544A-7EE6-4342-B048-85BDC9FD1C3A}</a:tableStyleId>
              </a:tblPr>
              <a:tblGrid>
                <a:gridCol w="359092">
                  <a:extLst>
                    <a:ext uri="{9D8B030D-6E8A-4147-A177-3AD203B41FA5}">
                      <a16:colId xmlns:a16="http://schemas.microsoft.com/office/drawing/2014/main" val="557908182"/>
                    </a:ext>
                  </a:extLst>
                </a:gridCol>
                <a:gridCol w="3070894">
                  <a:extLst>
                    <a:ext uri="{9D8B030D-6E8A-4147-A177-3AD203B41FA5}">
                      <a16:colId xmlns:a16="http://schemas.microsoft.com/office/drawing/2014/main" val="2566807194"/>
                    </a:ext>
                  </a:extLst>
                </a:gridCol>
                <a:gridCol w="1059776">
                  <a:extLst>
                    <a:ext uri="{9D8B030D-6E8A-4147-A177-3AD203B41FA5}">
                      <a16:colId xmlns:a16="http://schemas.microsoft.com/office/drawing/2014/main" val="3713742504"/>
                    </a:ext>
                  </a:extLst>
                </a:gridCol>
                <a:gridCol w="355893">
                  <a:extLst>
                    <a:ext uri="{9D8B030D-6E8A-4147-A177-3AD203B41FA5}">
                      <a16:colId xmlns:a16="http://schemas.microsoft.com/office/drawing/2014/main" val="3400059252"/>
                    </a:ext>
                  </a:extLst>
                </a:gridCol>
              </a:tblGrid>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A</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5 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 </a:t>
                      </a: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C</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37201517"/>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B</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£40 for 5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446.25</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G</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3908598369"/>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C</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£59.85 at £8.55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117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F</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6723891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D</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£36 for 6 hours work.</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1359.38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J</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253770501"/>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E</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£113.49 at £12.61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D</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125037762"/>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F</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£6.50 per hour for 3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6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42.50</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A</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90964222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G</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£8.50 per hour for 7 days and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7.5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7.50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I</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87248773"/>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H</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£59.93 at £9.22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913.68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in total</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K</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723412134"/>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I</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£318.75 per five day week with </a:t>
                      </a:r>
                    </a:p>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8 ½ hours per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mn-lt"/>
                          <a:ea typeface="+mn-ea"/>
                          <a:cs typeface="+mn-cs"/>
                        </a:rPr>
                        <a:t>£</a:t>
                      </a:r>
                      <a:r>
                        <a:rPr kumimoji="0" lang="en-GB" sz="1400" b="0" i="0" u="none" strike="noStrike" kern="1200" cap="none" spc="0" normalizeH="0" baseline="0" noProof="0" dirty="0">
                          <a:ln>
                            <a:noFill/>
                          </a:ln>
                          <a:solidFill>
                            <a:sysClr val="windowText" lastClr="000000"/>
                          </a:solidFill>
                          <a:effectLst/>
                          <a:uLnTx/>
                          <a:uFillTx/>
                          <a:latin typeface="+mn-lt"/>
                          <a:ea typeface="+mn-ea"/>
                          <a:cs typeface="+mn-cs"/>
                        </a:rPr>
                        <a:t>8</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1" i="0" u="none" strike="noStrike" kern="1200" cap="none" spc="0" normalizeH="0" baseline="0" noProof="0" dirty="0">
                          <a:ln>
                            <a:noFill/>
                          </a:ln>
                          <a:solidFill>
                            <a:sysClr val="windowText" lastClr="000000"/>
                          </a:solidFill>
                          <a:effectLst/>
                          <a:uLnTx/>
                          <a:uFillTx/>
                          <a:latin typeface="+mn-lt"/>
                          <a:ea typeface="+mn-ea"/>
                          <a:cs typeface="+mn-cs"/>
                        </a:rPr>
                        <a:t>per hour</a:t>
                      </a:r>
                      <a:endPar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endParaRP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B</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406074783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J</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5 days a week for 6 weeks and 6 ¼  hours per day for £7.25 per hour</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6.5 </a:t>
                      </a: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H</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848684495"/>
                  </a:ext>
                </a:extLst>
              </a:tr>
              <a:tr h="535532">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600" b="1" dirty="0">
                          <a:solidFill>
                            <a:sysClr val="windowText" lastClr="000000"/>
                          </a:solidFill>
                          <a:latin typeface="Eras Bold ITC" panose="020B0907030504020204" pitchFamily="34" charset="0"/>
                        </a:rPr>
                        <a:t>K</a:t>
                      </a:r>
                    </a:p>
                  </a:txBody>
                  <a:tcPr marL="0" marR="0" marT="0" marB="0" anchor="ctr">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GB" sz="1400" b="0" dirty="0">
                          <a:solidFill>
                            <a:sysClr val="windowText" lastClr="000000"/>
                          </a:solidFill>
                        </a:rPr>
                        <a:t>£11.28 per hour over 6 weeks of 3 days a week part time (4 ½ hours a day).</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ysClr val="windowText" lastClr="000000"/>
                          </a:solidFill>
                          <a:effectLst/>
                          <a:uLnTx/>
                          <a:uFillTx/>
                          <a:latin typeface="Calibri" panose="020F0502020204030204"/>
                          <a:ea typeface="+mn-ea"/>
                          <a:cs typeface="+mn-cs"/>
                        </a:rPr>
                        <a:t>9 </a:t>
                      </a:r>
                      <a:r>
                        <a:rPr kumimoji="0" lang="en-GB" sz="1400" b="1" i="0" u="none" strike="noStrike" kern="1200" cap="none" spc="0" normalizeH="0" baseline="0" noProof="0" dirty="0">
                          <a:ln>
                            <a:noFill/>
                          </a:ln>
                          <a:solidFill>
                            <a:sysClr val="windowText" lastClr="000000"/>
                          </a:solidFill>
                          <a:effectLst/>
                          <a:uLnTx/>
                          <a:uFillTx/>
                          <a:latin typeface="Calibri" panose="020F0502020204030204"/>
                          <a:ea typeface="+mn-ea"/>
                          <a:cs typeface="+mn-cs"/>
                        </a:rPr>
                        <a:t>hours</a:t>
                      </a:r>
                    </a:p>
                  </a:txBody>
                  <a:tcPr marL="0" marR="0" marT="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tc>
                  <a:txBody>
                    <a:bodyPr/>
                    <a:lstStyle/>
                    <a:p>
                      <a:pPr algn="ctr"/>
                      <a:r>
                        <a:rPr lang="en-GB" sz="2400" b="0" dirty="0">
                          <a:solidFill>
                            <a:srgbClr val="0070C0"/>
                          </a:solidFill>
                          <a:latin typeface="Eras Bold ITC" panose="020B0907030504020204" pitchFamily="34" charset="0"/>
                        </a:rPr>
                        <a:t>E</a:t>
                      </a:r>
                    </a:p>
                  </a:txBody>
                  <a:tcPr marL="0" marR="0" marT="0" marB="0" anchor="ctr">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97010704"/>
                  </a:ext>
                </a:extLst>
              </a:tr>
            </a:tbl>
          </a:graphicData>
        </a:graphic>
      </p:graphicFrame>
      <p:pic>
        <p:nvPicPr>
          <p:cNvPr id="5" name="Picture 4">
            <a:extLst>
              <a:ext uri="{FF2B5EF4-FFF2-40B4-BE49-F238E27FC236}">
                <a16:creationId xmlns:a16="http://schemas.microsoft.com/office/drawing/2014/main" id="{90736D60-E444-499F-A95A-F13A55D3E043}"/>
              </a:ext>
            </a:extLst>
          </p:cNvPr>
          <p:cNvPicPr>
            <a:picLocks noChangeAspect="1"/>
          </p:cNvPicPr>
          <p:nvPr/>
        </p:nvPicPr>
        <p:blipFill rotWithShape="1">
          <a:blip r:embed="rId2"/>
          <a:srcRect t="25883" b="38131"/>
          <a:stretch/>
        </p:blipFill>
        <p:spPr>
          <a:xfrm>
            <a:off x="776379" y="5570"/>
            <a:ext cx="1252718" cy="255270"/>
          </a:xfrm>
          <a:prstGeom prst="rect">
            <a:avLst/>
          </a:prstGeom>
        </p:spPr>
      </p:pic>
      <p:pic>
        <p:nvPicPr>
          <p:cNvPr id="7" name="Picture 6">
            <a:extLst>
              <a:ext uri="{FF2B5EF4-FFF2-40B4-BE49-F238E27FC236}">
                <a16:creationId xmlns:a16="http://schemas.microsoft.com/office/drawing/2014/main" id="{96A7A855-AD41-48B2-8C13-830C0EB5659D}"/>
              </a:ext>
            </a:extLst>
          </p:cNvPr>
          <p:cNvPicPr>
            <a:picLocks noChangeAspect="1"/>
          </p:cNvPicPr>
          <p:nvPr/>
        </p:nvPicPr>
        <p:blipFill rotWithShape="1">
          <a:blip r:embed="rId3"/>
          <a:srcRect t="20577" b="25355"/>
          <a:stretch/>
        </p:blipFill>
        <p:spPr>
          <a:xfrm>
            <a:off x="2536462" y="17001"/>
            <a:ext cx="1853345" cy="293370"/>
          </a:xfrm>
          <a:prstGeom prst="rect">
            <a:avLst/>
          </a:prstGeom>
        </p:spPr>
      </p:pic>
      <p:sp>
        <p:nvSpPr>
          <p:cNvPr id="6" name="Rectangle 5">
            <a:extLst>
              <a:ext uri="{FF2B5EF4-FFF2-40B4-BE49-F238E27FC236}">
                <a16:creationId xmlns:a16="http://schemas.microsoft.com/office/drawing/2014/main" id="{551DEFA6-713A-4063-B00C-5DB1A7DB83AE}"/>
              </a:ext>
            </a:extLst>
          </p:cNvPr>
          <p:cNvSpPr/>
          <p:nvPr/>
        </p:nvSpPr>
        <p:spPr>
          <a:xfrm>
            <a:off x="6694955" y="304800"/>
            <a:ext cx="2551789" cy="923330"/>
          </a:xfrm>
          <a:prstGeom prst="rect">
            <a:avLst/>
          </a:prstGeom>
          <a:noFill/>
        </p:spPr>
        <p:txBody>
          <a:bodyPr wrap="none" lIns="91440" tIns="45720" rIns="91440" bIns="4572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5400" b="0" i="0" u="none" strike="noStrike" kern="1200" cap="none" spc="0" normalizeH="0" baseline="0" noProof="0" dirty="0">
                <a:ln w="0"/>
                <a:solidFill>
                  <a:srgbClr val="4472C4"/>
                </a:solidFill>
                <a:effectLst>
                  <a:outerShdw blurRad="38100" dist="25400" dir="5400000" algn="ctr" rotWithShape="0">
                    <a:srgbClr val="6E747A">
                      <a:alpha val="43000"/>
                    </a:srgbClr>
                  </a:outerShdw>
                </a:effectLst>
                <a:uLnTx/>
                <a:uFillTx/>
                <a:latin typeface="Calibri" panose="020F0502020204030204"/>
                <a:ea typeface="+mn-ea"/>
                <a:cs typeface="+mn-cs"/>
              </a:rPr>
              <a:t>Answers</a:t>
            </a:r>
          </a:p>
        </p:txBody>
      </p:sp>
      <p:sp>
        <p:nvSpPr>
          <p:cNvPr id="2" name="TextBox 1">
            <a:extLst>
              <a:ext uri="{FF2B5EF4-FFF2-40B4-BE49-F238E27FC236}">
                <a16:creationId xmlns:a16="http://schemas.microsoft.com/office/drawing/2014/main" id="{DA64CB46-E999-4BCD-BD14-8DDAD2F9D5F3}"/>
              </a:ext>
            </a:extLst>
          </p:cNvPr>
          <p:cNvSpPr txBox="1"/>
          <p:nvPr/>
        </p:nvSpPr>
        <p:spPr>
          <a:xfrm>
            <a:off x="934748" y="202223"/>
            <a:ext cx="3092192" cy="738664"/>
          </a:xfrm>
          <a:prstGeom prst="rect">
            <a:avLst/>
          </a:prstGeom>
          <a:noFill/>
        </p:spPr>
        <p:txBody>
          <a:bodyPr wrap="non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Match each calculation with an answer. </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You must state what the answer is</a:t>
            </a:r>
          </a:p>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prstClr val="black"/>
                </a:solidFill>
                <a:effectLst/>
                <a:uLnTx/>
                <a:uFillTx/>
                <a:latin typeface="Calibri" panose="020F0502020204030204"/>
                <a:ea typeface="+mn-ea"/>
                <a:cs typeface="+mn-cs"/>
              </a:rPr>
              <a:t>( time / money / a total ).</a:t>
            </a:r>
          </a:p>
        </p:txBody>
      </p:sp>
    </p:spTree>
    <p:extLst>
      <p:ext uri="{BB962C8B-B14F-4D97-AF65-F5344CB8AC3E}">
        <p14:creationId xmlns:p14="http://schemas.microsoft.com/office/powerpoint/2010/main" val="231443954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383424"/>
            <a:ext cx="6252506" cy="3062452"/>
          </a:xfrm>
          <a:prstGeom prst="rect">
            <a:avLst/>
          </a:prstGeom>
        </p:spPr>
      </p:pic>
      <p:sp>
        <p:nvSpPr>
          <p:cNvPr id="3" name="Text Placeholder 2"/>
          <p:cNvSpPr>
            <a:spLocks noGrp="1"/>
          </p:cNvSpPr>
          <p:nvPr>
            <p:ph type="body" sz="quarter" idx="10"/>
          </p:nvPr>
        </p:nvSpPr>
        <p:spPr/>
        <p:txBody>
          <a:bodyPr/>
          <a:lstStyle/>
          <a:p>
            <a:pPr algn="r"/>
            <a:r>
              <a:rPr lang="en-GB" sz="4800" dirty="0"/>
              <a:t>Problem 1 </a:t>
            </a:r>
          </a:p>
        </p:txBody>
      </p:sp>
    </p:spTree>
    <p:extLst>
      <p:ext uri="{BB962C8B-B14F-4D97-AF65-F5344CB8AC3E}">
        <p14:creationId xmlns:p14="http://schemas.microsoft.com/office/powerpoint/2010/main" val="43009492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1508727"/>
            <a:ext cx="7658438" cy="3110570"/>
          </a:xfrm>
          <a:prstGeom prst="rect">
            <a:avLst/>
          </a:prstGeom>
        </p:spPr>
      </p:pic>
      <p:sp>
        <p:nvSpPr>
          <p:cNvPr id="3" name="Text Placeholder 2"/>
          <p:cNvSpPr>
            <a:spLocks noGrp="1"/>
          </p:cNvSpPr>
          <p:nvPr>
            <p:ph type="body" sz="quarter" idx="10"/>
          </p:nvPr>
        </p:nvSpPr>
        <p:spPr/>
        <p:txBody>
          <a:bodyPr/>
          <a:lstStyle/>
          <a:p>
            <a:pPr algn="r"/>
            <a:r>
              <a:rPr lang="en-GB" sz="4800" b="1" dirty="0"/>
              <a:t>Problem 2 </a:t>
            </a:r>
          </a:p>
        </p:txBody>
      </p:sp>
    </p:spTree>
    <p:extLst>
      <p:ext uri="{BB962C8B-B14F-4D97-AF65-F5344CB8AC3E}">
        <p14:creationId xmlns:p14="http://schemas.microsoft.com/office/powerpoint/2010/main" val="8327895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a:r>
              <a:rPr lang="en-GB" sz="4800" b="1" dirty="0"/>
              <a:t>Problem 3</a:t>
            </a:r>
            <a:r>
              <a:rPr lang="en-GB" sz="4800" dirty="0"/>
              <a:t> </a:t>
            </a:r>
          </a:p>
        </p:txBody>
      </p:sp>
      <p:pic>
        <p:nvPicPr>
          <p:cNvPr id="8" name="Content Placeholder 7"/>
          <p:cNvPicPr>
            <a:picLocks noGrp="1" noChangeAspect="1"/>
          </p:cNvPicPr>
          <p:nvPr>
            <p:ph sz="quarter" idx="11"/>
          </p:nvPr>
        </p:nvPicPr>
        <p:blipFill>
          <a:blip r:embed="rId2"/>
          <a:stretch>
            <a:fillRect/>
          </a:stretch>
        </p:blipFill>
        <p:spPr>
          <a:xfrm>
            <a:off x="221039" y="1565712"/>
            <a:ext cx="7687088" cy="4235997"/>
          </a:xfrm>
          <a:prstGeom prst="rect">
            <a:avLst/>
          </a:prstGeom>
        </p:spPr>
      </p:pic>
      <p:sp>
        <p:nvSpPr>
          <p:cNvPr id="9" name="TextBox 8"/>
          <p:cNvSpPr txBox="1"/>
          <p:nvPr/>
        </p:nvSpPr>
        <p:spPr>
          <a:xfrm>
            <a:off x="221039" y="1055177"/>
            <a:ext cx="4098713" cy="369332"/>
          </a:xfrm>
          <a:prstGeom prst="rect">
            <a:avLst/>
          </a:prstGeom>
          <a:noFill/>
        </p:spPr>
        <p:txBody>
          <a:bodyPr wrap="square" rtlCol="0">
            <a:spAutoFit/>
          </a:bodyPr>
          <a:lstStyle/>
          <a:p>
            <a:r>
              <a:rPr lang="en-GB" dirty="0"/>
              <a:t>Jody is paid £315 for 4 weeks of work </a:t>
            </a:r>
          </a:p>
        </p:txBody>
      </p:sp>
    </p:spTree>
    <p:extLst>
      <p:ext uri="{BB962C8B-B14F-4D97-AF65-F5344CB8AC3E}">
        <p14:creationId xmlns:p14="http://schemas.microsoft.com/office/powerpoint/2010/main" val="318130891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0"/>
          </p:nvPr>
        </p:nvSpPr>
        <p:spPr/>
        <p:txBody>
          <a:bodyPr/>
          <a:lstStyle/>
          <a:p>
            <a:pPr algn="r"/>
            <a:r>
              <a:rPr lang="en-GB" sz="4800" b="1" dirty="0"/>
              <a:t>Problem 4 </a:t>
            </a:r>
          </a:p>
        </p:txBody>
      </p:sp>
      <p:pic>
        <p:nvPicPr>
          <p:cNvPr id="4" name="Content Placeholder 3"/>
          <p:cNvPicPr>
            <a:picLocks noGrp="1" noChangeAspect="1"/>
          </p:cNvPicPr>
          <p:nvPr>
            <p:ph sz="quarter" idx="11"/>
          </p:nvPr>
        </p:nvPicPr>
        <p:blipFill rotWithShape="1">
          <a:blip r:embed="rId2"/>
          <a:srcRect l="4872" r="8138"/>
          <a:stretch/>
        </p:blipFill>
        <p:spPr>
          <a:xfrm>
            <a:off x="4130564" y="1633216"/>
            <a:ext cx="5162123" cy="4124397"/>
          </a:xfrm>
          <a:prstGeom prst="rect">
            <a:avLst/>
          </a:prstGeom>
        </p:spPr>
      </p:pic>
      <p:sp>
        <p:nvSpPr>
          <p:cNvPr id="5" name="Rectangle 4"/>
          <p:cNvSpPr/>
          <p:nvPr/>
        </p:nvSpPr>
        <p:spPr>
          <a:xfrm>
            <a:off x="0" y="1228425"/>
            <a:ext cx="4510252" cy="3200876"/>
          </a:xfrm>
          <a:prstGeom prst="rect">
            <a:avLst/>
          </a:prstGeom>
        </p:spPr>
        <p:txBody>
          <a:bodyPr wrap="square">
            <a:spAutoFit/>
          </a:bodyPr>
          <a:lstStyle/>
          <a:p>
            <a:pPr>
              <a:spcBef>
                <a:spcPts val="1200"/>
              </a:spcBef>
            </a:pPr>
            <a:endParaRPr lang="en-GB" dirty="0">
              <a:solidFill>
                <a:srgbClr val="222222"/>
              </a:solidFill>
              <a:latin typeface="Arial" panose="020B0604020202020204" pitchFamily="34" charset="0"/>
            </a:endParaRPr>
          </a:p>
          <a:p>
            <a:pPr>
              <a:spcBef>
                <a:spcPts val="1200"/>
              </a:spcBef>
            </a:pPr>
            <a:r>
              <a:rPr lang="en-GB" dirty="0">
                <a:solidFill>
                  <a:srgbClr val="222222"/>
                </a:solidFill>
                <a:latin typeface="Arial" panose="020B0604020202020204" pitchFamily="34" charset="0"/>
              </a:rPr>
              <a:t>The graph shows how much Molly is paid for working for up to 40 hours. </a:t>
            </a:r>
          </a:p>
          <a:p>
            <a:pPr>
              <a:spcBef>
                <a:spcPts val="1200"/>
              </a:spcBef>
            </a:pPr>
            <a:r>
              <a:rPr lang="en-GB" dirty="0">
                <a:solidFill>
                  <a:srgbClr val="222222"/>
                </a:solidFill>
                <a:latin typeface="Arial" panose="020B0604020202020204" pitchFamily="34" charset="0"/>
              </a:rPr>
              <a:t>She receives</a:t>
            </a:r>
          </a:p>
          <a:p>
            <a:pPr>
              <a:spcBef>
                <a:spcPts val="1200"/>
              </a:spcBef>
            </a:pPr>
            <a:r>
              <a:rPr lang="en-GB" dirty="0">
                <a:solidFill>
                  <a:srgbClr val="222222"/>
                </a:solidFill>
                <a:latin typeface="Arial" panose="020B0604020202020204" pitchFamily="34" charset="0"/>
              </a:rPr>
              <a:t>a basic rate of pay for the first 35 hours worked</a:t>
            </a:r>
          </a:p>
          <a:p>
            <a:pPr>
              <a:spcBef>
                <a:spcPts val="1200"/>
              </a:spcBef>
            </a:pPr>
            <a:endParaRPr lang="en-GB" dirty="0">
              <a:solidFill>
                <a:srgbClr val="222222"/>
              </a:solidFill>
              <a:latin typeface="Arial" panose="020B0604020202020204" pitchFamily="34" charset="0"/>
            </a:endParaRPr>
          </a:p>
          <a:p>
            <a:r>
              <a:rPr lang="en-GB" dirty="0">
                <a:solidFill>
                  <a:srgbClr val="222222"/>
                </a:solidFill>
                <a:latin typeface="Arial" panose="020B0604020202020204" pitchFamily="34" charset="0"/>
              </a:rPr>
              <a:t>a higher rate of pay for the next 5 hours worked.</a:t>
            </a:r>
          </a:p>
        </p:txBody>
      </p:sp>
      <p:sp>
        <p:nvSpPr>
          <p:cNvPr id="6" name="Rectangle 5"/>
          <p:cNvSpPr/>
          <p:nvPr/>
        </p:nvSpPr>
        <p:spPr>
          <a:xfrm>
            <a:off x="0" y="4680395"/>
            <a:ext cx="4953000" cy="1077218"/>
          </a:xfrm>
          <a:prstGeom prst="rect">
            <a:avLst/>
          </a:prstGeom>
        </p:spPr>
        <p:txBody>
          <a:bodyPr>
            <a:spAutoFit/>
          </a:bodyPr>
          <a:lstStyle/>
          <a:p>
            <a:pPr>
              <a:spcBef>
                <a:spcPts val="1200"/>
              </a:spcBef>
            </a:pPr>
            <a:r>
              <a:rPr lang="en-GB" dirty="0">
                <a:solidFill>
                  <a:srgbClr val="222222"/>
                </a:solidFill>
                <a:latin typeface="Arial" panose="020B0604020202020204" pitchFamily="34" charset="0"/>
              </a:rPr>
              <a:t>Work out the </a:t>
            </a:r>
            <a:r>
              <a:rPr lang="en-GB" b="1" dirty="0">
                <a:solidFill>
                  <a:srgbClr val="222222"/>
                </a:solidFill>
                <a:latin typeface="Arial" panose="020B0604020202020204" pitchFamily="34" charset="0"/>
              </a:rPr>
              <a:t>difference</a:t>
            </a:r>
            <a:r>
              <a:rPr lang="en-GB" dirty="0">
                <a:solidFill>
                  <a:srgbClr val="222222"/>
                </a:solidFill>
                <a:latin typeface="Arial" panose="020B0604020202020204" pitchFamily="34" charset="0"/>
              </a:rPr>
              <a:t> between the higher rate of pay and the basic rate of pay.</a:t>
            </a:r>
          </a:p>
          <a:p>
            <a:pPr>
              <a:spcBef>
                <a:spcPts val="1200"/>
              </a:spcBef>
            </a:pPr>
            <a:r>
              <a:rPr lang="en-GB" dirty="0">
                <a:solidFill>
                  <a:srgbClr val="222222"/>
                </a:solidFill>
                <a:latin typeface="Arial" panose="020B0604020202020204" pitchFamily="34" charset="0"/>
              </a:rPr>
              <a:t>Give your answer in £ per hour.</a:t>
            </a:r>
          </a:p>
        </p:txBody>
      </p:sp>
    </p:spTree>
    <p:extLst>
      <p:ext uri="{BB962C8B-B14F-4D97-AF65-F5344CB8AC3E}">
        <p14:creationId xmlns:p14="http://schemas.microsoft.com/office/powerpoint/2010/main" val="3699592571"/>
      </p:ext>
    </p:extLst>
  </p:cSld>
  <p:clrMapOvr>
    <a:masterClrMapping/>
  </p:clrMapOvr>
</p:sld>
</file>

<file path=ppt/theme/theme1.xml><?xml version="1.0" encoding="utf-8"?>
<a:theme xmlns:a="http://schemas.openxmlformats.org/drawingml/2006/main" name="ALTCCv2">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LTCCv2" id="{4F48670A-F939-4466-AF6F-90ADC58B0E17}" vid="{8887B371-F3E8-4C29-A510-C6481C3A9990}"/>
    </a:ext>
  </a:extLst>
</a:theme>
</file>

<file path=ppt/theme/theme2.xml><?xml version="1.0" encoding="utf-8"?>
<a:theme xmlns:a="http://schemas.openxmlformats.org/drawingml/2006/main" name="Assessment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acher Information Slides">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noFill/>
        <a:ln w="28575">
          <a:solidFill>
            <a:schemeClr val="tx1"/>
          </a:solidFill>
        </a:ln>
      </a:spPr>
      <a:bodyPr rot="0" spcFirstLastPara="0" vertOverflow="overflow" horzOverflow="overflow" vert="horz" wrap="square" lIns="99060" tIns="49530" rIns="99060" bIns="49530" numCol="1" spcCol="0" rtlCol="0" fromWordArt="0" anchor="ctr" anchorCtr="0" forceAA="0" compatLnSpc="1">
        <a:prstTxWarp prst="textNoShape">
          <a:avLst/>
        </a:prstTxWarp>
        <a:noAutofit/>
      </a:bodyPr>
      <a:lstStyle>
        <a:defPPr algn="ctr">
          <a:defRPr sz="1950"/>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LT adapted for BWA">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ustom 1">
      <a:majorFont>
        <a:latin typeface="Calibri Ligh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4" id="{2173CFD5-A5F4-4CF9-A1C3-7578C1E8EB05}" vid="{FD0794F9-F2F0-4FF1-AE7D-D0A8F5CA8A3E}"/>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ALTCCv2</Template>
  <TotalTime>10638</TotalTime>
  <Words>1620</Words>
  <Application>Microsoft Office PowerPoint</Application>
  <PresentationFormat>A4 Paper (210x297 mm)</PresentationFormat>
  <Paragraphs>354</Paragraphs>
  <Slides>21</Slides>
  <Notes>2</Notes>
  <HiddenSlides>1</HiddenSlides>
  <MMClips>0</MMClips>
  <ScaleCrop>false</ScaleCrop>
  <HeadingPairs>
    <vt:vector size="4" baseType="variant">
      <vt:variant>
        <vt:lpstr>Theme</vt:lpstr>
      </vt:variant>
      <vt:variant>
        <vt:i4>5</vt:i4>
      </vt:variant>
      <vt:variant>
        <vt:lpstr>Slide Titles</vt:lpstr>
      </vt:variant>
      <vt:variant>
        <vt:i4>21</vt:i4>
      </vt:variant>
    </vt:vector>
  </HeadingPairs>
  <TitlesOfParts>
    <vt:vector size="26" baseType="lpstr">
      <vt:lpstr>ALTCCv2</vt:lpstr>
      <vt:lpstr>Assessment Slides</vt:lpstr>
      <vt:lpstr>Teacher Information Slides</vt:lpstr>
      <vt:lpstr>1_Office Theme</vt:lpstr>
      <vt:lpstr>ALT adapted for BWA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LElder</dc:creator>
  <cp:lastModifiedBy>Mrs E Eyres - BWA Staff</cp:lastModifiedBy>
  <cp:revision>506</cp:revision>
  <cp:lastPrinted>2017-12-31T22:38:51Z</cp:lastPrinted>
  <dcterms:created xsi:type="dcterms:W3CDTF">2017-01-17T16:57:04Z</dcterms:created>
  <dcterms:modified xsi:type="dcterms:W3CDTF">2026-09-06T12:23:29Z</dcterms:modified>
</cp:coreProperties>
</file>