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75" r:id="rId3"/>
    <p:sldMasterId id="2147483700" r:id="rId4"/>
  </p:sldMasterIdLst>
  <p:notesMasterIdLst>
    <p:notesMasterId r:id="rId27"/>
  </p:notesMasterIdLst>
  <p:sldIdLst>
    <p:sldId id="332" r:id="rId5"/>
    <p:sldId id="258" r:id="rId6"/>
    <p:sldId id="352" r:id="rId7"/>
    <p:sldId id="373" r:id="rId8"/>
    <p:sldId id="375" r:id="rId9"/>
    <p:sldId id="376" r:id="rId10"/>
    <p:sldId id="377" r:id="rId11"/>
    <p:sldId id="378" r:id="rId12"/>
    <p:sldId id="379" r:id="rId13"/>
    <p:sldId id="380" r:id="rId14"/>
    <p:sldId id="374" r:id="rId15"/>
    <p:sldId id="952" r:id="rId16"/>
    <p:sldId id="950" r:id="rId17"/>
    <p:sldId id="396" r:id="rId18"/>
    <p:sldId id="956" r:id="rId19"/>
    <p:sldId id="951" r:id="rId20"/>
    <p:sldId id="953" r:id="rId21"/>
    <p:sldId id="948" r:id="rId22"/>
    <p:sldId id="949" r:id="rId23"/>
    <p:sldId id="955" r:id="rId24"/>
    <p:sldId id="954" r:id="rId25"/>
    <p:sldId id="94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nnecting knowledge" id="{DA982D48-425D-411C-8F86-039B30F766AD}">
          <p14:sldIdLst>
            <p14:sldId id="332"/>
            <p14:sldId id="258"/>
          </p14:sldIdLst>
        </p14:section>
        <p14:section name="Instruct" id="{E86037A0-B5C8-4FAB-9281-94B28A78B236}">
          <p14:sldIdLst>
            <p14:sldId id="352"/>
            <p14:sldId id="373"/>
            <p14:sldId id="375"/>
            <p14:sldId id="376"/>
            <p14:sldId id="377"/>
            <p14:sldId id="378"/>
            <p14:sldId id="379"/>
            <p14:sldId id="380"/>
            <p14:sldId id="374"/>
            <p14:sldId id="952"/>
            <p14:sldId id="950"/>
            <p14:sldId id="396"/>
            <p14:sldId id="956"/>
            <p14:sldId id="951"/>
            <p14:sldId id="953"/>
            <p14:sldId id="948"/>
            <p14:sldId id="949"/>
            <p14:sldId id="955"/>
            <p14:sldId id="954"/>
          </p14:sldIdLst>
        </p14:section>
        <p14:section name="Worksheets" id="{BFB30D6C-3CD9-4824-B91A-531A35B907A9}">
          <p14:sldIdLst>
            <p14:sldId id="947"/>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A352C6F-CAD9-4FAF-EBF9-AA7696B4B01C}" name="Miss S Moore - BWA Staff" initials="MS" userId="S::smoore@bluecoat.uk.com::a264bf68-5741-41ac-a235-002c83359e2e" providerId="AD"/>
  <p188:author id="{BBB435D5-C629-6855-9D82-ADBBCA8130E9}" name="Mr I Jahangir - BWA Staff" initials="MS" userId="S::ijahangir@bluecoat.uk.com::5c8e80b0-7faf-4458-b9fd-ce3218c3c49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DFB94F-01D6-415B-8C91-390DF6565170}" v="1" dt="2026-07-16T12:22:32.68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1" d="100"/>
          <a:sy n="61" d="100"/>
        </p:scale>
        <p:origin x="68" y="2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24D6EF-FA0A-4F18-9E55-24965E5AB8BC}" type="datetimeFigureOut">
              <a:rPr lang="en-GB" smtClean="0"/>
              <a:t>06/09/2026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E217DF-561A-40A7-AD36-23E2D4B988C7}" type="slidenum">
              <a:rPr lang="en-GB" smtClean="0"/>
              <a:t>‹#›</a:t>
            </a:fld>
            <a:endParaRPr lang="en-GB"/>
          </a:p>
        </p:txBody>
      </p:sp>
    </p:spTree>
    <p:extLst>
      <p:ext uri="{BB962C8B-B14F-4D97-AF65-F5344CB8AC3E}">
        <p14:creationId xmlns:p14="http://schemas.microsoft.com/office/powerpoint/2010/main" val="1469454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ea typeface="Calibri"/>
                <a:cs typeface="Calibri"/>
              </a:rPr>
              <a:t>Neighbour</a:t>
            </a:r>
          </a:p>
        </p:txBody>
      </p:sp>
      <p:sp>
        <p:nvSpPr>
          <p:cNvPr id="4" name="Slide Number Placeholder 3"/>
          <p:cNvSpPr>
            <a:spLocks noGrp="1"/>
          </p:cNvSpPr>
          <p:nvPr>
            <p:ph type="sldNum" sz="quarter" idx="5"/>
          </p:nvPr>
        </p:nvSpPr>
        <p:spPr/>
        <p:txBody>
          <a:bodyPr/>
          <a:lstStyle/>
          <a:p>
            <a:fld id="{213552B6-FE8C-415C-B0B4-597755D4CC04}" type="slidenum">
              <a:rPr lang="en-GB" smtClean="0"/>
              <a:t>1</a:t>
            </a:fld>
            <a:endParaRPr lang="en-GB"/>
          </a:p>
        </p:txBody>
      </p:sp>
    </p:spTree>
    <p:extLst>
      <p:ext uri="{BB962C8B-B14F-4D97-AF65-F5344CB8AC3E}">
        <p14:creationId xmlns:p14="http://schemas.microsoft.com/office/powerpoint/2010/main" val="7199024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1.png"/><Relationship Id="rId18" Type="http://schemas.microsoft.com/office/2007/relationships/hdphoto" Target="../media/hdphoto8.wdp"/><Relationship Id="rId3" Type="http://schemas.openxmlformats.org/officeDocument/2006/relationships/image" Target="../media/image6.png"/><Relationship Id="rId7" Type="http://schemas.openxmlformats.org/officeDocument/2006/relationships/image" Target="../media/image8.png"/><Relationship Id="rId12" Type="http://schemas.microsoft.com/office/2007/relationships/hdphoto" Target="../media/hdphoto5.wdp"/><Relationship Id="rId17" Type="http://schemas.openxmlformats.org/officeDocument/2006/relationships/image" Target="../media/image13.png"/><Relationship Id="rId2" Type="http://schemas.openxmlformats.org/officeDocument/2006/relationships/image" Target="../media/image5.png"/><Relationship Id="rId16" Type="http://schemas.microsoft.com/office/2007/relationships/hdphoto" Target="../media/hdphoto7.wdp"/><Relationship Id="rId1" Type="http://schemas.openxmlformats.org/officeDocument/2006/relationships/slideMaster" Target="../slideMasters/slideMaster1.xml"/><Relationship Id="rId6" Type="http://schemas.microsoft.com/office/2007/relationships/hdphoto" Target="../media/hdphoto2.wdp"/><Relationship Id="rId11" Type="http://schemas.openxmlformats.org/officeDocument/2006/relationships/image" Target="../media/image10.png"/><Relationship Id="rId5" Type="http://schemas.openxmlformats.org/officeDocument/2006/relationships/image" Target="../media/image7.png"/><Relationship Id="rId15" Type="http://schemas.openxmlformats.org/officeDocument/2006/relationships/image" Target="../media/image12.png"/><Relationship Id="rId10" Type="http://schemas.microsoft.com/office/2007/relationships/hdphoto" Target="../media/hdphoto4.wdp"/><Relationship Id="rId19" Type="http://schemas.openxmlformats.org/officeDocument/2006/relationships/image" Target="../media/image4.png"/><Relationship Id="rId4" Type="http://schemas.microsoft.com/office/2007/relationships/hdphoto" Target="../media/hdphoto1.wdp"/><Relationship Id="rId9" Type="http://schemas.openxmlformats.org/officeDocument/2006/relationships/image" Target="../media/image9.png"/><Relationship Id="rId14" Type="http://schemas.microsoft.com/office/2007/relationships/hdphoto" Target="../media/hdphoto6.wdp"/></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1.png"/><Relationship Id="rId18" Type="http://schemas.microsoft.com/office/2007/relationships/hdphoto" Target="../media/hdphoto8.wdp"/><Relationship Id="rId3" Type="http://schemas.openxmlformats.org/officeDocument/2006/relationships/image" Target="../media/image6.png"/><Relationship Id="rId7" Type="http://schemas.openxmlformats.org/officeDocument/2006/relationships/image" Target="../media/image8.png"/><Relationship Id="rId12" Type="http://schemas.microsoft.com/office/2007/relationships/hdphoto" Target="../media/hdphoto5.wdp"/><Relationship Id="rId17" Type="http://schemas.openxmlformats.org/officeDocument/2006/relationships/image" Target="../media/image13.png"/><Relationship Id="rId2" Type="http://schemas.openxmlformats.org/officeDocument/2006/relationships/image" Target="../media/image5.png"/><Relationship Id="rId16" Type="http://schemas.microsoft.com/office/2007/relationships/hdphoto" Target="../media/hdphoto7.wdp"/><Relationship Id="rId1" Type="http://schemas.openxmlformats.org/officeDocument/2006/relationships/slideMaster" Target="../slideMasters/slideMaster1.xml"/><Relationship Id="rId6" Type="http://schemas.microsoft.com/office/2007/relationships/hdphoto" Target="../media/hdphoto2.wdp"/><Relationship Id="rId11" Type="http://schemas.openxmlformats.org/officeDocument/2006/relationships/image" Target="../media/image10.png"/><Relationship Id="rId5" Type="http://schemas.openxmlformats.org/officeDocument/2006/relationships/image" Target="../media/image7.png"/><Relationship Id="rId15" Type="http://schemas.openxmlformats.org/officeDocument/2006/relationships/image" Target="../media/image12.png"/><Relationship Id="rId10" Type="http://schemas.microsoft.com/office/2007/relationships/hdphoto" Target="../media/hdphoto4.wdp"/><Relationship Id="rId19" Type="http://schemas.openxmlformats.org/officeDocument/2006/relationships/image" Target="../media/image4.png"/><Relationship Id="rId4" Type="http://schemas.microsoft.com/office/2007/relationships/hdphoto" Target="../media/hdphoto1.wdp"/><Relationship Id="rId9" Type="http://schemas.openxmlformats.org/officeDocument/2006/relationships/image" Target="../media/image9.png"/><Relationship Id="rId14" Type="http://schemas.microsoft.com/office/2007/relationships/hdphoto" Target="../media/hdphoto6.wdp"/></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8" Type="http://schemas.microsoft.com/office/2007/relationships/hdphoto" Target="../media/hdphoto9.wdp"/><Relationship Id="rId13" Type="http://schemas.openxmlformats.org/officeDocument/2006/relationships/image" Target="../media/image11.png"/><Relationship Id="rId18" Type="http://schemas.microsoft.com/office/2007/relationships/hdphoto" Target="../media/hdphoto8.wdp"/><Relationship Id="rId3" Type="http://schemas.openxmlformats.org/officeDocument/2006/relationships/image" Target="../media/image6.png"/><Relationship Id="rId7" Type="http://schemas.openxmlformats.org/officeDocument/2006/relationships/image" Target="../media/image8.png"/><Relationship Id="rId12" Type="http://schemas.microsoft.com/office/2007/relationships/hdphoto" Target="../media/hdphoto5.wdp"/><Relationship Id="rId17" Type="http://schemas.openxmlformats.org/officeDocument/2006/relationships/image" Target="../media/image13.png"/><Relationship Id="rId2" Type="http://schemas.openxmlformats.org/officeDocument/2006/relationships/image" Target="../media/image5.png"/><Relationship Id="rId16" Type="http://schemas.microsoft.com/office/2007/relationships/hdphoto" Target="../media/hdphoto7.wdp"/><Relationship Id="rId1" Type="http://schemas.openxmlformats.org/officeDocument/2006/relationships/slideMaster" Target="../slideMasters/slideMaster1.xml"/><Relationship Id="rId6" Type="http://schemas.microsoft.com/office/2007/relationships/hdphoto" Target="../media/hdphoto2.wdp"/><Relationship Id="rId11" Type="http://schemas.openxmlformats.org/officeDocument/2006/relationships/image" Target="../media/image10.png"/><Relationship Id="rId5" Type="http://schemas.openxmlformats.org/officeDocument/2006/relationships/image" Target="../media/image7.png"/><Relationship Id="rId15" Type="http://schemas.openxmlformats.org/officeDocument/2006/relationships/image" Target="../media/image12.png"/><Relationship Id="rId10" Type="http://schemas.microsoft.com/office/2007/relationships/hdphoto" Target="../media/hdphoto4.wdp"/><Relationship Id="rId19" Type="http://schemas.openxmlformats.org/officeDocument/2006/relationships/image" Target="../media/image4.png"/><Relationship Id="rId4" Type="http://schemas.microsoft.com/office/2007/relationships/hdphoto" Target="../media/hdphoto1.wdp"/><Relationship Id="rId9" Type="http://schemas.openxmlformats.org/officeDocument/2006/relationships/image" Target="../media/image9.png"/><Relationship Id="rId14" Type="http://schemas.microsoft.com/office/2007/relationships/hdphoto" Target="../media/hdphoto6.wdp"/></Relationships>
</file>

<file path=ppt/slideLayouts/_rels/slideLayout18.xml.rels><?xml version="1.0" encoding="UTF-8" standalone="yes"?>
<Relationships xmlns="http://schemas.openxmlformats.org/package/2006/relationships"><Relationship Id="rId8" Type="http://schemas.microsoft.com/office/2007/relationships/hdphoto" Target="../media/hdphoto9.wdp"/><Relationship Id="rId13" Type="http://schemas.openxmlformats.org/officeDocument/2006/relationships/image" Target="../media/image11.png"/><Relationship Id="rId18" Type="http://schemas.microsoft.com/office/2007/relationships/hdphoto" Target="../media/hdphoto8.wdp"/><Relationship Id="rId3" Type="http://schemas.openxmlformats.org/officeDocument/2006/relationships/image" Target="../media/image6.png"/><Relationship Id="rId7" Type="http://schemas.openxmlformats.org/officeDocument/2006/relationships/image" Target="../media/image8.png"/><Relationship Id="rId12" Type="http://schemas.microsoft.com/office/2007/relationships/hdphoto" Target="../media/hdphoto5.wdp"/><Relationship Id="rId17" Type="http://schemas.openxmlformats.org/officeDocument/2006/relationships/image" Target="../media/image13.png"/><Relationship Id="rId2" Type="http://schemas.openxmlformats.org/officeDocument/2006/relationships/image" Target="../media/image5.png"/><Relationship Id="rId16" Type="http://schemas.microsoft.com/office/2007/relationships/hdphoto" Target="../media/hdphoto7.wdp"/><Relationship Id="rId1" Type="http://schemas.openxmlformats.org/officeDocument/2006/relationships/slideMaster" Target="../slideMasters/slideMaster1.xml"/><Relationship Id="rId6" Type="http://schemas.microsoft.com/office/2007/relationships/hdphoto" Target="../media/hdphoto2.wdp"/><Relationship Id="rId11" Type="http://schemas.openxmlformats.org/officeDocument/2006/relationships/image" Target="../media/image10.png"/><Relationship Id="rId5" Type="http://schemas.openxmlformats.org/officeDocument/2006/relationships/image" Target="../media/image7.png"/><Relationship Id="rId15" Type="http://schemas.openxmlformats.org/officeDocument/2006/relationships/image" Target="../media/image12.png"/><Relationship Id="rId10" Type="http://schemas.microsoft.com/office/2007/relationships/hdphoto" Target="../media/hdphoto4.wdp"/><Relationship Id="rId19" Type="http://schemas.openxmlformats.org/officeDocument/2006/relationships/image" Target="../media/image4.png"/><Relationship Id="rId4" Type="http://schemas.microsoft.com/office/2007/relationships/hdphoto" Target="../media/hdphoto1.wdp"/><Relationship Id="rId9" Type="http://schemas.openxmlformats.org/officeDocument/2006/relationships/image" Target="../media/image9.png"/><Relationship Id="rId14" Type="http://schemas.microsoft.com/office/2007/relationships/hdphoto" Target="../media/hdphoto6.wdp"/></Relationships>
</file>

<file path=ppt/slideLayouts/_rels/slideLayout19.xml.rels><?xml version="1.0" encoding="UTF-8" standalone="yes"?>
<Relationships xmlns="http://schemas.openxmlformats.org/package/2006/relationships"><Relationship Id="rId8" Type="http://schemas.microsoft.com/office/2007/relationships/hdphoto" Target="../media/hdphoto9.wdp"/><Relationship Id="rId13" Type="http://schemas.openxmlformats.org/officeDocument/2006/relationships/image" Target="../media/image11.png"/><Relationship Id="rId18" Type="http://schemas.microsoft.com/office/2007/relationships/hdphoto" Target="../media/hdphoto8.wdp"/><Relationship Id="rId3" Type="http://schemas.openxmlformats.org/officeDocument/2006/relationships/image" Target="../media/image6.png"/><Relationship Id="rId7" Type="http://schemas.openxmlformats.org/officeDocument/2006/relationships/image" Target="../media/image8.png"/><Relationship Id="rId12" Type="http://schemas.microsoft.com/office/2007/relationships/hdphoto" Target="../media/hdphoto5.wdp"/><Relationship Id="rId17" Type="http://schemas.openxmlformats.org/officeDocument/2006/relationships/image" Target="../media/image13.png"/><Relationship Id="rId2" Type="http://schemas.openxmlformats.org/officeDocument/2006/relationships/image" Target="../media/image5.png"/><Relationship Id="rId16" Type="http://schemas.microsoft.com/office/2007/relationships/hdphoto" Target="../media/hdphoto7.wdp"/><Relationship Id="rId1" Type="http://schemas.openxmlformats.org/officeDocument/2006/relationships/slideMaster" Target="../slideMasters/slideMaster1.xml"/><Relationship Id="rId6" Type="http://schemas.microsoft.com/office/2007/relationships/hdphoto" Target="../media/hdphoto2.wdp"/><Relationship Id="rId11" Type="http://schemas.openxmlformats.org/officeDocument/2006/relationships/image" Target="../media/image10.png"/><Relationship Id="rId5" Type="http://schemas.openxmlformats.org/officeDocument/2006/relationships/image" Target="../media/image7.png"/><Relationship Id="rId15" Type="http://schemas.openxmlformats.org/officeDocument/2006/relationships/image" Target="../media/image12.png"/><Relationship Id="rId10" Type="http://schemas.microsoft.com/office/2007/relationships/hdphoto" Target="../media/hdphoto4.wdp"/><Relationship Id="rId19" Type="http://schemas.openxmlformats.org/officeDocument/2006/relationships/image" Target="../media/image4.png"/><Relationship Id="rId4" Type="http://schemas.microsoft.com/office/2007/relationships/hdphoto" Target="../media/hdphoto1.wdp"/><Relationship Id="rId9" Type="http://schemas.openxmlformats.org/officeDocument/2006/relationships/image" Target="../media/image9.png"/><Relationship Id="rId14" Type="http://schemas.microsoft.com/office/2007/relationships/hdphoto" Target="../media/hdphoto6.wdp"/></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microsoft.com/office/2007/relationships/hdphoto" Target="../media/hdphoto9.wdp"/><Relationship Id="rId13" Type="http://schemas.openxmlformats.org/officeDocument/2006/relationships/image" Target="../media/image11.png"/><Relationship Id="rId18" Type="http://schemas.microsoft.com/office/2007/relationships/hdphoto" Target="../media/hdphoto8.wdp"/><Relationship Id="rId3" Type="http://schemas.openxmlformats.org/officeDocument/2006/relationships/image" Target="../media/image6.png"/><Relationship Id="rId7" Type="http://schemas.openxmlformats.org/officeDocument/2006/relationships/image" Target="../media/image8.png"/><Relationship Id="rId12" Type="http://schemas.microsoft.com/office/2007/relationships/hdphoto" Target="../media/hdphoto5.wdp"/><Relationship Id="rId17" Type="http://schemas.openxmlformats.org/officeDocument/2006/relationships/image" Target="../media/image13.png"/><Relationship Id="rId2" Type="http://schemas.openxmlformats.org/officeDocument/2006/relationships/image" Target="../media/image5.png"/><Relationship Id="rId16" Type="http://schemas.microsoft.com/office/2007/relationships/hdphoto" Target="../media/hdphoto7.wdp"/><Relationship Id="rId1" Type="http://schemas.openxmlformats.org/officeDocument/2006/relationships/slideMaster" Target="../slideMasters/slideMaster1.xml"/><Relationship Id="rId6" Type="http://schemas.microsoft.com/office/2007/relationships/hdphoto" Target="../media/hdphoto2.wdp"/><Relationship Id="rId11" Type="http://schemas.openxmlformats.org/officeDocument/2006/relationships/image" Target="../media/image10.png"/><Relationship Id="rId5" Type="http://schemas.openxmlformats.org/officeDocument/2006/relationships/image" Target="../media/image7.png"/><Relationship Id="rId15" Type="http://schemas.openxmlformats.org/officeDocument/2006/relationships/image" Target="../media/image12.png"/><Relationship Id="rId10" Type="http://schemas.microsoft.com/office/2007/relationships/hdphoto" Target="../media/hdphoto4.wdp"/><Relationship Id="rId19" Type="http://schemas.openxmlformats.org/officeDocument/2006/relationships/image" Target="../media/image4.png"/><Relationship Id="rId4" Type="http://schemas.microsoft.com/office/2007/relationships/hdphoto" Target="../media/hdphoto1.wdp"/><Relationship Id="rId9" Type="http://schemas.openxmlformats.org/officeDocument/2006/relationships/image" Target="../media/image9.png"/><Relationship Id="rId14" Type="http://schemas.microsoft.com/office/2007/relationships/hdphoto" Target="../media/hdphoto6.wdp"/></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8.png"/><Relationship Id="rId13" Type="http://schemas.microsoft.com/office/2007/relationships/hdphoto" Target="../media/hdphoto5.wdp"/><Relationship Id="rId18" Type="http://schemas.openxmlformats.org/officeDocument/2006/relationships/image" Target="../media/image13.png"/><Relationship Id="rId3" Type="http://schemas.microsoft.com/office/2007/relationships/hdphoto" Target="../media/hdphoto10.wdp"/><Relationship Id="rId7" Type="http://schemas.microsoft.com/office/2007/relationships/hdphoto" Target="../media/hdphoto2.wdp"/><Relationship Id="rId12" Type="http://schemas.openxmlformats.org/officeDocument/2006/relationships/image" Target="../media/image10.png"/><Relationship Id="rId17" Type="http://schemas.microsoft.com/office/2007/relationships/hdphoto" Target="../media/hdphoto7.wdp"/><Relationship Id="rId2" Type="http://schemas.openxmlformats.org/officeDocument/2006/relationships/image" Target="../media/image14.png"/><Relationship Id="rId16" Type="http://schemas.openxmlformats.org/officeDocument/2006/relationships/image" Target="../media/image12.png"/><Relationship Id="rId20"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7.png"/><Relationship Id="rId11" Type="http://schemas.microsoft.com/office/2007/relationships/hdphoto" Target="../media/hdphoto4.wdp"/><Relationship Id="rId5" Type="http://schemas.microsoft.com/office/2007/relationships/hdphoto" Target="../media/hdphoto1.wdp"/><Relationship Id="rId15" Type="http://schemas.microsoft.com/office/2007/relationships/hdphoto" Target="../media/hdphoto6.wdp"/><Relationship Id="rId10" Type="http://schemas.openxmlformats.org/officeDocument/2006/relationships/image" Target="../media/image9.png"/><Relationship Id="rId19" Type="http://schemas.microsoft.com/office/2007/relationships/hdphoto" Target="../media/hdphoto8.wdp"/><Relationship Id="rId4" Type="http://schemas.openxmlformats.org/officeDocument/2006/relationships/image" Target="../media/image6.png"/><Relationship Id="rId9" Type="http://schemas.microsoft.com/office/2007/relationships/hdphoto" Target="../media/hdphoto9.wdp"/><Relationship Id="rId14"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8.png"/><Relationship Id="rId13" Type="http://schemas.microsoft.com/office/2007/relationships/hdphoto" Target="../media/hdphoto5.wdp"/><Relationship Id="rId18" Type="http://schemas.openxmlformats.org/officeDocument/2006/relationships/image" Target="../media/image13.png"/><Relationship Id="rId3" Type="http://schemas.microsoft.com/office/2007/relationships/hdphoto" Target="../media/hdphoto10.wdp"/><Relationship Id="rId7" Type="http://schemas.microsoft.com/office/2007/relationships/hdphoto" Target="../media/hdphoto2.wdp"/><Relationship Id="rId12" Type="http://schemas.openxmlformats.org/officeDocument/2006/relationships/image" Target="../media/image10.png"/><Relationship Id="rId17" Type="http://schemas.microsoft.com/office/2007/relationships/hdphoto" Target="../media/hdphoto7.wdp"/><Relationship Id="rId2" Type="http://schemas.openxmlformats.org/officeDocument/2006/relationships/image" Target="../media/image14.png"/><Relationship Id="rId16" Type="http://schemas.openxmlformats.org/officeDocument/2006/relationships/image" Target="../media/image12.png"/><Relationship Id="rId20"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7.png"/><Relationship Id="rId11" Type="http://schemas.microsoft.com/office/2007/relationships/hdphoto" Target="../media/hdphoto4.wdp"/><Relationship Id="rId5" Type="http://schemas.microsoft.com/office/2007/relationships/hdphoto" Target="../media/hdphoto1.wdp"/><Relationship Id="rId15" Type="http://schemas.microsoft.com/office/2007/relationships/hdphoto" Target="../media/hdphoto6.wdp"/><Relationship Id="rId10" Type="http://schemas.openxmlformats.org/officeDocument/2006/relationships/image" Target="../media/image9.png"/><Relationship Id="rId19" Type="http://schemas.microsoft.com/office/2007/relationships/hdphoto" Target="../media/hdphoto8.wdp"/><Relationship Id="rId4" Type="http://schemas.openxmlformats.org/officeDocument/2006/relationships/image" Target="../media/image6.png"/><Relationship Id="rId9" Type="http://schemas.microsoft.com/office/2007/relationships/hdphoto" Target="../media/hdphoto9.wdp"/><Relationship Id="rId14"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8.png"/><Relationship Id="rId13" Type="http://schemas.microsoft.com/office/2007/relationships/hdphoto" Target="../media/hdphoto5.wdp"/><Relationship Id="rId18" Type="http://schemas.openxmlformats.org/officeDocument/2006/relationships/image" Target="../media/image13.png"/><Relationship Id="rId3" Type="http://schemas.microsoft.com/office/2007/relationships/hdphoto" Target="../media/hdphoto10.wdp"/><Relationship Id="rId7" Type="http://schemas.microsoft.com/office/2007/relationships/hdphoto" Target="../media/hdphoto2.wdp"/><Relationship Id="rId12" Type="http://schemas.openxmlformats.org/officeDocument/2006/relationships/image" Target="../media/image10.png"/><Relationship Id="rId17" Type="http://schemas.microsoft.com/office/2007/relationships/hdphoto" Target="../media/hdphoto7.wdp"/><Relationship Id="rId2" Type="http://schemas.openxmlformats.org/officeDocument/2006/relationships/image" Target="../media/image14.png"/><Relationship Id="rId16" Type="http://schemas.openxmlformats.org/officeDocument/2006/relationships/image" Target="../media/image12.png"/><Relationship Id="rId20"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7.png"/><Relationship Id="rId11" Type="http://schemas.microsoft.com/office/2007/relationships/hdphoto" Target="../media/hdphoto4.wdp"/><Relationship Id="rId5" Type="http://schemas.microsoft.com/office/2007/relationships/hdphoto" Target="../media/hdphoto1.wdp"/><Relationship Id="rId15" Type="http://schemas.microsoft.com/office/2007/relationships/hdphoto" Target="../media/hdphoto6.wdp"/><Relationship Id="rId10" Type="http://schemas.openxmlformats.org/officeDocument/2006/relationships/image" Target="../media/image9.png"/><Relationship Id="rId19" Type="http://schemas.microsoft.com/office/2007/relationships/hdphoto" Target="../media/hdphoto8.wdp"/><Relationship Id="rId4" Type="http://schemas.openxmlformats.org/officeDocument/2006/relationships/image" Target="../media/image6.png"/><Relationship Id="rId9" Type="http://schemas.microsoft.com/office/2007/relationships/hdphoto" Target="../media/hdphoto9.wdp"/><Relationship Id="rId14" Type="http://schemas.openxmlformats.org/officeDocument/2006/relationships/image" Target="../media/image11.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8.png"/><Relationship Id="rId13" Type="http://schemas.microsoft.com/office/2007/relationships/hdphoto" Target="../media/hdphoto5.wdp"/><Relationship Id="rId18" Type="http://schemas.openxmlformats.org/officeDocument/2006/relationships/image" Target="../media/image13.png"/><Relationship Id="rId3" Type="http://schemas.microsoft.com/office/2007/relationships/hdphoto" Target="../media/hdphoto10.wdp"/><Relationship Id="rId7" Type="http://schemas.microsoft.com/office/2007/relationships/hdphoto" Target="../media/hdphoto2.wdp"/><Relationship Id="rId12" Type="http://schemas.openxmlformats.org/officeDocument/2006/relationships/image" Target="../media/image10.png"/><Relationship Id="rId17" Type="http://schemas.microsoft.com/office/2007/relationships/hdphoto" Target="../media/hdphoto7.wdp"/><Relationship Id="rId2" Type="http://schemas.openxmlformats.org/officeDocument/2006/relationships/image" Target="../media/image14.png"/><Relationship Id="rId16" Type="http://schemas.openxmlformats.org/officeDocument/2006/relationships/image" Target="../media/image12.png"/><Relationship Id="rId20"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7.png"/><Relationship Id="rId11" Type="http://schemas.microsoft.com/office/2007/relationships/hdphoto" Target="../media/hdphoto4.wdp"/><Relationship Id="rId5" Type="http://schemas.microsoft.com/office/2007/relationships/hdphoto" Target="../media/hdphoto1.wdp"/><Relationship Id="rId15" Type="http://schemas.microsoft.com/office/2007/relationships/hdphoto" Target="../media/hdphoto6.wdp"/><Relationship Id="rId10" Type="http://schemas.openxmlformats.org/officeDocument/2006/relationships/image" Target="../media/image9.png"/><Relationship Id="rId19" Type="http://schemas.microsoft.com/office/2007/relationships/hdphoto" Target="../media/hdphoto8.wdp"/><Relationship Id="rId4" Type="http://schemas.openxmlformats.org/officeDocument/2006/relationships/image" Target="../media/image6.png"/><Relationship Id="rId9" Type="http://schemas.microsoft.com/office/2007/relationships/hdphoto" Target="../media/hdphoto9.wdp"/><Relationship Id="rId14" Type="http://schemas.openxmlformats.org/officeDocument/2006/relationships/image" Target="../media/image11.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8.png"/><Relationship Id="rId13" Type="http://schemas.microsoft.com/office/2007/relationships/hdphoto" Target="../media/hdphoto5.wdp"/><Relationship Id="rId18" Type="http://schemas.openxmlformats.org/officeDocument/2006/relationships/image" Target="../media/image13.png"/><Relationship Id="rId3" Type="http://schemas.microsoft.com/office/2007/relationships/hdphoto" Target="../media/hdphoto10.wdp"/><Relationship Id="rId7" Type="http://schemas.microsoft.com/office/2007/relationships/hdphoto" Target="../media/hdphoto2.wdp"/><Relationship Id="rId12" Type="http://schemas.openxmlformats.org/officeDocument/2006/relationships/image" Target="../media/image10.png"/><Relationship Id="rId17" Type="http://schemas.microsoft.com/office/2007/relationships/hdphoto" Target="../media/hdphoto7.wdp"/><Relationship Id="rId2" Type="http://schemas.openxmlformats.org/officeDocument/2006/relationships/image" Target="../media/image14.png"/><Relationship Id="rId16" Type="http://schemas.openxmlformats.org/officeDocument/2006/relationships/image" Target="../media/image12.png"/><Relationship Id="rId20"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7.png"/><Relationship Id="rId11" Type="http://schemas.microsoft.com/office/2007/relationships/hdphoto" Target="../media/hdphoto4.wdp"/><Relationship Id="rId5" Type="http://schemas.microsoft.com/office/2007/relationships/hdphoto" Target="../media/hdphoto1.wdp"/><Relationship Id="rId15" Type="http://schemas.microsoft.com/office/2007/relationships/hdphoto" Target="../media/hdphoto6.wdp"/><Relationship Id="rId10" Type="http://schemas.openxmlformats.org/officeDocument/2006/relationships/image" Target="../media/image9.png"/><Relationship Id="rId19" Type="http://schemas.microsoft.com/office/2007/relationships/hdphoto" Target="../media/hdphoto8.wdp"/><Relationship Id="rId4" Type="http://schemas.openxmlformats.org/officeDocument/2006/relationships/image" Target="../media/image6.png"/><Relationship Id="rId9" Type="http://schemas.microsoft.com/office/2007/relationships/hdphoto" Target="../media/hdphoto9.wdp"/><Relationship Id="rId14" Type="http://schemas.openxmlformats.org/officeDocument/2006/relationships/image" Target="../media/image11.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8.png"/><Relationship Id="rId13" Type="http://schemas.microsoft.com/office/2007/relationships/hdphoto" Target="../media/hdphoto5.wdp"/><Relationship Id="rId18" Type="http://schemas.openxmlformats.org/officeDocument/2006/relationships/image" Target="../media/image13.png"/><Relationship Id="rId3" Type="http://schemas.microsoft.com/office/2007/relationships/hdphoto" Target="../media/hdphoto10.wdp"/><Relationship Id="rId7" Type="http://schemas.microsoft.com/office/2007/relationships/hdphoto" Target="../media/hdphoto2.wdp"/><Relationship Id="rId12" Type="http://schemas.openxmlformats.org/officeDocument/2006/relationships/image" Target="../media/image10.png"/><Relationship Id="rId17" Type="http://schemas.microsoft.com/office/2007/relationships/hdphoto" Target="../media/hdphoto7.wdp"/><Relationship Id="rId2" Type="http://schemas.openxmlformats.org/officeDocument/2006/relationships/image" Target="../media/image14.png"/><Relationship Id="rId16" Type="http://schemas.openxmlformats.org/officeDocument/2006/relationships/image" Target="../media/image12.png"/><Relationship Id="rId20"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7.png"/><Relationship Id="rId11" Type="http://schemas.microsoft.com/office/2007/relationships/hdphoto" Target="../media/hdphoto4.wdp"/><Relationship Id="rId5" Type="http://schemas.microsoft.com/office/2007/relationships/hdphoto" Target="../media/hdphoto1.wdp"/><Relationship Id="rId15" Type="http://schemas.microsoft.com/office/2007/relationships/hdphoto" Target="../media/hdphoto6.wdp"/><Relationship Id="rId10" Type="http://schemas.openxmlformats.org/officeDocument/2006/relationships/image" Target="../media/image9.png"/><Relationship Id="rId19" Type="http://schemas.microsoft.com/office/2007/relationships/hdphoto" Target="../media/hdphoto8.wdp"/><Relationship Id="rId4" Type="http://schemas.openxmlformats.org/officeDocument/2006/relationships/image" Target="../media/image6.png"/><Relationship Id="rId9" Type="http://schemas.microsoft.com/office/2007/relationships/hdphoto" Target="../media/hdphoto9.wdp"/><Relationship Id="rId14" Type="http://schemas.openxmlformats.org/officeDocument/2006/relationships/image" Target="../media/image11.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8" Type="http://schemas.microsoft.com/office/2007/relationships/hdphoto" Target="../media/hdphoto9.wdp"/><Relationship Id="rId13" Type="http://schemas.openxmlformats.org/officeDocument/2006/relationships/image" Target="../media/image11.png"/><Relationship Id="rId18" Type="http://schemas.microsoft.com/office/2007/relationships/hdphoto" Target="../media/hdphoto8.wdp"/><Relationship Id="rId3" Type="http://schemas.openxmlformats.org/officeDocument/2006/relationships/image" Target="../media/image6.png"/><Relationship Id="rId7" Type="http://schemas.openxmlformats.org/officeDocument/2006/relationships/image" Target="../media/image8.png"/><Relationship Id="rId12" Type="http://schemas.microsoft.com/office/2007/relationships/hdphoto" Target="../media/hdphoto5.wdp"/><Relationship Id="rId17" Type="http://schemas.openxmlformats.org/officeDocument/2006/relationships/image" Target="../media/image13.png"/><Relationship Id="rId2" Type="http://schemas.openxmlformats.org/officeDocument/2006/relationships/image" Target="../media/image5.png"/><Relationship Id="rId16" Type="http://schemas.microsoft.com/office/2007/relationships/hdphoto" Target="../media/hdphoto7.wdp"/><Relationship Id="rId1" Type="http://schemas.openxmlformats.org/officeDocument/2006/relationships/slideMaster" Target="../slideMasters/slideMaster1.xml"/><Relationship Id="rId6" Type="http://schemas.microsoft.com/office/2007/relationships/hdphoto" Target="../media/hdphoto2.wdp"/><Relationship Id="rId11" Type="http://schemas.openxmlformats.org/officeDocument/2006/relationships/image" Target="../media/image10.png"/><Relationship Id="rId5" Type="http://schemas.openxmlformats.org/officeDocument/2006/relationships/image" Target="../media/image7.png"/><Relationship Id="rId15" Type="http://schemas.openxmlformats.org/officeDocument/2006/relationships/image" Target="../media/image12.png"/><Relationship Id="rId10" Type="http://schemas.microsoft.com/office/2007/relationships/hdphoto" Target="../media/hdphoto4.wdp"/><Relationship Id="rId19" Type="http://schemas.openxmlformats.org/officeDocument/2006/relationships/image" Target="../media/image4.png"/><Relationship Id="rId4" Type="http://schemas.microsoft.com/office/2007/relationships/hdphoto" Target="../media/hdphoto1.wdp"/><Relationship Id="rId9" Type="http://schemas.openxmlformats.org/officeDocument/2006/relationships/image" Target="../media/image9.png"/><Relationship Id="rId14" Type="http://schemas.microsoft.com/office/2007/relationships/hdphoto" Target="../media/hdphoto6.wdp"/></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emf"/><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1.png"/><Relationship Id="rId18" Type="http://schemas.microsoft.com/office/2007/relationships/hdphoto" Target="../media/hdphoto8.wdp"/><Relationship Id="rId3" Type="http://schemas.openxmlformats.org/officeDocument/2006/relationships/image" Target="../media/image6.png"/><Relationship Id="rId7" Type="http://schemas.openxmlformats.org/officeDocument/2006/relationships/image" Target="../media/image8.png"/><Relationship Id="rId12" Type="http://schemas.microsoft.com/office/2007/relationships/hdphoto" Target="../media/hdphoto5.wdp"/><Relationship Id="rId17" Type="http://schemas.openxmlformats.org/officeDocument/2006/relationships/image" Target="../media/image13.png"/><Relationship Id="rId2" Type="http://schemas.openxmlformats.org/officeDocument/2006/relationships/image" Target="../media/image5.png"/><Relationship Id="rId16" Type="http://schemas.microsoft.com/office/2007/relationships/hdphoto" Target="../media/hdphoto7.wdp"/><Relationship Id="rId1" Type="http://schemas.openxmlformats.org/officeDocument/2006/relationships/slideMaster" Target="../slideMasters/slideMaster1.xml"/><Relationship Id="rId6" Type="http://schemas.microsoft.com/office/2007/relationships/hdphoto" Target="../media/hdphoto2.wdp"/><Relationship Id="rId11" Type="http://schemas.openxmlformats.org/officeDocument/2006/relationships/image" Target="../media/image10.png"/><Relationship Id="rId5" Type="http://schemas.openxmlformats.org/officeDocument/2006/relationships/image" Target="../media/image7.png"/><Relationship Id="rId15" Type="http://schemas.openxmlformats.org/officeDocument/2006/relationships/image" Target="../media/image12.png"/><Relationship Id="rId10" Type="http://schemas.microsoft.com/office/2007/relationships/hdphoto" Target="../media/hdphoto4.wdp"/><Relationship Id="rId19" Type="http://schemas.openxmlformats.org/officeDocument/2006/relationships/image" Target="../media/image4.png"/><Relationship Id="rId4" Type="http://schemas.microsoft.com/office/2007/relationships/hdphoto" Target="../media/hdphoto1.wdp"/><Relationship Id="rId9" Type="http://schemas.openxmlformats.org/officeDocument/2006/relationships/image" Target="../media/image9.png"/><Relationship Id="rId14" Type="http://schemas.microsoft.com/office/2007/relationships/hdphoto" Target="../media/hdphoto6.wdp"/></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1.png"/><Relationship Id="rId18" Type="http://schemas.microsoft.com/office/2007/relationships/hdphoto" Target="../media/hdphoto8.wdp"/><Relationship Id="rId3" Type="http://schemas.openxmlformats.org/officeDocument/2006/relationships/image" Target="../media/image6.png"/><Relationship Id="rId7" Type="http://schemas.openxmlformats.org/officeDocument/2006/relationships/image" Target="../media/image8.png"/><Relationship Id="rId12" Type="http://schemas.microsoft.com/office/2007/relationships/hdphoto" Target="../media/hdphoto5.wdp"/><Relationship Id="rId17" Type="http://schemas.openxmlformats.org/officeDocument/2006/relationships/image" Target="../media/image13.png"/><Relationship Id="rId2" Type="http://schemas.openxmlformats.org/officeDocument/2006/relationships/image" Target="../media/image5.png"/><Relationship Id="rId16" Type="http://schemas.microsoft.com/office/2007/relationships/hdphoto" Target="../media/hdphoto7.wdp"/><Relationship Id="rId1" Type="http://schemas.openxmlformats.org/officeDocument/2006/relationships/slideMaster" Target="../slideMasters/slideMaster1.xml"/><Relationship Id="rId6" Type="http://schemas.microsoft.com/office/2007/relationships/hdphoto" Target="../media/hdphoto2.wdp"/><Relationship Id="rId11" Type="http://schemas.openxmlformats.org/officeDocument/2006/relationships/image" Target="../media/image10.png"/><Relationship Id="rId5" Type="http://schemas.openxmlformats.org/officeDocument/2006/relationships/image" Target="../media/image7.png"/><Relationship Id="rId15" Type="http://schemas.openxmlformats.org/officeDocument/2006/relationships/image" Target="../media/image12.png"/><Relationship Id="rId10" Type="http://schemas.microsoft.com/office/2007/relationships/hdphoto" Target="../media/hdphoto4.wdp"/><Relationship Id="rId19" Type="http://schemas.openxmlformats.org/officeDocument/2006/relationships/image" Target="../media/image4.png"/><Relationship Id="rId4" Type="http://schemas.microsoft.com/office/2007/relationships/hdphoto" Target="../media/hdphoto1.wdp"/><Relationship Id="rId9" Type="http://schemas.openxmlformats.org/officeDocument/2006/relationships/image" Target="../media/image9.png"/><Relationship Id="rId14" Type="http://schemas.microsoft.com/office/2007/relationships/hdphoto" Target="../media/hdphoto6.wdp"/></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Entrance slide">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27781" y="147179"/>
            <a:ext cx="11736438" cy="6563641"/>
          </a:xfrm>
          <a:prstGeom prst="rect">
            <a:avLst/>
          </a:prstGeom>
        </p:spPr>
      </p:pic>
    </p:spTree>
    <p:extLst>
      <p:ext uri="{BB962C8B-B14F-4D97-AF65-F5344CB8AC3E}">
        <p14:creationId xmlns:p14="http://schemas.microsoft.com/office/powerpoint/2010/main" val="3324901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ALT Practise">
    <p:spTree>
      <p:nvGrpSpPr>
        <p:cNvPr id="1" name=""/>
        <p:cNvGrpSpPr/>
        <p:nvPr/>
      </p:nvGrpSpPr>
      <p:grpSpPr>
        <a:xfrm>
          <a:off x="0" y="0"/>
          <a:ext cx="0" cy="0"/>
          <a:chOff x="0" y="0"/>
          <a:chExt cx="0" cy="0"/>
        </a:xfrm>
      </p:grpSpPr>
      <p:sp>
        <p:nvSpPr>
          <p:cNvPr id="11" name="Rectangle 10"/>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13" name="Pentagon 12"/>
          <p:cNvSpPr/>
          <p:nvPr/>
        </p:nvSpPr>
        <p:spPr>
          <a:xfrm>
            <a:off x="90521" y="6429002"/>
            <a:ext cx="2700000" cy="360000"/>
          </a:xfrm>
          <a:prstGeom prst="homePlat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14" name="Chevron 13"/>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22" name="Chevron 21"/>
          <p:cNvSpPr/>
          <p:nvPr/>
        </p:nvSpPr>
        <p:spPr>
          <a:xfrm>
            <a:off x="5412088" y="6429002"/>
            <a:ext cx="2700000" cy="360000"/>
          </a:xfrm>
          <a:prstGeom prst="chevron">
            <a:avLst/>
          </a:prstGeom>
          <a:solidFill>
            <a:srgbClr val="E8812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23" name="Chevron 22"/>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12441425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LT Practise - Ruler">
    <p:spTree>
      <p:nvGrpSpPr>
        <p:cNvPr id="1" name=""/>
        <p:cNvGrpSpPr/>
        <p:nvPr/>
      </p:nvGrpSpPr>
      <p:grpSpPr>
        <a:xfrm>
          <a:off x="0" y="0"/>
          <a:ext cx="0" cy="0"/>
          <a:chOff x="0" y="0"/>
          <a:chExt cx="0" cy="0"/>
        </a:xfrm>
      </p:grpSpPr>
      <p:sp>
        <p:nvSpPr>
          <p:cNvPr id="40" name="Rectangle 39"/>
          <p:cNvSpPr/>
          <p:nvPr/>
        </p:nvSpPr>
        <p:spPr>
          <a:xfrm>
            <a:off x="11498874" y="-12902"/>
            <a:ext cx="696730" cy="650592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n-lt"/>
            </a:endParaRPr>
          </a:p>
        </p:txBody>
      </p:sp>
      <p:graphicFrame>
        <p:nvGraphicFramePr>
          <p:cNvPr id="41" name="Table 40"/>
          <p:cNvGraphicFramePr>
            <a:graphicFrameLocks noGrp="1"/>
          </p:cNvGraphicFramePr>
          <p:nvPr>
            <p:extLst>
              <p:ext uri="{D42A27DB-BD31-4B8C-83A1-F6EECF244321}">
                <p14:modId xmlns:p14="http://schemas.microsoft.com/office/powerpoint/2010/main" val="1452827472"/>
              </p:ext>
            </p:extLst>
          </p:nvPr>
        </p:nvGraphicFramePr>
        <p:xfrm>
          <a:off x="11559521" y="529722"/>
          <a:ext cx="612157" cy="5581320"/>
        </p:xfrm>
        <a:graphic>
          <a:graphicData uri="http://schemas.openxmlformats.org/drawingml/2006/table">
            <a:tbl>
              <a:tblPr firstRow="1" bandRow="1">
                <a:tableStyleId>{5C22544A-7EE6-4342-B048-85BDC9FD1C3A}</a:tableStyleId>
              </a:tblPr>
              <a:tblGrid>
                <a:gridCol w="612157">
                  <a:extLst>
                    <a:ext uri="{9D8B030D-6E8A-4147-A177-3AD203B41FA5}">
                      <a16:colId xmlns:a16="http://schemas.microsoft.com/office/drawing/2014/main" val="1173439250"/>
                    </a:ext>
                  </a:extLst>
                </a:gridCol>
              </a:tblGrid>
              <a:tr h="670794">
                <a:tc>
                  <a:txBody>
                    <a:bodyPr/>
                    <a:lstStyle/>
                    <a:p>
                      <a:pPr algn="ctr"/>
                      <a:r>
                        <a:rPr lang="en-GB" sz="800" b="1">
                          <a:solidFill>
                            <a:schemeClr val="bg1"/>
                          </a:solidFill>
                          <a:latin typeface="Lato" panose="020F0502020204030203" pitchFamily="34" charset="0"/>
                        </a:rPr>
                        <a:t>RETRIEVE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a:solidFill>
                            <a:schemeClr val="bg1"/>
                          </a:solidFill>
                          <a:latin typeface="Lato" panose="020F0502020204030203" pitchFamily="34" charset="0"/>
                        </a:rPr>
                        <a:t>DECODE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a:solidFill>
                            <a:schemeClr val="bg1"/>
                          </a:solidFill>
                          <a:effectLst/>
                          <a:latin typeface="Lato" panose="020F0502020204030203" pitchFamily="34" charset="0"/>
                        </a:rPr>
                        <a:t>CONNECT</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a:solidFill>
                            <a:schemeClr val="bg1"/>
                          </a:solidFill>
                          <a:latin typeface="Lato" panose="020F0502020204030203" pitchFamily="34" charset="0"/>
                        </a:rPr>
                        <a:t>VISUALISE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a:solidFill>
                            <a:schemeClr val="bg1"/>
                          </a:solidFill>
                          <a:latin typeface="Lato" panose="020F0502020204030203" pitchFamily="34" charset="0"/>
                        </a:rPr>
                        <a:t>SUMMARISE</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a:solidFill>
                            <a:schemeClr val="bg1"/>
                          </a:solidFill>
                          <a:latin typeface="Lato" panose="020F0502020204030203" pitchFamily="34" charset="0"/>
                        </a:rPr>
                        <a:t>INFER</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a:solidFill>
                            <a:schemeClr val="bg1"/>
                          </a:solidFill>
                          <a:latin typeface="Lato" panose="020F0502020204030203" pitchFamily="34" charset="0"/>
                        </a:rPr>
                        <a:t>PREDICT</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a:solidFill>
                            <a:schemeClr val="bg1"/>
                          </a:solidFill>
                          <a:latin typeface="Lato" panose="020F0502020204030203" pitchFamily="34" charset="0"/>
                        </a:rPr>
                        <a:t>EXAMINE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42" name="Group 41"/>
          <p:cNvGrpSpPr/>
          <p:nvPr/>
        </p:nvGrpSpPr>
        <p:grpSpPr>
          <a:xfrm>
            <a:off x="11629923" y="2865412"/>
            <a:ext cx="386112" cy="318172"/>
            <a:chOff x="3206569" y="2423806"/>
            <a:chExt cx="752955" cy="707366"/>
          </a:xfrm>
        </p:grpSpPr>
        <p:pic>
          <p:nvPicPr>
            <p:cNvPr id="43"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45" name="Picture 44"/>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1" cy="314182"/>
          </a:xfrm>
          <a:prstGeom prst="rect">
            <a:avLst/>
          </a:prstGeom>
        </p:spPr>
      </p:pic>
      <p:pic>
        <p:nvPicPr>
          <p:cNvPr id="46"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6"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46"/>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0" y="2166177"/>
            <a:ext cx="377815" cy="361612"/>
          </a:xfrm>
          <a:prstGeom prst="rect">
            <a:avLst/>
          </a:prstGeom>
        </p:spPr>
      </p:pic>
      <p:pic>
        <p:nvPicPr>
          <p:cNvPr id="48" name="Picture 47"/>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3" y="1378197"/>
            <a:ext cx="416216" cy="361939"/>
          </a:xfrm>
          <a:prstGeom prst="rect">
            <a:avLst/>
          </a:prstGeom>
        </p:spPr>
      </p:pic>
      <p:pic>
        <p:nvPicPr>
          <p:cNvPr id="49" name="Picture 48"/>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28" y="733844"/>
            <a:ext cx="397619" cy="321332"/>
          </a:xfrm>
          <a:prstGeom prst="rect">
            <a:avLst/>
          </a:prstGeom>
        </p:spPr>
      </p:pic>
      <p:pic>
        <p:nvPicPr>
          <p:cNvPr id="50" name="Picture 49"/>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51" name="Picture 50"/>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3" y="5610059"/>
            <a:ext cx="237138" cy="317761"/>
          </a:xfrm>
          <a:prstGeom prst="rect">
            <a:avLst/>
          </a:prstGeom>
        </p:spPr>
      </p:pic>
      <p:sp>
        <p:nvSpPr>
          <p:cNvPr id="52" name="Pentagon 51"/>
          <p:cNvSpPr/>
          <p:nvPr/>
        </p:nvSpPr>
        <p:spPr>
          <a:xfrm rot="5400000">
            <a:off x="11561796" y="3400"/>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p:cNvSpPr/>
          <p:nvPr/>
        </p:nvSpPr>
        <p:spPr>
          <a:xfrm>
            <a:off x="11489909" y="-6595"/>
            <a:ext cx="704800" cy="584775"/>
          </a:xfrm>
          <a:prstGeom prst="rect">
            <a:avLst/>
          </a:prstGeom>
        </p:spPr>
        <p:txBody>
          <a:bodyPr wrap="square">
            <a:spAutoFit/>
          </a:bodyPr>
          <a:lstStyle/>
          <a:p>
            <a:pPr algn="ctr"/>
            <a:r>
              <a:rPr lang="en-GB" sz="1000" b="1" i="0">
                <a:solidFill>
                  <a:srgbClr val="0B5196"/>
                </a:solidFill>
                <a:latin typeface="+mn-lt"/>
              </a:rPr>
              <a:t>EVERY CHILD A READER</a:t>
            </a:r>
          </a:p>
          <a:p>
            <a:pPr algn="ctr"/>
            <a:endParaRPr lang="en-GB" sz="200" b="0" i="1">
              <a:solidFill>
                <a:srgbClr val="002060"/>
              </a:solidFill>
              <a:latin typeface="+mn-lt"/>
            </a:endParaRPr>
          </a:p>
        </p:txBody>
      </p:sp>
      <p:sp>
        <p:nvSpPr>
          <p:cNvPr id="54" name="Rectangle 53"/>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5" name="Picture 54"/>
          <p:cNvPicPr>
            <a:picLocks noChangeAspect="1"/>
          </p:cNvPicPr>
          <p:nvPr/>
        </p:nvPicPr>
        <p:blipFill rotWithShape="1">
          <a:blip r:embed="rId19"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56" name="Pentagon 55"/>
          <p:cNvSpPr/>
          <p:nvPr/>
        </p:nvSpPr>
        <p:spPr>
          <a:xfrm>
            <a:off x="90521" y="6429002"/>
            <a:ext cx="2700000" cy="360000"/>
          </a:xfrm>
          <a:prstGeom prst="homePlat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57" name="Chevron 56"/>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58" name="Chevron 57"/>
          <p:cNvSpPr/>
          <p:nvPr/>
        </p:nvSpPr>
        <p:spPr>
          <a:xfrm>
            <a:off x="5412088" y="6429002"/>
            <a:ext cx="2700000" cy="360000"/>
          </a:xfrm>
          <a:prstGeom prst="chevron">
            <a:avLst/>
          </a:prstGeom>
          <a:solidFill>
            <a:srgbClr val="E8812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59" name="Chevron 58"/>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33796277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ALT Secure">
    <p:spTree>
      <p:nvGrpSpPr>
        <p:cNvPr id="1" name=""/>
        <p:cNvGrpSpPr/>
        <p:nvPr/>
      </p:nvGrpSpPr>
      <p:grpSpPr>
        <a:xfrm>
          <a:off x="0" y="0"/>
          <a:ext cx="0" cy="0"/>
          <a:chOff x="0" y="0"/>
          <a:chExt cx="0" cy="0"/>
        </a:xfrm>
      </p:grpSpPr>
      <p:sp>
        <p:nvSpPr>
          <p:cNvPr id="11" name="Rectangle 10"/>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13" name="Pentagon 12"/>
          <p:cNvSpPr/>
          <p:nvPr/>
        </p:nvSpPr>
        <p:spPr>
          <a:xfrm>
            <a:off x="90521" y="6429002"/>
            <a:ext cx="2700000" cy="360000"/>
          </a:xfrm>
          <a:prstGeom prst="homePlat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14" name="Chevron 13"/>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22" name="Chevron 21"/>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23" name="Chevron 22"/>
          <p:cNvSpPr/>
          <p:nvPr/>
        </p:nvSpPr>
        <p:spPr>
          <a:xfrm>
            <a:off x="8068872" y="6429002"/>
            <a:ext cx="2700000" cy="360000"/>
          </a:xfrm>
          <a:prstGeom prst="chevron">
            <a:avLst/>
          </a:prstGeom>
          <a:solidFill>
            <a:srgbClr val="3584C5"/>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24976361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T Secure - Ruler">
    <p:spTree>
      <p:nvGrpSpPr>
        <p:cNvPr id="1" name=""/>
        <p:cNvGrpSpPr/>
        <p:nvPr/>
      </p:nvGrpSpPr>
      <p:grpSpPr>
        <a:xfrm>
          <a:off x="0" y="0"/>
          <a:ext cx="0" cy="0"/>
          <a:chOff x="0" y="0"/>
          <a:chExt cx="0" cy="0"/>
        </a:xfrm>
      </p:grpSpPr>
      <p:sp>
        <p:nvSpPr>
          <p:cNvPr id="44" name="Rectangle 43"/>
          <p:cNvSpPr/>
          <p:nvPr/>
        </p:nvSpPr>
        <p:spPr>
          <a:xfrm>
            <a:off x="11498874" y="-12902"/>
            <a:ext cx="696730" cy="650592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n-lt"/>
            </a:endParaRPr>
          </a:p>
        </p:txBody>
      </p:sp>
      <p:graphicFrame>
        <p:nvGraphicFramePr>
          <p:cNvPr id="45" name="Table 44"/>
          <p:cNvGraphicFramePr>
            <a:graphicFrameLocks noGrp="1"/>
          </p:cNvGraphicFramePr>
          <p:nvPr>
            <p:extLst>
              <p:ext uri="{D42A27DB-BD31-4B8C-83A1-F6EECF244321}">
                <p14:modId xmlns:p14="http://schemas.microsoft.com/office/powerpoint/2010/main" val="1705629420"/>
              </p:ext>
            </p:extLst>
          </p:nvPr>
        </p:nvGraphicFramePr>
        <p:xfrm>
          <a:off x="11559521" y="529722"/>
          <a:ext cx="612157" cy="5581320"/>
        </p:xfrm>
        <a:graphic>
          <a:graphicData uri="http://schemas.openxmlformats.org/drawingml/2006/table">
            <a:tbl>
              <a:tblPr firstRow="1" bandRow="1">
                <a:tableStyleId>{5C22544A-7EE6-4342-B048-85BDC9FD1C3A}</a:tableStyleId>
              </a:tblPr>
              <a:tblGrid>
                <a:gridCol w="612157">
                  <a:extLst>
                    <a:ext uri="{9D8B030D-6E8A-4147-A177-3AD203B41FA5}">
                      <a16:colId xmlns:a16="http://schemas.microsoft.com/office/drawing/2014/main" val="1173439250"/>
                    </a:ext>
                  </a:extLst>
                </a:gridCol>
              </a:tblGrid>
              <a:tr h="670794">
                <a:tc>
                  <a:txBody>
                    <a:bodyPr/>
                    <a:lstStyle/>
                    <a:p>
                      <a:pPr algn="ctr"/>
                      <a:r>
                        <a:rPr lang="en-GB" sz="800" b="1">
                          <a:solidFill>
                            <a:schemeClr val="bg1"/>
                          </a:solidFill>
                          <a:latin typeface="Lato" panose="020F0502020204030203" pitchFamily="34" charset="0"/>
                        </a:rPr>
                        <a:t>RETRIEVE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a:solidFill>
                            <a:schemeClr val="bg1"/>
                          </a:solidFill>
                          <a:latin typeface="Lato" panose="020F0502020204030203" pitchFamily="34" charset="0"/>
                        </a:rPr>
                        <a:t>DECODE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a:solidFill>
                            <a:schemeClr val="bg1"/>
                          </a:solidFill>
                          <a:effectLst/>
                          <a:latin typeface="Lato" panose="020F0502020204030203" pitchFamily="34" charset="0"/>
                        </a:rPr>
                        <a:t>CONNECT</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a:solidFill>
                            <a:schemeClr val="bg1"/>
                          </a:solidFill>
                          <a:latin typeface="Lato" panose="020F0502020204030203" pitchFamily="34" charset="0"/>
                        </a:rPr>
                        <a:t>VISUALISE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a:solidFill>
                            <a:schemeClr val="bg1"/>
                          </a:solidFill>
                          <a:latin typeface="Lato" panose="020F0502020204030203" pitchFamily="34" charset="0"/>
                        </a:rPr>
                        <a:t>SUMMARISE</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a:solidFill>
                            <a:schemeClr val="bg1"/>
                          </a:solidFill>
                          <a:latin typeface="Lato" panose="020F0502020204030203" pitchFamily="34" charset="0"/>
                        </a:rPr>
                        <a:t>INFER</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a:solidFill>
                            <a:schemeClr val="bg1"/>
                          </a:solidFill>
                          <a:latin typeface="Lato" panose="020F0502020204030203" pitchFamily="34" charset="0"/>
                        </a:rPr>
                        <a:t>PREDICT</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a:solidFill>
                            <a:schemeClr val="bg1"/>
                          </a:solidFill>
                          <a:latin typeface="Lato" panose="020F0502020204030203" pitchFamily="34" charset="0"/>
                        </a:rPr>
                        <a:t>EXAMINE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46" name="Group 45"/>
          <p:cNvGrpSpPr/>
          <p:nvPr/>
        </p:nvGrpSpPr>
        <p:grpSpPr>
          <a:xfrm>
            <a:off x="11629923" y="2865412"/>
            <a:ext cx="386112" cy="318172"/>
            <a:chOff x="3206569" y="2423806"/>
            <a:chExt cx="752955" cy="707366"/>
          </a:xfrm>
        </p:grpSpPr>
        <p:pic>
          <p:nvPicPr>
            <p:cNvPr id="47"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49" name="Picture 48"/>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1" cy="314182"/>
          </a:xfrm>
          <a:prstGeom prst="rect">
            <a:avLst/>
          </a:prstGeom>
        </p:spPr>
      </p:pic>
      <p:pic>
        <p:nvPicPr>
          <p:cNvPr id="50"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6"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50"/>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0" y="2166177"/>
            <a:ext cx="377815" cy="361612"/>
          </a:xfrm>
          <a:prstGeom prst="rect">
            <a:avLst/>
          </a:prstGeom>
        </p:spPr>
      </p:pic>
      <p:pic>
        <p:nvPicPr>
          <p:cNvPr id="52" name="Picture 51"/>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3" y="1378197"/>
            <a:ext cx="416216" cy="361939"/>
          </a:xfrm>
          <a:prstGeom prst="rect">
            <a:avLst/>
          </a:prstGeom>
        </p:spPr>
      </p:pic>
      <p:pic>
        <p:nvPicPr>
          <p:cNvPr id="53" name="Picture 52"/>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28" y="733844"/>
            <a:ext cx="397619" cy="321332"/>
          </a:xfrm>
          <a:prstGeom prst="rect">
            <a:avLst/>
          </a:prstGeom>
        </p:spPr>
      </p:pic>
      <p:pic>
        <p:nvPicPr>
          <p:cNvPr id="54" name="Picture 53"/>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55" name="Picture 54"/>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3" y="5610059"/>
            <a:ext cx="237138" cy="317761"/>
          </a:xfrm>
          <a:prstGeom prst="rect">
            <a:avLst/>
          </a:prstGeom>
        </p:spPr>
      </p:pic>
      <p:sp>
        <p:nvSpPr>
          <p:cNvPr id="56" name="Pentagon 55"/>
          <p:cNvSpPr/>
          <p:nvPr/>
        </p:nvSpPr>
        <p:spPr>
          <a:xfrm rot="5400000">
            <a:off x="11561796" y="3400"/>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p:cNvSpPr/>
          <p:nvPr/>
        </p:nvSpPr>
        <p:spPr>
          <a:xfrm>
            <a:off x="11489909" y="-6595"/>
            <a:ext cx="704800" cy="584775"/>
          </a:xfrm>
          <a:prstGeom prst="rect">
            <a:avLst/>
          </a:prstGeom>
        </p:spPr>
        <p:txBody>
          <a:bodyPr wrap="square">
            <a:spAutoFit/>
          </a:bodyPr>
          <a:lstStyle/>
          <a:p>
            <a:pPr algn="ctr"/>
            <a:r>
              <a:rPr lang="en-GB" sz="1000" b="1" i="0">
                <a:solidFill>
                  <a:srgbClr val="0B5196"/>
                </a:solidFill>
                <a:latin typeface="+mn-lt"/>
              </a:rPr>
              <a:t>EVERY CHILD A READER</a:t>
            </a:r>
          </a:p>
          <a:p>
            <a:pPr algn="ctr"/>
            <a:endParaRPr lang="en-GB" sz="200" b="0" i="1">
              <a:solidFill>
                <a:srgbClr val="002060"/>
              </a:solidFill>
              <a:latin typeface="+mn-lt"/>
            </a:endParaRPr>
          </a:p>
        </p:txBody>
      </p:sp>
      <p:sp>
        <p:nvSpPr>
          <p:cNvPr id="58" name="Rectangle 57"/>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9" name="Picture 58"/>
          <p:cNvPicPr>
            <a:picLocks noChangeAspect="1"/>
          </p:cNvPicPr>
          <p:nvPr/>
        </p:nvPicPr>
        <p:blipFill rotWithShape="1">
          <a:blip r:embed="rId19"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60" name="Pentagon 59"/>
          <p:cNvSpPr/>
          <p:nvPr/>
        </p:nvSpPr>
        <p:spPr>
          <a:xfrm>
            <a:off x="90521" y="6429002"/>
            <a:ext cx="2700000" cy="360000"/>
          </a:xfrm>
          <a:prstGeom prst="homePlat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61" name="Chevron 60"/>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62" name="Chevron 61"/>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63" name="Chevron 62"/>
          <p:cNvSpPr/>
          <p:nvPr/>
        </p:nvSpPr>
        <p:spPr>
          <a:xfrm>
            <a:off x="8068872" y="6429002"/>
            <a:ext cx="2700000" cy="360000"/>
          </a:xfrm>
          <a:prstGeom prst="chevron">
            <a:avLst/>
          </a:prstGeom>
          <a:solidFill>
            <a:srgbClr val="3584C5"/>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3713916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70127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9A6C98-DAC6-4159-9FF7-B5C19BEDE90E}" type="datetimeFigureOut">
              <a:rPr lang="en-GB" smtClean="0"/>
              <a:t>06/09/2026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60AA39F-60C5-44C8-8792-CE3924E8C539}" type="slidenum">
              <a:rPr lang="en-GB" smtClean="0"/>
              <a:t>‹#›</a:t>
            </a:fld>
            <a:endParaRPr lang="en-GB"/>
          </a:p>
        </p:txBody>
      </p:sp>
    </p:spTree>
    <p:extLst>
      <p:ext uri="{BB962C8B-B14F-4D97-AF65-F5344CB8AC3E}">
        <p14:creationId xmlns:p14="http://schemas.microsoft.com/office/powerpoint/2010/main" val="34786868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1_ALT Practise">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pic>
        <p:nvPicPr>
          <p:cNvPr id="23" name="Picture 22"/>
          <p:cNvPicPr>
            <a:picLocks noChangeAspect="1"/>
          </p:cNvPicPr>
          <p:nvPr/>
        </p:nvPicPr>
        <p:blipFill rotWithShape="1">
          <a:blip r:embed="rId2"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8" name="Text Placeholder 4"/>
          <p:cNvSpPr>
            <a:spLocks noGrp="1"/>
          </p:cNvSpPr>
          <p:nvPr>
            <p:ph type="body" sz="quarter" idx="10"/>
          </p:nvPr>
        </p:nvSpPr>
        <p:spPr>
          <a:xfrm>
            <a:off x="272048" y="304517"/>
            <a:ext cx="11626757" cy="750661"/>
          </a:xfrm>
          <a:prstGeom prst="rect">
            <a:avLst/>
          </a:prstGeom>
        </p:spPr>
        <p:txBody>
          <a:bodyPr/>
          <a:lstStyle>
            <a:lvl1pPr marL="0" indent="0">
              <a:buNone/>
              <a:defRPr sz="2925"/>
            </a:lvl1pPr>
          </a:lstStyle>
          <a:p>
            <a:pPr lvl="0"/>
            <a:r>
              <a:rPr lang="en-US"/>
              <a:t>Edit Master text styles</a:t>
            </a:r>
          </a:p>
        </p:txBody>
      </p:sp>
      <p:sp>
        <p:nvSpPr>
          <p:cNvPr id="9" name="Content Placeholder 6"/>
          <p:cNvSpPr>
            <a:spLocks noGrp="1"/>
          </p:cNvSpPr>
          <p:nvPr>
            <p:ph sz="quarter" idx="11"/>
          </p:nvPr>
        </p:nvSpPr>
        <p:spPr>
          <a:xfrm>
            <a:off x="287338" y="1377950"/>
            <a:ext cx="11626756" cy="465455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079456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1_ALT Instruct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INSTRUCT</a:t>
            </a:r>
          </a:p>
        </p:txBody>
      </p:sp>
      <p:sp>
        <p:nvSpPr>
          <p:cNvPr id="13" name="Chevron 12"/>
          <p:cNvSpPr/>
          <p:nvPr/>
        </p:nvSpPr>
        <p:spPr>
          <a:xfrm>
            <a:off x="5600494"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PRACTISE</a:t>
            </a:r>
            <a:endParaRPr lang="en-GB" sz="1300" b="0" dirty="0">
              <a:solidFill>
                <a:schemeClr val="bg1"/>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3407832321"/>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19"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US"/>
              <a:t>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109657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2_ALT Instruct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INSTRUCT</a:t>
            </a:r>
          </a:p>
        </p:txBody>
      </p:sp>
      <p:sp>
        <p:nvSpPr>
          <p:cNvPr id="13" name="Chevron 12"/>
          <p:cNvSpPr/>
          <p:nvPr/>
        </p:nvSpPr>
        <p:spPr>
          <a:xfrm>
            <a:off x="5600494"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PRACTISE</a:t>
            </a:r>
            <a:endParaRPr lang="en-GB" sz="1300" b="0" dirty="0">
              <a:solidFill>
                <a:schemeClr val="bg1"/>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3407832321"/>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19"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US"/>
              <a:t>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939430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3_ALT Instruct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INSTRUCT</a:t>
            </a:r>
          </a:p>
        </p:txBody>
      </p:sp>
      <p:sp>
        <p:nvSpPr>
          <p:cNvPr id="13" name="Chevron 12"/>
          <p:cNvSpPr/>
          <p:nvPr/>
        </p:nvSpPr>
        <p:spPr>
          <a:xfrm>
            <a:off x="5600494"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PRACTISE</a:t>
            </a:r>
            <a:endParaRPr lang="en-GB" sz="1300" b="0" dirty="0">
              <a:solidFill>
                <a:schemeClr val="bg1"/>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3407832321"/>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19"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US"/>
              <a:t>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12896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Lesson exit">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42070" y="147179"/>
            <a:ext cx="11707859" cy="6563641"/>
          </a:xfrm>
          <a:prstGeom prst="rect">
            <a:avLst/>
          </a:prstGeom>
        </p:spPr>
      </p:pic>
    </p:spTree>
    <p:extLst>
      <p:ext uri="{BB962C8B-B14F-4D97-AF65-F5344CB8AC3E}">
        <p14:creationId xmlns:p14="http://schemas.microsoft.com/office/powerpoint/2010/main" val="13562798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4_ALT Instruct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INSTRUCT</a:t>
            </a:r>
          </a:p>
        </p:txBody>
      </p:sp>
      <p:sp>
        <p:nvSpPr>
          <p:cNvPr id="13" name="Chevron 12"/>
          <p:cNvSpPr/>
          <p:nvPr/>
        </p:nvSpPr>
        <p:spPr>
          <a:xfrm>
            <a:off x="5600494"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PRACTISE</a:t>
            </a:r>
            <a:endParaRPr lang="en-GB" sz="1300" b="0" dirty="0">
              <a:solidFill>
                <a:schemeClr val="bg1"/>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3407832321"/>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19"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US"/>
              <a:t>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045620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1_ALT Practise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824284259"/>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US"/>
              <a:t>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783360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2_ALT Practise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824284259"/>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US"/>
              <a:t>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672226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3_ALT Practise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824284259"/>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US"/>
              <a:t>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085473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4_ALT Practise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824284259"/>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US"/>
              <a:t>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081412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5_ALT Practise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824284259"/>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US"/>
              <a:t>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112453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6_ALT Practise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824284259"/>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US"/>
              <a:t>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480270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2_ALT Practise">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pic>
        <p:nvPicPr>
          <p:cNvPr id="23" name="Picture 22"/>
          <p:cNvPicPr>
            <a:picLocks noChangeAspect="1"/>
          </p:cNvPicPr>
          <p:nvPr/>
        </p:nvPicPr>
        <p:blipFill rotWithShape="1">
          <a:blip r:embed="rId2"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8" name="Text Placeholder 4"/>
          <p:cNvSpPr>
            <a:spLocks noGrp="1"/>
          </p:cNvSpPr>
          <p:nvPr>
            <p:ph type="body" sz="quarter" idx="10"/>
          </p:nvPr>
        </p:nvSpPr>
        <p:spPr>
          <a:xfrm>
            <a:off x="272048" y="304517"/>
            <a:ext cx="11626757" cy="750661"/>
          </a:xfrm>
          <a:prstGeom prst="rect">
            <a:avLst/>
          </a:prstGeom>
        </p:spPr>
        <p:txBody>
          <a:bodyPr/>
          <a:lstStyle>
            <a:lvl1pPr marL="0" indent="0">
              <a:buNone/>
              <a:defRPr sz="2925"/>
            </a:lvl1pPr>
          </a:lstStyle>
          <a:p>
            <a:pPr lvl="0"/>
            <a:r>
              <a:rPr lang="en-US"/>
              <a:t>Edit Master text styles</a:t>
            </a:r>
          </a:p>
        </p:txBody>
      </p:sp>
      <p:sp>
        <p:nvSpPr>
          <p:cNvPr id="9" name="Content Placeholder 6"/>
          <p:cNvSpPr>
            <a:spLocks noGrp="1"/>
          </p:cNvSpPr>
          <p:nvPr>
            <p:ph sz="quarter" idx="11"/>
          </p:nvPr>
        </p:nvSpPr>
        <p:spPr>
          <a:xfrm>
            <a:off x="287338" y="1377950"/>
            <a:ext cx="11626756" cy="465455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987280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5_ALT Instruct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INSTRUCT</a:t>
            </a:r>
          </a:p>
        </p:txBody>
      </p:sp>
      <p:sp>
        <p:nvSpPr>
          <p:cNvPr id="13" name="Chevron 12"/>
          <p:cNvSpPr/>
          <p:nvPr/>
        </p:nvSpPr>
        <p:spPr>
          <a:xfrm>
            <a:off x="5600494"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PRACTISE</a:t>
            </a:r>
            <a:endParaRPr lang="en-GB" sz="1300" b="0" dirty="0">
              <a:solidFill>
                <a:schemeClr val="bg1"/>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3407832321"/>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19"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US"/>
              <a:t>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955075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7" name="Rectangle: Rounded Corners 36">
            <a:extLst>
              <a:ext uri="{FF2B5EF4-FFF2-40B4-BE49-F238E27FC236}">
                <a16:creationId xmlns:a16="http://schemas.microsoft.com/office/drawing/2014/main" id="{CCC7D63C-E7F9-0F76-343A-2440593D2970}"/>
              </a:ext>
            </a:extLst>
          </p:cNvPr>
          <p:cNvSpPr/>
          <p:nvPr userDrawn="1"/>
        </p:nvSpPr>
        <p:spPr>
          <a:xfrm>
            <a:off x="361951" y="5458735"/>
            <a:ext cx="11423648" cy="1001332"/>
          </a:xfrm>
          <a:prstGeom prst="round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Rounded Corners 37">
            <a:extLst>
              <a:ext uri="{FF2B5EF4-FFF2-40B4-BE49-F238E27FC236}">
                <a16:creationId xmlns:a16="http://schemas.microsoft.com/office/drawing/2014/main" id="{901768EB-F049-510B-0513-1F28DD2BE6EB}"/>
              </a:ext>
            </a:extLst>
          </p:cNvPr>
          <p:cNvSpPr/>
          <p:nvPr userDrawn="1"/>
        </p:nvSpPr>
        <p:spPr>
          <a:xfrm>
            <a:off x="421218" y="5525774"/>
            <a:ext cx="1983315" cy="851055"/>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Rounded Corners 3">
            <a:extLst>
              <a:ext uri="{FF2B5EF4-FFF2-40B4-BE49-F238E27FC236}">
                <a16:creationId xmlns:a16="http://schemas.microsoft.com/office/drawing/2014/main" id="{9120BE04-E974-C01D-4D3C-152ABA7BC224}"/>
              </a:ext>
            </a:extLst>
          </p:cNvPr>
          <p:cNvSpPr/>
          <p:nvPr userDrawn="1"/>
        </p:nvSpPr>
        <p:spPr>
          <a:xfrm>
            <a:off x="4368800" y="965200"/>
            <a:ext cx="3454400" cy="4323242"/>
          </a:xfrm>
          <a:prstGeom prst="round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03892EC6-3F79-1104-DB35-3C4DDA47B543}"/>
              </a:ext>
            </a:extLst>
          </p:cNvPr>
          <p:cNvSpPr/>
          <p:nvPr userDrawn="1"/>
        </p:nvSpPr>
        <p:spPr>
          <a:xfrm>
            <a:off x="361951" y="941631"/>
            <a:ext cx="3454400" cy="4346810"/>
          </a:xfrm>
          <a:prstGeom prst="round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CC6CCD52-E29D-32BC-1629-27FCF6ECED4D}"/>
              </a:ext>
            </a:extLst>
          </p:cNvPr>
          <p:cNvSpPr/>
          <p:nvPr userDrawn="1"/>
        </p:nvSpPr>
        <p:spPr>
          <a:xfrm>
            <a:off x="8331200" y="973668"/>
            <a:ext cx="3454400" cy="4323242"/>
          </a:xfrm>
          <a:prstGeom prst="round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C1B7BAB8-631D-8A79-A519-CAEFCC2ADF9F}"/>
              </a:ext>
            </a:extLst>
          </p:cNvPr>
          <p:cNvSpPr/>
          <p:nvPr userDrawn="1"/>
        </p:nvSpPr>
        <p:spPr>
          <a:xfrm>
            <a:off x="421217" y="1033762"/>
            <a:ext cx="3348856" cy="2987199"/>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Picture Placeholder 10">
            <a:extLst>
              <a:ext uri="{FF2B5EF4-FFF2-40B4-BE49-F238E27FC236}">
                <a16:creationId xmlns:a16="http://schemas.microsoft.com/office/drawing/2014/main" id="{01A2A216-C44D-30FF-B511-2B57F8008AD8}"/>
              </a:ext>
            </a:extLst>
          </p:cNvPr>
          <p:cNvSpPr>
            <a:spLocks noGrp="1"/>
          </p:cNvSpPr>
          <p:nvPr>
            <p:ph type="pic" sz="quarter" idx="10"/>
          </p:nvPr>
        </p:nvSpPr>
        <p:spPr>
          <a:xfrm>
            <a:off x="808036" y="1397530"/>
            <a:ext cx="2651125" cy="2321291"/>
          </a:xfrm>
          <a:prstGeom prst="rect">
            <a:avLst/>
          </a:prstGeom>
        </p:spPr>
        <p:txBody>
          <a:bodyPr/>
          <a:lstStyle/>
          <a:p>
            <a:endParaRPr lang="en-GB"/>
          </a:p>
        </p:txBody>
      </p:sp>
      <p:sp>
        <p:nvSpPr>
          <p:cNvPr id="12" name="Rectangle: Rounded Corners 11">
            <a:extLst>
              <a:ext uri="{FF2B5EF4-FFF2-40B4-BE49-F238E27FC236}">
                <a16:creationId xmlns:a16="http://schemas.microsoft.com/office/drawing/2014/main" id="{93292BDF-D3C2-3439-5D56-345A596B67D4}"/>
              </a:ext>
            </a:extLst>
          </p:cNvPr>
          <p:cNvSpPr/>
          <p:nvPr userDrawn="1"/>
        </p:nvSpPr>
        <p:spPr>
          <a:xfrm>
            <a:off x="4440768" y="1033762"/>
            <a:ext cx="3324754" cy="4191227"/>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732D75EA-3EC4-839C-A911-35977254A2CB}"/>
              </a:ext>
            </a:extLst>
          </p:cNvPr>
          <p:cNvSpPr/>
          <p:nvPr userDrawn="1"/>
        </p:nvSpPr>
        <p:spPr>
          <a:xfrm>
            <a:off x="406399" y="177800"/>
            <a:ext cx="11379200" cy="584200"/>
          </a:xfrm>
          <a:prstGeom prst="round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15">
            <a:extLst>
              <a:ext uri="{FF2B5EF4-FFF2-40B4-BE49-F238E27FC236}">
                <a16:creationId xmlns:a16="http://schemas.microsoft.com/office/drawing/2014/main" id="{D9CAC6CD-3D64-C5ED-6D1A-22E06AA17A5F}"/>
              </a:ext>
            </a:extLst>
          </p:cNvPr>
          <p:cNvSpPr>
            <a:spLocks noGrp="1"/>
          </p:cNvSpPr>
          <p:nvPr>
            <p:ph type="body" sz="quarter" idx="11" hasCustomPrompt="1"/>
          </p:nvPr>
        </p:nvSpPr>
        <p:spPr>
          <a:xfrm>
            <a:off x="465138" y="195263"/>
            <a:ext cx="11236325" cy="550116"/>
          </a:xfrm>
          <a:prstGeom prst="rect">
            <a:avLst/>
          </a:prstGeom>
        </p:spPr>
        <p:txBody>
          <a:bodyPr/>
          <a:lstStyle>
            <a:lvl1pPr algn="ctr">
              <a:buNone/>
              <a:defRPr>
                <a:solidFill>
                  <a:schemeClr val="bg1"/>
                </a:solidFill>
                <a:latin typeface="Comic Sans MS" panose="030F0702030302020204" pitchFamily="66" charset="0"/>
              </a:defRPr>
            </a:lvl1pPr>
          </a:lstStyle>
          <a:p>
            <a:pPr lvl="0"/>
            <a:r>
              <a:rPr lang="en-GB"/>
              <a:t>Click to enter Career</a:t>
            </a:r>
          </a:p>
        </p:txBody>
      </p:sp>
      <p:sp>
        <p:nvSpPr>
          <p:cNvPr id="29" name="Rectangle: Rounded Corners 28">
            <a:extLst>
              <a:ext uri="{FF2B5EF4-FFF2-40B4-BE49-F238E27FC236}">
                <a16:creationId xmlns:a16="http://schemas.microsoft.com/office/drawing/2014/main" id="{16EF73D4-89F9-F4D5-CC5E-E24C8C6BB01A}"/>
              </a:ext>
            </a:extLst>
          </p:cNvPr>
          <p:cNvSpPr/>
          <p:nvPr userDrawn="1"/>
        </p:nvSpPr>
        <p:spPr>
          <a:xfrm>
            <a:off x="8397874" y="1033762"/>
            <a:ext cx="3303590" cy="4191227"/>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C446152E-FCD3-1FA9-7447-7BC37B1B711A}"/>
              </a:ext>
            </a:extLst>
          </p:cNvPr>
          <p:cNvSpPr txBox="1"/>
          <p:nvPr userDrawn="1"/>
        </p:nvSpPr>
        <p:spPr>
          <a:xfrm>
            <a:off x="9000066" y="1368199"/>
            <a:ext cx="2116667" cy="369332"/>
          </a:xfrm>
          <a:prstGeom prst="rect">
            <a:avLst/>
          </a:prstGeom>
          <a:noFill/>
        </p:spPr>
        <p:txBody>
          <a:bodyPr wrap="square" rtlCol="0">
            <a:spAutoFit/>
          </a:bodyPr>
          <a:lstStyle/>
          <a:p>
            <a:pPr algn="ctr"/>
            <a:r>
              <a:rPr lang="en-GB">
                <a:solidFill>
                  <a:srgbClr val="002060"/>
                </a:solidFill>
                <a:latin typeface="Comic Sans MS" panose="030F0702030302020204" pitchFamily="66" charset="0"/>
              </a:rPr>
              <a:t>Maths Used</a:t>
            </a:r>
          </a:p>
        </p:txBody>
      </p:sp>
      <p:sp>
        <p:nvSpPr>
          <p:cNvPr id="31" name="Text Placeholder 24">
            <a:extLst>
              <a:ext uri="{FF2B5EF4-FFF2-40B4-BE49-F238E27FC236}">
                <a16:creationId xmlns:a16="http://schemas.microsoft.com/office/drawing/2014/main" id="{4431CA26-63B2-0BF1-EEC5-D5110174592A}"/>
              </a:ext>
            </a:extLst>
          </p:cNvPr>
          <p:cNvSpPr>
            <a:spLocks noGrp="1"/>
          </p:cNvSpPr>
          <p:nvPr>
            <p:ph type="body" sz="quarter" idx="16" hasCustomPrompt="1"/>
          </p:nvPr>
        </p:nvSpPr>
        <p:spPr>
          <a:xfrm>
            <a:off x="8589432" y="1974864"/>
            <a:ext cx="2937933" cy="442912"/>
          </a:xfrm>
          <a:prstGeom prst="rect">
            <a:avLst/>
          </a:prstGeom>
        </p:spPr>
        <p:txBody>
          <a:bodyPr/>
          <a:lstStyle>
            <a:lvl1pPr>
              <a:buFont typeface="Arial" panose="020B0604020202020204" pitchFamily="34" charset="0"/>
              <a:buChar char="•"/>
              <a:defRPr sz="1600">
                <a:solidFill>
                  <a:srgbClr val="002060"/>
                </a:solidFill>
                <a:latin typeface="Comic Sans MS" panose="030F0702030302020204" pitchFamily="66" charset="0"/>
              </a:defRPr>
            </a:lvl1pPr>
          </a:lstStyle>
          <a:p>
            <a:pPr lvl="0"/>
            <a:r>
              <a:rPr lang="en-GB"/>
              <a:t>Click to add bullet points</a:t>
            </a:r>
          </a:p>
        </p:txBody>
      </p:sp>
      <p:sp>
        <p:nvSpPr>
          <p:cNvPr id="32" name="Rectangle: Rounded Corners 31">
            <a:extLst>
              <a:ext uri="{FF2B5EF4-FFF2-40B4-BE49-F238E27FC236}">
                <a16:creationId xmlns:a16="http://schemas.microsoft.com/office/drawing/2014/main" id="{B252F1DF-DC99-BDFE-9BDD-15E7E81000D6}"/>
              </a:ext>
            </a:extLst>
          </p:cNvPr>
          <p:cNvSpPr/>
          <p:nvPr userDrawn="1"/>
        </p:nvSpPr>
        <p:spPr>
          <a:xfrm>
            <a:off x="465139" y="4082588"/>
            <a:ext cx="3229406" cy="1134961"/>
          </a:xfrm>
          <a:prstGeom prst="roundRect">
            <a:avLst>
              <a:gd name="adj" fmla="val 43076"/>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FD20E568-93FA-915C-BBE2-8D3D2C5D27BC}"/>
              </a:ext>
            </a:extLst>
          </p:cNvPr>
          <p:cNvSpPr txBox="1"/>
          <p:nvPr userDrawn="1"/>
        </p:nvSpPr>
        <p:spPr>
          <a:xfrm>
            <a:off x="5015441" y="1397531"/>
            <a:ext cx="2116667" cy="369332"/>
          </a:xfrm>
          <a:prstGeom prst="rect">
            <a:avLst/>
          </a:prstGeom>
          <a:noFill/>
        </p:spPr>
        <p:txBody>
          <a:bodyPr wrap="square" rtlCol="0">
            <a:spAutoFit/>
          </a:bodyPr>
          <a:lstStyle/>
          <a:p>
            <a:pPr algn="ctr"/>
            <a:r>
              <a:rPr lang="en-GB">
                <a:solidFill>
                  <a:srgbClr val="002060"/>
                </a:solidFill>
                <a:latin typeface="Comic Sans MS" panose="030F0702030302020204" pitchFamily="66" charset="0"/>
              </a:rPr>
              <a:t>Highlights</a:t>
            </a:r>
          </a:p>
        </p:txBody>
      </p:sp>
      <p:sp>
        <p:nvSpPr>
          <p:cNvPr id="36" name="Text Placeholder 24">
            <a:extLst>
              <a:ext uri="{FF2B5EF4-FFF2-40B4-BE49-F238E27FC236}">
                <a16:creationId xmlns:a16="http://schemas.microsoft.com/office/drawing/2014/main" id="{65806C46-79E5-18E0-46A1-54BC54AB92F2}"/>
              </a:ext>
            </a:extLst>
          </p:cNvPr>
          <p:cNvSpPr>
            <a:spLocks noGrp="1"/>
          </p:cNvSpPr>
          <p:nvPr>
            <p:ph type="body" sz="quarter" idx="17" hasCustomPrompt="1"/>
          </p:nvPr>
        </p:nvSpPr>
        <p:spPr>
          <a:xfrm>
            <a:off x="4641848" y="2011313"/>
            <a:ext cx="2937933" cy="442912"/>
          </a:xfrm>
          <a:prstGeom prst="rect">
            <a:avLst/>
          </a:prstGeom>
        </p:spPr>
        <p:txBody>
          <a:bodyPr/>
          <a:lstStyle>
            <a:lvl1pPr>
              <a:buFont typeface="Arial" panose="020B0604020202020204" pitchFamily="34" charset="0"/>
              <a:buChar char="•"/>
              <a:defRPr sz="1600">
                <a:solidFill>
                  <a:srgbClr val="002060"/>
                </a:solidFill>
                <a:latin typeface="Comic Sans MS" panose="030F0702030302020204" pitchFamily="66" charset="0"/>
              </a:defRPr>
            </a:lvl1pPr>
          </a:lstStyle>
          <a:p>
            <a:pPr lvl="0"/>
            <a:r>
              <a:rPr lang="en-GB"/>
              <a:t>Click to add bullet points</a:t>
            </a:r>
          </a:p>
        </p:txBody>
      </p:sp>
      <p:sp>
        <p:nvSpPr>
          <p:cNvPr id="17" name="TextBox 16">
            <a:extLst>
              <a:ext uri="{FF2B5EF4-FFF2-40B4-BE49-F238E27FC236}">
                <a16:creationId xmlns:a16="http://schemas.microsoft.com/office/drawing/2014/main" id="{5AFE6FAA-80A6-9314-7457-E0098041B15F}"/>
              </a:ext>
            </a:extLst>
          </p:cNvPr>
          <p:cNvSpPr txBox="1"/>
          <p:nvPr userDrawn="1"/>
        </p:nvSpPr>
        <p:spPr>
          <a:xfrm>
            <a:off x="421217" y="5730498"/>
            <a:ext cx="1847850" cy="369332"/>
          </a:xfrm>
          <a:prstGeom prst="rect">
            <a:avLst/>
          </a:prstGeom>
          <a:noFill/>
        </p:spPr>
        <p:txBody>
          <a:bodyPr wrap="square" rtlCol="0">
            <a:spAutoFit/>
          </a:bodyPr>
          <a:lstStyle/>
          <a:p>
            <a:pPr algn="ctr"/>
            <a:r>
              <a:rPr lang="en-GB" dirty="0">
                <a:solidFill>
                  <a:srgbClr val="002060"/>
                </a:solidFill>
                <a:latin typeface="Comic Sans MS" panose="030F0702030302020204" pitchFamily="66" charset="0"/>
              </a:rPr>
              <a:t>Career Path</a:t>
            </a:r>
          </a:p>
        </p:txBody>
      </p:sp>
      <p:sp>
        <p:nvSpPr>
          <p:cNvPr id="47" name="TextBox 46">
            <a:extLst>
              <a:ext uri="{FF2B5EF4-FFF2-40B4-BE49-F238E27FC236}">
                <a16:creationId xmlns:a16="http://schemas.microsoft.com/office/drawing/2014/main" id="{23257776-B47A-C6CA-C312-80F6FB68F786}"/>
              </a:ext>
            </a:extLst>
          </p:cNvPr>
          <p:cNvSpPr txBox="1"/>
          <p:nvPr userDrawn="1"/>
        </p:nvSpPr>
        <p:spPr>
          <a:xfrm>
            <a:off x="1010709" y="4159619"/>
            <a:ext cx="2116667" cy="369332"/>
          </a:xfrm>
          <a:prstGeom prst="rect">
            <a:avLst/>
          </a:prstGeom>
          <a:noFill/>
        </p:spPr>
        <p:txBody>
          <a:bodyPr wrap="square" rtlCol="0">
            <a:spAutoFit/>
          </a:bodyPr>
          <a:lstStyle/>
          <a:p>
            <a:pPr algn="ctr"/>
            <a:r>
              <a:rPr lang="en-GB" dirty="0">
                <a:solidFill>
                  <a:srgbClr val="002060"/>
                </a:solidFill>
                <a:latin typeface="Comic Sans MS" panose="030F0702030302020204" pitchFamily="66" charset="0"/>
              </a:rPr>
              <a:t>Average Salary</a:t>
            </a:r>
          </a:p>
        </p:txBody>
      </p:sp>
      <p:sp>
        <p:nvSpPr>
          <p:cNvPr id="48" name="Text Placeholder 24">
            <a:extLst>
              <a:ext uri="{FF2B5EF4-FFF2-40B4-BE49-F238E27FC236}">
                <a16:creationId xmlns:a16="http://schemas.microsoft.com/office/drawing/2014/main" id="{6CC3A3AC-827F-91D2-A57D-E5D6D0DAE70D}"/>
              </a:ext>
            </a:extLst>
          </p:cNvPr>
          <p:cNvSpPr>
            <a:spLocks noGrp="1"/>
          </p:cNvSpPr>
          <p:nvPr>
            <p:ph type="body" sz="quarter" idx="20" hasCustomPrompt="1"/>
          </p:nvPr>
        </p:nvSpPr>
        <p:spPr>
          <a:xfrm>
            <a:off x="626678" y="4604845"/>
            <a:ext cx="2937933" cy="442912"/>
          </a:xfrm>
          <a:prstGeom prst="rect">
            <a:avLst/>
          </a:prstGeom>
        </p:spPr>
        <p:txBody>
          <a:bodyPr/>
          <a:lstStyle>
            <a:lvl1pPr algn="ctr">
              <a:buFont typeface="Arial" panose="020B0604020202020204" pitchFamily="34" charset="0"/>
              <a:buNone/>
              <a:defRPr sz="1600">
                <a:solidFill>
                  <a:srgbClr val="002060"/>
                </a:solidFill>
                <a:latin typeface="Comic Sans MS" panose="030F0702030302020204" pitchFamily="66" charset="0"/>
              </a:defRPr>
            </a:lvl1pPr>
          </a:lstStyle>
          <a:p>
            <a:pPr lvl="0"/>
            <a:r>
              <a:rPr lang="en-GB"/>
              <a:t>Click to add salary</a:t>
            </a:r>
          </a:p>
        </p:txBody>
      </p:sp>
      <p:sp>
        <p:nvSpPr>
          <p:cNvPr id="3" name="Rectangle: Rounded Corners 2">
            <a:extLst>
              <a:ext uri="{FF2B5EF4-FFF2-40B4-BE49-F238E27FC236}">
                <a16:creationId xmlns:a16="http://schemas.microsoft.com/office/drawing/2014/main" id="{65C11AA6-7CD9-74D5-2499-E00BF8393066}"/>
              </a:ext>
            </a:extLst>
          </p:cNvPr>
          <p:cNvSpPr/>
          <p:nvPr userDrawn="1"/>
        </p:nvSpPr>
        <p:spPr>
          <a:xfrm>
            <a:off x="2467503" y="5537804"/>
            <a:ext cx="9233960" cy="851055"/>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79132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Last lesson exit">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27781" y="156706"/>
            <a:ext cx="11736438" cy="6544588"/>
          </a:xfrm>
          <a:prstGeom prst="rect">
            <a:avLst/>
          </a:prstGeom>
        </p:spPr>
      </p:pic>
    </p:spTree>
    <p:extLst>
      <p:ext uri="{BB962C8B-B14F-4D97-AF65-F5344CB8AC3E}">
        <p14:creationId xmlns:p14="http://schemas.microsoft.com/office/powerpoint/2010/main" val="37308383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ALT - Rolling Recall Qs">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2742938123"/>
              </p:ext>
            </p:extLst>
          </p:nvPr>
        </p:nvGraphicFramePr>
        <p:xfrm>
          <a:off x="161364" y="719666"/>
          <a:ext cx="11797554" cy="5376335"/>
        </p:xfrm>
        <a:graphic>
          <a:graphicData uri="http://schemas.openxmlformats.org/drawingml/2006/table">
            <a:tbl>
              <a:tblPr firstRow="1" bandRow="1">
                <a:tableStyleId>{5C22544A-7EE6-4342-B048-85BDC9FD1C3A}</a:tableStyleId>
              </a:tblPr>
              <a:tblGrid>
                <a:gridCol w="5898777">
                  <a:extLst>
                    <a:ext uri="{9D8B030D-6E8A-4147-A177-3AD203B41FA5}">
                      <a16:colId xmlns:a16="http://schemas.microsoft.com/office/drawing/2014/main" val="418042168"/>
                    </a:ext>
                  </a:extLst>
                </a:gridCol>
                <a:gridCol w="5898777">
                  <a:extLst>
                    <a:ext uri="{9D8B030D-6E8A-4147-A177-3AD203B41FA5}">
                      <a16:colId xmlns:a16="http://schemas.microsoft.com/office/drawing/2014/main" val="2680029786"/>
                    </a:ext>
                  </a:extLst>
                </a:gridCol>
              </a:tblGrid>
              <a:tr h="370840">
                <a:tc>
                  <a:txBody>
                    <a:bodyPr/>
                    <a:lstStyle/>
                    <a:p>
                      <a:r>
                        <a:rPr lang="en-GB" b="0"/>
                        <a:t>QUESTION</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tc>
                  <a:txBody>
                    <a:bodyPr/>
                    <a:lstStyle/>
                    <a:p>
                      <a:r>
                        <a:rPr lang="en-GB" b="0"/>
                        <a:t>QUESTION</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extLst>
                  <a:ext uri="{0D108BD9-81ED-4DB2-BD59-A6C34878D82A}">
                    <a16:rowId xmlns:a16="http://schemas.microsoft.com/office/drawing/2014/main" val="2257525519"/>
                  </a:ext>
                </a:extLst>
              </a:tr>
              <a:tr h="1001099">
                <a:tc>
                  <a:txBody>
                    <a:bodyPr/>
                    <a:lstStyle/>
                    <a:p>
                      <a:pPr algn="l"/>
                      <a:r>
                        <a:rPr lang="en-GB" b="1">
                          <a:solidFill>
                            <a:srgbClr val="002060"/>
                          </a:solidFill>
                        </a:rPr>
                        <a:t>1</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6</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126023326"/>
                  </a:ext>
                </a:extLst>
              </a:tr>
              <a:tr h="1001099">
                <a:tc>
                  <a:txBody>
                    <a:bodyPr/>
                    <a:lstStyle/>
                    <a:p>
                      <a:pPr algn="l"/>
                      <a:r>
                        <a:rPr lang="en-GB" b="1">
                          <a:solidFill>
                            <a:srgbClr val="002060"/>
                          </a:solidFill>
                        </a:rPr>
                        <a:t>2</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7</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448073315"/>
                  </a:ext>
                </a:extLst>
              </a:tr>
              <a:tr h="1001099">
                <a:tc>
                  <a:txBody>
                    <a:bodyPr/>
                    <a:lstStyle/>
                    <a:p>
                      <a:pPr algn="l"/>
                      <a:r>
                        <a:rPr lang="en-GB" b="1">
                          <a:solidFill>
                            <a:srgbClr val="002060"/>
                          </a:solidFill>
                        </a:rPr>
                        <a:t>3</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8</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955255883"/>
                  </a:ext>
                </a:extLst>
              </a:tr>
              <a:tr h="1001099">
                <a:tc>
                  <a:txBody>
                    <a:bodyPr/>
                    <a:lstStyle/>
                    <a:p>
                      <a:pPr algn="l"/>
                      <a:r>
                        <a:rPr lang="en-GB" b="1">
                          <a:solidFill>
                            <a:srgbClr val="002060"/>
                          </a:solidFill>
                        </a:rPr>
                        <a:t>4</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9</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946852366"/>
                  </a:ext>
                </a:extLst>
              </a:tr>
              <a:tr h="1001099">
                <a:tc>
                  <a:txBody>
                    <a:bodyPr/>
                    <a:lstStyle/>
                    <a:p>
                      <a:pPr algn="l"/>
                      <a:r>
                        <a:rPr lang="en-GB" b="1">
                          <a:solidFill>
                            <a:srgbClr val="002060"/>
                          </a:solidFill>
                        </a:rPr>
                        <a:t>5</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10</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1408234736"/>
                  </a:ext>
                </a:extLst>
              </a:tr>
            </a:tbl>
          </a:graphicData>
        </a:graphic>
      </p:graphicFrame>
      <p:sp>
        <p:nvSpPr>
          <p:cNvPr id="8" name="TextBox 7"/>
          <p:cNvSpPr txBox="1"/>
          <p:nvPr/>
        </p:nvSpPr>
        <p:spPr>
          <a:xfrm>
            <a:off x="224118" y="179294"/>
            <a:ext cx="11734800" cy="400110"/>
          </a:xfrm>
          <a:prstGeom prst="rect">
            <a:avLst/>
          </a:prstGeom>
          <a:noFill/>
        </p:spPr>
        <p:txBody>
          <a:bodyPr wrap="square" rtlCol="0">
            <a:spAutoFit/>
          </a:bodyPr>
          <a:lstStyle/>
          <a:p>
            <a:r>
              <a:rPr lang="en-GB" sz="2000" b="1" i="1">
                <a:solidFill>
                  <a:srgbClr val="002060"/>
                </a:solidFill>
              </a:rPr>
              <a:t>How much have you</a:t>
            </a:r>
            <a:r>
              <a:rPr lang="en-GB" sz="2000" b="1" i="1" baseline="0">
                <a:solidFill>
                  <a:srgbClr val="002060"/>
                </a:solidFill>
              </a:rPr>
              <a:t> remembered from recent lessons? Answer all these questions from memory, in silence.</a:t>
            </a:r>
            <a:endParaRPr lang="en-GB" sz="2000" b="1" i="1">
              <a:solidFill>
                <a:srgbClr val="002060"/>
              </a:solidFill>
            </a:endParaRPr>
          </a:p>
        </p:txBody>
      </p:sp>
      <p:sp>
        <p:nvSpPr>
          <p:cNvPr id="9" name="Text Placeholder 5"/>
          <p:cNvSpPr>
            <a:spLocks noGrp="1"/>
          </p:cNvSpPr>
          <p:nvPr>
            <p:ph type="body" sz="quarter" idx="10" hasCustomPrompt="1"/>
          </p:nvPr>
        </p:nvSpPr>
        <p:spPr>
          <a:xfrm>
            <a:off x="475129" y="1165412"/>
            <a:ext cx="5531971" cy="887227"/>
          </a:xfrm>
          <a:prstGeom prst="rect">
            <a:avLst/>
          </a:prstGeom>
        </p:spPr>
        <p:txBody>
          <a:bodyPr>
            <a:normAutofit/>
          </a:bodyPr>
          <a:lstStyle>
            <a:lvl1pPr marL="0" indent="0">
              <a:buNone/>
              <a:defRPr sz="2000" baseline="0"/>
            </a:lvl1pPr>
          </a:lstStyle>
          <a:p>
            <a:pPr lvl="0"/>
            <a:r>
              <a:rPr lang="en-US"/>
              <a:t>Type question here</a:t>
            </a:r>
          </a:p>
        </p:txBody>
      </p:sp>
      <p:sp>
        <p:nvSpPr>
          <p:cNvPr id="10" name="Text Placeholder 5"/>
          <p:cNvSpPr>
            <a:spLocks noGrp="1"/>
          </p:cNvSpPr>
          <p:nvPr>
            <p:ph type="body" sz="quarter" idx="11" hasCustomPrompt="1"/>
          </p:nvPr>
        </p:nvSpPr>
        <p:spPr>
          <a:xfrm>
            <a:off x="475129" y="2145054"/>
            <a:ext cx="5531971" cy="887227"/>
          </a:xfrm>
          <a:prstGeom prst="rect">
            <a:avLst/>
          </a:prstGeom>
        </p:spPr>
        <p:txBody>
          <a:bodyPr>
            <a:normAutofit/>
          </a:bodyPr>
          <a:lstStyle>
            <a:lvl1pPr marL="0" indent="0">
              <a:buNone/>
              <a:defRPr sz="2000"/>
            </a:lvl1pPr>
          </a:lstStyle>
          <a:p>
            <a:pPr lvl="0"/>
            <a:r>
              <a:rPr lang="en-US"/>
              <a:t>Type question here</a:t>
            </a:r>
          </a:p>
        </p:txBody>
      </p:sp>
      <p:sp>
        <p:nvSpPr>
          <p:cNvPr id="11" name="Text Placeholder 5"/>
          <p:cNvSpPr>
            <a:spLocks noGrp="1"/>
          </p:cNvSpPr>
          <p:nvPr>
            <p:ph type="body" sz="quarter" idx="12" hasCustomPrompt="1"/>
          </p:nvPr>
        </p:nvSpPr>
        <p:spPr>
          <a:xfrm>
            <a:off x="475129" y="3172543"/>
            <a:ext cx="5531971" cy="887227"/>
          </a:xfrm>
          <a:prstGeom prst="rect">
            <a:avLst/>
          </a:prstGeom>
        </p:spPr>
        <p:txBody>
          <a:bodyPr>
            <a:normAutofit/>
          </a:bodyPr>
          <a:lstStyle>
            <a:lvl1pPr marL="0" indent="0">
              <a:buNone/>
              <a:defRPr sz="2000"/>
            </a:lvl1pPr>
          </a:lstStyle>
          <a:p>
            <a:pPr lvl="0"/>
            <a:r>
              <a:rPr lang="en-US"/>
              <a:t>Type question here</a:t>
            </a:r>
          </a:p>
        </p:txBody>
      </p:sp>
      <p:sp>
        <p:nvSpPr>
          <p:cNvPr id="12" name="Text Placeholder 5"/>
          <p:cNvSpPr>
            <a:spLocks noGrp="1"/>
          </p:cNvSpPr>
          <p:nvPr>
            <p:ph type="body" sz="quarter" idx="13" hasCustomPrompt="1"/>
          </p:nvPr>
        </p:nvSpPr>
        <p:spPr>
          <a:xfrm>
            <a:off x="475129" y="4152185"/>
            <a:ext cx="5531971" cy="887227"/>
          </a:xfrm>
          <a:prstGeom prst="rect">
            <a:avLst/>
          </a:prstGeom>
        </p:spPr>
        <p:txBody>
          <a:bodyPr>
            <a:normAutofit/>
          </a:bodyPr>
          <a:lstStyle>
            <a:lvl1pPr marL="0" indent="0">
              <a:buNone/>
              <a:defRPr sz="2000"/>
            </a:lvl1pPr>
          </a:lstStyle>
          <a:p>
            <a:pPr lvl="0"/>
            <a:r>
              <a:rPr lang="en-US"/>
              <a:t>Type question here</a:t>
            </a:r>
          </a:p>
        </p:txBody>
      </p:sp>
      <p:sp>
        <p:nvSpPr>
          <p:cNvPr id="13" name="Text Placeholder 5"/>
          <p:cNvSpPr>
            <a:spLocks noGrp="1"/>
          </p:cNvSpPr>
          <p:nvPr>
            <p:ph type="body" sz="quarter" idx="14" hasCustomPrompt="1"/>
          </p:nvPr>
        </p:nvSpPr>
        <p:spPr>
          <a:xfrm>
            <a:off x="475128" y="5131827"/>
            <a:ext cx="5531971" cy="887227"/>
          </a:xfrm>
          <a:prstGeom prst="rect">
            <a:avLst/>
          </a:prstGeom>
        </p:spPr>
        <p:txBody>
          <a:bodyPr>
            <a:normAutofit/>
          </a:bodyPr>
          <a:lstStyle>
            <a:lvl1pPr marL="0" indent="0">
              <a:buNone/>
              <a:defRPr sz="2000"/>
            </a:lvl1pPr>
          </a:lstStyle>
          <a:p>
            <a:pPr lvl="0"/>
            <a:r>
              <a:rPr lang="en-US"/>
              <a:t>Type question here</a:t>
            </a:r>
          </a:p>
        </p:txBody>
      </p:sp>
      <p:sp>
        <p:nvSpPr>
          <p:cNvPr id="14" name="Text Placeholder 5"/>
          <p:cNvSpPr>
            <a:spLocks noGrp="1"/>
          </p:cNvSpPr>
          <p:nvPr>
            <p:ph type="body" sz="quarter" idx="15" hasCustomPrompt="1"/>
          </p:nvPr>
        </p:nvSpPr>
        <p:spPr>
          <a:xfrm>
            <a:off x="6320863" y="1165412"/>
            <a:ext cx="5531971" cy="887227"/>
          </a:xfrm>
          <a:prstGeom prst="rect">
            <a:avLst/>
          </a:prstGeom>
        </p:spPr>
        <p:txBody>
          <a:bodyPr>
            <a:normAutofit/>
          </a:bodyPr>
          <a:lstStyle>
            <a:lvl1pPr marL="0" indent="0">
              <a:buNone/>
              <a:defRPr sz="2000"/>
            </a:lvl1pPr>
          </a:lstStyle>
          <a:p>
            <a:pPr lvl="0"/>
            <a:r>
              <a:rPr lang="en-US"/>
              <a:t>Type question here</a:t>
            </a:r>
          </a:p>
        </p:txBody>
      </p:sp>
      <p:sp>
        <p:nvSpPr>
          <p:cNvPr id="15" name="Text Placeholder 5"/>
          <p:cNvSpPr>
            <a:spLocks noGrp="1"/>
          </p:cNvSpPr>
          <p:nvPr>
            <p:ph type="body" sz="quarter" idx="16" hasCustomPrompt="1"/>
          </p:nvPr>
        </p:nvSpPr>
        <p:spPr>
          <a:xfrm>
            <a:off x="6320863" y="2145054"/>
            <a:ext cx="5531971" cy="887227"/>
          </a:xfrm>
          <a:prstGeom prst="rect">
            <a:avLst/>
          </a:prstGeom>
        </p:spPr>
        <p:txBody>
          <a:bodyPr>
            <a:normAutofit/>
          </a:bodyPr>
          <a:lstStyle>
            <a:lvl1pPr marL="0" indent="0">
              <a:buNone/>
              <a:defRPr sz="2000"/>
            </a:lvl1pPr>
          </a:lstStyle>
          <a:p>
            <a:pPr lvl="0"/>
            <a:r>
              <a:rPr lang="en-US"/>
              <a:t>Type question here</a:t>
            </a:r>
          </a:p>
        </p:txBody>
      </p:sp>
      <p:sp>
        <p:nvSpPr>
          <p:cNvPr id="16" name="Text Placeholder 5"/>
          <p:cNvSpPr>
            <a:spLocks noGrp="1"/>
          </p:cNvSpPr>
          <p:nvPr>
            <p:ph type="body" sz="quarter" idx="17" hasCustomPrompt="1"/>
          </p:nvPr>
        </p:nvSpPr>
        <p:spPr>
          <a:xfrm>
            <a:off x="6320863" y="3172543"/>
            <a:ext cx="5531971" cy="887227"/>
          </a:xfrm>
          <a:prstGeom prst="rect">
            <a:avLst/>
          </a:prstGeom>
        </p:spPr>
        <p:txBody>
          <a:bodyPr>
            <a:normAutofit/>
          </a:bodyPr>
          <a:lstStyle>
            <a:lvl1pPr marL="0" indent="0">
              <a:buNone/>
              <a:defRPr sz="2000"/>
            </a:lvl1pPr>
          </a:lstStyle>
          <a:p>
            <a:pPr lvl="0"/>
            <a:r>
              <a:rPr lang="en-US"/>
              <a:t>Type question here</a:t>
            </a:r>
          </a:p>
        </p:txBody>
      </p:sp>
      <p:sp>
        <p:nvSpPr>
          <p:cNvPr id="17" name="Text Placeholder 5"/>
          <p:cNvSpPr>
            <a:spLocks noGrp="1"/>
          </p:cNvSpPr>
          <p:nvPr>
            <p:ph type="body" sz="quarter" idx="18" hasCustomPrompt="1"/>
          </p:nvPr>
        </p:nvSpPr>
        <p:spPr>
          <a:xfrm>
            <a:off x="6320863" y="4152185"/>
            <a:ext cx="5531971" cy="887227"/>
          </a:xfrm>
          <a:prstGeom prst="rect">
            <a:avLst/>
          </a:prstGeom>
        </p:spPr>
        <p:txBody>
          <a:bodyPr>
            <a:normAutofit/>
          </a:bodyPr>
          <a:lstStyle>
            <a:lvl1pPr marL="0" indent="0">
              <a:buNone/>
              <a:defRPr sz="2000"/>
            </a:lvl1pPr>
          </a:lstStyle>
          <a:p>
            <a:pPr lvl="0"/>
            <a:r>
              <a:rPr lang="en-US"/>
              <a:t>Type question here</a:t>
            </a:r>
          </a:p>
        </p:txBody>
      </p:sp>
      <p:sp>
        <p:nvSpPr>
          <p:cNvPr id="18" name="Text Placeholder 5"/>
          <p:cNvSpPr>
            <a:spLocks noGrp="1"/>
          </p:cNvSpPr>
          <p:nvPr>
            <p:ph type="body" sz="quarter" idx="19" hasCustomPrompt="1"/>
          </p:nvPr>
        </p:nvSpPr>
        <p:spPr>
          <a:xfrm>
            <a:off x="6418729" y="5131827"/>
            <a:ext cx="5434104" cy="887227"/>
          </a:xfrm>
          <a:prstGeom prst="rect">
            <a:avLst/>
          </a:prstGeom>
        </p:spPr>
        <p:txBody>
          <a:bodyPr>
            <a:normAutofit/>
          </a:bodyPr>
          <a:lstStyle>
            <a:lvl1pPr marL="0" indent="0">
              <a:buNone/>
              <a:defRPr sz="2000"/>
            </a:lvl1pPr>
          </a:lstStyle>
          <a:p>
            <a:pPr lvl="0"/>
            <a:r>
              <a:rPr lang="en-US"/>
              <a:t>Type question here</a:t>
            </a:r>
          </a:p>
        </p:txBody>
      </p:sp>
      <p:sp>
        <p:nvSpPr>
          <p:cNvPr id="20" name="Rectangle 19"/>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22" name="Pentagon 21"/>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26" name="Chevron 25"/>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27" name="Chevron 26"/>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28" name="Chevron 27"/>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41136481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ALT - Rolling Recall Ans">
    <p:spTree>
      <p:nvGrpSpPr>
        <p:cNvPr id="1" name=""/>
        <p:cNvGrpSpPr/>
        <p:nvPr/>
      </p:nvGrpSpPr>
      <p:grpSpPr>
        <a:xfrm>
          <a:off x="0" y="0"/>
          <a:ext cx="0" cy="0"/>
          <a:chOff x="0" y="0"/>
          <a:chExt cx="0" cy="0"/>
        </a:xfrm>
      </p:grpSpPr>
      <p:graphicFrame>
        <p:nvGraphicFramePr>
          <p:cNvPr id="18" name="Table 17"/>
          <p:cNvGraphicFramePr>
            <a:graphicFrameLocks noGrp="1"/>
          </p:cNvGraphicFramePr>
          <p:nvPr>
            <p:extLst>
              <p:ext uri="{D42A27DB-BD31-4B8C-83A1-F6EECF244321}">
                <p14:modId xmlns:p14="http://schemas.microsoft.com/office/powerpoint/2010/main" val="1156014757"/>
              </p:ext>
            </p:extLst>
          </p:nvPr>
        </p:nvGraphicFramePr>
        <p:xfrm>
          <a:off x="161364" y="719666"/>
          <a:ext cx="11797554" cy="5376335"/>
        </p:xfrm>
        <a:graphic>
          <a:graphicData uri="http://schemas.openxmlformats.org/drawingml/2006/table">
            <a:tbl>
              <a:tblPr firstRow="1" bandRow="1">
                <a:tableStyleId>{5C22544A-7EE6-4342-B048-85BDC9FD1C3A}</a:tableStyleId>
              </a:tblPr>
              <a:tblGrid>
                <a:gridCol w="1900518">
                  <a:extLst>
                    <a:ext uri="{9D8B030D-6E8A-4147-A177-3AD203B41FA5}">
                      <a16:colId xmlns:a16="http://schemas.microsoft.com/office/drawing/2014/main" val="418042168"/>
                    </a:ext>
                  </a:extLst>
                </a:gridCol>
                <a:gridCol w="3989294">
                  <a:extLst>
                    <a:ext uri="{9D8B030D-6E8A-4147-A177-3AD203B41FA5}">
                      <a16:colId xmlns:a16="http://schemas.microsoft.com/office/drawing/2014/main" val="2454823211"/>
                    </a:ext>
                  </a:extLst>
                </a:gridCol>
                <a:gridCol w="1927412">
                  <a:extLst>
                    <a:ext uri="{9D8B030D-6E8A-4147-A177-3AD203B41FA5}">
                      <a16:colId xmlns:a16="http://schemas.microsoft.com/office/drawing/2014/main" val="2680029786"/>
                    </a:ext>
                  </a:extLst>
                </a:gridCol>
                <a:gridCol w="3980330">
                  <a:extLst>
                    <a:ext uri="{9D8B030D-6E8A-4147-A177-3AD203B41FA5}">
                      <a16:colId xmlns:a16="http://schemas.microsoft.com/office/drawing/2014/main" val="3766910894"/>
                    </a:ext>
                  </a:extLst>
                </a:gridCol>
              </a:tblGrid>
              <a:tr h="370840">
                <a:tc>
                  <a:txBody>
                    <a:bodyPr/>
                    <a:lstStyle/>
                    <a:p>
                      <a:r>
                        <a:rPr lang="en-GB" b="0"/>
                        <a:t>QUESTION</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tc>
                  <a:txBody>
                    <a:bodyPr/>
                    <a:lstStyle/>
                    <a:p>
                      <a:r>
                        <a:rPr lang="en-GB" b="0"/>
                        <a:t>ANSWER</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tc>
                  <a:txBody>
                    <a:bodyPr/>
                    <a:lstStyle/>
                    <a:p>
                      <a:r>
                        <a:rPr lang="en-GB" b="0"/>
                        <a:t>QUESTION</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tc>
                  <a:txBody>
                    <a:bodyPr/>
                    <a:lstStyle/>
                    <a:p>
                      <a:r>
                        <a:rPr lang="en-GB" b="0"/>
                        <a:t>ANSWER</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extLst>
                  <a:ext uri="{0D108BD9-81ED-4DB2-BD59-A6C34878D82A}">
                    <a16:rowId xmlns:a16="http://schemas.microsoft.com/office/drawing/2014/main" val="2257525519"/>
                  </a:ext>
                </a:extLst>
              </a:tr>
              <a:tr h="1001099">
                <a:tc>
                  <a:txBody>
                    <a:bodyPr/>
                    <a:lstStyle/>
                    <a:p>
                      <a:pPr algn="l"/>
                      <a:r>
                        <a:rPr lang="en-GB" b="1">
                          <a:solidFill>
                            <a:srgbClr val="002060"/>
                          </a:solidFill>
                        </a:rPr>
                        <a:t>1</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6</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126023326"/>
                  </a:ext>
                </a:extLst>
              </a:tr>
              <a:tr h="1001099">
                <a:tc>
                  <a:txBody>
                    <a:bodyPr/>
                    <a:lstStyle/>
                    <a:p>
                      <a:pPr algn="l"/>
                      <a:r>
                        <a:rPr lang="en-GB" b="1">
                          <a:solidFill>
                            <a:srgbClr val="002060"/>
                          </a:solidFill>
                        </a:rPr>
                        <a:t>2</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7</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448073315"/>
                  </a:ext>
                </a:extLst>
              </a:tr>
              <a:tr h="1001099">
                <a:tc>
                  <a:txBody>
                    <a:bodyPr/>
                    <a:lstStyle/>
                    <a:p>
                      <a:pPr algn="l"/>
                      <a:r>
                        <a:rPr lang="en-GB" b="1">
                          <a:solidFill>
                            <a:srgbClr val="002060"/>
                          </a:solidFill>
                        </a:rPr>
                        <a:t>3</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8</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955255883"/>
                  </a:ext>
                </a:extLst>
              </a:tr>
              <a:tr h="1001099">
                <a:tc>
                  <a:txBody>
                    <a:bodyPr/>
                    <a:lstStyle/>
                    <a:p>
                      <a:pPr algn="l"/>
                      <a:r>
                        <a:rPr lang="en-GB" b="1">
                          <a:solidFill>
                            <a:srgbClr val="002060"/>
                          </a:solidFill>
                        </a:rPr>
                        <a:t>4</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9</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946852366"/>
                  </a:ext>
                </a:extLst>
              </a:tr>
              <a:tr h="1001099">
                <a:tc>
                  <a:txBody>
                    <a:bodyPr/>
                    <a:lstStyle/>
                    <a:p>
                      <a:pPr algn="l"/>
                      <a:r>
                        <a:rPr lang="en-GB" b="1">
                          <a:solidFill>
                            <a:srgbClr val="002060"/>
                          </a:solidFill>
                        </a:rPr>
                        <a:t>5</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10</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1408234736"/>
                  </a:ext>
                </a:extLst>
              </a:tr>
            </a:tbl>
          </a:graphicData>
        </a:graphic>
      </p:graphicFrame>
      <p:sp>
        <p:nvSpPr>
          <p:cNvPr id="19" name="TextBox 18"/>
          <p:cNvSpPr txBox="1"/>
          <p:nvPr/>
        </p:nvSpPr>
        <p:spPr>
          <a:xfrm>
            <a:off x="224118" y="179294"/>
            <a:ext cx="11734800" cy="400110"/>
          </a:xfrm>
          <a:prstGeom prst="rect">
            <a:avLst/>
          </a:prstGeom>
          <a:noFill/>
        </p:spPr>
        <p:txBody>
          <a:bodyPr wrap="square" rtlCol="0">
            <a:spAutoFit/>
          </a:bodyPr>
          <a:lstStyle/>
          <a:p>
            <a:r>
              <a:rPr lang="en-GB" sz="2000" b="1" i="1">
                <a:solidFill>
                  <a:srgbClr val="002060"/>
                </a:solidFill>
              </a:rPr>
              <a:t>How much have you</a:t>
            </a:r>
            <a:r>
              <a:rPr lang="en-GB" sz="2000" b="1" i="1" baseline="0">
                <a:solidFill>
                  <a:srgbClr val="002060"/>
                </a:solidFill>
              </a:rPr>
              <a:t> remembered from recent lessons? Answer all these questions from memory, in silence.</a:t>
            </a:r>
            <a:endParaRPr lang="en-GB" sz="2000" b="1" i="1">
              <a:solidFill>
                <a:srgbClr val="002060"/>
              </a:solidFill>
            </a:endParaRPr>
          </a:p>
        </p:txBody>
      </p:sp>
      <p:sp>
        <p:nvSpPr>
          <p:cNvPr id="20" name="Text Placeholder 5"/>
          <p:cNvSpPr>
            <a:spLocks noGrp="1"/>
          </p:cNvSpPr>
          <p:nvPr>
            <p:ph type="body" sz="quarter" idx="10" hasCustomPrompt="1"/>
          </p:nvPr>
        </p:nvSpPr>
        <p:spPr>
          <a:xfrm>
            <a:off x="2142565" y="1165412"/>
            <a:ext cx="3864535" cy="887227"/>
          </a:xfrm>
          <a:prstGeom prst="rect">
            <a:avLst/>
          </a:prstGeom>
        </p:spPr>
        <p:txBody>
          <a:bodyPr>
            <a:normAutofit/>
          </a:bodyPr>
          <a:lstStyle>
            <a:lvl1pPr marL="0" indent="0">
              <a:buNone/>
              <a:defRPr sz="2000"/>
            </a:lvl1pPr>
          </a:lstStyle>
          <a:p>
            <a:pPr lvl="0"/>
            <a:r>
              <a:rPr lang="en-US"/>
              <a:t>Type answer here</a:t>
            </a:r>
          </a:p>
        </p:txBody>
      </p:sp>
      <p:sp>
        <p:nvSpPr>
          <p:cNvPr id="21" name="Text Placeholder 5"/>
          <p:cNvSpPr>
            <a:spLocks noGrp="1"/>
          </p:cNvSpPr>
          <p:nvPr>
            <p:ph type="body" sz="quarter" idx="11" hasCustomPrompt="1"/>
          </p:nvPr>
        </p:nvSpPr>
        <p:spPr>
          <a:xfrm>
            <a:off x="2142565" y="2157471"/>
            <a:ext cx="3864535" cy="887227"/>
          </a:xfrm>
          <a:prstGeom prst="rect">
            <a:avLst/>
          </a:prstGeom>
        </p:spPr>
        <p:txBody>
          <a:bodyPr>
            <a:normAutofit/>
          </a:bodyPr>
          <a:lstStyle>
            <a:lvl1pPr marL="0" indent="0">
              <a:buNone/>
              <a:defRPr sz="2000"/>
            </a:lvl1pPr>
          </a:lstStyle>
          <a:p>
            <a:pPr lvl="0"/>
            <a:r>
              <a:rPr lang="en-US"/>
              <a:t>Type answer here</a:t>
            </a:r>
          </a:p>
        </p:txBody>
      </p:sp>
      <p:sp>
        <p:nvSpPr>
          <p:cNvPr id="22" name="Text Placeholder 5"/>
          <p:cNvSpPr>
            <a:spLocks noGrp="1"/>
          </p:cNvSpPr>
          <p:nvPr>
            <p:ph type="body" sz="quarter" idx="12" hasCustomPrompt="1"/>
          </p:nvPr>
        </p:nvSpPr>
        <p:spPr>
          <a:xfrm>
            <a:off x="2142564" y="3134677"/>
            <a:ext cx="3864535" cy="887227"/>
          </a:xfrm>
          <a:prstGeom prst="rect">
            <a:avLst/>
          </a:prstGeom>
        </p:spPr>
        <p:txBody>
          <a:bodyPr>
            <a:normAutofit/>
          </a:bodyPr>
          <a:lstStyle>
            <a:lvl1pPr marL="0" indent="0">
              <a:buNone/>
              <a:defRPr sz="2000"/>
            </a:lvl1pPr>
          </a:lstStyle>
          <a:p>
            <a:pPr lvl="0"/>
            <a:r>
              <a:rPr lang="en-US"/>
              <a:t>Type answer here</a:t>
            </a:r>
          </a:p>
        </p:txBody>
      </p:sp>
      <p:sp>
        <p:nvSpPr>
          <p:cNvPr id="23" name="Text Placeholder 5"/>
          <p:cNvSpPr>
            <a:spLocks noGrp="1"/>
          </p:cNvSpPr>
          <p:nvPr>
            <p:ph type="body" sz="quarter" idx="13" hasCustomPrompt="1"/>
          </p:nvPr>
        </p:nvSpPr>
        <p:spPr>
          <a:xfrm>
            <a:off x="2142563" y="4171725"/>
            <a:ext cx="3864535" cy="887227"/>
          </a:xfrm>
          <a:prstGeom prst="rect">
            <a:avLst/>
          </a:prstGeom>
        </p:spPr>
        <p:txBody>
          <a:bodyPr>
            <a:normAutofit/>
          </a:bodyPr>
          <a:lstStyle>
            <a:lvl1pPr marL="0" indent="0">
              <a:buNone/>
              <a:defRPr sz="2000"/>
            </a:lvl1pPr>
          </a:lstStyle>
          <a:p>
            <a:pPr lvl="0"/>
            <a:r>
              <a:rPr lang="en-US"/>
              <a:t>Type answer here</a:t>
            </a:r>
          </a:p>
        </p:txBody>
      </p:sp>
      <p:sp>
        <p:nvSpPr>
          <p:cNvPr id="24" name="Text Placeholder 5"/>
          <p:cNvSpPr>
            <a:spLocks noGrp="1"/>
          </p:cNvSpPr>
          <p:nvPr>
            <p:ph type="body" sz="quarter" idx="14" hasCustomPrompt="1"/>
          </p:nvPr>
        </p:nvSpPr>
        <p:spPr>
          <a:xfrm>
            <a:off x="2142563" y="5163784"/>
            <a:ext cx="3864535" cy="887227"/>
          </a:xfrm>
          <a:prstGeom prst="rect">
            <a:avLst/>
          </a:prstGeom>
        </p:spPr>
        <p:txBody>
          <a:bodyPr>
            <a:normAutofit/>
          </a:bodyPr>
          <a:lstStyle>
            <a:lvl1pPr marL="0" indent="0">
              <a:buNone/>
              <a:defRPr sz="2000"/>
            </a:lvl1pPr>
          </a:lstStyle>
          <a:p>
            <a:pPr lvl="0"/>
            <a:r>
              <a:rPr lang="en-US"/>
              <a:t>Type answer here</a:t>
            </a:r>
          </a:p>
        </p:txBody>
      </p:sp>
      <p:sp>
        <p:nvSpPr>
          <p:cNvPr id="25" name="Text Placeholder 5"/>
          <p:cNvSpPr>
            <a:spLocks noGrp="1"/>
          </p:cNvSpPr>
          <p:nvPr>
            <p:ph type="body" sz="quarter" idx="15" hasCustomPrompt="1"/>
          </p:nvPr>
        </p:nvSpPr>
        <p:spPr>
          <a:xfrm>
            <a:off x="8040593" y="1165412"/>
            <a:ext cx="3864535" cy="887227"/>
          </a:xfrm>
          <a:prstGeom prst="rect">
            <a:avLst/>
          </a:prstGeom>
        </p:spPr>
        <p:txBody>
          <a:bodyPr>
            <a:normAutofit/>
          </a:bodyPr>
          <a:lstStyle>
            <a:lvl1pPr marL="0" indent="0">
              <a:buNone/>
              <a:defRPr sz="2000"/>
            </a:lvl1pPr>
          </a:lstStyle>
          <a:p>
            <a:pPr lvl="0"/>
            <a:r>
              <a:rPr lang="en-US"/>
              <a:t>Type answer here</a:t>
            </a:r>
          </a:p>
        </p:txBody>
      </p:sp>
      <p:sp>
        <p:nvSpPr>
          <p:cNvPr id="26" name="Text Placeholder 5"/>
          <p:cNvSpPr>
            <a:spLocks noGrp="1"/>
          </p:cNvSpPr>
          <p:nvPr>
            <p:ph type="body" sz="quarter" idx="16" hasCustomPrompt="1"/>
          </p:nvPr>
        </p:nvSpPr>
        <p:spPr>
          <a:xfrm>
            <a:off x="8040593" y="2157471"/>
            <a:ext cx="3864535" cy="887227"/>
          </a:xfrm>
          <a:prstGeom prst="rect">
            <a:avLst/>
          </a:prstGeom>
        </p:spPr>
        <p:txBody>
          <a:bodyPr>
            <a:normAutofit/>
          </a:bodyPr>
          <a:lstStyle>
            <a:lvl1pPr marL="0" indent="0">
              <a:buNone/>
              <a:defRPr sz="2000"/>
            </a:lvl1pPr>
          </a:lstStyle>
          <a:p>
            <a:pPr lvl="0"/>
            <a:r>
              <a:rPr lang="en-US"/>
              <a:t>Type answer here</a:t>
            </a:r>
          </a:p>
        </p:txBody>
      </p:sp>
      <p:sp>
        <p:nvSpPr>
          <p:cNvPr id="27" name="Text Placeholder 5"/>
          <p:cNvSpPr>
            <a:spLocks noGrp="1"/>
          </p:cNvSpPr>
          <p:nvPr>
            <p:ph type="body" sz="quarter" idx="17" hasCustomPrompt="1"/>
          </p:nvPr>
        </p:nvSpPr>
        <p:spPr>
          <a:xfrm>
            <a:off x="8040592" y="3134677"/>
            <a:ext cx="3864535" cy="887227"/>
          </a:xfrm>
          <a:prstGeom prst="rect">
            <a:avLst/>
          </a:prstGeom>
        </p:spPr>
        <p:txBody>
          <a:bodyPr>
            <a:normAutofit/>
          </a:bodyPr>
          <a:lstStyle>
            <a:lvl1pPr marL="0" indent="0">
              <a:buNone/>
              <a:defRPr sz="2000"/>
            </a:lvl1pPr>
          </a:lstStyle>
          <a:p>
            <a:pPr lvl="0"/>
            <a:r>
              <a:rPr lang="en-US"/>
              <a:t>Type answer here</a:t>
            </a:r>
          </a:p>
        </p:txBody>
      </p:sp>
      <p:sp>
        <p:nvSpPr>
          <p:cNvPr id="28" name="Text Placeholder 5"/>
          <p:cNvSpPr>
            <a:spLocks noGrp="1"/>
          </p:cNvSpPr>
          <p:nvPr>
            <p:ph type="body" sz="quarter" idx="18" hasCustomPrompt="1"/>
          </p:nvPr>
        </p:nvSpPr>
        <p:spPr>
          <a:xfrm>
            <a:off x="8040591" y="4171725"/>
            <a:ext cx="3864535" cy="887227"/>
          </a:xfrm>
          <a:prstGeom prst="rect">
            <a:avLst/>
          </a:prstGeom>
        </p:spPr>
        <p:txBody>
          <a:bodyPr>
            <a:normAutofit/>
          </a:bodyPr>
          <a:lstStyle>
            <a:lvl1pPr marL="0" indent="0">
              <a:buNone/>
              <a:defRPr sz="2000"/>
            </a:lvl1pPr>
          </a:lstStyle>
          <a:p>
            <a:pPr lvl="0"/>
            <a:r>
              <a:rPr lang="en-US"/>
              <a:t>Type answer here</a:t>
            </a:r>
          </a:p>
        </p:txBody>
      </p:sp>
      <p:sp>
        <p:nvSpPr>
          <p:cNvPr id="29" name="Text Placeholder 5"/>
          <p:cNvSpPr>
            <a:spLocks noGrp="1"/>
          </p:cNvSpPr>
          <p:nvPr>
            <p:ph type="body" sz="quarter" idx="19" hasCustomPrompt="1"/>
          </p:nvPr>
        </p:nvSpPr>
        <p:spPr>
          <a:xfrm>
            <a:off x="8040591" y="5163784"/>
            <a:ext cx="3864535" cy="887227"/>
          </a:xfrm>
          <a:prstGeom prst="rect">
            <a:avLst/>
          </a:prstGeom>
        </p:spPr>
        <p:txBody>
          <a:bodyPr>
            <a:normAutofit/>
          </a:bodyPr>
          <a:lstStyle>
            <a:lvl1pPr marL="0" indent="0">
              <a:buNone/>
              <a:defRPr sz="2000"/>
            </a:lvl1pPr>
          </a:lstStyle>
          <a:p>
            <a:pPr lvl="0"/>
            <a:r>
              <a:rPr lang="en-US"/>
              <a:t>Type answer here</a:t>
            </a:r>
          </a:p>
        </p:txBody>
      </p:sp>
      <p:sp>
        <p:nvSpPr>
          <p:cNvPr id="30" name="Text Placeholder 5"/>
          <p:cNvSpPr>
            <a:spLocks noGrp="1"/>
          </p:cNvSpPr>
          <p:nvPr>
            <p:ph type="body" sz="quarter" idx="20" hasCustomPrompt="1"/>
          </p:nvPr>
        </p:nvSpPr>
        <p:spPr>
          <a:xfrm>
            <a:off x="457201" y="1165412"/>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1" name="Text Placeholder 5"/>
          <p:cNvSpPr>
            <a:spLocks noGrp="1"/>
          </p:cNvSpPr>
          <p:nvPr>
            <p:ph type="body" sz="quarter" idx="21" hasCustomPrompt="1"/>
          </p:nvPr>
        </p:nvSpPr>
        <p:spPr>
          <a:xfrm>
            <a:off x="457201" y="2157471"/>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2" name="Text Placeholder 5"/>
          <p:cNvSpPr>
            <a:spLocks noGrp="1"/>
          </p:cNvSpPr>
          <p:nvPr>
            <p:ph type="body" sz="quarter" idx="22" hasCustomPrompt="1"/>
          </p:nvPr>
        </p:nvSpPr>
        <p:spPr>
          <a:xfrm>
            <a:off x="457200" y="3134677"/>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3" name="Text Placeholder 5"/>
          <p:cNvSpPr>
            <a:spLocks noGrp="1"/>
          </p:cNvSpPr>
          <p:nvPr>
            <p:ph type="body" sz="quarter" idx="23" hasCustomPrompt="1"/>
          </p:nvPr>
        </p:nvSpPr>
        <p:spPr>
          <a:xfrm>
            <a:off x="457199" y="4171725"/>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4" name="Text Placeholder 5"/>
          <p:cNvSpPr>
            <a:spLocks noGrp="1"/>
          </p:cNvSpPr>
          <p:nvPr>
            <p:ph type="body" sz="quarter" idx="24" hasCustomPrompt="1"/>
          </p:nvPr>
        </p:nvSpPr>
        <p:spPr>
          <a:xfrm>
            <a:off x="457199" y="5163784"/>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5" name="Text Placeholder 5"/>
          <p:cNvSpPr>
            <a:spLocks noGrp="1"/>
          </p:cNvSpPr>
          <p:nvPr>
            <p:ph type="body" sz="quarter" idx="25" hasCustomPrompt="1"/>
          </p:nvPr>
        </p:nvSpPr>
        <p:spPr>
          <a:xfrm>
            <a:off x="6338048" y="1165412"/>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6" name="Text Placeholder 5"/>
          <p:cNvSpPr>
            <a:spLocks noGrp="1"/>
          </p:cNvSpPr>
          <p:nvPr>
            <p:ph type="body" sz="quarter" idx="26" hasCustomPrompt="1"/>
          </p:nvPr>
        </p:nvSpPr>
        <p:spPr>
          <a:xfrm>
            <a:off x="6338048" y="2157471"/>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7" name="Text Placeholder 5"/>
          <p:cNvSpPr>
            <a:spLocks noGrp="1"/>
          </p:cNvSpPr>
          <p:nvPr>
            <p:ph type="body" sz="quarter" idx="27" hasCustomPrompt="1"/>
          </p:nvPr>
        </p:nvSpPr>
        <p:spPr>
          <a:xfrm>
            <a:off x="6338047" y="3134677"/>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8" name="Text Placeholder 5"/>
          <p:cNvSpPr>
            <a:spLocks noGrp="1"/>
          </p:cNvSpPr>
          <p:nvPr>
            <p:ph type="body" sz="quarter" idx="28" hasCustomPrompt="1"/>
          </p:nvPr>
        </p:nvSpPr>
        <p:spPr>
          <a:xfrm>
            <a:off x="6338046" y="4171725"/>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9" name="Text Placeholder 5"/>
          <p:cNvSpPr>
            <a:spLocks noGrp="1"/>
          </p:cNvSpPr>
          <p:nvPr>
            <p:ph type="body" sz="quarter" idx="29" hasCustomPrompt="1"/>
          </p:nvPr>
        </p:nvSpPr>
        <p:spPr>
          <a:xfrm>
            <a:off x="6338046" y="5163784"/>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40" name="Rectangle 39"/>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1" name="Picture 40"/>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42" name="Pentagon 41"/>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43" name="Chevron 42"/>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44" name="Chevron 43"/>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45" name="Chevron 44"/>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6225052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ALT Connect - Detail">
    <p:spTree>
      <p:nvGrpSpPr>
        <p:cNvPr id="1" name=""/>
        <p:cNvGrpSpPr/>
        <p:nvPr/>
      </p:nvGrpSpPr>
      <p:grpSpPr>
        <a:xfrm>
          <a:off x="0" y="0"/>
          <a:ext cx="0" cy="0"/>
          <a:chOff x="0" y="0"/>
          <a:chExt cx="0" cy="0"/>
        </a:xfrm>
      </p:grpSpPr>
      <p:sp>
        <p:nvSpPr>
          <p:cNvPr id="30" name="Rectangle 29"/>
          <p:cNvSpPr/>
          <p:nvPr/>
        </p:nvSpPr>
        <p:spPr>
          <a:xfrm>
            <a:off x="-16041" y="2104"/>
            <a:ext cx="12192000" cy="798778"/>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p:cNvSpPr txBox="1"/>
          <p:nvPr/>
        </p:nvSpPr>
        <p:spPr>
          <a:xfrm>
            <a:off x="8819897" y="899018"/>
            <a:ext cx="2710102" cy="369332"/>
          </a:xfrm>
          <a:prstGeom prst="rect">
            <a:avLst/>
          </a:prstGeom>
          <a:noFill/>
        </p:spPr>
        <p:txBody>
          <a:bodyPr wrap="square" rtlCol="0">
            <a:spAutoFit/>
          </a:bodyPr>
          <a:lstStyle/>
          <a:p>
            <a:r>
              <a:rPr lang="en-GB" b="1">
                <a:ln w="19050">
                  <a:noFill/>
                </a:ln>
                <a:solidFill>
                  <a:srgbClr val="002060"/>
                </a:solidFill>
              </a:rPr>
              <a:t>CONNECTED KNOWLEDGE</a:t>
            </a:r>
          </a:p>
        </p:txBody>
      </p:sp>
      <p:sp>
        <p:nvSpPr>
          <p:cNvPr id="32" name="Rectangle 31"/>
          <p:cNvSpPr/>
          <p:nvPr/>
        </p:nvSpPr>
        <p:spPr>
          <a:xfrm>
            <a:off x="0" y="6339146"/>
            <a:ext cx="12192000" cy="518854"/>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 name="Picture 32"/>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3" y="6420115"/>
            <a:ext cx="1300826" cy="394572"/>
          </a:xfrm>
          <a:prstGeom prst="rect">
            <a:avLst/>
          </a:prstGeom>
        </p:spPr>
      </p:pic>
      <p:sp>
        <p:nvSpPr>
          <p:cNvPr id="34" name="Pentagon 33"/>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35" name="Chevron 34"/>
          <p:cNvSpPr/>
          <p:nvPr/>
        </p:nvSpPr>
        <p:spPr>
          <a:xfrm>
            <a:off x="2760836" y="6429002"/>
            <a:ext cx="2700000" cy="360000"/>
          </a:xfrm>
          <a:prstGeom prst="chevron">
            <a:avLst/>
          </a:prstGeom>
          <a:solidFill>
            <a:srgbClr val="DCB50E"/>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36" name="Chevron 35"/>
          <p:cNvSpPr/>
          <p:nvPr/>
        </p:nvSpPr>
        <p:spPr>
          <a:xfrm>
            <a:off x="5412088" y="6429002"/>
            <a:ext cx="2700000" cy="360000"/>
          </a:xfrm>
          <a:prstGeom prst="chevron">
            <a:avLst/>
          </a:prstGeom>
          <a:solidFill>
            <a:srgbClr val="E8812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37" name="Chevron 36"/>
          <p:cNvSpPr/>
          <p:nvPr/>
        </p:nvSpPr>
        <p:spPr>
          <a:xfrm>
            <a:off x="8068872" y="6429002"/>
            <a:ext cx="2700000" cy="360000"/>
          </a:xfrm>
          <a:prstGeom prst="chevron">
            <a:avLst/>
          </a:prstGeom>
          <a:solidFill>
            <a:srgbClr val="3584C5"/>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
        <p:nvSpPr>
          <p:cNvPr id="38" name="TextBox 37"/>
          <p:cNvSpPr txBox="1"/>
          <p:nvPr/>
        </p:nvSpPr>
        <p:spPr>
          <a:xfrm>
            <a:off x="3291551" y="1380989"/>
            <a:ext cx="1586548" cy="600164"/>
          </a:xfrm>
          <a:prstGeom prst="rect">
            <a:avLst/>
          </a:prstGeom>
          <a:solidFill>
            <a:schemeClr val="accent1">
              <a:lumMod val="20000"/>
              <a:lumOff val="80000"/>
            </a:schemeClr>
          </a:solidFill>
          <a:ln>
            <a:solidFill>
              <a:schemeClr val="tx1"/>
            </a:solidFill>
            <a:prstDash val="dash"/>
          </a:ln>
        </p:spPr>
        <p:txBody>
          <a:bodyPr wrap="square" rtlCol="0">
            <a:spAutoFit/>
          </a:bodyPr>
          <a:lstStyle/>
          <a:p>
            <a:pPr marL="0" marR="0" lvl="0" indent="0" algn="ctr" defTabSz="914400" rtl="0" eaLnBrk="1" fontAlgn="auto" latinLnBrk="0" hangingPunct="1">
              <a:lnSpc>
                <a:spcPct val="100000"/>
              </a:lnSpc>
              <a:spcBef>
                <a:spcPts val="0"/>
              </a:spcBef>
              <a:buClrTx/>
              <a:buSzTx/>
              <a:buFont typeface="Arial" panose="020B0604020202020204" pitchFamily="34" charset="0"/>
              <a:buNone/>
              <a:tabLst/>
              <a:defRPr/>
            </a:pPr>
            <a:r>
              <a:rPr lang="en-GB" sz="1100" b="1"/>
              <a:t>AfL – e.g. Show Me</a:t>
            </a:r>
          </a:p>
          <a:p>
            <a:pPr marL="0" marR="0" lvl="0" indent="0" algn="ctr" defTabSz="914400" rtl="0" eaLnBrk="1" fontAlgn="auto" latinLnBrk="0" hangingPunct="1">
              <a:lnSpc>
                <a:spcPct val="100000"/>
              </a:lnSpc>
              <a:spcBef>
                <a:spcPts val="0"/>
              </a:spcBef>
              <a:buClrTx/>
              <a:buSzTx/>
              <a:buFont typeface="Arial" panose="020B0604020202020204" pitchFamily="34" charset="0"/>
              <a:buNone/>
              <a:tabLst/>
              <a:defRPr/>
            </a:pPr>
            <a:r>
              <a:rPr lang="en-GB" sz="1100" baseline="0">
                <a:latin typeface="+mn-lt"/>
              </a:rPr>
              <a:t>Pupils must show their retrieval answers </a:t>
            </a:r>
          </a:p>
        </p:txBody>
      </p:sp>
      <p:sp>
        <p:nvSpPr>
          <p:cNvPr id="39" name="TextBox 38"/>
          <p:cNvSpPr txBox="1"/>
          <p:nvPr/>
        </p:nvSpPr>
        <p:spPr>
          <a:xfrm>
            <a:off x="5551329" y="3243622"/>
            <a:ext cx="1504384" cy="600164"/>
          </a:xfrm>
          <a:prstGeom prst="rect">
            <a:avLst/>
          </a:prstGeom>
          <a:solidFill>
            <a:schemeClr val="accent1">
              <a:lumMod val="20000"/>
              <a:lumOff val="80000"/>
            </a:schemeClr>
          </a:solidFill>
          <a:ln>
            <a:solidFill>
              <a:schemeClr val="tx1"/>
            </a:solidFill>
            <a:prstDash val="dash"/>
          </a:ln>
        </p:spPr>
        <p:txBody>
          <a:bodyPr wrap="square" rtlCol="0">
            <a:spAutoFit/>
          </a:bodyPr>
          <a:lstStyle/>
          <a:p>
            <a:pPr marL="0" indent="0" algn="l">
              <a:buFont typeface="Arial" panose="020B0604020202020204" pitchFamily="34" charset="0"/>
              <a:buNone/>
            </a:pPr>
            <a:r>
              <a:rPr lang="en-GB" sz="1100" b="1" baseline="0">
                <a:latin typeface="+mn-lt"/>
              </a:rPr>
              <a:t>AfL – e.g. Hinge Point</a:t>
            </a:r>
          </a:p>
          <a:p>
            <a:pPr marL="0" indent="0" algn="l">
              <a:buFont typeface="Arial" panose="020B0604020202020204" pitchFamily="34" charset="0"/>
              <a:buNone/>
            </a:pPr>
            <a:r>
              <a:rPr lang="en-GB" sz="1100" baseline="0">
                <a:latin typeface="+mn-lt"/>
              </a:rPr>
              <a:t>Move into practice, or more instruction?</a:t>
            </a:r>
            <a:endParaRPr lang="en-GB" sz="1100">
              <a:latin typeface="+mn-lt"/>
            </a:endParaRPr>
          </a:p>
        </p:txBody>
      </p:sp>
      <p:sp>
        <p:nvSpPr>
          <p:cNvPr id="40" name="TextBox 39"/>
          <p:cNvSpPr txBox="1"/>
          <p:nvPr/>
        </p:nvSpPr>
        <p:spPr>
          <a:xfrm>
            <a:off x="3220271" y="4925650"/>
            <a:ext cx="1750088" cy="600164"/>
          </a:xfrm>
          <a:prstGeom prst="rect">
            <a:avLst/>
          </a:prstGeom>
          <a:solidFill>
            <a:schemeClr val="accent1">
              <a:lumMod val="20000"/>
              <a:lumOff val="80000"/>
            </a:schemeClr>
          </a:solidFill>
          <a:ln>
            <a:solidFill>
              <a:schemeClr val="tx1"/>
            </a:solidFill>
            <a:prstDash val="dash"/>
          </a:ln>
        </p:spPr>
        <p:txBody>
          <a:bodyPr wrap="square" rtlCol="0">
            <a:spAutoFit/>
          </a:bodyPr>
          <a:lstStyle/>
          <a:p>
            <a:pPr marL="0" indent="0" algn="ctr">
              <a:buFont typeface="Arial" panose="020B0604020202020204" pitchFamily="34" charset="0"/>
              <a:buNone/>
            </a:pPr>
            <a:r>
              <a:rPr lang="en-GB" sz="1100" b="1" baseline="0">
                <a:latin typeface="+mn-lt"/>
              </a:rPr>
              <a:t>AfL – e.g. Live Marking</a:t>
            </a:r>
          </a:p>
          <a:p>
            <a:pPr marL="0" indent="0" algn="ctr">
              <a:buFont typeface="Arial" panose="020B0604020202020204" pitchFamily="34" charset="0"/>
              <a:buNone/>
            </a:pPr>
            <a:r>
              <a:rPr lang="en-GB" sz="1100" baseline="0">
                <a:latin typeface="+mn-lt"/>
              </a:rPr>
              <a:t>Circulate the room  to solve problems as they happen</a:t>
            </a:r>
            <a:endParaRPr lang="en-GB" sz="1100">
              <a:latin typeface="+mn-lt"/>
            </a:endParaRPr>
          </a:p>
        </p:txBody>
      </p:sp>
      <p:sp>
        <p:nvSpPr>
          <p:cNvPr id="41" name="TextBox 40"/>
          <p:cNvSpPr txBox="1"/>
          <p:nvPr/>
        </p:nvSpPr>
        <p:spPr>
          <a:xfrm>
            <a:off x="791411" y="3232660"/>
            <a:ext cx="1814494" cy="600164"/>
          </a:xfrm>
          <a:prstGeom prst="rect">
            <a:avLst/>
          </a:prstGeom>
          <a:solidFill>
            <a:schemeClr val="accent1">
              <a:lumMod val="20000"/>
              <a:lumOff val="80000"/>
            </a:schemeClr>
          </a:solidFill>
          <a:ln>
            <a:solidFill>
              <a:schemeClr val="tx1"/>
            </a:solidFill>
            <a:prstDash val="dash"/>
          </a:ln>
        </p:spPr>
        <p:txBody>
          <a:bodyPr wrap="square" rtlCol="0">
            <a:spAutoFit/>
          </a:bodyPr>
          <a:lstStyle/>
          <a:p>
            <a:pPr marL="0" indent="0" algn="r">
              <a:buFont typeface="Arial" panose="020B0604020202020204" pitchFamily="34" charset="0"/>
              <a:buNone/>
            </a:pPr>
            <a:r>
              <a:rPr lang="en-GB" sz="1100" b="1" baseline="0">
                <a:latin typeface="+mn-lt"/>
              </a:rPr>
              <a:t>AfL – e.g. Track</a:t>
            </a:r>
            <a:r>
              <a:rPr lang="en-GB" sz="1100" b="1">
                <a:latin typeface="+mn-lt"/>
              </a:rPr>
              <a:t> &amp; Transfer</a:t>
            </a:r>
          </a:p>
          <a:p>
            <a:pPr marL="0" indent="0" algn="r">
              <a:buFont typeface="Arial" panose="020B0604020202020204" pitchFamily="34" charset="0"/>
              <a:buNone/>
            </a:pPr>
            <a:r>
              <a:rPr lang="en-GB" sz="1100" baseline="0">
                <a:latin typeface="+mn-lt"/>
              </a:rPr>
              <a:t>Assess learning to inform next </a:t>
            </a:r>
            <a:r>
              <a:rPr lang="en-GB" sz="1100"/>
              <a:t>lesson </a:t>
            </a:r>
            <a:r>
              <a:rPr lang="en-GB" sz="1100" baseline="0">
                <a:latin typeface="+mn-lt"/>
              </a:rPr>
              <a:t>planning</a:t>
            </a:r>
            <a:endParaRPr lang="en-GB" sz="1100">
              <a:latin typeface="+mn-lt"/>
            </a:endParaRPr>
          </a:p>
        </p:txBody>
      </p:sp>
      <p:sp>
        <p:nvSpPr>
          <p:cNvPr id="42" name="TextBox 41"/>
          <p:cNvSpPr txBox="1"/>
          <p:nvPr/>
        </p:nvSpPr>
        <p:spPr>
          <a:xfrm>
            <a:off x="3016588" y="3221957"/>
            <a:ext cx="2180022" cy="461665"/>
          </a:xfrm>
          <a:prstGeom prst="rect">
            <a:avLst/>
          </a:prstGeom>
          <a:noFill/>
        </p:spPr>
        <p:txBody>
          <a:bodyPr wrap="square" rtlCol="0">
            <a:spAutoFit/>
          </a:bodyPr>
          <a:lstStyle/>
          <a:p>
            <a:pPr algn="ctr"/>
            <a:r>
              <a:rPr lang="en-GB" sz="2400">
                <a:ln w="19050">
                  <a:noFill/>
                </a:ln>
                <a:solidFill>
                  <a:srgbClr val="002060"/>
                </a:solidFill>
                <a:latin typeface="Arial Rounded MT Bold" panose="020F0704030504030204" pitchFamily="34" charset="0"/>
              </a:rPr>
              <a:t>CONNECT</a:t>
            </a:r>
          </a:p>
        </p:txBody>
      </p:sp>
      <p:sp>
        <p:nvSpPr>
          <p:cNvPr id="43" name="TextBox 42"/>
          <p:cNvSpPr txBox="1"/>
          <p:nvPr/>
        </p:nvSpPr>
        <p:spPr>
          <a:xfrm>
            <a:off x="8823608" y="1219867"/>
            <a:ext cx="3114572" cy="1777410"/>
          </a:xfrm>
          <a:prstGeom prst="rect">
            <a:avLst/>
          </a:prstGeom>
          <a:noFill/>
        </p:spPr>
        <p:txBody>
          <a:bodyPr wrap="square" rtlCol="0">
            <a:spAutoFit/>
          </a:bodyPr>
          <a:lstStyle/>
          <a:p>
            <a:pPr>
              <a:spcAft>
                <a:spcPts val="300"/>
              </a:spcAft>
              <a:defRPr/>
            </a:pPr>
            <a:r>
              <a:rPr lang="en-GB" sz="1050"/>
              <a:t>Connected knowledge sits at the heart of the Archway Curriculum. Expert teachers use every opportunity to </a:t>
            </a:r>
            <a:r>
              <a:rPr lang="en-GB" sz="1050" b="1"/>
              <a:t>CONNECT</a:t>
            </a:r>
            <a:r>
              <a:rPr lang="en-GB" sz="1050"/>
              <a:t> current learning with:</a:t>
            </a:r>
          </a:p>
          <a:p>
            <a:pPr marL="171450" indent="-171450">
              <a:spcAft>
                <a:spcPts val="300"/>
              </a:spcAft>
              <a:buFont typeface="Courier New" panose="02070309020205020404" pitchFamily="49" charset="0"/>
              <a:buChar char="o"/>
              <a:defRPr/>
            </a:pPr>
            <a:r>
              <a:rPr lang="en-GB" sz="1050"/>
              <a:t>The Curriculum Intent and Long Term Plan</a:t>
            </a:r>
          </a:p>
          <a:p>
            <a:pPr marL="171450" marR="0" lvl="0" indent="-171450" algn="l" defTabSz="914400" rtl="0" eaLnBrk="1" fontAlgn="auto" latinLnBrk="0" hangingPunct="1">
              <a:lnSpc>
                <a:spcPct val="100000"/>
              </a:lnSpc>
              <a:spcBef>
                <a:spcPts val="0"/>
              </a:spcBef>
              <a:spcAft>
                <a:spcPts val="300"/>
              </a:spcAft>
              <a:buClrTx/>
              <a:buSzTx/>
              <a:buFont typeface="Courier New" panose="02070309020205020404" pitchFamily="49" charset="0"/>
              <a:buChar char="o"/>
              <a:tabLst/>
              <a:defRPr/>
            </a:pPr>
            <a:r>
              <a:rPr lang="en-GB" sz="1050"/>
              <a:t>The Knowledge</a:t>
            </a:r>
            <a:r>
              <a:rPr lang="en-GB" sz="1050" baseline="0"/>
              <a:t> Organiser</a:t>
            </a:r>
          </a:p>
          <a:p>
            <a:pPr marL="171450" marR="0" lvl="0" indent="-171450" algn="l" defTabSz="914400" rtl="0" eaLnBrk="1" fontAlgn="auto" latinLnBrk="0" hangingPunct="1">
              <a:lnSpc>
                <a:spcPct val="100000"/>
              </a:lnSpc>
              <a:spcBef>
                <a:spcPts val="0"/>
              </a:spcBef>
              <a:spcAft>
                <a:spcPts val="300"/>
              </a:spcAft>
              <a:buClrTx/>
              <a:buSzTx/>
              <a:buFont typeface="Courier New" panose="02070309020205020404" pitchFamily="49" charset="0"/>
              <a:buChar char="o"/>
              <a:tabLst/>
              <a:defRPr/>
            </a:pPr>
            <a:r>
              <a:rPr lang="en-GB" sz="1050" baseline="0"/>
              <a:t>Home Learning and Revision</a:t>
            </a:r>
          </a:p>
          <a:p>
            <a:pPr marL="171450" lvl="0" indent="-171450">
              <a:spcAft>
                <a:spcPts val="300"/>
              </a:spcAft>
              <a:buFont typeface="Courier New" panose="02070309020205020404" pitchFamily="49" charset="0"/>
              <a:buChar char="o"/>
              <a:defRPr/>
            </a:pPr>
            <a:r>
              <a:rPr lang="en-GB" sz="1050"/>
              <a:t>Personal Development &amp; DEI</a:t>
            </a:r>
          </a:p>
          <a:p>
            <a:pPr marL="171450" lvl="0" indent="-171450">
              <a:spcAft>
                <a:spcPts val="300"/>
              </a:spcAft>
              <a:buFont typeface="Courier New" panose="02070309020205020404" pitchFamily="49" charset="0"/>
              <a:buChar char="o"/>
              <a:defRPr/>
            </a:pPr>
            <a:r>
              <a:rPr lang="en-GB" sz="1050"/>
              <a:t>Gatsby Career Benchmarks</a:t>
            </a:r>
          </a:p>
          <a:p>
            <a:pPr marL="171450" lvl="0" indent="-171450">
              <a:spcAft>
                <a:spcPts val="300"/>
              </a:spcAft>
              <a:buFont typeface="Courier New" panose="02070309020205020404" pitchFamily="49" charset="0"/>
              <a:buChar char="o"/>
              <a:defRPr/>
            </a:pPr>
            <a:r>
              <a:rPr lang="en-GB" sz="1050" baseline="0"/>
              <a:t>Other Curriculum Subjects</a:t>
            </a:r>
          </a:p>
        </p:txBody>
      </p:sp>
      <p:sp>
        <p:nvSpPr>
          <p:cNvPr id="44" name="Rounded Rectangle 43"/>
          <p:cNvSpPr/>
          <p:nvPr/>
        </p:nvSpPr>
        <p:spPr>
          <a:xfrm>
            <a:off x="5149248" y="1784732"/>
            <a:ext cx="2577080" cy="864220"/>
          </a:xfrm>
          <a:prstGeom prst="roundRect">
            <a:avLst>
              <a:gd name="adj" fmla="val 10789"/>
            </a:avLst>
          </a:prstGeom>
          <a:solidFill>
            <a:schemeClr val="bg1"/>
          </a:solidFill>
          <a:ln w="38100">
            <a:solidFill>
              <a:srgbClr val="DCB50E"/>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ounded Rectangle 44"/>
          <p:cNvSpPr/>
          <p:nvPr/>
        </p:nvSpPr>
        <p:spPr>
          <a:xfrm>
            <a:off x="531041" y="1789882"/>
            <a:ext cx="2577080" cy="864220"/>
          </a:xfrm>
          <a:prstGeom prst="roundRect">
            <a:avLst>
              <a:gd name="adj" fmla="val 9025"/>
            </a:avLst>
          </a:prstGeom>
          <a:solidFill>
            <a:schemeClr val="bg1"/>
          </a:solidFill>
          <a:ln w="38100">
            <a:solidFill>
              <a:srgbClr val="9259A4"/>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a:solidFill>
                <a:schemeClr val="tx1"/>
              </a:solidFill>
            </a:endParaRPr>
          </a:p>
        </p:txBody>
      </p:sp>
      <p:sp>
        <p:nvSpPr>
          <p:cNvPr id="46" name="Rounded Rectangle 45"/>
          <p:cNvSpPr/>
          <p:nvPr/>
        </p:nvSpPr>
        <p:spPr>
          <a:xfrm>
            <a:off x="5142454" y="4358302"/>
            <a:ext cx="2577080" cy="864220"/>
          </a:xfrm>
          <a:prstGeom prst="roundRect">
            <a:avLst>
              <a:gd name="adj" fmla="val 13140"/>
            </a:avLst>
          </a:prstGeom>
          <a:solidFill>
            <a:schemeClr val="bg1"/>
          </a:solidFill>
          <a:ln w="38100">
            <a:solidFill>
              <a:srgbClr val="E88126"/>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solidFill>
                <a:schemeClr val="tx1"/>
              </a:solidFill>
            </a:endParaRPr>
          </a:p>
        </p:txBody>
      </p:sp>
      <p:sp>
        <p:nvSpPr>
          <p:cNvPr id="47" name="Rounded Rectangle 46"/>
          <p:cNvSpPr/>
          <p:nvPr/>
        </p:nvSpPr>
        <p:spPr>
          <a:xfrm>
            <a:off x="548096" y="4365861"/>
            <a:ext cx="2577080" cy="864220"/>
          </a:xfrm>
          <a:prstGeom prst="roundRect">
            <a:avLst>
              <a:gd name="adj" fmla="val 10789"/>
            </a:avLst>
          </a:prstGeom>
          <a:solidFill>
            <a:schemeClr val="bg1"/>
          </a:solidFill>
          <a:ln w="38100">
            <a:solidFill>
              <a:srgbClr val="3584C5"/>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8" name="TextBox 47"/>
          <p:cNvSpPr txBox="1"/>
          <p:nvPr/>
        </p:nvSpPr>
        <p:spPr>
          <a:xfrm>
            <a:off x="827880" y="4543978"/>
            <a:ext cx="2177674" cy="677108"/>
          </a:xfrm>
          <a:prstGeom prst="rect">
            <a:avLst/>
          </a:prstGeom>
          <a:noFill/>
        </p:spPr>
        <p:txBody>
          <a:bodyPr wrap="square" rtlCol="0">
            <a:spAutoFit/>
          </a:bodyPr>
          <a:lstStyle/>
          <a:p>
            <a:pPr algn="r">
              <a:spcAft>
                <a:spcPts val="300"/>
              </a:spcAft>
              <a:defRPr/>
            </a:pPr>
            <a:r>
              <a:rPr lang="en-GB" sz="1100"/>
              <a:t>Capture in writing or performance</a:t>
            </a:r>
          </a:p>
          <a:p>
            <a:pPr marL="0" marR="0" lvl="0" indent="0" algn="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GB" sz="1100">
                <a:latin typeface="+mn-lt"/>
              </a:rPr>
              <a:t>Remove scaffolding as</a:t>
            </a:r>
            <a:r>
              <a:rPr lang="en-GB" sz="1100" baseline="0">
                <a:latin typeface="+mn-lt"/>
              </a:rPr>
              <a:t> appropriate</a:t>
            </a:r>
            <a:endParaRPr lang="en-GB" sz="1100">
              <a:latin typeface="+mn-lt"/>
            </a:endParaRPr>
          </a:p>
          <a:p>
            <a:pPr marL="0" indent="0" algn="r">
              <a:spcAft>
                <a:spcPts val="300"/>
              </a:spcAft>
              <a:buFont typeface="Arial" panose="020B0604020202020204" pitchFamily="34" charset="0"/>
              <a:buNone/>
            </a:pPr>
            <a:r>
              <a:rPr lang="en-GB" sz="1100">
                <a:latin typeface="+mn-lt"/>
              </a:rPr>
              <a:t>Connect with existing knowledge</a:t>
            </a:r>
          </a:p>
        </p:txBody>
      </p:sp>
      <p:sp>
        <p:nvSpPr>
          <p:cNvPr id="49" name="TextBox 48"/>
          <p:cNvSpPr txBox="1"/>
          <p:nvPr/>
        </p:nvSpPr>
        <p:spPr>
          <a:xfrm>
            <a:off x="580553" y="1766294"/>
            <a:ext cx="2485041" cy="677108"/>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GB" sz="1100">
                <a:latin typeface="+mn-lt"/>
              </a:rPr>
              <a:t>Spaced recent and long term knowledge </a:t>
            </a:r>
          </a:p>
          <a:p>
            <a:pPr marL="0" marR="0" lvl="0" indent="0" algn="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GB" sz="1100">
                <a:latin typeface="+mn-lt"/>
              </a:rPr>
              <a:t>Misconceptions from </a:t>
            </a:r>
            <a:r>
              <a:rPr lang="en-GB" sz="1100"/>
              <a:t>previous learning</a:t>
            </a:r>
          </a:p>
          <a:p>
            <a:pPr marL="0" marR="0" lvl="0" indent="0" algn="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GB" sz="1100">
                <a:latin typeface="+mn-lt"/>
              </a:rPr>
              <a:t>Connect to KO &amp; home learning</a:t>
            </a:r>
          </a:p>
        </p:txBody>
      </p:sp>
      <p:sp>
        <p:nvSpPr>
          <p:cNvPr id="50" name="TextBox 49"/>
          <p:cNvSpPr txBox="1"/>
          <p:nvPr/>
        </p:nvSpPr>
        <p:spPr>
          <a:xfrm>
            <a:off x="5168859" y="4555899"/>
            <a:ext cx="2608576" cy="677108"/>
          </a:xfrm>
          <a:prstGeom prst="rect">
            <a:avLst/>
          </a:prstGeom>
          <a:noFill/>
        </p:spPr>
        <p:txBody>
          <a:bodyPr wrap="square" rtlCol="0">
            <a:spAutoFit/>
          </a:bodyPr>
          <a:lstStyle/>
          <a:p>
            <a:pPr>
              <a:spcAft>
                <a:spcPts val="300"/>
              </a:spcAft>
            </a:pPr>
            <a:r>
              <a:rPr lang="en-GB" sz="1100"/>
              <a:t>Modelling - Make thinking visible </a:t>
            </a:r>
          </a:p>
          <a:p>
            <a:pPr marL="0" indent="0">
              <a:spcAft>
                <a:spcPts val="300"/>
              </a:spcAft>
              <a:buFont typeface="Arial" panose="020B0604020202020204" pitchFamily="34" charset="0"/>
              <a:buNone/>
            </a:pPr>
            <a:r>
              <a:rPr lang="en-GB" sz="1100">
                <a:latin typeface="+mn-lt"/>
              </a:rPr>
              <a:t>Add scaffolding as required</a:t>
            </a:r>
          </a:p>
          <a:p>
            <a:pPr marL="0" indent="0">
              <a:spcAft>
                <a:spcPts val="300"/>
              </a:spcAft>
              <a:buFont typeface="Arial" panose="020B0604020202020204" pitchFamily="34" charset="0"/>
              <a:buNone/>
            </a:pPr>
            <a:r>
              <a:rPr lang="en-GB" sz="1100">
                <a:latin typeface="+mn-lt"/>
              </a:rPr>
              <a:t>Use whiteboards, visualisers &amp; exemplars</a:t>
            </a:r>
          </a:p>
        </p:txBody>
      </p:sp>
      <p:sp>
        <p:nvSpPr>
          <p:cNvPr id="51" name="TextBox 50"/>
          <p:cNvSpPr txBox="1"/>
          <p:nvPr/>
        </p:nvSpPr>
        <p:spPr>
          <a:xfrm>
            <a:off x="5170578" y="1763836"/>
            <a:ext cx="2459230" cy="677108"/>
          </a:xfrm>
          <a:prstGeom prst="rect">
            <a:avLst/>
          </a:prstGeom>
          <a:noFill/>
        </p:spPr>
        <p:txBody>
          <a:bodyPr wrap="square" rtlCol="0">
            <a:spAutoFit/>
          </a:bodyPr>
          <a:lstStyle/>
          <a:p>
            <a:pPr marL="0" indent="0">
              <a:spcAft>
                <a:spcPts val="300"/>
              </a:spcAft>
              <a:buFont typeface="Arial" panose="020B0604020202020204" pitchFamily="34" charset="0"/>
              <a:buNone/>
            </a:pPr>
            <a:r>
              <a:rPr lang="en-GB" sz="1100">
                <a:latin typeface="+mn-lt"/>
              </a:rPr>
              <a:t>Clear instruction and modelling</a:t>
            </a:r>
          </a:p>
          <a:p>
            <a:pPr marL="0" indent="0">
              <a:spcAft>
                <a:spcPts val="300"/>
              </a:spcAft>
              <a:buFont typeface="Arial" panose="020B0604020202020204" pitchFamily="34" charset="0"/>
              <a:buNone/>
            </a:pPr>
            <a:r>
              <a:rPr lang="en-GB" sz="1100">
                <a:latin typeface="+mn-lt"/>
              </a:rPr>
              <a:t>Prioritise </a:t>
            </a:r>
            <a:r>
              <a:rPr lang="en-GB" sz="1100" b="1">
                <a:latin typeface="+mn-lt"/>
              </a:rPr>
              <a:t>Reading</a:t>
            </a:r>
            <a:r>
              <a:rPr lang="en-GB" sz="1100">
                <a:latin typeface="+mn-lt"/>
              </a:rPr>
              <a:t> using ALT strategies </a:t>
            </a:r>
          </a:p>
          <a:p>
            <a:pPr marL="0" indent="0">
              <a:spcAft>
                <a:spcPts val="300"/>
              </a:spcAft>
              <a:buFont typeface="Arial" panose="020B0604020202020204" pitchFamily="34" charset="0"/>
              <a:buNone/>
            </a:pPr>
            <a:r>
              <a:rPr lang="en-GB" sz="1100">
                <a:latin typeface="+mn-lt"/>
              </a:rPr>
              <a:t>Use KO to secure knowledge and vocab</a:t>
            </a:r>
          </a:p>
        </p:txBody>
      </p:sp>
      <p:sp>
        <p:nvSpPr>
          <p:cNvPr id="52" name="Rounded Rectangle 51"/>
          <p:cNvSpPr/>
          <p:nvPr/>
        </p:nvSpPr>
        <p:spPr>
          <a:xfrm>
            <a:off x="5125849" y="4169788"/>
            <a:ext cx="1512000" cy="360000"/>
          </a:xfrm>
          <a:prstGeom prst="roundRect">
            <a:avLst>
              <a:gd name="adj" fmla="val 19453"/>
            </a:avLst>
          </a:prstGeom>
          <a:solidFill>
            <a:srgbClr val="E8812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PRACTISE</a:t>
            </a:r>
          </a:p>
        </p:txBody>
      </p:sp>
      <p:sp>
        <p:nvSpPr>
          <p:cNvPr id="53" name="Rounded Rectangle 52"/>
          <p:cNvSpPr/>
          <p:nvPr/>
        </p:nvSpPr>
        <p:spPr>
          <a:xfrm>
            <a:off x="1608189" y="2498991"/>
            <a:ext cx="1512000" cy="360000"/>
          </a:xfrm>
          <a:prstGeom prst="roundRect">
            <a:avLst>
              <a:gd name="adj" fmla="val 14111"/>
            </a:avLst>
          </a:prstGeom>
          <a:solidFill>
            <a:srgbClr val="9259A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RETRIEVE</a:t>
            </a:r>
          </a:p>
        </p:txBody>
      </p:sp>
      <p:sp>
        <p:nvSpPr>
          <p:cNvPr id="54" name="Rounded Rectangle 53"/>
          <p:cNvSpPr/>
          <p:nvPr/>
        </p:nvSpPr>
        <p:spPr>
          <a:xfrm>
            <a:off x="1632756" y="4171038"/>
            <a:ext cx="1512000" cy="360000"/>
          </a:xfrm>
          <a:prstGeom prst="roundRect">
            <a:avLst>
              <a:gd name="adj" fmla="val 13735"/>
            </a:avLst>
          </a:prstGeom>
          <a:solidFill>
            <a:srgbClr val="3584C5"/>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SECURE</a:t>
            </a:r>
          </a:p>
        </p:txBody>
      </p:sp>
      <p:sp>
        <p:nvSpPr>
          <p:cNvPr id="55" name="Rounded Rectangle 54"/>
          <p:cNvSpPr/>
          <p:nvPr/>
        </p:nvSpPr>
        <p:spPr>
          <a:xfrm>
            <a:off x="5129702" y="2502804"/>
            <a:ext cx="1512000" cy="360000"/>
          </a:xfrm>
          <a:prstGeom prst="roundRect">
            <a:avLst>
              <a:gd name="adj" fmla="val 23613"/>
            </a:avLst>
          </a:prstGeom>
          <a:solidFill>
            <a:srgbClr val="DCB50E"/>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INSTRUCT</a:t>
            </a:r>
          </a:p>
        </p:txBody>
      </p:sp>
      <p:sp>
        <p:nvSpPr>
          <p:cNvPr id="56" name="TextBox 55"/>
          <p:cNvSpPr txBox="1"/>
          <p:nvPr/>
        </p:nvSpPr>
        <p:spPr>
          <a:xfrm>
            <a:off x="8827869" y="3050219"/>
            <a:ext cx="3047132" cy="369332"/>
          </a:xfrm>
          <a:prstGeom prst="rect">
            <a:avLst/>
          </a:prstGeom>
          <a:noFill/>
        </p:spPr>
        <p:txBody>
          <a:bodyPr wrap="square" rtlCol="0">
            <a:spAutoFit/>
          </a:bodyPr>
          <a:lstStyle/>
          <a:p>
            <a:r>
              <a:rPr lang="en-GB" b="1">
                <a:ln w="19050">
                  <a:noFill/>
                </a:ln>
                <a:solidFill>
                  <a:srgbClr val="002060"/>
                </a:solidFill>
              </a:rPr>
              <a:t>PRIORITISE READING</a:t>
            </a:r>
          </a:p>
        </p:txBody>
      </p:sp>
      <p:sp>
        <p:nvSpPr>
          <p:cNvPr id="57" name="TextBox 56"/>
          <p:cNvSpPr txBox="1"/>
          <p:nvPr/>
        </p:nvSpPr>
        <p:spPr>
          <a:xfrm>
            <a:off x="8807116" y="3327204"/>
            <a:ext cx="3213772" cy="738664"/>
          </a:xfrm>
          <a:prstGeom prst="rect">
            <a:avLst/>
          </a:prstGeom>
          <a:noFill/>
        </p:spPr>
        <p:txBody>
          <a:bodyPr wrap="square" rtlCol="0">
            <a:spAutoFit/>
          </a:bodyPr>
          <a:lstStyle/>
          <a:p>
            <a:pPr>
              <a:spcAft>
                <a:spcPts val="300"/>
              </a:spcAft>
              <a:defRPr/>
            </a:pPr>
            <a:r>
              <a:rPr lang="en-GB" sz="1050"/>
              <a:t>The curriculum is the main opportunity to teach pupils both the art and science of reading. Opportunities to read are written into curriculum and lesson plans. The Archway Reading Strategies are used in all subjects.</a:t>
            </a:r>
          </a:p>
        </p:txBody>
      </p:sp>
      <p:sp>
        <p:nvSpPr>
          <p:cNvPr id="58" name="TextBox 57"/>
          <p:cNvSpPr txBox="1"/>
          <p:nvPr/>
        </p:nvSpPr>
        <p:spPr>
          <a:xfrm>
            <a:off x="8822635" y="4310241"/>
            <a:ext cx="2950591" cy="369332"/>
          </a:xfrm>
          <a:prstGeom prst="rect">
            <a:avLst/>
          </a:prstGeom>
          <a:noFill/>
        </p:spPr>
        <p:txBody>
          <a:bodyPr wrap="square" rtlCol="0">
            <a:spAutoFit/>
          </a:bodyPr>
          <a:lstStyle/>
          <a:p>
            <a:r>
              <a:rPr lang="en-GB" b="1">
                <a:ln w="19050">
                  <a:noFill/>
                </a:ln>
                <a:solidFill>
                  <a:srgbClr val="002060"/>
                </a:solidFill>
              </a:rPr>
              <a:t>QUALITY FIRST TEACHING</a:t>
            </a:r>
          </a:p>
        </p:txBody>
      </p:sp>
      <p:sp>
        <p:nvSpPr>
          <p:cNvPr id="59" name="TextBox 58"/>
          <p:cNvSpPr txBox="1"/>
          <p:nvPr/>
        </p:nvSpPr>
        <p:spPr>
          <a:xfrm>
            <a:off x="8853444" y="4565664"/>
            <a:ext cx="2935078" cy="738664"/>
          </a:xfrm>
          <a:prstGeom prst="rect">
            <a:avLst/>
          </a:prstGeom>
          <a:noFill/>
        </p:spPr>
        <p:txBody>
          <a:bodyPr wrap="square" rtlCol="0">
            <a:spAutoFit/>
          </a:bodyPr>
          <a:lstStyle/>
          <a:p>
            <a:pPr>
              <a:spcAft>
                <a:spcPts val="300"/>
              </a:spcAft>
              <a:defRPr/>
            </a:pPr>
            <a:r>
              <a:rPr lang="en-GB" sz="1050"/>
              <a:t>This lesson cycle is a model of Quality First Teaching. Teachers are experts in their pupils and adapt and scaffold work to ensure all can work independently.</a:t>
            </a:r>
          </a:p>
        </p:txBody>
      </p:sp>
      <p:sp>
        <p:nvSpPr>
          <p:cNvPr id="60" name="Rectangle 59"/>
          <p:cNvSpPr/>
          <p:nvPr/>
        </p:nvSpPr>
        <p:spPr>
          <a:xfrm>
            <a:off x="8699815" y="1024596"/>
            <a:ext cx="36000" cy="5112000"/>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sp>
        <p:nvSpPr>
          <p:cNvPr id="61" name="TextBox 60"/>
          <p:cNvSpPr txBox="1"/>
          <p:nvPr/>
        </p:nvSpPr>
        <p:spPr>
          <a:xfrm>
            <a:off x="8819897" y="5338472"/>
            <a:ext cx="1645639" cy="369332"/>
          </a:xfrm>
          <a:prstGeom prst="rect">
            <a:avLst/>
          </a:prstGeom>
          <a:noFill/>
        </p:spPr>
        <p:txBody>
          <a:bodyPr wrap="square" rtlCol="0">
            <a:spAutoFit/>
          </a:bodyPr>
          <a:lstStyle/>
          <a:p>
            <a:r>
              <a:rPr lang="en-GB" b="1">
                <a:ln w="19050">
                  <a:noFill/>
                </a:ln>
                <a:solidFill>
                  <a:srgbClr val="002060"/>
                </a:solidFill>
              </a:rPr>
              <a:t>ROUTINES</a:t>
            </a:r>
          </a:p>
        </p:txBody>
      </p:sp>
      <p:sp>
        <p:nvSpPr>
          <p:cNvPr id="62" name="TextBox 61"/>
          <p:cNvSpPr txBox="1"/>
          <p:nvPr/>
        </p:nvSpPr>
        <p:spPr>
          <a:xfrm>
            <a:off x="8820969" y="5616037"/>
            <a:ext cx="3042845" cy="577081"/>
          </a:xfrm>
          <a:prstGeom prst="rect">
            <a:avLst/>
          </a:prstGeom>
          <a:noFill/>
        </p:spPr>
        <p:txBody>
          <a:bodyPr wrap="square" rtlCol="0">
            <a:spAutoFit/>
          </a:bodyPr>
          <a:lstStyle/>
          <a:p>
            <a:pPr>
              <a:spcAft>
                <a:spcPts val="300"/>
              </a:spcAft>
              <a:defRPr/>
            </a:pPr>
            <a:r>
              <a:rPr lang="en-GB" sz="1050"/>
              <a:t>Strong, consistently applied routines provide pupils with the structure and opportunity to learn free of distractions. </a:t>
            </a:r>
          </a:p>
        </p:txBody>
      </p:sp>
      <p:sp>
        <p:nvSpPr>
          <p:cNvPr id="63" name="Donut 62"/>
          <p:cNvSpPr/>
          <p:nvPr/>
        </p:nvSpPr>
        <p:spPr>
          <a:xfrm>
            <a:off x="2844351" y="2211230"/>
            <a:ext cx="2520000" cy="2520000"/>
          </a:xfrm>
          <a:prstGeom prst="donut">
            <a:avLst>
              <a:gd name="adj" fmla="val 9188"/>
            </a:avLst>
          </a:prstGeom>
          <a:solidFill>
            <a:srgbClr val="00206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64" name="Straight Connector 63"/>
          <p:cNvCxnSpPr/>
          <p:nvPr/>
        </p:nvCxnSpPr>
        <p:spPr>
          <a:xfrm flipV="1">
            <a:off x="4077097" y="2022800"/>
            <a:ext cx="0" cy="263204"/>
          </a:xfrm>
          <a:prstGeom prst="line">
            <a:avLst/>
          </a:prstGeom>
          <a:ln w="952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5" name="Chevron 64"/>
          <p:cNvSpPr/>
          <p:nvPr/>
        </p:nvSpPr>
        <p:spPr>
          <a:xfrm rot="370366">
            <a:off x="4002750" y="2226938"/>
            <a:ext cx="203200" cy="228377"/>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66" name="Straight Connector 65"/>
          <p:cNvCxnSpPr>
            <a:endCxn id="39" idx="1"/>
          </p:cNvCxnSpPr>
          <p:nvPr/>
        </p:nvCxnSpPr>
        <p:spPr>
          <a:xfrm>
            <a:off x="5327768" y="3551531"/>
            <a:ext cx="223561" cy="0"/>
          </a:xfrm>
          <a:prstGeom prst="line">
            <a:avLst/>
          </a:prstGeom>
          <a:ln w="952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7" name="Chevron 66"/>
          <p:cNvSpPr/>
          <p:nvPr/>
        </p:nvSpPr>
        <p:spPr>
          <a:xfrm rot="5400000">
            <a:off x="5144099" y="3445420"/>
            <a:ext cx="203200" cy="228377"/>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68" name="Straight Connector 67"/>
          <p:cNvCxnSpPr>
            <a:stCxn id="40" idx="0"/>
          </p:cNvCxnSpPr>
          <p:nvPr/>
        </p:nvCxnSpPr>
        <p:spPr>
          <a:xfrm flipV="1">
            <a:off x="4095315" y="4704091"/>
            <a:ext cx="0" cy="221559"/>
          </a:xfrm>
          <a:prstGeom prst="line">
            <a:avLst/>
          </a:prstGeom>
          <a:ln w="952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9" name="Chevron 68"/>
          <p:cNvSpPr/>
          <p:nvPr/>
        </p:nvSpPr>
        <p:spPr>
          <a:xfrm rot="10800000">
            <a:off x="3983273" y="4494451"/>
            <a:ext cx="203200" cy="228377"/>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70" name="Straight Connector 69"/>
          <p:cNvCxnSpPr/>
          <p:nvPr/>
        </p:nvCxnSpPr>
        <p:spPr>
          <a:xfrm>
            <a:off x="2615048" y="3529525"/>
            <a:ext cx="223561" cy="0"/>
          </a:xfrm>
          <a:prstGeom prst="line">
            <a:avLst/>
          </a:prstGeom>
          <a:ln w="952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71" name="Chevron 70"/>
          <p:cNvSpPr/>
          <p:nvPr/>
        </p:nvSpPr>
        <p:spPr>
          <a:xfrm rot="16200000">
            <a:off x="2860488" y="3390665"/>
            <a:ext cx="203200" cy="228377"/>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72" name="Picture 7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844" y="42226"/>
            <a:ext cx="2134028" cy="705966"/>
          </a:xfrm>
          <a:prstGeom prst="rect">
            <a:avLst/>
          </a:prstGeom>
        </p:spPr>
      </p:pic>
      <p:sp>
        <p:nvSpPr>
          <p:cNvPr id="73" name="TextBox 72"/>
          <p:cNvSpPr txBox="1"/>
          <p:nvPr/>
        </p:nvSpPr>
        <p:spPr>
          <a:xfrm>
            <a:off x="2678294" y="26080"/>
            <a:ext cx="8668357" cy="769441"/>
          </a:xfrm>
          <a:prstGeom prst="rect">
            <a:avLst/>
          </a:prstGeom>
          <a:noFill/>
        </p:spPr>
        <p:txBody>
          <a:bodyPr wrap="square" rtlCol="0">
            <a:spAutoFit/>
          </a:bodyPr>
          <a:lstStyle/>
          <a:p>
            <a:r>
              <a:rPr lang="en-GB" sz="4400">
                <a:solidFill>
                  <a:schemeClr val="bg1"/>
                </a:solidFill>
              </a:rPr>
              <a:t>ALT CURRICULUM LESSON CYCLE </a:t>
            </a:r>
          </a:p>
        </p:txBody>
      </p:sp>
    </p:spTree>
    <p:extLst>
      <p:ext uri="{BB962C8B-B14F-4D97-AF65-F5344CB8AC3E}">
        <p14:creationId xmlns:p14="http://schemas.microsoft.com/office/powerpoint/2010/main" val="14834622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ALT Curriculum Cornerstones">
    <p:spTree>
      <p:nvGrpSpPr>
        <p:cNvPr id="1" name=""/>
        <p:cNvGrpSpPr/>
        <p:nvPr/>
      </p:nvGrpSpPr>
      <p:grpSpPr>
        <a:xfrm>
          <a:off x="0" y="0"/>
          <a:ext cx="0" cy="0"/>
          <a:chOff x="0" y="0"/>
          <a:chExt cx="0" cy="0"/>
        </a:xfrm>
      </p:grpSpPr>
      <p:sp>
        <p:nvSpPr>
          <p:cNvPr id="33" name="Rectangle 32"/>
          <p:cNvSpPr/>
          <p:nvPr/>
        </p:nvSpPr>
        <p:spPr>
          <a:xfrm>
            <a:off x="-16041" y="2104"/>
            <a:ext cx="12192000" cy="798778"/>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p:cNvSpPr/>
          <p:nvPr/>
        </p:nvSpPr>
        <p:spPr>
          <a:xfrm>
            <a:off x="0" y="6339146"/>
            <a:ext cx="12192000" cy="518854"/>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5" name="Picture 34"/>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3" y="6420115"/>
            <a:ext cx="1300826" cy="394572"/>
          </a:xfrm>
          <a:prstGeom prst="rect">
            <a:avLst/>
          </a:prstGeom>
        </p:spPr>
      </p:pic>
      <p:sp>
        <p:nvSpPr>
          <p:cNvPr id="36" name="Rectangle 35"/>
          <p:cNvSpPr/>
          <p:nvPr/>
        </p:nvSpPr>
        <p:spPr>
          <a:xfrm>
            <a:off x="5581223" y="1024596"/>
            <a:ext cx="36000" cy="5112000"/>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pic>
        <p:nvPicPr>
          <p:cNvPr id="37" name="Picture 3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844" y="42226"/>
            <a:ext cx="2134028" cy="705966"/>
          </a:xfrm>
          <a:prstGeom prst="rect">
            <a:avLst/>
          </a:prstGeom>
        </p:spPr>
      </p:pic>
      <p:sp>
        <p:nvSpPr>
          <p:cNvPr id="38" name="TextBox 37"/>
          <p:cNvSpPr txBox="1"/>
          <p:nvPr/>
        </p:nvSpPr>
        <p:spPr>
          <a:xfrm>
            <a:off x="2678294" y="26080"/>
            <a:ext cx="8668357" cy="769441"/>
          </a:xfrm>
          <a:prstGeom prst="rect">
            <a:avLst/>
          </a:prstGeom>
          <a:noFill/>
        </p:spPr>
        <p:txBody>
          <a:bodyPr wrap="square" rtlCol="0">
            <a:spAutoFit/>
          </a:bodyPr>
          <a:lstStyle/>
          <a:p>
            <a:r>
              <a:rPr lang="en-GB" sz="4400">
                <a:solidFill>
                  <a:schemeClr val="bg1"/>
                </a:solidFill>
              </a:rPr>
              <a:t>ALT CURRICULUM CORNERSTONES</a:t>
            </a:r>
          </a:p>
        </p:txBody>
      </p:sp>
      <p:sp>
        <p:nvSpPr>
          <p:cNvPr id="39" name="Rectangle 38"/>
          <p:cNvSpPr/>
          <p:nvPr/>
        </p:nvSpPr>
        <p:spPr>
          <a:xfrm>
            <a:off x="5685996" y="880705"/>
            <a:ext cx="6358230" cy="5355312"/>
          </a:xfrm>
          <a:prstGeom prst="rect">
            <a:avLst/>
          </a:prstGeom>
        </p:spPr>
        <p:txBody>
          <a:bodyPr wrap="square">
            <a:spAutoFit/>
          </a:bodyPr>
          <a:lstStyle/>
          <a:p>
            <a:r>
              <a:rPr lang="en-GB" sz="1600" b="1"/>
              <a:t>POWERFUL KNOWLEDGE</a:t>
            </a:r>
          </a:p>
          <a:p>
            <a:r>
              <a:rPr lang="en-GB" sz="1100" b="1" i="1"/>
              <a:t>Pupils acquire and retain knowledge that takes them beyond their own experiences</a:t>
            </a:r>
            <a:r>
              <a:rPr lang="en-GB" sz="1100"/>
              <a:t>. The goal is for pupils to ‘Know More and Remember More’. Our Medium Term Plans differentiate between ‘Substantive knowledge: knowing that…’ and ‘Disciplinary knowledge: knowing how to…’</a:t>
            </a:r>
          </a:p>
          <a:p>
            <a:endParaRPr lang="en-GB" sz="1100" b="1"/>
          </a:p>
          <a:p>
            <a:r>
              <a:rPr lang="en-GB" sz="1600" b="1"/>
              <a:t>CONNECTED KNOWLEDGE</a:t>
            </a:r>
          </a:p>
          <a:p>
            <a:r>
              <a:rPr lang="en-GB" sz="1100" b="1" i="1"/>
              <a:t>Creating schema within and across subjects, with careers and personal development</a:t>
            </a:r>
            <a:r>
              <a:rPr lang="en-GB" sz="1100"/>
              <a:t>. Knowledge does not sit as isolated ‘information’ in pupils’ minds; knowledge is connected in cognitive webs or ‘schemata’. Expert teachers use every opportunity to CONNECT current learning with: The Curriculum Intent and Long Term Plan; The Knowledge Organiser; Home Learning and Revision; Personal Development &amp; DEI; Gatsby Career Benchmarks; Other Curriculum Subjects</a:t>
            </a:r>
          </a:p>
          <a:p>
            <a:endParaRPr lang="en-GB" sz="1100"/>
          </a:p>
          <a:p>
            <a:r>
              <a:rPr lang="en-GB" sz="1600" b="1"/>
              <a:t>SEQUENCED KNOWLEDGE</a:t>
            </a:r>
          </a:p>
          <a:p>
            <a:r>
              <a:rPr lang="en-GB" sz="1100" b="1" i="1"/>
              <a:t>Knowledge is thoughtfully sequenced and deliberately mapped. </a:t>
            </a:r>
            <a:r>
              <a:rPr lang="en-GB" sz="1100"/>
              <a:t>Knowledge is sequenced so that conceptual depth, difficulty and sophistication build over time so that they become secured. Where topics are revisited, this approach is often referred to as a spiral curriculum. ‘Fundamental ideas, once identified, should be constantly revisited and re-examined so that understanding deepens over time.’ (Howard, 2007)</a:t>
            </a:r>
          </a:p>
          <a:p>
            <a:endParaRPr lang="en-GB" sz="1100"/>
          </a:p>
          <a:p>
            <a:r>
              <a:rPr lang="en-GB" sz="1600" b="1"/>
              <a:t>INFORMED PRACTISE</a:t>
            </a:r>
          </a:p>
          <a:p>
            <a:r>
              <a:rPr lang="en-GB" sz="1100" b="1" i="1"/>
              <a:t>Embracing research and evidence of how children learn and remember. </a:t>
            </a:r>
            <a:r>
              <a:rPr lang="en-GB" sz="1100"/>
              <a:t>Knowledge is built incrementally and revisited frequently through knowledge organisers, spaced retrieval practice and Rolling Recall low-stakes assessment.</a:t>
            </a:r>
          </a:p>
          <a:p>
            <a:endParaRPr lang="en-GB" sz="1100" b="1"/>
          </a:p>
          <a:p>
            <a:r>
              <a:rPr lang="en-GB" sz="1600" b="1"/>
              <a:t>CONTEXTUAL EXPERTISE AND EXPERIENCES</a:t>
            </a:r>
          </a:p>
          <a:p>
            <a:r>
              <a:rPr lang="en-GB" sz="1100" b="1" i="1"/>
              <a:t>Using local values, expertise and experiences to bring the curriculum to life. </a:t>
            </a:r>
            <a:r>
              <a:rPr lang="en-GB" sz="1100"/>
              <a:t>Enveloping any knowledge-rich curriculum is the narrative, where content is designed, curated and brought to life by our teaching staff. Teachers contextualise the learning for their pupils, referencing local, regional and global sources, considering diversity and representation, championing inclusion. </a:t>
            </a:r>
          </a:p>
        </p:txBody>
      </p:sp>
      <p:pic>
        <p:nvPicPr>
          <p:cNvPr id="40" name="Picture 39"/>
          <p:cNvPicPr>
            <a:picLocks noChangeAspect="1"/>
          </p:cNvPicPr>
          <p:nvPr/>
        </p:nvPicPr>
        <p:blipFill>
          <a:blip r:embed="rId3"/>
          <a:stretch>
            <a:fillRect/>
          </a:stretch>
        </p:blipFill>
        <p:spPr>
          <a:xfrm>
            <a:off x="80219" y="914252"/>
            <a:ext cx="5370992" cy="5449662"/>
          </a:xfrm>
          <a:prstGeom prst="rect">
            <a:avLst/>
          </a:prstGeom>
        </p:spPr>
      </p:pic>
    </p:spTree>
    <p:extLst>
      <p:ext uri="{BB962C8B-B14F-4D97-AF65-F5344CB8AC3E}">
        <p14:creationId xmlns:p14="http://schemas.microsoft.com/office/powerpoint/2010/main" val="27719485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ALT Assessment Pyramid">
    <p:spTree>
      <p:nvGrpSpPr>
        <p:cNvPr id="1" name=""/>
        <p:cNvGrpSpPr/>
        <p:nvPr/>
      </p:nvGrpSpPr>
      <p:grpSpPr>
        <a:xfrm>
          <a:off x="0" y="0"/>
          <a:ext cx="0" cy="0"/>
          <a:chOff x="0" y="0"/>
          <a:chExt cx="0" cy="0"/>
        </a:xfrm>
      </p:grpSpPr>
      <p:pic>
        <p:nvPicPr>
          <p:cNvPr id="14" name="Picture 13"/>
          <p:cNvPicPr>
            <a:picLocks noChangeAspect="1"/>
          </p:cNvPicPr>
          <p:nvPr/>
        </p:nvPicPr>
        <p:blipFill>
          <a:blip r:embed="rId2">
            <a:duotone>
              <a:prstClr val="black"/>
              <a:schemeClr val="accent1">
                <a:tint val="45000"/>
                <a:satMod val="400000"/>
              </a:schemeClr>
            </a:duotone>
            <a:lum bright="-40000" contrast="-40000"/>
          </a:blip>
          <a:stretch>
            <a:fillRect/>
          </a:stretch>
        </p:blipFill>
        <p:spPr>
          <a:xfrm>
            <a:off x="3651494" y="1467132"/>
            <a:ext cx="4352672" cy="4609876"/>
          </a:xfrm>
          <a:prstGeom prst="rect">
            <a:avLst/>
          </a:prstGeom>
        </p:spPr>
      </p:pic>
      <p:sp>
        <p:nvSpPr>
          <p:cNvPr id="17" name="TextBox 16"/>
          <p:cNvSpPr txBox="1"/>
          <p:nvPr/>
        </p:nvSpPr>
        <p:spPr>
          <a:xfrm rot="19391665">
            <a:off x="6631544" y="4831812"/>
            <a:ext cx="1188292" cy="707886"/>
          </a:xfrm>
          <a:prstGeom prst="rect">
            <a:avLst/>
          </a:prstGeom>
          <a:noFill/>
        </p:spPr>
        <p:txBody>
          <a:bodyPr wrap="square" rtlCol="0">
            <a:spAutoFit/>
          </a:bodyPr>
          <a:lstStyle/>
          <a:p>
            <a:pPr algn="ctr"/>
            <a:r>
              <a:rPr lang="en-GB" sz="2000" b="0">
                <a:solidFill>
                  <a:srgbClr val="002060"/>
                </a:solidFill>
                <a:effectLst/>
                <a:latin typeface="+mn-lt"/>
              </a:rPr>
              <a:t>Every lesson</a:t>
            </a:r>
          </a:p>
        </p:txBody>
      </p:sp>
      <p:sp>
        <p:nvSpPr>
          <p:cNvPr id="18" name="TextBox 17"/>
          <p:cNvSpPr txBox="1"/>
          <p:nvPr/>
        </p:nvSpPr>
        <p:spPr>
          <a:xfrm rot="19817353">
            <a:off x="6409188" y="3770973"/>
            <a:ext cx="957786" cy="830997"/>
          </a:xfrm>
          <a:prstGeom prst="rect">
            <a:avLst/>
          </a:prstGeom>
          <a:noFill/>
        </p:spPr>
        <p:txBody>
          <a:bodyPr wrap="square" rtlCol="0">
            <a:spAutoFit/>
          </a:bodyPr>
          <a:lstStyle/>
          <a:p>
            <a:pPr algn="ctr"/>
            <a:r>
              <a:rPr lang="en-GB" sz="1600" b="0">
                <a:solidFill>
                  <a:srgbClr val="002060"/>
                </a:solidFill>
                <a:effectLst/>
                <a:latin typeface="+mn-lt"/>
              </a:rPr>
              <a:t>Every few weeks</a:t>
            </a:r>
          </a:p>
        </p:txBody>
      </p:sp>
      <p:sp>
        <p:nvSpPr>
          <p:cNvPr id="19" name="TextBox 18"/>
          <p:cNvSpPr txBox="1"/>
          <p:nvPr/>
        </p:nvSpPr>
        <p:spPr>
          <a:xfrm rot="19932370">
            <a:off x="6180859" y="2870892"/>
            <a:ext cx="698718" cy="738664"/>
          </a:xfrm>
          <a:prstGeom prst="rect">
            <a:avLst/>
          </a:prstGeom>
          <a:noFill/>
        </p:spPr>
        <p:txBody>
          <a:bodyPr wrap="square" rtlCol="0">
            <a:spAutoFit/>
          </a:bodyPr>
          <a:lstStyle/>
          <a:p>
            <a:pPr algn="ctr"/>
            <a:r>
              <a:rPr lang="en-GB" sz="1400" b="0">
                <a:solidFill>
                  <a:srgbClr val="002060"/>
                </a:solidFill>
                <a:effectLst/>
                <a:latin typeface="+mn-lt"/>
              </a:rPr>
              <a:t>One per unit</a:t>
            </a:r>
          </a:p>
        </p:txBody>
      </p:sp>
      <p:sp>
        <p:nvSpPr>
          <p:cNvPr id="20" name="TextBox 19"/>
          <p:cNvSpPr txBox="1"/>
          <p:nvPr/>
        </p:nvSpPr>
        <p:spPr>
          <a:xfrm>
            <a:off x="1046410" y="4387455"/>
            <a:ext cx="2577853" cy="584775"/>
          </a:xfrm>
          <a:prstGeom prst="rect">
            <a:avLst/>
          </a:prstGeom>
          <a:noFill/>
        </p:spPr>
        <p:txBody>
          <a:bodyPr wrap="square" rtlCol="0">
            <a:spAutoFit/>
          </a:bodyPr>
          <a:lstStyle/>
          <a:p>
            <a:pPr algn="ctr"/>
            <a:r>
              <a:rPr lang="en-GB" sz="1600">
                <a:solidFill>
                  <a:schemeClr val="tx1"/>
                </a:solidFill>
                <a:latin typeface="+mn-lt"/>
              </a:rPr>
              <a:t>Recent and long term selected for interleaving</a:t>
            </a:r>
          </a:p>
        </p:txBody>
      </p:sp>
      <p:sp>
        <p:nvSpPr>
          <p:cNvPr id="21" name="TextBox 20"/>
          <p:cNvSpPr txBox="1"/>
          <p:nvPr/>
        </p:nvSpPr>
        <p:spPr>
          <a:xfrm>
            <a:off x="997375" y="3386514"/>
            <a:ext cx="3172103" cy="584775"/>
          </a:xfrm>
          <a:prstGeom prst="rect">
            <a:avLst/>
          </a:prstGeom>
          <a:noFill/>
        </p:spPr>
        <p:txBody>
          <a:bodyPr wrap="square" rtlCol="0">
            <a:spAutoFit/>
          </a:bodyPr>
          <a:lstStyle/>
          <a:p>
            <a:pPr algn="ctr"/>
            <a:r>
              <a:rPr lang="en-GB" sz="1600">
                <a:solidFill>
                  <a:schemeClr val="tx1"/>
                </a:solidFill>
                <a:latin typeface="+mn-lt"/>
              </a:rPr>
              <a:t>From the Knowledge Organiser – self studied homework</a:t>
            </a:r>
          </a:p>
        </p:txBody>
      </p:sp>
      <p:sp>
        <p:nvSpPr>
          <p:cNvPr id="22" name="TextBox 21"/>
          <p:cNvSpPr txBox="1"/>
          <p:nvPr/>
        </p:nvSpPr>
        <p:spPr>
          <a:xfrm>
            <a:off x="1376417" y="2369783"/>
            <a:ext cx="3552159" cy="584775"/>
          </a:xfrm>
          <a:prstGeom prst="rect">
            <a:avLst/>
          </a:prstGeom>
          <a:noFill/>
        </p:spPr>
        <p:txBody>
          <a:bodyPr wrap="square" rtlCol="0">
            <a:spAutoFit/>
          </a:bodyPr>
          <a:lstStyle/>
          <a:p>
            <a:pPr algn="ctr"/>
            <a:r>
              <a:rPr lang="en-GB" sz="1600">
                <a:solidFill>
                  <a:schemeClr val="tx1"/>
                </a:solidFill>
                <a:latin typeface="+mn-lt"/>
              </a:rPr>
              <a:t>Key learning from the current unit</a:t>
            </a:r>
          </a:p>
          <a:p>
            <a:pPr algn="ctr"/>
            <a:r>
              <a:rPr lang="en-GB" sz="1600">
                <a:solidFill>
                  <a:schemeClr val="tx1"/>
                </a:solidFill>
                <a:latin typeface="+mn-lt"/>
              </a:rPr>
              <a:t> - specific revision homework</a:t>
            </a:r>
          </a:p>
        </p:txBody>
      </p:sp>
      <p:sp>
        <p:nvSpPr>
          <p:cNvPr id="23" name="TextBox 22"/>
          <p:cNvSpPr txBox="1"/>
          <p:nvPr/>
        </p:nvSpPr>
        <p:spPr>
          <a:xfrm>
            <a:off x="1119265" y="1474672"/>
            <a:ext cx="4340242" cy="584775"/>
          </a:xfrm>
          <a:prstGeom prst="rect">
            <a:avLst/>
          </a:prstGeom>
          <a:noFill/>
        </p:spPr>
        <p:txBody>
          <a:bodyPr wrap="square" rtlCol="0">
            <a:spAutoFit/>
          </a:bodyPr>
          <a:lstStyle/>
          <a:p>
            <a:pPr algn="ctr"/>
            <a:r>
              <a:rPr lang="en-GB" sz="1600">
                <a:solidFill>
                  <a:schemeClr val="tx1"/>
                </a:solidFill>
                <a:latin typeface="+mn-lt"/>
              </a:rPr>
              <a:t>Key Assessment Point - Interleaved knowledge from the full course of study</a:t>
            </a:r>
          </a:p>
        </p:txBody>
      </p:sp>
      <p:sp>
        <p:nvSpPr>
          <p:cNvPr id="24" name="TextBox 23"/>
          <p:cNvSpPr txBox="1"/>
          <p:nvPr/>
        </p:nvSpPr>
        <p:spPr>
          <a:xfrm>
            <a:off x="8127736" y="3942809"/>
            <a:ext cx="2490922" cy="584775"/>
          </a:xfrm>
          <a:prstGeom prst="rect">
            <a:avLst/>
          </a:prstGeom>
          <a:noFill/>
        </p:spPr>
        <p:txBody>
          <a:bodyPr wrap="square" rtlCol="0">
            <a:spAutoFit/>
          </a:bodyPr>
          <a:lstStyle/>
          <a:p>
            <a:pPr algn="ctr"/>
            <a:r>
              <a:rPr lang="en-GB" sz="1600">
                <a:solidFill>
                  <a:schemeClr val="tx1"/>
                </a:solidFill>
                <a:latin typeface="+mn-lt"/>
              </a:rPr>
              <a:t>Self marked – no stakes</a:t>
            </a:r>
          </a:p>
          <a:p>
            <a:pPr algn="ctr"/>
            <a:r>
              <a:rPr lang="en-GB" sz="1600">
                <a:solidFill>
                  <a:schemeClr val="tx1"/>
                </a:solidFill>
                <a:latin typeface="+mn-lt"/>
              </a:rPr>
              <a:t>silent &amp; individual</a:t>
            </a:r>
          </a:p>
        </p:txBody>
      </p:sp>
      <p:sp>
        <p:nvSpPr>
          <p:cNvPr id="25" name="TextBox 24"/>
          <p:cNvSpPr txBox="1"/>
          <p:nvPr/>
        </p:nvSpPr>
        <p:spPr>
          <a:xfrm>
            <a:off x="7707159" y="3146480"/>
            <a:ext cx="2695681" cy="584775"/>
          </a:xfrm>
          <a:prstGeom prst="rect">
            <a:avLst/>
          </a:prstGeom>
          <a:noFill/>
        </p:spPr>
        <p:txBody>
          <a:bodyPr wrap="square" rtlCol="0">
            <a:spAutoFit/>
          </a:bodyPr>
          <a:lstStyle/>
          <a:p>
            <a:pPr algn="ctr"/>
            <a:r>
              <a:rPr lang="en-GB" sz="1600">
                <a:solidFill>
                  <a:schemeClr val="tx1"/>
                </a:solidFill>
                <a:latin typeface="+mn-lt"/>
              </a:rPr>
              <a:t>Peer marked – low stakes</a:t>
            </a:r>
            <a:br>
              <a:rPr lang="en-GB" sz="1600">
                <a:solidFill>
                  <a:schemeClr val="tx1"/>
                </a:solidFill>
                <a:latin typeface="+mn-lt"/>
              </a:rPr>
            </a:br>
            <a:r>
              <a:rPr lang="en-GB" sz="1600">
                <a:solidFill>
                  <a:schemeClr val="tx1"/>
                </a:solidFill>
                <a:latin typeface="+mn-lt"/>
              </a:rPr>
              <a:t> – whole class feedback</a:t>
            </a:r>
          </a:p>
        </p:txBody>
      </p:sp>
      <p:sp>
        <p:nvSpPr>
          <p:cNvPr id="26" name="TextBox 25"/>
          <p:cNvSpPr txBox="1"/>
          <p:nvPr/>
        </p:nvSpPr>
        <p:spPr>
          <a:xfrm>
            <a:off x="6917278" y="2320707"/>
            <a:ext cx="3901274" cy="584775"/>
          </a:xfrm>
          <a:prstGeom prst="rect">
            <a:avLst/>
          </a:prstGeom>
          <a:noFill/>
        </p:spPr>
        <p:txBody>
          <a:bodyPr wrap="square" rtlCol="0">
            <a:spAutoFit/>
          </a:bodyPr>
          <a:lstStyle/>
          <a:p>
            <a:pPr algn="ctr"/>
            <a:r>
              <a:rPr lang="en-GB" sz="1600">
                <a:solidFill>
                  <a:schemeClr val="tx1"/>
                </a:solidFill>
                <a:latin typeface="+mn-lt"/>
              </a:rPr>
              <a:t>Teacher marked – medium stakes personalised formative feedback</a:t>
            </a:r>
          </a:p>
        </p:txBody>
      </p:sp>
      <p:sp>
        <p:nvSpPr>
          <p:cNvPr id="27" name="TextBox 26"/>
          <p:cNvSpPr txBox="1"/>
          <p:nvPr/>
        </p:nvSpPr>
        <p:spPr>
          <a:xfrm>
            <a:off x="6487364" y="1413764"/>
            <a:ext cx="4688905" cy="584775"/>
          </a:xfrm>
          <a:prstGeom prst="rect">
            <a:avLst/>
          </a:prstGeom>
          <a:noFill/>
        </p:spPr>
        <p:txBody>
          <a:bodyPr wrap="square" rtlCol="0">
            <a:spAutoFit/>
          </a:bodyPr>
          <a:lstStyle/>
          <a:p>
            <a:pPr algn="ctr"/>
            <a:r>
              <a:rPr lang="en-GB" sz="1600">
                <a:solidFill>
                  <a:schemeClr val="tx1"/>
                </a:solidFill>
                <a:latin typeface="+mn-lt"/>
              </a:rPr>
              <a:t>Teacher marked &amp; moderated – high stakes summative mark informs reports</a:t>
            </a:r>
          </a:p>
        </p:txBody>
      </p:sp>
      <p:cxnSp>
        <p:nvCxnSpPr>
          <p:cNvPr id="28" name="Straight Connector 27"/>
          <p:cNvCxnSpPr/>
          <p:nvPr/>
        </p:nvCxnSpPr>
        <p:spPr>
          <a:xfrm flipV="1">
            <a:off x="1581912" y="2060433"/>
            <a:ext cx="3433976"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9" name="Straight Connector 28"/>
          <p:cNvCxnSpPr/>
          <p:nvPr/>
        </p:nvCxnSpPr>
        <p:spPr>
          <a:xfrm>
            <a:off x="5023218" y="2077032"/>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0" name="Straight Connector 29"/>
          <p:cNvCxnSpPr/>
          <p:nvPr/>
        </p:nvCxnSpPr>
        <p:spPr>
          <a:xfrm flipV="1">
            <a:off x="1856232" y="2948097"/>
            <a:ext cx="2577706"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1" name="Straight Connector 30"/>
          <p:cNvCxnSpPr/>
          <p:nvPr/>
        </p:nvCxnSpPr>
        <p:spPr>
          <a:xfrm>
            <a:off x="4494973" y="2964696"/>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2" name="Straight Connector 31"/>
          <p:cNvCxnSpPr/>
          <p:nvPr/>
        </p:nvCxnSpPr>
        <p:spPr>
          <a:xfrm>
            <a:off x="1376417" y="3971289"/>
            <a:ext cx="2613371"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3" name="Straight Connector 32"/>
          <p:cNvCxnSpPr/>
          <p:nvPr/>
        </p:nvCxnSpPr>
        <p:spPr>
          <a:xfrm>
            <a:off x="4026043" y="3989873"/>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4" name="Straight Connector 33"/>
          <p:cNvCxnSpPr/>
          <p:nvPr/>
        </p:nvCxnSpPr>
        <p:spPr>
          <a:xfrm flipV="1">
            <a:off x="1102221" y="4972491"/>
            <a:ext cx="2355432"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5" name="Straight Connector 34"/>
          <p:cNvCxnSpPr/>
          <p:nvPr/>
        </p:nvCxnSpPr>
        <p:spPr>
          <a:xfrm>
            <a:off x="3503937" y="4989090"/>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6" name="Straight Connector 35"/>
          <p:cNvCxnSpPr/>
          <p:nvPr/>
        </p:nvCxnSpPr>
        <p:spPr>
          <a:xfrm flipH="1">
            <a:off x="8191117" y="4559789"/>
            <a:ext cx="2484000"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7" name="Straight Connector 36"/>
          <p:cNvCxnSpPr/>
          <p:nvPr/>
        </p:nvCxnSpPr>
        <p:spPr>
          <a:xfrm flipH="1">
            <a:off x="7864762" y="4576388"/>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8" name="Straight Connector 37"/>
          <p:cNvCxnSpPr/>
          <p:nvPr/>
        </p:nvCxnSpPr>
        <p:spPr>
          <a:xfrm flipH="1">
            <a:off x="7692895" y="3740513"/>
            <a:ext cx="2700000"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9" name="Straight Connector 38"/>
          <p:cNvCxnSpPr/>
          <p:nvPr/>
        </p:nvCxnSpPr>
        <p:spPr>
          <a:xfrm flipH="1">
            <a:off x="7366539" y="3757112"/>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0" name="Straight Connector 39"/>
          <p:cNvCxnSpPr/>
          <p:nvPr/>
        </p:nvCxnSpPr>
        <p:spPr>
          <a:xfrm flipH="1">
            <a:off x="7205574" y="2905482"/>
            <a:ext cx="3187321" cy="1187"/>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1" name="Straight Connector 40"/>
          <p:cNvCxnSpPr/>
          <p:nvPr/>
        </p:nvCxnSpPr>
        <p:spPr>
          <a:xfrm flipH="1">
            <a:off x="6879219" y="2923268"/>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2" name="Straight Connector 41"/>
          <p:cNvCxnSpPr/>
          <p:nvPr/>
        </p:nvCxnSpPr>
        <p:spPr>
          <a:xfrm flipH="1">
            <a:off x="6691141" y="2006776"/>
            <a:ext cx="3863904"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3" name="Straight Connector 42"/>
          <p:cNvCxnSpPr/>
          <p:nvPr/>
        </p:nvCxnSpPr>
        <p:spPr>
          <a:xfrm flipH="1">
            <a:off x="6364785" y="2023375"/>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4" name="TextBox 43"/>
          <p:cNvSpPr txBox="1"/>
          <p:nvPr/>
        </p:nvSpPr>
        <p:spPr>
          <a:xfrm>
            <a:off x="2281076" y="794100"/>
            <a:ext cx="2804094" cy="461665"/>
          </a:xfrm>
          <a:prstGeom prst="rect">
            <a:avLst/>
          </a:prstGeom>
          <a:noFill/>
        </p:spPr>
        <p:txBody>
          <a:bodyPr wrap="square" rtlCol="0">
            <a:spAutoFit/>
          </a:bodyPr>
          <a:lstStyle/>
          <a:p>
            <a:r>
              <a:rPr lang="en-GB" sz="2400" b="1">
                <a:solidFill>
                  <a:schemeClr val="tx1"/>
                </a:solidFill>
                <a:latin typeface="+mn-lt"/>
              </a:rPr>
              <a:t>THE KNOWLEDGE</a:t>
            </a:r>
          </a:p>
        </p:txBody>
      </p:sp>
      <p:sp>
        <p:nvSpPr>
          <p:cNvPr id="45" name="TextBox 44"/>
          <p:cNvSpPr txBox="1"/>
          <p:nvPr/>
        </p:nvSpPr>
        <p:spPr>
          <a:xfrm>
            <a:off x="7257870" y="800300"/>
            <a:ext cx="2233602" cy="461665"/>
          </a:xfrm>
          <a:prstGeom prst="rect">
            <a:avLst/>
          </a:prstGeom>
          <a:noFill/>
        </p:spPr>
        <p:txBody>
          <a:bodyPr wrap="square" rtlCol="0">
            <a:spAutoFit/>
          </a:bodyPr>
          <a:lstStyle/>
          <a:p>
            <a:r>
              <a:rPr lang="en-GB" sz="2400" b="1">
                <a:solidFill>
                  <a:schemeClr val="tx1"/>
                </a:solidFill>
                <a:latin typeface="+mn-lt"/>
              </a:rPr>
              <a:t>THE PROCESS</a:t>
            </a:r>
          </a:p>
        </p:txBody>
      </p:sp>
      <p:sp>
        <p:nvSpPr>
          <p:cNvPr id="46" name="TextBox 45"/>
          <p:cNvSpPr txBox="1"/>
          <p:nvPr/>
        </p:nvSpPr>
        <p:spPr>
          <a:xfrm rot="484968">
            <a:off x="3913920" y="5238501"/>
            <a:ext cx="3206549" cy="461665"/>
          </a:xfrm>
          <a:prstGeom prst="rect">
            <a:avLst/>
          </a:prstGeom>
          <a:noFill/>
        </p:spPr>
        <p:txBody>
          <a:bodyPr wrap="square" rtlCol="0">
            <a:spAutoFit/>
          </a:bodyPr>
          <a:lstStyle/>
          <a:p>
            <a:r>
              <a:rPr lang="en-GB" sz="2400" b="1">
                <a:solidFill>
                  <a:srgbClr val="002060"/>
                </a:solidFill>
                <a:latin typeface="+mn-lt"/>
              </a:rPr>
              <a:t>SPACED RETRIEVAL</a:t>
            </a:r>
          </a:p>
        </p:txBody>
      </p:sp>
      <p:sp>
        <p:nvSpPr>
          <p:cNvPr id="47" name="TextBox 46"/>
          <p:cNvSpPr txBox="1"/>
          <p:nvPr/>
        </p:nvSpPr>
        <p:spPr>
          <a:xfrm rot="406049">
            <a:off x="4411936" y="4196125"/>
            <a:ext cx="2274461" cy="400110"/>
          </a:xfrm>
          <a:prstGeom prst="rect">
            <a:avLst/>
          </a:prstGeom>
          <a:noFill/>
        </p:spPr>
        <p:txBody>
          <a:bodyPr wrap="square" rtlCol="0">
            <a:spAutoFit/>
          </a:bodyPr>
          <a:lstStyle/>
          <a:p>
            <a:r>
              <a:rPr lang="en-GB" sz="2000" b="1">
                <a:solidFill>
                  <a:srgbClr val="002060"/>
                </a:solidFill>
                <a:latin typeface="+mn-lt"/>
              </a:rPr>
              <a:t>ROLLING RECALL</a:t>
            </a:r>
          </a:p>
        </p:txBody>
      </p:sp>
      <p:sp>
        <p:nvSpPr>
          <p:cNvPr id="48" name="TextBox 47"/>
          <p:cNvSpPr txBox="1"/>
          <p:nvPr/>
        </p:nvSpPr>
        <p:spPr>
          <a:xfrm rot="416738">
            <a:off x="4905504" y="2996719"/>
            <a:ext cx="1300614" cy="646331"/>
          </a:xfrm>
          <a:prstGeom prst="rect">
            <a:avLst/>
          </a:prstGeom>
          <a:noFill/>
        </p:spPr>
        <p:txBody>
          <a:bodyPr wrap="square" rtlCol="0">
            <a:spAutoFit/>
          </a:bodyPr>
          <a:lstStyle/>
          <a:p>
            <a:pPr algn="ctr"/>
            <a:r>
              <a:rPr lang="en-GB" b="1">
                <a:solidFill>
                  <a:srgbClr val="002060"/>
                </a:solidFill>
                <a:latin typeface="+mn-lt"/>
              </a:rPr>
              <a:t>CHECK POINT</a:t>
            </a:r>
          </a:p>
        </p:txBody>
      </p:sp>
      <p:sp>
        <p:nvSpPr>
          <p:cNvPr id="49" name="TextBox 48"/>
          <p:cNvSpPr txBox="1"/>
          <p:nvPr/>
        </p:nvSpPr>
        <p:spPr>
          <a:xfrm rot="416738">
            <a:off x="5338623" y="2234559"/>
            <a:ext cx="702504" cy="369332"/>
          </a:xfrm>
          <a:prstGeom prst="rect">
            <a:avLst/>
          </a:prstGeom>
          <a:noFill/>
        </p:spPr>
        <p:txBody>
          <a:bodyPr wrap="square" rtlCol="0">
            <a:spAutoFit/>
          </a:bodyPr>
          <a:lstStyle/>
          <a:p>
            <a:pPr algn="ctr"/>
            <a:r>
              <a:rPr lang="en-GB" b="1">
                <a:solidFill>
                  <a:srgbClr val="002060"/>
                </a:solidFill>
                <a:latin typeface="+mn-lt"/>
              </a:rPr>
              <a:t>KAP</a:t>
            </a:r>
          </a:p>
        </p:txBody>
      </p:sp>
      <p:sp>
        <p:nvSpPr>
          <p:cNvPr id="52" name="Rectangle 51"/>
          <p:cNvSpPr/>
          <p:nvPr/>
        </p:nvSpPr>
        <p:spPr>
          <a:xfrm>
            <a:off x="0" y="6339146"/>
            <a:ext cx="12192000" cy="518854"/>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Chevron 52"/>
          <p:cNvSpPr/>
          <p:nvPr/>
        </p:nvSpPr>
        <p:spPr>
          <a:xfrm>
            <a:off x="2592980" y="6339146"/>
            <a:ext cx="6579896" cy="521686"/>
          </a:xfrm>
          <a:prstGeom prst="chevron">
            <a:avLst/>
          </a:prstGeom>
          <a:solidFill>
            <a:schemeClr val="accent5">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ALT ASSESSMENT PYRAMID</a:t>
            </a:r>
            <a:endParaRPr lang="en-GB" sz="1600" b="0">
              <a:solidFill>
                <a:schemeClr val="bg1"/>
              </a:solidFill>
            </a:endParaRPr>
          </a:p>
        </p:txBody>
      </p:sp>
      <p:pic>
        <p:nvPicPr>
          <p:cNvPr id="54" name="Picture 53"/>
          <p:cNvPicPr>
            <a:picLocks noChangeAspect="1"/>
          </p:cNvPicPr>
          <p:nvPr/>
        </p:nvPicPr>
        <p:blipFill rotWithShape="1">
          <a:blip r:embed="rId3" cstate="print">
            <a:extLst>
              <a:ext uri="{28A0092B-C50C-407E-A947-70E740481C1C}">
                <a14:useLocalDpi xmlns:a14="http://schemas.microsoft.com/office/drawing/2010/main" val="0"/>
              </a:ext>
            </a:extLst>
          </a:blip>
          <a:srcRect t="1" r="59982" b="-5988"/>
          <a:stretch/>
        </p:blipFill>
        <p:spPr>
          <a:xfrm>
            <a:off x="11645153" y="6420114"/>
            <a:ext cx="487873" cy="429535"/>
          </a:xfrm>
          <a:prstGeom prst="rect">
            <a:avLst/>
          </a:prstGeom>
        </p:spPr>
      </p:pic>
    </p:spTree>
    <p:extLst>
      <p:ext uri="{BB962C8B-B14F-4D97-AF65-F5344CB8AC3E}">
        <p14:creationId xmlns:p14="http://schemas.microsoft.com/office/powerpoint/2010/main" val="38929791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ALT Assessment Pyramid">
    <p:spTree>
      <p:nvGrpSpPr>
        <p:cNvPr id="1" name=""/>
        <p:cNvGrpSpPr/>
        <p:nvPr/>
      </p:nvGrpSpPr>
      <p:grpSpPr>
        <a:xfrm>
          <a:off x="0" y="0"/>
          <a:ext cx="0" cy="0"/>
          <a:chOff x="0" y="0"/>
          <a:chExt cx="0" cy="0"/>
        </a:xfrm>
      </p:grpSpPr>
      <p:sp>
        <p:nvSpPr>
          <p:cNvPr id="119" name="Freeform 83"/>
          <p:cNvSpPr>
            <a:spLocks/>
          </p:cNvSpPr>
          <p:nvPr/>
        </p:nvSpPr>
        <p:spPr bwMode="auto">
          <a:xfrm>
            <a:off x="5826125" y="1484313"/>
            <a:ext cx="628650" cy="1268413"/>
          </a:xfrm>
          <a:custGeom>
            <a:avLst/>
            <a:gdLst>
              <a:gd name="T0" fmla="*/ 0 w 190"/>
              <a:gd name="T1" fmla="*/ 0 h 384"/>
              <a:gd name="T2" fmla="*/ 190 w 190"/>
              <a:gd name="T3" fmla="*/ 323 h 384"/>
              <a:gd name="T4" fmla="*/ 87 w 190"/>
              <a:gd name="T5" fmla="*/ 384 h 384"/>
            </a:gdLst>
            <a:ahLst/>
            <a:cxnLst>
              <a:cxn ang="0">
                <a:pos x="T0" y="T1"/>
              </a:cxn>
              <a:cxn ang="0">
                <a:pos x="T2" y="T3"/>
              </a:cxn>
              <a:cxn ang="0">
                <a:pos x="T4" y="T5"/>
              </a:cxn>
            </a:cxnLst>
            <a:rect l="0" t="0" r="r" b="b"/>
            <a:pathLst>
              <a:path w="190" h="384">
                <a:moveTo>
                  <a:pt x="0" y="0"/>
                </a:moveTo>
                <a:cubicBezTo>
                  <a:pt x="0" y="0"/>
                  <a:pt x="83" y="141"/>
                  <a:pt x="190" y="323"/>
                </a:cubicBezTo>
                <a:cubicBezTo>
                  <a:pt x="87" y="384"/>
                  <a:pt x="87" y="384"/>
                  <a:pt x="87" y="384"/>
                </a:cubicBezTo>
              </a:path>
            </a:pathLst>
          </a:custGeom>
          <a:solidFill>
            <a:srgbClr val="204F76"/>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5" name="Freeform 79"/>
          <p:cNvSpPr>
            <a:spLocks/>
          </p:cNvSpPr>
          <p:nvPr/>
        </p:nvSpPr>
        <p:spPr bwMode="auto">
          <a:xfrm>
            <a:off x="5218113" y="1476375"/>
            <a:ext cx="885825" cy="1276350"/>
          </a:xfrm>
          <a:custGeom>
            <a:avLst/>
            <a:gdLst>
              <a:gd name="T0" fmla="*/ 268 w 268"/>
              <a:gd name="T1" fmla="*/ 386 h 386"/>
              <a:gd name="T2" fmla="*/ 184 w 268"/>
              <a:gd name="T3" fmla="*/ 2 h 386"/>
              <a:gd name="T4" fmla="*/ 0 w 268"/>
              <a:gd name="T5" fmla="*/ 361 h 386"/>
              <a:gd name="T6" fmla="*/ 268 w 268"/>
              <a:gd name="T7" fmla="*/ 386 h 386"/>
            </a:gdLst>
            <a:ahLst/>
            <a:cxnLst>
              <a:cxn ang="0">
                <a:pos x="T0" y="T1"/>
              </a:cxn>
              <a:cxn ang="0">
                <a:pos x="T2" y="T3"/>
              </a:cxn>
              <a:cxn ang="0">
                <a:pos x="T4" y="T5"/>
              </a:cxn>
              <a:cxn ang="0">
                <a:pos x="T6" y="T7"/>
              </a:cxn>
            </a:cxnLst>
            <a:rect l="0" t="0" r="r" b="b"/>
            <a:pathLst>
              <a:path w="268" h="386">
                <a:moveTo>
                  <a:pt x="268" y="386"/>
                </a:moveTo>
                <a:cubicBezTo>
                  <a:pt x="220" y="168"/>
                  <a:pt x="184" y="2"/>
                  <a:pt x="184" y="2"/>
                </a:cubicBezTo>
                <a:cubicBezTo>
                  <a:pt x="186" y="0"/>
                  <a:pt x="105" y="158"/>
                  <a:pt x="0" y="361"/>
                </a:cubicBezTo>
                <a:lnTo>
                  <a:pt x="268" y="386"/>
                </a:lnTo>
                <a:close/>
              </a:path>
            </a:pathLst>
          </a:custGeom>
          <a:solidFill>
            <a:srgbClr val="3584C5"/>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20" name="Freeform 84"/>
          <p:cNvSpPr>
            <a:spLocks/>
          </p:cNvSpPr>
          <p:nvPr/>
        </p:nvSpPr>
        <p:spPr bwMode="auto">
          <a:xfrm>
            <a:off x="6162675" y="2746375"/>
            <a:ext cx="830263" cy="1057275"/>
          </a:xfrm>
          <a:custGeom>
            <a:avLst/>
            <a:gdLst>
              <a:gd name="T0" fmla="*/ 0 w 251"/>
              <a:gd name="T1" fmla="*/ 66 h 320"/>
              <a:gd name="T2" fmla="*/ 123 w 251"/>
              <a:gd name="T3" fmla="*/ 0 h 320"/>
              <a:gd name="T4" fmla="*/ 251 w 251"/>
              <a:gd name="T5" fmla="*/ 218 h 320"/>
              <a:gd name="T6" fmla="*/ 51 w 251"/>
              <a:gd name="T7" fmla="*/ 320 h 320"/>
            </a:gdLst>
            <a:ahLst/>
            <a:cxnLst>
              <a:cxn ang="0">
                <a:pos x="T0" y="T1"/>
              </a:cxn>
              <a:cxn ang="0">
                <a:pos x="T2" y="T3"/>
              </a:cxn>
              <a:cxn ang="0">
                <a:pos x="T4" y="T5"/>
              </a:cxn>
              <a:cxn ang="0">
                <a:pos x="T6" y="T7"/>
              </a:cxn>
            </a:cxnLst>
            <a:rect l="0" t="0" r="r" b="b"/>
            <a:pathLst>
              <a:path w="251" h="320">
                <a:moveTo>
                  <a:pt x="0" y="66"/>
                </a:moveTo>
                <a:cubicBezTo>
                  <a:pt x="123" y="0"/>
                  <a:pt x="123" y="0"/>
                  <a:pt x="123" y="0"/>
                </a:cubicBezTo>
                <a:cubicBezTo>
                  <a:pt x="164" y="70"/>
                  <a:pt x="208" y="144"/>
                  <a:pt x="251" y="218"/>
                </a:cubicBezTo>
                <a:cubicBezTo>
                  <a:pt x="51" y="320"/>
                  <a:pt x="51" y="320"/>
                  <a:pt x="51" y="320"/>
                </a:cubicBezTo>
              </a:path>
            </a:pathLst>
          </a:custGeom>
          <a:solidFill>
            <a:srgbClr val="AA5A12"/>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8" name="Freeform 82"/>
          <p:cNvSpPr>
            <a:spLocks/>
          </p:cNvSpPr>
          <p:nvPr/>
        </p:nvSpPr>
        <p:spPr bwMode="auto">
          <a:xfrm>
            <a:off x="4711700" y="2838450"/>
            <a:ext cx="1620838" cy="965200"/>
          </a:xfrm>
          <a:custGeom>
            <a:avLst/>
            <a:gdLst>
              <a:gd name="T0" fmla="*/ 0 w 490"/>
              <a:gd name="T1" fmla="*/ 244 h 292"/>
              <a:gd name="T2" fmla="*/ 126 w 490"/>
              <a:gd name="T3" fmla="*/ 0 h 292"/>
              <a:gd name="T4" fmla="*/ 434 w 490"/>
              <a:gd name="T5" fmla="*/ 35 h 292"/>
              <a:gd name="T6" fmla="*/ 490 w 490"/>
              <a:gd name="T7" fmla="*/ 292 h 292"/>
              <a:gd name="T8" fmla="*/ 0 w 490"/>
              <a:gd name="T9" fmla="*/ 244 h 292"/>
            </a:gdLst>
            <a:ahLst/>
            <a:cxnLst>
              <a:cxn ang="0">
                <a:pos x="T0" y="T1"/>
              </a:cxn>
              <a:cxn ang="0">
                <a:pos x="T2" y="T3"/>
              </a:cxn>
              <a:cxn ang="0">
                <a:pos x="T4" y="T5"/>
              </a:cxn>
              <a:cxn ang="0">
                <a:pos x="T6" y="T7"/>
              </a:cxn>
              <a:cxn ang="0">
                <a:pos x="T8" y="T9"/>
              </a:cxn>
            </a:cxnLst>
            <a:rect l="0" t="0" r="r" b="b"/>
            <a:pathLst>
              <a:path w="490" h="292">
                <a:moveTo>
                  <a:pt x="0" y="244"/>
                </a:moveTo>
                <a:cubicBezTo>
                  <a:pt x="43" y="161"/>
                  <a:pt x="86" y="78"/>
                  <a:pt x="126" y="0"/>
                </a:cubicBezTo>
                <a:cubicBezTo>
                  <a:pt x="434" y="35"/>
                  <a:pt x="434" y="35"/>
                  <a:pt x="434" y="35"/>
                </a:cubicBezTo>
                <a:cubicBezTo>
                  <a:pt x="452" y="117"/>
                  <a:pt x="471" y="205"/>
                  <a:pt x="490" y="292"/>
                </a:cubicBezTo>
                <a:lnTo>
                  <a:pt x="0" y="244"/>
                </a:lnTo>
                <a:close/>
              </a:path>
            </a:pathLst>
          </a:custGeom>
          <a:solidFill>
            <a:srgbClr val="E88126"/>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7" name="Freeform 81"/>
          <p:cNvSpPr>
            <a:spLocks/>
          </p:cNvSpPr>
          <p:nvPr/>
        </p:nvSpPr>
        <p:spPr bwMode="auto">
          <a:xfrm>
            <a:off x="4203700" y="3836988"/>
            <a:ext cx="2370138" cy="1063625"/>
          </a:xfrm>
          <a:custGeom>
            <a:avLst/>
            <a:gdLst>
              <a:gd name="T0" fmla="*/ 0 w 717"/>
              <a:gd name="T1" fmla="*/ 237 h 322"/>
              <a:gd name="T2" fmla="*/ 124 w 717"/>
              <a:gd name="T3" fmla="*/ 0 h 322"/>
              <a:gd name="T4" fmla="*/ 658 w 717"/>
              <a:gd name="T5" fmla="*/ 53 h 322"/>
              <a:gd name="T6" fmla="*/ 717 w 717"/>
              <a:gd name="T7" fmla="*/ 322 h 322"/>
              <a:gd name="T8" fmla="*/ 0 w 717"/>
              <a:gd name="T9" fmla="*/ 237 h 322"/>
            </a:gdLst>
            <a:ahLst/>
            <a:cxnLst>
              <a:cxn ang="0">
                <a:pos x="T0" y="T1"/>
              </a:cxn>
              <a:cxn ang="0">
                <a:pos x="T2" y="T3"/>
              </a:cxn>
              <a:cxn ang="0">
                <a:pos x="T4" y="T5"/>
              </a:cxn>
              <a:cxn ang="0">
                <a:pos x="T6" y="T7"/>
              </a:cxn>
              <a:cxn ang="0">
                <a:pos x="T8" y="T9"/>
              </a:cxn>
            </a:cxnLst>
            <a:rect l="0" t="0" r="r" b="b"/>
            <a:pathLst>
              <a:path w="717" h="322">
                <a:moveTo>
                  <a:pt x="0" y="237"/>
                </a:moveTo>
                <a:cubicBezTo>
                  <a:pt x="38" y="164"/>
                  <a:pt x="81" y="83"/>
                  <a:pt x="124" y="0"/>
                </a:cubicBezTo>
                <a:cubicBezTo>
                  <a:pt x="658" y="53"/>
                  <a:pt x="658" y="53"/>
                  <a:pt x="658" y="53"/>
                </a:cubicBezTo>
                <a:cubicBezTo>
                  <a:pt x="679" y="147"/>
                  <a:pt x="699" y="239"/>
                  <a:pt x="717" y="322"/>
                </a:cubicBezTo>
                <a:lnTo>
                  <a:pt x="0" y="237"/>
                </a:lnTo>
                <a:close/>
              </a:path>
            </a:pathLst>
          </a:custGeom>
          <a:solidFill>
            <a:srgbClr val="DCB50E"/>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121" name="Freeform 85"/>
          <p:cNvSpPr>
            <a:spLocks/>
          </p:cNvSpPr>
          <p:nvPr/>
        </p:nvSpPr>
        <p:spPr bwMode="auto">
          <a:xfrm>
            <a:off x="6378575" y="3641725"/>
            <a:ext cx="1109663" cy="1258888"/>
          </a:xfrm>
          <a:custGeom>
            <a:avLst/>
            <a:gdLst>
              <a:gd name="T0" fmla="*/ 0 w 336"/>
              <a:gd name="T1" fmla="*/ 112 h 381"/>
              <a:gd name="T2" fmla="*/ 218 w 336"/>
              <a:gd name="T3" fmla="*/ 0 h 381"/>
              <a:gd name="T4" fmla="*/ 336 w 336"/>
              <a:gd name="T5" fmla="*/ 202 h 381"/>
              <a:gd name="T6" fmla="*/ 59 w 336"/>
              <a:gd name="T7" fmla="*/ 381 h 381"/>
            </a:gdLst>
            <a:ahLst/>
            <a:cxnLst>
              <a:cxn ang="0">
                <a:pos x="T0" y="T1"/>
              </a:cxn>
              <a:cxn ang="0">
                <a:pos x="T2" y="T3"/>
              </a:cxn>
              <a:cxn ang="0">
                <a:pos x="T4" y="T5"/>
              </a:cxn>
              <a:cxn ang="0">
                <a:pos x="T6" y="T7"/>
              </a:cxn>
            </a:cxnLst>
            <a:rect l="0" t="0" r="r" b="b"/>
            <a:pathLst>
              <a:path w="336" h="381">
                <a:moveTo>
                  <a:pt x="0" y="112"/>
                </a:moveTo>
                <a:cubicBezTo>
                  <a:pt x="218" y="0"/>
                  <a:pt x="218" y="0"/>
                  <a:pt x="218" y="0"/>
                </a:cubicBezTo>
                <a:cubicBezTo>
                  <a:pt x="260" y="71"/>
                  <a:pt x="300" y="140"/>
                  <a:pt x="336" y="202"/>
                </a:cubicBezTo>
                <a:cubicBezTo>
                  <a:pt x="59" y="381"/>
                  <a:pt x="59" y="381"/>
                  <a:pt x="59" y="381"/>
                </a:cubicBezTo>
              </a:path>
            </a:pathLst>
          </a:custGeom>
          <a:solidFill>
            <a:srgbClr val="A2850A"/>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6" name="Freeform 80"/>
          <p:cNvSpPr>
            <a:spLocks/>
          </p:cNvSpPr>
          <p:nvPr/>
        </p:nvSpPr>
        <p:spPr bwMode="auto">
          <a:xfrm>
            <a:off x="3671888" y="4864100"/>
            <a:ext cx="3155950" cy="1200150"/>
          </a:xfrm>
          <a:custGeom>
            <a:avLst/>
            <a:gdLst>
              <a:gd name="T0" fmla="*/ 123 w 955"/>
              <a:gd name="T1" fmla="*/ 0 h 363"/>
              <a:gd name="T2" fmla="*/ 0 w 955"/>
              <a:gd name="T3" fmla="*/ 234 h 363"/>
              <a:gd name="T4" fmla="*/ 955 w 955"/>
              <a:gd name="T5" fmla="*/ 363 h 363"/>
              <a:gd name="T6" fmla="*/ 894 w 955"/>
              <a:gd name="T7" fmla="*/ 84 h 363"/>
              <a:gd name="T8" fmla="*/ 123 w 955"/>
              <a:gd name="T9" fmla="*/ 0 h 363"/>
            </a:gdLst>
            <a:ahLst/>
            <a:cxnLst>
              <a:cxn ang="0">
                <a:pos x="T0" y="T1"/>
              </a:cxn>
              <a:cxn ang="0">
                <a:pos x="T2" y="T3"/>
              </a:cxn>
              <a:cxn ang="0">
                <a:pos x="T4" y="T5"/>
              </a:cxn>
              <a:cxn ang="0">
                <a:pos x="T6" y="T7"/>
              </a:cxn>
              <a:cxn ang="0">
                <a:pos x="T8" y="T9"/>
              </a:cxn>
            </a:cxnLst>
            <a:rect l="0" t="0" r="r" b="b"/>
            <a:pathLst>
              <a:path w="955" h="363">
                <a:moveTo>
                  <a:pt x="123" y="0"/>
                </a:moveTo>
                <a:cubicBezTo>
                  <a:pt x="50" y="138"/>
                  <a:pt x="0" y="234"/>
                  <a:pt x="0" y="234"/>
                </a:cubicBezTo>
                <a:cubicBezTo>
                  <a:pt x="955" y="363"/>
                  <a:pt x="955" y="363"/>
                  <a:pt x="955" y="363"/>
                </a:cubicBezTo>
                <a:cubicBezTo>
                  <a:pt x="955" y="363"/>
                  <a:pt x="930" y="248"/>
                  <a:pt x="894" y="84"/>
                </a:cubicBezTo>
                <a:lnTo>
                  <a:pt x="123" y="0"/>
                </a:lnTo>
                <a:close/>
              </a:path>
            </a:pathLst>
          </a:custGeom>
          <a:solidFill>
            <a:srgbClr val="C9AED2"/>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122" name="Freeform 86"/>
          <p:cNvSpPr>
            <a:spLocks/>
          </p:cNvSpPr>
          <p:nvPr/>
        </p:nvSpPr>
        <p:spPr bwMode="auto">
          <a:xfrm>
            <a:off x="6632575" y="4516438"/>
            <a:ext cx="1358900" cy="1547813"/>
          </a:xfrm>
          <a:custGeom>
            <a:avLst/>
            <a:gdLst>
              <a:gd name="T0" fmla="*/ 64 w 411"/>
              <a:gd name="T1" fmla="*/ 468 h 468"/>
              <a:gd name="T2" fmla="*/ 410 w 411"/>
              <a:gd name="T3" fmla="*/ 195 h 468"/>
              <a:gd name="T4" fmla="*/ 297 w 411"/>
              <a:gd name="T5" fmla="*/ 0 h 468"/>
              <a:gd name="T6" fmla="*/ 0 w 411"/>
              <a:gd name="T7" fmla="*/ 197 h 468"/>
            </a:gdLst>
            <a:ahLst/>
            <a:cxnLst>
              <a:cxn ang="0">
                <a:pos x="T0" y="T1"/>
              </a:cxn>
              <a:cxn ang="0">
                <a:pos x="T2" y="T3"/>
              </a:cxn>
              <a:cxn ang="0">
                <a:pos x="T4" y="T5"/>
              </a:cxn>
              <a:cxn ang="0">
                <a:pos x="T6" y="T7"/>
              </a:cxn>
            </a:cxnLst>
            <a:rect l="0" t="0" r="r" b="b"/>
            <a:pathLst>
              <a:path w="411" h="468">
                <a:moveTo>
                  <a:pt x="64" y="468"/>
                </a:moveTo>
                <a:cubicBezTo>
                  <a:pt x="64" y="468"/>
                  <a:pt x="406" y="195"/>
                  <a:pt x="410" y="195"/>
                </a:cubicBezTo>
                <a:cubicBezTo>
                  <a:pt x="411" y="195"/>
                  <a:pt x="365" y="116"/>
                  <a:pt x="297" y="0"/>
                </a:cubicBezTo>
                <a:cubicBezTo>
                  <a:pt x="0" y="197"/>
                  <a:pt x="0" y="197"/>
                  <a:pt x="0" y="197"/>
                </a:cubicBezTo>
              </a:path>
            </a:pathLst>
          </a:custGeom>
          <a:solidFill>
            <a:srgbClr val="9259A3"/>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7" name="TextBox 16"/>
          <p:cNvSpPr txBox="1"/>
          <p:nvPr/>
        </p:nvSpPr>
        <p:spPr>
          <a:xfrm rot="19391665">
            <a:off x="6631544" y="4831812"/>
            <a:ext cx="1188292" cy="707886"/>
          </a:xfrm>
          <a:prstGeom prst="rect">
            <a:avLst/>
          </a:prstGeom>
          <a:noFill/>
        </p:spPr>
        <p:txBody>
          <a:bodyPr wrap="square" rtlCol="0">
            <a:spAutoFit/>
          </a:bodyPr>
          <a:lstStyle/>
          <a:p>
            <a:pPr algn="ctr"/>
            <a:r>
              <a:rPr lang="en-GB" sz="2000" b="0">
                <a:solidFill>
                  <a:schemeClr val="bg1"/>
                </a:solidFill>
                <a:effectLst/>
                <a:latin typeface="+mn-lt"/>
              </a:rPr>
              <a:t>Every lesson</a:t>
            </a:r>
          </a:p>
        </p:txBody>
      </p:sp>
      <p:sp>
        <p:nvSpPr>
          <p:cNvPr id="18" name="TextBox 17"/>
          <p:cNvSpPr txBox="1"/>
          <p:nvPr/>
        </p:nvSpPr>
        <p:spPr>
          <a:xfrm rot="19817353">
            <a:off x="6409188" y="3770973"/>
            <a:ext cx="957786" cy="830997"/>
          </a:xfrm>
          <a:prstGeom prst="rect">
            <a:avLst/>
          </a:prstGeom>
          <a:noFill/>
        </p:spPr>
        <p:txBody>
          <a:bodyPr wrap="square" rtlCol="0">
            <a:spAutoFit/>
          </a:bodyPr>
          <a:lstStyle/>
          <a:p>
            <a:pPr algn="ctr"/>
            <a:r>
              <a:rPr lang="en-GB" sz="1600" b="0">
                <a:solidFill>
                  <a:schemeClr val="bg1"/>
                </a:solidFill>
                <a:effectLst/>
                <a:latin typeface="+mn-lt"/>
              </a:rPr>
              <a:t>Every few weeks</a:t>
            </a:r>
          </a:p>
        </p:txBody>
      </p:sp>
      <p:sp>
        <p:nvSpPr>
          <p:cNvPr id="19" name="TextBox 18"/>
          <p:cNvSpPr txBox="1"/>
          <p:nvPr/>
        </p:nvSpPr>
        <p:spPr>
          <a:xfrm rot="19932370">
            <a:off x="6180859" y="2870892"/>
            <a:ext cx="698718" cy="738664"/>
          </a:xfrm>
          <a:prstGeom prst="rect">
            <a:avLst/>
          </a:prstGeom>
          <a:noFill/>
        </p:spPr>
        <p:txBody>
          <a:bodyPr wrap="square" rtlCol="0">
            <a:spAutoFit/>
          </a:bodyPr>
          <a:lstStyle/>
          <a:p>
            <a:pPr algn="ctr"/>
            <a:r>
              <a:rPr lang="en-GB" sz="1400" b="0">
                <a:solidFill>
                  <a:schemeClr val="bg1"/>
                </a:solidFill>
                <a:effectLst/>
                <a:latin typeface="+mn-lt"/>
              </a:rPr>
              <a:t>One per unit</a:t>
            </a:r>
          </a:p>
        </p:txBody>
      </p:sp>
      <p:sp>
        <p:nvSpPr>
          <p:cNvPr id="20" name="TextBox 19"/>
          <p:cNvSpPr txBox="1"/>
          <p:nvPr/>
        </p:nvSpPr>
        <p:spPr>
          <a:xfrm>
            <a:off x="1046410" y="4387455"/>
            <a:ext cx="2577853" cy="584775"/>
          </a:xfrm>
          <a:prstGeom prst="rect">
            <a:avLst/>
          </a:prstGeom>
          <a:noFill/>
        </p:spPr>
        <p:txBody>
          <a:bodyPr wrap="square" rtlCol="0">
            <a:spAutoFit/>
          </a:bodyPr>
          <a:lstStyle/>
          <a:p>
            <a:pPr algn="ctr"/>
            <a:r>
              <a:rPr lang="en-GB" sz="1600">
                <a:solidFill>
                  <a:schemeClr val="tx1"/>
                </a:solidFill>
                <a:latin typeface="+mn-lt"/>
              </a:rPr>
              <a:t>Recent and long term selected for interleaving</a:t>
            </a:r>
          </a:p>
        </p:txBody>
      </p:sp>
      <p:sp>
        <p:nvSpPr>
          <p:cNvPr id="21" name="TextBox 20"/>
          <p:cNvSpPr txBox="1"/>
          <p:nvPr/>
        </p:nvSpPr>
        <p:spPr>
          <a:xfrm>
            <a:off x="997375" y="3386514"/>
            <a:ext cx="3172103" cy="584775"/>
          </a:xfrm>
          <a:prstGeom prst="rect">
            <a:avLst/>
          </a:prstGeom>
          <a:noFill/>
        </p:spPr>
        <p:txBody>
          <a:bodyPr wrap="square" rtlCol="0">
            <a:spAutoFit/>
          </a:bodyPr>
          <a:lstStyle/>
          <a:p>
            <a:pPr algn="ctr"/>
            <a:r>
              <a:rPr lang="en-GB" sz="1600">
                <a:solidFill>
                  <a:schemeClr val="tx1"/>
                </a:solidFill>
                <a:latin typeface="+mn-lt"/>
              </a:rPr>
              <a:t>From the Knowledge Organiser – self studied homework</a:t>
            </a:r>
          </a:p>
        </p:txBody>
      </p:sp>
      <p:sp>
        <p:nvSpPr>
          <p:cNvPr id="22" name="TextBox 21"/>
          <p:cNvSpPr txBox="1"/>
          <p:nvPr/>
        </p:nvSpPr>
        <p:spPr>
          <a:xfrm>
            <a:off x="1376417" y="2369783"/>
            <a:ext cx="3552159" cy="584775"/>
          </a:xfrm>
          <a:prstGeom prst="rect">
            <a:avLst/>
          </a:prstGeom>
          <a:noFill/>
        </p:spPr>
        <p:txBody>
          <a:bodyPr wrap="square" rtlCol="0">
            <a:spAutoFit/>
          </a:bodyPr>
          <a:lstStyle/>
          <a:p>
            <a:pPr algn="ctr"/>
            <a:r>
              <a:rPr lang="en-GB" sz="1600">
                <a:solidFill>
                  <a:schemeClr val="tx1"/>
                </a:solidFill>
                <a:latin typeface="+mn-lt"/>
              </a:rPr>
              <a:t>Key learning from the current unit</a:t>
            </a:r>
          </a:p>
          <a:p>
            <a:pPr algn="ctr"/>
            <a:r>
              <a:rPr lang="en-GB" sz="1600">
                <a:solidFill>
                  <a:schemeClr val="tx1"/>
                </a:solidFill>
                <a:latin typeface="+mn-lt"/>
              </a:rPr>
              <a:t> - specific revision homework</a:t>
            </a:r>
          </a:p>
        </p:txBody>
      </p:sp>
      <p:sp>
        <p:nvSpPr>
          <p:cNvPr id="23" name="TextBox 22"/>
          <p:cNvSpPr txBox="1"/>
          <p:nvPr/>
        </p:nvSpPr>
        <p:spPr>
          <a:xfrm>
            <a:off x="1119265" y="1474672"/>
            <a:ext cx="4340242" cy="584775"/>
          </a:xfrm>
          <a:prstGeom prst="rect">
            <a:avLst/>
          </a:prstGeom>
          <a:noFill/>
        </p:spPr>
        <p:txBody>
          <a:bodyPr wrap="square" rtlCol="0">
            <a:spAutoFit/>
          </a:bodyPr>
          <a:lstStyle/>
          <a:p>
            <a:pPr algn="ctr"/>
            <a:r>
              <a:rPr lang="en-GB" sz="1600">
                <a:solidFill>
                  <a:schemeClr val="tx1"/>
                </a:solidFill>
                <a:latin typeface="+mn-lt"/>
              </a:rPr>
              <a:t>Key Assessment Point - Interleaved knowledge from the full course of study</a:t>
            </a:r>
          </a:p>
        </p:txBody>
      </p:sp>
      <p:sp>
        <p:nvSpPr>
          <p:cNvPr id="24" name="TextBox 23"/>
          <p:cNvSpPr txBox="1"/>
          <p:nvPr/>
        </p:nvSpPr>
        <p:spPr>
          <a:xfrm>
            <a:off x="8127736" y="3942809"/>
            <a:ext cx="2490922" cy="584775"/>
          </a:xfrm>
          <a:prstGeom prst="rect">
            <a:avLst/>
          </a:prstGeom>
          <a:noFill/>
        </p:spPr>
        <p:txBody>
          <a:bodyPr wrap="square" rtlCol="0">
            <a:spAutoFit/>
          </a:bodyPr>
          <a:lstStyle/>
          <a:p>
            <a:pPr algn="ctr"/>
            <a:r>
              <a:rPr lang="en-GB" sz="1600">
                <a:solidFill>
                  <a:schemeClr val="tx1"/>
                </a:solidFill>
                <a:latin typeface="+mn-lt"/>
              </a:rPr>
              <a:t>Self marked – no stakes</a:t>
            </a:r>
          </a:p>
          <a:p>
            <a:pPr algn="ctr"/>
            <a:r>
              <a:rPr lang="en-GB" sz="1600">
                <a:solidFill>
                  <a:schemeClr val="tx1"/>
                </a:solidFill>
                <a:latin typeface="+mn-lt"/>
              </a:rPr>
              <a:t>silent &amp; individual</a:t>
            </a:r>
          </a:p>
        </p:txBody>
      </p:sp>
      <p:sp>
        <p:nvSpPr>
          <p:cNvPr id="25" name="TextBox 24"/>
          <p:cNvSpPr txBox="1"/>
          <p:nvPr/>
        </p:nvSpPr>
        <p:spPr>
          <a:xfrm>
            <a:off x="7707159" y="3146480"/>
            <a:ext cx="2695681" cy="584775"/>
          </a:xfrm>
          <a:prstGeom prst="rect">
            <a:avLst/>
          </a:prstGeom>
          <a:noFill/>
        </p:spPr>
        <p:txBody>
          <a:bodyPr wrap="square" rtlCol="0">
            <a:spAutoFit/>
          </a:bodyPr>
          <a:lstStyle/>
          <a:p>
            <a:pPr algn="ctr"/>
            <a:r>
              <a:rPr lang="en-GB" sz="1600">
                <a:solidFill>
                  <a:schemeClr val="tx1"/>
                </a:solidFill>
                <a:latin typeface="+mn-lt"/>
              </a:rPr>
              <a:t>Peer marked – low stakes</a:t>
            </a:r>
            <a:br>
              <a:rPr lang="en-GB" sz="1600">
                <a:solidFill>
                  <a:schemeClr val="tx1"/>
                </a:solidFill>
                <a:latin typeface="+mn-lt"/>
              </a:rPr>
            </a:br>
            <a:r>
              <a:rPr lang="en-GB" sz="1600">
                <a:solidFill>
                  <a:schemeClr val="tx1"/>
                </a:solidFill>
                <a:latin typeface="+mn-lt"/>
              </a:rPr>
              <a:t> – whole class feedback</a:t>
            </a:r>
          </a:p>
        </p:txBody>
      </p:sp>
      <p:sp>
        <p:nvSpPr>
          <p:cNvPr id="26" name="TextBox 25"/>
          <p:cNvSpPr txBox="1"/>
          <p:nvPr/>
        </p:nvSpPr>
        <p:spPr>
          <a:xfrm>
            <a:off x="6917278" y="2320707"/>
            <a:ext cx="3901274" cy="584775"/>
          </a:xfrm>
          <a:prstGeom prst="rect">
            <a:avLst/>
          </a:prstGeom>
          <a:noFill/>
        </p:spPr>
        <p:txBody>
          <a:bodyPr wrap="square" rtlCol="0">
            <a:spAutoFit/>
          </a:bodyPr>
          <a:lstStyle/>
          <a:p>
            <a:pPr algn="ctr"/>
            <a:r>
              <a:rPr lang="en-GB" sz="1600">
                <a:solidFill>
                  <a:schemeClr val="tx1"/>
                </a:solidFill>
                <a:latin typeface="+mn-lt"/>
              </a:rPr>
              <a:t>Teacher marked – medium stakes personalised formative feedback</a:t>
            </a:r>
          </a:p>
        </p:txBody>
      </p:sp>
      <p:sp>
        <p:nvSpPr>
          <p:cNvPr id="27" name="TextBox 26"/>
          <p:cNvSpPr txBox="1"/>
          <p:nvPr/>
        </p:nvSpPr>
        <p:spPr>
          <a:xfrm>
            <a:off x="6487364" y="1413764"/>
            <a:ext cx="4688905" cy="584775"/>
          </a:xfrm>
          <a:prstGeom prst="rect">
            <a:avLst/>
          </a:prstGeom>
          <a:noFill/>
        </p:spPr>
        <p:txBody>
          <a:bodyPr wrap="square" rtlCol="0">
            <a:spAutoFit/>
          </a:bodyPr>
          <a:lstStyle/>
          <a:p>
            <a:pPr algn="ctr"/>
            <a:r>
              <a:rPr lang="en-GB" sz="1600">
                <a:solidFill>
                  <a:schemeClr val="tx1"/>
                </a:solidFill>
                <a:latin typeface="+mn-lt"/>
              </a:rPr>
              <a:t>Teacher marked &amp; moderated – high stakes summative mark informs reports</a:t>
            </a:r>
          </a:p>
        </p:txBody>
      </p:sp>
      <p:cxnSp>
        <p:nvCxnSpPr>
          <p:cNvPr id="28" name="Straight Connector 27"/>
          <p:cNvCxnSpPr/>
          <p:nvPr/>
        </p:nvCxnSpPr>
        <p:spPr>
          <a:xfrm flipV="1">
            <a:off x="1581912" y="2060433"/>
            <a:ext cx="3433976"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9" name="Straight Connector 28"/>
          <p:cNvCxnSpPr/>
          <p:nvPr/>
        </p:nvCxnSpPr>
        <p:spPr>
          <a:xfrm>
            <a:off x="5023218" y="2077032"/>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0" name="Straight Connector 29"/>
          <p:cNvCxnSpPr/>
          <p:nvPr/>
        </p:nvCxnSpPr>
        <p:spPr>
          <a:xfrm flipV="1">
            <a:off x="1856232" y="2948097"/>
            <a:ext cx="2577706"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1" name="Straight Connector 30"/>
          <p:cNvCxnSpPr/>
          <p:nvPr/>
        </p:nvCxnSpPr>
        <p:spPr>
          <a:xfrm>
            <a:off x="4494973" y="2964696"/>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2" name="Straight Connector 31"/>
          <p:cNvCxnSpPr/>
          <p:nvPr/>
        </p:nvCxnSpPr>
        <p:spPr>
          <a:xfrm>
            <a:off x="1376417" y="3971289"/>
            <a:ext cx="2613371"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3" name="Straight Connector 32"/>
          <p:cNvCxnSpPr/>
          <p:nvPr/>
        </p:nvCxnSpPr>
        <p:spPr>
          <a:xfrm>
            <a:off x="4026043" y="3989873"/>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4" name="Straight Connector 33"/>
          <p:cNvCxnSpPr/>
          <p:nvPr/>
        </p:nvCxnSpPr>
        <p:spPr>
          <a:xfrm flipV="1">
            <a:off x="1102221" y="4972491"/>
            <a:ext cx="2355432"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5" name="Straight Connector 34"/>
          <p:cNvCxnSpPr/>
          <p:nvPr/>
        </p:nvCxnSpPr>
        <p:spPr>
          <a:xfrm>
            <a:off x="3503937" y="4989090"/>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6" name="Straight Connector 35"/>
          <p:cNvCxnSpPr/>
          <p:nvPr/>
        </p:nvCxnSpPr>
        <p:spPr>
          <a:xfrm flipH="1">
            <a:off x="8191117" y="4559789"/>
            <a:ext cx="2484000"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7" name="Straight Connector 36"/>
          <p:cNvCxnSpPr/>
          <p:nvPr/>
        </p:nvCxnSpPr>
        <p:spPr>
          <a:xfrm flipH="1">
            <a:off x="7864762" y="4576388"/>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8" name="Straight Connector 37"/>
          <p:cNvCxnSpPr/>
          <p:nvPr/>
        </p:nvCxnSpPr>
        <p:spPr>
          <a:xfrm flipH="1">
            <a:off x="7692895" y="3740513"/>
            <a:ext cx="2700000"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9" name="Straight Connector 38"/>
          <p:cNvCxnSpPr/>
          <p:nvPr/>
        </p:nvCxnSpPr>
        <p:spPr>
          <a:xfrm flipH="1">
            <a:off x="7366539" y="3757112"/>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0" name="Straight Connector 39"/>
          <p:cNvCxnSpPr/>
          <p:nvPr/>
        </p:nvCxnSpPr>
        <p:spPr>
          <a:xfrm flipH="1">
            <a:off x="7205574" y="2905482"/>
            <a:ext cx="3187321" cy="1187"/>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1" name="Straight Connector 40"/>
          <p:cNvCxnSpPr/>
          <p:nvPr/>
        </p:nvCxnSpPr>
        <p:spPr>
          <a:xfrm flipH="1">
            <a:off x="6879219" y="2923268"/>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2" name="Straight Connector 41"/>
          <p:cNvCxnSpPr/>
          <p:nvPr/>
        </p:nvCxnSpPr>
        <p:spPr>
          <a:xfrm flipH="1">
            <a:off x="6691141" y="2006776"/>
            <a:ext cx="3863904"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3" name="Straight Connector 42"/>
          <p:cNvCxnSpPr/>
          <p:nvPr/>
        </p:nvCxnSpPr>
        <p:spPr>
          <a:xfrm flipH="1">
            <a:off x="6364785" y="2023375"/>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4" name="TextBox 43"/>
          <p:cNvSpPr txBox="1"/>
          <p:nvPr/>
        </p:nvSpPr>
        <p:spPr>
          <a:xfrm>
            <a:off x="2281076" y="794100"/>
            <a:ext cx="2804094" cy="461665"/>
          </a:xfrm>
          <a:prstGeom prst="rect">
            <a:avLst/>
          </a:prstGeom>
          <a:noFill/>
        </p:spPr>
        <p:txBody>
          <a:bodyPr wrap="square" rtlCol="0">
            <a:spAutoFit/>
          </a:bodyPr>
          <a:lstStyle/>
          <a:p>
            <a:r>
              <a:rPr lang="en-GB" sz="2400" b="1">
                <a:solidFill>
                  <a:schemeClr val="tx1"/>
                </a:solidFill>
                <a:latin typeface="+mn-lt"/>
              </a:rPr>
              <a:t>THE KNOWLEDGE</a:t>
            </a:r>
          </a:p>
        </p:txBody>
      </p:sp>
      <p:sp>
        <p:nvSpPr>
          <p:cNvPr id="45" name="TextBox 44"/>
          <p:cNvSpPr txBox="1"/>
          <p:nvPr/>
        </p:nvSpPr>
        <p:spPr>
          <a:xfrm>
            <a:off x="7257870" y="800300"/>
            <a:ext cx="2233602" cy="461665"/>
          </a:xfrm>
          <a:prstGeom prst="rect">
            <a:avLst/>
          </a:prstGeom>
          <a:noFill/>
        </p:spPr>
        <p:txBody>
          <a:bodyPr wrap="square" rtlCol="0">
            <a:spAutoFit/>
          </a:bodyPr>
          <a:lstStyle/>
          <a:p>
            <a:r>
              <a:rPr lang="en-GB" sz="2400" b="1">
                <a:solidFill>
                  <a:schemeClr val="tx1"/>
                </a:solidFill>
                <a:latin typeface="+mn-lt"/>
              </a:rPr>
              <a:t>THE PROCESS</a:t>
            </a:r>
          </a:p>
        </p:txBody>
      </p:sp>
      <p:sp>
        <p:nvSpPr>
          <p:cNvPr id="46" name="TextBox 45"/>
          <p:cNvSpPr txBox="1"/>
          <p:nvPr/>
        </p:nvSpPr>
        <p:spPr>
          <a:xfrm rot="484968">
            <a:off x="3913920" y="5238501"/>
            <a:ext cx="3206549" cy="461665"/>
          </a:xfrm>
          <a:prstGeom prst="rect">
            <a:avLst/>
          </a:prstGeom>
          <a:noFill/>
        </p:spPr>
        <p:txBody>
          <a:bodyPr wrap="square" rtlCol="0">
            <a:spAutoFit/>
          </a:bodyPr>
          <a:lstStyle/>
          <a:p>
            <a:r>
              <a:rPr lang="en-GB" sz="2400" b="1">
                <a:solidFill>
                  <a:schemeClr val="tx1"/>
                </a:solidFill>
                <a:latin typeface="+mn-lt"/>
              </a:rPr>
              <a:t>SPACED RETRIEVAL</a:t>
            </a:r>
          </a:p>
        </p:txBody>
      </p:sp>
      <p:sp>
        <p:nvSpPr>
          <p:cNvPr id="47" name="TextBox 46"/>
          <p:cNvSpPr txBox="1"/>
          <p:nvPr/>
        </p:nvSpPr>
        <p:spPr>
          <a:xfrm rot="406049">
            <a:off x="4411936" y="4196125"/>
            <a:ext cx="2274461" cy="400110"/>
          </a:xfrm>
          <a:prstGeom prst="rect">
            <a:avLst/>
          </a:prstGeom>
          <a:noFill/>
        </p:spPr>
        <p:txBody>
          <a:bodyPr wrap="square" rtlCol="0">
            <a:spAutoFit/>
          </a:bodyPr>
          <a:lstStyle/>
          <a:p>
            <a:r>
              <a:rPr lang="en-GB" sz="2000" b="1">
                <a:solidFill>
                  <a:schemeClr val="tx1"/>
                </a:solidFill>
                <a:latin typeface="+mn-lt"/>
              </a:rPr>
              <a:t>ROLLING RECALL</a:t>
            </a:r>
          </a:p>
        </p:txBody>
      </p:sp>
      <p:sp>
        <p:nvSpPr>
          <p:cNvPr id="48" name="TextBox 47"/>
          <p:cNvSpPr txBox="1"/>
          <p:nvPr/>
        </p:nvSpPr>
        <p:spPr>
          <a:xfrm rot="416738">
            <a:off x="4905504" y="2996719"/>
            <a:ext cx="1300614" cy="646331"/>
          </a:xfrm>
          <a:prstGeom prst="rect">
            <a:avLst/>
          </a:prstGeom>
          <a:noFill/>
        </p:spPr>
        <p:txBody>
          <a:bodyPr wrap="square" rtlCol="0">
            <a:spAutoFit/>
          </a:bodyPr>
          <a:lstStyle/>
          <a:p>
            <a:pPr algn="ctr"/>
            <a:r>
              <a:rPr lang="en-GB" b="1">
                <a:solidFill>
                  <a:srgbClr val="002060"/>
                </a:solidFill>
                <a:latin typeface="+mn-lt"/>
              </a:rPr>
              <a:t>CHECK POINT</a:t>
            </a:r>
          </a:p>
        </p:txBody>
      </p:sp>
      <p:sp>
        <p:nvSpPr>
          <p:cNvPr id="49" name="TextBox 48"/>
          <p:cNvSpPr txBox="1"/>
          <p:nvPr/>
        </p:nvSpPr>
        <p:spPr>
          <a:xfrm rot="416738">
            <a:off x="5338623" y="2234559"/>
            <a:ext cx="702504" cy="369332"/>
          </a:xfrm>
          <a:prstGeom prst="rect">
            <a:avLst/>
          </a:prstGeom>
          <a:noFill/>
        </p:spPr>
        <p:txBody>
          <a:bodyPr wrap="square" rtlCol="0">
            <a:spAutoFit/>
          </a:bodyPr>
          <a:lstStyle/>
          <a:p>
            <a:pPr algn="ctr"/>
            <a:r>
              <a:rPr lang="en-GB" b="1">
                <a:solidFill>
                  <a:schemeClr val="tx1"/>
                </a:solidFill>
                <a:latin typeface="+mn-lt"/>
              </a:rPr>
              <a:t>KAP</a:t>
            </a:r>
          </a:p>
        </p:txBody>
      </p:sp>
      <p:sp>
        <p:nvSpPr>
          <p:cNvPr id="52" name="Rectangle 51"/>
          <p:cNvSpPr/>
          <p:nvPr/>
        </p:nvSpPr>
        <p:spPr>
          <a:xfrm>
            <a:off x="0" y="6339146"/>
            <a:ext cx="12192000" cy="518854"/>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Chevron 52"/>
          <p:cNvSpPr/>
          <p:nvPr/>
        </p:nvSpPr>
        <p:spPr>
          <a:xfrm>
            <a:off x="2592980" y="6339146"/>
            <a:ext cx="6579896" cy="521686"/>
          </a:xfrm>
          <a:prstGeom prst="chevron">
            <a:avLst/>
          </a:prstGeom>
          <a:solidFill>
            <a:schemeClr val="accent5">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ALT ASSESSMENT PYRAMID</a:t>
            </a:r>
            <a:endParaRPr lang="en-GB" sz="1600" b="0">
              <a:solidFill>
                <a:schemeClr val="bg1"/>
              </a:solidFill>
            </a:endParaRPr>
          </a:p>
        </p:txBody>
      </p:sp>
      <p:pic>
        <p:nvPicPr>
          <p:cNvPr id="54" name="Picture 53"/>
          <p:cNvPicPr>
            <a:picLocks noChangeAspect="1"/>
          </p:cNvPicPr>
          <p:nvPr/>
        </p:nvPicPr>
        <p:blipFill rotWithShape="1">
          <a:blip r:embed="rId2" cstate="print">
            <a:extLst>
              <a:ext uri="{28A0092B-C50C-407E-A947-70E740481C1C}">
                <a14:useLocalDpi xmlns:a14="http://schemas.microsoft.com/office/drawing/2010/main" val="0"/>
              </a:ext>
            </a:extLst>
          </a:blip>
          <a:srcRect t="1" r="59982" b="-5988"/>
          <a:stretch/>
        </p:blipFill>
        <p:spPr>
          <a:xfrm>
            <a:off x="11645153" y="6420114"/>
            <a:ext cx="487873" cy="429535"/>
          </a:xfrm>
          <a:prstGeom prst="rect">
            <a:avLst/>
          </a:prstGeom>
        </p:spPr>
      </p:pic>
      <p:sp>
        <p:nvSpPr>
          <p:cNvPr id="3" name="AutoShape 3"/>
          <p:cNvSpPr>
            <a:spLocks noChangeAspect="1" noChangeArrowheads="1" noTextEdit="1"/>
          </p:cNvSpPr>
          <p:nvPr/>
        </p:nvSpPr>
        <p:spPr bwMode="auto">
          <a:xfrm>
            <a:off x="3651250" y="1466850"/>
            <a:ext cx="4352925" cy="46101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Freeform 5"/>
          <p:cNvSpPr>
            <a:spLocks/>
          </p:cNvSpPr>
          <p:nvPr/>
        </p:nvSpPr>
        <p:spPr bwMode="auto">
          <a:xfrm>
            <a:off x="5194300" y="2814638"/>
            <a:ext cx="39688" cy="42863"/>
          </a:xfrm>
          <a:custGeom>
            <a:avLst/>
            <a:gdLst>
              <a:gd name="T0" fmla="*/ 0 w 12"/>
              <a:gd name="T1" fmla="*/ 0 h 13"/>
              <a:gd name="T2" fmla="*/ 12 w 12"/>
              <a:gd name="T3" fmla="*/ 13 h 13"/>
            </a:gdLst>
            <a:ahLst/>
            <a:cxnLst>
              <a:cxn ang="0">
                <a:pos x="T0" y="T1"/>
              </a:cxn>
              <a:cxn ang="0">
                <a:pos x="T2" y="T3"/>
              </a:cxn>
            </a:cxnLst>
            <a:rect l="0" t="0" r="r" b="b"/>
            <a:pathLst>
              <a:path w="12" h="13">
                <a:moveTo>
                  <a:pt x="0" y="0"/>
                </a:moveTo>
                <a:cubicBezTo>
                  <a:pt x="4" y="4"/>
                  <a:pt x="8" y="9"/>
                  <a:pt x="12" y="13"/>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 name="Freeform 6"/>
          <p:cNvSpPr>
            <a:spLocks/>
          </p:cNvSpPr>
          <p:nvPr/>
        </p:nvSpPr>
        <p:spPr bwMode="auto">
          <a:xfrm>
            <a:off x="5273675" y="2789238"/>
            <a:ext cx="79375" cy="79375"/>
          </a:xfrm>
          <a:custGeom>
            <a:avLst/>
            <a:gdLst>
              <a:gd name="T0" fmla="*/ 0 w 24"/>
              <a:gd name="T1" fmla="*/ 0 h 24"/>
              <a:gd name="T2" fmla="*/ 24 w 24"/>
              <a:gd name="T3" fmla="*/ 24 h 24"/>
            </a:gdLst>
            <a:ahLst/>
            <a:cxnLst>
              <a:cxn ang="0">
                <a:pos x="T0" y="T1"/>
              </a:cxn>
              <a:cxn ang="0">
                <a:pos x="T2" y="T3"/>
              </a:cxn>
            </a:cxnLst>
            <a:rect l="0" t="0" r="r" b="b"/>
            <a:pathLst>
              <a:path w="24" h="24">
                <a:moveTo>
                  <a:pt x="0" y="0"/>
                </a:moveTo>
                <a:cubicBezTo>
                  <a:pt x="8" y="8"/>
                  <a:pt x="16" y="16"/>
                  <a:pt x="24" y="24"/>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6" name="Freeform 7"/>
          <p:cNvSpPr>
            <a:spLocks/>
          </p:cNvSpPr>
          <p:nvPr/>
        </p:nvSpPr>
        <p:spPr bwMode="auto">
          <a:xfrm>
            <a:off x="5349875" y="2759075"/>
            <a:ext cx="128588" cy="128588"/>
          </a:xfrm>
          <a:custGeom>
            <a:avLst/>
            <a:gdLst>
              <a:gd name="T0" fmla="*/ 0 w 39"/>
              <a:gd name="T1" fmla="*/ 0 h 39"/>
              <a:gd name="T2" fmla="*/ 39 w 39"/>
              <a:gd name="T3" fmla="*/ 39 h 39"/>
            </a:gdLst>
            <a:ahLst/>
            <a:cxnLst>
              <a:cxn ang="0">
                <a:pos x="T0" y="T1"/>
              </a:cxn>
              <a:cxn ang="0">
                <a:pos x="T2" y="T3"/>
              </a:cxn>
            </a:cxnLst>
            <a:rect l="0" t="0" r="r" b="b"/>
            <a:pathLst>
              <a:path w="39" h="39">
                <a:moveTo>
                  <a:pt x="0" y="0"/>
                </a:moveTo>
                <a:cubicBezTo>
                  <a:pt x="12" y="13"/>
                  <a:pt x="25" y="26"/>
                  <a:pt x="39" y="39"/>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 name="Freeform 8"/>
          <p:cNvSpPr>
            <a:spLocks/>
          </p:cNvSpPr>
          <p:nvPr/>
        </p:nvSpPr>
        <p:spPr bwMode="auto">
          <a:xfrm>
            <a:off x="5426075" y="2732088"/>
            <a:ext cx="168275" cy="169863"/>
          </a:xfrm>
          <a:custGeom>
            <a:avLst/>
            <a:gdLst>
              <a:gd name="T0" fmla="*/ 0 w 51"/>
              <a:gd name="T1" fmla="*/ 0 h 51"/>
              <a:gd name="T2" fmla="*/ 51 w 51"/>
              <a:gd name="T3" fmla="*/ 51 h 51"/>
            </a:gdLst>
            <a:ahLst/>
            <a:cxnLst>
              <a:cxn ang="0">
                <a:pos x="T0" y="T1"/>
              </a:cxn>
              <a:cxn ang="0">
                <a:pos x="T2" y="T3"/>
              </a:cxn>
            </a:cxnLst>
            <a:rect l="0" t="0" r="r" b="b"/>
            <a:pathLst>
              <a:path w="51" h="51">
                <a:moveTo>
                  <a:pt x="0" y="0"/>
                </a:moveTo>
                <a:cubicBezTo>
                  <a:pt x="16" y="16"/>
                  <a:pt x="34" y="33"/>
                  <a:pt x="51" y="51"/>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 name="Freeform 9"/>
          <p:cNvSpPr>
            <a:spLocks/>
          </p:cNvSpPr>
          <p:nvPr/>
        </p:nvSpPr>
        <p:spPr bwMode="auto">
          <a:xfrm>
            <a:off x="5502275" y="2703513"/>
            <a:ext cx="207963" cy="207963"/>
          </a:xfrm>
          <a:custGeom>
            <a:avLst/>
            <a:gdLst>
              <a:gd name="T0" fmla="*/ 0 w 63"/>
              <a:gd name="T1" fmla="*/ 0 h 63"/>
              <a:gd name="T2" fmla="*/ 63 w 63"/>
              <a:gd name="T3" fmla="*/ 63 h 63"/>
            </a:gdLst>
            <a:ahLst/>
            <a:cxnLst>
              <a:cxn ang="0">
                <a:pos x="T0" y="T1"/>
              </a:cxn>
              <a:cxn ang="0">
                <a:pos x="T2" y="T3"/>
              </a:cxn>
            </a:cxnLst>
            <a:rect l="0" t="0" r="r" b="b"/>
            <a:pathLst>
              <a:path w="63" h="63">
                <a:moveTo>
                  <a:pt x="0" y="0"/>
                </a:moveTo>
                <a:cubicBezTo>
                  <a:pt x="20" y="20"/>
                  <a:pt x="42" y="42"/>
                  <a:pt x="63" y="63"/>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 name="Freeform 10"/>
          <p:cNvSpPr>
            <a:spLocks/>
          </p:cNvSpPr>
          <p:nvPr/>
        </p:nvSpPr>
        <p:spPr bwMode="auto">
          <a:xfrm>
            <a:off x="5618163" y="2713038"/>
            <a:ext cx="217488" cy="217488"/>
          </a:xfrm>
          <a:custGeom>
            <a:avLst/>
            <a:gdLst>
              <a:gd name="T0" fmla="*/ 0 w 66"/>
              <a:gd name="T1" fmla="*/ 0 h 66"/>
              <a:gd name="T2" fmla="*/ 66 w 66"/>
              <a:gd name="T3" fmla="*/ 66 h 66"/>
            </a:gdLst>
            <a:ahLst/>
            <a:cxnLst>
              <a:cxn ang="0">
                <a:pos x="T0" y="T1"/>
              </a:cxn>
              <a:cxn ang="0">
                <a:pos x="T2" y="T3"/>
              </a:cxn>
            </a:cxnLst>
            <a:rect l="0" t="0" r="r" b="b"/>
            <a:pathLst>
              <a:path w="66" h="66">
                <a:moveTo>
                  <a:pt x="0" y="0"/>
                </a:moveTo>
                <a:cubicBezTo>
                  <a:pt x="22" y="22"/>
                  <a:pt x="45" y="45"/>
                  <a:pt x="66" y="66"/>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0" name="Freeform 11"/>
          <p:cNvSpPr>
            <a:spLocks/>
          </p:cNvSpPr>
          <p:nvPr/>
        </p:nvSpPr>
        <p:spPr bwMode="auto">
          <a:xfrm>
            <a:off x="5737225" y="2725738"/>
            <a:ext cx="214313" cy="214313"/>
          </a:xfrm>
          <a:custGeom>
            <a:avLst/>
            <a:gdLst>
              <a:gd name="T0" fmla="*/ 0 w 65"/>
              <a:gd name="T1" fmla="*/ 0 h 65"/>
              <a:gd name="T2" fmla="*/ 65 w 65"/>
              <a:gd name="T3" fmla="*/ 65 h 65"/>
            </a:gdLst>
            <a:ahLst/>
            <a:cxnLst>
              <a:cxn ang="0">
                <a:pos x="T0" y="T1"/>
              </a:cxn>
              <a:cxn ang="0">
                <a:pos x="T2" y="T3"/>
              </a:cxn>
            </a:cxnLst>
            <a:rect l="0" t="0" r="r" b="b"/>
            <a:pathLst>
              <a:path w="65" h="65">
                <a:moveTo>
                  <a:pt x="0" y="0"/>
                </a:moveTo>
                <a:cubicBezTo>
                  <a:pt x="22" y="22"/>
                  <a:pt x="45" y="45"/>
                  <a:pt x="65" y="65"/>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 name="Freeform 12"/>
          <p:cNvSpPr>
            <a:spLocks/>
          </p:cNvSpPr>
          <p:nvPr/>
        </p:nvSpPr>
        <p:spPr bwMode="auto">
          <a:xfrm>
            <a:off x="5845175" y="2728913"/>
            <a:ext cx="212725" cy="211138"/>
          </a:xfrm>
          <a:custGeom>
            <a:avLst/>
            <a:gdLst>
              <a:gd name="T0" fmla="*/ 0 w 64"/>
              <a:gd name="T1" fmla="*/ 0 h 64"/>
              <a:gd name="T2" fmla="*/ 64 w 64"/>
              <a:gd name="T3" fmla="*/ 64 h 64"/>
            </a:gdLst>
            <a:ahLst/>
            <a:cxnLst>
              <a:cxn ang="0">
                <a:pos x="T0" y="T1"/>
              </a:cxn>
              <a:cxn ang="0">
                <a:pos x="T2" y="T3"/>
              </a:cxn>
            </a:cxnLst>
            <a:rect l="0" t="0" r="r" b="b"/>
            <a:pathLst>
              <a:path w="64" h="64">
                <a:moveTo>
                  <a:pt x="0" y="0"/>
                </a:moveTo>
                <a:cubicBezTo>
                  <a:pt x="23" y="23"/>
                  <a:pt x="45" y="45"/>
                  <a:pt x="64" y="64"/>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2" name="Freeform 13"/>
          <p:cNvSpPr>
            <a:spLocks/>
          </p:cNvSpPr>
          <p:nvPr/>
        </p:nvSpPr>
        <p:spPr bwMode="auto">
          <a:xfrm>
            <a:off x="5969000" y="2749550"/>
            <a:ext cx="204788" cy="204788"/>
          </a:xfrm>
          <a:custGeom>
            <a:avLst/>
            <a:gdLst>
              <a:gd name="T0" fmla="*/ 0 w 62"/>
              <a:gd name="T1" fmla="*/ 0 h 62"/>
              <a:gd name="T2" fmla="*/ 62 w 62"/>
              <a:gd name="T3" fmla="*/ 62 h 62"/>
            </a:gdLst>
            <a:ahLst/>
            <a:cxnLst>
              <a:cxn ang="0">
                <a:pos x="T0" y="T1"/>
              </a:cxn>
              <a:cxn ang="0">
                <a:pos x="T2" y="T3"/>
              </a:cxn>
            </a:cxnLst>
            <a:rect l="0" t="0" r="r" b="b"/>
            <a:pathLst>
              <a:path w="62" h="62">
                <a:moveTo>
                  <a:pt x="0" y="0"/>
                </a:moveTo>
                <a:cubicBezTo>
                  <a:pt x="24" y="23"/>
                  <a:pt x="46" y="45"/>
                  <a:pt x="62" y="62"/>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 name="Freeform 14"/>
          <p:cNvSpPr>
            <a:spLocks/>
          </p:cNvSpPr>
          <p:nvPr/>
        </p:nvSpPr>
        <p:spPr bwMode="auto">
          <a:xfrm>
            <a:off x="6086475" y="2762250"/>
            <a:ext cx="166688" cy="165100"/>
          </a:xfrm>
          <a:custGeom>
            <a:avLst/>
            <a:gdLst>
              <a:gd name="T0" fmla="*/ 0 w 50"/>
              <a:gd name="T1" fmla="*/ 0 h 50"/>
              <a:gd name="T2" fmla="*/ 50 w 50"/>
              <a:gd name="T3" fmla="*/ 50 h 50"/>
            </a:gdLst>
            <a:ahLst/>
            <a:cxnLst>
              <a:cxn ang="0">
                <a:pos x="T0" y="T1"/>
              </a:cxn>
              <a:cxn ang="0">
                <a:pos x="T2" y="T3"/>
              </a:cxn>
            </a:cxnLst>
            <a:rect l="0" t="0" r="r" b="b"/>
            <a:pathLst>
              <a:path w="50" h="50">
                <a:moveTo>
                  <a:pt x="0" y="0"/>
                </a:moveTo>
                <a:cubicBezTo>
                  <a:pt x="19" y="19"/>
                  <a:pt x="37" y="36"/>
                  <a:pt x="50" y="50"/>
                </a:cubicBezTo>
              </a:path>
            </a:pathLst>
          </a:custGeom>
          <a:no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5" name="Freeform 15"/>
          <p:cNvSpPr>
            <a:spLocks/>
          </p:cNvSpPr>
          <p:nvPr/>
        </p:nvSpPr>
        <p:spPr bwMode="auto">
          <a:xfrm>
            <a:off x="6159500" y="2728913"/>
            <a:ext cx="168275" cy="168275"/>
          </a:xfrm>
          <a:custGeom>
            <a:avLst/>
            <a:gdLst>
              <a:gd name="T0" fmla="*/ 0 w 51"/>
              <a:gd name="T1" fmla="*/ 0 h 51"/>
              <a:gd name="T2" fmla="*/ 51 w 51"/>
              <a:gd name="T3" fmla="*/ 51 h 51"/>
            </a:gdLst>
            <a:ahLst/>
            <a:cxnLst>
              <a:cxn ang="0">
                <a:pos x="T0" y="T1"/>
              </a:cxn>
              <a:cxn ang="0">
                <a:pos x="T2" y="T3"/>
              </a:cxn>
            </a:cxnLst>
            <a:rect l="0" t="0" r="r" b="b"/>
            <a:pathLst>
              <a:path w="51" h="51">
                <a:moveTo>
                  <a:pt x="0" y="0"/>
                </a:moveTo>
                <a:cubicBezTo>
                  <a:pt x="21" y="20"/>
                  <a:pt x="39" y="38"/>
                  <a:pt x="51" y="51"/>
                </a:cubicBezTo>
              </a:path>
            </a:pathLst>
          </a:custGeom>
          <a:solidFill>
            <a:srgbClr val="F4D75A"/>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6" name="Freeform 16"/>
          <p:cNvSpPr>
            <a:spLocks/>
          </p:cNvSpPr>
          <p:nvPr/>
        </p:nvSpPr>
        <p:spPr bwMode="auto">
          <a:xfrm>
            <a:off x="6269038" y="2732088"/>
            <a:ext cx="112713" cy="112713"/>
          </a:xfrm>
          <a:custGeom>
            <a:avLst/>
            <a:gdLst>
              <a:gd name="T0" fmla="*/ 0 w 34"/>
              <a:gd name="T1" fmla="*/ 0 h 34"/>
              <a:gd name="T2" fmla="*/ 34 w 34"/>
              <a:gd name="T3" fmla="*/ 34 h 34"/>
            </a:gdLst>
            <a:ahLst/>
            <a:cxnLst>
              <a:cxn ang="0">
                <a:pos x="T0" y="T1"/>
              </a:cxn>
              <a:cxn ang="0">
                <a:pos x="T2" y="T3"/>
              </a:cxn>
            </a:cxnLst>
            <a:rect l="0" t="0" r="r" b="b"/>
            <a:pathLst>
              <a:path w="34" h="34">
                <a:moveTo>
                  <a:pt x="0" y="0"/>
                </a:moveTo>
                <a:cubicBezTo>
                  <a:pt x="13" y="13"/>
                  <a:pt x="25" y="25"/>
                  <a:pt x="34" y="34"/>
                </a:cubicBezTo>
              </a:path>
            </a:pathLst>
          </a:custGeom>
          <a:solidFill>
            <a:srgbClr val="F4D75A"/>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0" name="Freeform 17"/>
          <p:cNvSpPr>
            <a:spLocks/>
          </p:cNvSpPr>
          <p:nvPr/>
        </p:nvSpPr>
        <p:spPr bwMode="auto">
          <a:xfrm>
            <a:off x="6381750" y="2740025"/>
            <a:ext cx="73025" cy="71438"/>
          </a:xfrm>
          <a:custGeom>
            <a:avLst/>
            <a:gdLst>
              <a:gd name="T0" fmla="*/ 0 w 22"/>
              <a:gd name="T1" fmla="*/ 0 h 22"/>
              <a:gd name="T2" fmla="*/ 22 w 22"/>
              <a:gd name="T3" fmla="*/ 22 h 22"/>
            </a:gdLst>
            <a:ahLst/>
            <a:cxnLst>
              <a:cxn ang="0">
                <a:pos x="T0" y="T1"/>
              </a:cxn>
              <a:cxn ang="0">
                <a:pos x="T2" y="T3"/>
              </a:cxn>
            </a:cxnLst>
            <a:rect l="0" t="0" r="r" b="b"/>
            <a:pathLst>
              <a:path w="22" h="22">
                <a:moveTo>
                  <a:pt x="0" y="0"/>
                </a:moveTo>
                <a:cubicBezTo>
                  <a:pt x="9" y="9"/>
                  <a:pt x="16" y="16"/>
                  <a:pt x="22" y="22"/>
                </a:cubicBezTo>
              </a:path>
            </a:pathLst>
          </a:custGeom>
          <a:noFill/>
          <a:ln w="11113"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 name="Freeform 18"/>
          <p:cNvSpPr>
            <a:spLocks/>
          </p:cNvSpPr>
          <p:nvPr/>
        </p:nvSpPr>
        <p:spPr bwMode="auto">
          <a:xfrm>
            <a:off x="6489700" y="2743200"/>
            <a:ext cx="26988" cy="25400"/>
          </a:xfrm>
          <a:custGeom>
            <a:avLst/>
            <a:gdLst>
              <a:gd name="T0" fmla="*/ 0 w 8"/>
              <a:gd name="T1" fmla="*/ 0 h 8"/>
              <a:gd name="T2" fmla="*/ 8 w 8"/>
              <a:gd name="T3" fmla="*/ 8 h 8"/>
            </a:gdLst>
            <a:ahLst/>
            <a:cxnLst>
              <a:cxn ang="0">
                <a:pos x="T0" y="T1"/>
              </a:cxn>
              <a:cxn ang="0">
                <a:pos x="T2" y="T3"/>
              </a:cxn>
            </a:cxnLst>
            <a:rect l="0" t="0" r="r" b="b"/>
            <a:pathLst>
              <a:path w="8" h="8">
                <a:moveTo>
                  <a:pt x="0" y="0"/>
                </a:moveTo>
                <a:cubicBezTo>
                  <a:pt x="3" y="3"/>
                  <a:pt x="6" y="6"/>
                  <a:pt x="8" y="8"/>
                </a:cubicBezTo>
              </a:path>
            </a:pathLst>
          </a:custGeom>
          <a:solidFill>
            <a:srgbClr val="E88126"/>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5" name="Freeform 19"/>
          <p:cNvSpPr>
            <a:spLocks/>
          </p:cNvSpPr>
          <p:nvPr/>
        </p:nvSpPr>
        <p:spPr bwMode="auto">
          <a:xfrm>
            <a:off x="4672013" y="3794125"/>
            <a:ext cx="53975" cy="52388"/>
          </a:xfrm>
          <a:custGeom>
            <a:avLst/>
            <a:gdLst>
              <a:gd name="T0" fmla="*/ 0 w 16"/>
              <a:gd name="T1" fmla="*/ 0 h 16"/>
              <a:gd name="T2" fmla="*/ 16 w 16"/>
              <a:gd name="T3" fmla="*/ 16 h 16"/>
            </a:gdLst>
            <a:ahLst/>
            <a:cxnLst>
              <a:cxn ang="0">
                <a:pos x="T0" y="T1"/>
              </a:cxn>
              <a:cxn ang="0">
                <a:pos x="T2" y="T3"/>
              </a:cxn>
            </a:cxnLst>
            <a:rect l="0" t="0" r="r" b="b"/>
            <a:pathLst>
              <a:path w="16" h="16">
                <a:moveTo>
                  <a:pt x="0" y="0"/>
                </a:moveTo>
                <a:cubicBezTo>
                  <a:pt x="4" y="5"/>
                  <a:pt x="10" y="10"/>
                  <a:pt x="16" y="1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56" name="Freeform 20"/>
          <p:cNvSpPr>
            <a:spLocks/>
          </p:cNvSpPr>
          <p:nvPr/>
        </p:nvSpPr>
        <p:spPr bwMode="auto">
          <a:xfrm>
            <a:off x="4751388" y="3770313"/>
            <a:ext cx="82550" cy="82550"/>
          </a:xfrm>
          <a:custGeom>
            <a:avLst/>
            <a:gdLst>
              <a:gd name="T0" fmla="*/ 0 w 25"/>
              <a:gd name="T1" fmla="*/ 0 h 25"/>
              <a:gd name="T2" fmla="*/ 25 w 25"/>
              <a:gd name="T3" fmla="*/ 25 h 25"/>
            </a:gdLst>
            <a:ahLst/>
            <a:cxnLst>
              <a:cxn ang="0">
                <a:pos x="T0" y="T1"/>
              </a:cxn>
              <a:cxn ang="0">
                <a:pos x="T2" y="T3"/>
              </a:cxn>
            </a:cxnLst>
            <a:rect l="0" t="0" r="r" b="b"/>
            <a:pathLst>
              <a:path w="25" h="25">
                <a:moveTo>
                  <a:pt x="0" y="0"/>
                </a:moveTo>
                <a:cubicBezTo>
                  <a:pt x="7" y="7"/>
                  <a:pt x="16" y="16"/>
                  <a:pt x="25" y="2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57" name="Freeform 21"/>
          <p:cNvSpPr>
            <a:spLocks/>
          </p:cNvSpPr>
          <p:nvPr/>
        </p:nvSpPr>
        <p:spPr bwMode="auto">
          <a:xfrm>
            <a:off x="4830763" y="3743325"/>
            <a:ext cx="112713" cy="112713"/>
          </a:xfrm>
          <a:custGeom>
            <a:avLst/>
            <a:gdLst>
              <a:gd name="T0" fmla="*/ 0 w 34"/>
              <a:gd name="T1" fmla="*/ 0 h 34"/>
              <a:gd name="T2" fmla="*/ 34 w 34"/>
              <a:gd name="T3" fmla="*/ 34 h 34"/>
            </a:gdLst>
            <a:ahLst/>
            <a:cxnLst>
              <a:cxn ang="0">
                <a:pos x="T0" y="T1"/>
              </a:cxn>
              <a:cxn ang="0">
                <a:pos x="T2" y="T3"/>
              </a:cxn>
            </a:cxnLst>
            <a:rect l="0" t="0" r="r" b="b"/>
            <a:pathLst>
              <a:path w="34" h="34">
                <a:moveTo>
                  <a:pt x="0" y="0"/>
                </a:moveTo>
                <a:cubicBezTo>
                  <a:pt x="9" y="9"/>
                  <a:pt x="21" y="21"/>
                  <a:pt x="34" y="34"/>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58" name="Freeform 22"/>
          <p:cNvSpPr>
            <a:spLocks/>
          </p:cNvSpPr>
          <p:nvPr/>
        </p:nvSpPr>
        <p:spPr bwMode="auto">
          <a:xfrm>
            <a:off x="4900613" y="3706813"/>
            <a:ext cx="182563" cy="182563"/>
          </a:xfrm>
          <a:custGeom>
            <a:avLst/>
            <a:gdLst>
              <a:gd name="T0" fmla="*/ 0 w 55"/>
              <a:gd name="T1" fmla="*/ 0 h 55"/>
              <a:gd name="T2" fmla="*/ 55 w 55"/>
              <a:gd name="T3" fmla="*/ 55 h 55"/>
            </a:gdLst>
            <a:ahLst/>
            <a:cxnLst>
              <a:cxn ang="0">
                <a:pos x="T0" y="T1"/>
              </a:cxn>
              <a:cxn ang="0">
                <a:pos x="T2" y="T3"/>
              </a:cxn>
            </a:cxnLst>
            <a:rect l="0" t="0" r="r" b="b"/>
            <a:pathLst>
              <a:path w="55" h="55">
                <a:moveTo>
                  <a:pt x="0" y="0"/>
                </a:moveTo>
                <a:cubicBezTo>
                  <a:pt x="15" y="15"/>
                  <a:pt x="34" y="34"/>
                  <a:pt x="55" y="5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59" name="Freeform 23"/>
          <p:cNvSpPr>
            <a:spLocks/>
          </p:cNvSpPr>
          <p:nvPr/>
        </p:nvSpPr>
        <p:spPr bwMode="auto">
          <a:xfrm>
            <a:off x="4976813" y="3678238"/>
            <a:ext cx="217488" cy="217488"/>
          </a:xfrm>
          <a:custGeom>
            <a:avLst/>
            <a:gdLst>
              <a:gd name="T0" fmla="*/ 0 w 66"/>
              <a:gd name="T1" fmla="*/ 0 h 66"/>
              <a:gd name="T2" fmla="*/ 66 w 66"/>
              <a:gd name="T3" fmla="*/ 66 h 66"/>
            </a:gdLst>
            <a:ahLst/>
            <a:cxnLst>
              <a:cxn ang="0">
                <a:pos x="T0" y="T1"/>
              </a:cxn>
              <a:cxn ang="0">
                <a:pos x="T2" y="T3"/>
              </a:cxn>
            </a:cxnLst>
            <a:rect l="0" t="0" r="r" b="b"/>
            <a:pathLst>
              <a:path w="66" h="66">
                <a:moveTo>
                  <a:pt x="0" y="0"/>
                </a:moveTo>
                <a:cubicBezTo>
                  <a:pt x="18" y="18"/>
                  <a:pt x="41" y="41"/>
                  <a:pt x="66" y="6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60" name="Freeform 24"/>
          <p:cNvSpPr>
            <a:spLocks/>
          </p:cNvSpPr>
          <p:nvPr/>
        </p:nvSpPr>
        <p:spPr bwMode="auto">
          <a:xfrm>
            <a:off x="5095875" y="3690938"/>
            <a:ext cx="217488" cy="217488"/>
          </a:xfrm>
          <a:custGeom>
            <a:avLst/>
            <a:gdLst>
              <a:gd name="T0" fmla="*/ 0 w 66"/>
              <a:gd name="T1" fmla="*/ 0 h 66"/>
              <a:gd name="T2" fmla="*/ 66 w 66"/>
              <a:gd name="T3" fmla="*/ 66 h 66"/>
            </a:gdLst>
            <a:ahLst/>
            <a:cxnLst>
              <a:cxn ang="0">
                <a:pos x="T0" y="T1"/>
              </a:cxn>
              <a:cxn ang="0">
                <a:pos x="T2" y="T3"/>
              </a:cxn>
            </a:cxnLst>
            <a:rect l="0" t="0" r="r" b="b"/>
            <a:pathLst>
              <a:path w="66" h="66">
                <a:moveTo>
                  <a:pt x="0" y="0"/>
                </a:moveTo>
                <a:cubicBezTo>
                  <a:pt x="19" y="20"/>
                  <a:pt x="42" y="42"/>
                  <a:pt x="66" y="6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61" name="Freeform 25"/>
          <p:cNvSpPr>
            <a:spLocks/>
          </p:cNvSpPr>
          <p:nvPr/>
        </p:nvSpPr>
        <p:spPr bwMode="auto">
          <a:xfrm>
            <a:off x="5218113" y="3706813"/>
            <a:ext cx="201613" cy="204788"/>
          </a:xfrm>
          <a:custGeom>
            <a:avLst/>
            <a:gdLst>
              <a:gd name="T0" fmla="*/ 0 w 61"/>
              <a:gd name="T1" fmla="*/ 0 h 62"/>
              <a:gd name="T2" fmla="*/ 61 w 61"/>
              <a:gd name="T3" fmla="*/ 62 h 62"/>
            </a:gdLst>
            <a:ahLst/>
            <a:cxnLst>
              <a:cxn ang="0">
                <a:pos x="T0" y="T1"/>
              </a:cxn>
              <a:cxn ang="0">
                <a:pos x="T2" y="T3"/>
              </a:cxn>
            </a:cxnLst>
            <a:rect l="0" t="0" r="r" b="b"/>
            <a:pathLst>
              <a:path w="61" h="62">
                <a:moveTo>
                  <a:pt x="0" y="0"/>
                </a:moveTo>
                <a:cubicBezTo>
                  <a:pt x="19" y="19"/>
                  <a:pt x="40" y="40"/>
                  <a:pt x="61" y="62"/>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2" name="Freeform 26"/>
          <p:cNvSpPr>
            <a:spLocks/>
          </p:cNvSpPr>
          <p:nvPr/>
        </p:nvSpPr>
        <p:spPr bwMode="auto">
          <a:xfrm>
            <a:off x="5330825" y="3714750"/>
            <a:ext cx="211138" cy="214313"/>
          </a:xfrm>
          <a:custGeom>
            <a:avLst/>
            <a:gdLst>
              <a:gd name="T0" fmla="*/ 0 w 64"/>
              <a:gd name="T1" fmla="*/ 0 h 65"/>
              <a:gd name="T2" fmla="*/ 64 w 64"/>
              <a:gd name="T3" fmla="*/ 65 h 65"/>
            </a:gdLst>
            <a:ahLst/>
            <a:cxnLst>
              <a:cxn ang="0">
                <a:pos x="T0" y="T1"/>
              </a:cxn>
              <a:cxn ang="0">
                <a:pos x="T2" y="T3"/>
              </a:cxn>
            </a:cxnLst>
            <a:rect l="0" t="0" r="r" b="b"/>
            <a:pathLst>
              <a:path w="64" h="65">
                <a:moveTo>
                  <a:pt x="0" y="0"/>
                </a:moveTo>
                <a:cubicBezTo>
                  <a:pt x="20" y="21"/>
                  <a:pt x="42" y="43"/>
                  <a:pt x="64" y="6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3" name="Freeform 27"/>
          <p:cNvSpPr>
            <a:spLocks/>
          </p:cNvSpPr>
          <p:nvPr/>
        </p:nvSpPr>
        <p:spPr bwMode="auto">
          <a:xfrm>
            <a:off x="5438775" y="3721100"/>
            <a:ext cx="228600" cy="223838"/>
          </a:xfrm>
          <a:custGeom>
            <a:avLst/>
            <a:gdLst>
              <a:gd name="T0" fmla="*/ 0 w 69"/>
              <a:gd name="T1" fmla="*/ 0 h 68"/>
              <a:gd name="T2" fmla="*/ 69 w 69"/>
              <a:gd name="T3" fmla="*/ 68 h 68"/>
            </a:gdLst>
            <a:ahLst/>
            <a:cxnLst>
              <a:cxn ang="0">
                <a:pos x="T0" y="T1"/>
              </a:cxn>
              <a:cxn ang="0">
                <a:pos x="T2" y="T3"/>
              </a:cxn>
            </a:cxnLst>
            <a:rect l="0" t="0" r="r" b="b"/>
            <a:pathLst>
              <a:path w="69" h="68">
                <a:moveTo>
                  <a:pt x="0" y="0"/>
                </a:moveTo>
                <a:cubicBezTo>
                  <a:pt x="22" y="22"/>
                  <a:pt x="45" y="45"/>
                  <a:pt x="69" y="68"/>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4" name="Freeform 28"/>
          <p:cNvSpPr>
            <a:spLocks/>
          </p:cNvSpPr>
          <p:nvPr/>
        </p:nvSpPr>
        <p:spPr bwMode="auto">
          <a:xfrm>
            <a:off x="5551488" y="3727450"/>
            <a:ext cx="222250" cy="220663"/>
          </a:xfrm>
          <a:custGeom>
            <a:avLst/>
            <a:gdLst>
              <a:gd name="T0" fmla="*/ 0 w 67"/>
              <a:gd name="T1" fmla="*/ 0 h 67"/>
              <a:gd name="T2" fmla="*/ 67 w 67"/>
              <a:gd name="T3" fmla="*/ 67 h 67"/>
            </a:gdLst>
            <a:ahLst/>
            <a:cxnLst>
              <a:cxn ang="0">
                <a:pos x="T0" y="T1"/>
              </a:cxn>
              <a:cxn ang="0">
                <a:pos x="T2" y="T3"/>
              </a:cxn>
            </a:cxnLst>
            <a:rect l="0" t="0" r="r" b="b"/>
            <a:pathLst>
              <a:path w="67" h="67">
                <a:moveTo>
                  <a:pt x="0" y="0"/>
                </a:moveTo>
                <a:cubicBezTo>
                  <a:pt x="22" y="22"/>
                  <a:pt x="45" y="45"/>
                  <a:pt x="67" y="67"/>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5" name="Freeform 29"/>
          <p:cNvSpPr>
            <a:spLocks/>
          </p:cNvSpPr>
          <p:nvPr/>
        </p:nvSpPr>
        <p:spPr bwMode="auto">
          <a:xfrm>
            <a:off x="5676900" y="3746500"/>
            <a:ext cx="215900" cy="215900"/>
          </a:xfrm>
          <a:custGeom>
            <a:avLst/>
            <a:gdLst>
              <a:gd name="T0" fmla="*/ 0 w 65"/>
              <a:gd name="T1" fmla="*/ 0 h 65"/>
              <a:gd name="T2" fmla="*/ 65 w 65"/>
              <a:gd name="T3" fmla="*/ 65 h 65"/>
            </a:gdLst>
            <a:ahLst/>
            <a:cxnLst>
              <a:cxn ang="0">
                <a:pos x="T0" y="T1"/>
              </a:cxn>
              <a:cxn ang="0">
                <a:pos x="T2" y="T3"/>
              </a:cxn>
            </a:cxnLst>
            <a:rect l="0" t="0" r="r" b="b"/>
            <a:pathLst>
              <a:path w="65" h="65">
                <a:moveTo>
                  <a:pt x="0" y="0"/>
                </a:moveTo>
                <a:cubicBezTo>
                  <a:pt x="22" y="21"/>
                  <a:pt x="44" y="44"/>
                  <a:pt x="65" y="6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6" name="Freeform 30"/>
          <p:cNvSpPr>
            <a:spLocks/>
          </p:cNvSpPr>
          <p:nvPr/>
        </p:nvSpPr>
        <p:spPr bwMode="auto">
          <a:xfrm>
            <a:off x="5786438" y="3749675"/>
            <a:ext cx="234950" cy="234950"/>
          </a:xfrm>
          <a:custGeom>
            <a:avLst/>
            <a:gdLst>
              <a:gd name="T0" fmla="*/ 0 w 71"/>
              <a:gd name="T1" fmla="*/ 0 h 71"/>
              <a:gd name="T2" fmla="*/ 71 w 71"/>
              <a:gd name="T3" fmla="*/ 71 h 71"/>
            </a:gdLst>
            <a:ahLst/>
            <a:cxnLst>
              <a:cxn ang="0">
                <a:pos x="T0" y="T1"/>
              </a:cxn>
              <a:cxn ang="0">
                <a:pos x="T2" y="T3"/>
              </a:cxn>
            </a:cxnLst>
            <a:rect l="0" t="0" r="r" b="b"/>
            <a:pathLst>
              <a:path w="71" h="71">
                <a:moveTo>
                  <a:pt x="0" y="0"/>
                </a:moveTo>
                <a:cubicBezTo>
                  <a:pt x="24" y="24"/>
                  <a:pt x="48" y="48"/>
                  <a:pt x="71" y="71"/>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7" name="Freeform 31"/>
          <p:cNvSpPr>
            <a:spLocks/>
          </p:cNvSpPr>
          <p:nvPr/>
        </p:nvSpPr>
        <p:spPr bwMode="auto">
          <a:xfrm>
            <a:off x="5905500" y="3763963"/>
            <a:ext cx="225425" cy="227013"/>
          </a:xfrm>
          <a:custGeom>
            <a:avLst/>
            <a:gdLst>
              <a:gd name="T0" fmla="*/ 0 w 68"/>
              <a:gd name="T1" fmla="*/ 0 h 69"/>
              <a:gd name="T2" fmla="*/ 68 w 68"/>
              <a:gd name="T3" fmla="*/ 69 h 69"/>
            </a:gdLst>
            <a:ahLst/>
            <a:cxnLst>
              <a:cxn ang="0">
                <a:pos x="T0" y="T1"/>
              </a:cxn>
              <a:cxn ang="0">
                <a:pos x="T2" y="T3"/>
              </a:cxn>
            </a:cxnLst>
            <a:rect l="0" t="0" r="r" b="b"/>
            <a:pathLst>
              <a:path w="68" h="69">
                <a:moveTo>
                  <a:pt x="0" y="0"/>
                </a:moveTo>
                <a:cubicBezTo>
                  <a:pt x="24" y="24"/>
                  <a:pt x="47" y="47"/>
                  <a:pt x="68" y="69"/>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8" name="Freeform 32"/>
          <p:cNvSpPr>
            <a:spLocks/>
          </p:cNvSpPr>
          <p:nvPr/>
        </p:nvSpPr>
        <p:spPr bwMode="auto">
          <a:xfrm>
            <a:off x="6027738" y="3783013"/>
            <a:ext cx="225425" cy="222250"/>
          </a:xfrm>
          <a:custGeom>
            <a:avLst/>
            <a:gdLst>
              <a:gd name="T0" fmla="*/ 0 w 68"/>
              <a:gd name="T1" fmla="*/ 0 h 67"/>
              <a:gd name="T2" fmla="*/ 68 w 68"/>
              <a:gd name="T3" fmla="*/ 67 h 67"/>
            </a:gdLst>
            <a:ahLst/>
            <a:cxnLst>
              <a:cxn ang="0">
                <a:pos x="T0" y="T1"/>
              </a:cxn>
              <a:cxn ang="0">
                <a:pos x="T2" y="T3"/>
              </a:cxn>
            </a:cxnLst>
            <a:rect l="0" t="0" r="r" b="b"/>
            <a:pathLst>
              <a:path w="68" h="67">
                <a:moveTo>
                  <a:pt x="0" y="0"/>
                </a:moveTo>
                <a:cubicBezTo>
                  <a:pt x="24" y="23"/>
                  <a:pt x="47" y="47"/>
                  <a:pt x="68" y="67"/>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9" name="Freeform 33"/>
          <p:cNvSpPr>
            <a:spLocks/>
          </p:cNvSpPr>
          <p:nvPr/>
        </p:nvSpPr>
        <p:spPr bwMode="auto">
          <a:xfrm>
            <a:off x="6140450" y="3786188"/>
            <a:ext cx="227013" cy="228600"/>
          </a:xfrm>
          <a:custGeom>
            <a:avLst/>
            <a:gdLst>
              <a:gd name="T0" fmla="*/ 0 w 69"/>
              <a:gd name="T1" fmla="*/ 0 h 69"/>
              <a:gd name="T2" fmla="*/ 69 w 69"/>
              <a:gd name="T3" fmla="*/ 69 h 69"/>
            </a:gdLst>
            <a:ahLst/>
            <a:cxnLst>
              <a:cxn ang="0">
                <a:pos x="T0" y="T1"/>
              </a:cxn>
              <a:cxn ang="0">
                <a:pos x="T2" y="T3"/>
              </a:cxn>
            </a:cxnLst>
            <a:rect l="0" t="0" r="r" b="b"/>
            <a:pathLst>
              <a:path w="69" h="69">
                <a:moveTo>
                  <a:pt x="0" y="0"/>
                </a:moveTo>
                <a:cubicBezTo>
                  <a:pt x="25" y="25"/>
                  <a:pt x="48" y="49"/>
                  <a:pt x="69" y="69"/>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70" name="Freeform 34"/>
          <p:cNvSpPr>
            <a:spLocks/>
          </p:cNvSpPr>
          <p:nvPr/>
        </p:nvSpPr>
        <p:spPr bwMode="auto">
          <a:xfrm>
            <a:off x="6253163" y="3794125"/>
            <a:ext cx="190500" cy="190500"/>
          </a:xfrm>
          <a:custGeom>
            <a:avLst/>
            <a:gdLst>
              <a:gd name="T0" fmla="*/ 0 w 58"/>
              <a:gd name="T1" fmla="*/ 0 h 58"/>
              <a:gd name="T2" fmla="*/ 58 w 58"/>
              <a:gd name="T3" fmla="*/ 58 h 58"/>
            </a:gdLst>
            <a:ahLst/>
            <a:cxnLst>
              <a:cxn ang="0">
                <a:pos x="T0" y="T1"/>
              </a:cxn>
              <a:cxn ang="0">
                <a:pos x="T2" y="T3"/>
              </a:cxn>
            </a:cxnLst>
            <a:rect l="0" t="0" r="r" b="b"/>
            <a:pathLst>
              <a:path w="58" h="58">
                <a:moveTo>
                  <a:pt x="0" y="0"/>
                </a:moveTo>
                <a:cubicBezTo>
                  <a:pt x="21" y="21"/>
                  <a:pt x="41" y="41"/>
                  <a:pt x="58" y="58"/>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71" name="Freeform 35"/>
          <p:cNvSpPr>
            <a:spLocks/>
          </p:cNvSpPr>
          <p:nvPr/>
        </p:nvSpPr>
        <p:spPr bwMode="auto">
          <a:xfrm>
            <a:off x="6357938" y="3794125"/>
            <a:ext cx="155575" cy="157163"/>
          </a:xfrm>
          <a:custGeom>
            <a:avLst/>
            <a:gdLst>
              <a:gd name="T0" fmla="*/ 0 w 47"/>
              <a:gd name="T1" fmla="*/ 0 h 48"/>
              <a:gd name="T2" fmla="*/ 47 w 47"/>
              <a:gd name="T3" fmla="*/ 48 h 48"/>
            </a:gdLst>
            <a:ahLst/>
            <a:cxnLst>
              <a:cxn ang="0">
                <a:pos x="T0" y="T1"/>
              </a:cxn>
              <a:cxn ang="0">
                <a:pos x="T2" y="T3"/>
              </a:cxn>
            </a:cxnLst>
            <a:rect l="0" t="0" r="r" b="b"/>
            <a:pathLst>
              <a:path w="47" h="48">
                <a:moveTo>
                  <a:pt x="0" y="0"/>
                </a:moveTo>
                <a:cubicBezTo>
                  <a:pt x="17" y="18"/>
                  <a:pt x="33" y="34"/>
                  <a:pt x="47" y="48"/>
                </a:cubicBezTo>
              </a:path>
            </a:pathLst>
          </a:custGeom>
          <a:solidFill>
            <a:srgbClr val="82B4DE"/>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72" name="Freeform 36"/>
          <p:cNvSpPr>
            <a:spLocks/>
          </p:cNvSpPr>
          <p:nvPr/>
        </p:nvSpPr>
        <p:spPr bwMode="auto">
          <a:xfrm>
            <a:off x="6430963" y="3763963"/>
            <a:ext cx="155575" cy="155575"/>
          </a:xfrm>
          <a:custGeom>
            <a:avLst/>
            <a:gdLst>
              <a:gd name="T0" fmla="*/ 0 w 47"/>
              <a:gd name="T1" fmla="*/ 0 h 47"/>
              <a:gd name="T2" fmla="*/ 47 w 47"/>
              <a:gd name="T3" fmla="*/ 47 h 47"/>
            </a:gdLst>
            <a:ahLst/>
            <a:cxnLst>
              <a:cxn ang="0">
                <a:pos x="T0" y="T1"/>
              </a:cxn>
              <a:cxn ang="0">
                <a:pos x="T2" y="T3"/>
              </a:cxn>
            </a:cxnLst>
            <a:rect l="0" t="0" r="r" b="b"/>
            <a:pathLst>
              <a:path w="47" h="47">
                <a:moveTo>
                  <a:pt x="0" y="0"/>
                </a:moveTo>
                <a:cubicBezTo>
                  <a:pt x="17" y="17"/>
                  <a:pt x="33" y="33"/>
                  <a:pt x="47" y="47"/>
                </a:cubicBezTo>
              </a:path>
            </a:pathLst>
          </a:custGeom>
          <a:solidFill>
            <a:srgbClr val="82B4DE"/>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73" name="Freeform 37"/>
          <p:cNvSpPr>
            <a:spLocks/>
          </p:cNvSpPr>
          <p:nvPr/>
        </p:nvSpPr>
        <p:spPr bwMode="auto">
          <a:xfrm>
            <a:off x="6503988" y="3730625"/>
            <a:ext cx="147638" cy="149225"/>
          </a:xfrm>
          <a:custGeom>
            <a:avLst/>
            <a:gdLst>
              <a:gd name="T0" fmla="*/ 0 w 45"/>
              <a:gd name="T1" fmla="*/ 0 h 45"/>
              <a:gd name="T2" fmla="*/ 45 w 45"/>
              <a:gd name="T3" fmla="*/ 45 h 45"/>
            </a:gdLst>
            <a:ahLst/>
            <a:cxnLst>
              <a:cxn ang="0">
                <a:pos x="T0" y="T1"/>
              </a:cxn>
              <a:cxn ang="0">
                <a:pos x="T2" y="T3"/>
              </a:cxn>
            </a:cxnLst>
            <a:rect l="0" t="0" r="r" b="b"/>
            <a:pathLst>
              <a:path w="45" h="45">
                <a:moveTo>
                  <a:pt x="0" y="0"/>
                </a:moveTo>
                <a:cubicBezTo>
                  <a:pt x="17" y="17"/>
                  <a:pt x="32" y="32"/>
                  <a:pt x="45" y="45"/>
                </a:cubicBezTo>
              </a:path>
            </a:pathLst>
          </a:custGeom>
          <a:solidFill>
            <a:srgbClr val="3584C5"/>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74" name="Freeform 38"/>
          <p:cNvSpPr>
            <a:spLocks/>
          </p:cNvSpPr>
          <p:nvPr/>
        </p:nvSpPr>
        <p:spPr bwMode="auto">
          <a:xfrm>
            <a:off x="6569075" y="3690938"/>
            <a:ext cx="149225" cy="149225"/>
          </a:xfrm>
          <a:custGeom>
            <a:avLst/>
            <a:gdLst>
              <a:gd name="T0" fmla="*/ 0 w 45"/>
              <a:gd name="T1" fmla="*/ 0 h 45"/>
              <a:gd name="T2" fmla="*/ 45 w 45"/>
              <a:gd name="T3" fmla="*/ 45 h 45"/>
            </a:gdLst>
            <a:ahLst/>
            <a:cxnLst>
              <a:cxn ang="0">
                <a:pos x="T0" y="T1"/>
              </a:cxn>
              <a:cxn ang="0">
                <a:pos x="T2" y="T3"/>
              </a:cxn>
            </a:cxnLst>
            <a:rect l="0" t="0" r="r" b="b"/>
            <a:pathLst>
              <a:path w="45" h="45">
                <a:moveTo>
                  <a:pt x="0" y="0"/>
                </a:moveTo>
                <a:cubicBezTo>
                  <a:pt x="17" y="17"/>
                  <a:pt x="32" y="32"/>
                  <a:pt x="45" y="45"/>
                </a:cubicBezTo>
              </a:path>
            </a:pathLst>
          </a:custGeom>
          <a:solidFill>
            <a:srgbClr val="3584C5"/>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75" name="Freeform 39"/>
          <p:cNvSpPr>
            <a:spLocks/>
          </p:cNvSpPr>
          <p:nvPr/>
        </p:nvSpPr>
        <p:spPr bwMode="auto">
          <a:xfrm>
            <a:off x="6635750" y="3651250"/>
            <a:ext cx="158750" cy="158750"/>
          </a:xfrm>
          <a:custGeom>
            <a:avLst/>
            <a:gdLst>
              <a:gd name="T0" fmla="*/ 0 w 48"/>
              <a:gd name="T1" fmla="*/ 0 h 48"/>
              <a:gd name="T2" fmla="*/ 48 w 48"/>
              <a:gd name="T3" fmla="*/ 48 h 48"/>
            </a:gdLst>
            <a:ahLst/>
            <a:cxnLst>
              <a:cxn ang="0">
                <a:pos x="T0" y="T1"/>
              </a:cxn>
              <a:cxn ang="0">
                <a:pos x="T2" y="T3"/>
              </a:cxn>
            </a:cxnLst>
            <a:rect l="0" t="0" r="r" b="b"/>
            <a:pathLst>
              <a:path w="48" h="48">
                <a:moveTo>
                  <a:pt x="0" y="0"/>
                </a:moveTo>
                <a:cubicBezTo>
                  <a:pt x="18" y="18"/>
                  <a:pt x="34" y="34"/>
                  <a:pt x="48" y="48"/>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76" name="Freeform 40"/>
          <p:cNvSpPr>
            <a:spLocks/>
          </p:cNvSpPr>
          <p:nvPr/>
        </p:nvSpPr>
        <p:spPr bwMode="auto">
          <a:xfrm>
            <a:off x="6705600" y="3614738"/>
            <a:ext cx="155575" cy="155575"/>
          </a:xfrm>
          <a:custGeom>
            <a:avLst/>
            <a:gdLst>
              <a:gd name="T0" fmla="*/ 0 w 47"/>
              <a:gd name="T1" fmla="*/ 0 h 47"/>
              <a:gd name="T2" fmla="*/ 47 w 47"/>
              <a:gd name="T3" fmla="*/ 47 h 47"/>
            </a:gdLst>
            <a:ahLst/>
            <a:cxnLst>
              <a:cxn ang="0">
                <a:pos x="T0" y="T1"/>
              </a:cxn>
              <a:cxn ang="0">
                <a:pos x="T2" y="T3"/>
              </a:cxn>
            </a:cxnLst>
            <a:rect l="0" t="0" r="r" b="b"/>
            <a:pathLst>
              <a:path w="47" h="47">
                <a:moveTo>
                  <a:pt x="0" y="0"/>
                </a:moveTo>
                <a:cubicBezTo>
                  <a:pt x="18" y="18"/>
                  <a:pt x="34" y="34"/>
                  <a:pt x="47" y="47"/>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77" name="Freeform 41"/>
          <p:cNvSpPr>
            <a:spLocks/>
          </p:cNvSpPr>
          <p:nvPr/>
        </p:nvSpPr>
        <p:spPr bwMode="auto">
          <a:xfrm>
            <a:off x="6821488" y="3617913"/>
            <a:ext cx="119063" cy="122238"/>
          </a:xfrm>
          <a:custGeom>
            <a:avLst/>
            <a:gdLst>
              <a:gd name="T0" fmla="*/ 0 w 36"/>
              <a:gd name="T1" fmla="*/ 0 h 37"/>
              <a:gd name="T2" fmla="*/ 36 w 36"/>
              <a:gd name="T3" fmla="*/ 37 h 37"/>
            </a:gdLst>
            <a:ahLst/>
            <a:cxnLst>
              <a:cxn ang="0">
                <a:pos x="T0" y="T1"/>
              </a:cxn>
              <a:cxn ang="0">
                <a:pos x="T2" y="T3"/>
              </a:cxn>
            </a:cxnLst>
            <a:rect l="0" t="0" r="r" b="b"/>
            <a:pathLst>
              <a:path w="36" h="37">
                <a:moveTo>
                  <a:pt x="0" y="0"/>
                </a:moveTo>
                <a:cubicBezTo>
                  <a:pt x="14" y="14"/>
                  <a:pt x="26" y="27"/>
                  <a:pt x="36" y="37"/>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78" name="Freeform 42"/>
          <p:cNvSpPr>
            <a:spLocks/>
          </p:cNvSpPr>
          <p:nvPr/>
        </p:nvSpPr>
        <p:spPr bwMode="auto">
          <a:xfrm>
            <a:off x="6946900" y="3632200"/>
            <a:ext cx="69850" cy="68263"/>
          </a:xfrm>
          <a:custGeom>
            <a:avLst/>
            <a:gdLst>
              <a:gd name="T0" fmla="*/ 0 w 21"/>
              <a:gd name="T1" fmla="*/ 0 h 21"/>
              <a:gd name="T2" fmla="*/ 21 w 21"/>
              <a:gd name="T3" fmla="*/ 21 h 21"/>
            </a:gdLst>
            <a:ahLst/>
            <a:cxnLst>
              <a:cxn ang="0">
                <a:pos x="T0" y="T1"/>
              </a:cxn>
              <a:cxn ang="0">
                <a:pos x="T2" y="T3"/>
              </a:cxn>
            </a:cxnLst>
            <a:rect l="0" t="0" r="r" b="b"/>
            <a:pathLst>
              <a:path w="21" h="21">
                <a:moveTo>
                  <a:pt x="0" y="0"/>
                </a:moveTo>
                <a:cubicBezTo>
                  <a:pt x="8" y="8"/>
                  <a:pt x="15" y="15"/>
                  <a:pt x="21" y="21"/>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79" name="Freeform 43"/>
          <p:cNvSpPr>
            <a:spLocks/>
          </p:cNvSpPr>
          <p:nvPr/>
        </p:nvSpPr>
        <p:spPr bwMode="auto">
          <a:xfrm>
            <a:off x="4203700" y="4805363"/>
            <a:ext cx="76200" cy="77788"/>
          </a:xfrm>
          <a:custGeom>
            <a:avLst/>
            <a:gdLst>
              <a:gd name="T0" fmla="*/ 0 w 23"/>
              <a:gd name="T1" fmla="*/ 0 h 24"/>
              <a:gd name="T2" fmla="*/ 23 w 23"/>
              <a:gd name="T3" fmla="*/ 24 h 24"/>
            </a:gdLst>
            <a:ahLst/>
            <a:cxnLst>
              <a:cxn ang="0">
                <a:pos x="T0" y="T1"/>
              </a:cxn>
              <a:cxn ang="0">
                <a:pos x="T2" y="T3"/>
              </a:cxn>
            </a:cxnLst>
            <a:rect l="0" t="0" r="r" b="b"/>
            <a:pathLst>
              <a:path w="23" h="24">
                <a:moveTo>
                  <a:pt x="0" y="0"/>
                </a:moveTo>
                <a:cubicBezTo>
                  <a:pt x="6" y="7"/>
                  <a:pt x="14" y="14"/>
                  <a:pt x="23" y="24"/>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0" name="Freeform 44"/>
          <p:cNvSpPr>
            <a:spLocks/>
          </p:cNvSpPr>
          <p:nvPr/>
        </p:nvSpPr>
        <p:spPr bwMode="auto">
          <a:xfrm>
            <a:off x="4265613" y="4765675"/>
            <a:ext cx="139700" cy="134938"/>
          </a:xfrm>
          <a:custGeom>
            <a:avLst/>
            <a:gdLst>
              <a:gd name="T0" fmla="*/ 0 w 42"/>
              <a:gd name="T1" fmla="*/ 0 h 41"/>
              <a:gd name="T2" fmla="*/ 42 w 42"/>
              <a:gd name="T3" fmla="*/ 41 h 41"/>
            </a:gdLst>
            <a:ahLst/>
            <a:cxnLst>
              <a:cxn ang="0">
                <a:pos x="T0" y="T1"/>
              </a:cxn>
              <a:cxn ang="0">
                <a:pos x="T2" y="T3"/>
              </a:cxn>
            </a:cxnLst>
            <a:rect l="0" t="0" r="r" b="b"/>
            <a:pathLst>
              <a:path w="42" h="41">
                <a:moveTo>
                  <a:pt x="0" y="0"/>
                </a:moveTo>
                <a:cubicBezTo>
                  <a:pt x="11" y="10"/>
                  <a:pt x="25" y="24"/>
                  <a:pt x="42" y="41"/>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1" name="Freeform 45"/>
          <p:cNvSpPr>
            <a:spLocks/>
          </p:cNvSpPr>
          <p:nvPr/>
        </p:nvSpPr>
        <p:spPr bwMode="auto">
          <a:xfrm>
            <a:off x="4348163" y="4741863"/>
            <a:ext cx="176213" cy="174625"/>
          </a:xfrm>
          <a:custGeom>
            <a:avLst/>
            <a:gdLst>
              <a:gd name="T0" fmla="*/ 0 w 53"/>
              <a:gd name="T1" fmla="*/ 0 h 53"/>
              <a:gd name="T2" fmla="*/ 53 w 53"/>
              <a:gd name="T3" fmla="*/ 53 h 53"/>
            </a:gdLst>
            <a:ahLst/>
            <a:cxnLst>
              <a:cxn ang="0">
                <a:pos x="T0" y="T1"/>
              </a:cxn>
              <a:cxn ang="0">
                <a:pos x="T2" y="T3"/>
              </a:cxn>
            </a:cxnLst>
            <a:rect l="0" t="0" r="r" b="b"/>
            <a:pathLst>
              <a:path w="53" h="53">
                <a:moveTo>
                  <a:pt x="0" y="0"/>
                </a:moveTo>
                <a:cubicBezTo>
                  <a:pt x="14" y="14"/>
                  <a:pt x="32" y="32"/>
                  <a:pt x="53" y="53"/>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2" name="Freeform 46"/>
          <p:cNvSpPr>
            <a:spLocks/>
          </p:cNvSpPr>
          <p:nvPr/>
        </p:nvSpPr>
        <p:spPr bwMode="auto">
          <a:xfrm>
            <a:off x="4418013" y="4705350"/>
            <a:ext cx="217488" cy="217488"/>
          </a:xfrm>
          <a:custGeom>
            <a:avLst/>
            <a:gdLst>
              <a:gd name="T0" fmla="*/ 0 w 66"/>
              <a:gd name="T1" fmla="*/ 0 h 66"/>
              <a:gd name="T2" fmla="*/ 66 w 66"/>
              <a:gd name="T3" fmla="*/ 66 h 66"/>
            </a:gdLst>
            <a:ahLst/>
            <a:cxnLst>
              <a:cxn ang="0">
                <a:pos x="T0" y="T1"/>
              </a:cxn>
              <a:cxn ang="0">
                <a:pos x="T2" y="T3"/>
              </a:cxn>
            </a:cxnLst>
            <a:rect l="0" t="0" r="r" b="b"/>
            <a:pathLst>
              <a:path w="66" h="66">
                <a:moveTo>
                  <a:pt x="0" y="0"/>
                </a:moveTo>
                <a:cubicBezTo>
                  <a:pt x="17" y="17"/>
                  <a:pt x="40" y="40"/>
                  <a:pt x="66" y="66"/>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3" name="Freeform 47"/>
          <p:cNvSpPr>
            <a:spLocks/>
          </p:cNvSpPr>
          <p:nvPr/>
        </p:nvSpPr>
        <p:spPr bwMode="auto">
          <a:xfrm>
            <a:off x="4484688" y="4665663"/>
            <a:ext cx="269875" cy="271463"/>
          </a:xfrm>
          <a:custGeom>
            <a:avLst/>
            <a:gdLst>
              <a:gd name="T0" fmla="*/ 0 w 82"/>
              <a:gd name="T1" fmla="*/ 0 h 82"/>
              <a:gd name="T2" fmla="*/ 82 w 82"/>
              <a:gd name="T3" fmla="*/ 82 h 82"/>
            </a:gdLst>
            <a:ahLst/>
            <a:cxnLst>
              <a:cxn ang="0">
                <a:pos x="T0" y="T1"/>
              </a:cxn>
              <a:cxn ang="0">
                <a:pos x="T2" y="T3"/>
              </a:cxn>
            </a:cxnLst>
            <a:rect l="0" t="0" r="r" b="b"/>
            <a:pathLst>
              <a:path w="82" h="82">
                <a:moveTo>
                  <a:pt x="0" y="0"/>
                </a:moveTo>
                <a:cubicBezTo>
                  <a:pt x="22" y="21"/>
                  <a:pt x="50" y="50"/>
                  <a:pt x="82" y="82"/>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4" name="Freeform 48"/>
          <p:cNvSpPr>
            <a:spLocks/>
          </p:cNvSpPr>
          <p:nvPr/>
        </p:nvSpPr>
        <p:spPr bwMode="auto">
          <a:xfrm>
            <a:off x="4597400" y="4672013"/>
            <a:ext cx="273050" cy="274638"/>
          </a:xfrm>
          <a:custGeom>
            <a:avLst/>
            <a:gdLst>
              <a:gd name="T0" fmla="*/ 0 w 83"/>
              <a:gd name="T1" fmla="*/ 0 h 83"/>
              <a:gd name="T2" fmla="*/ 83 w 83"/>
              <a:gd name="T3" fmla="*/ 83 h 83"/>
            </a:gdLst>
            <a:ahLst/>
            <a:cxnLst>
              <a:cxn ang="0">
                <a:pos x="T0" y="T1"/>
              </a:cxn>
              <a:cxn ang="0">
                <a:pos x="T2" y="T3"/>
              </a:cxn>
            </a:cxnLst>
            <a:rect l="0" t="0" r="r" b="b"/>
            <a:pathLst>
              <a:path w="83" h="83">
                <a:moveTo>
                  <a:pt x="0" y="0"/>
                </a:moveTo>
                <a:cubicBezTo>
                  <a:pt x="23" y="23"/>
                  <a:pt x="52" y="52"/>
                  <a:pt x="83" y="83"/>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5" name="Freeform 49"/>
          <p:cNvSpPr>
            <a:spLocks/>
          </p:cNvSpPr>
          <p:nvPr/>
        </p:nvSpPr>
        <p:spPr bwMode="auto">
          <a:xfrm>
            <a:off x="4708525" y="4678363"/>
            <a:ext cx="280988" cy="280988"/>
          </a:xfrm>
          <a:custGeom>
            <a:avLst/>
            <a:gdLst>
              <a:gd name="T0" fmla="*/ 0 w 85"/>
              <a:gd name="T1" fmla="*/ 0 h 85"/>
              <a:gd name="T2" fmla="*/ 85 w 85"/>
              <a:gd name="T3" fmla="*/ 85 h 85"/>
            </a:gdLst>
            <a:ahLst/>
            <a:cxnLst>
              <a:cxn ang="0">
                <a:pos x="T0" y="T1"/>
              </a:cxn>
              <a:cxn ang="0">
                <a:pos x="T2" y="T3"/>
              </a:cxn>
            </a:cxnLst>
            <a:rect l="0" t="0" r="r" b="b"/>
            <a:pathLst>
              <a:path w="85" h="85">
                <a:moveTo>
                  <a:pt x="0" y="0"/>
                </a:moveTo>
                <a:cubicBezTo>
                  <a:pt x="25" y="25"/>
                  <a:pt x="54" y="54"/>
                  <a:pt x="85" y="8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6" name="Freeform 50"/>
          <p:cNvSpPr>
            <a:spLocks/>
          </p:cNvSpPr>
          <p:nvPr/>
        </p:nvSpPr>
        <p:spPr bwMode="auto">
          <a:xfrm>
            <a:off x="4827588" y="4692650"/>
            <a:ext cx="287338" cy="287338"/>
          </a:xfrm>
          <a:custGeom>
            <a:avLst/>
            <a:gdLst>
              <a:gd name="T0" fmla="*/ 0 w 87"/>
              <a:gd name="T1" fmla="*/ 0 h 87"/>
              <a:gd name="T2" fmla="*/ 87 w 87"/>
              <a:gd name="T3" fmla="*/ 87 h 87"/>
            </a:gdLst>
            <a:ahLst/>
            <a:cxnLst>
              <a:cxn ang="0">
                <a:pos x="T0" y="T1"/>
              </a:cxn>
              <a:cxn ang="0">
                <a:pos x="T2" y="T3"/>
              </a:cxn>
            </a:cxnLst>
            <a:rect l="0" t="0" r="r" b="b"/>
            <a:pathLst>
              <a:path w="87" h="87">
                <a:moveTo>
                  <a:pt x="0" y="0"/>
                </a:moveTo>
                <a:cubicBezTo>
                  <a:pt x="26" y="26"/>
                  <a:pt x="56" y="56"/>
                  <a:pt x="87" y="87"/>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7" name="Freeform 51"/>
          <p:cNvSpPr>
            <a:spLocks/>
          </p:cNvSpPr>
          <p:nvPr/>
        </p:nvSpPr>
        <p:spPr bwMode="auto">
          <a:xfrm>
            <a:off x="4953000" y="4714875"/>
            <a:ext cx="277813" cy="277813"/>
          </a:xfrm>
          <a:custGeom>
            <a:avLst/>
            <a:gdLst>
              <a:gd name="T0" fmla="*/ 0 w 84"/>
              <a:gd name="T1" fmla="*/ 0 h 84"/>
              <a:gd name="T2" fmla="*/ 84 w 84"/>
              <a:gd name="T3" fmla="*/ 84 h 84"/>
            </a:gdLst>
            <a:ahLst/>
            <a:cxnLst>
              <a:cxn ang="0">
                <a:pos x="T0" y="T1"/>
              </a:cxn>
              <a:cxn ang="0">
                <a:pos x="T2" y="T3"/>
              </a:cxn>
            </a:cxnLst>
            <a:rect l="0" t="0" r="r" b="b"/>
            <a:pathLst>
              <a:path w="84" h="84">
                <a:moveTo>
                  <a:pt x="0" y="0"/>
                </a:moveTo>
                <a:cubicBezTo>
                  <a:pt x="26" y="26"/>
                  <a:pt x="55" y="54"/>
                  <a:pt x="84" y="84"/>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8" name="Freeform 52"/>
          <p:cNvSpPr>
            <a:spLocks/>
          </p:cNvSpPr>
          <p:nvPr/>
        </p:nvSpPr>
        <p:spPr bwMode="auto">
          <a:xfrm>
            <a:off x="5075238" y="4732338"/>
            <a:ext cx="271463" cy="269875"/>
          </a:xfrm>
          <a:custGeom>
            <a:avLst/>
            <a:gdLst>
              <a:gd name="T0" fmla="*/ 0 w 82"/>
              <a:gd name="T1" fmla="*/ 0 h 82"/>
              <a:gd name="T2" fmla="*/ 82 w 82"/>
              <a:gd name="T3" fmla="*/ 82 h 82"/>
            </a:gdLst>
            <a:ahLst/>
            <a:cxnLst>
              <a:cxn ang="0">
                <a:pos x="T0" y="T1"/>
              </a:cxn>
              <a:cxn ang="0">
                <a:pos x="T2" y="T3"/>
              </a:cxn>
            </a:cxnLst>
            <a:rect l="0" t="0" r="r" b="b"/>
            <a:pathLst>
              <a:path w="82" h="82">
                <a:moveTo>
                  <a:pt x="0" y="0"/>
                </a:moveTo>
                <a:cubicBezTo>
                  <a:pt x="26" y="26"/>
                  <a:pt x="54" y="54"/>
                  <a:pt x="82" y="82"/>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9" name="Freeform 53"/>
          <p:cNvSpPr>
            <a:spLocks/>
          </p:cNvSpPr>
          <p:nvPr/>
        </p:nvSpPr>
        <p:spPr bwMode="auto">
          <a:xfrm>
            <a:off x="5194300" y="4745038"/>
            <a:ext cx="274638" cy="274638"/>
          </a:xfrm>
          <a:custGeom>
            <a:avLst/>
            <a:gdLst>
              <a:gd name="T0" fmla="*/ 0 w 83"/>
              <a:gd name="T1" fmla="*/ 0 h 83"/>
              <a:gd name="T2" fmla="*/ 83 w 83"/>
              <a:gd name="T3" fmla="*/ 83 h 83"/>
            </a:gdLst>
            <a:ahLst/>
            <a:cxnLst>
              <a:cxn ang="0">
                <a:pos x="T0" y="T1"/>
              </a:cxn>
              <a:cxn ang="0">
                <a:pos x="T2" y="T3"/>
              </a:cxn>
            </a:cxnLst>
            <a:rect l="0" t="0" r="r" b="b"/>
            <a:pathLst>
              <a:path w="83" h="83">
                <a:moveTo>
                  <a:pt x="0" y="0"/>
                </a:moveTo>
                <a:cubicBezTo>
                  <a:pt x="27" y="27"/>
                  <a:pt x="55" y="55"/>
                  <a:pt x="83" y="83"/>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90" name="Freeform 54"/>
          <p:cNvSpPr>
            <a:spLocks/>
          </p:cNvSpPr>
          <p:nvPr/>
        </p:nvSpPr>
        <p:spPr bwMode="auto">
          <a:xfrm>
            <a:off x="5303838" y="4748213"/>
            <a:ext cx="290513" cy="290513"/>
          </a:xfrm>
          <a:custGeom>
            <a:avLst/>
            <a:gdLst>
              <a:gd name="T0" fmla="*/ 0 w 88"/>
              <a:gd name="T1" fmla="*/ 0 h 88"/>
              <a:gd name="T2" fmla="*/ 88 w 88"/>
              <a:gd name="T3" fmla="*/ 88 h 88"/>
            </a:gdLst>
            <a:ahLst/>
            <a:cxnLst>
              <a:cxn ang="0">
                <a:pos x="T0" y="T1"/>
              </a:cxn>
              <a:cxn ang="0">
                <a:pos x="T2" y="T3"/>
              </a:cxn>
            </a:cxnLst>
            <a:rect l="0" t="0" r="r" b="b"/>
            <a:pathLst>
              <a:path w="88" h="88">
                <a:moveTo>
                  <a:pt x="0" y="0"/>
                </a:moveTo>
                <a:cubicBezTo>
                  <a:pt x="29" y="29"/>
                  <a:pt x="59" y="59"/>
                  <a:pt x="88" y="88"/>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91" name="Freeform 55"/>
          <p:cNvSpPr>
            <a:spLocks/>
          </p:cNvSpPr>
          <p:nvPr/>
        </p:nvSpPr>
        <p:spPr bwMode="auto">
          <a:xfrm>
            <a:off x="5422900" y="4760913"/>
            <a:ext cx="293688" cy="292100"/>
          </a:xfrm>
          <a:custGeom>
            <a:avLst/>
            <a:gdLst>
              <a:gd name="T0" fmla="*/ 0 w 89"/>
              <a:gd name="T1" fmla="*/ 0 h 88"/>
              <a:gd name="T2" fmla="*/ 89 w 89"/>
              <a:gd name="T3" fmla="*/ 88 h 88"/>
            </a:gdLst>
            <a:ahLst/>
            <a:cxnLst>
              <a:cxn ang="0">
                <a:pos x="T0" y="T1"/>
              </a:cxn>
              <a:cxn ang="0">
                <a:pos x="T2" y="T3"/>
              </a:cxn>
            </a:cxnLst>
            <a:rect l="0" t="0" r="r" b="b"/>
            <a:pathLst>
              <a:path w="89" h="88">
                <a:moveTo>
                  <a:pt x="0" y="0"/>
                </a:moveTo>
                <a:cubicBezTo>
                  <a:pt x="30" y="30"/>
                  <a:pt x="60" y="60"/>
                  <a:pt x="89" y="88"/>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92" name="Freeform 56"/>
          <p:cNvSpPr>
            <a:spLocks/>
          </p:cNvSpPr>
          <p:nvPr/>
        </p:nvSpPr>
        <p:spPr bwMode="auto">
          <a:xfrm>
            <a:off x="5551488" y="4784725"/>
            <a:ext cx="274638" cy="277813"/>
          </a:xfrm>
          <a:custGeom>
            <a:avLst/>
            <a:gdLst>
              <a:gd name="T0" fmla="*/ 0 w 83"/>
              <a:gd name="T1" fmla="*/ 0 h 84"/>
              <a:gd name="T2" fmla="*/ 83 w 83"/>
              <a:gd name="T3" fmla="*/ 84 h 84"/>
            </a:gdLst>
            <a:ahLst/>
            <a:cxnLst>
              <a:cxn ang="0">
                <a:pos x="T0" y="T1"/>
              </a:cxn>
              <a:cxn ang="0">
                <a:pos x="T2" y="T3"/>
              </a:cxn>
            </a:cxnLst>
            <a:rect l="0" t="0" r="r" b="b"/>
            <a:pathLst>
              <a:path w="83" h="84">
                <a:moveTo>
                  <a:pt x="0" y="0"/>
                </a:moveTo>
                <a:cubicBezTo>
                  <a:pt x="28" y="28"/>
                  <a:pt x="57" y="57"/>
                  <a:pt x="83" y="84"/>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93" name="Freeform 57"/>
          <p:cNvSpPr>
            <a:spLocks/>
          </p:cNvSpPr>
          <p:nvPr/>
        </p:nvSpPr>
        <p:spPr bwMode="auto">
          <a:xfrm>
            <a:off x="5670550" y="4797425"/>
            <a:ext cx="277813" cy="277813"/>
          </a:xfrm>
          <a:custGeom>
            <a:avLst/>
            <a:gdLst>
              <a:gd name="T0" fmla="*/ 0 w 84"/>
              <a:gd name="T1" fmla="*/ 0 h 84"/>
              <a:gd name="T2" fmla="*/ 84 w 84"/>
              <a:gd name="T3" fmla="*/ 84 h 84"/>
            </a:gdLst>
            <a:ahLst/>
            <a:cxnLst>
              <a:cxn ang="0">
                <a:pos x="T0" y="T1"/>
              </a:cxn>
              <a:cxn ang="0">
                <a:pos x="T2" y="T3"/>
              </a:cxn>
            </a:cxnLst>
            <a:rect l="0" t="0" r="r" b="b"/>
            <a:pathLst>
              <a:path w="84" h="84">
                <a:moveTo>
                  <a:pt x="0" y="0"/>
                </a:moveTo>
                <a:cubicBezTo>
                  <a:pt x="29" y="29"/>
                  <a:pt x="58" y="58"/>
                  <a:pt x="84" y="84"/>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94" name="Freeform 58"/>
          <p:cNvSpPr>
            <a:spLocks/>
          </p:cNvSpPr>
          <p:nvPr/>
        </p:nvSpPr>
        <p:spPr bwMode="auto">
          <a:xfrm>
            <a:off x="5783263" y="4805363"/>
            <a:ext cx="284163" cy="284163"/>
          </a:xfrm>
          <a:custGeom>
            <a:avLst/>
            <a:gdLst>
              <a:gd name="T0" fmla="*/ 0 w 86"/>
              <a:gd name="T1" fmla="*/ 0 h 86"/>
              <a:gd name="T2" fmla="*/ 86 w 86"/>
              <a:gd name="T3" fmla="*/ 86 h 86"/>
            </a:gdLst>
            <a:ahLst/>
            <a:cxnLst>
              <a:cxn ang="0">
                <a:pos x="T0" y="T1"/>
              </a:cxn>
              <a:cxn ang="0">
                <a:pos x="T2" y="T3"/>
              </a:cxn>
            </a:cxnLst>
            <a:rect l="0" t="0" r="r" b="b"/>
            <a:pathLst>
              <a:path w="86" h="86">
                <a:moveTo>
                  <a:pt x="0" y="0"/>
                </a:moveTo>
                <a:cubicBezTo>
                  <a:pt x="31" y="31"/>
                  <a:pt x="60" y="60"/>
                  <a:pt x="86" y="8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95" name="Freeform 59"/>
          <p:cNvSpPr>
            <a:spLocks/>
          </p:cNvSpPr>
          <p:nvPr/>
        </p:nvSpPr>
        <p:spPr bwMode="auto">
          <a:xfrm>
            <a:off x="5908675" y="4827588"/>
            <a:ext cx="268288" cy="265113"/>
          </a:xfrm>
          <a:custGeom>
            <a:avLst/>
            <a:gdLst>
              <a:gd name="T0" fmla="*/ 0 w 81"/>
              <a:gd name="T1" fmla="*/ 0 h 80"/>
              <a:gd name="T2" fmla="*/ 81 w 81"/>
              <a:gd name="T3" fmla="*/ 80 h 80"/>
            </a:gdLst>
            <a:ahLst/>
            <a:cxnLst>
              <a:cxn ang="0">
                <a:pos x="T0" y="T1"/>
              </a:cxn>
              <a:cxn ang="0">
                <a:pos x="T2" y="T3"/>
              </a:cxn>
            </a:cxnLst>
            <a:rect l="0" t="0" r="r" b="b"/>
            <a:pathLst>
              <a:path w="81" h="80">
                <a:moveTo>
                  <a:pt x="0" y="0"/>
                </a:moveTo>
                <a:cubicBezTo>
                  <a:pt x="30" y="29"/>
                  <a:pt x="57" y="57"/>
                  <a:pt x="81" y="80"/>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96" name="Freeform 60"/>
          <p:cNvSpPr>
            <a:spLocks/>
          </p:cNvSpPr>
          <p:nvPr/>
        </p:nvSpPr>
        <p:spPr bwMode="auto">
          <a:xfrm>
            <a:off x="6024563" y="4833938"/>
            <a:ext cx="263525" cy="268288"/>
          </a:xfrm>
          <a:custGeom>
            <a:avLst/>
            <a:gdLst>
              <a:gd name="T0" fmla="*/ 0 w 80"/>
              <a:gd name="T1" fmla="*/ 0 h 81"/>
              <a:gd name="T2" fmla="*/ 80 w 80"/>
              <a:gd name="T3" fmla="*/ 81 h 81"/>
            </a:gdLst>
            <a:ahLst/>
            <a:cxnLst>
              <a:cxn ang="0">
                <a:pos x="T0" y="T1"/>
              </a:cxn>
              <a:cxn ang="0">
                <a:pos x="T2" y="T3"/>
              </a:cxn>
            </a:cxnLst>
            <a:rect l="0" t="0" r="r" b="b"/>
            <a:pathLst>
              <a:path w="80" h="81">
                <a:moveTo>
                  <a:pt x="0" y="0"/>
                </a:moveTo>
                <a:cubicBezTo>
                  <a:pt x="30" y="31"/>
                  <a:pt x="58" y="58"/>
                  <a:pt x="80" y="81"/>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97" name="Freeform 61"/>
          <p:cNvSpPr>
            <a:spLocks/>
          </p:cNvSpPr>
          <p:nvPr/>
        </p:nvSpPr>
        <p:spPr bwMode="auto">
          <a:xfrm>
            <a:off x="6143625" y="4851400"/>
            <a:ext cx="257175" cy="257175"/>
          </a:xfrm>
          <a:custGeom>
            <a:avLst/>
            <a:gdLst>
              <a:gd name="T0" fmla="*/ 0 w 78"/>
              <a:gd name="T1" fmla="*/ 0 h 78"/>
              <a:gd name="T2" fmla="*/ 78 w 78"/>
              <a:gd name="T3" fmla="*/ 78 h 78"/>
            </a:gdLst>
            <a:ahLst/>
            <a:cxnLst>
              <a:cxn ang="0">
                <a:pos x="T0" y="T1"/>
              </a:cxn>
              <a:cxn ang="0">
                <a:pos x="T2" y="T3"/>
              </a:cxn>
            </a:cxnLst>
            <a:rect l="0" t="0" r="r" b="b"/>
            <a:pathLst>
              <a:path w="78" h="78">
                <a:moveTo>
                  <a:pt x="0" y="0"/>
                </a:moveTo>
                <a:cubicBezTo>
                  <a:pt x="31" y="31"/>
                  <a:pt x="58" y="58"/>
                  <a:pt x="78" y="78"/>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98" name="Freeform 62"/>
          <p:cNvSpPr>
            <a:spLocks/>
          </p:cNvSpPr>
          <p:nvPr/>
        </p:nvSpPr>
        <p:spPr bwMode="auto">
          <a:xfrm>
            <a:off x="6259513" y="4860925"/>
            <a:ext cx="266700" cy="268288"/>
          </a:xfrm>
          <a:custGeom>
            <a:avLst/>
            <a:gdLst>
              <a:gd name="T0" fmla="*/ 0 w 81"/>
              <a:gd name="T1" fmla="*/ 0 h 81"/>
              <a:gd name="T2" fmla="*/ 81 w 81"/>
              <a:gd name="T3" fmla="*/ 81 h 81"/>
            </a:gdLst>
            <a:ahLst/>
            <a:cxnLst>
              <a:cxn ang="0">
                <a:pos x="T0" y="T1"/>
              </a:cxn>
              <a:cxn ang="0">
                <a:pos x="T2" y="T3"/>
              </a:cxn>
            </a:cxnLst>
            <a:rect l="0" t="0" r="r" b="b"/>
            <a:pathLst>
              <a:path w="81" h="81">
                <a:moveTo>
                  <a:pt x="0" y="0"/>
                </a:moveTo>
                <a:cubicBezTo>
                  <a:pt x="35" y="35"/>
                  <a:pt x="64" y="64"/>
                  <a:pt x="81" y="81"/>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99" name="Freeform 63"/>
          <p:cNvSpPr>
            <a:spLocks/>
          </p:cNvSpPr>
          <p:nvPr/>
        </p:nvSpPr>
        <p:spPr bwMode="auto">
          <a:xfrm>
            <a:off x="5151438" y="3754438"/>
            <a:ext cx="57150" cy="55563"/>
          </a:xfrm>
          <a:custGeom>
            <a:avLst/>
            <a:gdLst>
              <a:gd name="T0" fmla="*/ 0 w 17"/>
              <a:gd name="T1" fmla="*/ 0 h 17"/>
              <a:gd name="T2" fmla="*/ 17 w 17"/>
              <a:gd name="T3" fmla="*/ 17 h 17"/>
            </a:gdLst>
            <a:ahLst/>
            <a:cxnLst>
              <a:cxn ang="0">
                <a:pos x="T0" y="T1"/>
              </a:cxn>
              <a:cxn ang="0">
                <a:pos x="T2" y="T3"/>
              </a:cxn>
            </a:cxnLst>
            <a:rect l="0" t="0" r="r" b="b"/>
            <a:pathLst>
              <a:path w="17" h="17">
                <a:moveTo>
                  <a:pt x="0" y="0"/>
                </a:moveTo>
                <a:cubicBezTo>
                  <a:pt x="0" y="0"/>
                  <a:pt x="6" y="6"/>
                  <a:pt x="17" y="17"/>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100" name="Freeform 64"/>
          <p:cNvSpPr>
            <a:spLocks/>
          </p:cNvSpPr>
          <p:nvPr/>
        </p:nvSpPr>
        <p:spPr bwMode="auto">
          <a:xfrm>
            <a:off x="6378575" y="4873625"/>
            <a:ext cx="254000" cy="255588"/>
          </a:xfrm>
          <a:custGeom>
            <a:avLst/>
            <a:gdLst>
              <a:gd name="T0" fmla="*/ 0 w 77"/>
              <a:gd name="T1" fmla="*/ 0 h 77"/>
              <a:gd name="T2" fmla="*/ 77 w 77"/>
              <a:gd name="T3" fmla="*/ 77 h 77"/>
            </a:gdLst>
            <a:ahLst/>
            <a:cxnLst>
              <a:cxn ang="0">
                <a:pos x="T0" y="T1"/>
              </a:cxn>
              <a:cxn ang="0">
                <a:pos x="T2" y="T3"/>
              </a:cxn>
            </a:cxnLst>
            <a:rect l="0" t="0" r="r" b="b"/>
            <a:pathLst>
              <a:path w="77" h="77">
                <a:moveTo>
                  <a:pt x="0" y="0"/>
                </a:moveTo>
                <a:cubicBezTo>
                  <a:pt x="46" y="46"/>
                  <a:pt x="77" y="77"/>
                  <a:pt x="77" y="77"/>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101" name="Freeform 65"/>
          <p:cNvSpPr>
            <a:spLocks/>
          </p:cNvSpPr>
          <p:nvPr/>
        </p:nvSpPr>
        <p:spPr bwMode="auto">
          <a:xfrm>
            <a:off x="6519863" y="4894263"/>
            <a:ext cx="204788" cy="207963"/>
          </a:xfrm>
          <a:custGeom>
            <a:avLst/>
            <a:gdLst>
              <a:gd name="T0" fmla="*/ 0 w 62"/>
              <a:gd name="T1" fmla="*/ 0 h 63"/>
              <a:gd name="T2" fmla="*/ 62 w 62"/>
              <a:gd name="T3" fmla="*/ 63 h 63"/>
            </a:gdLst>
            <a:ahLst/>
            <a:cxnLst>
              <a:cxn ang="0">
                <a:pos x="T0" y="T1"/>
              </a:cxn>
              <a:cxn ang="0">
                <a:pos x="T2" y="T3"/>
              </a:cxn>
            </a:cxnLst>
            <a:rect l="0" t="0" r="r" b="b"/>
            <a:pathLst>
              <a:path w="62" h="63">
                <a:moveTo>
                  <a:pt x="0" y="0"/>
                </a:moveTo>
                <a:cubicBezTo>
                  <a:pt x="22" y="22"/>
                  <a:pt x="43" y="43"/>
                  <a:pt x="62" y="63"/>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102" name="Freeform 66"/>
          <p:cNvSpPr>
            <a:spLocks/>
          </p:cNvSpPr>
          <p:nvPr/>
        </p:nvSpPr>
        <p:spPr bwMode="auto">
          <a:xfrm>
            <a:off x="6616700" y="4883150"/>
            <a:ext cx="184150" cy="188913"/>
          </a:xfrm>
          <a:custGeom>
            <a:avLst/>
            <a:gdLst>
              <a:gd name="T0" fmla="*/ 0 w 56"/>
              <a:gd name="T1" fmla="*/ 0 h 57"/>
              <a:gd name="T2" fmla="*/ 56 w 56"/>
              <a:gd name="T3" fmla="*/ 57 h 57"/>
            </a:gdLst>
            <a:ahLst/>
            <a:cxnLst>
              <a:cxn ang="0">
                <a:pos x="T0" y="T1"/>
              </a:cxn>
              <a:cxn ang="0">
                <a:pos x="T2" y="T3"/>
              </a:cxn>
            </a:cxnLst>
            <a:rect l="0" t="0" r="r" b="b"/>
            <a:pathLst>
              <a:path w="56" h="57">
                <a:moveTo>
                  <a:pt x="0" y="0"/>
                </a:moveTo>
                <a:cubicBezTo>
                  <a:pt x="19" y="20"/>
                  <a:pt x="38" y="39"/>
                  <a:pt x="56" y="57"/>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3" name="Freeform 67"/>
          <p:cNvSpPr>
            <a:spLocks/>
          </p:cNvSpPr>
          <p:nvPr/>
        </p:nvSpPr>
        <p:spPr bwMode="auto">
          <a:xfrm>
            <a:off x="6678613" y="4840288"/>
            <a:ext cx="188913" cy="192088"/>
          </a:xfrm>
          <a:custGeom>
            <a:avLst/>
            <a:gdLst>
              <a:gd name="T0" fmla="*/ 0 w 57"/>
              <a:gd name="T1" fmla="*/ 0 h 58"/>
              <a:gd name="T2" fmla="*/ 57 w 57"/>
              <a:gd name="T3" fmla="*/ 58 h 58"/>
            </a:gdLst>
            <a:ahLst/>
            <a:cxnLst>
              <a:cxn ang="0">
                <a:pos x="T0" y="T1"/>
              </a:cxn>
              <a:cxn ang="0">
                <a:pos x="T2" y="T3"/>
              </a:cxn>
            </a:cxnLst>
            <a:rect l="0" t="0" r="r" b="b"/>
            <a:pathLst>
              <a:path w="57" h="58">
                <a:moveTo>
                  <a:pt x="0" y="0"/>
                </a:moveTo>
                <a:cubicBezTo>
                  <a:pt x="20" y="20"/>
                  <a:pt x="39" y="40"/>
                  <a:pt x="57" y="58"/>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4" name="Freeform 68"/>
          <p:cNvSpPr>
            <a:spLocks/>
          </p:cNvSpPr>
          <p:nvPr/>
        </p:nvSpPr>
        <p:spPr bwMode="auto">
          <a:xfrm>
            <a:off x="6738938" y="4797425"/>
            <a:ext cx="190500" cy="192088"/>
          </a:xfrm>
          <a:custGeom>
            <a:avLst/>
            <a:gdLst>
              <a:gd name="T0" fmla="*/ 0 w 58"/>
              <a:gd name="T1" fmla="*/ 0 h 58"/>
              <a:gd name="T2" fmla="*/ 58 w 58"/>
              <a:gd name="T3" fmla="*/ 58 h 58"/>
            </a:gdLst>
            <a:ahLst/>
            <a:cxnLst>
              <a:cxn ang="0">
                <a:pos x="T0" y="T1"/>
              </a:cxn>
              <a:cxn ang="0">
                <a:pos x="T2" y="T3"/>
              </a:cxn>
            </a:cxnLst>
            <a:rect l="0" t="0" r="r" b="b"/>
            <a:pathLst>
              <a:path w="58" h="58">
                <a:moveTo>
                  <a:pt x="0" y="0"/>
                </a:moveTo>
                <a:cubicBezTo>
                  <a:pt x="20" y="20"/>
                  <a:pt x="40" y="40"/>
                  <a:pt x="58" y="58"/>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5" name="Freeform 69"/>
          <p:cNvSpPr>
            <a:spLocks/>
          </p:cNvSpPr>
          <p:nvPr/>
        </p:nvSpPr>
        <p:spPr bwMode="auto">
          <a:xfrm>
            <a:off x="6804025" y="4757738"/>
            <a:ext cx="176213" cy="176213"/>
          </a:xfrm>
          <a:custGeom>
            <a:avLst/>
            <a:gdLst>
              <a:gd name="T0" fmla="*/ 0 w 53"/>
              <a:gd name="T1" fmla="*/ 0 h 53"/>
              <a:gd name="T2" fmla="*/ 53 w 53"/>
              <a:gd name="T3" fmla="*/ 53 h 53"/>
            </a:gdLst>
            <a:ahLst/>
            <a:cxnLst>
              <a:cxn ang="0">
                <a:pos x="T0" y="T1"/>
              </a:cxn>
              <a:cxn ang="0">
                <a:pos x="T2" y="T3"/>
              </a:cxn>
            </a:cxnLst>
            <a:rect l="0" t="0" r="r" b="b"/>
            <a:pathLst>
              <a:path w="53" h="53">
                <a:moveTo>
                  <a:pt x="0" y="0"/>
                </a:moveTo>
                <a:cubicBezTo>
                  <a:pt x="19" y="18"/>
                  <a:pt x="37" y="36"/>
                  <a:pt x="53" y="53"/>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6" name="Freeform 70"/>
          <p:cNvSpPr>
            <a:spLocks/>
          </p:cNvSpPr>
          <p:nvPr/>
        </p:nvSpPr>
        <p:spPr bwMode="auto">
          <a:xfrm>
            <a:off x="6867525" y="4714875"/>
            <a:ext cx="184150" cy="185738"/>
          </a:xfrm>
          <a:custGeom>
            <a:avLst/>
            <a:gdLst>
              <a:gd name="T0" fmla="*/ 0 w 56"/>
              <a:gd name="T1" fmla="*/ 0 h 56"/>
              <a:gd name="T2" fmla="*/ 56 w 56"/>
              <a:gd name="T3" fmla="*/ 56 h 56"/>
            </a:gdLst>
            <a:ahLst/>
            <a:cxnLst>
              <a:cxn ang="0">
                <a:pos x="T0" y="T1"/>
              </a:cxn>
              <a:cxn ang="0">
                <a:pos x="T2" y="T3"/>
              </a:cxn>
            </a:cxnLst>
            <a:rect l="0" t="0" r="r" b="b"/>
            <a:pathLst>
              <a:path w="56" h="56">
                <a:moveTo>
                  <a:pt x="0" y="0"/>
                </a:moveTo>
                <a:cubicBezTo>
                  <a:pt x="20" y="19"/>
                  <a:pt x="39" y="39"/>
                  <a:pt x="56" y="5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7" name="Freeform 71"/>
          <p:cNvSpPr>
            <a:spLocks/>
          </p:cNvSpPr>
          <p:nvPr/>
        </p:nvSpPr>
        <p:spPr bwMode="auto">
          <a:xfrm>
            <a:off x="6929438" y="4672013"/>
            <a:ext cx="192088" cy="192088"/>
          </a:xfrm>
          <a:custGeom>
            <a:avLst/>
            <a:gdLst>
              <a:gd name="T0" fmla="*/ 0 w 58"/>
              <a:gd name="T1" fmla="*/ 0 h 58"/>
              <a:gd name="T2" fmla="*/ 58 w 58"/>
              <a:gd name="T3" fmla="*/ 58 h 58"/>
            </a:gdLst>
            <a:ahLst/>
            <a:cxnLst>
              <a:cxn ang="0">
                <a:pos x="T0" y="T1"/>
              </a:cxn>
              <a:cxn ang="0">
                <a:pos x="T2" y="T3"/>
              </a:cxn>
            </a:cxnLst>
            <a:rect l="0" t="0" r="r" b="b"/>
            <a:pathLst>
              <a:path w="58" h="58">
                <a:moveTo>
                  <a:pt x="0" y="0"/>
                </a:moveTo>
                <a:cubicBezTo>
                  <a:pt x="20" y="20"/>
                  <a:pt x="40" y="40"/>
                  <a:pt x="58" y="58"/>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8" name="Freeform 72"/>
          <p:cNvSpPr>
            <a:spLocks/>
          </p:cNvSpPr>
          <p:nvPr/>
        </p:nvSpPr>
        <p:spPr bwMode="auto">
          <a:xfrm>
            <a:off x="6996113" y="4632325"/>
            <a:ext cx="185738" cy="185738"/>
          </a:xfrm>
          <a:custGeom>
            <a:avLst/>
            <a:gdLst>
              <a:gd name="T0" fmla="*/ 0 w 56"/>
              <a:gd name="T1" fmla="*/ 0 h 56"/>
              <a:gd name="T2" fmla="*/ 56 w 56"/>
              <a:gd name="T3" fmla="*/ 56 h 56"/>
            </a:gdLst>
            <a:ahLst/>
            <a:cxnLst>
              <a:cxn ang="0">
                <a:pos x="T0" y="T1"/>
              </a:cxn>
              <a:cxn ang="0">
                <a:pos x="T2" y="T3"/>
              </a:cxn>
            </a:cxnLst>
            <a:rect l="0" t="0" r="r" b="b"/>
            <a:pathLst>
              <a:path w="56" h="56">
                <a:moveTo>
                  <a:pt x="0" y="0"/>
                </a:moveTo>
                <a:cubicBezTo>
                  <a:pt x="20" y="20"/>
                  <a:pt x="39" y="39"/>
                  <a:pt x="56" y="5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9" name="Freeform 73"/>
          <p:cNvSpPr>
            <a:spLocks/>
          </p:cNvSpPr>
          <p:nvPr/>
        </p:nvSpPr>
        <p:spPr bwMode="auto">
          <a:xfrm>
            <a:off x="7059613" y="4589463"/>
            <a:ext cx="184150" cy="185738"/>
          </a:xfrm>
          <a:custGeom>
            <a:avLst/>
            <a:gdLst>
              <a:gd name="T0" fmla="*/ 0 w 56"/>
              <a:gd name="T1" fmla="*/ 0 h 56"/>
              <a:gd name="T2" fmla="*/ 56 w 56"/>
              <a:gd name="T3" fmla="*/ 56 h 56"/>
            </a:gdLst>
            <a:ahLst/>
            <a:cxnLst>
              <a:cxn ang="0">
                <a:pos x="T0" y="T1"/>
              </a:cxn>
              <a:cxn ang="0">
                <a:pos x="T2" y="T3"/>
              </a:cxn>
            </a:cxnLst>
            <a:rect l="0" t="0" r="r" b="b"/>
            <a:pathLst>
              <a:path w="56" h="56">
                <a:moveTo>
                  <a:pt x="0" y="0"/>
                </a:moveTo>
                <a:cubicBezTo>
                  <a:pt x="20" y="20"/>
                  <a:pt x="39" y="39"/>
                  <a:pt x="56" y="5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0" name="Freeform 74"/>
          <p:cNvSpPr>
            <a:spLocks/>
          </p:cNvSpPr>
          <p:nvPr/>
        </p:nvSpPr>
        <p:spPr bwMode="auto">
          <a:xfrm>
            <a:off x="7131050" y="4559300"/>
            <a:ext cx="176213" cy="176213"/>
          </a:xfrm>
          <a:custGeom>
            <a:avLst/>
            <a:gdLst>
              <a:gd name="T0" fmla="*/ 0 w 53"/>
              <a:gd name="T1" fmla="*/ 0 h 53"/>
              <a:gd name="T2" fmla="*/ 53 w 53"/>
              <a:gd name="T3" fmla="*/ 53 h 53"/>
            </a:gdLst>
            <a:ahLst/>
            <a:cxnLst>
              <a:cxn ang="0">
                <a:pos x="T0" y="T1"/>
              </a:cxn>
              <a:cxn ang="0">
                <a:pos x="T2" y="T3"/>
              </a:cxn>
            </a:cxnLst>
            <a:rect l="0" t="0" r="r" b="b"/>
            <a:pathLst>
              <a:path w="53" h="53">
                <a:moveTo>
                  <a:pt x="0" y="0"/>
                </a:moveTo>
                <a:cubicBezTo>
                  <a:pt x="19" y="18"/>
                  <a:pt x="37" y="36"/>
                  <a:pt x="53" y="53"/>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1" name="Freeform 75"/>
          <p:cNvSpPr>
            <a:spLocks/>
          </p:cNvSpPr>
          <p:nvPr/>
        </p:nvSpPr>
        <p:spPr bwMode="auto">
          <a:xfrm>
            <a:off x="7204075" y="4524375"/>
            <a:ext cx="158750" cy="161925"/>
          </a:xfrm>
          <a:custGeom>
            <a:avLst/>
            <a:gdLst>
              <a:gd name="T0" fmla="*/ 0 w 48"/>
              <a:gd name="T1" fmla="*/ 0 h 49"/>
              <a:gd name="T2" fmla="*/ 48 w 48"/>
              <a:gd name="T3" fmla="*/ 49 h 49"/>
            </a:gdLst>
            <a:ahLst/>
            <a:cxnLst>
              <a:cxn ang="0">
                <a:pos x="T0" y="T1"/>
              </a:cxn>
              <a:cxn ang="0">
                <a:pos x="T2" y="T3"/>
              </a:cxn>
            </a:cxnLst>
            <a:rect l="0" t="0" r="r" b="b"/>
            <a:pathLst>
              <a:path w="48" h="49">
                <a:moveTo>
                  <a:pt x="0" y="0"/>
                </a:moveTo>
                <a:cubicBezTo>
                  <a:pt x="17" y="17"/>
                  <a:pt x="33" y="34"/>
                  <a:pt x="48" y="49"/>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2" name="Freeform 76"/>
          <p:cNvSpPr>
            <a:spLocks/>
          </p:cNvSpPr>
          <p:nvPr/>
        </p:nvSpPr>
        <p:spPr bwMode="auto">
          <a:xfrm>
            <a:off x="7310438" y="4527550"/>
            <a:ext cx="119063" cy="115888"/>
          </a:xfrm>
          <a:custGeom>
            <a:avLst/>
            <a:gdLst>
              <a:gd name="T0" fmla="*/ 0 w 36"/>
              <a:gd name="T1" fmla="*/ 0 h 35"/>
              <a:gd name="T2" fmla="*/ 36 w 36"/>
              <a:gd name="T3" fmla="*/ 35 h 35"/>
            </a:gdLst>
            <a:ahLst/>
            <a:cxnLst>
              <a:cxn ang="0">
                <a:pos x="T0" y="T1"/>
              </a:cxn>
              <a:cxn ang="0">
                <a:pos x="T2" y="T3"/>
              </a:cxn>
            </a:cxnLst>
            <a:rect l="0" t="0" r="r" b="b"/>
            <a:pathLst>
              <a:path w="36" h="35">
                <a:moveTo>
                  <a:pt x="0" y="0"/>
                </a:moveTo>
                <a:cubicBezTo>
                  <a:pt x="13" y="12"/>
                  <a:pt x="25" y="24"/>
                  <a:pt x="36" y="3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3" name="Freeform 77"/>
          <p:cNvSpPr>
            <a:spLocks/>
          </p:cNvSpPr>
          <p:nvPr/>
        </p:nvSpPr>
        <p:spPr bwMode="auto">
          <a:xfrm>
            <a:off x="7419975" y="4527550"/>
            <a:ext cx="71438" cy="71438"/>
          </a:xfrm>
          <a:custGeom>
            <a:avLst/>
            <a:gdLst>
              <a:gd name="T0" fmla="*/ 0 w 22"/>
              <a:gd name="T1" fmla="*/ 0 h 22"/>
              <a:gd name="T2" fmla="*/ 22 w 22"/>
              <a:gd name="T3" fmla="*/ 22 h 22"/>
            </a:gdLst>
            <a:ahLst/>
            <a:cxnLst>
              <a:cxn ang="0">
                <a:pos x="T0" y="T1"/>
              </a:cxn>
              <a:cxn ang="0">
                <a:pos x="T2" y="T3"/>
              </a:cxn>
            </a:cxnLst>
            <a:rect l="0" t="0" r="r" b="b"/>
            <a:pathLst>
              <a:path w="22" h="22">
                <a:moveTo>
                  <a:pt x="0" y="0"/>
                </a:moveTo>
                <a:cubicBezTo>
                  <a:pt x="7" y="8"/>
                  <a:pt x="15" y="15"/>
                  <a:pt x="22" y="22"/>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4" name="Freeform 78"/>
          <p:cNvSpPr>
            <a:spLocks/>
          </p:cNvSpPr>
          <p:nvPr/>
        </p:nvSpPr>
        <p:spPr bwMode="auto">
          <a:xfrm>
            <a:off x="7508875" y="4513263"/>
            <a:ext cx="49213" cy="50800"/>
          </a:xfrm>
          <a:custGeom>
            <a:avLst/>
            <a:gdLst>
              <a:gd name="T0" fmla="*/ 0 w 15"/>
              <a:gd name="T1" fmla="*/ 0 h 15"/>
              <a:gd name="T2" fmla="*/ 15 w 15"/>
              <a:gd name="T3" fmla="*/ 15 h 15"/>
            </a:gdLst>
            <a:ahLst/>
            <a:cxnLst>
              <a:cxn ang="0">
                <a:pos x="T0" y="T1"/>
              </a:cxn>
              <a:cxn ang="0">
                <a:pos x="T2" y="T3"/>
              </a:cxn>
            </a:cxnLst>
            <a:rect l="0" t="0" r="r" b="b"/>
            <a:pathLst>
              <a:path w="15" h="15">
                <a:moveTo>
                  <a:pt x="0" y="0"/>
                </a:moveTo>
                <a:cubicBezTo>
                  <a:pt x="5" y="5"/>
                  <a:pt x="10" y="10"/>
                  <a:pt x="15" y="1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23" name="Line 87"/>
          <p:cNvSpPr>
            <a:spLocks noChangeShapeType="1"/>
          </p:cNvSpPr>
          <p:nvPr/>
        </p:nvSpPr>
        <p:spPr bwMode="auto">
          <a:xfrm flipV="1">
            <a:off x="4589463" y="3671888"/>
            <a:ext cx="377825" cy="165100"/>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24" name="Line 88"/>
          <p:cNvSpPr>
            <a:spLocks noChangeShapeType="1"/>
          </p:cNvSpPr>
          <p:nvPr/>
        </p:nvSpPr>
        <p:spPr bwMode="auto">
          <a:xfrm flipH="1" flipV="1">
            <a:off x="6688138" y="3621088"/>
            <a:ext cx="414338" cy="6350"/>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25" name="Line 89"/>
          <p:cNvSpPr>
            <a:spLocks noChangeShapeType="1"/>
          </p:cNvSpPr>
          <p:nvPr/>
        </p:nvSpPr>
        <p:spPr bwMode="auto">
          <a:xfrm flipH="1" flipV="1">
            <a:off x="6165850" y="2709863"/>
            <a:ext cx="407988" cy="33338"/>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90"/>
          <p:cNvSpPr>
            <a:spLocks noChangeShapeType="1"/>
          </p:cNvSpPr>
          <p:nvPr/>
        </p:nvSpPr>
        <p:spPr bwMode="auto">
          <a:xfrm flipV="1">
            <a:off x="4078288" y="4656138"/>
            <a:ext cx="442913" cy="207963"/>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27" name="Line 91"/>
          <p:cNvSpPr>
            <a:spLocks noChangeShapeType="1"/>
          </p:cNvSpPr>
          <p:nvPr/>
        </p:nvSpPr>
        <p:spPr bwMode="auto">
          <a:xfrm flipH="1">
            <a:off x="7151688" y="4513263"/>
            <a:ext cx="442913" cy="7938"/>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28" name="Line 92"/>
          <p:cNvSpPr>
            <a:spLocks noChangeShapeType="1"/>
          </p:cNvSpPr>
          <p:nvPr/>
        </p:nvSpPr>
        <p:spPr bwMode="auto">
          <a:xfrm flipV="1">
            <a:off x="5129213" y="2706688"/>
            <a:ext cx="360363" cy="131763"/>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0871617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ALT T&amp;L Framework">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40763" t="33990" b="15169"/>
          <a:stretch/>
        </p:blipFill>
        <p:spPr>
          <a:xfrm>
            <a:off x="13016" y="-1"/>
            <a:ext cx="7568884" cy="6451601"/>
          </a:xfrm>
          <a:prstGeom prst="rect">
            <a:avLst/>
          </a:prstGeom>
        </p:spPr>
      </p:pic>
      <p:sp>
        <p:nvSpPr>
          <p:cNvPr id="112" name="Rounded Rectangle 111"/>
          <p:cNvSpPr/>
          <p:nvPr/>
        </p:nvSpPr>
        <p:spPr>
          <a:xfrm>
            <a:off x="6346628" y="193870"/>
            <a:ext cx="3984940" cy="510285"/>
          </a:xfrm>
          <a:prstGeom prst="roundRect">
            <a:avLst>
              <a:gd name="adj" fmla="val 34537"/>
            </a:avLst>
          </a:prstGeom>
          <a:solidFill>
            <a:srgbClr val="233C7F"/>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a:t>ARCHWAY KNOWLEDGE CURRICULUM</a:t>
            </a:r>
          </a:p>
        </p:txBody>
      </p:sp>
      <p:sp>
        <p:nvSpPr>
          <p:cNvPr id="113" name="Rounded Rectangle 112"/>
          <p:cNvSpPr/>
          <p:nvPr/>
        </p:nvSpPr>
        <p:spPr>
          <a:xfrm>
            <a:off x="6346628" y="2094389"/>
            <a:ext cx="3986718" cy="493776"/>
          </a:xfrm>
          <a:prstGeom prst="roundRect">
            <a:avLst>
              <a:gd name="adj" fmla="val 34537"/>
            </a:avLst>
          </a:prstGeom>
          <a:solidFill>
            <a:srgbClr val="9259A4"/>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a:t>CORE EXPECTATIONS</a:t>
            </a:r>
          </a:p>
        </p:txBody>
      </p:sp>
      <p:sp>
        <p:nvSpPr>
          <p:cNvPr id="114" name="Rounded Rectangle 113"/>
          <p:cNvSpPr/>
          <p:nvPr/>
        </p:nvSpPr>
        <p:spPr>
          <a:xfrm>
            <a:off x="6342388" y="3389289"/>
            <a:ext cx="3984940" cy="482475"/>
          </a:xfrm>
          <a:prstGeom prst="roundRect">
            <a:avLst>
              <a:gd name="adj" fmla="val 34537"/>
            </a:avLst>
          </a:prstGeom>
          <a:solidFill>
            <a:srgbClr val="3985C6"/>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a:t>HIGH-IMPACT PEDAGOGY</a:t>
            </a:r>
          </a:p>
        </p:txBody>
      </p:sp>
      <p:sp>
        <p:nvSpPr>
          <p:cNvPr id="115" name="TextBox 114"/>
          <p:cNvSpPr txBox="1"/>
          <p:nvPr/>
        </p:nvSpPr>
        <p:spPr>
          <a:xfrm>
            <a:off x="6346628" y="692695"/>
            <a:ext cx="5516024" cy="1308050"/>
          </a:xfrm>
          <a:prstGeom prst="rect">
            <a:avLst/>
          </a:prstGeom>
          <a:noFill/>
        </p:spPr>
        <p:txBody>
          <a:bodyPr wrap="square" rtlCol="0">
            <a:spAutoFit/>
          </a:bodyPr>
          <a:lstStyle/>
          <a:p>
            <a:r>
              <a:rPr lang="en-GB" sz="1300"/>
              <a:t>The acquisition, retention and application of knowledge is the driving, underpinning philosophy of teaching and learning at Archway Learning Trust. Our knowledge curriculum is detailed, sequenced and mapped deliberately and coherently. Retention and retrieval is embedded and integral to the curriculum. Teachers deliver the knowledge curriculum and adapt the lessons to meet the specific needs of their classes</a:t>
            </a:r>
            <a:r>
              <a:rPr lang="en-GB" sz="1400"/>
              <a:t>.</a:t>
            </a:r>
          </a:p>
        </p:txBody>
      </p:sp>
      <p:sp>
        <p:nvSpPr>
          <p:cNvPr id="116" name="TextBox 115"/>
          <p:cNvSpPr txBox="1"/>
          <p:nvPr/>
        </p:nvSpPr>
        <p:spPr>
          <a:xfrm>
            <a:off x="6342388" y="2589288"/>
            <a:ext cx="5482945" cy="692497"/>
          </a:xfrm>
          <a:prstGeom prst="rect">
            <a:avLst/>
          </a:prstGeom>
          <a:noFill/>
        </p:spPr>
        <p:txBody>
          <a:bodyPr wrap="square" rtlCol="0">
            <a:spAutoFit/>
          </a:bodyPr>
          <a:lstStyle/>
          <a:p>
            <a:pPr>
              <a:spcAft>
                <a:spcPts val="600"/>
              </a:spcAft>
            </a:pPr>
            <a:r>
              <a:rPr lang="en-GB" sz="1300"/>
              <a:t>Our core expectations can be seen in every lesson, every day, everywhere within the Trust. They ensure the conditions for learning are optimised and allow teachers to focus on providing high-impact pedagogy. </a:t>
            </a:r>
          </a:p>
        </p:txBody>
      </p:sp>
      <p:sp>
        <p:nvSpPr>
          <p:cNvPr id="117" name="TextBox 116"/>
          <p:cNvSpPr txBox="1"/>
          <p:nvPr/>
        </p:nvSpPr>
        <p:spPr>
          <a:xfrm>
            <a:off x="6374387" y="3921306"/>
            <a:ext cx="5488128" cy="692497"/>
          </a:xfrm>
          <a:prstGeom prst="rect">
            <a:avLst/>
          </a:prstGeom>
          <a:noFill/>
        </p:spPr>
        <p:txBody>
          <a:bodyPr wrap="square" rtlCol="0">
            <a:spAutoFit/>
          </a:bodyPr>
          <a:lstStyle/>
          <a:p>
            <a:pPr>
              <a:spcAft>
                <a:spcPts val="600"/>
              </a:spcAft>
            </a:pPr>
            <a:r>
              <a:rPr lang="en-GB" sz="1300"/>
              <a:t>These evidence-informed, practical strategies build and secure powerful knowledge for our students. Our teachers plan their lessons with a clear focus on these high-impact strategies. </a:t>
            </a:r>
          </a:p>
        </p:txBody>
      </p:sp>
      <p:sp>
        <p:nvSpPr>
          <p:cNvPr id="118" name="Rounded Rectangle 117"/>
          <p:cNvSpPr/>
          <p:nvPr/>
        </p:nvSpPr>
        <p:spPr>
          <a:xfrm>
            <a:off x="6354653" y="4744143"/>
            <a:ext cx="3984940" cy="482475"/>
          </a:xfrm>
          <a:prstGeom prst="roundRect">
            <a:avLst>
              <a:gd name="adj" fmla="val 34537"/>
            </a:avLst>
          </a:prstGeom>
          <a:solidFill>
            <a:srgbClr val="FFEC9B"/>
          </a:solidFill>
          <a:ln w="3175">
            <a:solidFill>
              <a:schemeClr val="tx1"/>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a:solidFill>
                  <a:schemeClr val="tx1"/>
                </a:solidFill>
              </a:rPr>
              <a:t>RESEARCH-INFORMED INNOVATION</a:t>
            </a:r>
          </a:p>
        </p:txBody>
      </p:sp>
      <p:sp>
        <p:nvSpPr>
          <p:cNvPr id="119" name="TextBox 118"/>
          <p:cNvSpPr txBox="1"/>
          <p:nvPr/>
        </p:nvSpPr>
        <p:spPr>
          <a:xfrm>
            <a:off x="6348095" y="5272751"/>
            <a:ext cx="5500193" cy="892552"/>
          </a:xfrm>
          <a:prstGeom prst="rect">
            <a:avLst/>
          </a:prstGeom>
          <a:noFill/>
        </p:spPr>
        <p:txBody>
          <a:bodyPr wrap="square" rtlCol="0">
            <a:spAutoFit/>
          </a:bodyPr>
          <a:lstStyle/>
          <a:p>
            <a:pPr>
              <a:spcAft>
                <a:spcPts val="600"/>
              </a:spcAft>
            </a:pPr>
            <a:r>
              <a:rPr lang="en-GB" sz="1300"/>
              <a:t>We are passionate about enriching our teaching and learning with research-informed innovation into effective teaching and learning. Our teachers read, watch, listen to and engage in vibrant learning opportunities within and beyond the Trust, trialling, developing and sharing innovative practice.</a:t>
            </a:r>
          </a:p>
        </p:txBody>
      </p:sp>
      <p:sp>
        <p:nvSpPr>
          <p:cNvPr id="14" name="Rectangle 13"/>
          <p:cNvSpPr/>
          <p:nvPr/>
        </p:nvSpPr>
        <p:spPr>
          <a:xfrm>
            <a:off x="0" y="6339146"/>
            <a:ext cx="12192000" cy="518854"/>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hevron 14"/>
          <p:cNvSpPr/>
          <p:nvPr/>
        </p:nvSpPr>
        <p:spPr>
          <a:xfrm>
            <a:off x="2592980" y="6339146"/>
            <a:ext cx="7831180" cy="521686"/>
          </a:xfrm>
          <a:prstGeom prst="chevron">
            <a:avLst/>
          </a:prstGeom>
          <a:solidFill>
            <a:schemeClr val="accent5">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ALT TEACHING AND LEARNING FRAMEWORK</a:t>
            </a:r>
            <a:endParaRPr lang="en-GB" sz="1600" b="0">
              <a:solidFill>
                <a:schemeClr val="bg1"/>
              </a:solidFill>
            </a:endParaRPr>
          </a:p>
        </p:txBody>
      </p:sp>
      <p:pic>
        <p:nvPicPr>
          <p:cNvPr id="16" name="Picture 15"/>
          <p:cNvPicPr>
            <a:picLocks noChangeAspect="1"/>
          </p:cNvPicPr>
          <p:nvPr/>
        </p:nvPicPr>
        <p:blipFill rotWithShape="1">
          <a:blip r:embed="rId3" cstate="print">
            <a:extLst>
              <a:ext uri="{28A0092B-C50C-407E-A947-70E740481C1C}">
                <a14:useLocalDpi xmlns:a14="http://schemas.microsoft.com/office/drawing/2010/main" val="0"/>
              </a:ext>
            </a:extLst>
          </a:blip>
          <a:srcRect t="1" r="59982" b="-5988"/>
          <a:stretch/>
        </p:blipFill>
        <p:spPr>
          <a:xfrm>
            <a:off x="11645153" y="6420114"/>
            <a:ext cx="487873" cy="429535"/>
          </a:xfrm>
          <a:prstGeom prst="rect">
            <a:avLst/>
          </a:prstGeom>
        </p:spPr>
      </p:pic>
    </p:spTree>
    <p:extLst>
      <p:ext uri="{BB962C8B-B14F-4D97-AF65-F5344CB8AC3E}">
        <p14:creationId xmlns:p14="http://schemas.microsoft.com/office/powerpoint/2010/main" val="7887449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778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ALT Title - Spaced Retrieval">
    <p:spTree>
      <p:nvGrpSpPr>
        <p:cNvPr id="1" name=""/>
        <p:cNvGrpSpPr/>
        <p:nvPr/>
      </p:nvGrpSpPr>
      <p:grpSpPr>
        <a:xfrm>
          <a:off x="0" y="0"/>
          <a:ext cx="0" cy="0"/>
          <a:chOff x="0" y="0"/>
          <a:chExt cx="0" cy="0"/>
        </a:xfrm>
      </p:grpSpPr>
      <p:sp>
        <p:nvSpPr>
          <p:cNvPr id="25" name="TextBox 24"/>
          <p:cNvSpPr txBox="1"/>
          <p:nvPr/>
        </p:nvSpPr>
        <p:spPr>
          <a:xfrm>
            <a:off x="304799" y="1229339"/>
            <a:ext cx="3708000" cy="4680000"/>
          </a:xfrm>
          <a:prstGeom prst="rect">
            <a:avLst/>
          </a:prstGeom>
          <a:solidFill>
            <a:schemeClr val="bg1"/>
          </a:solidFill>
          <a:ln w="28575">
            <a:solidFill>
              <a:srgbClr val="0B5196"/>
            </a:solidFill>
          </a:ln>
        </p:spPr>
        <p:txBody>
          <a:bodyPr wrap="square" rtlCol="0">
            <a:spAutoFit/>
          </a:bodyPr>
          <a:lstStyle/>
          <a:p>
            <a:endParaRPr lang="en-GB"/>
          </a:p>
        </p:txBody>
      </p:sp>
      <p:sp>
        <p:nvSpPr>
          <p:cNvPr id="33" name="TextBox 32"/>
          <p:cNvSpPr txBox="1"/>
          <p:nvPr/>
        </p:nvSpPr>
        <p:spPr>
          <a:xfrm>
            <a:off x="4258232" y="1229338"/>
            <a:ext cx="3708000" cy="4680000"/>
          </a:xfrm>
          <a:prstGeom prst="rect">
            <a:avLst/>
          </a:prstGeom>
          <a:solidFill>
            <a:schemeClr val="bg1"/>
          </a:solidFill>
          <a:ln w="28575">
            <a:solidFill>
              <a:srgbClr val="0B5196"/>
            </a:solidFill>
          </a:ln>
        </p:spPr>
        <p:txBody>
          <a:bodyPr wrap="square" rtlCol="0">
            <a:spAutoFit/>
          </a:bodyPr>
          <a:lstStyle/>
          <a:p>
            <a:endParaRPr lang="en-GB"/>
          </a:p>
        </p:txBody>
      </p:sp>
      <p:sp>
        <p:nvSpPr>
          <p:cNvPr id="34" name="TextBox 33"/>
          <p:cNvSpPr txBox="1"/>
          <p:nvPr/>
        </p:nvSpPr>
        <p:spPr>
          <a:xfrm>
            <a:off x="8220631" y="1235971"/>
            <a:ext cx="3708000" cy="4680000"/>
          </a:xfrm>
          <a:prstGeom prst="rect">
            <a:avLst/>
          </a:prstGeom>
          <a:solidFill>
            <a:schemeClr val="bg1"/>
          </a:solidFill>
          <a:ln w="28575">
            <a:solidFill>
              <a:srgbClr val="0B5196"/>
            </a:solidFill>
          </a:ln>
        </p:spPr>
        <p:txBody>
          <a:bodyPr wrap="square" rtlCol="0">
            <a:spAutoFit/>
          </a:bodyPr>
          <a:lstStyle/>
          <a:p>
            <a:endParaRPr lang="en-GB"/>
          </a:p>
        </p:txBody>
      </p:sp>
      <p:sp>
        <p:nvSpPr>
          <p:cNvPr id="26" name="TextBox 25"/>
          <p:cNvSpPr txBox="1"/>
          <p:nvPr/>
        </p:nvSpPr>
        <p:spPr>
          <a:xfrm>
            <a:off x="304799" y="1245664"/>
            <a:ext cx="3708000" cy="414024"/>
          </a:xfrm>
          <a:prstGeom prst="rect">
            <a:avLst/>
          </a:prstGeom>
          <a:solidFill>
            <a:srgbClr val="002060"/>
          </a:solidFill>
        </p:spPr>
        <p:txBody>
          <a:bodyPr wrap="square" rtlCol="0">
            <a:spAutoFit/>
          </a:bodyPr>
          <a:lstStyle/>
          <a:p>
            <a:pPr algn="ctr">
              <a:lnSpc>
                <a:spcPts val="2500"/>
              </a:lnSpc>
            </a:pPr>
            <a:r>
              <a:rPr lang="en-GB" sz="2400" baseline="0">
                <a:solidFill>
                  <a:schemeClr val="bg1"/>
                </a:solidFill>
              </a:rPr>
              <a:t>Current Learning from KO</a:t>
            </a:r>
            <a:endParaRPr lang="en-GB" sz="2400">
              <a:solidFill>
                <a:schemeClr val="bg1"/>
              </a:solidFill>
            </a:endParaRPr>
          </a:p>
        </p:txBody>
      </p:sp>
      <p:sp>
        <p:nvSpPr>
          <p:cNvPr id="36" name="TextBox 35"/>
          <p:cNvSpPr txBox="1"/>
          <p:nvPr/>
        </p:nvSpPr>
        <p:spPr>
          <a:xfrm>
            <a:off x="4268894" y="1245664"/>
            <a:ext cx="3708000" cy="412934"/>
          </a:xfrm>
          <a:prstGeom prst="rect">
            <a:avLst/>
          </a:prstGeom>
          <a:solidFill>
            <a:srgbClr val="002060"/>
          </a:solidFill>
        </p:spPr>
        <p:txBody>
          <a:bodyPr wrap="square" rtlCol="0">
            <a:spAutoFit/>
          </a:bodyPr>
          <a:lstStyle/>
          <a:p>
            <a:pPr algn="ctr">
              <a:lnSpc>
                <a:spcPts val="2500"/>
              </a:lnSpc>
            </a:pPr>
            <a:r>
              <a:rPr lang="en-GB" sz="2400" baseline="0">
                <a:solidFill>
                  <a:schemeClr val="bg1"/>
                </a:solidFill>
              </a:rPr>
              <a:t>Recent Learning</a:t>
            </a:r>
            <a:endParaRPr lang="en-GB" sz="2400">
              <a:solidFill>
                <a:schemeClr val="bg1"/>
              </a:solidFill>
            </a:endParaRPr>
          </a:p>
        </p:txBody>
      </p:sp>
      <p:sp>
        <p:nvSpPr>
          <p:cNvPr id="37" name="TextBox 36"/>
          <p:cNvSpPr txBox="1"/>
          <p:nvPr/>
        </p:nvSpPr>
        <p:spPr>
          <a:xfrm>
            <a:off x="8238560" y="1245664"/>
            <a:ext cx="3708000" cy="414024"/>
          </a:xfrm>
          <a:prstGeom prst="rect">
            <a:avLst/>
          </a:prstGeom>
          <a:solidFill>
            <a:srgbClr val="002060"/>
          </a:solidFill>
        </p:spPr>
        <p:txBody>
          <a:bodyPr wrap="square" rtlCol="0">
            <a:spAutoFit/>
          </a:bodyPr>
          <a:lstStyle/>
          <a:p>
            <a:pPr algn="ctr">
              <a:lnSpc>
                <a:spcPts val="2500"/>
              </a:lnSpc>
            </a:pPr>
            <a:r>
              <a:rPr lang="en-GB" sz="2400" baseline="0">
                <a:solidFill>
                  <a:schemeClr val="bg1"/>
                </a:solidFill>
              </a:rPr>
              <a:t>Long-term Learning </a:t>
            </a:r>
          </a:p>
        </p:txBody>
      </p:sp>
      <p:sp>
        <p:nvSpPr>
          <p:cNvPr id="50" name="Text Placeholder 30"/>
          <p:cNvSpPr>
            <a:spLocks noGrp="1"/>
          </p:cNvSpPr>
          <p:nvPr>
            <p:ph type="body" sz="quarter" idx="11"/>
          </p:nvPr>
        </p:nvSpPr>
        <p:spPr>
          <a:xfrm>
            <a:off x="425020" y="1791632"/>
            <a:ext cx="3474627" cy="4026467"/>
          </a:xfrm>
          <a:prstGeom prst="rect">
            <a:avLst/>
          </a:prstGeom>
        </p:spPr>
        <p:txBody>
          <a:bodyPr/>
          <a:lstStyle>
            <a:lvl1pPr marL="0" indent="0">
              <a:buNone/>
              <a:defRPr sz="2400">
                <a:solidFill>
                  <a:srgbClr val="002060"/>
                </a:solidFill>
              </a:defRPr>
            </a:lvl1pPr>
            <a:lvl5pPr marL="1828746" indent="0">
              <a:buNone/>
              <a:defRPr/>
            </a:lvl5pPr>
          </a:lstStyle>
          <a:p>
            <a:pPr lvl="0"/>
            <a:r>
              <a:rPr lang="en-US"/>
              <a:t>Edit Master text styles</a:t>
            </a:r>
          </a:p>
        </p:txBody>
      </p:sp>
      <p:sp>
        <p:nvSpPr>
          <p:cNvPr id="51" name="Text Placeholder 30"/>
          <p:cNvSpPr>
            <a:spLocks noGrp="1"/>
          </p:cNvSpPr>
          <p:nvPr>
            <p:ph type="body" sz="quarter" idx="12"/>
          </p:nvPr>
        </p:nvSpPr>
        <p:spPr>
          <a:xfrm>
            <a:off x="4374918" y="1790542"/>
            <a:ext cx="3474627" cy="4047069"/>
          </a:xfrm>
          <a:prstGeom prst="rect">
            <a:avLst/>
          </a:prstGeom>
        </p:spPr>
        <p:txBody>
          <a:bodyPr/>
          <a:lstStyle>
            <a:lvl1pPr marL="0" indent="0">
              <a:buNone/>
              <a:defRPr sz="2400">
                <a:solidFill>
                  <a:srgbClr val="002060"/>
                </a:solidFill>
              </a:defRPr>
            </a:lvl1pPr>
            <a:lvl5pPr marL="1828746" indent="0">
              <a:buNone/>
              <a:defRPr/>
            </a:lvl5pPr>
          </a:lstStyle>
          <a:p>
            <a:pPr lvl="0"/>
            <a:r>
              <a:rPr lang="en-US"/>
              <a:t>Edit Master text styles</a:t>
            </a:r>
          </a:p>
        </p:txBody>
      </p:sp>
      <p:sp>
        <p:nvSpPr>
          <p:cNvPr id="52" name="Text Placeholder 30"/>
          <p:cNvSpPr>
            <a:spLocks noGrp="1"/>
          </p:cNvSpPr>
          <p:nvPr>
            <p:ph type="body" sz="quarter" idx="13"/>
          </p:nvPr>
        </p:nvSpPr>
        <p:spPr>
          <a:xfrm>
            <a:off x="8336532" y="1791633"/>
            <a:ext cx="3474627" cy="4053962"/>
          </a:xfrm>
          <a:prstGeom prst="rect">
            <a:avLst/>
          </a:prstGeom>
        </p:spPr>
        <p:txBody>
          <a:bodyPr/>
          <a:lstStyle>
            <a:lvl1pPr marL="0" indent="0">
              <a:buNone/>
              <a:defRPr sz="2400">
                <a:solidFill>
                  <a:srgbClr val="002060"/>
                </a:solidFill>
              </a:defRPr>
            </a:lvl1pPr>
            <a:lvl5pPr marL="1828746" indent="0">
              <a:buNone/>
              <a:defRPr/>
            </a:lvl5pPr>
          </a:lstStyle>
          <a:p>
            <a:pPr lvl="0"/>
            <a:r>
              <a:rPr lang="en-US"/>
              <a:t>Edit Master text styles</a:t>
            </a:r>
          </a:p>
        </p:txBody>
      </p:sp>
      <p:sp>
        <p:nvSpPr>
          <p:cNvPr id="32" name="TextBox 31"/>
          <p:cNvSpPr txBox="1"/>
          <p:nvPr/>
        </p:nvSpPr>
        <p:spPr>
          <a:xfrm>
            <a:off x="112111" y="5934641"/>
            <a:ext cx="11945418" cy="461665"/>
          </a:xfrm>
          <a:prstGeom prst="rect">
            <a:avLst/>
          </a:prstGeom>
          <a:noFill/>
        </p:spPr>
        <p:txBody>
          <a:bodyPr wrap="square" rtlCol="0">
            <a:spAutoFit/>
          </a:bodyPr>
          <a:lstStyle/>
          <a:p>
            <a:pPr algn="ctr"/>
            <a:r>
              <a:rPr lang="en-GB" sz="2400" i="1">
                <a:solidFill>
                  <a:srgbClr val="002060"/>
                </a:solidFill>
              </a:rPr>
              <a:t>Retrieve from memory</a:t>
            </a:r>
            <a:r>
              <a:rPr lang="en-GB" sz="2400" i="1" baseline="0">
                <a:solidFill>
                  <a:srgbClr val="002060"/>
                </a:solidFill>
              </a:rPr>
              <a:t> without </a:t>
            </a:r>
            <a:r>
              <a:rPr lang="en-GB" sz="2400" i="1">
                <a:solidFill>
                  <a:srgbClr val="002060"/>
                </a:solidFill>
              </a:rPr>
              <a:t>prompts or discussion.</a:t>
            </a:r>
            <a:r>
              <a:rPr lang="en-GB" sz="2400" i="1" baseline="0">
                <a:solidFill>
                  <a:srgbClr val="002060"/>
                </a:solidFill>
              </a:rPr>
              <a:t> Y</a:t>
            </a:r>
            <a:r>
              <a:rPr lang="en-GB" sz="2400" i="1">
                <a:solidFill>
                  <a:srgbClr val="002060"/>
                </a:solidFill>
              </a:rPr>
              <a:t>ou must write something for</a:t>
            </a:r>
            <a:r>
              <a:rPr lang="en-GB" sz="2400" i="1" baseline="0">
                <a:solidFill>
                  <a:srgbClr val="002060"/>
                </a:solidFill>
              </a:rPr>
              <a:t> each.</a:t>
            </a:r>
            <a:endParaRPr lang="en-GB" sz="2400" i="1">
              <a:solidFill>
                <a:srgbClr val="002060"/>
              </a:solidFill>
            </a:endParaRPr>
          </a:p>
        </p:txBody>
      </p:sp>
      <p:sp>
        <p:nvSpPr>
          <p:cNvPr id="24" name="TextBox 23"/>
          <p:cNvSpPr txBox="1"/>
          <p:nvPr/>
        </p:nvSpPr>
        <p:spPr>
          <a:xfrm>
            <a:off x="304799" y="72885"/>
            <a:ext cx="11623832" cy="983979"/>
          </a:xfrm>
          <a:prstGeom prst="rect">
            <a:avLst/>
          </a:prstGeom>
          <a:solidFill>
            <a:schemeClr val="bg1"/>
          </a:solidFill>
          <a:ln w="28575">
            <a:solidFill>
              <a:srgbClr val="0B5196"/>
            </a:solidFill>
          </a:ln>
        </p:spPr>
        <p:txBody>
          <a:bodyPr wrap="square" rtlCol="0">
            <a:spAutoFit/>
          </a:bodyPr>
          <a:lstStyle/>
          <a:p>
            <a:endParaRPr lang="en-GB"/>
          </a:p>
        </p:txBody>
      </p:sp>
      <p:sp>
        <p:nvSpPr>
          <p:cNvPr id="28" name="Text Placeholder 30"/>
          <p:cNvSpPr>
            <a:spLocks noGrp="1"/>
          </p:cNvSpPr>
          <p:nvPr>
            <p:ph type="body" sz="quarter" idx="10"/>
          </p:nvPr>
        </p:nvSpPr>
        <p:spPr>
          <a:xfrm>
            <a:off x="425020" y="434384"/>
            <a:ext cx="9099550" cy="488983"/>
          </a:xfrm>
          <a:prstGeom prst="rect">
            <a:avLst/>
          </a:prstGeom>
        </p:spPr>
        <p:txBody>
          <a:bodyPr/>
          <a:lstStyle>
            <a:lvl1pPr marL="0" indent="0">
              <a:buNone/>
              <a:defRPr sz="2400">
                <a:solidFill>
                  <a:srgbClr val="002060"/>
                </a:solidFill>
              </a:defRPr>
            </a:lvl1pPr>
            <a:lvl5pPr marL="1828746" indent="0">
              <a:buNone/>
              <a:defRPr/>
            </a:lvl5pPr>
          </a:lstStyle>
          <a:p>
            <a:pPr lvl="0"/>
            <a:r>
              <a:rPr lang="en-US"/>
              <a:t>Edit Master text styles</a:t>
            </a:r>
          </a:p>
        </p:txBody>
      </p:sp>
      <p:sp>
        <p:nvSpPr>
          <p:cNvPr id="45" name="Rectangle 44"/>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6" name="Picture 45"/>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47" name="Pentagon 46"/>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48" name="Chevron 47"/>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49" name="Chevron 48"/>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53" name="Chevron 52"/>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3851465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ALT Title - Retrieval Blank">
    <p:spTree>
      <p:nvGrpSpPr>
        <p:cNvPr id="1" name=""/>
        <p:cNvGrpSpPr/>
        <p:nvPr/>
      </p:nvGrpSpPr>
      <p:grpSpPr>
        <a:xfrm>
          <a:off x="0" y="0"/>
          <a:ext cx="0" cy="0"/>
          <a:chOff x="0" y="0"/>
          <a:chExt cx="0" cy="0"/>
        </a:xfrm>
      </p:grpSpPr>
      <p:sp>
        <p:nvSpPr>
          <p:cNvPr id="38" name="TextBox 37"/>
          <p:cNvSpPr txBox="1"/>
          <p:nvPr/>
        </p:nvSpPr>
        <p:spPr>
          <a:xfrm>
            <a:off x="304799" y="72885"/>
            <a:ext cx="11623832" cy="983979"/>
          </a:xfrm>
          <a:prstGeom prst="rect">
            <a:avLst/>
          </a:prstGeom>
          <a:solidFill>
            <a:schemeClr val="bg1"/>
          </a:solidFill>
          <a:ln w="28575">
            <a:solidFill>
              <a:srgbClr val="0B5196"/>
            </a:solidFill>
          </a:ln>
        </p:spPr>
        <p:txBody>
          <a:bodyPr wrap="square" rtlCol="0">
            <a:spAutoFit/>
          </a:bodyPr>
          <a:lstStyle/>
          <a:p>
            <a:endParaRPr lang="en-GB"/>
          </a:p>
        </p:txBody>
      </p:sp>
      <p:sp>
        <p:nvSpPr>
          <p:cNvPr id="25" name="TextBox 24"/>
          <p:cNvSpPr txBox="1"/>
          <p:nvPr/>
        </p:nvSpPr>
        <p:spPr>
          <a:xfrm>
            <a:off x="304799" y="1372768"/>
            <a:ext cx="11623832" cy="4680000"/>
          </a:xfrm>
          <a:prstGeom prst="rect">
            <a:avLst/>
          </a:prstGeom>
          <a:solidFill>
            <a:schemeClr val="bg1"/>
          </a:solidFill>
          <a:ln w="28575">
            <a:solidFill>
              <a:srgbClr val="0B5196"/>
            </a:solidFill>
          </a:ln>
        </p:spPr>
        <p:txBody>
          <a:bodyPr wrap="square" rtlCol="0">
            <a:spAutoFit/>
          </a:bodyPr>
          <a:lstStyle/>
          <a:p>
            <a:endParaRPr lang="en-GB"/>
          </a:p>
        </p:txBody>
      </p:sp>
      <p:sp>
        <p:nvSpPr>
          <p:cNvPr id="31" name="Text Placeholder 30"/>
          <p:cNvSpPr>
            <a:spLocks noGrp="1"/>
          </p:cNvSpPr>
          <p:nvPr>
            <p:ph type="body" sz="quarter" idx="10"/>
          </p:nvPr>
        </p:nvSpPr>
        <p:spPr>
          <a:xfrm>
            <a:off x="425020" y="434384"/>
            <a:ext cx="9099550" cy="488983"/>
          </a:xfrm>
          <a:prstGeom prst="rect">
            <a:avLst/>
          </a:prstGeom>
        </p:spPr>
        <p:txBody>
          <a:bodyPr/>
          <a:lstStyle>
            <a:lvl1pPr marL="0" indent="0">
              <a:buNone/>
              <a:defRPr sz="2400">
                <a:solidFill>
                  <a:srgbClr val="002060"/>
                </a:solidFill>
              </a:defRPr>
            </a:lvl1pPr>
            <a:lvl5pPr marL="1828746" indent="0">
              <a:buNone/>
              <a:defRPr/>
            </a:lvl5pPr>
          </a:lstStyle>
          <a:p>
            <a:pPr lvl="0"/>
            <a:r>
              <a:rPr lang="en-US"/>
              <a:t>Edit Master text styles</a:t>
            </a:r>
          </a:p>
        </p:txBody>
      </p:sp>
      <p:sp>
        <p:nvSpPr>
          <p:cNvPr id="50" name="Text Placeholder 30"/>
          <p:cNvSpPr>
            <a:spLocks noGrp="1"/>
          </p:cNvSpPr>
          <p:nvPr>
            <p:ph type="body" sz="quarter" idx="11"/>
          </p:nvPr>
        </p:nvSpPr>
        <p:spPr>
          <a:xfrm>
            <a:off x="425020" y="1501023"/>
            <a:ext cx="11363568" cy="4460506"/>
          </a:xfrm>
          <a:prstGeom prst="rect">
            <a:avLst/>
          </a:prstGeom>
        </p:spPr>
        <p:txBody>
          <a:bodyPr/>
          <a:lstStyle>
            <a:lvl1pPr marL="0" indent="0">
              <a:buNone/>
              <a:defRPr sz="2400">
                <a:solidFill>
                  <a:srgbClr val="002060"/>
                </a:solidFill>
              </a:defRPr>
            </a:lvl1pPr>
            <a:lvl5pPr marL="1828746" indent="0">
              <a:buNone/>
              <a:defRPr/>
            </a:lvl5pPr>
          </a:lstStyle>
          <a:p>
            <a:pPr lvl="0"/>
            <a:r>
              <a:rPr lang="en-US"/>
              <a:t>Edit Master text styles</a:t>
            </a:r>
          </a:p>
        </p:txBody>
      </p:sp>
      <p:sp>
        <p:nvSpPr>
          <p:cNvPr id="22" name="Rectangle 21"/>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32" name="Pentagon 31"/>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33" name="Chevron 32"/>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34" name="Chevron 33"/>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35" name="Chevron 34"/>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3605766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ALT Title - Retrieval Blank">
    <p:spTree>
      <p:nvGrpSpPr>
        <p:cNvPr id="1" name=""/>
        <p:cNvGrpSpPr/>
        <p:nvPr/>
      </p:nvGrpSpPr>
      <p:grpSpPr>
        <a:xfrm>
          <a:off x="0" y="0"/>
          <a:ext cx="0" cy="0"/>
          <a:chOff x="0" y="0"/>
          <a:chExt cx="0" cy="0"/>
        </a:xfrm>
      </p:grpSpPr>
      <p:sp>
        <p:nvSpPr>
          <p:cNvPr id="38" name="TextBox 37"/>
          <p:cNvSpPr txBox="1"/>
          <p:nvPr/>
        </p:nvSpPr>
        <p:spPr>
          <a:xfrm>
            <a:off x="304799" y="72885"/>
            <a:ext cx="11623832" cy="983979"/>
          </a:xfrm>
          <a:prstGeom prst="rect">
            <a:avLst/>
          </a:prstGeom>
          <a:solidFill>
            <a:schemeClr val="bg1"/>
          </a:solidFill>
          <a:ln w="28575">
            <a:solidFill>
              <a:srgbClr val="0B5196"/>
            </a:solidFill>
          </a:ln>
        </p:spPr>
        <p:txBody>
          <a:bodyPr wrap="square" rtlCol="0">
            <a:spAutoFit/>
          </a:bodyPr>
          <a:lstStyle/>
          <a:p>
            <a:endParaRPr lang="en-GB"/>
          </a:p>
        </p:txBody>
      </p:sp>
      <p:sp>
        <p:nvSpPr>
          <p:cNvPr id="31" name="Text Placeholder 30"/>
          <p:cNvSpPr>
            <a:spLocks noGrp="1"/>
          </p:cNvSpPr>
          <p:nvPr>
            <p:ph type="body" sz="quarter" idx="10"/>
          </p:nvPr>
        </p:nvSpPr>
        <p:spPr>
          <a:xfrm>
            <a:off x="425020" y="434384"/>
            <a:ext cx="9099550" cy="488983"/>
          </a:xfrm>
          <a:prstGeom prst="rect">
            <a:avLst/>
          </a:prstGeom>
        </p:spPr>
        <p:txBody>
          <a:bodyPr/>
          <a:lstStyle>
            <a:lvl1pPr marL="0" indent="0">
              <a:buNone/>
              <a:defRPr sz="2400">
                <a:solidFill>
                  <a:srgbClr val="002060"/>
                </a:solidFill>
              </a:defRPr>
            </a:lvl1pPr>
            <a:lvl5pPr marL="1828746" indent="0">
              <a:buNone/>
              <a:defRPr/>
            </a:lvl5pPr>
          </a:lstStyle>
          <a:p>
            <a:pPr lvl="0"/>
            <a:r>
              <a:rPr lang="en-US"/>
              <a:t>Edit Master text styles</a:t>
            </a:r>
          </a:p>
        </p:txBody>
      </p:sp>
      <p:sp>
        <p:nvSpPr>
          <p:cNvPr id="19" name="Rectangle 18"/>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25" name="Pentagon 24"/>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30" name="Chevron 29"/>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32" name="Chevron 31"/>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33" name="Chevron 32"/>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250092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ALT Retrieve - Ruler">
    <p:spTree>
      <p:nvGrpSpPr>
        <p:cNvPr id="1" name=""/>
        <p:cNvGrpSpPr/>
        <p:nvPr/>
      </p:nvGrpSpPr>
      <p:grpSpPr>
        <a:xfrm>
          <a:off x="0" y="0"/>
          <a:ext cx="0" cy="0"/>
          <a:chOff x="0" y="0"/>
          <a:chExt cx="0" cy="0"/>
        </a:xfrm>
      </p:grpSpPr>
      <p:sp>
        <p:nvSpPr>
          <p:cNvPr id="44" name="Rectangle 43"/>
          <p:cNvSpPr/>
          <p:nvPr/>
        </p:nvSpPr>
        <p:spPr>
          <a:xfrm>
            <a:off x="11498874" y="-12902"/>
            <a:ext cx="696730" cy="650592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n-lt"/>
            </a:endParaRPr>
          </a:p>
        </p:txBody>
      </p:sp>
      <p:graphicFrame>
        <p:nvGraphicFramePr>
          <p:cNvPr id="45" name="Table 44"/>
          <p:cNvGraphicFramePr>
            <a:graphicFrameLocks noGrp="1"/>
          </p:cNvGraphicFramePr>
          <p:nvPr>
            <p:extLst>
              <p:ext uri="{D42A27DB-BD31-4B8C-83A1-F6EECF244321}">
                <p14:modId xmlns:p14="http://schemas.microsoft.com/office/powerpoint/2010/main" val="2409062454"/>
              </p:ext>
            </p:extLst>
          </p:nvPr>
        </p:nvGraphicFramePr>
        <p:xfrm>
          <a:off x="11559521" y="529722"/>
          <a:ext cx="612157" cy="5581320"/>
        </p:xfrm>
        <a:graphic>
          <a:graphicData uri="http://schemas.openxmlformats.org/drawingml/2006/table">
            <a:tbl>
              <a:tblPr firstRow="1" bandRow="1">
                <a:tableStyleId>{5C22544A-7EE6-4342-B048-85BDC9FD1C3A}</a:tableStyleId>
              </a:tblPr>
              <a:tblGrid>
                <a:gridCol w="612157">
                  <a:extLst>
                    <a:ext uri="{9D8B030D-6E8A-4147-A177-3AD203B41FA5}">
                      <a16:colId xmlns:a16="http://schemas.microsoft.com/office/drawing/2014/main" val="1173439250"/>
                    </a:ext>
                  </a:extLst>
                </a:gridCol>
              </a:tblGrid>
              <a:tr h="670794">
                <a:tc>
                  <a:txBody>
                    <a:bodyPr/>
                    <a:lstStyle/>
                    <a:p>
                      <a:pPr algn="ctr"/>
                      <a:r>
                        <a:rPr lang="en-GB" sz="800" b="1">
                          <a:solidFill>
                            <a:schemeClr val="bg1"/>
                          </a:solidFill>
                          <a:latin typeface="Lato" panose="020F0502020204030203" pitchFamily="34" charset="0"/>
                        </a:rPr>
                        <a:t>RETRIEVE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a:solidFill>
                            <a:schemeClr val="bg1"/>
                          </a:solidFill>
                          <a:latin typeface="Lato" panose="020F0502020204030203" pitchFamily="34" charset="0"/>
                        </a:rPr>
                        <a:t>DECODE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a:solidFill>
                            <a:schemeClr val="bg1"/>
                          </a:solidFill>
                          <a:effectLst/>
                          <a:latin typeface="Lato" panose="020F0502020204030203" pitchFamily="34" charset="0"/>
                        </a:rPr>
                        <a:t>CONNECT</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a:solidFill>
                            <a:schemeClr val="bg1"/>
                          </a:solidFill>
                          <a:latin typeface="Lato" panose="020F0502020204030203" pitchFamily="34" charset="0"/>
                        </a:rPr>
                        <a:t>VISUALISE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a:solidFill>
                            <a:schemeClr val="bg1"/>
                          </a:solidFill>
                          <a:latin typeface="Lato" panose="020F0502020204030203" pitchFamily="34" charset="0"/>
                        </a:rPr>
                        <a:t>SUMMARISE</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a:solidFill>
                            <a:schemeClr val="bg1"/>
                          </a:solidFill>
                          <a:latin typeface="Lato" panose="020F0502020204030203" pitchFamily="34" charset="0"/>
                        </a:rPr>
                        <a:t>INFER</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a:solidFill>
                            <a:schemeClr val="bg1"/>
                          </a:solidFill>
                          <a:latin typeface="Lato" panose="020F0502020204030203" pitchFamily="34" charset="0"/>
                        </a:rPr>
                        <a:t>PREDICT</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a:solidFill>
                            <a:schemeClr val="bg1"/>
                          </a:solidFill>
                          <a:latin typeface="Lato" panose="020F0502020204030203" pitchFamily="34" charset="0"/>
                        </a:rPr>
                        <a:t>EXAMINE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46" name="Group 45"/>
          <p:cNvGrpSpPr/>
          <p:nvPr/>
        </p:nvGrpSpPr>
        <p:grpSpPr>
          <a:xfrm>
            <a:off x="11629923" y="2865412"/>
            <a:ext cx="386112" cy="318172"/>
            <a:chOff x="3206569" y="2423806"/>
            <a:chExt cx="752955" cy="707366"/>
          </a:xfrm>
        </p:grpSpPr>
        <p:pic>
          <p:nvPicPr>
            <p:cNvPr id="54"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56" name="Picture 55"/>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1" cy="314182"/>
          </a:xfrm>
          <a:prstGeom prst="rect">
            <a:avLst/>
          </a:prstGeom>
        </p:spPr>
      </p:pic>
      <p:pic>
        <p:nvPicPr>
          <p:cNvPr id="57"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6"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57"/>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0" y="2166177"/>
            <a:ext cx="377815" cy="361612"/>
          </a:xfrm>
          <a:prstGeom prst="rect">
            <a:avLst/>
          </a:prstGeom>
        </p:spPr>
      </p:pic>
      <p:pic>
        <p:nvPicPr>
          <p:cNvPr id="59" name="Picture 58"/>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3" y="1378197"/>
            <a:ext cx="416216" cy="361939"/>
          </a:xfrm>
          <a:prstGeom prst="rect">
            <a:avLst/>
          </a:prstGeom>
        </p:spPr>
      </p:pic>
      <p:pic>
        <p:nvPicPr>
          <p:cNvPr id="60" name="Picture 59"/>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28" y="733844"/>
            <a:ext cx="397619" cy="321332"/>
          </a:xfrm>
          <a:prstGeom prst="rect">
            <a:avLst/>
          </a:prstGeom>
        </p:spPr>
      </p:pic>
      <p:pic>
        <p:nvPicPr>
          <p:cNvPr id="61" name="Picture 60"/>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62" name="Picture 61"/>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3" y="5610059"/>
            <a:ext cx="237138" cy="317761"/>
          </a:xfrm>
          <a:prstGeom prst="rect">
            <a:avLst/>
          </a:prstGeom>
        </p:spPr>
      </p:pic>
      <p:sp>
        <p:nvSpPr>
          <p:cNvPr id="63" name="Pentagon 62"/>
          <p:cNvSpPr/>
          <p:nvPr/>
        </p:nvSpPr>
        <p:spPr>
          <a:xfrm rot="5400000">
            <a:off x="11561796" y="3400"/>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Rectangle 63"/>
          <p:cNvSpPr/>
          <p:nvPr/>
        </p:nvSpPr>
        <p:spPr>
          <a:xfrm>
            <a:off x="11489909" y="-6595"/>
            <a:ext cx="704800" cy="584775"/>
          </a:xfrm>
          <a:prstGeom prst="rect">
            <a:avLst/>
          </a:prstGeom>
        </p:spPr>
        <p:txBody>
          <a:bodyPr wrap="square">
            <a:spAutoFit/>
          </a:bodyPr>
          <a:lstStyle/>
          <a:p>
            <a:pPr algn="ctr"/>
            <a:r>
              <a:rPr lang="en-GB" sz="1000" b="1" i="0">
                <a:solidFill>
                  <a:srgbClr val="0B5196"/>
                </a:solidFill>
                <a:latin typeface="+mn-lt"/>
              </a:rPr>
              <a:t>EVERY CHILD A READER</a:t>
            </a:r>
          </a:p>
          <a:p>
            <a:pPr algn="ctr"/>
            <a:endParaRPr lang="en-GB" sz="200" b="0" i="1">
              <a:solidFill>
                <a:srgbClr val="002060"/>
              </a:solidFill>
              <a:latin typeface="+mn-lt"/>
            </a:endParaRPr>
          </a:p>
        </p:txBody>
      </p:sp>
      <p:sp>
        <p:nvSpPr>
          <p:cNvPr id="65" name="Rectangle 64"/>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6" name="Picture 65"/>
          <p:cNvPicPr>
            <a:picLocks noChangeAspect="1"/>
          </p:cNvPicPr>
          <p:nvPr/>
        </p:nvPicPr>
        <p:blipFill rotWithShape="1">
          <a:blip r:embed="rId19"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67" name="Pentagon 66"/>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68" name="Chevron 67"/>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69" name="Chevron 68"/>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70" name="Chevron 69"/>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18107654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ALT Instruct ">
    <p:spTree>
      <p:nvGrpSpPr>
        <p:cNvPr id="1" name=""/>
        <p:cNvGrpSpPr/>
        <p:nvPr/>
      </p:nvGrpSpPr>
      <p:grpSpPr>
        <a:xfrm>
          <a:off x="0" y="0"/>
          <a:ext cx="0" cy="0"/>
          <a:chOff x="0" y="0"/>
          <a:chExt cx="0" cy="0"/>
        </a:xfrm>
      </p:grpSpPr>
      <p:sp>
        <p:nvSpPr>
          <p:cNvPr id="11" name="Rectangle 10"/>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13" name="Pentagon 12"/>
          <p:cNvSpPr/>
          <p:nvPr/>
        </p:nvSpPr>
        <p:spPr>
          <a:xfrm>
            <a:off x="90521" y="6429002"/>
            <a:ext cx="2700000" cy="360000"/>
          </a:xfrm>
          <a:prstGeom prst="homePlat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14" name="Chevron 13"/>
          <p:cNvSpPr/>
          <p:nvPr/>
        </p:nvSpPr>
        <p:spPr>
          <a:xfrm>
            <a:off x="2760836" y="6429002"/>
            <a:ext cx="2700000" cy="360000"/>
          </a:xfrm>
          <a:prstGeom prst="chevron">
            <a:avLst/>
          </a:prstGeom>
          <a:solidFill>
            <a:srgbClr val="DCB50E"/>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15" name="Chevron 14"/>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16" name="Chevron 15"/>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2211663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ALT Instruct - Ruler">
    <p:spTree>
      <p:nvGrpSpPr>
        <p:cNvPr id="1" name=""/>
        <p:cNvGrpSpPr/>
        <p:nvPr/>
      </p:nvGrpSpPr>
      <p:grpSpPr>
        <a:xfrm>
          <a:off x="0" y="0"/>
          <a:ext cx="0" cy="0"/>
          <a:chOff x="0" y="0"/>
          <a:chExt cx="0" cy="0"/>
        </a:xfrm>
      </p:grpSpPr>
      <p:sp>
        <p:nvSpPr>
          <p:cNvPr id="40" name="Rectangle 39"/>
          <p:cNvSpPr/>
          <p:nvPr/>
        </p:nvSpPr>
        <p:spPr>
          <a:xfrm>
            <a:off x="11498874" y="-12902"/>
            <a:ext cx="696730" cy="650592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n-lt"/>
            </a:endParaRPr>
          </a:p>
        </p:txBody>
      </p:sp>
      <p:graphicFrame>
        <p:nvGraphicFramePr>
          <p:cNvPr id="41" name="Table 40"/>
          <p:cNvGraphicFramePr>
            <a:graphicFrameLocks noGrp="1"/>
          </p:cNvGraphicFramePr>
          <p:nvPr>
            <p:extLst>
              <p:ext uri="{D42A27DB-BD31-4B8C-83A1-F6EECF244321}">
                <p14:modId xmlns:p14="http://schemas.microsoft.com/office/powerpoint/2010/main" val="2647292837"/>
              </p:ext>
            </p:extLst>
          </p:nvPr>
        </p:nvGraphicFramePr>
        <p:xfrm>
          <a:off x="11559521" y="529722"/>
          <a:ext cx="612157" cy="5581320"/>
        </p:xfrm>
        <a:graphic>
          <a:graphicData uri="http://schemas.openxmlformats.org/drawingml/2006/table">
            <a:tbl>
              <a:tblPr firstRow="1" bandRow="1">
                <a:tableStyleId>{5C22544A-7EE6-4342-B048-85BDC9FD1C3A}</a:tableStyleId>
              </a:tblPr>
              <a:tblGrid>
                <a:gridCol w="612157">
                  <a:extLst>
                    <a:ext uri="{9D8B030D-6E8A-4147-A177-3AD203B41FA5}">
                      <a16:colId xmlns:a16="http://schemas.microsoft.com/office/drawing/2014/main" val="1173439250"/>
                    </a:ext>
                  </a:extLst>
                </a:gridCol>
              </a:tblGrid>
              <a:tr h="670794">
                <a:tc>
                  <a:txBody>
                    <a:bodyPr/>
                    <a:lstStyle/>
                    <a:p>
                      <a:pPr algn="ctr"/>
                      <a:r>
                        <a:rPr lang="en-GB" sz="800" b="1">
                          <a:solidFill>
                            <a:schemeClr val="bg1"/>
                          </a:solidFill>
                          <a:latin typeface="Lato" panose="020F0502020204030203" pitchFamily="34" charset="0"/>
                        </a:rPr>
                        <a:t>RETRIEVE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a:solidFill>
                            <a:schemeClr val="bg1"/>
                          </a:solidFill>
                          <a:latin typeface="Lato" panose="020F0502020204030203" pitchFamily="34" charset="0"/>
                        </a:rPr>
                        <a:t>DECODE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a:solidFill>
                            <a:schemeClr val="bg1"/>
                          </a:solidFill>
                          <a:effectLst/>
                          <a:latin typeface="Lato" panose="020F0502020204030203" pitchFamily="34" charset="0"/>
                        </a:rPr>
                        <a:t>CONNECT</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a:solidFill>
                            <a:schemeClr val="bg1"/>
                          </a:solidFill>
                          <a:latin typeface="Lato" panose="020F0502020204030203" pitchFamily="34" charset="0"/>
                        </a:rPr>
                        <a:t>VISUALISE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a:solidFill>
                            <a:schemeClr val="bg1"/>
                          </a:solidFill>
                          <a:latin typeface="Lato" panose="020F0502020204030203" pitchFamily="34" charset="0"/>
                        </a:rPr>
                        <a:t>SUMMARISE</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a:solidFill>
                            <a:schemeClr val="bg1"/>
                          </a:solidFill>
                          <a:latin typeface="Lato" panose="020F0502020204030203" pitchFamily="34" charset="0"/>
                        </a:rPr>
                        <a:t>INFER</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a:solidFill>
                            <a:schemeClr val="bg1"/>
                          </a:solidFill>
                          <a:latin typeface="Lato" panose="020F0502020204030203" pitchFamily="34" charset="0"/>
                        </a:rPr>
                        <a:t>PREDICT</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a:solidFill>
                            <a:schemeClr val="bg1"/>
                          </a:solidFill>
                          <a:latin typeface="Lato" panose="020F0502020204030203" pitchFamily="34" charset="0"/>
                        </a:rPr>
                        <a:t>EXAMINE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42" name="Group 41"/>
          <p:cNvGrpSpPr/>
          <p:nvPr/>
        </p:nvGrpSpPr>
        <p:grpSpPr>
          <a:xfrm>
            <a:off x="11629923" y="2865412"/>
            <a:ext cx="386112" cy="318172"/>
            <a:chOff x="3206569" y="2423806"/>
            <a:chExt cx="752955" cy="707366"/>
          </a:xfrm>
        </p:grpSpPr>
        <p:pic>
          <p:nvPicPr>
            <p:cNvPr id="43"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45" name="Picture 44"/>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1" cy="314182"/>
          </a:xfrm>
          <a:prstGeom prst="rect">
            <a:avLst/>
          </a:prstGeom>
        </p:spPr>
      </p:pic>
      <p:pic>
        <p:nvPicPr>
          <p:cNvPr id="46"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6"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46"/>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0" y="2166177"/>
            <a:ext cx="377815" cy="361612"/>
          </a:xfrm>
          <a:prstGeom prst="rect">
            <a:avLst/>
          </a:prstGeom>
        </p:spPr>
      </p:pic>
      <p:pic>
        <p:nvPicPr>
          <p:cNvPr id="48" name="Picture 47"/>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3" y="1378197"/>
            <a:ext cx="416216" cy="361939"/>
          </a:xfrm>
          <a:prstGeom prst="rect">
            <a:avLst/>
          </a:prstGeom>
        </p:spPr>
      </p:pic>
      <p:pic>
        <p:nvPicPr>
          <p:cNvPr id="49" name="Picture 48"/>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28" y="733844"/>
            <a:ext cx="397619" cy="321332"/>
          </a:xfrm>
          <a:prstGeom prst="rect">
            <a:avLst/>
          </a:prstGeom>
        </p:spPr>
      </p:pic>
      <p:pic>
        <p:nvPicPr>
          <p:cNvPr id="50" name="Picture 49"/>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51" name="Picture 50"/>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3" y="5610059"/>
            <a:ext cx="237138" cy="317761"/>
          </a:xfrm>
          <a:prstGeom prst="rect">
            <a:avLst/>
          </a:prstGeom>
        </p:spPr>
      </p:pic>
      <p:sp>
        <p:nvSpPr>
          <p:cNvPr id="52" name="Pentagon 51"/>
          <p:cNvSpPr/>
          <p:nvPr/>
        </p:nvSpPr>
        <p:spPr>
          <a:xfrm rot="5400000">
            <a:off x="11561796" y="3400"/>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p:cNvSpPr/>
          <p:nvPr/>
        </p:nvSpPr>
        <p:spPr>
          <a:xfrm>
            <a:off x="11489909" y="-6595"/>
            <a:ext cx="704800" cy="584775"/>
          </a:xfrm>
          <a:prstGeom prst="rect">
            <a:avLst/>
          </a:prstGeom>
        </p:spPr>
        <p:txBody>
          <a:bodyPr wrap="square">
            <a:spAutoFit/>
          </a:bodyPr>
          <a:lstStyle/>
          <a:p>
            <a:pPr algn="ctr"/>
            <a:r>
              <a:rPr lang="en-GB" sz="1000" b="1" i="0">
                <a:solidFill>
                  <a:srgbClr val="0B5196"/>
                </a:solidFill>
                <a:latin typeface="+mn-lt"/>
              </a:rPr>
              <a:t>EVERY CHILD A READER</a:t>
            </a:r>
          </a:p>
          <a:p>
            <a:pPr algn="ctr"/>
            <a:endParaRPr lang="en-GB" sz="200" b="0" i="1">
              <a:solidFill>
                <a:srgbClr val="002060"/>
              </a:solidFill>
              <a:latin typeface="+mn-lt"/>
            </a:endParaRPr>
          </a:p>
        </p:txBody>
      </p:sp>
      <p:sp>
        <p:nvSpPr>
          <p:cNvPr id="54" name="Rectangle 53"/>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5" name="Picture 54"/>
          <p:cNvPicPr>
            <a:picLocks noChangeAspect="1"/>
          </p:cNvPicPr>
          <p:nvPr/>
        </p:nvPicPr>
        <p:blipFill rotWithShape="1">
          <a:blip r:embed="rId19"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56" name="Pentagon 55"/>
          <p:cNvSpPr/>
          <p:nvPr/>
        </p:nvSpPr>
        <p:spPr>
          <a:xfrm>
            <a:off x="90521" y="6429002"/>
            <a:ext cx="2700000" cy="360000"/>
          </a:xfrm>
          <a:prstGeom prst="homePlat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57" name="Chevron 56"/>
          <p:cNvSpPr/>
          <p:nvPr/>
        </p:nvSpPr>
        <p:spPr>
          <a:xfrm>
            <a:off x="2760836" y="6429002"/>
            <a:ext cx="2700000" cy="360000"/>
          </a:xfrm>
          <a:prstGeom prst="chevron">
            <a:avLst/>
          </a:prstGeom>
          <a:solidFill>
            <a:srgbClr val="DCB50E"/>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58" name="Chevron 57"/>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59" name="Chevron 58"/>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1522442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1.xml"/><Relationship Id="rId1"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theme" Target="../theme/theme3.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0150715"/>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71" r:id="rId14"/>
    <p:sldLayoutId id="2147483682" r:id="rId15"/>
    <p:sldLayoutId id="2147483687" r:id="rId16"/>
    <p:sldLayoutId id="2147483688" r:id="rId17"/>
    <p:sldLayoutId id="2147483689" r:id="rId18"/>
    <p:sldLayoutId id="2147483690" r:id="rId19"/>
    <p:sldLayoutId id="2147483691" r:id="rId20"/>
    <p:sldLayoutId id="2147483692" r:id="rId21"/>
    <p:sldLayoutId id="2147483693" r:id="rId22"/>
    <p:sldLayoutId id="2147483694" r:id="rId23"/>
    <p:sldLayoutId id="2147483695" r:id="rId24"/>
    <p:sldLayoutId id="2147483696" r:id="rId25"/>
    <p:sldLayoutId id="2147483697" r:id="rId26"/>
    <p:sldLayoutId id="2147483698" r:id="rId27"/>
    <p:sldLayoutId id="2147483699" r:id="rId28"/>
    <p:sldLayoutId id="2147483702" r:id="rId29"/>
  </p:sldLayoutIdLst>
  <p:txStyles>
    <p:titleStyle>
      <a:lvl1pPr algn="l" defTabSz="91437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373" rtl="0" eaLnBrk="1" latinLnBrk="0" hangingPunct="1">
        <a:defRPr sz="1801" kern="1200">
          <a:solidFill>
            <a:schemeClr val="tx1"/>
          </a:solidFill>
          <a:latin typeface="+mn-lt"/>
          <a:ea typeface="+mn-ea"/>
          <a:cs typeface="+mn-cs"/>
        </a:defRPr>
      </a:lvl1pPr>
      <a:lvl2pPr marL="457187" algn="l" defTabSz="914373" rtl="0" eaLnBrk="1" latinLnBrk="0" hangingPunct="1">
        <a:defRPr sz="1801" kern="1200">
          <a:solidFill>
            <a:schemeClr val="tx1"/>
          </a:solidFill>
          <a:latin typeface="+mn-lt"/>
          <a:ea typeface="+mn-ea"/>
          <a:cs typeface="+mn-cs"/>
        </a:defRPr>
      </a:lvl2pPr>
      <a:lvl3pPr marL="914373" algn="l" defTabSz="914373" rtl="0" eaLnBrk="1" latinLnBrk="0" hangingPunct="1">
        <a:defRPr sz="1801" kern="1200">
          <a:solidFill>
            <a:schemeClr val="tx1"/>
          </a:solidFill>
          <a:latin typeface="+mn-lt"/>
          <a:ea typeface="+mn-ea"/>
          <a:cs typeface="+mn-cs"/>
        </a:defRPr>
      </a:lvl3pPr>
      <a:lvl4pPr marL="1371560" algn="l" defTabSz="914373" rtl="0" eaLnBrk="1" latinLnBrk="0" hangingPunct="1">
        <a:defRPr sz="1801" kern="1200">
          <a:solidFill>
            <a:schemeClr val="tx1"/>
          </a:solidFill>
          <a:latin typeface="+mn-lt"/>
          <a:ea typeface="+mn-ea"/>
          <a:cs typeface="+mn-cs"/>
        </a:defRPr>
      </a:lvl4pPr>
      <a:lvl5pPr marL="1828746" algn="l" defTabSz="914373" rtl="0" eaLnBrk="1" latinLnBrk="0" hangingPunct="1">
        <a:defRPr sz="1801" kern="1200">
          <a:solidFill>
            <a:schemeClr val="tx1"/>
          </a:solidFill>
          <a:latin typeface="+mn-lt"/>
          <a:ea typeface="+mn-ea"/>
          <a:cs typeface="+mn-cs"/>
        </a:defRPr>
      </a:lvl5pPr>
      <a:lvl6pPr marL="2285933" algn="l" defTabSz="914373" rtl="0" eaLnBrk="1" latinLnBrk="0" hangingPunct="1">
        <a:defRPr sz="1801" kern="1200">
          <a:solidFill>
            <a:schemeClr val="tx1"/>
          </a:solidFill>
          <a:latin typeface="+mn-lt"/>
          <a:ea typeface="+mn-ea"/>
          <a:cs typeface="+mn-cs"/>
        </a:defRPr>
      </a:lvl6pPr>
      <a:lvl7pPr marL="2743119" algn="l" defTabSz="914373" rtl="0" eaLnBrk="1" latinLnBrk="0" hangingPunct="1">
        <a:defRPr sz="1801" kern="1200">
          <a:solidFill>
            <a:schemeClr val="tx1"/>
          </a:solidFill>
          <a:latin typeface="+mn-lt"/>
          <a:ea typeface="+mn-ea"/>
          <a:cs typeface="+mn-cs"/>
        </a:defRPr>
      </a:lvl7pPr>
      <a:lvl8pPr marL="3200306" algn="l" defTabSz="914373" rtl="0" eaLnBrk="1" latinLnBrk="0" hangingPunct="1">
        <a:defRPr sz="1801" kern="1200">
          <a:solidFill>
            <a:schemeClr val="tx1"/>
          </a:solidFill>
          <a:latin typeface="+mn-lt"/>
          <a:ea typeface="+mn-ea"/>
          <a:cs typeface="+mn-cs"/>
        </a:defRPr>
      </a:lvl8pPr>
      <a:lvl9pPr marL="3657493" algn="l" defTabSz="914373" rtl="0" eaLnBrk="1" latinLnBrk="0" hangingPunct="1">
        <a:defRPr sz="1801"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C080A4-B6EF-4B8B-A697-087DD6F382D2}" type="datetimeFigureOut">
              <a:rPr lang="en-GB" smtClean="0"/>
              <a:t>06/09/2026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09E4A0-F215-4E10-A8BF-1E2E730ED264}" type="slidenum">
              <a:rPr lang="en-GB" smtClean="0"/>
              <a:t>‹#›</a:t>
            </a:fld>
            <a:endParaRPr lang="en-GB"/>
          </a:p>
        </p:txBody>
      </p:sp>
    </p:spTree>
    <p:extLst>
      <p:ext uri="{BB962C8B-B14F-4D97-AF65-F5344CB8AC3E}">
        <p14:creationId xmlns:p14="http://schemas.microsoft.com/office/powerpoint/2010/main" val="2577339840"/>
      </p:ext>
    </p:extLst>
  </p:cSld>
  <p:clrMap bg1="lt1" tx1="dk1" bg2="lt2" tx2="dk2" accent1="accent1" accent2="accent2" accent3="accent3" accent4="accent4" accent5="accent5" accent6="accent6" hlink="hlink" folHlink="folHlink"/>
  <p:sldLayoutIdLst>
    <p:sldLayoutId id="2147483673" r:id="rId1"/>
    <p:sldLayoutId id="214748367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2988643"/>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57488101"/>
      </p:ext>
    </p:extLst>
  </p:cSld>
  <p:clrMap bg1="lt1" tx1="dk1" bg2="lt2" tx2="dk2" accent1="accent1" accent2="accent2" accent3="accent3" accent4="accent4" accent5="accent5" accent6="accent6" hlink="hlink" folHlink="folHlink"/>
  <p:sldLayoutIdLst>
    <p:sldLayoutId id="214748370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slideLayout" Target="../slideLayouts/slideLayout9.xml"/><Relationship Id="rId1" Type="http://schemas.openxmlformats.org/officeDocument/2006/relationships/tags" Target="../tags/tag3.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0.png"/><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slideLayout" Target="../slideLayouts/slideLayout9.xml"/><Relationship Id="rId1" Type="http://schemas.openxmlformats.org/officeDocument/2006/relationships/tags" Target="../tags/tag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9.xml"/><Relationship Id="rId1" Type="http://schemas.openxmlformats.org/officeDocument/2006/relationships/tags" Target="../tags/tag2.xml"/><Relationship Id="rId4" Type="http://schemas.openxmlformats.org/officeDocument/2006/relationships/image" Target="../media/image30.png"/></Relationships>
</file>

<file path=ppt/slides/_rels/slide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4446EB0-B782-6620-DB1C-70DFBC2A0DE0}"/>
              </a:ext>
            </a:extLst>
          </p:cNvPr>
          <p:cNvSpPr>
            <a:spLocks noGrp="1"/>
          </p:cNvSpPr>
          <p:nvPr>
            <p:ph type="body" sz="quarter" idx="11"/>
          </p:nvPr>
        </p:nvSpPr>
        <p:spPr/>
        <p:txBody>
          <a:bodyPr lIns="91440" tIns="45720" rIns="91440" bIns="45720" anchor="t"/>
          <a:lstStyle/>
          <a:p>
            <a:pPr marL="227965" indent="-227965"/>
            <a:r>
              <a:rPr lang="en-GB">
                <a:latin typeface="Comic Sans MS"/>
              </a:rPr>
              <a:t>Working for Charities</a:t>
            </a:r>
            <a:endParaRPr lang="en-GB"/>
          </a:p>
        </p:txBody>
      </p:sp>
      <p:sp>
        <p:nvSpPr>
          <p:cNvPr id="4" name="Text Placeholder 3">
            <a:extLst>
              <a:ext uri="{FF2B5EF4-FFF2-40B4-BE49-F238E27FC236}">
                <a16:creationId xmlns:a16="http://schemas.microsoft.com/office/drawing/2014/main" id="{40F4FE24-D0E4-DE4A-46AC-B9E9611D2F89}"/>
              </a:ext>
            </a:extLst>
          </p:cNvPr>
          <p:cNvSpPr>
            <a:spLocks noGrp="1"/>
          </p:cNvSpPr>
          <p:nvPr>
            <p:ph type="body" sz="quarter" idx="16"/>
          </p:nvPr>
        </p:nvSpPr>
        <p:spPr>
          <a:xfrm>
            <a:off x="8589432" y="1974864"/>
            <a:ext cx="2937933" cy="2831052"/>
          </a:xfrm>
        </p:spPr>
        <p:txBody>
          <a:bodyPr lIns="91440" tIns="45720" rIns="91440" bIns="45720" anchor="t"/>
          <a:lstStyle/>
          <a:p>
            <a:pPr marL="227965" indent="-227965"/>
            <a:r>
              <a:rPr lang="en-GB" dirty="0">
                <a:latin typeface="Comic Sans MS"/>
              </a:rPr>
              <a:t>Collating Statistics to lobby the government funding</a:t>
            </a:r>
          </a:p>
          <a:p>
            <a:pPr marL="227965" indent="-227965"/>
            <a:r>
              <a:rPr lang="en-GB" dirty="0">
                <a:latin typeface="Comic Sans MS"/>
              </a:rPr>
              <a:t>Budgeting &amp; allocating spending of grants</a:t>
            </a:r>
          </a:p>
          <a:p>
            <a:pPr marL="227965" indent="-227965"/>
            <a:r>
              <a:rPr lang="en-GB" dirty="0">
                <a:latin typeface="Comic Sans MS"/>
              </a:rPr>
              <a:t>Help people with household budgets</a:t>
            </a:r>
            <a:endParaRPr lang="en-GB" dirty="0"/>
          </a:p>
        </p:txBody>
      </p:sp>
      <p:sp>
        <p:nvSpPr>
          <p:cNvPr id="5" name="Text Placeholder 4">
            <a:extLst>
              <a:ext uri="{FF2B5EF4-FFF2-40B4-BE49-F238E27FC236}">
                <a16:creationId xmlns:a16="http://schemas.microsoft.com/office/drawing/2014/main" id="{4BFEF079-5BCF-26F8-0C53-14AC95934962}"/>
              </a:ext>
            </a:extLst>
          </p:cNvPr>
          <p:cNvSpPr>
            <a:spLocks noGrp="1"/>
          </p:cNvSpPr>
          <p:nvPr>
            <p:ph type="body" sz="quarter" idx="17"/>
          </p:nvPr>
        </p:nvSpPr>
        <p:spPr/>
        <p:txBody>
          <a:bodyPr lIns="91440" tIns="45720" rIns="91440" bIns="45720" anchor="t"/>
          <a:lstStyle/>
          <a:p>
            <a:pPr marL="227965" indent="-227965"/>
            <a:r>
              <a:rPr lang="en-GB">
                <a:latin typeface="Comic Sans MS"/>
              </a:rPr>
              <a:t>Helping people</a:t>
            </a:r>
            <a:endParaRPr lang="en-GB"/>
          </a:p>
        </p:txBody>
      </p:sp>
      <p:sp>
        <p:nvSpPr>
          <p:cNvPr id="6" name="Text Placeholder 5">
            <a:extLst>
              <a:ext uri="{FF2B5EF4-FFF2-40B4-BE49-F238E27FC236}">
                <a16:creationId xmlns:a16="http://schemas.microsoft.com/office/drawing/2014/main" id="{AC4D5509-B8BB-3734-A8B0-5DA712D8A271}"/>
              </a:ext>
            </a:extLst>
          </p:cNvPr>
          <p:cNvSpPr>
            <a:spLocks noGrp="1"/>
          </p:cNvSpPr>
          <p:nvPr>
            <p:ph type="body" sz="quarter" idx="4294967295"/>
          </p:nvPr>
        </p:nvSpPr>
        <p:spPr>
          <a:xfrm>
            <a:off x="2770535" y="5800221"/>
            <a:ext cx="1041634" cy="348233"/>
          </a:xfrm>
          <a:prstGeom prst="rect">
            <a:avLst/>
          </a:prstGeom>
        </p:spPr>
        <p:txBody>
          <a:bodyPr lIns="91440" tIns="45720" rIns="91440" bIns="45720" anchor="t"/>
          <a:lstStyle/>
          <a:p>
            <a:pPr marL="0" indent="0">
              <a:buNone/>
            </a:pPr>
            <a:r>
              <a:rPr lang="en-GB" sz="1800" dirty="0">
                <a:solidFill>
                  <a:srgbClr val="002060"/>
                </a:solidFill>
                <a:latin typeface="Comic Sans MS"/>
              </a:rPr>
              <a:t>GCSEs</a:t>
            </a:r>
            <a:endParaRPr lang="en-GB" sz="1800" dirty="0">
              <a:solidFill>
                <a:srgbClr val="002060"/>
              </a:solidFill>
            </a:endParaRPr>
          </a:p>
        </p:txBody>
      </p:sp>
      <p:sp>
        <p:nvSpPr>
          <p:cNvPr id="7" name="Text Placeholder 6">
            <a:extLst>
              <a:ext uri="{FF2B5EF4-FFF2-40B4-BE49-F238E27FC236}">
                <a16:creationId xmlns:a16="http://schemas.microsoft.com/office/drawing/2014/main" id="{A67C0A0E-A9A1-CD40-9DE2-16EDFFBFBA8F}"/>
              </a:ext>
            </a:extLst>
          </p:cNvPr>
          <p:cNvSpPr>
            <a:spLocks noGrp="1"/>
          </p:cNvSpPr>
          <p:nvPr>
            <p:ph type="body" sz="quarter" idx="4294967295"/>
          </p:nvPr>
        </p:nvSpPr>
        <p:spPr>
          <a:xfrm>
            <a:off x="4752939" y="5800221"/>
            <a:ext cx="2937932" cy="348233"/>
          </a:xfrm>
          <a:prstGeom prst="rect">
            <a:avLst/>
          </a:prstGeom>
        </p:spPr>
        <p:txBody>
          <a:bodyPr lIns="91440" tIns="45720" rIns="91440" bIns="45720" anchor="t"/>
          <a:lstStyle/>
          <a:p>
            <a:pPr marL="0" indent="0">
              <a:buNone/>
            </a:pPr>
            <a:r>
              <a:rPr lang="en-GB" sz="1800" dirty="0" err="1">
                <a:solidFill>
                  <a:srgbClr val="002060"/>
                </a:solidFill>
                <a:latin typeface="Comic Sans MS"/>
              </a:rPr>
              <a:t>Alevels</a:t>
            </a:r>
            <a:r>
              <a:rPr lang="en-GB" sz="1800" dirty="0">
                <a:solidFill>
                  <a:srgbClr val="002060"/>
                </a:solidFill>
                <a:latin typeface="Comic Sans MS"/>
              </a:rPr>
              <a:t> inc. Maths</a:t>
            </a:r>
          </a:p>
        </p:txBody>
      </p:sp>
      <p:sp>
        <p:nvSpPr>
          <p:cNvPr id="8" name="Text Placeholder 7">
            <a:extLst>
              <a:ext uri="{FF2B5EF4-FFF2-40B4-BE49-F238E27FC236}">
                <a16:creationId xmlns:a16="http://schemas.microsoft.com/office/drawing/2014/main" id="{1AC9FDC8-D2F6-0AE5-D119-B132A951C2A5}"/>
              </a:ext>
            </a:extLst>
          </p:cNvPr>
          <p:cNvSpPr>
            <a:spLocks noGrp="1"/>
          </p:cNvSpPr>
          <p:nvPr>
            <p:ph type="body" sz="quarter" idx="4294967295"/>
          </p:nvPr>
        </p:nvSpPr>
        <p:spPr>
          <a:xfrm>
            <a:off x="8018396" y="5800222"/>
            <a:ext cx="3508969" cy="270970"/>
          </a:xfrm>
          <a:prstGeom prst="rect">
            <a:avLst/>
          </a:prstGeom>
        </p:spPr>
        <p:txBody>
          <a:bodyPr lIns="91440" tIns="45720" rIns="91440" bIns="45720" anchor="t"/>
          <a:lstStyle/>
          <a:p>
            <a:pPr marL="0" indent="0">
              <a:buNone/>
            </a:pPr>
            <a:r>
              <a:rPr lang="en-GB" sz="1800" dirty="0">
                <a:solidFill>
                  <a:srgbClr val="002060"/>
                </a:solidFill>
                <a:latin typeface="Comic Sans MS"/>
              </a:rPr>
              <a:t>Maths &amp; Psychology Degree</a:t>
            </a:r>
            <a:endParaRPr lang="en-GB" sz="1800" dirty="0">
              <a:solidFill>
                <a:srgbClr val="002060"/>
              </a:solidFill>
            </a:endParaRPr>
          </a:p>
        </p:txBody>
      </p:sp>
      <p:sp>
        <p:nvSpPr>
          <p:cNvPr id="10" name="Text Placeholder 9">
            <a:extLst>
              <a:ext uri="{FF2B5EF4-FFF2-40B4-BE49-F238E27FC236}">
                <a16:creationId xmlns:a16="http://schemas.microsoft.com/office/drawing/2014/main" id="{AF270E84-3090-517B-C396-46F864C74F05}"/>
              </a:ext>
            </a:extLst>
          </p:cNvPr>
          <p:cNvSpPr>
            <a:spLocks noGrp="1"/>
          </p:cNvSpPr>
          <p:nvPr>
            <p:ph type="body" sz="quarter" idx="20"/>
          </p:nvPr>
        </p:nvSpPr>
        <p:spPr/>
        <p:txBody>
          <a:bodyPr/>
          <a:lstStyle/>
          <a:p>
            <a:r>
              <a:rPr lang="en-GB" sz="1800" dirty="0"/>
              <a:t>£35, 000</a:t>
            </a:r>
          </a:p>
        </p:txBody>
      </p:sp>
      <p:cxnSp>
        <p:nvCxnSpPr>
          <p:cNvPr id="11" name="Straight Arrow Connector 10">
            <a:extLst>
              <a:ext uri="{FF2B5EF4-FFF2-40B4-BE49-F238E27FC236}">
                <a16:creationId xmlns:a16="http://schemas.microsoft.com/office/drawing/2014/main" id="{C4B04C20-59B6-AEE1-B443-D6E58631786E}"/>
              </a:ext>
            </a:extLst>
          </p:cNvPr>
          <p:cNvCxnSpPr>
            <a:cxnSpLocks/>
            <a:endCxn id="7" idx="1"/>
          </p:cNvCxnSpPr>
          <p:nvPr/>
        </p:nvCxnSpPr>
        <p:spPr>
          <a:xfrm>
            <a:off x="3812169" y="5974337"/>
            <a:ext cx="940770" cy="1"/>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563B4084-0392-2753-CAC4-61A1FC5AF4FB}"/>
              </a:ext>
            </a:extLst>
          </p:cNvPr>
          <p:cNvCxnSpPr>
            <a:cxnSpLocks/>
          </p:cNvCxnSpPr>
          <p:nvPr/>
        </p:nvCxnSpPr>
        <p:spPr>
          <a:xfrm>
            <a:off x="6984215" y="5974336"/>
            <a:ext cx="940770" cy="1"/>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B16ACB27-12E2-CDFC-AB91-D7030896ADCF}"/>
              </a:ext>
            </a:extLst>
          </p:cNvPr>
          <p:cNvPicPr>
            <a:picLocks noChangeAspect="1"/>
          </p:cNvPicPr>
          <p:nvPr/>
        </p:nvPicPr>
        <p:blipFill>
          <a:blip r:embed="rId3"/>
          <a:stretch>
            <a:fillRect/>
          </a:stretch>
        </p:blipFill>
        <p:spPr>
          <a:xfrm>
            <a:off x="505147" y="1250846"/>
            <a:ext cx="3180994" cy="2406757"/>
          </a:xfrm>
          <a:prstGeom prst="roundRect">
            <a:avLst/>
          </a:prstGeom>
        </p:spPr>
      </p:pic>
    </p:spTree>
    <p:extLst>
      <p:ext uri="{BB962C8B-B14F-4D97-AF65-F5344CB8AC3E}">
        <p14:creationId xmlns:p14="http://schemas.microsoft.com/office/powerpoint/2010/main" val="40643742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28F12DF-C97A-FC95-C8D7-3259CD857EFD}"/>
              </a:ext>
            </a:extLst>
          </p:cNvPr>
          <p:cNvSpPr txBox="1"/>
          <p:nvPr/>
        </p:nvSpPr>
        <p:spPr>
          <a:xfrm>
            <a:off x="486561" y="427839"/>
            <a:ext cx="10108734" cy="1077218"/>
          </a:xfrm>
          <a:prstGeom prst="rect">
            <a:avLst/>
          </a:prstGeom>
          <a:noFill/>
        </p:spPr>
        <p:txBody>
          <a:bodyPr wrap="square" rtlCol="0">
            <a:spAutoFit/>
          </a:bodyPr>
          <a:lstStyle/>
          <a:p>
            <a:pPr algn="ctr"/>
            <a:r>
              <a:rPr lang="en-GB" sz="3200" dirty="0"/>
              <a:t>Consider the scenario, which average would be best to use and why? </a:t>
            </a:r>
          </a:p>
        </p:txBody>
      </p:sp>
      <p:sp>
        <p:nvSpPr>
          <p:cNvPr id="3" name="TextBox 2">
            <a:extLst>
              <a:ext uri="{FF2B5EF4-FFF2-40B4-BE49-F238E27FC236}">
                <a16:creationId xmlns:a16="http://schemas.microsoft.com/office/drawing/2014/main" id="{2EF0FE39-DEFE-FC5D-CA85-64EA791BE724}"/>
              </a:ext>
            </a:extLst>
          </p:cNvPr>
          <p:cNvSpPr txBox="1"/>
          <p:nvPr/>
        </p:nvSpPr>
        <p:spPr>
          <a:xfrm>
            <a:off x="3078760" y="1575790"/>
            <a:ext cx="5285064" cy="646331"/>
          </a:xfrm>
          <a:prstGeom prst="rect">
            <a:avLst/>
          </a:prstGeom>
          <a:noFill/>
        </p:spPr>
        <p:txBody>
          <a:bodyPr wrap="square" rtlCol="0">
            <a:spAutoFit/>
          </a:bodyPr>
          <a:lstStyle/>
          <a:p>
            <a:r>
              <a:rPr lang="en-GB" sz="3600" b="1" dirty="0">
                <a:solidFill>
                  <a:srgbClr val="FF0000"/>
                </a:solidFill>
              </a:rPr>
              <a:t>Mean or Median or Mode</a:t>
            </a:r>
          </a:p>
        </p:txBody>
      </p:sp>
      <p:sp>
        <p:nvSpPr>
          <p:cNvPr id="6" name="TextBox 5">
            <a:extLst>
              <a:ext uri="{FF2B5EF4-FFF2-40B4-BE49-F238E27FC236}">
                <a16:creationId xmlns:a16="http://schemas.microsoft.com/office/drawing/2014/main" id="{C3E38C3D-170C-F698-3892-929ED8FF4AB7}"/>
              </a:ext>
            </a:extLst>
          </p:cNvPr>
          <p:cNvSpPr txBox="1"/>
          <p:nvPr/>
        </p:nvSpPr>
        <p:spPr>
          <a:xfrm>
            <a:off x="10360404" y="29551"/>
            <a:ext cx="1124124" cy="523220"/>
          </a:xfrm>
          <a:prstGeom prst="rect">
            <a:avLst/>
          </a:prstGeom>
          <a:solidFill>
            <a:srgbClr val="FFFF00"/>
          </a:solidFill>
        </p:spPr>
        <p:txBody>
          <a:bodyPr wrap="square" rtlCol="0">
            <a:spAutoFit/>
          </a:bodyPr>
          <a:lstStyle/>
          <a:p>
            <a:r>
              <a:rPr lang="en-GB" sz="2800" dirty="0"/>
              <a:t>MWB</a:t>
            </a:r>
          </a:p>
        </p:txBody>
      </p:sp>
      <p:sp>
        <p:nvSpPr>
          <p:cNvPr id="7" name="TextBox 6">
            <a:extLst>
              <a:ext uri="{FF2B5EF4-FFF2-40B4-BE49-F238E27FC236}">
                <a16:creationId xmlns:a16="http://schemas.microsoft.com/office/drawing/2014/main" id="{705603AD-7333-1560-C43C-173423272DFF}"/>
              </a:ext>
            </a:extLst>
          </p:cNvPr>
          <p:cNvSpPr txBox="1"/>
          <p:nvPr/>
        </p:nvSpPr>
        <p:spPr>
          <a:xfrm>
            <a:off x="5197779" y="4341608"/>
            <a:ext cx="1680595" cy="769441"/>
          </a:xfrm>
          <a:prstGeom prst="rect">
            <a:avLst/>
          </a:prstGeom>
          <a:noFill/>
        </p:spPr>
        <p:txBody>
          <a:bodyPr wrap="square" rtlCol="0">
            <a:spAutoFit/>
          </a:bodyPr>
          <a:lstStyle/>
          <a:p>
            <a:r>
              <a:rPr lang="en-GB" sz="4400" b="1" dirty="0">
                <a:solidFill>
                  <a:srgbClr val="00B050"/>
                </a:solidFill>
              </a:rPr>
              <a:t>Mode</a:t>
            </a:r>
          </a:p>
        </p:txBody>
      </p:sp>
      <p:pic>
        <p:nvPicPr>
          <p:cNvPr id="8" name="Picture 7">
            <a:extLst>
              <a:ext uri="{FF2B5EF4-FFF2-40B4-BE49-F238E27FC236}">
                <a16:creationId xmlns:a16="http://schemas.microsoft.com/office/drawing/2014/main" id="{4EA72F6E-5BEB-F161-392C-0CD9552F9A82}"/>
              </a:ext>
            </a:extLst>
          </p:cNvPr>
          <p:cNvPicPr>
            <a:picLocks noChangeAspect="1"/>
          </p:cNvPicPr>
          <p:nvPr/>
        </p:nvPicPr>
        <p:blipFill>
          <a:blip r:embed="rId2">
            <a:grayscl/>
          </a:blip>
          <a:stretch>
            <a:fillRect/>
          </a:stretch>
        </p:blipFill>
        <p:spPr>
          <a:xfrm>
            <a:off x="2434111" y="3074704"/>
            <a:ext cx="1194803" cy="641472"/>
          </a:xfrm>
          <a:prstGeom prst="rect">
            <a:avLst/>
          </a:prstGeom>
        </p:spPr>
      </p:pic>
      <p:sp>
        <p:nvSpPr>
          <p:cNvPr id="9" name="Rectangle: Rounded Corners 8">
            <a:extLst>
              <a:ext uri="{FF2B5EF4-FFF2-40B4-BE49-F238E27FC236}">
                <a16:creationId xmlns:a16="http://schemas.microsoft.com/office/drawing/2014/main" id="{B87EC071-81BD-33DD-1E17-19BB0FE255EE}"/>
              </a:ext>
            </a:extLst>
          </p:cNvPr>
          <p:cNvSpPr/>
          <p:nvPr/>
        </p:nvSpPr>
        <p:spPr>
          <a:xfrm>
            <a:off x="4036555" y="2683238"/>
            <a:ext cx="3966541" cy="941306"/>
          </a:xfrm>
          <a:prstGeom prst="roundRect">
            <a:avLst/>
          </a:prstGeom>
          <a:solidFill>
            <a:schemeClr val="bg1"/>
          </a:solidFill>
          <a:ln w="1270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2000" dirty="0">
                <a:solidFill>
                  <a:schemeClr val="tx1"/>
                </a:solidFill>
              </a:rPr>
              <a:t>Jen records the eye-colour of everyone in her class.</a:t>
            </a:r>
          </a:p>
        </p:txBody>
      </p:sp>
    </p:spTree>
    <p:extLst>
      <p:ext uri="{BB962C8B-B14F-4D97-AF65-F5344CB8AC3E}">
        <p14:creationId xmlns:p14="http://schemas.microsoft.com/office/powerpoint/2010/main" val="1034273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688EF2F-7BF2-2EAB-3F8B-D038A0B9C724}"/>
              </a:ext>
            </a:extLst>
          </p:cNvPr>
          <p:cNvPicPr>
            <a:picLocks noChangeAspect="1"/>
          </p:cNvPicPr>
          <p:nvPr/>
        </p:nvPicPr>
        <p:blipFill>
          <a:blip r:embed="rId2"/>
          <a:stretch>
            <a:fillRect/>
          </a:stretch>
        </p:blipFill>
        <p:spPr>
          <a:xfrm>
            <a:off x="228483" y="243281"/>
            <a:ext cx="8370234" cy="5824233"/>
          </a:xfrm>
          <a:prstGeom prst="rect">
            <a:avLst/>
          </a:prstGeom>
        </p:spPr>
      </p:pic>
      <p:sp>
        <p:nvSpPr>
          <p:cNvPr id="4" name="TextBox 3">
            <a:extLst>
              <a:ext uri="{FF2B5EF4-FFF2-40B4-BE49-F238E27FC236}">
                <a16:creationId xmlns:a16="http://schemas.microsoft.com/office/drawing/2014/main" id="{900CD9F0-725B-E7F2-C7BD-999E561854FB}"/>
              </a:ext>
            </a:extLst>
          </p:cNvPr>
          <p:cNvSpPr txBox="1"/>
          <p:nvPr/>
        </p:nvSpPr>
        <p:spPr>
          <a:xfrm>
            <a:off x="8909108" y="503339"/>
            <a:ext cx="2466364" cy="369332"/>
          </a:xfrm>
          <a:prstGeom prst="rect">
            <a:avLst/>
          </a:prstGeom>
          <a:noFill/>
        </p:spPr>
        <p:txBody>
          <a:bodyPr wrap="square" rtlCol="0">
            <a:spAutoFit/>
          </a:bodyPr>
          <a:lstStyle/>
          <a:p>
            <a:r>
              <a:rPr lang="en-GB" dirty="0"/>
              <a:t>Complete side 1</a:t>
            </a:r>
          </a:p>
        </p:txBody>
      </p:sp>
    </p:spTree>
    <p:extLst>
      <p:ext uri="{BB962C8B-B14F-4D97-AF65-F5344CB8AC3E}">
        <p14:creationId xmlns:p14="http://schemas.microsoft.com/office/powerpoint/2010/main" val="2627705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1A6545-3C61-65FD-049F-CEF445DE5571}"/>
              </a:ext>
            </a:extLst>
          </p:cNvPr>
          <p:cNvPicPr>
            <a:picLocks noChangeAspect="1"/>
          </p:cNvPicPr>
          <p:nvPr/>
        </p:nvPicPr>
        <p:blipFill>
          <a:blip r:embed="rId2"/>
          <a:stretch>
            <a:fillRect/>
          </a:stretch>
        </p:blipFill>
        <p:spPr>
          <a:xfrm>
            <a:off x="111537" y="0"/>
            <a:ext cx="9032464" cy="6384744"/>
          </a:xfrm>
          <a:prstGeom prst="rect">
            <a:avLst/>
          </a:prstGeom>
        </p:spPr>
      </p:pic>
      <p:sp>
        <p:nvSpPr>
          <p:cNvPr id="4" name="TextBox 3">
            <a:extLst>
              <a:ext uri="{FF2B5EF4-FFF2-40B4-BE49-F238E27FC236}">
                <a16:creationId xmlns:a16="http://schemas.microsoft.com/office/drawing/2014/main" id="{B322AB80-599E-0BEF-FB9E-603B99365AEE}"/>
              </a:ext>
            </a:extLst>
          </p:cNvPr>
          <p:cNvSpPr txBox="1"/>
          <p:nvPr/>
        </p:nvSpPr>
        <p:spPr>
          <a:xfrm>
            <a:off x="9620250" y="333375"/>
            <a:ext cx="1371600" cy="646331"/>
          </a:xfrm>
          <a:prstGeom prst="rect">
            <a:avLst/>
          </a:prstGeom>
          <a:solidFill>
            <a:srgbClr val="FFFF00"/>
          </a:solidFill>
        </p:spPr>
        <p:txBody>
          <a:bodyPr wrap="square" rtlCol="0">
            <a:spAutoFit/>
          </a:bodyPr>
          <a:lstStyle/>
          <a:p>
            <a:r>
              <a:rPr lang="en-GB" dirty="0"/>
              <a:t>Mark your work</a:t>
            </a:r>
          </a:p>
        </p:txBody>
      </p:sp>
    </p:spTree>
    <p:extLst>
      <p:ext uri="{BB962C8B-B14F-4D97-AF65-F5344CB8AC3E}">
        <p14:creationId xmlns:p14="http://schemas.microsoft.com/office/powerpoint/2010/main" val="16313202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40B0294-E194-24B2-2C9D-37238B6D16AD}"/>
              </a:ext>
            </a:extLst>
          </p:cNvPr>
          <p:cNvSpPr txBox="1"/>
          <p:nvPr/>
        </p:nvSpPr>
        <p:spPr>
          <a:xfrm>
            <a:off x="109057" y="243281"/>
            <a:ext cx="3061982" cy="523220"/>
          </a:xfrm>
          <a:prstGeom prst="rect">
            <a:avLst/>
          </a:prstGeom>
          <a:noFill/>
        </p:spPr>
        <p:txBody>
          <a:bodyPr wrap="square" rtlCol="0">
            <a:spAutoFit/>
          </a:bodyPr>
          <a:lstStyle/>
          <a:p>
            <a:r>
              <a:rPr lang="en-GB" sz="2800" i="1" dirty="0"/>
              <a:t>In pairs, discuss:</a:t>
            </a:r>
          </a:p>
        </p:txBody>
      </p:sp>
      <p:graphicFrame>
        <p:nvGraphicFramePr>
          <p:cNvPr id="4" name="Table 3">
            <a:extLst>
              <a:ext uri="{FF2B5EF4-FFF2-40B4-BE49-F238E27FC236}">
                <a16:creationId xmlns:a16="http://schemas.microsoft.com/office/drawing/2014/main" id="{DA2CD5F3-AB54-6418-E5C5-3DFABF585CEB}"/>
              </a:ext>
            </a:extLst>
          </p:cNvPr>
          <p:cNvGraphicFramePr>
            <a:graphicFrameLocks noGrp="1"/>
          </p:cNvGraphicFramePr>
          <p:nvPr>
            <p:extLst>
              <p:ext uri="{D42A27DB-BD31-4B8C-83A1-F6EECF244321}">
                <p14:modId xmlns:p14="http://schemas.microsoft.com/office/powerpoint/2010/main" val="1708290041"/>
              </p:ext>
            </p:extLst>
          </p:nvPr>
        </p:nvGraphicFramePr>
        <p:xfrm>
          <a:off x="201335" y="904222"/>
          <a:ext cx="10914078" cy="4850626"/>
        </p:xfrm>
        <a:graphic>
          <a:graphicData uri="http://schemas.openxmlformats.org/drawingml/2006/table">
            <a:tbl>
              <a:tblPr firstRow="1" bandRow="1">
                <a:tableStyleId>{5C22544A-7EE6-4342-B048-85BDC9FD1C3A}</a:tableStyleId>
              </a:tblPr>
              <a:tblGrid>
                <a:gridCol w="1212676">
                  <a:extLst>
                    <a:ext uri="{9D8B030D-6E8A-4147-A177-3AD203B41FA5}">
                      <a16:colId xmlns:a16="http://schemas.microsoft.com/office/drawing/2014/main" val="2688576037"/>
                    </a:ext>
                  </a:extLst>
                </a:gridCol>
                <a:gridCol w="4700162">
                  <a:extLst>
                    <a:ext uri="{9D8B030D-6E8A-4147-A177-3AD203B41FA5}">
                      <a16:colId xmlns:a16="http://schemas.microsoft.com/office/drawing/2014/main" val="1040002577"/>
                    </a:ext>
                  </a:extLst>
                </a:gridCol>
                <a:gridCol w="5001240">
                  <a:extLst>
                    <a:ext uri="{9D8B030D-6E8A-4147-A177-3AD203B41FA5}">
                      <a16:colId xmlns:a16="http://schemas.microsoft.com/office/drawing/2014/main" val="2237422362"/>
                    </a:ext>
                  </a:extLst>
                </a:gridCol>
              </a:tblGrid>
              <a:tr h="456910">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dirty="0">
                          <a:solidFill>
                            <a:schemeClr val="tx1"/>
                          </a:solidFill>
                        </a:rPr>
                        <a:t>Advantage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dirty="0">
                          <a:solidFill>
                            <a:schemeClr val="tx1"/>
                          </a:solidFill>
                        </a:rPr>
                        <a:t>Disadvantage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858358273"/>
                  </a:ext>
                </a:extLst>
              </a:tr>
              <a:tr h="1464572">
                <a:tc>
                  <a:txBody>
                    <a:bodyPr/>
                    <a:lstStyle/>
                    <a:p>
                      <a:pPr algn="ctr"/>
                      <a:r>
                        <a:rPr lang="en-GB" b="1" dirty="0">
                          <a:solidFill>
                            <a:schemeClr val="tx1"/>
                          </a:solidFill>
                        </a:rPr>
                        <a:t>Mean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91636829"/>
                  </a:ext>
                </a:extLst>
              </a:tr>
              <a:tr h="1464572">
                <a:tc>
                  <a:txBody>
                    <a:bodyPr/>
                    <a:lstStyle/>
                    <a:p>
                      <a:pPr algn="ctr"/>
                      <a:r>
                        <a:rPr lang="en-GB" b="1" dirty="0">
                          <a:solidFill>
                            <a:schemeClr val="tx1"/>
                          </a:solidFill>
                        </a:rPr>
                        <a:t>Median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15047516"/>
                  </a:ext>
                </a:extLst>
              </a:tr>
              <a:tr h="1464572">
                <a:tc>
                  <a:txBody>
                    <a:bodyPr/>
                    <a:lstStyle/>
                    <a:p>
                      <a:pPr algn="ctr"/>
                      <a:r>
                        <a:rPr lang="en-GB" b="1" dirty="0">
                          <a:solidFill>
                            <a:schemeClr val="tx1"/>
                          </a:solidFill>
                        </a:rPr>
                        <a:t>Mode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92695912"/>
                  </a:ext>
                </a:extLst>
              </a:tr>
            </a:tbl>
          </a:graphicData>
        </a:graphic>
      </p:graphicFrame>
      <p:sp>
        <p:nvSpPr>
          <p:cNvPr id="5" name="TextBox 4">
            <a:extLst>
              <a:ext uri="{FF2B5EF4-FFF2-40B4-BE49-F238E27FC236}">
                <a16:creationId xmlns:a16="http://schemas.microsoft.com/office/drawing/2014/main" id="{E51E74A2-242B-E18F-FA74-4CC64E7A9367}"/>
              </a:ext>
            </a:extLst>
          </p:cNvPr>
          <p:cNvSpPr txBox="1"/>
          <p:nvPr/>
        </p:nvSpPr>
        <p:spPr>
          <a:xfrm>
            <a:off x="1577130" y="1630961"/>
            <a:ext cx="4177718" cy="461665"/>
          </a:xfrm>
          <a:prstGeom prst="rect">
            <a:avLst/>
          </a:prstGeom>
          <a:noFill/>
        </p:spPr>
        <p:txBody>
          <a:bodyPr wrap="square" rtlCol="0">
            <a:spAutoFit/>
          </a:bodyPr>
          <a:lstStyle/>
          <a:p>
            <a:r>
              <a:rPr lang="en-GB" sz="2400" i="1" dirty="0"/>
              <a:t>Takes account all the data.</a:t>
            </a:r>
          </a:p>
        </p:txBody>
      </p:sp>
      <p:sp>
        <p:nvSpPr>
          <p:cNvPr id="6" name="TextBox 5">
            <a:extLst>
              <a:ext uri="{FF2B5EF4-FFF2-40B4-BE49-F238E27FC236}">
                <a16:creationId xmlns:a16="http://schemas.microsoft.com/office/drawing/2014/main" id="{940F3861-F6E8-F712-ED66-141A1282D23D}"/>
              </a:ext>
            </a:extLst>
          </p:cNvPr>
          <p:cNvSpPr txBox="1"/>
          <p:nvPr/>
        </p:nvSpPr>
        <p:spPr>
          <a:xfrm>
            <a:off x="6346271" y="1630961"/>
            <a:ext cx="4634918" cy="830997"/>
          </a:xfrm>
          <a:prstGeom prst="rect">
            <a:avLst/>
          </a:prstGeom>
          <a:noFill/>
        </p:spPr>
        <p:txBody>
          <a:bodyPr wrap="square" rtlCol="0">
            <a:spAutoFit/>
          </a:bodyPr>
          <a:lstStyle/>
          <a:p>
            <a:r>
              <a:rPr lang="en-GB" sz="2400" i="1" dirty="0"/>
              <a:t>Can’t be used with qualitive data.</a:t>
            </a:r>
          </a:p>
          <a:p>
            <a:r>
              <a:rPr lang="en-GB" sz="2400" i="1" dirty="0"/>
              <a:t>Distorted by extreme values</a:t>
            </a:r>
          </a:p>
        </p:txBody>
      </p:sp>
      <p:sp>
        <p:nvSpPr>
          <p:cNvPr id="7" name="TextBox 6">
            <a:extLst>
              <a:ext uri="{FF2B5EF4-FFF2-40B4-BE49-F238E27FC236}">
                <a16:creationId xmlns:a16="http://schemas.microsoft.com/office/drawing/2014/main" id="{C9DF0BE0-0B08-E66C-6195-082E7CF745E0}"/>
              </a:ext>
            </a:extLst>
          </p:cNvPr>
          <p:cNvSpPr txBox="1"/>
          <p:nvPr/>
        </p:nvSpPr>
        <p:spPr>
          <a:xfrm>
            <a:off x="1577130" y="3167545"/>
            <a:ext cx="4634918" cy="830997"/>
          </a:xfrm>
          <a:prstGeom prst="rect">
            <a:avLst/>
          </a:prstGeom>
          <a:noFill/>
        </p:spPr>
        <p:txBody>
          <a:bodyPr wrap="square" rtlCol="0">
            <a:spAutoFit/>
          </a:bodyPr>
          <a:lstStyle/>
          <a:p>
            <a:r>
              <a:rPr lang="en-GB" sz="2400" i="1" dirty="0"/>
              <a:t>Easy to find when in order. </a:t>
            </a:r>
          </a:p>
          <a:p>
            <a:r>
              <a:rPr lang="en-GB" sz="2400" i="1" dirty="0"/>
              <a:t>Not distorted by extreme values.</a:t>
            </a:r>
          </a:p>
        </p:txBody>
      </p:sp>
      <p:sp>
        <p:nvSpPr>
          <p:cNvPr id="8" name="TextBox 7">
            <a:extLst>
              <a:ext uri="{FF2B5EF4-FFF2-40B4-BE49-F238E27FC236}">
                <a16:creationId xmlns:a16="http://schemas.microsoft.com/office/drawing/2014/main" id="{655DD8CE-6CDC-7B1A-0532-1236FF1D0A52}"/>
              </a:ext>
            </a:extLst>
          </p:cNvPr>
          <p:cNvSpPr txBox="1"/>
          <p:nvPr/>
        </p:nvSpPr>
        <p:spPr>
          <a:xfrm>
            <a:off x="6346271" y="3080428"/>
            <a:ext cx="4634918" cy="1200329"/>
          </a:xfrm>
          <a:prstGeom prst="rect">
            <a:avLst/>
          </a:prstGeom>
          <a:noFill/>
        </p:spPr>
        <p:txBody>
          <a:bodyPr wrap="square" rtlCol="0">
            <a:spAutoFit/>
          </a:bodyPr>
          <a:lstStyle/>
          <a:p>
            <a:r>
              <a:rPr lang="en-GB" sz="2400" i="1" dirty="0"/>
              <a:t>Time consuming if large data set. </a:t>
            </a:r>
          </a:p>
          <a:p>
            <a:r>
              <a:rPr lang="en-GB" sz="2400" i="1" dirty="0"/>
              <a:t>Sometimes not a good representation.</a:t>
            </a:r>
          </a:p>
        </p:txBody>
      </p:sp>
      <p:sp>
        <p:nvSpPr>
          <p:cNvPr id="9" name="TextBox 8">
            <a:extLst>
              <a:ext uri="{FF2B5EF4-FFF2-40B4-BE49-F238E27FC236}">
                <a16:creationId xmlns:a16="http://schemas.microsoft.com/office/drawing/2014/main" id="{58C3D13E-9BB4-E5CD-1423-029D7905123E}"/>
              </a:ext>
            </a:extLst>
          </p:cNvPr>
          <p:cNvSpPr txBox="1"/>
          <p:nvPr/>
        </p:nvSpPr>
        <p:spPr>
          <a:xfrm>
            <a:off x="1459684" y="4586683"/>
            <a:ext cx="4752364" cy="707886"/>
          </a:xfrm>
          <a:prstGeom prst="rect">
            <a:avLst/>
          </a:prstGeom>
          <a:noFill/>
        </p:spPr>
        <p:txBody>
          <a:bodyPr wrap="square" rtlCol="0">
            <a:spAutoFit/>
          </a:bodyPr>
          <a:lstStyle/>
          <a:p>
            <a:r>
              <a:rPr lang="en-GB" sz="2000" i="1" dirty="0"/>
              <a:t>Can be used with non-numerical data.</a:t>
            </a:r>
          </a:p>
          <a:p>
            <a:r>
              <a:rPr lang="en-GB" sz="2000" i="1" dirty="0"/>
              <a:t>Easy to find.</a:t>
            </a:r>
          </a:p>
        </p:txBody>
      </p:sp>
      <p:sp>
        <p:nvSpPr>
          <p:cNvPr id="10" name="TextBox 9">
            <a:extLst>
              <a:ext uri="{FF2B5EF4-FFF2-40B4-BE49-F238E27FC236}">
                <a16:creationId xmlns:a16="http://schemas.microsoft.com/office/drawing/2014/main" id="{A28464B9-7D7C-DB82-F9A7-ED6D9BB66F7B}"/>
              </a:ext>
            </a:extLst>
          </p:cNvPr>
          <p:cNvSpPr txBox="1"/>
          <p:nvPr/>
        </p:nvSpPr>
        <p:spPr>
          <a:xfrm>
            <a:off x="6228825" y="4663859"/>
            <a:ext cx="4752364" cy="707886"/>
          </a:xfrm>
          <a:prstGeom prst="rect">
            <a:avLst/>
          </a:prstGeom>
          <a:noFill/>
        </p:spPr>
        <p:txBody>
          <a:bodyPr wrap="square" rtlCol="0">
            <a:spAutoFit/>
          </a:bodyPr>
          <a:lstStyle/>
          <a:p>
            <a:r>
              <a:rPr lang="en-GB" sz="2000" i="1" dirty="0"/>
              <a:t>Less useful for small groups.</a:t>
            </a:r>
          </a:p>
          <a:p>
            <a:r>
              <a:rPr lang="en-GB" sz="2000" i="1" dirty="0"/>
              <a:t>Sometimes doesn’t exist or more than 1</a:t>
            </a:r>
          </a:p>
        </p:txBody>
      </p:sp>
      <p:sp>
        <p:nvSpPr>
          <p:cNvPr id="11" name="TextBox 10">
            <a:extLst>
              <a:ext uri="{FF2B5EF4-FFF2-40B4-BE49-F238E27FC236}">
                <a16:creationId xmlns:a16="http://schemas.microsoft.com/office/drawing/2014/main" id="{A672BB9B-C3AD-A91B-19F1-5D9A379476E0}"/>
              </a:ext>
            </a:extLst>
          </p:cNvPr>
          <p:cNvSpPr txBox="1"/>
          <p:nvPr/>
        </p:nvSpPr>
        <p:spPr>
          <a:xfrm>
            <a:off x="5511567" y="241044"/>
            <a:ext cx="2877424" cy="523220"/>
          </a:xfrm>
          <a:prstGeom prst="rect">
            <a:avLst/>
          </a:prstGeom>
          <a:noFill/>
        </p:spPr>
        <p:txBody>
          <a:bodyPr wrap="square" rtlCol="0">
            <a:spAutoFit/>
          </a:bodyPr>
          <a:lstStyle/>
          <a:p>
            <a:r>
              <a:rPr lang="en-GB" sz="2800" i="1" dirty="0">
                <a:solidFill>
                  <a:srgbClr val="FF0000"/>
                </a:solidFill>
              </a:rPr>
              <a:t>Some suggestions</a:t>
            </a:r>
          </a:p>
        </p:txBody>
      </p:sp>
    </p:spTree>
    <p:extLst>
      <p:ext uri="{BB962C8B-B14F-4D97-AF65-F5344CB8AC3E}">
        <p14:creationId xmlns:p14="http://schemas.microsoft.com/office/powerpoint/2010/main" val="2580217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6151F7D-FCB9-4983-80DC-8162382439AA}"/>
              </a:ext>
            </a:extLst>
          </p:cNvPr>
          <p:cNvSpPr txBox="1"/>
          <p:nvPr/>
        </p:nvSpPr>
        <p:spPr>
          <a:xfrm>
            <a:off x="-95250" y="345878"/>
            <a:ext cx="10791825" cy="1200329"/>
          </a:xfrm>
          <a:prstGeom prst="rect">
            <a:avLst/>
          </a:prstGeom>
          <a:noFill/>
        </p:spPr>
        <p:txBody>
          <a:bodyPr wrap="square" rtlCol="0">
            <a:spAutoFit/>
          </a:bodyPr>
          <a:lstStyle/>
          <a:p>
            <a:r>
              <a:rPr lang="en-US" sz="2400" dirty="0"/>
              <a:t>Here are the number of letters received in 10 houses on a street one day.</a:t>
            </a:r>
          </a:p>
          <a:p>
            <a:endParaRPr lang="en-US" sz="2400" dirty="0"/>
          </a:p>
          <a:p>
            <a:r>
              <a:rPr lang="en-US" sz="2400" dirty="0"/>
              <a:t>		0	0	0	2	2	3	3	4	4	35</a:t>
            </a:r>
            <a:endParaRPr lang="en-GB" sz="2400" dirty="0"/>
          </a:p>
        </p:txBody>
      </p:sp>
      <p:sp>
        <p:nvSpPr>
          <p:cNvPr id="6" name="TextBox 5">
            <a:extLst>
              <a:ext uri="{FF2B5EF4-FFF2-40B4-BE49-F238E27FC236}">
                <a16:creationId xmlns:a16="http://schemas.microsoft.com/office/drawing/2014/main" id="{13C5812E-746A-4799-83AF-ECCADBDB7F18}"/>
              </a:ext>
            </a:extLst>
          </p:cNvPr>
          <p:cNvSpPr txBox="1"/>
          <p:nvPr/>
        </p:nvSpPr>
        <p:spPr>
          <a:xfrm>
            <a:off x="677038" y="2127709"/>
            <a:ext cx="7523241" cy="1200329"/>
          </a:xfrm>
          <a:prstGeom prst="rect">
            <a:avLst/>
          </a:prstGeom>
          <a:noFill/>
        </p:spPr>
        <p:txBody>
          <a:bodyPr wrap="square" rtlCol="0">
            <a:spAutoFit/>
          </a:bodyPr>
          <a:lstStyle/>
          <a:p>
            <a:r>
              <a:rPr lang="en-US" sz="2400" dirty="0"/>
              <a:t>Find the mean, median and mode of the number of letters received.</a:t>
            </a:r>
          </a:p>
          <a:p>
            <a:r>
              <a:rPr lang="en-US" sz="2400" dirty="0"/>
              <a:t>Which average do you think is most suitable?</a:t>
            </a:r>
            <a:endParaRPr lang="en-GB" sz="2400" dirty="0"/>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6CEB3CCB-523D-44D8-B4BE-477CEF48E2E5}"/>
                  </a:ext>
                </a:extLst>
              </p:cNvPr>
              <p:cNvSpPr txBox="1"/>
              <p:nvPr/>
            </p:nvSpPr>
            <p:spPr>
              <a:xfrm>
                <a:off x="679309" y="3523120"/>
                <a:ext cx="4382441" cy="461665"/>
              </a:xfrm>
              <a:prstGeom prst="rect">
                <a:avLst/>
              </a:prstGeom>
              <a:noFill/>
            </p:spPr>
            <p:txBody>
              <a:bodyPr wrap="square" rtlCol="0">
                <a:spAutoFit/>
              </a:bodyPr>
              <a:lstStyle/>
              <a:p>
                <a:r>
                  <a:rPr lang="en-US" sz="2400" dirty="0">
                    <a:solidFill>
                      <a:schemeClr val="accent1"/>
                    </a:solidFill>
                  </a:rPr>
                  <a:t>Mean </a:t>
                </a:r>
                <a14:m>
                  <m:oMath xmlns:m="http://schemas.openxmlformats.org/officeDocument/2006/math">
                    <m:r>
                      <a:rPr lang="en-US" sz="2400" i="1">
                        <a:solidFill>
                          <a:schemeClr val="accent1"/>
                        </a:solidFill>
                        <a:latin typeface="Cambria Math" panose="02040503050406030204" pitchFamily="18" charset="0"/>
                      </a:rPr>
                      <m:t>=</m:t>
                    </m:r>
                  </m:oMath>
                </a14:m>
                <a:r>
                  <a:rPr lang="en-GB" sz="2400" dirty="0">
                    <a:solidFill>
                      <a:schemeClr val="accent1"/>
                    </a:solidFill>
                  </a:rPr>
                  <a:t> Total </a:t>
                </a:r>
                <a14:m>
                  <m:oMath xmlns:m="http://schemas.openxmlformats.org/officeDocument/2006/math">
                    <m:r>
                      <a:rPr lang="en-GB" sz="2400" i="1">
                        <a:solidFill>
                          <a:schemeClr val="accent1"/>
                        </a:solidFill>
                        <a:latin typeface="Cambria Math" panose="02040503050406030204" pitchFamily="18" charset="0"/>
                        <a:ea typeface="Cambria Math" panose="02040503050406030204" pitchFamily="18" charset="0"/>
                      </a:rPr>
                      <m:t>÷</m:t>
                    </m:r>
                  </m:oMath>
                </a14:m>
                <a:r>
                  <a:rPr lang="en-GB" sz="2400" dirty="0">
                    <a:solidFill>
                      <a:schemeClr val="accent1"/>
                    </a:solidFill>
                  </a:rPr>
                  <a:t> Number of items</a:t>
                </a:r>
              </a:p>
            </p:txBody>
          </p:sp>
        </mc:Choice>
        <mc:Fallback xmlns="">
          <p:sp>
            <p:nvSpPr>
              <p:cNvPr id="7" name="TextBox 6">
                <a:extLst>
                  <a:ext uri="{FF2B5EF4-FFF2-40B4-BE49-F238E27FC236}">
                    <a16:creationId xmlns:a16="http://schemas.microsoft.com/office/drawing/2014/main" id="{6CEB3CCB-523D-44D8-B4BE-477CEF48E2E5}"/>
                  </a:ext>
                </a:extLst>
              </p:cNvPr>
              <p:cNvSpPr txBox="1">
                <a:spLocks noRot="1" noChangeAspect="1" noMove="1" noResize="1" noEditPoints="1" noAdjustHandles="1" noChangeArrowheads="1" noChangeShapeType="1" noTextEdit="1"/>
              </p:cNvSpPr>
              <p:nvPr/>
            </p:nvSpPr>
            <p:spPr>
              <a:xfrm>
                <a:off x="679309" y="3523120"/>
                <a:ext cx="4382441" cy="461665"/>
              </a:xfrm>
              <a:prstGeom prst="rect">
                <a:avLst/>
              </a:prstGeom>
              <a:blipFill>
                <a:blip r:embed="rId3"/>
                <a:stretch>
                  <a:fillRect l="-2086" t="-10526" r="-695" b="-2894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F8E34433-681C-4D6A-9E4C-7A357F571A59}"/>
                  </a:ext>
                </a:extLst>
              </p:cNvPr>
              <p:cNvSpPr txBox="1"/>
              <p:nvPr/>
            </p:nvSpPr>
            <p:spPr>
              <a:xfrm>
                <a:off x="1469816" y="3906352"/>
                <a:ext cx="1499998" cy="461665"/>
              </a:xfrm>
              <a:prstGeom prst="rect">
                <a:avLst/>
              </a:prstGeom>
              <a:noFill/>
            </p:spPr>
            <p:txBody>
              <a:bodyPr wrap="square" rtlCol="0">
                <a:spAutoFit/>
              </a:bodyPr>
              <a:lstStyle/>
              <a:p>
                <a14:m>
                  <m:oMath xmlns:m="http://schemas.openxmlformats.org/officeDocument/2006/math">
                    <m:r>
                      <a:rPr lang="en-US" sz="2400" i="1">
                        <a:solidFill>
                          <a:schemeClr val="accent1"/>
                        </a:solidFill>
                        <a:latin typeface="Cambria Math" panose="02040503050406030204" pitchFamily="18" charset="0"/>
                      </a:rPr>
                      <m:t>=</m:t>
                    </m:r>
                  </m:oMath>
                </a14:m>
                <a:r>
                  <a:rPr lang="en-GB" sz="2400" dirty="0">
                    <a:solidFill>
                      <a:schemeClr val="accent1"/>
                    </a:solidFill>
                  </a:rPr>
                  <a:t> 53 </a:t>
                </a:r>
                <a14:m>
                  <m:oMath xmlns:m="http://schemas.openxmlformats.org/officeDocument/2006/math">
                    <m:r>
                      <a:rPr lang="en-GB" sz="2400" i="1">
                        <a:solidFill>
                          <a:schemeClr val="accent1"/>
                        </a:solidFill>
                        <a:latin typeface="Cambria Math" panose="02040503050406030204" pitchFamily="18" charset="0"/>
                        <a:ea typeface="Cambria Math" panose="02040503050406030204" pitchFamily="18" charset="0"/>
                      </a:rPr>
                      <m:t>÷</m:t>
                    </m:r>
                  </m:oMath>
                </a14:m>
                <a:r>
                  <a:rPr lang="en-GB" sz="2400" dirty="0">
                    <a:solidFill>
                      <a:schemeClr val="accent1"/>
                    </a:solidFill>
                  </a:rPr>
                  <a:t> 10</a:t>
                </a:r>
              </a:p>
            </p:txBody>
          </p:sp>
        </mc:Choice>
        <mc:Fallback xmlns="">
          <p:sp>
            <p:nvSpPr>
              <p:cNvPr id="8" name="TextBox 7">
                <a:extLst>
                  <a:ext uri="{FF2B5EF4-FFF2-40B4-BE49-F238E27FC236}">
                    <a16:creationId xmlns:a16="http://schemas.microsoft.com/office/drawing/2014/main" id="{F8E34433-681C-4D6A-9E4C-7A357F571A59}"/>
                  </a:ext>
                </a:extLst>
              </p:cNvPr>
              <p:cNvSpPr txBox="1">
                <a:spLocks noRot="1" noChangeAspect="1" noMove="1" noResize="1" noEditPoints="1" noAdjustHandles="1" noChangeArrowheads="1" noChangeShapeType="1" noTextEdit="1"/>
              </p:cNvSpPr>
              <p:nvPr/>
            </p:nvSpPr>
            <p:spPr>
              <a:xfrm>
                <a:off x="1469816" y="3906352"/>
                <a:ext cx="1499998" cy="461665"/>
              </a:xfrm>
              <a:prstGeom prst="rect">
                <a:avLst/>
              </a:prstGeom>
              <a:blipFill>
                <a:blip r:embed="rId4"/>
                <a:stretch>
                  <a:fillRect t="-10526" r="-3252" b="-2894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D10ACE8-DAB3-4C17-810D-866DB63DF3B1}"/>
                  </a:ext>
                </a:extLst>
              </p:cNvPr>
              <p:cNvSpPr txBox="1"/>
              <p:nvPr/>
            </p:nvSpPr>
            <p:spPr>
              <a:xfrm>
                <a:off x="2870528" y="3900543"/>
                <a:ext cx="1499998" cy="461665"/>
              </a:xfrm>
              <a:prstGeom prst="rect">
                <a:avLst/>
              </a:prstGeom>
              <a:noFill/>
            </p:spPr>
            <p:txBody>
              <a:bodyPr wrap="square" rtlCol="0">
                <a:spAutoFit/>
              </a:bodyPr>
              <a:lstStyle/>
              <a:p>
                <a14:m>
                  <m:oMath xmlns:m="http://schemas.openxmlformats.org/officeDocument/2006/math">
                    <m:r>
                      <a:rPr lang="en-US" sz="2400" i="1">
                        <a:solidFill>
                          <a:schemeClr val="accent1"/>
                        </a:solidFill>
                        <a:latin typeface="Cambria Math" panose="02040503050406030204" pitchFamily="18" charset="0"/>
                      </a:rPr>
                      <m:t>=</m:t>
                    </m:r>
                  </m:oMath>
                </a14:m>
                <a:r>
                  <a:rPr lang="en-GB" sz="2400" dirty="0">
                    <a:solidFill>
                      <a:schemeClr val="accent1"/>
                    </a:solidFill>
                  </a:rPr>
                  <a:t> 5.3</a:t>
                </a:r>
              </a:p>
            </p:txBody>
          </p:sp>
        </mc:Choice>
        <mc:Fallback xmlns="">
          <p:sp>
            <p:nvSpPr>
              <p:cNvPr id="9" name="TextBox 8">
                <a:extLst>
                  <a:ext uri="{FF2B5EF4-FFF2-40B4-BE49-F238E27FC236}">
                    <a16:creationId xmlns:a16="http://schemas.microsoft.com/office/drawing/2014/main" id="{3D10ACE8-DAB3-4C17-810D-866DB63DF3B1}"/>
                  </a:ext>
                </a:extLst>
              </p:cNvPr>
              <p:cNvSpPr txBox="1">
                <a:spLocks noRot="1" noChangeAspect="1" noMove="1" noResize="1" noEditPoints="1" noAdjustHandles="1" noChangeArrowheads="1" noChangeShapeType="1" noTextEdit="1"/>
              </p:cNvSpPr>
              <p:nvPr/>
            </p:nvSpPr>
            <p:spPr>
              <a:xfrm>
                <a:off x="2870528" y="3900543"/>
                <a:ext cx="1499998" cy="461665"/>
              </a:xfrm>
              <a:prstGeom prst="rect">
                <a:avLst/>
              </a:prstGeom>
              <a:blipFill>
                <a:blip r:embed="rId5"/>
                <a:stretch>
                  <a:fillRect t="-10526" b="-2894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4D046DC3-F5A0-4F1C-90E8-52866880A31C}"/>
                  </a:ext>
                </a:extLst>
              </p:cNvPr>
              <p:cNvSpPr txBox="1"/>
              <p:nvPr/>
            </p:nvSpPr>
            <p:spPr>
              <a:xfrm>
                <a:off x="660146" y="4445195"/>
                <a:ext cx="3132781" cy="461665"/>
              </a:xfrm>
              <a:prstGeom prst="rect">
                <a:avLst/>
              </a:prstGeom>
              <a:noFill/>
            </p:spPr>
            <p:txBody>
              <a:bodyPr wrap="square" rtlCol="0">
                <a:spAutoFit/>
              </a:bodyPr>
              <a:lstStyle/>
              <a:p>
                <a:r>
                  <a:rPr lang="en-US" sz="2400" dirty="0">
                    <a:solidFill>
                      <a:schemeClr val="accent1"/>
                    </a:solidFill>
                  </a:rPr>
                  <a:t>Median </a:t>
                </a:r>
                <a14:m>
                  <m:oMath xmlns:m="http://schemas.openxmlformats.org/officeDocument/2006/math">
                    <m:r>
                      <a:rPr lang="en-US" sz="2400" i="1">
                        <a:solidFill>
                          <a:schemeClr val="accent1"/>
                        </a:solidFill>
                        <a:latin typeface="Cambria Math" panose="02040503050406030204" pitchFamily="18" charset="0"/>
                      </a:rPr>
                      <m:t>=</m:t>
                    </m:r>
                  </m:oMath>
                </a14:m>
                <a:r>
                  <a:rPr lang="en-GB" sz="2400" dirty="0">
                    <a:solidFill>
                      <a:schemeClr val="accent1"/>
                    </a:solidFill>
                  </a:rPr>
                  <a:t> (2 </a:t>
                </a:r>
                <a14:m>
                  <m:oMath xmlns:m="http://schemas.openxmlformats.org/officeDocument/2006/math">
                    <m:r>
                      <a:rPr lang="en-US" sz="2400" i="1">
                        <a:solidFill>
                          <a:schemeClr val="accent1"/>
                        </a:solidFill>
                        <a:latin typeface="Cambria Math" panose="02040503050406030204" pitchFamily="18" charset="0"/>
                      </a:rPr>
                      <m:t>+</m:t>
                    </m:r>
                  </m:oMath>
                </a14:m>
                <a:r>
                  <a:rPr lang="en-GB" sz="2400" dirty="0">
                    <a:solidFill>
                      <a:schemeClr val="accent1"/>
                    </a:solidFill>
                  </a:rPr>
                  <a:t> 3) </a:t>
                </a:r>
                <a14:m>
                  <m:oMath xmlns:m="http://schemas.openxmlformats.org/officeDocument/2006/math">
                    <m:r>
                      <a:rPr lang="en-GB" sz="2400" i="1">
                        <a:solidFill>
                          <a:schemeClr val="accent1"/>
                        </a:solidFill>
                        <a:latin typeface="Cambria Math" panose="02040503050406030204" pitchFamily="18" charset="0"/>
                        <a:ea typeface="Cambria Math" panose="02040503050406030204" pitchFamily="18" charset="0"/>
                      </a:rPr>
                      <m:t>÷</m:t>
                    </m:r>
                  </m:oMath>
                </a14:m>
                <a:r>
                  <a:rPr lang="en-GB" sz="2400" dirty="0">
                    <a:solidFill>
                      <a:schemeClr val="accent1"/>
                    </a:solidFill>
                  </a:rPr>
                  <a:t> 2</a:t>
                </a:r>
              </a:p>
            </p:txBody>
          </p:sp>
        </mc:Choice>
        <mc:Fallback xmlns="">
          <p:sp>
            <p:nvSpPr>
              <p:cNvPr id="10" name="TextBox 9">
                <a:extLst>
                  <a:ext uri="{FF2B5EF4-FFF2-40B4-BE49-F238E27FC236}">
                    <a16:creationId xmlns:a16="http://schemas.microsoft.com/office/drawing/2014/main" id="{4D046DC3-F5A0-4F1C-90E8-52866880A31C}"/>
                  </a:ext>
                </a:extLst>
              </p:cNvPr>
              <p:cNvSpPr txBox="1">
                <a:spLocks noRot="1" noChangeAspect="1" noMove="1" noResize="1" noEditPoints="1" noAdjustHandles="1" noChangeArrowheads="1" noChangeShapeType="1" noTextEdit="1"/>
              </p:cNvSpPr>
              <p:nvPr/>
            </p:nvSpPr>
            <p:spPr>
              <a:xfrm>
                <a:off x="660146" y="4445195"/>
                <a:ext cx="3132781" cy="461665"/>
              </a:xfrm>
              <a:prstGeom prst="rect">
                <a:avLst/>
              </a:prstGeom>
              <a:blipFill>
                <a:blip r:embed="rId6"/>
                <a:stretch>
                  <a:fillRect l="-2918" t="-10526" b="-28947"/>
                </a:stretch>
              </a:blipFill>
            </p:spPr>
            <p:txBody>
              <a:bodyPr/>
              <a:lstStyle/>
              <a:p>
                <a:r>
                  <a:rPr lang="en-GB">
                    <a:noFill/>
                  </a:rPr>
                  <a:t> </a:t>
                </a:r>
              </a:p>
            </p:txBody>
          </p:sp>
        </mc:Fallback>
      </mc:AlternateContent>
      <p:cxnSp>
        <p:nvCxnSpPr>
          <p:cNvPr id="11" name="Straight Connector 10">
            <a:extLst>
              <a:ext uri="{FF2B5EF4-FFF2-40B4-BE49-F238E27FC236}">
                <a16:creationId xmlns:a16="http://schemas.microsoft.com/office/drawing/2014/main" id="{FFBA3A53-573D-40B0-8BDA-E7285D6C10EE}"/>
              </a:ext>
            </a:extLst>
          </p:cNvPr>
          <p:cNvCxnSpPr>
            <a:cxnSpLocks/>
          </p:cNvCxnSpPr>
          <p:nvPr/>
        </p:nvCxnSpPr>
        <p:spPr>
          <a:xfrm flipV="1">
            <a:off x="6048193" y="1133969"/>
            <a:ext cx="0" cy="326956"/>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B62CA488-E005-493D-A563-318FF691BB38}"/>
                  </a:ext>
                </a:extLst>
              </p:cNvPr>
              <p:cNvSpPr txBox="1"/>
              <p:nvPr/>
            </p:nvSpPr>
            <p:spPr>
              <a:xfrm>
                <a:off x="3476839" y="4445195"/>
                <a:ext cx="1499998" cy="461665"/>
              </a:xfrm>
              <a:prstGeom prst="rect">
                <a:avLst/>
              </a:prstGeom>
              <a:noFill/>
            </p:spPr>
            <p:txBody>
              <a:bodyPr wrap="square" rtlCol="0">
                <a:spAutoFit/>
              </a:bodyPr>
              <a:lstStyle/>
              <a:p>
                <a14:m>
                  <m:oMath xmlns:m="http://schemas.openxmlformats.org/officeDocument/2006/math">
                    <m:r>
                      <a:rPr lang="en-US" sz="2400" i="1">
                        <a:solidFill>
                          <a:schemeClr val="accent1"/>
                        </a:solidFill>
                        <a:latin typeface="Cambria Math" panose="02040503050406030204" pitchFamily="18" charset="0"/>
                      </a:rPr>
                      <m:t>=</m:t>
                    </m:r>
                  </m:oMath>
                </a14:m>
                <a:r>
                  <a:rPr lang="en-GB" sz="2400" dirty="0">
                    <a:solidFill>
                      <a:schemeClr val="accent1"/>
                    </a:solidFill>
                  </a:rPr>
                  <a:t> 2.5</a:t>
                </a:r>
              </a:p>
            </p:txBody>
          </p:sp>
        </mc:Choice>
        <mc:Fallback xmlns="">
          <p:sp>
            <p:nvSpPr>
              <p:cNvPr id="12" name="TextBox 11">
                <a:extLst>
                  <a:ext uri="{FF2B5EF4-FFF2-40B4-BE49-F238E27FC236}">
                    <a16:creationId xmlns:a16="http://schemas.microsoft.com/office/drawing/2014/main" id="{B62CA488-E005-493D-A563-318FF691BB38}"/>
                  </a:ext>
                </a:extLst>
              </p:cNvPr>
              <p:cNvSpPr txBox="1">
                <a:spLocks noRot="1" noChangeAspect="1" noMove="1" noResize="1" noEditPoints="1" noAdjustHandles="1" noChangeArrowheads="1" noChangeShapeType="1" noTextEdit="1"/>
              </p:cNvSpPr>
              <p:nvPr/>
            </p:nvSpPr>
            <p:spPr>
              <a:xfrm>
                <a:off x="3476839" y="4445195"/>
                <a:ext cx="1499998" cy="461665"/>
              </a:xfrm>
              <a:prstGeom prst="rect">
                <a:avLst/>
              </a:prstGeom>
              <a:blipFill>
                <a:blip r:embed="rId7"/>
                <a:stretch>
                  <a:fillRect t="-10526" b="-28947"/>
                </a:stretch>
              </a:blipFill>
            </p:spPr>
            <p:txBody>
              <a:bodyPr/>
              <a:lstStyle/>
              <a:p>
                <a:r>
                  <a:rPr lang="en-GB">
                    <a:noFill/>
                  </a:rPr>
                  <a:t> </a:t>
                </a:r>
              </a:p>
            </p:txBody>
          </p:sp>
        </mc:Fallback>
      </mc:AlternateContent>
      <p:sp>
        <p:nvSpPr>
          <p:cNvPr id="13" name="Rectangle 12">
            <a:extLst>
              <a:ext uri="{FF2B5EF4-FFF2-40B4-BE49-F238E27FC236}">
                <a16:creationId xmlns:a16="http://schemas.microsoft.com/office/drawing/2014/main" id="{BEDC9950-D9D4-4D23-A601-62C0C7CDECDE}"/>
              </a:ext>
            </a:extLst>
          </p:cNvPr>
          <p:cNvSpPr/>
          <p:nvPr/>
        </p:nvSpPr>
        <p:spPr>
          <a:xfrm>
            <a:off x="1862405" y="1644208"/>
            <a:ext cx="1921882" cy="59708"/>
          </a:xfrm>
          <a:prstGeom prst="rect">
            <a:avLst/>
          </a:prstGeom>
          <a:solidFill>
            <a:srgbClr val="FF0000"/>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E45233AA-1D42-4A78-B162-28E948421EC8}"/>
                  </a:ext>
                </a:extLst>
              </p:cNvPr>
              <p:cNvSpPr txBox="1"/>
              <p:nvPr/>
            </p:nvSpPr>
            <p:spPr>
              <a:xfrm>
                <a:off x="651506" y="5011304"/>
                <a:ext cx="3132781" cy="461665"/>
              </a:xfrm>
              <a:prstGeom prst="rect">
                <a:avLst/>
              </a:prstGeom>
              <a:noFill/>
            </p:spPr>
            <p:txBody>
              <a:bodyPr wrap="square" rtlCol="0">
                <a:spAutoFit/>
              </a:bodyPr>
              <a:lstStyle/>
              <a:p>
                <a:r>
                  <a:rPr lang="en-US" sz="2400" dirty="0">
                    <a:solidFill>
                      <a:schemeClr val="accent1"/>
                    </a:solidFill>
                  </a:rPr>
                  <a:t>Mode </a:t>
                </a:r>
                <a14:m>
                  <m:oMath xmlns:m="http://schemas.openxmlformats.org/officeDocument/2006/math">
                    <m:r>
                      <a:rPr lang="en-US" sz="2400" i="1">
                        <a:solidFill>
                          <a:schemeClr val="accent1"/>
                        </a:solidFill>
                        <a:latin typeface="Cambria Math" panose="02040503050406030204" pitchFamily="18" charset="0"/>
                      </a:rPr>
                      <m:t>=</m:t>
                    </m:r>
                  </m:oMath>
                </a14:m>
                <a:r>
                  <a:rPr lang="en-GB" sz="2400" dirty="0">
                    <a:solidFill>
                      <a:schemeClr val="accent1"/>
                    </a:solidFill>
                  </a:rPr>
                  <a:t> </a:t>
                </a:r>
                <a:r>
                  <a:rPr lang="en-US" sz="2400" dirty="0">
                    <a:solidFill>
                      <a:schemeClr val="accent1"/>
                    </a:solidFill>
                  </a:rPr>
                  <a:t>0</a:t>
                </a:r>
                <a:endParaRPr lang="en-GB" sz="2400" dirty="0">
                  <a:solidFill>
                    <a:schemeClr val="accent1"/>
                  </a:solidFill>
                </a:endParaRPr>
              </a:p>
            </p:txBody>
          </p:sp>
        </mc:Choice>
        <mc:Fallback xmlns="">
          <p:sp>
            <p:nvSpPr>
              <p:cNvPr id="14" name="TextBox 13">
                <a:extLst>
                  <a:ext uri="{FF2B5EF4-FFF2-40B4-BE49-F238E27FC236}">
                    <a16:creationId xmlns:a16="http://schemas.microsoft.com/office/drawing/2014/main" id="{E45233AA-1D42-4A78-B162-28E948421EC8}"/>
                  </a:ext>
                </a:extLst>
              </p:cNvPr>
              <p:cNvSpPr txBox="1">
                <a:spLocks noRot="1" noChangeAspect="1" noMove="1" noResize="1" noEditPoints="1" noAdjustHandles="1" noChangeArrowheads="1" noChangeShapeType="1" noTextEdit="1"/>
              </p:cNvSpPr>
              <p:nvPr/>
            </p:nvSpPr>
            <p:spPr>
              <a:xfrm>
                <a:off x="651506" y="5011304"/>
                <a:ext cx="3132781" cy="461665"/>
              </a:xfrm>
              <a:prstGeom prst="rect">
                <a:avLst/>
              </a:prstGeom>
              <a:blipFill>
                <a:blip r:embed="rId8"/>
                <a:stretch>
                  <a:fillRect l="-3113" t="-10526" b="-28947"/>
                </a:stretch>
              </a:blipFill>
            </p:spPr>
            <p:txBody>
              <a:bodyPr/>
              <a:lstStyle/>
              <a:p>
                <a:r>
                  <a:rPr lang="en-GB">
                    <a:noFill/>
                  </a:rPr>
                  <a:t> </a:t>
                </a:r>
              </a:p>
            </p:txBody>
          </p:sp>
        </mc:Fallback>
      </mc:AlternateContent>
      <p:sp>
        <p:nvSpPr>
          <p:cNvPr id="15" name="Multiply 31">
            <a:extLst>
              <a:ext uri="{FF2B5EF4-FFF2-40B4-BE49-F238E27FC236}">
                <a16:creationId xmlns:a16="http://schemas.microsoft.com/office/drawing/2014/main" id="{41027F5E-FE90-48E1-92A0-FF5FB3CD9098}"/>
              </a:ext>
            </a:extLst>
          </p:cNvPr>
          <p:cNvSpPr/>
          <p:nvPr/>
        </p:nvSpPr>
        <p:spPr>
          <a:xfrm>
            <a:off x="3681338" y="3779682"/>
            <a:ext cx="914400" cy="703385"/>
          </a:xfrm>
          <a:prstGeom prst="mathMultiply">
            <a:avLst>
              <a:gd name="adj1" fmla="val 16918"/>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Multiply 31">
            <a:extLst>
              <a:ext uri="{FF2B5EF4-FFF2-40B4-BE49-F238E27FC236}">
                <a16:creationId xmlns:a16="http://schemas.microsoft.com/office/drawing/2014/main" id="{991D9D90-28B6-4A0C-9D5B-9C4D88D592D4}"/>
              </a:ext>
            </a:extLst>
          </p:cNvPr>
          <p:cNvSpPr/>
          <p:nvPr/>
        </p:nvSpPr>
        <p:spPr>
          <a:xfrm>
            <a:off x="1956128" y="4931083"/>
            <a:ext cx="914400" cy="703385"/>
          </a:xfrm>
          <a:prstGeom prst="mathMultiply">
            <a:avLst>
              <a:gd name="adj1" fmla="val 18595"/>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L-Shape 16">
            <a:extLst>
              <a:ext uri="{FF2B5EF4-FFF2-40B4-BE49-F238E27FC236}">
                <a16:creationId xmlns:a16="http://schemas.microsoft.com/office/drawing/2014/main" id="{7703A91A-BBB6-4701-B72B-AF10A6285176}"/>
              </a:ext>
            </a:extLst>
          </p:cNvPr>
          <p:cNvSpPr/>
          <p:nvPr/>
        </p:nvSpPr>
        <p:spPr>
          <a:xfrm rot="2684336" flipH="1">
            <a:off x="4458457" y="4392508"/>
            <a:ext cx="290556" cy="536923"/>
          </a:xfrm>
          <a:prstGeom prst="corner">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95118F8F-E783-991E-3146-DB5D8D39EF2D}"/>
              </a:ext>
            </a:extLst>
          </p:cNvPr>
          <p:cNvSpPr txBox="1"/>
          <p:nvPr/>
        </p:nvSpPr>
        <p:spPr>
          <a:xfrm>
            <a:off x="9998216" y="0"/>
            <a:ext cx="1155559" cy="584775"/>
          </a:xfrm>
          <a:prstGeom prst="rect">
            <a:avLst/>
          </a:prstGeom>
          <a:solidFill>
            <a:srgbClr val="FFFF00"/>
          </a:solidFill>
        </p:spPr>
        <p:txBody>
          <a:bodyPr wrap="square" rtlCol="0">
            <a:spAutoFit/>
          </a:bodyPr>
          <a:lstStyle/>
          <a:p>
            <a:r>
              <a:rPr lang="en-GB" sz="3200" dirty="0"/>
              <a:t>MWB</a:t>
            </a:r>
          </a:p>
        </p:txBody>
      </p:sp>
    </p:spTree>
    <p:custDataLst>
      <p:tags r:id="rId1"/>
    </p:custDataLst>
    <p:extLst>
      <p:ext uri="{BB962C8B-B14F-4D97-AF65-F5344CB8AC3E}">
        <p14:creationId xmlns:p14="http://schemas.microsoft.com/office/powerpoint/2010/main" val="1736412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500"/>
                                        <p:tgtEl>
                                          <p:spTgt spid="14"/>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2" grpId="0"/>
      <p:bldP spid="13" grpId="0" animBg="1"/>
      <p:bldP spid="14" grpId="0"/>
      <p:bldP spid="15" grpId="0" animBg="1"/>
      <p:bldP spid="16" grpId="0" animBg="1"/>
      <p:bldP spid="1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04647F8-E7F4-2C10-3680-E35AC03E097E}"/>
              </a:ext>
            </a:extLst>
          </p:cNvPr>
          <p:cNvPicPr>
            <a:picLocks noChangeAspect="1"/>
          </p:cNvPicPr>
          <p:nvPr/>
        </p:nvPicPr>
        <p:blipFill>
          <a:blip r:embed="rId2"/>
          <a:stretch>
            <a:fillRect/>
          </a:stretch>
        </p:blipFill>
        <p:spPr>
          <a:xfrm>
            <a:off x="1782618" y="175491"/>
            <a:ext cx="7721600" cy="5791200"/>
          </a:xfrm>
          <a:prstGeom prst="rect">
            <a:avLst/>
          </a:prstGeom>
        </p:spPr>
      </p:pic>
    </p:spTree>
    <p:extLst>
      <p:ext uri="{BB962C8B-B14F-4D97-AF65-F5344CB8AC3E}">
        <p14:creationId xmlns:p14="http://schemas.microsoft.com/office/powerpoint/2010/main" val="9741717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BBE371-4DDB-CD60-87D7-14F14D32F9D7}"/>
              </a:ext>
            </a:extLst>
          </p:cNvPr>
          <p:cNvPicPr>
            <a:picLocks noChangeAspect="1"/>
          </p:cNvPicPr>
          <p:nvPr/>
        </p:nvPicPr>
        <p:blipFill>
          <a:blip r:embed="rId2"/>
          <a:stretch>
            <a:fillRect/>
          </a:stretch>
        </p:blipFill>
        <p:spPr>
          <a:xfrm>
            <a:off x="302584" y="219075"/>
            <a:ext cx="7861781" cy="5657850"/>
          </a:xfrm>
          <a:prstGeom prst="rect">
            <a:avLst/>
          </a:prstGeom>
        </p:spPr>
      </p:pic>
      <p:sp>
        <p:nvSpPr>
          <p:cNvPr id="4" name="TextBox 3">
            <a:extLst>
              <a:ext uri="{FF2B5EF4-FFF2-40B4-BE49-F238E27FC236}">
                <a16:creationId xmlns:a16="http://schemas.microsoft.com/office/drawing/2014/main" id="{5FE2F5C8-A0E9-2E7E-D76D-EE0D478ED3F3}"/>
              </a:ext>
            </a:extLst>
          </p:cNvPr>
          <p:cNvSpPr txBox="1"/>
          <p:nvPr/>
        </p:nvSpPr>
        <p:spPr>
          <a:xfrm>
            <a:off x="8496300" y="219075"/>
            <a:ext cx="2762250" cy="954107"/>
          </a:xfrm>
          <a:prstGeom prst="rect">
            <a:avLst/>
          </a:prstGeom>
          <a:noFill/>
        </p:spPr>
        <p:txBody>
          <a:bodyPr wrap="square" rtlCol="0">
            <a:spAutoFit/>
          </a:bodyPr>
          <a:lstStyle/>
          <a:p>
            <a:r>
              <a:rPr lang="en-GB" sz="2800" dirty="0"/>
              <a:t>Complete side 2 of the sheet</a:t>
            </a:r>
          </a:p>
        </p:txBody>
      </p:sp>
    </p:spTree>
    <p:extLst>
      <p:ext uri="{BB962C8B-B14F-4D97-AF65-F5344CB8AC3E}">
        <p14:creationId xmlns:p14="http://schemas.microsoft.com/office/powerpoint/2010/main" val="23970512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22BED5F-F898-5B8F-B9FF-D619ACAC7220}"/>
              </a:ext>
            </a:extLst>
          </p:cNvPr>
          <p:cNvPicPr>
            <a:picLocks noChangeAspect="1"/>
          </p:cNvPicPr>
          <p:nvPr/>
        </p:nvPicPr>
        <p:blipFill>
          <a:blip r:embed="rId2"/>
          <a:stretch>
            <a:fillRect/>
          </a:stretch>
        </p:blipFill>
        <p:spPr>
          <a:xfrm>
            <a:off x="90185" y="257175"/>
            <a:ext cx="8682339" cy="6110359"/>
          </a:xfrm>
          <a:prstGeom prst="rect">
            <a:avLst/>
          </a:prstGeom>
        </p:spPr>
      </p:pic>
      <p:sp>
        <p:nvSpPr>
          <p:cNvPr id="4" name="TextBox 3">
            <a:extLst>
              <a:ext uri="{FF2B5EF4-FFF2-40B4-BE49-F238E27FC236}">
                <a16:creationId xmlns:a16="http://schemas.microsoft.com/office/drawing/2014/main" id="{6764A290-80AD-A5E0-DF0D-C2007D8D66CC}"/>
              </a:ext>
            </a:extLst>
          </p:cNvPr>
          <p:cNvSpPr txBox="1"/>
          <p:nvPr/>
        </p:nvSpPr>
        <p:spPr>
          <a:xfrm>
            <a:off x="9620250" y="333375"/>
            <a:ext cx="1371600" cy="646331"/>
          </a:xfrm>
          <a:prstGeom prst="rect">
            <a:avLst/>
          </a:prstGeom>
          <a:solidFill>
            <a:srgbClr val="FFFF00"/>
          </a:solidFill>
        </p:spPr>
        <p:txBody>
          <a:bodyPr wrap="square" rtlCol="0">
            <a:spAutoFit/>
          </a:bodyPr>
          <a:lstStyle/>
          <a:p>
            <a:r>
              <a:rPr lang="en-GB" dirty="0"/>
              <a:t>Mark your work</a:t>
            </a:r>
          </a:p>
        </p:txBody>
      </p:sp>
    </p:spTree>
    <p:extLst>
      <p:ext uri="{BB962C8B-B14F-4D97-AF65-F5344CB8AC3E}">
        <p14:creationId xmlns:p14="http://schemas.microsoft.com/office/powerpoint/2010/main" val="30989345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AD20FE9-E1DA-DA78-764D-22308A04FC06}"/>
              </a:ext>
            </a:extLst>
          </p:cNvPr>
          <p:cNvPicPr>
            <a:picLocks noChangeAspect="1"/>
          </p:cNvPicPr>
          <p:nvPr/>
        </p:nvPicPr>
        <p:blipFill>
          <a:blip r:embed="rId2"/>
          <a:stretch>
            <a:fillRect/>
          </a:stretch>
        </p:blipFill>
        <p:spPr>
          <a:xfrm>
            <a:off x="277613" y="478172"/>
            <a:ext cx="7415092" cy="5005033"/>
          </a:xfrm>
          <a:prstGeom prst="rect">
            <a:avLst/>
          </a:prstGeom>
        </p:spPr>
      </p:pic>
      <p:sp>
        <p:nvSpPr>
          <p:cNvPr id="4" name="TextBox 3">
            <a:extLst>
              <a:ext uri="{FF2B5EF4-FFF2-40B4-BE49-F238E27FC236}">
                <a16:creationId xmlns:a16="http://schemas.microsoft.com/office/drawing/2014/main" id="{C172391A-35BF-78C6-6F62-4C30DF3FBB60}"/>
              </a:ext>
            </a:extLst>
          </p:cNvPr>
          <p:cNvSpPr txBox="1"/>
          <p:nvPr/>
        </p:nvSpPr>
        <p:spPr>
          <a:xfrm>
            <a:off x="8120543" y="528506"/>
            <a:ext cx="2793534" cy="1200329"/>
          </a:xfrm>
          <a:prstGeom prst="rect">
            <a:avLst/>
          </a:prstGeom>
          <a:solidFill>
            <a:srgbClr val="FFFF00"/>
          </a:solidFill>
        </p:spPr>
        <p:txBody>
          <a:bodyPr wrap="square" rtlCol="0">
            <a:spAutoFit/>
          </a:bodyPr>
          <a:lstStyle/>
          <a:p>
            <a:r>
              <a:rPr lang="en-GB" sz="3600" dirty="0"/>
              <a:t>Optional card sort task</a:t>
            </a:r>
          </a:p>
        </p:txBody>
      </p:sp>
    </p:spTree>
    <p:extLst>
      <p:ext uri="{BB962C8B-B14F-4D97-AF65-F5344CB8AC3E}">
        <p14:creationId xmlns:p14="http://schemas.microsoft.com/office/powerpoint/2010/main" val="41476728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A53D5B-A6D2-8F01-E091-9403143E0E50}"/>
              </a:ext>
            </a:extLst>
          </p:cNvPr>
          <p:cNvPicPr>
            <a:picLocks noChangeAspect="1"/>
          </p:cNvPicPr>
          <p:nvPr/>
        </p:nvPicPr>
        <p:blipFill>
          <a:blip r:embed="rId2"/>
          <a:stretch>
            <a:fillRect/>
          </a:stretch>
        </p:blipFill>
        <p:spPr>
          <a:xfrm>
            <a:off x="425028" y="369116"/>
            <a:ext cx="7690925" cy="5310231"/>
          </a:xfrm>
          <a:prstGeom prst="rect">
            <a:avLst/>
          </a:prstGeom>
        </p:spPr>
      </p:pic>
      <p:sp>
        <p:nvSpPr>
          <p:cNvPr id="4" name="TextBox 3">
            <a:extLst>
              <a:ext uri="{FF2B5EF4-FFF2-40B4-BE49-F238E27FC236}">
                <a16:creationId xmlns:a16="http://schemas.microsoft.com/office/drawing/2014/main" id="{27D78BF5-F20C-2C7C-E43A-BDEBB80FB52A}"/>
              </a:ext>
            </a:extLst>
          </p:cNvPr>
          <p:cNvSpPr txBox="1"/>
          <p:nvPr/>
        </p:nvSpPr>
        <p:spPr>
          <a:xfrm>
            <a:off x="8338657" y="763398"/>
            <a:ext cx="1711354" cy="523220"/>
          </a:xfrm>
          <a:prstGeom prst="rect">
            <a:avLst/>
          </a:prstGeom>
          <a:noFill/>
        </p:spPr>
        <p:txBody>
          <a:bodyPr wrap="square" rtlCol="0">
            <a:spAutoFit/>
          </a:bodyPr>
          <a:lstStyle/>
          <a:p>
            <a:r>
              <a:rPr lang="en-GB" sz="2800" b="1" dirty="0">
                <a:solidFill>
                  <a:srgbClr val="00B050"/>
                </a:solidFill>
              </a:rPr>
              <a:t>ANSWERS</a:t>
            </a:r>
          </a:p>
        </p:txBody>
      </p:sp>
    </p:spTree>
    <p:extLst>
      <p:ext uri="{BB962C8B-B14F-4D97-AF65-F5344CB8AC3E}">
        <p14:creationId xmlns:p14="http://schemas.microsoft.com/office/powerpoint/2010/main" val="49728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C16932D-68A0-F500-B5AF-1DC7F0883A18}"/>
              </a:ext>
            </a:extLst>
          </p:cNvPr>
          <p:cNvSpPr>
            <a:spLocks noGrp="1"/>
          </p:cNvSpPr>
          <p:nvPr>
            <p:ph type="body" sz="quarter" idx="10"/>
          </p:nvPr>
        </p:nvSpPr>
        <p:spPr/>
        <p:txBody>
          <a:bodyPr/>
          <a:lstStyle/>
          <a:p>
            <a:r>
              <a:rPr lang="en-GB" sz="3200" b="1" u="sng" dirty="0"/>
              <a:t>TITLE: Choosing the most appropriate average</a:t>
            </a:r>
          </a:p>
        </p:txBody>
      </p:sp>
      <p:sp>
        <p:nvSpPr>
          <p:cNvPr id="3" name="Rounded Rectangle 18">
            <a:extLst>
              <a:ext uri="{FF2B5EF4-FFF2-40B4-BE49-F238E27FC236}">
                <a16:creationId xmlns:a16="http://schemas.microsoft.com/office/drawing/2014/main" id="{6FA901A6-EB95-EE59-C824-624CCD5B0A4F}"/>
              </a:ext>
            </a:extLst>
          </p:cNvPr>
          <p:cNvSpPr/>
          <p:nvPr/>
        </p:nvSpPr>
        <p:spPr>
          <a:xfrm>
            <a:off x="3318521" y="2090328"/>
            <a:ext cx="4554880" cy="508431"/>
          </a:xfrm>
          <a:prstGeom prst="roundRect">
            <a:avLst/>
          </a:prstGeom>
          <a:solidFill>
            <a:schemeClr val="accent6">
              <a:lumMod val="40000"/>
              <a:lumOff val="60000"/>
            </a:schemeClr>
          </a:solid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1      2      3      4      5      6</a:t>
            </a:r>
            <a:endParaRPr lang="en-GB" sz="2800" dirty="0">
              <a:solidFill>
                <a:schemeClr val="tx1"/>
              </a:solidFill>
            </a:endParaRPr>
          </a:p>
        </p:txBody>
      </p:sp>
      <p:sp>
        <p:nvSpPr>
          <p:cNvPr id="4" name="Rounded Rectangle 18">
            <a:extLst>
              <a:ext uri="{FF2B5EF4-FFF2-40B4-BE49-F238E27FC236}">
                <a16:creationId xmlns:a16="http://schemas.microsoft.com/office/drawing/2014/main" id="{830F5A39-A4DC-60C9-E79E-6E0C472124FB}"/>
              </a:ext>
            </a:extLst>
          </p:cNvPr>
          <p:cNvSpPr/>
          <p:nvPr/>
        </p:nvSpPr>
        <p:spPr>
          <a:xfrm>
            <a:off x="3318521" y="3463971"/>
            <a:ext cx="4554880" cy="508431"/>
          </a:xfrm>
          <a:prstGeom prst="roundRect">
            <a:avLst/>
          </a:prstGeom>
          <a:solidFill>
            <a:schemeClr val="accent6">
              <a:lumMod val="40000"/>
              <a:lumOff val="60000"/>
            </a:schemeClr>
          </a:solid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1      1      3      4      6      6</a:t>
            </a:r>
            <a:endParaRPr lang="en-GB" sz="2800" dirty="0">
              <a:solidFill>
                <a:schemeClr val="tx1"/>
              </a:solidFill>
            </a:endParaRPr>
          </a:p>
        </p:txBody>
      </p:sp>
      <p:sp>
        <p:nvSpPr>
          <p:cNvPr id="5" name="Rounded Rectangle 18">
            <a:extLst>
              <a:ext uri="{FF2B5EF4-FFF2-40B4-BE49-F238E27FC236}">
                <a16:creationId xmlns:a16="http://schemas.microsoft.com/office/drawing/2014/main" id="{8F3776C9-5FEB-D9E2-64FD-2CC410E203C9}"/>
              </a:ext>
            </a:extLst>
          </p:cNvPr>
          <p:cNvSpPr/>
          <p:nvPr/>
        </p:nvSpPr>
        <p:spPr>
          <a:xfrm>
            <a:off x="3318521" y="4793452"/>
            <a:ext cx="4554880" cy="508431"/>
          </a:xfrm>
          <a:prstGeom prst="roundRect">
            <a:avLst/>
          </a:prstGeom>
          <a:solidFill>
            <a:schemeClr val="accent6">
              <a:lumMod val="40000"/>
              <a:lumOff val="60000"/>
            </a:schemeClr>
          </a:solid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1      1      1      6      6      6</a:t>
            </a:r>
            <a:endParaRPr lang="en-GB" sz="2800" dirty="0">
              <a:solidFill>
                <a:schemeClr val="tx1"/>
              </a:solidFill>
            </a:endParaRP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F52213A4-DDBB-786A-07FA-1BB833298782}"/>
                  </a:ext>
                </a:extLst>
              </p:cNvPr>
              <p:cNvSpPr txBox="1"/>
              <p:nvPr/>
            </p:nvSpPr>
            <p:spPr>
              <a:xfrm>
                <a:off x="2613758" y="2679738"/>
                <a:ext cx="1950666" cy="523220"/>
              </a:xfrm>
              <a:prstGeom prst="rect">
                <a:avLst/>
              </a:prstGeom>
              <a:noFill/>
            </p:spPr>
            <p:txBody>
              <a:bodyPr wrap="square" rtlCol="0">
                <a:spAutoFit/>
              </a:bodyPr>
              <a:lstStyle/>
              <a:p>
                <a:r>
                  <a:rPr lang="en-US" sz="2800" dirty="0">
                    <a:solidFill>
                      <a:schemeClr val="accent1"/>
                    </a:solidFill>
                  </a:rPr>
                  <a:t>Mean </a:t>
                </a:r>
                <a14:m>
                  <m:oMath xmlns:m="http://schemas.openxmlformats.org/officeDocument/2006/math">
                    <m:r>
                      <a:rPr lang="en-US" sz="2800" b="0" i="1" smtClean="0">
                        <a:solidFill>
                          <a:schemeClr val="accent1"/>
                        </a:solidFill>
                        <a:latin typeface="Cambria Math" panose="02040503050406030204" pitchFamily="18" charset="0"/>
                      </a:rPr>
                      <m:t>=</m:t>
                    </m:r>
                  </m:oMath>
                </a14:m>
                <a:r>
                  <a:rPr lang="en-GB" sz="2800" dirty="0">
                    <a:solidFill>
                      <a:schemeClr val="accent1"/>
                    </a:solidFill>
                  </a:rPr>
                  <a:t> 3.5</a:t>
                </a:r>
              </a:p>
            </p:txBody>
          </p:sp>
        </mc:Choice>
        <mc:Fallback xmlns="">
          <p:sp>
            <p:nvSpPr>
              <p:cNvPr id="6" name="TextBox 5">
                <a:extLst>
                  <a:ext uri="{FF2B5EF4-FFF2-40B4-BE49-F238E27FC236}">
                    <a16:creationId xmlns:a16="http://schemas.microsoft.com/office/drawing/2014/main" id="{F52213A4-DDBB-786A-07FA-1BB833298782}"/>
                  </a:ext>
                </a:extLst>
              </p:cNvPr>
              <p:cNvSpPr txBox="1">
                <a:spLocks noRot="1" noChangeAspect="1" noMove="1" noResize="1" noEditPoints="1" noAdjustHandles="1" noChangeArrowheads="1" noChangeShapeType="1" noTextEdit="1"/>
              </p:cNvSpPr>
              <p:nvPr/>
            </p:nvSpPr>
            <p:spPr>
              <a:xfrm>
                <a:off x="2613758" y="2679738"/>
                <a:ext cx="1950666" cy="523220"/>
              </a:xfrm>
              <a:prstGeom prst="rect">
                <a:avLst/>
              </a:prstGeom>
              <a:blipFill>
                <a:blip r:embed="rId2"/>
                <a:stretch>
                  <a:fillRect l="-6563" t="-11765" r="-3125" b="-3411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B8AA5968-3EDF-C3F8-57DD-3F8EB78D299B}"/>
                  </a:ext>
                </a:extLst>
              </p:cNvPr>
              <p:cNvSpPr txBox="1"/>
              <p:nvPr/>
            </p:nvSpPr>
            <p:spPr>
              <a:xfrm>
                <a:off x="5140966" y="2679738"/>
                <a:ext cx="2633757" cy="523220"/>
              </a:xfrm>
              <a:prstGeom prst="rect">
                <a:avLst/>
              </a:prstGeom>
              <a:noFill/>
            </p:spPr>
            <p:txBody>
              <a:bodyPr wrap="square" rtlCol="0">
                <a:spAutoFit/>
              </a:bodyPr>
              <a:lstStyle/>
              <a:p>
                <a:r>
                  <a:rPr lang="en-US" sz="2800" dirty="0">
                    <a:solidFill>
                      <a:schemeClr val="accent1"/>
                    </a:solidFill>
                  </a:rPr>
                  <a:t>Median </a:t>
                </a:r>
                <a14:m>
                  <m:oMath xmlns:m="http://schemas.openxmlformats.org/officeDocument/2006/math">
                    <m:r>
                      <a:rPr lang="en-US" sz="2800" b="0" i="1" smtClean="0">
                        <a:solidFill>
                          <a:schemeClr val="accent1"/>
                        </a:solidFill>
                        <a:latin typeface="Cambria Math" panose="02040503050406030204" pitchFamily="18" charset="0"/>
                      </a:rPr>
                      <m:t>=</m:t>
                    </m:r>
                  </m:oMath>
                </a14:m>
                <a:r>
                  <a:rPr lang="en-GB" sz="2800" dirty="0">
                    <a:solidFill>
                      <a:schemeClr val="accent1"/>
                    </a:solidFill>
                  </a:rPr>
                  <a:t> 3.5</a:t>
                </a:r>
              </a:p>
            </p:txBody>
          </p:sp>
        </mc:Choice>
        <mc:Fallback xmlns="">
          <p:sp>
            <p:nvSpPr>
              <p:cNvPr id="7" name="TextBox 6">
                <a:extLst>
                  <a:ext uri="{FF2B5EF4-FFF2-40B4-BE49-F238E27FC236}">
                    <a16:creationId xmlns:a16="http://schemas.microsoft.com/office/drawing/2014/main" id="{B8AA5968-3EDF-C3F8-57DD-3F8EB78D299B}"/>
                  </a:ext>
                </a:extLst>
              </p:cNvPr>
              <p:cNvSpPr txBox="1">
                <a:spLocks noRot="1" noChangeAspect="1" noMove="1" noResize="1" noEditPoints="1" noAdjustHandles="1" noChangeArrowheads="1" noChangeShapeType="1" noTextEdit="1"/>
              </p:cNvSpPr>
              <p:nvPr/>
            </p:nvSpPr>
            <p:spPr>
              <a:xfrm>
                <a:off x="5140966" y="2679738"/>
                <a:ext cx="2633757" cy="523220"/>
              </a:xfrm>
              <a:prstGeom prst="rect">
                <a:avLst/>
              </a:prstGeom>
              <a:blipFill>
                <a:blip r:embed="rId3"/>
                <a:stretch>
                  <a:fillRect l="-4630" t="-11765" b="-34118"/>
                </a:stretch>
              </a:blipFill>
            </p:spPr>
            <p:txBody>
              <a:bodyPr/>
              <a:lstStyle/>
              <a:p>
                <a:r>
                  <a:rPr lang="en-GB">
                    <a:noFill/>
                  </a:rPr>
                  <a:t> </a:t>
                </a:r>
              </a:p>
            </p:txBody>
          </p:sp>
        </mc:Fallback>
      </mc:AlternateContent>
      <p:sp>
        <p:nvSpPr>
          <p:cNvPr id="8" name="TextBox 7">
            <a:extLst>
              <a:ext uri="{FF2B5EF4-FFF2-40B4-BE49-F238E27FC236}">
                <a16:creationId xmlns:a16="http://schemas.microsoft.com/office/drawing/2014/main" id="{21B05EC7-B853-80FF-CED1-063CEC7346AC}"/>
              </a:ext>
            </a:extLst>
          </p:cNvPr>
          <p:cNvSpPr txBox="1"/>
          <p:nvPr/>
        </p:nvSpPr>
        <p:spPr>
          <a:xfrm>
            <a:off x="7858948" y="2679738"/>
            <a:ext cx="2633757" cy="523220"/>
          </a:xfrm>
          <a:prstGeom prst="rect">
            <a:avLst/>
          </a:prstGeom>
          <a:noFill/>
        </p:spPr>
        <p:txBody>
          <a:bodyPr wrap="square" rtlCol="0">
            <a:spAutoFit/>
          </a:bodyPr>
          <a:lstStyle/>
          <a:p>
            <a:r>
              <a:rPr lang="en-US" sz="2800" dirty="0">
                <a:solidFill>
                  <a:schemeClr val="accent1"/>
                </a:solidFill>
              </a:rPr>
              <a:t>No  mode</a:t>
            </a:r>
            <a:endParaRPr lang="en-GB" sz="2800" dirty="0">
              <a:solidFill>
                <a:schemeClr val="accent1"/>
              </a:solidFill>
            </a:endParaRP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A856C8EE-44EB-41C3-1C19-03F70B173188}"/>
                  </a:ext>
                </a:extLst>
              </p:cNvPr>
              <p:cNvSpPr txBox="1"/>
              <p:nvPr/>
            </p:nvSpPr>
            <p:spPr>
              <a:xfrm>
                <a:off x="2641796" y="3952021"/>
                <a:ext cx="1950666" cy="523220"/>
              </a:xfrm>
              <a:prstGeom prst="rect">
                <a:avLst/>
              </a:prstGeom>
              <a:noFill/>
            </p:spPr>
            <p:txBody>
              <a:bodyPr wrap="square" rtlCol="0">
                <a:spAutoFit/>
              </a:bodyPr>
              <a:lstStyle/>
              <a:p>
                <a:r>
                  <a:rPr lang="en-US" sz="2800" dirty="0">
                    <a:solidFill>
                      <a:schemeClr val="accent1"/>
                    </a:solidFill>
                  </a:rPr>
                  <a:t>Mean </a:t>
                </a:r>
                <a14:m>
                  <m:oMath xmlns:m="http://schemas.openxmlformats.org/officeDocument/2006/math">
                    <m:r>
                      <a:rPr lang="en-US" sz="2800" b="0" i="1" smtClean="0">
                        <a:solidFill>
                          <a:schemeClr val="accent1"/>
                        </a:solidFill>
                        <a:latin typeface="Cambria Math" panose="02040503050406030204" pitchFamily="18" charset="0"/>
                      </a:rPr>
                      <m:t>=</m:t>
                    </m:r>
                  </m:oMath>
                </a14:m>
                <a:r>
                  <a:rPr lang="en-GB" sz="2800" dirty="0">
                    <a:solidFill>
                      <a:schemeClr val="accent1"/>
                    </a:solidFill>
                  </a:rPr>
                  <a:t> 3.5</a:t>
                </a:r>
              </a:p>
            </p:txBody>
          </p:sp>
        </mc:Choice>
        <mc:Fallback xmlns="">
          <p:sp>
            <p:nvSpPr>
              <p:cNvPr id="9" name="TextBox 8">
                <a:extLst>
                  <a:ext uri="{FF2B5EF4-FFF2-40B4-BE49-F238E27FC236}">
                    <a16:creationId xmlns:a16="http://schemas.microsoft.com/office/drawing/2014/main" id="{A856C8EE-44EB-41C3-1C19-03F70B173188}"/>
                  </a:ext>
                </a:extLst>
              </p:cNvPr>
              <p:cNvSpPr txBox="1">
                <a:spLocks noRot="1" noChangeAspect="1" noMove="1" noResize="1" noEditPoints="1" noAdjustHandles="1" noChangeArrowheads="1" noChangeShapeType="1" noTextEdit="1"/>
              </p:cNvSpPr>
              <p:nvPr/>
            </p:nvSpPr>
            <p:spPr>
              <a:xfrm>
                <a:off x="2641796" y="3952021"/>
                <a:ext cx="1950666" cy="523220"/>
              </a:xfrm>
              <a:prstGeom prst="rect">
                <a:avLst/>
              </a:prstGeom>
              <a:blipFill>
                <a:blip r:embed="rId4"/>
                <a:stretch>
                  <a:fillRect l="-6250" t="-10465" r="-3438" b="-3255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D882C2BB-C559-D1F6-B7B8-BF6715418AD3}"/>
                  </a:ext>
                </a:extLst>
              </p:cNvPr>
              <p:cNvSpPr txBox="1"/>
              <p:nvPr/>
            </p:nvSpPr>
            <p:spPr>
              <a:xfrm>
                <a:off x="5169004" y="3952021"/>
                <a:ext cx="2633757" cy="523220"/>
              </a:xfrm>
              <a:prstGeom prst="rect">
                <a:avLst/>
              </a:prstGeom>
              <a:noFill/>
            </p:spPr>
            <p:txBody>
              <a:bodyPr wrap="square" rtlCol="0">
                <a:spAutoFit/>
              </a:bodyPr>
              <a:lstStyle/>
              <a:p>
                <a:r>
                  <a:rPr lang="en-US" sz="2800" dirty="0">
                    <a:solidFill>
                      <a:schemeClr val="accent1"/>
                    </a:solidFill>
                  </a:rPr>
                  <a:t>Median </a:t>
                </a:r>
                <a14:m>
                  <m:oMath xmlns:m="http://schemas.openxmlformats.org/officeDocument/2006/math">
                    <m:r>
                      <a:rPr lang="en-US" sz="2800" b="0" i="1" smtClean="0">
                        <a:solidFill>
                          <a:schemeClr val="accent1"/>
                        </a:solidFill>
                        <a:latin typeface="Cambria Math" panose="02040503050406030204" pitchFamily="18" charset="0"/>
                      </a:rPr>
                      <m:t>=</m:t>
                    </m:r>
                  </m:oMath>
                </a14:m>
                <a:r>
                  <a:rPr lang="en-GB" sz="2800" dirty="0">
                    <a:solidFill>
                      <a:schemeClr val="accent1"/>
                    </a:solidFill>
                  </a:rPr>
                  <a:t> 3.5</a:t>
                </a:r>
              </a:p>
            </p:txBody>
          </p:sp>
        </mc:Choice>
        <mc:Fallback xmlns="">
          <p:sp>
            <p:nvSpPr>
              <p:cNvPr id="10" name="TextBox 9">
                <a:extLst>
                  <a:ext uri="{FF2B5EF4-FFF2-40B4-BE49-F238E27FC236}">
                    <a16:creationId xmlns:a16="http://schemas.microsoft.com/office/drawing/2014/main" id="{D882C2BB-C559-D1F6-B7B8-BF6715418AD3}"/>
                  </a:ext>
                </a:extLst>
              </p:cNvPr>
              <p:cNvSpPr txBox="1">
                <a:spLocks noRot="1" noChangeAspect="1" noMove="1" noResize="1" noEditPoints="1" noAdjustHandles="1" noChangeArrowheads="1" noChangeShapeType="1" noTextEdit="1"/>
              </p:cNvSpPr>
              <p:nvPr/>
            </p:nvSpPr>
            <p:spPr>
              <a:xfrm>
                <a:off x="5169004" y="3952021"/>
                <a:ext cx="2633757" cy="523220"/>
              </a:xfrm>
              <a:prstGeom prst="rect">
                <a:avLst/>
              </a:prstGeom>
              <a:blipFill>
                <a:blip r:embed="rId5"/>
                <a:stretch>
                  <a:fillRect l="-4861" t="-10465" b="-32558"/>
                </a:stretch>
              </a:blipFill>
            </p:spPr>
            <p:txBody>
              <a:bodyPr/>
              <a:lstStyle/>
              <a:p>
                <a:r>
                  <a:rPr lang="en-GB">
                    <a:noFill/>
                  </a:rPr>
                  <a:t> </a:t>
                </a:r>
              </a:p>
            </p:txBody>
          </p:sp>
        </mc:Fallback>
      </mc:AlternateContent>
      <p:sp>
        <p:nvSpPr>
          <p:cNvPr id="11" name="TextBox 10">
            <a:extLst>
              <a:ext uri="{FF2B5EF4-FFF2-40B4-BE49-F238E27FC236}">
                <a16:creationId xmlns:a16="http://schemas.microsoft.com/office/drawing/2014/main" id="{C2CD9C9E-31DD-0AF8-90F0-66C65C9B5F08}"/>
              </a:ext>
            </a:extLst>
          </p:cNvPr>
          <p:cNvSpPr txBox="1"/>
          <p:nvPr/>
        </p:nvSpPr>
        <p:spPr>
          <a:xfrm>
            <a:off x="7873401" y="3952021"/>
            <a:ext cx="2633757" cy="954107"/>
          </a:xfrm>
          <a:prstGeom prst="rect">
            <a:avLst/>
          </a:prstGeom>
          <a:noFill/>
        </p:spPr>
        <p:txBody>
          <a:bodyPr wrap="square" rtlCol="0">
            <a:spAutoFit/>
          </a:bodyPr>
          <a:lstStyle/>
          <a:p>
            <a:r>
              <a:rPr lang="en-US" sz="2800" dirty="0">
                <a:solidFill>
                  <a:schemeClr val="accent1"/>
                </a:solidFill>
              </a:rPr>
              <a:t>1 &amp; 6 are both </a:t>
            </a:r>
          </a:p>
          <a:p>
            <a:r>
              <a:rPr lang="en-US" sz="2800" dirty="0">
                <a:solidFill>
                  <a:schemeClr val="accent1"/>
                </a:solidFill>
              </a:rPr>
              <a:t>modes</a:t>
            </a:r>
            <a:endParaRPr lang="en-GB" sz="2800" dirty="0">
              <a:solidFill>
                <a:schemeClr val="accent1"/>
              </a:solidFill>
            </a:endParaRP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6DBF081C-9E53-FF81-57D0-53E641B9AEF3}"/>
                  </a:ext>
                </a:extLst>
              </p:cNvPr>
              <p:cNvSpPr txBox="1"/>
              <p:nvPr/>
            </p:nvSpPr>
            <p:spPr>
              <a:xfrm>
                <a:off x="2613758" y="5301883"/>
                <a:ext cx="1950666" cy="523220"/>
              </a:xfrm>
              <a:prstGeom prst="rect">
                <a:avLst/>
              </a:prstGeom>
              <a:noFill/>
            </p:spPr>
            <p:txBody>
              <a:bodyPr wrap="square" rtlCol="0">
                <a:spAutoFit/>
              </a:bodyPr>
              <a:lstStyle/>
              <a:p>
                <a:r>
                  <a:rPr lang="en-US" sz="2800" dirty="0">
                    <a:solidFill>
                      <a:schemeClr val="accent1"/>
                    </a:solidFill>
                  </a:rPr>
                  <a:t>Mean </a:t>
                </a:r>
                <a14:m>
                  <m:oMath xmlns:m="http://schemas.openxmlformats.org/officeDocument/2006/math">
                    <m:r>
                      <a:rPr lang="en-US" sz="2800" b="0" i="1" smtClean="0">
                        <a:solidFill>
                          <a:schemeClr val="accent1"/>
                        </a:solidFill>
                        <a:latin typeface="Cambria Math" panose="02040503050406030204" pitchFamily="18" charset="0"/>
                      </a:rPr>
                      <m:t>=</m:t>
                    </m:r>
                  </m:oMath>
                </a14:m>
                <a:r>
                  <a:rPr lang="en-GB" sz="2800" dirty="0">
                    <a:solidFill>
                      <a:schemeClr val="accent1"/>
                    </a:solidFill>
                  </a:rPr>
                  <a:t> 3.5</a:t>
                </a:r>
              </a:p>
            </p:txBody>
          </p:sp>
        </mc:Choice>
        <mc:Fallback xmlns="">
          <p:sp>
            <p:nvSpPr>
              <p:cNvPr id="12" name="TextBox 11">
                <a:extLst>
                  <a:ext uri="{FF2B5EF4-FFF2-40B4-BE49-F238E27FC236}">
                    <a16:creationId xmlns:a16="http://schemas.microsoft.com/office/drawing/2014/main" id="{6DBF081C-9E53-FF81-57D0-53E641B9AEF3}"/>
                  </a:ext>
                </a:extLst>
              </p:cNvPr>
              <p:cNvSpPr txBox="1">
                <a:spLocks noRot="1" noChangeAspect="1" noMove="1" noResize="1" noEditPoints="1" noAdjustHandles="1" noChangeArrowheads="1" noChangeShapeType="1" noTextEdit="1"/>
              </p:cNvSpPr>
              <p:nvPr/>
            </p:nvSpPr>
            <p:spPr>
              <a:xfrm>
                <a:off x="2613758" y="5301883"/>
                <a:ext cx="1950666" cy="523220"/>
              </a:xfrm>
              <a:prstGeom prst="rect">
                <a:avLst/>
              </a:prstGeom>
              <a:blipFill>
                <a:blip r:embed="rId6"/>
                <a:stretch>
                  <a:fillRect l="-6563" t="-11628" r="-3125" b="-3255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08AA988D-4D7B-8387-AE09-91BA3BA6BE2B}"/>
                  </a:ext>
                </a:extLst>
              </p:cNvPr>
              <p:cNvSpPr txBox="1"/>
              <p:nvPr/>
            </p:nvSpPr>
            <p:spPr>
              <a:xfrm>
                <a:off x="5140966" y="5301883"/>
                <a:ext cx="2633757" cy="523220"/>
              </a:xfrm>
              <a:prstGeom prst="rect">
                <a:avLst/>
              </a:prstGeom>
              <a:noFill/>
            </p:spPr>
            <p:txBody>
              <a:bodyPr wrap="square" rtlCol="0">
                <a:spAutoFit/>
              </a:bodyPr>
              <a:lstStyle/>
              <a:p>
                <a:r>
                  <a:rPr lang="en-US" sz="2800" dirty="0">
                    <a:solidFill>
                      <a:schemeClr val="accent1"/>
                    </a:solidFill>
                  </a:rPr>
                  <a:t>Median </a:t>
                </a:r>
                <a14:m>
                  <m:oMath xmlns:m="http://schemas.openxmlformats.org/officeDocument/2006/math">
                    <m:r>
                      <a:rPr lang="en-US" sz="2800" b="0" i="1" smtClean="0">
                        <a:solidFill>
                          <a:schemeClr val="accent1"/>
                        </a:solidFill>
                        <a:latin typeface="Cambria Math" panose="02040503050406030204" pitchFamily="18" charset="0"/>
                      </a:rPr>
                      <m:t>=</m:t>
                    </m:r>
                  </m:oMath>
                </a14:m>
                <a:r>
                  <a:rPr lang="en-GB" sz="2800" dirty="0">
                    <a:solidFill>
                      <a:schemeClr val="accent1"/>
                    </a:solidFill>
                  </a:rPr>
                  <a:t> 3.5</a:t>
                </a:r>
              </a:p>
            </p:txBody>
          </p:sp>
        </mc:Choice>
        <mc:Fallback xmlns="">
          <p:sp>
            <p:nvSpPr>
              <p:cNvPr id="13" name="TextBox 12">
                <a:extLst>
                  <a:ext uri="{FF2B5EF4-FFF2-40B4-BE49-F238E27FC236}">
                    <a16:creationId xmlns:a16="http://schemas.microsoft.com/office/drawing/2014/main" id="{08AA988D-4D7B-8387-AE09-91BA3BA6BE2B}"/>
                  </a:ext>
                </a:extLst>
              </p:cNvPr>
              <p:cNvSpPr txBox="1">
                <a:spLocks noRot="1" noChangeAspect="1" noMove="1" noResize="1" noEditPoints="1" noAdjustHandles="1" noChangeArrowheads="1" noChangeShapeType="1" noTextEdit="1"/>
              </p:cNvSpPr>
              <p:nvPr/>
            </p:nvSpPr>
            <p:spPr>
              <a:xfrm>
                <a:off x="5140966" y="5301883"/>
                <a:ext cx="2633757" cy="523220"/>
              </a:xfrm>
              <a:prstGeom prst="rect">
                <a:avLst/>
              </a:prstGeom>
              <a:blipFill>
                <a:blip r:embed="rId7"/>
                <a:stretch>
                  <a:fillRect l="-4630" t="-11628" b="-32558"/>
                </a:stretch>
              </a:blipFill>
            </p:spPr>
            <p:txBody>
              <a:bodyPr/>
              <a:lstStyle/>
              <a:p>
                <a:r>
                  <a:rPr lang="en-GB">
                    <a:noFill/>
                  </a:rPr>
                  <a:t> </a:t>
                </a:r>
              </a:p>
            </p:txBody>
          </p:sp>
        </mc:Fallback>
      </mc:AlternateContent>
      <p:sp>
        <p:nvSpPr>
          <p:cNvPr id="14" name="TextBox 13">
            <a:extLst>
              <a:ext uri="{FF2B5EF4-FFF2-40B4-BE49-F238E27FC236}">
                <a16:creationId xmlns:a16="http://schemas.microsoft.com/office/drawing/2014/main" id="{FD8A2D56-A16B-5670-F752-D35F2610FF74}"/>
              </a:ext>
            </a:extLst>
          </p:cNvPr>
          <p:cNvSpPr txBox="1"/>
          <p:nvPr/>
        </p:nvSpPr>
        <p:spPr>
          <a:xfrm>
            <a:off x="7858948" y="5301883"/>
            <a:ext cx="2633757" cy="523220"/>
          </a:xfrm>
          <a:prstGeom prst="rect">
            <a:avLst/>
          </a:prstGeom>
          <a:noFill/>
        </p:spPr>
        <p:txBody>
          <a:bodyPr wrap="square" rtlCol="0">
            <a:spAutoFit/>
          </a:bodyPr>
          <a:lstStyle/>
          <a:p>
            <a:r>
              <a:rPr lang="en-US" sz="2800" dirty="0">
                <a:solidFill>
                  <a:schemeClr val="accent1"/>
                </a:solidFill>
              </a:rPr>
              <a:t>No  mode</a:t>
            </a:r>
            <a:endParaRPr lang="en-GB" sz="2800" dirty="0">
              <a:solidFill>
                <a:schemeClr val="accent1"/>
              </a:solidFill>
            </a:endParaRPr>
          </a:p>
        </p:txBody>
      </p:sp>
      <p:sp>
        <p:nvSpPr>
          <p:cNvPr id="16" name="TextBox 15">
            <a:extLst>
              <a:ext uri="{FF2B5EF4-FFF2-40B4-BE49-F238E27FC236}">
                <a16:creationId xmlns:a16="http://schemas.microsoft.com/office/drawing/2014/main" id="{C981D3F0-BCD1-AE55-2010-12960F69D017}"/>
              </a:ext>
            </a:extLst>
          </p:cNvPr>
          <p:cNvSpPr txBox="1"/>
          <p:nvPr/>
        </p:nvSpPr>
        <p:spPr>
          <a:xfrm>
            <a:off x="363242" y="1366548"/>
            <a:ext cx="11490402" cy="523220"/>
          </a:xfrm>
          <a:prstGeom prst="rect">
            <a:avLst/>
          </a:prstGeom>
          <a:noFill/>
        </p:spPr>
        <p:txBody>
          <a:bodyPr wrap="square">
            <a:spAutoFit/>
          </a:bodyPr>
          <a:lstStyle/>
          <a:p>
            <a:r>
              <a:rPr lang="en-US" sz="2800" dirty="0">
                <a:latin typeface="Calibri" panose="020F0502020204030204" pitchFamily="34" charset="0"/>
                <a:cs typeface="Calibri" panose="020F0502020204030204" pitchFamily="34" charset="0"/>
              </a:rPr>
              <a:t>For each set of data, find the mean, the median and the mode.</a:t>
            </a:r>
          </a:p>
        </p:txBody>
      </p:sp>
    </p:spTree>
    <p:extLst>
      <p:ext uri="{BB962C8B-B14F-4D97-AF65-F5344CB8AC3E}">
        <p14:creationId xmlns:p14="http://schemas.microsoft.com/office/powerpoint/2010/main" val="3876441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E29F0A8-7E11-CE70-97AA-878D5A7B4FC4}"/>
              </a:ext>
            </a:extLst>
          </p:cNvPr>
          <p:cNvPicPr>
            <a:picLocks noChangeAspect="1"/>
          </p:cNvPicPr>
          <p:nvPr/>
        </p:nvPicPr>
        <p:blipFill>
          <a:blip r:embed="rId2"/>
          <a:stretch>
            <a:fillRect/>
          </a:stretch>
        </p:blipFill>
        <p:spPr>
          <a:xfrm>
            <a:off x="327321" y="1373954"/>
            <a:ext cx="10785631" cy="3065966"/>
          </a:xfrm>
          <a:prstGeom prst="rect">
            <a:avLst/>
          </a:prstGeom>
        </p:spPr>
      </p:pic>
      <p:sp>
        <p:nvSpPr>
          <p:cNvPr id="6" name="TextBox 5">
            <a:extLst>
              <a:ext uri="{FF2B5EF4-FFF2-40B4-BE49-F238E27FC236}">
                <a16:creationId xmlns:a16="http://schemas.microsoft.com/office/drawing/2014/main" id="{CB1DB6BE-4323-27F2-204F-6AEBFC5367B8}"/>
              </a:ext>
            </a:extLst>
          </p:cNvPr>
          <p:cNvSpPr txBox="1"/>
          <p:nvPr/>
        </p:nvSpPr>
        <p:spPr>
          <a:xfrm>
            <a:off x="365760" y="182880"/>
            <a:ext cx="7335520" cy="707886"/>
          </a:xfrm>
          <a:prstGeom prst="rect">
            <a:avLst/>
          </a:prstGeom>
          <a:noFill/>
        </p:spPr>
        <p:txBody>
          <a:bodyPr wrap="square" rtlCol="0">
            <a:spAutoFit/>
          </a:bodyPr>
          <a:lstStyle/>
          <a:p>
            <a:r>
              <a:rPr lang="en-GB" sz="4000" b="1" dirty="0"/>
              <a:t>Goal free problem</a:t>
            </a:r>
          </a:p>
        </p:txBody>
      </p:sp>
    </p:spTree>
    <p:extLst>
      <p:ext uri="{BB962C8B-B14F-4D97-AF65-F5344CB8AC3E}">
        <p14:creationId xmlns:p14="http://schemas.microsoft.com/office/powerpoint/2010/main" val="4632689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00D65D0-DC9C-6843-39BD-75E39798984C}"/>
              </a:ext>
            </a:extLst>
          </p:cNvPr>
          <p:cNvSpPr txBox="1"/>
          <p:nvPr/>
        </p:nvSpPr>
        <p:spPr>
          <a:xfrm>
            <a:off x="333375" y="1543050"/>
            <a:ext cx="10658475" cy="2246769"/>
          </a:xfrm>
          <a:prstGeom prst="rect">
            <a:avLst/>
          </a:prstGeom>
          <a:noFill/>
        </p:spPr>
        <p:txBody>
          <a:bodyPr wrap="square" rtlCol="0">
            <a:spAutoFit/>
          </a:bodyPr>
          <a:lstStyle/>
          <a:p>
            <a:pPr algn="ctr"/>
            <a:r>
              <a:rPr lang="en-GB" sz="2800" dirty="0"/>
              <a:t>Give an example of a data set where the mean is the best average.</a:t>
            </a:r>
          </a:p>
          <a:p>
            <a:pPr algn="ctr"/>
            <a:endParaRPr lang="en-GB" sz="2800" dirty="0"/>
          </a:p>
          <a:p>
            <a:pPr algn="ctr"/>
            <a:r>
              <a:rPr lang="en-GB" sz="2800" dirty="0"/>
              <a:t>Give an example of a data set where the median is the best average</a:t>
            </a:r>
          </a:p>
          <a:p>
            <a:pPr algn="ctr"/>
            <a:endParaRPr lang="en-GB" sz="2800" dirty="0"/>
          </a:p>
          <a:p>
            <a:pPr algn="ctr"/>
            <a:r>
              <a:rPr lang="en-GB" sz="2800" dirty="0"/>
              <a:t>Give an example of a data set where the mode is the best average</a:t>
            </a:r>
          </a:p>
        </p:txBody>
      </p:sp>
      <p:sp>
        <p:nvSpPr>
          <p:cNvPr id="3" name="TextBox 2">
            <a:extLst>
              <a:ext uri="{FF2B5EF4-FFF2-40B4-BE49-F238E27FC236}">
                <a16:creationId xmlns:a16="http://schemas.microsoft.com/office/drawing/2014/main" id="{6F5384F5-C0A8-64EB-876A-7E9B43CF8E5D}"/>
              </a:ext>
            </a:extLst>
          </p:cNvPr>
          <p:cNvSpPr txBox="1"/>
          <p:nvPr/>
        </p:nvSpPr>
        <p:spPr>
          <a:xfrm>
            <a:off x="333375" y="342900"/>
            <a:ext cx="6115050" cy="707886"/>
          </a:xfrm>
          <a:prstGeom prst="rect">
            <a:avLst/>
          </a:prstGeom>
          <a:noFill/>
        </p:spPr>
        <p:txBody>
          <a:bodyPr wrap="square" rtlCol="0">
            <a:spAutoFit/>
          </a:bodyPr>
          <a:lstStyle/>
          <a:p>
            <a:r>
              <a:rPr lang="en-GB" sz="4000" b="1" dirty="0"/>
              <a:t>Challenge</a:t>
            </a:r>
          </a:p>
        </p:txBody>
      </p:sp>
    </p:spTree>
    <p:extLst>
      <p:ext uri="{BB962C8B-B14F-4D97-AF65-F5344CB8AC3E}">
        <p14:creationId xmlns:p14="http://schemas.microsoft.com/office/powerpoint/2010/main" val="38095693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47148116-68B5-43EF-9B20-F78218403B2D}"/>
              </a:ext>
            </a:extLst>
          </p:cNvPr>
          <p:cNvGraphicFramePr>
            <a:graphicFrameLocks noGrp="1"/>
          </p:cNvGraphicFramePr>
          <p:nvPr/>
        </p:nvGraphicFramePr>
        <p:xfrm>
          <a:off x="1178169" y="198120"/>
          <a:ext cx="9829800" cy="6598328"/>
        </p:xfrm>
        <a:graphic>
          <a:graphicData uri="http://schemas.openxmlformats.org/drawingml/2006/table">
            <a:tbl>
              <a:tblPr firstRow="1" bandRow="1">
                <a:tableStyleId>{5C22544A-7EE6-4342-B048-85BDC9FD1C3A}</a:tableStyleId>
              </a:tblPr>
              <a:tblGrid>
                <a:gridCol w="3276600">
                  <a:extLst>
                    <a:ext uri="{9D8B030D-6E8A-4147-A177-3AD203B41FA5}">
                      <a16:colId xmlns:a16="http://schemas.microsoft.com/office/drawing/2014/main" val="1933461801"/>
                    </a:ext>
                  </a:extLst>
                </a:gridCol>
                <a:gridCol w="3276600">
                  <a:extLst>
                    <a:ext uri="{9D8B030D-6E8A-4147-A177-3AD203B41FA5}">
                      <a16:colId xmlns:a16="http://schemas.microsoft.com/office/drawing/2014/main" val="284576673"/>
                    </a:ext>
                  </a:extLst>
                </a:gridCol>
                <a:gridCol w="3276600">
                  <a:extLst>
                    <a:ext uri="{9D8B030D-6E8A-4147-A177-3AD203B41FA5}">
                      <a16:colId xmlns:a16="http://schemas.microsoft.com/office/drawing/2014/main" val="2361824800"/>
                    </a:ext>
                  </a:extLst>
                </a:gridCol>
              </a:tblGrid>
              <a:tr h="1649582">
                <a:tc>
                  <a:txBody>
                    <a:bodyPr/>
                    <a:lstStyle/>
                    <a:p>
                      <a:pPr algn="ctr"/>
                      <a:endParaRPr lang="en-GB" sz="700" b="0" dirty="0">
                        <a:solidFill>
                          <a:sysClr val="windowText" lastClr="000000"/>
                        </a:solidFill>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endParaRPr lang="en-GB" sz="700" b="0" dirty="0">
                        <a:solidFill>
                          <a:sysClr val="windowText" lastClr="000000"/>
                        </a:solidFill>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endParaRPr lang="en-GB" sz="700" b="0" dirty="0">
                        <a:solidFill>
                          <a:sysClr val="windowText" lastClr="000000"/>
                        </a:solidFill>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24426118"/>
                  </a:ext>
                </a:extLst>
              </a:tr>
              <a:tr h="1649582">
                <a:tc>
                  <a:txBody>
                    <a:bodyPr/>
                    <a:lstStyle/>
                    <a:p>
                      <a:pPr algn="ctr"/>
                      <a:endParaRPr lang="en-GB" sz="700" b="0" dirty="0">
                        <a:solidFill>
                          <a:sysClr val="windowText" lastClr="000000"/>
                        </a:solidFill>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endParaRPr lang="en-GB" sz="700" b="0" dirty="0">
                        <a:solidFill>
                          <a:sysClr val="windowText" lastClr="000000"/>
                        </a:solidFill>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endParaRPr lang="en-GB" sz="700" b="0">
                        <a:solidFill>
                          <a:sysClr val="windowText" lastClr="000000"/>
                        </a:solidFill>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88116232"/>
                  </a:ext>
                </a:extLst>
              </a:tr>
              <a:tr h="1649582">
                <a:tc>
                  <a:txBody>
                    <a:bodyPr/>
                    <a:lstStyle/>
                    <a:p>
                      <a:pPr algn="ctr"/>
                      <a:endParaRPr lang="en-GB" sz="700" b="0">
                        <a:solidFill>
                          <a:sysClr val="windowText" lastClr="000000"/>
                        </a:solidFill>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endParaRPr lang="en-GB" sz="700" b="0" dirty="0">
                        <a:solidFill>
                          <a:sysClr val="windowText" lastClr="000000"/>
                        </a:solidFill>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endParaRPr lang="en-GB" sz="700" b="0">
                        <a:solidFill>
                          <a:sysClr val="windowText" lastClr="000000"/>
                        </a:solidFill>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30804890"/>
                  </a:ext>
                </a:extLst>
              </a:tr>
              <a:tr h="1649582">
                <a:tc>
                  <a:txBody>
                    <a:bodyPr/>
                    <a:lstStyle/>
                    <a:p>
                      <a:pPr algn="ctr"/>
                      <a:endParaRPr lang="en-GB" sz="700" b="0" dirty="0">
                        <a:solidFill>
                          <a:sysClr val="windowText" lastClr="000000"/>
                        </a:solidFill>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endParaRPr lang="en-GB" sz="700" b="0" dirty="0">
                        <a:solidFill>
                          <a:sysClr val="windowText" lastClr="000000"/>
                        </a:solidFill>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endParaRPr lang="en-GB" sz="700" b="0" dirty="0">
                        <a:solidFill>
                          <a:sysClr val="windowText" lastClr="000000"/>
                        </a:solidFill>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41950978"/>
                  </a:ext>
                </a:extLst>
              </a:tr>
            </a:tbl>
          </a:graphicData>
        </a:graphic>
      </p:graphicFrame>
      <p:sp>
        <p:nvSpPr>
          <p:cNvPr id="254" name="TextBox 253">
            <a:extLst>
              <a:ext uri="{FF2B5EF4-FFF2-40B4-BE49-F238E27FC236}">
                <a16:creationId xmlns:a16="http://schemas.microsoft.com/office/drawing/2014/main" id="{D9CE5F0C-04B0-4FE6-8B7C-3934B6CA6E7E}"/>
              </a:ext>
            </a:extLst>
          </p:cNvPr>
          <p:cNvSpPr txBox="1"/>
          <p:nvPr/>
        </p:nvSpPr>
        <p:spPr>
          <a:xfrm>
            <a:off x="1141010" y="219418"/>
            <a:ext cx="277640" cy="261867"/>
          </a:xfrm>
          <a:prstGeom prst="rect">
            <a:avLst/>
          </a:prstGeom>
          <a:noFill/>
        </p:spPr>
        <p:txBody>
          <a:bodyPr wrap="square" rtlCol="0">
            <a:spAutoFit/>
          </a:bodyPr>
          <a:lstStyle/>
          <a:p>
            <a:pPr algn="ctr" defTabSz="457200">
              <a:lnSpc>
                <a:spcPts val="1200"/>
              </a:lnSpc>
            </a:pPr>
            <a:r>
              <a:rPr lang="en-GB" sz="1600" b="1" dirty="0">
                <a:solidFill>
                  <a:prstClr val="black"/>
                </a:solidFill>
                <a:latin typeface="Calibri" panose="020F0502020204030204"/>
              </a:rPr>
              <a:t>A</a:t>
            </a:r>
          </a:p>
        </p:txBody>
      </p:sp>
      <p:sp>
        <p:nvSpPr>
          <p:cNvPr id="12" name="TextBox 11">
            <a:extLst>
              <a:ext uri="{FF2B5EF4-FFF2-40B4-BE49-F238E27FC236}">
                <a16:creationId xmlns:a16="http://schemas.microsoft.com/office/drawing/2014/main" id="{577174C5-6FF2-4A58-8AAD-E859D2239FE9}"/>
              </a:ext>
            </a:extLst>
          </p:cNvPr>
          <p:cNvSpPr txBox="1"/>
          <p:nvPr/>
        </p:nvSpPr>
        <p:spPr>
          <a:xfrm>
            <a:off x="1141010" y="1853146"/>
            <a:ext cx="277640" cy="261867"/>
          </a:xfrm>
          <a:prstGeom prst="rect">
            <a:avLst/>
          </a:prstGeom>
          <a:noFill/>
        </p:spPr>
        <p:txBody>
          <a:bodyPr wrap="square" rtlCol="0">
            <a:spAutoFit/>
          </a:bodyPr>
          <a:lstStyle/>
          <a:p>
            <a:pPr algn="ctr" defTabSz="457200">
              <a:lnSpc>
                <a:spcPts val="1200"/>
              </a:lnSpc>
            </a:pPr>
            <a:r>
              <a:rPr lang="en-GB" sz="1600" b="1" dirty="0">
                <a:solidFill>
                  <a:prstClr val="black"/>
                </a:solidFill>
                <a:latin typeface="Calibri" panose="020F0502020204030204"/>
              </a:rPr>
              <a:t>D</a:t>
            </a:r>
          </a:p>
        </p:txBody>
      </p:sp>
      <p:sp>
        <p:nvSpPr>
          <p:cNvPr id="17" name="TextBox 16">
            <a:extLst>
              <a:ext uri="{FF2B5EF4-FFF2-40B4-BE49-F238E27FC236}">
                <a16:creationId xmlns:a16="http://schemas.microsoft.com/office/drawing/2014/main" id="{150363A9-5F06-4979-B236-A9319D22E084}"/>
              </a:ext>
            </a:extLst>
          </p:cNvPr>
          <p:cNvSpPr txBox="1"/>
          <p:nvPr/>
        </p:nvSpPr>
        <p:spPr>
          <a:xfrm>
            <a:off x="1141010" y="3505162"/>
            <a:ext cx="277640" cy="261867"/>
          </a:xfrm>
          <a:prstGeom prst="rect">
            <a:avLst/>
          </a:prstGeom>
          <a:noFill/>
        </p:spPr>
        <p:txBody>
          <a:bodyPr wrap="square" rtlCol="0">
            <a:spAutoFit/>
          </a:bodyPr>
          <a:lstStyle/>
          <a:p>
            <a:pPr algn="ctr" defTabSz="457200">
              <a:lnSpc>
                <a:spcPts val="1200"/>
              </a:lnSpc>
            </a:pPr>
            <a:r>
              <a:rPr lang="en-GB" sz="1600" b="1" dirty="0">
                <a:solidFill>
                  <a:prstClr val="black"/>
                </a:solidFill>
                <a:latin typeface="Calibri" panose="020F0502020204030204"/>
              </a:rPr>
              <a:t>G</a:t>
            </a:r>
          </a:p>
        </p:txBody>
      </p:sp>
      <p:sp>
        <p:nvSpPr>
          <p:cNvPr id="23" name="TextBox 22">
            <a:extLst>
              <a:ext uri="{FF2B5EF4-FFF2-40B4-BE49-F238E27FC236}">
                <a16:creationId xmlns:a16="http://schemas.microsoft.com/office/drawing/2014/main" id="{B6D82812-1611-4B9F-BBCA-48EC7A1FF7B5}"/>
              </a:ext>
            </a:extLst>
          </p:cNvPr>
          <p:cNvSpPr txBox="1"/>
          <p:nvPr/>
        </p:nvSpPr>
        <p:spPr>
          <a:xfrm>
            <a:off x="1141010" y="5171402"/>
            <a:ext cx="277640" cy="261867"/>
          </a:xfrm>
          <a:prstGeom prst="rect">
            <a:avLst/>
          </a:prstGeom>
          <a:noFill/>
        </p:spPr>
        <p:txBody>
          <a:bodyPr wrap="square" rtlCol="0">
            <a:spAutoFit/>
          </a:bodyPr>
          <a:lstStyle/>
          <a:p>
            <a:pPr algn="ctr" defTabSz="457200">
              <a:lnSpc>
                <a:spcPts val="1200"/>
              </a:lnSpc>
            </a:pPr>
            <a:r>
              <a:rPr lang="en-GB" sz="1600" b="1" dirty="0">
                <a:solidFill>
                  <a:prstClr val="black"/>
                </a:solidFill>
                <a:latin typeface="Calibri" panose="020F0502020204030204"/>
              </a:rPr>
              <a:t>J</a:t>
            </a:r>
          </a:p>
        </p:txBody>
      </p:sp>
      <p:sp>
        <p:nvSpPr>
          <p:cNvPr id="27" name="TextBox 26">
            <a:extLst>
              <a:ext uri="{FF2B5EF4-FFF2-40B4-BE49-F238E27FC236}">
                <a16:creationId xmlns:a16="http://schemas.microsoft.com/office/drawing/2014/main" id="{F9AC3CBD-17A9-4400-B08C-23C55AF7CD64}"/>
              </a:ext>
            </a:extLst>
          </p:cNvPr>
          <p:cNvSpPr txBox="1"/>
          <p:nvPr/>
        </p:nvSpPr>
        <p:spPr>
          <a:xfrm>
            <a:off x="4455710" y="219418"/>
            <a:ext cx="277640" cy="261867"/>
          </a:xfrm>
          <a:prstGeom prst="rect">
            <a:avLst/>
          </a:prstGeom>
          <a:noFill/>
        </p:spPr>
        <p:txBody>
          <a:bodyPr wrap="square" rtlCol="0">
            <a:spAutoFit/>
          </a:bodyPr>
          <a:lstStyle/>
          <a:p>
            <a:pPr algn="ctr" defTabSz="457200">
              <a:lnSpc>
                <a:spcPts val="1200"/>
              </a:lnSpc>
            </a:pPr>
            <a:r>
              <a:rPr lang="en-GB" sz="1600" b="1" dirty="0">
                <a:solidFill>
                  <a:prstClr val="black"/>
                </a:solidFill>
                <a:latin typeface="Calibri" panose="020F0502020204030204"/>
              </a:rPr>
              <a:t>B</a:t>
            </a:r>
          </a:p>
        </p:txBody>
      </p:sp>
      <p:sp>
        <p:nvSpPr>
          <p:cNvPr id="29" name="TextBox 28">
            <a:extLst>
              <a:ext uri="{FF2B5EF4-FFF2-40B4-BE49-F238E27FC236}">
                <a16:creationId xmlns:a16="http://schemas.microsoft.com/office/drawing/2014/main" id="{FCEA45C0-0850-4DD7-BAC2-1470ADA1313E}"/>
              </a:ext>
            </a:extLst>
          </p:cNvPr>
          <p:cNvSpPr txBox="1"/>
          <p:nvPr/>
        </p:nvSpPr>
        <p:spPr>
          <a:xfrm>
            <a:off x="4455710" y="1853146"/>
            <a:ext cx="277640" cy="261867"/>
          </a:xfrm>
          <a:prstGeom prst="rect">
            <a:avLst/>
          </a:prstGeom>
          <a:noFill/>
        </p:spPr>
        <p:txBody>
          <a:bodyPr wrap="square" rtlCol="0">
            <a:spAutoFit/>
          </a:bodyPr>
          <a:lstStyle/>
          <a:p>
            <a:pPr algn="ctr" defTabSz="457200">
              <a:lnSpc>
                <a:spcPts val="1200"/>
              </a:lnSpc>
            </a:pPr>
            <a:r>
              <a:rPr lang="en-GB" sz="1600" b="1" dirty="0">
                <a:solidFill>
                  <a:prstClr val="black"/>
                </a:solidFill>
                <a:latin typeface="Calibri" panose="020F0502020204030204"/>
              </a:rPr>
              <a:t>E</a:t>
            </a:r>
          </a:p>
        </p:txBody>
      </p:sp>
      <p:sp>
        <p:nvSpPr>
          <p:cNvPr id="30" name="TextBox 29">
            <a:extLst>
              <a:ext uri="{FF2B5EF4-FFF2-40B4-BE49-F238E27FC236}">
                <a16:creationId xmlns:a16="http://schemas.microsoft.com/office/drawing/2014/main" id="{C72BA886-43C1-4E31-9CEA-1C18443715BC}"/>
              </a:ext>
            </a:extLst>
          </p:cNvPr>
          <p:cNvSpPr txBox="1"/>
          <p:nvPr/>
        </p:nvSpPr>
        <p:spPr>
          <a:xfrm>
            <a:off x="4455710" y="3505162"/>
            <a:ext cx="277640" cy="261867"/>
          </a:xfrm>
          <a:prstGeom prst="rect">
            <a:avLst/>
          </a:prstGeom>
          <a:noFill/>
        </p:spPr>
        <p:txBody>
          <a:bodyPr wrap="square" rtlCol="0">
            <a:spAutoFit/>
          </a:bodyPr>
          <a:lstStyle/>
          <a:p>
            <a:pPr algn="ctr" defTabSz="457200">
              <a:lnSpc>
                <a:spcPts val="1200"/>
              </a:lnSpc>
            </a:pPr>
            <a:r>
              <a:rPr lang="en-GB" sz="1600" b="1" dirty="0">
                <a:solidFill>
                  <a:prstClr val="black"/>
                </a:solidFill>
                <a:latin typeface="Calibri" panose="020F0502020204030204"/>
              </a:rPr>
              <a:t>H</a:t>
            </a:r>
          </a:p>
        </p:txBody>
      </p:sp>
      <p:sp>
        <p:nvSpPr>
          <p:cNvPr id="31" name="TextBox 30">
            <a:extLst>
              <a:ext uri="{FF2B5EF4-FFF2-40B4-BE49-F238E27FC236}">
                <a16:creationId xmlns:a16="http://schemas.microsoft.com/office/drawing/2014/main" id="{E15C13BD-FF98-4253-93B1-26C9B1AE606E}"/>
              </a:ext>
            </a:extLst>
          </p:cNvPr>
          <p:cNvSpPr txBox="1"/>
          <p:nvPr/>
        </p:nvSpPr>
        <p:spPr>
          <a:xfrm>
            <a:off x="4455710" y="5171402"/>
            <a:ext cx="277640" cy="261867"/>
          </a:xfrm>
          <a:prstGeom prst="rect">
            <a:avLst/>
          </a:prstGeom>
          <a:noFill/>
        </p:spPr>
        <p:txBody>
          <a:bodyPr wrap="square" rtlCol="0">
            <a:spAutoFit/>
          </a:bodyPr>
          <a:lstStyle/>
          <a:p>
            <a:pPr algn="ctr" defTabSz="457200">
              <a:lnSpc>
                <a:spcPts val="1200"/>
              </a:lnSpc>
            </a:pPr>
            <a:r>
              <a:rPr lang="en-GB" sz="1600" b="1" dirty="0">
                <a:solidFill>
                  <a:prstClr val="black"/>
                </a:solidFill>
                <a:latin typeface="Calibri" panose="020F0502020204030204"/>
              </a:rPr>
              <a:t>K</a:t>
            </a:r>
          </a:p>
        </p:txBody>
      </p:sp>
      <p:sp>
        <p:nvSpPr>
          <p:cNvPr id="32" name="TextBox 31">
            <a:extLst>
              <a:ext uri="{FF2B5EF4-FFF2-40B4-BE49-F238E27FC236}">
                <a16:creationId xmlns:a16="http://schemas.microsoft.com/office/drawing/2014/main" id="{7A1BB4A4-0CE8-4913-ACF2-F32423F4CFB4}"/>
              </a:ext>
            </a:extLst>
          </p:cNvPr>
          <p:cNvSpPr txBox="1"/>
          <p:nvPr/>
        </p:nvSpPr>
        <p:spPr>
          <a:xfrm>
            <a:off x="7726448" y="219418"/>
            <a:ext cx="277640" cy="261867"/>
          </a:xfrm>
          <a:prstGeom prst="rect">
            <a:avLst/>
          </a:prstGeom>
          <a:noFill/>
        </p:spPr>
        <p:txBody>
          <a:bodyPr wrap="square" rtlCol="0">
            <a:spAutoFit/>
          </a:bodyPr>
          <a:lstStyle/>
          <a:p>
            <a:pPr algn="ctr" defTabSz="457200">
              <a:lnSpc>
                <a:spcPts val="1200"/>
              </a:lnSpc>
            </a:pPr>
            <a:r>
              <a:rPr lang="en-GB" sz="1600" b="1" dirty="0">
                <a:solidFill>
                  <a:prstClr val="black"/>
                </a:solidFill>
                <a:latin typeface="Calibri" panose="020F0502020204030204"/>
              </a:rPr>
              <a:t>C</a:t>
            </a:r>
          </a:p>
        </p:txBody>
      </p:sp>
      <p:sp>
        <p:nvSpPr>
          <p:cNvPr id="33" name="TextBox 32">
            <a:extLst>
              <a:ext uri="{FF2B5EF4-FFF2-40B4-BE49-F238E27FC236}">
                <a16:creationId xmlns:a16="http://schemas.microsoft.com/office/drawing/2014/main" id="{DBA4F2C3-F5AC-447D-BFB0-57A2CFB2B860}"/>
              </a:ext>
            </a:extLst>
          </p:cNvPr>
          <p:cNvSpPr txBox="1"/>
          <p:nvPr/>
        </p:nvSpPr>
        <p:spPr>
          <a:xfrm>
            <a:off x="7726448" y="1853146"/>
            <a:ext cx="277640" cy="261867"/>
          </a:xfrm>
          <a:prstGeom prst="rect">
            <a:avLst/>
          </a:prstGeom>
          <a:noFill/>
        </p:spPr>
        <p:txBody>
          <a:bodyPr wrap="square" rtlCol="0">
            <a:spAutoFit/>
          </a:bodyPr>
          <a:lstStyle/>
          <a:p>
            <a:pPr algn="ctr" defTabSz="457200">
              <a:lnSpc>
                <a:spcPts val="1200"/>
              </a:lnSpc>
            </a:pPr>
            <a:r>
              <a:rPr lang="en-GB" sz="1600" b="1" dirty="0">
                <a:solidFill>
                  <a:prstClr val="black"/>
                </a:solidFill>
                <a:latin typeface="Calibri" panose="020F0502020204030204"/>
              </a:rPr>
              <a:t>F</a:t>
            </a:r>
          </a:p>
        </p:txBody>
      </p:sp>
      <p:sp>
        <p:nvSpPr>
          <p:cNvPr id="34" name="TextBox 33">
            <a:extLst>
              <a:ext uri="{FF2B5EF4-FFF2-40B4-BE49-F238E27FC236}">
                <a16:creationId xmlns:a16="http://schemas.microsoft.com/office/drawing/2014/main" id="{43418E3F-8DA0-43E4-8F65-AB3BAAFE67CD}"/>
              </a:ext>
            </a:extLst>
          </p:cNvPr>
          <p:cNvSpPr txBox="1"/>
          <p:nvPr/>
        </p:nvSpPr>
        <p:spPr>
          <a:xfrm>
            <a:off x="7726448" y="3505162"/>
            <a:ext cx="277640" cy="261867"/>
          </a:xfrm>
          <a:prstGeom prst="rect">
            <a:avLst/>
          </a:prstGeom>
          <a:noFill/>
        </p:spPr>
        <p:txBody>
          <a:bodyPr wrap="square" rtlCol="0">
            <a:spAutoFit/>
          </a:bodyPr>
          <a:lstStyle/>
          <a:p>
            <a:pPr algn="ctr" defTabSz="457200">
              <a:lnSpc>
                <a:spcPts val="1200"/>
              </a:lnSpc>
            </a:pPr>
            <a:r>
              <a:rPr lang="en-GB" sz="1600" b="1" dirty="0">
                <a:solidFill>
                  <a:prstClr val="black"/>
                </a:solidFill>
                <a:latin typeface="Calibri" panose="020F0502020204030204"/>
              </a:rPr>
              <a:t>I</a:t>
            </a:r>
          </a:p>
        </p:txBody>
      </p:sp>
      <p:sp>
        <p:nvSpPr>
          <p:cNvPr id="35" name="TextBox 34">
            <a:extLst>
              <a:ext uri="{FF2B5EF4-FFF2-40B4-BE49-F238E27FC236}">
                <a16:creationId xmlns:a16="http://schemas.microsoft.com/office/drawing/2014/main" id="{63B4D498-024F-4DBC-AD84-7E6514B7FE66}"/>
              </a:ext>
            </a:extLst>
          </p:cNvPr>
          <p:cNvSpPr txBox="1"/>
          <p:nvPr/>
        </p:nvSpPr>
        <p:spPr>
          <a:xfrm>
            <a:off x="7726448" y="5171402"/>
            <a:ext cx="277640" cy="261867"/>
          </a:xfrm>
          <a:prstGeom prst="rect">
            <a:avLst/>
          </a:prstGeom>
          <a:noFill/>
        </p:spPr>
        <p:txBody>
          <a:bodyPr wrap="square" rtlCol="0">
            <a:spAutoFit/>
          </a:bodyPr>
          <a:lstStyle/>
          <a:p>
            <a:pPr algn="ctr" defTabSz="457200">
              <a:lnSpc>
                <a:spcPts val="1200"/>
              </a:lnSpc>
            </a:pPr>
            <a:r>
              <a:rPr lang="en-GB" sz="1600" b="1" dirty="0">
                <a:solidFill>
                  <a:prstClr val="black"/>
                </a:solidFill>
                <a:latin typeface="Calibri" panose="020F0502020204030204"/>
              </a:rPr>
              <a:t>L</a:t>
            </a:r>
          </a:p>
        </p:txBody>
      </p:sp>
      <p:sp>
        <p:nvSpPr>
          <p:cNvPr id="21" name="TextBox 20">
            <a:extLst>
              <a:ext uri="{FF2B5EF4-FFF2-40B4-BE49-F238E27FC236}">
                <a16:creationId xmlns:a16="http://schemas.microsoft.com/office/drawing/2014/main" id="{51A5DCA0-35CF-4048-BDA1-074798DA049A}"/>
              </a:ext>
            </a:extLst>
          </p:cNvPr>
          <p:cNvSpPr txBox="1"/>
          <p:nvPr/>
        </p:nvSpPr>
        <p:spPr>
          <a:xfrm>
            <a:off x="2587537" y="3072104"/>
            <a:ext cx="772776" cy="338554"/>
          </a:xfrm>
          <a:prstGeom prst="rect">
            <a:avLst/>
          </a:prstGeom>
          <a:noFill/>
        </p:spPr>
        <p:txBody>
          <a:bodyPr wrap="none" rtlCol="0">
            <a:spAutoFit/>
          </a:bodyPr>
          <a:lstStyle/>
          <a:p>
            <a:pPr defTabSz="457200"/>
            <a:r>
              <a:rPr lang="en-GB" sz="1600" dirty="0">
                <a:solidFill>
                  <a:prstClr val="black"/>
                </a:solidFill>
                <a:latin typeface="Calibri" panose="020F0502020204030204"/>
              </a:rPr>
              <a:t>Players</a:t>
            </a:r>
          </a:p>
        </p:txBody>
      </p:sp>
      <p:sp>
        <p:nvSpPr>
          <p:cNvPr id="24" name="TextBox 23">
            <a:extLst>
              <a:ext uri="{FF2B5EF4-FFF2-40B4-BE49-F238E27FC236}">
                <a16:creationId xmlns:a16="http://schemas.microsoft.com/office/drawing/2014/main" id="{E78EB32B-427A-4B12-94AC-B6B524406F72}"/>
              </a:ext>
            </a:extLst>
          </p:cNvPr>
          <p:cNvSpPr txBox="1"/>
          <p:nvPr/>
        </p:nvSpPr>
        <p:spPr>
          <a:xfrm>
            <a:off x="1450643" y="-61546"/>
            <a:ext cx="9271192" cy="307777"/>
          </a:xfrm>
          <a:prstGeom prst="rect">
            <a:avLst/>
          </a:prstGeom>
          <a:noFill/>
        </p:spPr>
        <p:txBody>
          <a:bodyPr wrap="none" rtlCol="0">
            <a:spAutoFit/>
          </a:bodyPr>
          <a:lstStyle/>
          <a:p>
            <a:pPr algn="ctr" defTabSz="457200"/>
            <a:r>
              <a:rPr lang="en-GB" sz="1400" dirty="0">
                <a:solidFill>
                  <a:prstClr val="black"/>
                </a:solidFill>
                <a:latin typeface="Calibri" panose="020F0502020204030204"/>
              </a:rPr>
              <a:t>Can we use </a:t>
            </a:r>
            <a:r>
              <a:rPr lang="en-GB" sz="1400" b="1" dirty="0">
                <a:solidFill>
                  <a:prstClr val="black"/>
                </a:solidFill>
                <a:latin typeface="Calibri" panose="020F0502020204030204"/>
              </a:rPr>
              <a:t>Mean</a:t>
            </a:r>
            <a:r>
              <a:rPr lang="en-GB" sz="1400" dirty="0">
                <a:solidFill>
                  <a:prstClr val="black"/>
                </a:solidFill>
                <a:latin typeface="Calibri" panose="020F0502020204030204"/>
              </a:rPr>
              <a:t>, </a:t>
            </a:r>
            <a:r>
              <a:rPr lang="en-GB" sz="1400" b="1" dirty="0">
                <a:solidFill>
                  <a:prstClr val="black"/>
                </a:solidFill>
                <a:latin typeface="Calibri" panose="020F0502020204030204"/>
              </a:rPr>
              <a:t>Median</a:t>
            </a:r>
            <a:r>
              <a:rPr lang="en-GB" sz="1400" dirty="0">
                <a:solidFill>
                  <a:prstClr val="black"/>
                </a:solidFill>
                <a:latin typeface="Calibri" panose="020F0502020204030204"/>
              </a:rPr>
              <a:t> &amp; </a:t>
            </a:r>
            <a:r>
              <a:rPr lang="en-GB" sz="1400" b="1" dirty="0">
                <a:solidFill>
                  <a:prstClr val="black"/>
                </a:solidFill>
                <a:latin typeface="Calibri" panose="020F0502020204030204"/>
              </a:rPr>
              <a:t>Mode</a:t>
            </a:r>
            <a:r>
              <a:rPr lang="en-GB" sz="1400" dirty="0">
                <a:solidFill>
                  <a:prstClr val="black"/>
                </a:solidFill>
                <a:latin typeface="Calibri" panose="020F0502020204030204"/>
              </a:rPr>
              <a:t> for these data sets?        Which is the most </a:t>
            </a:r>
            <a:r>
              <a:rPr lang="en-GB" sz="1400" b="1" dirty="0">
                <a:solidFill>
                  <a:prstClr val="black"/>
                </a:solidFill>
                <a:latin typeface="Calibri" panose="020F0502020204030204"/>
              </a:rPr>
              <a:t>appropriate</a:t>
            </a:r>
            <a:r>
              <a:rPr lang="en-GB" sz="1400" dirty="0">
                <a:solidFill>
                  <a:prstClr val="black"/>
                </a:solidFill>
                <a:latin typeface="Calibri" panose="020F0502020204030204"/>
              </a:rPr>
              <a:t> measure to use for each data set?</a:t>
            </a:r>
          </a:p>
        </p:txBody>
      </p:sp>
      <p:cxnSp>
        <p:nvCxnSpPr>
          <p:cNvPr id="3" name="Straight Arrow Connector 2">
            <a:extLst>
              <a:ext uri="{FF2B5EF4-FFF2-40B4-BE49-F238E27FC236}">
                <a16:creationId xmlns:a16="http://schemas.microsoft.com/office/drawing/2014/main" id="{E735BD0E-667C-43FF-A903-E3AD2A704EB4}"/>
              </a:ext>
            </a:extLst>
          </p:cNvPr>
          <p:cNvCxnSpPr>
            <a:cxnSpLocks/>
          </p:cNvCxnSpPr>
          <p:nvPr/>
        </p:nvCxnSpPr>
        <p:spPr>
          <a:xfrm flipV="1">
            <a:off x="2087703" y="2028309"/>
            <a:ext cx="0" cy="1012765"/>
          </a:xfrm>
          <a:prstGeom prst="straightConnector1">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B5A93D5C-2F0E-4861-B57F-5EE1AE96ECA9}"/>
              </a:ext>
            </a:extLst>
          </p:cNvPr>
          <p:cNvCxnSpPr>
            <a:cxnSpLocks/>
          </p:cNvCxnSpPr>
          <p:nvPr/>
        </p:nvCxnSpPr>
        <p:spPr>
          <a:xfrm flipV="1">
            <a:off x="2078411" y="3041075"/>
            <a:ext cx="2041236" cy="1"/>
          </a:xfrm>
          <a:prstGeom prst="straightConnector1">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0BFE5CBC-58E4-4AC2-88A1-A7923C4CC792}"/>
              </a:ext>
            </a:extLst>
          </p:cNvPr>
          <p:cNvSpPr txBox="1"/>
          <p:nvPr/>
        </p:nvSpPr>
        <p:spPr>
          <a:xfrm>
            <a:off x="1316266" y="2242020"/>
            <a:ext cx="742896" cy="584775"/>
          </a:xfrm>
          <a:prstGeom prst="rect">
            <a:avLst/>
          </a:prstGeom>
          <a:noFill/>
        </p:spPr>
        <p:txBody>
          <a:bodyPr wrap="none" rtlCol="0">
            <a:spAutoFit/>
          </a:bodyPr>
          <a:lstStyle/>
          <a:p>
            <a:pPr algn="ctr" defTabSz="457200"/>
            <a:r>
              <a:rPr lang="en-GB" sz="1600" dirty="0">
                <a:solidFill>
                  <a:prstClr val="black"/>
                </a:solidFill>
                <a:latin typeface="Calibri" panose="020F0502020204030204"/>
              </a:rPr>
              <a:t>Points </a:t>
            </a:r>
          </a:p>
          <a:p>
            <a:pPr algn="ctr" defTabSz="457200"/>
            <a:r>
              <a:rPr lang="en-GB" sz="1600" dirty="0">
                <a:solidFill>
                  <a:prstClr val="black"/>
                </a:solidFill>
                <a:latin typeface="Calibri" panose="020F0502020204030204"/>
              </a:rPr>
              <a:t>scored</a:t>
            </a:r>
          </a:p>
        </p:txBody>
      </p:sp>
      <p:sp>
        <p:nvSpPr>
          <p:cNvPr id="13" name="Rectangle 12">
            <a:extLst>
              <a:ext uri="{FF2B5EF4-FFF2-40B4-BE49-F238E27FC236}">
                <a16:creationId xmlns:a16="http://schemas.microsoft.com/office/drawing/2014/main" id="{EF5D0E76-91E3-47A2-9CAF-FB83C948C02A}"/>
              </a:ext>
            </a:extLst>
          </p:cNvPr>
          <p:cNvSpPr/>
          <p:nvPr/>
        </p:nvSpPr>
        <p:spPr>
          <a:xfrm>
            <a:off x="2276419" y="2214881"/>
            <a:ext cx="141027" cy="826193"/>
          </a:xfrm>
          <a:prstGeom prst="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defTabSz="457200"/>
            <a:endParaRPr lang="en-GB" sz="1950">
              <a:solidFill>
                <a:prstClr val="white"/>
              </a:solidFill>
              <a:latin typeface="Calibri" panose="020F0502020204030204"/>
            </a:endParaRPr>
          </a:p>
        </p:txBody>
      </p:sp>
      <p:sp>
        <p:nvSpPr>
          <p:cNvPr id="37" name="TextBox 36">
            <a:extLst>
              <a:ext uri="{FF2B5EF4-FFF2-40B4-BE49-F238E27FC236}">
                <a16:creationId xmlns:a16="http://schemas.microsoft.com/office/drawing/2014/main" id="{4B53AAA1-906A-4D74-BD16-B46FCADAD5B5}"/>
              </a:ext>
            </a:extLst>
          </p:cNvPr>
          <p:cNvSpPr txBox="1"/>
          <p:nvPr/>
        </p:nvSpPr>
        <p:spPr>
          <a:xfrm>
            <a:off x="1476295" y="694005"/>
            <a:ext cx="2647904" cy="584775"/>
          </a:xfrm>
          <a:prstGeom prst="rect">
            <a:avLst/>
          </a:prstGeom>
          <a:noFill/>
        </p:spPr>
        <p:txBody>
          <a:bodyPr wrap="none" rtlCol="0">
            <a:spAutoFit/>
          </a:bodyPr>
          <a:lstStyle/>
          <a:p>
            <a:pPr algn="ctr" defTabSz="457200"/>
            <a:r>
              <a:rPr lang="en-GB" sz="1600" dirty="0">
                <a:solidFill>
                  <a:prstClr val="black"/>
                </a:solidFill>
                <a:latin typeface="Calibri" panose="020F0502020204030204"/>
              </a:rPr>
              <a:t>Students were asked to name</a:t>
            </a:r>
          </a:p>
          <a:p>
            <a:pPr algn="ctr" defTabSz="457200"/>
            <a:r>
              <a:rPr lang="en-GB" sz="1600" dirty="0">
                <a:solidFill>
                  <a:prstClr val="black"/>
                </a:solidFill>
                <a:latin typeface="Calibri" panose="020F0502020204030204"/>
              </a:rPr>
              <a:t> their favourite book.</a:t>
            </a:r>
          </a:p>
        </p:txBody>
      </p:sp>
      <p:sp>
        <p:nvSpPr>
          <p:cNvPr id="38" name="TextBox 37">
            <a:extLst>
              <a:ext uri="{FF2B5EF4-FFF2-40B4-BE49-F238E27FC236}">
                <a16:creationId xmlns:a16="http://schemas.microsoft.com/office/drawing/2014/main" id="{F9ECE1C4-D296-41CB-94F9-666BA557969B}"/>
              </a:ext>
            </a:extLst>
          </p:cNvPr>
          <p:cNvSpPr txBox="1"/>
          <p:nvPr/>
        </p:nvSpPr>
        <p:spPr>
          <a:xfrm>
            <a:off x="5041258" y="2351932"/>
            <a:ext cx="2167709" cy="584775"/>
          </a:xfrm>
          <a:prstGeom prst="rect">
            <a:avLst/>
          </a:prstGeom>
          <a:noFill/>
        </p:spPr>
        <p:txBody>
          <a:bodyPr wrap="none" rtlCol="0">
            <a:spAutoFit/>
          </a:bodyPr>
          <a:lstStyle/>
          <a:p>
            <a:pPr algn="ctr" defTabSz="457200"/>
            <a:r>
              <a:rPr lang="en-GB" sz="1600" dirty="0">
                <a:solidFill>
                  <a:prstClr val="black"/>
                </a:solidFill>
                <a:latin typeface="Calibri" panose="020F0502020204030204"/>
              </a:rPr>
              <a:t>Adults were asked for </a:t>
            </a:r>
          </a:p>
          <a:p>
            <a:pPr algn="ctr" defTabSz="457200"/>
            <a:r>
              <a:rPr lang="en-GB" sz="1600" dirty="0">
                <a:solidFill>
                  <a:prstClr val="black"/>
                </a:solidFill>
                <a:latin typeface="Calibri" panose="020F0502020204030204"/>
              </a:rPr>
              <a:t>their favourite TV show.</a:t>
            </a:r>
          </a:p>
        </p:txBody>
      </p:sp>
      <p:sp>
        <p:nvSpPr>
          <p:cNvPr id="39" name="TextBox 38">
            <a:extLst>
              <a:ext uri="{FF2B5EF4-FFF2-40B4-BE49-F238E27FC236}">
                <a16:creationId xmlns:a16="http://schemas.microsoft.com/office/drawing/2014/main" id="{06EF606C-0F3B-4760-894A-79DEB540A0AF}"/>
              </a:ext>
            </a:extLst>
          </p:cNvPr>
          <p:cNvSpPr txBox="1"/>
          <p:nvPr/>
        </p:nvSpPr>
        <p:spPr>
          <a:xfrm>
            <a:off x="1211134" y="3834831"/>
            <a:ext cx="3257687" cy="954107"/>
          </a:xfrm>
          <a:prstGeom prst="rect">
            <a:avLst/>
          </a:prstGeom>
          <a:noFill/>
        </p:spPr>
        <p:txBody>
          <a:bodyPr wrap="none" rtlCol="0">
            <a:spAutoFit/>
          </a:bodyPr>
          <a:lstStyle/>
          <a:p>
            <a:pPr algn="ctr" defTabSz="457200"/>
            <a:r>
              <a:rPr lang="en-GB" sz="1600" dirty="0">
                <a:solidFill>
                  <a:prstClr val="black"/>
                </a:solidFill>
                <a:latin typeface="Calibri" panose="020F0502020204030204"/>
              </a:rPr>
              <a:t>A coffee company asked customers if</a:t>
            </a:r>
          </a:p>
          <a:p>
            <a:pPr algn="ctr" defTabSz="457200"/>
            <a:r>
              <a:rPr lang="en-GB" sz="1600" dirty="0">
                <a:solidFill>
                  <a:prstClr val="black"/>
                </a:solidFill>
                <a:latin typeface="Calibri" panose="020F0502020204030204"/>
              </a:rPr>
              <a:t>the new coffee was:</a:t>
            </a:r>
          </a:p>
          <a:p>
            <a:pPr algn="ctr" defTabSz="457200"/>
            <a:endParaRPr lang="en-GB" sz="800" dirty="0">
              <a:solidFill>
                <a:prstClr val="black"/>
              </a:solidFill>
              <a:latin typeface="Calibri" panose="020F0502020204030204"/>
            </a:endParaRPr>
          </a:p>
          <a:p>
            <a:pPr algn="ctr" defTabSz="457200"/>
            <a:r>
              <a:rPr lang="en-GB" sz="1600" dirty="0">
                <a:solidFill>
                  <a:prstClr val="black"/>
                </a:solidFill>
                <a:latin typeface="Calibri" panose="020F0502020204030204"/>
              </a:rPr>
              <a:t>Terrible – Bad – OK – Good – Great</a:t>
            </a:r>
          </a:p>
        </p:txBody>
      </p:sp>
      <p:sp>
        <p:nvSpPr>
          <p:cNvPr id="40" name="TextBox 39">
            <a:extLst>
              <a:ext uri="{FF2B5EF4-FFF2-40B4-BE49-F238E27FC236}">
                <a16:creationId xmlns:a16="http://schemas.microsoft.com/office/drawing/2014/main" id="{C83F71F1-7392-4D1E-BDD5-0DF6B6C23E0A}"/>
              </a:ext>
            </a:extLst>
          </p:cNvPr>
          <p:cNvSpPr txBox="1"/>
          <p:nvPr/>
        </p:nvSpPr>
        <p:spPr>
          <a:xfrm>
            <a:off x="4682559" y="782014"/>
            <a:ext cx="2807372" cy="338554"/>
          </a:xfrm>
          <a:prstGeom prst="rect">
            <a:avLst/>
          </a:prstGeom>
          <a:noFill/>
        </p:spPr>
        <p:txBody>
          <a:bodyPr wrap="none" rtlCol="0">
            <a:spAutoFit/>
          </a:bodyPr>
          <a:lstStyle/>
          <a:p>
            <a:pPr algn="ctr" defTabSz="457200"/>
            <a:r>
              <a:rPr lang="en-GB" sz="1600" dirty="0">
                <a:solidFill>
                  <a:prstClr val="black"/>
                </a:solidFill>
                <a:latin typeface="Calibri" panose="020F0502020204030204"/>
              </a:rPr>
              <a:t>100 students took a maths test.</a:t>
            </a:r>
          </a:p>
        </p:txBody>
      </p:sp>
      <p:sp>
        <p:nvSpPr>
          <p:cNvPr id="41" name="Rectangle 40">
            <a:extLst>
              <a:ext uri="{FF2B5EF4-FFF2-40B4-BE49-F238E27FC236}">
                <a16:creationId xmlns:a16="http://schemas.microsoft.com/office/drawing/2014/main" id="{9FD530D0-3B29-45B9-B5D1-470BC520A753}"/>
              </a:ext>
            </a:extLst>
          </p:cNvPr>
          <p:cNvSpPr/>
          <p:nvPr/>
        </p:nvSpPr>
        <p:spPr>
          <a:xfrm>
            <a:off x="2484699" y="2608581"/>
            <a:ext cx="141027" cy="432493"/>
          </a:xfrm>
          <a:prstGeom prst="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defTabSz="457200"/>
            <a:endParaRPr lang="en-GB" sz="1950">
              <a:solidFill>
                <a:prstClr val="white"/>
              </a:solidFill>
              <a:latin typeface="Calibri" panose="020F0502020204030204"/>
            </a:endParaRPr>
          </a:p>
        </p:txBody>
      </p:sp>
      <p:sp>
        <p:nvSpPr>
          <p:cNvPr id="42" name="Rectangle 41">
            <a:extLst>
              <a:ext uri="{FF2B5EF4-FFF2-40B4-BE49-F238E27FC236}">
                <a16:creationId xmlns:a16="http://schemas.microsoft.com/office/drawing/2014/main" id="{D7060510-6ECC-4569-8074-DD6F3C2DC35D}"/>
              </a:ext>
            </a:extLst>
          </p:cNvPr>
          <p:cNvSpPr/>
          <p:nvPr/>
        </p:nvSpPr>
        <p:spPr>
          <a:xfrm>
            <a:off x="2692979" y="2644141"/>
            <a:ext cx="141027" cy="396933"/>
          </a:xfrm>
          <a:prstGeom prst="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defTabSz="457200"/>
            <a:endParaRPr lang="en-GB" sz="1950">
              <a:solidFill>
                <a:prstClr val="white"/>
              </a:solidFill>
              <a:latin typeface="Calibri" panose="020F0502020204030204"/>
            </a:endParaRPr>
          </a:p>
        </p:txBody>
      </p:sp>
      <p:sp>
        <p:nvSpPr>
          <p:cNvPr id="43" name="Rectangle 42">
            <a:extLst>
              <a:ext uri="{FF2B5EF4-FFF2-40B4-BE49-F238E27FC236}">
                <a16:creationId xmlns:a16="http://schemas.microsoft.com/office/drawing/2014/main" id="{34124F28-6A40-4BDD-A961-829CF36E156E}"/>
              </a:ext>
            </a:extLst>
          </p:cNvPr>
          <p:cNvSpPr/>
          <p:nvPr/>
        </p:nvSpPr>
        <p:spPr>
          <a:xfrm>
            <a:off x="2901259" y="2608581"/>
            <a:ext cx="141027" cy="432493"/>
          </a:xfrm>
          <a:prstGeom prst="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defTabSz="457200"/>
            <a:endParaRPr lang="en-GB" sz="1950">
              <a:solidFill>
                <a:prstClr val="white"/>
              </a:solidFill>
              <a:latin typeface="Calibri" panose="020F0502020204030204"/>
            </a:endParaRPr>
          </a:p>
        </p:txBody>
      </p:sp>
      <p:sp>
        <p:nvSpPr>
          <p:cNvPr id="44" name="Rectangle 43">
            <a:extLst>
              <a:ext uri="{FF2B5EF4-FFF2-40B4-BE49-F238E27FC236}">
                <a16:creationId xmlns:a16="http://schemas.microsoft.com/office/drawing/2014/main" id="{2C36BFC9-F570-4105-8B73-B53126159E69}"/>
              </a:ext>
            </a:extLst>
          </p:cNvPr>
          <p:cNvSpPr/>
          <p:nvPr/>
        </p:nvSpPr>
        <p:spPr>
          <a:xfrm>
            <a:off x="3109539" y="2570481"/>
            <a:ext cx="141027" cy="470593"/>
          </a:xfrm>
          <a:prstGeom prst="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defTabSz="457200"/>
            <a:endParaRPr lang="en-GB" sz="1950">
              <a:solidFill>
                <a:prstClr val="white"/>
              </a:solidFill>
              <a:latin typeface="Calibri" panose="020F0502020204030204"/>
            </a:endParaRPr>
          </a:p>
        </p:txBody>
      </p:sp>
      <p:sp>
        <p:nvSpPr>
          <p:cNvPr id="45" name="Rectangle 44">
            <a:extLst>
              <a:ext uri="{FF2B5EF4-FFF2-40B4-BE49-F238E27FC236}">
                <a16:creationId xmlns:a16="http://schemas.microsoft.com/office/drawing/2014/main" id="{F8906B51-54BA-4586-BB31-A1864DB56B8D}"/>
              </a:ext>
            </a:extLst>
          </p:cNvPr>
          <p:cNvSpPr/>
          <p:nvPr/>
        </p:nvSpPr>
        <p:spPr>
          <a:xfrm>
            <a:off x="3317819" y="2664461"/>
            <a:ext cx="141027" cy="376613"/>
          </a:xfrm>
          <a:prstGeom prst="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defTabSz="457200"/>
            <a:endParaRPr lang="en-GB" sz="1950">
              <a:solidFill>
                <a:prstClr val="white"/>
              </a:solidFill>
              <a:latin typeface="Calibri" panose="020F0502020204030204"/>
            </a:endParaRPr>
          </a:p>
        </p:txBody>
      </p:sp>
      <p:sp>
        <p:nvSpPr>
          <p:cNvPr id="46" name="Rectangle 45">
            <a:extLst>
              <a:ext uri="{FF2B5EF4-FFF2-40B4-BE49-F238E27FC236}">
                <a16:creationId xmlns:a16="http://schemas.microsoft.com/office/drawing/2014/main" id="{F7B73566-F33C-4026-8CBC-09B4241815BD}"/>
              </a:ext>
            </a:extLst>
          </p:cNvPr>
          <p:cNvSpPr/>
          <p:nvPr/>
        </p:nvSpPr>
        <p:spPr>
          <a:xfrm>
            <a:off x="3526099" y="2595881"/>
            <a:ext cx="141027" cy="445193"/>
          </a:xfrm>
          <a:prstGeom prst="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defTabSz="457200"/>
            <a:endParaRPr lang="en-GB" sz="1950">
              <a:solidFill>
                <a:prstClr val="white"/>
              </a:solidFill>
              <a:latin typeface="Calibri" panose="020F0502020204030204"/>
            </a:endParaRPr>
          </a:p>
        </p:txBody>
      </p:sp>
      <p:sp>
        <p:nvSpPr>
          <p:cNvPr id="47" name="Rectangle 46">
            <a:extLst>
              <a:ext uri="{FF2B5EF4-FFF2-40B4-BE49-F238E27FC236}">
                <a16:creationId xmlns:a16="http://schemas.microsoft.com/office/drawing/2014/main" id="{4610556B-56F1-436E-92E8-D1D1147B6591}"/>
              </a:ext>
            </a:extLst>
          </p:cNvPr>
          <p:cNvSpPr/>
          <p:nvPr/>
        </p:nvSpPr>
        <p:spPr>
          <a:xfrm>
            <a:off x="3734379" y="2981961"/>
            <a:ext cx="141027" cy="59113"/>
          </a:xfrm>
          <a:prstGeom prst="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defTabSz="457200"/>
            <a:endParaRPr lang="en-GB" sz="1950">
              <a:solidFill>
                <a:prstClr val="white"/>
              </a:solidFill>
              <a:latin typeface="Calibri" panose="020F0502020204030204"/>
            </a:endParaRPr>
          </a:p>
        </p:txBody>
      </p:sp>
      <p:sp>
        <p:nvSpPr>
          <p:cNvPr id="48" name="TextBox 47">
            <a:extLst>
              <a:ext uri="{FF2B5EF4-FFF2-40B4-BE49-F238E27FC236}">
                <a16:creationId xmlns:a16="http://schemas.microsoft.com/office/drawing/2014/main" id="{09B6F5D9-1CDD-443B-B2C4-037440C59C4B}"/>
              </a:ext>
            </a:extLst>
          </p:cNvPr>
          <p:cNvSpPr txBox="1"/>
          <p:nvPr/>
        </p:nvSpPr>
        <p:spPr>
          <a:xfrm>
            <a:off x="9055763" y="1441424"/>
            <a:ext cx="1086772" cy="338554"/>
          </a:xfrm>
          <a:prstGeom prst="rect">
            <a:avLst/>
          </a:prstGeom>
          <a:noFill/>
        </p:spPr>
        <p:txBody>
          <a:bodyPr wrap="none" rtlCol="0">
            <a:spAutoFit/>
          </a:bodyPr>
          <a:lstStyle/>
          <a:p>
            <a:pPr defTabSz="457200"/>
            <a:r>
              <a:rPr lang="en-GB" sz="1600" dirty="0">
                <a:solidFill>
                  <a:prstClr val="black"/>
                </a:solidFill>
                <a:latin typeface="Calibri" panose="020F0502020204030204"/>
              </a:rPr>
              <a:t>Employees</a:t>
            </a:r>
          </a:p>
        </p:txBody>
      </p:sp>
      <p:cxnSp>
        <p:nvCxnSpPr>
          <p:cNvPr id="49" name="Straight Arrow Connector 48">
            <a:extLst>
              <a:ext uri="{FF2B5EF4-FFF2-40B4-BE49-F238E27FC236}">
                <a16:creationId xmlns:a16="http://schemas.microsoft.com/office/drawing/2014/main" id="{A615B6C3-AFEC-410E-B698-44E78B4F5528}"/>
              </a:ext>
            </a:extLst>
          </p:cNvPr>
          <p:cNvCxnSpPr>
            <a:cxnSpLocks/>
          </p:cNvCxnSpPr>
          <p:nvPr/>
        </p:nvCxnSpPr>
        <p:spPr>
          <a:xfrm flipV="1">
            <a:off x="8663763" y="397629"/>
            <a:ext cx="0" cy="1012765"/>
          </a:xfrm>
          <a:prstGeom prst="straightConnector1">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E9B1D920-9482-4DBE-968F-5856EFFD6F07}"/>
              </a:ext>
            </a:extLst>
          </p:cNvPr>
          <p:cNvCxnSpPr>
            <a:cxnSpLocks/>
          </p:cNvCxnSpPr>
          <p:nvPr/>
        </p:nvCxnSpPr>
        <p:spPr>
          <a:xfrm flipV="1">
            <a:off x="8654471" y="1410395"/>
            <a:ext cx="2041236" cy="1"/>
          </a:xfrm>
          <a:prstGeom prst="straightConnector1">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30AE3D7A-B58D-4EF0-B21B-1EF7D1CEECC3}"/>
              </a:ext>
            </a:extLst>
          </p:cNvPr>
          <p:cNvSpPr txBox="1"/>
          <p:nvPr/>
        </p:nvSpPr>
        <p:spPr>
          <a:xfrm>
            <a:off x="7862127" y="611340"/>
            <a:ext cx="803297" cy="584775"/>
          </a:xfrm>
          <a:prstGeom prst="rect">
            <a:avLst/>
          </a:prstGeom>
          <a:noFill/>
        </p:spPr>
        <p:txBody>
          <a:bodyPr wrap="none" rtlCol="0">
            <a:spAutoFit/>
          </a:bodyPr>
          <a:lstStyle/>
          <a:p>
            <a:pPr algn="ctr" defTabSz="457200"/>
            <a:r>
              <a:rPr lang="en-GB" sz="1600" dirty="0">
                <a:solidFill>
                  <a:prstClr val="black"/>
                </a:solidFill>
                <a:latin typeface="Calibri" panose="020F0502020204030204"/>
              </a:rPr>
              <a:t>Income</a:t>
            </a:r>
          </a:p>
          <a:p>
            <a:pPr algn="ctr" defTabSz="457200"/>
            <a:r>
              <a:rPr lang="en-GB" sz="1600" dirty="0">
                <a:solidFill>
                  <a:prstClr val="black"/>
                </a:solidFill>
                <a:latin typeface="Calibri" panose="020F0502020204030204"/>
              </a:rPr>
              <a:t>£</a:t>
            </a:r>
          </a:p>
        </p:txBody>
      </p:sp>
      <p:sp>
        <p:nvSpPr>
          <p:cNvPr id="52" name="Rectangle 51">
            <a:extLst>
              <a:ext uri="{FF2B5EF4-FFF2-40B4-BE49-F238E27FC236}">
                <a16:creationId xmlns:a16="http://schemas.microsoft.com/office/drawing/2014/main" id="{DA6F9793-8C38-46A8-B277-D5EB9DFC19FA}"/>
              </a:ext>
            </a:extLst>
          </p:cNvPr>
          <p:cNvSpPr/>
          <p:nvPr/>
        </p:nvSpPr>
        <p:spPr>
          <a:xfrm>
            <a:off x="8764849" y="1310640"/>
            <a:ext cx="79432" cy="99753"/>
          </a:xfrm>
          <a:prstGeom prst="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defTabSz="457200"/>
            <a:endParaRPr lang="en-GB" sz="1950">
              <a:solidFill>
                <a:prstClr val="white"/>
              </a:solidFill>
              <a:latin typeface="Calibri" panose="020F0502020204030204"/>
            </a:endParaRPr>
          </a:p>
        </p:txBody>
      </p:sp>
      <p:sp>
        <p:nvSpPr>
          <p:cNvPr id="62" name="Rectangle 61">
            <a:extLst>
              <a:ext uri="{FF2B5EF4-FFF2-40B4-BE49-F238E27FC236}">
                <a16:creationId xmlns:a16="http://schemas.microsoft.com/office/drawing/2014/main" id="{E02349B1-2C9C-4099-A979-86877D0BD919}"/>
              </a:ext>
            </a:extLst>
          </p:cNvPr>
          <p:cNvSpPr/>
          <p:nvPr/>
        </p:nvSpPr>
        <p:spPr>
          <a:xfrm>
            <a:off x="8888765" y="1285875"/>
            <a:ext cx="79432" cy="124518"/>
          </a:xfrm>
          <a:prstGeom prst="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defTabSz="457200"/>
            <a:endParaRPr lang="en-GB" sz="1950">
              <a:solidFill>
                <a:prstClr val="white"/>
              </a:solidFill>
              <a:latin typeface="Calibri" panose="020F0502020204030204"/>
            </a:endParaRPr>
          </a:p>
        </p:txBody>
      </p:sp>
      <p:sp>
        <p:nvSpPr>
          <p:cNvPr id="63" name="Rectangle 62">
            <a:extLst>
              <a:ext uri="{FF2B5EF4-FFF2-40B4-BE49-F238E27FC236}">
                <a16:creationId xmlns:a16="http://schemas.microsoft.com/office/drawing/2014/main" id="{11B91ED3-C29A-411C-BB51-5BC5DA62DD11}"/>
              </a:ext>
            </a:extLst>
          </p:cNvPr>
          <p:cNvSpPr/>
          <p:nvPr/>
        </p:nvSpPr>
        <p:spPr>
          <a:xfrm>
            <a:off x="9012681" y="1266825"/>
            <a:ext cx="79432" cy="143568"/>
          </a:xfrm>
          <a:prstGeom prst="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defTabSz="457200"/>
            <a:endParaRPr lang="en-GB" sz="1950">
              <a:solidFill>
                <a:prstClr val="white"/>
              </a:solidFill>
              <a:latin typeface="Calibri" panose="020F0502020204030204"/>
            </a:endParaRPr>
          </a:p>
        </p:txBody>
      </p:sp>
      <p:sp>
        <p:nvSpPr>
          <p:cNvPr id="64" name="Rectangle 63">
            <a:extLst>
              <a:ext uri="{FF2B5EF4-FFF2-40B4-BE49-F238E27FC236}">
                <a16:creationId xmlns:a16="http://schemas.microsoft.com/office/drawing/2014/main" id="{DE4EA5C0-01A1-4771-A9A2-203FD7C68703}"/>
              </a:ext>
            </a:extLst>
          </p:cNvPr>
          <p:cNvSpPr/>
          <p:nvPr/>
        </p:nvSpPr>
        <p:spPr>
          <a:xfrm>
            <a:off x="9136597" y="1247775"/>
            <a:ext cx="79432" cy="162618"/>
          </a:xfrm>
          <a:prstGeom prst="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defTabSz="457200"/>
            <a:endParaRPr lang="en-GB" sz="1950">
              <a:solidFill>
                <a:prstClr val="white"/>
              </a:solidFill>
              <a:latin typeface="Calibri" panose="020F0502020204030204"/>
            </a:endParaRPr>
          </a:p>
        </p:txBody>
      </p:sp>
      <p:sp>
        <p:nvSpPr>
          <p:cNvPr id="65" name="Rectangle 64">
            <a:extLst>
              <a:ext uri="{FF2B5EF4-FFF2-40B4-BE49-F238E27FC236}">
                <a16:creationId xmlns:a16="http://schemas.microsoft.com/office/drawing/2014/main" id="{105A9FE9-96F7-43C0-8C38-705901F68927}"/>
              </a:ext>
            </a:extLst>
          </p:cNvPr>
          <p:cNvSpPr/>
          <p:nvPr/>
        </p:nvSpPr>
        <p:spPr>
          <a:xfrm>
            <a:off x="9260513" y="1241835"/>
            <a:ext cx="79432" cy="168559"/>
          </a:xfrm>
          <a:prstGeom prst="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defTabSz="457200"/>
            <a:endParaRPr lang="en-GB" sz="1950">
              <a:solidFill>
                <a:prstClr val="white"/>
              </a:solidFill>
              <a:latin typeface="Calibri" panose="020F0502020204030204"/>
            </a:endParaRPr>
          </a:p>
        </p:txBody>
      </p:sp>
      <p:sp>
        <p:nvSpPr>
          <p:cNvPr id="66" name="Rectangle 65">
            <a:extLst>
              <a:ext uri="{FF2B5EF4-FFF2-40B4-BE49-F238E27FC236}">
                <a16:creationId xmlns:a16="http://schemas.microsoft.com/office/drawing/2014/main" id="{792D24D4-BF18-4195-AF06-3E1FE96632C1}"/>
              </a:ext>
            </a:extLst>
          </p:cNvPr>
          <p:cNvSpPr/>
          <p:nvPr/>
        </p:nvSpPr>
        <p:spPr>
          <a:xfrm>
            <a:off x="9384429" y="1241835"/>
            <a:ext cx="79432" cy="168559"/>
          </a:xfrm>
          <a:prstGeom prst="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defTabSz="457200"/>
            <a:endParaRPr lang="en-GB" sz="1950">
              <a:solidFill>
                <a:prstClr val="white"/>
              </a:solidFill>
              <a:latin typeface="Calibri" panose="020F0502020204030204"/>
            </a:endParaRPr>
          </a:p>
        </p:txBody>
      </p:sp>
      <p:sp>
        <p:nvSpPr>
          <p:cNvPr id="67" name="Rectangle 66">
            <a:extLst>
              <a:ext uri="{FF2B5EF4-FFF2-40B4-BE49-F238E27FC236}">
                <a16:creationId xmlns:a16="http://schemas.microsoft.com/office/drawing/2014/main" id="{72AED28F-6917-4818-BB51-A34ACCA2A64D}"/>
              </a:ext>
            </a:extLst>
          </p:cNvPr>
          <p:cNvSpPr/>
          <p:nvPr/>
        </p:nvSpPr>
        <p:spPr>
          <a:xfrm>
            <a:off x="9508345" y="1241835"/>
            <a:ext cx="79432" cy="168559"/>
          </a:xfrm>
          <a:prstGeom prst="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defTabSz="457200"/>
            <a:endParaRPr lang="en-GB" sz="1950">
              <a:solidFill>
                <a:prstClr val="white"/>
              </a:solidFill>
              <a:latin typeface="Calibri" panose="020F0502020204030204"/>
            </a:endParaRPr>
          </a:p>
        </p:txBody>
      </p:sp>
      <p:sp>
        <p:nvSpPr>
          <p:cNvPr id="68" name="Rectangle 67">
            <a:extLst>
              <a:ext uri="{FF2B5EF4-FFF2-40B4-BE49-F238E27FC236}">
                <a16:creationId xmlns:a16="http://schemas.microsoft.com/office/drawing/2014/main" id="{A758F0BF-B552-45F8-A893-B06B338DAB07}"/>
              </a:ext>
            </a:extLst>
          </p:cNvPr>
          <p:cNvSpPr/>
          <p:nvPr/>
        </p:nvSpPr>
        <p:spPr>
          <a:xfrm>
            <a:off x="9632261" y="1226821"/>
            <a:ext cx="79432" cy="183573"/>
          </a:xfrm>
          <a:prstGeom prst="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defTabSz="457200"/>
            <a:endParaRPr lang="en-GB" sz="1950">
              <a:solidFill>
                <a:prstClr val="white"/>
              </a:solidFill>
              <a:latin typeface="Calibri" panose="020F0502020204030204"/>
            </a:endParaRPr>
          </a:p>
        </p:txBody>
      </p:sp>
      <p:sp>
        <p:nvSpPr>
          <p:cNvPr id="69" name="Rectangle 68">
            <a:extLst>
              <a:ext uri="{FF2B5EF4-FFF2-40B4-BE49-F238E27FC236}">
                <a16:creationId xmlns:a16="http://schemas.microsoft.com/office/drawing/2014/main" id="{DC5120D9-F129-4DC7-B1E9-1A518C25057B}"/>
              </a:ext>
            </a:extLst>
          </p:cNvPr>
          <p:cNvSpPr/>
          <p:nvPr/>
        </p:nvSpPr>
        <p:spPr>
          <a:xfrm>
            <a:off x="9756177" y="1205865"/>
            <a:ext cx="79432" cy="204528"/>
          </a:xfrm>
          <a:prstGeom prst="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defTabSz="457200"/>
            <a:endParaRPr lang="en-GB" sz="1950">
              <a:solidFill>
                <a:prstClr val="white"/>
              </a:solidFill>
              <a:latin typeface="Calibri" panose="020F0502020204030204"/>
            </a:endParaRPr>
          </a:p>
        </p:txBody>
      </p:sp>
      <p:sp>
        <p:nvSpPr>
          <p:cNvPr id="70" name="Rectangle 69">
            <a:extLst>
              <a:ext uri="{FF2B5EF4-FFF2-40B4-BE49-F238E27FC236}">
                <a16:creationId xmlns:a16="http://schemas.microsoft.com/office/drawing/2014/main" id="{6771EEC2-65C0-4AE8-838E-31780C06A574}"/>
              </a:ext>
            </a:extLst>
          </p:cNvPr>
          <p:cNvSpPr/>
          <p:nvPr/>
        </p:nvSpPr>
        <p:spPr>
          <a:xfrm>
            <a:off x="9880093" y="1183005"/>
            <a:ext cx="79432" cy="227388"/>
          </a:xfrm>
          <a:prstGeom prst="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defTabSz="457200"/>
            <a:endParaRPr lang="en-GB" sz="1950">
              <a:solidFill>
                <a:prstClr val="white"/>
              </a:solidFill>
              <a:latin typeface="Calibri" panose="020F0502020204030204"/>
            </a:endParaRPr>
          </a:p>
        </p:txBody>
      </p:sp>
      <p:sp>
        <p:nvSpPr>
          <p:cNvPr id="71" name="Rectangle 70">
            <a:extLst>
              <a:ext uri="{FF2B5EF4-FFF2-40B4-BE49-F238E27FC236}">
                <a16:creationId xmlns:a16="http://schemas.microsoft.com/office/drawing/2014/main" id="{98620F5F-5262-4C55-BE65-2E80F61D787F}"/>
              </a:ext>
            </a:extLst>
          </p:cNvPr>
          <p:cNvSpPr/>
          <p:nvPr/>
        </p:nvSpPr>
        <p:spPr>
          <a:xfrm>
            <a:off x="10004009" y="1156335"/>
            <a:ext cx="79432" cy="254058"/>
          </a:xfrm>
          <a:prstGeom prst="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defTabSz="457200"/>
            <a:endParaRPr lang="en-GB" sz="1950">
              <a:solidFill>
                <a:prstClr val="white"/>
              </a:solidFill>
              <a:latin typeface="Calibri" panose="020F0502020204030204"/>
            </a:endParaRPr>
          </a:p>
        </p:txBody>
      </p:sp>
      <p:sp>
        <p:nvSpPr>
          <p:cNvPr id="72" name="Rectangle 71">
            <a:extLst>
              <a:ext uri="{FF2B5EF4-FFF2-40B4-BE49-F238E27FC236}">
                <a16:creationId xmlns:a16="http://schemas.microsoft.com/office/drawing/2014/main" id="{D2343616-D686-4A33-9441-2FE026D6A367}"/>
              </a:ext>
            </a:extLst>
          </p:cNvPr>
          <p:cNvSpPr/>
          <p:nvPr/>
        </p:nvSpPr>
        <p:spPr>
          <a:xfrm>
            <a:off x="10127925" y="1129665"/>
            <a:ext cx="79432" cy="280728"/>
          </a:xfrm>
          <a:prstGeom prst="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defTabSz="457200"/>
            <a:endParaRPr lang="en-GB" sz="1950">
              <a:solidFill>
                <a:prstClr val="white"/>
              </a:solidFill>
              <a:latin typeface="Calibri" panose="020F0502020204030204"/>
            </a:endParaRPr>
          </a:p>
        </p:txBody>
      </p:sp>
      <p:sp>
        <p:nvSpPr>
          <p:cNvPr id="77" name="Rectangle 76">
            <a:extLst>
              <a:ext uri="{FF2B5EF4-FFF2-40B4-BE49-F238E27FC236}">
                <a16:creationId xmlns:a16="http://schemas.microsoft.com/office/drawing/2014/main" id="{4B80F0D8-D9F5-4A26-AC2F-341517E226A8}"/>
              </a:ext>
            </a:extLst>
          </p:cNvPr>
          <p:cNvSpPr/>
          <p:nvPr/>
        </p:nvSpPr>
        <p:spPr>
          <a:xfrm>
            <a:off x="10251841" y="1019175"/>
            <a:ext cx="79432" cy="391218"/>
          </a:xfrm>
          <a:prstGeom prst="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defTabSz="457200"/>
            <a:endParaRPr lang="en-GB" sz="1950">
              <a:solidFill>
                <a:prstClr val="white"/>
              </a:solidFill>
              <a:latin typeface="Calibri" panose="020F0502020204030204"/>
            </a:endParaRPr>
          </a:p>
        </p:txBody>
      </p:sp>
      <p:sp>
        <p:nvSpPr>
          <p:cNvPr id="78" name="Rectangle 77">
            <a:extLst>
              <a:ext uri="{FF2B5EF4-FFF2-40B4-BE49-F238E27FC236}">
                <a16:creationId xmlns:a16="http://schemas.microsoft.com/office/drawing/2014/main" id="{50A960B4-3B11-48D9-B340-A21AEF1A6B5C}"/>
              </a:ext>
            </a:extLst>
          </p:cNvPr>
          <p:cNvSpPr/>
          <p:nvPr/>
        </p:nvSpPr>
        <p:spPr>
          <a:xfrm>
            <a:off x="10375757" y="681991"/>
            <a:ext cx="79432" cy="728403"/>
          </a:xfrm>
          <a:prstGeom prst="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defTabSz="457200"/>
            <a:endParaRPr lang="en-GB" sz="1950">
              <a:solidFill>
                <a:prstClr val="white"/>
              </a:solidFill>
              <a:latin typeface="Calibri" panose="020F0502020204030204"/>
            </a:endParaRPr>
          </a:p>
        </p:txBody>
      </p:sp>
      <p:sp>
        <p:nvSpPr>
          <p:cNvPr id="79" name="Rectangle 78">
            <a:extLst>
              <a:ext uri="{FF2B5EF4-FFF2-40B4-BE49-F238E27FC236}">
                <a16:creationId xmlns:a16="http://schemas.microsoft.com/office/drawing/2014/main" id="{3F9F9797-F829-4953-A473-EC6683689B61}"/>
              </a:ext>
            </a:extLst>
          </p:cNvPr>
          <p:cNvSpPr/>
          <p:nvPr/>
        </p:nvSpPr>
        <p:spPr>
          <a:xfrm>
            <a:off x="10499669" y="501015"/>
            <a:ext cx="79432" cy="909378"/>
          </a:xfrm>
          <a:prstGeom prst="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defTabSz="457200"/>
            <a:endParaRPr lang="en-GB" sz="1950">
              <a:solidFill>
                <a:prstClr val="white"/>
              </a:solidFill>
              <a:latin typeface="Calibri" panose="020F0502020204030204"/>
            </a:endParaRPr>
          </a:p>
        </p:txBody>
      </p:sp>
      <p:sp>
        <p:nvSpPr>
          <p:cNvPr id="80" name="TextBox 79">
            <a:extLst>
              <a:ext uri="{FF2B5EF4-FFF2-40B4-BE49-F238E27FC236}">
                <a16:creationId xmlns:a16="http://schemas.microsoft.com/office/drawing/2014/main" id="{2C67575D-1700-48A4-89C3-21187736A5C7}"/>
              </a:ext>
            </a:extLst>
          </p:cNvPr>
          <p:cNvSpPr txBox="1"/>
          <p:nvPr/>
        </p:nvSpPr>
        <p:spPr>
          <a:xfrm>
            <a:off x="4507107" y="4002399"/>
            <a:ext cx="3158300" cy="584775"/>
          </a:xfrm>
          <a:prstGeom prst="rect">
            <a:avLst/>
          </a:prstGeom>
          <a:noFill/>
        </p:spPr>
        <p:txBody>
          <a:bodyPr wrap="none" rtlCol="0">
            <a:spAutoFit/>
          </a:bodyPr>
          <a:lstStyle/>
          <a:p>
            <a:pPr algn="ctr" defTabSz="457200"/>
            <a:r>
              <a:rPr lang="en-GB" sz="1600" dirty="0">
                <a:solidFill>
                  <a:prstClr val="black"/>
                </a:solidFill>
                <a:latin typeface="Calibri" panose="020F0502020204030204"/>
              </a:rPr>
              <a:t>For each customer, a shop recorded</a:t>
            </a:r>
          </a:p>
          <a:p>
            <a:pPr algn="ctr" defTabSz="457200"/>
            <a:r>
              <a:rPr lang="en-GB" sz="1600" dirty="0">
                <a:solidFill>
                  <a:prstClr val="black"/>
                </a:solidFill>
                <a:latin typeface="Calibri" panose="020F0502020204030204"/>
              </a:rPr>
              <a:t>spending &amp; products bought.</a:t>
            </a:r>
          </a:p>
        </p:txBody>
      </p:sp>
      <p:sp>
        <p:nvSpPr>
          <p:cNvPr id="81" name="TextBox 80">
            <a:extLst>
              <a:ext uri="{FF2B5EF4-FFF2-40B4-BE49-F238E27FC236}">
                <a16:creationId xmlns:a16="http://schemas.microsoft.com/office/drawing/2014/main" id="{7C9F0239-8072-40C9-B7B9-FC6E4061DF01}"/>
              </a:ext>
            </a:extLst>
          </p:cNvPr>
          <p:cNvSpPr txBox="1"/>
          <p:nvPr/>
        </p:nvSpPr>
        <p:spPr>
          <a:xfrm>
            <a:off x="5940726" y="6419117"/>
            <a:ext cx="839974" cy="338554"/>
          </a:xfrm>
          <a:prstGeom prst="rect">
            <a:avLst/>
          </a:prstGeom>
          <a:noFill/>
        </p:spPr>
        <p:txBody>
          <a:bodyPr wrap="none" rtlCol="0">
            <a:spAutoFit/>
          </a:bodyPr>
          <a:lstStyle/>
          <a:p>
            <a:pPr algn="ctr" defTabSz="457200"/>
            <a:r>
              <a:rPr lang="en-GB" sz="1600" dirty="0">
                <a:solidFill>
                  <a:prstClr val="black"/>
                </a:solidFill>
                <a:latin typeface="Calibri" panose="020F0502020204030204"/>
              </a:rPr>
              <a:t>Student</a:t>
            </a:r>
          </a:p>
        </p:txBody>
      </p:sp>
      <p:cxnSp>
        <p:nvCxnSpPr>
          <p:cNvPr id="82" name="Straight Arrow Connector 81">
            <a:extLst>
              <a:ext uri="{FF2B5EF4-FFF2-40B4-BE49-F238E27FC236}">
                <a16:creationId xmlns:a16="http://schemas.microsoft.com/office/drawing/2014/main" id="{B9F80FF3-EB88-47A4-BD56-76DCCD53E1D5}"/>
              </a:ext>
            </a:extLst>
          </p:cNvPr>
          <p:cNvCxnSpPr>
            <a:cxnSpLocks/>
          </p:cNvCxnSpPr>
          <p:nvPr/>
        </p:nvCxnSpPr>
        <p:spPr>
          <a:xfrm flipV="1">
            <a:off x="5411566" y="5375322"/>
            <a:ext cx="0" cy="1012765"/>
          </a:xfrm>
          <a:prstGeom prst="straightConnector1">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F41BA307-A7A9-4F96-AFAC-B277CD14AF6E}"/>
              </a:ext>
            </a:extLst>
          </p:cNvPr>
          <p:cNvCxnSpPr>
            <a:cxnSpLocks/>
          </p:cNvCxnSpPr>
          <p:nvPr/>
        </p:nvCxnSpPr>
        <p:spPr>
          <a:xfrm flipV="1">
            <a:off x="5402274" y="6388088"/>
            <a:ext cx="2041236" cy="1"/>
          </a:xfrm>
          <a:prstGeom prst="straightConnector1">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84" name="TextBox 83">
            <a:extLst>
              <a:ext uri="{FF2B5EF4-FFF2-40B4-BE49-F238E27FC236}">
                <a16:creationId xmlns:a16="http://schemas.microsoft.com/office/drawing/2014/main" id="{1990F66A-2612-4AEE-BC39-8C8764253B9B}"/>
              </a:ext>
            </a:extLst>
          </p:cNvPr>
          <p:cNvSpPr txBox="1"/>
          <p:nvPr/>
        </p:nvSpPr>
        <p:spPr>
          <a:xfrm>
            <a:off x="4696235" y="5589033"/>
            <a:ext cx="630685" cy="584775"/>
          </a:xfrm>
          <a:prstGeom prst="rect">
            <a:avLst/>
          </a:prstGeom>
          <a:noFill/>
        </p:spPr>
        <p:txBody>
          <a:bodyPr wrap="none" rtlCol="0">
            <a:spAutoFit/>
          </a:bodyPr>
          <a:lstStyle/>
          <a:p>
            <a:pPr algn="ctr" defTabSz="457200"/>
            <a:r>
              <a:rPr lang="en-GB" sz="1600" dirty="0">
                <a:solidFill>
                  <a:prstClr val="black"/>
                </a:solidFill>
                <a:latin typeface="Calibri" panose="020F0502020204030204"/>
              </a:rPr>
              <a:t>Test </a:t>
            </a:r>
          </a:p>
          <a:p>
            <a:pPr algn="ctr" defTabSz="457200"/>
            <a:r>
              <a:rPr lang="en-GB" sz="1600" dirty="0">
                <a:solidFill>
                  <a:prstClr val="black"/>
                </a:solidFill>
                <a:latin typeface="Calibri" panose="020F0502020204030204"/>
              </a:rPr>
              <a:t>score</a:t>
            </a:r>
          </a:p>
        </p:txBody>
      </p:sp>
      <p:cxnSp>
        <p:nvCxnSpPr>
          <p:cNvPr id="93" name="Straight Arrow Connector 92">
            <a:extLst>
              <a:ext uri="{FF2B5EF4-FFF2-40B4-BE49-F238E27FC236}">
                <a16:creationId xmlns:a16="http://schemas.microsoft.com/office/drawing/2014/main" id="{9FD1FA49-22A8-4858-8540-163AC68074CF}"/>
              </a:ext>
            </a:extLst>
          </p:cNvPr>
          <p:cNvCxnSpPr>
            <a:cxnSpLocks/>
          </p:cNvCxnSpPr>
          <p:nvPr/>
        </p:nvCxnSpPr>
        <p:spPr>
          <a:xfrm flipV="1">
            <a:off x="5628736" y="6214111"/>
            <a:ext cx="0" cy="173977"/>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94" name="Straight Arrow Connector 93">
            <a:extLst>
              <a:ext uri="{FF2B5EF4-FFF2-40B4-BE49-F238E27FC236}">
                <a16:creationId xmlns:a16="http://schemas.microsoft.com/office/drawing/2014/main" id="{9C6B07B3-C7F5-4FA8-9A3A-5BD8F413E252}"/>
              </a:ext>
            </a:extLst>
          </p:cNvPr>
          <p:cNvCxnSpPr>
            <a:cxnSpLocks/>
          </p:cNvCxnSpPr>
          <p:nvPr/>
        </p:nvCxnSpPr>
        <p:spPr>
          <a:xfrm flipV="1">
            <a:off x="5747662" y="5791200"/>
            <a:ext cx="0" cy="596888"/>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95" name="Straight Arrow Connector 94">
            <a:extLst>
              <a:ext uri="{FF2B5EF4-FFF2-40B4-BE49-F238E27FC236}">
                <a16:creationId xmlns:a16="http://schemas.microsoft.com/office/drawing/2014/main" id="{61FEA788-2BE6-443B-9E39-956041BA9314}"/>
              </a:ext>
            </a:extLst>
          </p:cNvPr>
          <p:cNvCxnSpPr>
            <a:cxnSpLocks/>
          </p:cNvCxnSpPr>
          <p:nvPr/>
        </p:nvCxnSpPr>
        <p:spPr>
          <a:xfrm flipV="1">
            <a:off x="5866588" y="5740400"/>
            <a:ext cx="0" cy="647688"/>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9F902FEA-E4FC-48FB-B401-60CA21DDE525}"/>
              </a:ext>
            </a:extLst>
          </p:cNvPr>
          <p:cNvCxnSpPr>
            <a:cxnSpLocks/>
          </p:cNvCxnSpPr>
          <p:nvPr/>
        </p:nvCxnSpPr>
        <p:spPr>
          <a:xfrm flipV="1">
            <a:off x="6104440" y="5803900"/>
            <a:ext cx="0" cy="584188"/>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97" name="Straight Arrow Connector 96">
            <a:extLst>
              <a:ext uri="{FF2B5EF4-FFF2-40B4-BE49-F238E27FC236}">
                <a16:creationId xmlns:a16="http://schemas.microsoft.com/office/drawing/2014/main" id="{E41DA790-1743-4477-8550-95C43A883C95}"/>
              </a:ext>
            </a:extLst>
          </p:cNvPr>
          <p:cNvCxnSpPr>
            <a:cxnSpLocks/>
          </p:cNvCxnSpPr>
          <p:nvPr/>
        </p:nvCxnSpPr>
        <p:spPr>
          <a:xfrm flipV="1">
            <a:off x="6342292" y="6337300"/>
            <a:ext cx="0" cy="50788"/>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98" name="Straight Arrow Connector 97">
            <a:extLst>
              <a:ext uri="{FF2B5EF4-FFF2-40B4-BE49-F238E27FC236}">
                <a16:creationId xmlns:a16="http://schemas.microsoft.com/office/drawing/2014/main" id="{C2F2CAAB-C07D-43F1-9C1D-AE62D52F89FA}"/>
              </a:ext>
            </a:extLst>
          </p:cNvPr>
          <p:cNvCxnSpPr>
            <a:cxnSpLocks/>
          </p:cNvCxnSpPr>
          <p:nvPr/>
        </p:nvCxnSpPr>
        <p:spPr>
          <a:xfrm flipV="1">
            <a:off x="6580144" y="5694681"/>
            <a:ext cx="0" cy="693407"/>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A60FB3C7-1348-4609-9530-C8C6547F77DA}"/>
              </a:ext>
            </a:extLst>
          </p:cNvPr>
          <p:cNvCxnSpPr>
            <a:cxnSpLocks/>
          </p:cNvCxnSpPr>
          <p:nvPr/>
        </p:nvCxnSpPr>
        <p:spPr>
          <a:xfrm flipV="1">
            <a:off x="6817996" y="5781040"/>
            <a:ext cx="0" cy="607048"/>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843AE01C-6ECD-4ED0-BF8B-9B35341BA5EA}"/>
              </a:ext>
            </a:extLst>
          </p:cNvPr>
          <p:cNvCxnSpPr>
            <a:cxnSpLocks/>
          </p:cNvCxnSpPr>
          <p:nvPr/>
        </p:nvCxnSpPr>
        <p:spPr>
          <a:xfrm flipV="1">
            <a:off x="6936922" y="5763260"/>
            <a:ext cx="0" cy="624828"/>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01" name="Straight Arrow Connector 100">
            <a:extLst>
              <a:ext uri="{FF2B5EF4-FFF2-40B4-BE49-F238E27FC236}">
                <a16:creationId xmlns:a16="http://schemas.microsoft.com/office/drawing/2014/main" id="{C0DA7D9E-96D3-47D3-AC78-B152B72984E0}"/>
              </a:ext>
            </a:extLst>
          </p:cNvPr>
          <p:cNvCxnSpPr>
            <a:cxnSpLocks/>
          </p:cNvCxnSpPr>
          <p:nvPr/>
        </p:nvCxnSpPr>
        <p:spPr>
          <a:xfrm flipV="1">
            <a:off x="7055848" y="5760720"/>
            <a:ext cx="0" cy="627368"/>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02" name="Straight Arrow Connector 101">
            <a:extLst>
              <a:ext uri="{FF2B5EF4-FFF2-40B4-BE49-F238E27FC236}">
                <a16:creationId xmlns:a16="http://schemas.microsoft.com/office/drawing/2014/main" id="{BB10D821-FB0B-49E9-ADE5-51FC8DF0CDF9}"/>
              </a:ext>
            </a:extLst>
          </p:cNvPr>
          <p:cNvCxnSpPr>
            <a:cxnSpLocks/>
          </p:cNvCxnSpPr>
          <p:nvPr/>
        </p:nvCxnSpPr>
        <p:spPr>
          <a:xfrm flipV="1">
            <a:off x="7174774" y="5745480"/>
            <a:ext cx="0" cy="642608"/>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03" name="Straight Arrow Connector 102">
            <a:extLst>
              <a:ext uri="{FF2B5EF4-FFF2-40B4-BE49-F238E27FC236}">
                <a16:creationId xmlns:a16="http://schemas.microsoft.com/office/drawing/2014/main" id="{93716E1D-3CDC-4C18-8315-A94CC41E71D8}"/>
              </a:ext>
            </a:extLst>
          </p:cNvPr>
          <p:cNvCxnSpPr>
            <a:cxnSpLocks/>
          </p:cNvCxnSpPr>
          <p:nvPr/>
        </p:nvCxnSpPr>
        <p:spPr>
          <a:xfrm flipV="1">
            <a:off x="7293706" y="5796280"/>
            <a:ext cx="0" cy="591808"/>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04" name="Straight Arrow Connector 103">
            <a:extLst>
              <a:ext uri="{FF2B5EF4-FFF2-40B4-BE49-F238E27FC236}">
                <a16:creationId xmlns:a16="http://schemas.microsoft.com/office/drawing/2014/main" id="{FD4FAC2A-66B9-43FE-A077-2A1D4323E787}"/>
              </a:ext>
            </a:extLst>
          </p:cNvPr>
          <p:cNvCxnSpPr>
            <a:cxnSpLocks/>
          </p:cNvCxnSpPr>
          <p:nvPr/>
        </p:nvCxnSpPr>
        <p:spPr>
          <a:xfrm flipV="1">
            <a:off x="5985514" y="5679440"/>
            <a:ext cx="0" cy="708648"/>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05" name="Straight Arrow Connector 104">
            <a:extLst>
              <a:ext uri="{FF2B5EF4-FFF2-40B4-BE49-F238E27FC236}">
                <a16:creationId xmlns:a16="http://schemas.microsoft.com/office/drawing/2014/main" id="{8A35B75D-8447-4404-85FF-C48465ACD54C}"/>
              </a:ext>
            </a:extLst>
          </p:cNvPr>
          <p:cNvCxnSpPr>
            <a:cxnSpLocks/>
          </p:cNvCxnSpPr>
          <p:nvPr/>
        </p:nvCxnSpPr>
        <p:spPr>
          <a:xfrm flipV="1">
            <a:off x="6223366" y="5768340"/>
            <a:ext cx="0" cy="619748"/>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06" name="Straight Arrow Connector 105">
            <a:extLst>
              <a:ext uri="{FF2B5EF4-FFF2-40B4-BE49-F238E27FC236}">
                <a16:creationId xmlns:a16="http://schemas.microsoft.com/office/drawing/2014/main" id="{3787205C-528E-42AB-B8C7-9BFB0CF1A557}"/>
              </a:ext>
            </a:extLst>
          </p:cNvPr>
          <p:cNvCxnSpPr>
            <a:cxnSpLocks/>
          </p:cNvCxnSpPr>
          <p:nvPr/>
        </p:nvCxnSpPr>
        <p:spPr>
          <a:xfrm flipV="1">
            <a:off x="6461218" y="5783580"/>
            <a:ext cx="0" cy="604508"/>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07" name="Straight Arrow Connector 106">
            <a:extLst>
              <a:ext uri="{FF2B5EF4-FFF2-40B4-BE49-F238E27FC236}">
                <a16:creationId xmlns:a16="http://schemas.microsoft.com/office/drawing/2014/main" id="{93132A65-A96F-466B-BE82-2FDFF0438A1F}"/>
              </a:ext>
            </a:extLst>
          </p:cNvPr>
          <p:cNvCxnSpPr>
            <a:cxnSpLocks/>
          </p:cNvCxnSpPr>
          <p:nvPr/>
        </p:nvCxnSpPr>
        <p:spPr>
          <a:xfrm flipV="1">
            <a:off x="6699070" y="5786120"/>
            <a:ext cx="0" cy="601968"/>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20" name="TextBox 119">
            <a:extLst>
              <a:ext uri="{FF2B5EF4-FFF2-40B4-BE49-F238E27FC236}">
                <a16:creationId xmlns:a16="http://schemas.microsoft.com/office/drawing/2014/main" id="{D06409A9-AFC2-4110-9A6D-061896D4B78D}"/>
              </a:ext>
            </a:extLst>
          </p:cNvPr>
          <p:cNvSpPr txBox="1"/>
          <p:nvPr/>
        </p:nvSpPr>
        <p:spPr>
          <a:xfrm>
            <a:off x="1515172" y="5525085"/>
            <a:ext cx="2649635" cy="584775"/>
          </a:xfrm>
          <a:prstGeom prst="rect">
            <a:avLst/>
          </a:prstGeom>
          <a:noFill/>
        </p:spPr>
        <p:txBody>
          <a:bodyPr wrap="none" rtlCol="0">
            <a:spAutoFit/>
          </a:bodyPr>
          <a:lstStyle/>
          <a:p>
            <a:pPr algn="ctr" defTabSz="457200"/>
            <a:r>
              <a:rPr lang="en-GB" sz="1600" dirty="0">
                <a:solidFill>
                  <a:prstClr val="black"/>
                </a:solidFill>
                <a:latin typeface="Calibri" panose="020F0502020204030204"/>
              </a:rPr>
              <a:t>A scientist checked trees in a </a:t>
            </a:r>
          </a:p>
          <a:p>
            <a:pPr algn="ctr" defTabSz="457200"/>
            <a:r>
              <a:rPr lang="en-GB" sz="1600" dirty="0">
                <a:solidFill>
                  <a:prstClr val="black"/>
                </a:solidFill>
                <a:latin typeface="Calibri" panose="020F0502020204030204"/>
              </a:rPr>
              <a:t>forest to study their health.</a:t>
            </a:r>
          </a:p>
        </p:txBody>
      </p:sp>
      <p:sp>
        <p:nvSpPr>
          <p:cNvPr id="121" name="TextBox 120">
            <a:extLst>
              <a:ext uri="{FF2B5EF4-FFF2-40B4-BE49-F238E27FC236}">
                <a16:creationId xmlns:a16="http://schemas.microsoft.com/office/drawing/2014/main" id="{A0048FC6-B1DF-49C8-936F-4BD708BF7D4A}"/>
              </a:ext>
            </a:extLst>
          </p:cNvPr>
          <p:cNvSpPr txBox="1"/>
          <p:nvPr/>
        </p:nvSpPr>
        <p:spPr>
          <a:xfrm>
            <a:off x="7889240" y="5591389"/>
            <a:ext cx="2935227" cy="584775"/>
          </a:xfrm>
          <a:prstGeom prst="rect">
            <a:avLst/>
          </a:prstGeom>
          <a:noFill/>
        </p:spPr>
        <p:txBody>
          <a:bodyPr wrap="none" rtlCol="0">
            <a:spAutoFit/>
          </a:bodyPr>
          <a:lstStyle/>
          <a:p>
            <a:pPr algn="ctr" defTabSz="457200"/>
            <a:r>
              <a:rPr lang="en-GB" sz="1600" dirty="0">
                <a:solidFill>
                  <a:prstClr val="black"/>
                </a:solidFill>
                <a:latin typeface="Calibri" panose="020F0502020204030204"/>
              </a:rPr>
              <a:t>Students were asked about their </a:t>
            </a:r>
          </a:p>
          <a:p>
            <a:pPr algn="ctr" defTabSz="457200"/>
            <a:r>
              <a:rPr lang="en-GB" sz="1600" dirty="0">
                <a:solidFill>
                  <a:prstClr val="black"/>
                </a:solidFill>
                <a:latin typeface="Calibri" panose="020F0502020204030204"/>
              </a:rPr>
              <a:t>travel to school.</a:t>
            </a:r>
          </a:p>
        </p:txBody>
      </p:sp>
      <p:sp>
        <p:nvSpPr>
          <p:cNvPr id="122" name="TextBox 121">
            <a:extLst>
              <a:ext uri="{FF2B5EF4-FFF2-40B4-BE49-F238E27FC236}">
                <a16:creationId xmlns:a16="http://schemas.microsoft.com/office/drawing/2014/main" id="{AF8C7900-B252-4D6A-AF37-E9C227E1919E}"/>
              </a:ext>
            </a:extLst>
          </p:cNvPr>
          <p:cNvSpPr txBox="1"/>
          <p:nvPr/>
        </p:nvSpPr>
        <p:spPr>
          <a:xfrm>
            <a:off x="7826450" y="4081778"/>
            <a:ext cx="3173241" cy="338554"/>
          </a:xfrm>
          <a:prstGeom prst="rect">
            <a:avLst/>
          </a:prstGeom>
          <a:noFill/>
        </p:spPr>
        <p:txBody>
          <a:bodyPr wrap="none" rtlCol="0">
            <a:spAutoFit/>
          </a:bodyPr>
          <a:lstStyle/>
          <a:p>
            <a:pPr algn="ctr" defTabSz="457200"/>
            <a:r>
              <a:rPr lang="en-GB" sz="1600" dirty="0">
                <a:solidFill>
                  <a:prstClr val="black"/>
                </a:solidFill>
                <a:latin typeface="Calibri" panose="020F0502020204030204"/>
              </a:rPr>
              <a:t>5 people compared their shoe sizes.</a:t>
            </a:r>
          </a:p>
        </p:txBody>
      </p:sp>
      <p:sp>
        <p:nvSpPr>
          <p:cNvPr id="149" name="TextBox 148">
            <a:extLst>
              <a:ext uri="{FF2B5EF4-FFF2-40B4-BE49-F238E27FC236}">
                <a16:creationId xmlns:a16="http://schemas.microsoft.com/office/drawing/2014/main" id="{0347717E-AEA5-440A-BA11-EBBDA07C5AEA}"/>
              </a:ext>
            </a:extLst>
          </p:cNvPr>
          <p:cNvSpPr txBox="1"/>
          <p:nvPr/>
        </p:nvSpPr>
        <p:spPr>
          <a:xfrm>
            <a:off x="9046526" y="3001677"/>
            <a:ext cx="1507336" cy="338554"/>
          </a:xfrm>
          <a:prstGeom prst="rect">
            <a:avLst/>
          </a:prstGeom>
          <a:noFill/>
        </p:spPr>
        <p:txBody>
          <a:bodyPr wrap="none" rtlCol="0">
            <a:spAutoFit/>
          </a:bodyPr>
          <a:lstStyle/>
          <a:p>
            <a:pPr defTabSz="457200"/>
            <a:r>
              <a:rPr lang="en-GB" sz="1600" dirty="0">
                <a:solidFill>
                  <a:prstClr val="black"/>
                </a:solidFill>
                <a:latin typeface="Calibri" panose="020F0502020204030204"/>
              </a:rPr>
              <a:t>Favourite Foods</a:t>
            </a:r>
          </a:p>
        </p:txBody>
      </p:sp>
      <p:cxnSp>
        <p:nvCxnSpPr>
          <p:cNvPr id="150" name="Straight Arrow Connector 149">
            <a:extLst>
              <a:ext uri="{FF2B5EF4-FFF2-40B4-BE49-F238E27FC236}">
                <a16:creationId xmlns:a16="http://schemas.microsoft.com/office/drawing/2014/main" id="{273CE685-718E-4FB4-B050-2069942423EF}"/>
              </a:ext>
            </a:extLst>
          </p:cNvPr>
          <p:cNvCxnSpPr>
            <a:cxnSpLocks/>
          </p:cNvCxnSpPr>
          <p:nvPr/>
        </p:nvCxnSpPr>
        <p:spPr>
          <a:xfrm flipV="1">
            <a:off x="8756126" y="2169853"/>
            <a:ext cx="0" cy="800794"/>
          </a:xfrm>
          <a:prstGeom prst="straightConnector1">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51" name="Straight Arrow Connector 150">
            <a:extLst>
              <a:ext uri="{FF2B5EF4-FFF2-40B4-BE49-F238E27FC236}">
                <a16:creationId xmlns:a16="http://schemas.microsoft.com/office/drawing/2014/main" id="{2098B21A-7E0D-446E-AE7C-5941503F68ED}"/>
              </a:ext>
            </a:extLst>
          </p:cNvPr>
          <p:cNvCxnSpPr>
            <a:cxnSpLocks/>
          </p:cNvCxnSpPr>
          <p:nvPr/>
        </p:nvCxnSpPr>
        <p:spPr>
          <a:xfrm flipV="1">
            <a:off x="8746834" y="2970648"/>
            <a:ext cx="2041236" cy="1"/>
          </a:xfrm>
          <a:prstGeom prst="straightConnector1">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52" name="TextBox 151">
            <a:extLst>
              <a:ext uri="{FF2B5EF4-FFF2-40B4-BE49-F238E27FC236}">
                <a16:creationId xmlns:a16="http://schemas.microsoft.com/office/drawing/2014/main" id="{7F4BF6CB-6460-4F6C-B0B4-B633BB94FDAB}"/>
              </a:ext>
            </a:extLst>
          </p:cNvPr>
          <p:cNvSpPr txBox="1"/>
          <p:nvPr/>
        </p:nvSpPr>
        <p:spPr>
          <a:xfrm>
            <a:off x="7809913" y="2171593"/>
            <a:ext cx="978152" cy="584775"/>
          </a:xfrm>
          <a:prstGeom prst="rect">
            <a:avLst/>
          </a:prstGeom>
          <a:noFill/>
        </p:spPr>
        <p:txBody>
          <a:bodyPr wrap="none" rtlCol="0">
            <a:spAutoFit/>
          </a:bodyPr>
          <a:lstStyle/>
          <a:p>
            <a:pPr algn="ctr" defTabSz="457200"/>
            <a:r>
              <a:rPr lang="en-GB" sz="1600" dirty="0">
                <a:solidFill>
                  <a:prstClr val="black"/>
                </a:solidFill>
                <a:latin typeface="Calibri" panose="020F0502020204030204"/>
              </a:rPr>
              <a:t>No.</a:t>
            </a:r>
          </a:p>
          <a:p>
            <a:pPr algn="ctr" defTabSz="457200"/>
            <a:r>
              <a:rPr lang="en-GB" sz="1600" dirty="0">
                <a:solidFill>
                  <a:prstClr val="black"/>
                </a:solidFill>
                <a:latin typeface="Calibri" panose="020F0502020204030204"/>
              </a:rPr>
              <a:t>of people</a:t>
            </a:r>
          </a:p>
        </p:txBody>
      </p:sp>
      <p:sp>
        <p:nvSpPr>
          <p:cNvPr id="153" name="Rectangle 152">
            <a:extLst>
              <a:ext uri="{FF2B5EF4-FFF2-40B4-BE49-F238E27FC236}">
                <a16:creationId xmlns:a16="http://schemas.microsoft.com/office/drawing/2014/main" id="{85FD19EB-4041-4F9E-BB46-A49CE851B42B}"/>
              </a:ext>
            </a:extLst>
          </p:cNvPr>
          <p:cNvSpPr/>
          <p:nvPr/>
        </p:nvSpPr>
        <p:spPr>
          <a:xfrm>
            <a:off x="8857212" y="2249864"/>
            <a:ext cx="239451" cy="720782"/>
          </a:xfrm>
          <a:prstGeom prst="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defTabSz="457200"/>
            <a:endParaRPr lang="en-GB" sz="1950">
              <a:solidFill>
                <a:prstClr val="white"/>
              </a:solidFill>
              <a:latin typeface="Calibri" panose="020F0502020204030204"/>
            </a:endParaRPr>
          </a:p>
        </p:txBody>
      </p:sp>
      <p:sp>
        <p:nvSpPr>
          <p:cNvPr id="154" name="Rectangle 153">
            <a:extLst>
              <a:ext uri="{FF2B5EF4-FFF2-40B4-BE49-F238E27FC236}">
                <a16:creationId xmlns:a16="http://schemas.microsoft.com/office/drawing/2014/main" id="{B631DB05-AA33-49CB-999C-B17798D740EF}"/>
              </a:ext>
            </a:extLst>
          </p:cNvPr>
          <p:cNvSpPr/>
          <p:nvPr/>
        </p:nvSpPr>
        <p:spPr>
          <a:xfrm>
            <a:off x="10040852" y="2249864"/>
            <a:ext cx="239451" cy="720782"/>
          </a:xfrm>
          <a:prstGeom prst="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defTabSz="457200"/>
            <a:endParaRPr lang="en-GB" sz="1950">
              <a:solidFill>
                <a:prstClr val="white"/>
              </a:solidFill>
              <a:latin typeface="Calibri" panose="020F0502020204030204"/>
            </a:endParaRPr>
          </a:p>
        </p:txBody>
      </p:sp>
      <p:sp>
        <p:nvSpPr>
          <p:cNvPr id="155" name="Rectangle 154">
            <a:extLst>
              <a:ext uri="{FF2B5EF4-FFF2-40B4-BE49-F238E27FC236}">
                <a16:creationId xmlns:a16="http://schemas.microsoft.com/office/drawing/2014/main" id="{FFB64D9B-8220-4BCE-8369-80DCDDB226D4}"/>
              </a:ext>
            </a:extLst>
          </p:cNvPr>
          <p:cNvSpPr/>
          <p:nvPr/>
        </p:nvSpPr>
        <p:spPr>
          <a:xfrm>
            <a:off x="9255992" y="2505133"/>
            <a:ext cx="239451" cy="465513"/>
          </a:xfrm>
          <a:prstGeom prst="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defTabSz="457200"/>
            <a:endParaRPr lang="en-GB" sz="1950">
              <a:solidFill>
                <a:prstClr val="white"/>
              </a:solidFill>
              <a:latin typeface="Calibri" panose="020F0502020204030204"/>
            </a:endParaRPr>
          </a:p>
        </p:txBody>
      </p:sp>
      <p:sp>
        <p:nvSpPr>
          <p:cNvPr id="156" name="Rectangle 155">
            <a:extLst>
              <a:ext uri="{FF2B5EF4-FFF2-40B4-BE49-F238E27FC236}">
                <a16:creationId xmlns:a16="http://schemas.microsoft.com/office/drawing/2014/main" id="{D5018807-3A0C-4071-81E2-BA074F5442FF}"/>
              </a:ext>
            </a:extLst>
          </p:cNvPr>
          <p:cNvSpPr/>
          <p:nvPr/>
        </p:nvSpPr>
        <p:spPr>
          <a:xfrm>
            <a:off x="9642072" y="2644833"/>
            <a:ext cx="239451" cy="325812"/>
          </a:xfrm>
          <a:prstGeom prst="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defTabSz="457200"/>
            <a:endParaRPr lang="en-GB" sz="1950">
              <a:solidFill>
                <a:prstClr val="white"/>
              </a:solidFill>
              <a:latin typeface="Calibri" panose="020F0502020204030204"/>
            </a:endParaRPr>
          </a:p>
        </p:txBody>
      </p:sp>
      <p:sp>
        <p:nvSpPr>
          <p:cNvPr id="157" name="Rectangle 156">
            <a:extLst>
              <a:ext uri="{FF2B5EF4-FFF2-40B4-BE49-F238E27FC236}">
                <a16:creationId xmlns:a16="http://schemas.microsoft.com/office/drawing/2014/main" id="{B3222571-2C80-4AF8-AD19-93526032FFDD}"/>
              </a:ext>
            </a:extLst>
          </p:cNvPr>
          <p:cNvSpPr/>
          <p:nvPr/>
        </p:nvSpPr>
        <p:spPr>
          <a:xfrm>
            <a:off x="10432012" y="2550853"/>
            <a:ext cx="239451" cy="419792"/>
          </a:xfrm>
          <a:prstGeom prst="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defTabSz="457200"/>
            <a:endParaRPr lang="en-GB" sz="1950">
              <a:solidFill>
                <a:prstClr val="white"/>
              </a:solidFill>
              <a:latin typeface="Calibri" panose="020F0502020204030204"/>
            </a:endParaRPr>
          </a:p>
        </p:txBody>
      </p:sp>
    </p:spTree>
    <p:extLst>
      <p:ext uri="{BB962C8B-B14F-4D97-AF65-F5344CB8AC3E}">
        <p14:creationId xmlns:p14="http://schemas.microsoft.com/office/powerpoint/2010/main" val="1145857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64F7C4C8-A5F5-45FC-B6DA-274E20F7A33E}"/>
              </a:ext>
            </a:extLst>
          </p:cNvPr>
          <p:cNvSpPr txBox="1"/>
          <p:nvPr/>
        </p:nvSpPr>
        <p:spPr>
          <a:xfrm>
            <a:off x="432095" y="276321"/>
            <a:ext cx="7736206" cy="830997"/>
          </a:xfrm>
          <a:prstGeom prst="rect">
            <a:avLst/>
          </a:prstGeom>
          <a:noFill/>
        </p:spPr>
        <p:txBody>
          <a:bodyPr wrap="square" rtlCol="0">
            <a:spAutoFit/>
          </a:bodyPr>
          <a:lstStyle/>
          <a:p>
            <a:r>
              <a:rPr lang="en-GB" sz="2400" dirty="0"/>
              <a:t>Here are the ages of 11 people at a birthday party.</a:t>
            </a:r>
          </a:p>
          <a:p>
            <a:endParaRPr lang="en-US" sz="2400" dirty="0"/>
          </a:p>
        </p:txBody>
      </p:sp>
      <p:sp>
        <p:nvSpPr>
          <p:cNvPr id="4" name="Rectangle 3">
            <a:extLst>
              <a:ext uri="{FF2B5EF4-FFF2-40B4-BE49-F238E27FC236}">
                <a16:creationId xmlns:a16="http://schemas.microsoft.com/office/drawing/2014/main" id="{EC4EA7AF-B201-4F96-B3DF-854ADBFE5F96}"/>
              </a:ext>
            </a:extLst>
          </p:cNvPr>
          <p:cNvSpPr/>
          <p:nvPr/>
        </p:nvSpPr>
        <p:spPr>
          <a:xfrm>
            <a:off x="824726" y="876485"/>
            <a:ext cx="6719854" cy="461665"/>
          </a:xfrm>
          <a:prstGeom prst="rect">
            <a:avLst/>
          </a:prstGeom>
        </p:spPr>
        <p:txBody>
          <a:bodyPr wrap="square">
            <a:spAutoFit/>
          </a:bodyPr>
          <a:lstStyle/>
          <a:p>
            <a:pPr lvl="0"/>
            <a:r>
              <a:rPr lang="en-GB" sz="2400" dirty="0">
                <a:solidFill>
                  <a:prstClr val="black"/>
                </a:solidFill>
              </a:rPr>
              <a:t>2      4      4      4      4      5      6      6      32      35      43</a:t>
            </a:r>
          </a:p>
        </p:txBody>
      </p:sp>
      <p:sp>
        <p:nvSpPr>
          <p:cNvPr id="9" name="Rectangle 8">
            <a:extLst>
              <a:ext uri="{FF2B5EF4-FFF2-40B4-BE49-F238E27FC236}">
                <a16:creationId xmlns:a16="http://schemas.microsoft.com/office/drawing/2014/main" id="{C39C62B9-BAE8-46B0-8B14-D97F7ED59E71}"/>
              </a:ext>
            </a:extLst>
          </p:cNvPr>
          <p:cNvSpPr/>
          <p:nvPr/>
        </p:nvSpPr>
        <p:spPr>
          <a:xfrm>
            <a:off x="432095" y="1461122"/>
            <a:ext cx="7523241" cy="461665"/>
          </a:xfrm>
          <a:prstGeom prst="rect">
            <a:avLst/>
          </a:prstGeom>
        </p:spPr>
        <p:txBody>
          <a:bodyPr wrap="square">
            <a:spAutoFit/>
          </a:bodyPr>
          <a:lstStyle/>
          <a:p>
            <a:pPr lvl="0"/>
            <a:r>
              <a:rPr lang="en-US" sz="2400" dirty="0">
                <a:solidFill>
                  <a:prstClr val="black"/>
                </a:solidFill>
              </a:rPr>
              <a:t>Mo works out the mean of the ages.</a:t>
            </a:r>
          </a:p>
        </p:txBody>
      </p:sp>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B10F2BC1-8B21-450D-BF35-FFF73A40A15A}"/>
                  </a:ext>
                </a:extLst>
              </p:cNvPr>
              <p:cNvSpPr/>
              <p:nvPr/>
            </p:nvSpPr>
            <p:spPr>
              <a:xfrm>
                <a:off x="6098271" y="1505828"/>
                <a:ext cx="3796962" cy="736805"/>
              </a:xfrm>
              <a:prstGeom prst="rect">
                <a:avLst/>
              </a:prstGeom>
            </p:spPr>
            <p:txBody>
              <a:bodyPr wrap="square">
                <a:spAutoFit/>
              </a:bodyPr>
              <a:lstStyle/>
              <a:p>
                <a:pPr lvl="0"/>
                <a:r>
                  <a:rPr lang="en-US" sz="2400" i="1" dirty="0">
                    <a:solidFill>
                      <a:srgbClr val="7030A0"/>
                    </a:solidFill>
                  </a:rPr>
                  <a:t>Mean </a:t>
                </a:r>
                <a14:m>
                  <m:oMath xmlns:m="http://schemas.openxmlformats.org/officeDocument/2006/math">
                    <m:r>
                      <a:rPr lang="en-US" sz="2400" i="1">
                        <a:solidFill>
                          <a:srgbClr val="7030A0"/>
                        </a:solidFill>
                        <a:latin typeface="Cambria Math" panose="02040503050406030204" pitchFamily="18" charset="0"/>
                      </a:rPr>
                      <m:t>=</m:t>
                    </m:r>
                    <m:f>
                      <m:fPr>
                        <m:ctrlPr>
                          <a:rPr lang="en-US" sz="2400" i="1">
                            <a:solidFill>
                              <a:srgbClr val="7030A0"/>
                            </a:solidFill>
                            <a:latin typeface="Cambria Math" panose="02040503050406030204" pitchFamily="18" charset="0"/>
                          </a:rPr>
                        </m:ctrlPr>
                      </m:fPr>
                      <m:num>
                        <m:r>
                          <m:rPr>
                            <m:nor/>
                          </m:rPr>
                          <a:rPr lang="en-US" sz="2400" i="0">
                            <a:solidFill>
                              <a:srgbClr val="7030A0"/>
                            </a:solidFill>
                          </a:rPr>
                          <m:t>Total</m:t>
                        </m:r>
                      </m:num>
                      <m:den>
                        <m:r>
                          <m:rPr>
                            <m:nor/>
                          </m:rPr>
                          <a:rPr lang="en-US" sz="2400" i="0">
                            <a:solidFill>
                              <a:srgbClr val="7030A0"/>
                            </a:solidFill>
                          </a:rPr>
                          <m:t>Number</m:t>
                        </m:r>
                        <m:r>
                          <m:rPr>
                            <m:nor/>
                          </m:rPr>
                          <a:rPr lang="en-US" sz="2400" i="0">
                            <a:solidFill>
                              <a:srgbClr val="7030A0"/>
                            </a:solidFill>
                          </a:rPr>
                          <m:t> </m:t>
                        </m:r>
                        <m:r>
                          <m:rPr>
                            <m:nor/>
                          </m:rPr>
                          <a:rPr lang="en-US" sz="2400" i="0">
                            <a:solidFill>
                              <a:srgbClr val="7030A0"/>
                            </a:solidFill>
                          </a:rPr>
                          <m:t>of</m:t>
                        </m:r>
                        <m:r>
                          <m:rPr>
                            <m:nor/>
                          </m:rPr>
                          <a:rPr lang="en-US" sz="2400" i="0">
                            <a:solidFill>
                              <a:srgbClr val="7030A0"/>
                            </a:solidFill>
                          </a:rPr>
                          <m:t> </m:t>
                        </m:r>
                        <m:r>
                          <m:rPr>
                            <m:nor/>
                          </m:rPr>
                          <a:rPr lang="en-US" sz="2400" i="0">
                            <a:solidFill>
                              <a:srgbClr val="7030A0"/>
                            </a:solidFill>
                          </a:rPr>
                          <m:t>items</m:t>
                        </m:r>
                      </m:den>
                    </m:f>
                  </m:oMath>
                </a14:m>
                <a:r>
                  <a:rPr lang="en-US" sz="2400" i="1" dirty="0">
                    <a:solidFill>
                      <a:srgbClr val="7030A0"/>
                    </a:solidFill>
                  </a:rPr>
                  <a:t> </a:t>
                </a:r>
              </a:p>
            </p:txBody>
          </p:sp>
        </mc:Choice>
        <mc:Fallback xmlns="">
          <p:sp>
            <p:nvSpPr>
              <p:cNvPr id="10" name="Rectangle 9">
                <a:extLst>
                  <a:ext uri="{FF2B5EF4-FFF2-40B4-BE49-F238E27FC236}">
                    <a16:creationId xmlns:a16="http://schemas.microsoft.com/office/drawing/2014/main" id="{B10F2BC1-8B21-450D-BF35-FFF73A40A15A}"/>
                  </a:ext>
                </a:extLst>
              </p:cNvPr>
              <p:cNvSpPr>
                <a:spLocks noRot="1" noChangeAspect="1" noMove="1" noResize="1" noEditPoints="1" noAdjustHandles="1" noChangeArrowheads="1" noChangeShapeType="1" noTextEdit="1"/>
              </p:cNvSpPr>
              <p:nvPr/>
            </p:nvSpPr>
            <p:spPr>
              <a:xfrm>
                <a:off x="6098271" y="1505828"/>
                <a:ext cx="3796962" cy="736805"/>
              </a:xfrm>
              <a:prstGeom prst="rect">
                <a:avLst/>
              </a:prstGeom>
              <a:blipFill>
                <a:blip r:embed="rId3"/>
                <a:stretch>
                  <a:fillRect l="-2408" b="-82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2520C32D-93F9-4777-8AA0-242A9823439A}"/>
                  </a:ext>
                </a:extLst>
              </p:cNvPr>
              <p:cNvSpPr/>
              <p:nvPr/>
            </p:nvSpPr>
            <p:spPr>
              <a:xfrm>
                <a:off x="6096000" y="2320864"/>
                <a:ext cx="1838865" cy="693203"/>
              </a:xfrm>
              <a:prstGeom prst="rect">
                <a:avLst/>
              </a:prstGeom>
            </p:spPr>
            <p:txBody>
              <a:bodyPr wrap="square">
                <a:spAutoFit/>
              </a:bodyPr>
              <a:lstStyle/>
              <a:p>
                <a:pPr lvl="0"/>
                <a:r>
                  <a:rPr lang="en-US" sz="2400" i="1" dirty="0">
                    <a:solidFill>
                      <a:srgbClr val="7030A0"/>
                    </a:solidFill>
                  </a:rPr>
                  <a:t>Mean </a:t>
                </a:r>
                <a14:m>
                  <m:oMath xmlns:m="http://schemas.openxmlformats.org/officeDocument/2006/math">
                    <m:r>
                      <a:rPr lang="en-US" sz="2400" i="1">
                        <a:solidFill>
                          <a:srgbClr val="7030A0"/>
                        </a:solidFill>
                        <a:latin typeface="Cambria Math" panose="02040503050406030204" pitchFamily="18" charset="0"/>
                      </a:rPr>
                      <m:t>=</m:t>
                    </m:r>
                    <m:f>
                      <m:fPr>
                        <m:ctrlPr>
                          <a:rPr lang="en-US" sz="2400" i="1">
                            <a:solidFill>
                              <a:srgbClr val="7030A0"/>
                            </a:solidFill>
                            <a:latin typeface="Cambria Math" panose="02040503050406030204" pitchFamily="18" charset="0"/>
                          </a:rPr>
                        </m:ctrlPr>
                      </m:fPr>
                      <m:num>
                        <m:r>
                          <m:rPr>
                            <m:nor/>
                          </m:rPr>
                          <a:rPr lang="en-US" sz="2400" i="0">
                            <a:solidFill>
                              <a:srgbClr val="7030A0"/>
                            </a:solidFill>
                          </a:rPr>
                          <m:t>145</m:t>
                        </m:r>
                      </m:num>
                      <m:den>
                        <m:r>
                          <m:rPr>
                            <m:nor/>
                          </m:rPr>
                          <a:rPr lang="en-US" sz="2400" i="0">
                            <a:solidFill>
                              <a:srgbClr val="7030A0"/>
                            </a:solidFill>
                          </a:rPr>
                          <m:t>11</m:t>
                        </m:r>
                      </m:den>
                    </m:f>
                  </m:oMath>
                </a14:m>
                <a:r>
                  <a:rPr lang="en-US" sz="2400" i="1" dirty="0">
                    <a:solidFill>
                      <a:srgbClr val="7030A0"/>
                    </a:solidFill>
                  </a:rPr>
                  <a:t> </a:t>
                </a:r>
              </a:p>
            </p:txBody>
          </p:sp>
        </mc:Choice>
        <mc:Fallback xmlns="">
          <p:sp>
            <p:nvSpPr>
              <p:cNvPr id="11" name="Rectangle 10">
                <a:extLst>
                  <a:ext uri="{FF2B5EF4-FFF2-40B4-BE49-F238E27FC236}">
                    <a16:creationId xmlns:a16="http://schemas.microsoft.com/office/drawing/2014/main" id="{2520C32D-93F9-4777-8AA0-242A9823439A}"/>
                  </a:ext>
                </a:extLst>
              </p:cNvPr>
              <p:cNvSpPr>
                <a:spLocks noRot="1" noChangeAspect="1" noMove="1" noResize="1" noEditPoints="1" noAdjustHandles="1" noChangeArrowheads="1" noChangeShapeType="1" noTextEdit="1"/>
              </p:cNvSpPr>
              <p:nvPr/>
            </p:nvSpPr>
            <p:spPr>
              <a:xfrm>
                <a:off x="6096000" y="2320864"/>
                <a:ext cx="1838865" cy="693203"/>
              </a:xfrm>
              <a:prstGeom prst="rect">
                <a:avLst/>
              </a:prstGeom>
              <a:blipFill>
                <a:blip r:embed="rId4"/>
                <a:stretch>
                  <a:fillRect l="-4967" b="-531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id="{123EC706-BA22-4460-8A29-595A78E2921C}"/>
                  </a:ext>
                </a:extLst>
              </p:cNvPr>
              <p:cNvSpPr/>
              <p:nvPr/>
            </p:nvSpPr>
            <p:spPr>
              <a:xfrm>
                <a:off x="7741700" y="2436632"/>
                <a:ext cx="1133879" cy="461665"/>
              </a:xfrm>
              <a:prstGeom prst="rect">
                <a:avLst/>
              </a:prstGeom>
            </p:spPr>
            <p:txBody>
              <a:bodyPr wrap="square">
                <a:spAutoFit/>
              </a:bodyPr>
              <a:lstStyle/>
              <a:p>
                <a:pPr lvl="0"/>
                <a14:m>
                  <m:oMath xmlns:m="http://schemas.openxmlformats.org/officeDocument/2006/math">
                    <m:r>
                      <a:rPr lang="en-US" sz="2400" i="1" smtClean="0">
                        <a:solidFill>
                          <a:srgbClr val="7030A0"/>
                        </a:solidFill>
                        <a:latin typeface="Cambria Math" panose="02040503050406030204" pitchFamily="18" charset="0"/>
                      </a:rPr>
                      <m:t>=</m:t>
                    </m:r>
                  </m:oMath>
                </a14:m>
                <a:r>
                  <a:rPr lang="en-US" sz="2400" i="1" dirty="0">
                    <a:solidFill>
                      <a:srgbClr val="7030A0"/>
                    </a:solidFill>
                  </a:rPr>
                  <a:t> 14</a:t>
                </a:r>
              </a:p>
            </p:txBody>
          </p:sp>
        </mc:Choice>
        <mc:Fallback xmlns="">
          <p:sp>
            <p:nvSpPr>
              <p:cNvPr id="12" name="Rectangle 11">
                <a:extLst>
                  <a:ext uri="{FF2B5EF4-FFF2-40B4-BE49-F238E27FC236}">
                    <a16:creationId xmlns:a16="http://schemas.microsoft.com/office/drawing/2014/main" id="{123EC706-BA22-4460-8A29-595A78E2921C}"/>
                  </a:ext>
                </a:extLst>
              </p:cNvPr>
              <p:cNvSpPr>
                <a:spLocks noRot="1" noChangeAspect="1" noMove="1" noResize="1" noEditPoints="1" noAdjustHandles="1" noChangeArrowheads="1" noChangeShapeType="1" noTextEdit="1"/>
              </p:cNvSpPr>
              <p:nvPr/>
            </p:nvSpPr>
            <p:spPr>
              <a:xfrm>
                <a:off x="7741700" y="2436632"/>
                <a:ext cx="1133879" cy="461665"/>
              </a:xfrm>
              <a:prstGeom prst="rect">
                <a:avLst/>
              </a:prstGeom>
              <a:blipFill>
                <a:blip r:embed="rId5"/>
                <a:stretch>
                  <a:fillRect t="-10667" b="-30667"/>
                </a:stretch>
              </a:blipFill>
            </p:spPr>
            <p:txBody>
              <a:bodyPr/>
              <a:lstStyle/>
              <a:p>
                <a:r>
                  <a:rPr lang="en-GB">
                    <a:noFill/>
                  </a:rPr>
                  <a:t> </a:t>
                </a:r>
              </a:p>
            </p:txBody>
          </p:sp>
        </mc:Fallback>
      </mc:AlternateContent>
      <p:sp>
        <p:nvSpPr>
          <p:cNvPr id="13" name="Rectangle 12">
            <a:extLst>
              <a:ext uri="{FF2B5EF4-FFF2-40B4-BE49-F238E27FC236}">
                <a16:creationId xmlns:a16="http://schemas.microsoft.com/office/drawing/2014/main" id="{C1578509-4C33-4273-B61D-F05CEAAD8E92}"/>
              </a:ext>
            </a:extLst>
          </p:cNvPr>
          <p:cNvSpPr/>
          <p:nvPr/>
        </p:nvSpPr>
        <p:spPr>
          <a:xfrm>
            <a:off x="291755" y="3084725"/>
            <a:ext cx="5563762" cy="461665"/>
          </a:xfrm>
          <a:prstGeom prst="rect">
            <a:avLst/>
          </a:prstGeom>
        </p:spPr>
        <p:txBody>
          <a:bodyPr wrap="square">
            <a:spAutoFit/>
          </a:bodyPr>
          <a:lstStyle/>
          <a:p>
            <a:pPr lvl="0"/>
            <a:r>
              <a:rPr lang="en-US" sz="2400" dirty="0">
                <a:solidFill>
                  <a:prstClr val="black"/>
                </a:solidFill>
              </a:rPr>
              <a:t>Does the mean represent the data well?</a:t>
            </a:r>
          </a:p>
        </p:txBody>
      </p:sp>
      <p:sp>
        <p:nvSpPr>
          <p:cNvPr id="16" name="TextBox 15">
            <a:extLst>
              <a:ext uri="{FF2B5EF4-FFF2-40B4-BE49-F238E27FC236}">
                <a16:creationId xmlns:a16="http://schemas.microsoft.com/office/drawing/2014/main" id="{048BE68C-3E25-4006-A8BE-0D2E3AA2A028}"/>
              </a:ext>
            </a:extLst>
          </p:cNvPr>
          <p:cNvSpPr txBox="1"/>
          <p:nvPr/>
        </p:nvSpPr>
        <p:spPr>
          <a:xfrm>
            <a:off x="291755" y="3546390"/>
            <a:ext cx="7415091" cy="830997"/>
          </a:xfrm>
          <a:prstGeom prst="rect">
            <a:avLst/>
          </a:prstGeom>
          <a:noFill/>
        </p:spPr>
        <p:txBody>
          <a:bodyPr wrap="square" rtlCol="0">
            <a:spAutoFit/>
          </a:bodyPr>
          <a:lstStyle/>
          <a:p>
            <a:r>
              <a:rPr lang="en-US" sz="2400" dirty="0">
                <a:solidFill>
                  <a:schemeClr val="accent1"/>
                </a:solidFill>
              </a:rPr>
              <a:t>As none of the ages are very close to 14, the mean does not represent the data well.</a:t>
            </a:r>
            <a:endParaRPr lang="en-GB" sz="2400" dirty="0">
              <a:solidFill>
                <a:schemeClr val="accent1"/>
              </a:solidFill>
            </a:endParaRPr>
          </a:p>
        </p:txBody>
      </p:sp>
      <p:sp>
        <p:nvSpPr>
          <p:cNvPr id="18" name="Rectangle 17">
            <a:extLst>
              <a:ext uri="{FF2B5EF4-FFF2-40B4-BE49-F238E27FC236}">
                <a16:creationId xmlns:a16="http://schemas.microsoft.com/office/drawing/2014/main" id="{FD3B9E3B-10D0-47EC-8513-7AF56F0B6B42}"/>
              </a:ext>
            </a:extLst>
          </p:cNvPr>
          <p:cNvSpPr/>
          <p:nvPr/>
        </p:nvSpPr>
        <p:spPr>
          <a:xfrm>
            <a:off x="291755" y="4608219"/>
            <a:ext cx="7523241" cy="461665"/>
          </a:xfrm>
          <a:prstGeom prst="rect">
            <a:avLst/>
          </a:prstGeom>
        </p:spPr>
        <p:txBody>
          <a:bodyPr wrap="square">
            <a:spAutoFit/>
          </a:bodyPr>
          <a:lstStyle/>
          <a:p>
            <a:pPr lvl="0"/>
            <a:r>
              <a:rPr lang="en-US" sz="2400" dirty="0">
                <a:solidFill>
                  <a:prstClr val="black"/>
                </a:solidFill>
              </a:rPr>
              <a:t>Would the mode or median be more representative?</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90FA72EE-57FA-44DE-A7C0-A50CB91A81B9}"/>
                  </a:ext>
                </a:extLst>
              </p:cNvPr>
              <p:cNvSpPr txBox="1"/>
              <p:nvPr/>
            </p:nvSpPr>
            <p:spPr>
              <a:xfrm>
                <a:off x="300819" y="5020599"/>
                <a:ext cx="1566878" cy="461665"/>
              </a:xfrm>
              <a:prstGeom prst="rect">
                <a:avLst/>
              </a:prstGeom>
              <a:noFill/>
            </p:spPr>
            <p:txBody>
              <a:bodyPr wrap="square" rtlCol="0">
                <a:spAutoFit/>
              </a:bodyPr>
              <a:lstStyle/>
              <a:p>
                <a:r>
                  <a:rPr lang="en-US" sz="2400" dirty="0">
                    <a:solidFill>
                      <a:schemeClr val="accent1"/>
                    </a:solidFill>
                  </a:rPr>
                  <a:t>Mode </a:t>
                </a:r>
                <a14:m>
                  <m:oMath xmlns:m="http://schemas.openxmlformats.org/officeDocument/2006/math">
                    <m:r>
                      <a:rPr lang="en-US" sz="2400" i="1">
                        <a:solidFill>
                          <a:schemeClr val="accent1"/>
                        </a:solidFill>
                        <a:latin typeface="Cambria Math" panose="02040503050406030204" pitchFamily="18" charset="0"/>
                      </a:rPr>
                      <m:t>=</m:t>
                    </m:r>
                  </m:oMath>
                </a14:m>
                <a:r>
                  <a:rPr lang="en-GB" sz="2400" dirty="0">
                    <a:solidFill>
                      <a:schemeClr val="accent1"/>
                    </a:solidFill>
                  </a:rPr>
                  <a:t> 4</a:t>
                </a:r>
              </a:p>
            </p:txBody>
          </p:sp>
        </mc:Choice>
        <mc:Fallback xmlns="">
          <p:sp>
            <p:nvSpPr>
              <p:cNvPr id="2" name="TextBox 1">
                <a:extLst>
                  <a:ext uri="{FF2B5EF4-FFF2-40B4-BE49-F238E27FC236}">
                    <a16:creationId xmlns:a16="http://schemas.microsoft.com/office/drawing/2014/main" id="{90FA72EE-57FA-44DE-A7C0-A50CB91A81B9}"/>
                  </a:ext>
                </a:extLst>
              </p:cNvPr>
              <p:cNvSpPr txBox="1">
                <a:spLocks noRot="1" noChangeAspect="1" noMove="1" noResize="1" noEditPoints="1" noAdjustHandles="1" noChangeArrowheads="1" noChangeShapeType="1" noTextEdit="1"/>
              </p:cNvSpPr>
              <p:nvPr/>
            </p:nvSpPr>
            <p:spPr>
              <a:xfrm>
                <a:off x="300819" y="5020599"/>
                <a:ext cx="1566878" cy="461665"/>
              </a:xfrm>
              <a:prstGeom prst="rect">
                <a:avLst/>
              </a:prstGeom>
              <a:blipFill>
                <a:blip r:embed="rId6"/>
                <a:stretch>
                  <a:fillRect l="-5837" t="-10667" b="-30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B53874C3-914A-46B0-8865-E3A7B8B15AE1}"/>
                  </a:ext>
                </a:extLst>
              </p:cNvPr>
              <p:cNvSpPr txBox="1"/>
              <p:nvPr/>
            </p:nvSpPr>
            <p:spPr>
              <a:xfrm>
                <a:off x="307611" y="5408779"/>
                <a:ext cx="1908741" cy="461665"/>
              </a:xfrm>
              <a:prstGeom prst="rect">
                <a:avLst/>
              </a:prstGeom>
              <a:noFill/>
            </p:spPr>
            <p:txBody>
              <a:bodyPr wrap="square" rtlCol="0">
                <a:spAutoFit/>
              </a:bodyPr>
              <a:lstStyle/>
              <a:p>
                <a:r>
                  <a:rPr lang="en-US" sz="2400" dirty="0">
                    <a:solidFill>
                      <a:schemeClr val="accent1"/>
                    </a:solidFill>
                  </a:rPr>
                  <a:t>Median </a:t>
                </a:r>
                <a14:m>
                  <m:oMath xmlns:m="http://schemas.openxmlformats.org/officeDocument/2006/math">
                    <m:r>
                      <a:rPr lang="en-US" sz="2400" i="1">
                        <a:solidFill>
                          <a:schemeClr val="accent1"/>
                        </a:solidFill>
                        <a:latin typeface="Cambria Math" panose="02040503050406030204" pitchFamily="18" charset="0"/>
                      </a:rPr>
                      <m:t>=</m:t>
                    </m:r>
                  </m:oMath>
                </a14:m>
                <a:r>
                  <a:rPr lang="en-GB" sz="2400" dirty="0">
                    <a:solidFill>
                      <a:schemeClr val="accent1"/>
                    </a:solidFill>
                  </a:rPr>
                  <a:t> 5</a:t>
                </a:r>
              </a:p>
            </p:txBody>
          </p:sp>
        </mc:Choice>
        <mc:Fallback xmlns="">
          <p:sp>
            <p:nvSpPr>
              <p:cNvPr id="3" name="TextBox 2">
                <a:extLst>
                  <a:ext uri="{FF2B5EF4-FFF2-40B4-BE49-F238E27FC236}">
                    <a16:creationId xmlns:a16="http://schemas.microsoft.com/office/drawing/2014/main" id="{B53874C3-914A-46B0-8865-E3A7B8B15AE1}"/>
                  </a:ext>
                </a:extLst>
              </p:cNvPr>
              <p:cNvSpPr txBox="1">
                <a:spLocks noRot="1" noChangeAspect="1" noMove="1" noResize="1" noEditPoints="1" noAdjustHandles="1" noChangeArrowheads="1" noChangeShapeType="1" noTextEdit="1"/>
              </p:cNvSpPr>
              <p:nvPr/>
            </p:nvSpPr>
            <p:spPr>
              <a:xfrm>
                <a:off x="307611" y="5408779"/>
                <a:ext cx="1908741" cy="461665"/>
              </a:xfrm>
              <a:prstGeom prst="rect">
                <a:avLst/>
              </a:prstGeom>
              <a:blipFill>
                <a:blip r:embed="rId7"/>
                <a:stretch>
                  <a:fillRect l="-4777" t="-10526" b="-28947"/>
                </a:stretch>
              </a:blipFill>
            </p:spPr>
            <p:txBody>
              <a:bodyPr/>
              <a:lstStyle/>
              <a:p>
                <a:r>
                  <a:rPr lang="en-GB">
                    <a:noFill/>
                  </a:rPr>
                  <a:t> </a:t>
                </a:r>
              </a:p>
            </p:txBody>
          </p:sp>
        </mc:Fallback>
      </mc:AlternateContent>
      <p:sp>
        <p:nvSpPr>
          <p:cNvPr id="23" name="TextBox 22">
            <a:extLst>
              <a:ext uri="{FF2B5EF4-FFF2-40B4-BE49-F238E27FC236}">
                <a16:creationId xmlns:a16="http://schemas.microsoft.com/office/drawing/2014/main" id="{CAA7B7B0-1787-47A2-AE77-61D104E85F7C}"/>
              </a:ext>
            </a:extLst>
          </p:cNvPr>
          <p:cNvSpPr txBox="1"/>
          <p:nvPr/>
        </p:nvSpPr>
        <p:spPr>
          <a:xfrm>
            <a:off x="2637468" y="5021808"/>
            <a:ext cx="4460071" cy="830997"/>
          </a:xfrm>
          <a:prstGeom prst="rect">
            <a:avLst/>
          </a:prstGeom>
          <a:noFill/>
        </p:spPr>
        <p:txBody>
          <a:bodyPr wrap="square" rtlCol="0">
            <a:spAutoFit/>
          </a:bodyPr>
          <a:lstStyle/>
          <a:p>
            <a:r>
              <a:rPr lang="en-US" sz="2400" dirty="0">
                <a:solidFill>
                  <a:schemeClr val="accent1"/>
                </a:solidFill>
              </a:rPr>
              <a:t>Both values are fairly close to several of the data items</a:t>
            </a:r>
            <a:endParaRPr lang="en-GB" sz="2400" dirty="0">
              <a:solidFill>
                <a:schemeClr val="accent1"/>
              </a:solidFill>
            </a:endParaRPr>
          </a:p>
        </p:txBody>
      </p:sp>
      <p:sp>
        <p:nvSpPr>
          <p:cNvPr id="5" name="TextBox 4">
            <a:extLst>
              <a:ext uri="{FF2B5EF4-FFF2-40B4-BE49-F238E27FC236}">
                <a16:creationId xmlns:a16="http://schemas.microsoft.com/office/drawing/2014/main" id="{459C5419-93B9-6601-5FE3-B49BEC8945A9}"/>
              </a:ext>
            </a:extLst>
          </p:cNvPr>
          <p:cNvSpPr txBox="1"/>
          <p:nvPr/>
        </p:nvSpPr>
        <p:spPr>
          <a:xfrm>
            <a:off x="9009777" y="116930"/>
            <a:ext cx="2315361" cy="461665"/>
          </a:xfrm>
          <a:prstGeom prst="rect">
            <a:avLst/>
          </a:prstGeom>
          <a:solidFill>
            <a:srgbClr val="FFFF00"/>
          </a:solidFill>
        </p:spPr>
        <p:txBody>
          <a:bodyPr wrap="square" rtlCol="0">
            <a:spAutoFit/>
          </a:bodyPr>
          <a:lstStyle/>
          <a:p>
            <a:r>
              <a:rPr lang="en-GB" sz="2400" dirty="0"/>
              <a:t>Think, pair, share</a:t>
            </a:r>
          </a:p>
        </p:txBody>
      </p:sp>
    </p:spTree>
    <p:custDataLst>
      <p:tags r:id="rId1"/>
    </p:custDataLst>
    <p:extLst>
      <p:ext uri="{BB962C8B-B14F-4D97-AF65-F5344CB8AC3E}">
        <p14:creationId xmlns:p14="http://schemas.microsoft.com/office/powerpoint/2010/main" val="2356444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fade">
                                      <p:cBhvr>
                                        <p:cTn id="42" dur="500"/>
                                        <p:tgtEl>
                                          <p:spTgt spid="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fade">
                                      <p:cBhvr>
                                        <p:cTn id="47" dur="500"/>
                                        <p:tgtEl>
                                          <p:spTgt spid="3"/>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0" grpId="0"/>
      <p:bldP spid="11" grpId="0"/>
      <p:bldP spid="12" grpId="0"/>
      <p:bldP spid="13" grpId="0"/>
      <p:bldP spid="16" grpId="0"/>
      <p:bldP spid="2" grpId="0"/>
      <p:bldP spid="3" grpId="0"/>
      <p:bldP spid="2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6E5FD8D-C14B-492A-B74A-742CD17706C1}"/>
              </a:ext>
            </a:extLst>
          </p:cNvPr>
          <p:cNvSpPr txBox="1"/>
          <p:nvPr/>
        </p:nvSpPr>
        <p:spPr>
          <a:xfrm>
            <a:off x="2034393" y="116930"/>
            <a:ext cx="7523241" cy="830997"/>
          </a:xfrm>
          <a:prstGeom prst="rect">
            <a:avLst/>
          </a:prstGeom>
          <a:noFill/>
        </p:spPr>
        <p:txBody>
          <a:bodyPr wrap="square" rtlCol="0">
            <a:spAutoFit/>
          </a:bodyPr>
          <a:lstStyle/>
          <a:p>
            <a:r>
              <a:rPr lang="en-US" sz="2400" dirty="0"/>
              <a:t>Two students are collecting data and plan to find an average to represent their results.</a:t>
            </a:r>
            <a:endParaRPr lang="en-GB" sz="2400" dirty="0"/>
          </a:p>
        </p:txBody>
      </p:sp>
      <p:pic>
        <p:nvPicPr>
          <p:cNvPr id="8" name="Picture 7">
            <a:extLst>
              <a:ext uri="{FF2B5EF4-FFF2-40B4-BE49-F238E27FC236}">
                <a16:creationId xmlns:a16="http://schemas.microsoft.com/office/drawing/2014/main" id="{CE811DCD-1DE1-4EB1-8E79-1B80C486E5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361635" y="2089956"/>
            <a:ext cx="1022115" cy="738193"/>
          </a:xfrm>
          <a:prstGeom prst="rect">
            <a:avLst/>
          </a:prstGeom>
        </p:spPr>
      </p:pic>
      <p:sp>
        <p:nvSpPr>
          <p:cNvPr id="9" name="Rounded Rectangular Callout 28">
            <a:extLst>
              <a:ext uri="{FF2B5EF4-FFF2-40B4-BE49-F238E27FC236}">
                <a16:creationId xmlns:a16="http://schemas.microsoft.com/office/drawing/2014/main" id="{9C848FEF-55DF-4669-A92B-31A99EBD7C16}"/>
              </a:ext>
            </a:extLst>
          </p:cNvPr>
          <p:cNvSpPr/>
          <p:nvPr/>
        </p:nvSpPr>
        <p:spPr>
          <a:xfrm>
            <a:off x="3068420" y="1061724"/>
            <a:ext cx="3743118" cy="1031782"/>
          </a:xfrm>
          <a:prstGeom prst="wedgeRoundRectCallout">
            <a:avLst>
              <a:gd name="adj1" fmla="val -43020"/>
              <a:gd name="adj2" fmla="val 82318"/>
              <a:gd name="adj3" fmla="val 16667"/>
            </a:avLst>
          </a:prstGeom>
          <a:solidFill>
            <a:schemeClr val="bg1"/>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I’m investigating heights. </a:t>
            </a:r>
          </a:p>
          <a:p>
            <a:pPr algn="ctr"/>
            <a:r>
              <a:rPr lang="en-GB" sz="2400" dirty="0">
                <a:solidFill>
                  <a:schemeClr val="tx1"/>
                </a:solidFill>
              </a:rPr>
              <a:t>I’m going to use the range.</a:t>
            </a:r>
          </a:p>
        </p:txBody>
      </p:sp>
      <p:pic>
        <p:nvPicPr>
          <p:cNvPr id="12" name="Picture 11">
            <a:extLst>
              <a:ext uri="{FF2B5EF4-FFF2-40B4-BE49-F238E27FC236}">
                <a16:creationId xmlns:a16="http://schemas.microsoft.com/office/drawing/2014/main" id="{B2D19DB0-C11B-4E63-896E-2300F9D24BE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5472" y="3479003"/>
            <a:ext cx="871449" cy="1189409"/>
          </a:xfrm>
          <a:prstGeom prst="rect">
            <a:avLst/>
          </a:prstGeom>
        </p:spPr>
      </p:pic>
      <p:sp>
        <p:nvSpPr>
          <p:cNvPr id="13" name="TextBox 12">
            <a:extLst>
              <a:ext uri="{FF2B5EF4-FFF2-40B4-BE49-F238E27FC236}">
                <a16:creationId xmlns:a16="http://schemas.microsoft.com/office/drawing/2014/main" id="{CD537799-7A3B-46F7-86E4-0EEC252D56F8}"/>
              </a:ext>
            </a:extLst>
          </p:cNvPr>
          <p:cNvSpPr txBox="1"/>
          <p:nvPr/>
        </p:nvSpPr>
        <p:spPr>
          <a:xfrm>
            <a:off x="2034393" y="4520758"/>
            <a:ext cx="7523241" cy="461665"/>
          </a:xfrm>
          <a:prstGeom prst="rect">
            <a:avLst/>
          </a:prstGeom>
          <a:noFill/>
        </p:spPr>
        <p:txBody>
          <a:bodyPr wrap="square" rtlCol="0">
            <a:spAutoFit/>
          </a:bodyPr>
          <a:lstStyle/>
          <a:p>
            <a:r>
              <a:rPr lang="en-US" sz="2400" dirty="0"/>
              <a:t>Do you think their choices of averages are suitable?</a:t>
            </a:r>
            <a:endParaRPr lang="en-GB" sz="2400" dirty="0"/>
          </a:p>
        </p:txBody>
      </p:sp>
      <p:sp>
        <p:nvSpPr>
          <p:cNvPr id="14" name="Rounded Rectangular Callout 28">
            <a:extLst>
              <a:ext uri="{FF2B5EF4-FFF2-40B4-BE49-F238E27FC236}">
                <a16:creationId xmlns:a16="http://schemas.microsoft.com/office/drawing/2014/main" id="{49C70239-3A68-4B22-B862-BCAE129D5C30}"/>
              </a:ext>
            </a:extLst>
          </p:cNvPr>
          <p:cNvSpPr/>
          <p:nvPr/>
        </p:nvSpPr>
        <p:spPr>
          <a:xfrm>
            <a:off x="3818359" y="2819259"/>
            <a:ext cx="4500866" cy="1031782"/>
          </a:xfrm>
          <a:prstGeom prst="wedgeRoundRectCallout">
            <a:avLst>
              <a:gd name="adj1" fmla="val 46436"/>
              <a:gd name="adj2" fmla="val 81681"/>
              <a:gd name="adj3" fmla="val 16667"/>
            </a:avLst>
          </a:prstGeom>
          <a:solidFill>
            <a:schemeClr val="bg1"/>
          </a:solid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I’m investigating favourite books. </a:t>
            </a:r>
          </a:p>
          <a:p>
            <a:pPr algn="ctr"/>
            <a:r>
              <a:rPr lang="en-GB" sz="2400" dirty="0">
                <a:solidFill>
                  <a:schemeClr val="tx1"/>
                </a:solidFill>
              </a:rPr>
              <a:t>I’m going to use the mean.</a:t>
            </a:r>
          </a:p>
        </p:txBody>
      </p:sp>
      <p:sp>
        <p:nvSpPr>
          <p:cNvPr id="2" name="TextBox 1">
            <a:extLst>
              <a:ext uri="{FF2B5EF4-FFF2-40B4-BE49-F238E27FC236}">
                <a16:creationId xmlns:a16="http://schemas.microsoft.com/office/drawing/2014/main" id="{A3D1BF55-5881-4FFF-A2E0-FFEED269156D}"/>
              </a:ext>
            </a:extLst>
          </p:cNvPr>
          <p:cNvSpPr txBox="1"/>
          <p:nvPr/>
        </p:nvSpPr>
        <p:spPr>
          <a:xfrm>
            <a:off x="7195361" y="1918709"/>
            <a:ext cx="3743119" cy="461665"/>
          </a:xfrm>
          <a:prstGeom prst="rect">
            <a:avLst/>
          </a:prstGeom>
          <a:noFill/>
        </p:spPr>
        <p:txBody>
          <a:bodyPr wrap="square" rtlCol="0">
            <a:spAutoFit/>
          </a:bodyPr>
          <a:lstStyle/>
          <a:p>
            <a:r>
              <a:rPr lang="en-US" sz="2400" dirty="0">
                <a:solidFill>
                  <a:schemeClr val="accent1"/>
                </a:solidFill>
              </a:rPr>
              <a:t>The range is not an average.</a:t>
            </a:r>
            <a:endParaRPr lang="en-GB" sz="2400" dirty="0">
              <a:solidFill>
                <a:schemeClr val="accent1"/>
              </a:solidFill>
            </a:endParaRPr>
          </a:p>
        </p:txBody>
      </p:sp>
      <p:sp>
        <p:nvSpPr>
          <p:cNvPr id="15" name="TextBox 14">
            <a:extLst>
              <a:ext uri="{FF2B5EF4-FFF2-40B4-BE49-F238E27FC236}">
                <a16:creationId xmlns:a16="http://schemas.microsoft.com/office/drawing/2014/main" id="{96D68827-F291-4F7B-B0B9-B011136C1D4F}"/>
              </a:ext>
            </a:extLst>
          </p:cNvPr>
          <p:cNvSpPr txBox="1"/>
          <p:nvPr/>
        </p:nvSpPr>
        <p:spPr>
          <a:xfrm>
            <a:off x="3743943" y="4982423"/>
            <a:ext cx="3620485" cy="830997"/>
          </a:xfrm>
          <a:prstGeom prst="rect">
            <a:avLst/>
          </a:prstGeom>
          <a:noFill/>
        </p:spPr>
        <p:txBody>
          <a:bodyPr wrap="square" rtlCol="0">
            <a:spAutoFit/>
          </a:bodyPr>
          <a:lstStyle/>
          <a:p>
            <a:r>
              <a:rPr lang="en-US" sz="2400" dirty="0">
                <a:solidFill>
                  <a:schemeClr val="accent1"/>
                </a:solidFill>
              </a:rPr>
              <a:t>The data isn’t numerical so you can’t use the mean.</a:t>
            </a:r>
            <a:endParaRPr lang="en-GB" sz="2400" dirty="0">
              <a:solidFill>
                <a:schemeClr val="accent1"/>
              </a:solidFill>
            </a:endParaRPr>
          </a:p>
        </p:txBody>
      </p:sp>
    </p:spTree>
    <p:custDataLst>
      <p:tags r:id="rId1"/>
    </p:custDataLst>
    <p:extLst>
      <p:ext uri="{BB962C8B-B14F-4D97-AF65-F5344CB8AC3E}">
        <p14:creationId xmlns:p14="http://schemas.microsoft.com/office/powerpoint/2010/main" val="3512705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500"/>
                                        <p:tgtEl>
                                          <p:spTgt spid="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p:bldP spid="14" grpId="0" animBg="1"/>
      <p:bldP spid="2"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28F12DF-C97A-FC95-C8D7-3259CD857EFD}"/>
              </a:ext>
            </a:extLst>
          </p:cNvPr>
          <p:cNvSpPr txBox="1"/>
          <p:nvPr/>
        </p:nvSpPr>
        <p:spPr>
          <a:xfrm>
            <a:off x="486561" y="427839"/>
            <a:ext cx="10108734" cy="1077218"/>
          </a:xfrm>
          <a:prstGeom prst="rect">
            <a:avLst/>
          </a:prstGeom>
          <a:noFill/>
        </p:spPr>
        <p:txBody>
          <a:bodyPr wrap="square" rtlCol="0">
            <a:spAutoFit/>
          </a:bodyPr>
          <a:lstStyle/>
          <a:p>
            <a:pPr algn="ctr"/>
            <a:r>
              <a:rPr lang="en-GB" sz="3200" dirty="0"/>
              <a:t>Consider the scenario, which average would be best to use and why? </a:t>
            </a:r>
          </a:p>
        </p:txBody>
      </p:sp>
      <p:sp>
        <p:nvSpPr>
          <p:cNvPr id="3" name="TextBox 2">
            <a:extLst>
              <a:ext uri="{FF2B5EF4-FFF2-40B4-BE49-F238E27FC236}">
                <a16:creationId xmlns:a16="http://schemas.microsoft.com/office/drawing/2014/main" id="{2EF0FE39-DEFE-FC5D-CA85-64EA791BE724}"/>
              </a:ext>
            </a:extLst>
          </p:cNvPr>
          <p:cNvSpPr txBox="1"/>
          <p:nvPr/>
        </p:nvSpPr>
        <p:spPr>
          <a:xfrm>
            <a:off x="3078760" y="1575790"/>
            <a:ext cx="5285064" cy="646331"/>
          </a:xfrm>
          <a:prstGeom prst="rect">
            <a:avLst/>
          </a:prstGeom>
          <a:noFill/>
        </p:spPr>
        <p:txBody>
          <a:bodyPr wrap="square" rtlCol="0">
            <a:spAutoFit/>
          </a:bodyPr>
          <a:lstStyle/>
          <a:p>
            <a:r>
              <a:rPr lang="en-GB" sz="3600" b="1" dirty="0">
                <a:solidFill>
                  <a:srgbClr val="FF0000"/>
                </a:solidFill>
              </a:rPr>
              <a:t>Mean or Median or Mode</a:t>
            </a:r>
          </a:p>
        </p:txBody>
      </p:sp>
      <p:pic>
        <p:nvPicPr>
          <p:cNvPr id="4" name="Picture 3">
            <a:extLst>
              <a:ext uri="{FF2B5EF4-FFF2-40B4-BE49-F238E27FC236}">
                <a16:creationId xmlns:a16="http://schemas.microsoft.com/office/drawing/2014/main" id="{E7F22471-1A0C-B899-F8E6-2920D3BF78A3}"/>
              </a:ext>
            </a:extLst>
          </p:cNvPr>
          <p:cNvPicPr>
            <a:picLocks noChangeAspect="1"/>
          </p:cNvPicPr>
          <p:nvPr/>
        </p:nvPicPr>
        <p:blipFill>
          <a:blip r:embed="rId2" cstate="print">
            <a:grayscl/>
            <a:extLst>
              <a:ext uri="{28A0092B-C50C-407E-A947-70E740481C1C}">
                <a14:useLocalDpi xmlns:a14="http://schemas.microsoft.com/office/drawing/2010/main" val="0"/>
              </a:ext>
            </a:extLst>
          </a:blip>
          <a:stretch>
            <a:fillRect/>
          </a:stretch>
        </p:blipFill>
        <p:spPr>
          <a:xfrm>
            <a:off x="9469501" y="3191032"/>
            <a:ext cx="1125794" cy="475936"/>
          </a:xfrm>
          <a:prstGeom prst="rect">
            <a:avLst/>
          </a:prstGeom>
        </p:spPr>
      </p:pic>
      <p:sp>
        <p:nvSpPr>
          <p:cNvPr id="5" name="Rectangle: Rounded Corners 4">
            <a:extLst>
              <a:ext uri="{FF2B5EF4-FFF2-40B4-BE49-F238E27FC236}">
                <a16:creationId xmlns:a16="http://schemas.microsoft.com/office/drawing/2014/main" id="{A19751AE-FDC9-1885-F4F1-2FBC9723AF25}"/>
              </a:ext>
            </a:extLst>
          </p:cNvPr>
          <p:cNvSpPr/>
          <p:nvPr/>
        </p:nvSpPr>
        <p:spPr>
          <a:xfrm>
            <a:off x="2265028" y="2621421"/>
            <a:ext cx="7113864" cy="898178"/>
          </a:xfrm>
          <a:prstGeom prst="roundRect">
            <a:avLst/>
          </a:prstGeom>
          <a:solidFill>
            <a:schemeClr val="bg1"/>
          </a:solidFill>
          <a:ln w="1270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2400" dirty="0">
                <a:solidFill>
                  <a:schemeClr val="tx1"/>
                </a:solidFill>
              </a:rPr>
              <a:t>A restaurant records the meals each customer buys.</a:t>
            </a:r>
          </a:p>
        </p:txBody>
      </p:sp>
      <p:sp>
        <p:nvSpPr>
          <p:cNvPr id="6" name="TextBox 5">
            <a:extLst>
              <a:ext uri="{FF2B5EF4-FFF2-40B4-BE49-F238E27FC236}">
                <a16:creationId xmlns:a16="http://schemas.microsoft.com/office/drawing/2014/main" id="{C3E38C3D-170C-F698-3892-929ED8FF4AB7}"/>
              </a:ext>
            </a:extLst>
          </p:cNvPr>
          <p:cNvSpPr txBox="1"/>
          <p:nvPr/>
        </p:nvSpPr>
        <p:spPr>
          <a:xfrm>
            <a:off x="10360404" y="29551"/>
            <a:ext cx="1124124" cy="523220"/>
          </a:xfrm>
          <a:prstGeom prst="rect">
            <a:avLst/>
          </a:prstGeom>
          <a:solidFill>
            <a:srgbClr val="FFFF00"/>
          </a:solidFill>
        </p:spPr>
        <p:txBody>
          <a:bodyPr wrap="square" rtlCol="0">
            <a:spAutoFit/>
          </a:bodyPr>
          <a:lstStyle/>
          <a:p>
            <a:r>
              <a:rPr lang="en-GB" sz="2800" dirty="0"/>
              <a:t>MWB</a:t>
            </a:r>
          </a:p>
        </p:txBody>
      </p:sp>
      <p:sp>
        <p:nvSpPr>
          <p:cNvPr id="7" name="TextBox 6">
            <a:extLst>
              <a:ext uri="{FF2B5EF4-FFF2-40B4-BE49-F238E27FC236}">
                <a16:creationId xmlns:a16="http://schemas.microsoft.com/office/drawing/2014/main" id="{705603AD-7333-1560-C43C-173423272DFF}"/>
              </a:ext>
            </a:extLst>
          </p:cNvPr>
          <p:cNvSpPr txBox="1"/>
          <p:nvPr/>
        </p:nvSpPr>
        <p:spPr>
          <a:xfrm>
            <a:off x="5184396" y="4086551"/>
            <a:ext cx="1602297" cy="769441"/>
          </a:xfrm>
          <a:prstGeom prst="rect">
            <a:avLst/>
          </a:prstGeom>
          <a:noFill/>
        </p:spPr>
        <p:txBody>
          <a:bodyPr wrap="square" rtlCol="0">
            <a:spAutoFit/>
          </a:bodyPr>
          <a:lstStyle/>
          <a:p>
            <a:r>
              <a:rPr lang="en-GB" sz="4400" b="1" dirty="0">
                <a:solidFill>
                  <a:srgbClr val="00B050"/>
                </a:solidFill>
              </a:rPr>
              <a:t>Mode</a:t>
            </a:r>
          </a:p>
        </p:txBody>
      </p:sp>
    </p:spTree>
    <p:extLst>
      <p:ext uri="{BB962C8B-B14F-4D97-AF65-F5344CB8AC3E}">
        <p14:creationId xmlns:p14="http://schemas.microsoft.com/office/powerpoint/2010/main" val="2001604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28F12DF-C97A-FC95-C8D7-3259CD857EFD}"/>
              </a:ext>
            </a:extLst>
          </p:cNvPr>
          <p:cNvSpPr txBox="1"/>
          <p:nvPr/>
        </p:nvSpPr>
        <p:spPr>
          <a:xfrm>
            <a:off x="486561" y="427839"/>
            <a:ext cx="10108734" cy="1077218"/>
          </a:xfrm>
          <a:prstGeom prst="rect">
            <a:avLst/>
          </a:prstGeom>
          <a:noFill/>
        </p:spPr>
        <p:txBody>
          <a:bodyPr wrap="square" rtlCol="0">
            <a:spAutoFit/>
          </a:bodyPr>
          <a:lstStyle/>
          <a:p>
            <a:pPr algn="ctr"/>
            <a:r>
              <a:rPr lang="en-GB" sz="3200" dirty="0"/>
              <a:t>Consider the scenario, which average would be best to use and why? </a:t>
            </a:r>
          </a:p>
        </p:txBody>
      </p:sp>
      <p:sp>
        <p:nvSpPr>
          <p:cNvPr id="3" name="TextBox 2">
            <a:extLst>
              <a:ext uri="{FF2B5EF4-FFF2-40B4-BE49-F238E27FC236}">
                <a16:creationId xmlns:a16="http://schemas.microsoft.com/office/drawing/2014/main" id="{2EF0FE39-DEFE-FC5D-CA85-64EA791BE724}"/>
              </a:ext>
            </a:extLst>
          </p:cNvPr>
          <p:cNvSpPr txBox="1"/>
          <p:nvPr/>
        </p:nvSpPr>
        <p:spPr>
          <a:xfrm>
            <a:off x="3078760" y="1575790"/>
            <a:ext cx="5285064" cy="646331"/>
          </a:xfrm>
          <a:prstGeom prst="rect">
            <a:avLst/>
          </a:prstGeom>
          <a:noFill/>
        </p:spPr>
        <p:txBody>
          <a:bodyPr wrap="square" rtlCol="0">
            <a:spAutoFit/>
          </a:bodyPr>
          <a:lstStyle/>
          <a:p>
            <a:r>
              <a:rPr lang="en-GB" sz="3600" b="1" dirty="0">
                <a:solidFill>
                  <a:srgbClr val="FF0000"/>
                </a:solidFill>
              </a:rPr>
              <a:t>Mean or Median or Mode</a:t>
            </a:r>
          </a:p>
        </p:txBody>
      </p:sp>
      <p:sp>
        <p:nvSpPr>
          <p:cNvPr id="6" name="TextBox 5">
            <a:extLst>
              <a:ext uri="{FF2B5EF4-FFF2-40B4-BE49-F238E27FC236}">
                <a16:creationId xmlns:a16="http://schemas.microsoft.com/office/drawing/2014/main" id="{C3E38C3D-170C-F698-3892-929ED8FF4AB7}"/>
              </a:ext>
            </a:extLst>
          </p:cNvPr>
          <p:cNvSpPr txBox="1"/>
          <p:nvPr/>
        </p:nvSpPr>
        <p:spPr>
          <a:xfrm>
            <a:off x="10360404" y="29551"/>
            <a:ext cx="1124124" cy="523220"/>
          </a:xfrm>
          <a:prstGeom prst="rect">
            <a:avLst/>
          </a:prstGeom>
          <a:solidFill>
            <a:srgbClr val="FFFF00"/>
          </a:solidFill>
        </p:spPr>
        <p:txBody>
          <a:bodyPr wrap="square" rtlCol="0">
            <a:spAutoFit/>
          </a:bodyPr>
          <a:lstStyle/>
          <a:p>
            <a:r>
              <a:rPr lang="en-GB" sz="2800" dirty="0"/>
              <a:t>MWB</a:t>
            </a:r>
          </a:p>
        </p:txBody>
      </p:sp>
      <p:sp>
        <p:nvSpPr>
          <p:cNvPr id="7" name="TextBox 6">
            <a:extLst>
              <a:ext uri="{FF2B5EF4-FFF2-40B4-BE49-F238E27FC236}">
                <a16:creationId xmlns:a16="http://schemas.microsoft.com/office/drawing/2014/main" id="{705603AD-7333-1560-C43C-173423272DFF}"/>
              </a:ext>
            </a:extLst>
          </p:cNvPr>
          <p:cNvSpPr txBox="1"/>
          <p:nvPr/>
        </p:nvSpPr>
        <p:spPr>
          <a:xfrm>
            <a:off x="5184396" y="4086551"/>
            <a:ext cx="1602297" cy="769441"/>
          </a:xfrm>
          <a:prstGeom prst="rect">
            <a:avLst/>
          </a:prstGeom>
          <a:noFill/>
        </p:spPr>
        <p:txBody>
          <a:bodyPr wrap="square" rtlCol="0">
            <a:spAutoFit/>
          </a:bodyPr>
          <a:lstStyle/>
          <a:p>
            <a:r>
              <a:rPr lang="en-GB" sz="4400" b="1" dirty="0">
                <a:solidFill>
                  <a:srgbClr val="00B050"/>
                </a:solidFill>
              </a:rPr>
              <a:t>Mean</a:t>
            </a:r>
          </a:p>
        </p:txBody>
      </p:sp>
      <p:pic>
        <p:nvPicPr>
          <p:cNvPr id="8" name="Picture 7">
            <a:extLst>
              <a:ext uri="{FF2B5EF4-FFF2-40B4-BE49-F238E27FC236}">
                <a16:creationId xmlns:a16="http://schemas.microsoft.com/office/drawing/2014/main" id="{1DB62C26-306E-23D5-94D8-46B62DB77E04}"/>
              </a:ext>
            </a:extLst>
          </p:cNvPr>
          <p:cNvPicPr>
            <a:picLocks noChangeAspect="1"/>
          </p:cNvPicPr>
          <p:nvPr/>
        </p:nvPicPr>
        <p:blipFill>
          <a:blip r:embed="rId2" cstate="print">
            <a:grayscl/>
            <a:extLst>
              <a:ext uri="{28A0092B-C50C-407E-A947-70E740481C1C}">
                <a14:useLocalDpi xmlns:a14="http://schemas.microsoft.com/office/drawing/2010/main" val="0"/>
              </a:ext>
            </a:extLst>
          </a:blip>
          <a:stretch>
            <a:fillRect/>
          </a:stretch>
        </p:blipFill>
        <p:spPr>
          <a:xfrm>
            <a:off x="1724071" y="2759905"/>
            <a:ext cx="751327" cy="814692"/>
          </a:xfrm>
          <a:prstGeom prst="rect">
            <a:avLst/>
          </a:prstGeom>
        </p:spPr>
      </p:pic>
      <p:sp>
        <p:nvSpPr>
          <p:cNvPr id="9" name="Rectangle: Rounded Corners 8">
            <a:extLst>
              <a:ext uri="{FF2B5EF4-FFF2-40B4-BE49-F238E27FC236}">
                <a16:creationId xmlns:a16="http://schemas.microsoft.com/office/drawing/2014/main" id="{43F11BD0-E42B-5C07-2648-8A0F67F61874}"/>
              </a:ext>
            </a:extLst>
          </p:cNvPr>
          <p:cNvSpPr/>
          <p:nvPr/>
        </p:nvSpPr>
        <p:spPr>
          <a:xfrm>
            <a:off x="2742274" y="2614308"/>
            <a:ext cx="5597307" cy="814692"/>
          </a:xfrm>
          <a:prstGeom prst="roundRect">
            <a:avLst/>
          </a:prstGeom>
          <a:solidFill>
            <a:schemeClr val="bg1"/>
          </a:solidFill>
          <a:ln w="1270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2000" dirty="0">
                <a:solidFill>
                  <a:schemeClr val="tx1"/>
                </a:solidFill>
              </a:rPr>
              <a:t>A zoo recorded the weight of each of its penguins.</a:t>
            </a:r>
          </a:p>
        </p:txBody>
      </p:sp>
    </p:spTree>
    <p:extLst>
      <p:ext uri="{BB962C8B-B14F-4D97-AF65-F5344CB8AC3E}">
        <p14:creationId xmlns:p14="http://schemas.microsoft.com/office/powerpoint/2010/main" val="5399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28F12DF-C97A-FC95-C8D7-3259CD857EFD}"/>
              </a:ext>
            </a:extLst>
          </p:cNvPr>
          <p:cNvSpPr txBox="1"/>
          <p:nvPr/>
        </p:nvSpPr>
        <p:spPr>
          <a:xfrm>
            <a:off x="486561" y="427839"/>
            <a:ext cx="10108734" cy="1077218"/>
          </a:xfrm>
          <a:prstGeom prst="rect">
            <a:avLst/>
          </a:prstGeom>
          <a:noFill/>
        </p:spPr>
        <p:txBody>
          <a:bodyPr wrap="square" rtlCol="0">
            <a:spAutoFit/>
          </a:bodyPr>
          <a:lstStyle/>
          <a:p>
            <a:pPr algn="ctr"/>
            <a:r>
              <a:rPr lang="en-GB" sz="3200" dirty="0"/>
              <a:t>Consider the scenario, which average would be best to use and why? </a:t>
            </a:r>
          </a:p>
        </p:txBody>
      </p:sp>
      <p:sp>
        <p:nvSpPr>
          <p:cNvPr id="3" name="TextBox 2">
            <a:extLst>
              <a:ext uri="{FF2B5EF4-FFF2-40B4-BE49-F238E27FC236}">
                <a16:creationId xmlns:a16="http://schemas.microsoft.com/office/drawing/2014/main" id="{2EF0FE39-DEFE-FC5D-CA85-64EA791BE724}"/>
              </a:ext>
            </a:extLst>
          </p:cNvPr>
          <p:cNvSpPr txBox="1"/>
          <p:nvPr/>
        </p:nvSpPr>
        <p:spPr>
          <a:xfrm>
            <a:off x="3078760" y="1575790"/>
            <a:ext cx="5285064" cy="646331"/>
          </a:xfrm>
          <a:prstGeom prst="rect">
            <a:avLst/>
          </a:prstGeom>
          <a:noFill/>
        </p:spPr>
        <p:txBody>
          <a:bodyPr wrap="square" rtlCol="0">
            <a:spAutoFit/>
          </a:bodyPr>
          <a:lstStyle/>
          <a:p>
            <a:r>
              <a:rPr lang="en-GB" sz="3600" b="1" dirty="0">
                <a:solidFill>
                  <a:srgbClr val="FF0000"/>
                </a:solidFill>
              </a:rPr>
              <a:t>Mean or Median or Mode</a:t>
            </a:r>
          </a:p>
        </p:txBody>
      </p:sp>
      <p:sp>
        <p:nvSpPr>
          <p:cNvPr id="6" name="TextBox 5">
            <a:extLst>
              <a:ext uri="{FF2B5EF4-FFF2-40B4-BE49-F238E27FC236}">
                <a16:creationId xmlns:a16="http://schemas.microsoft.com/office/drawing/2014/main" id="{C3E38C3D-170C-F698-3892-929ED8FF4AB7}"/>
              </a:ext>
            </a:extLst>
          </p:cNvPr>
          <p:cNvSpPr txBox="1"/>
          <p:nvPr/>
        </p:nvSpPr>
        <p:spPr>
          <a:xfrm>
            <a:off x="10360404" y="29551"/>
            <a:ext cx="1124124" cy="523220"/>
          </a:xfrm>
          <a:prstGeom prst="rect">
            <a:avLst/>
          </a:prstGeom>
          <a:solidFill>
            <a:srgbClr val="FFFF00"/>
          </a:solidFill>
        </p:spPr>
        <p:txBody>
          <a:bodyPr wrap="square" rtlCol="0">
            <a:spAutoFit/>
          </a:bodyPr>
          <a:lstStyle/>
          <a:p>
            <a:r>
              <a:rPr lang="en-GB" sz="2800" dirty="0"/>
              <a:t>MWB</a:t>
            </a:r>
          </a:p>
        </p:txBody>
      </p:sp>
      <p:sp>
        <p:nvSpPr>
          <p:cNvPr id="7" name="TextBox 6">
            <a:extLst>
              <a:ext uri="{FF2B5EF4-FFF2-40B4-BE49-F238E27FC236}">
                <a16:creationId xmlns:a16="http://schemas.microsoft.com/office/drawing/2014/main" id="{705603AD-7333-1560-C43C-173423272DFF}"/>
              </a:ext>
            </a:extLst>
          </p:cNvPr>
          <p:cNvSpPr txBox="1"/>
          <p:nvPr/>
        </p:nvSpPr>
        <p:spPr>
          <a:xfrm>
            <a:off x="4812484" y="4419223"/>
            <a:ext cx="2147581" cy="769441"/>
          </a:xfrm>
          <a:prstGeom prst="rect">
            <a:avLst/>
          </a:prstGeom>
          <a:noFill/>
        </p:spPr>
        <p:txBody>
          <a:bodyPr wrap="square" rtlCol="0">
            <a:spAutoFit/>
          </a:bodyPr>
          <a:lstStyle/>
          <a:p>
            <a:r>
              <a:rPr lang="en-GB" sz="4400" b="1" dirty="0">
                <a:solidFill>
                  <a:srgbClr val="00B050"/>
                </a:solidFill>
              </a:rPr>
              <a:t>Median</a:t>
            </a:r>
          </a:p>
        </p:txBody>
      </p:sp>
      <p:pic>
        <p:nvPicPr>
          <p:cNvPr id="4" name="Picture 3">
            <a:extLst>
              <a:ext uri="{FF2B5EF4-FFF2-40B4-BE49-F238E27FC236}">
                <a16:creationId xmlns:a16="http://schemas.microsoft.com/office/drawing/2014/main" id="{59BEEE9F-EA34-A085-0AD8-91DB0BED1BA7}"/>
              </a:ext>
            </a:extLst>
          </p:cNvPr>
          <p:cNvPicPr>
            <a:picLocks noChangeAspect="1"/>
          </p:cNvPicPr>
          <p:nvPr/>
        </p:nvPicPr>
        <p:blipFill>
          <a:blip r:embed="rId2">
            <a:grayscl/>
          </a:blip>
          <a:stretch>
            <a:fillRect/>
          </a:stretch>
        </p:blipFill>
        <p:spPr>
          <a:xfrm>
            <a:off x="9457745" y="3612335"/>
            <a:ext cx="594679" cy="731387"/>
          </a:xfrm>
          <a:prstGeom prst="rect">
            <a:avLst/>
          </a:prstGeom>
        </p:spPr>
      </p:pic>
      <p:sp>
        <p:nvSpPr>
          <p:cNvPr id="5" name="Rectangle: Rounded Corners 4">
            <a:extLst>
              <a:ext uri="{FF2B5EF4-FFF2-40B4-BE49-F238E27FC236}">
                <a16:creationId xmlns:a16="http://schemas.microsoft.com/office/drawing/2014/main" id="{EC267665-9BAB-7B5A-6C70-AD6611DC0458}"/>
              </a:ext>
            </a:extLst>
          </p:cNvPr>
          <p:cNvSpPr/>
          <p:nvPr/>
        </p:nvSpPr>
        <p:spPr>
          <a:xfrm>
            <a:off x="2436915" y="2648185"/>
            <a:ext cx="6568753" cy="1269473"/>
          </a:xfrm>
          <a:prstGeom prst="roundRect">
            <a:avLst/>
          </a:prstGeom>
          <a:solidFill>
            <a:schemeClr val="bg1"/>
          </a:solidFill>
          <a:ln w="1270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2800" dirty="0">
                <a:solidFill>
                  <a:schemeClr val="tx1"/>
                </a:solidFill>
              </a:rPr>
              <a:t>10 friends took a science test:</a:t>
            </a:r>
          </a:p>
          <a:p>
            <a:pPr algn="ctr"/>
            <a:r>
              <a:rPr lang="en-GB" sz="2800" dirty="0">
                <a:solidFill>
                  <a:schemeClr val="tx1"/>
                </a:solidFill>
              </a:rPr>
              <a:t>1 person got more than double the </a:t>
            </a:r>
          </a:p>
          <a:p>
            <a:pPr algn="ctr"/>
            <a:r>
              <a:rPr lang="en-GB" sz="2800" dirty="0">
                <a:solidFill>
                  <a:schemeClr val="tx1"/>
                </a:solidFill>
              </a:rPr>
              <a:t>score of the next best person!</a:t>
            </a:r>
          </a:p>
        </p:txBody>
      </p:sp>
    </p:spTree>
    <p:extLst>
      <p:ext uri="{BB962C8B-B14F-4D97-AF65-F5344CB8AC3E}">
        <p14:creationId xmlns:p14="http://schemas.microsoft.com/office/powerpoint/2010/main" val="2493108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28F12DF-C97A-FC95-C8D7-3259CD857EFD}"/>
              </a:ext>
            </a:extLst>
          </p:cNvPr>
          <p:cNvSpPr txBox="1"/>
          <p:nvPr/>
        </p:nvSpPr>
        <p:spPr>
          <a:xfrm>
            <a:off x="486561" y="427839"/>
            <a:ext cx="10108734" cy="1077218"/>
          </a:xfrm>
          <a:prstGeom prst="rect">
            <a:avLst/>
          </a:prstGeom>
          <a:noFill/>
        </p:spPr>
        <p:txBody>
          <a:bodyPr wrap="square" rtlCol="0">
            <a:spAutoFit/>
          </a:bodyPr>
          <a:lstStyle/>
          <a:p>
            <a:pPr algn="ctr"/>
            <a:r>
              <a:rPr lang="en-GB" sz="3200" dirty="0"/>
              <a:t>Consider the scenario, which average would be best to use and why? </a:t>
            </a:r>
          </a:p>
        </p:txBody>
      </p:sp>
      <p:sp>
        <p:nvSpPr>
          <p:cNvPr id="3" name="TextBox 2">
            <a:extLst>
              <a:ext uri="{FF2B5EF4-FFF2-40B4-BE49-F238E27FC236}">
                <a16:creationId xmlns:a16="http://schemas.microsoft.com/office/drawing/2014/main" id="{2EF0FE39-DEFE-FC5D-CA85-64EA791BE724}"/>
              </a:ext>
            </a:extLst>
          </p:cNvPr>
          <p:cNvSpPr txBox="1"/>
          <p:nvPr/>
        </p:nvSpPr>
        <p:spPr>
          <a:xfrm>
            <a:off x="3078760" y="1575790"/>
            <a:ext cx="5285064" cy="646331"/>
          </a:xfrm>
          <a:prstGeom prst="rect">
            <a:avLst/>
          </a:prstGeom>
          <a:noFill/>
        </p:spPr>
        <p:txBody>
          <a:bodyPr wrap="square" rtlCol="0">
            <a:spAutoFit/>
          </a:bodyPr>
          <a:lstStyle/>
          <a:p>
            <a:r>
              <a:rPr lang="en-GB" sz="3600" b="1" dirty="0">
                <a:solidFill>
                  <a:srgbClr val="FF0000"/>
                </a:solidFill>
              </a:rPr>
              <a:t>Mean or Median or Mode</a:t>
            </a:r>
          </a:p>
        </p:txBody>
      </p:sp>
      <p:sp>
        <p:nvSpPr>
          <p:cNvPr id="6" name="TextBox 5">
            <a:extLst>
              <a:ext uri="{FF2B5EF4-FFF2-40B4-BE49-F238E27FC236}">
                <a16:creationId xmlns:a16="http://schemas.microsoft.com/office/drawing/2014/main" id="{C3E38C3D-170C-F698-3892-929ED8FF4AB7}"/>
              </a:ext>
            </a:extLst>
          </p:cNvPr>
          <p:cNvSpPr txBox="1"/>
          <p:nvPr/>
        </p:nvSpPr>
        <p:spPr>
          <a:xfrm>
            <a:off x="10360404" y="29551"/>
            <a:ext cx="1124124" cy="523220"/>
          </a:xfrm>
          <a:prstGeom prst="rect">
            <a:avLst/>
          </a:prstGeom>
          <a:solidFill>
            <a:srgbClr val="FFFF00"/>
          </a:solidFill>
        </p:spPr>
        <p:txBody>
          <a:bodyPr wrap="square" rtlCol="0">
            <a:spAutoFit/>
          </a:bodyPr>
          <a:lstStyle/>
          <a:p>
            <a:r>
              <a:rPr lang="en-GB" sz="2800" dirty="0"/>
              <a:t>MWB</a:t>
            </a:r>
          </a:p>
        </p:txBody>
      </p:sp>
      <p:sp>
        <p:nvSpPr>
          <p:cNvPr id="7" name="TextBox 6">
            <a:extLst>
              <a:ext uri="{FF2B5EF4-FFF2-40B4-BE49-F238E27FC236}">
                <a16:creationId xmlns:a16="http://schemas.microsoft.com/office/drawing/2014/main" id="{705603AD-7333-1560-C43C-173423272DFF}"/>
              </a:ext>
            </a:extLst>
          </p:cNvPr>
          <p:cNvSpPr txBox="1"/>
          <p:nvPr/>
        </p:nvSpPr>
        <p:spPr>
          <a:xfrm>
            <a:off x="4812484" y="4419223"/>
            <a:ext cx="2147581" cy="769441"/>
          </a:xfrm>
          <a:prstGeom prst="rect">
            <a:avLst/>
          </a:prstGeom>
          <a:noFill/>
        </p:spPr>
        <p:txBody>
          <a:bodyPr wrap="square" rtlCol="0">
            <a:spAutoFit/>
          </a:bodyPr>
          <a:lstStyle/>
          <a:p>
            <a:r>
              <a:rPr lang="en-GB" sz="4400" b="1" dirty="0">
                <a:solidFill>
                  <a:srgbClr val="00B050"/>
                </a:solidFill>
              </a:rPr>
              <a:t>Median</a:t>
            </a:r>
          </a:p>
        </p:txBody>
      </p:sp>
      <p:pic>
        <p:nvPicPr>
          <p:cNvPr id="8" name="Picture 7">
            <a:extLst>
              <a:ext uri="{FF2B5EF4-FFF2-40B4-BE49-F238E27FC236}">
                <a16:creationId xmlns:a16="http://schemas.microsoft.com/office/drawing/2014/main" id="{3800384B-AE63-8DF0-EFBA-25F74049013F}"/>
              </a:ext>
            </a:extLst>
          </p:cNvPr>
          <p:cNvPicPr>
            <a:picLocks noChangeAspect="1"/>
          </p:cNvPicPr>
          <p:nvPr/>
        </p:nvPicPr>
        <p:blipFill>
          <a:blip r:embed="rId2" cstate="print">
            <a:grayscl/>
            <a:extLst>
              <a:ext uri="{28A0092B-C50C-407E-A947-70E740481C1C}">
                <a14:useLocalDpi xmlns:a14="http://schemas.microsoft.com/office/drawing/2010/main" val="0"/>
              </a:ext>
            </a:extLst>
          </a:blip>
          <a:stretch>
            <a:fillRect/>
          </a:stretch>
        </p:blipFill>
        <p:spPr>
          <a:xfrm>
            <a:off x="8934276" y="3610338"/>
            <a:ext cx="494831" cy="581086"/>
          </a:xfrm>
          <a:prstGeom prst="rect">
            <a:avLst/>
          </a:prstGeom>
        </p:spPr>
      </p:pic>
      <p:sp>
        <p:nvSpPr>
          <p:cNvPr id="9" name="Rectangle: Rounded Corners 8">
            <a:extLst>
              <a:ext uri="{FF2B5EF4-FFF2-40B4-BE49-F238E27FC236}">
                <a16:creationId xmlns:a16="http://schemas.microsoft.com/office/drawing/2014/main" id="{D3853873-4E59-752A-AF69-D6B78EA31F2E}"/>
              </a:ext>
            </a:extLst>
          </p:cNvPr>
          <p:cNvSpPr/>
          <p:nvPr/>
        </p:nvSpPr>
        <p:spPr>
          <a:xfrm>
            <a:off x="2461337" y="2712003"/>
            <a:ext cx="6254823" cy="1188878"/>
          </a:xfrm>
          <a:prstGeom prst="roundRect">
            <a:avLst/>
          </a:prstGeom>
          <a:solidFill>
            <a:schemeClr val="bg1"/>
          </a:solidFill>
          <a:ln w="1270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2400" dirty="0">
                <a:solidFill>
                  <a:schemeClr val="tx1"/>
                </a:solidFill>
              </a:rPr>
              <a:t>50 Year 9 students took a maths test,</a:t>
            </a:r>
          </a:p>
          <a:p>
            <a:pPr algn="ctr"/>
            <a:r>
              <a:rPr lang="en-GB" sz="2400" dirty="0">
                <a:solidFill>
                  <a:schemeClr val="tx1"/>
                </a:solidFill>
              </a:rPr>
              <a:t>but 5 of the students were 30 minutes late &amp;</a:t>
            </a:r>
          </a:p>
          <a:p>
            <a:pPr algn="ctr"/>
            <a:r>
              <a:rPr lang="en-GB" sz="2400" dirty="0">
                <a:solidFill>
                  <a:schemeClr val="tx1"/>
                </a:solidFill>
              </a:rPr>
              <a:t> scored very low marks!</a:t>
            </a:r>
          </a:p>
        </p:txBody>
      </p:sp>
    </p:spTree>
    <p:extLst>
      <p:ext uri="{BB962C8B-B14F-4D97-AF65-F5344CB8AC3E}">
        <p14:creationId xmlns:p14="http://schemas.microsoft.com/office/powerpoint/2010/main" val="1016082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28F12DF-C97A-FC95-C8D7-3259CD857EFD}"/>
              </a:ext>
            </a:extLst>
          </p:cNvPr>
          <p:cNvSpPr txBox="1"/>
          <p:nvPr/>
        </p:nvSpPr>
        <p:spPr>
          <a:xfrm>
            <a:off x="486561" y="427839"/>
            <a:ext cx="10108734" cy="1077218"/>
          </a:xfrm>
          <a:prstGeom prst="rect">
            <a:avLst/>
          </a:prstGeom>
          <a:noFill/>
        </p:spPr>
        <p:txBody>
          <a:bodyPr wrap="square" rtlCol="0">
            <a:spAutoFit/>
          </a:bodyPr>
          <a:lstStyle/>
          <a:p>
            <a:pPr algn="ctr"/>
            <a:r>
              <a:rPr lang="en-GB" sz="3200" dirty="0"/>
              <a:t>Consider the scenario, which average would be best to use and why? </a:t>
            </a:r>
          </a:p>
        </p:txBody>
      </p:sp>
      <p:sp>
        <p:nvSpPr>
          <p:cNvPr id="3" name="TextBox 2">
            <a:extLst>
              <a:ext uri="{FF2B5EF4-FFF2-40B4-BE49-F238E27FC236}">
                <a16:creationId xmlns:a16="http://schemas.microsoft.com/office/drawing/2014/main" id="{2EF0FE39-DEFE-FC5D-CA85-64EA791BE724}"/>
              </a:ext>
            </a:extLst>
          </p:cNvPr>
          <p:cNvSpPr txBox="1"/>
          <p:nvPr/>
        </p:nvSpPr>
        <p:spPr>
          <a:xfrm>
            <a:off x="3078760" y="1575790"/>
            <a:ext cx="5285064" cy="646331"/>
          </a:xfrm>
          <a:prstGeom prst="rect">
            <a:avLst/>
          </a:prstGeom>
          <a:noFill/>
        </p:spPr>
        <p:txBody>
          <a:bodyPr wrap="square" rtlCol="0">
            <a:spAutoFit/>
          </a:bodyPr>
          <a:lstStyle/>
          <a:p>
            <a:r>
              <a:rPr lang="en-GB" sz="3600" b="1" dirty="0">
                <a:solidFill>
                  <a:srgbClr val="FF0000"/>
                </a:solidFill>
              </a:rPr>
              <a:t>Mean or Median or Mode</a:t>
            </a:r>
          </a:p>
        </p:txBody>
      </p:sp>
      <p:sp>
        <p:nvSpPr>
          <p:cNvPr id="6" name="TextBox 5">
            <a:extLst>
              <a:ext uri="{FF2B5EF4-FFF2-40B4-BE49-F238E27FC236}">
                <a16:creationId xmlns:a16="http://schemas.microsoft.com/office/drawing/2014/main" id="{C3E38C3D-170C-F698-3892-929ED8FF4AB7}"/>
              </a:ext>
            </a:extLst>
          </p:cNvPr>
          <p:cNvSpPr txBox="1"/>
          <p:nvPr/>
        </p:nvSpPr>
        <p:spPr>
          <a:xfrm>
            <a:off x="10360404" y="29551"/>
            <a:ext cx="1124124" cy="523220"/>
          </a:xfrm>
          <a:prstGeom prst="rect">
            <a:avLst/>
          </a:prstGeom>
          <a:solidFill>
            <a:srgbClr val="FFFF00"/>
          </a:solidFill>
        </p:spPr>
        <p:txBody>
          <a:bodyPr wrap="square" rtlCol="0">
            <a:spAutoFit/>
          </a:bodyPr>
          <a:lstStyle/>
          <a:p>
            <a:r>
              <a:rPr lang="en-GB" sz="2800" dirty="0"/>
              <a:t>MWB</a:t>
            </a:r>
          </a:p>
        </p:txBody>
      </p:sp>
      <p:sp>
        <p:nvSpPr>
          <p:cNvPr id="7" name="TextBox 6">
            <a:extLst>
              <a:ext uri="{FF2B5EF4-FFF2-40B4-BE49-F238E27FC236}">
                <a16:creationId xmlns:a16="http://schemas.microsoft.com/office/drawing/2014/main" id="{705603AD-7333-1560-C43C-173423272DFF}"/>
              </a:ext>
            </a:extLst>
          </p:cNvPr>
          <p:cNvSpPr txBox="1"/>
          <p:nvPr/>
        </p:nvSpPr>
        <p:spPr>
          <a:xfrm>
            <a:off x="5197779" y="4341608"/>
            <a:ext cx="1680595" cy="769441"/>
          </a:xfrm>
          <a:prstGeom prst="rect">
            <a:avLst/>
          </a:prstGeom>
          <a:noFill/>
        </p:spPr>
        <p:txBody>
          <a:bodyPr wrap="square" rtlCol="0">
            <a:spAutoFit/>
          </a:bodyPr>
          <a:lstStyle/>
          <a:p>
            <a:r>
              <a:rPr lang="en-GB" sz="4400" b="1" dirty="0">
                <a:solidFill>
                  <a:srgbClr val="00B050"/>
                </a:solidFill>
              </a:rPr>
              <a:t>Mean</a:t>
            </a:r>
          </a:p>
        </p:txBody>
      </p:sp>
      <p:pic>
        <p:nvPicPr>
          <p:cNvPr id="4" name="Picture 3">
            <a:extLst>
              <a:ext uri="{FF2B5EF4-FFF2-40B4-BE49-F238E27FC236}">
                <a16:creationId xmlns:a16="http://schemas.microsoft.com/office/drawing/2014/main" id="{D0FFDBD7-5DA3-6956-649D-27D19C5821DF}"/>
              </a:ext>
            </a:extLst>
          </p:cNvPr>
          <p:cNvPicPr>
            <a:picLocks noChangeAspect="1"/>
          </p:cNvPicPr>
          <p:nvPr/>
        </p:nvPicPr>
        <p:blipFill>
          <a:blip r:embed="rId2" cstate="print">
            <a:grayscl/>
            <a:extLst>
              <a:ext uri="{28A0092B-C50C-407E-A947-70E740481C1C}">
                <a14:useLocalDpi xmlns:a14="http://schemas.microsoft.com/office/drawing/2010/main" val="0"/>
              </a:ext>
            </a:extLst>
          </a:blip>
          <a:stretch>
            <a:fillRect/>
          </a:stretch>
        </p:blipFill>
        <p:spPr>
          <a:xfrm>
            <a:off x="1754273" y="3085066"/>
            <a:ext cx="637271" cy="694810"/>
          </a:xfrm>
          <a:prstGeom prst="rect">
            <a:avLst/>
          </a:prstGeom>
        </p:spPr>
      </p:pic>
      <p:sp>
        <p:nvSpPr>
          <p:cNvPr id="5" name="Rectangle: Rounded Corners 4">
            <a:extLst>
              <a:ext uri="{FF2B5EF4-FFF2-40B4-BE49-F238E27FC236}">
                <a16:creationId xmlns:a16="http://schemas.microsoft.com/office/drawing/2014/main" id="{8D76DDF6-53EE-7706-F694-1B0EC0553BD0}"/>
              </a:ext>
            </a:extLst>
          </p:cNvPr>
          <p:cNvSpPr/>
          <p:nvPr/>
        </p:nvSpPr>
        <p:spPr>
          <a:xfrm>
            <a:off x="2957321" y="2836230"/>
            <a:ext cx="6161512" cy="943646"/>
          </a:xfrm>
          <a:prstGeom prst="roundRect">
            <a:avLst/>
          </a:prstGeom>
          <a:solidFill>
            <a:schemeClr val="bg1"/>
          </a:solidFill>
          <a:ln w="1270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2800" dirty="0">
                <a:solidFill>
                  <a:schemeClr val="tx1"/>
                </a:solidFill>
              </a:rPr>
              <a:t>A clothes shop records how much each customer spends.</a:t>
            </a:r>
          </a:p>
        </p:txBody>
      </p:sp>
    </p:spTree>
    <p:extLst>
      <p:ext uri="{BB962C8B-B14F-4D97-AF65-F5344CB8AC3E}">
        <p14:creationId xmlns:p14="http://schemas.microsoft.com/office/powerpoint/2010/main" val="3777663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5|9.4|3.1|5.6|9.7|2.1|10.9"/>
</p:tagLst>
</file>

<file path=ppt/tags/tag2.xml><?xml version="1.0" encoding="utf-8"?>
<p:tagLst xmlns:a="http://schemas.openxmlformats.org/drawingml/2006/main" xmlns:r="http://schemas.openxmlformats.org/officeDocument/2006/relationships" xmlns:p="http://schemas.openxmlformats.org/presentationml/2006/main">
  <p:tag name="TIMING" val="|7.3|10|5.4"/>
</p:tagLst>
</file>

<file path=ppt/tags/tag3.xml><?xml version="1.0" encoding="utf-8"?>
<p:tagLst xmlns:a="http://schemas.openxmlformats.org/drawingml/2006/main" xmlns:r="http://schemas.openxmlformats.org/officeDocument/2006/relationships" xmlns:p="http://schemas.openxmlformats.org/presentationml/2006/main">
  <p:tag name="TIMING" val="|6.2|5.3|2.9|2.7|4.1|4.2|2.3|3.1|10.2|6.3|9.8"/>
</p:tagLst>
</file>

<file path=ppt/theme/theme1.xml><?xml version="1.0" encoding="utf-8"?>
<a:theme xmlns:a="http://schemas.openxmlformats.org/drawingml/2006/main" name="AL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LT" id="{9F832D6E-0CAB-4CF7-84FA-0316559DD1B4}" vid="{CBC18081-8B85-4010-B651-95B1E8BF7199}"/>
    </a:ext>
  </a:extLst>
</a:theme>
</file>

<file path=ppt/theme/theme2.xml><?xml version="1.0" encoding="utf-8"?>
<a:theme xmlns:a="http://schemas.openxmlformats.org/drawingml/2006/main" name="ALT Assessmen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ALT Teacher Inform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12700">
          <a:solidFill>
            <a:schemeClr val="tx1"/>
          </a:solidFill>
        </a:ln>
      </a:spPr>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defPPr algn="ctr">
          <a:defRPr sz="195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ALT</Template>
  <TotalTime>327</TotalTime>
  <Words>858</Words>
  <Application>Microsoft Office PowerPoint</Application>
  <PresentationFormat>Widescreen</PresentationFormat>
  <Paragraphs>165</Paragraphs>
  <Slides>22</Slides>
  <Notes>1</Notes>
  <HiddenSlides>0</HiddenSlides>
  <MMClips>0</MMClips>
  <ScaleCrop>false</ScaleCrop>
  <HeadingPairs>
    <vt:vector size="4" baseType="variant">
      <vt:variant>
        <vt:lpstr>Theme</vt:lpstr>
      </vt:variant>
      <vt:variant>
        <vt:i4>4</vt:i4>
      </vt:variant>
      <vt:variant>
        <vt:lpstr>Slide Titles</vt:lpstr>
      </vt:variant>
      <vt:variant>
        <vt:i4>22</vt:i4>
      </vt:variant>
    </vt:vector>
  </HeadingPairs>
  <TitlesOfParts>
    <vt:vector size="26" baseType="lpstr">
      <vt:lpstr>ALT</vt:lpstr>
      <vt:lpstr>ALT Assessment</vt:lpstr>
      <vt:lpstr>ALT Teacher Information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G Grimshaw - MAT Staff</dc:creator>
  <cp:lastModifiedBy>Mrs E Eyres - BWA Staff</cp:lastModifiedBy>
  <cp:revision>17</cp:revision>
  <dcterms:created xsi:type="dcterms:W3CDTF">2023-09-08T08:49:03Z</dcterms:created>
  <dcterms:modified xsi:type="dcterms:W3CDTF">2026-09-06T12:18:15Z</dcterms:modified>
</cp:coreProperties>
</file>